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3.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media/image147.jpg" ContentType="image/jpg"/>
  <Override PartName="/ppt/media/image150.jpg" ContentType="image/jpg"/>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media/image181.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82" r:id="rId1"/>
  </p:sldMasterIdLst>
  <p:notesMasterIdLst>
    <p:notesMasterId r:id="rId86"/>
  </p:notesMasterIdLst>
  <p:handoutMasterIdLst>
    <p:handoutMasterId r:id="rId87"/>
  </p:handoutMasterIdLst>
  <p:sldIdLst>
    <p:sldId id="256" r:id="rId2"/>
    <p:sldId id="289" r:id="rId3"/>
    <p:sldId id="280" r:id="rId4"/>
    <p:sldId id="346" r:id="rId5"/>
    <p:sldId id="349" r:id="rId6"/>
    <p:sldId id="354" r:id="rId7"/>
    <p:sldId id="352" r:id="rId8"/>
    <p:sldId id="369" r:id="rId9"/>
    <p:sldId id="285" r:id="rId10"/>
    <p:sldId id="286" r:id="rId11"/>
    <p:sldId id="287" r:id="rId12"/>
    <p:sldId id="298" r:id="rId13"/>
    <p:sldId id="257" r:id="rId14"/>
    <p:sldId id="314" r:id="rId15"/>
    <p:sldId id="375" r:id="rId16"/>
    <p:sldId id="377" r:id="rId17"/>
    <p:sldId id="258" r:id="rId18"/>
    <p:sldId id="259" r:id="rId19"/>
    <p:sldId id="315" r:id="rId20"/>
    <p:sldId id="312" r:id="rId21"/>
    <p:sldId id="260" r:id="rId22"/>
    <p:sldId id="261" r:id="rId23"/>
    <p:sldId id="262" r:id="rId24"/>
    <p:sldId id="404" r:id="rId25"/>
    <p:sldId id="405" r:id="rId26"/>
    <p:sldId id="263" r:id="rId27"/>
    <p:sldId id="337" r:id="rId28"/>
    <p:sldId id="265" r:id="rId29"/>
    <p:sldId id="379" r:id="rId30"/>
    <p:sldId id="267" r:id="rId31"/>
    <p:sldId id="372" r:id="rId32"/>
    <p:sldId id="373" r:id="rId33"/>
    <p:sldId id="268" r:id="rId34"/>
    <p:sldId id="338" r:id="rId35"/>
    <p:sldId id="339" r:id="rId36"/>
    <p:sldId id="271" r:id="rId37"/>
    <p:sldId id="380" r:id="rId38"/>
    <p:sldId id="381" r:id="rId39"/>
    <p:sldId id="402" r:id="rId40"/>
    <p:sldId id="403" r:id="rId41"/>
    <p:sldId id="383" r:id="rId42"/>
    <p:sldId id="278" r:id="rId43"/>
    <p:sldId id="273" r:id="rId44"/>
    <p:sldId id="400" r:id="rId45"/>
    <p:sldId id="371" r:id="rId46"/>
    <p:sldId id="384" r:id="rId47"/>
    <p:sldId id="385" r:id="rId48"/>
    <p:sldId id="386" r:id="rId49"/>
    <p:sldId id="387" r:id="rId50"/>
    <p:sldId id="388" r:id="rId51"/>
    <p:sldId id="389" r:id="rId52"/>
    <p:sldId id="390" r:id="rId53"/>
    <p:sldId id="391" r:id="rId54"/>
    <p:sldId id="392" r:id="rId55"/>
    <p:sldId id="393" r:id="rId56"/>
    <p:sldId id="394" r:id="rId57"/>
    <p:sldId id="395" r:id="rId58"/>
    <p:sldId id="396" r:id="rId59"/>
    <p:sldId id="397" r:id="rId60"/>
    <p:sldId id="398" r:id="rId61"/>
    <p:sldId id="399" r:id="rId62"/>
    <p:sldId id="281" r:id="rId63"/>
    <p:sldId id="332" r:id="rId64"/>
    <p:sldId id="334" r:id="rId65"/>
    <p:sldId id="282" r:id="rId66"/>
    <p:sldId id="283" r:id="rId67"/>
    <p:sldId id="318" r:id="rId68"/>
    <p:sldId id="319" r:id="rId69"/>
    <p:sldId id="320" r:id="rId70"/>
    <p:sldId id="335" r:id="rId71"/>
    <p:sldId id="336" r:id="rId72"/>
    <p:sldId id="356" r:id="rId73"/>
    <p:sldId id="357" r:id="rId74"/>
    <p:sldId id="358" r:id="rId75"/>
    <p:sldId id="360" r:id="rId76"/>
    <p:sldId id="361" r:id="rId77"/>
    <p:sldId id="362" r:id="rId78"/>
    <p:sldId id="309" r:id="rId79"/>
    <p:sldId id="363" r:id="rId80"/>
    <p:sldId id="364" r:id="rId81"/>
    <p:sldId id="365" r:id="rId82"/>
    <p:sldId id="366" r:id="rId83"/>
    <p:sldId id="367" r:id="rId84"/>
    <p:sldId id="368" r:id="rId8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AD73"/>
    <a:srgbClr val="FF390E"/>
    <a:srgbClr val="66FF33"/>
    <a:srgbClr val="EEB500"/>
    <a:srgbClr val="6331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71" autoAdjust="0"/>
    <p:restoredTop sz="94660"/>
  </p:normalViewPr>
  <p:slideViewPr>
    <p:cSldViewPr snapToGrid="0">
      <p:cViewPr varScale="1">
        <p:scale>
          <a:sx n="69" d="100"/>
          <a:sy n="69" d="100"/>
        </p:scale>
        <p:origin x="96"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D05C72-D276-4DF1-B80F-7B6A0ECC327B}" type="doc">
      <dgm:prSet loTypeId="urn:microsoft.com/office/officeart/2005/8/layout/list1" loCatId="list" qsTypeId="urn:microsoft.com/office/officeart/2005/8/quickstyle/3d2" qsCatId="3D" csTypeId="urn:microsoft.com/office/officeart/2005/8/colors/colorful1" csCatId="colorful" phldr="1"/>
      <dgm:spPr/>
      <dgm:t>
        <a:bodyPr/>
        <a:lstStyle/>
        <a:p>
          <a:endParaRPr lang="en-US"/>
        </a:p>
      </dgm:t>
    </dgm:pt>
    <dgm:pt modelId="{45F5883F-D688-45A2-88B3-146391956D9E}">
      <dgm:prSet phldrT="[Text]"/>
      <dgm:spPr/>
      <dgm:t>
        <a:bodyPr/>
        <a:lstStyle/>
        <a:p>
          <a:r>
            <a:rPr lang="en-US" b="1" dirty="0" smtClean="0">
              <a:latin typeface="Comic Sans MS" panose="030F0702030302020204" pitchFamily="66" charset="0"/>
            </a:rPr>
            <a:t>Motivation</a:t>
          </a:r>
          <a:endParaRPr lang="en-US" b="1" dirty="0">
            <a:latin typeface="Comic Sans MS" panose="030F0702030302020204" pitchFamily="66" charset="0"/>
          </a:endParaRPr>
        </a:p>
      </dgm:t>
    </dgm:pt>
    <dgm:pt modelId="{BA131D4A-C30B-4AE8-AB38-00A156C85749}" type="parTrans" cxnId="{20A876FC-0C73-49F3-B20F-9BDBDFF1B6E0}">
      <dgm:prSet/>
      <dgm:spPr/>
      <dgm:t>
        <a:bodyPr/>
        <a:lstStyle/>
        <a:p>
          <a:endParaRPr lang="en-US"/>
        </a:p>
      </dgm:t>
    </dgm:pt>
    <dgm:pt modelId="{1E3ED971-150F-4A38-9603-2312E4399C59}" type="sibTrans" cxnId="{20A876FC-0C73-49F3-B20F-9BDBDFF1B6E0}">
      <dgm:prSet/>
      <dgm:spPr/>
      <dgm:t>
        <a:bodyPr/>
        <a:lstStyle/>
        <a:p>
          <a:endParaRPr lang="en-US"/>
        </a:p>
      </dgm:t>
    </dgm:pt>
    <dgm:pt modelId="{BB8DA3D7-9F77-4DBE-96C7-5179381D9A7F}">
      <dgm:prSet phldrT="[Text]"/>
      <dgm:spPr/>
      <dgm:t>
        <a:bodyPr/>
        <a:lstStyle/>
        <a:p>
          <a:r>
            <a:rPr lang="en-US" dirty="0" smtClean="0">
              <a:latin typeface="Comic Sans MS" panose="030F0702030302020204" pitchFamily="66" charset="0"/>
            </a:rPr>
            <a:t>LHC Accessible Neutral Heavy Higgs phenomenology</a:t>
          </a:r>
          <a:endParaRPr lang="en-US" dirty="0">
            <a:latin typeface="Comic Sans MS" panose="030F0702030302020204" pitchFamily="66" charset="0"/>
          </a:endParaRPr>
        </a:p>
      </dgm:t>
    </dgm:pt>
    <dgm:pt modelId="{7E04C1BD-522A-4EBB-BED7-10F886C6874A}" type="parTrans" cxnId="{EAF04A24-3E9D-4857-9358-CA2372B3F57D}">
      <dgm:prSet/>
      <dgm:spPr/>
      <dgm:t>
        <a:bodyPr/>
        <a:lstStyle/>
        <a:p>
          <a:endParaRPr lang="en-US"/>
        </a:p>
      </dgm:t>
    </dgm:pt>
    <dgm:pt modelId="{88DE4449-BFDF-4536-B716-74D3BB5DD94A}" type="sibTrans" cxnId="{EAF04A24-3E9D-4857-9358-CA2372B3F57D}">
      <dgm:prSet/>
      <dgm:spPr/>
      <dgm:t>
        <a:bodyPr/>
        <a:lstStyle/>
        <a:p>
          <a:endParaRPr lang="en-US"/>
        </a:p>
      </dgm:t>
    </dgm:pt>
    <dgm:pt modelId="{62EBA166-8569-4066-BF8D-56C98F866163}">
      <dgm:prSet phldrT="[Text]"/>
      <dgm:spPr/>
      <dgm:t>
        <a:bodyPr/>
        <a:lstStyle/>
        <a:p>
          <a:r>
            <a:rPr lang="en-US" dirty="0" smtClean="0">
              <a:latin typeface="Comic Sans MS" panose="030F0702030302020204" pitchFamily="66" charset="0"/>
            </a:rPr>
            <a:t>Doubly Charged Higgs Phenomenology</a:t>
          </a:r>
          <a:endParaRPr lang="en-US" dirty="0">
            <a:latin typeface="Comic Sans MS" panose="030F0702030302020204" pitchFamily="66" charset="0"/>
          </a:endParaRPr>
        </a:p>
      </dgm:t>
    </dgm:pt>
    <dgm:pt modelId="{280D9FF7-4A4F-455B-9A76-5FE5F9805AF8}" type="parTrans" cxnId="{E7F1C211-B2D9-46EC-B488-AF6A5529B3A6}">
      <dgm:prSet/>
      <dgm:spPr/>
      <dgm:t>
        <a:bodyPr/>
        <a:lstStyle/>
        <a:p>
          <a:endParaRPr lang="en-US"/>
        </a:p>
      </dgm:t>
    </dgm:pt>
    <dgm:pt modelId="{B125F464-1525-4480-9617-8838A88E8ABF}" type="sibTrans" cxnId="{E7F1C211-B2D9-46EC-B488-AF6A5529B3A6}">
      <dgm:prSet/>
      <dgm:spPr/>
      <dgm:t>
        <a:bodyPr/>
        <a:lstStyle/>
        <a:p>
          <a:endParaRPr lang="en-US"/>
        </a:p>
      </dgm:t>
    </dgm:pt>
    <dgm:pt modelId="{C93A1C3C-8893-44F4-A220-564A73CE3D7E}">
      <dgm:prSet phldrT="[Text]"/>
      <dgm:spPr/>
      <dgm:t>
        <a:bodyPr/>
        <a:lstStyle/>
        <a:p>
          <a:r>
            <a:rPr lang="en-US" dirty="0" smtClean="0">
              <a:latin typeface="Comic Sans MS" panose="030F0702030302020204" pitchFamily="66" charset="0"/>
            </a:rPr>
            <a:t>Conclusion</a:t>
          </a:r>
          <a:endParaRPr lang="en-US" dirty="0">
            <a:latin typeface="Comic Sans MS" panose="030F0702030302020204" pitchFamily="66" charset="0"/>
          </a:endParaRPr>
        </a:p>
      </dgm:t>
    </dgm:pt>
    <dgm:pt modelId="{8FA40756-C7D4-455B-86C9-40A3BDED322D}" type="parTrans" cxnId="{9440A76F-36AC-45E6-9727-06108964DF38}">
      <dgm:prSet/>
      <dgm:spPr/>
      <dgm:t>
        <a:bodyPr/>
        <a:lstStyle/>
        <a:p>
          <a:endParaRPr lang="en-US"/>
        </a:p>
      </dgm:t>
    </dgm:pt>
    <dgm:pt modelId="{DFF2255A-7670-43DC-9BE7-AB2B3842C811}" type="sibTrans" cxnId="{9440A76F-36AC-45E6-9727-06108964DF38}">
      <dgm:prSet/>
      <dgm:spPr/>
      <dgm:t>
        <a:bodyPr/>
        <a:lstStyle/>
        <a:p>
          <a:endParaRPr lang="en-US"/>
        </a:p>
      </dgm:t>
    </dgm:pt>
    <dgm:pt modelId="{EE54687A-2980-47DD-951F-75AA08FC2CF4}">
      <dgm:prSet phldrT="[Text]"/>
      <dgm:spPr/>
      <dgm:t>
        <a:bodyPr/>
        <a:lstStyle/>
        <a:p>
          <a:r>
            <a:rPr lang="en-US" b="1" smtClean="0">
              <a:latin typeface="Comic Sans MS" panose="030F0702030302020204" pitchFamily="66" charset="0"/>
            </a:rPr>
            <a:t>Brief </a:t>
          </a:r>
          <a:r>
            <a:rPr lang="en-US" b="1" dirty="0" smtClean="0">
              <a:latin typeface="Comic Sans MS" panose="030F0702030302020204" pitchFamily="66" charset="0"/>
            </a:rPr>
            <a:t>Overview of the Model</a:t>
          </a:r>
          <a:endParaRPr lang="en-US" b="1" dirty="0">
            <a:latin typeface="Comic Sans MS" panose="030F0702030302020204" pitchFamily="66" charset="0"/>
          </a:endParaRPr>
        </a:p>
      </dgm:t>
    </dgm:pt>
    <dgm:pt modelId="{9440B5E7-6DD3-4F15-8BA8-4ACC7561EBF7}" type="parTrans" cxnId="{705ADCB1-C3F9-47BF-8912-3A6F431EFF1B}">
      <dgm:prSet/>
      <dgm:spPr/>
      <dgm:t>
        <a:bodyPr/>
        <a:lstStyle/>
        <a:p>
          <a:endParaRPr lang="en-US"/>
        </a:p>
      </dgm:t>
    </dgm:pt>
    <dgm:pt modelId="{C34D56AE-8FBF-4067-B3ED-C954B33066C5}" type="sibTrans" cxnId="{705ADCB1-C3F9-47BF-8912-3A6F431EFF1B}">
      <dgm:prSet/>
      <dgm:spPr/>
      <dgm:t>
        <a:bodyPr/>
        <a:lstStyle/>
        <a:p>
          <a:endParaRPr lang="en-US"/>
        </a:p>
      </dgm:t>
    </dgm:pt>
    <dgm:pt modelId="{E4313FFF-021B-417B-8DA9-81BA39551824}" type="pres">
      <dgm:prSet presAssocID="{D6D05C72-D276-4DF1-B80F-7B6A0ECC327B}" presName="linear" presStyleCnt="0">
        <dgm:presLayoutVars>
          <dgm:dir/>
          <dgm:animLvl val="lvl"/>
          <dgm:resizeHandles val="exact"/>
        </dgm:presLayoutVars>
      </dgm:prSet>
      <dgm:spPr/>
      <dgm:t>
        <a:bodyPr/>
        <a:lstStyle/>
        <a:p>
          <a:endParaRPr lang="en-US"/>
        </a:p>
      </dgm:t>
    </dgm:pt>
    <dgm:pt modelId="{17ACC4D5-DD2E-49A6-86C7-9C3A65A1A54D}" type="pres">
      <dgm:prSet presAssocID="{45F5883F-D688-45A2-88B3-146391956D9E}" presName="parentLin" presStyleCnt="0"/>
      <dgm:spPr/>
      <dgm:t>
        <a:bodyPr/>
        <a:lstStyle/>
        <a:p>
          <a:endParaRPr lang="en-US"/>
        </a:p>
      </dgm:t>
    </dgm:pt>
    <dgm:pt modelId="{74978E8A-814B-4F16-81DB-BE0015B9AC45}" type="pres">
      <dgm:prSet presAssocID="{45F5883F-D688-45A2-88B3-146391956D9E}" presName="parentLeftMargin" presStyleLbl="node1" presStyleIdx="0" presStyleCnt="5"/>
      <dgm:spPr/>
      <dgm:t>
        <a:bodyPr/>
        <a:lstStyle/>
        <a:p>
          <a:endParaRPr lang="en-US"/>
        </a:p>
      </dgm:t>
    </dgm:pt>
    <dgm:pt modelId="{9E4060CE-A942-46F4-8B44-F3BE28667A99}" type="pres">
      <dgm:prSet presAssocID="{45F5883F-D688-45A2-88B3-146391956D9E}" presName="parentText" presStyleLbl="node1" presStyleIdx="0" presStyleCnt="5" custLinFactNeighborX="-44366">
        <dgm:presLayoutVars>
          <dgm:chMax val="0"/>
          <dgm:bulletEnabled val="1"/>
        </dgm:presLayoutVars>
      </dgm:prSet>
      <dgm:spPr/>
      <dgm:t>
        <a:bodyPr/>
        <a:lstStyle/>
        <a:p>
          <a:endParaRPr lang="en-US"/>
        </a:p>
      </dgm:t>
    </dgm:pt>
    <dgm:pt modelId="{AE8AB116-9717-4948-82D2-8D87D023D1DF}" type="pres">
      <dgm:prSet presAssocID="{45F5883F-D688-45A2-88B3-146391956D9E}" presName="negativeSpace" presStyleCnt="0"/>
      <dgm:spPr/>
      <dgm:t>
        <a:bodyPr/>
        <a:lstStyle/>
        <a:p>
          <a:endParaRPr lang="en-US"/>
        </a:p>
      </dgm:t>
    </dgm:pt>
    <dgm:pt modelId="{DF45EE25-ADC1-4A7E-BEAF-7C8EE96D034C}" type="pres">
      <dgm:prSet presAssocID="{45F5883F-D688-45A2-88B3-146391956D9E}" presName="childText" presStyleLbl="conFgAcc1" presStyleIdx="0" presStyleCnt="5">
        <dgm:presLayoutVars>
          <dgm:bulletEnabled val="1"/>
        </dgm:presLayoutVars>
      </dgm:prSet>
      <dgm:spPr/>
      <dgm:t>
        <a:bodyPr/>
        <a:lstStyle/>
        <a:p>
          <a:endParaRPr lang="en-US"/>
        </a:p>
      </dgm:t>
    </dgm:pt>
    <dgm:pt modelId="{C665177C-C465-4245-968F-BFBA63F7E6CA}" type="pres">
      <dgm:prSet presAssocID="{1E3ED971-150F-4A38-9603-2312E4399C59}" presName="spaceBetweenRectangles" presStyleCnt="0"/>
      <dgm:spPr/>
      <dgm:t>
        <a:bodyPr/>
        <a:lstStyle/>
        <a:p>
          <a:endParaRPr lang="en-US"/>
        </a:p>
      </dgm:t>
    </dgm:pt>
    <dgm:pt modelId="{56DD63D5-B40D-43FB-8A51-480260E21C66}" type="pres">
      <dgm:prSet presAssocID="{EE54687A-2980-47DD-951F-75AA08FC2CF4}" presName="parentLin" presStyleCnt="0"/>
      <dgm:spPr/>
    </dgm:pt>
    <dgm:pt modelId="{EBF0D55C-0649-47B6-90DC-9535FD15A101}" type="pres">
      <dgm:prSet presAssocID="{EE54687A-2980-47DD-951F-75AA08FC2CF4}" presName="parentLeftMargin" presStyleLbl="node1" presStyleIdx="0" presStyleCnt="5"/>
      <dgm:spPr/>
      <dgm:t>
        <a:bodyPr/>
        <a:lstStyle/>
        <a:p>
          <a:endParaRPr lang="en-US"/>
        </a:p>
      </dgm:t>
    </dgm:pt>
    <dgm:pt modelId="{DC764B71-DFBE-4189-AD6C-CDADEAABCD59}" type="pres">
      <dgm:prSet presAssocID="{EE54687A-2980-47DD-951F-75AA08FC2CF4}" presName="parentText" presStyleLbl="node1" presStyleIdx="1" presStyleCnt="5">
        <dgm:presLayoutVars>
          <dgm:chMax val="0"/>
          <dgm:bulletEnabled val="1"/>
        </dgm:presLayoutVars>
      </dgm:prSet>
      <dgm:spPr/>
      <dgm:t>
        <a:bodyPr/>
        <a:lstStyle/>
        <a:p>
          <a:endParaRPr lang="en-US"/>
        </a:p>
      </dgm:t>
    </dgm:pt>
    <dgm:pt modelId="{79D629FF-EEA4-483F-90A2-77F788E544CE}" type="pres">
      <dgm:prSet presAssocID="{EE54687A-2980-47DD-951F-75AA08FC2CF4}" presName="negativeSpace" presStyleCnt="0"/>
      <dgm:spPr/>
    </dgm:pt>
    <dgm:pt modelId="{5F884DDD-2802-4906-AA9C-A9E19B9E73A3}" type="pres">
      <dgm:prSet presAssocID="{EE54687A-2980-47DD-951F-75AA08FC2CF4}" presName="childText" presStyleLbl="conFgAcc1" presStyleIdx="1" presStyleCnt="5">
        <dgm:presLayoutVars>
          <dgm:bulletEnabled val="1"/>
        </dgm:presLayoutVars>
      </dgm:prSet>
      <dgm:spPr/>
    </dgm:pt>
    <dgm:pt modelId="{59108190-7740-4C0B-AAAB-6D345BE8363F}" type="pres">
      <dgm:prSet presAssocID="{C34D56AE-8FBF-4067-B3ED-C954B33066C5}" presName="spaceBetweenRectangles" presStyleCnt="0"/>
      <dgm:spPr/>
    </dgm:pt>
    <dgm:pt modelId="{B327EC72-8925-47E3-B560-ADA786113EF1}" type="pres">
      <dgm:prSet presAssocID="{BB8DA3D7-9F77-4DBE-96C7-5179381D9A7F}" presName="parentLin" presStyleCnt="0"/>
      <dgm:spPr/>
      <dgm:t>
        <a:bodyPr/>
        <a:lstStyle/>
        <a:p>
          <a:endParaRPr lang="en-US"/>
        </a:p>
      </dgm:t>
    </dgm:pt>
    <dgm:pt modelId="{84510619-75FA-4B00-BB9E-B7B47B2DC9DA}" type="pres">
      <dgm:prSet presAssocID="{BB8DA3D7-9F77-4DBE-96C7-5179381D9A7F}" presName="parentLeftMargin" presStyleLbl="node1" presStyleIdx="1" presStyleCnt="5"/>
      <dgm:spPr/>
      <dgm:t>
        <a:bodyPr/>
        <a:lstStyle/>
        <a:p>
          <a:endParaRPr lang="en-US"/>
        </a:p>
      </dgm:t>
    </dgm:pt>
    <dgm:pt modelId="{CFF9F1C3-617E-42E7-95EC-E83B59A55CBF}" type="pres">
      <dgm:prSet presAssocID="{BB8DA3D7-9F77-4DBE-96C7-5179381D9A7F}" presName="parentText" presStyleLbl="node1" presStyleIdx="2" presStyleCnt="5">
        <dgm:presLayoutVars>
          <dgm:chMax val="0"/>
          <dgm:bulletEnabled val="1"/>
        </dgm:presLayoutVars>
      </dgm:prSet>
      <dgm:spPr/>
      <dgm:t>
        <a:bodyPr/>
        <a:lstStyle/>
        <a:p>
          <a:endParaRPr lang="en-US"/>
        </a:p>
      </dgm:t>
    </dgm:pt>
    <dgm:pt modelId="{C1092F73-B2B6-4FF9-8A05-8929DF6A2538}" type="pres">
      <dgm:prSet presAssocID="{BB8DA3D7-9F77-4DBE-96C7-5179381D9A7F}" presName="negativeSpace" presStyleCnt="0"/>
      <dgm:spPr/>
      <dgm:t>
        <a:bodyPr/>
        <a:lstStyle/>
        <a:p>
          <a:endParaRPr lang="en-US"/>
        </a:p>
      </dgm:t>
    </dgm:pt>
    <dgm:pt modelId="{16E1DEE3-BB1A-4403-8359-E13ABB60D355}" type="pres">
      <dgm:prSet presAssocID="{BB8DA3D7-9F77-4DBE-96C7-5179381D9A7F}" presName="childText" presStyleLbl="conFgAcc1" presStyleIdx="2" presStyleCnt="5">
        <dgm:presLayoutVars>
          <dgm:bulletEnabled val="1"/>
        </dgm:presLayoutVars>
      </dgm:prSet>
      <dgm:spPr/>
      <dgm:t>
        <a:bodyPr/>
        <a:lstStyle/>
        <a:p>
          <a:endParaRPr lang="en-US"/>
        </a:p>
      </dgm:t>
    </dgm:pt>
    <dgm:pt modelId="{B818FDBB-0543-4B78-962D-50751663BA35}" type="pres">
      <dgm:prSet presAssocID="{88DE4449-BFDF-4536-B716-74D3BB5DD94A}" presName="spaceBetweenRectangles" presStyleCnt="0"/>
      <dgm:spPr/>
      <dgm:t>
        <a:bodyPr/>
        <a:lstStyle/>
        <a:p>
          <a:endParaRPr lang="en-US"/>
        </a:p>
      </dgm:t>
    </dgm:pt>
    <dgm:pt modelId="{7A026E08-669D-4A4D-B480-E0A6925A5721}" type="pres">
      <dgm:prSet presAssocID="{62EBA166-8569-4066-BF8D-56C98F866163}" presName="parentLin" presStyleCnt="0"/>
      <dgm:spPr/>
      <dgm:t>
        <a:bodyPr/>
        <a:lstStyle/>
        <a:p>
          <a:endParaRPr lang="en-US"/>
        </a:p>
      </dgm:t>
    </dgm:pt>
    <dgm:pt modelId="{2726C1AA-31B1-4920-B150-28296892D5F4}" type="pres">
      <dgm:prSet presAssocID="{62EBA166-8569-4066-BF8D-56C98F866163}" presName="parentLeftMargin" presStyleLbl="node1" presStyleIdx="2" presStyleCnt="5"/>
      <dgm:spPr/>
      <dgm:t>
        <a:bodyPr/>
        <a:lstStyle/>
        <a:p>
          <a:endParaRPr lang="en-US"/>
        </a:p>
      </dgm:t>
    </dgm:pt>
    <dgm:pt modelId="{5777804F-3092-4E28-9AD4-53030E0A7BF9}" type="pres">
      <dgm:prSet presAssocID="{62EBA166-8569-4066-BF8D-56C98F866163}" presName="parentText" presStyleLbl="node1" presStyleIdx="3" presStyleCnt="5">
        <dgm:presLayoutVars>
          <dgm:chMax val="0"/>
          <dgm:bulletEnabled val="1"/>
        </dgm:presLayoutVars>
      </dgm:prSet>
      <dgm:spPr/>
      <dgm:t>
        <a:bodyPr/>
        <a:lstStyle/>
        <a:p>
          <a:endParaRPr lang="en-US"/>
        </a:p>
      </dgm:t>
    </dgm:pt>
    <dgm:pt modelId="{367E02A7-18E8-4DC1-B906-52D0A828D57B}" type="pres">
      <dgm:prSet presAssocID="{62EBA166-8569-4066-BF8D-56C98F866163}" presName="negativeSpace" presStyleCnt="0"/>
      <dgm:spPr/>
      <dgm:t>
        <a:bodyPr/>
        <a:lstStyle/>
        <a:p>
          <a:endParaRPr lang="en-US"/>
        </a:p>
      </dgm:t>
    </dgm:pt>
    <dgm:pt modelId="{82EB9BC4-A2F0-434C-853D-5CAE1B99FA73}" type="pres">
      <dgm:prSet presAssocID="{62EBA166-8569-4066-BF8D-56C98F866163}" presName="childText" presStyleLbl="conFgAcc1" presStyleIdx="3" presStyleCnt="5">
        <dgm:presLayoutVars>
          <dgm:bulletEnabled val="1"/>
        </dgm:presLayoutVars>
      </dgm:prSet>
      <dgm:spPr/>
      <dgm:t>
        <a:bodyPr/>
        <a:lstStyle/>
        <a:p>
          <a:endParaRPr lang="en-US"/>
        </a:p>
      </dgm:t>
    </dgm:pt>
    <dgm:pt modelId="{67BEC4DF-CB9F-40C6-BA91-905248B4704A}" type="pres">
      <dgm:prSet presAssocID="{B125F464-1525-4480-9617-8838A88E8ABF}" presName="spaceBetweenRectangles" presStyleCnt="0"/>
      <dgm:spPr/>
      <dgm:t>
        <a:bodyPr/>
        <a:lstStyle/>
        <a:p>
          <a:endParaRPr lang="en-US"/>
        </a:p>
      </dgm:t>
    </dgm:pt>
    <dgm:pt modelId="{B4B3A606-2847-4E72-8B33-310CED1B46E6}" type="pres">
      <dgm:prSet presAssocID="{C93A1C3C-8893-44F4-A220-564A73CE3D7E}" presName="parentLin" presStyleCnt="0"/>
      <dgm:spPr/>
      <dgm:t>
        <a:bodyPr/>
        <a:lstStyle/>
        <a:p>
          <a:endParaRPr lang="en-US"/>
        </a:p>
      </dgm:t>
    </dgm:pt>
    <dgm:pt modelId="{69A78FC8-0BFE-475E-AA44-60086BE89FF2}" type="pres">
      <dgm:prSet presAssocID="{C93A1C3C-8893-44F4-A220-564A73CE3D7E}" presName="parentLeftMargin" presStyleLbl="node1" presStyleIdx="3" presStyleCnt="5"/>
      <dgm:spPr/>
      <dgm:t>
        <a:bodyPr/>
        <a:lstStyle/>
        <a:p>
          <a:endParaRPr lang="en-US"/>
        </a:p>
      </dgm:t>
    </dgm:pt>
    <dgm:pt modelId="{AE44937F-CD7F-439A-BCFA-74AA76F9ADB1}" type="pres">
      <dgm:prSet presAssocID="{C93A1C3C-8893-44F4-A220-564A73CE3D7E}" presName="parentText" presStyleLbl="node1" presStyleIdx="4" presStyleCnt="5">
        <dgm:presLayoutVars>
          <dgm:chMax val="0"/>
          <dgm:bulletEnabled val="1"/>
        </dgm:presLayoutVars>
      </dgm:prSet>
      <dgm:spPr/>
      <dgm:t>
        <a:bodyPr/>
        <a:lstStyle/>
        <a:p>
          <a:endParaRPr lang="en-US"/>
        </a:p>
      </dgm:t>
    </dgm:pt>
    <dgm:pt modelId="{9BDD84C5-0677-4345-B70A-A192A215D450}" type="pres">
      <dgm:prSet presAssocID="{C93A1C3C-8893-44F4-A220-564A73CE3D7E}" presName="negativeSpace" presStyleCnt="0"/>
      <dgm:spPr/>
      <dgm:t>
        <a:bodyPr/>
        <a:lstStyle/>
        <a:p>
          <a:endParaRPr lang="en-US"/>
        </a:p>
      </dgm:t>
    </dgm:pt>
    <dgm:pt modelId="{198C0C6A-CE22-4B55-BB7C-1FA08B91D7EB}" type="pres">
      <dgm:prSet presAssocID="{C93A1C3C-8893-44F4-A220-564A73CE3D7E}" presName="childText" presStyleLbl="conFgAcc1" presStyleIdx="4" presStyleCnt="5">
        <dgm:presLayoutVars>
          <dgm:bulletEnabled val="1"/>
        </dgm:presLayoutVars>
      </dgm:prSet>
      <dgm:spPr/>
      <dgm:t>
        <a:bodyPr/>
        <a:lstStyle/>
        <a:p>
          <a:endParaRPr lang="en-US"/>
        </a:p>
      </dgm:t>
    </dgm:pt>
  </dgm:ptLst>
  <dgm:cxnLst>
    <dgm:cxn modelId="{20A876FC-0C73-49F3-B20F-9BDBDFF1B6E0}" srcId="{D6D05C72-D276-4DF1-B80F-7B6A0ECC327B}" destId="{45F5883F-D688-45A2-88B3-146391956D9E}" srcOrd="0" destOrd="0" parTransId="{BA131D4A-C30B-4AE8-AB38-00A156C85749}" sibTransId="{1E3ED971-150F-4A38-9603-2312E4399C59}"/>
    <dgm:cxn modelId="{D3EA62DF-B3C5-430C-9261-D2C3E7F19D6E}" type="presOf" srcId="{BB8DA3D7-9F77-4DBE-96C7-5179381D9A7F}" destId="{84510619-75FA-4B00-BB9E-B7B47B2DC9DA}" srcOrd="0" destOrd="0" presId="urn:microsoft.com/office/officeart/2005/8/layout/list1"/>
    <dgm:cxn modelId="{EAF04A24-3E9D-4857-9358-CA2372B3F57D}" srcId="{D6D05C72-D276-4DF1-B80F-7B6A0ECC327B}" destId="{BB8DA3D7-9F77-4DBE-96C7-5179381D9A7F}" srcOrd="2" destOrd="0" parTransId="{7E04C1BD-522A-4EBB-BED7-10F886C6874A}" sibTransId="{88DE4449-BFDF-4536-B716-74D3BB5DD94A}"/>
    <dgm:cxn modelId="{9440A76F-36AC-45E6-9727-06108964DF38}" srcId="{D6D05C72-D276-4DF1-B80F-7B6A0ECC327B}" destId="{C93A1C3C-8893-44F4-A220-564A73CE3D7E}" srcOrd="4" destOrd="0" parTransId="{8FA40756-C7D4-455B-86C9-40A3BDED322D}" sibTransId="{DFF2255A-7670-43DC-9BE7-AB2B3842C811}"/>
    <dgm:cxn modelId="{B77C6311-C346-4AF6-91DD-38D9903384C4}" type="presOf" srcId="{D6D05C72-D276-4DF1-B80F-7B6A0ECC327B}" destId="{E4313FFF-021B-417B-8DA9-81BA39551824}" srcOrd="0" destOrd="0" presId="urn:microsoft.com/office/officeart/2005/8/layout/list1"/>
    <dgm:cxn modelId="{6CB1C025-B559-4F15-B0FF-5E0A9B4DF0CF}" type="presOf" srcId="{C93A1C3C-8893-44F4-A220-564A73CE3D7E}" destId="{69A78FC8-0BFE-475E-AA44-60086BE89FF2}" srcOrd="0" destOrd="0" presId="urn:microsoft.com/office/officeart/2005/8/layout/list1"/>
    <dgm:cxn modelId="{76BC9E86-ECE0-4F68-9BE9-C5843DB8091B}" type="presOf" srcId="{62EBA166-8569-4066-BF8D-56C98F866163}" destId="{5777804F-3092-4E28-9AD4-53030E0A7BF9}" srcOrd="1" destOrd="0" presId="urn:microsoft.com/office/officeart/2005/8/layout/list1"/>
    <dgm:cxn modelId="{5D5F2872-969C-4F0F-939C-1F73F0648853}" type="presOf" srcId="{45F5883F-D688-45A2-88B3-146391956D9E}" destId="{74978E8A-814B-4F16-81DB-BE0015B9AC45}" srcOrd="0" destOrd="0" presId="urn:microsoft.com/office/officeart/2005/8/layout/list1"/>
    <dgm:cxn modelId="{EEC526AF-7B6F-4EFE-9CF1-2B286C234ED6}" type="presOf" srcId="{EE54687A-2980-47DD-951F-75AA08FC2CF4}" destId="{DC764B71-DFBE-4189-AD6C-CDADEAABCD59}" srcOrd="1" destOrd="0" presId="urn:microsoft.com/office/officeart/2005/8/layout/list1"/>
    <dgm:cxn modelId="{705ADCB1-C3F9-47BF-8912-3A6F431EFF1B}" srcId="{D6D05C72-D276-4DF1-B80F-7B6A0ECC327B}" destId="{EE54687A-2980-47DD-951F-75AA08FC2CF4}" srcOrd="1" destOrd="0" parTransId="{9440B5E7-6DD3-4F15-8BA8-4ACC7561EBF7}" sibTransId="{C34D56AE-8FBF-4067-B3ED-C954B33066C5}"/>
    <dgm:cxn modelId="{D8CF5186-8038-42DB-9BE3-1749B9D3A75B}" type="presOf" srcId="{62EBA166-8569-4066-BF8D-56C98F866163}" destId="{2726C1AA-31B1-4920-B150-28296892D5F4}" srcOrd="0" destOrd="0" presId="urn:microsoft.com/office/officeart/2005/8/layout/list1"/>
    <dgm:cxn modelId="{D665A9FC-F586-45D8-BD7C-272A556E237E}" type="presOf" srcId="{C93A1C3C-8893-44F4-A220-564A73CE3D7E}" destId="{AE44937F-CD7F-439A-BCFA-74AA76F9ADB1}" srcOrd="1" destOrd="0" presId="urn:microsoft.com/office/officeart/2005/8/layout/list1"/>
    <dgm:cxn modelId="{B80BCC3C-A5F4-4B4E-A615-06A5A671C1A2}" type="presOf" srcId="{45F5883F-D688-45A2-88B3-146391956D9E}" destId="{9E4060CE-A942-46F4-8B44-F3BE28667A99}" srcOrd="1" destOrd="0" presId="urn:microsoft.com/office/officeart/2005/8/layout/list1"/>
    <dgm:cxn modelId="{031C3259-EED7-4584-B88A-B33AA1C70098}" type="presOf" srcId="{BB8DA3D7-9F77-4DBE-96C7-5179381D9A7F}" destId="{CFF9F1C3-617E-42E7-95EC-E83B59A55CBF}" srcOrd="1" destOrd="0" presId="urn:microsoft.com/office/officeart/2005/8/layout/list1"/>
    <dgm:cxn modelId="{E7F1C211-B2D9-46EC-B488-AF6A5529B3A6}" srcId="{D6D05C72-D276-4DF1-B80F-7B6A0ECC327B}" destId="{62EBA166-8569-4066-BF8D-56C98F866163}" srcOrd="3" destOrd="0" parTransId="{280D9FF7-4A4F-455B-9A76-5FE5F9805AF8}" sibTransId="{B125F464-1525-4480-9617-8838A88E8ABF}"/>
    <dgm:cxn modelId="{6D76876B-20DC-41D0-8116-0B90D7AC6C57}" type="presOf" srcId="{EE54687A-2980-47DD-951F-75AA08FC2CF4}" destId="{EBF0D55C-0649-47B6-90DC-9535FD15A101}" srcOrd="0" destOrd="0" presId="urn:microsoft.com/office/officeart/2005/8/layout/list1"/>
    <dgm:cxn modelId="{4AA02F97-C2BE-45F3-A89F-05DAC745A8DD}" type="presParOf" srcId="{E4313FFF-021B-417B-8DA9-81BA39551824}" destId="{17ACC4D5-DD2E-49A6-86C7-9C3A65A1A54D}" srcOrd="0" destOrd="0" presId="urn:microsoft.com/office/officeart/2005/8/layout/list1"/>
    <dgm:cxn modelId="{214A6470-1642-42C1-80E4-7DF0B9AEAD29}" type="presParOf" srcId="{17ACC4D5-DD2E-49A6-86C7-9C3A65A1A54D}" destId="{74978E8A-814B-4F16-81DB-BE0015B9AC45}" srcOrd="0" destOrd="0" presId="urn:microsoft.com/office/officeart/2005/8/layout/list1"/>
    <dgm:cxn modelId="{68993DD2-DC2D-46B5-A7EA-84B68F898340}" type="presParOf" srcId="{17ACC4D5-DD2E-49A6-86C7-9C3A65A1A54D}" destId="{9E4060CE-A942-46F4-8B44-F3BE28667A99}" srcOrd="1" destOrd="0" presId="urn:microsoft.com/office/officeart/2005/8/layout/list1"/>
    <dgm:cxn modelId="{649157E1-8F07-4E08-85D0-2DA0D99A57E1}" type="presParOf" srcId="{E4313FFF-021B-417B-8DA9-81BA39551824}" destId="{AE8AB116-9717-4948-82D2-8D87D023D1DF}" srcOrd="1" destOrd="0" presId="urn:microsoft.com/office/officeart/2005/8/layout/list1"/>
    <dgm:cxn modelId="{C7BB871F-EDC7-4936-9554-B6B447CA5A05}" type="presParOf" srcId="{E4313FFF-021B-417B-8DA9-81BA39551824}" destId="{DF45EE25-ADC1-4A7E-BEAF-7C8EE96D034C}" srcOrd="2" destOrd="0" presId="urn:microsoft.com/office/officeart/2005/8/layout/list1"/>
    <dgm:cxn modelId="{C0B9E414-834C-4F60-949B-842D53179403}" type="presParOf" srcId="{E4313FFF-021B-417B-8DA9-81BA39551824}" destId="{C665177C-C465-4245-968F-BFBA63F7E6CA}" srcOrd="3" destOrd="0" presId="urn:microsoft.com/office/officeart/2005/8/layout/list1"/>
    <dgm:cxn modelId="{CECC6A26-6DA2-4FCD-8AEE-AE3514CB220E}" type="presParOf" srcId="{E4313FFF-021B-417B-8DA9-81BA39551824}" destId="{56DD63D5-B40D-43FB-8A51-480260E21C66}" srcOrd="4" destOrd="0" presId="urn:microsoft.com/office/officeart/2005/8/layout/list1"/>
    <dgm:cxn modelId="{811E83D1-2D95-4BE2-BE60-158EEF060830}" type="presParOf" srcId="{56DD63D5-B40D-43FB-8A51-480260E21C66}" destId="{EBF0D55C-0649-47B6-90DC-9535FD15A101}" srcOrd="0" destOrd="0" presId="urn:microsoft.com/office/officeart/2005/8/layout/list1"/>
    <dgm:cxn modelId="{5655F521-E39D-43B7-85A1-558452309B5A}" type="presParOf" srcId="{56DD63D5-B40D-43FB-8A51-480260E21C66}" destId="{DC764B71-DFBE-4189-AD6C-CDADEAABCD59}" srcOrd="1" destOrd="0" presId="urn:microsoft.com/office/officeart/2005/8/layout/list1"/>
    <dgm:cxn modelId="{526E976B-2C8A-4AB6-BEEA-F85929EC386C}" type="presParOf" srcId="{E4313FFF-021B-417B-8DA9-81BA39551824}" destId="{79D629FF-EEA4-483F-90A2-77F788E544CE}" srcOrd="5" destOrd="0" presId="urn:microsoft.com/office/officeart/2005/8/layout/list1"/>
    <dgm:cxn modelId="{C91AA793-E0A7-426F-97DE-284C644935A0}" type="presParOf" srcId="{E4313FFF-021B-417B-8DA9-81BA39551824}" destId="{5F884DDD-2802-4906-AA9C-A9E19B9E73A3}" srcOrd="6" destOrd="0" presId="urn:microsoft.com/office/officeart/2005/8/layout/list1"/>
    <dgm:cxn modelId="{AE8DEF78-7A27-4C51-A981-7020DC938961}" type="presParOf" srcId="{E4313FFF-021B-417B-8DA9-81BA39551824}" destId="{59108190-7740-4C0B-AAAB-6D345BE8363F}" srcOrd="7" destOrd="0" presId="urn:microsoft.com/office/officeart/2005/8/layout/list1"/>
    <dgm:cxn modelId="{F65964D2-7367-4336-9C50-F26AAA6A4D50}" type="presParOf" srcId="{E4313FFF-021B-417B-8DA9-81BA39551824}" destId="{B327EC72-8925-47E3-B560-ADA786113EF1}" srcOrd="8" destOrd="0" presId="urn:microsoft.com/office/officeart/2005/8/layout/list1"/>
    <dgm:cxn modelId="{CC9473AF-4804-4378-95F1-6F1E4170F306}" type="presParOf" srcId="{B327EC72-8925-47E3-B560-ADA786113EF1}" destId="{84510619-75FA-4B00-BB9E-B7B47B2DC9DA}" srcOrd="0" destOrd="0" presId="urn:microsoft.com/office/officeart/2005/8/layout/list1"/>
    <dgm:cxn modelId="{7B159C2E-489D-4D6E-BA60-F14C331C084C}" type="presParOf" srcId="{B327EC72-8925-47E3-B560-ADA786113EF1}" destId="{CFF9F1C3-617E-42E7-95EC-E83B59A55CBF}" srcOrd="1" destOrd="0" presId="urn:microsoft.com/office/officeart/2005/8/layout/list1"/>
    <dgm:cxn modelId="{4697A2B2-0386-401B-980F-06C7C57C145B}" type="presParOf" srcId="{E4313FFF-021B-417B-8DA9-81BA39551824}" destId="{C1092F73-B2B6-4FF9-8A05-8929DF6A2538}" srcOrd="9" destOrd="0" presId="urn:microsoft.com/office/officeart/2005/8/layout/list1"/>
    <dgm:cxn modelId="{9C2B2509-911E-464A-9CF5-A08FC41C51B0}" type="presParOf" srcId="{E4313FFF-021B-417B-8DA9-81BA39551824}" destId="{16E1DEE3-BB1A-4403-8359-E13ABB60D355}" srcOrd="10" destOrd="0" presId="urn:microsoft.com/office/officeart/2005/8/layout/list1"/>
    <dgm:cxn modelId="{CEB06215-CE9C-4734-9068-93D2532C3643}" type="presParOf" srcId="{E4313FFF-021B-417B-8DA9-81BA39551824}" destId="{B818FDBB-0543-4B78-962D-50751663BA35}" srcOrd="11" destOrd="0" presId="urn:microsoft.com/office/officeart/2005/8/layout/list1"/>
    <dgm:cxn modelId="{635DA88B-D13A-4164-B779-0CB7DF734088}" type="presParOf" srcId="{E4313FFF-021B-417B-8DA9-81BA39551824}" destId="{7A026E08-669D-4A4D-B480-E0A6925A5721}" srcOrd="12" destOrd="0" presId="urn:microsoft.com/office/officeart/2005/8/layout/list1"/>
    <dgm:cxn modelId="{01AB8D2D-6181-4CFB-A8DC-A19632D609B2}" type="presParOf" srcId="{7A026E08-669D-4A4D-B480-E0A6925A5721}" destId="{2726C1AA-31B1-4920-B150-28296892D5F4}" srcOrd="0" destOrd="0" presId="urn:microsoft.com/office/officeart/2005/8/layout/list1"/>
    <dgm:cxn modelId="{B7485727-7668-40DE-B85F-B91F20226E17}" type="presParOf" srcId="{7A026E08-669D-4A4D-B480-E0A6925A5721}" destId="{5777804F-3092-4E28-9AD4-53030E0A7BF9}" srcOrd="1" destOrd="0" presId="urn:microsoft.com/office/officeart/2005/8/layout/list1"/>
    <dgm:cxn modelId="{7A295D3F-16E8-44F2-8544-543B6B673F1E}" type="presParOf" srcId="{E4313FFF-021B-417B-8DA9-81BA39551824}" destId="{367E02A7-18E8-4DC1-B906-52D0A828D57B}" srcOrd="13" destOrd="0" presId="urn:microsoft.com/office/officeart/2005/8/layout/list1"/>
    <dgm:cxn modelId="{7A66656A-5FCA-4F8F-B402-15165D77B47A}" type="presParOf" srcId="{E4313FFF-021B-417B-8DA9-81BA39551824}" destId="{82EB9BC4-A2F0-434C-853D-5CAE1B99FA73}" srcOrd="14" destOrd="0" presId="urn:microsoft.com/office/officeart/2005/8/layout/list1"/>
    <dgm:cxn modelId="{F67C0851-114E-45EF-B3C0-A849CCE2792E}" type="presParOf" srcId="{E4313FFF-021B-417B-8DA9-81BA39551824}" destId="{67BEC4DF-CB9F-40C6-BA91-905248B4704A}" srcOrd="15" destOrd="0" presId="urn:microsoft.com/office/officeart/2005/8/layout/list1"/>
    <dgm:cxn modelId="{314F9E2A-D41A-4438-BC4F-7D0C4B1963B6}" type="presParOf" srcId="{E4313FFF-021B-417B-8DA9-81BA39551824}" destId="{B4B3A606-2847-4E72-8B33-310CED1B46E6}" srcOrd="16" destOrd="0" presId="urn:microsoft.com/office/officeart/2005/8/layout/list1"/>
    <dgm:cxn modelId="{B7DF7FD9-4BB2-4C86-945E-C72E94DDFD0E}" type="presParOf" srcId="{B4B3A606-2847-4E72-8B33-310CED1B46E6}" destId="{69A78FC8-0BFE-475E-AA44-60086BE89FF2}" srcOrd="0" destOrd="0" presId="urn:microsoft.com/office/officeart/2005/8/layout/list1"/>
    <dgm:cxn modelId="{80B901AA-6F0A-4F9F-A61D-60A2B215C743}" type="presParOf" srcId="{B4B3A606-2847-4E72-8B33-310CED1B46E6}" destId="{AE44937F-CD7F-439A-BCFA-74AA76F9ADB1}" srcOrd="1" destOrd="0" presId="urn:microsoft.com/office/officeart/2005/8/layout/list1"/>
    <dgm:cxn modelId="{D722F30C-7F46-4B3E-982C-2E72B88FB811}" type="presParOf" srcId="{E4313FFF-021B-417B-8DA9-81BA39551824}" destId="{9BDD84C5-0677-4345-B70A-A192A215D450}" srcOrd="17" destOrd="0" presId="urn:microsoft.com/office/officeart/2005/8/layout/list1"/>
    <dgm:cxn modelId="{CBC3601B-E792-4618-BA00-78D318D38F6F}" type="presParOf" srcId="{E4313FFF-021B-417B-8DA9-81BA39551824}" destId="{198C0C6A-CE22-4B55-BB7C-1FA08B91D7EB}"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83FC16-0F36-491A-A765-1E4B3EAC51A1}" type="doc">
      <dgm:prSet loTypeId="urn:microsoft.com/office/officeart/2005/8/layout/list1" loCatId="list" qsTypeId="urn:microsoft.com/office/officeart/2005/8/quickstyle/3d1" qsCatId="3D" csTypeId="urn:microsoft.com/office/officeart/2005/8/colors/colorful5" csCatId="colorful" phldr="1"/>
      <dgm:spPr/>
      <dgm:t>
        <a:bodyPr/>
        <a:lstStyle/>
        <a:p>
          <a:endParaRPr lang="en-US"/>
        </a:p>
      </dgm:t>
    </dgm:pt>
    <dgm:pt modelId="{7E067E63-6E5E-4BEB-A9D3-4F7A46CA7918}">
      <dgm:prSet phldrT="[Text]" custT="1"/>
      <dgm:spPr/>
      <dgm:t>
        <a:bodyPr/>
        <a:lstStyle/>
        <a:p>
          <a:r>
            <a:rPr lang="en-US" sz="1400" dirty="0" smtClean="0">
              <a:solidFill>
                <a:srgbClr val="FF0000"/>
              </a:solidFill>
            </a:rPr>
            <a:t> </a:t>
          </a:r>
          <a:r>
            <a:rPr lang="en-US" sz="2000" b="1" dirty="0" smtClean="0">
              <a:solidFill>
                <a:schemeClr val="bg2">
                  <a:lumMod val="75000"/>
                </a:schemeClr>
              </a:solidFill>
              <a:latin typeface="Baskerville Old Face" panose="02020602080505020303" pitchFamily="18" charset="0"/>
            </a:rPr>
            <a:t>Unstable Minima</a:t>
          </a:r>
          <a:r>
            <a:rPr lang="en-US" sz="1600" b="1" dirty="0" smtClean="0">
              <a:solidFill>
                <a:schemeClr val="bg2">
                  <a:lumMod val="75000"/>
                </a:schemeClr>
              </a:solidFill>
              <a:latin typeface="Baskerville Old Face" panose="02020602080505020303" pitchFamily="18" charset="0"/>
            </a:rPr>
            <a:t>:  </a:t>
          </a:r>
          <a:r>
            <a:rPr lang="en-US" sz="1600" dirty="0" smtClean="0">
              <a:latin typeface="Baskerville Old Face" panose="02020602080505020303" pitchFamily="18" charset="0"/>
            </a:rPr>
            <a:t>in this case the minima are deeper than the electroweak minima in the field space and the electroweak vacuum will have a life time less than the age of the Universe and thus unstable.</a:t>
          </a:r>
          <a:endParaRPr lang="en-US" sz="1600" dirty="0">
            <a:latin typeface="Baskerville Old Face" panose="02020602080505020303" pitchFamily="18" charset="0"/>
          </a:endParaRPr>
        </a:p>
      </dgm:t>
    </dgm:pt>
    <dgm:pt modelId="{5D77E5AC-2888-4903-A559-A1D19612C40B}" type="parTrans" cxnId="{A4499BA5-0D1B-43B8-8505-1C8984FF2F52}">
      <dgm:prSet/>
      <dgm:spPr/>
      <dgm:t>
        <a:bodyPr/>
        <a:lstStyle/>
        <a:p>
          <a:endParaRPr lang="en-US"/>
        </a:p>
      </dgm:t>
    </dgm:pt>
    <dgm:pt modelId="{96A77FCB-D8E0-4251-8B04-205A4CF6E54A}" type="sibTrans" cxnId="{A4499BA5-0D1B-43B8-8505-1C8984FF2F52}">
      <dgm:prSet/>
      <dgm:spPr/>
      <dgm:t>
        <a:bodyPr/>
        <a:lstStyle/>
        <a:p>
          <a:endParaRPr lang="en-US"/>
        </a:p>
      </dgm:t>
    </dgm:pt>
    <dgm:pt modelId="{6FFC2DB9-2CC0-4D89-B565-09A56AC83130}">
      <dgm:prSet phldrT="[Text]" custT="1"/>
      <dgm:spPr/>
      <dgm:t>
        <a:bodyPr/>
        <a:lstStyle/>
        <a:p>
          <a:r>
            <a:rPr lang="en-US" sz="1400" dirty="0" smtClean="0"/>
            <a:t> </a:t>
          </a:r>
          <a:r>
            <a:rPr lang="en-US" sz="2000" b="1" dirty="0" smtClean="0">
              <a:solidFill>
                <a:srgbClr val="FFC000"/>
              </a:solidFill>
              <a:latin typeface="Baskerville Old Face" panose="02020602080505020303" pitchFamily="18" charset="0"/>
            </a:rPr>
            <a:t>Meta-stable Minima</a:t>
          </a:r>
          <a:r>
            <a:rPr lang="en-US" sz="1600" b="1" dirty="0" smtClean="0">
              <a:solidFill>
                <a:srgbClr val="FFC000"/>
              </a:solidFill>
              <a:latin typeface="Baskerville Old Face" panose="02020602080505020303" pitchFamily="18" charset="0"/>
            </a:rPr>
            <a:t>: </a:t>
          </a:r>
          <a:r>
            <a:rPr lang="en-US" sz="1600" dirty="0" smtClean="0">
              <a:latin typeface="Baskerville Old Face" panose="02020602080505020303" pitchFamily="18" charset="0"/>
            </a:rPr>
            <a:t>in this case, even though there are deeper CCB minima compared to the electroweak minima, the decay time is greater than the age of the universe and thus the Universe resides in a meta-stable vacuum.</a:t>
          </a:r>
          <a:endParaRPr lang="en-US" sz="1600" dirty="0">
            <a:latin typeface="Baskerville Old Face" panose="02020602080505020303" pitchFamily="18" charset="0"/>
          </a:endParaRPr>
        </a:p>
      </dgm:t>
    </dgm:pt>
    <dgm:pt modelId="{D46D1D4D-8164-49D4-9558-8C8795C8ACDA}" type="parTrans" cxnId="{41E19F29-0E3C-4B0D-8AA9-716B1141FFF0}">
      <dgm:prSet/>
      <dgm:spPr/>
      <dgm:t>
        <a:bodyPr/>
        <a:lstStyle/>
        <a:p>
          <a:endParaRPr lang="en-US"/>
        </a:p>
      </dgm:t>
    </dgm:pt>
    <dgm:pt modelId="{77998456-04F1-4AE4-BD17-0A33A63ED0A9}" type="sibTrans" cxnId="{41E19F29-0E3C-4B0D-8AA9-716B1141FFF0}">
      <dgm:prSet/>
      <dgm:spPr/>
      <dgm:t>
        <a:bodyPr/>
        <a:lstStyle/>
        <a:p>
          <a:endParaRPr lang="en-US"/>
        </a:p>
      </dgm:t>
    </dgm:pt>
    <dgm:pt modelId="{21AB6DE3-CC64-4321-BF66-D9A807774CD9}">
      <dgm:prSet custT="1"/>
      <dgm:spPr/>
      <dgm:t>
        <a:bodyPr/>
        <a:lstStyle/>
        <a:p>
          <a:r>
            <a:rPr lang="en-US" sz="2000" b="1" dirty="0" smtClean="0">
              <a:solidFill>
                <a:srgbClr val="66FF33"/>
              </a:solidFill>
              <a:latin typeface="Baskerville Old Face" panose="02020602080505020303" pitchFamily="18" charset="0"/>
            </a:rPr>
            <a:t>Stable Minima: </a:t>
          </a:r>
          <a:r>
            <a:rPr lang="en-US" sz="1800" dirty="0" smtClean="0">
              <a:latin typeface="Baskerville Old Face" panose="02020602080505020303" pitchFamily="18" charset="0"/>
            </a:rPr>
            <a:t>there are no deeper minima in the vicinity of the electroweak vacuum which is now stable</a:t>
          </a:r>
          <a:r>
            <a:rPr lang="en-US" sz="1600" dirty="0" smtClean="0">
              <a:latin typeface="Baskerville Old Face" panose="02020602080505020303" pitchFamily="18" charset="0"/>
            </a:rPr>
            <a:t>. </a:t>
          </a:r>
        </a:p>
      </dgm:t>
    </dgm:pt>
    <dgm:pt modelId="{D9BC66E5-4099-4074-BF2F-4F684758854E}" type="parTrans" cxnId="{465A5D67-55BB-4549-974A-D75FFF50C7FC}">
      <dgm:prSet/>
      <dgm:spPr/>
      <dgm:t>
        <a:bodyPr/>
        <a:lstStyle/>
        <a:p>
          <a:endParaRPr lang="en-US"/>
        </a:p>
      </dgm:t>
    </dgm:pt>
    <dgm:pt modelId="{255F437E-5FD0-4254-A16E-43674FE05F4D}" type="sibTrans" cxnId="{465A5D67-55BB-4549-974A-D75FFF50C7FC}">
      <dgm:prSet/>
      <dgm:spPr/>
      <dgm:t>
        <a:bodyPr/>
        <a:lstStyle/>
        <a:p>
          <a:endParaRPr lang="en-US"/>
        </a:p>
      </dgm:t>
    </dgm:pt>
    <dgm:pt modelId="{00FC2F2A-AAB1-4FC0-A0CA-194289A5626B}" type="pres">
      <dgm:prSet presAssocID="{C683FC16-0F36-491A-A765-1E4B3EAC51A1}" presName="linear" presStyleCnt="0">
        <dgm:presLayoutVars>
          <dgm:dir/>
          <dgm:animLvl val="lvl"/>
          <dgm:resizeHandles val="exact"/>
        </dgm:presLayoutVars>
      </dgm:prSet>
      <dgm:spPr/>
      <dgm:t>
        <a:bodyPr/>
        <a:lstStyle/>
        <a:p>
          <a:endParaRPr lang="en-US"/>
        </a:p>
      </dgm:t>
    </dgm:pt>
    <dgm:pt modelId="{434E3238-04B8-4349-8062-E2E0D26B635F}" type="pres">
      <dgm:prSet presAssocID="{7E067E63-6E5E-4BEB-A9D3-4F7A46CA7918}" presName="parentLin" presStyleCnt="0"/>
      <dgm:spPr/>
    </dgm:pt>
    <dgm:pt modelId="{9A04F86A-A764-493D-AC99-243746833DF4}" type="pres">
      <dgm:prSet presAssocID="{7E067E63-6E5E-4BEB-A9D3-4F7A46CA7918}" presName="parentLeftMargin" presStyleLbl="node1" presStyleIdx="0" presStyleCnt="3"/>
      <dgm:spPr/>
      <dgm:t>
        <a:bodyPr/>
        <a:lstStyle/>
        <a:p>
          <a:endParaRPr lang="en-US"/>
        </a:p>
      </dgm:t>
    </dgm:pt>
    <dgm:pt modelId="{56D31FF7-7D10-459F-B885-0ADFB656B2D5}" type="pres">
      <dgm:prSet presAssocID="{7E067E63-6E5E-4BEB-A9D3-4F7A46CA7918}" presName="parentText" presStyleLbl="node1" presStyleIdx="0" presStyleCnt="3" custScaleY="282857">
        <dgm:presLayoutVars>
          <dgm:chMax val="0"/>
          <dgm:bulletEnabled val="1"/>
        </dgm:presLayoutVars>
      </dgm:prSet>
      <dgm:spPr/>
      <dgm:t>
        <a:bodyPr/>
        <a:lstStyle/>
        <a:p>
          <a:endParaRPr lang="en-US"/>
        </a:p>
      </dgm:t>
    </dgm:pt>
    <dgm:pt modelId="{5D8A3C31-FBE6-401E-B74B-D866872D9F49}" type="pres">
      <dgm:prSet presAssocID="{7E067E63-6E5E-4BEB-A9D3-4F7A46CA7918}" presName="negativeSpace" presStyleCnt="0"/>
      <dgm:spPr/>
    </dgm:pt>
    <dgm:pt modelId="{8BF14E09-6162-4DA8-85CA-14BCC8448C10}" type="pres">
      <dgm:prSet presAssocID="{7E067E63-6E5E-4BEB-A9D3-4F7A46CA7918}" presName="childText" presStyleLbl="conFgAcc1" presStyleIdx="0" presStyleCnt="3">
        <dgm:presLayoutVars>
          <dgm:bulletEnabled val="1"/>
        </dgm:presLayoutVars>
      </dgm:prSet>
      <dgm:spPr/>
    </dgm:pt>
    <dgm:pt modelId="{3B01B36B-2BC9-4B49-9725-51D211EE0C74}" type="pres">
      <dgm:prSet presAssocID="{96A77FCB-D8E0-4251-8B04-205A4CF6E54A}" presName="spaceBetweenRectangles" presStyleCnt="0"/>
      <dgm:spPr/>
    </dgm:pt>
    <dgm:pt modelId="{DC0EE958-C792-4860-85AF-6B9D50B40D5A}" type="pres">
      <dgm:prSet presAssocID="{6FFC2DB9-2CC0-4D89-B565-09A56AC83130}" presName="parentLin" presStyleCnt="0"/>
      <dgm:spPr/>
    </dgm:pt>
    <dgm:pt modelId="{DDB59FB7-69B4-485F-B003-D74DC3AAE685}" type="pres">
      <dgm:prSet presAssocID="{6FFC2DB9-2CC0-4D89-B565-09A56AC83130}" presName="parentLeftMargin" presStyleLbl="node1" presStyleIdx="0" presStyleCnt="3"/>
      <dgm:spPr/>
      <dgm:t>
        <a:bodyPr/>
        <a:lstStyle/>
        <a:p>
          <a:endParaRPr lang="en-US"/>
        </a:p>
      </dgm:t>
    </dgm:pt>
    <dgm:pt modelId="{37BE8D6F-5F3A-4FB2-9754-CF86C0A95E98}" type="pres">
      <dgm:prSet presAssocID="{6FFC2DB9-2CC0-4D89-B565-09A56AC83130}" presName="parentText" presStyleLbl="node1" presStyleIdx="1" presStyleCnt="3" custScaleY="276746">
        <dgm:presLayoutVars>
          <dgm:chMax val="0"/>
          <dgm:bulletEnabled val="1"/>
        </dgm:presLayoutVars>
      </dgm:prSet>
      <dgm:spPr/>
      <dgm:t>
        <a:bodyPr/>
        <a:lstStyle/>
        <a:p>
          <a:endParaRPr lang="en-US"/>
        </a:p>
      </dgm:t>
    </dgm:pt>
    <dgm:pt modelId="{A090F126-D005-43CC-BF12-82ECE6D2ED9B}" type="pres">
      <dgm:prSet presAssocID="{6FFC2DB9-2CC0-4D89-B565-09A56AC83130}" presName="negativeSpace" presStyleCnt="0"/>
      <dgm:spPr/>
    </dgm:pt>
    <dgm:pt modelId="{ADB2B057-041C-4B29-9CFA-8F78025519F3}" type="pres">
      <dgm:prSet presAssocID="{6FFC2DB9-2CC0-4D89-B565-09A56AC83130}" presName="childText" presStyleLbl="conFgAcc1" presStyleIdx="1" presStyleCnt="3">
        <dgm:presLayoutVars>
          <dgm:bulletEnabled val="1"/>
        </dgm:presLayoutVars>
      </dgm:prSet>
      <dgm:spPr/>
    </dgm:pt>
    <dgm:pt modelId="{C2F62AF7-4A08-48B1-862E-206A39B0FF71}" type="pres">
      <dgm:prSet presAssocID="{77998456-04F1-4AE4-BD17-0A33A63ED0A9}" presName="spaceBetweenRectangles" presStyleCnt="0"/>
      <dgm:spPr/>
    </dgm:pt>
    <dgm:pt modelId="{0CF6A64C-4F72-44A0-8D4B-B3DF2E9D0E56}" type="pres">
      <dgm:prSet presAssocID="{21AB6DE3-CC64-4321-BF66-D9A807774CD9}" presName="parentLin" presStyleCnt="0"/>
      <dgm:spPr/>
    </dgm:pt>
    <dgm:pt modelId="{C5CB6A3E-651F-4567-A0C2-F2B3A4742CEF}" type="pres">
      <dgm:prSet presAssocID="{21AB6DE3-CC64-4321-BF66-D9A807774CD9}" presName="parentLeftMargin" presStyleLbl="node1" presStyleIdx="1" presStyleCnt="3"/>
      <dgm:spPr/>
      <dgm:t>
        <a:bodyPr/>
        <a:lstStyle/>
        <a:p>
          <a:endParaRPr lang="en-US"/>
        </a:p>
      </dgm:t>
    </dgm:pt>
    <dgm:pt modelId="{DCA72659-BCC4-4435-8D20-16C7A1D95DB6}" type="pres">
      <dgm:prSet presAssocID="{21AB6DE3-CC64-4321-BF66-D9A807774CD9}" presName="parentText" presStyleLbl="node1" presStyleIdx="2" presStyleCnt="3" custScaleY="173704">
        <dgm:presLayoutVars>
          <dgm:chMax val="0"/>
          <dgm:bulletEnabled val="1"/>
        </dgm:presLayoutVars>
      </dgm:prSet>
      <dgm:spPr/>
      <dgm:t>
        <a:bodyPr/>
        <a:lstStyle/>
        <a:p>
          <a:endParaRPr lang="en-US"/>
        </a:p>
      </dgm:t>
    </dgm:pt>
    <dgm:pt modelId="{C2546950-2033-4B7C-A784-E2CE8D4384A8}" type="pres">
      <dgm:prSet presAssocID="{21AB6DE3-CC64-4321-BF66-D9A807774CD9}" presName="negativeSpace" presStyleCnt="0"/>
      <dgm:spPr/>
    </dgm:pt>
    <dgm:pt modelId="{856099F7-5379-400C-B2C3-72FEB8221522}" type="pres">
      <dgm:prSet presAssocID="{21AB6DE3-CC64-4321-BF66-D9A807774CD9}" presName="childText" presStyleLbl="conFgAcc1" presStyleIdx="2" presStyleCnt="3">
        <dgm:presLayoutVars>
          <dgm:bulletEnabled val="1"/>
        </dgm:presLayoutVars>
      </dgm:prSet>
      <dgm:spPr/>
    </dgm:pt>
  </dgm:ptLst>
  <dgm:cxnLst>
    <dgm:cxn modelId="{6638AE33-4209-46E7-8825-5C7E2CCC9AE4}" type="presOf" srcId="{C683FC16-0F36-491A-A765-1E4B3EAC51A1}" destId="{00FC2F2A-AAB1-4FC0-A0CA-194289A5626B}" srcOrd="0" destOrd="0" presId="urn:microsoft.com/office/officeart/2005/8/layout/list1"/>
    <dgm:cxn modelId="{41E19F29-0E3C-4B0D-8AA9-716B1141FFF0}" srcId="{C683FC16-0F36-491A-A765-1E4B3EAC51A1}" destId="{6FFC2DB9-2CC0-4D89-B565-09A56AC83130}" srcOrd="1" destOrd="0" parTransId="{D46D1D4D-8164-49D4-9558-8C8795C8ACDA}" sibTransId="{77998456-04F1-4AE4-BD17-0A33A63ED0A9}"/>
    <dgm:cxn modelId="{465A5D67-55BB-4549-974A-D75FFF50C7FC}" srcId="{C683FC16-0F36-491A-A765-1E4B3EAC51A1}" destId="{21AB6DE3-CC64-4321-BF66-D9A807774CD9}" srcOrd="2" destOrd="0" parTransId="{D9BC66E5-4099-4074-BF2F-4F684758854E}" sibTransId="{255F437E-5FD0-4254-A16E-43674FE05F4D}"/>
    <dgm:cxn modelId="{FF5657A9-1AAF-48E1-8112-4A6B323F59C5}" type="presOf" srcId="{7E067E63-6E5E-4BEB-A9D3-4F7A46CA7918}" destId="{9A04F86A-A764-493D-AC99-243746833DF4}" srcOrd="0" destOrd="0" presId="urn:microsoft.com/office/officeart/2005/8/layout/list1"/>
    <dgm:cxn modelId="{CACB8898-9C26-4A3D-A925-443E91D61990}" type="presOf" srcId="{21AB6DE3-CC64-4321-BF66-D9A807774CD9}" destId="{C5CB6A3E-651F-4567-A0C2-F2B3A4742CEF}" srcOrd="0" destOrd="0" presId="urn:microsoft.com/office/officeart/2005/8/layout/list1"/>
    <dgm:cxn modelId="{916006A7-9A16-435A-9439-513DDACA0346}" type="presOf" srcId="{6FFC2DB9-2CC0-4D89-B565-09A56AC83130}" destId="{37BE8D6F-5F3A-4FB2-9754-CF86C0A95E98}" srcOrd="1" destOrd="0" presId="urn:microsoft.com/office/officeart/2005/8/layout/list1"/>
    <dgm:cxn modelId="{69DA9AAB-0FDF-441E-AB41-B80D9D7F550E}" type="presOf" srcId="{21AB6DE3-CC64-4321-BF66-D9A807774CD9}" destId="{DCA72659-BCC4-4435-8D20-16C7A1D95DB6}" srcOrd="1" destOrd="0" presId="urn:microsoft.com/office/officeart/2005/8/layout/list1"/>
    <dgm:cxn modelId="{52AAC50D-B49B-4400-A6F5-9A4BE59BB531}" type="presOf" srcId="{6FFC2DB9-2CC0-4D89-B565-09A56AC83130}" destId="{DDB59FB7-69B4-485F-B003-D74DC3AAE685}" srcOrd="0" destOrd="0" presId="urn:microsoft.com/office/officeart/2005/8/layout/list1"/>
    <dgm:cxn modelId="{2C0D82A1-BE72-4694-80C6-B4CC2F311FEC}" type="presOf" srcId="{7E067E63-6E5E-4BEB-A9D3-4F7A46CA7918}" destId="{56D31FF7-7D10-459F-B885-0ADFB656B2D5}" srcOrd="1" destOrd="0" presId="urn:microsoft.com/office/officeart/2005/8/layout/list1"/>
    <dgm:cxn modelId="{A4499BA5-0D1B-43B8-8505-1C8984FF2F52}" srcId="{C683FC16-0F36-491A-A765-1E4B3EAC51A1}" destId="{7E067E63-6E5E-4BEB-A9D3-4F7A46CA7918}" srcOrd="0" destOrd="0" parTransId="{5D77E5AC-2888-4903-A559-A1D19612C40B}" sibTransId="{96A77FCB-D8E0-4251-8B04-205A4CF6E54A}"/>
    <dgm:cxn modelId="{85324A99-32B1-43EA-9759-D79B38B3B808}" type="presParOf" srcId="{00FC2F2A-AAB1-4FC0-A0CA-194289A5626B}" destId="{434E3238-04B8-4349-8062-E2E0D26B635F}" srcOrd="0" destOrd="0" presId="urn:microsoft.com/office/officeart/2005/8/layout/list1"/>
    <dgm:cxn modelId="{A35C19E5-46E9-4A0B-ADFF-03C149D1530B}" type="presParOf" srcId="{434E3238-04B8-4349-8062-E2E0D26B635F}" destId="{9A04F86A-A764-493D-AC99-243746833DF4}" srcOrd="0" destOrd="0" presId="urn:microsoft.com/office/officeart/2005/8/layout/list1"/>
    <dgm:cxn modelId="{348FC0EA-B26D-441D-97B8-6C03B60E8A52}" type="presParOf" srcId="{434E3238-04B8-4349-8062-E2E0D26B635F}" destId="{56D31FF7-7D10-459F-B885-0ADFB656B2D5}" srcOrd="1" destOrd="0" presId="urn:microsoft.com/office/officeart/2005/8/layout/list1"/>
    <dgm:cxn modelId="{76A76265-041A-486F-920D-27D0E2FC26F9}" type="presParOf" srcId="{00FC2F2A-AAB1-4FC0-A0CA-194289A5626B}" destId="{5D8A3C31-FBE6-401E-B74B-D866872D9F49}" srcOrd="1" destOrd="0" presId="urn:microsoft.com/office/officeart/2005/8/layout/list1"/>
    <dgm:cxn modelId="{C1A76F9E-A0CC-46BA-8FAB-8816696856A1}" type="presParOf" srcId="{00FC2F2A-AAB1-4FC0-A0CA-194289A5626B}" destId="{8BF14E09-6162-4DA8-85CA-14BCC8448C10}" srcOrd="2" destOrd="0" presId="urn:microsoft.com/office/officeart/2005/8/layout/list1"/>
    <dgm:cxn modelId="{57D0BBFB-10A1-4EB0-AC47-A291DC607C36}" type="presParOf" srcId="{00FC2F2A-AAB1-4FC0-A0CA-194289A5626B}" destId="{3B01B36B-2BC9-4B49-9725-51D211EE0C74}" srcOrd="3" destOrd="0" presId="urn:microsoft.com/office/officeart/2005/8/layout/list1"/>
    <dgm:cxn modelId="{C2C2C4C8-1176-4E10-8F21-4194C4F5AB5D}" type="presParOf" srcId="{00FC2F2A-AAB1-4FC0-A0CA-194289A5626B}" destId="{DC0EE958-C792-4860-85AF-6B9D50B40D5A}" srcOrd="4" destOrd="0" presId="urn:microsoft.com/office/officeart/2005/8/layout/list1"/>
    <dgm:cxn modelId="{167E7260-3529-40E1-BCB5-DCE8839F6365}" type="presParOf" srcId="{DC0EE958-C792-4860-85AF-6B9D50B40D5A}" destId="{DDB59FB7-69B4-485F-B003-D74DC3AAE685}" srcOrd="0" destOrd="0" presId="urn:microsoft.com/office/officeart/2005/8/layout/list1"/>
    <dgm:cxn modelId="{4F36ACE5-BD27-451D-8D40-0D98F27D5450}" type="presParOf" srcId="{DC0EE958-C792-4860-85AF-6B9D50B40D5A}" destId="{37BE8D6F-5F3A-4FB2-9754-CF86C0A95E98}" srcOrd="1" destOrd="0" presId="urn:microsoft.com/office/officeart/2005/8/layout/list1"/>
    <dgm:cxn modelId="{00C620AE-7CAD-422F-A4C2-7F7A9EF4457B}" type="presParOf" srcId="{00FC2F2A-AAB1-4FC0-A0CA-194289A5626B}" destId="{A090F126-D005-43CC-BF12-82ECE6D2ED9B}" srcOrd="5" destOrd="0" presId="urn:microsoft.com/office/officeart/2005/8/layout/list1"/>
    <dgm:cxn modelId="{E97FFF8B-CA57-4263-AA46-83D571314B91}" type="presParOf" srcId="{00FC2F2A-AAB1-4FC0-A0CA-194289A5626B}" destId="{ADB2B057-041C-4B29-9CFA-8F78025519F3}" srcOrd="6" destOrd="0" presId="urn:microsoft.com/office/officeart/2005/8/layout/list1"/>
    <dgm:cxn modelId="{137AE03E-1092-4D54-B4AF-85A725A25727}" type="presParOf" srcId="{00FC2F2A-AAB1-4FC0-A0CA-194289A5626B}" destId="{C2F62AF7-4A08-48B1-862E-206A39B0FF71}" srcOrd="7" destOrd="0" presId="urn:microsoft.com/office/officeart/2005/8/layout/list1"/>
    <dgm:cxn modelId="{8FB47AD1-B87A-4FE4-B8D0-1FDCE230C1B0}" type="presParOf" srcId="{00FC2F2A-AAB1-4FC0-A0CA-194289A5626B}" destId="{0CF6A64C-4F72-44A0-8D4B-B3DF2E9D0E56}" srcOrd="8" destOrd="0" presId="urn:microsoft.com/office/officeart/2005/8/layout/list1"/>
    <dgm:cxn modelId="{C8953304-9445-4D4D-BB90-2821DE664D7D}" type="presParOf" srcId="{0CF6A64C-4F72-44A0-8D4B-B3DF2E9D0E56}" destId="{C5CB6A3E-651F-4567-A0C2-F2B3A4742CEF}" srcOrd="0" destOrd="0" presId="urn:microsoft.com/office/officeart/2005/8/layout/list1"/>
    <dgm:cxn modelId="{E93A6008-97A8-4152-AE3F-16EAA7DE4279}" type="presParOf" srcId="{0CF6A64C-4F72-44A0-8D4B-B3DF2E9D0E56}" destId="{DCA72659-BCC4-4435-8D20-16C7A1D95DB6}" srcOrd="1" destOrd="0" presId="urn:microsoft.com/office/officeart/2005/8/layout/list1"/>
    <dgm:cxn modelId="{6DF65E87-3107-40D8-A4FA-078B815C3388}" type="presParOf" srcId="{00FC2F2A-AAB1-4FC0-A0CA-194289A5626B}" destId="{C2546950-2033-4B7C-A784-E2CE8D4384A8}" srcOrd="9" destOrd="0" presId="urn:microsoft.com/office/officeart/2005/8/layout/list1"/>
    <dgm:cxn modelId="{E0DF839D-08C5-4688-9D9A-D4D16809DE03}" type="presParOf" srcId="{00FC2F2A-AAB1-4FC0-A0CA-194289A5626B}" destId="{856099F7-5379-400C-B2C3-72FEB8221522}"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81B8A525-0CD1-416E-98C0-E0CBCCD3A64A}" type="doc">
      <dgm:prSet loTypeId="urn:microsoft.com/office/officeart/2005/8/layout/chevron2" loCatId="list" qsTypeId="urn:microsoft.com/office/officeart/2005/8/quickstyle/3d1" qsCatId="3D" csTypeId="urn:microsoft.com/office/officeart/2005/8/colors/colorful3" csCatId="colorful" phldr="1"/>
      <dgm:spPr/>
      <dgm:t>
        <a:bodyPr/>
        <a:lstStyle/>
        <a:p>
          <a:endParaRPr lang="en-US"/>
        </a:p>
      </dgm:t>
    </dgm:pt>
    <dgm:pt modelId="{65725553-A638-4E6D-9241-BA3CAB7B3C14}">
      <dgm:prSet phldrT="[Text]"/>
      <dgm:spPr/>
      <dgm:t>
        <a:bodyPr/>
        <a:lstStyle/>
        <a:p>
          <a:r>
            <a:rPr lang="en-US" b="1" dirty="0" smtClean="0"/>
            <a:t>1</a:t>
          </a:r>
          <a:endParaRPr lang="en-US" b="1" dirty="0"/>
        </a:p>
      </dgm:t>
    </dgm:pt>
    <dgm:pt modelId="{62FC9204-718B-4C92-97D3-6747281DF9E9}" type="parTrans" cxnId="{8CE367B0-102B-4D4F-AE0C-4400463C2714}">
      <dgm:prSet/>
      <dgm:spPr/>
      <dgm:t>
        <a:bodyPr/>
        <a:lstStyle/>
        <a:p>
          <a:endParaRPr lang="en-US"/>
        </a:p>
      </dgm:t>
    </dgm:pt>
    <dgm:pt modelId="{3CFAF2AC-9D84-4B63-A3C3-7D854CE5B98F}" type="sibTrans" cxnId="{8CE367B0-102B-4D4F-AE0C-4400463C2714}">
      <dgm:prSet/>
      <dgm:spPr/>
      <dgm:t>
        <a:bodyPr/>
        <a:lstStyle/>
        <a:p>
          <a:endParaRPr lang="en-US"/>
        </a:p>
      </dgm:t>
    </dgm:pt>
    <dgm:pt modelId="{BBF27B71-F67B-46D7-B85E-165DA71C66BB}">
      <dgm:prSet phldrT="[Text]"/>
      <dgm:spPr/>
      <dgm:t>
        <a:bodyPr/>
        <a:lstStyle/>
        <a:p>
          <a:r>
            <a:rPr lang="en-US" b="1" dirty="0" smtClean="0"/>
            <a:t>2</a:t>
          </a:r>
          <a:endParaRPr lang="en-US" b="1" dirty="0"/>
        </a:p>
      </dgm:t>
    </dgm:pt>
    <dgm:pt modelId="{9B44CE94-C60B-40A0-A292-01D8CC6AE053}" type="parTrans" cxnId="{7839E7A4-8A02-414E-A3D6-4824A132393E}">
      <dgm:prSet/>
      <dgm:spPr/>
      <dgm:t>
        <a:bodyPr/>
        <a:lstStyle/>
        <a:p>
          <a:endParaRPr lang="en-US"/>
        </a:p>
      </dgm:t>
    </dgm:pt>
    <dgm:pt modelId="{5CCAD189-A199-4FDD-B5F0-73B9D3BD9F3E}" type="sibTrans" cxnId="{7839E7A4-8A02-414E-A3D6-4824A132393E}">
      <dgm:prSet/>
      <dgm:spPr/>
      <dgm:t>
        <a:bodyPr/>
        <a:lstStyle/>
        <a:p>
          <a:endParaRPr lang="en-US"/>
        </a:p>
      </dgm:t>
    </dgm:pt>
    <dgm:pt modelId="{8478F820-0CDF-420E-871F-42A82E597FC8}">
      <dgm:prSet phldrT="[Text]" custT="1"/>
      <dgm:spPr/>
      <dgm:t>
        <a:bodyPr/>
        <a:lstStyle/>
        <a:p>
          <a:r>
            <a:rPr lang="en-US" sz="2400" b="1" dirty="0" smtClean="0">
              <a:solidFill>
                <a:srgbClr val="0070C0"/>
              </a:solidFill>
              <a:latin typeface="Baskerville Old Face" panose="02020602080505020303" pitchFamily="18" charset="0"/>
            </a:rPr>
            <a:t>The sensitivity reach for new </a:t>
          </a:r>
          <a:r>
            <a:rPr lang="en-US" sz="2400" b="1" u="none" dirty="0" err="1" smtClean="0">
              <a:solidFill>
                <a:srgbClr val="0070C0"/>
              </a:solidFill>
              <a:latin typeface="Baskerville Old Face" panose="02020602080505020303" pitchFamily="18" charset="0"/>
            </a:rPr>
            <a:t>hadrophobic</a:t>
          </a:r>
          <a:r>
            <a:rPr lang="en-US" sz="2400" b="1" dirty="0" smtClean="0">
              <a:solidFill>
                <a:srgbClr val="0070C0"/>
              </a:solidFill>
              <a:latin typeface="Baskerville Old Face" panose="02020602080505020303" pitchFamily="18" charset="0"/>
            </a:rPr>
            <a:t> neutral and doubly-charged </a:t>
          </a:r>
          <a:r>
            <a:rPr lang="en-US" sz="2400" b="1" u="none" dirty="0" smtClean="0">
              <a:solidFill>
                <a:srgbClr val="0070C0"/>
              </a:solidFill>
              <a:latin typeface="Baskerville Old Face" panose="02020602080505020303" pitchFamily="18" charset="0"/>
            </a:rPr>
            <a:t>Higgs bosons</a:t>
          </a:r>
          <a:r>
            <a:rPr lang="en-US" sz="2400" b="1" dirty="0" smtClean="0">
              <a:solidFill>
                <a:srgbClr val="0070C0"/>
              </a:solidFill>
              <a:latin typeface="Baskerville Old Face" panose="02020602080505020303" pitchFamily="18" charset="0"/>
            </a:rPr>
            <a:t> can go up to a few </a:t>
          </a:r>
          <a:r>
            <a:rPr lang="en-US" sz="2400" b="1" u="none" dirty="0" err="1" smtClean="0">
              <a:solidFill>
                <a:srgbClr val="0070C0"/>
              </a:solidFill>
              <a:latin typeface="Baskerville Old Face" panose="02020602080505020303" pitchFamily="18" charset="0"/>
            </a:rPr>
            <a:t>TeV</a:t>
          </a:r>
          <a:r>
            <a:rPr lang="en-US" sz="2400" b="1" dirty="0" smtClean="0">
              <a:solidFill>
                <a:srgbClr val="0070C0"/>
              </a:solidFill>
              <a:latin typeface="Baskerville Old Face" panose="02020602080505020303" pitchFamily="18" charset="0"/>
            </a:rPr>
            <a:t> depending on the RH scale and the couplings</a:t>
          </a:r>
          <a:r>
            <a:rPr lang="en-US" sz="1800" dirty="0" smtClean="0">
              <a:solidFill>
                <a:srgbClr val="0070C0"/>
              </a:solidFill>
            </a:rPr>
            <a:t>.</a:t>
          </a:r>
          <a:endParaRPr lang="en-US" sz="1800" b="1" dirty="0">
            <a:solidFill>
              <a:srgbClr val="0070C0"/>
            </a:solidFill>
            <a:latin typeface="Cambria" panose="02040503050406030204" pitchFamily="18" charset="0"/>
          </a:endParaRPr>
        </a:p>
      </dgm:t>
    </dgm:pt>
    <dgm:pt modelId="{7046355E-5AC0-4182-BF59-8350CE4C50AE}" type="parTrans" cxnId="{1AB8BDD7-3DE8-408C-8CE1-221321E0D795}">
      <dgm:prSet/>
      <dgm:spPr/>
      <dgm:t>
        <a:bodyPr/>
        <a:lstStyle/>
        <a:p>
          <a:endParaRPr lang="en-US"/>
        </a:p>
      </dgm:t>
    </dgm:pt>
    <dgm:pt modelId="{8FE3B4EE-B7F4-4CD7-BD9C-674C49606B00}" type="sibTrans" cxnId="{1AB8BDD7-3DE8-408C-8CE1-221321E0D795}">
      <dgm:prSet/>
      <dgm:spPr/>
      <dgm:t>
        <a:bodyPr/>
        <a:lstStyle/>
        <a:p>
          <a:endParaRPr lang="en-US"/>
        </a:p>
      </dgm:t>
    </dgm:pt>
    <dgm:pt modelId="{851E8588-C206-4EF6-9FF3-EFAC38A15534}">
      <dgm:prSet phldrT="[Text]"/>
      <dgm:spPr/>
      <dgm:t>
        <a:bodyPr/>
        <a:lstStyle/>
        <a:p>
          <a:r>
            <a:rPr lang="en-US" b="1" dirty="0" smtClean="0"/>
            <a:t>3</a:t>
          </a:r>
          <a:endParaRPr lang="en-US" b="1" dirty="0"/>
        </a:p>
      </dgm:t>
    </dgm:pt>
    <dgm:pt modelId="{E4D9D4A7-9339-4007-8FE6-615ACE8E91BE}" type="parTrans" cxnId="{14F00E33-AED3-49CB-8108-7D55168F6477}">
      <dgm:prSet/>
      <dgm:spPr/>
      <dgm:t>
        <a:bodyPr/>
        <a:lstStyle/>
        <a:p>
          <a:endParaRPr lang="en-US"/>
        </a:p>
      </dgm:t>
    </dgm:pt>
    <dgm:pt modelId="{77B529C0-9859-49E7-97B0-CF0D31B40051}" type="sibTrans" cxnId="{14F00E33-AED3-49CB-8108-7D55168F6477}">
      <dgm:prSet/>
      <dgm:spPr/>
      <dgm:t>
        <a:bodyPr/>
        <a:lstStyle/>
        <a:p>
          <a:endParaRPr lang="en-US"/>
        </a:p>
      </dgm:t>
    </dgm:pt>
    <dgm:pt modelId="{72C63EBF-DB4F-4044-9503-E51800D11A9F}">
      <dgm:prSet phldrT="[Text]" custT="1"/>
      <dgm:spPr/>
      <dgm:t>
        <a:bodyPr/>
        <a:lstStyle/>
        <a:p>
          <a:r>
            <a:rPr lang="en-US" sz="2400" b="1" dirty="0" smtClean="0">
              <a:latin typeface="Baskerville Old Face" panose="02020602080505020303" pitchFamily="18" charset="0"/>
            </a:rPr>
            <a:t>The results presented here can be taken as an initial guide in the exploration of the heavy </a:t>
          </a:r>
          <a:r>
            <a:rPr lang="en-US" sz="2400" b="1" dirty="0" err="1" smtClean="0">
              <a:latin typeface="Baskerville Old Face" panose="02020602080505020303" pitchFamily="18" charset="0"/>
            </a:rPr>
            <a:t>fermiphobic</a:t>
          </a:r>
          <a:r>
            <a:rPr lang="en-US" sz="2400" b="1" dirty="0" smtClean="0">
              <a:latin typeface="Baskerville Old Face" panose="02020602080505020303" pitchFamily="18" charset="0"/>
            </a:rPr>
            <a:t> as well as </a:t>
          </a:r>
          <a:r>
            <a:rPr lang="en-US" sz="2400" b="1" dirty="0" err="1" smtClean="0">
              <a:latin typeface="Baskerville Old Face" panose="02020602080505020303" pitchFamily="18" charset="0"/>
            </a:rPr>
            <a:t>hadrophobic</a:t>
          </a:r>
          <a:r>
            <a:rPr lang="en-US" sz="2400" b="1" dirty="0" smtClean="0">
              <a:latin typeface="Baskerville Old Face" panose="02020602080505020303" pitchFamily="18" charset="0"/>
            </a:rPr>
            <a:t> Higgs at colliders via photon initiated process</a:t>
          </a:r>
          <a:r>
            <a:rPr lang="en-US" sz="2000" b="1" dirty="0" smtClean="0">
              <a:latin typeface="Baskerville Old Face" panose="02020602080505020303" pitchFamily="18" charset="0"/>
            </a:rPr>
            <a:t>.</a:t>
          </a:r>
          <a:endParaRPr lang="en-US" sz="2000" b="1" dirty="0">
            <a:latin typeface="Baskerville Old Face" panose="02020602080505020303" pitchFamily="18" charset="0"/>
          </a:endParaRPr>
        </a:p>
      </dgm:t>
    </dgm:pt>
    <dgm:pt modelId="{C9EA2E0C-3591-4082-8788-8F9E13652DFE}" type="parTrans" cxnId="{E695E01D-87CB-421A-B58E-E0892B9AB037}">
      <dgm:prSet/>
      <dgm:spPr/>
      <dgm:t>
        <a:bodyPr/>
        <a:lstStyle/>
        <a:p>
          <a:endParaRPr lang="en-US"/>
        </a:p>
      </dgm:t>
    </dgm:pt>
    <dgm:pt modelId="{0DD29B28-7F33-4F38-9DEE-B75A81B45490}" type="sibTrans" cxnId="{E695E01D-87CB-421A-B58E-E0892B9AB037}">
      <dgm:prSet/>
      <dgm:spPr/>
      <dgm:t>
        <a:bodyPr/>
        <a:lstStyle/>
        <a:p>
          <a:endParaRPr lang="en-US"/>
        </a:p>
      </dgm:t>
    </dgm:pt>
    <dgm:pt modelId="{518518FE-AC10-49EB-9EF7-A0CDE323BC9E}">
      <dgm:prSet phldrT="[Text]" custT="1"/>
      <dgm:spPr/>
      <dgm:t>
        <a:bodyPr/>
        <a:lstStyle/>
        <a:p>
          <a:r>
            <a:rPr lang="en-US" sz="2400" b="1" dirty="0" smtClean="0">
              <a:solidFill>
                <a:srgbClr val="002060"/>
              </a:solidFill>
              <a:latin typeface="Californian FB" panose="0207040306080B030204" pitchFamily="18" charset="0"/>
            </a:rPr>
            <a:t> The photon fusion process, which has been neglected in the theoretical and experimental analyses thus far, could provide a new probe of the </a:t>
          </a:r>
          <a:r>
            <a:rPr lang="en-US" sz="2400" b="1" dirty="0" err="1" smtClean="0">
              <a:solidFill>
                <a:srgbClr val="002060"/>
              </a:solidFill>
              <a:latin typeface="Californian FB" panose="0207040306080B030204" pitchFamily="18" charset="0"/>
            </a:rPr>
            <a:t>TeV</a:t>
          </a:r>
          <a:r>
            <a:rPr lang="en-US" sz="2400" b="1" dirty="0" smtClean="0">
              <a:solidFill>
                <a:srgbClr val="002060"/>
              </a:solidFill>
              <a:latin typeface="Californian FB" panose="0207040306080B030204" pitchFamily="18" charset="0"/>
            </a:rPr>
            <a:t> scale left  right models.</a:t>
          </a:r>
          <a:endParaRPr lang="en-US" sz="2400" b="1" dirty="0">
            <a:solidFill>
              <a:srgbClr val="002060"/>
            </a:solidFill>
            <a:latin typeface="Californian FB" panose="0207040306080B030204" pitchFamily="18" charset="0"/>
          </a:endParaRPr>
        </a:p>
      </dgm:t>
    </dgm:pt>
    <dgm:pt modelId="{F513E2D3-87DF-44C6-B4C5-29720E686237}" type="sibTrans" cxnId="{B743D013-223F-473F-9E18-AAC7509F8F8A}">
      <dgm:prSet/>
      <dgm:spPr/>
      <dgm:t>
        <a:bodyPr/>
        <a:lstStyle/>
        <a:p>
          <a:endParaRPr lang="en-US"/>
        </a:p>
      </dgm:t>
    </dgm:pt>
    <dgm:pt modelId="{B719EE14-5E6A-4BCD-939D-39DDE5182ED4}" type="parTrans" cxnId="{B743D013-223F-473F-9E18-AAC7509F8F8A}">
      <dgm:prSet/>
      <dgm:spPr/>
      <dgm:t>
        <a:bodyPr/>
        <a:lstStyle/>
        <a:p>
          <a:endParaRPr lang="en-US"/>
        </a:p>
      </dgm:t>
    </dgm:pt>
    <dgm:pt modelId="{4B156759-7633-48A1-9B93-BC1CA214392C}" type="pres">
      <dgm:prSet presAssocID="{81B8A525-0CD1-416E-98C0-E0CBCCD3A64A}" presName="linearFlow" presStyleCnt="0">
        <dgm:presLayoutVars>
          <dgm:dir/>
          <dgm:animLvl val="lvl"/>
          <dgm:resizeHandles val="exact"/>
        </dgm:presLayoutVars>
      </dgm:prSet>
      <dgm:spPr/>
      <dgm:t>
        <a:bodyPr/>
        <a:lstStyle/>
        <a:p>
          <a:endParaRPr lang="en-US"/>
        </a:p>
      </dgm:t>
    </dgm:pt>
    <dgm:pt modelId="{7CDF7DDD-CAC9-4B96-B205-8E5E85DBC249}" type="pres">
      <dgm:prSet presAssocID="{65725553-A638-4E6D-9241-BA3CAB7B3C14}" presName="composite" presStyleCnt="0"/>
      <dgm:spPr/>
      <dgm:t>
        <a:bodyPr/>
        <a:lstStyle/>
        <a:p>
          <a:endParaRPr lang="en-US"/>
        </a:p>
      </dgm:t>
    </dgm:pt>
    <dgm:pt modelId="{8424D25B-CC77-4E04-9911-0C773BFD4968}" type="pres">
      <dgm:prSet presAssocID="{65725553-A638-4E6D-9241-BA3CAB7B3C14}" presName="parentText" presStyleLbl="alignNode1" presStyleIdx="0" presStyleCnt="3">
        <dgm:presLayoutVars>
          <dgm:chMax val="1"/>
          <dgm:bulletEnabled val="1"/>
        </dgm:presLayoutVars>
      </dgm:prSet>
      <dgm:spPr/>
      <dgm:t>
        <a:bodyPr/>
        <a:lstStyle/>
        <a:p>
          <a:endParaRPr lang="en-US"/>
        </a:p>
      </dgm:t>
    </dgm:pt>
    <dgm:pt modelId="{4367D0F5-7001-4742-9E06-488B47011ACA}" type="pres">
      <dgm:prSet presAssocID="{65725553-A638-4E6D-9241-BA3CAB7B3C14}" presName="descendantText" presStyleLbl="alignAcc1" presStyleIdx="0" presStyleCnt="3" custScaleY="100000" custLinFactNeighborX="1981" custLinFactNeighborY="3233">
        <dgm:presLayoutVars>
          <dgm:bulletEnabled val="1"/>
        </dgm:presLayoutVars>
      </dgm:prSet>
      <dgm:spPr/>
      <dgm:t>
        <a:bodyPr/>
        <a:lstStyle/>
        <a:p>
          <a:endParaRPr lang="en-US"/>
        </a:p>
      </dgm:t>
    </dgm:pt>
    <dgm:pt modelId="{CD384743-6A63-4941-BBF6-8D03C159BD4E}" type="pres">
      <dgm:prSet presAssocID="{3CFAF2AC-9D84-4B63-A3C3-7D854CE5B98F}" presName="sp" presStyleCnt="0"/>
      <dgm:spPr/>
      <dgm:t>
        <a:bodyPr/>
        <a:lstStyle/>
        <a:p>
          <a:endParaRPr lang="en-US"/>
        </a:p>
      </dgm:t>
    </dgm:pt>
    <dgm:pt modelId="{7FE3638B-EAD3-491F-90C8-4332D5AD65BC}" type="pres">
      <dgm:prSet presAssocID="{BBF27B71-F67B-46D7-B85E-165DA71C66BB}" presName="composite" presStyleCnt="0"/>
      <dgm:spPr/>
      <dgm:t>
        <a:bodyPr/>
        <a:lstStyle/>
        <a:p>
          <a:endParaRPr lang="en-US"/>
        </a:p>
      </dgm:t>
    </dgm:pt>
    <dgm:pt modelId="{7E50DBF8-D22A-4268-AC19-C3AA11D36B25}" type="pres">
      <dgm:prSet presAssocID="{BBF27B71-F67B-46D7-B85E-165DA71C66BB}" presName="parentText" presStyleLbl="alignNode1" presStyleIdx="1" presStyleCnt="3" custLinFactNeighborY="0">
        <dgm:presLayoutVars>
          <dgm:chMax val="1"/>
          <dgm:bulletEnabled val="1"/>
        </dgm:presLayoutVars>
      </dgm:prSet>
      <dgm:spPr/>
      <dgm:t>
        <a:bodyPr/>
        <a:lstStyle/>
        <a:p>
          <a:endParaRPr lang="en-US"/>
        </a:p>
      </dgm:t>
    </dgm:pt>
    <dgm:pt modelId="{A5F2184C-6617-4683-82D3-12DEFEE50C78}" type="pres">
      <dgm:prSet presAssocID="{BBF27B71-F67B-46D7-B85E-165DA71C66BB}" presName="descendantText" presStyleLbl="alignAcc1" presStyleIdx="1" presStyleCnt="3" custScaleX="99336" custScaleY="132115" custLinFactNeighborX="332" custLinFactNeighborY="7798">
        <dgm:presLayoutVars>
          <dgm:bulletEnabled val="1"/>
        </dgm:presLayoutVars>
      </dgm:prSet>
      <dgm:spPr/>
      <dgm:t>
        <a:bodyPr/>
        <a:lstStyle/>
        <a:p>
          <a:endParaRPr lang="en-US"/>
        </a:p>
      </dgm:t>
    </dgm:pt>
    <dgm:pt modelId="{887928E7-EF95-499E-A163-BE11A1FFA4BE}" type="pres">
      <dgm:prSet presAssocID="{5CCAD189-A199-4FDD-B5F0-73B9D3BD9F3E}" presName="sp" presStyleCnt="0"/>
      <dgm:spPr/>
      <dgm:t>
        <a:bodyPr/>
        <a:lstStyle/>
        <a:p>
          <a:endParaRPr lang="en-US"/>
        </a:p>
      </dgm:t>
    </dgm:pt>
    <dgm:pt modelId="{E25FB9C7-6269-4F57-A015-E0C7BC4C0F99}" type="pres">
      <dgm:prSet presAssocID="{851E8588-C206-4EF6-9FF3-EFAC38A15534}" presName="composite" presStyleCnt="0"/>
      <dgm:spPr/>
      <dgm:t>
        <a:bodyPr/>
        <a:lstStyle/>
        <a:p>
          <a:endParaRPr lang="en-US"/>
        </a:p>
      </dgm:t>
    </dgm:pt>
    <dgm:pt modelId="{8BABD8EE-54AE-41FF-B272-0046F9D060F6}" type="pres">
      <dgm:prSet presAssocID="{851E8588-C206-4EF6-9FF3-EFAC38A15534}" presName="parentText" presStyleLbl="alignNode1" presStyleIdx="2" presStyleCnt="3" custLinFactNeighborX="0" custLinFactNeighborY="-1079">
        <dgm:presLayoutVars>
          <dgm:chMax val="1"/>
          <dgm:bulletEnabled val="1"/>
        </dgm:presLayoutVars>
      </dgm:prSet>
      <dgm:spPr/>
      <dgm:t>
        <a:bodyPr/>
        <a:lstStyle/>
        <a:p>
          <a:endParaRPr lang="en-US"/>
        </a:p>
      </dgm:t>
    </dgm:pt>
    <dgm:pt modelId="{BDE336CF-E950-4A63-A782-F5116475918F}" type="pres">
      <dgm:prSet presAssocID="{851E8588-C206-4EF6-9FF3-EFAC38A15534}" presName="descendantText" presStyleLbl="alignAcc1" presStyleIdx="2" presStyleCnt="3" custScaleY="100253" custLinFactNeighborX="1307" custLinFactNeighborY="8990">
        <dgm:presLayoutVars>
          <dgm:bulletEnabled val="1"/>
        </dgm:presLayoutVars>
      </dgm:prSet>
      <dgm:spPr/>
      <dgm:t>
        <a:bodyPr/>
        <a:lstStyle/>
        <a:p>
          <a:endParaRPr lang="en-US"/>
        </a:p>
      </dgm:t>
    </dgm:pt>
  </dgm:ptLst>
  <dgm:cxnLst>
    <dgm:cxn modelId="{7839E7A4-8A02-414E-A3D6-4824A132393E}" srcId="{81B8A525-0CD1-416E-98C0-E0CBCCD3A64A}" destId="{BBF27B71-F67B-46D7-B85E-165DA71C66BB}" srcOrd="1" destOrd="0" parTransId="{9B44CE94-C60B-40A0-A292-01D8CC6AE053}" sibTransId="{5CCAD189-A199-4FDD-B5F0-73B9D3BD9F3E}"/>
    <dgm:cxn modelId="{14F00E33-AED3-49CB-8108-7D55168F6477}" srcId="{81B8A525-0CD1-416E-98C0-E0CBCCD3A64A}" destId="{851E8588-C206-4EF6-9FF3-EFAC38A15534}" srcOrd="2" destOrd="0" parTransId="{E4D9D4A7-9339-4007-8FE6-615ACE8E91BE}" sibTransId="{77B529C0-9859-49E7-97B0-CF0D31B40051}"/>
    <dgm:cxn modelId="{2ABD5564-E1BE-459B-BBAF-4D37EDB115A4}" type="presOf" srcId="{65725553-A638-4E6D-9241-BA3CAB7B3C14}" destId="{8424D25B-CC77-4E04-9911-0C773BFD4968}" srcOrd="0" destOrd="0" presId="urn:microsoft.com/office/officeart/2005/8/layout/chevron2"/>
    <dgm:cxn modelId="{E695E01D-87CB-421A-B58E-E0892B9AB037}" srcId="{851E8588-C206-4EF6-9FF3-EFAC38A15534}" destId="{72C63EBF-DB4F-4044-9503-E51800D11A9F}" srcOrd="0" destOrd="0" parTransId="{C9EA2E0C-3591-4082-8788-8F9E13652DFE}" sibTransId="{0DD29B28-7F33-4F38-9DEE-B75A81B45490}"/>
    <dgm:cxn modelId="{8D4CCF5C-AB21-4A06-B5AF-1750592C0D0E}" type="presOf" srcId="{81B8A525-0CD1-416E-98C0-E0CBCCD3A64A}" destId="{4B156759-7633-48A1-9B93-BC1CA214392C}" srcOrd="0" destOrd="0" presId="urn:microsoft.com/office/officeart/2005/8/layout/chevron2"/>
    <dgm:cxn modelId="{553C68EA-9357-42EF-9536-43E32E04ED50}" type="presOf" srcId="{8478F820-0CDF-420E-871F-42A82E597FC8}" destId="{A5F2184C-6617-4683-82D3-12DEFEE50C78}" srcOrd="0" destOrd="0" presId="urn:microsoft.com/office/officeart/2005/8/layout/chevron2"/>
    <dgm:cxn modelId="{8CE367B0-102B-4D4F-AE0C-4400463C2714}" srcId="{81B8A525-0CD1-416E-98C0-E0CBCCD3A64A}" destId="{65725553-A638-4E6D-9241-BA3CAB7B3C14}" srcOrd="0" destOrd="0" parTransId="{62FC9204-718B-4C92-97D3-6747281DF9E9}" sibTransId="{3CFAF2AC-9D84-4B63-A3C3-7D854CE5B98F}"/>
    <dgm:cxn modelId="{1AB8BDD7-3DE8-408C-8CE1-221321E0D795}" srcId="{BBF27B71-F67B-46D7-B85E-165DA71C66BB}" destId="{8478F820-0CDF-420E-871F-42A82E597FC8}" srcOrd="0" destOrd="0" parTransId="{7046355E-5AC0-4182-BF59-8350CE4C50AE}" sibTransId="{8FE3B4EE-B7F4-4CD7-BD9C-674C49606B00}"/>
    <dgm:cxn modelId="{B5B82E94-C322-4B10-B7DD-A66F1CCD8378}" type="presOf" srcId="{BBF27B71-F67B-46D7-B85E-165DA71C66BB}" destId="{7E50DBF8-D22A-4268-AC19-C3AA11D36B25}" srcOrd="0" destOrd="0" presId="urn:microsoft.com/office/officeart/2005/8/layout/chevron2"/>
    <dgm:cxn modelId="{A947F861-57C4-4FE9-A5D2-F652FA4B1679}" type="presOf" srcId="{518518FE-AC10-49EB-9EF7-A0CDE323BC9E}" destId="{4367D0F5-7001-4742-9E06-488B47011ACA}" srcOrd="0" destOrd="0" presId="urn:microsoft.com/office/officeart/2005/8/layout/chevron2"/>
    <dgm:cxn modelId="{CD77D11E-1759-4246-901F-2726AD5262A4}" type="presOf" srcId="{72C63EBF-DB4F-4044-9503-E51800D11A9F}" destId="{BDE336CF-E950-4A63-A782-F5116475918F}" srcOrd="0" destOrd="0" presId="urn:microsoft.com/office/officeart/2005/8/layout/chevron2"/>
    <dgm:cxn modelId="{B743D013-223F-473F-9E18-AAC7509F8F8A}" srcId="{65725553-A638-4E6D-9241-BA3CAB7B3C14}" destId="{518518FE-AC10-49EB-9EF7-A0CDE323BC9E}" srcOrd="0" destOrd="0" parTransId="{B719EE14-5E6A-4BCD-939D-39DDE5182ED4}" sibTransId="{F513E2D3-87DF-44C6-B4C5-29720E686237}"/>
    <dgm:cxn modelId="{8F185AED-C8A2-4B15-9090-3AA6283A2481}" type="presOf" srcId="{851E8588-C206-4EF6-9FF3-EFAC38A15534}" destId="{8BABD8EE-54AE-41FF-B272-0046F9D060F6}" srcOrd="0" destOrd="0" presId="urn:microsoft.com/office/officeart/2005/8/layout/chevron2"/>
    <dgm:cxn modelId="{21470A83-24E7-413E-842C-5EE800EBE63A}" type="presParOf" srcId="{4B156759-7633-48A1-9B93-BC1CA214392C}" destId="{7CDF7DDD-CAC9-4B96-B205-8E5E85DBC249}" srcOrd="0" destOrd="0" presId="urn:microsoft.com/office/officeart/2005/8/layout/chevron2"/>
    <dgm:cxn modelId="{612BD513-F327-4F21-B810-46DA38E36029}" type="presParOf" srcId="{7CDF7DDD-CAC9-4B96-B205-8E5E85DBC249}" destId="{8424D25B-CC77-4E04-9911-0C773BFD4968}" srcOrd="0" destOrd="0" presId="urn:microsoft.com/office/officeart/2005/8/layout/chevron2"/>
    <dgm:cxn modelId="{1A6CEEE8-24ED-4409-9603-3F267C64B636}" type="presParOf" srcId="{7CDF7DDD-CAC9-4B96-B205-8E5E85DBC249}" destId="{4367D0F5-7001-4742-9E06-488B47011ACA}" srcOrd="1" destOrd="0" presId="urn:microsoft.com/office/officeart/2005/8/layout/chevron2"/>
    <dgm:cxn modelId="{AD5ADB07-91AC-4864-9339-BF9A02A24DA9}" type="presParOf" srcId="{4B156759-7633-48A1-9B93-BC1CA214392C}" destId="{CD384743-6A63-4941-BBF6-8D03C159BD4E}" srcOrd="1" destOrd="0" presId="urn:microsoft.com/office/officeart/2005/8/layout/chevron2"/>
    <dgm:cxn modelId="{4E95F039-4B13-4666-BDD8-F100B5405564}" type="presParOf" srcId="{4B156759-7633-48A1-9B93-BC1CA214392C}" destId="{7FE3638B-EAD3-491F-90C8-4332D5AD65BC}" srcOrd="2" destOrd="0" presId="urn:microsoft.com/office/officeart/2005/8/layout/chevron2"/>
    <dgm:cxn modelId="{8FDD4E75-80F0-4375-9AF5-E42EE02BDFD3}" type="presParOf" srcId="{7FE3638B-EAD3-491F-90C8-4332D5AD65BC}" destId="{7E50DBF8-D22A-4268-AC19-C3AA11D36B25}" srcOrd="0" destOrd="0" presId="urn:microsoft.com/office/officeart/2005/8/layout/chevron2"/>
    <dgm:cxn modelId="{16C56922-164C-4981-BBB2-3E65876DE91A}" type="presParOf" srcId="{7FE3638B-EAD3-491F-90C8-4332D5AD65BC}" destId="{A5F2184C-6617-4683-82D3-12DEFEE50C78}" srcOrd="1" destOrd="0" presId="urn:microsoft.com/office/officeart/2005/8/layout/chevron2"/>
    <dgm:cxn modelId="{83412180-1CBF-49C2-A3C1-E258FC62B3F0}" type="presParOf" srcId="{4B156759-7633-48A1-9B93-BC1CA214392C}" destId="{887928E7-EF95-499E-A163-BE11A1FFA4BE}" srcOrd="3" destOrd="0" presId="urn:microsoft.com/office/officeart/2005/8/layout/chevron2"/>
    <dgm:cxn modelId="{FCBFF3F5-9DBD-4CDC-AE37-3F71ACF3215B}" type="presParOf" srcId="{4B156759-7633-48A1-9B93-BC1CA214392C}" destId="{E25FB9C7-6269-4F57-A015-E0C7BC4C0F99}" srcOrd="4" destOrd="0" presId="urn:microsoft.com/office/officeart/2005/8/layout/chevron2"/>
    <dgm:cxn modelId="{9F8A7261-21F7-4093-8C65-F4D96B1AEC55}" type="presParOf" srcId="{E25FB9C7-6269-4F57-A015-E0C7BC4C0F99}" destId="{8BABD8EE-54AE-41FF-B272-0046F9D060F6}" srcOrd="0" destOrd="0" presId="urn:microsoft.com/office/officeart/2005/8/layout/chevron2"/>
    <dgm:cxn modelId="{E7808F9D-E81A-44BE-94F9-F99DB07BDA2F}" type="presParOf" srcId="{E25FB9C7-6269-4F57-A015-E0C7BC4C0F99}" destId="{BDE336CF-E950-4A63-A782-F5116475918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45EE25-ADC1-4A7E-BEAF-7C8EE96D034C}">
      <dsp:nvSpPr>
        <dsp:cNvPr id="0" name=""/>
        <dsp:cNvSpPr/>
      </dsp:nvSpPr>
      <dsp:spPr>
        <a:xfrm>
          <a:off x="0" y="784578"/>
          <a:ext cx="8128000" cy="4032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9E4060CE-A942-46F4-8B44-F3BE28667A99}">
      <dsp:nvSpPr>
        <dsp:cNvPr id="0" name=""/>
        <dsp:cNvSpPr/>
      </dsp:nvSpPr>
      <dsp:spPr>
        <a:xfrm>
          <a:off x="226096" y="548418"/>
          <a:ext cx="5689600" cy="472320"/>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lvl="0" algn="l" defTabSz="711200">
            <a:lnSpc>
              <a:spcPct val="90000"/>
            </a:lnSpc>
            <a:spcBef>
              <a:spcPct val="0"/>
            </a:spcBef>
            <a:spcAft>
              <a:spcPct val="35000"/>
            </a:spcAft>
          </a:pPr>
          <a:r>
            <a:rPr lang="en-US" sz="1600" b="1" kern="1200" dirty="0" smtClean="0">
              <a:latin typeface="Comic Sans MS" panose="030F0702030302020204" pitchFamily="66" charset="0"/>
            </a:rPr>
            <a:t>Motivation</a:t>
          </a:r>
          <a:endParaRPr lang="en-US" sz="1600" b="1" kern="1200" dirty="0">
            <a:latin typeface="Comic Sans MS" panose="030F0702030302020204" pitchFamily="66" charset="0"/>
          </a:endParaRPr>
        </a:p>
      </dsp:txBody>
      <dsp:txXfrm>
        <a:off x="249153" y="571475"/>
        <a:ext cx="5643486" cy="426206"/>
      </dsp:txXfrm>
    </dsp:sp>
    <dsp:sp modelId="{5F884DDD-2802-4906-AA9C-A9E19B9E73A3}">
      <dsp:nvSpPr>
        <dsp:cNvPr id="0" name=""/>
        <dsp:cNvSpPr/>
      </dsp:nvSpPr>
      <dsp:spPr>
        <a:xfrm>
          <a:off x="0" y="1510338"/>
          <a:ext cx="8128000" cy="4032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DC764B71-DFBE-4189-AD6C-CDADEAABCD59}">
      <dsp:nvSpPr>
        <dsp:cNvPr id="0" name=""/>
        <dsp:cNvSpPr/>
      </dsp:nvSpPr>
      <dsp:spPr>
        <a:xfrm>
          <a:off x="406400" y="1274178"/>
          <a:ext cx="5689600" cy="472320"/>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lvl="0" algn="l" defTabSz="711200">
            <a:lnSpc>
              <a:spcPct val="90000"/>
            </a:lnSpc>
            <a:spcBef>
              <a:spcPct val="0"/>
            </a:spcBef>
            <a:spcAft>
              <a:spcPct val="35000"/>
            </a:spcAft>
          </a:pPr>
          <a:r>
            <a:rPr lang="en-US" sz="1600" b="1" kern="1200" smtClean="0">
              <a:latin typeface="Comic Sans MS" panose="030F0702030302020204" pitchFamily="66" charset="0"/>
            </a:rPr>
            <a:t>Brief </a:t>
          </a:r>
          <a:r>
            <a:rPr lang="en-US" sz="1600" b="1" kern="1200" dirty="0" smtClean="0">
              <a:latin typeface="Comic Sans MS" panose="030F0702030302020204" pitchFamily="66" charset="0"/>
            </a:rPr>
            <a:t>Overview of the Model</a:t>
          </a:r>
          <a:endParaRPr lang="en-US" sz="1600" b="1" kern="1200" dirty="0">
            <a:latin typeface="Comic Sans MS" panose="030F0702030302020204" pitchFamily="66" charset="0"/>
          </a:endParaRPr>
        </a:p>
      </dsp:txBody>
      <dsp:txXfrm>
        <a:off x="429457" y="1297235"/>
        <a:ext cx="5643486" cy="426206"/>
      </dsp:txXfrm>
    </dsp:sp>
    <dsp:sp modelId="{16E1DEE3-BB1A-4403-8359-E13ABB60D355}">
      <dsp:nvSpPr>
        <dsp:cNvPr id="0" name=""/>
        <dsp:cNvSpPr/>
      </dsp:nvSpPr>
      <dsp:spPr>
        <a:xfrm>
          <a:off x="0" y="2236098"/>
          <a:ext cx="8128000" cy="4032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CFF9F1C3-617E-42E7-95EC-E83B59A55CBF}">
      <dsp:nvSpPr>
        <dsp:cNvPr id="0" name=""/>
        <dsp:cNvSpPr/>
      </dsp:nvSpPr>
      <dsp:spPr>
        <a:xfrm>
          <a:off x="406400" y="1999938"/>
          <a:ext cx="5689600" cy="472320"/>
        </a:xfrm>
        <a:prstGeom prst="roundRect">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lvl="0" algn="l" defTabSz="711200">
            <a:lnSpc>
              <a:spcPct val="90000"/>
            </a:lnSpc>
            <a:spcBef>
              <a:spcPct val="0"/>
            </a:spcBef>
            <a:spcAft>
              <a:spcPct val="35000"/>
            </a:spcAft>
          </a:pPr>
          <a:r>
            <a:rPr lang="en-US" sz="1600" kern="1200" dirty="0" smtClean="0">
              <a:latin typeface="Comic Sans MS" panose="030F0702030302020204" pitchFamily="66" charset="0"/>
            </a:rPr>
            <a:t>LHC Accessible Neutral Heavy Higgs phenomenology</a:t>
          </a:r>
          <a:endParaRPr lang="en-US" sz="1600" kern="1200" dirty="0">
            <a:latin typeface="Comic Sans MS" panose="030F0702030302020204" pitchFamily="66" charset="0"/>
          </a:endParaRPr>
        </a:p>
      </dsp:txBody>
      <dsp:txXfrm>
        <a:off x="429457" y="2022995"/>
        <a:ext cx="5643486" cy="426206"/>
      </dsp:txXfrm>
    </dsp:sp>
    <dsp:sp modelId="{82EB9BC4-A2F0-434C-853D-5CAE1B99FA73}">
      <dsp:nvSpPr>
        <dsp:cNvPr id="0" name=""/>
        <dsp:cNvSpPr/>
      </dsp:nvSpPr>
      <dsp:spPr>
        <a:xfrm>
          <a:off x="0" y="2961858"/>
          <a:ext cx="8128000" cy="4032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5777804F-3092-4E28-9AD4-53030E0A7BF9}">
      <dsp:nvSpPr>
        <dsp:cNvPr id="0" name=""/>
        <dsp:cNvSpPr/>
      </dsp:nvSpPr>
      <dsp:spPr>
        <a:xfrm>
          <a:off x="406400" y="2725697"/>
          <a:ext cx="5689600" cy="472320"/>
        </a:xfrm>
        <a:prstGeom prst="roundRect">
          <a:avLst/>
        </a:prstGeom>
        <a:gradFill rotWithShape="0">
          <a:gsLst>
            <a:gs pos="0">
              <a:schemeClr val="accent5">
                <a:hueOff val="0"/>
                <a:satOff val="0"/>
                <a:lumOff val="0"/>
                <a:alphaOff val="0"/>
                <a:shade val="15000"/>
                <a:satMod val="180000"/>
              </a:schemeClr>
            </a:gs>
            <a:gs pos="50000">
              <a:schemeClr val="accent5">
                <a:hueOff val="0"/>
                <a:satOff val="0"/>
                <a:lumOff val="0"/>
                <a:alphaOff val="0"/>
                <a:shade val="45000"/>
                <a:satMod val="170000"/>
              </a:schemeClr>
            </a:gs>
            <a:gs pos="70000">
              <a:schemeClr val="accent5">
                <a:hueOff val="0"/>
                <a:satOff val="0"/>
                <a:lumOff val="0"/>
                <a:alphaOff val="0"/>
                <a:tint val="99000"/>
                <a:shade val="65000"/>
                <a:satMod val="155000"/>
              </a:schemeClr>
            </a:gs>
            <a:gs pos="100000">
              <a:schemeClr val="accent5">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lvl="0" algn="l" defTabSz="711200">
            <a:lnSpc>
              <a:spcPct val="90000"/>
            </a:lnSpc>
            <a:spcBef>
              <a:spcPct val="0"/>
            </a:spcBef>
            <a:spcAft>
              <a:spcPct val="35000"/>
            </a:spcAft>
          </a:pPr>
          <a:r>
            <a:rPr lang="en-US" sz="1600" kern="1200" dirty="0" smtClean="0">
              <a:latin typeface="Comic Sans MS" panose="030F0702030302020204" pitchFamily="66" charset="0"/>
            </a:rPr>
            <a:t>Doubly Charged Higgs Phenomenology</a:t>
          </a:r>
          <a:endParaRPr lang="en-US" sz="1600" kern="1200" dirty="0">
            <a:latin typeface="Comic Sans MS" panose="030F0702030302020204" pitchFamily="66" charset="0"/>
          </a:endParaRPr>
        </a:p>
      </dsp:txBody>
      <dsp:txXfrm>
        <a:off x="429457" y="2748754"/>
        <a:ext cx="5643486" cy="426206"/>
      </dsp:txXfrm>
    </dsp:sp>
    <dsp:sp modelId="{198C0C6A-CE22-4B55-BB7C-1FA08B91D7EB}">
      <dsp:nvSpPr>
        <dsp:cNvPr id="0" name=""/>
        <dsp:cNvSpPr/>
      </dsp:nvSpPr>
      <dsp:spPr>
        <a:xfrm>
          <a:off x="0" y="3687618"/>
          <a:ext cx="8128000" cy="403200"/>
        </a:xfrm>
        <a:prstGeom prst="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E44937F-CD7F-439A-BCFA-74AA76F9ADB1}">
      <dsp:nvSpPr>
        <dsp:cNvPr id="0" name=""/>
        <dsp:cNvSpPr/>
      </dsp:nvSpPr>
      <dsp:spPr>
        <a:xfrm>
          <a:off x="406400" y="3451458"/>
          <a:ext cx="5689600" cy="472320"/>
        </a:xfrm>
        <a:prstGeom prst="roundRect">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lvl="0" algn="l" defTabSz="711200">
            <a:lnSpc>
              <a:spcPct val="90000"/>
            </a:lnSpc>
            <a:spcBef>
              <a:spcPct val="0"/>
            </a:spcBef>
            <a:spcAft>
              <a:spcPct val="35000"/>
            </a:spcAft>
          </a:pPr>
          <a:r>
            <a:rPr lang="en-US" sz="1600" kern="1200" dirty="0" smtClean="0">
              <a:latin typeface="Comic Sans MS" panose="030F0702030302020204" pitchFamily="66" charset="0"/>
            </a:rPr>
            <a:t>Conclusion</a:t>
          </a:r>
          <a:endParaRPr lang="en-US" sz="1600" kern="1200" dirty="0">
            <a:latin typeface="Comic Sans MS" panose="030F0702030302020204" pitchFamily="66" charset="0"/>
          </a:endParaRPr>
        </a:p>
      </dsp:txBody>
      <dsp:txXfrm>
        <a:off x="429457" y="3474515"/>
        <a:ext cx="5643486" cy="426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F14E09-6162-4DA8-85CA-14BCC8448C10}">
      <dsp:nvSpPr>
        <dsp:cNvPr id="0" name=""/>
        <dsp:cNvSpPr/>
      </dsp:nvSpPr>
      <dsp:spPr>
        <a:xfrm>
          <a:off x="0" y="1520298"/>
          <a:ext cx="5540776" cy="5544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6D31FF7-7D10-459F-B885-0ADFB656B2D5}">
      <dsp:nvSpPr>
        <dsp:cNvPr id="0" name=""/>
        <dsp:cNvSpPr/>
      </dsp:nvSpPr>
      <dsp:spPr>
        <a:xfrm>
          <a:off x="277038" y="8032"/>
          <a:ext cx="3878543" cy="1836986"/>
        </a:xfrm>
        <a:prstGeom prst="roundRect">
          <a:avLst/>
        </a:prstGeom>
        <a:gradFill rotWithShape="0">
          <a:gsLst>
            <a:gs pos="0">
              <a:schemeClr val="accent5">
                <a:hueOff val="0"/>
                <a:satOff val="0"/>
                <a:lumOff val="0"/>
                <a:alphaOff val="0"/>
                <a:shade val="15000"/>
                <a:satMod val="180000"/>
              </a:schemeClr>
            </a:gs>
            <a:gs pos="50000">
              <a:schemeClr val="accent5">
                <a:hueOff val="0"/>
                <a:satOff val="0"/>
                <a:lumOff val="0"/>
                <a:alphaOff val="0"/>
                <a:shade val="45000"/>
                <a:satMod val="170000"/>
              </a:schemeClr>
            </a:gs>
            <a:gs pos="70000">
              <a:schemeClr val="accent5">
                <a:hueOff val="0"/>
                <a:satOff val="0"/>
                <a:lumOff val="0"/>
                <a:alphaOff val="0"/>
                <a:tint val="99000"/>
                <a:shade val="65000"/>
                <a:satMod val="155000"/>
              </a:schemeClr>
            </a:gs>
            <a:gs pos="100000">
              <a:schemeClr val="accent5">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6600" tIns="0" rIns="146600" bIns="0" numCol="1" spcCol="1270" anchor="ctr" anchorCtr="0">
          <a:noAutofit/>
        </a:bodyPr>
        <a:lstStyle/>
        <a:p>
          <a:pPr lvl="0" algn="l" defTabSz="622300">
            <a:lnSpc>
              <a:spcPct val="90000"/>
            </a:lnSpc>
            <a:spcBef>
              <a:spcPct val="0"/>
            </a:spcBef>
            <a:spcAft>
              <a:spcPct val="35000"/>
            </a:spcAft>
          </a:pPr>
          <a:r>
            <a:rPr lang="en-US" sz="1400" kern="1200" dirty="0" smtClean="0">
              <a:solidFill>
                <a:srgbClr val="FF0000"/>
              </a:solidFill>
            </a:rPr>
            <a:t> </a:t>
          </a:r>
          <a:r>
            <a:rPr lang="en-US" sz="2000" b="1" kern="1200" dirty="0" smtClean="0">
              <a:solidFill>
                <a:schemeClr val="bg2">
                  <a:lumMod val="75000"/>
                </a:schemeClr>
              </a:solidFill>
              <a:latin typeface="Baskerville Old Face" panose="02020602080505020303" pitchFamily="18" charset="0"/>
            </a:rPr>
            <a:t>Unstable Minima</a:t>
          </a:r>
          <a:r>
            <a:rPr lang="en-US" sz="1600" b="1" kern="1200" dirty="0" smtClean="0">
              <a:solidFill>
                <a:schemeClr val="bg2">
                  <a:lumMod val="75000"/>
                </a:schemeClr>
              </a:solidFill>
              <a:latin typeface="Baskerville Old Face" panose="02020602080505020303" pitchFamily="18" charset="0"/>
            </a:rPr>
            <a:t>:  </a:t>
          </a:r>
          <a:r>
            <a:rPr lang="en-US" sz="1600" kern="1200" dirty="0" smtClean="0">
              <a:latin typeface="Baskerville Old Face" panose="02020602080505020303" pitchFamily="18" charset="0"/>
            </a:rPr>
            <a:t>in this case the minima are deeper than the electroweak minima in the field space and the electroweak vacuum will have a life time less than the age of the Universe and thus unstable.</a:t>
          </a:r>
          <a:endParaRPr lang="en-US" sz="1600" kern="1200" dirty="0">
            <a:latin typeface="Baskerville Old Face" panose="02020602080505020303" pitchFamily="18" charset="0"/>
          </a:endParaRPr>
        </a:p>
      </dsp:txBody>
      <dsp:txXfrm>
        <a:off x="366712" y="97706"/>
        <a:ext cx="3699195" cy="1657638"/>
      </dsp:txXfrm>
    </dsp:sp>
    <dsp:sp modelId="{ADB2B057-041C-4B29-9CFA-8F78025519F3}">
      <dsp:nvSpPr>
        <dsp:cNvPr id="0" name=""/>
        <dsp:cNvSpPr/>
      </dsp:nvSpPr>
      <dsp:spPr>
        <a:xfrm>
          <a:off x="0" y="3666077"/>
          <a:ext cx="5540776" cy="554400"/>
        </a:xfrm>
        <a:prstGeom prst="rect">
          <a:avLst/>
        </a:prstGeom>
        <a:solidFill>
          <a:schemeClr val="lt1">
            <a:alpha val="90000"/>
            <a:hueOff val="0"/>
            <a:satOff val="0"/>
            <a:lumOff val="0"/>
            <a:alphaOff val="0"/>
          </a:schemeClr>
        </a:solidFill>
        <a:ln w="12700" cap="flat" cmpd="sng" algn="ctr">
          <a:solidFill>
            <a:schemeClr val="accent5">
              <a:hueOff val="-1519836"/>
              <a:satOff val="1607"/>
              <a:lumOff val="-295"/>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7BE8D6F-5F3A-4FB2-9754-CF86C0A95E98}">
      <dsp:nvSpPr>
        <dsp:cNvPr id="0" name=""/>
        <dsp:cNvSpPr/>
      </dsp:nvSpPr>
      <dsp:spPr>
        <a:xfrm>
          <a:off x="277038" y="2193498"/>
          <a:ext cx="3878543" cy="1797299"/>
        </a:xfrm>
        <a:prstGeom prst="roundRect">
          <a:avLst/>
        </a:prstGeom>
        <a:gradFill rotWithShape="0">
          <a:gsLst>
            <a:gs pos="0">
              <a:schemeClr val="accent5">
                <a:hueOff val="-1519836"/>
                <a:satOff val="1607"/>
                <a:lumOff val="-295"/>
                <a:alphaOff val="0"/>
                <a:shade val="15000"/>
                <a:satMod val="180000"/>
              </a:schemeClr>
            </a:gs>
            <a:gs pos="50000">
              <a:schemeClr val="accent5">
                <a:hueOff val="-1519836"/>
                <a:satOff val="1607"/>
                <a:lumOff val="-295"/>
                <a:alphaOff val="0"/>
                <a:shade val="45000"/>
                <a:satMod val="170000"/>
              </a:schemeClr>
            </a:gs>
            <a:gs pos="70000">
              <a:schemeClr val="accent5">
                <a:hueOff val="-1519836"/>
                <a:satOff val="1607"/>
                <a:lumOff val="-295"/>
                <a:alphaOff val="0"/>
                <a:tint val="99000"/>
                <a:shade val="65000"/>
                <a:satMod val="155000"/>
              </a:schemeClr>
            </a:gs>
            <a:gs pos="100000">
              <a:schemeClr val="accent5">
                <a:hueOff val="-1519836"/>
                <a:satOff val="1607"/>
                <a:lumOff val="-295"/>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6600" tIns="0" rIns="146600" bIns="0" numCol="1" spcCol="1270" anchor="ctr" anchorCtr="0">
          <a:noAutofit/>
        </a:bodyPr>
        <a:lstStyle/>
        <a:p>
          <a:pPr lvl="0" algn="l" defTabSz="622300">
            <a:lnSpc>
              <a:spcPct val="90000"/>
            </a:lnSpc>
            <a:spcBef>
              <a:spcPct val="0"/>
            </a:spcBef>
            <a:spcAft>
              <a:spcPct val="35000"/>
            </a:spcAft>
          </a:pPr>
          <a:r>
            <a:rPr lang="en-US" sz="1400" kern="1200" dirty="0" smtClean="0"/>
            <a:t> </a:t>
          </a:r>
          <a:r>
            <a:rPr lang="en-US" sz="2000" b="1" kern="1200" dirty="0" smtClean="0">
              <a:solidFill>
                <a:srgbClr val="FFC000"/>
              </a:solidFill>
              <a:latin typeface="Baskerville Old Face" panose="02020602080505020303" pitchFamily="18" charset="0"/>
            </a:rPr>
            <a:t>Meta-stable Minima</a:t>
          </a:r>
          <a:r>
            <a:rPr lang="en-US" sz="1600" b="1" kern="1200" dirty="0" smtClean="0">
              <a:solidFill>
                <a:srgbClr val="FFC000"/>
              </a:solidFill>
              <a:latin typeface="Baskerville Old Face" panose="02020602080505020303" pitchFamily="18" charset="0"/>
            </a:rPr>
            <a:t>: </a:t>
          </a:r>
          <a:r>
            <a:rPr lang="en-US" sz="1600" kern="1200" dirty="0" smtClean="0">
              <a:latin typeface="Baskerville Old Face" panose="02020602080505020303" pitchFamily="18" charset="0"/>
            </a:rPr>
            <a:t>in this case, even though there are deeper CCB minima compared to the electroweak minima, the decay time is greater than the age of the universe and thus the Universe resides in a meta-stable vacuum.</a:t>
          </a:r>
          <a:endParaRPr lang="en-US" sz="1600" kern="1200" dirty="0">
            <a:latin typeface="Baskerville Old Face" panose="02020602080505020303" pitchFamily="18" charset="0"/>
          </a:endParaRPr>
        </a:p>
      </dsp:txBody>
      <dsp:txXfrm>
        <a:off x="364775" y="2281235"/>
        <a:ext cx="3703069" cy="1621825"/>
      </dsp:txXfrm>
    </dsp:sp>
    <dsp:sp modelId="{856099F7-5379-400C-B2C3-72FEB8221522}">
      <dsp:nvSpPr>
        <dsp:cNvPr id="0" name=""/>
        <dsp:cNvSpPr/>
      </dsp:nvSpPr>
      <dsp:spPr>
        <a:xfrm>
          <a:off x="0" y="5142660"/>
          <a:ext cx="5540776" cy="554400"/>
        </a:xfrm>
        <a:prstGeom prst="rect">
          <a:avLst/>
        </a:prstGeom>
        <a:solidFill>
          <a:schemeClr val="lt1">
            <a:alpha val="90000"/>
            <a:hueOff val="0"/>
            <a:satOff val="0"/>
            <a:lumOff val="0"/>
            <a:alphaOff val="0"/>
          </a:schemeClr>
        </a:solidFill>
        <a:ln w="12700" cap="flat" cmpd="sng" algn="ctr">
          <a:solidFill>
            <a:schemeClr val="accent5">
              <a:hueOff val="-3039673"/>
              <a:satOff val="3213"/>
              <a:lumOff val="-589"/>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CA72659-BCC4-4435-8D20-16C7A1D95DB6}">
      <dsp:nvSpPr>
        <dsp:cNvPr id="0" name=""/>
        <dsp:cNvSpPr/>
      </dsp:nvSpPr>
      <dsp:spPr>
        <a:xfrm>
          <a:off x="277038" y="4339277"/>
          <a:ext cx="3878543" cy="1128103"/>
        </a:xfrm>
        <a:prstGeom prst="roundRect">
          <a:avLst/>
        </a:prstGeom>
        <a:gradFill rotWithShape="0">
          <a:gsLst>
            <a:gs pos="0">
              <a:schemeClr val="accent5">
                <a:hueOff val="-3039673"/>
                <a:satOff val="3213"/>
                <a:lumOff val="-589"/>
                <a:alphaOff val="0"/>
                <a:shade val="15000"/>
                <a:satMod val="180000"/>
              </a:schemeClr>
            </a:gs>
            <a:gs pos="50000">
              <a:schemeClr val="accent5">
                <a:hueOff val="-3039673"/>
                <a:satOff val="3213"/>
                <a:lumOff val="-589"/>
                <a:alphaOff val="0"/>
                <a:shade val="45000"/>
                <a:satMod val="170000"/>
              </a:schemeClr>
            </a:gs>
            <a:gs pos="70000">
              <a:schemeClr val="accent5">
                <a:hueOff val="-3039673"/>
                <a:satOff val="3213"/>
                <a:lumOff val="-589"/>
                <a:alphaOff val="0"/>
                <a:tint val="99000"/>
                <a:shade val="65000"/>
                <a:satMod val="155000"/>
              </a:schemeClr>
            </a:gs>
            <a:gs pos="100000">
              <a:schemeClr val="accent5">
                <a:hueOff val="-3039673"/>
                <a:satOff val="3213"/>
                <a:lumOff val="-589"/>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6600" tIns="0" rIns="146600" bIns="0" numCol="1" spcCol="1270" anchor="ctr" anchorCtr="0">
          <a:noAutofit/>
        </a:bodyPr>
        <a:lstStyle/>
        <a:p>
          <a:pPr lvl="0" algn="l" defTabSz="889000">
            <a:lnSpc>
              <a:spcPct val="90000"/>
            </a:lnSpc>
            <a:spcBef>
              <a:spcPct val="0"/>
            </a:spcBef>
            <a:spcAft>
              <a:spcPct val="35000"/>
            </a:spcAft>
          </a:pPr>
          <a:r>
            <a:rPr lang="en-US" sz="2000" b="1" kern="1200" dirty="0" smtClean="0">
              <a:solidFill>
                <a:srgbClr val="66FF33"/>
              </a:solidFill>
              <a:latin typeface="Baskerville Old Face" panose="02020602080505020303" pitchFamily="18" charset="0"/>
            </a:rPr>
            <a:t>Stable Minima: </a:t>
          </a:r>
          <a:r>
            <a:rPr lang="en-US" sz="1800" kern="1200" dirty="0" smtClean="0">
              <a:latin typeface="Baskerville Old Face" panose="02020602080505020303" pitchFamily="18" charset="0"/>
            </a:rPr>
            <a:t>there are no deeper minima in the vicinity of the electroweak vacuum which is now stable</a:t>
          </a:r>
          <a:r>
            <a:rPr lang="en-US" sz="1600" kern="1200" dirty="0" smtClean="0">
              <a:latin typeface="Baskerville Old Face" panose="02020602080505020303" pitchFamily="18" charset="0"/>
            </a:rPr>
            <a:t>. </a:t>
          </a:r>
        </a:p>
      </dsp:txBody>
      <dsp:txXfrm>
        <a:off x="332107" y="4394346"/>
        <a:ext cx="3768405" cy="10179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24D25B-CC77-4E04-9911-0C773BFD4968}">
      <dsp:nvSpPr>
        <dsp:cNvPr id="0" name=""/>
        <dsp:cNvSpPr/>
      </dsp:nvSpPr>
      <dsp:spPr>
        <a:xfrm rot="5400000">
          <a:off x="-292279" y="292912"/>
          <a:ext cx="1948530" cy="1363971"/>
        </a:xfrm>
        <a:prstGeom prst="chevron">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12700"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a:lnSpc>
              <a:spcPct val="90000"/>
            </a:lnSpc>
            <a:spcBef>
              <a:spcPct val="0"/>
            </a:spcBef>
            <a:spcAft>
              <a:spcPct val="35000"/>
            </a:spcAft>
          </a:pPr>
          <a:r>
            <a:rPr lang="en-US" sz="3800" b="1" kern="1200" dirty="0" smtClean="0"/>
            <a:t>1</a:t>
          </a:r>
          <a:endParaRPr lang="en-US" sz="3800" b="1" kern="1200" dirty="0"/>
        </a:p>
      </dsp:txBody>
      <dsp:txXfrm rot="-5400000">
        <a:off x="1" y="682619"/>
        <a:ext cx="1363971" cy="584559"/>
      </dsp:txXfrm>
    </dsp:sp>
    <dsp:sp modelId="{4367D0F5-7001-4742-9E06-488B47011ACA}">
      <dsp:nvSpPr>
        <dsp:cNvPr id="0" name=""/>
        <dsp:cNvSpPr/>
      </dsp:nvSpPr>
      <dsp:spPr>
        <a:xfrm rot="5400000">
          <a:off x="5396484" y="-3990932"/>
          <a:ext cx="1266545" cy="9331570"/>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solidFill>
                <a:srgbClr val="002060"/>
              </a:solidFill>
              <a:latin typeface="Californian FB" panose="0207040306080B030204" pitchFamily="18" charset="0"/>
            </a:rPr>
            <a:t> The photon fusion process, which has been neglected in the theoretical and experimental analyses thus far, could provide a new probe of the </a:t>
          </a:r>
          <a:r>
            <a:rPr lang="en-US" sz="2400" b="1" kern="1200" dirty="0" err="1" smtClean="0">
              <a:solidFill>
                <a:srgbClr val="002060"/>
              </a:solidFill>
              <a:latin typeface="Californian FB" panose="0207040306080B030204" pitchFamily="18" charset="0"/>
            </a:rPr>
            <a:t>TeV</a:t>
          </a:r>
          <a:r>
            <a:rPr lang="en-US" sz="2400" b="1" kern="1200" dirty="0" smtClean="0">
              <a:solidFill>
                <a:srgbClr val="002060"/>
              </a:solidFill>
              <a:latin typeface="Californian FB" panose="0207040306080B030204" pitchFamily="18" charset="0"/>
            </a:rPr>
            <a:t> scale left  right models.</a:t>
          </a:r>
          <a:endParaRPr lang="en-US" sz="2400" b="1" kern="1200" dirty="0">
            <a:solidFill>
              <a:srgbClr val="002060"/>
            </a:solidFill>
            <a:latin typeface="Californian FB" panose="0207040306080B030204" pitchFamily="18" charset="0"/>
          </a:endParaRPr>
        </a:p>
      </dsp:txBody>
      <dsp:txXfrm rot="-5400000">
        <a:off x="1363972" y="103408"/>
        <a:ext cx="9269742" cy="1142889"/>
      </dsp:txXfrm>
    </dsp:sp>
    <dsp:sp modelId="{7E50DBF8-D22A-4268-AC19-C3AA11D36B25}">
      <dsp:nvSpPr>
        <dsp:cNvPr id="0" name=""/>
        <dsp:cNvSpPr/>
      </dsp:nvSpPr>
      <dsp:spPr>
        <a:xfrm rot="5400000">
          <a:off x="-292279" y="2261202"/>
          <a:ext cx="1948530" cy="1363971"/>
        </a:xfrm>
        <a:prstGeom prst="chevron">
          <a:avLst/>
        </a:prstGeom>
        <a:gradFill rotWithShape="0">
          <a:gsLst>
            <a:gs pos="0">
              <a:schemeClr val="accent3">
                <a:hueOff val="8797671"/>
                <a:satOff val="-20044"/>
                <a:lumOff val="8040"/>
                <a:alphaOff val="0"/>
                <a:shade val="15000"/>
                <a:satMod val="180000"/>
              </a:schemeClr>
            </a:gs>
            <a:gs pos="50000">
              <a:schemeClr val="accent3">
                <a:hueOff val="8797671"/>
                <a:satOff val="-20044"/>
                <a:lumOff val="8040"/>
                <a:alphaOff val="0"/>
                <a:shade val="45000"/>
                <a:satMod val="170000"/>
              </a:schemeClr>
            </a:gs>
            <a:gs pos="70000">
              <a:schemeClr val="accent3">
                <a:hueOff val="8797671"/>
                <a:satOff val="-20044"/>
                <a:lumOff val="8040"/>
                <a:alphaOff val="0"/>
                <a:tint val="99000"/>
                <a:shade val="65000"/>
                <a:satMod val="155000"/>
              </a:schemeClr>
            </a:gs>
            <a:gs pos="100000">
              <a:schemeClr val="accent3">
                <a:hueOff val="8797671"/>
                <a:satOff val="-20044"/>
                <a:lumOff val="8040"/>
                <a:alphaOff val="0"/>
                <a:tint val="95500"/>
                <a:shade val="100000"/>
                <a:satMod val="155000"/>
              </a:schemeClr>
            </a:gs>
          </a:gsLst>
          <a:lin ang="16200000" scaled="0"/>
        </a:gradFill>
        <a:ln w="12700" cap="flat" cmpd="sng" algn="ctr">
          <a:solidFill>
            <a:schemeClr val="accent3">
              <a:hueOff val="8797671"/>
              <a:satOff val="-20044"/>
              <a:lumOff val="804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a:lnSpc>
              <a:spcPct val="90000"/>
            </a:lnSpc>
            <a:spcBef>
              <a:spcPct val="0"/>
            </a:spcBef>
            <a:spcAft>
              <a:spcPct val="35000"/>
            </a:spcAft>
          </a:pPr>
          <a:r>
            <a:rPr lang="en-US" sz="3800" b="1" kern="1200" dirty="0" smtClean="0"/>
            <a:t>2</a:t>
          </a:r>
          <a:endParaRPr lang="en-US" sz="3800" b="1" kern="1200" dirty="0"/>
        </a:p>
      </dsp:txBody>
      <dsp:txXfrm rot="-5400000">
        <a:off x="1" y="2650909"/>
        <a:ext cx="1363971" cy="584559"/>
      </dsp:txXfrm>
    </dsp:sp>
    <dsp:sp modelId="{A5F2184C-6617-4683-82D3-12DEFEE50C78}">
      <dsp:nvSpPr>
        <dsp:cNvPr id="0" name=""/>
        <dsp:cNvSpPr/>
      </dsp:nvSpPr>
      <dsp:spPr>
        <a:xfrm rot="5400000">
          <a:off x="5224089" y="-1933843"/>
          <a:ext cx="1673296" cy="9269608"/>
        </a:xfrm>
        <a:prstGeom prst="round2SameRect">
          <a:avLst/>
        </a:prstGeom>
        <a:solidFill>
          <a:schemeClr val="lt1">
            <a:alpha val="90000"/>
            <a:hueOff val="0"/>
            <a:satOff val="0"/>
            <a:lumOff val="0"/>
            <a:alphaOff val="0"/>
          </a:schemeClr>
        </a:solidFill>
        <a:ln w="12700" cap="flat" cmpd="sng" algn="ctr">
          <a:solidFill>
            <a:schemeClr val="accent3">
              <a:hueOff val="8797671"/>
              <a:satOff val="-20044"/>
              <a:lumOff val="8040"/>
              <a:alphaOff val="0"/>
            </a:schemeClr>
          </a:solidFill>
          <a:prstDash val="solid"/>
        </a:ln>
        <a:effectLst>
          <a:outerShdw blurRad="50800" dist="381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solidFill>
                <a:srgbClr val="0070C0"/>
              </a:solidFill>
              <a:latin typeface="Baskerville Old Face" panose="02020602080505020303" pitchFamily="18" charset="0"/>
            </a:rPr>
            <a:t>The sensitivity reach for new </a:t>
          </a:r>
          <a:r>
            <a:rPr lang="en-US" sz="2400" b="1" u="none" kern="1200" dirty="0" err="1" smtClean="0">
              <a:solidFill>
                <a:srgbClr val="0070C0"/>
              </a:solidFill>
              <a:latin typeface="Baskerville Old Face" panose="02020602080505020303" pitchFamily="18" charset="0"/>
            </a:rPr>
            <a:t>hadrophobic</a:t>
          </a:r>
          <a:r>
            <a:rPr lang="en-US" sz="2400" b="1" kern="1200" dirty="0" smtClean="0">
              <a:solidFill>
                <a:srgbClr val="0070C0"/>
              </a:solidFill>
              <a:latin typeface="Baskerville Old Face" panose="02020602080505020303" pitchFamily="18" charset="0"/>
            </a:rPr>
            <a:t> neutral and doubly-charged </a:t>
          </a:r>
          <a:r>
            <a:rPr lang="en-US" sz="2400" b="1" u="none" kern="1200" dirty="0" smtClean="0">
              <a:solidFill>
                <a:srgbClr val="0070C0"/>
              </a:solidFill>
              <a:latin typeface="Baskerville Old Face" panose="02020602080505020303" pitchFamily="18" charset="0"/>
            </a:rPr>
            <a:t>Higgs bosons</a:t>
          </a:r>
          <a:r>
            <a:rPr lang="en-US" sz="2400" b="1" kern="1200" dirty="0" smtClean="0">
              <a:solidFill>
                <a:srgbClr val="0070C0"/>
              </a:solidFill>
              <a:latin typeface="Baskerville Old Face" panose="02020602080505020303" pitchFamily="18" charset="0"/>
            </a:rPr>
            <a:t> can go up to a few </a:t>
          </a:r>
          <a:r>
            <a:rPr lang="en-US" sz="2400" b="1" u="none" kern="1200" dirty="0" err="1" smtClean="0">
              <a:solidFill>
                <a:srgbClr val="0070C0"/>
              </a:solidFill>
              <a:latin typeface="Baskerville Old Face" panose="02020602080505020303" pitchFamily="18" charset="0"/>
            </a:rPr>
            <a:t>TeV</a:t>
          </a:r>
          <a:r>
            <a:rPr lang="en-US" sz="2400" b="1" kern="1200" dirty="0" smtClean="0">
              <a:solidFill>
                <a:srgbClr val="0070C0"/>
              </a:solidFill>
              <a:latin typeface="Baskerville Old Face" panose="02020602080505020303" pitchFamily="18" charset="0"/>
            </a:rPr>
            <a:t> depending on the RH scale and the couplings</a:t>
          </a:r>
          <a:r>
            <a:rPr lang="en-US" sz="1800" kern="1200" dirty="0" smtClean="0">
              <a:solidFill>
                <a:srgbClr val="0070C0"/>
              </a:solidFill>
            </a:rPr>
            <a:t>.</a:t>
          </a:r>
          <a:endParaRPr lang="en-US" sz="1800" b="1" kern="1200" dirty="0">
            <a:solidFill>
              <a:srgbClr val="0070C0"/>
            </a:solidFill>
            <a:latin typeface="Cambria" panose="02040503050406030204" pitchFamily="18" charset="0"/>
          </a:endParaRPr>
        </a:p>
      </dsp:txBody>
      <dsp:txXfrm rot="-5400000">
        <a:off x="1425933" y="1945997"/>
        <a:ext cx="9187924" cy="1509928"/>
      </dsp:txXfrm>
    </dsp:sp>
    <dsp:sp modelId="{8BABD8EE-54AE-41FF-B272-0046F9D060F6}">
      <dsp:nvSpPr>
        <dsp:cNvPr id="0" name=""/>
        <dsp:cNvSpPr/>
      </dsp:nvSpPr>
      <dsp:spPr>
        <a:xfrm rot="5400000">
          <a:off x="-292279" y="4006693"/>
          <a:ext cx="1948530" cy="1363971"/>
        </a:xfrm>
        <a:prstGeom prst="chevron">
          <a:avLst/>
        </a:prstGeom>
        <a:gradFill rotWithShape="0">
          <a:gsLst>
            <a:gs pos="0">
              <a:schemeClr val="accent3">
                <a:hueOff val="17595342"/>
                <a:satOff val="-40088"/>
                <a:lumOff val="16080"/>
                <a:alphaOff val="0"/>
                <a:shade val="15000"/>
                <a:satMod val="180000"/>
              </a:schemeClr>
            </a:gs>
            <a:gs pos="50000">
              <a:schemeClr val="accent3">
                <a:hueOff val="17595342"/>
                <a:satOff val="-40088"/>
                <a:lumOff val="16080"/>
                <a:alphaOff val="0"/>
                <a:shade val="45000"/>
                <a:satMod val="170000"/>
              </a:schemeClr>
            </a:gs>
            <a:gs pos="70000">
              <a:schemeClr val="accent3">
                <a:hueOff val="17595342"/>
                <a:satOff val="-40088"/>
                <a:lumOff val="16080"/>
                <a:alphaOff val="0"/>
                <a:tint val="99000"/>
                <a:shade val="65000"/>
                <a:satMod val="155000"/>
              </a:schemeClr>
            </a:gs>
            <a:gs pos="100000">
              <a:schemeClr val="accent3">
                <a:hueOff val="17595342"/>
                <a:satOff val="-40088"/>
                <a:lumOff val="16080"/>
                <a:alphaOff val="0"/>
                <a:tint val="95500"/>
                <a:shade val="100000"/>
                <a:satMod val="155000"/>
              </a:schemeClr>
            </a:gs>
          </a:gsLst>
          <a:lin ang="16200000" scaled="0"/>
        </a:gradFill>
        <a:ln w="12700" cap="flat" cmpd="sng" algn="ctr">
          <a:solidFill>
            <a:schemeClr val="accent3">
              <a:hueOff val="17595342"/>
              <a:satOff val="-40088"/>
              <a:lumOff val="1608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a:lnSpc>
              <a:spcPct val="90000"/>
            </a:lnSpc>
            <a:spcBef>
              <a:spcPct val="0"/>
            </a:spcBef>
            <a:spcAft>
              <a:spcPct val="35000"/>
            </a:spcAft>
          </a:pPr>
          <a:r>
            <a:rPr lang="en-US" sz="3800" b="1" kern="1200" dirty="0" smtClean="0"/>
            <a:t>3</a:t>
          </a:r>
          <a:endParaRPr lang="en-US" sz="3800" b="1" kern="1200" dirty="0"/>
        </a:p>
      </dsp:txBody>
      <dsp:txXfrm rot="-5400000">
        <a:off x="1" y="4396400"/>
        <a:ext cx="1363971" cy="584559"/>
      </dsp:txXfrm>
    </dsp:sp>
    <dsp:sp modelId="{BDE336CF-E950-4A63-A782-F5116475918F}">
      <dsp:nvSpPr>
        <dsp:cNvPr id="0" name=""/>
        <dsp:cNvSpPr/>
      </dsp:nvSpPr>
      <dsp:spPr>
        <a:xfrm rot="5400000">
          <a:off x="5394882" y="-183211"/>
          <a:ext cx="1269749" cy="9331570"/>
        </a:xfrm>
        <a:prstGeom prst="round2SameRect">
          <a:avLst/>
        </a:prstGeom>
        <a:solidFill>
          <a:schemeClr val="lt1">
            <a:alpha val="90000"/>
            <a:hueOff val="0"/>
            <a:satOff val="0"/>
            <a:lumOff val="0"/>
            <a:alphaOff val="0"/>
          </a:schemeClr>
        </a:solidFill>
        <a:ln w="12700" cap="flat" cmpd="sng" algn="ctr">
          <a:solidFill>
            <a:schemeClr val="accent3">
              <a:hueOff val="17595342"/>
              <a:satOff val="-40088"/>
              <a:lumOff val="16080"/>
              <a:alphaOff val="0"/>
            </a:schemeClr>
          </a:solidFill>
          <a:prstDash val="solid"/>
        </a:ln>
        <a:effectLst>
          <a:outerShdw blurRad="50800" dist="381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latin typeface="Baskerville Old Face" panose="02020602080505020303" pitchFamily="18" charset="0"/>
            </a:rPr>
            <a:t>The results presented here can be taken as an initial guide in the exploration of the heavy </a:t>
          </a:r>
          <a:r>
            <a:rPr lang="en-US" sz="2400" b="1" kern="1200" dirty="0" err="1" smtClean="0">
              <a:latin typeface="Baskerville Old Face" panose="02020602080505020303" pitchFamily="18" charset="0"/>
            </a:rPr>
            <a:t>fermiphobic</a:t>
          </a:r>
          <a:r>
            <a:rPr lang="en-US" sz="2400" b="1" kern="1200" dirty="0" smtClean="0">
              <a:latin typeface="Baskerville Old Face" panose="02020602080505020303" pitchFamily="18" charset="0"/>
            </a:rPr>
            <a:t> as well as </a:t>
          </a:r>
          <a:r>
            <a:rPr lang="en-US" sz="2400" b="1" kern="1200" dirty="0" err="1" smtClean="0">
              <a:latin typeface="Baskerville Old Face" panose="02020602080505020303" pitchFamily="18" charset="0"/>
            </a:rPr>
            <a:t>hadrophobic</a:t>
          </a:r>
          <a:r>
            <a:rPr lang="en-US" sz="2400" b="1" kern="1200" dirty="0" smtClean="0">
              <a:latin typeface="Baskerville Old Face" panose="02020602080505020303" pitchFamily="18" charset="0"/>
            </a:rPr>
            <a:t> Higgs at colliders via photon initiated process</a:t>
          </a:r>
          <a:r>
            <a:rPr lang="en-US" sz="2000" b="1" kern="1200" dirty="0" smtClean="0">
              <a:latin typeface="Baskerville Old Face" panose="02020602080505020303" pitchFamily="18" charset="0"/>
            </a:rPr>
            <a:t>.</a:t>
          </a:r>
          <a:endParaRPr lang="en-US" sz="2000" b="1" kern="1200" dirty="0">
            <a:latin typeface="Baskerville Old Face" panose="02020602080505020303" pitchFamily="18" charset="0"/>
          </a:endParaRPr>
        </a:p>
      </dsp:txBody>
      <dsp:txXfrm rot="-5400000">
        <a:off x="1363972" y="3909683"/>
        <a:ext cx="9269586" cy="114578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5B8521-5108-445B-BC6E-2CD4213EAED6}" type="datetimeFigureOut">
              <a:rPr lang="en-US" smtClean="0"/>
              <a:t>9/29/2017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SUDIP JANA</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CD1B1DC-3A69-472F-8E05-C7F1FF4BF48B}" type="slidenum">
              <a:rPr lang="en-US" smtClean="0"/>
              <a:t>‹#›</a:t>
            </a:fld>
            <a:endParaRPr lang="en-US"/>
          </a:p>
        </p:txBody>
      </p:sp>
    </p:spTree>
    <p:extLst>
      <p:ext uri="{BB962C8B-B14F-4D97-AF65-F5344CB8AC3E}">
        <p14:creationId xmlns:p14="http://schemas.microsoft.com/office/powerpoint/2010/main" val="128539048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52FC7B-B98B-4428-9464-3DD1B62D314A}" type="datetimeFigureOut">
              <a:rPr lang="en-US" smtClean="0"/>
              <a:t>9/29/2017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SUDIP JANA</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74AC0C-B89F-4DD8-A0C0-9BE0D24B3A96}" type="slidenum">
              <a:rPr lang="en-US" smtClean="0"/>
              <a:t>‹#›</a:t>
            </a:fld>
            <a:endParaRPr lang="en-US"/>
          </a:p>
        </p:txBody>
      </p:sp>
    </p:spTree>
    <p:extLst>
      <p:ext uri="{BB962C8B-B14F-4D97-AF65-F5344CB8AC3E}">
        <p14:creationId xmlns:p14="http://schemas.microsoft.com/office/powerpoint/2010/main" val="201001907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74AC0C-B89F-4DD8-A0C0-9BE0D24B3A96}" type="slidenum">
              <a:rPr lang="en-US" smtClean="0"/>
              <a:t>1</a:t>
            </a:fld>
            <a:endParaRPr lang="en-US"/>
          </a:p>
        </p:txBody>
      </p:sp>
      <p:sp>
        <p:nvSpPr>
          <p:cNvPr id="5" name="Footer Placeholder 4"/>
          <p:cNvSpPr>
            <a:spLocks noGrp="1"/>
          </p:cNvSpPr>
          <p:nvPr>
            <p:ph type="ftr" sz="quarter" idx="11"/>
          </p:nvPr>
        </p:nvSpPr>
        <p:spPr/>
        <p:txBody>
          <a:bodyPr/>
          <a:lstStyle/>
          <a:p>
            <a:r>
              <a:rPr lang="en-US" smtClean="0"/>
              <a:t>SUDIP JANA</a:t>
            </a:r>
            <a:endParaRPr lang="en-US"/>
          </a:p>
        </p:txBody>
      </p:sp>
    </p:spTree>
    <p:extLst>
      <p:ext uri="{BB962C8B-B14F-4D97-AF65-F5344CB8AC3E}">
        <p14:creationId xmlns:p14="http://schemas.microsoft.com/office/powerpoint/2010/main" val="2933587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SUDIP JANA</a:t>
            </a:r>
            <a:endParaRPr lang="en-US"/>
          </a:p>
        </p:txBody>
      </p:sp>
      <p:sp>
        <p:nvSpPr>
          <p:cNvPr id="5" name="Slide Number Placeholder 4"/>
          <p:cNvSpPr>
            <a:spLocks noGrp="1"/>
          </p:cNvSpPr>
          <p:nvPr>
            <p:ph type="sldNum" sz="quarter" idx="11"/>
          </p:nvPr>
        </p:nvSpPr>
        <p:spPr/>
        <p:txBody>
          <a:bodyPr/>
          <a:lstStyle/>
          <a:p>
            <a:fld id="{9874AC0C-B89F-4DD8-A0C0-9BE0D24B3A96}" type="slidenum">
              <a:rPr lang="en-US" smtClean="0"/>
              <a:t>77</a:t>
            </a:fld>
            <a:endParaRPr lang="en-US"/>
          </a:p>
        </p:txBody>
      </p:sp>
    </p:spTree>
    <p:extLst>
      <p:ext uri="{BB962C8B-B14F-4D97-AF65-F5344CB8AC3E}">
        <p14:creationId xmlns:p14="http://schemas.microsoft.com/office/powerpoint/2010/main" val="517002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SUDIP JANA</a:t>
            </a:r>
            <a:endParaRPr lang="en-US"/>
          </a:p>
        </p:txBody>
      </p:sp>
      <p:sp>
        <p:nvSpPr>
          <p:cNvPr id="5" name="Slide Number Placeholder 4"/>
          <p:cNvSpPr>
            <a:spLocks noGrp="1"/>
          </p:cNvSpPr>
          <p:nvPr>
            <p:ph type="sldNum" sz="quarter" idx="11"/>
          </p:nvPr>
        </p:nvSpPr>
        <p:spPr/>
        <p:txBody>
          <a:bodyPr/>
          <a:lstStyle/>
          <a:p>
            <a:fld id="{9874AC0C-B89F-4DD8-A0C0-9BE0D24B3A96}" type="slidenum">
              <a:rPr lang="en-US" smtClean="0"/>
              <a:t>6</a:t>
            </a:fld>
            <a:endParaRPr lang="en-US"/>
          </a:p>
        </p:txBody>
      </p:sp>
    </p:spTree>
    <p:extLst>
      <p:ext uri="{BB962C8B-B14F-4D97-AF65-F5344CB8AC3E}">
        <p14:creationId xmlns:p14="http://schemas.microsoft.com/office/powerpoint/2010/main" val="3728571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a typeface="ＭＳ Ｐ明朝" pitchFamily="18" charset="-128"/>
            </a:endParaRPr>
          </a:p>
        </p:txBody>
      </p:sp>
    </p:spTree>
    <p:extLst>
      <p:ext uri="{BB962C8B-B14F-4D97-AF65-F5344CB8AC3E}">
        <p14:creationId xmlns:p14="http://schemas.microsoft.com/office/powerpoint/2010/main" val="4021166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a typeface="ＭＳ Ｐ明朝" pitchFamily="18" charset="-128"/>
            </a:endParaRPr>
          </a:p>
        </p:txBody>
      </p:sp>
    </p:spTree>
    <p:extLst>
      <p:ext uri="{BB962C8B-B14F-4D97-AF65-F5344CB8AC3E}">
        <p14:creationId xmlns:p14="http://schemas.microsoft.com/office/powerpoint/2010/main" val="3438136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74AC0C-B89F-4DD8-A0C0-9BE0D24B3A96}" type="slidenum">
              <a:rPr lang="en-US" smtClean="0"/>
              <a:t>13</a:t>
            </a:fld>
            <a:endParaRPr lang="en-US"/>
          </a:p>
        </p:txBody>
      </p:sp>
      <p:sp>
        <p:nvSpPr>
          <p:cNvPr id="5" name="Footer Placeholder 4"/>
          <p:cNvSpPr>
            <a:spLocks noGrp="1"/>
          </p:cNvSpPr>
          <p:nvPr>
            <p:ph type="ftr" sz="quarter" idx="11"/>
          </p:nvPr>
        </p:nvSpPr>
        <p:spPr/>
        <p:txBody>
          <a:bodyPr/>
          <a:lstStyle/>
          <a:p>
            <a:r>
              <a:rPr lang="en-US" smtClean="0"/>
              <a:t>SUDIP JANA</a:t>
            </a:r>
            <a:endParaRPr lang="en-US"/>
          </a:p>
        </p:txBody>
      </p:sp>
    </p:spTree>
    <p:extLst>
      <p:ext uri="{BB962C8B-B14F-4D97-AF65-F5344CB8AC3E}">
        <p14:creationId xmlns:p14="http://schemas.microsoft.com/office/powerpoint/2010/main" val="2711297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74AC0C-B89F-4DD8-A0C0-9BE0D24B3A96}" type="slidenum">
              <a:rPr lang="en-US" smtClean="0"/>
              <a:t>14</a:t>
            </a:fld>
            <a:endParaRPr lang="en-US"/>
          </a:p>
        </p:txBody>
      </p:sp>
      <p:sp>
        <p:nvSpPr>
          <p:cNvPr id="5" name="Footer Placeholder 4"/>
          <p:cNvSpPr>
            <a:spLocks noGrp="1"/>
          </p:cNvSpPr>
          <p:nvPr>
            <p:ph type="ftr" sz="quarter" idx="11"/>
          </p:nvPr>
        </p:nvSpPr>
        <p:spPr/>
        <p:txBody>
          <a:bodyPr/>
          <a:lstStyle/>
          <a:p>
            <a:r>
              <a:rPr lang="en-US" smtClean="0"/>
              <a:t>SUDIP JANA</a:t>
            </a:r>
            <a:endParaRPr lang="en-US"/>
          </a:p>
        </p:txBody>
      </p:sp>
    </p:spTree>
    <p:extLst>
      <p:ext uri="{BB962C8B-B14F-4D97-AF65-F5344CB8AC3E}">
        <p14:creationId xmlns:p14="http://schemas.microsoft.com/office/powerpoint/2010/main" val="4042155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SUDIP JANA</a:t>
            </a:r>
            <a:endParaRPr lang="en-US"/>
          </a:p>
        </p:txBody>
      </p:sp>
      <p:sp>
        <p:nvSpPr>
          <p:cNvPr id="5" name="Slide Number Placeholder 4"/>
          <p:cNvSpPr>
            <a:spLocks noGrp="1"/>
          </p:cNvSpPr>
          <p:nvPr>
            <p:ph type="sldNum" sz="quarter" idx="11"/>
          </p:nvPr>
        </p:nvSpPr>
        <p:spPr/>
        <p:txBody>
          <a:bodyPr/>
          <a:lstStyle/>
          <a:p>
            <a:fld id="{9874AC0C-B89F-4DD8-A0C0-9BE0D24B3A96}" type="slidenum">
              <a:rPr lang="en-US" smtClean="0"/>
              <a:t>24</a:t>
            </a:fld>
            <a:endParaRPr lang="en-US"/>
          </a:p>
        </p:txBody>
      </p:sp>
    </p:spTree>
    <p:extLst>
      <p:ext uri="{BB962C8B-B14F-4D97-AF65-F5344CB8AC3E}">
        <p14:creationId xmlns:p14="http://schemas.microsoft.com/office/powerpoint/2010/main" val="883264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74AC0C-B89F-4DD8-A0C0-9BE0D24B3A96}" type="slidenum">
              <a:rPr lang="en-US" smtClean="0"/>
              <a:t>30</a:t>
            </a:fld>
            <a:endParaRPr lang="en-US"/>
          </a:p>
        </p:txBody>
      </p:sp>
      <p:sp>
        <p:nvSpPr>
          <p:cNvPr id="5" name="Footer Placeholder 4"/>
          <p:cNvSpPr>
            <a:spLocks noGrp="1"/>
          </p:cNvSpPr>
          <p:nvPr>
            <p:ph type="ftr" sz="quarter" idx="11"/>
          </p:nvPr>
        </p:nvSpPr>
        <p:spPr/>
        <p:txBody>
          <a:bodyPr/>
          <a:lstStyle/>
          <a:p>
            <a:r>
              <a:rPr lang="en-US" smtClean="0"/>
              <a:t>SUDIP JANA</a:t>
            </a:r>
            <a:endParaRPr lang="en-US"/>
          </a:p>
        </p:txBody>
      </p:sp>
    </p:spTree>
    <p:extLst>
      <p:ext uri="{BB962C8B-B14F-4D97-AF65-F5344CB8AC3E}">
        <p14:creationId xmlns:p14="http://schemas.microsoft.com/office/powerpoint/2010/main" val="3955209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a typeface="ＭＳ Ｐ明朝" pitchFamily="18" charset="-128"/>
            </a:endParaRPr>
          </a:p>
        </p:txBody>
      </p:sp>
    </p:spTree>
    <p:extLst>
      <p:ext uri="{BB962C8B-B14F-4D97-AF65-F5344CB8AC3E}">
        <p14:creationId xmlns:p14="http://schemas.microsoft.com/office/powerpoint/2010/main" val="3916280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E0D1372-4217-4967-BDE5-6D34C0316570}"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97419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73A01E-FB85-4302-81BC-7617FEB22432}"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43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319F3C-5EE3-45E0-AF72-B0B3BB68AB8B}"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47180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8793153-20DD-46BB-AC75-C580869616B8}" type="datetime1">
              <a:rPr lang="en-US" smtClean="0"/>
              <a:t>9/29/2017</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73460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4644F58-3E6C-444F-89D5-174FA514A427}" type="datetime1">
              <a:rPr lang="en-US" smtClean="0"/>
              <a:t>9/29/2017</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41327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6269CEC-0808-4A6F-B84F-8730B866AD0C}" type="datetime1">
              <a:rPr lang="en-US" smtClean="0"/>
              <a:t>9/29/2017</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61126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50EA42-7E2F-44CA-BEBB-3965B45D1BAC}"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0257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6581AE-8805-460A-82F8-C105624D873C}"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0827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659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E09D2-D6BF-470D-B144-AB3C74556FC7}"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27432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0B355E-664B-4BE2-B76B-6B4556848911}" type="datetime1">
              <a:rPr lang="en-US" smtClean="0"/>
              <a:t>9/29/2017</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89863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D595026-A5D6-4B95-965E-919F4F833246}" type="datetime1">
              <a:rPr lang="en-US" smtClean="0"/>
              <a:t>9/29/2017</a:t>
            </a:fld>
            <a:endParaRPr lang="en-US" dirty="0"/>
          </a:p>
        </p:txBody>
      </p:sp>
      <p:sp>
        <p:nvSpPr>
          <p:cNvPr id="8" name="Footer Placeholder 7"/>
          <p:cNvSpPr>
            <a:spLocks noGrp="1"/>
          </p:cNvSpPr>
          <p:nvPr>
            <p:ph type="ftr" sz="quarter" idx="11"/>
          </p:nvPr>
        </p:nvSpPr>
        <p:spPr/>
        <p:txBody>
          <a:bodyPr/>
          <a:lstStyle/>
          <a:p>
            <a:r>
              <a:rPr lang="en-US" smtClean="0"/>
              <a:t>SUDIP JANA </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5934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A12EF8-D34D-4BBB-BD81-33009FC905F3}" type="datetime1">
              <a:rPr lang="en-US" smtClean="0"/>
              <a:t>9/29/2017</a:t>
            </a:fld>
            <a:endParaRPr lang="en-US" dirty="0"/>
          </a:p>
        </p:txBody>
      </p:sp>
      <p:sp>
        <p:nvSpPr>
          <p:cNvPr id="4" name="Footer Placeholder 3"/>
          <p:cNvSpPr>
            <a:spLocks noGrp="1"/>
          </p:cNvSpPr>
          <p:nvPr>
            <p:ph type="ftr" sz="quarter" idx="11"/>
          </p:nvPr>
        </p:nvSpPr>
        <p:spPr/>
        <p:txBody>
          <a:bodyPr/>
          <a:lstStyle/>
          <a:p>
            <a:r>
              <a:rPr lang="en-US" smtClean="0"/>
              <a:t>SUDIP JANA </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0623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31B089-C18F-40AE-B036-931863A30A45}" type="datetime1">
              <a:rPr lang="en-US" smtClean="0"/>
              <a:t>9/29/2017</a:t>
            </a:fld>
            <a:endParaRPr lang="en-US" dirty="0"/>
          </a:p>
        </p:txBody>
      </p:sp>
      <p:sp>
        <p:nvSpPr>
          <p:cNvPr id="3" name="Footer Placeholder 2"/>
          <p:cNvSpPr>
            <a:spLocks noGrp="1"/>
          </p:cNvSpPr>
          <p:nvPr>
            <p:ph type="ftr" sz="quarter" idx="11"/>
          </p:nvPr>
        </p:nvSpPr>
        <p:spPr/>
        <p:txBody>
          <a:bodyPr/>
          <a:lstStyle/>
          <a:p>
            <a:r>
              <a:rPr lang="en-US" smtClean="0"/>
              <a:t>SUDIP JANA </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84169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401944-440E-4461-8092-6442F5729F1E}" type="datetime1">
              <a:rPr lang="en-US" smtClean="0"/>
              <a:t>9/29/2017</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87808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1F4A41-6D00-49E1-A335-A70BA5C7A760}" type="datetime1">
              <a:rPr lang="en-US" smtClean="0"/>
              <a:t>9/29/2017</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9814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8444749-F2D1-4D72-BC38-FF807E22ABCF}" type="datetime1">
              <a:rPr lang="en-US" smtClean="0"/>
              <a:t>9/29/2017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SUDIP JANA </a:t>
            </a:r>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418467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Lst>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nspirehep.net/author/profile/Lindner,%20Manfred?recid=1452550&amp;ln=en" TargetMode="External"/><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1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gif"/><Relationship Id="rId4" Type="http://schemas.openxmlformats.org/officeDocument/2006/relationships/hyperlink" Target="https://inspirehep.net/author/profile/Schmidt%2C%20Carl?recid=1392663&amp;ln=en"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gif"/><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2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5" Type="http://schemas.openxmlformats.org/officeDocument/2006/relationships/image" Target="../media/image74.png"/><Relationship Id="rId4" Type="http://schemas.openxmlformats.org/officeDocument/2006/relationships/image" Target="../media/image73.png"/></Relationships>
</file>

<file path=ppt/slides/_rels/slide2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3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94.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12.png"/><Relationship Id="rId18" Type="http://schemas.openxmlformats.org/officeDocument/2006/relationships/image" Target="../media/image117.png"/><Relationship Id="rId3" Type="http://schemas.openxmlformats.org/officeDocument/2006/relationships/image" Target="../media/image102.png"/><Relationship Id="rId7" Type="http://schemas.openxmlformats.org/officeDocument/2006/relationships/image" Target="../media/image106.png"/><Relationship Id="rId12" Type="http://schemas.openxmlformats.org/officeDocument/2006/relationships/image" Target="../media/image111.png"/><Relationship Id="rId17" Type="http://schemas.openxmlformats.org/officeDocument/2006/relationships/image" Target="../media/image116.png"/><Relationship Id="rId2" Type="http://schemas.openxmlformats.org/officeDocument/2006/relationships/image" Target="../media/image101.png"/><Relationship Id="rId16" Type="http://schemas.openxmlformats.org/officeDocument/2006/relationships/image" Target="../media/image115.png"/><Relationship Id="rId1" Type="http://schemas.openxmlformats.org/officeDocument/2006/relationships/slideLayout" Target="../slideLayouts/slideLayout7.xml"/><Relationship Id="rId6" Type="http://schemas.openxmlformats.org/officeDocument/2006/relationships/image" Target="../media/image105.png"/><Relationship Id="rId11" Type="http://schemas.openxmlformats.org/officeDocument/2006/relationships/image" Target="../media/image110.png"/><Relationship Id="rId5" Type="http://schemas.openxmlformats.org/officeDocument/2006/relationships/image" Target="../media/image104.png"/><Relationship Id="rId15" Type="http://schemas.openxmlformats.org/officeDocument/2006/relationships/image" Target="../media/image114.png"/><Relationship Id="rId10" Type="http://schemas.openxmlformats.org/officeDocument/2006/relationships/image" Target="../media/image109.png"/><Relationship Id="rId4" Type="http://schemas.openxmlformats.org/officeDocument/2006/relationships/image" Target="../media/image103.png"/><Relationship Id="rId9" Type="http://schemas.openxmlformats.org/officeDocument/2006/relationships/image" Target="../media/image108.png"/><Relationship Id="rId14" Type="http://schemas.openxmlformats.org/officeDocument/2006/relationships/image" Target="../media/image113.png"/></Relationships>
</file>

<file path=ppt/slides/_rels/slide46.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inspirehep.net/author/profile/Melfo,%20Alejandra?recid=924708&amp;ln=en" TargetMode="External"/><Relationship Id="rId2" Type="http://schemas.openxmlformats.org/officeDocument/2006/relationships/image" Target="../media/image120.png"/><Relationship Id="rId1" Type="http://schemas.openxmlformats.org/officeDocument/2006/relationships/slideLayout" Target="../slideLayouts/slideLayout2.xml"/><Relationship Id="rId4" Type="http://schemas.openxmlformats.org/officeDocument/2006/relationships/image" Target="../media/image121.png"/></Relationships>
</file>

<file path=ppt/slides/_rels/slide49.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microsoft.com/office/2007/relationships/hdphoto" Target="../media/hdphoto1.wdp"/></Relationships>
</file>

<file path=ppt/slides/_rels/slide60.xml.rels><?xml version="1.0" encoding="UTF-8" standalone="yes"?>
<Relationships xmlns="http://schemas.openxmlformats.org/package/2006/relationships"><Relationship Id="rId3" Type="http://schemas.openxmlformats.org/officeDocument/2006/relationships/hyperlink" Target="http://inspirehep.net/author/profile/Maiezza,%20Alessio?recid=1355365&amp;ln=en" TargetMode="External"/><Relationship Id="rId2" Type="http://schemas.openxmlformats.org/officeDocument/2006/relationships/image" Target="../media/image137.png"/><Relationship Id="rId1" Type="http://schemas.openxmlformats.org/officeDocument/2006/relationships/slideLayout" Target="../slideLayouts/slideLayout2.xml"/><Relationship Id="rId6" Type="http://schemas.openxmlformats.org/officeDocument/2006/relationships/image" Target="../media/image140.png"/><Relationship Id="rId5" Type="http://schemas.openxmlformats.org/officeDocument/2006/relationships/image" Target="../media/image139.png"/><Relationship Id="rId4" Type="http://schemas.openxmlformats.org/officeDocument/2006/relationships/image" Target="../media/image138.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47.jpg"/><Relationship Id="rId2" Type="http://schemas.openxmlformats.org/officeDocument/2006/relationships/image" Target="../media/image146.png"/><Relationship Id="rId1" Type="http://schemas.openxmlformats.org/officeDocument/2006/relationships/slideLayout" Target="../slideLayouts/slideLayout2.xml"/><Relationship Id="rId5" Type="http://schemas.openxmlformats.org/officeDocument/2006/relationships/image" Target="../media/image149.png"/><Relationship Id="rId4" Type="http://schemas.openxmlformats.org/officeDocument/2006/relationships/image" Target="../media/image148.png"/></Relationships>
</file>

<file path=ppt/slides/_rels/slide68.xml.rels><?xml version="1.0" encoding="UTF-8" standalone="yes"?>
<Relationships xmlns="http://schemas.openxmlformats.org/package/2006/relationships"><Relationship Id="rId3" Type="http://schemas.openxmlformats.org/officeDocument/2006/relationships/image" Target="../media/image150.jpg"/><Relationship Id="rId2" Type="http://schemas.openxmlformats.org/officeDocument/2006/relationships/image" Target="../media/image146.png"/><Relationship Id="rId1" Type="http://schemas.openxmlformats.org/officeDocument/2006/relationships/slideLayout" Target="../slideLayouts/slideLayout2.xml"/><Relationship Id="rId4" Type="http://schemas.openxmlformats.org/officeDocument/2006/relationships/image" Target="../media/image151.png"/></Relationships>
</file>

<file path=ppt/slides/_rels/slide69.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image" Target="../media/image10.png"/><Relationship Id="rId63" Type="http://schemas.openxmlformats.org/officeDocument/2006/relationships/image" Target="../media/image18.png"/><Relationship Id="rId68" Type="http://schemas.openxmlformats.org/officeDocument/2006/relationships/image" Target="../media/image23.png"/><Relationship Id="rId76" Type="http://schemas.openxmlformats.org/officeDocument/2006/relationships/image" Target="../media/image31.png"/><Relationship Id="rId84" Type="http://schemas.openxmlformats.org/officeDocument/2006/relationships/image" Target="../media/image38.png"/><Relationship Id="rId7" Type="http://schemas.openxmlformats.org/officeDocument/2006/relationships/tags" Target="../tags/tag7.xml"/><Relationship Id="rId71" Type="http://schemas.openxmlformats.org/officeDocument/2006/relationships/image" Target="../media/image26.png"/><Relationship Id="rId2" Type="http://schemas.openxmlformats.org/officeDocument/2006/relationships/tags" Target="../tags/tag2.xml"/><Relationship Id="rId16" Type="http://schemas.openxmlformats.org/officeDocument/2006/relationships/tags" Target="../tags/tag16.xml"/><Relationship Id="rId29" Type="http://schemas.openxmlformats.org/officeDocument/2006/relationships/tags" Target="../tags/tag29.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notesSlide" Target="../notesSlides/notesSlide3.xml"/><Relationship Id="rId58" Type="http://schemas.openxmlformats.org/officeDocument/2006/relationships/image" Target="../media/image13.png"/><Relationship Id="rId66" Type="http://schemas.openxmlformats.org/officeDocument/2006/relationships/image" Target="../media/image21.png"/><Relationship Id="rId74" Type="http://schemas.openxmlformats.org/officeDocument/2006/relationships/image" Target="../media/image29.png"/><Relationship Id="rId79" Type="http://schemas.openxmlformats.org/officeDocument/2006/relationships/image" Target="../media/image34.png"/><Relationship Id="rId5" Type="http://schemas.openxmlformats.org/officeDocument/2006/relationships/tags" Target="../tags/tag5.xml"/><Relationship Id="rId61" Type="http://schemas.openxmlformats.org/officeDocument/2006/relationships/image" Target="../media/image16.png"/><Relationship Id="rId82" Type="http://schemas.openxmlformats.org/officeDocument/2006/relationships/image" Target="../media/image37.png"/><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image" Target="../media/image11.png"/><Relationship Id="rId64" Type="http://schemas.openxmlformats.org/officeDocument/2006/relationships/image" Target="../media/image19.png"/><Relationship Id="rId69" Type="http://schemas.openxmlformats.org/officeDocument/2006/relationships/image" Target="../media/image24.png"/><Relationship Id="rId77" Type="http://schemas.openxmlformats.org/officeDocument/2006/relationships/image" Target="../media/image32.png"/><Relationship Id="rId8" Type="http://schemas.openxmlformats.org/officeDocument/2006/relationships/tags" Target="../tags/tag8.xml"/><Relationship Id="rId51" Type="http://schemas.openxmlformats.org/officeDocument/2006/relationships/tags" Target="../tags/tag51.xml"/><Relationship Id="rId72" Type="http://schemas.openxmlformats.org/officeDocument/2006/relationships/image" Target="../media/image27.png"/><Relationship Id="rId80" Type="http://schemas.openxmlformats.org/officeDocument/2006/relationships/image" Target="../media/image35.png"/><Relationship Id="rId85" Type="http://schemas.openxmlformats.org/officeDocument/2006/relationships/image" Target="../media/image39.png"/><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image" Target="../media/image14.png"/><Relationship Id="rId67" Type="http://schemas.openxmlformats.org/officeDocument/2006/relationships/image" Target="../media/image22.png"/><Relationship Id="rId20" Type="http://schemas.openxmlformats.org/officeDocument/2006/relationships/tags" Target="../tags/tag20.xml"/><Relationship Id="rId41" Type="http://schemas.openxmlformats.org/officeDocument/2006/relationships/tags" Target="../tags/tag41.xml"/><Relationship Id="rId54" Type="http://schemas.openxmlformats.org/officeDocument/2006/relationships/image" Target="../media/image9.png"/><Relationship Id="rId62" Type="http://schemas.openxmlformats.org/officeDocument/2006/relationships/image" Target="../media/image17.png"/><Relationship Id="rId70" Type="http://schemas.openxmlformats.org/officeDocument/2006/relationships/image" Target="../media/image25.png"/><Relationship Id="rId75" Type="http://schemas.openxmlformats.org/officeDocument/2006/relationships/image" Target="../media/image30.png"/><Relationship Id="rId83" Type="http://schemas.microsoft.com/office/2007/relationships/hdphoto" Target="../media/hdphoto2.wdp"/><Relationship Id="rId1" Type="http://schemas.openxmlformats.org/officeDocument/2006/relationships/tags" Target="../tags/tag1.xml"/><Relationship Id="rId6" Type="http://schemas.openxmlformats.org/officeDocument/2006/relationships/tags" Target="../tags/tag6.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image" Target="../media/image12.png"/><Relationship Id="rId10" Type="http://schemas.openxmlformats.org/officeDocument/2006/relationships/tags" Target="../tags/tag10.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slideLayout" Target="../slideLayouts/slideLayout7.xml"/><Relationship Id="rId60" Type="http://schemas.openxmlformats.org/officeDocument/2006/relationships/image" Target="../media/image15.png"/><Relationship Id="rId65" Type="http://schemas.openxmlformats.org/officeDocument/2006/relationships/image" Target="../media/image20.png"/><Relationship Id="rId73" Type="http://schemas.openxmlformats.org/officeDocument/2006/relationships/image" Target="../media/image28.png"/><Relationship Id="rId78" Type="http://schemas.openxmlformats.org/officeDocument/2006/relationships/image" Target="../media/image33.png"/><Relationship Id="rId81" Type="http://schemas.openxmlformats.org/officeDocument/2006/relationships/image" Target="../media/image36.png"/></Relationships>
</file>

<file path=ppt/slides/_rels/slide70.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tags" Target="../tags/tag109.xml"/><Relationship Id="rId13" Type="http://schemas.openxmlformats.org/officeDocument/2006/relationships/tags" Target="../tags/tag114.xml"/><Relationship Id="rId18" Type="http://schemas.openxmlformats.org/officeDocument/2006/relationships/notesSlide" Target="../notesSlides/notesSlide9.xml"/><Relationship Id="rId26" Type="http://schemas.openxmlformats.org/officeDocument/2006/relationships/image" Target="../media/image161.png"/><Relationship Id="rId3" Type="http://schemas.openxmlformats.org/officeDocument/2006/relationships/tags" Target="../tags/tag104.xml"/><Relationship Id="rId21" Type="http://schemas.openxmlformats.org/officeDocument/2006/relationships/image" Target="../media/image156.png"/><Relationship Id="rId34" Type="http://schemas.openxmlformats.org/officeDocument/2006/relationships/image" Target="../media/image169.jpeg"/><Relationship Id="rId7" Type="http://schemas.openxmlformats.org/officeDocument/2006/relationships/tags" Target="../tags/tag108.xml"/><Relationship Id="rId12" Type="http://schemas.openxmlformats.org/officeDocument/2006/relationships/tags" Target="../tags/tag113.xml"/><Relationship Id="rId17" Type="http://schemas.openxmlformats.org/officeDocument/2006/relationships/slideLayout" Target="../slideLayouts/slideLayout7.xml"/><Relationship Id="rId25" Type="http://schemas.openxmlformats.org/officeDocument/2006/relationships/image" Target="../media/image160.jpeg"/><Relationship Id="rId33" Type="http://schemas.openxmlformats.org/officeDocument/2006/relationships/image" Target="../media/image168.png"/><Relationship Id="rId2" Type="http://schemas.openxmlformats.org/officeDocument/2006/relationships/tags" Target="../tags/tag103.xml"/><Relationship Id="rId16" Type="http://schemas.openxmlformats.org/officeDocument/2006/relationships/tags" Target="../tags/tag117.xml"/><Relationship Id="rId20" Type="http://schemas.openxmlformats.org/officeDocument/2006/relationships/image" Target="../media/image155.png"/><Relationship Id="rId29" Type="http://schemas.openxmlformats.org/officeDocument/2006/relationships/image" Target="../media/image164.png"/><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tags" Target="../tags/tag112.xml"/><Relationship Id="rId24" Type="http://schemas.openxmlformats.org/officeDocument/2006/relationships/image" Target="../media/image159.png"/><Relationship Id="rId32" Type="http://schemas.openxmlformats.org/officeDocument/2006/relationships/image" Target="../media/image167.png"/><Relationship Id="rId5" Type="http://schemas.openxmlformats.org/officeDocument/2006/relationships/tags" Target="../tags/tag106.xml"/><Relationship Id="rId15" Type="http://schemas.openxmlformats.org/officeDocument/2006/relationships/tags" Target="../tags/tag116.xml"/><Relationship Id="rId23" Type="http://schemas.openxmlformats.org/officeDocument/2006/relationships/image" Target="../media/image158.png"/><Relationship Id="rId28" Type="http://schemas.openxmlformats.org/officeDocument/2006/relationships/image" Target="../media/image163.jpeg"/><Relationship Id="rId36" Type="http://schemas.openxmlformats.org/officeDocument/2006/relationships/image" Target="../media/image171.jpeg"/><Relationship Id="rId10" Type="http://schemas.openxmlformats.org/officeDocument/2006/relationships/tags" Target="../tags/tag111.xml"/><Relationship Id="rId19" Type="http://schemas.openxmlformats.org/officeDocument/2006/relationships/image" Target="../media/image154.png"/><Relationship Id="rId31" Type="http://schemas.openxmlformats.org/officeDocument/2006/relationships/image" Target="../media/image166.png"/><Relationship Id="rId4" Type="http://schemas.openxmlformats.org/officeDocument/2006/relationships/tags" Target="../tags/tag105.xml"/><Relationship Id="rId9" Type="http://schemas.openxmlformats.org/officeDocument/2006/relationships/tags" Target="../tags/tag110.xml"/><Relationship Id="rId14" Type="http://schemas.openxmlformats.org/officeDocument/2006/relationships/tags" Target="../tags/tag115.xml"/><Relationship Id="rId22" Type="http://schemas.openxmlformats.org/officeDocument/2006/relationships/image" Target="../media/image157.png"/><Relationship Id="rId27" Type="http://schemas.openxmlformats.org/officeDocument/2006/relationships/image" Target="../media/image162.png"/><Relationship Id="rId30" Type="http://schemas.openxmlformats.org/officeDocument/2006/relationships/image" Target="../media/image165.png"/><Relationship Id="rId35" Type="http://schemas.openxmlformats.org/officeDocument/2006/relationships/image" Target="../media/image170.jpeg"/></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png"/><Relationship Id="rId1" Type="http://schemas.openxmlformats.org/officeDocument/2006/relationships/slideLayout" Target="../slideLayouts/slideLayout2.xml"/><Relationship Id="rId4" Type="http://schemas.openxmlformats.org/officeDocument/2006/relationships/image" Target="../media/image174.png"/></Relationships>
</file>

<file path=ppt/slides/_rels/slide75.xml.rels><?xml version="1.0" encoding="UTF-8" standalone="yes"?>
<Relationships xmlns="http://schemas.openxmlformats.org/package/2006/relationships"><Relationship Id="rId2" Type="http://schemas.openxmlformats.org/officeDocument/2006/relationships/image" Target="../media/image175.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image" Target="../media/image175.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8.png"/></Relationships>
</file>

<file path=ppt/slides/_rels/slide78.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3" Type="http://schemas.openxmlformats.org/officeDocument/2006/relationships/tags" Target="../tags/tag64.xml"/><Relationship Id="rId18" Type="http://schemas.openxmlformats.org/officeDocument/2006/relationships/tags" Target="../tags/tag69.xml"/><Relationship Id="rId26" Type="http://schemas.openxmlformats.org/officeDocument/2006/relationships/tags" Target="../tags/tag77.xml"/><Relationship Id="rId39" Type="http://schemas.openxmlformats.org/officeDocument/2006/relationships/tags" Target="../tags/tag90.xml"/><Relationship Id="rId21" Type="http://schemas.openxmlformats.org/officeDocument/2006/relationships/tags" Target="../tags/tag72.xml"/><Relationship Id="rId34" Type="http://schemas.openxmlformats.org/officeDocument/2006/relationships/tags" Target="../tags/tag85.xml"/><Relationship Id="rId42" Type="http://schemas.openxmlformats.org/officeDocument/2006/relationships/tags" Target="../tags/tag93.xml"/><Relationship Id="rId47" Type="http://schemas.openxmlformats.org/officeDocument/2006/relationships/tags" Target="../tags/tag98.xml"/><Relationship Id="rId50" Type="http://schemas.openxmlformats.org/officeDocument/2006/relationships/tags" Target="../tags/tag101.xml"/><Relationship Id="rId55" Type="http://schemas.openxmlformats.org/officeDocument/2006/relationships/image" Target="../media/image11.png"/><Relationship Id="rId63" Type="http://schemas.openxmlformats.org/officeDocument/2006/relationships/image" Target="../media/image19.png"/><Relationship Id="rId68" Type="http://schemas.openxmlformats.org/officeDocument/2006/relationships/image" Target="../media/image24.png"/><Relationship Id="rId76" Type="http://schemas.openxmlformats.org/officeDocument/2006/relationships/image" Target="../media/image32.png"/><Relationship Id="rId7" Type="http://schemas.openxmlformats.org/officeDocument/2006/relationships/tags" Target="../tags/tag58.xml"/><Relationship Id="rId71" Type="http://schemas.openxmlformats.org/officeDocument/2006/relationships/image" Target="../media/image27.png"/><Relationship Id="rId2" Type="http://schemas.openxmlformats.org/officeDocument/2006/relationships/tags" Target="../tags/tag53.xml"/><Relationship Id="rId16" Type="http://schemas.openxmlformats.org/officeDocument/2006/relationships/tags" Target="../tags/tag67.xml"/><Relationship Id="rId29" Type="http://schemas.openxmlformats.org/officeDocument/2006/relationships/tags" Target="../tags/tag80.xml"/><Relationship Id="rId11" Type="http://schemas.openxmlformats.org/officeDocument/2006/relationships/tags" Target="../tags/tag62.xml"/><Relationship Id="rId24" Type="http://schemas.openxmlformats.org/officeDocument/2006/relationships/tags" Target="../tags/tag75.xml"/><Relationship Id="rId32" Type="http://schemas.openxmlformats.org/officeDocument/2006/relationships/tags" Target="../tags/tag83.xml"/><Relationship Id="rId37" Type="http://schemas.openxmlformats.org/officeDocument/2006/relationships/tags" Target="../tags/tag88.xml"/><Relationship Id="rId40" Type="http://schemas.openxmlformats.org/officeDocument/2006/relationships/tags" Target="../tags/tag91.xml"/><Relationship Id="rId45" Type="http://schemas.openxmlformats.org/officeDocument/2006/relationships/tags" Target="../tags/tag96.xml"/><Relationship Id="rId53" Type="http://schemas.openxmlformats.org/officeDocument/2006/relationships/image" Target="../media/image9.png"/><Relationship Id="rId58" Type="http://schemas.openxmlformats.org/officeDocument/2006/relationships/image" Target="../media/image14.png"/><Relationship Id="rId66" Type="http://schemas.openxmlformats.org/officeDocument/2006/relationships/image" Target="../media/image22.png"/><Relationship Id="rId74" Type="http://schemas.openxmlformats.org/officeDocument/2006/relationships/image" Target="../media/image30.png"/><Relationship Id="rId79" Type="http://schemas.openxmlformats.org/officeDocument/2006/relationships/image" Target="../media/image35.png"/><Relationship Id="rId5" Type="http://schemas.openxmlformats.org/officeDocument/2006/relationships/tags" Target="../tags/tag56.xml"/><Relationship Id="rId61" Type="http://schemas.openxmlformats.org/officeDocument/2006/relationships/image" Target="../media/image17.png"/><Relationship Id="rId82" Type="http://schemas.openxmlformats.org/officeDocument/2006/relationships/image" Target="../media/image39.png"/><Relationship Id="rId10" Type="http://schemas.openxmlformats.org/officeDocument/2006/relationships/tags" Target="../tags/tag61.xml"/><Relationship Id="rId19" Type="http://schemas.openxmlformats.org/officeDocument/2006/relationships/tags" Target="../tags/tag70.xml"/><Relationship Id="rId31" Type="http://schemas.openxmlformats.org/officeDocument/2006/relationships/tags" Target="../tags/tag82.xml"/><Relationship Id="rId44" Type="http://schemas.openxmlformats.org/officeDocument/2006/relationships/tags" Target="../tags/tag95.xml"/><Relationship Id="rId52" Type="http://schemas.openxmlformats.org/officeDocument/2006/relationships/notesSlide" Target="../notesSlides/notesSlide4.xml"/><Relationship Id="rId60" Type="http://schemas.openxmlformats.org/officeDocument/2006/relationships/image" Target="../media/image16.png"/><Relationship Id="rId65" Type="http://schemas.openxmlformats.org/officeDocument/2006/relationships/image" Target="../media/image21.png"/><Relationship Id="rId73" Type="http://schemas.openxmlformats.org/officeDocument/2006/relationships/image" Target="../media/image29.png"/><Relationship Id="rId78" Type="http://schemas.openxmlformats.org/officeDocument/2006/relationships/image" Target="../media/image34.png"/><Relationship Id="rId81" Type="http://schemas.openxmlformats.org/officeDocument/2006/relationships/image" Target="../media/image38.png"/><Relationship Id="rId4" Type="http://schemas.openxmlformats.org/officeDocument/2006/relationships/tags" Target="../tags/tag55.xml"/><Relationship Id="rId9" Type="http://schemas.openxmlformats.org/officeDocument/2006/relationships/tags" Target="../tags/tag60.xml"/><Relationship Id="rId14" Type="http://schemas.openxmlformats.org/officeDocument/2006/relationships/tags" Target="../tags/tag65.xml"/><Relationship Id="rId22" Type="http://schemas.openxmlformats.org/officeDocument/2006/relationships/tags" Target="../tags/tag73.xml"/><Relationship Id="rId27" Type="http://schemas.openxmlformats.org/officeDocument/2006/relationships/tags" Target="../tags/tag78.xml"/><Relationship Id="rId30" Type="http://schemas.openxmlformats.org/officeDocument/2006/relationships/tags" Target="../tags/tag81.xml"/><Relationship Id="rId35" Type="http://schemas.openxmlformats.org/officeDocument/2006/relationships/tags" Target="../tags/tag86.xml"/><Relationship Id="rId43" Type="http://schemas.openxmlformats.org/officeDocument/2006/relationships/tags" Target="../tags/tag94.xml"/><Relationship Id="rId48" Type="http://schemas.openxmlformats.org/officeDocument/2006/relationships/tags" Target="../tags/tag99.xml"/><Relationship Id="rId56" Type="http://schemas.openxmlformats.org/officeDocument/2006/relationships/image" Target="../media/image12.png"/><Relationship Id="rId64" Type="http://schemas.openxmlformats.org/officeDocument/2006/relationships/image" Target="../media/image20.png"/><Relationship Id="rId69" Type="http://schemas.openxmlformats.org/officeDocument/2006/relationships/image" Target="../media/image25.png"/><Relationship Id="rId77" Type="http://schemas.openxmlformats.org/officeDocument/2006/relationships/image" Target="../media/image33.png"/><Relationship Id="rId8" Type="http://schemas.openxmlformats.org/officeDocument/2006/relationships/tags" Target="../tags/tag59.xml"/><Relationship Id="rId51" Type="http://schemas.openxmlformats.org/officeDocument/2006/relationships/slideLayout" Target="../slideLayouts/slideLayout7.xml"/><Relationship Id="rId72" Type="http://schemas.openxmlformats.org/officeDocument/2006/relationships/image" Target="../media/image28.png"/><Relationship Id="rId80" Type="http://schemas.openxmlformats.org/officeDocument/2006/relationships/image" Target="../media/image36.png"/><Relationship Id="rId3" Type="http://schemas.openxmlformats.org/officeDocument/2006/relationships/tags" Target="../tags/tag54.xml"/><Relationship Id="rId12" Type="http://schemas.openxmlformats.org/officeDocument/2006/relationships/tags" Target="../tags/tag63.xml"/><Relationship Id="rId17" Type="http://schemas.openxmlformats.org/officeDocument/2006/relationships/tags" Target="../tags/tag68.xml"/><Relationship Id="rId25" Type="http://schemas.openxmlformats.org/officeDocument/2006/relationships/tags" Target="../tags/tag76.xml"/><Relationship Id="rId33" Type="http://schemas.openxmlformats.org/officeDocument/2006/relationships/tags" Target="../tags/tag84.xml"/><Relationship Id="rId38" Type="http://schemas.openxmlformats.org/officeDocument/2006/relationships/tags" Target="../tags/tag89.xml"/><Relationship Id="rId46" Type="http://schemas.openxmlformats.org/officeDocument/2006/relationships/tags" Target="../tags/tag97.xml"/><Relationship Id="rId59" Type="http://schemas.openxmlformats.org/officeDocument/2006/relationships/image" Target="../media/image15.png"/><Relationship Id="rId67" Type="http://schemas.openxmlformats.org/officeDocument/2006/relationships/image" Target="../media/image23.png"/><Relationship Id="rId20" Type="http://schemas.openxmlformats.org/officeDocument/2006/relationships/tags" Target="../tags/tag71.xml"/><Relationship Id="rId41" Type="http://schemas.openxmlformats.org/officeDocument/2006/relationships/tags" Target="../tags/tag92.xml"/><Relationship Id="rId54" Type="http://schemas.openxmlformats.org/officeDocument/2006/relationships/image" Target="../media/image10.png"/><Relationship Id="rId62" Type="http://schemas.openxmlformats.org/officeDocument/2006/relationships/image" Target="../media/image18.png"/><Relationship Id="rId70" Type="http://schemas.openxmlformats.org/officeDocument/2006/relationships/image" Target="../media/image26.png"/><Relationship Id="rId75" Type="http://schemas.openxmlformats.org/officeDocument/2006/relationships/image" Target="../media/image31.png"/><Relationship Id="rId1" Type="http://schemas.openxmlformats.org/officeDocument/2006/relationships/tags" Target="../tags/tag52.xml"/><Relationship Id="rId6" Type="http://schemas.openxmlformats.org/officeDocument/2006/relationships/tags" Target="../tags/tag57.xml"/><Relationship Id="rId15" Type="http://schemas.openxmlformats.org/officeDocument/2006/relationships/tags" Target="../tags/tag66.xml"/><Relationship Id="rId23" Type="http://schemas.openxmlformats.org/officeDocument/2006/relationships/tags" Target="../tags/tag74.xml"/><Relationship Id="rId28" Type="http://schemas.openxmlformats.org/officeDocument/2006/relationships/tags" Target="../tags/tag79.xml"/><Relationship Id="rId36" Type="http://schemas.openxmlformats.org/officeDocument/2006/relationships/tags" Target="../tags/tag87.xml"/><Relationship Id="rId49" Type="http://schemas.openxmlformats.org/officeDocument/2006/relationships/tags" Target="../tags/tag100.xml"/><Relationship Id="rId57" Type="http://schemas.openxmlformats.org/officeDocument/2006/relationships/image" Target="../media/image13.png"/></Relationships>
</file>

<file path=ppt/slides/_rels/slide80.xml.rels><?xml version="1.0" encoding="UTF-8" standalone="yes"?>
<Relationships xmlns="http://schemas.openxmlformats.org/package/2006/relationships"><Relationship Id="rId2" Type="http://schemas.openxmlformats.org/officeDocument/2006/relationships/image" Target="../media/image181.jp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image" Target="../media/image18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18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7522" y="1873686"/>
            <a:ext cx="10310265" cy="3474726"/>
          </a:xfrm>
        </p:spPr>
        <p:txBody>
          <a:bodyPr>
            <a:normAutofit fontScale="90000"/>
          </a:bodyPr>
          <a:lstStyle/>
          <a:p>
            <a:pPr algn="ctr"/>
            <a:r>
              <a:rPr lang="en-US" sz="3400" b="1" dirty="0" smtClean="0">
                <a:solidFill>
                  <a:srgbClr val="002060"/>
                </a:solidFill>
                <a:latin typeface="Californian FB" panose="0207040306080B030204" pitchFamily="18" charset="0"/>
              </a:rPr>
              <a:t>Probe of </a:t>
            </a:r>
            <a:r>
              <a:rPr lang="en-US" sz="3400" b="1" dirty="0" err="1" smtClean="0">
                <a:solidFill>
                  <a:srgbClr val="002060"/>
                </a:solidFill>
                <a:latin typeface="Californian FB" panose="0207040306080B030204" pitchFamily="18" charset="0"/>
              </a:rPr>
              <a:t>TeV</a:t>
            </a:r>
            <a:r>
              <a:rPr lang="en-US" sz="3400" b="1" dirty="0" smtClean="0">
                <a:solidFill>
                  <a:srgbClr val="002060"/>
                </a:solidFill>
                <a:latin typeface="Californian FB" panose="0207040306080B030204" pitchFamily="18" charset="0"/>
              </a:rPr>
              <a:t> Scale  Left Right Symmetric Seesaw Model </a:t>
            </a:r>
            <a:r>
              <a:rPr lang="en-US" sz="3400" b="1" dirty="0">
                <a:solidFill>
                  <a:srgbClr val="002060"/>
                </a:solidFill>
                <a:latin typeface="Californian FB" panose="0207040306080B030204" pitchFamily="18" charset="0"/>
              </a:rPr>
              <a:t>at the </a:t>
            </a:r>
            <a:r>
              <a:rPr lang="en-US" sz="3400" b="1" dirty="0" smtClean="0">
                <a:solidFill>
                  <a:srgbClr val="002060"/>
                </a:solidFill>
                <a:latin typeface="Californian FB" panose="0207040306080B030204" pitchFamily="18" charset="0"/>
              </a:rPr>
              <a:t>LHC for Photon Initiated Processes</a:t>
            </a:r>
            <a:br>
              <a:rPr lang="en-US" sz="3400" b="1" dirty="0" smtClean="0">
                <a:solidFill>
                  <a:srgbClr val="002060"/>
                </a:solidFill>
                <a:latin typeface="Californian FB" panose="0207040306080B030204" pitchFamily="18" charset="0"/>
              </a:rPr>
            </a:br>
            <a:r>
              <a:rPr lang="en-US" sz="4000" b="1" dirty="0" smtClean="0">
                <a:solidFill>
                  <a:schemeClr val="accent1">
                    <a:lumMod val="75000"/>
                  </a:schemeClr>
                </a:solidFill>
                <a:latin typeface="Californian FB" panose="0207040306080B030204" pitchFamily="18" charset="0"/>
              </a:rPr>
              <a:t/>
            </a:r>
            <a:br>
              <a:rPr lang="en-US" sz="4000" b="1" dirty="0" smtClean="0">
                <a:solidFill>
                  <a:schemeClr val="accent1">
                    <a:lumMod val="75000"/>
                  </a:schemeClr>
                </a:solidFill>
                <a:latin typeface="Californian FB" panose="0207040306080B030204" pitchFamily="18" charset="0"/>
              </a:rPr>
            </a:br>
            <a:r>
              <a:rPr lang="en-US" sz="2700" b="1" dirty="0" smtClean="0">
                <a:solidFill>
                  <a:srgbClr val="353535">
                    <a:lumMod val="75000"/>
                  </a:srgbClr>
                </a:solidFill>
                <a:latin typeface="Californian FB" panose="0207040306080B030204" pitchFamily="18" charset="0"/>
              </a:rPr>
              <a:t>(</a:t>
            </a:r>
            <a:r>
              <a:rPr lang="en-US" sz="2700" dirty="0">
                <a:solidFill>
                  <a:srgbClr val="353535">
                    <a:lumMod val="75000"/>
                  </a:srgbClr>
                </a:solidFill>
                <a:latin typeface="Californian FB" panose="0207040306080B030204" pitchFamily="18" charset="0"/>
              </a:rPr>
              <a:t>in collaboration with</a:t>
            </a:r>
            <a:r>
              <a:rPr lang="en-US" sz="2700" b="1" dirty="0">
                <a:solidFill>
                  <a:srgbClr val="353535">
                    <a:lumMod val="75000"/>
                  </a:srgbClr>
                </a:solidFill>
                <a:latin typeface="Californian FB" panose="0207040306080B030204" pitchFamily="18" charset="0"/>
              </a:rPr>
              <a:t> </a:t>
            </a:r>
            <a:r>
              <a:rPr lang="en-US" sz="2700" b="1" dirty="0">
                <a:solidFill>
                  <a:srgbClr val="31B4E6">
                    <a:lumMod val="50000"/>
                  </a:srgbClr>
                </a:solidFill>
                <a:latin typeface="Californian FB" panose="0207040306080B030204" pitchFamily="18" charset="0"/>
              </a:rPr>
              <a:t>Prof. </a:t>
            </a:r>
            <a:r>
              <a:rPr lang="en-US" sz="2700" b="1" dirty="0" smtClean="0">
                <a:solidFill>
                  <a:srgbClr val="31B4E6">
                    <a:lumMod val="50000"/>
                  </a:srgbClr>
                </a:solidFill>
                <a:latin typeface="Californian FB" panose="0207040306080B030204" pitchFamily="18" charset="0"/>
              </a:rPr>
              <a:t>K. </a:t>
            </a:r>
            <a:r>
              <a:rPr lang="en-US" sz="2700" b="1" dirty="0">
                <a:solidFill>
                  <a:srgbClr val="31B4E6">
                    <a:lumMod val="50000"/>
                  </a:srgbClr>
                </a:solidFill>
                <a:latin typeface="Californian FB" panose="0207040306080B030204" pitchFamily="18" charset="0"/>
              </a:rPr>
              <a:t>S. </a:t>
            </a:r>
            <a:r>
              <a:rPr lang="en-US" sz="2700" b="1" dirty="0" err="1">
                <a:solidFill>
                  <a:srgbClr val="31B4E6">
                    <a:lumMod val="50000"/>
                  </a:srgbClr>
                </a:solidFill>
                <a:latin typeface="Californian FB" panose="0207040306080B030204" pitchFamily="18" charset="0"/>
              </a:rPr>
              <a:t>Babu</a:t>
            </a:r>
            <a:r>
              <a:rPr lang="en-US" sz="2700" b="1" dirty="0" smtClean="0">
                <a:solidFill>
                  <a:srgbClr val="353535">
                    <a:lumMod val="75000"/>
                  </a:srgbClr>
                </a:solidFill>
                <a:latin typeface="Californian FB" panose="0207040306080B030204" pitchFamily="18" charset="0"/>
              </a:rPr>
              <a:t>)</a:t>
            </a:r>
            <a:br>
              <a:rPr lang="en-US" sz="2700" b="1" dirty="0" smtClean="0">
                <a:solidFill>
                  <a:srgbClr val="353535">
                    <a:lumMod val="75000"/>
                  </a:srgbClr>
                </a:solidFill>
                <a:latin typeface="Californian FB" panose="0207040306080B030204" pitchFamily="18" charset="0"/>
              </a:rPr>
            </a:br>
            <a:r>
              <a:rPr lang="en-US" sz="4000" b="1" dirty="0">
                <a:solidFill>
                  <a:schemeClr val="accent1">
                    <a:lumMod val="75000"/>
                  </a:schemeClr>
                </a:solidFill>
                <a:latin typeface="Californian FB" panose="0207040306080B030204" pitchFamily="18" charset="0"/>
              </a:rPr>
              <a:t/>
            </a:r>
            <a:br>
              <a:rPr lang="en-US" sz="4000" b="1" dirty="0">
                <a:solidFill>
                  <a:schemeClr val="accent1">
                    <a:lumMod val="75000"/>
                  </a:schemeClr>
                </a:solidFill>
                <a:latin typeface="Californian FB" panose="0207040306080B030204" pitchFamily="18" charset="0"/>
              </a:rPr>
            </a:br>
            <a:r>
              <a:rPr lang="en-US" sz="2400" b="1" dirty="0">
                <a:solidFill>
                  <a:srgbClr val="1DAD73"/>
                </a:solidFill>
                <a:latin typeface="Californian FB" panose="0207040306080B030204" pitchFamily="18" charset="0"/>
              </a:rPr>
              <a:t>Particle Physics on the Plains</a:t>
            </a:r>
            <a:r>
              <a:rPr lang="en-US" sz="2400" b="1" dirty="0" smtClean="0">
                <a:solidFill>
                  <a:srgbClr val="1DAD73"/>
                </a:solidFill>
                <a:latin typeface="Californian FB" panose="0207040306080B030204" pitchFamily="18" charset="0"/>
              </a:rPr>
              <a:t>​,</a:t>
            </a:r>
            <a:r>
              <a:rPr lang="en-US" sz="2400" b="1" dirty="0">
                <a:solidFill>
                  <a:srgbClr val="1DAD73"/>
                </a:solidFill>
                <a:latin typeface="Californian FB" panose="0207040306080B030204" pitchFamily="18" charset="0"/>
              </a:rPr>
              <a:t/>
            </a:r>
            <a:br>
              <a:rPr lang="en-US" sz="2400" b="1" dirty="0">
                <a:solidFill>
                  <a:srgbClr val="1DAD73"/>
                </a:solidFill>
                <a:latin typeface="Californian FB" panose="0207040306080B030204" pitchFamily="18" charset="0"/>
              </a:rPr>
            </a:br>
            <a:r>
              <a:rPr lang="en-US" sz="2400" b="1" dirty="0">
                <a:solidFill>
                  <a:srgbClr val="1DAD73"/>
                </a:solidFill>
                <a:latin typeface="Californian FB" panose="0207040306080B030204" pitchFamily="18" charset="0"/>
              </a:rPr>
              <a:t>University of </a:t>
            </a:r>
            <a:r>
              <a:rPr lang="en-US" sz="2400" b="1" dirty="0" smtClean="0">
                <a:solidFill>
                  <a:srgbClr val="1DAD73"/>
                </a:solidFill>
                <a:latin typeface="Californian FB" panose="0207040306080B030204" pitchFamily="18" charset="0"/>
              </a:rPr>
              <a:t>Kansas</a:t>
            </a:r>
            <a:r>
              <a:rPr lang="en-US" sz="2400" b="1" dirty="0">
                <a:solidFill>
                  <a:srgbClr val="1DAD73"/>
                </a:solidFill>
                <a:latin typeface="Californian FB" panose="0207040306080B030204" pitchFamily="18" charset="0"/>
              </a:rPr>
              <a:t/>
            </a:r>
            <a:br>
              <a:rPr lang="en-US" sz="2400" b="1" dirty="0">
                <a:solidFill>
                  <a:srgbClr val="1DAD73"/>
                </a:solidFill>
                <a:latin typeface="Californian FB" panose="0207040306080B030204" pitchFamily="18" charset="0"/>
              </a:rPr>
            </a:br>
            <a:r>
              <a:rPr lang="en-US" sz="2400" b="1" dirty="0" smtClean="0">
                <a:solidFill>
                  <a:srgbClr val="EEB500"/>
                </a:solidFill>
                <a:latin typeface="Californian FB" panose="0207040306080B030204" pitchFamily="18" charset="0"/>
              </a:rPr>
              <a:t>30</a:t>
            </a:r>
            <a:r>
              <a:rPr lang="en-US" sz="2400" b="1" baseline="30000" dirty="0" smtClean="0">
                <a:solidFill>
                  <a:srgbClr val="EEB500"/>
                </a:solidFill>
                <a:latin typeface="Californian FB" panose="0207040306080B030204" pitchFamily="18" charset="0"/>
              </a:rPr>
              <a:t>th</a:t>
            </a:r>
            <a:r>
              <a:rPr lang="en-US" sz="2400" b="1" dirty="0" smtClean="0">
                <a:solidFill>
                  <a:srgbClr val="EEB500"/>
                </a:solidFill>
                <a:latin typeface="Californian FB" panose="0207040306080B030204" pitchFamily="18" charset="0"/>
              </a:rPr>
              <a:t> Sept, 2017  </a:t>
            </a:r>
            <a:endParaRPr lang="en-US" sz="2400" b="1" dirty="0">
              <a:solidFill>
                <a:srgbClr val="EEB500"/>
              </a:solidFill>
            </a:endParaRPr>
          </a:p>
        </p:txBody>
      </p:sp>
      <p:sp>
        <p:nvSpPr>
          <p:cNvPr id="3" name="Subtitle 2"/>
          <p:cNvSpPr>
            <a:spLocks noGrp="1"/>
          </p:cNvSpPr>
          <p:nvPr>
            <p:ph type="subTitle" idx="1"/>
          </p:nvPr>
        </p:nvSpPr>
        <p:spPr>
          <a:xfrm>
            <a:off x="1288864" y="5447764"/>
            <a:ext cx="8884558" cy="1165538"/>
          </a:xfrm>
        </p:spPr>
        <p:txBody>
          <a:bodyPr/>
          <a:lstStyle/>
          <a:p>
            <a:r>
              <a:rPr lang="en-US" sz="2800" b="1" dirty="0" smtClean="0">
                <a:solidFill>
                  <a:schemeClr val="accent5">
                    <a:lumMod val="50000"/>
                  </a:schemeClr>
                </a:solidFill>
                <a:latin typeface="Comic Sans MS" panose="030F0702030302020204" pitchFamily="66" charset="0"/>
              </a:rPr>
              <a:t>Sudip Jana</a:t>
            </a:r>
          </a:p>
          <a:p>
            <a:r>
              <a:rPr lang="en-US" b="1" dirty="0" smtClean="0">
                <a:solidFill>
                  <a:srgbClr val="FF390E"/>
                </a:solidFill>
                <a:latin typeface="Baskerville Old Face" panose="02020602080505020303" pitchFamily="18" charset="0"/>
              </a:rPr>
              <a:t>Oklahoma State University, USA</a:t>
            </a:r>
            <a:endParaRPr lang="en-US" b="1" dirty="0">
              <a:solidFill>
                <a:srgbClr val="FF390E"/>
              </a:solidFill>
              <a:latin typeface="Baskerville Old Face" panose="02020602080505020303" pitchFamily="18"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36840" y="268951"/>
            <a:ext cx="1701895" cy="1707767"/>
          </a:xfrm>
          <a:prstGeom prst="rect">
            <a:avLst/>
          </a:prstGeom>
        </p:spPr>
      </p:pic>
    </p:spTree>
    <p:extLst>
      <p:ext uri="{BB962C8B-B14F-4D97-AF65-F5344CB8AC3E}">
        <p14:creationId xmlns:p14="http://schemas.microsoft.com/office/powerpoint/2010/main" val="3575232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2849217" y="1448972"/>
            <a:ext cx="8300869" cy="4328975"/>
          </a:xfrm>
          <a:prstGeom prst="rect">
            <a:avLst/>
          </a:prstGeom>
          <a:blipFill>
            <a:blip r:embed="rId2" cstate="print"/>
            <a:stretch>
              <a:fillRect/>
            </a:stretch>
          </a:blipFill>
        </p:spPr>
        <p:txBody>
          <a:bodyPr wrap="square" lIns="0" tIns="0" rIns="0" bIns="0" rtlCol="0"/>
          <a:lstStyle/>
          <a:p>
            <a:endParaRPr sz="3567"/>
          </a:p>
        </p:txBody>
      </p:sp>
      <p:sp>
        <p:nvSpPr>
          <p:cNvPr id="3" name="Date Placeholder 2"/>
          <p:cNvSpPr>
            <a:spLocks noGrp="1"/>
          </p:cNvSpPr>
          <p:nvPr>
            <p:ph type="dt" sz="half" idx="10"/>
          </p:nvPr>
        </p:nvSpPr>
        <p:spPr/>
        <p:txBody>
          <a:bodyPr/>
          <a:lstStyle/>
          <a:p>
            <a:fld id="{9E183C3B-A4C7-4893-981E-E2BC0B36F529}"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2" name="Picture 1"/>
          <p:cNvPicPr>
            <a:picLocks noChangeAspect="1"/>
          </p:cNvPicPr>
          <p:nvPr/>
        </p:nvPicPr>
        <p:blipFill>
          <a:blip r:embed="rId3"/>
          <a:stretch>
            <a:fillRect/>
          </a:stretch>
        </p:blipFill>
        <p:spPr>
          <a:xfrm>
            <a:off x="6999651" y="138603"/>
            <a:ext cx="2144349" cy="1310369"/>
          </a:xfrm>
          <a:prstGeom prst="rect">
            <a:avLst/>
          </a:prstGeom>
        </p:spPr>
      </p:pic>
      <p:pic>
        <p:nvPicPr>
          <p:cNvPr id="8" name="Picture 7"/>
          <p:cNvPicPr>
            <a:picLocks noChangeAspect="1"/>
          </p:cNvPicPr>
          <p:nvPr/>
        </p:nvPicPr>
        <p:blipFill>
          <a:blip r:embed="rId4">
            <a:clrChange>
              <a:clrFrom>
                <a:srgbClr val="FAFFFF"/>
              </a:clrFrom>
              <a:clrTo>
                <a:srgbClr val="FAFFFF">
                  <a:alpha val="0"/>
                </a:srgbClr>
              </a:clrTo>
            </a:clrChange>
          </a:blip>
          <a:stretch>
            <a:fillRect/>
          </a:stretch>
        </p:blipFill>
        <p:spPr>
          <a:xfrm>
            <a:off x="2589212" y="1963937"/>
            <a:ext cx="4029678" cy="3814010"/>
          </a:xfrm>
          <a:prstGeom prst="rect">
            <a:avLst/>
          </a:prstGeom>
        </p:spPr>
      </p:pic>
      <p:pic>
        <p:nvPicPr>
          <p:cNvPr id="10" name="Picture 9"/>
          <p:cNvPicPr>
            <a:picLocks noChangeAspect="1"/>
          </p:cNvPicPr>
          <p:nvPr/>
        </p:nvPicPr>
        <p:blipFill rotWithShape="1">
          <a:blip r:embed="rId5">
            <a:clrChange>
              <a:clrFrom>
                <a:srgbClr val="FFFFFF"/>
              </a:clrFrom>
              <a:clrTo>
                <a:srgbClr val="FFFFFF">
                  <a:alpha val="0"/>
                </a:srgbClr>
              </a:clrTo>
            </a:clrChange>
          </a:blip>
          <a:srcRect l="16855" t="19892" r="44835" b="71802"/>
          <a:stretch/>
        </p:blipFill>
        <p:spPr>
          <a:xfrm>
            <a:off x="3115835" y="179487"/>
            <a:ext cx="3503055" cy="489397"/>
          </a:xfrm>
          <a:prstGeom prst="rect">
            <a:avLst/>
          </a:prstGeom>
        </p:spPr>
      </p:pic>
      <p:sp>
        <p:nvSpPr>
          <p:cNvPr id="11" name="TextBox 10"/>
          <p:cNvSpPr txBox="1"/>
          <p:nvPr/>
        </p:nvSpPr>
        <p:spPr>
          <a:xfrm>
            <a:off x="921695" y="239520"/>
            <a:ext cx="2311851" cy="369332"/>
          </a:xfrm>
          <a:prstGeom prst="rect">
            <a:avLst/>
          </a:prstGeom>
          <a:noFill/>
        </p:spPr>
        <p:txBody>
          <a:bodyPr wrap="none" rtlCol="0">
            <a:spAutoFit/>
          </a:bodyPr>
          <a:lstStyle/>
          <a:p>
            <a:r>
              <a:rPr lang="en-US" b="1" dirty="0" smtClean="0">
                <a:latin typeface="Baskerville Old Face" panose="02020602080505020303" pitchFamily="18" charset="0"/>
              </a:rPr>
              <a:t>SM Gauge Symmetry : </a:t>
            </a:r>
            <a:endParaRPr lang="en-US" b="1" dirty="0">
              <a:latin typeface="Baskerville Old Face" panose="02020602080505020303" pitchFamily="18" charset="0"/>
            </a:endParaRPr>
          </a:p>
        </p:txBody>
      </p:sp>
    </p:spTree>
    <p:extLst>
      <p:ext uri="{BB962C8B-B14F-4D97-AF65-F5344CB8AC3E}">
        <p14:creationId xmlns:p14="http://schemas.microsoft.com/office/powerpoint/2010/main" val="1689030839"/>
      </p:ext>
    </p:extLst>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399211" y="631317"/>
            <a:ext cx="17659857" cy="553998"/>
          </a:xfrm>
          <a:prstGeom prst="rect">
            <a:avLst/>
          </a:prstGeom>
        </p:spPr>
        <p:txBody>
          <a:bodyPr vert="horz" wrap="square" lIns="0" tIns="0" rIns="0" bIns="0" rtlCol="0" anchor="t">
            <a:spAutoFit/>
          </a:bodyPr>
          <a:lstStyle/>
          <a:p>
            <a:pPr marL="1268447"/>
            <a:r>
              <a:rPr b="1" spc="20" dirty="0">
                <a:latin typeface="Baskerville Old Face" panose="02020602080505020303" pitchFamily="18" charset="0"/>
              </a:rPr>
              <a:t>Left-Right</a:t>
            </a:r>
            <a:r>
              <a:rPr b="1" spc="-59" dirty="0">
                <a:latin typeface="Baskerville Old Face" panose="02020602080505020303" pitchFamily="18" charset="0"/>
              </a:rPr>
              <a:t> </a:t>
            </a:r>
            <a:r>
              <a:rPr b="1" spc="30" dirty="0">
                <a:latin typeface="Baskerville Old Face" panose="02020602080505020303" pitchFamily="18" charset="0"/>
              </a:rPr>
              <a:t>symmetry</a:t>
            </a:r>
          </a:p>
        </p:txBody>
      </p:sp>
      <p:sp>
        <p:nvSpPr>
          <p:cNvPr id="5" name="Date Placeholder 4"/>
          <p:cNvSpPr>
            <a:spLocks noGrp="1"/>
          </p:cNvSpPr>
          <p:nvPr>
            <p:ph type="dt" sz="half" idx="10"/>
          </p:nvPr>
        </p:nvSpPr>
        <p:spPr/>
        <p:txBody>
          <a:bodyPr/>
          <a:lstStyle/>
          <a:p>
            <a:fld id="{4BB880E2-A748-441F-8FBE-411A0B460DD5}" type="datetime1">
              <a:rPr lang="en-US" smtClean="0"/>
              <a:t>9/29/2017</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11</a:t>
            </a:fld>
            <a:endParaRPr lang="en-US" dirty="0"/>
          </a:p>
        </p:txBody>
      </p:sp>
      <p:sp>
        <p:nvSpPr>
          <p:cNvPr id="4" name="object 4"/>
          <p:cNvSpPr/>
          <p:nvPr/>
        </p:nvSpPr>
        <p:spPr>
          <a:xfrm>
            <a:off x="3061519" y="1916771"/>
            <a:ext cx="7873234" cy="3710316"/>
          </a:xfrm>
          <a:prstGeom prst="rect">
            <a:avLst/>
          </a:prstGeom>
          <a:blipFill>
            <a:blip r:embed="rId2" cstate="print"/>
            <a:stretch>
              <a:fillRect/>
            </a:stretch>
          </a:blipFill>
        </p:spPr>
        <p:txBody>
          <a:bodyPr wrap="square" lIns="0" tIns="0" rIns="0" bIns="0" rtlCol="0"/>
          <a:lstStyle/>
          <a:p>
            <a:endParaRPr sz="3567" dirty="0"/>
          </a:p>
        </p:txBody>
      </p:sp>
      <p:pic>
        <p:nvPicPr>
          <p:cNvPr id="3" name="Picture 2"/>
          <p:cNvPicPr>
            <a:picLocks noChangeAspect="1"/>
          </p:cNvPicPr>
          <p:nvPr/>
        </p:nvPicPr>
        <p:blipFill>
          <a:blip r:embed="rId3">
            <a:clrChange>
              <a:clrFrom>
                <a:srgbClr val="FFFFF2"/>
              </a:clrFrom>
              <a:clrTo>
                <a:srgbClr val="FFFFF2">
                  <a:alpha val="0"/>
                </a:srgbClr>
              </a:clrTo>
            </a:clrChange>
          </a:blip>
          <a:stretch>
            <a:fillRect/>
          </a:stretch>
        </p:blipFill>
        <p:spPr>
          <a:xfrm>
            <a:off x="3268750" y="735531"/>
            <a:ext cx="3130461" cy="345569"/>
          </a:xfrm>
          <a:prstGeom prst="rect">
            <a:avLst/>
          </a:prstGeom>
        </p:spPr>
      </p:pic>
    </p:spTree>
    <p:extLst>
      <p:ext uri="{BB962C8B-B14F-4D97-AF65-F5344CB8AC3E}">
        <p14:creationId xmlns:p14="http://schemas.microsoft.com/office/powerpoint/2010/main" val="3039273359"/>
      </p:ext>
    </p:extLst>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5154" y="585149"/>
            <a:ext cx="8911687" cy="1280890"/>
          </a:xfrm>
        </p:spPr>
        <p:txBody>
          <a:bodyPr/>
          <a:lstStyle/>
          <a:p>
            <a:pPr marL="571500" indent="-571500">
              <a:buFont typeface="Wingdings" panose="05000000000000000000" pitchFamily="2" charset="2"/>
              <a:buChar char="v"/>
            </a:pPr>
            <a:r>
              <a:rPr lang="en-US" b="1" dirty="0" smtClean="0">
                <a:latin typeface="Baskerville Old Face" panose="02020602080505020303" pitchFamily="18" charset="0"/>
              </a:rPr>
              <a:t>Why Left Right Symmetry ?</a:t>
            </a:r>
            <a:endParaRPr lang="en-US" b="1" dirty="0">
              <a:latin typeface="Baskerville Old Face" panose="02020602080505020303" pitchFamily="18" charset="0"/>
            </a:endParaRPr>
          </a:p>
        </p:txBody>
      </p:sp>
      <p:sp>
        <p:nvSpPr>
          <p:cNvPr id="3" name="Content Placeholder 2"/>
          <p:cNvSpPr>
            <a:spLocks noGrp="1"/>
          </p:cNvSpPr>
          <p:nvPr>
            <p:ph idx="1"/>
          </p:nvPr>
        </p:nvSpPr>
        <p:spPr>
          <a:xfrm>
            <a:off x="2551338" y="1866039"/>
            <a:ext cx="8915400" cy="2621280"/>
          </a:xfrm>
        </p:spPr>
        <p:txBody>
          <a:bodyPr>
            <a:noAutofit/>
          </a:bodyPr>
          <a:lstStyle/>
          <a:p>
            <a:r>
              <a:rPr lang="en-US" sz="2400" b="1" dirty="0" smtClean="0">
                <a:solidFill>
                  <a:srgbClr val="92D050"/>
                </a:solidFill>
                <a:latin typeface="Baskerville Old Face" panose="02020602080505020303" pitchFamily="18" charset="0"/>
              </a:rPr>
              <a:t>Understanding </a:t>
            </a:r>
            <a:r>
              <a:rPr lang="en-US" sz="2400" b="1" dirty="0">
                <a:solidFill>
                  <a:srgbClr val="92D050"/>
                </a:solidFill>
                <a:latin typeface="Baskerville Old Face" panose="02020602080505020303" pitchFamily="18" charset="0"/>
              </a:rPr>
              <a:t>the origin of the parity violation.</a:t>
            </a:r>
          </a:p>
          <a:p>
            <a:r>
              <a:rPr lang="en-US" sz="2400" b="1" dirty="0" smtClean="0">
                <a:solidFill>
                  <a:schemeClr val="accent5">
                    <a:lumMod val="75000"/>
                  </a:schemeClr>
                </a:solidFill>
                <a:latin typeface="Baskerville Old Face" panose="02020602080505020303" pitchFamily="18" charset="0"/>
              </a:rPr>
              <a:t>Generates small </a:t>
            </a:r>
            <a:r>
              <a:rPr lang="en-US" sz="2400" b="1" dirty="0">
                <a:solidFill>
                  <a:schemeClr val="accent5">
                    <a:lumMod val="75000"/>
                  </a:schemeClr>
                </a:solidFill>
                <a:latin typeface="Baskerville Old Face" panose="02020602080505020303" pitchFamily="18" charset="0"/>
              </a:rPr>
              <a:t>neutrino mass via </a:t>
            </a:r>
            <a:r>
              <a:rPr lang="en-US" sz="2400" b="1" dirty="0" smtClean="0">
                <a:solidFill>
                  <a:schemeClr val="accent5">
                    <a:lumMod val="75000"/>
                  </a:schemeClr>
                </a:solidFill>
                <a:latin typeface="Baskerville Old Face" panose="02020602080505020303" pitchFamily="18" charset="0"/>
              </a:rPr>
              <a:t>seesaw mechanism</a:t>
            </a:r>
            <a:r>
              <a:rPr lang="en-US" sz="2400" b="1" dirty="0">
                <a:solidFill>
                  <a:schemeClr val="accent5">
                    <a:lumMod val="75000"/>
                  </a:schemeClr>
                </a:solidFill>
                <a:latin typeface="Baskerville Old Face" panose="02020602080505020303" pitchFamily="18" charset="0"/>
              </a:rPr>
              <a:t>.</a:t>
            </a:r>
          </a:p>
          <a:p>
            <a:r>
              <a:rPr lang="en-US" sz="2400" b="1" dirty="0" smtClean="0">
                <a:solidFill>
                  <a:schemeClr val="bg2">
                    <a:lumMod val="50000"/>
                  </a:schemeClr>
                </a:solidFill>
                <a:latin typeface="Baskerville Old Face" panose="02020602080505020303" pitchFamily="18" charset="0"/>
              </a:rPr>
              <a:t>These </a:t>
            </a:r>
            <a:r>
              <a:rPr lang="en-US" sz="2400" b="1" dirty="0">
                <a:solidFill>
                  <a:schemeClr val="bg2">
                    <a:lumMod val="50000"/>
                  </a:schemeClr>
                </a:solidFill>
                <a:latin typeface="Baskerville Old Face" panose="02020602080505020303" pitchFamily="18" charset="0"/>
              </a:rPr>
              <a:t>models place quarks and leptons on the same </a:t>
            </a:r>
            <a:r>
              <a:rPr lang="en-US" sz="2400" b="1" dirty="0" smtClean="0">
                <a:solidFill>
                  <a:schemeClr val="bg2">
                    <a:lumMod val="50000"/>
                  </a:schemeClr>
                </a:solidFill>
                <a:latin typeface="Baskerville Old Face" panose="02020602080505020303" pitchFamily="18" charset="0"/>
              </a:rPr>
              <a:t>footing in </a:t>
            </a:r>
            <a:r>
              <a:rPr lang="en-US" sz="2400" b="1" dirty="0">
                <a:solidFill>
                  <a:schemeClr val="bg2">
                    <a:lumMod val="50000"/>
                  </a:schemeClr>
                </a:solidFill>
                <a:latin typeface="Baskerville Old Face" panose="02020602080505020303" pitchFamily="18" charset="0"/>
              </a:rPr>
              <a:t>the weak interactions.</a:t>
            </a:r>
          </a:p>
          <a:p>
            <a:r>
              <a:rPr lang="en-US" sz="2400" b="1" dirty="0" smtClean="0">
                <a:solidFill>
                  <a:srgbClr val="00B050"/>
                </a:solidFill>
                <a:latin typeface="Baskerville Old Face" panose="02020602080505020303" pitchFamily="18" charset="0"/>
              </a:rPr>
              <a:t>The gauge group is very simple extension of the SM gauge </a:t>
            </a:r>
            <a:r>
              <a:rPr lang="en-US" sz="2400" b="1" dirty="0">
                <a:solidFill>
                  <a:srgbClr val="00B050"/>
                </a:solidFill>
                <a:latin typeface="Baskerville Old Face" panose="02020602080505020303" pitchFamily="18" charset="0"/>
              </a:rPr>
              <a:t>group. Provide a simple formula for the electric charge.</a:t>
            </a:r>
          </a:p>
          <a:p>
            <a:endParaRPr lang="en-US" sz="2400" b="1" dirty="0">
              <a:solidFill>
                <a:srgbClr val="002060"/>
              </a:solidFill>
              <a:latin typeface="Baskerville Old Face" panose="02020602080505020303" pitchFamily="18" charset="0"/>
            </a:endParaRPr>
          </a:p>
          <a:p>
            <a:pPr marL="0" indent="0">
              <a:buNone/>
            </a:pPr>
            <a:endParaRPr lang="en-US" sz="2400" b="1" dirty="0">
              <a:solidFill>
                <a:srgbClr val="002060"/>
              </a:solidFill>
              <a:latin typeface="Baskerville Old Face" panose="02020602080505020303" pitchFamily="18" charset="0"/>
            </a:endParaRPr>
          </a:p>
        </p:txBody>
      </p:sp>
      <p:sp>
        <p:nvSpPr>
          <p:cNvPr id="4" name="Date Placeholder 3"/>
          <p:cNvSpPr>
            <a:spLocks noGrp="1"/>
          </p:cNvSpPr>
          <p:nvPr>
            <p:ph type="dt" sz="half" idx="10"/>
          </p:nvPr>
        </p:nvSpPr>
        <p:spPr/>
        <p:txBody>
          <a:bodyPr/>
          <a:lstStyle/>
          <a:p>
            <a:fld id="{8F7A1A45-DED4-43CB-B13C-9AA003191348}"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12</a:t>
            </a:fld>
            <a:endParaRPr lang="en-US" dirty="0"/>
          </a:p>
        </p:txBody>
      </p:sp>
      <p:sp>
        <p:nvSpPr>
          <p:cNvPr id="7" name="Rectangle 6"/>
          <p:cNvSpPr/>
          <p:nvPr/>
        </p:nvSpPr>
        <p:spPr>
          <a:xfrm>
            <a:off x="6237727" y="5022441"/>
            <a:ext cx="4193777" cy="830997"/>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da-DK" sz="1200" dirty="0">
                <a:ln w="0"/>
                <a:effectLst>
                  <a:outerShdw blurRad="38100" dist="19050" dir="2700000" algn="tl" rotWithShape="0">
                    <a:schemeClr val="dk1">
                      <a:alpha val="40000"/>
                    </a:schemeClr>
                  </a:outerShdw>
                </a:effectLst>
                <a:latin typeface="Baskerville Old Face" panose="02020602080505020303" pitchFamily="18" charset="0"/>
              </a:rPr>
              <a:t>Pati, Jogesh C. et al. Phys.Rev. D10 (1974) 275-289</a:t>
            </a:r>
            <a:r>
              <a:rPr lang="da-DK" sz="1200" dirty="0" smtClean="0">
                <a:ln w="0"/>
                <a:effectLst>
                  <a:outerShdw blurRad="38100" dist="19050" dir="2700000" algn="tl" rotWithShape="0">
                    <a:schemeClr val="dk1">
                      <a:alpha val="40000"/>
                    </a:schemeClr>
                  </a:outerShdw>
                </a:effectLst>
                <a:latin typeface="Baskerville Old Face" panose="02020602080505020303" pitchFamily="18" charset="0"/>
              </a:rPr>
              <a:t>,</a:t>
            </a:r>
          </a:p>
          <a:p>
            <a:pPr marL="285750" indent="-285750">
              <a:buFont typeface="Arial" panose="020B0604020202020204" pitchFamily="34" charset="0"/>
              <a:buChar char="•"/>
            </a:pPr>
            <a:r>
              <a:rPr lang="da-DK" sz="1200" dirty="0" smtClean="0">
                <a:ln w="0"/>
                <a:effectLst>
                  <a:outerShdw blurRad="38100" dist="19050" dir="2700000" algn="tl" rotWithShape="0">
                    <a:schemeClr val="dk1">
                      <a:alpha val="40000"/>
                    </a:schemeClr>
                  </a:outerShdw>
                </a:effectLst>
                <a:latin typeface="Baskerville Old Face" panose="02020602080505020303" pitchFamily="18" charset="0"/>
              </a:rPr>
              <a:t>Pati</a:t>
            </a:r>
            <a:r>
              <a:rPr lang="da-DK" sz="1200" dirty="0">
                <a:ln w="0"/>
                <a:effectLst>
                  <a:outerShdw blurRad="38100" dist="19050" dir="2700000" algn="tl" rotWithShape="0">
                    <a:schemeClr val="dk1">
                      <a:alpha val="40000"/>
                    </a:schemeClr>
                  </a:outerShdw>
                </a:effectLst>
                <a:latin typeface="Baskerville Old Face" panose="02020602080505020303" pitchFamily="18" charset="0"/>
              </a:rPr>
              <a:t>, Jogesh C. et al. Phys.Rev. D10 (1974) 275-289</a:t>
            </a:r>
            <a:r>
              <a:rPr lang="da-DK" sz="1200" dirty="0" smtClean="0">
                <a:ln w="0"/>
                <a:effectLst>
                  <a:outerShdw blurRad="38100" dist="19050" dir="2700000" algn="tl" rotWithShape="0">
                    <a:schemeClr val="dk1">
                      <a:alpha val="40000"/>
                    </a:schemeClr>
                  </a:outerShdw>
                </a:effectLst>
                <a:latin typeface="Baskerville Old Face" panose="02020602080505020303" pitchFamily="18" charset="0"/>
              </a:rPr>
              <a:t>,</a:t>
            </a:r>
          </a:p>
          <a:p>
            <a:pPr marL="285750" indent="-285750">
              <a:buFont typeface="Arial" panose="020B0604020202020204" pitchFamily="34" charset="0"/>
              <a:buChar char="•"/>
            </a:pPr>
            <a:r>
              <a:rPr lang="da-DK" sz="1200" dirty="0" smtClean="0">
                <a:ln w="0"/>
                <a:effectLst>
                  <a:outerShdw blurRad="38100" dist="19050" dir="2700000" algn="tl" rotWithShape="0">
                    <a:schemeClr val="dk1">
                      <a:alpha val="40000"/>
                    </a:schemeClr>
                  </a:outerShdw>
                </a:effectLst>
                <a:latin typeface="Baskerville Old Face" panose="02020602080505020303" pitchFamily="18" charset="0"/>
              </a:rPr>
              <a:t>Mohapatra</a:t>
            </a:r>
            <a:r>
              <a:rPr lang="da-DK" sz="1200" dirty="0">
                <a:ln w="0"/>
                <a:effectLst>
                  <a:outerShdw blurRad="38100" dist="19050" dir="2700000" algn="tl" rotWithShape="0">
                    <a:schemeClr val="dk1">
                      <a:alpha val="40000"/>
                    </a:schemeClr>
                  </a:outerShdw>
                </a:effectLst>
                <a:latin typeface="Baskerville Old Face" panose="02020602080505020303" pitchFamily="18" charset="0"/>
              </a:rPr>
              <a:t>, Rabindra N. et al. Phys.Rev. D11 (1975) </a:t>
            </a:r>
            <a:r>
              <a:rPr lang="da-DK" sz="1200" dirty="0" smtClean="0">
                <a:ln w="0"/>
                <a:effectLst>
                  <a:outerShdw blurRad="38100" dist="19050" dir="2700000" algn="tl" rotWithShape="0">
                    <a:schemeClr val="dk1">
                      <a:alpha val="40000"/>
                    </a:schemeClr>
                  </a:outerShdw>
                </a:effectLst>
                <a:latin typeface="Baskerville Old Face" panose="02020602080505020303" pitchFamily="18" charset="0"/>
              </a:rPr>
              <a:t>566-571</a:t>
            </a:r>
          </a:p>
          <a:p>
            <a:pPr marL="285750" indent="-285750">
              <a:buFont typeface="Arial" panose="020B0604020202020204" pitchFamily="34" charset="0"/>
              <a:buChar char="•"/>
            </a:pPr>
            <a:r>
              <a:rPr lang="fr-FR" sz="1200" dirty="0" err="1" smtClean="0">
                <a:ln w="0"/>
                <a:effectLst>
                  <a:outerShdw blurRad="38100" dist="19050" dir="2700000" algn="tl" rotWithShape="0">
                    <a:schemeClr val="dk1">
                      <a:alpha val="40000"/>
                    </a:schemeClr>
                  </a:outerShdw>
                </a:effectLst>
                <a:latin typeface="Baskerville Old Face" panose="02020602080505020303" pitchFamily="18" charset="0"/>
              </a:rPr>
              <a:t>Senjanovic</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G. et al. </a:t>
            </a:r>
            <a:r>
              <a:rPr lang="fr-FR" sz="1200" dirty="0" err="1">
                <a:ln w="0"/>
                <a:effectLst>
                  <a:outerShdw blurRad="38100" dist="19050" dir="2700000" algn="tl" rotWithShape="0">
                    <a:schemeClr val="dk1">
                      <a:alpha val="40000"/>
                    </a:schemeClr>
                  </a:outerShdw>
                </a:effectLst>
                <a:latin typeface="Baskerville Old Face" panose="02020602080505020303" pitchFamily="18" charset="0"/>
              </a:rPr>
              <a:t>Phys.Rev</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D12 (1975) </a:t>
            </a:r>
            <a:r>
              <a:rPr lang="fr-FR" sz="1200" dirty="0" smtClean="0">
                <a:ln w="0"/>
                <a:effectLst>
                  <a:outerShdw blurRad="38100" dist="19050" dir="2700000" algn="tl" rotWithShape="0">
                    <a:schemeClr val="dk1">
                      <a:alpha val="40000"/>
                    </a:schemeClr>
                  </a:outerShdw>
                </a:effectLst>
                <a:latin typeface="Baskerville Old Face" panose="02020602080505020303" pitchFamily="18" charset="0"/>
              </a:rPr>
              <a:t>1502</a:t>
            </a:r>
          </a:p>
        </p:txBody>
      </p:sp>
    </p:spTree>
    <p:extLst>
      <p:ext uri="{BB962C8B-B14F-4D97-AF65-F5344CB8AC3E}">
        <p14:creationId xmlns:p14="http://schemas.microsoft.com/office/powerpoint/2010/main" val="625199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0848" y="329899"/>
            <a:ext cx="8911687" cy="128089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571500" indent="-571500">
              <a:buFont typeface="Wingdings" panose="05000000000000000000" pitchFamily="2" charset="2"/>
              <a:buChar char="v"/>
            </a:pPr>
            <a:r>
              <a:rPr lang="en-US" dirty="0" smtClean="0">
                <a:solidFill>
                  <a:srgbClr val="002060"/>
                </a:solidFill>
                <a:latin typeface="Baskerville Old Face" panose="02020602080505020303" pitchFamily="18" charset="0"/>
              </a:rPr>
              <a:t>Particle Spectrum of MLRSM</a:t>
            </a:r>
            <a:endParaRPr lang="en-US" dirty="0">
              <a:solidFill>
                <a:srgbClr val="002060"/>
              </a:solidFill>
              <a:latin typeface="Baskerville Old Face" panose="02020602080505020303" pitchFamily="18" charset="0"/>
            </a:endParaRPr>
          </a:p>
        </p:txBody>
      </p:sp>
      <p:sp>
        <p:nvSpPr>
          <p:cNvPr id="4" name="Date Placeholder 3"/>
          <p:cNvSpPr>
            <a:spLocks noGrp="1"/>
          </p:cNvSpPr>
          <p:nvPr>
            <p:ph type="dt" sz="half" idx="10"/>
          </p:nvPr>
        </p:nvSpPr>
        <p:spPr/>
        <p:txBody>
          <a:bodyPr/>
          <a:lstStyle/>
          <a:p>
            <a:fld id="{426F5816-4952-4C75-8E6D-47F9E35B76A9}"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8" name="Picture 7"/>
          <p:cNvPicPr>
            <a:picLocks noChangeAspect="1"/>
          </p:cNvPicPr>
          <p:nvPr/>
        </p:nvPicPr>
        <p:blipFill>
          <a:blip r:embed="rId3">
            <a:clrChange>
              <a:clrFrom>
                <a:srgbClr val="FFFFFF"/>
              </a:clrFrom>
              <a:clrTo>
                <a:srgbClr val="FFFFFF">
                  <a:alpha val="0"/>
                </a:srgbClr>
              </a:clrTo>
            </a:clrChange>
            <a:biLevel thresh="75000"/>
            <a:extLst>
              <a:ext uri="{28A0092B-C50C-407E-A947-70E740481C1C}">
                <a14:useLocalDpi xmlns:a14="http://schemas.microsoft.com/office/drawing/2010/main" val="0"/>
              </a:ext>
            </a:extLst>
          </a:blip>
          <a:stretch>
            <a:fillRect/>
          </a:stretch>
        </p:blipFill>
        <p:spPr>
          <a:xfrm>
            <a:off x="3661000" y="1268817"/>
            <a:ext cx="6281490" cy="475363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23947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0848" y="329899"/>
            <a:ext cx="8911687" cy="128089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571500" indent="-571500">
              <a:buFont typeface="Wingdings" panose="05000000000000000000" pitchFamily="2" charset="2"/>
              <a:buChar char="v"/>
            </a:pPr>
            <a:r>
              <a:rPr lang="en-US" dirty="0" smtClean="0">
                <a:solidFill>
                  <a:srgbClr val="002060"/>
                </a:solidFill>
                <a:latin typeface="Baskerville Old Face" panose="02020602080505020303" pitchFamily="18" charset="0"/>
              </a:rPr>
              <a:t>Particle Spectrum of MLRSM</a:t>
            </a:r>
            <a:endParaRPr lang="en-US" dirty="0">
              <a:solidFill>
                <a:srgbClr val="002060"/>
              </a:solidFill>
              <a:latin typeface="Baskerville Old Face" panose="02020602080505020303" pitchFamily="18" charset="0"/>
            </a:endParaRPr>
          </a:p>
        </p:txBody>
      </p:sp>
      <p:sp>
        <p:nvSpPr>
          <p:cNvPr id="4" name="Date Placeholder 3"/>
          <p:cNvSpPr>
            <a:spLocks noGrp="1"/>
          </p:cNvSpPr>
          <p:nvPr>
            <p:ph type="dt" sz="half" idx="10"/>
          </p:nvPr>
        </p:nvSpPr>
        <p:spPr/>
        <p:txBody>
          <a:bodyPr/>
          <a:lstStyle/>
          <a:p>
            <a:fld id="{426F5816-4952-4C75-8E6D-47F9E35B76A9}"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8" name="Picture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52467" y="1308596"/>
            <a:ext cx="5845198" cy="5124034"/>
          </a:xfrm>
          <a:prstGeom prst="rect">
            <a:avLst/>
          </a:prstGeom>
          <a:ln w="88900" cap="sq" cmpd="thickThin">
            <a:solidFill>
              <a:srgbClr val="000000"/>
            </a:solidFill>
            <a:prstDash val="solid"/>
            <a:miter lim="800000"/>
          </a:ln>
          <a:effectLst>
            <a:innerShdw blurRad="76200">
              <a:srgbClr val="000000"/>
            </a:innerShdw>
          </a:effectLst>
        </p:spPr>
      </p:pic>
      <p:pic>
        <p:nvPicPr>
          <p:cNvPr id="7" name="Picture 6"/>
          <p:cNvPicPr>
            <a:picLocks noChangeAspect="1"/>
          </p:cNvPicPr>
          <p:nvPr/>
        </p:nvPicPr>
        <p:blipFill>
          <a:blip r:embed="rId4">
            <a:clrChange>
              <a:clrFrom>
                <a:srgbClr val="FFFFFF"/>
              </a:clrFrom>
              <a:clrTo>
                <a:srgbClr val="FFFFFF">
                  <a:alpha val="0"/>
                </a:srgbClr>
              </a:clrTo>
            </a:clrChange>
            <a:duotone>
              <a:prstClr val="black"/>
              <a:schemeClr val="accent5">
                <a:lumMod val="40000"/>
                <a:lumOff val="60000"/>
                <a:tint val="45000"/>
                <a:satMod val="400000"/>
              </a:schemeClr>
            </a:duotone>
          </a:blip>
          <a:stretch>
            <a:fillRect/>
          </a:stretch>
        </p:blipFill>
        <p:spPr>
          <a:xfrm>
            <a:off x="8085204" y="2348690"/>
            <a:ext cx="3348507" cy="303847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1267229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3066" y="147337"/>
            <a:ext cx="8911687" cy="1280890"/>
          </a:xfrm>
        </p:spPr>
        <p:txBody>
          <a:bodyPr>
            <a:normAutofit/>
          </a:bodyPr>
          <a:lstStyle/>
          <a:p>
            <a:pPr marL="571500" indent="-571500">
              <a:buFont typeface="Wingdings" panose="05000000000000000000" pitchFamily="2" charset="2"/>
              <a:buChar char="v"/>
            </a:pPr>
            <a:r>
              <a:rPr lang="en-US" dirty="0" smtClean="0">
                <a:latin typeface="Baskerville Old Face" panose="02020602080505020303" pitchFamily="18" charset="0"/>
              </a:rPr>
              <a:t>Conspicuous Signatures for  MLRSM </a:t>
            </a:r>
            <a:endParaRPr lang="en-US" dirty="0">
              <a:latin typeface="Baskerville Old Face" panose="02020602080505020303" pitchFamily="18" charset="0"/>
            </a:endParaRPr>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7" name="Picture 6"/>
          <p:cNvPicPr>
            <a:picLocks noChangeAspect="1"/>
          </p:cNvPicPr>
          <p:nvPr/>
        </p:nvPicPr>
        <p:blipFill>
          <a:blip r:embed="rId2">
            <a:clrChange>
              <a:clrFrom>
                <a:srgbClr val="FEFEFE"/>
              </a:clrFrom>
              <a:clrTo>
                <a:srgbClr val="FEFEFE">
                  <a:alpha val="0"/>
                </a:srgbClr>
              </a:clrTo>
            </a:clrChange>
          </a:blip>
          <a:stretch>
            <a:fillRect/>
          </a:stretch>
        </p:blipFill>
        <p:spPr>
          <a:xfrm>
            <a:off x="1733064" y="1273680"/>
            <a:ext cx="10013058" cy="4702210"/>
          </a:xfrm>
          <a:prstGeom prst="rect">
            <a:avLst/>
          </a:prstGeom>
          <a:ln w="38100" cap="sq">
            <a:no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791285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0009" y="528941"/>
            <a:ext cx="8892041" cy="1247932"/>
          </a:xfrm>
        </p:spPr>
        <p:txBody>
          <a:bodyPr/>
          <a:lstStyle/>
          <a:p>
            <a:pPr marL="571500" indent="-571500">
              <a:buFont typeface="Wingdings" panose="05000000000000000000" pitchFamily="2" charset="2"/>
              <a:buChar char="v"/>
            </a:pPr>
            <a:r>
              <a:rPr lang="en-US" dirty="0" smtClean="0">
                <a:latin typeface="Baskerville Old Face" panose="02020602080505020303" pitchFamily="18" charset="0"/>
              </a:rPr>
              <a:t>Mass Limits on Heavy Gauge Bosons</a:t>
            </a:r>
            <a:endParaRPr lang="en-US" dirty="0">
              <a:latin typeface="Baskerville Old Face" panose="02020602080505020303" pitchFamily="18" charset="0"/>
            </a:endParaRPr>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1026" name="Picture 2" descr="http://inspirehep.net/record/1452550/files/boundgRequalgL.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21695" y="1652569"/>
            <a:ext cx="5326624" cy="46230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311579" y="6315635"/>
            <a:ext cx="4544834" cy="369332"/>
          </a:xfrm>
          <a:prstGeom prst="rect">
            <a:avLst/>
          </a:prstGeom>
          <a:noFill/>
        </p:spPr>
        <p:txBody>
          <a:bodyPr wrap="none" rtlCol="0">
            <a:spAutoFit/>
          </a:bodyPr>
          <a:lstStyle/>
          <a:p>
            <a:r>
              <a:rPr lang="en-US" dirty="0">
                <a:solidFill>
                  <a:srgbClr val="002060"/>
                </a:solidFill>
                <a:latin typeface="Baskerville Old Face" panose="02020602080505020303" pitchFamily="18" charset="0"/>
                <a:hlinkClick r:id="rId3"/>
              </a:rPr>
              <a:t>Lindner, Manfred</a:t>
            </a:r>
            <a:r>
              <a:rPr lang="en-US" dirty="0">
                <a:solidFill>
                  <a:schemeClr val="tx1">
                    <a:lumMod val="95000"/>
                    <a:lumOff val="5000"/>
                  </a:schemeClr>
                </a:solidFill>
                <a:latin typeface="Baskerville Old Face" panose="02020602080505020303" pitchFamily="18" charset="0"/>
              </a:rPr>
              <a:t> </a:t>
            </a:r>
            <a:r>
              <a:rPr lang="en-US" i="1" dirty="0">
                <a:solidFill>
                  <a:schemeClr val="tx1">
                    <a:lumMod val="95000"/>
                    <a:lumOff val="5000"/>
                  </a:schemeClr>
                </a:solidFill>
                <a:latin typeface="Baskerville Old Face" panose="02020602080505020303" pitchFamily="18" charset="0"/>
              </a:rPr>
              <a:t>et al.</a:t>
            </a:r>
            <a:r>
              <a:rPr lang="en-US" dirty="0">
                <a:solidFill>
                  <a:schemeClr val="tx1">
                    <a:lumMod val="95000"/>
                    <a:lumOff val="5000"/>
                  </a:schemeClr>
                </a:solidFill>
                <a:latin typeface="Baskerville Old Face" panose="02020602080505020303" pitchFamily="18" charset="0"/>
              </a:rPr>
              <a:t> </a:t>
            </a:r>
            <a:r>
              <a:rPr lang="en-US" dirty="0" err="1">
                <a:solidFill>
                  <a:schemeClr val="tx1">
                    <a:lumMod val="95000"/>
                    <a:lumOff val="5000"/>
                  </a:schemeClr>
                </a:solidFill>
                <a:latin typeface="Baskerville Old Face" panose="02020602080505020303" pitchFamily="18" charset="0"/>
              </a:rPr>
              <a:t>Phys.Lett</a:t>
            </a:r>
            <a:r>
              <a:rPr lang="en-US" dirty="0">
                <a:solidFill>
                  <a:schemeClr val="tx1">
                    <a:lumMod val="95000"/>
                    <a:lumOff val="5000"/>
                  </a:schemeClr>
                </a:solidFill>
                <a:latin typeface="Baskerville Old Face" panose="02020602080505020303" pitchFamily="18" charset="0"/>
              </a:rPr>
              <a:t>. B762 (2016) </a:t>
            </a:r>
          </a:p>
        </p:txBody>
      </p:sp>
      <p:pic>
        <p:nvPicPr>
          <p:cNvPr id="8" name="Picture 7"/>
          <p:cNvPicPr>
            <a:picLocks noChangeAspect="1"/>
          </p:cNvPicPr>
          <p:nvPr/>
        </p:nvPicPr>
        <p:blipFill>
          <a:blip r:embed="rId4"/>
          <a:stretch>
            <a:fillRect/>
          </a:stretch>
        </p:blipFill>
        <p:spPr>
          <a:xfrm>
            <a:off x="6563740" y="1652569"/>
            <a:ext cx="4944155" cy="46214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10"/>
          <p:cNvSpPr/>
          <p:nvPr/>
        </p:nvSpPr>
        <p:spPr>
          <a:xfrm>
            <a:off x="6966856" y="2699657"/>
            <a:ext cx="2554515" cy="369332"/>
          </a:xfrm>
          <a:prstGeom prst="rect">
            <a:avLst/>
          </a:prstGeom>
        </p:spPr>
        <p:txBody>
          <a:bodyPr wrap="square">
            <a:spAutoFit/>
          </a:bodyPr>
          <a:lstStyle/>
          <a:p>
            <a:r>
              <a:rPr lang="en-US" dirty="0"/>
              <a:t>	</a:t>
            </a:r>
            <a:r>
              <a:rPr lang="en-US" sz="1200" dirty="0">
                <a:latin typeface="Baskerville Old Face" panose="02020602080505020303" pitchFamily="18" charset="0"/>
              </a:rPr>
              <a:t>arXiv:1707.06958</a:t>
            </a:r>
          </a:p>
        </p:txBody>
      </p:sp>
    </p:spTree>
    <p:extLst>
      <p:ext uri="{BB962C8B-B14F-4D97-AF65-F5344CB8AC3E}">
        <p14:creationId xmlns:p14="http://schemas.microsoft.com/office/powerpoint/2010/main" val="17687304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v"/>
            </a:pPr>
            <a:r>
              <a:rPr lang="en-US" dirty="0" smtClean="0">
                <a:solidFill>
                  <a:srgbClr val="002060"/>
                </a:solidFill>
                <a:latin typeface="Baskerville Old Face" panose="02020602080505020303" pitchFamily="18" charset="0"/>
              </a:rPr>
              <a:t>MLRSM Higgs Potential</a:t>
            </a:r>
            <a:endParaRPr lang="en-US" dirty="0"/>
          </a:p>
        </p:txBody>
      </p:sp>
      <p:sp>
        <p:nvSpPr>
          <p:cNvPr id="8" name="Content Placeholder 7"/>
          <p:cNvSpPr>
            <a:spLocks noGrp="1"/>
          </p:cNvSpPr>
          <p:nvPr>
            <p:ph idx="1"/>
          </p:nvPr>
        </p:nvSpPr>
        <p:spPr>
          <a:xfrm>
            <a:off x="1959494" y="1636059"/>
            <a:ext cx="8915400" cy="3777622"/>
          </a:xfrm>
        </p:spPr>
        <p:txBody>
          <a:bodyPr>
            <a:normAutofit/>
          </a:bodyPr>
          <a:lstStyle/>
          <a:p>
            <a:r>
              <a:rPr lang="en-US" sz="2400" dirty="0">
                <a:latin typeface="Baskerville Old Face" panose="02020602080505020303" pitchFamily="18" charset="0"/>
              </a:rPr>
              <a:t>Adding one extra soft breaking term, the most general </a:t>
            </a:r>
            <a:r>
              <a:rPr lang="en-US" sz="2400" dirty="0" err="1">
                <a:latin typeface="Baskerville Old Face" panose="02020602080505020303" pitchFamily="18" charset="0"/>
              </a:rPr>
              <a:t>renormalizable</a:t>
            </a:r>
            <a:r>
              <a:rPr lang="en-US" sz="2400" dirty="0">
                <a:latin typeface="Baskerville Old Face" panose="02020602080505020303" pitchFamily="18" charset="0"/>
              </a:rPr>
              <a:t>  scalar potential is given by :</a:t>
            </a:r>
          </a:p>
        </p:txBody>
      </p:sp>
      <p:sp>
        <p:nvSpPr>
          <p:cNvPr id="4" name="Date Placeholder 3"/>
          <p:cNvSpPr>
            <a:spLocks noGrp="1"/>
          </p:cNvSpPr>
          <p:nvPr>
            <p:ph type="dt" sz="half" idx="10"/>
          </p:nvPr>
        </p:nvSpPr>
        <p:spPr/>
        <p:txBody>
          <a:bodyPr/>
          <a:lstStyle/>
          <a:p>
            <a:fld id="{BF8052F1-0381-4C50-B855-0EAFE36E7D6A}"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17</a:t>
            </a:fld>
            <a:endParaRPr lang="en-US" dirty="0"/>
          </a:p>
        </p:txBody>
      </p:sp>
      <p:sp>
        <p:nvSpPr>
          <p:cNvPr id="9" name="Rectangle 8"/>
          <p:cNvSpPr/>
          <p:nvPr/>
        </p:nvSpPr>
        <p:spPr>
          <a:xfrm>
            <a:off x="6851852" y="6113656"/>
            <a:ext cx="3929281" cy="923330"/>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fr-FR" sz="1200" dirty="0" err="1">
                <a:ln w="0"/>
                <a:effectLst>
                  <a:outerShdw blurRad="38100" dist="19050" dir="2700000" algn="tl" rotWithShape="0">
                    <a:schemeClr val="dk1">
                      <a:alpha val="40000"/>
                    </a:schemeClr>
                  </a:outerShdw>
                </a:effectLst>
                <a:latin typeface="Baskerville Old Face" panose="02020602080505020303" pitchFamily="18" charset="0"/>
              </a:rPr>
              <a:t>Mohapatra</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a:t>
            </a:r>
            <a:r>
              <a:rPr lang="fr-FR" sz="1200" dirty="0" err="1">
                <a:ln w="0"/>
                <a:effectLst>
                  <a:outerShdw blurRad="38100" dist="19050" dir="2700000" algn="tl" rotWithShape="0">
                    <a:schemeClr val="dk1">
                      <a:alpha val="40000"/>
                    </a:schemeClr>
                  </a:outerShdw>
                </a:effectLst>
                <a:latin typeface="Baskerville Old Face" panose="02020602080505020303" pitchFamily="18" charset="0"/>
              </a:rPr>
              <a:t>Rabindra</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N. et al. </a:t>
            </a:r>
            <a:r>
              <a:rPr lang="fr-FR" sz="1200" dirty="0" err="1">
                <a:ln w="0"/>
                <a:effectLst>
                  <a:outerShdw blurRad="38100" dist="19050" dir="2700000" algn="tl" rotWithShape="0">
                    <a:schemeClr val="dk1">
                      <a:alpha val="40000"/>
                    </a:schemeClr>
                  </a:outerShdw>
                </a:effectLst>
                <a:latin typeface="Baskerville Old Face" panose="02020602080505020303" pitchFamily="18" charset="0"/>
              </a:rPr>
              <a:t>Phys.Rev</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D23 (1981) </a:t>
            </a:r>
            <a:r>
              <a:rPr lang="fr-FR" sz="1200" dirty="0" smtClean="0">
                <a:ln w="0"/>
                <a:effectLst>
                  <a:outerShdw blurRad="38100" dist="19050" dir="2700000" algn="tl" rotWithShape="0">
                    <a:schemeClr val="dk1">
                      <a:alpha val="40000"/>
                    </a:schemeClr>
                  </a:outerShdw>
                </a:effectLst>
                <a:latin typeface="Baskerville Old Face" panose="02020602080505020303" pitchFamily="18" charset="0"/>
              </a:rPr>
              <a:t>165</a:t>
            </a:r>
          </a:p>
          <a:p>
            <a:pPr marL="285750" indent="-285750">
              <a:buFont typeface="Arial" panose="020B0604020202020204" pitchFamily="34" charset="0"/>
              <a:buChar char="•"/>
            </a:pPr>
            <a:r>
              <a:rPr lang="fr-FR" sz="1200" dirty="0" err="1" smtClean="0">
                <a:ln w="0"/>
                <a:effectLst>
                  <a:outerShdw blurRad="38100" dist="19050" dir="2700000" algn="tl" rotWithShape="0">
                    <a:schemeClr val="dk1">
                      <a:alpha val="40000"/>
                    </a:schemeClr>
                  </a:outerShdw>
                </a:effectLst>
                <a:latin typeface="Baskerville Old Face" panose="02020602080505020303" pitchFamily="18" charset="0"/>
              </a:rPr>
              <a:t>Gunion</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J.F. et al. </a:t>
            </a:r>
            <a:r>
              <a:rPr lang="fr-FR" sz="1200" dirty="0" err="1">
                <a:ln w="0"/>
                <a:effectLst>
                  <a:outerShdw blurRad="38100" dist="19050" dir="2700000" algn="tl" rotWithShape="0">
                    <a:schemeClr val="dk1">
                      <a:alpha val="40000"/>
                    </a:schemeClr>
                  </a:outerShdw>
                </a:effectLst>
                <a:latin typeface="Baskerville Old Face" panose="02020602080505020303" pitchFamily="18" charset="0"/>
              </a:rPr>
              <a:t>Phys.Rev</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D40 (1989) </a:t>
            </a:r>
            <a:r>
              <a:rPr lang="fr-FR" sz="1200" dirty="0" smtClean="0">
                <a:ln w="0"/>
                <a:effectLst>
                  <a:outerShdw blurRad="38100" dist="19050" dir="2700000" algn="tl" rotWithShape="0">
                    <a:schemeClr val="dk1">
                      <a:alpha val="40000"/>
                    </a:schemeClr>
                  </a:outerShdw>
                </a:effectLst>
                <a:latin typeface="Baskerville Old Face" panose="02020602080505020303" pitchFamily="18" charset="0"/>
              </a:rPr>
              <a:t>1546</a:t>
            </a:r>
          </a:p>
          <a:p>
            <a:pPr marL="285750" indent="-285750">
              <a:buFont typeface="Arial" panose="020B0604020202020204" pitchFamily="34" charset="0"/>
              <a:buChar char="•"/>
            </a:pPr>
            <a:r>
              <a:rPr lang="da-DK" sz="1200" dirty="0">
                <a:ln w="0"/>
                <a:effectLst>
                  <a:outerShdw blurRad="38100" dist="19050" dir="2700000" algn="tl" rotWithShape="0">
                    <a:schemeClr val="dk1">
                      <a:alpha val="40000"/>
                    </a:schemeClr>
                  </a:outerShdw>
                </a:effectLst>
                <a:latin typeface="Baskerville Old Face" panose="02020602080505020303" pitchFamily="18" charset="0"/>
              </a:rPr>
              <a:t>Deshpande, N.G. et al. Phys.Rev. D44 (1991) 837-858 </a:t>
            </a:r>
            <a:endParaRPr lang="fr-FR" sz="1200" dirty="0" smtClean="0">
              <a:ln w="0"/>
              <a:effectLst>
                <a:outerShdw blurRad="38100" dist="19050" dir="2700000" algn="tl" rotWithShape="0">
                  <a:schemeClr val="dk1">
                    <a:alpha val="40000"/>
                  </a:schemeClr>
                </a:outerShdw>
              </a:effectLst>
              <a:latin typeface="Baskerville Old Face" panose="02020602080505020303" pitchFamily="18" charset="0"/>
            </a:endParaRPr>
          </a:p>
          <a:p>
            <a:pPr marL="285750" indent="-285750">
              <a:buFont typeface="Arial" panose="020B0604020202020204" pitchFamily="34" charset="0"/>
              <a:buChar char="•"/>
            </a:pPr>
            <a:endParaRPr lang="en-US" b="0" cap="none" spc="0" dirty="0">
              <a:ln w="0"/>
              <a:solidFill>
                <a:schemeClr val="tx1"/>
              </a:solidFill>
              <a:effectLst>
                <a:outerShdw blurRad="38100" dist="19050" dir="2700000" algn="tl" rotWithShape="0">
                  <a:schemeClr val="dk1">
                    <a:alpha val="40000"/>
                  </a:schemeClr>
                </a:outerShdw>
              </a:effectLst>
            </a:endParaRPr>
          </a:p>
        </p:txBody>
      </p:sp>
      <p:pic>
        <p:nvPicPr>
          <p:cNvPr id="7" name="Picture 6"/>
          <p:cNvPicPr>
            <a:picLocks noChangeAspect="1"/>
          </p:cNvPicPr>
          <p:nvPr/>
        </p:nvPicPr>
        <p:blipFill>
          <a:blip r:embed="rId2">
            <a:clrChange>
              <a:clrFrom>
                <a:srgbClr val="FFFCE9"/>
              </a:clrFrom>
              <a:clrTo>
                <a:srgbClr val="FFFCE9">
                  <a:alpha val="0"/>
                </a:srgbClr>
              </a:clrTo>
            </a:clrChange>
            <a:extLst>
              <a:ext uri="{28A0092B-C50C-407E-A947-70E740481C1C}">
                <a14:useLocalDpi xmlns:a14="http://schemas.microsoft.com/office/drawing/2010/main" val="0"/>
              </a:ext>
            </a:extLst>
          </a:blip>
          <a:stretch>
            <a:fillRect/>
          </a:stretch>
        </p:blipFill>
        <p:spPr>
          <a:xfrm>
            <a:off x="2395470" y="2511698"/>
            <a:ext cx="8216722" cy="321549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326484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8393" y="243528"/>
            <a:ext cx="8911687" cy="918551"/>
          </a:xfrm>
        </p:spPr>
        <p:txBody>
          <a:bodyPr/>
          <a:lstStyle/>
          <a:p>
            <a:pPr marL="571500" indent="-571500">
              <a:buFont typeface="Wingdings" panose="05000000000000000000" pitchFamily="2" charset="2"/>
              <a:buChar char="v"/>
            </a:pPr>
            <a:r>
              <a:rPr lang="en-US" dirty="0" smtClean="0">
                <a:solidFill>
                  <a:srgbClr val="002060"/>
                </a:solidFill>
                <a:latin typeface="Baskerville Old Face" panose="02020602080505020303" pitchFamily="18" charset="0"/>
              </a:rPr>
              <a:t>Physical Higgs States and Mass Spectrum</a:t>
            </a:r>
            <a:endParaRPr lang="en-US" dirty="0"/>
          </a:p>
        </p:txBody>
      </p:sp>
      <p:pic>
        <p:nvPicPr>
          <p:cNvPr id="10" name="Content Placeholder 9"/>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3518563" y="5529283"/>
            <a:ext cx="5611346" cy="971550"/>
          </a:xfrm>
          <a:prstGeom prst="rect">
            <a:avLst/>
          </a:prstGeom>
          <a:ln w="88900" cap="sq" cmpd="thickThin">
            <a:noFill/>
            <a:prstDash val="solid"/>
            <a:miter lim="800000"/>
          </a:ln>
          <a:effectLst>
            <a:innerShdw blurRad="76200">
              <a:srgbClr val="000000"/>
            </a:innerShdw>
          </a:effectLst>
        </p:spPr>
      </p:pic>
      <p:sp>
        <p:nvSpPr>
          <p:cNvPr id="4" name="Date Placeholder 3"/>
          <p:cNvSpPr>
            <a:spLocks noGrp="1"/>
          </p:cNvSpPr>
          <p:nvPr>
            <p:ph type="dt" sz="half" idx="10"/>
          </p:nvPr>
        </p:nvSpPr>
        <p:spPr/>
        <p:txBody>
          <a:bodyPr/>
          <a:lstStyle/>
          <a:p>
            <a:fld id="{B5322374-468A-4112-8436-639A7C6E15E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18</a:t>
            </a:fld>
            <a:endParaRPr lang="en-US" dirty="0"/>
          </a:p>
        </p:txBody>
      </p:sp>
      <p:pic>
        <p:nvPicPr>
          <p:cNvPr id="9" name="Picture 8"/>
          <p:cNvPicPr>
            <a:picLocks noChangeAspect="1"/>
          </p:cNvPicPr>
          <p:nvPr/>
        </p:nvPicPr>
        <p:blipFill>
          <a:blip r:embed="rId3">
            <a:clrChange>
              <a:clrFrom>
                <a:srgbClr val="FFFFFF"/>
              </a:clrFrom>
              <a:clrTo>
                <a:srgbClr val="FFFFFF">
                  <a:alpha val="0"/>
                </a:srgbClr>
              </a:clrTo>
            </a:clrChange>
          </a:blip>
          <a:stretch>
            <a:fillRect/>
          </a:stretch>
        </p:blipFill>
        <p:spPr>
          <a:xfrm>
            <a:off x="3518563" y="1152907"/>
            <a:ext cx="5611346" cy="4259892"/>
          </a:xfrm>
          <a:prstGeom prst="rect">
            <a:avLst/>
          </a:prstGeom>
          <a:ln w="88900" cap="sq" cmpd="thickThin">
            <a:noFill/>
            <a:prstDash val="solid"/>
            <a:miter lim="800000"/>
          </a:ln>
          <a:effectLst>
            <a:innerShdw blurRad="76200">
              <a:srgbClr val="000000"/>
            </a:innerShdw>
          </a:effectLst>
        </p:spPr>
      </p:pic>
    </p:spTree>
    <p:extLst>
      <p:ext uri="{BB962C8B-B14F-4D97-AF65-F5344CB8AC3E}">
        <p14:creationId xmlns:p14="http://schemas.microsoft.com/office/powerpoint/2010/main" val="1740812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868393" y="243528"/>
            <a:ext cx="8911687" cy="918551"/>
          </a:xfrm>
        </p:spPr>
        <p:txBody>
          <a:bodyPr/>
          <a:lstStyle/>
          <a:p>
            <a:pPr marL="571500" indent="-571500">
              <a:buFont typeface="Wingdings" panose="05000000000000000000" pitchFamily="2" charset="2"/>
              <a:buChar char="v"/>
            </a:pPr>
            <a:r>
              <a:rPr lang="en-US" dirty="0" smtClean="0">
                <a:solidFill>
                  <a:srgbClr val="002060"/>
                </a:solidFill>
                <a:latin typeface="Baskerville Old Face" panose="02020602080505020303" pitchFamily="18" charset="0"/>
              </a:rPr>
              <a:t>Physical Higgs States and Mass Spectrum</a:t>
            </a:r>
            <a:endParaRPr lang="en-US" dirty="0"/>
          </a:p>
        </p:txBody>
      </p:sp>
      <p:sp>
        <p:nvSpPr>
          <p:cNvPr id="4" name="Date Placeholder 3"/>
          <p:cNvSpPr>
            <a:spLocks noGrp="1"/>
          </p:cNvSpPr>
          <p:nvPr>
            <p:ph type="dt" sz="half" idx="10"/>
          </p:nvPr>
        </p:nvSpPr>
        <p:spPr/>
        <p:txBody>
          <a:bodyPr/>
          <a:lstStyle/>
          <a:p>
            <a:fld id="{B5322374-468A-4112-8436-639A7C6E15E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19</a:t>
            </a:fld>
            <a:endParaRPr lang="en-US" dirty="0"/>
          </a:p>
        </p:txBody>
      </p:sp>
      <p:sp>
        <p:nvSpPr>
          <p:cNvPr id="11" name="Rectangle 10"/>
          <p:cNvSpPr/>
          <p:nvPr/>
        </p:nvSpPr>
        <p:spPr>
          <a:xfrm>
            <a:off x="5962736" y="6315635"/>
            <a:ext cx="4883068" cy="338554"/>
          </a:xfrm>
          <a:prstGeom prst="rect">
            <a:avLst/>
          </a:prstGeom>
        </p:spPr>
        <p:txBody>
          <a:bodyPr wrap="none">
            <a:spAutoFit/>
          </a:bodyPr>
          <a:lstStyle/>
          <a:p>
            <a:pPr marL="285750" indent="-285750">
              <a:buFont typeface="Arial" panose="020B0604020202020204" pitchFamily="34" charset="0"/>
              <a:buChar char="•"/>
            </a:pPr>
            <a:r>
              <a:rPr lang="fr-FR" sz="1600" dirty="0" err="1">
                <a:ln w="0"/>
                <a:effectLst>
                  <a:outerShdw blurRad="38100" dist="19050" dir="2700000" algn="tl" rotWithShape="0">
                    <a:schemeClr val="dk1">
                      <a:alpha val="40000"/>
                    </a:schemeClr>
                  </a:outerShdw>
                </a:effectLst>
                <a:latin typeface="Baskerville Old Face" panose="02020602080505020303" pitchFamily="18" charset="0"/>
              </a:rPr>
              <a:t>Mohapatra</a:t>
            </a:r>
            <a:r>
              <a:rPr lang="fr-FR" sz="1600" dirty="0">
                <a:ln w="0"/>
                <a:effectLst>
                  <a:outerShdw blurRad="38100" dist="19050" dir="2700000" algn="tl" rotWithShape="0">
                    <a:schemeClr val="dk1">
                      <a:alpha val="40000"/>
                    </a:schemeClr>
                  </a:outerShdw>
                </a:effectLst>
                <a:latin typeface="Baskerville Old Face" panose="02020602080505020303" pitchFamily="18" charset="0"/>
              </a:rPr>
              <a:t>, </a:t>
            </a:r>
            <a:r>
              <a:rPr lang="fr-FR" sz="1600" dirty="0" err="1">
                <a:ln w="0"/>
                <a:effectLst>
                  <a:outerShdw blurRad="38100" dist="19050" dir="2700000" algn="tl" rotWithShape="0">
                    <a:schemeClr val="dk1">
                      <a:alpha val="40000"/>
                    </a:schemeClr>
                  </a:outerShdw>
                </a:effectLst>
                <a:latin typeface="Baskerville Old Face" panose="02020602080505020303" pitchFamily="18" charset="0"/>
              </a:rPr>
              <a:t>Rabindra</a:t>
            </a:r>
            <a:r>
              <a:rPr lang="fr-FR" sz="1600" dirty="0">
                <a:ln w="0"/>
                <a:effectLst>
                  <a:outerShdw blurRad="38100" dist="19050" dir="2700000" algn="tl" rotWithShape="0">
                    <a:schemeClr val="dk1">
                      <a:alpha val="40000"/>
                    </a:schemeClr>
                  </a:outerShdw>
                </a:effectLst>
                <a:latin typeface="Baskerville Old Face" panose="02020602080505020303" pitchFamily="18" charset="0"/>
              </a:rPr>
              <a:t> N. </a:t>
            </a:r>
            <a:r>
              <a:rPr lang="fr-FR" sz="1600" dirty="0" smtClean="0">
                <a:ln w="0"/>
                <a:effectLst>
                  <a:outerShdw blurRad="38100" dist="19050" dir="2700000" algn="tl" rotWithShape="0">
                    <a:schemeClr val="dk1">
                      <a:alpha val="40000"/>
                    </a:schemeClr>
                  </a:outerShdw>
                </a:effectLst>
                <a:latin typeface="Baskerville Old Face" panose="02020602080505020303" pitchFamily="18" charset="0"/>
              </a:rPr>
              <a:t>et </a:t>
            </a:r>
            <a:r>
              <a:rPr lang="fr-FR" sz="1600" dirty="0">
                <a:ln w="0"/>
                <a:effectLst>
                  <a:outerShdw blurRad="38100" dist="19050" dir="2700000" algn="tl" rotWithShape="0">
                    <a:schemeClr val="dk1">
                      <a:alpha val="40000"/>
                    </a:schemeClr>
                  </a:outerShdw>
                </a:effectLst>
                <a:latin typeface="Baskerville Old Face" panose="02020602080505020303" pitchFamily="18" charset="0"/>
              </a:rPr>
              <a:t>al. JHEP 1605 (2016) 174</a:t>
            </a:r>
            <a:r>
              <a:rPr lang="sv-SE" sz="1600" dirty="0">
                <a:ln w="0"/>
                <a:effectLst>
                  <a:outerShdw blurRad="38100" dist="19050" dir="2700000" algn="tl" rotWithShape="0">
                    <a:schemeClr val="dk1">
                      <a:alpha val="40000"/>
                    </a:schemeClr>
                  </a:outerShdw>
                </a:effectLst>
                <a:latin typeface="Baskerville Old Face" panose="02020602080505020303" pitchFamily="18" charset="0"/>
              </a:rPr>
              <a:t> </a:t>
            </a:r>
          </a:p>
        </p:txBody>
      </p:sp>
      <p:pic>
        <p:nvPicPr>
          <p:cNvPr id="7" name="Picture 6"/>
          <p:cNvPicPr>
            <a:picLocks noChangeAspect="1"/>
          </p:cNvPicPr>
          <p:nvPr/>
        </p:nvPicPr>
        <p:blipFill>
          <a:blip r:embed="rId2">
            <a:clrChange>
              <a:clrFrom>
                <a:srgbClr val="FFFFFF"/>
              </a:clrFrom>
              <a:clrTo>
                <a:srgbClr val="FFFFFF">
                  <a:alpha val="0"/>
                </a:srgbClr>
              </a:clrTo>
            </a:clrChange>
          </a:blip>
          <a:stretch>
            <a:fillRect/>
          </a:stretch>
        </p:blipFill>
        <p:spPr>
          <a:xfrm>
            <a:off x="2518848" y="1162079"/>
            <a:ext cx="7842764" cy="4508545"/>
          </a:xfrm>
          <a:prstGeom prst="rect">
            <a:avLst/>
          </a:prstGeom>
        </p:spPr>
      </p:pic>
    </p:spTree>
    <p:extLst>
      <p:ext uri="{BB962C8B-B14F-4D97-AF65-F5344CB8AC3E}">
        <p14:creationId xmlns:p14="http://schemas.microsoft.com/office/powerpoint/2010/main" val="685972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5421139" y="742278"/>
            <a:ext cx="2381658" cy="410629"/>
          </a:xfrm>
          <a:prstGeom prst="rect">
            <a:avLst/>
          </a:prstGeom>
        </p:spPr>
        <p:txBody>
          <a:bodyPr wrap="square" lIns="0" tIns="0" rIns="0" bIns="0" rtlCol="0">
            <a:noAutofit/>
          </a:bodyPr>
          <a:lstStyle/>
          <a:p>
            <a:pPr marL="482321" indent="-457200">
              <a:lnSpc>
                <a:spcPts val="2977"/>
              </a:lnSpc>
              <a:spcBef>
                <a:spcPts val="148"/>
              </a:spcBef>
              <a:buFont typeface="Wingdings" panose="05000000000000000000" pitchFamily="2" charset="2"/>
              <a:buChar char="v"/>
            </a:pPr>
            <a:r>
              <a:rPr sz="2800" b="1" dirty="0" smtClean="0">
                <a:solidFill>
                  <a:srgbClr val="3333B2"/>
                </a:solidFill>
                <a:latin typeface="Baskerville Old Face" panose="02020602080505020303" pitchFamily="18" charset="0"/>
                <a:cs typeface="Times New Roman"/>
              </a:rPr>
              <a:t>Refere</a:t>
            </a:r>
            <a:r>
              <a:rPr lang="en-US" sz="2800" b="1" dirty="0" smtClean="0">
                <a:solidFill>
                  <a:srgbClr val="3333B2"/>
                </a:solidFill>
                <a:latin typeface="Baskerville Old Face" panose="02020602080505020303" pitchFamily="18" charset="0"/>
                <a:cs typeface="Times New Roman"/>
              </a:rPr>
              <a:t>nc</a:t>
            </a:r>
            <a:r>
              <a:rPr sz="2800" b="1" dirty="0" smtClean="0">
                <a:solidFill>
                  <a:srgbClr val="3333B2"/>
                </a:solidFill>
                <a:latin typeface="Baskerville Old Face" panose="02020602080505020303" pitchFamily="18" charset="0"/>
                <a:cs typeface="Times New Roman"/>
              </a:rPr>
              <a:t>es</a:t>
            </a:r>
            <a:endParaRPr sz="2800" b="1" dirty="0">
              <a:latin typeface="Baskerville Old Face" panose="02020602080505020303" pitchFamily="18" charset="0"/>
              <a:cs typeface="Times New Roman"/>
            </a:endParaRPr>
          </a:p>
        </p:txBody>
      </p:sp>
      <p:sp>
        <p:nvSpPr>
          <p:cNvPr id="8" name="TextBox 7"/>
          <p:cNvSpPr txBox="1"/>
          <p:nvPr/>
        </p:nvSpPr>
        <p:spPr>
          <a:xfrm>
            <a:off x="2460820" y="2163653"/>
            <a:ext cx="8821646" cy="2646878"/>
          </a:xfrm>
          <a:prstGeom prst="rect">
            <a:avLst/>
          </a:prstGeom>
          <a:noFill/>
        </p:spPr>
        <p:txBody>
          <a:bodyPr wrap="none" rtlCol="0">
            <a:spAutoFit/>
          </a:bodyPr>
          <a:lstStyle/>
          <a:p>
            <a:r>
              <a:rPr lang="en-US" sz="2800" b="1" dirty="0" smtClean="0">
                <a:solidFill>
                  <a:schemeClr val="accent2">
                    <a:lumMod val="50000"/>
                  </a:schemeClr>
                </a:solidFill>
                <a:latin typeface="Baskerville Old Face" panose="02020602080505020303" pitchFamily="18" charset="0"/>
              </a:rPr>
              <a:t>This talk is based on :</a:t>
            </a:r>
          </a:p>
          <a:p>
            <a:endParaRPr lang="en-US" sz="2400" b="1" dirty="0" smtClean="0">
              <a:solidFill>
                <a:schemeClr val="accent2">
                  <a:lumMod val="50000"/>
                </a:schemeClr>
              </a:solidFill>
              <a:latin typeface="Baskerville Old Face" panose="02020602080505020303" pitchFamily="18" charset="0"/>
            </a:endParaRPr>
          </a:p>
          <a:p>
            <a:pPr marL="342900" indent="-342900">
              <a:buFont typeface="+mj-lt"/>
              <a:buAutoNum type="arabicPeriod"/>
            </a:pPr>
            <a:r>
              <a:rPr lang="en-US" sz="2400" b="1" dirty="0" smtClean="0">
                <a:ln w="0"/>
                <a:solidFill>
                  <a:schemeClr val="accent5">
                    <a:lumMod val="75000"/>
                  </a:schemeClr>
                </a:solidFill>
                <a:effectLst>
                  <a:outerShdw blurRad="38100" dist="19050" dir="2700000" algn="tl" rotWithShape="0">
                    <a:schemeClr val="dk1">
                      <a:alpha val="40000"/>
                    </a:schemeClr>
                  </a:outerShdw>
                </a:effectLst>
                <a:latin typeface="Californian FB" panose="0207040306080B030204" pitchFamily="18" charset="0"/>
              </a:rPr>
              <a:t>K. S. </a:t>
            </a:r>
            <a:r>
              <a:rPr lang="en-US" sz="2400" b="1" dirty="0" err="1" smtClean="0">
                <a:ln w="0"/>
                <a:solidFill>
                  <a:schemeClr val="accent5">
                    <a:lumMod val="75000"/>
                  </a:schemeClr>
                </a:solidFill>
                <a:effectLst>
                  <a:outerShdw blurRad="38100" dist="19050" dir="2700000" algn="tl" rotWithShape="0">
                    <a:schemeClr val="dk1">
                      <a:alpha val="40000"/>
                    </a:schemeClr>
                  </a:outerShdw>
                </a:effectLst>
                <a:latin typeface="Californian FB" panose="0207040306080B030204" pitchFamily="18" charset="0"/>
              </a:rPr>
              <a:t>Babu</a:t>
            </a:r>
            <a:r>
              <a:rPr lang="en-US" sz="2400" b="1" dirty="0" smtClean="0">
                <a:ln w="0"/>
                <a:solidFill>
                  <a:schemeClr val="accent5">
                    <a:lumMod val="75000"/>
                  </a:schemeClr>
                </a:solidFill>
                <a:effectLst>
                  <a:outerShdw blurRad="38100" dist="19050" dir="2700000" algn="tl" rotWithShape="0">
                    <a:schemeClr val="dk1">
                      <a:alpha val="40000"/>
                    </a:schemeClr>
                  </a:outerShdw>
                </a:effectLst>
                <a:latin typeface="Californian FB" panose="0207040306080B030204" pitchFamily="18" charset="0"/>
              </a:rPr>
              <a:t> and Sudip Jana</a:t>
            </a:r>
            <a:r>
              <a:rPr lang="en-US" sz="2400" b="1" dirty="0" smtClean="0">
                <a:ln w="0"/>
                <a:solidFill>
                  <a:schemeClr val="accent2">
                    <a:lumMod val="50000"/>
                  </a:schemeClr>
                </a:solidFill>
                <a:effectLst>
                  <a:outerShdw blurRad="38100" dist="19050" dir="2700000" algn="tl" rotWithShape="0">
                    <a:schemeClr val="dk1">
                      <a:alpha val="40000"/>
                    </a:schemeClr>
                  </a:outerShdw>
                </a:effectLst>
                <a:latin typeface="Californian FB" panose="0207040306080B030204" pitchFamily="18" charset="0"/>
              </a:rPr>
              <a:t>,  </a:t>
            </a:r>
            <a:r>
              <a:rPr lang="en-US" sz="2400" b="1" dirty="0" err="1" smtClean="0">
                <a:ln w="0"/>
                <a:solidFill>
                  <a:srgbClr val="FF0000"/>
                </a:solidFill>
                <a:effectLst>
                  <a:outerShdw blurRad="38100" dist="19050" dir="2700000" algn="tl" rotWithShape="0">
                    <a:schemeClr val="dk1">
                      <a:alpha val="40000"/>
                    </a:schemeClr>
                  </a:outerShdw>
                </a:effectLst>
                <a:latin typeface="Californian FB" panose="0207040306080B030204" pitchFamily="18" charset="0"/>
              </a:rPr>
              <a:t>arXiv</a:t>
            </a:r>
            <a:r>
              <a:rPr lang="en-US" sz="2400" b="1" dirty="0" smtClean="0">
                <a:ln w="0"/>
                <a:solidFill>
                  <a:srgbClr val="FF0000"/>
                </a:solidFill>
                <a:effectLst>
                  <a:outerShdw blurRad="38100" dist="19050" dir="2700000" algn="tl" rotWithShape="0">
                    <a:schemeClr val="dk1">
                      <a:alpha val="40000"/>
                    </a:schemeClr>
                  </a:outerShdw>
                </a:effectLst>
                <a:latin typeface="Californian FB" panose="0207040306080B030204" pitchFamily="18" charset="0"/>
              </a:rPr>
              <a:t> : </a:t>
            </a:r>
            <a:r>
              <a:rPr lang="en-US" sz="2400" b="1" dirty="0" smtClean="0">
                <a:ln w="0"/>
                <a:solidFill>
                  <a:schemeClr val="bg2">
                    <a:lumMod val="10000"/>
                  </a:schemeClr>
                </a:solidFill>
                <a:effectLst>
                  <a:outerShdw blurRad="38100" dist="19050" dir="2700000" algn="tl" rotWithShape="0">
                    <a:schemeClr val="dk1">
                      <a:alpha val="40000"/>
                    </a:schemeClr>
                  </a:outerShdw>
                </a:effectLst>
                <a:latin typeface="Californian FB" panose="0207040306080B030204" pitchFamily="18" charset="0"/>
              </a:rPr>
              <a:t>17xx.xxxxx</a:t>
            </a:r>
          </a:p>
          <a:p>
            <a:pPr marL="342900" indent="-342900">
              <a:buFont typeface="+mj-lt"/>
              <a:buAutoNum type="arabicPeriod"/>
            </a:pPr>
            <a:endParaRPr lang="en-US" sz="2400" b="1" dirty="0" smtClean="0">
              <a:ln w="0"/>
              <a:solidFill>
                <a:schemeClr val="accent2">
                  <a:lumMod val="50000"/>
                </a:schemeClr>
              </a:solidFill>
              <a:effectLst>
                <a:outerShdw blurRad="38100" dist="19050" dir="2700000" algn="tl" rotWithShape="0">
                  <a:schemeClr val="dk1">
                    <a:alpha val="40000"/>
                  </a:schemeClr>
                </a:outerShdw>
              </a:effectLst>
              <a:latin typeface="Californian FB" panose="0207040306080B030204" pitchFamily="18" charset="0"/>
            </a:endParaRPr>
          </a:p>
          <a:p>
            <a:pPr marL="342900" indent="-342900">
              <a:buFont typeface="+mj-lt"/>
              <a:buAutoNum type="arabicPeriod"/>
            </a:pPr>
            <a:r>
              <a:rPr lang="en-US" sz="2400" b="1" dirty="0">
                <a:ln w="0"/>
                <a:solidFill>
                  <a:schemeClr val="accent6">
                    <a:lumMod val="75000"/>
                  </a:schemeClr>
                </a:solidFill>
                <a:effectLst>
                  <a:outerShdw blurRad="38100" dist="19050" dir="2700000" algn="tl" rotWithShape="0">
                    <a:schemeClr val="dk1">
                      <a:alpha val="40000"/>
                    </a:schemeClr>
                  </a:outerShdw>
                </a:effectLst>
                <a:latin typeface="Californian FB" panose="0207040306080B030204" pitchFamily="18" charset="0"/>
              </a:rPr>
              <a:t>K. S. </a:t>
            </a:r>
            <a:r>
              <a:rPr lang="en-US" sz="2400" b="1" dirty="0" err="1">
                <a:ln w="0"/>
                <a:solidFill>
                  <a:schemeClr val="accent6">
                    <a:lumMod val="75000"/>
                  </a:schemeClr>
                </a:solidFill>
                <a:effectLst>
                  <a:outerShdw blurRad="38100" dist="19050" dir="2700000" algn="tl" rotWithShape="0">
                    <a:schemeClr val="dk1">
                      <a:alpha val="40000"/>
                    </a:schemeClr>
                  </a:outerShdw>
                </a:effectLst>
                <a:latin typeface="Californian FB" panose="0207040306080B030204" pitchFamily="18" charset="0"/>
              </a:rPr>
              <a:t>Babu</a:t>
            </a:r>
            <a:r>
              <a:rPr lang="en-US" sz="2400" b="1" dirty="0">
                <a:ln w="0"/>
                <a:solidFill>
                  <a:schemeClr val="accent6">
                    <a:lumMod val="75000"/>
                  </a:schemeClr>
                </a:solidFill>
                <a:effectLst>
                  <a:outerShdw blurRad="38100" dist="19050" dir="2700000" algn="tl" rotWithShape="0">
                    <a:schemeClr val="dk1">
                      <a:alpha val="40000"/>
                    </a:schemeClr>
                  </a:outerShdw>
                </a:effectLst>
                <a:latin typeface="Californian FB" panose="0207040306080B030204" pitchFamily="18" charset="0"/>
              </a:rPr>
              <a:t> and Sudip Jana</a:t>
            </a:r>
            <a:r>
              <a:rPr lang="en-US" sz="2400" b="1" dirty="0">
                <a:ln w="0"/>
                <a:solidFill>
                  <a:schemeClr val="accent2">
                    <a:lumMod val="50000"/>
                  </a:schemeClr>
                </a:solidFill>
                <a:effectLst>
                  <a:outerShdw blurRad="38100" dist="19050" dir="2700000" algn="tl" rotWithShape="0">
                    <a:schemeClr val="dk1">
                      <a:alpha val="40000"/>
                    </a:schemeClr>
                  </a:outerShdw>
                </a:effectLst>
                <a:latin typeface="Californian FB" panose="0207040306080B030204" pitchFamily="18" charset="0"/>
              </a:rPr>
              <a:t>, </a:t>
            </a:r>
            <a:r>
              <a:rPr lang="en-US" sz="2400" b="1" dirty="0" err="1">
                <a:ln w="0"/>
                <a:solidFill>
                  <a:srgbClr val="1DAD73"/>
                </a:solidFill>
                <a:effectLst>
                  <a:outerShdw blurRad="38100" dist="19050" dir="2700000" algn="tl" rotWithShape="0">
                    <a:schemeClr val="dk1">
                      <a:alpha val="40000"/>
                    </a:schemeClr>
                  </a:outerShdw>
                </a:effectLst>
                <a:latin typeface="Californian FB" panose="0207040306080B030204" pitchFamily="18" charset="0"/>
              </a:rPr>
              <a:t>Phys.Rev</a:t>
            </a:r>
            <a:r>
              <a:rPr lang="en-US" sz="2400" b="1" dirty="0">
                <a:ln w="0"/>
                <a:solidFill>
                  <a:srgbClr val="1DAD73"/>
                </a:solidFill>
                <a:effectLst>
                  <a:outerShdw blurRad="38100" dist="19050" dir="2700000" algn="tl" rotWithShape="0">
                    <a:schemeClr val="dk1">
                      <a:alpha val="40000"/>
                    </a:schemeClr>
                  </a:outerShdw>
                </a:effectLst>
                <a:latin typeface="Californian FB" panose="0207040306080B030204" pitchFamily="18" charset="0"/>
              </a:rPr>
              <a:t>. </a:t>
            </a:r>
            <a:r>
              <a:rPr lang="en-US" sz="2400" b="1" dirty="0" smtClean="0">
                <a:ln w="0"/>
                <a:solidFill>
                  <a:srgbClr val="1DAD73"/>
                </a:solidFill>
                <a:effectLst>
                  <a:outerShdw blurRad="38100" dist="19050" dir="2700000" algn="tl" rotWithShape="0">
                    <a:schemeClr val="dk1">
                      <a:alpha val="40000"/>
                    </a:schemeClr>
                  </a:outerShdw>
                </a:effectLst>
                <a:latin typeface="Californian FB" panose="0207040306080B030204" pitchFamily="18" charset="0"/>
              </a:rPr>
              <a:t>D 95 </a:t>
            </a:r>
            <a:r>
              <a:rPr lang="en-US" sz="2400" b="1" dirty="0">
                <a:ln w="0"/>
                <a:solidFill>
                  <a:srgbClr val="1DAD73"/>
                </a:solidFill>
                <a:effectLst>
                  <a:outerShdw blurRad="38100" dist="19050" dir="2700000" algn="tl" rotWithShape="0">
                    <a:schemeClr val="dk1">
                      <a:alpha val="40000"/>
                    </a:schemeClr>
                  </a:outerShdw>
                </a:effectLst>
                <a:latin typeface="Californian FB" panose="0207040306080B030204" pitchFamily="18" charset="0"/>
              </a:rPr>
              <a:t>(2017) no.5, </a:t>
            </a:r>
            <a:r>
              <a:rPr lang="en-US" sz="2400" b="1" dirty="0" smtClean="0">
                <a:ln w="0"/>
                <a:solidFill>
                  <a:srgbClr val="1DAD73"/>
                </a:solidFill>
                <a:effectLst>
                  <a:outerShdw blurRad="38100" dist="19050" dir="2700000" algn="tl" rotWithShape="0">
                    <a:schemeClr val="dk1">
                      <a:alpha val="40000"/>
                    </a:schemeClr>
                  </a:outerShdw>
                </a:effectLst>
                <a:latin typeface="Californian FB" panose="0207040306080B030204" pitchFamily="18" charset="0"/>
              </a:rPr>
              <a:t>055020</a:t>
            </a:r>
            <a:endParaRPr lang="en-US" sz="2400" b="1" dirty="0">
              <a:solidFill>
                <a:srgbClr val="1DAD73"/>
              </a:solidFill>
            </a:endParaRPr>
          </a:p>
          <a:p>
            <a:endParaRPr lang="en-US" sz="2400" b="1" dirty="0" smtClean="0">
              <a:solidFill>
                <a:schemeClr val="accent2">
                  <a:lumMod val="50000"/>
                </a:schemeClr>
              </a:solidFill>
            </a:endParaRPr>
          </a:p>
          <a:p>
            <a:pPr marL="342900" indent="-342900">
              <a:buFont typeface="+mj-lt"/>
              <a:buAutoNum type="arabicPeriod"/>
            </a:pPr>
            <a:endParaRPr lang="en-US" dirty="0"/>
          </a:p>
        </p:txBody>
      </p:sp>
      <p:sp>
        <p:nvSpPr>
          <p:cNvPr id="2" name="Date Placeholder 1"/>
          <p:cNvSpPr>
            <a:spLocks noGrp="1"/>
          </p:cNvSpPr>
          <p:nvPr>
            <p:ph type="dt" sz="half" idx="10"/>
          </p:nvPr>
        </p:nvSpPr>
        <p:spPr/>
        <p:txBody>
          <a:bodyPr/>
          <a:lstStyle/>
          <a:p>
            <a:fld id="{A5938D37-1692-4150-9E17-ED20BB4F6E2F}" type="datetime1">
              <a:rPr lang="en-US" smtClean="0"/>
              <a:t>9/29/2017</a:t>
            </a:fld>
            <a:endParaRPr lang="en-US" dirty="0"/>
          </a:p>
        </p:txBody>
      </p:sp>
      <p:sp>
        <p:nvSpPr>
          <p:cNvPr id="3" name="Footer Placeholder 2"/>
          <p:cNvSpPr>
            <a:spLocks noGrp="1"/>
          </p:cNvSpPr>
          <p:nvPr>
            <p:ph type="ftr" sz="quarter" idx="11"/>
          </p:nvPr>
        </p:nvSpPr>
        <p:spPr/>
        <p:txBody>
          <a:bodyPr/>
          <a:lstStyle/>
          <a:p>
            <a:r>
              <a:rPr lang="en-US" dirty="0" smtClean="0"/>
              <a:t>SUDIP JANA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
        <p:nvSpPr>
          <p:cNvPr id="5" name="Left Brace 4"/>
          <p:cNvSpPr/>
          <p:nvPr/>
        </p:nvSpPr>
        <p:spPr>
          <a:xfrm>
            <a:off x="2125014" y="2987899"/>
            <a:ext cx="335806" cy="1107583"/>
          </a:xfrm>
          <a:prstGeom prst="lef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8066238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1413" y="200030"/>
            <a:ext cx="8911687" cy="918551"/>
          </a:xfrm>
        </p:spPr>
        <p:txBody>
          <a:bodyPr/>
          <a:lstStyle/>
          <a:p>
            <a:pPr marL="571500" indent="-571500">
              <a:buFont typeface="Wingdings" panose="05000000000000000000" pitchFamily="2" charset="2"/>
              <a:buChar char="v"/>
            </a:pPr>
            <a:r>
              <a:rPr lang="en-US" dirty="0" smtClean="0">
                <a:solidFill>
                  <a:srgbClr val="002060"/>
                </a:solidFill>
                <a:latin typeface="Baskerville Old Face" panose="02020602080505020303" pitchFamily="18" charset="0"/>
              </a:rPr>
              <a:t>Physical Higgs States and Mass Spectrum</a:t>
            </a:r>
            <a:endParaRPr lang="en-US" dirty="0"/>
          </a:p>
        </p:txBody>
      </p:sp>
      <p:sp>
        <p:nvSpPr>
          <p:cNvPr id="4" name="Date Placeholder 3"/>
          <p:cNvSpPr>
            <a:spLocks noGrp="1"/>
          </p:cNvSpPr>
          <p:nvPr>
            <p:ph type="dt" sz="half" idx="10"/>
          </p:nvPr>
        </p:nvSpPr>
        <p:spPr/>
        <p:txBody>
          <a:bodyPr/>
          <a:lstStyle/>
          <a:p>
            <a:fld id="{B5322374-468A-4112-8436-639A7C6E15E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9" name="Picture 8"/>
          <p:cNvPicPr>
            <a:picLocks noChangeAspect="1"/>
          </p:cNvPicPr>
          <p:nvPr/>
        </p:nvPicPr>
        <p:blipFill>
          <a:blip r:embed="rId2">
            <a:clrChange>
              <a:clrFrom>
                <a:srgbClr val="FFFFFF"/>
              </a:clrFrom>
              <a:clrTo>
                <a:srgbClr val="FFFFFF">
                  <a:alpha val="0"/>
                </a:srgbClr>
              </a:clrTo>
            </a:clrChange>
          </a:blip>
          <a:stretch>
            <a:fillRect/>
          </a:stretch>
        </p:blipFill>
        <p:spPr>
          <a:xfrm>
            <a:off x="1868393" y="1207643"/>
            <a:ext cx="5611346" cy="4839103"/>
          </a:xfrm>
          <a:prstGeom prst="rect">
            <a:avLst/>
          </a:prstGeom>
          <a:ln w="88900" cap="sq" cmpd="thickThin">
            <a:noFill/>
            <a:prstDash val="solid"/>
            <a:miter lim="800000"/>
          </a:ln>
          <a:effectLst>
            <a:innerShdw blurRad="76200">
              <a:srgbClr val="000000"/>
            </a:innerShdw>
          </a:effectLst>
        </p:spPr>
      </p:pic>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a:off x="7862245" y="1207643"/>
            <a:ext cx="3362325" cy="4839104"/>
          </a:xfrm>
          <a:prstGeom prst="rect">
            <a:avLst/>
          </a:prstGeom>
        </p:spPr>
      </p:pic>
    </p:spTree>
    <p:extLst>
      <p:ext uri="{BB962C8B-B14F-4D97-AF65-F5344CB8AC3E}">
        <p14:creationId xmlns:p14="http://schemas.microsoft.com/office/powerpoint/2010/main" val="3232433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B2DC638-479E-4941-B5BB-5D606E9914EC}"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21</a:t>
            </a:fld>
            <a:endParaRPr lang="en-US" dirty="0"/>
          </a:p>
        </p:txBody>
      </p:sp>
      <p:sp>
        <p:nvSpPr>
          <p:cNvPr id="3" name="Rectangle 2"/>
          <p:cNvSpPr/>
          <p:nvPr/>
        </p:nvSpPr>
        <p:spPr>
          <a:xfrm>
            <a:off x="1266298" y="197636"/>
            <a:ext cx="10241595" cy="584775"/>
          </a:xfrm>
          <a:prstGeom prst="rect">
            <a:avLst/>
          </a:prstGeom>
          <a:noFill/>
        </p:spPr>
        <p:txBody>
          <a:bodyPr wrap="square" lIns="91440" tIns="45720" rIns="91440" bIns="45720">
            <a:spAutoFit/>
          </a:bodyPr>
          <a:lstStyle/>
          <a:p>
            <a:pPr marL="685800" indent="-685800" algn="ctr">
              <a:buFont typeface="Wingdings" panose="05000000000000000000" pitchFamily="2" charset="2"/>
              <a:buChar char="v"/>
            </a:pPr>
            <a:r>
              <a:rPr lang="en-US" sz="3200" dirty="0" smtClean="0">
                <a:ln w="0"/>
                <a:solidFill>
                  <a:schemeClr val="bg2">
                    <a:lumMod val="25000"/>
                  </a:schemeClr>
                </a:solidFill>
                <a:effectLst>
                  <a:outerShdw blurRad="38100" dist="25400" dir="5400000" algn="ctr" rotWithShape="0">
                    <a:srgbClr val="6E747A">
                      <a:alpha val="43000"/>
                    </a:srgbClr>
                  </a:outerShdw>
                </a:effectLst>
                <a:latin typeface="Algerian" panose="04020705040A02060702" pitchFamily="82" charset="0"/>
              </a:rPr>
              <a:t>Higgs Mass  and Couplings</a:t>
            </a:r>
            <a:endParaRPr lang="en-US" sz="3200" b="0" cap="none" spc="0" dirty="0">
              <a:ln w="0"/>
              <a:solidFill>
                <a:schemeClr val="bg2">
                  <a:lumMod val="25000"/>
                </a:schemeClr>
              </a:solidFill>
              <a:effectLst>
                <a:outerShdw blurRad="38100" dist="25400" dir="5400000" algn="ctr" rotWithShape="0">
                  <a:srgbClr val="6E747A">
                    <a:alpha val="43000"/>
                  </a:srgbClr>
                </a:outerShdw>
              </a:effectLst>
              <a:latin typeface="Algerian" panose="04020705040A02060702" pitchFamily="82"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1750" y="1516399"/>
            <a:ext cx="4992835" cy="4253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8073" y="1516399"/>
            <a:ext cx="4847372" cy="4253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588857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20018F-9080-444E-A858-DB19FD6D1C78}"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22</a:t>
            </a:fld>
            <a:endParaRPr lang="en-US" dirty="0"/>
          </a:p>
        </p:txBody>
      </p:sp>
      <p:sp>
        <p:nvSpPr>
          <p:cNvPr id="12" name="Rectangle 11"/>
          <p:cNvSpPr/>
          <p:nvPr/>
        </p:nvSpPr>
        <p:spPr>
          <a:xfrm>
            <a:off x="1446049" y="47014"/>
            <a:ext cx="10241595" cy="584775"/>
          </a:xfrm>
          <a:prstGeom prst="rect">
            <a:avLst/>
          </a:prstGeom>
          <a:noFill/>
        </p:spPr>
        <p:txBody>
          <a:bodyPr wrap="square" lIns="91440" tIns="45720" rIns="91440" bIns="45720">
            <a:spAutoFit/>
          </a:bodyPr>
          <a:lstStyle/>
          <a:p>
            <a:pPr marL="685800" indent="-685800" algn="ctr">
              <a:buFont typeface="Wingdings" panose="05000000000000000000" pitchFamily="2" charset="2"/>
              <a:buChar char="v"/>
            </a:pPr>
            <a:r>
              <a:rPr lang="en-US" sz="3200" dirty="0" smtClean="0">
                <a:ln w="0"/>
                <a:solidFill>
                  <a:schemeClr val="tx2">
                    <a:lumMod val="50000"/>
                  </a:schemeClr>
                </a:solidFill>
                <a:effectLst>
                  <a:outerShdw blurRad="38100" dist="25400" dir="5400000" algn="ctr" rotWithShape="0">
                    <a:srgbClr val="6E747A">
                      <a:alpha val="43000"/>
                    </a:srgbClr>
                  </a:outerShdw>
                </a:effectLst>
                <a:latin typeface="Algerian" panose="04020705040A02060702" pitchFamily="82" charset="0"/>
              </a:rPr>
              <a:t>Higgs Mass  and Couplings</a:t>
            </a:r>
            <a:endParaRPr lang="en-US" sz="3200" b="0" cap="none" spc="0" dirty="0">
              <a:ln w="0"/>
              <a:solidFill>
                <a:schemeClr val="tx2">
                  <a:lumMod val="50000"/>
                </a:schemeClr>
              </a:solidFill>
              <a:effectLst>
                <a:outerShdw blurRad="38100" dist="25400" dir="5400000" algn="ctr" rotWithShape="0">
                  <a:srgbClr val="6E747A">
                    <a:alpha val="43000"/>
                  </a:srgbClr>
                </a:outerShdw>
              </a:effectLst>
              <a:latin typeface="Algerian" panose="04020705040A02060702" pitchFamily="82"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6049" y="1609860"/>
            <a:ext cx="4833832" cy="39022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4288" y="1609860"/>
            <a:ext cx="4520484" cy="39022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518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267FBAB-8308-421A-88DD-2ECF1D8C75B2}" type="datetime1">
              <a:rPr lang="en-US" smtClean="0"/>
              <a:t>9/30/2017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23</a:t>
            </a:fld>
            <a:endParaRPr lang="en-US" dirty="0"/>
          </a:p>
        </p:txBody>
      </p:sp>
      <p:pic>
        <p:nvPicPr>
          <p:cNvPr id="11" name="Picture 10"/>
          <p:cNvPicPr>
            <a:picLocks noChangeAspect="1"/>
          </p:cNvPicPr>
          <p:nvPr/>
        </p:nvPicPr>
        <p:blipFill>
          <a:blip r:embed="rId2">
            <a:clrChange>
              <a:clrFrom>
                <a:srgbClr val="FFFFFF"/>
              </a:clrFrom>
              <a:clrTo>
                <a:srgbClr val="FFFFFF">
                  <a:alpha val="0"/>
                </a:srgbClr>
              </a:clrTo>
            </a:clrChange>
          </a:blip>
          <a:stretch>
            <a:fillRect/>
          </a:stretch>
        </p:blipFill>
        <p:spPr>
          <a:xfrm>
            <a:off x="2998716" y="787782"/>
            <a:ext cx="7136260" cy="4976165"/>
          </a:xfrm>
          <a:prstGeom prst="rect">
            <a:avLst/>
          </a:prstGeom>
          <a:ln w="38100" cap="sq">
            <a:noFill/>
            <a:prstDash val="solid"/>
            <a:miter lim="800000"/>
          </a:ln>
          <a:effectLst>
            <a:outerShdw blurRad="50800" dist="38100" dir="2700000" algn="tl" rotWithShape="0">
              <a:srgbClr val="000000">
                <a:alpha val="43000"/>
              </a:srgbClr>
            </a:outerShdw>
          </a:effectLst>
        </p:spPr>
      </p:pic>
      <p:sp>
        <p:nvSpPr>
          <p:cNvPr id="7" name="Rectangle 6"/>
          <p:cNvSpPr/>
          <p:nvPr/>
        </p:nvSpPr>
        <p:spPr>
          <a:xfrm>
            <a:off x="1446049" y="47014"/>
            <a:ext cx="10241595" cy="646331"/>
          </a:xfrm>
          <a:prstGeom prst="rect">
            <a:avLst/>
          </a:prstGeom>
          <a:noFill/>
        </p:spPr>
        <p:txBody>
          <a:bodyPr wrap="square" lIns="91440" tIns="45720" rIns="91440" bIns="45720">
            <a:spAutoFit/>
          </a:bodyPr>
          <a:lstStyle/>
          <a:p>
            <a:pPr marL="685800" indent="-685800" algn="ctr">
              <a:buFont typeface="Wingdings" panose="05000000000000000000" pitchFamily="2" charset="2"/>
              <a:buChar char="v"/>
            </a:pPr>
            <a:r>
              <a:rPr lang="en-US" sz="36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H</a:t>
            </a:r>
            <a:r>
              <a:rPr lang="en-US" sz="3600" baseline="-250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3</a:t>
            </a:r>
            <a:r>
              <a:rPr lang="en-US" sz="3600" baseline="300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0</a:t>
            </a:r>
            <a:r>
              <a:rPr lang="en-US" sz="36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 Production at the LHC</a:t>
            </a:r>
            <a:endParaRPr lang="en-US" sz="3600" b="0" cap="none" spc="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endParaRPr>
          </a:p>
        </p:txBody>
      </p:sp>
      <p:sp>
        <p:nvSpPr>
          <p:cNvPr id="8" name="Rectangle 7"/>
          <p:cNvSpPr/>
          <p:nvPr/>
        </p:nvSpPr>
        <p:spPr>
          <a:xfrm>
            <a:off x="8135069" y="5473005"/>
            <a:ext cx="3999813" cy="1384995"/>
          </a:xfrm>
          <a:prstGeom prst="rect">
            <a:avLst/>
          </a:prstGeom>
          <a:noFill/>
        </p:spPr>
        <p:txBody>
          <a:bodyPr wrap="none" lIns="91440" tIns="45720" rIns="91440" bIns="45720">
            <a:spAutoFit/>
          </a:bodyPr>
          <a:lstStyle/>
          <a:p>
            <a:endParaRPr lang="fr-FR" sz="1200" dirty="0" smtClean="0">
              <a:ln w="0"/>
              <a:effectLst>
                <a:outerShdw blurRad="38100" dist="19050" dir="2700000" algn="tl" rotWithShape="0">
                  <a:schemeClr val="dk1">
                    <a:alpha val="40000"/>
                  </a:schemeClr>
                </a:outerShdw>
              </a:effectLst>
              <a:latin typeface="Baskerville Old Face" panose="02020602080505020303" pitchFamily="18" charset="0"/>
            </a:endParaRPr>
          </a:p>
          <a:p>
            <a:pPr marL="285750" indent="-285750">
              <a:buFont typeface="Arial" panose="020B0604020202020204" pitchFamily="34" charset="0"/>
              <a:buChar char="•"/>
            </a:pPr>
            <a:r>
              <a:rPr lang="fr-FR" sz="1200" dirty="0">
                <a:ln w="0"/>
                <a:effectLst>
                  <a:outerShdw blurRad="38100" dist="19050" dir="2700000" algn="tl" rotWithShape="0">
                    <a:schemeClr val="dk1">
                      <a:alpha val="40000"/>
                    </a:schemeClr>
                  </a:outerShdw>
                </a:effectLst>
                <a:latin typeface="Baskerville Old Face" panose="02020602080505020303" pitchFamily="18" charset="0"/>
              </a:rPr>
              <a:t>Dev, P. S. </a:t>
            </a:r>
            <a:r>
              <a:rPr lang="fr-FR" sz="1200" dirty="0" err="1">
                <a:ln w="0"/>
                <a:effectLst>
                  <a:outerShdw blurRad="38100" dist="19050" dir="2700000" algn="tl" rotWithShape="0">
                    <a:schemeClr val="dk1">
                      <a:alpha val="40000"/>
                    </a:schemeClr>
                  </a:outerShdw>
                </a:effectLst>
                <a:latin typeface="Baskerville Old Face" panose="02020602080505020303" pitchFamily="18" charset="0"/>
              </a:rPr>
              <a:t>Bhupal</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et al. JHEP 1605 (2016) 174</a:t>
            </a:r>
            <a:r>
              <a:rPr lang="sv-SE" sz="1200" dirty="0">
                <a:ln w="0"/>
                <a:effectLst>
                  <a:outerShdw blurRad="38100" dist="19050" dir="2700000" algn="tl" rotWithShape="0">
                    <a:schemeClr val="dk1">
                      <a:alpha val="40000"/>
                    </a:schemeClr>
                  </a:outerShdw>
                </a:effectLst>
                <a:latin typeface="Baskerville Old Face" panose="02020602080505020303" pitchFamily="18" charset="0"/>
              </a:rPr>
              <a:t> </a:t>
            </a:r>
          </a:p>
          <a:p>
            <a:pPr marL="285750" indent="-285750">
              <a:buFont typeface="Arial" panose="020B0604020202020204" pitchFamily="34" charset="0"/>
              <a:buChar char="•"/>
            </a:pPr>
            <a:r>
              <a:rPr lang="fr-FR" sz="1200" dirty="0" err="1" smtClean="0">
                <a:ln w="0"/>
                <a:effectLst>
                  <a:outerShdw blurRad="38100" dist="19050" dir="2700000" algn="tl" rotWithShape="0">
                    <a:schemeClr val="dk1">
                      <a:alpha val="40000"/>
                    </a:schemeClr>
                  </a:outerShdw>
                </a:effectLst>
                <a:latin typeface="Baskerville Old Face" panose="02020602080505020303" pitchFamily="18" charset="0"/>
              </a:rPr>
              <a:t>Huitu</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K. et al. </a:t>
            </a:r>
            <a:r>
              <a:rPr lang="fr-FR" sz="1200" dirty="0" err="1">
                <a:ln w="0"/>
                <a:effectLst>
                  <a:outerShdw blurRad="38100" dist="19050" dir="2700000" algn="tl" rotWithShape="0">
                    <a:schemeClr val="dk1">
                      <a:alpha val="40000"/>
                    </a:schemeClr>
                  </a:outerShdw>
                </a:effectLst>
                <a:latin typeface="Baskerville Old Face" panose="02020602080505020303" pitchFamily="18" charset="0"/>
              </a:rPr>
              <a:t>Nucl.Phys</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B487 (1997) </a:t>
            </a:r>
            <a:r>
              <a:rPr lang="fr-FR" sz="1200" dirty="0" smtClean="0">
                <a:ln w="0"/>
                <a:effectLst>
                  <a:outerShdw blurRad="38100" dist="19050" dir="2700000" algn="tl" rotWithShape="0">
                    <a:schemeClr val="dk1">
                      <a:alpha val="40000"/>
                    </a:schemeClr>
                  </a:outerShdw>
                </a:effectLst>
                <a:latin typeface="Baskerville Old Face" panose="02020602080505020303" pitchFamily="18" charset="0"/>
              </a:rPr>
              <a:t>27-42</a:t>
            </a:r>
          </a:p>
          <a:p>
            <a:pPr marL="285750" indent="-285750">
              <a:buFont typeface="Arial" panose="020B0604020202020204" pitchFamily="34" charset="0"/>
              <a:buChar char="•"/>
            </a:pPr>
            <a:r>
              <a:rPr lang="sv-SE" sz="1200" dirty="0">
                <a:ln w="0"/>
                <a:effectLst>
                  <a:outerShdw blurRad="38100" dist="19050" dir="2700000" algn="tl" rotWithShape="0">
                    <a:schemeClr val="dk1">
                      <a:alpha val="40000"/>
                    </a:schemeClr>
                  </a:outerShdw>
                </a:effectLst>
                <a:latin typeface="Baskerville Old Face" panose="02020602080505020303" pitchFamily="18" charset="0"/>
              </a:rPr>
              <a:t>Dutta, Bhaskar et al. Phys.Rev. D90 (2014) </a:t>
            </a:r>
            <a:r>
              <a:rPr lang="sv-SE" sz="1200" dirty="0" smtClean="0">
                <a:ln w="0"/>
                <a:effectLst>
                  <a:outerShdw blurRad="38100" dist="19050" dir="2700000" algn="tl" rotWithShape="0">
                    <a:schemeClr val="dk1">
                      <a:alpha val="40000"/>
                    </a:schemeClr>
                  </a:outerShdw>
                </a:effectLst>
                <a:latin typeface="Baskerville Old Face" panose="02020602080505020303" pitchFamily="18" charset="0"/>
              </a:rPr>
              <a:t>055015</a:t>
            </a:r>
          </a:p>
          <a:p>
            <a:pPr marL="285750" indent="-285750">
              <a:buFont typeface="Arial" panose="020B0604020202020204" pitchFamily="34" charset="0"/>
              <a:buChar char="•"/>
            </a:pPr>
            <a:r>
              <a:rPr lang="it-IT" sz="1200" dirty="0" smtClean="0">
                <a:ln w="0"/>
                <a:effectLst>
                  <a:outerShdw blurRad="38100" dist="19050" dir="2700000" algn="tl" rotWithShape="0">
                    <a:schemeClr val="dk1">
                      <a:alpha val="40000"/>
                    </a:schemeClr>
                  </a:outerShdw>
                </a:effectLst>
                <a:latin typeface="Baskerville Old Face" panose="02020602080505020303" pitchFamily="18" charset="0"/>
              </a:rPr>
              <a:t>Bambhaniya</a:t>
            </a:r>
            <a:r>
              <a:rPr lang="it-IT" sz="1200" dirty="0">
                <a:ln w="0"/>
                <a:effectLst>
                  <a:outerShdw blurRad="38100" dist="19050" dir="2700000" algn="tl" rotWithShape="0">
                    <a:schemeClr val="dk1">
                      <a:alpha val="40000"/>
                    </a:schemeClr>
                  </a:outerShdw>
                </a:effectLst>
                <a:latin typeface="Baskerville Old Face" panose="02020602080505020303" pitchFamily="18" charset="0"/>
              </a:rPr>
              <a:t>, G. et al. Phys.Rev. D92 (2015) no.1, 015016</a:t>
            </a:r>
            <a:endParaRPr lang="sv-SE" sz="1200" dirty="0" smtClean="0">
              <a:ln w="0"/>
              <a:effectLst>
                <a:outerShdw blurRad="38100" dist="19050" dir="2700000" algn="tl" rotWithShape="0">
                  <a:schemeClr val="dk1">
                    <a:alpha val="40000"/>
                  </a:schemeClr>
                </a:outerShdw>
              </a:effectLst>
              <a:latin typeface="Baskerville Old Face" panose="02020602080505020303" pitchFamily="18" charset="0"/>
            </a:endParaRPr>
          </a:p>
          <a:p>
            <a:pPr marL="285750" indent="-285750">
              <a:buFont typeface="Arial" panose="020B0604020202020204" pitchFamily="34" charset="0"/>
              <a:buChar char="•"/>
            </a:pPr>
            <a:r>
              <a:rPr lang="fr-FR" sz="1200" dirty="0" err="1" smtClean="0">
                <a:ln w="0"/>
                <a:effectLst>
                  <a:outerShdw blurRad="38100" dist="19050" dir="2700000" algn="tl" rotWithShape="0">
                    <a:schemeClr val="dk1">
                      <a:alpha val="40000"/>
                    </a:schemeClr>
                  </a:outerShdw>
                </a:effectLst>
                <a:latin typeface="Baskerville Old Face" panose="02020602080505020303" pitchFamily="18" charset="0"/>
              </a:rPr>
              <a:t>Babu</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K.S. et al. </a:t>
            </a:r>
            <a:r>
              <a:rPr lang="fr-FR" sz="1200" dirty="0" err="1">
                <a:ln w="0"/>
                <a:effectLst>
                  <a:outerShdw blurRad="38100" dist="19050" dir="2700000" algn="tl" rotWithShape="0">
                    <a:schemeClr val="dk1">
                      <a:alpha val="40000"/>
                    </a:schemeClr>
                  </a:outerShdw>
                </a:effectLst>
                <a:latin typeface="Baskerville Old Face" panose="02020602080505020303" pitchFamily="18" charset="0"/>
              </a:rPr>
              <a:t>Phys.Rev</a:t>
            </a:r>
            <a:r>
              <a:rPr lang="fr-FR" sz="1200" dirty="0">
                <a:ln w="0"/>
                <a:effectLst>
                  <a:outerShdw blurRad="38100" dist="19050" dir="2700000" algn="tl" rotWithShape="0">
                    <a:schemeClr val="dk1">
                      <a:alpha val="40000"/>
                    </a:schemeClr>
                  </a:outerShdw>
                </a:effectLst>
                <a:latin typeface="Baskerville Old Face" panose="02020602080505020303" pitchFamily="18" charset="0"/>
              </a:rPr>
              <a:t>. D88 (2013) </a:t>
            </a:r>
            <a:r>
              <a:rPr lang="fr-FR" sz="1200" dirty="0" smtClean="0">
                <a:ln w="0"/>
                <a:effectLst>
                  <a:outerShdw blurRad="38100" dist="19050" dir="2700000" algn="tl" rotWithShape="0">
                    <a:schemeClr val="dk1">
                      <a:alpha val="40000"/>
                    </a:schemeClr>
                  </a:outerShdw>
                </a:effectLst>
                <a:latin typeface="Baskerville Old Face" panose="02020602080505020303" pitchFamily="18" charset="0"/>
              </a:rPr>
              <a:t>055006</a:t>
            </a:r>
          </a:p>
          <a:p>
            <a:pPr marL="285750" indent="-285750">
              <a:buFont typeface="Arial" panose="020B0604020202020204" pitchFamily="34" charset="0"/>
              <a:buChar char="•"/>
            </a:pPr>
            <a:endParaRPr lang="sv-SE" sz="1200" dirty="0" smtClean="0">
              <a:ln w="0"/>
              <a:effectLst>
                <a:outerShdw blurRad="38100" dist="19050" dir="2700000" algn="tl" rotWithShape="0">
                  <a:schemeClr val="dk1">
                    <a:alpha val="40000"/>
                  </a:schemeClr>
                </a:outerShdw>
              </a:effectLst>
              <a:latin typeface="Baskerville Old Face" panose="02020602080505020303" pitchFamily="18" charset="0"/>
            </a:endParaRPr>
          </a:p>
        </p:txBody>
      </p:sp>
    </p:spTree>
    <p:extLst>
      <p:ext uri="{BB962C8B-B14F-4D97-AF65-F5344CB8AC3E}">
        <p14:creationId xmlns:p14="http://schemas.microsoft.com/office/powerpoint/2010/main" val="4075586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57F1E4F-1CFF-5643-939E-217C01CDF565}" type="slidenum">
              <a:rPr lang="en-US" smtClean="0"/>
              <a:pPr/>
              <a:t>24</a:t>
            </a:fld>
            <a:endParaRPr lang="en-US" dirty="0"/>
          </a:p>
        </p:txBody>
      </p:sp>
      <p:sp>
        <p:nvSpPr>
          <p:cNvPr id="2" name="Rectangle 1"/>
          <p:cNvSpPr/>
          <p:nvPr/>
        </p:nvSpPr>
        <p:spPr>
          <a:xfrm>
            <a:off x="2222841" y="116678"/>
            <a:ext cx="6947736" cy="584775"/>
          </a:xfrm>
          <a:prstGeom prst="rect">
            <a:avLst/>
          </a:prstGeom>
        </p:spPr>
        <p:txBody>
          <a:bodyPr wrap="none">
            <a:spAutoFit/>
          </a:bodyPr>
          <a:lstStyle/>
          <a:p>
            <a:pPr marL="2057400" lvl="3" indent="-685800" algn="ctr">
              <a:buFont typeface="Wingdings" panose="05000000000000000000" pitchFamily="2" charset="2"/>
              <a:buChar char="v"/>
            </a:pPr>
            <a:r>
              <a:rPr lang="en-US" sz="32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Gluon vs Photon Production</a:t>
            </a:r>
            <a:endPar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endParaRPr>
          </a:p>
        </p:txBody>
      </p:sp>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3525" y="1277597"/>
            <a:ext cx="4746877" cy="331212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8" name="Rectangle 7"/>
          <p:cNvSpPr/>
          <p:nvPr/>
        </p:nvSpPr>
        <p:spPr>
          <a:xfrm>
            <a:off x="6820292" y="5677463"/>
            <a:ext cx="5138971" cy="369332"/>
          </a:xfrm>
          <a:prstGeom prst="rect">
            <a:avLst/>
          </a:prstGeom>
        </p:spPr>
        <p:txBody>
          <a:bodyPr wrap="none">
            <a:spAutoFit/>
          </a:bodyPr>
          <a:lstStyle/>
          <a:p>
            <a:r>
              <a:rPr lang="da-DK" dirty="0">
                <a:solidFill>
                  <a:srgbClr val="000000"/>
                </a:solidFill>
                <a:latin typeface="arial" panose="020B0604020202020204" pitchFamily="34" charset="0"/>
              </a:rPr>
              <a:t> </a:t>
            </a:r>
            <a:r>
              <a:rPr lang="da-DK" dirty="0">
                <a:solidFill>
                  <a:srgbClr val="6699CC"/>
                </a:solidFill>
                <a:latin typeface="arial" panose="020B0604020202020204" pitchFamily="34" charset="0"/>
                <a:hlinkClick r:id="rId4"/>
              </a:rPr>
              <a:t>Schmidt, Carl</a:t>
            </a:r>
            <a:r>
              <a:rPr lang="da-DK" dirty="0">
                <a:solidFill>
                  <a:srgbClr val="000000"/>
                </a:solidFill>
                <a:latin typeface="arial" panose="020B0604020202020204" pitchFamily="34" charset="0"/>
              </a:rPr>
              <a:t> </a:t>
            </a:r>
            <a:r>
              <a:rPr lang="da-DK" i="1" dirty="0">
                <a:solidFill>
                  <a:srgbClr val="000000"/>
                </a:solidFill>
                <a:latin typeface="arial" panose="020B0604020202020204" pitchFamily="34" charset="0"/>
              </a:rPr>
              <a:t>et al.</a:t>
            </a:r>
            <a:r>
              <a:rPr lang="da-DK" dirty="0">
                <a:solidFill>
                  <a:srgbClr val="000000"/>
                </a:solidFill>
                <a:latin typeface="arial" panose="020B0604020202020204" pitchFamily="34" charset="0"/>
              </a:rPr>
              <a:t> Phys.Rev. D93 (2016) no.11</a:t>
            </a:r>
            <a:endParaRPr lang="en-US" dirty="0"/>
          </a:p>
        </p:txBody>
      </p:sp>
      <p:pic>
        <p:nvPicPr>
          <p:cNvPr id="1028" name="Picture 4" descr="Related image"/>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2575358" y="1277597"/>
            <a:ext cx="2481552" cy="19366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r="47101"/>
          <a:stretch/>
        </p:blipFill>
        <p:spPr>
          <a:xfrm>
            <a:off x="2589212" y="3570060"/>
            <a:ext cx="2355716" cy="1951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Oval 9"/>
          <p:cNvSpPr/>
          <p:nvPr/>
        </p:nvSpPr>
        <p:spPr>
          <a:xfrm>
            <a:off x="3934690" y="2003472"/>
            <a:ext cx="318655" cy="484909"/>
          </a:xfrm>
          <a:prstGeom prst="ellipse">
            <a:avLst/>
          </a:prstGeom>
          <a:noFill/>
          <a:ln>
            <a:solidFill>
              <a:srgbClr val="FF39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Oval 14"/>
          <p:cNvSpPr/>
          <p:nvPr/>
        </p:nvSpPr>
        <p:spPr>
          <a:xfrm>
            <a:off x="4094017" y="4421699"/>
            <a:ext cx="318655" cy="484909"/>
          </a:xfrm>
          <a:prstGeom prst="ellipse">
            <a:avLst/>
          </a:prstGeom>
          <a:noFill/>
          <a:ln>
            <a:solidFill>
              <a:srgbClr val="FF39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1" name="Right Arrow 10"/>
          <p:cNvSpPr/>
          <p:nvPr/>
        </p:nvSpPr>
        <p:spPr>
          <a:xfrm rot="11997593">
            <a:off x="4145502" y="2361120"/>
            <a:ext cx="1519046" cy="568939"/>
          </a:xfrm>
          <a:prstGeom prst="rightArrow">
            <a:avLst/>
          </a:prstGeom>
          <a:solidFill>
            <a:srgbClr val="1DA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rot="11873154">
            <a:off x="4292892" y="4805787"/>
            <a:ext cx="1475795" cy="437097"/>
          </a:xfrm>
          <a:prstGeom prst="rightArrow">
            <a:avLst>
              <a:gd name="adj1" fmla="val 50000"/>
              <a:gd name="adj2" fmla="val 71200"/>
            </a:avLst>
          </a:prstGeom>
          <a:solidFill>
            <a:srgbClr val="1DA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800146" y="2772104"/>
            <a:ext cx="516488" cy="369332"/>
          </a:xfrm>
          <a:prstGeom prst="rect">
            <a:avLst/>
          </a:prstGeom>
          <a:noFill/>
        </p:spPr>
        <p:txBody>
          <a:bodyPr wrap="none" rtlCol="0">
            <a:spAutoFit/>
          </a:bodyPr>
          <a:lstStyle/>
          <a:p>
            <a:r>
              <a:rPr lang="en-US" dirty="0" smtClean="0"/>
              <a:t>~ </a:t>
            </a:r>
            <a:r>
              <a:rPr lang="en-US" b="1" dirty="0" smtClean="0"/>
              <a:t>1</a:t>
            </a:r>
            <a:endParaRPr lang="en-US" b="1" dirty="0"/>
          </a:p>
        </p:txBody>
      </p:sp>
      <p:sp>
        <p:nvSpPr>
          <p:cNvPr id="19" name="TextBox 18"/>
          <p:cNvSpPr txBox="1"/>
          <p:nvPr/>
        </p:nvSpPr>
        <p:spPr>
          <a:xfrm>
            <a:off x="5840404" y="5024335"/>
            <a:ext cx="1117614" cy="369332"/>
          </a:xfrm>
          <a:prstGeom prst="rect">
            <a:avLst/>
          </a:prstGeom>
          <a:noFill/>
        </p:spPr>
        <p:txBody>
          <a:bodyPr wrap="none" rtlCol="0">
            <a:spAutoFit/>
          </a:bodyPr>
          <a:lstStyle/>
          <a:p>
            <a:r>
              <a:rPr lang="en-US" dirty="0" smtClean="0"/>
              <a:t>~ </a:t>
            </a:r>
            <a:r>
              <a:rPr lang="en-US" b="1" dirty="0" smtClean="0"/>
              <a:t>10 </a:t>
            </a:r>
            <a:r>
              <a:rPr lang="en-US" b="1" dirty="0" err="1" smtClean="0"/>
              <a:t>TeV</a:t>
            </a:r>
            <a:endParaRPr lang="en-US" b="1" dirty="0"/>
          </a:p>
        </p:txBody>
      </p:sp>
      <p:pic>
        <p:nvPicPr>
          <p:cNvPr id="16" name="Picture 15"/>
          <p:cNvPicPr>
            <a:picLocks noChangeAspect="1"/>
          </p:cNvPicPr>
          <p:nvPr/>
        </p:nvPicPr>
        <p:blipFill>
          <a:blip r:embed="rId7">
            <a:clrChange>
              <a:clrFrom>
                <a:srgbClr val="FFFFFF"/>
              </a:clrFrom>
              <a:clrTo>
                <a:srgbClr val="FFFFFF">
                  <a:alpha val="0"/>
                </a:srgbClr>
              </a:clrTo>
            </a:clrChange>
          </a:blip>
          <a:stretch>
            <a:fillRect/>
          </a:stretch>
        </p:blipFill>
        <p:spPr>
          <a:xfrm>
            <a:off x="6974662" y="4717521"/>
            <a:ext cx="4984601" cy="876300"/>
          </a:xfrm>
          <a:prstGeom prst="rect">
            <a:avLst/>
          </a:prstGeom>
        </p:spPr>
      </p:pic>
      <p:sp>
        <p:nvSpPr>
          <p:cNvPr id="18" name="TextBox 17"/>
          <p:cNvSpPr txBox="1"/>
          <p:nvPr/>
        </p:nvSpPr>
        <p:spPr>
          <a:xfrm>
            <a:off x="2339263" y="5926272"/>
            <a:ext cx="3977371" cy="369332"/>
          </a:xfrm>
          <a:prstGeom prst="rect">
            <a:avLst/>
          </a:prstGeom>
          <a:noFill/>
        </p:spPr>
        <p:txBody>
          <a:bodyPr wrap="none" rtlCol="0">
            <a:spAutoFit/>
          </a:bodyPr>
          <a:lstStyle/>
          <a:p>
            <a:r>
              <a:rPr lang="en-US" b="1" dirty="0" smtClean="0">
                <a:latin typeface="Comic Sans MS" panose="030F0702030302020204" pitchFamily="66" charset="0"/>
              </a:rPr>
              <a:t>Again Charge Factor ~ (4+4+1+1)</a:t>
            </a:r>
            <a:endParaRPr lang="en-US" b="1" dirty="0">
              <a:latin typeface="Comic Sans MS" panose="030F0702030302020204" pitchFamily="66" charset="0"/>
            </a:endParaRPr>
          </a:p>
        </p:txBody>
      </p:sp>
      <p:sp>
        <p:nvSpPr>
          <p:cNvPr id="20" name="TextBox 19"/>
          <p:cNvSpPr txBox="1"/>
          <p:nvPr/>
        </p:nvSpPr>
        <p:spPr>
          <a:xfrm>
            <a:off x="6115159" y="5824547"/>
            <a:ext cx="284052" cy="307777"/>
          </a:xfrm>
          <a:prstGeom prst="rect">
            <a:avLst/>
          </a:prstGeom>
          <a:noFill/>
        </p:spPr>
        <p:txBody>
          <a:bodyPr wrap="none" rtlCol="0">
            <a:spAutoFit/>
          </a:bodyPr>
          <a:lstStyle/>
          <a:p>
            <a:r>
              <a:rPr lang="en-US" sz="1400" b="1" dirty="0" smtClean="0"/>
              <a:t>2</a:t>
            </a:r>
            <a:endParaRPr lang="en-US" sz="1400" b="1" dirty="0"/>
          </a:p>
        </p:txBody>
      </p:sp>
      <p:sp>
        <p:nvSpPr>
          <p:cNvPr id="21" name="TextBox 20"/>
          <p:cNvSpPr txBox="1"/>
          <p:nvPr/>
        </p:nvSpPr>
        <p:spPr>
          <a:xfrm>
            <a:off x="1838485" y="6389936"/>
            <a:ext cx="9182322" cy="369332"/>
          </a:xfrm>
          <a:prstGeom prst="rect">
            <a:avLst/>
          </a:prstGeom>
          <a:noFill/>
        </p:spPr>
        <p:txBody>
          <a:bodyPr wrap="none" rtlCol="0">
            <a:spAutoFit/>
          </a:bodyPr>
          <a:lstStyle/>
          <a:p>
            <a:r>
              <a:rPr lang="en-US" b="1" dirty="0" smtClean="0">
                <a:solidFill>
                  <a:srgbClr val="00B050"/>
                </a:solidFill>
                <a:latin typeface="Baskerville Old Face" panose="02020602080505020303" pitchFamily="18" charset="0"/>
              </a:rPr>
              <a:t>Loss in the </a:t>
            </a:r>
            <a:r>
              <a:rPr lang="en-US" b="1" dirty="0" err="1" smtClean="0">
                <a:solidFill>
                  <a:srgbClr val="00B050"/>
                </a:solidFill>
                <a:latin typeface="Baskerville Old Face" panose="02020602080505020303" pitchFamily="18" charset="0"/>
              </a:rPr>
              <a:t>parton</a:t>
            </a:r>
            <a:r>
              <a:rPr lang="en-US" b="1" dirty="0" smtClean="0">
                <a:solidFill>
                  <a:srgbClr val="00B050"/>
                </a:solidFill>
                <a:latin typeface="Baskerville Old Face" panose="02020602080505020303" pitchFamily="18" charset="0"/>
              </a:rPr>
              <a:t> luminosity is compensated by cubic coupling and charge factor enhancement ….</a:t>
            </a:r>
            <a:endParaRPr lang="en-US" b="1" dirty="0">
              <a:solidFill>
                <a:srgbClr val="00B050"/>
              </a:solidFill>
              <a:latin typeface="Baskerville Old Face" panose="02020602080505020303" pitchFamily="18" charset="0"/>
            </a:endParaRPr>
          </a:p>
        </p:txBody>
      </p:sp>
      <p:sp>
        <p:nvSpPr>
          <p:cNvPr id="22" name="TextBox 21"/>
          <p:cNvSpPr txBox="1"/>
          <p:nvPr/>
        </p:nvSpPr>
        <p:spPr>
          <a:xfrm>
            <a:off x="3186545" y="1204521"/>
            <a:ext cx="340158" cy="369332"/>
          </a:xfrm>
          <a:prstGeom prst="rect">
            <a:avLst/>
          </a:prstGeom>
          <a:noFill/>
        </p:spPr>
        <p:txBody>
          <a:bodyPr wrap="none" rtlCol="0">
            <a:spAutoFit/>
          </a:bodyPr>
          <a:lstStyle/>
          <a:p>
            <a:r>
              <a:rPr lang="en-US" dirty="0" smtClean="0"/>
              <a:t>g</a:t>
            </a:r>
            <a:endParaRPr lang="en-US" dirty="0"/>
          </a:p>
        </p:txBody>
      </p:sp>
      <p:sp>
        <p:nvSpPr>
          <p:cNvPr id="26" name="TextBox 25"/>
          <p:cNvSpPr txBox="1"/>
          <p:nvPr/>
        </p:nvSpPr>
        <p:spPr>
          <a:xfrm>
            <a:off x="3147048" y="2855497"/>
            <a:ext cx="340158" cy="369332"/>
          </a:xfrm>
          <a:prstGeom prst="rect">
            <a:avLst/>
          </a:prstGeom>
          <a:noFill/>
        </p:spPr>
        <p:txBody>
          <a:bodyPr wrap="none" rtlCol="0">
            <a:spAutoFit/>
          </a:bodyPr>
          <a:lstStyle/>
          <a:p>
            <a:r>
              <a:rPr lang="en-US" dirty="0" smtClean="0"/>
              <a:t>g</a:t>
            </a:r>
            <a:endParaRPr lang="en-US" dirty="0"/>
          </a:p>
        </p:txBody>
      </p:sp>
    </p:spTree>
    <p:extLst>
      <p:ext uri="{BB962C8B-B14F-4D97-AF65-F5344CB8AC3E}">
        <p14:creationId xmlns:p14="http://schemas.microsoft.com/office/powerpoint/2010/main" val="742461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57F1E4F-1CFF-5643-939E-217C01CDF565}" type="slidenum">
              <a:rPr lang="en-US" smtClean="0"/>
              <a:pPr/>
              <a:t>25</a:t>
            </a:fld>
            <a:endParaRPr lang="en-US" dirty="0"/>
          </a:p>
        </p:txBody>
      </p:sp>
      <p:sp>
        <p:nvSpPr>
          <p:cNvPr id="2" name="Rectangle 1"/>
          <p:cNvSpPr/>
          <p:nvPr/>
        </p:nvSpPr>
        <p:spPr>
          <a:xfrm>
            <a:off x="2222841" y="116678"/>
            <a:ext cx="6947736" cy="584775"/>
          </a:xfrm>
          <a:prstGeom prst="rect">
            <a:avLst/>
          </a:prstGeom>
        </p:spPr>
        <p:txBody>
          <a:bodyPr wrap="none">
            <a:spAutoFit/>
          </a:bodyPr>
          <a:lstStyle/>
          <a:p>
            <a:pPr marL="2057400" lvl="3" indent="-685800" algn="ctr">
              <a:buFont typeface="Wingdings" panose="05000000000000000000" pitchFamily="2" charset="2"/>
              <a:buChar char="v"/>
            </a:pPr>
            <a:r>
              <a:rPr lang="en-US" sz="32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Gluon vs Photon Production</a:t>
            </a:r>
            <a:endPar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endParaRPr>
          </a:p>
        </p:txBody>
      </p:sp>
      <p:pic>
        <p:nvPicPr>
          <p:cNvPr id="1028" name="Picture 4" descr="Related image"/>
          <p:cNvPicPr>
            <a:picLocks noChangeAspect="1" noChangeArrowheads="1"/>
          </p:cNvPicPr>
          <p:nvPr/>
        </p:nvPicPr>
        <p:blipFill>
          <a:blip r:embed="rId2">
            <a:biLevel thresh="50000"/>
            <a:extLst>
              <a:ext uri="{28A0092B-C50C-407E-A947-70E740481C1C}">
                <a14:useLocalDpi xmlns:a14="http://schemas.microsoft.com/office/drawing/2010/main" val="0"/>
              </a:ext>
            </a:extLst>
          </a:blip>
          <a:srcRect/>
          <a:stretch>
            <a:fillRect/>
          </a:stretch>
        </p:blipFill>
        <p:spPr bwMode="auto">
          <a:xfrm>
            <a:off x="2575358" y="1277597"/>
            <a:ext cx="2481552" cy="19366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47101"/>
          <a:stretch/>
        </p:blipFill>
        <p:spPr>
          <a:xfrm>
            <a:off x="2589212" y="3570060"/>
            <a:ext cx="2355716" cy="1951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Oval 9"/>
          <p:cNvSpPr/>
          <p:nvPr/>
        </p:nvSpPr>
        <p:spPr>
          <a:xfrm>
            <a:off x="3934690" y="2003472"/>
            <a:ext cx="318655" cy="484909"/>
          </a:xfrm>
          <a:prstGeom prst="ellipse">
            <a:avLst/>
          </a:prstGeom>
          <a:noFill/>
          <a:ln>
            <a:solidFill>
              <a:srgbClr val="FF39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Oval 14"/>
          <p:cNvSpPr/>
          <p:nvPr/>
        </p:nvSpPr>
        <p:spPr>
          <a:xfrm>
            <a:off x="4094017" y="4421699"/>
            <a:ext cx="318655" cy="484909"/>
          </a:xfrm>
          <a:prstGeom prst="ellipse">
            <a:avLst/>
          </a:prstGeom>
          <a:noFill/>
          <a:ln>
            <a:solidFill>
              <a:srgbClr val="FF39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1" name="Right Arrow 10"/>
          <p:cNvSpPr/>
          <p:nvPr/>
        </p:nvSpPr>
        <p:spPr>
          <a:xfrm rot="11997593">
            <a:off x="4145502" y="2361120"/>
            <a:ext cx="1519046" cy="568939"/>
          </a:xfrm>
          <a:prstGeom prst="rightArrow">
            <a:avLst/>
          </a:prstGeom>
          <a:solidFill>
            <a:srgbClr val="1DA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rot="11873154">
            <a:off x="4292892" y="4805787"/>
            <a:ext cx="1475795" cy="437097"/>
          </a:xfrm>
          <a:prstGeom prst="rightArrow">
            <a:avLst>
              <a:gd name="adj1" fmla="val 50000"/>
              <a:gd name="adj2" fmla="val 71200"/>
            </a:avLst>
          </a:prstGeom>
          <a:solidFill>
            <a:srgbClr val="1DA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800146" y="2772104"/>
            <a:ext cx="516488" cy="369332"/>
          </a:xfrm>
          <a:prstGeom prst="rect">
            <a:avLst/>
          </a:prstGeom>
          <a:noFill/>
        </p:spPr>
        <p:txBody>
          <a:bodyPr wrap="none" rtlCol="0">
            <a:spAutoFit/>
          </a:bodyPr>
          <a:lstStyle/>
          <a:p>
            <a:r>
              <a:rPr lang="en-US" dirty="0" smtClean="0"/>
              <a:t>~ </a:t>
            </a:r>
            <a:r>
              <a:rPr lang="en-US" b="1" dirty="0" smtClean="0"/>
              <a:t>1</a:t>
            </a:r>
            <a:endParaRPr lang="en-US" b="1" dirty="0"/>
          </a:p>
        </p:txBody>
      </p:sp>
      <p:sp>
        <p:nvSpPr>
          <p:cNvPr id="19" name="TextBox 18"/>
          <p:cNvSpPr txBox="1"/>
          <p:nvPr/>
        </p:nvSpPr>
        <p:spPr>
          <a:xfrm>
            <a:off x="5840404" y="5024335"/>
            <a:ext cx="1117614" cy="369332"/>
          </a:xfrm>
          <a:prstGeom prst="rect">
            <a:avLst/>
          </a:prstGeom>
          <a:noFill/>
        </p:spPr>
        <p:txBody>
          <a:bodyPr wrap="none" rtlCol="0">
            <a:spAutoFit/>
          </a:bodyPr>
          <a:lstStyle/>
          <a:p>
            <a:r>
              <a:rPr lang="en-US" dirty="0" smtClean="0"/>
              <a:t>~ </a:t>
            </a:r>
            <a:r>
              <a:rPr lang="en-US" b="1" dirty="0" smtClean="0"/>
              <a:t>10 </a:t>
            </a:r>
            <a:r>
              <a:rPr lang="en-US" b="1" dirty="0" err="1" smtClean="0"/>
              <a:t>TeV</a:t>
            </a:r>
            <a:endParaRPr lang="en-US" b="1" dirty="0"/>
          </a:p>
        </p:txBody>
      </p:sp>
      <p:sp>
        <p:nvSpPr>
          <p:cNvPr id="18" name="TextBox 17"/>
          <p:cNvSpPr txBox="1"/>
          <p:nvPr/>
        </p:nvSpPr>
        <p:spPr>
          <a:xfrm>
            <a:off x="2339263" y="5926272"/>
            <a:ext cx="3977371" cy="369332"/>
          </a:xfrm>
          <a:prstGeom prst="rect">
            <a:avLst/>
          </a:prstGeom>
          <a:noFill/>
        </p:spPr>
        <p:txBody>
          <a:bodyPr wrap="none" rtlCol="0">
            <a:spAutoFit/>
          </a:bodyPr>
          <a:lstStyle/>
          <a:p>
            <a:r>
              <a:rPr lang="en-US" b="1" dirty="0" smtClean="0">
                <a:latin typeface="Comic Sans MS" panose="030F0702030302020204" pitchFamily="66" charset="0"/>
              </a:rPr>
              <a:t>Again Charge Factor ~ (4+4+1+1)</a:t>
            </a:r>
            <a:endParaRPr lang="en-US" b="1" dirty="0">
              <a:latin typeface="Comic Sans MS" panose="030F0702030302020204" pitchFamily="66" charset="0"/>
            </a:endParaRPr>
          </a:p>
        </p:txBody>
      </p:sp>
      <p:sp>
        <p:nvSpPr>
          <p:cNvPr id="20" name="TextBox 19"/>
          <p:cNvSpPr txBox="1"/>
          <p:nvPr/>
        </p:nvSpPr>
        <p:spPr>
          <a:xfrm>
            <a:off x="6115159" y="5824547"/>
            <a:ext cx="284052" cy="307777"/>
          </a:xfrm>
          <a:prstGeom prst="rect">
            <a:avLst/>
          </a:prstGeom>
          <a:noFill/>
        </p:spPr>
        <p:txBody>
          <a:bodyPr wrap="none" rtlCol="0">
            <a:spAutoFit/>
          </a:bodyPr>
          <a:lstStyle/>
          <a:p>
            <a:r>
              <a:rPr lang="en-US" sz="1400" b="1" dirty="0" smtClean="0"/>
              <a:t>2</a:t>
            </a:r>
            <a:endParaRPr lang="en-US" sz="1400" b="1" dirty="0"/>
          </a:p>
        </p:txBody>
      </p:sp>
      <p:sp>
        <p:nvSpPr>
          <p:cNvPr id="21" name="TextBox 20"/>
          <p:cNvSpPr txBox="1"/>
          <p:nvPr/>
        </p:nvSpPr>
        <p:spPr>
          <a:xfrm>
            <a:off x="1838485" y="6389936"/>
            <a:ext cx="9182322" cy="369332"/>
          </a:xfrm>
          <a:prstGeom prst="rect">
            <a:avLst/>
          </a:prstGeom>
          <a:noFill/>
        </p:spPr>
        <p:txBody>
          <a:bodyPr wrap="none" rtlCol="0">
            <a:spAutoFit/>
          </a:bodyPr>
          <a:lstStyle/>
          <a:p>
            <a:r>
              <a:rPr lang="en-US" b="1" dirty="0" smtClean="0">
                <a:solidFill>
                  <a:srgbClr val="00B050"/>
                </a:solidFill>
                <a:latin typeface="Baskerville Old Face" panose="02020602080505020303" pitchFamily="18" charset="0"/>
              </a:rPr>
              <a:t>Loss in the </a:t>
            </a:r>
            <a:r>
              <a:rPr lang="en-US" b="1" dirty="0" err="1" smtClean="0">
                <a:solidFill>
                  <a:srgbClr val="00B050"/>
                </a:solidFill>
                <a:latin typeface="Baskerville Old Face" panose="02020602080505020303" pitchFamily="18" charset="0"/>
              </a:rPr>
              <a:t>parton</a:t>
            </a:r>
            <a:r>
              <a:rPr lang="en-US" b="1" dirty="0" smtClean="0">
                <a:solidFill>
                  <a:srgbClr val="00B050"/>
                </a:solidFill>
                <a:latin typeface="Baskerville Old Face" panose="02020602080505020303" pitchFamily="18" charset="0"/>
              </a:rPr>
              <a:t> luminosity is compensated by cubic coupling and charge factor enhancement ….</a:t>
            </a:r>
            <a:endParaRPr lang="en-US" b="1" dirty="0">
              <a:solidFill>
                <a:srgbClr val="00B050"/>
              </a:solidFill>
              <a:latin typeface="Baskerville Old Face" panose="02020602080505020303" pitchFamily="18" charset="0"/>
            </a:endParaRPr>
          </a:p>
        </p:txBody>
      </p:sp>
      <p:pic>
        <p:nvPicPr>
          <p:cNvPr id="2050" name="Picture 2" descr="Related image"/>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7234692" y="1238132"/>
            <a:ext cx="4295775" cy="43910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3186545" y="1204521"/>
            <a:ext cx="340158" cy="369332"/>
          </a:xfrm>
          <a:prstGeom prst="rect">
            <a:avLst/>
          </a:prstGeom>
          <a:noFill/>
        </p:spPr>
        <p:txBody>
          <a:bodyPr wrap="none" rtlCol="0">
            <a:spAutoFit/>
          </a:bodyPr>
          <a:lstStyle/>
          <a:p>
            <a:r>
              <a:rPr lang="en-US" dirty="0" smtClean="0"/>
              <a:t>g</a:t>
            </a:r>
            <a:endParaRPr lang="en-US" dirty="0"/>
          </a:p>
        </p:txBody>
      </p:sp>
      <p:sp>
        <p:nvSpPr>
          <p:cNvPr id="23" name="TextBox 22"/>
          <p:cNvSpPr txBox="1"/>
          <p:nvPr/>
        </p:nvSpPr>
        <p:spPr>
          <a:xfrm>
            <a:off x="3264817" y="2838160"/>
            <a:ext cx="340158" cy="369332"/>
          </a:xfrm>
          <a:prstGeom prst="rect">
            <a:avLst/>
          </a:prstGeom>
          <a:noFill/>
        </p:spPr>
        <p:txBody>
          <a:bodyPr wrap="none" rtlCol="0">
            <a:spAutoFit/>
          </a:bodyPr>
          <a:lstStyle/>
          <a:p>
            <a:r>
              <a:rPr lang="en-US" dirty="0" smtClean="0"/>
              <a:t>g</a:t>
            </a:r>
            <a:endParaRPr lang="en-US" dirty="0"/>
          </a:p>
        </p:txBody>
      </p:sp>
    </p:spTree>
    <p:extLst>
      <p:ext uri="{BB962C8B-B14F-4D97-AF65-F5344CB8AC3E}">
        <p14:creationId xmlns:p14="http://schemas.microsoft.com/office/powerpoint/2010/main" val="1550234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8FF21A5-A0A0-403C-937F-5A7487D78B38}"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26</a:t>
            </a:fld>
            <a:endParaRPr lang="en-US" dirty="0"/>
          </a:p>
        </p:txBody>
      </p:sp>
      <p:sp>
        <p:nvSpPr>
          <p:cNvPr id="2" name="Rectangle 1"/>
          <p:cNvSpPr/>
          <p:nvPr/>
        </p:nvSpPr>
        <p:spPr>
          <a:xfrm>
            <a:off x="-523110" y="116678"/>
            <a:ext cx="12439624" cy="584775"/>
          </a:xfrm>
          <a:prstGeom prst="rect">
            <a:avLst/>
          </a:prstGeom>
        </p:spPr>
        <p:txBody>
          <a:bodyPr wrap="none">
            <a:spAutoFit/>
          </a:bodyPr>
          <a:lstStyle/>
          <a:p>
            <a:pPr marL="2057400" lvl="3" indent="-685800" algn="ctr">
              <a:buFont typeface="Wingdings" panose="05000000000000000000" pitchFamily="2" charset="2"/>
              <a:buChar char="v"/>
            </a:pPr>
            <a:r>
              <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H</a:t>
            </a:r>
            <a:r>
              <a:rPr lang="en-US" sz="3200" baseline="-250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3</a:t>
            </a:r>
            <a:r>
              <a:rPr lang="en-US" sz="3200" baseline="300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0</a:t>
            </a:r>
            <a:r>
              <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 Production at the </a:t>
            </a:r>
            <a:r>
              <a:rPr lang="en-US" sz="32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LHC through photon initiated processes</a:t>
            </a:r>
            <a:endPar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endParaRPr>
          </a:p>
        </p:txBody>
      </p:sp>
      <p:sp>
        <p:nvSpPr>
          <p:cNvPr id="7" name="Rectangle 6"/>
          <p:cNvSpPr/>
          <p:nvPr/>
        </p:nvSpPr>
        <p:spPr>
          <a:xfrm>
            <a:off x="5908430" y="6145224"/>
            <a:ext cx="4793300" cy="276999"/>
          </a:xfrm>
          <a:prstGeom prst="rect">
            <a:avLst/>
          </a:prstGeom>
        </p:spPr>
        <p:txBody>
          <a:bodyPr wrap="none">
            <a:spAutoFit/>
          </a:bodyPr>
          <a:lstStyle/>
          <a:p>
            <a:pPr marL="285750" lvl="0" indent="-285750">
              <a:buFont typeface="Arial" panose="020B0604020202020204" pitchFamily="34" charset="0"/>
              <a:buChar char="•"/>
            </a:pPr>
            <a:r>
              <a:rPr lang="fr-FR" sz="1200" dirty="0">
                <a:ln w="0"/>
                <a:solidFill>
                  <a:prstClr val="black"/>
                </a:solidFill>
                <a:effectLst>
                  <a:outerShdw blurRad="38100" dist="19050" dir="2700000" algn="tl" rotWithShape="0">
                    <a:prstClr val="black">
                      <a:alpha val="40000"/>
                    </a:prstClr>
                  </a:outerShdw>
                </a:effectLst>
                <a:latin typeface="Baskerville Old Face" panose="02020602080505020303" pitchFamily="18" charset="0"/>
              </a:rPr>
              <a:t> NNPDF Collaboration (Ball, Richard D. et al.) JHEP 1504 (2015) 040</a:t>
            </a:r>
            <a:endParaRPr lang="da-DK" sz="1200" dirty="0">
              <a:ln w="0"/>
              <a:solidFill>
                <a:prstClr val="black"/>
              </a:solidFill>
              <a:effectLst>
                <a:outerShdw blurRad="38100" dist="19050" dir="2700000" algn="tl" rotWithShape="0">
                  <a:prstClr val="black">
                    <a:alpha val="40000"/>
                  </a:prstClr>
                </a:outerShdw>
              </a:effectLst>
              <a:latin typeface="Baskerville Old Face" panose="02020602080505020303"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6072" y="1048213"/>
            <a:ext cx="6384143" cy="47314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52770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8FF21A5-A0A0-403C-937F-5A7487D78B38}"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27</a:t>
            </a:fld>
            <a:endParaRPr lang="en-US" dirty="0"/>
          </a:p>
        </p:txBody>
      </p:sp>
      <p:sp>
        <p:nvSpPr>
          <p:cNvPr id="2" name="Rectangle 1"/>
          <p:cNvSpPr/>
          <p:nvPr/>
        </p:nvSpPr>
        <p:spPr>
          <a:xfrm>
            <a:off x="-523110" y="116678"/>
            <a:ext cx="12439624" cy="584775"/>
          </a:xfrm>
          <a:prstGeom prst="rect">
            <a:avLst/>
          </a:prstGeom>
        </p:spPr>
        <p:txBody>
          <a:bodyPr wrap="none">
            <a:spAutoFit/>
          </a:bodyPr>
          <a:lstStyle/>
          <a:p>
            <a:pPr marL="2057400" lvl="3" indent="-685800" algn="ctr">
              <a:buFont typeface="Wingdings" panose="05000000000000000000" pitchFamily="2" charset="2"/>
              <a:buChar char="v"/>
            </a:pPr>
            <a:r>
              <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H</a:t>
            </a:r>
            <a:r>
              <a:rPr lang="en-US" sz="3200" baseline="-250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3</a:t>
            </a:r>
            <a:r>
              <a:rPr lang="en-US" sz="3200" baseline="300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0</a:t>
            </a:r>
            <a:r>
              <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 Production at the </a:t>
            </a:r>
            <a:r>
              <a:rPr lang="en-US" sz="32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LHC through photon initiated processes</a:t>
            </a:r>
            <a:endPar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endParaRPr>
          </a:p>
        </p:txBody>
      </p:sp>
      <p:sp>
        <p:nvSpPr>
          <p:cNvPr id="7" name="Rectangle 6"/>
          <p:cNvSpPr/>
          <p:nvPr/>
        </p:nvSpPr>
        <p:spPr>
          <a:xfrm>
            <a:off x="5908430" y="6145224"/>
            <a:ext cx="4793300" cy="276999"/>
          </a:xfrm>
          <a:prstGeom prst="rect">
            <a:avLst/>
          </a:prstGeom>
        </p:spPr>
        <p:txBody>
          <a:bodyPr wrap="none">
            <a:spAutoFit/>
          </a:bodyPr>
          <a:lstStyle/>
          <a:p>
            <a:pPr marL="285750" lvl="0" indent="-285750">
              <a:buFont typeface="Arial" panose="020B0604020202020204" pitchFamily="34" charset="0"/>
              <a:buChar char="•"/>
            </a:pPr>
            <a:r>
              <a:rPr lang="fr-FR" sz="1200" dirty="0">
                <a:ln w="0"/>
                <a:solidFill>
                  <a:prstClr val="black"/>
                </a:solidFill>
                <a:effectLst>
                  <a:outerShdw blurRad="38100" dist="19050" dir="2700000" algn="tl" rotWithShape="0">
                    <a:prstClr val="black">
                      <a:alpha val="40000"/>
                    </a:prstClr>
                  </a:outerShdw>
                </a:effectLst>
                <a:latin typeface="Baskerville Old Face" panose="02020602080505020303" pitchFamily="18" charset="0"/>
              </a:rPr>
              <a:t> NNPDF Collaboration (Ball, Richard D. et al.) JHEP 1504 (2015) 040</a:t>
            </a:r>
            <a:endParaRPr lang="da-DK" sz="1200" dirty="0">
              <a:ln w="0"/>
              <a:solidFill>
                <a:prstClr val="black"/>
              </a:solidFill>
              <a:effectLst>
                <a:outerShdw blurRad="38100" dist="19050" dir="2700000" algn="tl" rotWithShape="0">
                  <a:prstClr val="black">
                    <a:alpha val="40000"/>
                  </a:prstClr>
                </a:outerShdw>
              </a:effectLst>
              <a:latin typeface="Baskerville Old Face" panose="02020602080505020303" pitchFamily="18" charset="0"/>
            </a:endParaRP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07594" y="1403797"/>
            <a:ext cx="8069358" cy="4185634"/>
          </a:xfrm>
          <a:prstGeom prst="rect">
            <a:avLst/>
          </a:prstGeom>
          <a:ln w="38100" cap="sq" cmpd="thickThin">
            <a:solidFill>
              <a:schemeClr val="tx1"/>
            </a:solidFill>
            <a:prstDash val="solid"/>
            <a:miter lim="800000"/>
          </a:ln>
          <a:effectLst>
            <a:innerShdw blurRad="76200">
              <a:srgbClr val="000000"/>
            </a:innerShdw>
          </a:effectLst>
        </p:spPr>
      </p:pic>
    </p:spTree>
    <p:extLst>
      <p:ext uri="{BB962C8B-B14F-4D97-AF65-F5344CB8AC3E}">
        <p14:creationId xmlns:p14="http://schemas.microsoft.com/office/powerpoint/2010/main" val="3896278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2916" y="611694"/>
            <a:ext cx="8911687" cy="1280890"/>
          </a:xfrm>
        </p:spPr>
        <p:txBody>
          <a:bodyPr/>
          <a:lstStyle/>
          <a:p>
            <a:pPr marL="571500" indent="-571500">
              <a:buFont typeface="Wingdings" panose="05000000000000000000" pitchFamily="2" charset="2"/>
              <a:buChar char="ü"/>
            </a:pPr>
            <a:r>
              <a:rPr lang="en-US" sz="3200" dirty="0" smtClean="0">
                <a:solidFill>
                  <a:schemeClr val="tx2">
                    <a:lumMod val="75000"/>
                  </a:schemeClr>
                </a:solidFill>
                <a:latin typeface="Baskerville Old Face" panose="02020602080505020303" pitchFamily="18" charset="0"/>
              </a:rPr>
              <a:t>Region 1 </a:t>
            </a:r>
            <a:r>
              <a:rPr lang="en-US" dirty="0" smtClean="0"/>
              <a:t>: </a:t>
            </a:r>
            <a:endParaRPr lang="en-US" dirty="0"/>
          </a:p>
        </p:txBody>
      </p:sp>
      <p:sp>
        <p:nvSpPr>
          <p:cNvPr id="4" name="Date Placeholder 3"/>
          <p:cNvSpPr>
            <a:spLocks noGrp="1"/>
          </p:cNvSpPr>
          <p:nvPr>
            <p:ph type="dt" sz="half" idx="10"/>
          </p:nvPr>
        </p:nvSpPr>
        <p:spPr/>
        <p:txBody>
          <a:bodyPr/>
          <a:lstStyle/>
          <a:p>
            <a:fld id="{66587E31-1D3F-4355-BBD4-B049D34213ED}"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28</a:t>
            </a:fld>
            <a:endParaRPr lang="en-US" dirty="0"/>
          </a:p>
        </p:txBody>
      </p:sp>
      <p:sp>
        <p:nvSpPr>
          <p:cNvPr id="9" name="Rectangle 8"/>
          <p:cNvSpPr/>
          <p:nvPr/>
        </p:nvSpPr>
        <p:spPr>
          <a:xfrm>
            <a:off x="1405613" y="50735"/>
            <a:ext cx="7929798" cy="584775"/>
          </a:xfrm>
          <a:prstGeom prst="rect">
            <a:avLst/>
          </a:prstGeom>
        </p:spPr>
        <p:txBody>
          <a:bodyPr wrap="square">
            <a:spAutoFit/>
          </a:bodyPr>
          <a:lstStyle/>
          <a:p>
            <a:pPr marL="2057400" lvl="3" indent="-685800" algn="ctr">
              <a:buFont typeface="Wingdings" panose="05000000000000000000" pitchFamily="2" charset="2"/>
              <a:buChar char="v"/>
            </a:pPr>
            <a:r>
              <a:rPr lang="en-US" sz="32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Decay modes of H</a:t>
            </a:r>
            <a:r>
              <a:rPr lang="en-US" sz="3200" baseline="-250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3</a:t>
            </a:r>
            <a:r>
              <a:rPr lang="en-US" sz="3200" baseline="300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0</a:t>
            </a:r>
            <a:r>
              <a:rPr lang="en-US" sz="32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 :</a:t>
            </a:r>
            <a:endPar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endParaRPr>
          </a:p>
        </p:txBody>
      </p:sp>
      <p:pic>
        <p:nvPicPr>
          <p:cNvPr id="13" name="Picture 12"/>
          <p:cNvPicPr>
            <a:picLocks noChangeAspect="1"/>
          </p:cNvPicPr>
          <p:nvPr/>
        </p:nvPicPr>
        <p:blipFill>
          <a:blip r:embed="rId2"/>
          <a:stretch>
            <a:fillRect/>
          </a:stretch>
        </p:blipFill>
        <p:spPr>
          <a:xfrm>
            <a:off x="6190621" y="613156"/>
            <a:ext cx="2324100" cy="714375"/>
          </a:xfrm>
          <a:prstGeom prst="rect">
            <a:avLst/>
          </a:prstGeom>
        </p:spPr>
      </p:pic>
      <p:sp>
        <p:nvSpPr>
          <p:cNvPr id="28" name="TextBox 27"/>
          <p:cNvSpPr txBox="1"/>
          <p:nvPr/>
        </p:nvSpPr>
        <p:spPr>
          <a:xfrm>
            <a:off x="3478975" y="5926671"/>
            <a:ext cx="240772" cy="215444"/>
          </a:xfrm>
          <a:prstGeom prst="rect">
            <a:avLst/>
          </a:prstGeom>
          <a:noFill/>
        </p:spPr>
        <p:txBody>
          <a:bodyPr wrap="none" rtlCol="0">
            <a:spAutoFit/>
          </a:bodyPr>
          <a:lstStyle/>
          <a:p>
            <a:r>
              <a:rPr lang="en-US" sz="800" dirty="0" smtClean="0"/>
              <a:t>0</a:t>
            </a:r>
            <a:endParaRPr lang="en-US" sz="800" dirty="0"/>
          </a:p>
        </p:txBody>
      </p:sp>
      <p:pic>
        <p:nvPicPr>
          <p:cNvPr id="8" name="Picture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91804" y="1324256"/>
            <a:ext cx="4666524" cy="2585440"/>
          </a:xfrm>
          <a:prstGeom prst="rect">
            <a:avLst/>
          </a:prstGeom>
        </p:spPr>
      </p:pic>
      <p:pic>
        <p:nvPicPr>
          <p:cNvPr id="15" name="Picture 14"/>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23318" y="1324256"/>
            <a:ext cx="4485890" cy="2634846"/>
          </a:xfrm>
          <a:prstGeom prst="rect">
            <a:avLst/>
          </a:prstGeom>
        </p:spPr>
      </p:pic>
      <p:pic>
        <p:nvPicPr>
          <p:cNvPr id="19" name="Picture 18"/>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30747" y="3909696"/>
            <a:ext cx="4536927" cy="2591137"/>
          </a:xfrm>
          <a:prstGeom prst="rect">
            <a:avLst/>
          </a:prstGeom>
        </p:spPr>
      </p:pic>
    </p:spTree>
    <p:extLst>
      <p:ext uri="{BB962C8B-B14F-4D97-AF65-F5344CB8AC3E}">
        <p14:creationId xmlns:p14="http://schemas.microsoft.com/office/powerpoint/2010/main" val="2241156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2916" y="611694"/>
            <a:ext cx="8911687" cy="1280890"/>
          </a:xfrm>
        </p:spPr>
        <p:txBody>
          <a:bodyPr/>
          <a:lstStyle/>
          <a:p>
            <a:pPr marL="571500" indent="-571500">
              <a:buFont typeface="Wingdings" panose="05000000000000000000" pitchFamily="2" charset="2"/>
              <a:buChar char="ü"/>
            </a:pPr>
            <a:r>
              <a:rPr lang="en-US" sz="3200" dirty="0" smtClean="0">
                <a:solidFill>
                  <a:schemeClr val="tx2">
                    <a:lumMod val="75000"/>
                  </a:schemeClr>
                </a:solidFill>
                <a:latin typeface="Baskerville Old Face" panose="02020602080505020303" pitchFamily="18" charset="0"/>
              </a:rPr>
              <a:t>Region 2 </a:t>
            </a:r>
            <a:r>
              <a:rPr lang="en-US" dirty="0" smtClean="0"/>
              <a:t>: </a:t>
            </a:r>
            <a:endParaRPr lang="en-US" dirty="0"/>
          </a:p>
        </p:txBody>
      </p:sp>
      <p:sp>
        <p:nvSpPr>
          <p:cNvPr id="4" name="Date Placeholder 3"/>
          <p:cNvSpPr>
            <a:spLocks noGrp="1"/>
          </p:cNvSpPr>
          <p:nvPr>
            <p:ph type="dt" sz="half" idx="10"/>
          </p:nvPr>
        </p:nvSpPr>
        <p:spPr/>
        <p:txBody>
          <a:bodyPr/>
          <a:lstStyle/>
          <a:p>
            <a:fld id="{66587E31-1D3F-4355-BBD4-B049D34213ED}"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29</a:t>
            </a:fld>
            <a:endParaRPr lang="en-US" dirty="0"/>
          </a:p>
        </p:txBody>
      </p:sp>
      <p:sp>
        <p:nvSpPr>
          <p:cNvPr id="9" name="Rectangle 8"/>
          <p:cNvSpPr/>
          <p:nvPr/>
        </p:nvSpPr>
        <p:spPr>
          <a:xfrm>
            <a:off x="1405613" y="50735"/>
            <a:ext cx="7929798" cy="584775"/>
          </a:xfrm>
          <a:prstGeom prst="rect">
            <a:avLst/>
          </a:prstGeom>
        </p:spPr>
        <p:txBody>
          <a:bodyPr wrap="square">
            <a:spAutoFit/>
          </a:bodyPr>
          <a:lstStyle/>
          <a:p>
            <a:pPr marL="2057400" lvl="3" indent="-685800" algn="ctr">
              <a:buFont typeface="Wingdings" panose="05000000000000000000" pitchFamily="2" charset="2"/>
              <a:buChar char="v"/>
            </a:pPr>
            <a:r>
              <a:rPr lang="en-US" sz="32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Decay modes of H</a:t>
            </a:r>
            <a:r>
              <a:rPr lang="en-US" sz="3200" baseline="-250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3</a:t>
            </a:r>
            <a:r>
              <a:rPr lang="en-US" sz="3200" baseline="300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0</a:t>
            </a:r>
            <a:r>
              <a:rPr lang="en-US" sz="3200" dirty="0" smtClean="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rPr>
              <a:t> :</a:t>
            </a:r>
            <a:endParaRPr lang="en-US" sz="3200" dirty="0">
              <a:ln w="0"/>
              <a:solidFill>
                <a:srgbClr val="002060"/>
              </a:solidFill>
              <a:effectLst>
                <a:outerShdw blurRad="38100" dist="25400" dir="5400000" algn="ctr" rotWithShape="0">
                  <a:srgbClr val="6E747A">
                    <a:alpha val="43000"/>
                  </a:srgbClr>
                </a:outerShdw>
              </a:effectLst>
              <a:latin typeface="Baskerville Old Face" panose="02020602080505020303" pitchFamily="18" charset="0"/>
            </a:endParaRPr>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6122598" y="770015"/>
            <a:ext cx="2946032" cy="494032"/>
          </a:xfrm>
          <a:prstGeom prst="rect">
            <a:avLst/>
          </a:prstGeom>
        </p:spPr>
      </p:pic>
      <p:pic>
        <p:nvPicPr>
          <p:cNvPr id="10" name="Picture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93439" y="1478137"/>
            <a:ext cx="4852093" cy="2632365"/>
          </a:xfrm>
          <a:prstGeom prst="rect">
            <a:avLst/>
          </a:prstGeom>
        </p:spPr>
      </p:pic>
      <p:pic>
        <p:nvPicPr>
          <p:cNvPr id="11" name="Picture 10"/>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69911" y="1478137"/>
            <a:ext cx="5369553" cy="2632545"/>
          </a:xfrm>
          <a:prstGeom prst="rect">
            <a:avLst/>
          </a:prstGeom>
        </p:spPr>
      </p:pic>
      <p:pic>
        <p:nvPicPr>
          <p:cNvPr id="12" name="Picture 11"/>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14642" y="4275179"/>
            <a:ext cx="5310686" cy="2370320"/>
          </a:xfrm>
          <a:prstGeom prst="rect">
            <a:avLst/>
          </a:prstGeom>
        </p:spPr>
      </p:pic>
    </p:spTree>
    <p:extLst>
      <p:ext uri="{BB962C8B-B14F-4D97-AF65-F5344CB8AC3E}">
        <p14:creationId xmlns:p14="http://schemas.microsoft.com/office/powerpoint/2010/main" val="2473279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0" y="483111"/>
            <a:ext cx="8128000" cy="974466"/>
          </a:xfrm>
          <a:solidFill>
            <a:schemeClr val="accent2">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pPr marL="571500" indent="-571500">
              <a:buFont typeface="Wingdings" panose="05000000000000000000" pitchFamily="2" charset="2"/>
              <a:buChar char="v"/>
            </a:pPr>
            <a:r>
              <a:rPr lang="en-US" b="1" dirty="0" smtClean="0">
                <a:solidFill>
                  <a:srgbClr val="002060"/>
                </a:solidFill>
                <a:latin typeface="Constantia" panose="02030602050306030303" pitchFamily="18" charset="0"/>
              </a:rPr>
              <a:t>Outline</a:t>
            </a:r>
            <a:endParaRPr lang="en-US" b="1" dirty="0">
              <a:solidFill>
                <a:srgbClr val="0070C0"/>
              </a:solidFill>
              <a:latin typeface="Constantia" panose="02030602050306030303" pitchFamily="18" charset="0"/>
            </a:endParaRPr>
          </a:p>
        </p:txBody>
      </p:sp>
      <p:sp>
        <p:nvSpPr>
          <p:cNvPr id="4" name="Date Placeholder 3"/>
          <p:cNvSpPr>
            <a:spLocks noGrp="1"/>
          </p:cNvSpPr>
          <p:nvPr>
            <p:ph type="dt" sz="half" idx="10"/>
          </p:nvPr>
        </p:nvSpPr>
        <p:spPr/>
        <p:txBody>
          <a:bodyPr/>
          <a:lstStyle/>
          <a:p>
            <a:fld id="{D82D3933-C3BD-4D89-AF19-B5A4FC6E7991}"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a:t>
            </a:fld>
            <a:endParaRPr lang="en-US" dirty="0"/>
          </a:p>
        </p:txBody>
      </p:sp>
      <p:graphicFrame>
        <p:nvGraphicFramePr>
          <p:cNvPr id="11" name="Diagram 10"/>
          <p:cNvGraphicFramePr/>
          <p:nvPr>
            <p:extLst>
              <p:ext uri="{D42A27DB-BD31-4B8C-83A1-F6EECF244321}">
                <p14:modId xmlns:p14="http://schemas.microsoft.com/office/powerpoint/2010/main" val="2505926355"/>
              </p:ext>
            </p:extLst>
          </p:nvPr>
        </p:nvGraphicFramePr>
        <p:xfrm>
          <a:off x="2032000" y="1667435"/>
          <a:ext cx="8128000" cy="4639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23443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2037" y="455139"/>
            <a:ext cx="8911687" cy="989537"/>
          </a:xfrm>
        </p:spPr>
        <p:txBody>
          <a:bodyPr/>
          <a:lstStyle/>
          <a:p>
            <a:pPr marL="571500" indent="-571500">
              <a:buFont typeface="Wingdings" panose="05000000000000000000" pitchFamily="2" charset="2"/>
              <a:buChar char="v"/>
            </a:pPr>
            <a:r>
              <a:rPr lang="en-US" b="1" dirty="0" smtClean="0">
                <a:solidFill>
                  <a:srgbClr val="1DAD73"/>
                </a:solidFill>
                <a:effectLst>
                  <a:reflection blurRad="6350" stA="55000" endA="300" endPos="45500" dir="5400000" sy="-100000" algn="bl" rotWithShape="0"/>
                </a:effectLst>
                <a:latin typeface="Baskerville Old Face" panose="02020602080505020303" pitchFamily="18" charset="0"/>
              </a:rPr>
              <a:t>Potential discovery signals </a:t>
            </a:r>
            <a:r>
              <a:rPr lang="en-US" b="1" dirty="0">
                <a:solidFill>
                  <a:srgbClr val="1DAD73"/>
                </a:solidFill>
                <a:effectLst>
                  <a:reflection blurRad="6350" stA="55000" endA="300" endPos="45500" dir="5400000" sy="-100000" algn="bl" rotWithShape="0"/>
                </a:effectLst>
                <a:latin typeface="Baskerville Old Face" panose="02020602080505020303" pitchFamily="18" charset="0"/>
              </a:rPr>
              <a:t>of </a:t>
            </a:r>
            <a:r>
              <a:rPr lang="en-US" b="1" dirty="0" smtClean="0">
                <a:solidFill>
                  <a:srgbClr val="1DAD73"/>
                </a:solidFill>
                <a:effectLst>
                  <a:reflection blurRad="6350" stA="55000" endA="300" endPos="45500" dir="5400000" sy="-100000" algn="bl" rotWithShape="0"/>
                </a:effectLst>
                <a:latin typeface="Baskerville Old Face" panose="02020602080505020303" pitchFamily="18" charset="0"/>
              </a:rPr>
              <a:t>H</a:t>
            </a:r>
            <a:r>
              <a:rPr lang="en-US" b="1" baseline="-25000" dirty="0">
                <a:solidFill>
                  <a:srgbClr val="1DAD73"/>
                </a:solidFill>
                <a:effectLst>
                  <a:reflection blurRad="6350" stA="55000" endA="300" endPos="45500" dir="5400000" sy="-100000" algn="bl" rotWithShape="0"/>
                </a:effectLst>
                <a:latin typeface="Baskerville Old Face" panose="02020602080505020303" pitchFamily="18" charset="0"/>
              </a:rPr>
              <a:t>3</a:t>
            </a:r>
            <a:r>
              <a:rPr lang="en-US" b="1" baseline="30000" dirty="0" smtClean="0">
                <a:solidFill>
                  <a:srgbClr val="1DAD73"/>
                </a:solidFill>
                <a:effectLst>
                  <a:reflection blurRad="6350" stA="55000" endA="300" endPos="45500" dir="5400000" sy="-100000" algn="bl" rotWithShape="0"/>
                </a:effectLst>
                <a:latin typeface="Baskerville Old Face" panose="02020602080505020303" pitchFamily="18" charset="0"/>
              </a:rPr>
              <a:t>0</a:t>
            </a:r>
            <a:r>
              <a:rPr lang="en-US" b="1" dirty="0" smtClean="0">
                <a:solidFill>
                  <a:srgbClr val="1DAD73"/>
                </a:solidFill>
                <a:effectLst>
                  <a:reflection blurRad="6350" stA="55000" endA="300" endPos="45500" dir="5400000" sy="-100000" algn="bl" rotWithShape="0"/>
                </a:effectLst>
                <a:latin typeface="Baskerville Old Face" panose="02020602080505020303" pitchFamily="18" charset="0"/>
              </a:rPr>
              <a:t> </a:t>
            </a:r>
            <a:r>
              <a:rPr lang="en-US" b="1" dirty="0">
                <a:solidFill>
                  <a:srgbClr val="1DAD73"/>
                </a:solidFill>
                <a:effectLst>
                  <a:reflection blurRad="6350" stA="55000" endA="300" endPos="45500" dir="5400000" sy="-100000" algn="bl" rotWithShape="0"/>
                </a:effectLst>
                <a:latin typeface="Baskerville Old Face" panose="02020602080505020303" pitchFamily="18" charset="0"/>
              </a:rPr>
              <a:t>at LHC : </a:t>
            </a:r>
            <a:endParaRPr lang="en-US" b="1" dirty="0">
              <a:solidFill>
                <a:srgbClr val="1DAD73"/>
              </a:solidFill>
              <a:effectLst>
                <a:reflection blurRad="6350" stA="55000" endA="300" endPos="45500" dir="5400000" sy="-100000" algn="bl" rotWithShape="0"/>
              </a:effectLst>
            </a:endParaRPr>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97307" y="2138260"/>
            <a:ext cx="4591096" cy="265268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Date Placeholder 3"/>
          <p:cNvSpPr>
            <a:spLocks noGrp="1"/>
          </p:cNvSpPr>
          <p:nvPr>
            <p:ph type="dt" sz="half" idx="10"/>
          </p:nvPr>
        </p:nvSpPr>
        <p:spPr/>
        <p:txBody>
          <a:bodyPr/>
          <a:lstStyle/>
          <a:p>
            <a:fld id="{81B67A13-9C9C-4DC2-8646-12C99A7FE7AE}"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30</a:t>
            </a:fld>
            <a:endParaRPr lang="en-US"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1579" y="2127516"/>
            <a:ext cx="4453235" cy="266342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702897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1668" y="147337"/>
            <a:ext cx="8911687" cy="1280890"/>
          </a:xfrm>
        </p:spPr>
        <p:txBody>
          <a:bodyPr/>
          <a:lstStyle/>
          <a:p>
            <a:pPr marL="571500" indent="-571500">
              <a:buFont typeface="Wingdings" panose="05000000000000000000" pitchFamily="2" charset="2"/>
              <a:buChar char="v"/>
            </a:pPr>
            <a:r>
              <a:rPr lang="en-US" dirty="0" smtClean="0">
                <a:solidFill>
                  <a:schemeClr val="accent5">
                    <a:lumMod val="50000"/>
                  </a:schemeClr>
                </a:solidFill>
                <a:latin typeface="Baskerville Old Face" panose="02020602080505020303" pitchFamily="18" charset="0"/>
              </a:rPr>
              <a:t>Present Status of Doubly Charged Higgs</a:t>
            </a:r>
            <a:endParaRPr lang="en-US" dirty="0">
              <a:solidFill>
                <a:schemeClr val="accent5">
                  <a:lumMod val="50000"/>
                </a:schemeClr>
              </a:solidFill>
              <a:latin typeface="Baskerville Old Face" panose="02020602080505020303" pitchFamily="18" charset="0"/>
            </a:endParaRPr>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31</a:t>
            </a:fld>
            <a:endParaRPr lang="en-US" dirty="0"/>
          </a:p>
        </p:txBody>
      </p:sp>
      <p:sp>
        <p:nvSpPr>
          <p:cNvPr id="8" name="TextBox 7"/>
          <p:cNvSpPr txBox="1"/>
          <p:nvPr/>
        </p:nvSpPr>
        <p:spPr>
          <a:xfrm>
            <a:off x="2589211" y="5635854"/>
            <a:ext cx="2424062" cy="338554"/>
          </a:xfrm>
          <a:prstGeom prst="rect">
            <a:avLst/>
          </a:prstGeom>
          <a:noFill/>
        </p:spPr>
        <p:txBody>
          <a:bodyPr wrap="none" rtlCol="0">
            <a:spAutoFit/>
          </a:bodyPr>
          <a:lstStyle/>
          <a:p>
            <a:r>
              <a:rPr lang="en-US" sz="1600" b="1" dirty="0"/>
              <a:t>ATLAS-CONF-2017-053</a:t>
            </a:r>
          </a:p>
        </p:txBody>
      </p:sp>
      <p:pic>
        <p:nvPicPr>
          <p:cNvPr id="9" name="Picture 8"/>
          <p:cNvPicPr>
            <a:picLocks noChangeAspect="1"/>
          </p:cNvPicPr>
          <p:nvPr/>
        </p:nvPicPr>
        <p:blipFill>
          <a:blip r:embed="rId2">
            <a:clrChange>
              <a:clrFrom>
                <a:srgbClr val="FFFFFF"/>
              </a:clrFrom>
              <a:clrTo>
                <a:srgbClr val="FFFFFF">
                  <a:alpha val="0"/>
                </a:srgbClr>
              </a:clrTo>
            </a:clrChange>
          </a:blip>
          <a:stretch>
            <a:fillRect/>
          </a:stretch>
        </p:blipFill>
        <p:spPr>
          <a:xfrm>
            <a:off x="1693508" y="1152907"/>
            <a:ext cx="4533121" cy="4328048"/>
          </a:xfrm>
          <a:prstGeom prst="rect">
            <a:avLst/>
          </a:prstGeom>
          <a:ln w="88900" cap="sq" cmpd="thickThin">
            <a:solidFill>
              <a:srgbClr val="000000"/>
            </a:solidFill>
            <a:prstDash val="solid"/>
            <a:miter lim="800000"/>
          </a:ln>
          <a:effectLst>
            <a:innerShdw blurRad="76200">
              <a:srgbClr val="000000"/>
            </a:innerShdw>
          </a:effectLst>
        </p:spPr>
      </p:pic>
      <p:pic>
        <p:nvPicPr>
          <p:cNvPr id="11" name="Picture 10"/>
          <p:cNvPicPr>
            <a:picLocks noChangeAspect="1"/>
          </p:cNvPicPr>
          <p:nvPr/>
        </p:nvPicPr>
        <p:blipFill>
          <a:blip r:embed="rId3">
            <a:clrChange>
              <a:clrFrom>
                <a:srgbClr val="FFFFFF"/>
              </a:clrFrom>
              <a:clrTo>
                <a:srgbClr val="FFFFFF">
                  <a:alpha val="0"/>
                </a:srgbClr>
              </a:clrTo>
            </a:clrChange>
          </a:blip>
          <a:stretch>
            <a:fillRect/>
          </a:stretch>
        </p:blipFill>
        <p:spPr>
          <a:xfrm>
            <a:off x="6608558" y="1152907"/>
            <a:ext cx="4335213" cy="432804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6555907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6822" y="147337"/>
            <a:ext cx="8911687" cy="1280890"/>
          </a:xfrm>
        </p:spPr>
        <p:txBody>
          <a:bodyPr/>
          <a:lstStyle/>
          <a:p>
            <a:pPr marL="571500" indent="-571500">
              <a:buFont typeface="Wingdings" panose="05000000000000000000" pitchFamily="2" charset="2"/>
              <a:buChar char="v"/>
            </a:pPr>
            <a:r>
              <a:rPr lang="en-US" dirty="0" smtClean="0">
                <a:solidFill>
                  <a:schemeClr val="accent5">
                    <a:lumMod val="50000"/>
                  </a:schemeClr>
                </a:solidFill>
                <a:latin typeface="Baskerville Old Face" panose="02020602080505020303" pitchFamily="18" charset="0"/>
              </a:rPr>
              <a:t>Present Status of Doubly Charged Higgs</a:t>
            </a:r>
            <a:endParaRPr lang="en-US" dirty="0">
              <a:solidFill>
                <a:schemeClr val="accent5">
                  <a:lumMod val="50000"/>
                </a:schemeClr>
              </a:solidFill>
              <a:latin typeface="Baskerville Old Face" panose="02020602080505020303" pitchFamily="18" charset="0"/>
            </a:endParaRPr>
          </a:p>
        </p:txBody>
      </p:sp>
      <p:pic>
        <p:nvPicPr>
          <p:cNvPr id="7" name="Content Placeholder 6"/>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2589211" y="1015999"/>
            <a:ext cx="8354559" cy="5114437"/>
          </a:xfrm>
          <a:prstGeom prst="rect">
            <a:avLst/>
          </a:prstGeom>
          <a:ln w="88900" cap="sq" cmpd="thickThin">
            <a:noFill/>
            <a:prstDash val="solid"/>
            <a:miter lim="800000"/>
          </a:ln>
          <a:effectLst>
            <a:innerShdw blurRad="76200">
              <a:srgbClr val="000000"/>
            </a:innerShdw>
          </a:effectLst>
        </p:spPr>
      </p:pic>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32</a:t>
            </a:fld>
            <a:endParaRPr lang="en-US" dirty="0"/>
          </a:p>
        </p:txBody>
      </p:sp>
      <p:sp>
        <p:nvSpPr>
          <p:cNvPr id="8" name="TextBox 7"/>
          <p:cNvSpPr txBox="1"/>
          <p:nvPr/>
        </p:nvSpPr>
        <p:spPr>
          <a:xfrm>
            <a:off x="2589211" y="5635854"/>
            <a:ext cx="2305439" cy="338554"/>
          </a:xfrm>
          <a:prstGeom prst="rect">
            <a:avLst/>
          </a:prstGeom>
          <a:noFill/>
        </p:spPr>
        <p:txBody>
          <a:bodyPr wrap="none" rtlCol="0">
            <a:spAutoFit/>
          </a:bodyPr>
          <a:lstStyle/>
          <a:p>
            <a:r>
              <a:rPr lang="en-US" sz="1600" b="1" dirty="0"/>
              <a:t>CMS-PAS-HIG-16-036</a:t>
            </a:r>
          </a:p>
        </p:txBody>
      </p:sp>
    </p:spTree>
    <p:extLst>
      <p:ext uri="{BB962C8B-B14F-4D97-AF65-F5344CB8AC3E}">
        <p14:creationId xmlns:p14="http://schemas.microsoft.com/office/powerpoint/2010/main" val="5310353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367" y="29688"/>
            <a:ext cx="8911687" cy="823008"/>
          </a:xfrm>
        </p:spPr>
        <p:txBody>
          <a:bodyPr>
            <a:normAutofit fontScale="90000"/>
          </a:bodyPr>
          <a:lstStyle/>
          <a:p>
            <a:pPr marL="857250" indent="-857250">
              <a:buFont typeface="Wingdings" panose="05000000000000000000" pitchFamily="2" charset="2"/>
              <a:buChar char="Ø"/>
            </a:pPr>
            <a:r>
              <a:rPr lang="en-US" dirty="0" smtClean="0">
                <a:solidFill>
                  <a:srgbClr val="002060"/>
                </a:solidFill>
                <a:latin typeface="Algerian" panose="04020705040A02060702" pitchFamily="82" charset="0"/>
              </a:rPr>
              <a:t>H</a:t>
            </a:r>
            <a:r>
              <a:rPr lang="en-US" baseline="-25000" dirty="0" smtClean="0">
                <a:solidFill>
                  <a:srgbClr val="002060"/>
                </a:solidFill>
                <a:latin typeface="Algerian" panose="04020705040A02060702" pitchFamily="82" charset="0"/>
              </a:rPr>
              <a:t>3</a:t>
            </a:r>
            <a:r>
              <a:rPr lang="en-US" baseline="30000" dirty="0" smtClean="0">
                <a:solidFill>
                  <a:srgbClr val="002060"/>
                </a:solidFill>
                <a:latin typeface="Algerian" panose="04020705040A02060702" pitchFamily="82" charset="0"/>
              </a:rPr>
              <a:t>0</a:t>
            </a:r>
            <a:r>
              <a:rPr lang="en-US" dirty="0" smtClean="0">
                <a:solidFill>
                  <a:srgbClr val="002060"/>
                </a:solidFill>
                <a:latin typeface="Algerian" panose="04020705040A02060702" pitchFamily="82" charset="0"/>
              </a:rPr>
              <a:t> as four lepton resonance at LHC: </a:t>
            </a:r>
            <a:endParaRPr lang="en-US" dirty="0">
              <a:solidFill>
                <a:srgbClr val="002060"/>
              </a:solidFill>
              <a:latin typeface="Algerian" panose="04020705040A02060702" pitchFamily="82" charset="0"/>
            </a:endParaRPr>
          </a:p>
        </p:txBody>
      </p:sp>
      <p:sp>
        <p:nvSpPr>
          <p:cNvPr id="4" name="Date Placeholder 3"/>
          <p:cNvSpPr>
            <a:spLocks noGrp="1"/>
          </p:cNvSpPr>
          <p:nvPr>
            <p:ph type="dt" sz="half" idx="10"/>
          </p:nvPr>
        </p:nvSpPr>
        <p:spPr/>
        <p:txBody>
          <a:bodyPr/>
          <a:lstStyle/>
          <a:p>
            <a:fld id="{66E26B36-7721-4686-9161-67DFFEFF3FF7}"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33</a:t>
            </a:fld>
            <a:endParaRPr lang="en-US" dirty="0"/>
          </a:p>
        </p:txBody>
      </p:sp>
      <p:sp>
        <p:nvSpPr>
          <p:cNvPr id="9" name="TextBox 8"/>
          <p:cNvSpPr txBox="1"/>
          <p:nvPr/>
        </p:nvSpPr>
        <p:spPr>
          <a:xfrm>
            <a:off x="3697831" y="3572864"/>
            <a:ext cx="240772" cy="215444"/>
          </a:xfrm>
          <a:prstGeom prst="rect">
            <a:avLst/>
          </a:prstGeom>
          <a:noFill/>
        </p:spPr>
        <p:txBody>
          <a:bodyPr wrap="none" rtlCol="0">
            <a:spAutoFit/>
          </a:bodyPr>
          <a:lstStyle/>
          <a:p>
            <a:r>
              <a:rPr lang="en-US" sz="800" dirty="0" smtClean="0"/>
              <a:t>0</a:t>
            </a:r>
            <a:endParaRPr lang="en-US" sz="800" dirty="0"/>
          </a:p>
        </p:txBody>
      </p:sp>
      <p:sp>
        <p:nvSpPr>
          <p:cNvPr id="11" name="TextBox 10"/>
          <p:cNvSpPr txBox="1"/>
          <p:nvPr/>
        </p:nvSpPr>
        <p:spPr>
          <a:xfrm>
            <a:off x="6444206" y="6498084"/>
            <a:ext cx="240772" cy="215444"/>
          </a:xfrm>
          <a:prstGeom prst="rect">
            <a:avLst/>
          </a:prstGeom>
          <a:noFill/>
        </p:spPr>
        <p:txBody>
          <a:bodyPr wrap="none" rtlCol="0">
            <a:spAutoFit/>
          </a:bodyPr>
          <a:lstStyle/>
          <a:p>
            <a:r>
              <a:rPr lang="en-US" sz="800" dirty="0" smtClean="0"/>
              <a:t>0</a:t>
            </a:r>
            <a:endParaRPr lang="en-US" sz="800" dirty="0"/>
          </a:p>
        </p:txBody>
      </p:sp>
      <p:sp>
        <p:nvSpPr>
          <p:cNvPr id="12" name="TextBox 11"/>
          <p:cNvSpPr txBox="1"/>
          <p:nvPr/>
        </p:nvSpPr>
        <p:spPr>
          <a:xfrm>
            <a:off x="8682365" y="3465142"/>
            <a:ext cx="240772" cy="215444"/>
          </a:xfrm>
          <a:prstGeom prst="rect">
            <a:avLst/>
          </a:prstGeom>
          <a:noFill/>
        </p:spPr>
        <p:txBody>
          <a:bodyPr wrap="none" rtlCol="0">
            <a:spAutoFit/>
          </a:bodyPr>
          <a:lstStyle/>
          <a:p>
            <a:r>
              <a:rPr lang="en-US" sz="800" dirty="0" smtClean="0"/>
              <a:t>0</a:t>
            </a:r>
            <a:endParaRPr lang="en-US" sz="800" dirty="0"/>
          </a:p>
        </p:txBody>
      </p:sp>
      <p:pic>
        <p:nvPicPr>
          <p:cNvPr id="8" name="Picture 7"/>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35497" y="1214972"/>
            <a:ext cx="5149481" cy="4142639"/>
          </a:xfrm>
          <a:prstGeom prst="rect">
            <a:avLst/>
          </a:prstGeom>
        </p:spPr>
      </p:pic>
      <p:pic>
        <p:nvPicPr>
          <p:cNvPr id="13" name="Picture 1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87166" y="1214972"/>
            <a:ext cx="4720729" cy="4142638"/>
          </a:xfrm>
          <a:prstGeom prst="rect">
            <a:avLst/>
          </a:prstGeom>
        </p:spPr>
      </p:pic>
    </p:spTree>
    <p:extLst>
      <p:ext uri="{BB962C8B-B14F-4D97-AF65-F5344CB8AC3E}">
        <p14:creationId xmlns:p14="http://schemas.microsoft.com/office/powerpoint/2010/main" val="1920815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3142" y="512462"/>
            <a:ext cx="8911687" cy="1280890"/>
          </a:xfrm>
        </p:spPr>
        <p:txBody>
          <a:bodyPr>
            <a:normAutofit/>
          </a:bodyPr>
          <a:lstStyle/>
          <a:p>
            <a:pPr marL="857250" indent="-857250">
              <a:buFont typeface="Wingdings" panose="05000000000000000000" pitchFamily="2" charset="2"/>
              <a:buChar char="q"/>
            </a:pPr>
            <a:r>
              <a:rPr lang="en-US" sz="3200" dirty="0">
                <a:solidFill>
                  <a:srgbClr val="2E5369">
                    <a:lumMod val="75000"/>
                  </a:srgbClr>
                </a:solidFill>
                <a:latin typeface="Algerian" panose="04020705040A02060702" pitchFamily="82" charset="0"/>
              </a:rPr>
              <a:t>H</a:t>
            </a:r>
            <a:r>
              <a:rPr lang="en-US" sz="3200" baseline="-25000" dirty="0">
                <a:solidFill>
                  <a:srgbClr val="2E5369">
                    <a:lumMod val="75000"/>
                  </a:srgbClr>
                </a:solidFill>
                <a:latin typeface="Algerian" panose="04020705040A02060702" pitchFamily="82" charset="0"/>
              </a:rPr>
              <a:t>3</a:t>
            </a:r>
            <a:r>
              <a:rPr lang="en-US" sz="3200" baseline="30000" dirty="0">
                <a:solidFill>
                  <a:srgbClr val="2E5369">
                    <a:lumMod val="75000"/>
                  </a:srgbClr>
                </a:solidFill>
                <a:latin typeface="Algerian" panose="04020705040A02060702" pitchFamily="82" charset="0"/>
              </a:rPr>
              <a:t>0</a:t>
            </a:r>
            <a:r>
              <a:rPr lang="en-US" sz="3200" dirty="0">
                <a:solidFill>
                  <a:srgbClr val="2E5369">
                    <a:lumMod val="75000"/>
                  </a:srgbClr>
                </a:solidFill>
                <a:latin typeface="Algerian" panose="04020705040A02060702" pitchFamily="82" charset="0"/>
              </a:rPr>
              <a:t> as four lepton resonance at LHC</a:t>
            </a:r>
            <a:r>
              <a:rPr lang="en-US" sz="3200" dirty="0" smtClean="0">
                <a:solidFill>
                  <a:srgbClr val="2E5369">
                    <a:lumMod val="75000"/>
                  </a:srgbClr>
                </a:solidFill>
                <a:latin typeface="Algerian" panose="04020705040A02060702" pitchFamily="82" charset="0"/>
              </a:rPr>
              <a:t>:</a:t>
            </a:r>
            <a:endParaRPr lang="en-US" sz="3200" dirty="0">
              <a:latin typeface="Algerian" panose="04020705040A02060702" pitchFamily="82" charset="0"/>
            </a:endParaRPr>
          </a:p>
        </p:txBody>
      </p:sp>
      <p:sp>
        <p:nvSpPr>
          <p:cNvPr id="4" name="Date Placeholder 3"/>
          <p:cNvSpPr>
            <a:spLocks noGrp="1"/>
          </p:cNvSpPr>
          <p:nvPr>
            <p:ph type="dt" sz="half" idx="10"/>
          </p:nvPr>
        </p:nvSpPr>
        <p:spPr/>
        <p:txBody>
          <a:bodyPr/>
          <a:lstStyle/>
          <a:p>
            <a:fld id="{3D2005E6-9216-44F6-B52C-CD73F712DB63}"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34</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8662" y="1540309"/>
            <a:ext cx="8500646" cy="42809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06417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367" y="147337"/>
            <a:ext cx="8911687" cy="1280890"/>
          </a:xfrm>
        </p:spPr>
        <p:txBody>
          <a:bodyPr>
            <a:normAutofit/>
          </a:bodyPr>
          <a:lstStyle/>
          <a:p>
            <a:pPr marL="857250" indent="-857250">
              <a:buFont typeface="Wingdings" panose="05000000000000000000" pitchFamily="2" charset="2"/>
              <a:buChar char="q"/>
            </a:pPr>
            <a:r>
              <a:rPr lang="en-US" sz="3200" dirty="0">
                <a:solidFill>
                  <a:srgbClr val="2E5369">
                    <a:lumMod val="75000"/>
                  </a:srgbClr>
                </a:solidFill>
                <a:effectLst>
                  <a:reflection blurRad="6350" stA="55000" endA="300" endPos="45500" dir="5400000" sy="-100000" algn="bl" rotWithShape="0"/>
                </a:effectLst>
                <a:latin typeface="Algerian" panose="04020705040A02060702" pitchFamily="82" charset="0"/>
              </a:rPr>
              <a:t>H</a:t>
            </a:r>
            <a:r>
              <a:rPr lang="en-US" sz="3200" baseline="-25000" dirty="0">
                <a:solidFill>
                  <a:srgbClr val="2E5369">
                    <a:lumMod val="75000"/>
                  </a:srgbClr>
                </a:solidFill>
                <a:effectLst>
                  <a:reflection blurRad="6350" stA="55000" endA="300" endPos="45500" dir="5400000" sy="-100000" algn="bl" rotWithShape="0"/>
                </a:effectLst>
                <a:latin typeface="Algerian" panose="04020705040A02060702" pitchFamily="82" charset="0"/>
              </a:rPr>
              <a:t>3</a:t>
            </a:r>
            <a:r>
              <a:rPr lang="en-US" sz="3200" baseline="30000" dirty="0">
                <a:solidFill>
                  <a:srgbClr val="2E5369">
                    <a:lumMod val="75000"/>
                  </a:srgbClr>
                </a:solidFill>
                <a:effectLst>
                  <a:reflection blurRad="6350" stA="55000" endA="300" endPos="45500" dir="5400000" sy="-100000" algn="bl" rotWithShape="0"/>
                </a:effectLst>
                <a:latin typeface="Algerian" panose="04020705040A02060702" pitchFamily="82" charset="0"/>
              </a:rPr>
              <a:t>0</a:t>
            </a:r>
            <a:r>
              <a:rPr lang="en-US" sz="3200" dirty="0">
                <a:solidFill>
                  <a:srgbClr val="2E5369">
                    <a:lumMod val="75000"/>
                  </a:srgbClr>
                </a:solidFill>
                <a:effectLst>
                  <a:reflection blurRad="6350" stA="55000" endA="300" endPos="45500" dir="5400000" sy="-100000" algn="bl" rotWithShape="0"/>
                </a:effectLst>
                <a:latin typeface="Algerian" panose="04020705040A02060702" pitchFamily="82" charset="0"/>
              </a:rPr>
              <a:t> as four lepton resonance at LHC</a:t>
            </a:r>
            <a:r>
              <a:rPr lang="en-US" sz="3200" dirty="0" smtClean="0">
                <a:solidFill>
                  <a:srgbClr val="2E5369">
                    <a:lumMod val="75000"/>
                  </a:srgbClr>
                </a:solidFill>
                <a:effectLst>
                  <a:reflection blurRad="6350" stA="55000" endA="300" endPos="45500" dir="5400000" sy="-100000" algn="bl" rotWithShape="0"/>
                </a:effectLst>
                <a:latin typeface="Algerian" panose="04020705040A02060702" pitchFamily="82" charset="0"/>
              </a:rPr>
              <a:t>:</a:t>
            </a:r>
            <a:endParaRPr lang="en-US" sz="3200" dirty="0">
              <a:effectLst>
                <a:reflection blurRad="6350" stA="55000" endA="300" endPos="45500" dir="5400000" sy="-100000" algn="bl" rotWithShape="0"/>
              </a:effectLst>
              <a:latin typeface="Algerian" panose="04020705040A02060702" pitchFamily="82" charset="0"/>
            </a:endParaRPr>
          </a:p>
        </p:txBody>
      </p:sp>
      <p:sp>
        <p:nvSpPr>
          <p:cNvPr id="4" name="Date Placeholder 3"/>
          <p:cNvSpPr>
            <a:spLocks noGrp="1"/>
          </p:cNvSpPr>
          <p:nvPr>
            <p:ph type="dt" sz="half" idx="10"/>
          </p:nvPr>
        </p:nvSpPr>
        <p:spPr/>
        <p:txBody>
          <a:bodyPr/>
          <a:lstStyle/>
          <a:p>
            <a:fld id="{3D2005E6-9216-44F6-B52C-CD73F712DB63}"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35</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5002" y="1400689"/>
            <a:ext cx="4989431" cy="44516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7612" y="1373151"/>
            <a:ext cx="5060283" cy="44516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40512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329899"/>
            <a:ext cx="8911687" cy="1280890"/>
          </a:xfrm>
          <a:effectLst>
            <a:outerShdw blurRad="50800" dist="38100" dir="5400000" algn="t" rotWithShape="0">
              <a:prstClr val="black">
                <a:alpha val="40000"/>
              </a:prstClr>
            </a:outerShdw>
          </a:effectLst>
        </p:spPr>
        <p:txBody>
          <a:bodyPr/>
          <a:lstStyle/>
          <a:p>
            <a:pPr marL="571500" indent="-571500">
              <a:buFont typeface="Wingdings" panose="05000000000000000000" pitchFamily="2" charset="2"/>
              <a:buChar char="q"/>
            </a:pPr>
            <a:r>
              <a:rPr lang="en-US" dirty="0">
                <a:solidFill>
                  <a:srgbClr val="1DAD73"/>
                </a:solidFill>
                <a:latin typeface="Baskerville Old Face" panose="02020602080505020303" pitchFamily="18" charset="0"/>
              </a:rPr>
              <a:t>H</a:t>
            </a:r>
            <a:r>
              <a:rPr lang="en-US" baseline="-25000" dirty="0">
                <a:solidFill>
                  <a:srgbClr val="1DAD73"/>
                </a:solidFill>
                <a:latin typeface="Baskerville Old Face" panose="02020602080505020303" pitchFamily="18" charset="0"/>
              </a:rPr>
              <a:t>3</a:t>
            </a:r>
            <a:r>
              <a:rPr lang="en-US" baseline="30000" dirty="0">
                <a:solidFill>
                  <a:srgbClr val="1DAD73"/>
                </a:solidFill>
                <a:latin typeface="Baskerville Old Face" panose="02020602080505020303" pitchFamily="18" charset="0"/>
              </a:rPr>
              <a:t>0</a:t>
            </a:r>
            <a:r>
              <a:rPr lang="en-US" dirty="0">
                <a:solidFill>
                  <a:srgbClr val="1DAD73"/>
                </a:solidFill>
                <a:latin typeface="Baskerville Old Face" panose="02020602080505020303" pitchFamily="18" charset="0"/>
              </a:rPr>
              <a:t> as </a:t>
            </a:r>
            <a:r>
              <a:rPr lang="en-US" dirty="0" smtClean="0">
                <a:solidFill>
                  <a:srgbClr val="1DAD73"/>
                </a:solidFill>
                <a:latin typeface="Baskerville Old Face" panose="02020602080505020303" pitchFamily="18" charset="0"/>
              </a:rPr>
              <a:t>di-photon </a:t>
            </a:r>
            <a:r>
              <a:rPr lang="en-US" dirty="0">
                <a:solidFill>
                  <a:srgbClr val="1DAD73"/>
                </a:solidFill>
                <a:latin typeface="Baskerville Old Face" panose="02020602080505020303" pitchFamily="18" charset="0"/>
              </a:rPr>
              <a:t>resonance at LHC: </a:t>
            </a:r>
            <a:endParaRPr lang="en-US" dirty="0">
              <a:solidFill>
                <a:srgbClr val="1DAD73"/>
              </a:solidFill>
            </a:endParaRPr>
          </a:p>
        </p:txBody>
      </p:sp>
      <p:sp>
        <p:nvSpPr>
          <p:cNvPr id="4" name="Date Placeholder 3"/>
          <p:cNvSpPr>
            <a:spLocks noGrp="1"/>
          </p:cNvSpPr>
          <p:nvPr>
            <p:ph type="dt" sz="half" idx="10"/>
          </p:nvPr>
        </p:nvSpPr>
        <p:spPr/>
        <p:txBody>
          <a:bodyPr/>
          <a:lstStyle/>
          <a:p>
            <a:fld id="{A415A365-2EDB-4668-847D-F54BA6EFFDA9}"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36</a:t>
            </a:fld>
            <a:endParaRPr lang="en-US" dirty="0"/>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21361" y="1610789"/>
            <a:ext cx="4921795" cy="4303000"/>
          </a:xfrm>
          <a:prstGeom prst="rect">
            <a:avLst/>
          </a:prstGeom>
        </p:spPr>
      </p:pic>
      <p:pic>
        <p:nvPicPr>
          <p:cNvPr id="9" name="Picture 8"/>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93982" y="1610789"/>
            <a:ext cx="4662153" cy="4519648"/>
          </a:xfrm>
          <a:prstGeom prst="rect">
            <a:avLst/>
          </a:prstGeom>
        </p:spPr>
      </p:pic>
    </p:spTree>
    <p:extLst>
      <p:ext uri="{BB962C8B-B14F-4D97-AF65-F5344CB8AC3E}">
        <p14:creationId xmlns:p14="http://schemas.microsoft.com/office/powerpoint/2010/main" val="3565714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329899"/>
            <a:ext cx="8911687" cy="1280890"/>
          </a:xfrm>
          <a:effectLst>
            <a:outerShdw blurRad="50800" dist="38100" dir="5400000" algn="t" rotWithShape="0">
              <a:prstClr val="black">
                <a:alpha val="40000"/>
              </a:prstClr>
            </a:outerShdw>
          </a:effectLst>
        </p:spPr>
        <p:txBody>
          <a:bodyPr/>
          <a:lstStyle/>
          <a:p>
            <a:pPr marL="571500" indent="-571500">
              <a:buFont typeface="Wingdings" panose="05000000000000000000" pitchFamily="2" charset="2"/>
              <a:buChar char="q"/>
            </a:pPr>
            <a:r>
              <a:rPr lang="en-US" dirty="0" smtClean="0">
                <a:solidFill>
                  <a:schemeClr val="accent6">
                    <a:lumMod val="50000"/>
                  </a:schemeClr>
                </a:solidFill>
                <a:latin typeface="Baskerville Old Face" panose="02020602080505020303" pitchFamily="18" charset="0"/>
              </a:rPr>
              <a:t>Discovery Reach of H</a:t>
            </a:r>
            <a:r>
              <a:rPr lang="en-US" baseline="-25000" dirty="0" smtClean="0">
                <a:solidFill>
                  <a:schemeClr val="accent6">
                    <a:lumMod val="50000"/>
                  </a:schemeClr>
                </a:solidFill>
                <a:latin typeface="Baskerville Old Face" panose="02020602080505020303" pitchFamily="18" charset="0"/>
              </a:rPr>
              <a:t>3</a:t>
            </a:r>
            <a:r>
              <a:rPr lang="en-US" baseline="30000" dirty="0" smtClean="0">
                <a:solidFill>
                  <a:schemeClr val="accent6">
                    <a:lumMod val="50000"/>
                  </a:schemeClr>
                </a:solidFill>
                <a:latin typeface="Baskerville Old Face" panose="02020602080505020303" pitchFamily="18" charset="0"/>
              </a:rPr>
              <a:t>0</a:t>
            </a:r>
            <a:r>
              <a:rPr lang="en-US" dirty="0" smtClean="0">
                <a:solidFill>
                  <a:schemeClr val="accent6">
                    <a:lumMod val="50000"/>
                  </a:schemeClr>
                </a:solidFill>
                <a:latin typeface="Baskerville Old Face" panose="02020602080505020303" pitchFamily="18" charset="0"/>
              </a:rPr>
              <a:t> at </a:t>
            </a:r>
            <a:r>
              <a:rPr lang="en-US" dirty="0">
                <a:solidFill>
                  <a:schemeClr val="accent6">
                    <a:lumMod val="50000"/>
                  </a:schemeClr>
                </a:solidFill>
                <a:latin typeface="Baskerville Old Face" panose="02020602080505020303" pitchFamily="18" charset="0"/>
              </a:rPr>
              <a:t>LHC: </a:t>
            </a:r>
            <a:endParaRPr lang="en-US" dirty="0">
              <a:solidFill>
                <a:schemeClr val="accent6">
                  <a:lumMod val="50000"/>
                </a:schemeClr>
              </a:solidFill>
            </a:endParaRPr>
          </a:p>
        </p:txBody>
      </p:sp>
      <p:sp>
        <p:nvSpPr>
          <p:cNvPr id="4" name="Date Placeholder 3"/>
          <p:cNvSpPr>
            <a:spLocks noGrp="1"/>
          </p:cNvSpPr>
          <p:nvPr>
            <p:ph type="dt" sz="half" idx="10"/>
          </p:nvPr>
        </p:nvSpPr>
        <p:spPr/>
        <p:txBody>
          <a:bodyPr/>
          <a:lstStyle/>
          <a:p>
            <a:fld id="{A415A365-2EDB-4668-847D-F54BA6EFFDA9}"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37</a:t>
            </a:fld>
            <a:endParaRPr lang="en-US" dirty="0"/>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02846" y="1152907"/>
            <a:ext cx="7259390" cy="5071945"/>
          </a:xfrm>
          <a:prstGeom prst="rect">
            <a:avLst/>
          </a:prstGeom>
        </p:spPr>
      </p:pic>
    </p:spTree>
    <p:extLst>
      <p:ext uri="{BB962C8B-B14F-4D97-AF65-F5344CB8AC3E}">
        <p14:creationId xmlns:p14="http://schemas.microsoft.com/office/powerpoint/2010/main" val="3315853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329899"/>
            <a:ext cx="8911687" cy="1280890"/>
          </a:xfrm>
          <a:effectLst>
            <a:outerShdw blurRad="50800" dist="38100" dir="5400000" algn="t" rotWithShape="0">
              <a:prstClr val="black">
                <a:alpha val="40000"/>
              </a:prstClr>
            </a:outerShdw>
          </a:effectLst>
        </p:spPr>
        <p:txBody>
          <a:bodyPr/>
          <a:lstStyle/>
          <a:p>
            <a:pPr marL="571500" indent="-571500">
              <a:buFont typeface="Wingdings" panose="05000000000000000000" pitchFamily="2" charset="2"/>
              <a:buChar char="q"/>
            </a:pPr>
            <a:r>
              <a:rPr lang="en-US" dirty="0" smtClean="0">
                <a:solidFill>
                  <a:srgbClr val="1DAD73"/>
                </a:solidFill>
                <a:latin typeface="Baskerville Old Face" panose="02020602080505020303" pitchFamily="18" charset="0"/>
              </a:rPr>
              <a:t>Discovery Reach of H</a:t>
            </a:r>
            <a:r>
              <a:rPr lang="en-US" baseline="-25000" dirty="0" smtClean="0">
                <a:solidFill>
                  <a:srgbClr val="1DAD73"/>
                </a:solidFill>
                <a:latin typeface="Baskerville Old Face" panose="02020602080505020303" pitchFamily="18" charset="0"/>
              </a:rPr>
              <a:t>3</a:t>
            </a:r>
            <a:r>
              <a:rPr lang="en-US" baseline="30000" dirty="0" smtClean="0">
                <a:solidFill>
                  <a:srgbClr val="1DAD73"/>
                </a:solidFill>
                <a:latin typeface="Baskerville Old Face" panose="02020602080505020303" pitchFamily="18" charset="0"/>
              </a:rPr>
              <a:t>0</a:t>
            </a:r>
            <a:r>
              <a:rPr lang="en-US" dirty="0" smtClean="0">
                <a:solidFill>
                  <a:srgbClr val="1DAD73"/>
                </a:solidFill>
                <a:latin typeface="Baskerville Old Face" panose="02020602080505020303" pitchFamily="18" charset="0"/>
              </a:rPr>
              <a:t> at </a:t>
            </a:r>
            <a:r>
              <a:rPr lang="en-US" dirty="0">
                <a:solidFill>
                  <a:srgbClr val="1DAD73"/>
                </a:solidFill>
                <a:latin typeface="Baskerville Old Face" panose="02020602080505020303" pitchFamily="18" charset="0"/>
              </a:rPr>
              <a:t>LHC: </a:t>
            </a:r>
            <a:endParaRPr lang="en-US" dirty="0">
              <a:solidFill>
                <a:srgbClr val="1DAD73"/>
              </a:solidFill>
            </a:endParaRPr>
          </a:p>
        </p:txBody>
      </p:sp>
      <p:sp>
        <p:nvSpPr>
          <p:cNvPr id="4" name="Date Placeholder 3"/>
          <p:cNvSpPr>
            <a:spLocks noGrp="1"/>
          </p:cNvSpPr>
          <p:nvPr>
            <p:ph type="dt" sz="half" idx="10"/>
          </p:nvPr>
        </p:nvSpPr>
        <p:spPr/>
        <p:txBody>
          <a:bodyPr/>
          <a:lstStyle/>
          <a:p>
            <a:fld id="{A415A365-2EDB-4668-847D-F54BA6EFFDA9}"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38</a:t>
            </a:fld>
            <a:endParaRPr lang="en-US" dirty="0"/>
          </a:p>
        </p:txBody>
      </p:sp>
      <p:sp>
        <p:nvSpPr>
          <p:cNvPr id="10" name="TextBox 9"/>
          <p:cNvSpPr txBox="1"/>
          <p:nvPr/>
        </p:nvSpPr>
        <p:spPr>
          <a:xfrm>
            <a:off x="9291542" y="5805929"/>
            <a:ext cx="240772" cy="215444"/>
          </a:xfrm>
          <a:prstGeom prst="rect">
            <a:avLst/>
          </a:prstGeom>
          <a:noFill/>
        </p:spPr>
        <p:txBody>
          <a:bodyPr wrap="none" rtlCol="0">
            <a:spAutoFit/>
          </a:bodyPr>
          <a:lstStyle/>
          <a:p>
            <a:r>
              <a:rPr lang="en-US" sz="800" dirty="0" smtClean="0"/>
              <a:t>0</a:t>
            </a:r>
            <a:endParaRPr lang="en-US" sz="800" dirty="0"/>
          </a:p>
        </p:txBody>
      </p:sp>
      <p:pic>
        <p:nvPicPr>
          <p:cNvPr id="9" name="Picture 8"/>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870" y="1365132"/>
            <a:ext cx="4323809" cy="4371429"/>
          </a:xfrm>
          <a:prstGeom prst="rect">
            <a:avLst/>
          </a:prstGeom>
        </p:spPr>
      </p:pic>
      <p:pic>
        <p:nvPicPr>
          <p:cNvPr id="11" name="Picture 10"/>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13021" y="1419610"/>
            <a:ext cx="4459024" cy="4247619"/>
          </a:xfrm>
          <a:prstGeom prst="rect">
            <a:avLst/>
          </a:prstGeom>
        </p:spPr>
      </p:pic>
    </p:spTree>
    <p:extLst>
      <p:ext uri="{BB962C8B-B14F-4D97-AF65-F5344CB8AC3E}">
        <p14:creationId xmlns:p14="http://schemas.microsoft.com/office/powerpoint/2010/main" val="1711133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5578" y="147337"/>
            <a:ext cx="8911687" cy="1280890"/>
          </a:xfrm>
          <a:effectLst>
            <a:outerShdw blurRad="50800" dist="38100" dir="5400000" algn="t" rotWithShape="0">
              <a:prstClr val="black">
                <a:alpha val="40000"/>
              </a:prstClr>
            </a:outerShdw>
          </a:effectLst>
        </p:spPr>
        <p:txBody>
          <a:bodyPr/>
          <a:lstStyle/>
          <a:p>
            <a:pPr marL="571500" indent="-571500">
              <a:buFont typeface="Wingdings" panose="05000000000000000000" pitchFamily="2" charset="2"/>
              <a:buChar char="q"/>
            </a:pPr>
            <a:r>
              <a:rPr lang="en-US" dirty="0" smtClean="0">
                <a:solidFill>
                  <a:srgbClr val="002060"/>
                </a:solidFill>
                <a:latin typeface="Baskerville Old Face" panose="02020602080505020303" pitchFamily="18" charset="0"/>
              </a:rPr>
              <a:t>Charge Breaking Minima :</a:t>
            </a:r>
            <a:endParaRPr lang="en-US" dirty="0">
              <a:solidFill>
                <a:srgbClr val="002060"/>
              </a:solidFill>
            </a:endParaRPr>
          </a:p>
        </p:txBody>
      </p:sp>
      <p:sp>
        <p:nvSpPr>
          <p:cNvPr id="4" name="Date Placeholder 3"/>
          <p:cNvSpPr>
            <a:spLocks noGrp="1"/>
          </p:cNvSpPr>
          <p:nvPr>
            <p:ph type="dt" sz="half" idx="10"/>
          </p:nvPr>
        </p:nvSpPr>
        <p:spPr/>
        <p:txBody>
          <a:bodyPr/>
          <a:lstStyle/>
          <a:p>
            <a:fld id="{A415A365-2EDB-4668-847D-F54BA6EFFDA9}"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39</a:t>
            </a:fld>
            <a:endParaRPr lang="en-US" dirty="0"/>
          </a:p>
        </p:txBody>
      </p:sp>
      <p:sp>
        <p:nvSpPr>
          <p:cNvPr id="10" name="TextBox 9"/>
          <p:cNvSpPr txBox="1"/>
          <p:nvPr/>
        </p:nvSpPr>
        <p:spPr>
          <a:xfrm>
            <a:off x="9291542" y="5805929"/>
            <a:ext cx="240772" cy="215444"/>
          </a:xfrm>
          <a:prstGeom prst="rect">
            <a:avLst/>
          </a:prstGeom>
          <a:noFill/>
        </p:spPr>
        <p:txBody>
          <a:bodyPr wrap="none" rtlCol="0">
            <a:spAutoFit/>
          </a:bodyPr>
          <a:lstStyle/>
          <a:p>
            <a:r>
              <a:rPr lang="en-US" sz="800" dirty="0" smtClean="0"/>
              <a:t>0</a:t>
            </a:r>
            <a:endParaRPr lang="en-US" sz="800" dirty="0"/>
          </a:p>
        </p:txBody>
      </p:sp>
      <p:pic>
        <p:nvPicPr>
          <p:cNvPr id="1026" name="Picture 2" descr="Image result for false vacuum"/>
          <p:cNvPicPr>
            <a:picLocks noChangeAspect="1" noChangeArrowheads="1"/>
          </p:cNvPicPr>
          <p:nvPr/>
        </p:nvPicPr>
        <p:blipFill>
          <a:blip r:embed="rId2">
            <a:clrChange>
              <a:clrFrom>
                <a:srgbClr val="1B1464"/>
              </a:clrFrom>
              <a:clrTo>
                <a:srgbClr val="1B1464">
                  <a:alpha val="0"/>
                </a:srgbClr>
              </a:clrTo>
            </a:clrChange>
            <a:extLst>
              <a:ext uri="{28A0092B-C50C-407E-A947-70E740481C1C}">
                <a14:useLocalDpi xmlns:a14="http://schemas.microsoft.com/office/drawing/2010/main" val="0"/>
              </a:ext>
            </a:extLst>
          </a:blip>
          <a:srcRect/>
          <a:stretch>
            <a:fillRect/>
          </a:stretch>
        </p:blipFill>
        <p:spPr bwMode="auto">
          <a:xfrm>
            <a:off x="7695750" y="845350"/>
            <a:ext cx="4018208" cy="289505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945488" y="783575"/>
            <a:ext cx="2127505" cy="369332"/>
          </a:xfrm>
          <a:prstGeom prst="rect">
            <a:avLst/>
          </a:prstGeom>
          <a:noFill/>
        </p:spPr>
        <p:txBody>
          <a:bodyPr wrap="none" rtlCol="0">
            <a:spAutoFit/>
          </a:bodyPr>
          <a:lstStyle/>
          <a:p>
            <a:r>
              <a:rPr lang="en-US" b="1" dirty="0" smtClean="0">
                <a:latin typeface="Baskerville Old Face" panose="02020602080505020303" pitchFamily="18" charset="0"/>
              </a:rPr>
              <a:t>( Preliminary Result )</a:t>
            </a:r>
            <a:endParaRPr lang="en-US" b="1" dirty="0">
              <a:latin typeface="Baskerville Old Face" panose="02020602080505020303" pitchFamily="18" charset="0"/>
            </a:endParaRPr>
          </a:p>
        </p:txBody>
      </p:sp>
      <p:graphicFrame>
        <p:nvGraphicFramePr>
          <p:cNvPr id="15" name="Diagram 14"/>
          <p:cNvGraphicFramePr/>
          <p:nvPr>
            <p:extLst>
              <p:ext uri="{D42A27DB-BD31-4B8C-83A1-F6EECF244321}">
                <p14:modId xmlns:p14="http://schemas.microsoft.com/office/powerpoint/2010/main" val="2027771739"/>
              </p:ext>
            </p:extLst>
          </p:nvPr>
        </p:nvGraphicFramePr>
        <p:xfrm>
          <a:off x="1168964" y="1152907"/>
          <a:ext cx="5540777" cy="5705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46893" y="3391665"/>
            <a:ext cx="4018208" cy="3466335"/>
          </a:xfrm>
          <a:prstGeom prst="rect">
            <a:avLst/>
          </a:prstGeom>
        </p:spPr>
      </p:pic>
    </p:spTree>
    <p:extLst>
      <p:ext uri="{BB962C8B-B14F-4D97-AF65-F5344CB8AC3E}">
        <p14:creationId xmlns:p14="http://schemas.microsoft.com/office/powerpoint/2010/main" val="3149374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699744" y="0"/>
            <a:ext cx="6917534" cy="1482328"/>
          </a:xfrm>
          <a:prstGeom prst="rect">
            <a:avLst/>
          </a:prstGeom>
          <a:blipFill>
            <a:blip r:embed="rId2" cstate="print"/>
            <a:stretch>
              <a:fillRect/>
            </a:stretch>
          </a:blipFill>
        </p:spPr>
        <p:txBody>
          <a:bodyPr wrap="square" lIns="0" tIns="0" rIns="0" bIns="0" rtlCol="0"/>
          <a:lstStyle/>
          <a:p>
            <a:endParaRPr sz="1266"/>
          </a:p>
        </p:txBody>
      </p:sp>
      <p:sp>
        <p:nvSpPr>
          <p:cNvPr id="3" name="object 3"/>
          <p:cNvSpPr txBox="1">
            <a:spLocks noGrp="1"/>
          </p:cNvSpPr>
          <p:nvPr>
            <p:ph type="title"/>
          </p:nvPr>
        </p:nvSpPr>
        <p:spPr>
          <a:xfrm>
            <a:off x="883847" y="102769"/>
            <a:ext cx="10831695" cy="407356"/>
          </a:xfrm>
          <a:prstGeom prst="rect">
            <a:avLst/>
          </a:prstGeom>
        </p:spPr>
        <p:txBody>
          <a:bodyPr vert="horz" wrap="square" lIns="0" tIns="0" rIns="0" bIns="0" rtlCol="0" anchor="t">
            <a:spAutoFit/>
          </a:bodyPr>
          <a:lstStyle/>
          <a:p>
            <a:pPr marL="112510" marR="3572" indent="-104027">
              <a:lnSpc>
                <a:spcPct val="79600"/>
              </a:lnSpc>
            </a:pPr>
            <a:r>
              <a:rPr lang="en-US" sz="3200" b="1" spc="622" dirty="0" smtClean="0">
                <a:solidFill>
                  <a:schemeClr val="bg2">
                    <a:lumMod val="10000"/>
                  </a:schemeClr>
                </a:solidFill>
                <a:latin typeface="Baskerville Old Face" panose="02020602080505020303" pitchFamily="18" charset="0"/>
                <a:cs typeface="Times New Roman" panose="02020603050405020304" pitchFamily="18" charset="0"/>
              </a:rPr>
              <a:t>Neutrino Mass        </a:t>
            </a:r>
            <a:r>
              <a:rPr lang="en-US" sz="2800" b="1" spc="622" dirty="0" smtClean="0">
                <a:solidFill>
                  <a:srgbClr val="00B050"/>
                </a:solidFill>
                <a:latin typeface="Calisto MT" panose="02040603050505030304" pitchFamily="18" charset="0"/>
                <a:cs typeface="Times New Roman"/>
              </a:rPr>
              <a:t>New </a:t>
            </a:r>
            <a:r>
              <a:rPr lang="en-US" sz="2800" b="1" spc="622" dirty="0">
                <a:solidFill>
                  <a:srgbClr val="00B050"/>
                </a:solidFill>
                <a:latin typeface="Calisto MT" panose="02040603050505030304" pitchFamily="18" charset="0"/>
                <a:cs typeface="Times New Roman"/>
              </a:rPr>
              <a:t>physics beyond SM</a:t>
            </a:r>
            <a:r>
              <a:rPr lang="en-US" sz="2800" b="1" spc="622" dirty="0" smtClean="0">
                <a:solidFill>
                  <a:srgbClr val="00B050"/>
                </a:solidFill>
                <a:latin typeface="Calisto MT" panose="02040603050505030304" pitchFamily="18" charset="0"/>
                <a:cs typeface="Times New Roman"/>
              </a:rPr>
              <a:t>:</a:t>
            </a:r>
            <a:endParaRPr sz="2800" b="1" dirty="0">
              <a:solidFill>
                <a:srgbClr val="00B050"/>
              </a:solidFill>
              <a:latin typeface="Calisto MT" panose="02040603050505030304" pitchFamily="18" charset="0"/>
              <a:cs typeface="Times New Roman"/>
            </a:endParaRPr>
          </a:p>
        </p:txBody>
      </p:sp>
      <p:sp>
        <p:nvSpPr>
          <p:cNvPr id="4" name="object 4"/>
          <p:cNvSpPr/>
          <p:nvPr/>
        </p:nvSpPr>
        <p:spPr>
          <a:xfrm>
            <a:off x="2649198" y="4560614"/>
            <a:ext cx="167878" cy="0"/>
          </a:xfrm>
          <a:custGeom>
            <a:avLst/>
            <a:gdLst/>
            <a:ahLst/>
            <a:cxnLst/>
            <a:rect l="l" t="t" r="r" b="b"/>
            <a:pathLst>
              <a:path w="238760">
                <a:moveTo>
                  <a:pt x="0" y="0"/>
                </a:moveTo>
                <a:lnTo>
                  <a:pt x="238274" y="0"/>
                </a:lnTo>
              </a:path>
            </a:pathLst>
          </a:custGeom>
          <a:ln w="9177">
            <a:solidFill>
              <a:srgbClr val="000000"/>
            </a:solidFill>
          </a:ln>
        </p:spPr>
        <p:txBody>
          <a:bodyPr wrap="square" lIns="0" tIns="0" rIns="0" bIns="0" rtlCol="0"/>
          <a:lstStyle/>
          <a:p>
            <a:endParaRPr sz="1266"/>
          </a:p>
        </p:txBody>
      </p:sp>
      <p:sp>
        <p:nvSpPr>
          <p:cNvPr id="5" name="object 5"/>
          <p:cNvSpPr/>
          <p:nvPr/>
        </p:nvSpPr>
        <p:spPr>
          <a:xfrm>
            <a:off x="2649198" y="4505764"/>
            <a:ext cx="145107" cy="48667"/>
          </a:xfrm>
          <a:custGeom>
            <a:avLst/>
            <a:gdLst/>
            <a:ahLst/>
            <a:cxnLst/>
            <a:rect l="l" t="t" r="r" b="b"/>
            <a:pathLst>
              <a:path w="206375" h="69214">
                <a:moveTo>
                  <a:pt x="0" y="68831"/>
                </a:moveTo>
                <a:lnTo>
                  <a:pt x="206199" y="0"/>
                </a:lnTo>
              </a:path>
            </a:pathLst>
          </a:custGeom>
          <a:ln w="9176">
            <a:solidFill>
              <a:srgbClr val="000000"/>
            </a:solidFill>
          </a:ln>
        </p:spPr>
        <p:txBody>
          <a:bodyPr wrap="square" lIns="0" tIns="0" rIns="0" bIns="0" rtlCol="0"/>
          <a:lstStyle/>
          <a:p>
            <a:endParaRPr sz="1266"/>
          </a:p>
        </p:txBody>
      </p:sp>
      <p:sp>
        <p:nvSpPr>
          <p:cNvPr id="6" name="object 6"/>
          <p:cNvSpPr/>
          <p:nvPr/>
        </p:nvSpPr>
        <p:spPr>
          <a:xfrm>
            <a:off x="2649198" y="4505764"/>
            <a:ext cx="167878" cy="54918"/>
          </a:xfrm>
          <a:custGeom>
            <a:avLst/>
            <a:gdLst/>
            <a:ahLst/>
            <a:cxnLst/>
            <a:rect l="l" t="t" r="r" b="b"/>
            <a:pathLst>
              <a:path w="238760" h="78104">
                <a:moveTo>
                  <a:pt x="0" y="78008"/>
                </a:moveTo>
                <a:lnTo>
                  <a:pt x="238274" y="0"/>
                </a:lnTo>
              </a:path>
            </a:pathLst>
          </a:custGeom>
          <a:ln w="9176">
            <a:solidFill>
              <a:srgbClr val="000000"/>
            </a:solidFill>
          </a:ln>
        </p:spPr>
        <p:txBody>
          <a:bodyPr wrap="square" lIns="0" tIns="0" rIns="0" bIns="0" rtlCol="0"/>
          <a:lstStyle/>
          <a:p>
            <a:endParaRPr sz="1266"/>
          </a:p>
        </p:txBody>
      </p:sp>
      <p:sp>
        <p:nvSpPr>
          <p:cNvPr id="7" name="object 7"/>
          <p:cNvSpPr/>
          <p:nvPr/>
        </p:nvSpPr>
        <p:spPr>
          <a:xfrm>
            <a:off x="2649198" y="4447687"/>
            <a:ext cx="167878" cy="58489"/>
          </a:xfrm>
          <a:custGeom>
            <a:avLst/>
            <a:gdLst/>
            <a:ahLst/>
            <a:cxnLst/>
            <a:rect l="l" t="t" r="r" b="b"/>
            <a:pathLst>
              <a:path w="238760" h="83185">
                <a:moveTo>
                  <a:pt x="0" y="0"/>
                </a:moveTo>
                <a:lnTo>
                  <a:pt x="238274" y="82597"/>
                </a:lnTo>
              </a:path>
            </a:pathLst>
          </a:custGeom>
          <a:ln w="9176">
            <a:solidFill>
              <a:srgbClr val="000000"/>
            </a:solidFill>
          </a:ln>
        </p:spPr>
        <p:txBody>
          <a:bodyPr wrap="square" lIns="0" tIns="0" rIns="0" bIns="0" rtlCol="0"/>
          <a:lstStyle/>
          <a:p>
            <a:endParaRPr sz="1266"/>
          </a:p>
        </p:txBody>
      </p:sp>
      <p:sp>
        <p:nvSpPr>
          <p:cNvPr id="8" name="object 8"/>
          <p:cNvSpPr/>
          <p:nvPr/>
        </p:nvSpPr>
        <p:spPr>
          <a:xfrm>
            <a:off x="2649198" y="4447687"/>
            <a:ext cx="167878" cy="0"/>
          </a:xfrm>
          <a:custGeom>
            <a:avLst/>
            <a:gdLst/>
            <a:ahLst/>
            <a:cxnLst/>
            <a:rect l="l" t="t" r="r" b="b"/>
            <a:pathLst>
              <a:path w="238760">
                <a:moveTo>
                  <a:pt x="0" y="0"/>
                </a:moveTo>
                <a:lnTo>
                  <a:pt x="238274" y="0"/>
                </a:lnTo>
              </a:path>
            </a:pathLst>
          </a:custGeom>
          <a:ln w="9177">
            <a:solidFill>
              <a:srgbClr val="000000"/>
            </a:solidFill>
          </a:ln>
        </p:spPr>
        <p:txBody>
          <a:bodyPr wrap="square" lIns="0" tIns="0" rIns="0" bIns="0" rtlCol="0"/>
          <a:lstStyle/>
          <a:p>
            <a:endParaRPr sz="1266"/>
          </a:p>
        </p:txBody>
      </p:sp>
      <p:sp>
        <p:nvSpPr>
          <p:cNvPr id="9" name="object 9"/>
          <p:cNvSpPr/>
          <p:nvPr/>
        </p:nvSpPr>
        <p:spPr>
          <a:xfrm>
            <a:off x="2649198" y="4441234"/>
            <a:ext cx="167878" cy="0"/>
          </a:xfrm>
          <a:custGeom>
            <a:avLst/>
            <a:gdLst/>
            <a:ahLst/>
            <a:cxnLst/>
            <a:rect l="l" t="t" r="r" b="b"/>
            <a:pathLst>
              <a:path w="238760">
                <a:moveTo>
                  <a:pt x="0" y="0"/>
                </a:moveTo>
                <a:lnTo>
                  <a:pt x="238274" y="0"/>
                </a:lnTo>
              </a:path>
            </a:pathLst>
          </a:custGeom>
          <a:ln w="9177">
            <a:solidFill>
              <a:srgbClr val="000000"/>
            </a:solidFill>
          </a:ln>
        </p:spPr>
        <p:txBody>
          <a:bodyPr wrap="square" lIns="0" tIns="0" rIns="0" bIns="0" rtlCol="0"/>
          <a:lstStyle/>
          <a:p>
            <a:endParaRPr sz="1266"/>
          </a:p>
        </p:txBody>
      </p:sp>
      <p:sp>
        <p:nvSpPr>
          <p:cNvPr id="10" name="object 10"/>
          <p:cNvSpPr/>
          <p:nvPr/>
        </p:nvSpPr>
        <p:spPr>
          <a:xfrm>
            <a:off x="2649198" y="4554162"/>
            <a:ext cx="0" cy="32593"/>
          </a:xfrm>
          <a:custGeom>
            <a:avLst/>
            <a:gdLst/>
            <a:ahLst/>
            <a:cxnLst/>
            <a:rect l="l" t="t" r="r" b="b"/>
            <a:pathLst>
              <a:path h="46354">
                <a:moveTo>
                  <a:pt x="0" y="45887"/>
                </a:moveTo>
                <a:lnTo>
                  <a:pt x="0" y="0"/>
                </a:lnTo>
              </a:path>
            </a:pathLst>
          </a:custGeom>
          <a:ln w="9164">
            <a:solidFill>
              <a:srgbClr val="000000"/>
            </a:solidFill>
          </a:ln>
        </p:spPr>
        <p:txBody>
          <a:bodyPr wrap="square" lIns="0" tIns="0" rIns="0" bIns="0" rtlCol="0"/>
          <a:lstStyle/>
          <a:p>
            <a:endParaRPr sz="1266"/>
          </a:p>
        </p:txBody>
      </p:sp>
      <p:sp>
        <p:nvSpPr>
          <p:cNvPr id="11" name="object 11"/>
          <p:cNvSpPr/>
          <p:nvPr/>
        </p:nvSpPr>
        <p:spPr>
          <a:xfrm>
            <a:off x="2649198" y="4415423"/>
            <a:ext cx="0" cy="32593"/>
          </a:xfrm>
          <a:custGeom>
            <a:avLst/>
            <a:gdLst/>
            <a:ahLst/>
            <a:cxnLst/>
            <a:rect l="l" t="t" r="r" b="b"/>
            <a:pathLst>
              <a:path h="46354">
                <a:moveTo>
                  <a:pt x="0" y="45887"/>
                </a:moveTo>
                <a:lnTo>
                  <a:pt x="0" y="0"/>
                </a:lnTo>
              </a:path>
            </a:pathLst>
          </a:custGeom>
          <a:ln w="9164">
            <a:solidFill>
              <a:srgbClr val="000000"/>
            </a:solidFill>
          </a:ln>
        </p:spPr>
        <p:txBody>
          <a:bodyPr wrap="square" lIns="0" tIns="0" rIns="0" bIns="0" rtlCol="0"/>
          <a:lstStyle/>
          <a:p>
            <a:endParaRPr sz="1266"/>
          </a:p>
        </p:txBody>
      </p:sp>
      <p:sp>
        <p:nvSpPr>
          <p:cNvPr id="12" name="object 12"/>
          <p:cNvSpPr/>
          <p:nvPr/>
        </p:nvSpPr>
        <p:spPr>
          <a:xfrm>
            <a:off x="2816735" y="4538029"/>
            <a:ext cx="0" cy="48667"/>
          </a:xfrm>
          <a:custGeom>
            <a:avLst/>
            <a:gdLst/>
            <a:ahLst/>
            <a:cxnLst/>
            <a:rect l="l" t="t" r="r" b="b"/>
            <a:pathLst>
              <a:path h="69215">
                <a:moveTo>
                  <a:pt x="0" y="68831"/>
                </a:moveTo>
                <a:lnTo>
                  <a:pt x="0" y="0"/>
                </a:lnTo>
              </a:path>
            </a:pathLst>
          </a:custGeom>
          <a:ln w="9164">
            <a:solidFill>
              <a:srgbClr val="000000"/>
            </a:solidFill>
          </a:ln>
        </p:spPr>
        <p:txBody>
          <a:bodyPr wrap="square" lIns="0" tIns="0" rIns="0" bIns="0" rtlCol="0"/>
          <a:lstStyle/>
          <a:p>
            <a:endParaRPr sz="1266"/>
          </a:p>
        </p:txBody>
      </p:sp>
      <p:sp>
        <p:nvSpPr>
          <p:cNvPr id="13" name="object 13"/>
          <p:cNvSpPr/>
          <p:nvPr/>
        </p:nvSpPr>
        <p:spPr>
          <a:xfrm>
            <a:off x="2816735" y="4415423"/>
            <a:ext cx="0" cy="58489"/>
          </a:xfrm>
          <a:custGeom>
            <a:avLst/>
            <a:gdLst/>
            <a:ahLst/>
            <a:cxnLst/>
            <a:rect l="l" t="t" r="r" b="b"/>
            <a:pathLst>
              <a:path h="83185">
                <a:moveTo>
                  <a:pt x="0" y="82597"/>
                </a:moveTo>
                <a:lnTo>
                  <a:pt x="0" y="0"/>
                </a:lnTo>
              </a:path>
            </a:pathLst>
          </a:custGeom>
          <a:ln w="9164">
            <a:solidFill>
              <a:srgbClr val="000000"/>
            </a:solidFill>
          </a:ln>
        </p:spPr>
        <p:txBody>
          <a:bodyPr wrap="square" lIns="0" tIns="0" rIns="0" bIns="0" rtlCol="0"/>
          <a:lstStyle/>
          <a:p>
            <a:endParaRPr sz="1266"/>
          </a:p>
        </p:txBody>
      </p:sp>
      <p:sp>
        <p:nvSpPr>
          <p:cNvPr id="14" name="object 14"/>
          <p:cNvSpPr/>
          <p:nvPr/>
        </p:nvSpPr>
        <p:spPr>
          <a:xfrm>
            <a:off x="2703970" y="4263778"/>
            <a:ext cx="112961" cy="103584"/>
          </a:xfrm>
          <a:custGeom>
            <a:avLst/>
            <a:gdLst/>
            <a:ahLst/>
            <a:cxnLst/>
            <a:rect l="l" t="t" r="r" b="b"/>
            <a:pathLst>
              <a:path w="160655" h="147320">
                <a:moveTo>
                  <a:pt x="22911" y="137662"/>
                </a:moveTo>
                <a:lnTo>
                  <a:pt x="36657" y="137662"/>
                </a:lnTo>
                <a:lnTo>
                  <a:pt x="36657" y="146840"/>
                </a:lnTo>
                <a:lnTo>
                  <a:pt x="22911" y="146840"/>
                </a:lnTo>
                <a:lnTo>
                  <a:pt x="13746" y="137662"/>
                </a:lnTo>
                <a:lnTo>
                  <a:pt x="0" y="114719"/>
                </a:lnTo>
                <a:lnTo>
                  <a:pt x="0" y="68831"/>
                </a:lnTo>
                <a:lnTo>
                  <a:pt x="13746" y="45887"/>
                </a:lnTo>
                <a:lnTo>
                  <a:pt x="22911" y="32121"/>
                </a:lnTo>
                <a:lnTo>
                  <a:pt x="45822" y="22943"/>
                </a:lnTo>
                <a:lnTo>
                  <a:pt x="128301" y="22943"/>
                </a:lnTo>
                <a:lnTo>
                  <a:pt x="151212" y="9177"/>
                </a:lnTo>
                <a:lnTo>
                  <a:pt x="160377" y="0"/>
                </a:lnTo>
              </a:path>
            </a:pathLst>
          </a:custGeom>
          <a:ln w="9171">
            <a:solidFill>
              <a:srgbClr val="000000"/>
            </a:solidFill>
          </a:ln>
        </p:spPr>
        <p:txBody>
          <a:bodyPr wrap="square" lIns="0" tIns="0" rIns="0" bIns="0" rtlCol="0"/>
          <a:lstStyle/>
          <a:p>
            <a:endParaRPr sz="1266"/>
          </a:p>
        </p:txBody>
      </p:sp>
      <p:sp>
        <p:nvSpPr>
          <p:cNvPr id="15" name="object 15"/>
          <p:cNvSpPr/>
          <p:nvPr/>
        </p:nvSpPr>
        <p:spPr>
          <a:xfrm>
            <a:off x="2720079" y="4254099"/>
            <a:ext cx="96887" cy="32593"/>
          </a:xfrm>
          <a:custGeom>
            <a:avLst/>
            <a:gdLst/>
            <a:ahLst/>
            <a:cxnLst/>
            <a:rect l="l" t="t" r="r" b="b"/>
            <a:pathLst>
              <a:path w="137794" h="46354">
                <a:moveTo>
                  <a:pt x="0" y="45887"/>
                </a:moveTo>
                <a:lnTo>
                  <a:pt x="105390" y="45887"/>
                </a:lnTo>
                <a:lnTo>
                  <a:pt x="128301" y="36710"/>
                </a:lnTo>
                <a:lnTo>
                  <a:pt x="137466" y="13766"/>
                </a:lnTo>
                <a:lnTo>
                  <a:pt x="137466" y="0"/>
                </a:lnTo>
              </a:path>
            </a:pathLst>
          </a:custGeom>
          <a:ln w="9176">
            <a:solidFill>
              <a:srgbClr val="000000"/>
            </a:solidFill>
          </a:ln>
        </p:spPr>
        <p:txBody>
          <a:bodyPr wrap="square" lIns="0" tIns="0" rIns="0" bIns="0" rtlCol="0"/>
          <a:lstStyle/>
          <a:p>
            <a:endParaRPr sz="1266"/>
          </a:p>
        </p:txBody>
      </p:sp>
      <p:sp>
        <p:nvSpPr>
          <p:cNvPr id="16" name="object 16"/>
          <p:cNvSpPr/>
          <p:nvPr/>
        </p:nvSpPr>
        <p:spPr>
          <a:xfrm>
            <a:off x="2736188" y="4286364"/>
            <a:ext cx="80814" cy="90636"/>
          </a:xfrm>
          <a:custGeom>
            <a:avLst/>
            <a:gdLst/>
            <a:ahLst/>
            <a:cxnLst/>
            <a:rect l="l" t="t" r="r" b="b"/>
            <a:pathLst>
              <a:path w="114935" h="128904">
                <a:moveTo>
                  <a:pt x="0" y="0"/>
                </a:moveTo>
                <a:lnTo>
                  <a:pt x="13746" y="13766"/>
                </a:lnTo>
                <a:lnTo>
                  <a:pt x="22911" y="82597"/>
                </a:lnTo>
                <a:lnTo>
                  <a:pt x="36657" y="114719"/>
                </a:lnTo>
                <a:lnTo>
                  <a:pt x="59568" y="128485"/>
                </a:lnTo>
                <a:lnTo>
                  <a:pt x="82479" y="128485"/>
                </a:lnTo>
                <a:lnTo>
                  <a:pt x="105390" y="114719"/>
                </a:lnTo>
                <a:lnTo>
                  <a:pt x="114555" y="82597"/>
                </a:lnTo>
                <a:lnTo>
                  <a:pt x="114555" y="45887"/>
                </a:lnTo>
                <a:lnTo>
                  <a:pt x="105390" y="22943"/>
                </a:lnTo>
                <a:lnTo>
                  <a:pt x="82479" y="0"/>
                </a:lnTo>
              </a:path>
            </a:pathLst>
          </a:custGeom>
          <a:ln w="9170">
            <a:solidFill>
              <a:srgbClr val="000000"/>
            </a:solidFill>
          </a:ln>
        </p:spPr>
        <p:txBody>
          <a:bodyPr wrap="square" lIns="0" tIns="0" rIns="0" bIns="0" rtlCol="0"/>
          <a:lstStyle/>
          <a:p>
            <a:endParaRPr sz="1266"/>
          </a:p>
        </p:txBody>
      </p:sp>
      <p:sp>
        <p:nvSpPr>
          <p:cNvPr id="17" name="object 17"/>
          <p:cNvSpPr/>
          <p:nvPr/>
        </p:nvSpPr>
        <p:spPr>
          <a:xfrm>
            <a:off x="2752298" y="4344440"/>
            <a:ext cx="64740" cy="22770"/>
          </a:xfrm>
          <a:custGeom>
            <a:avLst/>
            <a:gdLst/>
            <a:ahLst/>
            <a:cxnLst/>
            <a:rect l="l" t="t" r="r" b="b"/>
            <a:pathLst>
              <a:path w="92075" h="32385">
                <a:moveTo>
                  <a:pt x="0" y="0"/>
                </a:moveTo>
                <a:lnTo>
                  <a:pt x="13746" y="22943"/>
                </a:lnTo>
                <a:lnTo>
                  <a:pt x="36657" y="32121"/>
                </a:lnTo>
                <a:lnTo>
                  <a:pt x="59568" y="32121"/>
                </a:lnTo>
                <a:lnTo>
                  <a:pt x="82479" y="22943"/>
                </a:lnTo>
                <a:lnTo>
                  <a:pt x="91644" y="0"/>
                </a:lnTo>
              </a:path>
            </a:pathLst>
          </a:custGeom>
          <a:ln w="9176">
            <a:solidFill>
              <a:srgbClr val="000000"/>
            </a:solidFill>
          </a:ln>
        </p:spPr>
        <p:txBody>
          <a:bodyPr wrap="square" lIns="0" tIns="0" rIns="0" bIns="0" rtlCol="0"/>
          <a:lstStyle/>
          <a:p>
            <a:endParaRPr sz="1266"/>
          </a:p>
        </p:txBody>
      </p:sp>
      <p:sp>
        <p:nvSpPr>
          <p:cNvPr id="18" name="object 18"/>
          <p:cNvSpPr/>
          <p:nvPr/>
        </p:nvSpPr>
        <p:spPr>
          <a:xfrm>
            <a:off x="2703970" y="4125040"/>
            <a:ext cx="80814" cy="90636"/>
          </a:xfrm>
          <a:custGeom>
            <a:avLst/>
            <a:gdLst/>
            <a:ahLst/>
            <a:cxnLst/>
            <a:rect l="l" t="t" r="r" b="b"/>
            <a:pathLst>
              <a:path w="114935" h="128904">
                <a:moveTo>
                  <a:pt x="22911" y="13766"/>
                </a:moveTo>
                <a:lnTo>
                  <a:pt x="0" y="0"/>
                </a:lnTo>
                <a:lnTo>
                  <a:pt x="45822" y="0"/>
                </a:lnTo>
                <a:lnTo>
                  <a:pt x="22911" y="13766"/>
                </a:lnTo>
                <a:lnTo>
                  <a:pt x="13746" y="22943"/>
                </a:lnTo>
                <a:lnTo>
                  <a:pt x="0" y="45887"/>
                </a:lnTo>
                <a:lnTo>
                  <a:pt x="0" y="91775"/>
                </a:lnTo>
                <a:lnTo>
                  <a:pt x="13746" y="114719"/>
                </a:lnTo>
                <a:lnTo>
                  <a:pt x="22911" y="128485"/>
                </a:lnTo>
                <a:lnTo>
                  <a:pt x="45822" y="128485"/>
                </a:lnTo>
                <a:lnTo>
                  <a:pt x="59568" y="114719"/>
                </a:lnTo>
                <a:lnTo>
                  <a:pt x="68733" y="91775"/>
                </a:lnTo>
                <a:lnTo>
                  <a:pt x="91644" y="36710"/>
                </a:lnTo>
                <a:lnTo>
                  <a:pt x="105390" y="13766"/>
                </a:lnTo>
                <a:lnTo>
                  <a:pt x="114555" y="0"/>
                </a:lnTo>
              </a:path>
            </a:pathLst>
          </a:custGeom>
          <a:ln w="9170">
            <a:solidFill>
              <a:srgbClr val="000000"/>
            </a:solidFill>
          </a:ln>
        </p:spPr>
        <p:txBody>
          <a:bodyPr wrap="square" lIns="0" tIns="0" rIns="0" bIns="0" rtlCol="0"/>
          <a:lstStyle/>
          <a:p>
            <a:endParaRPr sz="1266"/>
          </a:p>
        </p:txBody>
      </p:sp>
      <p:sp>
        <p:nvSpPr>
          <p:cNvPr id="19" name="object 19"/>
          <p:cNvSpPr/>
          <p:nvPr/>
        </p:nvSpPr>
        <p:spPr>
          <a:xfrm>
            <a:off x="2729745" y="4125040"/>
            <a:ext cx="87064" cy="90636"/>
          </a:xfrm>
          <a:custGeom>
            <a:avLst/>
            <a:gdLst/>
            <a:ahLst/>
            <a:cxnLst/>
            <a:rect l="l" t="t" r="r" b="b"/>
            <a:pathLst>
              <a:path w="123825" h="128904">
                <a:moveTo>
                  <a:pt x="0" y="128485"/>
                </a:moveTo>
                <a:lnTo>
                  <a:pt x="9164" y="114719"/>
                </a:lnTo>
                <a:lnTo>
                  <a:pt x="22911" y="91775"/>
                </a:lnTo>
                <a:lnTo>
                  <a:pt x="45822" y="36710"/>
                </a:lnTo>
                <a:lnTo>
                  <a:pt x="54986" y="13766"/>
                </a:lnTo>
                <a:lnTo>
                  <a:pt x="68733" y="0"/>
                </a:lnTo>
                <a:lnTo>
                  <a:pt x="100808" y="0"/>
                </a:lnTo>
                <a:lnTo>
                  <a:pt x="114555" y="13766"/>
                </a:lnTo>
                <a:lnTo>
                  <a:pt x="123719" y="36710"/>
                </a:lnTo>
                <a:lnTo>
                  <a:pt x="123719" y="82597"/>
                </a:lnTo>
                <a:lnTo>
                  <a:pt x="114555" y="105541"/>
                </a:lnTo>
                <a:lnTo>
                  <a:pt x="100808" y="114719"/>
                </a:lnTo>
                <a:lnTo>
                  <a:pt x="77897" y="128485"/>
                </a:lnTo>
                <a:lnTo>
                  <a:pt x="123719" y="128485"/>
                </a:lnTo>
                <a:lnTo>
                  <a:pt x="100808" y="114719"/>
                </a:lnTo>
              </a:path>
            </a:pathLst>
          </a:custGeom>
          <a:ln w="9170">
            <a:solidFill>
              <a:srgbClr val="000000"/>
            </a:solidFill>
          </a:ln>
        </p:spPr>
        <p:txBody>
          <a:bodyPr wrap="square" lIns="0" tIns="0" rIns="0" bIns="0" rtlCol="0"/>
          <a:lstStyle/>
          <a:p>
            <a:endParaRPr sz="1266"/>
          </a:p>
        </p:txBody>
      </p:sp>
      <p:sp>
        <p:nvSpPr>
          <p:cNvPr id="20" name="object 20"/>
          <p:cNvSpPr/>
          <p:nvPr/>
        </p:nvSpPr>
        <p:spPr>
          <a:xfrm>
            <a:off x="2703970" y="3989528"/>
            <a:ext cx="80814" cy="87511"/>
          </a:xfrm>
          <a:custGeom>
            <a:avLst/>
            <a:gdLst/>
            <a:ahLst/>
            <a:cxnLst/>
            <a:rect l="l" t="t" r="r" b="b"/>
            <a:pathLst>
              <a:path w="114935" h="124460">
                <a:moveTo>
                  <a:pt x="22911" y="9177"/>
                </a:moveTo>
                <a:lnTo>
                  <a:pt x="0" y="0"/>
                </a:lnTo>
                <a:lnTo>
                  <a:pt x="45822" y="0"/>
                </a:lnTo>
                <a:lnTo>
                  <a:pt x="22911" y="9177"/>
                </a:lnTo>
                <a:lnTo>
                  <a:pt x="13746" y="22943"/>
                </a:lnTo>
                <a:lnTo>
                  <a:pt x="0" y="45887"/>
                </a:lnTo>
                <a:lnTo>
                  <a:pt x="0" y="91775"/>
                </a:lnTo>
                <a:lnTo>
                  <a:pt x="13746" y="114719"/>
                </a:lnTo>
                <a:lnTo>
                  <a:pt x="22911" y="123896"/>
                </a:lnTo>
                <a:lnTo>
                  <a:pt x="45822" y="123896"/>
                </a:lnTo>
                <a:lnTo>
                  <a:pt x="59568" y="114719"/>
                </a:lnTo>
                <a:lnTo>
                  <a:pt x="68733" y="91775"/>
                </a:lnTo>
                <a:lnTo>
                  <a:pt x="91644" y="32121"/>
                </a:lnTo>
                <a:lnTo>
                  <a:pt x="105390" y="9177"/>
                </a:lnTo>
                <a:lnTo>
                  <a:pt x="114555" y="0"/>
                </a:lnTo>
              </a:path>
            </a:pathLst>
          </a:custGeom>
          <a:ln w="9170">
            <a:solidFill>
              <a:srgbClr val="000000"/>
            </a:solidFill>
          </a:ln>
        </p:spPr>
        <p:txBody>
          <a:bodyPr wrap="square" lIns="0" tIns="0" rIns="0" bIns="0" rtlCol="0"/>
          <a:lstStyle/>
          <a:p>
            <a:endParaRPr sz="1266"/>
          </a:p>
        </p:txBody>
      </p:sp>
      <p:sp>
        <p:nvSpPr>
          <p:cNvPr id="21" name="object 21"/>
          <p:cNvSpPr/>
          <p:nvPr/>
        </p:nvSpPr>
        <p:spPr>
          <a:xfrm>
            <a:off x="2729745" y="3989528"/>
            <a:ext cx="87064" cy="87511"/>
          </a:xfrm>
          <a:custGeom>
            <a:avLst/>
            <a:gdLst/>
            <a:ahLst/>
            <a:cxnLst/>
            <a:rect l="l" t="t" r="r" b="b"/>
            <a:pathLst>
              <a:path w="123825" h="124460">
                <a:moveTo>
                  <a:pt x="0" y="123896"/>
                </a:moveTo>
                <a:lnTo>
                  <a:pt x="9164" y="114719"/>
                </a:lnTo>
                <a:lnTo>
                  <a:pt x="22911" y="91775"/>
                </a:lnTo>
                <a:lnTo>
                  <a:pt x="45822" y="32121"/>
                </a:lnTo>
                <a:lnTo>
                  <a:pt x="54986" y="9177"/>
                </a:lnTo>
                <a:lnTo>
                  <a:pt x="68733" y="0"/>
                </a:lnTo>
                <a:lnTo>
                  <a:pt x="100808" y="0"/>
                </a:lnTo>
                <a:lnTo>
                  <a:pt x="114555" y="9177"/>
                </a:lnTo>
                <a:lnTo>
                  <a:pt x="123719" y="32121"/>
                </a:lnTo>
                <a:lnTo>
                  <a:pt x="123719" y="78008"/>
                </a:lnTo>
                <a:lnTo>
                  <a:pt x="114555" y="100952"/>
                </a:lnTo>
                <a:lnTo>
                  <a:pt x="100808" y="114719"/>
                </a:lnTo>
                <a:lnTo>
                  <a:pt x="77897" y="123896"/>
                </a:lnTo>
                <a:lnTo>
                  <a:pt x="123719" y="123896"/>
                </a:lnTo>
                <a:lnTo>
                  <a:pt x="100808" y="114719"/>
                </a:lnTo>
              </a:path>
            </a:pathLst>
          </a:custGeom>
          <a:ln w="9170">
            <a:solidFill>
              <a:srgbClr val="000000"/>
            </a:solidFill>
          </a:ln>
        </p:spPr>
        <p:txBody>
          <a:bodyPr wrap="square" lIns="0" tIns="0" rIns="0" bIns="0" rtlCol="0"/>
          <a:lstStyle/>
          <a:p>
            <a:endParaRPr sz="1266"/>
          </a:p>
        </p:txBody>
      </p:sp>
      <p:sp>
        <p:nvSpPr>
          <p:cNvPr id="22" name="object 22"/>
          <p:cNvSpPr/>
          <p:nvPr/>
        </p:nvSpPr>
        <p:spPr>
          <a:xfrm>
            <a:off x="2703970" y="3834657"/>
            <a:ext cx="112961" cy="106710"/>
          </a:xfrm>
          <a:custGeom>
            <a:avLst/>
            <a:gdLst/>
            <a:ahLst/>
            <a:cxnLst/>
            <a:rect l="l" t="t" r="r" b="b"/>
            <a:pathLst>
              <a:path w="160655" h="151764">
                <a:moveTo>
                  <a:pt x="68733" y="137662"/>
                </a:moveTo>
                <a:lnTo>
                  <a:pt x="68733" y="0"/>
                </a:lnTo>
                <a:lnTo>
                  <a:pt x="45822" y="0"/>
                </a:lnTo>
                <a:lnTo>
                  <a:pt x="22911" y="13766"/>
                </a:lnTo>
                <a:lnTo>
                  <a:pt x="13746" y="22943"/>
                </a:lnTo>
                <a:lnTo>
                  <a:pt x="0" y="45887"/>
                </a:lnTo>
                <a:lnTo>
                  <a:pt x="0" y="82597"/>
                </a:lnTo>
                <a:lnTo>
                  <a:pt x="13746" y="114719"/>
                </a:lnTo>
                <a:lnTo>
                  <a:pt x="36657" y="137662"/>
                </a:lnTo>
                <a:lnTo>
                  <a:pt x="68733" y="151429"/>
                </a:lnTo>
                <a:lnTo>
                  <a:pt x="91644" y="151429"/>
                </a:lnTo>
                <a:lnTo>
                  <a:pt x="128301" y="137662"/>
                </a:lnTo>
                <a:lnTo>
                  <a:pt x="151212" y="114719"/>
                </a:lnTo>
                <a:lnTo>
                  <a:pt x="160377" y="82597"/>
                </a:lnTo>
                <a:lnTo>
                  <a:pt x="160377" y="59653"/>
                </a:lnTo>
                <a:lnTo>
                  <a:pt x="151212" y="22943"/>
                </a:lnTo>
                <a:lnTo>
                  <a:pt x="128301" y="0"/>
                </a:lnTo>
              </a:path>
            </a:pathLst>
          </a:custGeom>
          <a:ln w="9171">
            <a:solidFill>
              <a:srgbClr val="000000"/>
            </a:solidFill>
          </a:ln>
        </p:spPr>
        <p:txBody>
          <a:bodyPr wrap="square" lIns="0" tIns="0" rIns="0" bIns="0" rtlCol="0"/>
          <a:lstStyle/>
          <a:p>
            <a:endParaRPr sz="1266"/>
          </a:p>
        </p:txBody>
      </p:sp>
      <p:sp>
        <p:nvSpPr>
          <p:cNvPr id="23" name="object 23"/>
          <p:cNvSpPr/>
          <p:nvPr/>
        </p:nvSpPr>
        <p:spPr>
          <a:xfrm>
            <a:off x="2713635" y="3844337"/>
            <a:ext cx="38843" cy="6697"/>
          </a:xfrm>
          <a:custGeom>
            <a:avLst/>
            <a:gdLst/>
            <a:ahLst/>
            <a:cxnLst/>
            <a:rect l="l" t="t" r="r" b="b"/>
            <a:pathLst>
              <a:path w="55244" h="9525">
                <a:moveTo>
                  <a:pt x="54986" y="0"/>
                </a:moveTo>
                <a:lnTo>
                  <a:pt x="22911" y="0"/>
                </a:lnTo>
                <a:lnTo>
                  <a:pt x="0" y="9177"/>
                </a:lnTo>
              </a:path>
            </a:pathLst>
          </a:custGeom>
          <a:ln w="9177">
            <a:solidFill>
              <a:srgbClr val="000000"/>
            </a:solidFill>
          </a:ln>
        </p:spPr>
        <p:txBody>
          <a:bodyPr wrap="square" lIns="0" tIns="0" rIns="0" bIns="0" rtlCol="0"/>
          <a:lstStyle/>
          <a:p>
            <a:endParaRPr sz="1266"/>
          </a:p>
        </p:txBody>
      </p:sp>
      <p:sp>
        <p:nvSpPr>
          <p:cNvPr id="24" name="object 24"/>
          <p:cNvSpPr/>
          <p:nvPr/>
        </p:nvSpPr>
        <p:spPr>
          <a:xfrm>
            <a:off x="2703970" y="3892734"/>
            <a:ext cx="112961" cy="38843"/>
          </a:xfrm>
          <a:custGeom>
            <a:avLst/>
            <a:gdLst/>
            <a:ahLst/>
            <a:cxnLst/>
            <a:rect l="l" t="t" r="r" b="b"/>
            <a:pathLst>
              <a:path w="160655" h="55245">
                <a:moveTo>
                  <a:pt x="0" y="0"/>
                </a:moveTo>
                <a:lnTo>
                  <a:pt x="13746" y="22943"/>
                </a:lnTo>
                <a:lnTo>
                  <a:pt x="36657" y="45887"/>
                </a:lnTo>
                <a:lnTo>
                  <a:pt x="68733" y="55065"/>
                </a:lnTo>
                <a:lnTo>
                  <a:pt x="91644" y="55065"/>
                </a:lnTo>
                <a:lnTo>
                  <a:pt x="128301" y="45887"/>
                </a:lnTo>
                <a:lnTo>
                  <a:pt x="151212" y="22943"/>
                </a:lnTo>
                <a:lnTo>
                  <a:pt x="160377" y="0"/>
                </a:lnTo>
              </a:path>
            </a:pathLst>
          </a:custGeom>
          <a:ln w="9176">
            <a:solidFill>
              <a:srgbClr val="000000"/>
            </a:solidFill>
          </a:ln>
        </p:spPr>
        <p:txBody>
          <a:bodyPr wrap="square" lIns="0" tIns="0" rIns="0" bIns="0" rtlCol="0"/>
          <a:lstStyle/>
          <a:p>
            <a:endParaRPr sz="1266"/>
          </a:p>
        </p:txBody>
      </p:sp>
      <p:sp>
        <p:nvSpPr>
          <p:cNvPr id="25" name="object 25"/>
          <p:cNvSpPr/>
          <p:nvPr/>
        </p:nvSpPr>
        <p:spPr>
          <a:xfrm>
            <a:off x="2703970" y="3695919"/>
            <a:ext cx="80814" cy="90636"/>
          </a:xfrm>
          <a:custGeom>
            <a:avLst/>
            <a:gdLst/>
            <a:ahLst/>
            <a:cxnLst/>
            <a:rect l="l" t="t" r="r" b="b"/>
            <a:pathLst>
              <a:path w="114935" h="128904">
                <a:moveTo>
                  <a:pt x="22911" y="13766"/>
                </a:moveTo>
                <a:lnTo>
                  <a:pt x="0" y="0"/>
                </a:lnTo>
                <a:lnTo>
                  <a:pt x="45822" y="0"/>
                </a:lnTo>
                <a:lnTo>
                  <a:pt x="22911" y="13766"/>
                </a:lnTo>
                <a:lnTo>
                  <a:pt x="13746" y="22943"/>
                </a:lnTo>
                <a:lnTo>
                  <a:pt x="0" y="45887"/>
                </a:lnTo>
                <a:lnTo>
                  <a:pt x="0" y="91775"/>
                </a:lnTo>
                <a:lnTo>
                  <a:pt x="13746" y="114719"/>
                </a:lnTo>
                <a:lnTo>
                  <a:pt x="22911" y="128485"/>
                </a:lnTo>
                <a:lnTo>
                  <a:pt x="45822" y="128485"/>
                </a:lnTo>
                <a:lnTo>
                  <a:pt x="59568" y="114719"/>
                </a:lnTo>
                <a:lnTo>
                  <a:pt x="68733" y="91775"/>
                </a:lnTo>
                <a:lnTo>
                  <a:pt x="91644" y="36710"/>
                </a:lnTo>
                <a:lnTo>
                  <a:pt x="105390" y="13766"/>
                </a:lnTo>
                <a:lnTo>
                  <a:pt x="114555" y="0"/>
                </a:lnTo>
              </a:path>
            </a:pathLst>
          </a:custGeom>
          <a:ln w="9170">
            <a:solidFill>
              <a:srgbClr val="000000"/>
            </a:solidFill>
          </a:ln>
        </p:spPr>
        <p:txBody>
          <a:bodyPr wrap="square" lIns="0" tIns="0" rIns="0" bIns="0" rtlCol="0"/>
          <a:lstStyle/>
          <a:p>
            <a:endParaRPr sz="1266"/>
          </a:p>
        </p:txBody>
      </p:sp>
      <p:sp>
        <p:nvSpPr>
          <p:cNvPr id="26" name="object 26"/>
          <p:cNvSpPr/>
          <p:nvPr/>
        </p:nvSpPr>
        <p:spPr>
          <a:xfrm>
            <a:off x="2729745" y="3695919"/>
            <a:ext cx="87064" cy="90636"/>
          </a:xfrm>
          <a:custGeom>
            <a:avLst/>
            <a:gdLst/>
            <a:ahLst/>
            <a:cxnLst/>
            <a:rect l="l" t="t" r="r" b="b"/>
            <a:pathLst>
              <a:path w="123825" h="128904">
                <a:moveTo>
                  <a:pt x="0" y="128485"/>
                </a:moveTo>
                <a:lnTo>
                  <a:pt x="9164" y="114719"/>
                </a:lnTo>
                <a:lnTo>
                  <a:pt x="22911" y="91775"/>
                </a:lnTo>
                <a:lnTo>
                  <a:pt x="45822" y="36710"/>
                </a:lnTo>
                <a:lnTo>
                  <a:pt x="54986" y="13766"/>
                </a:lnTo>
                <a:lnTo>
                  <a:pt x="68733" y="0"/>
                </a:lnTo>
                <a:lnTo>
                  <a:pt x="100808" y="0"/>
                </a:lnTo>
                <a:lnTo>
                  <a:pt x="114555" y="13766"/>
                </a:lnTo>
                <a:lnTo>
                  <a:pt x="123719" y="36710"/>
                </a:lnTo>
                <a:lnTo>
                  <a:pt x="123719" y="82597"/>
                </a:lnTo>
                <a:lnTo>
                  <a:pt x="114555" y="105541"/>
                </a:lnTo>
                <a:lnTo>
                  <a:pt x="100808" y="114719"/>
                </a:lnTo>
                <a:lnTo>
                  <a:pt x="77897" y="128485"/>
                </a:lnTo>
                <a:lnTo>
                  <a:pt x="123719" y="128485"/>
                </a:lnTo>
                <a:lnTo>
                  <a:pt x="100808" y="114719"/>
                </a:lnTo>
              </a:path>
            </a:pathLst>
          </a:custGeom>
          <a:ln w="9170">
            <a:solidFill>
              <a:srgbClr val="000000"/>
            </a:solidFill>
          </a:ln>
        </p:spPr>
        <p:txBody>
          <a:bodyPr wrap="square" lIns="0" tIns="0" rIns="0" bIns="0" rtlCol="0"/>
          <a:lstStyle/>
          <a:p>
            <a:endParaRPr sz="1266"/>
          </a:p>
        </p:txBody>
      </p:sp>
      <p:sp>
        <p:nvSpPr>
          <p:cNvPr id="27" name="object 27"/>
          <p:cNvSpPr/>
          <p:nvPr/>
        </p:nvSpPr>
        <p:spPr>
          <a:xfrm>
            <a:off x="2616979" y="3453933"/>
            <a:ext cx="258068" cy="58489"/>
          </a:xfrm>
          <a:custGeom>
            <a:avLst/>
            <a:gdLst/>
            <a:ahLst/>
            <a:cxnLst/>
            <a:rect l="l" t="t" r="r" b="b"/>
            <a:pathLst>
              <a:path w="367030" h="83185">
                <a:moveTo>
                  <a:pt x="0" y="0"/>
                </a:moveTo>
                <a:lnTo>
                  <a:pt x="22911" y="22943"/>
                </a:lnTo>
                <a:lnTo>
                  <a:pt x="54986" y="45887"/>
                </a:lnTo>
                <a:lnTo>
                  <a:pt x="100808" y="68831"/>
                </a:lnTo>
                <a:lnTo>
                  <a:pt x="160377" y="82597"/>
                </a:lnTo>
                <a:lnTo>
                  <a:pt x="206199" y="82597"/>
                </a:lnTo>
                <a:lnTo>
                  <a:pt x="261186" y="68831"/>
                </a:lnTo>
                <a:lnTo>
                  <a:pt x="307008" y="45887"/>
                </a:lnTo>
                <a:lnTo>
                  <a:pt x="343665" y="22943"/>
                </a:lnTo>
                <a:lnTo>
                  <a:pt x="366576" y="0"/>
                </a:lnTo>
              </a:path>
            </a:pathLst>
          </a:custGeom>
          <a:ln w="9176">
            <a:solidFill>
              <a:srgbClr val="000000"/>
            </a:solidFill>
          </a:ln>
        </p:spPr>
        <p:txBody>
          <a:bodyPr wrap="square" lIns="0" tIns="0" rIns="0" bIns="0" rtlCol="0"/>
          <a:lstStyle/>
          <a:p>
            <a:endParaRPr sz="1266"/>
          </a:p>
        </p:txBody>
      </p:sp>
      <p:sp>
        <p:nvSpPr>
          <p:cNvPr id="28" name="object 28"/>
          <p:cNvSpPr/>
          <p:nvPr/>
        </p:nvSpPr>
        <p:spPr>
          <a:xfrm>
            <a:off x="2633088" y="3470066"/>
            <a:ext cx="225921" cy="32593"/>
          </a:xfrm>
          <a:custGeom>
            <a:avLst/>
            <a:gdLst/>
            <a:ahLst/>
            <a:cxnLst/>
            <a:rect l="l" t="t" r="r" b="b"/>
            <a:pathLst>
              <a:path w="321310" h="46354">
                <a:moveTo>
                  <a:pt x="0" y="0"/>
                </a:moveTo>
                <a:lnTo>
                  <a:pt x="45822" y="22943"/>
                </a:lnTo>
                <a:lnTo>
                  <a:pt x="77897" y="36710"/>
                </a:lnTo>
                <a:lnTo>
                  <a:pt x="137466" y="45887"/>
                </a:lnTo>
                <a:lnTo>
                  <a:pt x="183288" y="45887"/>
                </a:lnTo>
                <a:lnTo>
                  <a:pt x="238274" y="36710"/>
                </a:lnTo>
                <a:lnTo>
                  <a:pt x="274932" y="22943"/>
                </a:lnTo>
                <a:lnTo>
                  <a:pt x="320754" y="0"/>
                </a:lnTo>
              </a:path>
            </a:pathLst>
          </a:custGeom>
          <a:ln w="9177">
            <a:solidFill>
              <a:srgbClr val="000000"/>
            </a:solidFill>
          </a:ln>
        </p:spPr>
        <p:txBody>
          <a:bodyPr wrap="square" lIns="0" tIns="0" rIns="0" bIns="0" rtlCol="0"/>
          <a:lstStyle/>
          <a:p>
            <a:endParaRPr sz="1266"/>
          </a:p>
        </p:txBody>
      </p:sp>
      <p:sp>
        <p:nvSpPr>
          <p:cNvPr id="29" name="object 29"/>
          <p:cNvSpPr/>
          <p:nvPr/>
        </p:nvSpPr>
        <p:spPr>
          <a:xfrm>
            <a:off x="2703970" y="3302289"/>
            <a:ext cx="112961" cy="103584"/>
          </a:xfrm>
          <a:custGeom>
            <a:avLst/>
            <a:gdLst/>
            <a:ahLst/>
            <a:cxnLst/>
            <a:rect l="l" t="t" r="r" b="b"/>
            <a:pathLst>
              <a:path w="160655" h="147320">
                <a:moveTo>
                  <a:pt x="68733" y="137662"/>
                </a:moveTo>
                <a:lnTo>
                  <a:pt x="68733" y="0"/>
                </a:lnTo>
                <a:lnTo>
                  <a:pt x="45822" y="0"/>
                </a:lnTo>
                <a:lnTo>
                  <a:pt x="22911" y="9177"/>
                </a:lnTo>
                <a:lnTo>
                  <a:pt x="13746" y="22943"/>
                </a:lnTo>
                <a:lnTo>
                  <a:pt x="0" y="45887"/>
                </a:lnTo>
                <a:lnTo>
                  <a:pt x="0" y="78008"/>
                </a:lnTo>
                <a:lnTo>
                  <a:pt x="13746" y="114719"/>
                </a:lnTo>
                <a:lnTo>
                  <a:pt x="36657" y="137662"/>
                </a:lnTo>
                <a:lnTo>
                  <a:pt x="68733" y="146840"/>
                </a:lnTo>
                <a:lnTo>
                  <a:pt x="91644" y="146840"/>
                </a:lnTo>
                <a:lnTo>
                  <a:pt x="128301" y="137662"/>
                </a:lnTo>
                <a:lnTo>
                  <a:pt x="151212" y="114719"/>
                </a:lnTo>
                <a:lnTo>
                  <a:pt x="160377" y="78008"/>
                </a:lnTo>
                <a:lnTo>
                  <a:pt x="160377" y="55065"/>
                </a:lnTo>
                <a:lnTo>
                  <a:pt x="151212" y="22943"/>
                </a:lnTo>
                <a:lnTo>
                  <a:pt x="128301" y="0"/>
                </a:lnTo>
              </a:path>
            </a:pathLst>
          </a:custGeom>
          <a:ln w="9171">
            <a:solidFill>
              <a:srgbClr val="000000"/>
            </a:solidFill>
          </a:ln>
        </p:spPr>
        <p:txBody>
          <a:bodyPr wrap="square" lIns="0" tIns="0" rIns="0" bIns="0" rtlCol="0"/>
          <a:lstStyle/>
          <a:p>
            <a:endParaRPr sz="1266"/>
          </a:p>
        </p:txBody>
      </p:sp>
      <p:sp>
        <p:nvSpPr>
          <p:cNvPr id="30" name="object 30"/>
          <p:cNvSpPr/>
          <p:nvPr/>
        </p:nvSpPr>
        <p:spPr>
          <a:xfrm>
            <a:off x="2713635" y="3308742"/>
            <a:ext cx="38843" cy="9823"/>
          </a:xfrm>
          <a:custGeom>
            <a:avLst/>
            <a:gdLst/>
            <a:ahLst/>
            <a:cxnLst/>
            <a:rect l="l" t="t" r="r" b="b"/>
            <a:pathLst>
              <a:path w="55244" h="13970">
                <a:moveTo>
                  <a:pt x="54986" y="0"/>
                </a:moveTo>
                <a:lnTo>
                  <a:pt x="22911" y="0"/>
                </a:lnTo>
                <a:lnTo>
                  <a:pt x="0" y="13766"/>
                </a:lnTo>
              </a:path>
            </a:pathLst>
          </a:custGeom>
          <a:ln w="9176">
            <a:solidFill>
              <a:srgbClr val="000000"/>
            </a:solidFill>
          </a:ln>
        </p:spPr>
        <p:txBody>
          <a:bodyPr wrap="square" lIns="0" tIns="0" rIns="0" bIns="0" rtlCol="0"/>
          <a:lstStyle/>
          <a:p>
            <a:endParaRPr sz="1266"/>
          </a:p>
        </p:txBody>
      </p:sp>
      <p:sp>
        <p:nvSpPr>
          <p:cNvPr id="31" name="object 31"/>
          <p:cNvSpPr/>
          <p:nvPr/>
        </p:nvSpPr>
        <p:spPr>
          <a:xfrm>
            <a:off x="2703970" y="3357138"/>
            <a:ext cx="112961" cy="41970"/>
          </a:xfrm>
          <a:custGeom>
            <a:avLst/>
            <a:gdLst/>
            <a:ahLst/>
            <a:cxnLst/>
            <a:rect l="l" t="t" r="r" b="b"/>
            <a:pathLst>
              <a:path w="160655" h="59689">
                <a:moveTo>
                  <a:pt x="0" y="0"/>
                </a:moveTo>
                <a:lnTo>
                  <a:pt x="13746" y="22943"/>
                </a:lnTo>
                <a:lnTo>
                  <a:pt x="36657" y="45887"/>
                </a:lnTo>
                <a:lnTo>
                  <a:pt x="68733" y="59653"/>
                </a:lnTo>
                <a:lnTo>
                  <a:pt x="91644" y="59653"/>
                </a:lnTo>
                <a:lnTo>
                  <a:pt x="128301" y="45887"/>
                </a:lnTo>
                <a:lnTo>
                  <a:pt x="151212" y="22943"/>
                </a:lnTo>
                <a:lnTo>
                  <a:pt x="160377" y="0"/>
                </a:lnTo>
              </a:path>
            </a:pathLst>
          </a:custGeom>
          <a:ln w="9175">
            <a:solidFill>
              <a:srgbClr val="000000"/>
            </a:solidFill>
          </a:ln>
        </p:spPr>
        <p:txBody>
          <a:bodyPr wrap="square" lIns="0" tIns="0" rIns="0" bIns="0" rtlCol="0"/>
          <a:lstStyle/>
          <a:p>
            <a:endParaRPr sz="1266"/>
          </a:p>
        </p:txBody>
      </p:sp>
      <p:sp>
        <p:nvSpPr>
          <p:cNvPr id="32" name="object 32"/>
          <p:cNvSpPr/>
          <p:nvPr/>
        </p:nvSpPr>
        <p:spPr>
          <a:xfrm>
            <a:off x="2649198" y="3195816"/>
            <a:ext cx="167878" cy="58489"/>
          </a:xfrm>
          <a:custGeom>
            <a:avLst/>
            <a:gdLst/>
            <a:ahLst/>
            <a:cxnLst/>
            <a:rect l="l" t="t" r="r" b="b"/>
            <a:pathLst>
              <a:path w="238760" h="83185">
                <a:moveTo>
                  <a:pt x="0" y="82597"/>
                </a:moveTo>
                <a:lnTo>
                  <a:pt x="238274" y="0"/>
                </a:lnTo>
              </a:path>
            </a:pathLst>
          </a:custGeom>
          <a:ln w="9176">
            <a:solidFill>
              <a:srgbClr val="000000"/>
            </a:solidFill>
          </a:ln>
        </p:spPr>
        <p:txBody>
          <a:bodyPr wrap="square" lIns="0" tIns="0" rIns="0" bIns="0" rtlCol="0"/>
          <a:lstStyle/>
          <a:p>
            <a:endParaRPr sz="1266"/>
          </a:p>
        </p:txBody>
      </p:sp>
      <p:sp>
        <p:nvSpPr>
          <p:cNvPr id="33" name="object 33"/>
          <p:cNvSpPr/>
          <p:nvPr/>
        </p:nvSpPr>
        <p:spPr>
          <a:xfrm>
            <a:off x="2649198" y="3195815"/>
            <a:ext cx="145107" cy="48667"/>
          </a:xfrm>
          <a:custGeom>
            <a:avLst/>
            <a:gdLst/>
            <a:ahLst/>
            <a:cxnLst/>
            <a:rect l="l" t="t" r="r" b="b"/>
            <a:pathLst>
              <a:path w="206375" h="69214">
                <a:moveTo>
                  <a:pt x="0" y="68831"/>
                </a:moveTo>
                <a:lnTo>
                  <a:pt x="206199" y="0"/>
                </a:lnTo>
              </a:path>
            </a:pathLst>
          </a:custGeom>
          <a:ln w="9176">
            <a:solidFill>
              <a:srgbClr val="000000"/>
            </a:solidFill>
          </a:ln>
        </p:spPr>
        <p:txBody>
          <a:bodyPr wrap="square" lIns="0" tIns="0" rIns="0" bIns="0" rtlCol="0"/>
          <a:lstStyle/>
          <a:p>
            <a:endParaRPr sz="1266"/>
          </a:p>
        </p:txBody>
      </p:sp>
      <p:sp>
        <p:nvSpPr>
          <p:cNvPr id="34" name="object 34"/>
          <p:cNvSpPr/>
          <p:nvPr/>
        </p:nvSpPr>
        <p:spPr>
          <a:xfrm>
            <a:off x="2649198" y="3140965"/>
            <a:ext cx="167878" cy="54918"/>
          </a:xfrm>
          <a:custGeom>
            <a:avLst/>
            <a:gdLst/>
            <a:ahLst/>
            <a:cxnLst/>
            <a:rect l="l" t="t" r="r" b="b"/>
            <a:pathLst>
              <a:path w="238760" h="78104">
                <a:moveTo>
                  <a:pt x="0" y="0"/>
                </a:moveTo>
                <a:lnTo>
                  <a:pt x="238274" y="78008"/>
                </a:lnTo>
              </a:path>
            </a:pathLst>
          </a:custGeom>
          <a:ln w="9176">
            <a:solidFill>
              <a:srgbClr val="000000"/>
            </a:solidFill>
          </a:ln>
        </p:spPr>
        <p:txBody>
          <a:bodyPr wrap="square" lIns="0" tIns="0" rIns="0" bIns="0" rtlCol="0"/>
          <a:lstStyle/>
          <a:p>
            <a:endParaRPr sz="1266"/>
          </a:p>
        </p:txBody>
      </p:sp>
      <p:sp>
        <p:nvSpPr>
          <p:cNvPr id="35" name="object 35"/>
          <p:cNvSpPr/>
          <p:nvPr/>
        </p:nvSpPr>
        <p:spPr>
          <a:xfrm>
            <a:off x="2649198" y="3221627"/>
            <a:ext cx="0" cy="48667"/>
          </a:xfrm>
          <a:custGeom>
            <a:avLst/>
            <a:gdLst/>
            <a:ahLst/>
            <a:cxnLst/>
            <a:rect l="l" t="t" r="r" b="b"/>
            <a:pathLst>
              <a:path h="69214">
                <a:moveTo>
                  <a:pt x="0" y="68831"/>
                </a:moveTo>
                <a:lnTo>
                  <a:pt x="0" y="0"/>
                </a:lnTo>
              </a:path>
            </a:pathLst>
          </a:custGeom>
          <a:ln w="9164">
            <a:solidFill>
              <a:srgbClr val="000000"/>
            </a:solidFill>
          </a:ln>
        </p:spPr>
        <p:txBody>
          <a:bodyPr wrap="square" lIns="0" tIns="0" rIns="0" bIns="0" rtlCol="0"/>
          <a:lstStyle/>
          <a:p>
            <a:endParaRPr sz="1266"/>
          </a:p>
        </p:txBody>
      </p:sp>
      <p:sp>
        <p:nvSpPr>
          <p:cNvPr id="36" name="object 36"/>
          <p:cNvSpPr/>
          <p:nvPr/>
        </p:nvSpPr>
        <p:spPr>
          <a:xfrm>
            <a:off x="2649198" y="3124833"/>
            <a:ext cx="0" cy="48667"/>
          </a:xfrm>
          <a:custGeom>
            <a:avLst/>
            <a:gdLst/>
            <a:ahLst/>
            <a:cxnLst/>
            <a:rect l="l" t="t" r="r" b="b"/>
            <a:pathLst>
              <a:path h="69214">
                <a:moveTo>
                  <a:pt x="0" y="68831"/>
                </a:moveTo>
                <a:lnTo>
                  <a:pt x="0" y="0"/>
                </a:lnTo>
              </a:path>
            </a:pathLst>
          </a:custGeom>
          <a:ln w="9164">
            <a:solidFill>
              <a:srgbClr val="000000"/>
            </a:solidFill>
          </a:ln>
        </p:spPr>
        <p:txBody>
          <a:bodyPr wrap="square" lIns="0" tIns="0" rIns="0" bIns="0" rtlCol="0"/>
          <a:lstStyle/>
          <a:p>
            <a:endParaRPr sz="1266"/>
          </a:p>
        </p:txBody>
      </p:sp>
      <p:sp>
        <p:nvSpPr>
          <p:cNvPr id="37" name="object 37"/>
          <p:cNvSpPr/>
          <p:nvPr/>
        </p:nvSpPr>
        <p:spPr>
          <a:xfrm>
            <a:off x="2616979" y="3034492"/>
            <a:ext cx="258068" cy="58489"/>
          </a:xfrm>
          <a:custGeom>
            <a:avLst/>
            <a:gdLst/>
            <a:ahLst/>
            <a:cxnLst/>
            <a:rect l="l" t="t" r="r" b="b"/>
            <a:pathLst>
              <a:path w="367030" h="83185">
                <a:moveTo>
                  <a:pt x="0" y="82597"/>
                </a:moveTo>
                <a:lnTo>
                  <a:pt x="22911" y="59653"/>
                </a:lnTo>
                <a:lnTo>
                  <a:pt x="54986" y="36710"/>
                </a:lnTo>
                <a:lnTo>
                  <a:pt x="100808" y="13766"/>
                </a:lnTo>
                <a:lnTo>
                  <a:pt x="160377" y="0"/>
                </a:lnTo>
                <a:lnTo>
                  <a:pt x="206199" y="0"/>
                </a:lnTo>
                <a:lnTo>
                  <a:pt x="261186" y="13766"/>
                </a:lnTo>
                <a:lnTo>
                  <a:pt x="307008" y="36710"/>
                </a:lnTo>
                <a:lnTo>
                  <a:pt x="343665" y="59653"/>
                </a:lnTo>
                <a:lnTo>
                  <a:pt x="366576" y="82597"/>
                </a:lnTo>
              </a:path>
            </a:pathLst>
          </a:custGeom>
          <a:ln w="9176">
            <a:solidFill>
              <a:srgbClr val="000000"/>
            </a:solidFill>
          </a:ln>
        </p:spPr>
        <p:txBody>
          <a:bodyPr wrap="square" lIns="0" tIns="0" rIns="0" bIns="0" rtlCol="0"/>
          <a:lstStyle/>
          <a:p>
            <a:endParaRPr sz="1266"/>
          </a:p>
        </p:txBody>
      </p:sp>
      <p:sp>
        <p:nvSpPr>
          <p:cNvPr id="38" name="object 38"/>
          <p:cNvSpPr/>
          <p:nvPr/>
        </p:nvSpPr>
        <p:spPr>
          <a:xfrm>
            <a:off x="2633088" y="3044171"/>
            <a:ext cx="225921" cy="32593"/>
          </a:xfrm>
          <a:custGeom>
            <a:avLst/>
            <a:gdLst/>
            <a:ahLst/>
            <a:cxnLst/>
            <a:rect l="l" t="t" r="r" b="b"/>
            <a:pathLst>
              <a:path w="321310" h="46354">
                <a:moveTo>
                  <a:pt x="0" y="45887"/>
                </a:moveTo>
                <a:lnTo>
                  <a:pt x="45822" y="22943"/>
                </a:lnTo>
                <a:lnTo>
                  <a:pt x="77897" y="9177"/>
                </a:lnTo>
                <a:lnTo>
                  <a:pt x="137466" y="0"/>
                </a:lnTo>
                <a:lnTo>
                  <a:pt x="183288" y="0"/>
                </a:lnTo>
                <a:lnTo>
                  <a:pt x="238274" y="9177"/>
                </a:lnTo>
                <a:lnTo>
                  <a:pt x="274932" y="22943"/>
                </a:lnTo>
                <a:lnTo>
                  <a:pt x="320754" y="45887"/>
                </a:lnTo>
              </a:path>
            </a:pathLst>
          </a:custGeom>
          <a:ln w="9177">
            <a:solidFill>
              <a:srgbClr val="000000"/>
            </a:solidFill>
          </a:ln>
        </p:spPr>
        <p:txBody>
          <a:bodyPr wrap="square" lIns="0" tIns="0" rIns="0" bIns="0" rtlCol="0"/>
          <a:lstStyle/>
          <a:p>
            <a:endParaRPr sz="1266"/>
          </a:p>
        </p:txBody>
      </p:sp>
      <p:sp>
        <p:nvSpPr>
          <p:cNvPr id="39" name="object 39"/>
          <p:cNvSpPr/>
          <p:nvPr/>
        </p:nvSpPr>
        <p:spPr>
          <a:xfrm>
            <a:off x="3609315" y="1163136"/>
            <a:ext cx="3631257" cy="5365849"/>
          </a:xfrm>
          <a:custGeom>
            <a:avLst/>
            <a:gdLst/>
            <a:ahLst/>
            <a:cxnLst/>
            <a:rect l="l" t="t" r="r" b="b"/>
            <a:pathLst>
              <a:path w="5164455" h="7631430">
                <a:moveTo>
                  <a:pt x="0" y="0"/>
                </a:moveTo>
                <a:lnTo>
                  <a:pt x="0" y="7631114"/>
                </a:lnTo>
                <a:lnTo>
                  <a:pt x="5164151" y="7631114"/>
                </a:lnTo>
              </a:path>
            </a:pathLst>
          </a:custGeom>
          <a:ln w="9168">
            <a:solidFill>
              <a:srgbClr val="000000"/>
            </a:solidFill>
          </a:ln>
        </p:spPr>
        <p:txBody>
          <a:bodyPr wrap="square" lIns="0" tIns="0" rIns="0" bIns="0" rtlCol="0"/>
          <a:lstStyle/>
          <a:p>
            <a:endParaRPr sz="1266"/>
          </a:p>
        </p:txBody>
      </p:sp>
      <p:sp>
        <p:nvSpPr>
          <p:cNvPr id="40" name="object 40"/>
          <p:cNvSpPr/>
          <p:nvPr/>
        </p:nvSpPr>
        <p:spPr>
          <a:xfrm>
            <a:off x="3609314" y="1543860"/>
            <a:ext cx="3112443" cy="0"/>
          </a:xfrm>
          <a:custGeom>
            <a:avLst/>
            <a:gdLst/>
            <a:ahLst/>
            <a:cxnLst/>
            <a:rect l="l" t="t" r="r" b="b"/>
            <a:pathLst>
              <a:path w="4426584">
                <a:moveTo>
                  <a:pt x="0" y="0"/>
                </a:moveTo>
                <a:lnTo>
                  <a:pt x="4426415" y="0"/>
                </a:lnTo>
              </a:path>
            </a:pathLst>
          </a:custGeom>
          <a:ln w="9177">
            <a:solidFill>
              <a:srgbClr val="00FF00"/>
            </a:solidFill>
            <a:prstDash val="lgDash"/>
          </a:ln>
        </p:spPr>
        <p:txBody>
          <a:bodyPr wrap="square" lIns="0" tIns="0" rIns="0" bIns="0" rtlCol="0"/>
          <a:lstStyle/>
          <a:p>
            <a:endParaRPr sz="1266"/>
          </a:p>
        </p:txBody>
      </p:sp>
      <p:sp>
        <p:nvSpPr>
          <p:cNvPr id="41" name="object 41"/>
          <p:cNvSpPr/>
          <p:nvPr/>
        </p:nvSpPr>
        <p:spPr>
          <a:xfrm>
            <a:off x="3609315" y="6528763"/>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42" name="object 42"/>
          <p:cNvSpPr/>
          <p:nvPr/>
        </p:nvSpPr>
        <p:spPr>
          <a:xfrm>
            <a:off x="3609314" y="6441649"/>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43" name="object 43"/>
          <p:cNvSpPr/>
          <p:nvPr/>
        </p:nvSpPr>
        <p:spPr>
          <a:xfrm>
            <a:off x="3609314" y="6390025"/>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44" name="object 44"/>
          <p:cNvSpPr/>
          <p:nvPr/>
        </p:nvSpPr>
        <p:spPr>
          <a:xfrm>
            <a:off x="3609314" y="6351307"/>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45" name="object 45"/>
          <p:cNvSpPr/>
          <p:nvPr/>
        </p:nvSpPr>
        <p:spPr>
          <a:xfrm>
            <a:off x="3609314" y="632226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46" name="object 46"/>
          <p:cNvSpPr/>
          <p:nvPr/>
        </p:nvSpPr>
        <p:spPr>
          <a:xfrm>
            <a:off x="3609314" y="6299684"/>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47" name="object 47"/>
          <p:cNvSpPr/>
          <p:nvPr/>
        </p:nvSpPr>
        <p:spPr>
          <a:xfrm>
            <a:off x="3609314" y="6280324"/>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48" name="object 48"/>
          <p:cNvSpPr/>
          <p:nvPr/>
        </p:nvSpPr>
        <p:spPr>
          <a:xfrm>
            <a:off x="3609314" y="6264193"/>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49" name="object 49"/>
          <p:cNvSpPr/>
          <p:nvPr/>
        </p:nvSpPr>
        <p:spPr>
          <a:xfrm>
            <a:off x="3609314" y="6248060"/>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50" name="object 50"/>
          <p:cNvSpPr/>
          <p:nvPr/>
        </p:nvSpPr>
        <p:spPr>
          <a:xfrm>
            <a:off x="3609315" y="6235154"/>
            <a:ext cx="203150" cy="0"/>
          </a:xfrm>
          <a:custGeom>
            <a:avLst/>
            <a:gdLst/>
            <a:ahLst/>
            <a:cxnLst/>
            <a:rect l="l" t="t" r="r" b="b"/>
            <a:pathLst>
              <a:path w="288925">
                <a:moveTo>
                  <a:pt x="288679" y="0"/>
                </a:moveTo>
                <a:lnTo>
                  <a:pt x="0" y="0"/>
                </a:lnTo>
              </a:path>
            </a:pathLst>
          </a:custGeom>
          <a:ln w="9177">
            <a:solidFill>
              <a:srgbClr val="000000"/>
            </a:solidFill>
          </a:ln>
        </p:spPr>
        <p:txBody>
          <a:bodyPr wrap="square" lIns="0" tIns="0" rIns="0" bIns="0" rtlCol="0"/>
          <a:lstStyle/>
          <a:p>
            <a:endParaRPr sz="1266"/>
          </a:p>
        </p:txBody>
      </p:sp>
      <p:sp>
        <p:nvSpPr>
          <p:cNvPr id="51" name="object 51"/>
          <p:cNvSpPr/>
          <p:nvPr/>
        </p:nvSpPr>
        <p:spPr>
          <a:xfrm>
            <a:off x="3609314" y="614803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52" name="object 52"/>
          <p:cNvSpPr/>
          <p:nvPr/>
        </p:nvSpPr>
        <p:spPr>
          <a:xfrm>
            <a:off x="3609314" y="609641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53" name="object 53"/>
          <p:cNvSpPr/>
          <p:nvPr/>
        </p:nvSpPr>
        <p:spPr>
          <a:xfrm>
            <a:off x="3609314" y="6057698"/>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54" name="object 54"/>
          <p:cNvSpPr/>
          <p:nvPr/>
        </p:nvSpPr>
        <p:spPr>
          <a:xfrm>
            <a:off x="3609314" y="603188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55" name="object 55"/>
          <p:cNvSpPr/>
          <p:nvPr/>
        </p:nvSpPr>
        <p:spPr>
          <a:xfrm>
            <a:off x="3609314" y="6006075"/>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56" name="object 56"/>
          <p:cNvSpPr/>
          <p:nvPr/>
        </p:nvSpPr>
        <p:spPr>
          <a:xfrm>
            <a:off x="3609314" y="5986715"/>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57" name="object 57"/>
          <p:cNvSpPr/>
          <p:nvPr/>
        </p:nvSpPr>
        <p:spPr>
          <a:xfrm>
            <a:off x="3609314" y="5970583"/>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58" name="object 58"/>
          <p:cNvSpPr/>
          <p:nvPr/>
        </p:nvSpPr>
        <p:spPr>
          <a:xfrm>
            <a:off x="3609314" y="5954451"/>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59" name="object 59"/>
          <p:cNvSpPr/>
          <p:nvPr/>
        </p:nvSpPr>
        <p:spPr>
          <a:xfrm>
            <a:off x="3609315" y="5941545"/>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60" name="object 60"/>
          <p:cNvSpPr/>
          <p:nvPr/>
        </p:nvSpPr>
        <p:spPr>
          <a:xfrm>
            <a:off x="3609314" y="5854430"/>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61" name="object 61"/>
          <p:cNvSpPr/>
          <p:nvPr/>
        </p:nvSpPr>
        <p:spPr>
          <a:xfrm>
            <a:off x="3609314" y="5802806"/>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62" name="object 62"/>
          <p:cNvSpPr/>
          <p:nvPr/>
        </p:nvSpPr>
        <p:spPr>
          <a:xfrm>
            <a:off x="3609314" y="5764089"/>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63" name="object 63"/>
          <p:cNvSpPr/>
          <p:nvPr/>
        </p:nvSpPr>
        <p:spPr>
          <a:xfrm>
            <a:off x="3609314" y="5738277"/>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64" name="object 64"/>
          <p:cNvSpPr/>
          <p:nvPr/>
        </p:nvSpPr>
        <p:spPr>
          <a:xfrm>
            <a:off x="3609314" y="5712465"/>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65" name="object 65"/>
          <p:cNvSpPr/>
          <p:nvPr/>
        </p:nvSpPr>
        <p:spPr>
          <a:xfrm>
            <a:off x="3609314" y="5693107"/>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66" name="object 66"/>
          <p:cNvSpPr/>
          <p:nvPr/>
        </p:nvSpPr>
        <p:spPr>
          <a:xfrm>
            <a:off x="3609314" y="5676974"/>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67" name="object 67"/>
          <p:cNvSpPr/>
          <p:nvPr/>
        </p:nvSpPr>
        <p:spPr>
          <a:xfrm>
            <a:off x="3609314" y="5660842"/>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68" name="object 68"/>
          <p:cNvSpPr/>
          <p:nvPr/>
        </p:nvSpPr>
        <p:spPr>
          <a:xfrm>
            <a:off x="3609315" y="5647935"/>
            <a:ext cx="203150" cy="0"/>
          </a:xfrm>
          <a:custGeom>
            <a:avLst/>
            <a:gdLst/>
            <a:ahLst/>
            <a:cxnLst/>
            <a:rect l="l" t="t" r="r" b="b"/>
            <a:pathLst>
              <a:path w="288925">
                <a:moveTo>
                  <a:pt x="288679" y="0"/>
                </a:moveTo>
                <a:lnTo>
                  <a:pt x="0" y="0"/>
                </a:lnTo>
              </a:path>
            </a:pathLst>
          </a:custGeom>
          <a:ln w="9177">
            <a:solidFill>
              <a:srgbClr val="000000"/>
            </a:solidFill>
          </a:ln>
        </p:spPr>
        <p:txBody>
          <a:bodyPr wrap="square" lIns="0" tIns="0" rIns="0" bIns="0" rtlCol="0"/>
          <a:lstStyle/>
          <a:p>
            <a:endParaRPr sz="1266"/>
          </a:p>
        </p:txBody>
      </p:sp>
      <p:sp>
        <p:nvSpPr>
          <p:cNvPr id="69" name="object 69"/>
          <p:cNvSpPr/>
          <p:nvPr/>
        </p:nvSpPr>
        <p:spPr>
          <a:xfrm>
            <a:off x="3609314" y="5560821"/>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70" name="object 70"/>
          <p:cNvSpPr/>
          <p:nvPr/>
        </p:nvSpPr>
        <p:spPr>
          <a:xfrm>
            <a:off x="3609314" y="5509197"/>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71" name="object 71"/>
          <p:cNvSpPr/>
          <p:nvPr/>
        </p:nvSpPr>
        <p:spPr>
          <a:xfrm>
            <a:off x="3609314" y="5473706"/>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72" name="object 72"/>
          <p:cNvSpPr/>
          <p:nvPr/>
        </p:nvSpPr>
        <p:spPr>
          <a:xfrm>
            <a:off x="3609314" y="5444668"/>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73" name="object 73"/>
          <p:cNvSpPr/>
          <p:nvPr/>
        </p:nvSpPr>
        <p:spPr>
          <a:xfrm>
            <a:off x="3609314" y="5422082"/>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74" name="object 74"/>
          <p:cNvSpPr/>
          <p:nvPr/>
        </p:nvSpPr>
        <p:spPr>
          <a:xfrm>
            <a:off x="3609314" y="5399497"/>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75" name="object 75"/>
          <p:cNvSpPr/>
          <p:nvPr/>
        </p:nvSpPr>
        <p:spPr>
          <a:xfrm>
            <a:off x="3609314" y="5383365"/>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76" name="object 76"/>
          <p:cNvSpPr/>
          <p:nvPr/>
        </p:nvSpPr>
        <p:spPr>
          <a:xfrm>
            <a:off x="3609314" y="5370459"/>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77" name="object 77"/>
          <p:cNvSpPr/>
          <p:nvPr/>
        </p:nvSpPr>
        <p:spPr>
          <a:xfrm>
            <a:off x="3609315" y="5354326"/>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78" name="object 78"/>
          <p:cNvSpPr/>
          <p:nvPr/>
        </p:nvSpPr>
        <p:spPr>
          <a:xfrm>
            <a:off x="3609314" y="5267211"/>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79" name="object 79"/>
          <p:cNvSpPr/>
          <p:nvPr/>
        </p:nvSpPr>
        <p:spPr>
          <a:xfrm>
            <a:off x="3609314" y="5215588"/>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80" name="object 80"/>
          <p:cNvSpPr/>
          <p:nvPr/>
        </p:nvSpPr>
        <p:spPr>
          <a:xfrm>
            <a:off x="3609314" y="5180097"/>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81" name="object 81"/>
          <p:cNvSpPr/>
          <p:nvPr/>
        </p:nvSpPr>
        <p:spPr>
          <a:xfrm>
            <a:off x="3609314" y="515105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82" name="object 82"/>
          <p:cNvSpPr/>
          <p:nvPr/>
        </p:nvSpPr>
        <p:spPr>
          <a:xfrm>
            <a:off x="3609314" y="5128474"/>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83" name="object 83"/>
          <p:cNvSpPr/>
          <p:nvPr/>
        </p:nvSpPr>
        <p:spPr>
          <a:xfrm>
            <a:off x="3609314" y="5109114"/>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84" name="object 84"/>
          <p:cNvSpPr/>
          <p:nvPr/>
        </p:nvSpPr>
        <p:spPr>
          <a:xfrm>
            <a:off x="3609314" y="508975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85" name="object 85"/>
          <p:cNvSpPr/>
          <p:nvPr/>
        </p:nvSpPr>
        <p:spPr>
          <a:xfrm>
            <a:off x="3609314" y="507684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86" name="object 86"/>
          <p:cNvSpPr/>
          <p:nvPr/>
        </p:nvSpPr>
        <p:spPr>
          <a:xfrm>
            <a:off x="3609315" y="5063944"/>
            <a:ext cx="203150" cy="0"/>
          </a:xfrm>
          <a:custGeom>
            <a:avLst/>
            <a:gdLst/>
            <a:ahLst/>
            <a:cxnLst/>
            <a:rect l="l" t="t" r="r" b="b"/>
            <a:pathLst>
              <a:path w="288925">
                <a:moveTo>
                  <a:pt x="288679" y="0"/>
                </a:moveTo>
                <a:lnTo>
                  <a:pt x="0" y="0"/>
                </a:lnTo>
              </a:path>
            </a:pathLst>
          </a:custGeom>
          <a:ln w="9177">
            <a:solidFill>
              <a:srgbClr val="000000"/>
            </a:solidFill>
          </a:ln>
        </p:spPr>
        <p:txBody>
          <a:bodyPr wrap="square" lIns="0" tIns="0" rIns="0" bIns="0" rtlCol="0"/>
          <a:lstStyle/>
          <a:p>
            <a:endParaRPr sz="1266"/>
          </a:p>
        </p:txBody>
      </p:sp>
      <p:sp>
        <p:nvSpPr>
          <p:cNvPr id="87" name="object 87"/>
          <p:cNvSpPr/>
          <p:nvPr/>
        </p:nvSpPr>
        <p:spPr>
          <a:xfrm>
            <a:off x="3609314" y="4973603"/>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88" name="object 88"/>
          <p:cNvSpPr/>
          <p:nvPr/>
        </p:nvSpPr>
        <p:spPr>
          <a:xfrm>
            <a:off x="3609314" y="4921978"/>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89" name="object 89"/>
          <p:cNvSpPr/>
          <p:nvPr/>
        </p:nvSpPr>
        <p:spPr>
          <a:xfrm>
            <a:off x="3609314" y="4886487"/>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90" name="object 90"/>
          <p:cNvSpPr/>
          <p:nvPr/>
        </p:nvSpPr>
        <p:spPr>
          <a:xfrm>
            <a:off x="3609314" y="4857449"/>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91" name="object 91"/>
          <p:cNvSpPr/>
          <p:nvPr/>
        </p:nvSpPr>
        <p:spPr>
          <a:xfrm>
            <a:off x="3609314" y="4834864"/>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92" name="object 92"/>
          <p:cNvSpPr/>
          <p:nvPr/>
        </p:nvSpPr>
        <p:spPr>
          <a:xfrm>
            <a:off x="3609314" y="481550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93" name="object 93"/>
          <p:cNvSpPr/>
          <p:nvPr/>
        </p:nvSpPr>
        <p:spPr>
          <a:xfrm>
            <a:off x="3609314" y="4796146"/>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94" name="object 94"/>
          <p:cNvSpPr/>
          <p:nvPr/>
        </p:nvSpPr>
        <p:spPr>
          <a:xfrm>
            <a:off x="3609314" y="4783241"/>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95" name="object 95"/>
          <p:cNvSpPr/>
          <p:nvPr/>
        </p:nvSpPr>
        <p:spPr>
          <a:xfrm>
            <a:off x="3609315" y="4770335"/>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96" name="object 96"/>
          <p:cNvSpPr/>
          <p:nvPr/>
        </p:nvSpPr>
        <p:spPr>
          <a:xfrm>
            <a:off x="3609314" y="4679993"/>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97" name="object 97"/>
          <p:cNvSpPr/>
          <p:nvPr/>
        </p:nvSpPr>
        <p:spPr>
          <a:xfrm>
            <a:off x="3609314" y="4628370"/>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98" name="object 98"/>
          <p:cNvSpPr/>
          <p:nvPr/>
        </p:nvSpPr>
        <p:spPr>
          <a:xfrm>
            <a:off x="3609314" y="4592879"/>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99" name="object 99"/>
          <p:cNvSpPr/>
          <p:nvPr/>
        </p:nvSpPr>
        <p:spPr>
          <a:xfrm>
            <a:off x="3609314" y="4563840"/>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00" name="object 100"/>
          <p:cNvSpPr/>
          <p:nvPr/>
        </p:nvSpPr>
        <p:spPr>
          <a:xfrm>
            <a:off x="3609314" y="4541254"/>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01" name="object 101"/>
          <p:cNvSpPr/>
          <p:nvPr/>
        </p:nvSpPr>
        <p:spPr>
          <a:xfrm>
            <a:off x="3609314" y="4521896"/>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02" name="object 102"/>
          <p:cNvSpPr/>
          <p:nvPr/>
        </p:nvSpPr>
        <p:spPr>
          <a:xfrm>
            <a:off x="3609314" y="4505764"/>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03" name="object 103"/>
          <p:cNvSpPr/>
          <p:nvPr/>
        </p:nvSpPr>
        <p:spPr>
          <a:xfrm>
            <a:off x="3609314" y="4489632"/>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04" name="object 104"/>
          <p:cNvSpPr/>
          <p:nvPr/>
        </p:nvSpPr>
        <p:spPr>
          <a:xfrm>
            <a:off x="3609315" y="4476725"/>
            <a:ext cx="203150" cy="0"/>
          </a:xfrm>
          <a:custGeom>
            <a:avLst/>
            <a:gdLst/>
            <a:ahLst/>
            <a:cxnLst/>
            <a:rect l="l" t="t" r="r" b="b"/>
            <a:pathLst>
              <a:path w="288925">
                <a:moveTo>
                  <a:pt x="288679" y="0"/>
                </a:moveTo>
                <a:lnTo>
                  <a:pt x="0" y="0"/>
                </a:lnTo>
              </a:path>
            </a:pathLst>
          </a:custGeom>
          <a:ln w="9177">
            <a:solidFill>
              <a:srgbClr val="000000"/>
            </a:solidFill>
          </a:ln>
        </p:spPr>
        <p:txBody>
          <a:bodyPr wrap="square" lIns="0" tIns="0" rIns="0" bIns="0" rtlCol="0"/>
          <a:lstStyle/>
          <a:p>
            <a:endParaRPr sz="1266"/>
          </a:p>
        </p:txBody>
      </p:sp>
      <p:sp>
        <p:nvSpPr>
          <p:cNvPr id="105" name="object 105"/>
          <p:cNvSpPr/>
          <p:nvPr/>
        </p:nvSpPr>
        <p:spPr>
          <a:xfrm>
            <a:off x="3609314" y="4386384"/>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06" name="object 106"/>
          <p:cNvSpPr/>
          <p:nvPr/>
        </p:nvSpPr>
        <p:spPr>
          <a:xfrm>
            <a:off x="3609314" y="4334761"/>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07" name="object 107"/>
          <p:cNvSpPr/>
          <p:nvPr/>
        </p:nvSpPr>
        <p:spPr>
          <a:xfrm>
            <a:off x="3609314" y="429926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08" name="object 108"/>
          <p:cNvSpPr/>
          <p:nvPr/>
        </p:nvSpPr>
        <p:spPr>
          <a:xfrm>
            <a:off x="3609314" y="4270231"/>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09" name="object 109"/>
          <p:cNvSpPr/>
          <p:nvPr/>
        </p:nvSpPr>
        <p:spPr>
          <a:xfrm>
            <a:off x="3609314" y="4247646"/>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10" name="object 110"/>
          <p:cNvSpPr/>
          <p:nvPr/>
        </p:nvSpPr>
        <p:spPr>
          <a:xfrm>
            <a:off x="3609314" y="422828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11" name="object 111"/>
          <p:cNvSpPr/>
          <p:nvPr/>
        </p:nvSpPr>
        <p:spPr>
          <a:xfrm>
            <a:off x="3609314" y="4212155"/>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12" name="object 112"/>
          <p:cNvSpPr/>
          <p:nvPr/>
        </p:nvSpPr>
        <p:spPr>
          <a:xfrm>
            <a:off x="3609314" y="4196022"/>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13" name="object 113"/>
          <p:cNvSpPr/>
          <p:nvPr/>
        </p:nvSpPr>
        <p:spPr>
          <a:xfrm>
            <a:off x="3609315" y="4183116"/>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114" name="object 114"/>
          <p:cNvSpPr/>
          <p:nvPr/>
        </p:nvSpPr>
        <p:spPr>
          <a:xfrm>
            <a:off x="3609314" y="4092775"/>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15" name="object 115"/>
          <p:cNvSpPr/>
          <p:nvPr/>
        </p:nvSpPr>
        <p:spPr>
          <a:xfrm>
            <a:off x="3609314" y="4041151"/>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16" name="object 116"/>
          <p:cNvSpPr/>
          <p:nvPr/>
        </p:nvSpPr>
        <p:spPr>
          <a:xfrm>
            <a:off x="3609314" y="4005660"/>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17" name="object 117"/>
          <p:cNvSpPr/>
          <p:nvPr/>
        </p:nvSpPr>
        <p:spPr>
          <a:xfrm>
            <a:off x="3609314" y="3976622"/>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18" name="object 118"/>
          <p:cNvSpPr/>
          <p:nvPr/>
        </p:nvSpPr>
        <p:spPr>
          <a:xfrm>
            <a:off x="3609314" y="3954037"/>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19" name="object 119"/>
          <p:cNvSpPr/>
          <p:nvPr/>
        </p:nvSpPr>
        <p:spPr>
          <a:xfrm>
            <a:off x="3609314" y="3934678"/>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20" name="object 120"/>
          <p:cNvSpPr/>
          <p:nvPr/>
        </p:nvSpPr>
        <p:spPr>
          <a:xfrm>
            <a:off x="3609314" y="3918545"/>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21" name="object 121"/>
          <p:cNvSpPr/>
          <p:nvPr/>
        </p:nvSpPr>
        <p:spPr>
          <a:xfrm>
            <a:off x="3609314" y="3902413"/>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22" name="object 122"/>
          <p:cNvSpPr/>
          <p:nvPr/>
        </p:nvSpPr>
        <p:spPr>
          <a:xfrm>
            <a:off x="3609315" y="3889507"/>
            <a:ext cx="203150" cy="0"/>
          </a:xfrm>
          <a:custGeom>
            <a:avLst/>
            <a:gdLst/>
            <a:ahLst/>
            <a:cxnLst/>
            <a:rect l="l" t="t" r="r" b="b"/>
            <a:pathLst>
              <a:path w="288925">
                <a:moveTo>
                  <a:pt x="288679" y="0"/>
                </a:moveTo>
                <a:lnTo>
                  <a:pt x="0" y="0"/>
                </a:lnTo>
              </a:path>
            </a:pathLst>
          </a:custGeom>
          <a:ln w="9177">
            <a:solidFill>
              <a:srgbClr val="000000"/>
            </a:solidFill>
          </a:ln>
        </p:spPr>
        <p:txBody>
          <a:bodyPr wrap="square" lIns="0" tIns="0" rIns="0" bIns="0" rtlCol="0"/>
          <a:lstStyle/>
          <a:p>
            <a:endParaRPr sz="1266"/>
          </a:p>
        </p:txBody>
      </p:sp>
      <p:sp>
        <p:nvSpPr>
          <p:cNvPr id="123" name="object 123"/>
          <p:cNvSpPr/>
          <p:nvPr/>
        </p:nvSpPr>
        <p:spPr>
          <a:xfrm>
            <a:off x="3609314" y="3802392"/>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24" name="object 124"/>
          <p:cNvSpPr/>
          <p:nvPr/>
        </p:nvSpPr>
        <p:spPr>
          <a:xfrm>
            <a:off x="3609314" y="3750769"/>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25" name="object 125"/>
          <p:cNvSpPr/>
          <p:nvPr/>
        </p:nvSpPr>
        <p:spPr>
          <a:xfrm>
            <a:off x="3609314" y="3712051"/>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26" name="object 126"/>
          <p:cNvSpPr/>
          <p:nvPr/>
        </p:nvSpPr>
        <p:spPr>
          <a:xfrm>
            <a:off x="3609314" y="3683012"/>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27" name="object 127"/>
          <p:cNvSpPr/>
          <p:nvPr/>
        </p:nvSpPr>
        <p:spPr>
          <a:xfrm>
            <a:off x="3609314" y="3660427"/>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28" name="object 128"/>
          <p:cNvSpPr/>
          <p:nvPr/>
        </p:nvSpPr>
        <p:spPr>
          <a:xfrm>
            <a:off x="3609314" y="3641069"/>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29" name="object 129"/>
          <p:cNvSpPr/>
          <p:nvPr/>
        </p:nvSpPr>
        <p:spPr>
          <a:xfrm>
            <a:off x="3609314" y="3624936"/>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30" name="object 130"/>
          <p:cNvSpPr/>
          <p:nvPr/>
        </p:nvSpPr>
        <p:spPr>
          <a:xfrm>
            <a:off x="3609314" y="3608804"/>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31" name="object 131"/>
          <p:cNvSpPr/>
          <p:nvPr/>
        </p:nvSpPr>
        <p:spPr>
          <a:xfrm>
            <a:off x="3609315" y="3595898"/>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132" name="object 132"/>
          <p:cNvSpPr/>
          <p:nvPr/>
        </p:nvSpPr>
        <p:spPr>
          <a:xfrm>
            <a:off x="3609314" y="3508783"/>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33" name="object 133"/>
          <p:cNvSpPr/>
          <p:nvPr/>
        </p:nvSpPr>
        <p:spPr>
          <a:xfrm>
            <a:off x="3609314" y="345715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34" name="object 134"/>
          <p:cNvSpPr/>
          <p:nvPr/>
        </p:nvSpPr>
        <p:spPr>
          <a:xfrm>
            <a:off x="3609314" y="3418442"/>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35" name="object 135"/>
          <p:cNvSpPr/>
          <p:nvPr/>
        </p:nvSpPr>
        <p:spPr>
          <a:xfrm>
            <a:off x="3609314" y="3392630"/>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36" name="object 136"/>
          <p:cNvSpPr/>
          <p:nvPr/>
        </p:nvSpPr>
        <p:spPr>
          <a:xfrm>
            <a:off x="3609314" y="3366818"/>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37" name="object 137"/>
          <p:cNvSpPr/>
          <p:nvPr/>
        </p:nvSpPr>
        <p:spPr>
          <a:xfrm>
            <a:off x="3609314" y="334745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38" name="object 138"/>
          <p:cNvSpPr/>
          <p:nvPr/>
        </p:nvSpPr>
        <p:spPr>
          <a:xfrm>
            <a:off x="3609314" y="3331327"/>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39" name="object 139"/>
          <p:cNvSpPr/>
          <p:nvPr/>
        </p:nvSpPr>
        <p:spPr>
          <a:xfrm>
            <a:off x="3609314" y="3315194"/>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40" name="object 140"/>
          <p:cNvSpPr/>
          <p:nvPr/>
        </p:nvSpPr>
        <p:spPr>
          <a:xfrm>
            <a:off x="3609315" y="3302288"/>
            <a:ext cx="203150" cy="0"/>
          </a:xfrm>
          <a:custGeom>
            <a:avLst/>
            <a:gdLst/>
            <a:ahLst/>
            <a:cxnLst/>
            <a:rect l="l" t="t" r="r" b="b"/>
            <a:pathLst>
              <a:path w="288925">
                <a:moveTo>
                  <a:pt x="288679" y="0"/>
                </a:moveTo>
                <a:lnTo>
                  <a:pt x="0" y="0"/>
                </a:lnTo>
              </a:path>
            </a:pathLst>
          </a:custGeom>
          <a:ln w="9177">
            <a:solidFill>
              <a:srgbClr val="000000"/>
            </a:solidFill>
          </a:ln>
        </p:spPr>
        <p:txBody>
          <a:bodyPr wrap="square" lIns="0" tIns="0" rIns="0" bIns="0" rtlCol="0"/>
          <a:lstStyle/>
          <a:p>
            <a:endParaRPr sz="1266"/>
          </a:p>
        </p:txBody>
      </p:sp>
      <p:sp>
        <p:nvSpPr>
          <p:cNvPr id="141" name="object 141"/>
          <p:cNvSpPr/>
          <p:nvPr/>
        </p:nvSpPr>
        <p:spPr>
          <a:xfrm>
            <a:off x="3609314" y="3215174"/>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42" name="object 142"/>
          <p:cNvSpPr/>
          <p:nvPr/>
        </p:nvSpPr>
        <p:spPr>
          <a:xfrm>
            <a:off x="3609314" y="3163550"/>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43" name="object 143"/>
          <p:cNvSpPr/>
          <p:nvPr/>
        </p:nvSpPr>
        <p:spPr>
          <a:xfrm>
            <a:off x="3609314" y="3124832"/>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44" name="object 144"/>
          <p:cNvSpPr/>
          <p:nvPr/>
        </p:nvSpPr>
        <p:spPr>
          <a:xfrm>
            <a:off x="3609314" y="3099021"/>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45" name="object 145"/>
          <p:cNvSpPr/>
          <p:nvPr/>
        </p:nvSpPr>
        <p:spPr>
          <a:xfrm>
            <a:off x="3609314" y="307320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46" name="object 146"/>
          <p:cNvSpPr/>
          <p:nvPr/>
        </p:nvSpPr>
        <p:spPr>
          <a:xfrm>
            <a:off x="3609314" y="3053850"/>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47" name="object 147"/>
          <p:cNvSpPr/>
          <p:nvPr/>
        </p:nvSpPr>
        <p:spPr>
          <a:xfrm>
            <a:off x="3609314" y="3037718"/>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48" name="object 148"/>
          <p:cNvSpPr/>
          <p:nvPr/>
        </p:nvSpPr>
        <p:spPr>
          <a:xfrm>
            <a:off x="3609314" y="3021585"/>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49" name="object 149"/>
          <p:cNvSpPr/>
          <p:nvPr/>
        </p:nvSpPr>
        <p:spPr>
          <a:xfrm>
            <a:off x="3609315" y="3008680"/>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150" name="object 150"/>
          <p:cNvSpPr/>
          <p:nvPr/>
        </p:nvSpPr>
        <p:spPr>
          <a:xfrm>
            <a:off x="3609314" y="2921565"/>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51" name="object 151"/>
          <p:cNvSpPr/>
          <p:nvPr/>
        </p:nvSpPr>
        <p:spPr>
          <a:xfrm>
            <a:off x="3609314" y="2869941"/>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52" name="object 152"/>
          <p:cNvSpPr/>
          <p:nvPr/>
        </p:nvSpPr>
        <p:spPr>
          <a:xfrm>
            <a:off x="3609314" y="2834449"/>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53" name="object 153"/>
          <p:cNvSpPr/>
          <p:nvPr/>
        </p:nvSpPr>
        <p:spPr>
          <a:xfrm>
            <a:off x="3609314" y="2805412"/>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54" name="object 154"/>
          <p:cNvSpPr/>
          <p:nvPr/>
        </p:nvSpPr>
        <p:spPr>
          <a:xfrm>
            <a:off x="3609314" y="278282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55" name="object 155"/>
          <p:cNvSpPr/>
          <p:nvPr/>
        </p:nvSpPr>
        <p:spPr>
          <a:xfrm>
            <a:off x="3609314" y="2760241"/>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56" name="object 156"/>
          <p:cNvSpPr/>
          <p:nvPr/>
        </p:nvSpPr>
        <p:spPr>
          <a:xfrm>
            <a:off x="3609314" y="2744108"/>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57" name="object 157"/>
          <p:cNvSpPr/>
          <p:nvPr/>
        </p:nvSpPr>
        <p:spPr>
          <a:xfrm>
            <a:off x="3609314" y="2731203"/>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58" name="object 158"/>
          <p:cNvSpPr/>
          <p:nvPr/>
        </p:nvSpPr>
        <p:spPr>
          <a:xfrm>
            <a:off x="3609315" y="2715070"/>
            <a:ext cx="203150" cy="0"/>
          </a:xfrm>
          <a:custGeom>
            <a:avLst/>
            <a:gdLst/>
            <a:ahLst/>
            <a:cxnLst/>
            <a:rect l="l" t="t" r="r" b="b"/>
            <a:pathLst>
              <a:path w="288925">
                <a:moveTo>
                  <a:pt x="288679" y="0"/>
                </a:moveTo>
                <a:lnTo>
                  <a:pt x="0" y="0"/>
                </a:lnTo>
              </a:path>
            </a:pathLst>
          </a:custGeom>
          <a:ln w="9177">
            <a:solidFill>
              <a:srgbClr val="000000"/>
            </a:solidFill>
          </a:ln>
        </p:spPr>
        <p:txBody>
          <a:bodyPr wrap="square" lIns="0" tIns="0" rIns="0" bIns="0" rtlCol="0"/>
          <a:lstStyle/>
          <a:p>
            <a:endParaRPr sz="1266"/>
          </a:p>
        </p:txBody>
      </p:sp>
      <p:sp>
        <p:nvSpPr>
          <p:cNvPr id="159" name="object 159"/>
          <p:cNvSpPr/>
          <p:nvPr/>
        </p:nvSpPr>
        <p:spPr>
          <a:xfrm>
            <a:off x="3609314" y="2627955"/>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60" name="object 160"/>
          <p:cNvSpPr/>
          <p:nvPr/>
        </p:nvSpPr>
        <p:spPr>
          <a:xfrm>
            <a:off x="3609314" y="2576332"/>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61" name="object 161"/>
          <p:cNvSpPr/>
          <p:nvPr/>
        </p:nvSpPr>
        <p:spPr>
          <a:xfrm>
            <a:off x="3609314" y="2540841"/>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62" name="object 162"/>
          <p:cNvSpPr/>
          <p:nvPr/>
        </p:nvSpPr>
        <p:spPr>
          <a:xfrm>
            <a:off x="3609314" y="2511802"/>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63" name="object 163"/>
          <p:cNvSpPr/>
          <p:nvPr/>
        </p:nvSpPr>
        <p:spPr>
          <a:xfrm>
            <a:off x="3609314" y="2489217"/>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64" name="object 164"/>
          <p:cNvSpPr/>
          <p:nvPr/>
        </p:nvSpPr>
        <p:spPr>
          <a:xfrm>
            <a:off x="3609314" y="2469858"/>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65" name="object 165"/>
          <p:cNvSpPr/>
          <p:nvPr/>
        </p:nvSpPr>
        <p:spPr>
          <a:xfrm>
            <a:off x="3609314" y="2450500"/>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66" name="object 166"/>
          <p:cNvSpPr/>
          <p:nvPr/>
        </p:nvSpPr>
        <p:spPr>
          <a:xfrm>
            <a:off x="3609314" y="2437594"/>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67" name="object 167"/>
          <p:cNvSpPr/>
          <p:nvPr/>
        </p:nvSpPr>
        <p:spPr>
          <a:xfrm>
            <a:off x="3609315" y="2424687"/>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168" name="object 168"/>
          <p:cNvSpPr/>
          <p:nvPr/>
        </p:nvSpPr>
        <p:spPr>
          <a:xfrm>
            <a:off x="3609314" y="233434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69" name="object 169"/>
          <p:cNvSpPr/>
          <p:nvPr/>
        </p:nvSpPr>
        <p:spPr>
          <a:xfrm>
            <a:off x="3609314" y="2282723"/>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70" name="object 170"/>
          <p:cNvSpPr/>
          <p:nvPr/>
        </p:nvSpPr>
        <p:spPr>
          <a:xfrm>
            <a:off x="3609314" y="2247232"/>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71" name="object 171"/>
          <p:cNvSpPr/>
          <p:nvPr/>
        </p:nvSpPr>
        <p:spPr>
          <a:xfrm>
            <a:off x="3609314" y="2218193"/>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72" name="object 172"/>
          <p:cNvSpPr/>
          <p:nvPr/>
        </p:nvSpPr>
        <p:spPr>
          <a:xfrm>
            <a:off x="3609314" y="2195608"/>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73" name="object 173"/>
          <p:cNvSpPr/>
          <p:nvPr/>
        </p:nvSpPr>
        <p:spPr>
          <a:xfrm>
            <a:off x="3609314" y="217624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74" name="object 174"/>
          <p:cNvSpPr/>
          <p:nvPr/>
        </p:nvSpPr>
        <p:spPr>
          <a:xfrm>
            <a:off x="3609314" y="2156890"/>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75" name="object 175"/>
          <p:cNvSpPr/>
          <p:nvPr/>
        </p:nvSpPr>
        <p:spPr>
          <a:xfrm>
            <a:off x="3609314" y="2143984"/>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76" name="object 176"/>
          <p:cNvSpPr/>
          <p:nvPr/>
        </p:nvSpPr>
        <p:spPr>
          <a:xfrm>
            <a:off x="3609315" y="2131078"/>
            <a:ext cx="203150" cy="0"/>
          </a:xfrm>
          <a:custGeom>
            <a:avLst/>
            <a:gdLst/>
            <a:ahLst/>
            <a:cxnLst/>
            <a:rect l="l" t="t" r="r" b="b"/>
            <a:pathLst>
              <a:path w="288925">
                <a:moveTo>
                  <a:pt x="288679" y="0"/>
                </a:moveTo>
                <a:lnTo>
                  <a:pt x="0" y="0"/>
                </a:lnTo>
              </a:path>
            </a:pathLst>
          </a:custGeom>
          <a:ln w="9177">
            <a:solidFill>
              <a:srgbClr val="000000"/>
            </a:solidFill>
          </a:ln>
        </p:spPr>
        <p:txBody>
          <a:bodyPr wrap="square" lIns="0" tIns="0" rIns="0" bIns="0" rtlCol="0"/>
          <a:lstStyle/>
          <a:p>
            <a:endParaRPr sz="1266"/>
          </a:p>
        </p:txBody>
      </p:sp>
      <p:sp>
        <p:nvSpPr>
          <p:cNvPr id="177" name="object 177"/>
          <p:cNvSpPr/>
          <p:nvPr/>
        </p:nvSpPr>
        <p:spPr>
          <a:xfrm>
            <a:off x="3609314" y="2040737"/>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78" name="object 178"/>
          <p:cNvSpPr/>
          <p:nvPr/>
        </p:nvSpPr>
        <p:spPr>
          <a:xfrm>
            <a:off x="3609314" y="1989113"/>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79" name="object 179"/>
          <p:cNvSpPr/>
          <p:nvPr/>
        </p:nvSpPr>
        <p:spPr>
          <a:xfrm>
            <a:off x="3609314" y="1953622"/>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80" name="object 180"/>
          <p:cNvSpPr/>
          <p:nvPr/>
        </p:nvSpPr>
        <p:spPr>
          <a:xfrm>
            <a:off x="3609314" y="1924584"/>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81" name="object 181"/>
          <p:cNvSpPr/>
          <p:nvPr/>
        </p:nvSpPr>
        <p:spPr>
          <a:xfrm>
            <a:off x="3609314" y="190199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82" name="object 182"/>
          <p:cNvSpPr/>
          <p:nvPr/>
        </p:nvSpPr>
        <p:spPr>
          <a:xfrm>
            <a:off x="3609314" y="1882640"/>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83" name="object 183"/>
          <p:cNvSpPr/>
          <p:nvPr/>
        </p:nvSpPr>
        <p:spPr>
          <a:xfrm>
            <a:off x="3609314" y="1866507"/>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84" name="object 184"/>
          <p:cNvSpPr/>
          <p:nvPr/>
        </p:nvSpPr>
        <p:spPr>
          <a:xfrm>
            <a:off x="3609314" y="1850375"/>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85" name="object 185"/>
          <p:cNvSpPr/>
          <p:nvPr/>
        </p:nvSpPr>
        <p:spPr>
          <a:xfrm>
            <a:off x="3609315" y="1837469"/>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186" name="object 186"/>
          <p:cNvSpPr/>
          <p:nvPr/>
        </p:nvSpPr>
        <p:spPr>
          <a:xfrm>
            <a:off x="3609314" y="1747128"/>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87" name="object 187"/>
          <p:cNvSpPr/>
          <p:nvPr/>
        </p:nvSpPr>
        <p:spPr>
          <a:xfrm>
            <a:off x="3609314" y="1695504"/>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88" name="object 188"/>
          <p:cNvSpPr/>
          <p:nvPr/>
        </p:nvSpPr>
        <p:spPr>
          <a:xfrm>
            <a:off x="3609314" y="1660013"/>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89" name="object 189"/>
          <p:cNvSpPr/>
          <p:nvPr/>
        </p:nvSpPr>
        <p:spPr>
          <a:xfrm>
            <a:off x="3609314" y="1630975"/>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90" name="object 190"/>
          <p:cNvSpPr/>
          <p:nvPr/>
        </p:nvSpPr>
        <p:spPr>
          <a:xfrm>
            <a:off x="3609314" y="1608389"/>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91" name="object 191"/>
          <p:cNvSpPr/>
          <p:nvPr/>
        </p:nvSpPr>
        <p:spPr>
          <a:xfrm>
            <a:off x="3609314" y="1589031"/>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92" name="object 192"/>
          <p:cNvSpPr/>
          <p:nvPr/>
        </p:nvSpPr>
        <p:spPr>
          <a:xfrm>
            <a:off x="3609314" y="1572898"/>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93" name="object 193"/>
          <p:cNvSpPr/>
          <p:nvPr/>
        </p:nvSpPr>
        <p:spPr>
          <a:xfrm>
            <a:off x="3609314" y="1556766"/>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94" name="object 194"/>
          <p:cNvSpPr/>
          <p:nvPr/>
        </p:nvSpPr>
        <p:spPr>
          <a:xfrm>
            <a:off x="3609315" y="1543860"/>
            <a:ext cx="203150" cy="0"/>
          </a:xfrm>
          <a:custGeom>
            <a:avLst/>
            <a:gdLst/>
            <a:ahLst/>
            <a:cxnLst/>
            <a:rect l="l" t="t" r="r" b="b"/>
            <a:pathLst>
              <a:path w="288925">
                <a:moveTo>
                  <a:pt x="288679" y="0"/>
                </a:moveTo>
                <a:lnTo>
                  <a:pt x="0" y="0"/>
                </a:lnTo>
              </a:path>
            </a:pathLst>
          </a:custGeom>
          <a:ln w="9177">
            <a:solidFill>
              <a:srgbClr val="000000"/>
            </a:solidFill>
          </a:ln>
        </p:spPr>
        <p:txBody>
          <a:bodyPr wrap="square" lIns="0" tIns="0" rIns="0" bIns="0" rtlCol="0"/>
          <a:lstStyle/>
          <a:p>
            <a:endParaRPr sz="1266"/>
          </a:p>
        </p:txBody>
      </p:sp>
      <p:sp>
        <p:nvSpPr>
          <p:cNvPr id="195" name="object 195"/>
          <p:cNvSpPr/>
          <p:nvPr/>
        </p:nvSpPr>
        <p:spPr>
          <a:xfrm>
            <a:off x="3609314" y="145351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96" name="object 196"/>
          <p:cNvSpPr/>
          <p:nvPr/>
        </p:nvSpPr>
        <p:spPr>
          <a:xfrm>
            <a:off x="3609314" y="1401895"/>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97" name="object 197"/>
          <p:cNvSpPr/>
          <p:nvPr/>
        </p:nvSpPr>
        <p:spPr>
          <a:xfrm>
            <a:off x="3609314" y="1366404"/>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198" name="object 198"/>
          <p:cNvSpPr/>
          <p:nvPr/>
        </p:nvSpPr>
        <p:spPr>
          <a:xfrm>
            <a:off x="3609314" y="133736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199" name="object 199"/>
          <p:cNvSpPr/>
          <p:nvPr/>
        </p:nvSpPr>
        <p:spPr>
          <a:xfrm>
            <a:off x="3609314" y="1314780"/>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200" name="object 200"/>
          <p:cNvSpPr/>
          <p:nvPr/>
        </p:nvSpPr>
        <p:spPr>
          <a:xfrm>
            <a:off x="3609314" y="1295421"/>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201" name="object 201"/>
          <p:cNvSpPr/>
          <p:nvPr/>
        </p:nvSpPr>
        <p:spPr>
          <a:xfrm>
            <a:off x="3609314" y="1279289"/>
            <a:ext cx="67866" cy="0"/>
          </a:xfrm>
          <a:custGeom>
            <a:avLst/>
            <a:gdLst/>
            <a:ahLst/>
            <a:cxnLst/>
            <a:rect l="l" t="t" r="r" b="b"/>
            <a:pathLst>
              <a:path w="96519">
                <a:moveTo>
                  <a:pt x="0" y="0"/>
                </a:moveTo>
                <a:lnTo>
                  <a:pt x="96226" y="0"/>
                </a:lnTo>
              </a:path>
            </a:pathLst>
          </a:custGeom>
          <a:ln w="9177">
            <a:solidFill>
              <a:srgbClr val="000000"/>
            </a:solidFill>
          </a:ln>
        </p:spPr>
        <p:txBody>
          <a:bodyPr wrap="square" lIns="0" tIns="0" rIns="0" bIns="0" rtlCol="0"/>
          <a:lstStyle/>
          <a:p>
            <a:endParaRPr sz="1266"/>
          </a:p>
        </p:txBody>
      </p:sp>
      <p:sp>
        <p:nvSpPr>
          <p:cNvPr id="202" name="object 202"/>
          <p:cNvSpPr/>
          <p:nvPr/>
        </p:nvSpPr>
        <p:spPr>
          <a:xfrm>
            <a:off x="3609314" y="126315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203" name="object 203"/>
          <p:cNvSpPr/>
          <p:nvPr/>
        </p:nvSpPr>
        <p:spPr>
          <a:xfrm>
            <a:off x="3609315" y="1250251"/>
            <a:ext cx="203150" cy="0"/>
          </a:xfrm>
          <a:custGeom>
            <a:avLst/>
            <a:gdLst/>
            <a:ahLst/>
            <a:cxnLst/>
            <a:rect l="l" t="t" r="r" b="b"/>
            <a:pathLst>
              <a:path w="288925">
                <a:moveTo>
                  <a:pt x="0" y="0"/>
                </a:moveTo>
                <a:lnTo>
                  <a:pt x="288679" y="0"/>
                </a:lnTo>
              </a:path>
            </a:pathLst>
          </a:custGeom>
          <a:ln w="9177">
            <a:solidFill>
              <a:srgbClr val="000000"/>
            </a:solidFill>
          </a:ln>
        </p:spPr>
        <p:txBody>
          <a:bodyPr wrap="square" lIns="0" tIns="0" rIns="0" bIns="0" rtlCol="0"/>
          <a:lstStyle/>
          <a:p>
            <a:endParaRPr sz="1266"/>
          </a:p>
        </p:txBody>
      </p:sp>
      <p:sp>
        <p:nvSpPr>
          <p:cNvPr id="204" name="object 204"/>
          <p:cNvSpPr/>
          <p:nvPr/>
        </p:nvSpPr>
        <p:spPr>
          <a:xfrm>
            <a:off x="3609314" y="1163136"/>
            <a:ext cx="67866" cy="0"/>
          </a:xfrm>
          <a:custGeom>
            <a:avLst/>
            <a:gdLst/>
            <a:ahLst/>
            <a:cxnLst/>
            <a:rect l="l" t="t" r="r" b="b"/>
            <a:pathLst>
              <a:path w="96519">
                <a:moveTo>
                  <a:pt x="96226" y="0"/>
                </a:moveTo>
                <a:lnTo>
                  <a:pt x="0" y="0"/>
                </a:lnTo>
              </a:path>
            </a:pathLst>
          </a:custGeom>
          <a:ln w="9177">
            <a:solidFill>
              <a:srgbClr val="000000"/>
            </a:solidFill>
          </a:ln>
        </p:spPr>
        <p:txBody>
          <a:bodyPr wrap="square" lIns="0" tIns="0" rIns="0" bIns="0" rtlCol="0"/>
          <a:lstStyle/>
          <a:p>
            <a:endParaRPr sz="1266"/>
          </a:p>
        </p:txBody>
      </p:sp>
      <p:sp>
        <p:nvSpPr>
          <p:cNvPr id="205" name="object 205"/>
          <p:cNvSpPr/>
          <p:nvPr/>
        </p:nvSpPr>
        <p:spPr>
          <a:xfrm>
            <a:off x="3129255" y="6490046"/>
            <a:ext cx="22770" cy="90636"/>
          </a:xfrm>
          <a:custGeom>
            <a:avLst/>
            <a:gdLst/>
            <a:ahLst/>
            <a:cxnLst/>
            <a:rect l="l" t="t" r="r" b="b"/>
            <a:pathLst>
              <a:path w="32385" h="128904">
                <a:moveTo>
                  <a:pt x="0" y="22943"/>
                </a:moveTo>
                <a:lnTo>
                  <a:pt x="13746" y="18355"/>
                </a:lnTo>
                <a:lnTo>
                  <a:pt x="32075" y="0"/>
                </a:lnTo>
                <a:lnTo>
                  <a:pt x="32075" y="128485"/>
                </a:lnTo>
              </a:path>
            </a:pathLst>
          </a:custGeom>
          <a:ln w="9165">
            <a:solidFill>
              <a:srgbClr val="000000"/>
            </a:solidFill>
          </a:ln>
        </p:spPr>
        <p:txBody>
          <a:bodyPr wrap="square" lIns="0" tIns="0" rIns="0" bIns="0" rtlCol="0"/>
          <a:lstStyle/>
          <a:p>
            <a:endParaRPr sz="1266"/>
          </a:p>
        </p:txBody>
      </p:sp>
      <p:sp>
        <p:nvSpPr>
          <p:cNvPr id="206" name="object 206"/>
          <p:cNvSpPr/>
          <p:nvPr/>
        </p:nvSpPr>
        <p:spPr>
          <a:xfrm>
            <a:off x="3148587" y="6493272"/>
            <a:ext cx="0" cy="87511"/>
          </a:xfrm>
          <a:custGeom>
            <a:avLst/>
            <a:gdLst/>
            <a:ahLst/>
            <a:cxnLst/>
            <a:rect l="l" t="t" r="r" b="b"/>
            <a:pathLst>
              <a:path h="124459">
                <a:moveTo>
                  <a:pt x="0" y="0"/>
                </a:moveTo>
                <a:lnTo>
                  <a:pt x="0" y="123896"/>
                </a:lnTo>
              </a:path>
            </a:pathLst>
          </a:custGeom>
          <a:ln w="9164">
            <a:solidFill>
              <a:srgbClr val="000000"/>
            </a:solidFill>
          </a:ln>
        </p:spPr>
        <p:txBody>
          <a:bodyPr wrap="square" lIns="0" tIns="0" rIns="0" bIns="0" rtlCol="0"/>
          <a:lstStyle/>
          <a:p>
            <a:endParaRPr sz="1266"/>
          </a:p>
        </p:txBody>
      </p:sp>
      <p:sp>
        <p:nvSpPr>
          <p:cNvPr id="207" name="object 207"/>
          <p:cNvSpPr/>
          <p:nvPr/>
        </p:nvSpPr>
        <p:spPr>
          <a:xfrm>
            <a:off x="3129255" y="6580387"/>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08" name="object 208"/>
          <p:cNvSpPr/>
          <p:nvPr/>
        </p:nvSpPr>
        <p:spPr>
          <a:xfrm>
            <a:off x="3206580" y="6490046"/>
            <a:ext cx="61615" cy="90636"/>
          </a:xfrm>
          <a:custGeom>
            <a:avLst/>
            <a:gdLst/>
            <a:ahLst/>
            <a:cxnLst/>
            <a:rect l="l" t="t" r="r" b="b"/>
            <a:pathLst>
              <a:path w="87630" h="128904">
                <a:moveTo>
                  <a:pt x="36657" y="0"/>
                </a:moveTo>
                <a:lnTo>
                  <a:pt x="18328" y="4588"/>
                </a:lnTo>
                <a:lnTo>
                  <a:pt x="4582" y="22943"/>
                </a:lnTo>
                <a:lnTo>
                  <a:pt x="0" y="55065"/>
                </a:lnTo>
                <a:lnTo>
                  <a:pt x="0" y="73420"/>
                </a:lnTo>
                <a:lnTo>
                  <a:pt x="4582" y="105541"/>
                </a:lnTo>
                <a:lnTo>
                  <a:pt x="18328" y="123896"/>
                </a:lnTo>
                <a:lnTo>
                  <a:pt x="36657" y="128485"/>
                </a:lnTo>
                <a:lnTo>
                  <a:pt x="50404" y="128485"/>
                </a:lnTo>
                <a:lnTo>
                  <a:pt x="68733" y="123896"/>
                </a:lnTo>
                <a:lnTo>
                  <a:pt x="82479" y="105541"/>
                </a:lnTo>
                <a:lnTo>
                  <a:pt x="87062" y="73420"/>
                </a:lnTo>
                <a:lnTo>
                  <a:pt x="87062" y="55065"/>
                </a:lnTo>
                <a:lnTo>
                  <a:pt x="82479" y="22943"/>
                </a:lnTo>
                <a:lnTo>
                  <a:pt x="68733" y="4588"/>
                </a:lnTo>
                <a:lnTo>
                  <a:pt x="50404" y="0"/>
                </a:lnTo>
                <a:lnTo>
                  <a:pt x="36657" y="0"/>
                </a:lnTo>
                <a:lnTo>
                  <a:pt x="4582" y="55065"/>
                </a:lnTo>
                <a:lnTo>
                  <a:pt x="13746" y="105541"/>
                </a:lnTo>
                <a:lnTo>
                  <a:pt x="36657" y="128485"/>
                </a:lnTo>
              </a:path>
            </a:pathLst>
          </a:custGeom>
          <a:ln w="9168">
            <a:solidFill>
              <a:srgbClr val="000000"/>
            </a:solidFill>
          </a:ln>
        </p:spPr>
        <p:txBody>
          <a:bodyPr wrap="square" lIns="0" tIns="0" rIns="0" bIns="0" rtlCol="0"/>
          <a:lstStyle/>
          <a:p>
            <a:endParaRPr sz="1266"/>
          </a:p>
        </p:txBody>
      </p:sp>
      <p:sp>
        <p:nvSpPr>
          <p:cNvPr id="209" name="object 209"/>
          <p:cNvSpPr/>
          <p:nvPr/>
        </p:nvSpPr>
        <p:spPr>
          <a:xfrm>
            <a:off x="3242021" y="6490046"/>
            <a:ext cx="22770" cy="90636"/>
          </a:xfrm>
          <a:custGeom>
            <a:avLst/>
            <a:gdLst/>
            <a:ahLst/>
            <a:cxnLst/>
            <a:rect l="l" t="t" r="r" b="b"/>
            <a:pathLst>
              <a:path w="32385" h="128904">
                <a:moveTo>
                  <a:pt x="0" y="128485"/>
                </a:moveTo>
                <a:lnTo>
                  <a:pt x="13746" y="123896"/>
                </a:lnTo>
                <a:lnTo>
                  <a:pt x="18328" y="119307"/>
                </a:lnTo>
                <a:lnTo>
                  <a:pt x="22911" y="105541"/>
                </a:lnTo>
                <a:lnTo>
                  <a:pt x="32075" y="73420"/>
                </a:lnTo>
                <a:lnTo>
                  <a:pt x="32075" y="55065"/>
                </a:lnTo>
                <a:lnTo>
                  <a:pt x="22911" y="22943"/>
                </a:lnTo>
                <a:lnTo>
                  <a:pt x="18328" y="9177"/>
                </a:lnTo>
                <a:lnTo>
                  <a:pt x="13746" y="4588"/>
                </a:lnTo>
                <a:lnTo>
                  <a:pt x="0" y="0"/>
                </a:lnTo>
              </a:path>
            </a:pathLst>
          </a:custGeom>
          <a:ln w="9165">
            <a:solidFill>
              <a:srgbClr val="000000"/>
            </a:solidFill>
          </a:ln>
        </p:spPr>
        <p:txBody>
          <a:bodyPr wrap="square" lIns="0" tIns="0" rIns="0" bIns="0" rtlCol="0"/>
          <a:lstStyle/>
          <a:p>
            <a:endParaRPr sz="1266"/>
          </a:p>
        </p:txBody>
      </p:sp>
      <p:sp>
        <p:nvSpPr>
          <p:cNvPr id="210" name="object 210"/>
          <p:cNvSpPr/>
          <p:nvPr/>
        </p:nvSpPr>
        <p:spPr>
          <a:xfrm>
            <a:off x="3300015" y="6490046"/>
            <a:ext cx="80814" cy="0"/>
          </a:xfrm>
          <a:custGeom>
            <a:avLst/>
            <a:gdLst/>
            <a:ahLst/>
            <a:cxnLst/>
            <a:rect l="l" t="t" r="r" b="b"/>
            <a:pathLst>
              <a:path w="114935">
                <a:moveTo>
                  <a:pt x="0" y="0"/>
                </a:moveTo>
                <a:lnTo>
                  <a:pt x="114555" y="0"/>
                </a:lnTo>
              </a:path>
            </a:pathLst>
          </a:custGeom>
          <a:ln w="9177">
            <a:solidFill>
              <a:srgbClr val="000000"/>
            </a:solidFill>
          </a:ln>
        </p:spPr>
        <p:txBody>
          <a:bodyPr wrap="square" lIns="0" tIns="0" rIns="0" bIns="0" rtlCol="0"/>
          <a:lstStyle/>
          <a:p>
            <a:endParaRPr sz="1266"/>
          </a:p>
        </p:txBody>
      </p:sp>
      <p:sp>
        <p:nvSpPr>
          <p:cNvPr id="211" name="object 211"/>
          <p:cNvSpPr/>
          <p:nvPr/>
        </p:nvSpPr>
        <p:spPr>
          <a:xfrm>
            <a:off x="3409559" y="6435195"/>
            <a:ext cx="64740" cy="93762"/>
          </a:xfrm>
          <a:custGeom>
            <a:avLst/>
            <a:gdLst/>
            <a:ahLst/>
            <a:cxnLst/>
            <a:rect l="l" t="t" r="r" b="b"/>
            <a:pathLst>
              <a:path w="92075" h="133350">
                <a:moveTo>
                  <a:pt x="13746" y="0"/>
                </a:moveTo>
                <a:lnTo>
                  <a:pt x="0" y="64242"/>
                </a:lnTo>
                <a:lnTo>
                  <a:pt x="13746" y="50476"/>
                </a:lnTo>
                <a:lnTo>
                  <a:pt x="32075" y="45887"/>
                </a:lnTo>
                <a:lnTo>
                  <a:pt x="50404" y="45887"/>
                </a:lnTo>
                <a:lnTo>
                  <a:pt x="68733" y="50476"/>
                </a:lnTo>
                <a:lnTo>
                  <a:pt x="82479" y="64242"/>
                </a:lnTo>
                <a:lnTo>
                  <a:pt x="91644" y="82597"/>
                </a:lnTo>
                <a:lnTo>
                  <a:pt x="91644" y="96364"/>
                </a:lnTo>
                <a:lnTo>
                  <a:pt x="82479" y="114719"/>
                </a:lnTo>
                <a:lnTo>
                  <a:pt x="68733" y="128485"/>
                </a:lnTo>
                <a:lnTo>
                  <a:pt x="50404" y="133074"/>
                </a:lnTo>
                <a:lnTo>
                  <a:pt x="32075" y="133074"/>
                </a:lnTo>
                <a:lnTo>
                  <a:pt x="13746" y="128485"/>
                </a:lnTo>
                <a:lnTo>
                  <a:pt x="9164" y="119307"/>
                </a:lnTo>
                <a:lnTo>
                  <a:pt x="0" y="105541"/>
                </a:lnTo>
                <a:lnTo>
                  <a:pt x="0" y="100952"/>
                </a:lnTo>
                <a:lnTo>
                  <a:pt x="9164" y="96364"/>
                </a:lnTo>
                <a:lnTo>
                  <a:pt x="13746" y="100952"/>
                </a:lnTo>
                <a:lnTo>
                  <a:pt x="9164" y="105541"/>
                </a:lnTo>
              </a:path>
            </a:pathLst>
          </a:custGeom>
          <a:ln w="9168">
            <a:solidFill>
              <a:srgbClr val="000000"/>
            </a:solidFill>
          </a:ln>
        </p:spPr>
        <p:txBody>
          <a:bodyPr wrap="square" lIns="0" tIns="0" rIns="0" bIns="0" rtlCol="0"/>
          <a:lstStyle/>
          <a:p>
            <a:endParaRPr sz="1266"/>
          </a:p>
        </p:txBody>
      </p:sp>
      <p:sp>
        <p:nvSpPr>
          <p:cNvPr id="212" name="object 212"/>
          <p:cNvSpPr/>
          <p:nvPr/>
        </p:nvSpPr>
        <p:spPr>
          <a:xfrm>
            <a:off x="3444999" y="6467460"/>
            <a:ext cx="22770" cy="61615"/>
          </a:xfrm>
          <a:custGeom>
            <a:avLst/>
            <a:gdLst/>
            <a:ahLst/>
            <a:cxnLst/>
            <a:rect l="l" t="t" r="r" b="b"/>
            <a:pathLst>
              <a:path w="32385" h="87629">
                <a:moveTo>
                  <a:pt x="0" y="0"/>
                </a:moveTo>
                <a:lnTo>
                  <a:pt x="13746" y="4588"/>
                </a:lnTo>
                <a:lnTo>
                  <a:pt x="27493" y="18355"/>
                </a:lnTo>
                <a:lnTo>
                  <a:pt x="32075" y="36710"/>
                </a:lnTo>
                <a:lnTo>
                  <a:pt x="32075" y="50476"/>
                </a:lnTo>
                <a:lnTo>
                  <a:pt x="27493" y="68831"/>
                </a:lnTo>
                <a:lnTo>
                  <a:pt x="13746" y="82597"/>
                </a:lnTo>
                <a:lnTo>
                  <a:pt x="0" y="87186"/>
                </a:lnTo>
              </a:path>
            </a:pathLst>
          </a:custGeom>
          <a:ln w="9165">
            <a:solidFill>
              <a:srgbClr val="000000"/>
            </a:solidFill>
          </a:ln>
        </p:spPr>
        <p:txBody>
          <a:bodyPr wrap="square" lIns="0" tIns="0" rIns="0" bIns="0" rtlCol="0"/>
          <a:lstStyle/>
          <a:p>
            <a:endParaRPr sz="1266"/>
          </a:p>
        </p:txBody>
      </p:sp>
      <p:sp>
        <p:nvSpPr>
          <p:cNvPr id="213" name="object 213"/>
          <p:cNvSpPr/>
          <p:nvPr/>
        </p:nvSpPr>
        <p:spPr>
          <a:xfrm>
            <a:off x="3419224" y="6435195"/>
            <a:ext cx="45541" cy="0"/>
          </a:xfrm>
          <a:custGeom>
            <a:avLst/>
            <a:gdLst/>
            <a:ahLst/>
            <a:cxnLst/>
            <a:rect l="l" t="t" r="r" b="b"/>
            <a:pathLst>
              <a:path w="64769">
                <a:moveTo>
                  <a:pt x="0" y="0"/>
                </a:moveTo>
                <a:lnTo>
                  <a:pt x="64150" y="0"/>
                </a:lnTo>
              </a:path>
            </a:pathLst>
          </a:custGeom>
          <a:ln w="9177">
            <a:solidFill>
              <a:srgbClr val="000000"/>
            </a:solidFill>
          </a:ln>
        </p:spPr>
        <p:txBody>
          <a:bodyPr wrap="square" lIns="0" tIns="0" rIns="0" bIns="0" rtlCol="0"/>
          <a:lstStyle/>
          <a:p>
            <a:endParaRPr sz="1266"/>
          </a:p>
        </p:txBody>
      </p:sp>
      <p:sp>
        <p:nvSpPr>
          <p:cNvPr id="214" name="object 214"/>
          <p:cNvSpPr/>
          <p:nvPr/>
        </p:nvSpPr>
        <p:spPr>
          <a:xfrm>
            <a:off x="3419224" y="6435195"/>
            <a:ext cx="45541" cy="3572"/>
          </a:xfrm>
          <a:custGeom>
            <a:avLst/>
            <a:gdLst/>
            <a:ahLst/>
            <a:cxnLst/>
            <a:rect l="l" t="t" r="r" b="b"/>
            <a:pathLst>
              <a:path w="64769" h="5079">
                <a:moveTo>
                  <a:pt x="0" y="4588"/>
                </a:moveTo>
                <a:lnTo>
                  <a:pt x="32075" y="4588"/>
                </a:lnTo>
                <a:lnTo>
                  <a:pt x="64150" y="0"/>
                </a:lnTo>
              </a:path>
            </a:pathLst>
          </a:custGeom>
          <a:ln w="9177">
            <a:solidFill>
              <a:srgbClr val="000000"/>
            </a:solidFill>
          </a:ln>
        </p:spPr>
        <p:txBody>
          <a:bodyPr wrap="square" lIns="0" tIns="0" rIns="0" bIns="0" rtlCol="0"/>
          <a:lstStyle/>
          <a:p>
            <a:endParaRPr sz="1266"/>
          </a:p>
        </p:txBody>
      </p:sp>
      <p:sp>
        <p:nvSpPr>
          <p:cNvPr id="215" name="object 215"/>
          <p:cNvSpPr/>
          <p:nvPr/>
        </p:nvSpPr>
        <p:spPr>
          <a:xfrm>
            <a:off x="3129255" y="6196437"/>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216" name="object 216"/>
          <p:cNvSpPr/>
          <p:nvPr/>
        </p:nvSpPr>
        <p:spPr>
          <a:xfrm>
            <a:off x="3148587" y="6199664"/>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217" name="object 217"/>
          <p:cNvSpPr/>
          <p:nvPr/>
        </p:nvSpPr>
        <p:spPr>
          <a:xfrm>
            <a:off x="3129255" y="6290004"/>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18" name="object 218"/>
          <p:cNvSpPr/>
          <p:nvPr/>
        </p:nvSpPr>
        <p:spPr>
          <a:xfrm>
            <a:off x="3206580" y="6196437"/>
            <a:ext cx="61615" cy="93762"/>
          </a:xfrm>
          <a:custGeom>
            <a:avLst/>
            <a:gdLst/>
            <a:ahLst/>
            <a:cxnLst/>
            <a:rect l="l" t="t" r="r" b="b"/>
            <a:pathLst>
              <a:path w="87630" h="133350">
                <a:moveTo>
                  <a:pt x="36657" y="0"/>
                </a:moveTo>
                <a:lnTo>
                  <a:pt x="18328" y="4588"/>
                </a:lnTo>
                <a:lnTo>
                  <a:pt x="4582" y="22943"/>
                </a:lnTo>
                <a:lnTo>
                  <a:pt x="0" y="55065"/>
                </a:lnTo>
                <a:lnTo>
                  <a:pt x="0" y="73420"/>
                </a:lnTo>
                <a:lnTo>
                  <a:pt x="4582" y="105541"/>
                </a:lnTo>
                <a:lnTo>
                  <a:pt x="18328" y="123896"/>
                </a:lnTo>
                <a:lnTo>
                  <a:pt x="36657" y="133074"/>
                </a:lnTo>
                <a:lnTo>
                  <a:pt x="50404" y="133074"/>
                </a:lnTo>
                <a:lnTo>
                  <a:pt x="68733" y="123896"/>
                </a:lnTo>
                <a:lnTo>
                  <a:pt x="82479" y="105541"/>
                </a:lnTo>
                <a:lnTo>
                  <a:pt x="87062" y="73420"/>
                </a:lnTo>
                <a:lnTo>
                  <a:pt x="87062" y="55065"/>
                </a:lnTo>
                <a:lnTo>
                  <a:pt x="82479" y="22943"/>
                </a:lnTo>
                <a:lnTo>
                  <a:pt x="68733" y="4588"/>
                </a:lnTo>
                <a:lnTo>
                  <a:pt x="50404" y="0"/>
                </a:lnTo>
                <a:lnTo>
                  <a:pt x="36657" y="0"/>
                </a:lnTo>
                <a:lnTo>
                  <a:pt x="4582" y="55065"/>
                </a:lnTo>
                <a:lnTo>
                  <a:pt x="13746" y="105541"/>
                </a:lnTo>
                <a:lnTo>
                  <a:pt x="36657" y="133074"/>
                </a:lnTo>
              </a:path>
            </a:pathLst>
          </a:custGeom>
          <a:ln w="9168">
            <a:solidFill>
              <a:srgbClr val="000000"/>
            </a:solidFill>
          </a:ln>
        </p:spPr>
        <p:txBody>
          <a:bodyPr wrap="square" lIns="0" tIns="0" rIns="0" bIns="0" rtlCol="0"/>
          <a:lstStyle/>
          <a:p>
            <a:endParaRPr sz="1266"/>
          </a:p>
        </p:txBody>
      </p:sp>
      <p:sp>
        <p:nvSpPr>
          <p:cNvPr id="219" name="object 219"/>
          <p:cNvSpPr/>
          <p:nvPr/>
        </p:nvSpPr>
        <p:spPr>
          <a:xfrm>
            <a:off x="3242021" y="6196437"/>
            <a:ext cx="22770" cy="93762"/>
          </a:xfrm>
          <a:custGeom>
            <a:avLst/>
            <a:gdLst/>
            <a:ahLst/>
            <a:cxnLst/>
            <a:rect l="l" t="t" r="r" b="b"/>
            <a:pathLst>
              <a:path w="32385" h="133350">
                <a:moveTo>
                  <a:pt x="0" y="133074"/>
                </a:moveTo>
                <a:lnTo>
                  <a:pt x="13746" y="123896"/>
                </a:lnTo>
                <a:lnTo>
                  <a:pt x="18328" y="119307"/>
                </a:lnTo>
                <a:lnTo>
                  <a:pt x="22911" y="105541"/>
                </a:lnTo>
                <a:lnTo>
                  <a:pt x="32075" y="73420"/>
                </a:lnTo>
                <a:lnTo>
                  <a:pt x="32075" y="55065"/>
                </a:lnTo>
                <a:lnTo>
                  <a:pt x="22911" y="22943"/>
                </a:lnTo>
                <a:lnTo>
                  <a:pt x="18328" y="9177"/>
                </a:lnTo>
                <a:lnTo>
                  <a:pt x="13746" y="4588"/>
                </a:lnTo>
                <a:lnTo>
                  <a:pt x="0" y="0"/>
                </a:lnTo>
              </a:path>
            </a:pathLst>
          </a:custGeom>
          <a:ln w="9165">
            <a:solidFill>
              <a:srgbClr val="000000"/>
            </a:solidFill>
          </a:ln>
        </p:spPr>
        <p:txBody>
          <a:bodyPr wrap="square" lIns="0" tIns="0" rIns="0" bIns="0" rtlCol="0"/>
          <a:lstStyle/>
          <a:p>
            <a:endParaRPr sz="1266"/>
          </a:p>
        </p:txBody>
      </p:sp>
      <p:sp>
        <p:nvSpPr>
          <p:cNvPr id="220" name="object 220"/>
          <p:cNvSpPr/>
          <p:nvPr/>
        </p:nvSpPr>
        <p:spPr>
          <a:xfrm>
            <a:off x="3300015" y="6196437"/>
            <a:ext cx="80814" cy="0"/>
          </a:xfrm>
          <a:custGeom>
            <a:avLst/>
            <a:gdLst/>
            <a:ahLst/>
            <a:cxnLst/>
            <a:rect l="l" t="t" r="r" b="b"/>
            <a:pathLst>
              <a:path w="114935">
                <a:moveTo>
                  <a:pt x="0" y="0"/>
                </a:moveTo>
                <a:lnTo>
                  <a:pt x="114555" y="0"/>
                </a:lnTo>
              </a:path>
            </a:pathLst>
          </a:custGeom>
          <a:ln w="9177">
            <a:solidFill>
              <a:srgbClr val="000000"/>
            </a:solidFill>
          </a:ln>
        </p:spPr>
        <p:txBody>
          <a:bodyPr wrap="square" lIns="0" tIns="0" rIns="0" bIns="0" rtlCol="0"/>
          <a:lstStyle/>
          <a:p>
            <a:endParaRPr sz="1266"/>
          </a:p>
        </p:txBody>
      </p:sp>
      <p:sp>
        <p:nvSpPr>
          <p:cNvPr id="221" name="object 221"/>
          <p:cNvSpPr/>
          <p:nvPr/>
        </p:nvSpPr>
        <p:spPr>
          <a:xfrm>
            <a:off x="3451443" y="6151266"/>
            <a:ext cx="0" cy="83939"/>
          </a:xfrm>
          <a:custGeom>
            <a:avLst/>
            <a:gdLst/>
            <a:ahLst/>
            <a:cxnLst/>
            <a:rect l="l" t="t" r="r" b="b"/>
            <a:pathLst>
              <a:path h="119379">
                <a:moveTo>
                  <a:pt x="0" y="0"/>
                </a:moveTo>
                <a:lnTo>
                  <a:pt x="0" y="119307"/>
                </a:lnTo>
              </a:path>
            </a:pathLst>
          </a:custGeom>
          <a:ln w="9164">
            <a:solidFill>
              <a:srgbClr val="000000"/>
            </a:solidFill>
          </a:ln>
        </p:spPr>
        <p:txBody>
          <a:bodyPr wrap="square" lIns="0" tIns="0" rIns="0" bIns="0" rtlCol="0"/>
          <a:lstStyle/>
          <a:p>
            <a:endParaRPr sz="1266"/>
          </a:p>
        </p:txBody>
      </p:sp>
      <p:sp>
        <p:nvSpPr>
          <p:cNvPr id="222" name="object 222"/>
          <p:cNvSpPr/>
          <p:nvPr/>
        </p:nvSpPr>
        <p:spPr>
          <a:xfrm>
            <a:off x="3454665" y="6141586"/>
            <a:ext cx="0" cy="93762"/>
          </a:xfrm>
          <a:custGeom>
            <a:avLst/>
            <a:gdLst/>
            <a:ahLst/>
            <a:cxnLst/>
            <a:rect l="l" t="t" r="r" b="b"/>
            <a:pathLst>
              <a:path h="133350">
                <a:moveTo>
                  <a:pt x="0" y="0"/>
                </a:moveTo>
                <a:lnTo>
                  <a:pt x="0" y="133074"/>
                </a:lnTo>
              </a:path>
            </a:pathLst>
          </a:custGeom>
          <a:ln w="9164">
            <a:solidFill>
              <a:srgbClr val="000000"/>
            </a:solidFill>
          </a:ln>
        </p:spPr>
        <p:txBody>
          <a:bodyPr wrap="square" lIns="0" tIns="0" rIns="0" bIns="0" rtlCol="0"/>
          <a:lstStyle/>
          <a:p>
            <a:endParaRPr sz="1266"/>
          </a:p>
        </p:txBody>
      </p:sp>
      <p:sp>
        <p:nvSpPr>
          <p:cNvPr id="223" name="object 223"/>
          <p:cNvSpPr/>
          <p:nvPr/>
        </p:nvSpPr>
        <p:spPr>
          <a:xfrm>
            <a:off x="3406337" y="6141586"/>
            <a:ext cx="70991" cy="67866"/>
          </a:xfrm>
          <a:custGeom>
            <a:avLst/>
            <a:gdLst/>
            <a:ahLst/>
            <a:cxnLst/>
            <a:rect l="l" t="t" r="r" b="b"/>
            <a:pathLst>
              <a:path w="100964" h="96520">
                <a:moveTo>
                  <a:pt x="68733" y="0"/>
                </a:moveTo>
                <a:lnTo>
                  <a:pt x="0" y="96364"/>
                </a:lnTo>
                <a:lnTo>
                  <a:pt x="100808" y="96364"/>
                </a:lnTo>
              </a:path>
            </a:pathLst>
          </a:custGeom>
          <a:ln w="9171">
            <a:solidFill>
              <a:srgbClr val="000000"/>
            </a:solidFill>
          </a:ln>
        </p:spPr>
        <p:txBody>
          <a:bodyPr wrap="square" lIns="0" tIns="0" rIns="0" bIns="0" rtlCol="0"/>
          <a:lstStyle/>
          <a:p>
            <a:endParaRPr sz="1266"/>
          </a:p>
        </p:txBody>
      </p:sp>
      <p:sp>
        <p:nvSpPr>
          <p:cNvPr id="224" name="object 224"/>
          <p:cNvSpPr/>
          <p:nvPr/>
        </p:nvSpPr>
        <p:spPr>
          <a:xfrm>
            <a:off x="3438556" y="6235154"/>
            <a:ext cx="29021" cy="0"/>
          </a:xfrm>
          <a:custGeom>
            <a:avLst/>
            <a:gdLst/>
            <a:ahLst/>
            <a:cxnLst/>
            <a:rect l="l" t="t" r="r" b="b"/>
            <a:pathLst>
              <a:path w="41275">
                <a:moveTo>
                  <a:pt x="0" y="0"/>
                </a:moveTo>
                <a:lnTo>
                  <a:pt x="41239" y="0"/>
                </a:lnTo>
              </a:path>
            </a:pathLst>
          </a:custGeom>
          <a:ln w="9177">
            <a:solidFill>
              <a:srgbClr val="000000"/>
            </a:solidFill>
          </a:ln>
        </p:spPr>
        <p:txBody>
          <a:bodyPr wrap="square" lIns="0" tIns="0" rIns="0" bIns="0" rtlCol="0"/>
          <a:lstStyle/>
          <a:p>
            <a:endParaRPr sz="1266"/>
          </a:p>
        </p:txBody>
      </p:sp>
      <p:sp>
        <p:nvSpPr>
          <p:cNvPr id="225" name="object 225"/>
          <p:cNvSpPr/>
          <p:nvPr/>
        </p:nvSpPr>
        <p:spPr>
          <a:xfrm>
            <a:off x="3129255" y="5902827"/>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226" name="object 226"/>
          <p:cNvSpPr/>
          <p:nvPr/>
        </p:nvSpPr>
        <p:spPr>
          <a:xfrm>
            <a:off x="3148587" y="5906054"/>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227" name="object 227"/>
          <p:cNvSpPr/>
          <p:nvPr/>
        </p:nvSpPr>
        <p:spPr>
          <a:xfrm>
            <a:off x="3129255" y="5996395"/>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28" name="object 228"/>
          <p:cNvSpPr/>
          <p:nvPr/>
        </p:nvSpPr>
        <p:spPr>
          <a:xfrm>
            <a:off x="3206580" y="5902827"/>
            <a:ext cx="61615" cy="93762"/>
          </a:xfrm>
          <a:custGeom>
            <a:avLst/>
            <a:gdLst/>
            <a:ahLst/>
            <a:cxnLst/>
            <a:rect l="l" t="t" r="r" b="b"/>
            <a:pathLst>
              <a:path w="87630" h="133350">
                <a:moveTo>
                  <a:pt x="36657" y="0"/>
                </a:moveTo>
                <a:lnTo>
                  <a:pt x="18328" y="4588"/>
                </a:lnTo>
                <a:lnTo>
                  <a:pt x="4582" y="22943"/>
                </a:lnTo>
                <a:lnTo>
                  <a:pt x="0" y="55065"/>
                </a:lnTo>
                <a:lnTo>
                  <a:pt x="0" y="73420"/>
                </a:lnTo>
                <a:lnTo>
                  <a:pt x="4582" y="105541"/>
                </a:lnTo>
                <a:lnTo>
                  <a:pt x="18328" y="123896"/>
                </a:lnTo>
                <a:lnTo>
                  <a:pt x="36657" y="133074"/>
                </a:lnTo>
                <a:lnTo>
                  <a:pt x="50404" y="133074"/>
                </a:lnTo>
                <a:lnTo>
                  <a:pt x="68733" y="123896"/>
                </a:lnTo>
                <a:lnTo>
                  <a:pt x="82479" y="105541"/>
                </a:lnTo>
                <a:lnTo>
                  <a:pt x="87062" y="73420"/>
                </a:lnTo>
                <a:lnTo>
                  <a:pt x="87062" y="55065"/>
                </a:lnTo>
                <a:lnTo>
                  <a:pt x="82479" y="22943"/>
                </a:lnTo>
                <a:lnTo>
                  <a:pt x="68733" y="4588"/>
                </a:lnTo>
                <a:lnTo>
                  <a:pt x="50404" y="0"/>
                </a:lnTo>
                <a:lnTo>
                  <a:pt x="36657" y="0"/>
                </a:lnTo>
                <a:lnTo>
                  <a:pt x="4582" y="55065"/>
                </a:lnTo>
                <a:lnTo>
                  <a:pt x="13746" y="105541"/>
                </a:lnTo>
                <a:lnTo>
                  <a:pt x="36657" y="133074"/>
                </a:lnTo>
              </a:path>
            </a:pathLst>
          </a:custGeom>
          <a:ln w="9168">
            <a:solidFill>
              <a:srgbClr val="000000"/>
            </a:solidFill>
          </a:ln>
        </p:spPr>
        <p:txBody>
          <a:bodyPr wrap="square" lIns="0" tIns="0" rIns="0" bIns="0" rtlCol="0"/>
          <a:lstStyle/>
          <a:p>
            <a:endParaRPr sz="1266"/>
          </a:p>
        </p:txBody>
      </p:sp>
      <p:sp>
        <p:nvSpPr>
          <p:cNvPr id="229" name="object 229"/>
          <p:cNvSpPr/>
          <p:nvPr/>
        </p:nvSpPr>
        <p:spPr>
          <a:xfrm>
            <a:off x="3242021" y="5902827"/>
            <a:ext cx="22770" cy="93762"/>
          </a:xfrm>
          <a:custGeom>
            <a:avLst/>
            <a:gdLst/>
            <a:ahLst/>
            <a:cxnLst/>
            <a:rect l="l" t="t" r="r" b="b"/>
            <a:pathLst>
              <a:path w="32385" h="133350">
                <a:moveTo>
                  <a:pt x="0" y="133074"/>
                </a:moveTo>
                <a:lnTo>
                  <a:pt x="13746" y="123896"/>
                </a:lnTo>
                <a:lnTo>
                  <a:pt x="18328" y="119307"/>
                </a:lnTo>
                <a:lnTo>
                  <a:pt x="22911" y="105541"/>
                </a:lnTo>
                <a:lnTo>
                  <a:pt x="32075" y="73420"/>
                </a:lnTo>
                <a:lnTo>
                  <a:pt x="32075" y="55065"/>
                </a:lnTo>
                <a:lnTo>
                  <a:pt x="22911" y="22943"/>
                </a:lnTo>
                <a:lnTo>
                  <a:pt x="13746" y="4588"/>
                </a:lnTo>
                <a:lnTo>
                  <a:pt x="0" y="0"/>
                </a:lnTo>
              </a:path>
            </a:pathLst>
          </a:custGeom>
          <a:ln w="9165">
            <a:solidFill>
              <a:srgbClr val="000000"/>
            </a:solidFill>
          </a:ln>
        </p:spPr>
        <p:txBody>
          <a:bodyPr wrap="square" lIns="0" tIns="0" rIns="0" bIns="0" rtlCol="0"/>
          <a:lstStyle/>
          <a:p>
            <a:endParaRPr sz="1266"/>
          </a:p>
        </p:txBody>
      </p:sp>
      <p:sp>
        <p:nvSpPr>
          <p:cNvPr id="230" name="object 230"/>
          <p:cNvSpPr/>
          <p:nvPr/>
        </p:nvSpPr>
        <p:spPr>
          <a:xfrm>
            <a:off x="3300015" y="5902827"/>
            <a:ext cx="80814" cy="0"/>
          </a:xfrm>
          <a:custGeom>
            <a:avLst/>
            <a:gdLst/>
            <a:ahLst/>
            <a:cxnLst/>
            <a:rect l="l" t="t" r="r" b="b"/>
            <a:pathLst>
              <a:path w="114935">
                <a:moveTo>
                  <a:pt x="0" y="0"/>
                </a:moveTo>
                <a:lnTo>
                  <a:pt x="114555" y="0"/>
                </a:lnTo>
              </a:path>
            </a:pathLst>
          </a:custGeom>
          <a:ln w="9177">
            <a:solidFill>
              <a:srgbClr val="000000"/>
            </a:solidFill>
          </a:ln>
        </p:spPr>
        <p:txBody>
          <a:bodyPr wrap="square" lIns="0" tIns="0" rIns="0" bIns="0" rtlCol="0"/>
          <a:lstStyle/>
          <a:p>
            <a:endParaRPr sz="1266"/>
          </a:p>
        </p:txBody>
      </p:sp>
      <p:sp>
        <p:nvSpPr>
          <p:cNvPr id="231" name="object 231"/>
          <p:cNvSpPr/>
          <p:nvPr/>
        </p:nvSpPr>
        <p:spPr>
          <a:xfrm>
            <a:off x="3409558" y="5847977"/>
            <a:ext cx="58043" cy="41970"/>
          </a:xfrm>
          <a:custGeom>
            <a:avLst/>
            <a:gdLst/>
            <a:ahLst/>
            <a:cxnLst/>
            <a:rect l="l" t="t" r="r" b="b"/>
            <a:pathLst>
              <a:path w="82550" h="59690">
                <a:moveTo>
                  <a:pt x="9164" y="27532"/>
                </a:moveTo>
                <a:lnTo>
                  <a:pt x="13746" y="32121"/>
                </a:lnTo>
                <a:lnTo>
                  <a:pt x="9164" y="41298"/>
                </a:lnTo>
                <a:lnTo>
                  <a:pt x="0" y="32121"/>
                </a:lnTo>
                <a:lnTo>
                  <a:pt x="0" y="27532"/>
                </a:lnTo>
                <a:lnTo>
                  <a:pt x="9164" y="13766"/>
                </a:lnTo>
                <a:lnTo>
                  <a:pt x="13746" y="9177"/>
                </a:lnTo>
                <a:lnTo>
                  <a:pt x="32075" y="0"/>
                </a:lnTo>
                <a:lnTo>
                  <a:pt x="59568" y="0"/>
                </a:lnTo>
                <a:lnTo>
                  <a:pt x="77897" y="9177"/>
                </a:lnTo>
                <a:lnTo>
                  <a:pt x="82479" y="18355"/>
                </a:lnTo>
                <a:lnTo>
                  <a:pt x="82479" y="41298"/>
                </a:lnTo>
                <a:lnTo>
                  <a:pt x="77897" y="50476"/>
                </a:lnTo>
                <a:lnTo>
                  <a:pt x="59568" y="59653"/>
                </a:lnTo>
                <a:lnTo>
                  <a:pt x="41239" y="59653"/>
                </a:lnTo>
              </a:path>
            </a:pathLst>
          </a:custGeom>
          <a:ln w="9173">
            <a:solidFill>
              <a:srgbClr val="000000"/>
            </a:solidFill>
          </a:ln>
        </p:spPr>
        <p:txBody>
          <a:bodyPr wrap="square" lIns="0" tIns="0" rIns="0" bIns="0" rtlCol="0"/>
          <a:lstStyle/>
          <a:p>
            <a:endParaRPr sz="1266"/>
          </a:p>
        </p:txBody>
      </p:sp>
      <p:sp>
        <p:nvSpPr>
          <p:cNvPr id="232" name="object 232"/>
          <p:cNvSpPr/>
          <p:nvPr/>
        </p:nvSpPr>
        <p:spPr>
          <a:xfrm>
            <a:off x="3451443" y="5847977"/>
            <a:ext cx="12948" cy="41970"/>
          </a:xfrm>
          <a:custGeom>
            <a:avLst/>
            <a:gdLst/>
            <a:ahLst/>
            <a:cxnLst/>
            <a:rect l="l" t="t" r="r" b="b"/>
            <a:pathLst>
              <a:path w="18414" h="59690">
                <a:moveTo>
                  <a:pt x="0" y="0"/>
                </a:moveTo>
                <a:lnTo>
                  <a:pt x="18328" y="18355"/>
                </a:lnTo>
                <a:lnTo>
                  <a:pt x="18328" y="41298"/>
                </a:lnTo>
                <a:lnTo>
                  <a:pt x="0" y="59653"/>
                </a:lnTo>
              </a:path>
            </a:pathLst>
          </a:custGeom>
          <a:ln w="9165">
            <a:solidFill>
              <a:srgbClr val="000000"/>
            </a:solidFill>
          </a:ln>
        </p:spPr>
        <p:txBody>
          <a:bodyPr wrap="square" lIns="0" tIns="0" rIns="0" bIns="0" rtlCol="0"/>
          <a:lstStyle/>
          <a:p>
            <a:endParaRPr sz="1266"/>
          </a:p>
        </p:txBody>
      </p:sp>
      <p:sp>
        <p:nvSpPr>
          <p:cNvPr id="233" name="object 233"/>
          <p:cNvSpPr/>
          <p:nvPr/>
        </p:nvSpPr>
        <p:spPr>
          <a:xfrm>
            <a:off x="3409559" y="5889921"/>
            <a:ext cx="64740" cy="51792"/>
          </a:xfrm>
          <a:custGeom>
            <a:avLst/>
            <a:gdLst/>
            <a:ahLst/>
            <a:cxnLst/>
            <a:rect l="l" t="t" r="r" b="b"/>
            <a:pathLst>
              <a:path w="92075" h="73659">
                <a:moveTo>
                  <a:pt x="59568" y="0"/>
                </a:moveTo>
                <a:lnTo>
                  <a:pt x="68733" y="4588"/>
                </a:lnTo>
                <a:lnTo>
                  <a:pt x="82479" y="18355"/>
                </a:lnTo>
                <a:lnTo>
                  <a:pt x="91644" y="32121"/>
                </a:lnTo>
                <a:lnTo>
                  <a:pt x="91644" y="50476"/>
                </a:lnTo>
                <a:lnTo>
                  <a:pt x="82479" y="59653"/>
                </a:lnTo>
                <a:lnTo>
                  <a:pt x="77897" y="68831"/>
                </a:lnTo>
                <a:lnTo>
                  <a:pt x="59568" y="73420"/>
                </a:lnTo>
                <a:lnTo>
                  <a:pt x="32075" y="73420"/>
                </a:lnTo>
                <a:lnTo>
                  <a:pt x="13746" y="68831"/>
                </a:lnTo>
                <a:lnTo>
                  <a:pt x="9164" y="59653"/>
                </a:lnTo>
                <a:lnTo>
                  <a:pt x="0" y="50476"/>
                </a:lnTo>
                <a:lnTo>
                  <a:pt x="0" y="41298"/>
                </a:lnTo>
                <a:lnTo>
                  <a:pt x="9164" y="36710"/>
                </a:lnTo>
                <a:lnTo>
                  <a:pt x="13746" y="41298"/>
                </a:lnTo>
                <a:lnTo>
                  <a:pt x="9164" y="50476"/>
                </a:lnTo>
              </a:path>
            </a:pathLst>
          </a:custGeom>
          <a:ln w="9172">
            <a:solidFill>
              <a:srgbClr val="000000"/>
            </a:solidFill>
          </a:ln>
        </p:spPr>
        <p:txBody>
          <a:bodyPr wrap="square" lIns="0" tIns="0" rIns="0" bIns="0" rtlCol="0"/>
          <a:lstStyle/>
          <a:p>
            <a:endParaRPr sz="1266"/>
          </a:p>
        </p:txBody>
      </p:sp>
      <p:sp>
        <p:nvSpPr>
          <p:cNvPr id="234" name="object 234"/>
          <p:cNvSpPr/>
          <p:nvPr/>
        </p:nvSpPr>
        <p:spPr>
          <a:xfrm>
            <a:off x="3451443" y="5896374"/>
            <a:ext cx="16520" cy="45541"/>
          </a:xfrm>
          <a:custGeom>
            <a:avLst/>
            <a:gdLst/>
            <a:ahLst/>
            <a:cxnLst/>
            <a:rect l="l" t="t" r="r" b="b"/>
            <a:pathLst>
              <a:path w="23494" h="64770">
                <a:moveTo>
                  <a:pt x="18328" y="0"/>
                </a:moveTo>
                <a:lnTo>
                  <a:pt x="22911" y="22943"/>
                </a:lnTo>
                <a:lnTo>
                  <a:pt x="22911" y="41298"/>
                </a:lnTo>
                <a:lnTo>
                  <a:pt x="18328" y="50476"/>
                </a:lnTo>
                <a:lnTo>
                  <a:pt x="9164" y="59653"/>
                </a:lnTo>
                <a:lnTo>
                  <a:pt x="0" y="64242"/>
                </a:lnTo>
              </a:path>
            </a:pathLst>
          </a:custGeom>
          <a:ln w="9165">
            <a:solidFill>
              <a:srgbClr val="000000"/>
            </a:solidFill>
          </a:ln>
        </p:spPr>
        <p:txBody>
          <a:bodyPr wrap="square" lIns="0" tIns="0" rIns="0" bIns="0" rtlCol="0"/>
          <a:lstStyle/>
          <a:p>
            <a:endParaRPr sz="1266"/>
          </a:p>
        </p:txBody>
      </p:sp>
      <p:sp>
        <p:nvSpPr>
          <p:cNvPr id="235" name="object 235"/>
          <p:cNvSpPr/>
          <p:nvPr/>
        </p:nvSpPr>
        <p:spPr>
          <a:xfrm>
            <a:off x="3129255" y="5609218"/>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236" name="object 236"/>
          <p:cNvSpPr/>
          <p:nvPr/>
        </p:nvSpPr>
        <p:spPr>
          <a:xfrm>
            <a:off x="3148587" y="5612445"/>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237" name="object 237"/>
          <p:cNvSpPr/>
          <p:nvPr/>
        </p:nvSpPr>
        <p:spPr>
          <a:xfrm>
            <a:off x="3129255" y="5702785"/>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38" name="object 238"/>
          <p:cNvSpPr/>
          <p:nvPr/>
        </p:nvSpPr>
        <p:spPr>
          <a:xfrm>
            <a:off x="3206580" y="5609218"/>
            <a:ext cx="61615" cy="93762"/>
          </a:xfrm>
          <a:custGeom>
            <a:avLst/>
            <a:gdLst/>
            <a:ahLst/>
            <a:cxnLst/>
            <a:rect l="l" t="t" r="r" b="b"/>
            <a:pathLst>
              <a:path w="87630" h="133350">
                <a:moveTo>
                  <a:pt x="36657" y="0"/>
                </a:moveTo>
                <a:lnTo>
                  <a:pt x="18328" y="4588"/>
                </a:lnTo>
                <a:lnTo>
                  <a:pt x="4582" y="22943"/>
                </a:lnTo>
                <a:lnTo>
                  <a:pt x="0" y="55065"/>
                </a:lnTo>
                <a:lnTo>
                  <a:pt x="0" y="73420"/>
                </a:lnTo>
                <a:lnTo>
                  <a:pt x="4582" y="105541"/>
                </a:lnTo>
                <a:lnTo>
                  <a:pt x="18328" y="123896"/>
                </a:lnTo>
                <a:lnTo>
                  <a:pt x="36657" y="133074"/>
                </a:lnTo>
                <a:lnTo>
                  <a:pt x="50404" y="133074"/>
                </a:lnTo>
                <a:lnTo>
                  <a:pt x="68733" y="123896"/>
                </a:lnTo>
                <a:lnTo>
                  <a:pt x="82479" y="105541"/>
                </a:lnTo>
                <a:lnTo>
                  <a:pt x="87062" y="73420"/>
                </a:lnTo>
                <a:lnTo>
                  <a:pt x="87062" y="55065"/>
                </a:lnTo>
                <a:lnTo>
                  <a:pt x="82479" y="22943"/>
                </a:lnTo>
                <a:lnTo>
                  <a:pt x="68733" y="4588"/>
                </a:lnTo>
                <a:lnTo>
                  <a:pt x="50404" y="0"/>
                </a:lnTo>
                <a:lnTo>
                  <a:pt x="36657" y="0"/>
                </a:lnTo>
                <a:lnTo>
                  <a:pt x="4582" y="55065"/>
                </a:lnTo>
                <a:lnTo>
                  <a:pt x="13746" y="105541"/>
                </a:lnTo>
                <a:lnTo>
                  <a:pt x="36657" y="133074"/>
                </a:lnTo>
              </a:path>
            </a:pathLst>
          </a:custGeom>
          <a:ln w="9168">
            <a:solidFill>
              <a:srgbClr val="000000"/>
            </a:solidFill>
          </a:ln>
        </p:spPr>
        <p:txBody>
          <a:bodyPr wrap="square" lIns="0" tIns="0" rIns="0" bIns="0" rtlCol="0"/>
          <a:lstStyle/>
          <a:p>
            <a:endParaRPr sz="1266"/>
          </a:p>
        </p:txBody>
      </p:sp>
      <p:sp>
        <p:nvSpPr>
          <p:cNvPr id="239" name="object 239"/>
          <p:cNvSpPr/>
          <p:nvPr/>
        </p:nvSpPr>
        <p:spPr>
          <a:xfrm>
            <a:off x="3242021" y="5609218"/>
            <a:ext cx="22770" cy="93762"/>
          </a:xfrm>
          <a:custGeom>
            <a:avLst/>
            <a:gdLst/>
            <a:ahLst/>
            <a:cxnLst/>
            <a:rect l="l" t="t" r="r" b="b"/>
            <a:pathLst>
              <a:path w="32385" h="133350">
                <a:moveTo>
                  <a:pt x="0" y="133074"/>
                </a:moveTo>
                <a:lnTo>
                  <a:pt x="13746" y="123896"/>
                </a:lnTo>
                <a:lnTo>
                  <a:pt x="18328" y="119307"/>
                </a:lnTo>
                <a:lnTo>
                  <a:pt x="22911" y="105541"/>
                </a:lnTo>
                <a:lnTo>
                  <a:pt x="32075" y="73420"/>
                </a:lnTo>
                <a:lnTo>
                  <a:pt x="32075" y="55065"/>
                </a:lnTo>
                <a:lnTo>
                  <a:pt x="22911" y="22943"/>
                </a:lnTo>
                <a:lnTo>
                  <a:pt x="13746" y="4588"/>
                </a:lnTo>
                <a:lnTo>
                  <a:pt x="0" y="0"/>
                </a:lnTo>
              </a:path>
            </a:pathLst>
          </a:custGeom>
          <a:ln w="9165">
            <a:solidFill>
              <a:srgbClr val="000000"/>
            </a:solidFill>
          </a:ln>
        </p:spPr>
        <p:txBody>
          <a:bodyPr wrap="square" lIns="0" tIns="0" rIns="0" bIns="0" rtlCol="0"/>
          <a:lstStyle/>
          <a:p>
            <a:endParaRPr sz="1266"/>
          </a:p>
        </p:txBody>
      </p:sp>
      <p:sp>
        <p:nvSpPr>
          <p:cNvPr id="240" name="object 240"/>
          <p:cNvSpPr/>
          <p:nvPr/>
        </p:nvSpPr>
        <p:spPr>
          <a:xfrm>
            <a:off x="3300015" y="5609218"/>
            <a:ext cx="80814" cy="0"/>
          </a:xfrm>
          <a:custGeom>
            <a:avLst/>
            <a:gdLst/>
            <a:ahLst/>
            <a:cxnLst/>
            <a:rect l="l" t="t" r="r" b="b"/>
            <a:pathLst>
              <a:path w="114935">
                <a:moveTo>
                  <a:pt x="0" y="0"/>
                </a:moveTo>
                <a:lnTo>
                  <a:pt x="114555" y="0"/>
                </a:lnTo>
              </a:path>
            </a:pathLst>
          </a:custGeom>
          <a:ln w="9177">
            <a:solidFill>
              <a:srgbClr val="000000"/>
            </a:solidFill>
          </a:ln>
        </p:spPr>
        <p:txBody>
          <a:bodyPr wrap="square" lIns="0" tIns="0" rIns="0" bIns="0" rtlCol="0"/>
          <a:lstStyle/>
          <a:p>
            <a:endParaRPr sz="1266"/>
          </a:p>
        </p:txBody>
      </p:sp>
      <p:sp>
        <p:nvSpPr>
          <p:cNvPr id="241" name="object 241"/>
          <p:cNvSpPr/>
          <p:nvPr/>
        </p:nvSpPr>
        <p:spPr>
          <a:xfrm>
            <a:off x="3409559" y="5554367"/>
            <a:ext cx="64740" cy="93762"/>
          </a:xfrm>
          <a:custGeom>
            <a:avLst/>
            <a:gdLst/>
            <a:ahLst/>
            <a:cxnLst/>
            <a:rect l="l" t="t" r="r" b="b"/>
            <a:pathLst>
              <a:path w="92075" h="133350">
                <a:moveTo>
                  <a:pt x="9164" y="27532"/>
                </a:moveTo>
                <a:lnTo>
                  <a:pt x="13746" y="32121"/>
                </a:lnTo>
                <a:lnTo>
                  <a:pt x="9164" y="41298"/>
                </a:lnTo>
                <a:lnTo>
                  <a:pt x="0" y="32121"/>
                </a:lnTo>
                <a:lnTo>
                  <a:pt x="0" y="27532"/>
                </a:lnTo>
                <a:lnTo>
                  <a:pt x="9164" y="13766"/>
                </a:lnTo>
                <a:lnTo>
                  <a:pt x="13746" y="9177"/>
                </a:lnTo>
                <a:lnTo>
                  <a:pt x="32075" y="0"/>
                </a:lnTo>
                <a:lnTo>
                  <a:pt x="59568" y="0"/>
                </a:lnTo>
                <a:lnTo>
                  <a:pt x="77897" y="9177"/>
                </a:lnTo>
                <a:lnTo>
                  <a:pt x="82479" y="13766"/>
                </a:lnTo>
                <a:lnTo>
                  <a:pt x="91644" y="27532"/>
                </a:lnTo>
                <a:lnTo>
                  <a:pt x="91644" y="41298"/>
                </a:lnTo>
                <a:lnTo>
                  <a:pt x="82479" y="50476"/>
                </a:lnTo>
                <a:lnTo>
                  <a:pt x="64150" y="64242"/>
                </a:lnTo>
                <a:lnTo>
                  <a:pt x="32075" y="78008"/>
                </a:lnTo>
                <a:lnTo>
                  <a:pt x="18328" y="82597"/>
                </a:lnTo>
                <a:lnTo>
                  <a:pt x="9164" y="96364"/>
                </a:lnTo>
                <a:lnTo>
                  <a:pt x="0" y="114719"/>
                </a:lnTo>
                <a:lnTo>
                  <a:pt x="0" y="133074"/>
                </a:lnTo>
              </a:path>
            </a:pathLst>
          </a:custGeom>
          <a:ln w="9168">
            <a:solidFill>
              <a:srgbClr val="000000"/>
            </a:solidFill>
          </a:ln>
        </p:spPr>
        <p:txBody>
          <a:bodyPr wrap="square" lIns="0" tIns="0" rIns="0" bIns="0" rtlCol="0"/>
          <a:lstStyle/>
          <a:p>
            <a:endParaRPr sz="1266"/>
          </a:p>
        </p:txBody>
      </p:sp>
      <p:sp>
        <p:nvSpPr>
          <p:cNvPr id="242" name="object 242"/>
          <p:cNvSpPr/>
          <p:nvPr/>
        </p:nvSpPr>
        <p:spPr>
          <a:xfrm>
            <a:off x="3432111" y="5554368"/>
            <a:ext cx="35719" cy="54918"/>
          </a:xfrm>
          <a:custGeom>
            <a:avLst/>
            <a:gdLst/>
            <a:ahLst/>
            <a:cxnLst/>
            <a:rect l="l" t="t" r="r" b="b"/>
            <a:pathLst>
              <a:path w="50800" h="78104">
                <a:moveTo>
                  <a:pt x="27493" y="0"/>
                </a:moveTo>
                <a:lnTo>
                  <a:pt x="36657" y="9177"/>
                </a:lnTo>
                <a:lnTo>
                  <a:pt x="45822" y="13766"/>
                </a:lnTo>
                <a:lnTo>
                  <a:pt x="50404" y="27532"/>
                </a:lnTo>
                <a:lnTo>
                  <a:pt x="50404" y="41298"/>
                </a:lnTo>
                <a:lnTo>
                  <a:pt x="45822" y="50476"/>
                </a:lnTo>
                <a:lnTo>
                  <a:pt x="27493" y="64242"/>
                </a:lnTo>
                <a:lnTo>
                  <a:pt x="0" y="78008"/>
                </a:lnTo>
              </a:path>
            </a:pathLst>
          </a:custGeom>
          <a:ln w="9168">
            <a:solidFill>
              <a:srgbClr val="000000"/>
            </a:solidFill>
          </a:ln>
        </p:spPr>
        <p:txBody>
          <a:bodyPr wrap="square" lIns="0" tIns="0" rIns="0" bIns="0" rtlCol="0"/>
          <a:lstStyle/>
          <a:p>
            <a:endParaRPr sz="1266"/>
          </a:p>
        </p:txBody>
      </p:sp>
      <p:sp>
        <p:nvSpPr>
          <p:cNvPr id="243" name="object 243"/>
          <p:cNvSpPr/>
          <p:nvPr/>
        </p:nvSpPr>
        <p:spPr>
          <a:xfrm>
            <a:off x="3409559" y="5635030"/>
            <a:ext cx="64740" cy="9823"/>
          </a:xfrm>
          <a:custGeom>
            <a:avLst/>
            <a:gdLst/>
            <a:ahLst/>
            <a:cxnLst/>
            <a:rect l="l" t="t" r="r" b="b"/>
            <a:pathLst>
              <a:path w="92075" h="13970">
                <a:moveTo>
                  <a:pt x="0" y="9177"/>
                </a:moveTo>
                <a:lnTo>
                  <a:pt x="9164" y="0"/>
                </a:lnTo>
                <a:lnTo>
                  <a:pt x="18328" y="0"/>
                </a:lnTo>
                <a:lnTo>
                  <a:pt x="50404" y="13766"/>
                </a:lnTo>
                <a:lnTo>
                  <a:pt x="68733" y="13766"/>
                </a:lnTo>
                <a:lnTo>
                  <a:pt x="82479" y="9177"/>
                </a:lnTo>
                <a:lnTo>
                  <a:pt x="91644" y="0"/>
                </a:lnTo>
              </a:path>
            </a:pathLst>
          </a:custGeom>
          <a:ln w="9177">
            <a:solidFill>
              <a:srgbClr val="000000"/>
            </a:solidFill>
          </a:ln>
        </p:spPr>
        <p:txBody>
          <a:bodyPr wrap="square" lIns="0" tIns="0" rIns="0" bIns="0" rtlCol="0"/>
          <a:lstStyle/>
          <a:p>
            <a:endParaRPr sz="1266"/>
          </a:p>
        </p:txBody>
      </p:sp>
      <p:sp>
        <p:nvSpPr>
          <p:cNvPr id="244" name="object 244"/>
          <p:cNvSpPr/>
          <p:nvPr/>
        </p:nvSpPr>
        <p:spPr>
          <a:xfrm>
            <a:off x="3422446" y="5625350"/>
            <a:ext cx="51792" cy="22770"/>
          </a:xfrm>
          <a:custGeom>
            <a:avLst/>
            <a:gdLst/>
            <a:ahLst/>
            <a:cxnLst/>
            <a:rect l="l" t="t" r="r" b="b"/>
            <a:pathLst>
              <a:path w="73660" h="32384">
                <a:moveTo>
                  <a:pt x="0" y="13766"/>
                </a:moveTo>
                <a:lnTo>
                  <a:pt x="32075" y="32121"/>
                </a:lnTo>
                <a:lnTo>
                  <a:pt x="59568" y="32121"/>
                </a:lnTo>
                <a:lnTo>
                  <a:pt x="64150" y="27532"/>
                </a:lnTo>
                <a:lnTo>
                  <a:pt x="73315" y="13766"/>
                </a:lnTo>
                <a:lnTo>
                  <a:pt x="73315" y="0"/>
                </a:lnTo>
              </a:path>
            </a:pathLst>
          </a:custGeom>
          <a:ln w="9175">
            <a:solidFill>
              <a:srgbClr val="000000"/>
            </a:solidFill>
          </a:ln>
        </p:spPr>
        <p:txBody>
          <a:bodyPr wrap="square" lIns="0" tIns="0" rIns="0" bIns="0" rtlCol="0"/>
          <a:lstStyle/>
          <a:p>
            <a:endParaRPr sz="1266"/>
          </a:p>
        </p:txBody>
      </p:sp>
      <p:sp>
        <p:nvSpPr>
          <p:cNvPr id="245" name="object 245"/>
          <p:cNvSpPr/>
          <p:nvPr/>
        </p:nvSpPr>
        <p:spPr>
          <a:xfrm>
            <a:off x="3129255" y="5315609"/>
            <a:ext cx="22770" cy="93762"/>
          </a:xfrm>
          <a:custGeom>
            <a:avLst/>
            <a:gdLst/>
            <a:ahLst/>
            <a:cxnLst/>
            <a:rect l="l" t="t" r="r" b="b"/>
            <a:pathLst>
              <a:path w="32385" h="133350">
                <a:moveTo>
                  <a:pt x="0" y="27532"/>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246" name="object 246"/>
          <p:cNvSpPr/>
          <p:nvPr/>
        </p:nvSpPr>
        <p:spPr>
          <a:xfrm>
            <a:off x="3148587" y="5318836"/>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247" name="object 247"/>
          <p:cNvSpPr/>
          <p:nvPr/>
        </p:nvSpPr>
        <p:spPr>
          <a:xfrm>
            <a:off x="3129255" y="5409176"/>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48" name="object 248"/>
          <p:cNvSpPr/>
          <p:nvPr/>
        </p:nvSpPr>
        <p:spPr>
          <a:xfrm>
            <a:off x="3206580" y="5315609"/>
            <a:ext cx="61615" cy="93762"/>
          </a:xfrm>
          <a:custGeom>
            <a:avLst/>
            <a:gdLst/>
            <a:ahLst/>
            <a:cxnLst/>
            <a:rect l="l" t="t" r="r" b="b"/>
            <a:pathLst>
              <a:path w="87630" h="133350">
                <a:moveTo>
                  <a:pt x="36657" y="0"/>
                </a:moveTo>
                <a:lnTo>
                  <a:pt x="18328" y="4588"/>
                </a:lnTo>
                <a:lnTo>
                  <a:pt x="4582" y="27532"/>
                </a:lnTo>
                <a:lnTo>
                  <a:pt x="0" y="55065"/>
                </a:lnTo>
                <a:lnTo>
                  <a:pt x="0" y="78008"/>
                </a:lnTo>
                <a:lnTo>
                  <a:pt x="4582" y="105541"/>
                </a:lnTo>
                <a:lnTo>
                  <a:pt x="18328" y="128485"/>
                </a:lnTo>
                <a:lnTo>
                  <a:pt x="36657" y="133074"/>
                </a:lnTo>
                <a:lnTo>
                  <a:pt x="50404" y="133074"/>
                </a:lnTo>
                <a:lnTo>
                  <a:pt x="68733" y="128485"/>
                </a:lnTo>
                <a:lnTo>
                  <a:pt x="82479" y="105541"/>
                </a:lnTo>
                <a:lnTo>
                  <a:pt x="87062" y="78008"/>
                </a:lnTo>
                <a:lnTo>
                  <a:pt x="87062" y="55065"/>
                </a:lnTo>
                <a:lnTo>
                  <a:pt x="82479" y="27532"/>
                </a:lnTo>
                <a:lnTo>
                  <a:pt x="68733" y="4588"/>
                </a:lnTo>
                <a:lnTo>
                  <a:pt x="50404" y="0"/>
                </a:lnTo>
                <a:lnTo>
                  <a:pt x="36657" y="0"/>
                </a:lnTo>
                <a:lnTo>
                  <a:pt x="4582" y="55065"/>
                </a:lnTo>
                <a:lnTo>
                  <a:pt x="18328" y="119307"/>
                </a:lnTo>
                <a:lnTo>
                  <a:pt x="36657" y="133074"/>
                </a:lnTo>
              </a:path>
            </a:pathLst>
          </a:custGeom>
          <a:ln w="9168">
            <a:solidFill>
              <a:srgbClr val="000000"/>
            </a:solidFill>
          </a:ln>
        </p:spPr>
        <p:txBody>
          <a:bodyPr wrap="square" lIns="0" tIns="0" rIns="0" bIns="0" rtlCol="0"/>
          <a:lstStyle/>
          <a:p>
            <a:endParaRPr sz="1266"/>
          </a:p>
        </p:txBody>
      </p:sp>
      <p:sp>
        <p:nvSpPr>
          <p:cNvPr id="249" name="object 249"/>
          <p:cNvSpPr/>
          <p:nvPr/>
        </p:nvSpPr>
        <p:spPr>
          <a:xfrm>
            <a:off x="3242021" y="5315609"/>
            <a:ext cx="22770" cy="93762"/>
          </a:xfrm>
          <a:custGeom>
            <a:avLst/>
            <a:gdLst/>
            <a:ahLst/>
            <a:cxnLst/>
            <a:rect l="l" t="t" r="r" b="b"/>
            <a:pathLst>
              <a:path w="32385" h="133350">
                <a:moveTo>
                  <a:pt x="0" y="133074"/>
                </a:moveTo>
                <a:lnTo>
                  <a:pt x="13746" y="128485"/>
                </a:lnTo>
                <a:lnTo>
                  <a:pt x="18328" y="119307"/>
                </a:lnTo>
                <a:lnTo>
                  <a:pt x="32075" y="78008"/>
                </a:lnTo>
                <a:lnTo>
                  <a:pt x="32075" y="55065"/>
                </a:lnTo>
                <a:lnTo>
                  <a:pt x="18328" y="13766"/>
                </a:lnTo>
                <a:lnTo>
                  <a:pt x="13746" y="4588"/>
                </a:lnTo>
                <a:lnTo>
                  <a:pt x="0" y="0"/>
                </a:lnTo>
              </a:path>
            </a:pathLst>
          </a:custGeom>
          <a:ln w="9165">
            <a:solidFill>
              <a:srgbClr val="000000"/>
            </a:solidFill>
          </a:ln>
        </p:spPr>
        <p:txBody>
          <a:bodyPr wrap="square" lIns="0" tIns="0" rIns="0" bIns="0" rtlCol="0"/>
          <a:lstStyle/>
          <a:p>
            <a:endParaRPr sz="1266"/>
          </a:p>
        </p:txBody>
      </p:sp>
      <p:sp>
        <p:nvSpPr>
          <p:cNvPr id="250" name="object 250"/>
          <p:cNvSpPr/>
          <p:nvPr/>
        </p:nvSpPr>
        <p:spPr>
          <a:xfrm>
            <a:off x="3300015" y="5315609"/>
            <a:ext cx="80814" cy="0"/>
          </a:xfrm>
          <a:custGeom>
            <a:avLst/>
            <a:gdLst/>
            <a:ahLst/>
            <a:cxnLst/>
            <a:rect l="l" t="t" r="r" b="b"/>
            <a:pathLst>
              <a:path w="114935">
                <a:moveTo>
                  <a:pt x="0" y="0"/>
                </a:moveTo>
                <a:lnTo>
                  <a:pt x="114555" y="0"/>
                </a:lnTo>
              </a:path>
            </a:pathLst>
          </a:custGeom>
          <a:ln w="9177">
            <a:solidFill>
              <a:srgbClr val="000000"/>
            </a:solidFill>
          </a:ln>
        </p:spPr>
        <p:txBody>
          <a:bodyPr wrap="square" lIns="0" tIns="0" rIns="0" bIns="0" rtlCol="0"/>
          <a:lstStyle/>
          <a:p>
            <a:endParaRPr sz="1266"/>
          </a:p>
        </p:txBody>
      </p:sp>
      <p:sp>
        <p:nvSpPr>
          <p:cNvPr id="251" name="object 251"/>
          <p:cNvSpPr/>
          <p:nvPr/>
        </p:nvSpPr>
        <p:spPr>
          <a:xfrm>
            <a:off x="3422446" y="5260759"/>
            <a:ext cx="22770" cy="93762"/>
          </a:xfrm>
          <a:custGeom>
            <a:avLst/>
            <a:gdLst/>
            <a:ahLst/>
            <a:cxnLst/>
            <a:rect l="l" t="t" r="r" b="b"/>
            <a:pathLst>
              <a:path w="32385" h="133350">
                <a:moveTo>
                  <a:pt x="0" y="27532"/>
                </a:moveTo>
                <a:lnTo>
                  <a:pt x="13746" y="22943"/>
                </a:lnTo>
                <a:lnTo>
                  <a:pt x="32075" y="0"/>
                </a:lnTo>
                <a:lnTo>
                  <a:pt x="32075" y="133074"/>
                </a:lnTo>
              </a:path>
            </a:pathLst>
          </a:custGeom>
          <a:ln w="9165">
            <a:solidFill>
              <a:srgbClr val="000000"/>
            </a:solidFill>
          </a:ln>
        </p:spPr>
        <p:txBody>
          <a:bodyPr wrap="square" lIns="0" tIns="0" rIns="0" bIns="0" rtlCol="0"/>
          <a:lstStyle/>
          <a:p>
            <a:endParaRPr sz="1266"/>
          </a:p>
        </p:txBody>
      </p:sp>
      <p:sp>
        <p:nvSpPr>
          <p:cNvPr id="252" name="object 252"/>
          <p:cNvSpPr/>
          <p:nvPr/>
        </p:nvSpPr>
        <p:spPr>
          <a:xfrm>
            <a:off x="3441777" y="5267211"/>
            <a:ext cx="0" cy="87511"/>
          </a:xfrm>
          <a:custGeom>
            <a:avLst/>
            <a:gdLst/>
            <a:ahLst/>
            <a:cxnLst/>
            <a:rect l="l" t="t" r="r" b="b"/>
            <a:pathLst>
              <a:path h="124459">
                <a:moveTo>
                  <a:pt x="0" y="0"/>
                </a:moveTo>
                <a:lnTo>
                  <a:pt x="0" y="123896"/>
                </a:lnTo>
              </a:path>
            </a:pathLst>
          </a:custGeom>
          <a:ln w="9164">
            <a:solidFill>
              <a:srgbClr val="000000"/>
            </a:solidFill>
          </a:ln>
        </p:spPr>
        <p:txBody>
          <a:bodyPr wrap="square" lIns="0" tIns="0" rIns="0" bIns="0" rtlCol="0"/>
          <a:lstStyle/>
          <a:p>
            <a:endParaRPr sz="1266"/>
          </a:p>
        </p:txBody>
      </p:sp>
      <p:sp>
        <p:nvSpPr>
          <p:cNvPr id="253" name="object 253"/>
          <p:cNvSpPr/>
          <p:nvPr/>
        </p:nvSpPr>
        <p:spPr>
          <a:xfrm>
            <a:off x="3422446" y="5354326"/>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54" name="object 254"/>
          <p:cNvSpPr/>
          <p:nvPr/>
        </p:nvSpPr>
        <p:spPr>
          <a:xfrm>
            <a:off x="3245243" y="5021999"/>
            <a:ext cx="22770" cy="93762"/>
          </a:xfrm>
          <a:custGeom>
            <a:avLst/>
            <a:gdLst/>
            <a:ahLst/>
            <a:cxnLst/>
            <a:rect l="l" t="t" r="r" b="b"/>
            <a:pathLst>
              <a:path w="32385" h="133350">
                <a:moveTo>
                  <a:pt x="0" y="27532"/>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255" name="object 255"/>
          <p:cNvSpPr/>
          <p:nvPr/>
        </p:nvSpPr>
        <p:spPr>
          <a:xfrm>
            <a:off x="3264574" y="5025226"/>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256" name="object 256"/>
          <p:cNvSpPr/>
          <p:nvPr/>
        </p:nvSpPr>
        <p:spPr>
          <a:xfrm>
            <a:off x="3245243" y="5115567"/>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57" name="object 257"/>
          <p:cNvSpPr/>
          <p:nvPr/>
        </p:nvSpPr>
        <p:spPr>
          <a:xfrm>
            <a:off x="3322568" y="5021999"/>
            <a:ext cx="61615" cy="93762"/>
          </a:xfrm>
          <a:custGeom>
            <a:avLst/>
            <a:gdLst/>
            <a:ahLst/>
            <a:cxnLst/>
            <a:rect l="l" t="t" r="r" b="b"/>
            <a:pathLst>
              <a:path w="87630" h="133350">
                <a:moveTo>
                  <a:pt x="36657" y="0"/>
                </a:moveTo>
                <a:lnTo>
                  <a:pt x="18328" y="4588"/>
                </a:lnTo>
                <a:lnTo>
                  <a:pt x="4582" y="27532"/>
                </a:lnTo>
                <a:lnTo>
                  <a:pt x="0" y="59653"/>
                </a:lnTo>
                <a:lnTo>
                  <a:pt x="0" y="78008"/>
                </a:lnTo>
                <a:lnTo>
                  <a:pt x="4582" y="110130"/>
                </a:lnTo>
                <a:lnTo>
                  <a:pt x="18328" y="128485"/>
                </a:lnTo>
                <a:lnTo>
                  <a:pt x="36657" y="133074"/>
                </a:lnTo>
                <a:lnTo>
                  <a:pt x="50404" y="133074"/>
                </a:lnTo>
                <a:lnTo>
                  <a:pt x="68733" y="128485"/>
                </a:lnTo>
                <a:lnTo>
                  <a:pt x="82479" y="110130"/>
                </a:lnTo>
                <a:lnTo>
                  <a:pt x="87062" y="78008"/>
                </a:lnTo>
                <a:lnTo>
                  <a:pt x="87062" y="59653"/>
                </a:lnTo>
                <a:lnTo>
                  <a:pt x="82479" y="27532"/>
                </a:lnTo>
                <a:lnTo>
                  <a:pt x="68733" y="4588"/>
                </a:lnTo>
                <a:lnTo>
                  <a:pt x="50404" y="0"/>
                </a:lnTo>
                <a:lnTo>
                  <a:pt x="36657" y="0"/>
                </a:lnTo>
                <a:lnTo>
                  <a:pt x="22911" y="4588"/>
                </a:lnTo>
                <a:lnTo>
                  <a:pt x="18328" y="13766"/>
                </a:lnTo>
                <a:lnTo>
                  <a:pt x="9164" y="27532"/>
                </a:lnTo>
                <a:lnTo>
                  <a:pt x="4582" y="59653"/>
                </a:lnTo>
                <a:lnTo>
                  <a:pt x="4582" y="78008"/>
                </a:lnTo>
                <a:lnTo>
                  <a:pt x="9164" y="110130"/>
                </a:lnTo>
                <a:lnTo>
                  <a:pt x="18328" y="119307"/>
                </a:lnTo>
                <a:lnTo>
                  <a:pt x="22911" y="128485"/>
                </a:lnTo>
                <a:lnTo>
                  <a:pt x="36657" y="133074"/>
                </a:lnTo>
              </a:path>
            </a:pathLst>
          </a:custGeom>
          <a:ln w="9168">
            <a:solidFill>
              <a:srgbClr val="000000"/>
            </a:solidFill>
          </a:ln>
        </p:spPr>
        <p:txBody>
          <a:bodyPr wrap="square" lIns="0" tIns="0" rIns="0" bIns="0" rtlCol="0"/>
          <a:lstStyle/>
          <a:p>
            <a:endParaRPr sz="1266"/>
          </a:p>
        </p:txBody>
      </p:sp>
      <p:sp>
        <p:nvSpPr>
          <p:cNvPr id="258" name="object 258"/>
          <p:cNvSpPr/>
          <p:nvPr/>
        </p:nvSpPr>
        <p:spPr>
          <a:xfrm>
            <a:off x="3358008" y="5021999"/>
            <a:ext cx="22770" cy="93762"/>
          </a:xfrm>
          <a:custGeom>
            <a:avLst/>
            <a:gdLst/>
            <a:ahLst/>
            <a:cxnLst/>
            <a:rect l="l" t="t" r="r" b="b"/>
            <a:pathLst>
              <a:path w="32385" h="133350">
                <a:moveTo>
                  <a:pt x="0" y="133074"/>
                </a:moveTo>
                <a:lnTo>
                  <a:pt x="9164" y="128485"/>
                </a:lnTo>
                <a:lnTo>
                  <a:pt x="18328" y="119307"/>
                </a:lnTo>
                <a:lnTo>
                  <a:pt x="22911" y="110130"/>
                </a:lnTo>
                <a:lnTo>
                  <a:pt x="32075" y="78008"/>
                </a:lnTo>
                <a:lnTo>
                  <a:pt x="32075" y="59653"/>
                </a:lnTo>
                <a:lnTo>
                  <a:pt x="22911" y="27532"/>
                </a:lnTo>
                <a:lnTo>
                  <a:pt x="18328" y="13766"/>
                </a:lnTo>
                <a:lnTo>
                  <a:pt x="9164" y="4588"/>
                </a:lnTo>
                <a:lnTo>
                  <a:pt x="0" y="0"/>
                </a:lnTo>
              </a:path>
            </a:pathLst>
          </a:custGeom>
          <a:ln w="9165">
            <a:solidFill>
              <a:srgbClr val="000000"/>
            </a:solidFill>
          </a:ln>
        </p:spPr>
        <p:txBody>
          <a:bodyPr wrap="square" lIns="0" tIns="0" rIns="0" bIns="0" rtlCol="0"/>
          <a:lstStyle/>
          <a:p>
            <a:endParaRPr sz="1266"/>
          </a:p>
        </p:txBody>
      </p:sp>
      <p:sp>
        <p:nvSpPr>
          <p:cNvPr id="259" name="object 259"/>
          <p:cNvSpPr/>
          <p:nvPr/>
        </p:nvSpPr>
        <p:spPr>
          <a:xfrm>
            <a:off x="3409558" y="4970376"/>
            <a:ext cx="61615" cy="93762"/>
          </a:xfrm>
          <a:custGeom>
            <a:avLst/>
            <a:gdLst/>
            <a:ahLst/>
            <a:cxnLst/>
            <a:rect l="l" t="t" r="r" b="b"/>
            <a:pathLst>
              <a:path w="87630" h="133350">
                <a:moveTo>
                  <a:pt x="36657" y="0"/>
                </a:moveTo>
                <a:lnTo>
                  <a:pt x="18328" y="4588"/>
                </a:lnTo>
                <a:lnTo>
                  <a:pt x="9164" y="22943"/>
                </a:lnTo>
                <a:lnTo>
                  <a:pt x="0" y="55065"/>
                </a:lnTo>
                <a:lnTo>
                  <a:pt x="0" y="73420"/>
                </a:lnTo>
                <a:lnTo>
                  <a:pt x="9164" y="105541"/>
                </a:lnTo>
                <a:lnTo>
                  <a:pt x="18328" y="123896"/>
                </a:lnTo>
                <a:lnTo>
                  <a:pt x="36657" y="133074"/>
                </a:lnTo>
                <a:lnTo>
                  <a:pt x="50404" y="133074"/>
                </a:lnTo>
                <a:lnTo>
                  <a:pt x="68733" y="123896"/>
                </a:lnTo>
                <a:lnTo>
                  <a:pt x="82479" y="105541"/>
                </a:lnTo>
                <a:lnTo>
                  <a:pt x="87062" y="73420"/>
                </a:lnTo>
                <a:lnTo>
                  <a:pt x="87062" y="55065"/>
                </a:lnTo>
                <a:lnTo>
                  <a:pt x="82479" y="22943"/>
                </a:lnTo>
                <a:lnTo>
                  <a:pt x="68733" y="4588"/>
                </a:lnTo>
                <a:lnTo>
                  <a:pt x="50404" y="0"/>
                </a:lnTo>
                <a:lnTo>
                  <a:pt x="36657" y="0"/>
                </a:lnTo>
                <a:lnTo>
                  <a:pt x="9164" y="55065"/>
                </a:lnTo>
                <a:lnTo>
                  <a:pt x="13746" y="105541"/>
                </a:lnTo>
                <a:lnTo>
                  <a:pt x="27493" y="123896"/>
                </a:lnTo>
                <a:lnTo>
                  <a:pt x="36657" y="133074"/>
                </a:lnTo>
              </a:path>
            </a:pathLst>
          </a:custGeom>
          <a:ln w="9168">
            <a:solidFill>
              <a:srgbClr val="000000"/>
            </a:solidFill>
          </a:ln>
        </p:spPr>
        <p:txBody>
          <a:bodyPr wrap="square" lIns="0" tIns="0" rIns="0" bIns="0" rtlCol="0"/>
          <a:lstStyle/>
          <a:p>
            <a:endParaRPr sz="1266"/>
          </a:p>
        </p:txBody>
      </p:sp>
      <p:sp>
        <p:nvSpPr>
          <p:cNvPr id="260" name="object 260"/>
          <p:cNvSpPr/>
          <p:nvPr/>
        </p:nvSpPr>
        <p:spPr>
          <a:xfrm>
            <a:off x="3444999" y="4970376"/>
            <a:ext cx="22770" cy="93762"/>
          </a:xfrm>
          <a:custGeom>
            <a:avLst/>
            <a:gdLst/>
            <a:ahLst/>
            <a:cxnLst/>
            <a:rect l="l" t="t" r="r" b="b"/>
            <a:pathLst>
              <a:path w="32385" h="133350">
                <a:moveTo>
                  <a:pt x="0" y="133074"/>
                </a:moveTo>
                <a:lnTo>
                  <a:pt x="13746" y="123896"/>
                </a:lnTo>
                <a:lnTo>
                  <a:pt x="18328" y="119307"/>
                </a:lnTo>
                <a:lnTo>
                  <a:pt x="27493" y="105541"/>
                </a:lnTo>
                <a:lnTo>
                  <a:pt x="32075" y="73420"/>
                </a:lnTo>
                <a:lnTo>
                  <a:pt x="32075" y="55065"/>
                </a:lnTo>
                <a:lnTo>
                  <a:pt x="27493" y="22943"/>
                </a:lnTo>
                <a:lnTo>
                  <a:pt x="18328" y="9177"/>
                </a:lnTo>
                <a:lnTo>
                  <a:pt x="13746" y="4588"/>
                </a:lnTo>
                <a:lnTo>
                  <a:pt x="0" y="0"/>
                </a:lnTo>
              </a:path>
            </a:pathLst>
          </a:custGeom>
          <a:ln w="9165">
            <a:solidFill>
              <a:srgbClr val="000000"/>
            </a:solidFill>
          </a:ln>
        </p:spPr>
        <p:txBody>
          <a:bodyPr wrap="square" lIns="0" tIns="0" rIns="0" bIns="0" rtlCol="0"/>
          <a:lstStyle/>
          <a:p>
            <a:endParaRPr sz="1266"/>
          </a:p>
        </p:txBody>
      </p:sp>
      <p:sp>
        <p:nvSpPr>
          <p:cNvPr id="261" name="object 261"/>
          <p:cNvSpPr/>
          <p:nvPr/>
        </p:nvSpPr>
        <p:spPr>
          <a:xfrm>
            <a:off x="3245243" y="4728390"/>
            <a:ext cx="22770" cy="93762"/>
          </a:xfrm>
          <a:custGeom>
            <a:avLst/>
            <a:gdLst/>
            <a:ahLst/>
            <a:cxnLst/>
            <a:rect l="l" t="t" r="r" b="b"/>
            <a:pathLst>
              <a:path w="32385" h="133350">
                <a:moveTo>
                  <a:pt x="0" y="27532"/>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262" name="object 262"/>
          <p:cNvSpPr/>
          <p:nvPr/>
        </p:nvSpPr>
        <p:spPr>
          <a:xfrm>
            <a:off x="3264574" y="4734843"/>
            <a:ext cx="0" cy="87511"/>
          </a:xfrm>
          <a:custGeom>
            <a:avLst/>
            <a:gdLst/>
            <a:ahLst/>
            <a:cxnLst/>
            <a:rect l="l" t="t" r="r" b="b"/>
            <a:pathLst>
              <a:path h="124459">
                <a:moveTo>
                  <a:pt x="0" y="0"/>
                </a:moveTo>
                <a:lnTo>
                  <a:pt x="0" y="123896"/>
                </a:lnTo>
              </a:path>
            </a:pathLst>
          </a:custGeom>
          <a:ln w="9164">
            <a:solidFill>
              <a:srgbClr val="000000"/>
            </a:solidFill>
          </a:ln>
        </p:spPr>
        <p:txBody>
          <a:bodyPr wrap="square" lIns="0" tIns="0" rIns="0" bIns="0" rtlCol="0"/>
          <a:lstStyle/>
          <a:p>
            <a:endParaRPr sz="1266"/>
          </a:p>
        </p:txBody>
      </p:sp>
      <p:sp>
        <p:nvSpPr>
          <p:cNvPr id="263" name="object 263"/>
          <p:cNvSpPr/>
          <p:nvPr/>
        </p:nvSpPr>
        <p:spPr>
          <a:xfrm>
            <a:off x="3245243" y="4821958"/>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64" name="object 264"/>
          <p:cNvSpPr/>
          <p:nvPr/>
        </p:nvSpPr>
        <p:spPr>
          <a:xfrm>
            <a:off x="3322568" y="4728390"/>
            <a:ext cx="61615" cy="93762"/>
          </a:xfrm>
          <a:custGeom>
            <a:avLst/>
            <a:gdLst/>
            <a:ahLst/>
            <a:cxnLst/>
            <a:rect l="l" t="t" r="r" b="b"/>
            <a:pathLst>
              <a:path w="87630" h="133350">
                <a:moveTo>
                  <a:pt x="36657" y="0"/>
                </a:moveTo>
                <a:lnTo>
                  <a:pt x="18328" y="9177"/>
                </a:lnTo>
                <a:lnTo>
                  <a:pt x="4582" y="27532"/>
                </a:lnTo>
                <a:lnTo>
                  <a:pt x="0" y="59653"/>
                </a:lnTo>
                <a:lnTo>
                  <a:pt x="0" y="78008"/>
                </a:lnTo>
                <a:lnTo>
                  <a:pt x="4582" y="110130"/>
                </a:lnTo>
                <a:lnTo>
                  <a:pt x="18328" y="128485"/>
                </a:lnTo>
                <a:lnTo>
                  <a:pt x="36657" y="133074"/>
                </a:lnTo>
                <a:lnTo>
                  <a:pt x="50404" y="133074"/>
                </a:lnTo>
                <a:lnTo>
                  <a:pt x="68733" y="128485"/>
                </a:lnTo>
                <a:lnTo>
                  <a:pt x="82479" y="110130"/>
                </a:lnTo>
                <a:lnTo>
                  <a:pt x="87062" y="78008"/>
                </a:lnTo>
                <a:lnTo>
                  <a:pt x="87062" y="59653"/>
                </a:lnTo>
                <a:lnTo>
                  <a:pt x="82479" y="27532"/>
                </a:lnTo>
                <a:lnTo>
                  <a:pt x="68733" y="9177"/>
                </a:lnTo>
                <a:lnTo>
                  <a:pt x="50404" y="0"/>
                </a:lnTo>
                <a:lnTo>
                  <a:pt x="36657" y="0"/>
                </a:lnTo>
                <a:lnTo>
                  <a:pt x="9164" y="27532"/>
                </a:lnTo>
                <a:lnTo>
                  <a:pt x="4582" y="78008"/>
                </a:lnTo>
                <a:lnTo>
                  <a:pt x="18328" y="119307"/>
                </a:lnTo>
                <a:lnTo>
                  <a:pt x="22911" y="128485"/>
                </a:lnTo>
                <a:lnTo>
                  <a:pt x="36657" y="133074"/>
                </a:lnTo>
              </a:path>
            </a:pathLst>
          </a:custGeom>
          <a:ln w="9168">
            <a:solidFill>
              <a:srgbClr val="000000"/>
            </a:solidFill>
          </a:ln>
        </p:spPr>
        <p:txBody>
          <a:bodyPr wrap="square" lIns="0" tIns="0" rIns="0" bIns="0" rtlCol="0"/>
          <a:lstStyle/>
          <a:p>
            <a:endParaRPr sz="1266"/>
          </a:p>
        </p:txBody>
      </p:sp>
      <p:sp>
        <p:nvSpPr>
          <p:cNvPr id="265" name="object 265"/>
          <p:cNvSpPr/>
          <p:nvPr/>
        </p:nvSpPr>
        <p:spPr>
          <a:xfrm>
            <a:off x="3358008" y="4728390"/>
            <a:ext cx="22770" cy="93762"/>
          </a:xfrm>
          <a:custGeom>
            <a:avLst/>
            <a:gdLst/>
            <a:ahLst/>
            <a:cxnLst/>
            <a:rect l="l" t="t" r="r" b="b"/>
            <a:pathLst>
              <a:path w="32385" h="133350">
                <a:moveTo>
                  <a:pt x="0" y="133074"/>
                </a:moveTo>
                <a:lnTo>
                  <a:pt x="9164" y="128485"/>
                </a:lnTo>
                <a:lnTo>
                  <a:pt x="18328" y="119307"/>
                </a:lnTo>
                <a:lnTo>
                  <a:pt x="22911" y="110130"/>
                </a:lnTo>
                <a:lnTo>
                  <a:pt x="32075" y="78008"/>
                </a:lnTo>
                <a:lnTo>
                  <a:pt x="32075" y="59653"/>
                </a:lnTo>
                <a:lnTo>
                  <a:pt x="22911" y="27532"/>
                </a:lnTo>
                <a:lnTo>
                  <a:pt x="18328" y="13766"/>
                </a:lnTo>
                <a:lnTo>
                  <a:pt x="9164" y="9177"/>
                </a:lnTo>
                <a:lnTo>
                  <a:pt x="0" y="0"/>
                </a:lnTo>
              </a:path>
            </a:pathLst>
          </a:custGeom>
          <a:ln w="9165">
            <a:solidFill>
              <a:srgbClr val="000000"/>
            </a:solidFill>
          </a:ln>
        </p:spPr>
        <p:txBody>
          <a:bodyPr wrap="square" lIns="0" tIns="0" rIns="0" bIns="0" rtlCol="0"/>
          <a:lstStyle/>
          <a:p>
            <a:endParaRPr sz="1266"/>
          </a:p>
        </p:txBody>
      </p:sp>
      <p:sp>
        <p:nvSpPr>
          <p:cNvPr id="266" name="object 266"/>
          <p:cNvSpPr/>
          <p:nvPr/>
        </p:nvSpPr>
        <p:spPr>
          <a:xfrm>
            <a:off x="3422446" y="4676767"/>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267" name="object 267"/>
          <p:cNvSpPr/>
          <p:nvPr/>
        </p:nvSpPr>
        <p:spPr>
          <a:xfrm>
            <a:off x="3441777" y="4679993"/>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268" name="object 268"/>
          <p:cNvSpPr/>
          <p:nvPr/>
        </p:nvSpPr>
        <p:spPr>
          <a:xfrm>
            <a:off x="3422446" y="4770335"/>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69" name="object 269"/>
          <p:cNvSpPr/>
          <p:nvPr/>
        </p:nvSpPr>
        <p:spPr>
          <a:xfrm>
            <a:off x="3245243" y="4434781"/>
            <a:ext cx="22770" cy="93762"/>
          </a:xfrm>
          <a:custGeom>
            <a:avLst/>
            <a:gdLst/>
            <a:ahLst/>
            <a:cxnLst/>
            <a:rect l="l" t="t" r="r" b="b"/>
            <a:pathLst>
              <a:path w="32385" h="133350">
                <a:moveTo>
                  <a:pt x="0" y="27532"/>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270" name="object 270"/>
          <p:cNvSpPr/>
          <p:nvPr/>
        </p:nvSpPr>
        <p:spPr>
          <a:xfrm>
            <a:off x="3264574" y="4441234"/>
            <a:ext cx="0" cy="87511"/>
          </a:xfrm>
          <a:custGeom>
            <a:avLst/>
            <a:gdLst/>
            <a:ahLst/>
            <a:cxnLst/>
            <a:rect l="l" t="t" r="r" b="b"/>
            <a:pathLst>
              <a:path h="124460">
                <a:moveTo>
                  <a:pt x="0" y="0"/>
                </a:moveTo>
                <a:lnTo>
                  <a:pt x="0" y="123896"/>
                </a:lnTo>
              </a:path>
            </a:pathLst>
          </a:custGeom>
          <a:ln w="9164">
            <a:solidFill>
              <a:srgbClr val="000000"/>
            </a:solidFill>
          </a:ln>
        </p:spPr>
        <p:txBody>
          <a:bodyPr wrap="square" lIns="0" tIns="0" rIns="0" bIns="0" rtlCol="0"/>
          <a:lstStyle/>
          <a:p>
            <a:endParaRPr sz="1266"/>
          </a:p>
        </p:txBody>
      </p:sp>
      <p:sp>
        <p:nvSpPr>
          <p:cNvPr id="271" name="object 271"/>
          <p:cNvSpPr/>
          <p:nvPr/>
        </p:nvSpPr>
        <p:spPr>
          <a:xfrm>
            <a:off x="3245243" y="4528349"/>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72" name="object 272"/>
          <p:cNvSpPr/>
          <p:nvPr/>
        </p:nvSpPr>
        <p:spPr>
          <a:xfrm>
            <a:off x="3322568" y="4434781"/>
            <a:ext cx="61615" cy="93762"/>
          </a:xfrm>
          <a:custGeom>
            <a:avLst/>
            <a:gdLst/>
            <a:ahLst/>
            <a:cxnLst/>
            <a:rect l="l" t="t" r="r" b="b"/>
            <a:pathLst>
              <a:path w="87630" h="133350">
                <a:moveTo>
                  <a:pt x="36657" y="0"/>
                </a:moveTo>
                <a:lnTo>
                  <a:pt x="18328" y="9177"/>
                </a:lnTo>
                <a:lnTo>
                  <a:pt x="4582" y="27532"/>
                </a:lnTo>
                <a:lnTo>
                  <a:pt x="0" y="59653"/>
                </a:lnTo>
                <a:lnTo>
                  <a:pt x="0" y="78008"/>
                </a:lnTo>
                <a:lnTo>
                  <a:pt x="4582" y="110130"/>
                </a:lnTo>
                <a:lnTo>
                  <a:pt x="18328" y="128485"/>
                </a:lnTo>
                <a:lnTo>
                  <a:pt x="36657" y="133074"/>
                </a:lnTo>
                <a:lnTo>
                  <a:pt x="50404" y="133074"/>
                </a:lnTo>
                <a:lnTo>
                  <a:pt x="68733" y="128485"/>
                </a:lnTo>
                <a:lnTo>
                  <a:pt x="82479" y="110130"/>
                </a:lnTo>
                <a:lnTo>
                  <a:pt x="87062" y="78008"/>
                </a:lnTo>
                <a:lnTo>
                  <a:pt x="87062" y="59653"/>
                </a:lnTo>
                <a:lnTo>
                  <a:pt x="82479" y="27532"/>
                </a:lnTo>
                <a:lnTo>
                  <a:pt x="68733" y="9177"/>
                </a:lnTo>
                <a:lnTo>
                  <a:pt x="50404" y="0"/>
                </a:lnTo>
                <a:lnTo>
                  <a:pt x="36657" y="0"/>
                </a:lnTo>
                <a:lnTo>
                  <a:pt x="9164" y="27532"/>
                </a:lnTo>
                <a:lnTo>
                  <a:pt x="4582" y="78008"/>
                </a:lnTo>
                <a:lnTo>
                  <a:pt x="18328" y="123896"/>
                </a:lnTo>
                <a:lnTo>
                  <a:pt x="36657" y="133074"/>
                </a:lnTo>
              </a:path>
            </a:pathLst>
          </a:custGeom>
          <a:ln w="9168">
            <a:solidFill>
              <a:srgbClr val="000000"/>
            </a:solidFill>
          </a:ln>
        </p:spPr>
        <p:txBody>
          <a:bodyPr wrap="square" lIns="0" tIns="0" rIns="0" bIns="0" rtlCol="0"/>
          <a:lstStyle/>
          <a:p>
            <a:endParaRPr sz="1266"/>
          </a:p>
        </p:txBody>
      </p:sp>
      <p:sp>
        <p:nvSpPr>
          <p:cNvPr id="273" name="object 273"/>
          <p:cNvSpPr/>
          <p:nvPr/>
        </p:nvSpPr>
        <p:spPr>
          <a:xfrm>
            <a:off x="3358008" y="4434781"/>
            <a:ext cx="22770" cy="93762"/>
          </a:xfrm>
          <a:custGeom>
            <a:avLst/>
            <a:gdLst/>
            <a:ahLst/>
            <a:cxnLst/>
            <a:rect l="l" t="t" r="r" b="b"/>
            <a:pathLst>
              <a:path w="32385" h="133350">
                <a:moveTo>
                  <a:pt x="0" y="133074"/>
                </a:moveTo>
                <a:lnTo>
                  <a:pt x="18328" y="123896"/>
                </a:lnTo>
                <a:lnTo>
                  <a:pt x="22911" y="110130"/>
                </a:lnTo>
                <a:lnTo>
                  <a:pt x="32075" y="78008"/>
                </a:lnTo>
                <a:lnTo>
                  <a:pt x="32075" y="59653"/>
                </a:lnTo>
                <a:lnTo>
                  <a:pt x="22911" y="27532"/>
                </a:lnTo>
                <a:lnTo>
                  <a:pt x="18328" y="13766"/>
                </a:lnTo>
                <a:lnTo>
                  <a:pt x="9164" y="9177"/>
                </a:lnTo>
                <a:lnTo>
                  <a:pt x="0" y="0"/>
                </a:lnTo>
              </a:path>
            </a:pathLst>
          </a:custGeom>
          <a:ln w="9165">
            <a:solidFill>
              <a:srgbClr val="000000"/>
            </a:solidFill>
          </a:ln>
        </p:spPr>
        <p:txBody>
          <a:bodyPr wrap="square" lIns="0" tIns="0" rIns="0" bIns="0" rtlCol="0"/>
          <a:lstStyle/>
          <a:p>
            <a:endParaRPr sz="1266"/>
          </a:p>
        </p:txBody>
      </p:sp>
      <p:sp>
        <p:nvSpPr>
          <p:cNvPr id="274" name="object 274"/>
          <p:cNvSpPr/>
          <p:nvPr/>
        </p:nvSpPr>
        <p:spPr>
          <a:xfrm>
            <a:off x="3409558" y="4383157"/>
            <a:ext cx="61615" cy="93762"/>
          </a:xfrm>
          <a:custGeom>
            <a:avLst/>
            <a:gdLst/>
            <a:ahLst/>
            <a:cxnLst/>
            <a:rect l="l" t="t" r="r" b="b"/>
            <a:pathLst>
              <a:path w="87630" h="133350">
                <a:moveTo>
                  <a:pt x="9164" y="22943"/>
                </a:moveTo>
                <a:lnTo>
                  <a:pt x="13746" y="32121"/>
                </a:lnTo>
                <a:lnTo>
                  <a:pt x="9164" y="36710"/>
                </a:lnTo>
                <a:lnTo>
                  <a:pt x="0" y="32121"/>
                </a:lnTo>
                <a:lnTo>
                  <a:pt x="0" y="22943"/>
                </a:lnTo>
                <a:lnTo>
                  <a:pt x="9164" y="13766"/>
                </a:lnTo>
                <a:lnTo>
                  <a:pt x="13746" y="4588"/>
                </a:lnTo>
                <a:lnTo>
                  <a:pt x="32075" y="0"/>
                </a:lnTo>
                <a:lnTo>
                  <a:pt x="59568" y="0"/>
                </a:lnTo>
                <a:lnTo>
                  <a:pt x="77897" y="4588"/>
                </a:lnTo>
                <a:lnTo>
                  <a:pt x="87062" y="22943"/>
                </a:lnTo>
                <a:lnTo>
                  <a:pt x="87062" y="36710"/>
                </a:lnTo>
                <a:lnTo>
                  <a:pt x="82479" y="50476"/>
                </a:lnTo>
                <a:lnTo>
                  <a:pt x="64150" y="64242"/>
                </a:lnTo>
                <a:lnTo>
                  <a:pt x="32075" y="73420"/>
                </a:lnTo>
                <a:lnTo>
                  <a:pt x="18328" y="82597"/>
                </a:lnTo>
                <a:lnTo>
                  <a:pt x="9164" y="91775"/>
                </a:lnTo>
                <a:lnTo>
                  <a:pt x="0" y="114719"/>
                </a:lnTo>
                <a:lnTo>
                  <a:pt x="0" y="133074"/>
                </a:lnTo>
              </a:path>
            </a:pathLst>
          </a:custGeom>
          <a:ln w="9168">
            <a:solidFill>
              <a:srgbClr val="000000"/>
            </a:solidFill>
          </a:ln>
        </p:spPr>
        <p:txBody>
          <a:bodyPr wrap="square" lIns="0" tIns="0" rIns="0" bIns="0" rtlCol="0"/>
          <a:lstStyle/>
          <a:p>
            <a:endParaRPr sz="1266"/>
          </a:p>
        </p:txBody>
      </p:sp>
      <p:sp>
        <p:nvSpPr>
          <p:cNvPr id="275" name="object 275"/>
          <p:cNvSpPr/>
          <p:nvPr/>
        </p:nvSpPr>
        <p:spPr>
          <a:xfrm>
            <a:off x="3432111" y="4383158"/>
            <a:ext cx="35719" cy="51792"/>
          </a:xfrm>
          <a:custGeom>
            <a:avLst/>
            <a:gdLst/>
            <a:ahLst/>
            <a:cxnLst/>
            <a:rect l="l" t="t" r="r" b="b"/>
            <a:pathLst>
              <a:path w="50800" h="73660">
                <a:moveTo>
                  <a:pt x="27493" y="0"/>
                </a:moveTo>
                <a:lnTo>
                  <a:pt x="36657" y="4588"/>
                </a:lnTo>
                <a:lnTo>
                  <a:pt x="45822" y="13766"/>
                </a:lnTo>
                <a:lnTo>
                  <a:pt x="50404" y="22943"/>
                </a:lnTo>
                <a:lnTo>
                  <a:pt x="50404" y="36710"/>
                </a:lnTo>
                <a:lnTo>
                  <a:pt x="45822" y="50476"/>
                </a:lnTo>
                <a:lnTo>
                  <a:pt x="27493" y="64242"/>
                </a:lnTo>
                <a:lnTo>
                  <a:pt x="0" y="73420"/>
                </a:lnTo>
              </a:path>
            </a:pathLst>
          </a:custGeom>
          <a:ln w="9168">
            <a:solidFill>
              <a:srgbClr val="000000"/>
            </a:solidFill>
          </a:ln>
        </p:spPr>
        <p:txBody>
          <a:bodyPr wrap="square" lIns="0" tIns="0" rIns="0" bIns="0" rtlCol="0"/>
          <a:lstStyle/>
          <a:p>
            <a:endParaRPr sz="1266"/>
          </a:p>
        </p:txBody>
      </p:sp>
      <p:sp>
        <p:nvSpPr>
          <p:cNvPr id="276" name="object 276"/>
          <p:cNvSpPr/>
          <p:nvPr/>
        </p:nvSpPr>
        <p:spPr>
          <a:xfrm>
            <a:off x="3409558" y="4463820"/>
            <a:ext cx="61615" cy="6697"/>
          </a:xfrm>
          <a:custGeom>
            <a:avLst/>
            <a:gdLst/>
            <a:ahLst/>
            <a:cxnLst/>
            <a:rect l="l" t="t" r="r" b="b"/>
            <a:pathLst>
              <a:path w="87630" h="9525">
                <a:moveTo>
                  <a:pt x="0" y="4588"/>
                </a:moveTo>
                <a:lnTo>
                  <a:pt x="9164" y="0"/>
                </a:lnTo>
                <a:lnTo>
                  <a:pt x="18328" y="0"/>
                </a:lnTo>
                <a:lnTo>
                  <a:pt x="50404" y="9177"/>
                </a:lnTo>
                <a:lnTo>
                  <a:pt x="68733" y="9177"/>
                </a:lnTo>
                <a:lnTo>
                  <a:pt x="82479" y="4588"/>
                </a:lnTo>
                <a:lnTo>
                  <a:pt x="87062" y="0"/>
                </a:lnTo>
              </a:path>
            </a:pathLst>
          </a:custGeom>
          <a:ln w="9177">
            <a:solidFill>
              <a:srgbClr val="000000"/>
            </a:solidFill>
          </a:ln>
        </p:spPr>
        <p:txBody>
          <a:bodyPr wrap="square" lIns="0" tIns="0" rIns="0" bIns="0" rtlCol="0"/>
          <a:lstStyle/>
          <a:p>
            <a:endParaRPr sz="1266"/>
          </a:p>
        </p:txBody>
      </p:sp>
      <p:sp>
        <p:nvSpPr>
          <p:cNvPr id="277" name="object 277"/>
          <p:cNvSpPr/>
          <p:nvPr/>
        </p:nvSpPr>
        <p:spPr>
          <a:xfrm>
            <a:off x="3422446" y="4454140"/>
            <a:ext cx="48667" cy="22770"/>
          </a:xfrm>
          <a:custGeom>
            <a:avLst/>
            <a:gdLst/>
            <a:ahLst/>
            <a:cxnLst/>
            <a:rect l="l" t="t" r="r" b="b"/>
            <a:pathLst>
              <a:path w="69214" h="32385">
                <a:moveTo>
                  <a:pt x="0" y="13766"/>
                </a:moveTo>
                <a:lnTo>
                  <a:pt x="32075" y="32121"/>
                </a:lnTo>
                <a:lnTo>
                  <a:pt x="59568" y="32121"/>
                </a:lnTo>
                <a:lnTo>
                  <a:pt x="68733" y="13766"/>
                </a:lnTo>
                <a:lnTo>
                  <a:pt x="68733" y="0"/>
                </a:lnTo>
              </a:path>
            </a:pathLst>
          </a:custGeom>
          <a:ln w="9175">
            <a:solidFill>
              <a:srgbClr val="000000"/>
            </a:solidFill>
          </a:ln>
        </p:spPr>
        <p:txBody>
          <a:bodyPr wrap="square" lIns="0" tIns="0" rIns="0" bIns="0" rtlCol="0"/>
          <a:lstStyle/>
          <a:p>
            <a:endParaRPr sz="1266"/>
          </a:p>
        </p:txBody>
      </p:sp>
      <p:sp>
        <p:nvSpPr>
          <p:cNvPr id="278" name="object 278"/>
          <p:cNvSpPr/>
          <p:nvPr/>
        </p:nvSpPr>
        <p:spPr>
          <a:xfrm>
            <a:off x="3245243" y="4141172"/>
            <a:ext cx="22770" cy="93762"/>
          </a:xfrm>
          <a:custGeom>
            <a:avLst/>
            <a:gdLst/>
            <a:ahLst/>
            <a:cxnLst/>
            <a:rect l="l" t="t" r="r" b="b"/>
            <a:pathLst>
              <a:path w="32385" h="133350">
                <a:moveTo>
                  <a:pt x="0" y="27532"/>
                </a:moveTo>
                <a:lnTo>
                  <a:pt x="13746" y="22943"/>
                </a:lnTo>
                <a:lnTo>
                  <a:pt x="32075" y="0"/>
                </a:lnTo>
                <a:lnTo>
                  <a:pt x="32075" y="133074"/>
                </a:lnTo>
              </a:path>
            </a:pathLst>
          </a:custGeom>
          <a:ln w="9165">
            <a:solidFill>
              <a:srgbClr val="000000"/>
            </a:solidFill>
          </a:ln>
        </p:spPr>
        <p:txBody>
          <a:bodyPr wrap="square" lIns="0" tIns="0" rIns="0" bIns="0" rtlCol="0"/>
          <a:lstStyle/>
          <a:p>
            <a:endParaRPr sz="1266"/>
          </a:p>
        </p:txBody>
      </p:sp>
      <p:sp>
        <p:nvSpPr>
          <p:cNvPr id="279" name="object 279"/>
          <p:cNvSpPr/>
          <p:nvPr/>
        </p:nvSpPr>
        <p:spPr>
          <a:xfrm>
            <a:off x="3264574" y="4147625"/>
            <a:ext cx="0" cy="87511"/>
          </a:xfrm>
          <a:custGeom>
            <a:avLst/>
            <a:gdLst/>
            <a:ahLst/>
            <a:cxnLst/>
            <a:rect l="l" t="t" r="r" b="b"/>
            <a:pathLst>
              <a:path h="124460">
                <a:moveTo>
                  <a:pt x="0" y="0"/>
                </a:moveTo>
                <a:lnTo>
                  <a:pt x="0" y="123896"/>
                </a:lnTo>
              </a:path>
            </a:pathLst>
          </a:custGeom>
          <a:ln w="9164">
            <a:solidFill>
              <a:srgbClr val="000000"/>
            </a:solidFill>
          </a:ln>
        </p:spPr>
        <p:txBody>
          <a:bodyPr wrap="square" lIns="0" tIns="0" rIns="0" bIns="0" rtlCol="0"/>
          <a:lstStyle/>
          <a:p>
            <a:endParaRPr sz="1266"/>
          </a:p>
        </p:txBody>
      </p:sp>
      <p:sp>
        <p:nvSpPr>
          <p:cNvPr id="280" name="object 280"/>
          <p:cNvSpPr/>
          <p:nvPr/>
        </p:nvSpPr>
        <p:spPr>
          <a:xfrm>
            <a:off x="3245243" y="4234740"/>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81" name="object 281"/>
          <p:cNvSpPr/>
          <p:nvPr/>
        </p:nvSpPr>
        <p:spPr>
          <a:xfrm>
            <a:off x="3322568" y="4141172"/>
            <a:ext cx="61615" cy="93762"/>
          </a:xfrm>
          <a:custGeom>
            <a:avLst/>
            <a:gdLst/>
            <a:ahLst/>
            <a:cxnLst/>
            <a:rect l="l" t="t" r="r" b="b"/>
            <a:pathLst>
              <a:path w="87630" h="133350">
                <a:moveTo>
                  <a:pt x="36657" y="0"/>
                </a:moveTo>
                <a:lnTo>
                  <a:pt x="18328" y="9177"/>
                </a:lnTo>
                <a:lnTo>
                  <a:pt x="4582" y="27532"/>
                </a:lnTo>
                <a:lnTo>
                  <a:pt x="0" y="59653"/>
                </a:lnTo>
                <a:lnTo>
                  <a:pt x="0" y="78008"/>
                </a:lnTo>
                <a:lnTo>
                  <a:pt x="4582" y="110130"/>
                </a:lnTo>
                <a:lnTo>
                  <a:pt x="18328" y="128485"/>
                </a:lnTo>
                <a:lnTo>
                  <a:pt x="36657" y="133074"/>
                </a:lnTo>
                <a:lnTo>
                  <a:pt x="50404" y="133074"/>
                </a:lnTo>
                <a:lnTo>
                  <a:pt x="68733" y="128485"/>
                </a:lnTo>
                <a:lnTo>
                  <a:pt x="82479" y="110130"/>
                </a:lnTo>
                <a:lnTo>
                  <a:pt x="87062" y="78008"/>
                </a:lnTo>
                <a:lnTo>
                  <a:pt x="87062" y="59653"/>
                </a:lnTo>
                <a:lnTo>
                  <a:pt x="82479" y="27532"/>
                </a:lnTo>
                <a:lnTo>
                  <a:pt x="68733" y="9177"/>
                </a:lnTo>
                <a:lnTo>
                  <a:pt x="50404" y="0"/>
                </a:lnTo>
                <a:lnTo>
                  <a:pt x="36657" y="0"/>
                </a:lnTo>
                <a:lnTo>
                  <a:pt x="9164" y="27532"/>
                </a:lnTo>
                <a:lnTo>
                  <a:pt x="4582" y="78008"/>
                </a:lnTo>
                <a:lnTo>
                  <a:pt x="18328" y="123896"/>
                </a:lnTo>
                <a:lnTo>
                  <a:pt x="36657" y="133074"/>
                </a:lnTo>
              </a:path>
            </a:pathLst>
          </a:custGeom>
          <a:ln w="9168">
            <a:solidFill>
              <a:srgbClr val="000000"/>
            </a:solidFill>
          </a:ln>
        </p:spPr>
        <p:txBody>
          <a:bodyPr wrap="square" lIns="0" tIns="0" rIns="0" bIns="0" rtlCol="0"/>
          <a:lstStyle/>
          <a:p>
            <a:endParaRPr sz="1266"/>
          </a:p>
        </p:txBody>
      </p:sp>
      <p:sp>
        <p:nvSpPr>
          <p:cNvPr id="282" name="object 282"/>
          <p:cNvSpPr/>
          <p:nvPr/>
        </p:nvSpPr>
        <p:spPr>
          <a:xfrm>
            <a:off x="3358008" y="4141172"/>
            <a:ext cx="22770" cy="93762"/>
          </a:xfrm>
          <a:custGeom>
            <a:avLst/>
            <a:gdLst/>
            <a:ahLst/>
            <a:cxnLst/>
            <a:rect l="l" t="t" r="r" b="b"/>
            <a:pathLst>
              <a:path w="32385" h="133350">
                <a:moveTo>
                  <a:pt x="0" y="133074"/>
                </a:moveTo>
                <a:lnTo>
                  <a:pt x="18328" y="123896"/>
                </a:lnTo>
                <a:lnTo>
                  <a:pt x="22911" y="110130"/>
                </a:lnTo>
                <a:lnTo>
                  <a:pt x="32075" y="78008"/>
                </a:lnTo>
                <a:lnTo>
                  <a:pt x="32075" y="59653"/>
                </a:lnTo>
                <a:lnTo>
                  <a:pt x="22911" y="27532"/>
                </a:lnTo>
                <a:lnTo>
                  <a:pt x="18328" y="13766"/>
                </a:lnTo>
                <a:lnTo>
                  <a:pt x="9164" y="9177"/>
                </a:lnTo>
                <a:lnTo>
                  <a:pt x="0" y="0"/>
                </a:lnTo>
              </a:path>
            </a:pathLst>
          </a:custGeom>
          <a:ln w="9165">
            <a:solidFill>
              <a:srgbClr val="000000"/>
            </a:solidFill>
          </a:ln>
        </p:spPr>
        <p:txBody>
          <a:bodyPr wrap="square" lIns="0" tIns="0" rIns="0" bIns="0" rtlCol="0"/>
          <a:lstStyle/>
          <a:p>
            <a:endParaRPr sz="1266"/>
          </a:p>
        </p:txBody>
      </p:sp>
      <p:sp>
        <p:nvSpPr>
          <p:cNvPr id="283" name="object 283"/>
          <p:cNvSpPr/>
          <p:nvPr/>
        </p:nvSpPr>
        <p:spPr>
          <a:xfrm>
            <a:off x="3409558" y="4089549"/>
            <a:ext cx="58043" cy="38843"/>
          </a:xfrm>
          <a:custGeom>
            <a:avLst/>
            <a:gdLst/>
            <a:ahLst/>
            <a:cxnLst/>
            <a:rect l="l" t="t" r="r" b="b"/>
            <a:pathLst>
              <a:path w="82550" h="55245">
                <a:moveTo>
                  <a:pt x="9164" y="22943"/>
                </a:moveTo>
                <a:lnTo>
                  <a:pt x="13746" y="32121"/>
                </a:lnTo>
                <a:lnTo>
                  <a:pt x="9164" y="36710"/>
                </a:lnTo>
                <a:lnTo>
                  <a:pt x="0" y="32121"/>
                </a:lnTo>
                <a:lnTo>
                  <a:pt x="0" y="22943"/>
                </a:lnTo>
                <a:lnTo>
                  <a:pt x="9164" y="13766"/>
                </a:lnTo>
                <a:lnTo>
                  <a:pt x="13746" y="4588"/>
                </a:lnTo>
                <a:lnTo>
                  <a:pt x="32075" y="0"/>
                </a:lnTo>
                <a:lnTo>
                  <a:pt x="59568" y="0"/>
                </a:lnTo>
                <a:lnTo>
                  <a:pt x="77897" y="4588"/>
                </a:lnTo>
                <a:lnTo>
                  <a:pt x="82479" y="18355"/>
                </a:lnTo>
                <a:lnTo>
                  <a:pt x="82479" y="36710"/>
                </a:lnTo>
                <a:lnTo>
                  <a:pt x="77897" y="50476"/>
                </a:lnTo>
                <a:lnTo>
                  <a:pt x="59568" y="55065"/>
                </a:lnTo>
                <a:lnTo>
                  <a:pt x="36657" y="55065"/>
                </a:lnTo>
              </a:path>
            </a:pathLst>
          </a:custGeom>
          <a:ln w="9173">
            <a:solidFill>
              <a:srgbClr val="000000"/>
            </a:solidFill>
          </a:ln>
        </p:spPr>
        <p:txBody>
          <a:bodyPr wrap="square" lIns="0" tIns="0" rIns="0" bIns="0" rtlCol="0"/>
          <a:lstStyle/>
          <a:p>
            <a:endParaRPr sz="1266"/>
          </a:p>
        </p:txBody>
      </p:sp>
      <p:sp>
        <p:nvSpPr>
          <p:cNvPr id="284" name="object 284"/>
          <p:cNvSpPr/>
          <p:nvPr/>
        </p:nvSpPr>
        <p:spPr>
          <a:xfrm>
            <a:off x="3409558" y="4089549"/>
            <a:ext cx="61615" cy="93762"/>
          </a:xfrm>
          <a:custGeom>
            <a:avLst/>
            <a:gdLst/>
            <a:ahLst/>
            <a:cxnLst/>
            <a:rect l="l" t="t" r="r" b="b"/>
            <a:pathLst>
              <a:path w="87630" h="133350">
                <a:moveTo>
                  <a:pt x="59568" y="0"/>
                </a:moveTo>
                <a:lnTo>
                  <a:pt x="68733" y="4588"/>
                </a:lnTo>
                <a:lnTo>
                  <a:pt x="77897" y="18355"/>
                </a:lnTo>
                <a:lnTo>
                  <a:pt x="77897" y="36710"/>
                </a:lnTo>
                <a:lnTo>
                  <a:pt x="68733" y="50476"/>
                </a:lnTo>
                <a:lnTo>
                  <a:pt x="59568" y="55065"/>
                </a:lnTo>
                <a:lnTo>
                  <a:pt x="68733" y="64242"/>
                </a:lnTo>
                <a:lnTo>
                  <a:pt x="82479" y="73420"/>
                </a:lnTo>
                <a:lnTo>
                  <a:pt x="87062" y="87186"/>
                </a:lnTo>
                <a:lnTo>
                  <a:pt x="87062" y="105541"/>
                </a:lnTo>
                <a:lnTo>
                  <a:pt x="82479" y="119307"/>
                </a:lnTo>
                <a:lnTo>
                  <a:pt x="77897" y="123896"/>
                </a:lnTo>
                <a:lnTo>
                  <a:pt x="59568" y="133074"/>
                </a:lnTo>
                <a:lnTo>
                  <a:pt x="32075" y="133074"/>
                </a:lnTo>
                <a:lnTo>
                  <a:pt x="13746" y="123896"/>
                </a:lnTo>
                <a:lnTo>
                  <a:pt x="9164" y="119307"/>
                </a:lnTo>
                <a:lnTo>
                  <a:pt x="0" y="105541"/>
                </a:lnTo>
                <a:lnTo>
                  <a:pt x="0" y="100952"/>
                </a:lnTo>
                <a:lnTo>
                  <a:pt x="9164" y="96364"/>
                </a:lnTo>
                <a:lnTo>
                  <a:pt x="13746" y="100952"/>
                </a:lnTo>
                <a:lnTo>
                  <a:pt x="9164" y="105541"/>
                </a:lnTo>
              </a:path>
            </a:pathLst>
          </a:custGeom>
          <a:ln w="9168">
            <a:solidFill>
              <a:srgbClr val="000000"/>
            </a:solidFill>
          </a:ln>
        </p:spPr>
        <p:txBody>
          <a:bodyPr wrap="square" lIns="0" tIns="0" rIns="0" bIns="0" rtlCol="0"/>
          <a:lstStyle/>
          <a:p>
            <a:endParaRPr sz="1266"/>
          </a:p>
        </p:txBody>
      </p:sp>
      <p:sp>
        <p:nvSpPr>
          <p:cNvPr id="285" name="object 285"/>
          <p:cNvSpPr/>
          <p:nvPr/>
        </p:nvSpPr>
        <p:spPr>
          <a:xfrm>
            <a:off x="3451443" y="4137946"/>
            <a:ext cx="16520" cy="45541"/>
          </a:xfrm>
          <a:custGeom>
            <a:avLst/>
            <a:gdLst/>
            <a:ahLst/>
            <a:cxnLst/>
            <a:rect l="l" t="t" r="r" b="b"/>
            <a:pathLst>
              <a:path w="23494" h="64770">
                <a:moveTo>
                  <a:pt x="18328" y="0"/>
                </a:moveTo>
                <a:lnTo>
                  <a:pt x="22911" y="18355"/>
                </a:lnTo>
                <a:lnTo>
                  <a:pt x="22911" y="36710"/>
                </a:lnTo>
                <a:lnTo>
                  <a:pt x="18328" y="50476"/>
                </a:lnTo>
                <a:lnTo>
                  <a:pt x="9164" y="55065"/>
                </a:lnTo>
                <a:lnTo>
                  <a:pt x="0" y="64242"/>
                </a:lnTo>
              </a:path>
            </a:pathLst>
          </a:custGeom>
          <a:ln w="9165">
            <a:solidFill>
              <a:srgbClr val="000000"/>
            </a:solidFill>
          </a:ln>
        </p:spPr>
        <p:txBody>
          <a:bodyPr wrap="square" lIns="0" tIns="0" rIns="0" bIns="0" rtlCol="0"/>
          <a:lstStyle/>
          <a:p>
            <a:endParaRPr sz="1266"/>
          </a:p>
        </p:txBody>
      </p:sp>
      <p:sp>
        <p:nvSpPr>
          <p:cNvPr id="286" name="object 286"/>
          <p:cNvSpPr/>
          <p:nvPr/>
        </p:nvSpPr>
        <p:spPr>
          <a:xfrm>
            <a:off x="3245243" y="3850790"/>
            <a:ext cx="22770" cy="90636"/>
          </a:xfrm>
          <a:custGeom>
            <a:avLst/>
            <a:gdLst/>
            <a:ahLst/>
            <a:cxnLst/>
            <a:rect l="l" t="t" r="r" b="b"/>
            <a:pathLst>
              <a:path w="32385" h="128904">
                <a:moveTo>
                  <a:pt x="0" y="22943"/>
                </a:moveTo>
                <a:lnTo>
                  <a:pt x="13746" y="18355"/>
                </a:lnTo>
                <a:lnTo>
                  <a:pt x="32075" y="0"/>
                </a:lnTo>
                <a:lnTo>
                  <a:pt x="32075" y="128485"/>
                </a:lnTo>
              </a:path>
            </a:pathLst>
          </a:custGeom>
          <a:ln w="9165">
            <a:solidFill>
              <a:srgbClr val="000000"/>
            </a:solidFill>
          </a:ln>
        </p:spPr>
        <p:txBody>
          <a:bodyPr wrap="square" lIns="0" tIns="0" rIns="0" bIns="0" rtlCol="0"/>
          <a:lstStyle/>
          <a:p>
            <a:endParaRPr sz="1266"/>
          </a:p>
        </p:txBody>
      </p:sp>
      <p:sp>
        <p:nvSpPr>
          <p:cNvPr id="287" name="object 287"/>
          <p:cNvSpPr/>
          <p:nvPr/>
        </p:nvSpPr>
        <p:spPr>
          <a:xfrm>
            <a:off x="3264574" y="3854016"/>
            <a:ext cx="0" cy="87511"/>
          </a:xfrm>
          <a:custGeom>
            <a:avLst/>
            <a:gdLst/>
            <a:ahLst/>
            <a:cxnLst/>
            <a:rect l="l" t="t" r="r" b="b"/>
            <a:pathLst>
              <a:path h="124460">
                <a:moveTo>
                  <a:pt x="0" y="0"/>
                </a:moveTo>
                <a:lnTo>
                  <a:pt x="0" y="123896"/>
                </a:lnTo>
              </a:path>
            </a:pathLst>
          </a:custGeom>
          <a:ln w="9164">
            <a:solidFill>
              <a:srgbClr val="000000"/>
            </a:solidFill>
          </a:ln>
        </p:spPr>
        <p:txBody>
          <a:bodyPr wrap="square" lIns="0" tIns="0" rIns="0" bIns="0" rtlCol="0"/>
          <a:lstStyle/>
          <a:p>
            <a:endParaRPr sz="1266"/>
          </a:p>
        </p:txBody>
      </p:sp>
      <p:sp>
        <p:nvSpPr>
          <p:cNvPr id="288" name="object 288"/>
          <p:cNvSpPr/>
          <p:nvPr/>
        </p:nvSpPr>
        <p:spPr>
          <a:xfrm>
            <a:off x="3245243" y="3941131"/>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89" name="object 289"/>
          <p:cNvSpPr/>
          <p:nvPr/>
        </p:nvSpPr>
        <p:spPr>
          <a:xfrm>
            <a:off x="3322568" y="3850790"/>
            <a:ext cx="61615" cy="90636"/>
          </a:xfrm>
          <a:custGeom>
            <a:avLst/>
            <a:gdLst/>
            <a:ahLst/>
            <a:cxnLst/>
            <a:rect l="l" t="t" r="r" b="b"/>
            <a:pathLst>
              <a:path w="87630" h="128904">
                <a:moveTo>
                  <a:pt x="36657" y="0"/>
                </a:moveTo>
                <a:lnTo>
                  <a:pt x="18328" y="4588"/>
                </a:lnTo>
                <a:lnTo>
                  <a:pt x="4582" y="22943"/>
                </a:lnTo>
                <a:lnTo>
                  <a:pt x="0" y="55065"/>
                </a:lnTo>
                <a:lnTo>
                  <a:pt x="0" y="73420"/>
                </a:lnTo>
                <a:lnTo>
                  <a:pt x="4582" y="105541"/>
                </a:lnTo>
                <a:lnTo>
                  <a:pt x="18328" y="123896"/>
                </a:lnTo>
                <a:lnTo>
                  <a:pt x="36657" y="128485"/>
                </a:lnTo>
                <a:lnTo>
                  <a:pt x="50404" y="128485"/>
                </a:lnTo>
                <a:lnTo>
                  <a:pt x="68733" y="123896"/>
                </a:lnTo>
                <a:lnTo>
                  <a:pt x="82479" y="105541"/>
                </a:lnTo>
                <a:lnTo>
                  <a:pt x="87062" y="73420"/>
                </a:lnTo>
                <a:lnTo>
                  <a:pt x="87062" y="55065"/>
                </a:lnTo>
                <a:lnTo>
                  <a:pt x="82479" y="22943"/>
                </a:lnTo>
                <a:lnTo>
                  <a:pt x="68733" y="4588"/>
                </a:lnTo>
                <a:lnTo>
                  <a:pt x="50404" y="0"/>
                </a:lnTo>
                <a:lnTo>
                  <a:pt x="36657" y="0"/>
                </a:lnTo>
                <a:lnTo>
                  <a:pt x="4582" y="55065"/>
                </a:lnTo>
                <a:lnTo>
                  <a:pt x="9164" y="105541"/>
                </a:lnTo>
                <a:lnTo>
                  <a:pt x="36657" y="128485"/>
                </a:lnTo>
              </a:path>
            </a:pathLst>
          </a:custGeom>
          <a:ln w="9168">
            <a:solidFill>
              <a:srgbClr val="000000"/>
            </a:solidFill>
          </a:ln>
        </p:spPr>
        <p:txBody>
          <a:bodyPr wrap="square" lIns="0" tIns="0" rIns="0" bIns="0" rtlCol="0"/>
          <a:lstStyle/>
          <a:p>
            <a:endParaRPr sz="1266"/>
          </a:p>
        </p:txBody>
      </p:sp>
      <p:sp>
        <p:nvSpPr>
          <p:cNvPr id="290" name="object 290"/>
          <p:cNvSpPr/>
          <p:nvPr/>
        </p:nvSpPr>
        <p:spPr>
          <a:xfrm>
            <a:off x="3358008" y="3850790"/>
            <a:ext cx="22770" cy="90636"/>
          </a:xfrm>
          <a:custGeom>
            <a:avLst/>
            <a:gdLst/>
            <a:ahLst/>
            <a:cxnLst/>
            <a:rect l="l" t="t" r="r" b="b"/>
            <a:pathLst>
              <a:path w="32385" h="128904">
                <a:moveTo>
                  <a:pt x="0" y="128485"/>
                </a:moveTo>
                <a:lnTo>
                  <a:pt x="18328" y="119307"/>
                </a:lnTo>
                <a:lnTo>
                  <a:pt x="22911" y="105541"/>
                </a:lnTo>
                <a:lnTo>
                  <a:pt x="32075" y="73420"/>
                </a:lnTo>
                <a:lnTo>
                  <a:pt x="32075" y="55065"/>
                </a:lnTo>
                <a:lnTo>
                  <a:pt x="22911" y="22943"/>
                </a:lnTo>
                <a:lnTo>
                  <a:pt x="18328" y="9177"/>
                </a:lnTo>
                <a:lnTo>
                  <a:pt x="0" y="0"/>
                </a:lnTo>
              </a:path>
            </a:pathLst>
          </a:custGeom>
          <a:ln w="9165">
            <a:solidFill>
              <a:srgbClr val="000000"/>
            </a:solidFill>
          </a:ln>
        </p:spPr>
        <p:txBody>
          <a:bodyPr wrap="square" lIns="0" tIns="0" rIns="0" bIns="0" rtlCol="0"/>
          <a:lstStyle/>
          <a:p>
            <a:endParaRPr sz="1266"/>
          </a:p>
        </p:txBody>
      </p:sp>
      <p:sp>
        <p:nvSpPr>
          <p:cNvPr id="291" name="object 291"/>
          <p:cNvSpPr/>
          <p:nvPr/>
        </p:nvSpPr>
        <p:spPr>
          <a:xfrm>
            <a:off x="3451443" y="3805618"/>
            <a:ext cx="0" cy="83939"/>
          </a:xfrm>
          <a:custGeom>
            <a:avLst/>
            <a:gdLst/>
            <a:ahLst/>
            <a:cxnLst/>
            <a:rect l="l" t="t" r="r" b="b"/>
            <a:pathLst>
              <a:path h="119379">
                <a:moveTo>
                  <a:pt x="0" y="0"/>
                </a:moveTo>
                <a:lnTo>
                  <a:pt x="0" y="119307"/>
                </a:lnTo>
              </a:path>
            </a:pathLst>
          </a:custGeom>
          <a:ln w="9164">
            <a:solidFill>
              <a:srgbClr val="000000"/>
            </a:solidFill>
          </a:ln>
        </p:spPr>
        <p:txBody>
          <a:bodyPr wrap="square" lIns="0" tIns="0" rIns="0" bIns="0" rtlCol="0"/>
          <a:lstStyle/>
          <a:p>
            <a:endParaRPr sz="1266"/>
          </a:p>
        </p:txBody>
      </p:sp>
      <p:sp>
        <p:nvSpPr>
          <p:cNvPr id="292" name="object 292"/>
          <p:cNvSpPr/>
          <p:nvPr/>
        </p:nvSpPr>
        <p:spPr>
          <a:xfrm>
            <a:off x="3454665" y="3795939"/>
            <a:ext cx="0" cy="93762"/>
          </a:xfrm>
          <a:custGeom>
            <a:avLst/>
            <a:gdLst/>
            <a:ahLst/>
            <a:cxnLst/>
            <a:rect l="l" t="t" r="r" b="b"/>
            <a:pathLst>
              <a:path h="133350">
                <a:moveTo>
                  <a:pt x="0" y="0"/>
                </a:moveTo>
                <a:lnTo>
                  <a:pt x="0" y="133074"/>
                </a:lnTo>
              </a:path>
            </a:pathLst>
          </a:custGeom>
          <a:ln w="9164">
            <a:solidFill>
              <a:srgbClr val="000000"/>
            </a:solidFill>
          </a:ln>
        </p:spPr>
        <p:txBody>
          <a:bodyPr wrap="square" lIns="0" tIns="0" rIns="0" bIns="0" rtlCol="0"/>
          <a:lstStyle/>
          <a:p>
            <a:endParaRPr sz="1266"/>
          </a:p>
        </p:txBody>
      </p:sp>
      <p:sp>
        <p:nvSpPr>
          <p:cNvPr id="293" name="object 293"/>
          <p:cNvSpPr/>
          <p:nvPr/>
        </p:nvSpPr>
        <p:spPr>
          <a:xfrm>
            <a:off x="3406337" y="3795939"/>
            <a:ext cx="70991" cy="67866"/>
          </a:xfrm>
          <a:custGeom>
            <a:avLst/>
            <a:gdLst/>
            <a:ahLst/>
            <a:cxnLst/>
            <a:rect l="l" t="t" r="r" b="b"/>
            <a:pathLst>
              <a:path w="100964" h="96520">
                <a:moveTo>
                  <a:pt x="68733" y="0"/>
                </a:moveTo>
                <a:lnTo>
                  <a:pt x="0" y="96364"/>
                </a:lnTo>
                <a:lnTo>
                  <a:pt x="100808" y="96364"/>
                </a:lnTo>
              </a:path>
            </a:pathLst>
          </a:custGeom>
          <a:ln w="9171">
            <a:solidFill>
              <a:srgbClr val="000000"/>
            </a:solidFill>
          </a:ln>
        </p:spPr>
        <p:txBody>
          <a:bodyPr wrap="square" lIns="0" tIns="0" rIns="0" bIns="0" rtlCol="0"/>
          <a:lstStyle/>
          <a:p>
            <a:endParaRPr sz="1266"/>
          </a:p>
        </p:txBody>
      </p:sp>
      <p:sp>
        <p:nvSpPr>
          <p:cNvPr id="294" name="object 294"/>
          <p:cNvSpPr/>
          <p:nvPr/>
        </p:nvSpPr>
        <p:spPr>
          <a:xfrm>
            <a:off x="3435334" y="3889507"/>
            <a:ext cx="32593" cy="0"/>
          </a:xfrm>
          <a:custGeom>
            <a:avLst/>
            <a:gdLst/>
            <a:ahLst/>
            <a:cxnLst/>
            <a:rect l="l" t="t" r="r" b="b"/>
            <a:pathLst>
              <a:path w="46355">
                <a:moveTo>
                  <a:pt x="0" y="0"/>
                </a:moveTo>
                <a:lnTo>
                  <a:pt x="45822" y="0"/>
                </a:lnTo>
              </a:path>
            </a:pathLst>
          </a:custGeom>
          <a:ln w="9177">
            <a:solidFill>
              <a:srgbClr val="000000"/>
            </a:solidFill>
          </a:ln>
        </p:spPr>
        <p:txBody>
          <a:bodyPr wrap="square" lIns="0" tIns="0" rIns="0" bIns="0" rtlCol="0"/>
          <a:lstStyle/>
          <a:p>
            <a:endParaRPr sz="1266"/>
          </a:p>
        </p:txBody>
      </p:sp>
      <p:sp>
        <p:nvSpPr>
          <p:cNvPr id="295" name="object 295"/>
          <p:cNvSpPr/>
          <p:nvPr/>
        </p:nvSpPr>
        <p:spPr>
          <a:xfrm>
            <a:off x="3245243" y="3557180"/>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296" name="object 296"/>
          <p:cNvSpPr/>
          <p:nvPr/>
        </p:nvSpPr>
        <p:spPr>
          <a:xfrm>
            <a:off x="3264574" y="3560407"/>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297" name="object 297"/>
          <p:cNvSpPr/>
          <p:nvPr/>
        </p:nvSpPr>
        <p:spPr>
          <a:xfrm>
            <a:off x="3245243" y="3650748"/>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298" name="object 298"/>
          <p:cNvSpPr/>
          <p:nvPr/>
        </p:nvSpPr>
        <p:spPr>
          <a:xfrm>
            <a:off x="3322568" y="3557180"/>
            <a:ext cx="61615" cy="93762"/>
          </a:xfrm>
          <a:custGeom>
            <a:avLst/>
            <a:gdLst/>
            <a:ahLst/>
            <a:cxnLst/>
            <a:rect l="l" t="t" r="r" b="b"/>
            <a:pathLst>
              <a:path w="87630" h="133350">
                <a:moveTo>
                  <a:pt x="36657" y="0"/>
                </a:moveTo>
                <a:lnTo>
                  <a:pt x="18328" y="4588"/>
                </a:lnTo>
                <a:lnTo>
                  <a:pt x="4582" y="22943"/>
                </a:lnTo>
                <a:lnTo>
                  <a:pt x="0" y="55065"/>
                </a:lnTo>
                <a:lnTo>
                  <a:pt x="0" y="73420"/>
                </a:lnTo>
                <a:lnTo>
                  <a:pt x="4582" y="105541"/>
                </a:lnTo>
                <a:lnTo>
                  <a:pt x="18328" y="123896"/>
                </a:lnTo>
                <a:lnTo>
                  <a:pt x="36657" y="133074"/>
                </a:lnTo>
                <a:lnTo>
                  <a:pt x="50404" y="133074"/>
                </a:lnTo>
                <a:lnTo>
                  <a:pt x="68733" y="123896"/>
                </a:lnTo>
                <a:lnTo>
                  <a:pt x="82479" y="105541"/>
                </a:lnTo>
                <a:lnTo>
                  <a:pt x="87062" y="73420"/>
                </a:lnTo>
                <a:lnTo>
                  <a:pt x="87062" y="55065"/>
                </a:lnTo>
                <a:lnTo>
                  <a:pt x="82479" y="22943"/>
                </a:lnTo>
                <a:lnTo>
                  <a:pt x="68733" y="4588"/>
                </a:lnTo>
                <a:lnTo>
                  <a:pt x="50404" y="0"/>
                </a:lnTo>
                <a:lnTo>
                  <a:pt x="36657" y="0"/>
                </a:lnTo>
                <a:lnTo>
                  <a:pt x="4582" y="55065"/>
                </a:lnTo>
                <a:lnTo>
                  <a:pt x="9164" y="105541"/>
                </a:lnTo>
                <a:lnTo>
                  <a:pt x="36657" y="133074"/>
                </a:lnTo>
              </a:path>
            </a:pathLst>
          </a:custGeom>
          <a:ln w="9168">
            <a:solidFill>
              <a:srgbClr val="000000"/>
            </a:solidFill>
          </a:ln>
        </p:spPr>
        <p:txBody>
          <a:bodyPr wrap="square" lIns="0" tIns="0" rIns="0" bIns="0" rtlCol="0"/>
          <a:lstStyle/>
          <a:p>
            <a:endParaRPr sz="1266"/>
          </a:p>
        </p:txBody>
      </p:sp>
      <p:sp>
        <p:nvSpPr>
          <p:cNvPr id="299" name="object 299"/>
          <p:cNvSpPr/>
          <p:nvPr/>
        </p:nvSpPr>
        <p:spPr>
          <a:xfrm>
            <a:off x="3358008" y="3557180"/>
            <a:ext cx="22770" cy="93762"/>
          </a:xfrm>
          <a:custGeom>
            <a:avLst/>
            <a:gdLst/>
            <a:ahLst/>
            <a:cxnLst/>
            <a:rect l="l" t="t" r="r" b="b"/>
            <a:pathLst>
              <a:path w="32385" h="133350">
                <a:moveTo>
                  <a:pt x="0" y="133074"/>
                </a:moveTo>
                <a:lnTo>
                  <a:pt x="9164" y="123896"/>
                </a:lnTo>
                <a:lnTo>
                  <a:pt x="18328" y="119307"/>
                </a:lnTo>
                <a:lnTo>
                  <a:pt x="22911" y="105541"/>
                </a:lnTo>
                <a:lnTo>
                  <a:pt x="32075" y="73420"/>
                </a:lnTo>
                <a:lnTo>
                  <a:pt x="32075" y="55065"/>
                </a:lnTo>
                <a:lnTo>
                  <a:pt x="22911" y="22943"/>
                </a:lnTo>
                <a:lnTo>
                  <a:pt x="18328" y="9177"/>
                </a:lnTo>
                <a:lnTo>
                  <a:pt x="0" y="0"/>
                </a:lnTo>
              </a:path>
            </a:pathLst>
          </a:custGeom>
          <a:ln w="9165">
            <a:solidFill>
              <a:srgbClr val="000000"/>
            </a:solidFill>
          </a:ln>
        </p:spPr>
        <p:txBody>
          <a:bodyPr wrap="square" lIns="0" tIns="0" rIns="0" bIns="0" rtlCol="0"/>
          <a:lstStyle/>
          <a:p>
            <a:endParaRPr sz="1266"/>
          </a:p>
        </p:txBody>
      </p:sp>
      <p:sp>
        <p:nvSpPr>
          <p:cNvPr id="300" name="object 300"/>
          <p:cNvSpPr/>
          <p:nvPr/>
        </p:nvSpPr>
        <p:spPr>
          <a:xfrm>
            <a:off x="3409558" y="3502330"/>
            <a:ext cx="61615" cy="93762"/>
          </a:xfrm>
          <a:custGeom>
            <a:avLst/>
            <a:gdLst/>
            <a:ahLst/>
            <a:cxnLst/>
            <a:rect l="l" t="t" r="r" b="b"/>
            <a:pathLst>
              <a:path w="87630" h="133350">
                <a:moveTo>
                  <a:pt x="13746" y="0"/>
                </a:moveTo>
                <a:lnTo>
                  <a:pt x="0" y="64242"/>
                </a:lnTo>
                <a:lnTo>
                  <a:pt x="13746" y="50476"/>
                </a:lnTo>
                <a:lnTo>
                  <a:pt x="32075" y="45887"/>
                </a:lnTo>
                <a:lnTo>
                  <a:pt x="50404" y="45887"/>
                </a:lnTo>
                <a:lnTo>
                  <a:pt x="68733" y="50476"/>
                </a:lnTo>
                <a:lnTo>
                  <a:pt x="82479" y="64242"/>
                </a:lnTo>
                <a:lnTo>
                  <a:pt x="87062" y="82597"/>
                </a:lnTo>
                <a:lnTo>
                  <a:pt x="87062" y="96364"/>
                </a:lnTo>
                <a:lnTo>
                  <a:pt x="82479" y="114719"/>
                </a:lnTo>
                <a:lnTo>
                  <a:pt x="68733" y="128485"/>
                </a:lnTo>
                <a:lnTo>
                  <a:pt x="50404" y="133074"/>
                </a:lnTo>
                <a:lnTo>
                  <a:pt x="32075" y="133074"/>
                </a:lnTo>
                <a:lnTo>
                  <a:pt x="13746" y="128485"/>
                </a:lnTo>
                <a:lnTo>
                  <a:pt x="9164" y="119307"/>
                </a:lnTo>
                <a:lnTo>
                  <a:pt x="0" y="110130"/>
                </a:lnTo>
                <a:lnTo>
                  <a:pt x="0" y="100952"/>
                </a:lnTo>
                <a:lnTo>
                  <a:pt x="9164" y="96364"/>
                </a:lnTo>
                <a:lnTo>
                  <a:pt x="13746" y="100952"/>
                </a:lnTo>
                <a:lnTo>
                  <a:pt x="9164" y="110130"/>
                </a:lnTo>
              </a:path>
            </a:pathLst>
          </a:custGeom>
          <a:ln w="9168">
            <a:solidFill>
              <a:srgbClr val="000000"/>
            </a:solidFill>
          </a:ln>
        </p:spPr>
        <p:txBody>
          <a:bodyPr wrap="square" lIns="0" tIns="0" rIns="0" bIns="0" rtlCol="0"/>
          <a:lstStyle/>
          <a:p>
            <a:endParaRPr sz="1266"/>
          </a:p>
        </p:txBody>
      </p:sp>
      <p:sp>
        <p:nvSpPr>
          <p:cNvPr id="301" name="object 301"/>
          <p:cNvSpPr/>
          <p:nvPr/>
        </p:nvSpPr>
        <p:spPr>
          <a:xfrm>
            <a:off x="3444999" y="3534595"/>
            <a:ext cx="22770" cy="61615"/>
          </a:xfrm>
          <a:custGeom>
            <a:avLst/>
            <a:gdLst/>
            <a:ahLst/>
            <a:cxnLst/>
            <a:rect l="l" t="t" r="r" b="b"/>
            <a:pathLst>
              <a:path w="32385" h="87629">
                <a:moveTo>
                  <a:pt x="0" y="0"/>
                </a:moveTo>
                <a:lnTo>
                  <a:pt x="13746" y="4588"/>
                </a:lnTo>
                <a:lnTo>
                  <a:pt x="27493" y="18355"/>
                </a:lnTo>
                <a:lnTo>
                  <a:pt x="32075" y="36710"/>
                </a:lnTo>
                <a:lnTo>
                  <a:pt x="32075" y="50476"/>
                </a:lnTo>
                <a:lnTo>
                  <a:pt x="27493" y="68831"/>
                </a:lnTo>
                <a:lnTo>
                  <a:pt x="13746" y="82597"/>
                </a:lnTo>
                <a:lnTo>
                  <a:pt x="0" y="87186"/>
                </a:lnTo>
              </a:path>
            </a:pathLst>
          </a:custGeom>
          <a:ln w="9165">
            <a:solidFill>
              <a:srgbClr val="000000"/>
            </a:solidFill>
          </a:ln>
        </p:spPr>
        <p:txBody>
          <a:bodyPr wrap="square" lIns="0" tIns="0" rIns="0" bIns="0" rtlCol="0"/>
          <a:lstStyle/>
          <a:p>
            <a:endParaRPr sz="1266"/>
          </a:p>
        </p:txBody>
      </p:sp>
      <p:sp>
        <p:nvSpPr>
          <p:cNvPr id="302" name="object 302"/>
          <p:cNvSpPr/>
          <p:nvPr/>
        </p:nvSpPr>
        <p:spPr>
          <a:xfrm>
            <a:off x="3419224" y="3502330"/>
            <a:ext cx="45541" cy="0"/>
          </a:xfrm>
          <a:custGeom>
            <a:avLst/>
            <a:gdLst/>
            <a:ahLst/>
            <a:cxnLst/>
            <a:rect l="l" t="t" r="r" b="b"/>
            <a:pathLst>
              <a:path w="64769">
                <a:moveTo>
                  <a:pt x="0" y="0"/>
                </a:moveTo>
                <a:lnTo>
                  <a:pt x="64150" y="0"/>
                </a:lnTo>
              </a:path>
            </a:pathLst>
          </a:custGeom>
          <a:ln w="9177">
            <a:solidFill>
              <a:srgbClr val="000000"/>
            </a:solidFill>
          </a:ln>
        </p:spPr>
        <p:txBody>
          <a:bodyPr wrap="square" lIns="0" tIns="0" rIns="0" bIns="0" rtlCol="0"/>
          <a:lstStyle/>
          <a:p>
            <a:endParaRPr sz="1266"/>
          </a:p>
        </p:txBody>
      </p:sp>
      <p:sp>
        <p:nvSpPr>
          <p:cNvPr id="303" name="object 303"/>
          <p:cNvSpPr/>
          <p:nvPr/>
        </p:nvSpPr>
        <p:spPr>
          <a:xfrm>
            <a:off x="3419224" y="3502331"/>
            <a:ext cx="45541" cy="6697"/>
          </a:xfrm>
          <a:custGeom>
            <a:avLst/>
            <a:gdLst/>
            <a:ahLst/>
            <a:cxnLst/>
            <a:rect l="l" t="t" r="r" b="b"/>
            <a:pathLst>
              <a:path w="64769" h="9525">
                <a:moveTo>
                  <a:pt x="0" y="9177"/>
                </a:moveTo>
                <a:lnTo>
                  <a:pt x="32075" y="9177"/>
                </a:lnTo>
                <a:lnTo>
                  <a:pt x="64150" y="0"/>
                </a:lnTo>
              </a:path>
            </a:pathLst>
          </a:custGeom>
          <a:ln w="9177">
            <a:solidFill>
              <a:srgbClr val="000000"/>
            </a:solidFill>
          </a:ln>
        </p:spPr>
        <p:txBody>
          <a:bodyPr wrap="square" lIns="0" tIns="0" rIns="0" bIns="0" rtlCol="0"/>
          <a:lstStyle/>
          <a:p>
            <a:endParaRPr sz="1266"/>
          </a:p>
        </p:txBody>
      </p:sp>
      <p:sp>
        <p:nvSpPr>
          <p:cNvPr id="304" name="object 304"/>
          <p:cNvSpPr/>
          <p:nvPr/>
        </p:nvSpPr>
        <p:spPr>
          <a:xfrm>
            <a:off x="3245243" y="3263571"/>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05" name="object 305"/>
          <p:cNvSpPr/>
          <p:nvPr/>
        </p:nvSpPr>
        <p:spPr>
          <a:xfrm>
            <a:off x="3264574" y="3266798"/>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306" name="object 306"/>
          <p:cNvSpPr/>
          <p:nvPr/>
        </p:nvSpPr>
        <p:spPr>
          <a:xfrm>
            <a:off x="3245243" y="3357139"/>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307" name="object 307"/>
          <p:cNvSpPr/>
          <p:nvPr/>
        </p:nvSpPr>
        <p:spPr>
          <a:xfrm>
            <a:off x="3322568" y="3263571"/>
            <a:ext cx="61615" cy="93762"/>
          </a:xfrm>
          <a:custGeom>
            <a:avLst/>
            <a:gdLst/>
            <a:ahLst/>
            <a:cxnLst/>
            <a:rect l="l" t="t" r="r" b="b"/>
            <a:pathLst>
              <a:path w="87630" h="133350">
                <a:moveTo>
                  <a:pt x="36657" y="0"/>
                </a:moveTo>
                <a:lnTo>
                  <a:pt x="18328" y="4588"/>
                </a:lnTo>
                <a:lnTo>
                  <a:pt x="4582" y="22943"/>
                </a:lnTo>
                <a:lnTo>
                  <a:pt x="0" y="55065"/>
                </a:lnTo>
                <a:lnTo>
                  <a:pt x="0" y="73420"/>
                </a:lnTo>
                <a:lnTo>
                  <a:pt x="4582" y="105541"/>
                </a:lnTo>
                <a:lnTo>
                  <a:pt x="18328" y="123896"/>
                </a:lnTo>
                <a:lnTo>
                  <a:pt x="36657" y="133074"/>
                </a:lnTo>
                <a:lnTo>
                  <a:pt x="50404" y="133074"/>
                </a:lnTo>
                <a:lnTo>
                  <a:pt x="68733" y="123896"/>
                </a:lnTo>
                <a:lnTo>
                  <a:pt x="82479" y="105541"/>
                </a:lnTo>
                <a:lnTo>
                  <a:pt x="87062" y="73420"/>
                </a:lnTo>
                <a:lnTo>
                  <a:pt x="87062" y="55065"/>
                </a:lnTo>
                <a:lnTo>
                  <a:pt x="82479" y="22943"/>
                </a:lnTo>
                <a:lnTo>
                  <a:pt x="68733" y="4588"/>
                </a:lnTo>
                <a:lnTo>
                  <a:pt x="50404" y="0"/>
                </a:lnTo>
                <a:lnTo>
                  <a:pt x="36657" y="0"/>
                </a:lnTo>
                <a:lnTo>
                  <a:pt x="22911" y="4588"/>
                </a:lnTo>
                <a:lnTo>
                  <a:pt x="18328" y="13766"/>
                </a:lnTo>
                <a:lnTo>
                  <a:pt x="9164" y="22943"/>
                </a:lnTo>
                <a:lnTo>
                  <a:pt x="4582" y="55065"/>
                </a:lnTo>
                <a:lnTo>
                  <a:pt x="4582" y="73420"/>
                </a:lnTo>
                <a:lnTo>
                  <a:pt x="9164" y="105541"/>
                </a:lnTo>
                <a:lnTo>
                  <a:pt x="18328" y="119307"/>
                </a:lnTo>
                <a:lnTo>
                  <a:pt x="22911" y="123896"/>
                </a:lnTo>
                <a:lnTo>
                  <a:pt x="36657" y="133074"/>
                </a:lnTo>
              </a:path>
            </a:pathLst>
          </a:custGeom>
          <a:ln w="9168">
            <a:solidFill>
              <a:srgbClr val="000000"/>
            </a:solidFill>
          </a:ln>
        </p:spPr>
        <p:txBody>
          <a:bodyPr wrap="square" lIns="0" tIns="0" rIns="0" bIns="0" rtlCol="0"/>
          <a:lstStyle/>
          <a:p>
            <a:endParaRPr sz="1266"/>
          </a:p>
        </p:txBody>
      </p:sp>
      <p:sp>
        <p:nvSpPr>
          <p:cNvPr id="308" name="object 308"/>
          <p:cNvSpPr/>
          <p:nvPr/>
        </p:nvSpPr>
        <p:spPr>
          <a:xfrm>
            <a:off x="3358008" y="3263571"/>
            <a:ext cx="22770" cy="93762"/>
          </a:xfrm>
          <a:custGeom>
            <a:avLst/>
            <a:gdLst/>
            <a:ahLst/>
            <a:cxnLst/>
            <a:rect l="l" t="t" r="r" b="b"/>
            <a:pathLst>
              <a:path w="32385" h="133350">
                <a:moveTo>
                  <a:pt x="0" y="133074"/>
                </a:moveTo>
                <a:lnTo>
                  <a:pt x="9164" y="123896"/>
                </a:lnTo>
                <a:lnTo>
                  <a:pt x="18328" y="119307"/>
                </a:lnTo>
                <a:lnTo>
                  <a:pt x="22911" y="105541"/>
                </a:lnTo>
                <a:lnTo>
                  <a:pt x="32075" y="73420"/>
                </a:lnTo>
                <a:lnTo>
                  <a:pt x="32075" y="55065"/>
                </a:lnTo>
                <a:lnTo>
                  <a:pt x="22911" y="22943"/>
                </a:lnTo>
                <a:lnTo>
                  <a:pt x="18328" y="13766"/>
                </a:lnTo>
                <a:lnTo>
                  <a:pt x="9164" y="4588"/>
                </a:lnTo>
                <a:lnTo>
                  <a:pt x="0" y="0"/>
                </a:lnTo>
              </a:path>
            </a:pathLst>
          </a:custGeom>
          <a:ln w="9165">
            <a:solidFill>
              <a:srgbClr val="000000"/>
            </a:solidFill>
          </a:ln>
        </p:spPr>
        <p:txBody>
          <a:bodyPr wrap="square" lIns="0" tIns="0" rIns="0" bIns="0" rtlCol="0"/>
          <a:lstStyle/>
          <a:p>
            <a:endParaRPr sz="1266"/>
          </a:p>
        </p:txBody>
      </p:sp>
      <p:sp>
        <p:nvSpPr>
          <p:cNvPr id="309" name="object 309"/>
          <p:cNvSpPr/>
          <p:nvPr/>
        </p:nvSpPr>
        <p:spPr>
          <a:xfrm>
            <a:off x="3409558" y="3208721"/>
            <a:ext cx="61615" cy="93762"/>
          </a:xfrm>
          <a:custGeom>
            <a:avLst/>
            <a:gdLst/>
            <a:ahLst/>
            <a:cxnLst/>
            <a:rect l="l" t="t" r="r" b="b"/>
            <a:pathLst>
              <a:path w="87630" h="133350">
                <a:moveTo>
                  <a:pt x="77897" y="18355"/>
                </a:moveTo>
                <a:lnTo>
                  <a:pt x="64150" y="0"/>
                </a:lnTo>
                <a:lnTo>
                  <a:pt x="45822" y="0"/>
                </a:lnTo>
                <a:lnTo>
                  <a:pt x="27493" y="9177"/>
                </a:lnTo>
                <a:lnTo>
                  <a:pt x="13746" y="18355"/>
                </a:lnTo>
                <a:lnTo>
                  <a:pt x="0" y="59653"/>
                </a:lnTo>
                <a:lnTo>
                  <a:pt x="0" y="96364"/>
                </a:lnTo>
                <a:lnTo>
                  <a:pt x="9164" y="114719"/>
                </a:lnTo>
                <a:lnTo>
                  <a:pt x="18328" y="128485"/>
                </a:lnTo>
                <a:lnTo>
                  <a:pt x="36657" y="133074"/>
                </a:lnTo>
                <a:lnTo>
                  <a:pt x="50404" y="133074"/>
                </a:lnTo>
                <a:lnTo>
                  <a:pt x="68733" y="128485"/>
                </a:lnTo>
                <a:lnTo>
                  <a:pt x="82479" y="114719"/>
                </a:lnTo>
                <a:lnTo>
                  <a:pt x="87062" y="96364"/>
                </a:lnTo>
                <a:lnTo>
                  <a:pt x="87062" y="91775"/>
                </a:lnTo>
                <a:lnTo>
                  <a:pt x="50404" y="50476"/>
                </a:lnTo>
                <a:lnTo>
                  <a:pt x="13746" y="68831"/>
                </a:lnTo>
                <a:lnTo>
                  <a:pt x="9164" y="91775"/>
                </a:lnTo>
              </a:path>
            </a:pathLst>
          </a:custGeom>
          <a:ln w="9168">
            <a:solidFill>
              <a:srgbClr val="000000"/>
            </a:solidFill>
          </a:ln>
        </p:spPr>
        <p:txBody>
          <a:bodyPr wrap="square" lIns="0" tIns="0" rIns="0" bIns="0" rtlCol="0"/>
          <a:lstStyle/>
          <a:p>
            <a:endParaRPr sz="1266"/>
          </a:p>
        </p:txBody>
      </p:sp>
      <p:sp>
        <p:nvSpPr>
          <p:cNvPr id="310" name="object 310"/>
          <p:cNvSpPr/>
          <p:nvPr/>
        </p:nvSpPr>
        <p:spPr>
          <a:xfrm>
            <a:off x="3416002" y="3208721"/>
            <a:ext cx="25896" cy="93762"/>
          </a:xfrm>
          <a:custGeom>
            <a:avLst/>
            <a:gdLst/>
            <a:ahLst/>
            <a:cxnLst/>
            <a:rect l="l" t="t" r="r" b="b"/>
            <a:pathLst>
              <a:path w="36830" h="133350">
                <a:moveTo>
                  <a:pt x="36657" y="0"/>
                </a:moveTo>
                <a:lnTo>
                  <a:pt x="9164" y="18355"/>
                </a:lnTo>
                <a:lnTo>
                  <a:pt x="4582" y="32121"/>
                </a:lnTo>
                <a:lnTo>
                  <a:pt x="0" y="59653"/>
                </a:lnTo>
                <a:lnTo>
                  <a:pt x="0" y="96364"/>
                </a:lnTo>
                <a:lnTo>
                  <a:pt x="4582" y="114719"/>
                </a:lnTo>
                <a:lnTo>
                  <a:pt x="18328" y="128485"/>
                </a:lnTo>
                <a:lnTo>
                  <a:pt x="27493" y="133074"/>
                </a:lnTo>
              </a:path>
            </a:pathLst>
          </a:custGeom>
          <a:ln w="9165">
            <a:solidFill>
              <a:srgbClr val="000000"/>
            </a:solidFill>
          </a:ln>
        </p:spPr>
        <p:txBody>
          <a:bodyPr wrap="square" lIns="0" tIns="0" rIns="0" bIns="0" rtlCol="0"/>
          <a:lstStyle/>
          <a:p>
            <a:endParaRPr sz="1266"/>
          </a:p>
        </p:txBody>
      </p:sp>
      <p:sp>
        <p:nvSpPr>
          <p:cNvPr id="311" name="object 311"/>
          <p:cNvSpPr/>
          <p:nvPr/>
        </p:nvSpPr>
        <p:spPr>
          <a:xfrm>
            <a:off x="3444999" y="3244213"/>
            <a:ext cx="22770" cy="58489"/>
          </a:xfrm>
          <a:custGeom>
            <a:avLst/>
            <a:gdLst/>
            <a:ahLst/>
            <a:cxnLst/>
            <a:rect l="l" t="t" r="r" b="b"/>
            <a:pathLst>
              <a:path w="32385" h="83185">
                <a:moveTo>
                  <a:pt x="0" y="82597"/>
                </a:moveTo>
                <a:lnTo>
                  <a:pt x="13746" y="78008"/>
                </a:lnTo>
                <a:lnTo>
                  <a:pt x="27493" y="64242"/>
                </a:lnTo>
                <a:lnTo>
                  <a:pt x="32075" y="45887"/>
                </a:lnTo>
                <a:lnTo>
                  <a:pt x="32075" y="41298"/>
                </a:lnTo>
                <a:lnTo>
                  <a:pt x="27493" y="18355"/>
                </a:lnTo>
                <a:lnTo>
                  <a:pt x="0" y="0"/>
                </a:lnTo>
              </a:path>
            </a:pathLst>
          </a:custGeom>
          <a:ln w="9166">
            <a:solidFill>
              <a:srgbClr val="000000"/>
            </a:solidFill>
          </a:ln>
        </p:spPr>
        <p:txBody>
          <a:bodyPr wrap="square" lIns="0" tIns="0" rIns="0" bIns="0" rtlCol="0"/>
          <a:lstStyle/>
          <a:p>
            <a:endParaRPr sz="1266"/>
          </a:p>
        </p:txBody>
      </p:sp>
      <p:sp>
        <p:nvSpPr>
          <p:cNvPr id="312" name="object 312"/>
          <p:cNvSpPr/>
          <p:nvPr/>
        </p:nvSpPr>
        <p:spPr>
          <a:xfrm>
            <a:off x="3245243" y="2969962"/>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13" name="object 313"/>
          <p:cNvSpPr/>
          <p:nvPr/>
        </p:nvSpPr>
        <p:spPr>
          <a:xfrm>
            <a:off x="3264574" y="2973188"/>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314" name="object 314"/>
          <p:cNvSpPr/>
          <p:nvPr/>
        </p:nvSpPr>
        <p:spPr>
          <a:xfrm>
            <a:off x="3245243" y="3063530"/>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315" name="object 315"/>
          <p:cNvSpPr/>
          <p:nvPr/>
        </p:nvSpPr>
        <p:spPr>
          <a:xfrm>
            <a:off x="3322568" y="2969962"/>
            <a:ext cx="61615" cy="93762"/>
          </a:xfrm>
          <a:custGeom>
            <a:avLst/>
            <a:gdLst/>
            <a:ahLst/>
            <a:cxnLst/>
            <a:rect l="l" t="t" r="r" b="b"/>
            <a:pathLst>
              <a:path w="87630" h="133350">
                <a:moveTo>
                  <a:pt x="36657" y="0"/>
                </a:moveTo>
                <a:lnTo>
                  <a:pt x="18328" y="4588"/>
                </a:lnTo>
                <a:lnTo>
                  <a:pt x="4582" y="22943"/>
                </a:lnTo>
                <a:lnTo>
                  <a:pt x="0" y="55065"/>
                </a:lnTo>
                <a:lnTo>
                  <a:pt x="0" y="73420"/>
                </a:lnTo>
                <a:lnTo>
                  <a:pt x="4582" y="105541"/>
                </a:lnTo>
                <a:lnTo>
                  <a:pt x="18328" y="123896"/>
                </a:lnTo>
                <a:lnTo>
                  <a:pt x="36657" y="133074"/>
                </a:lnTo>
                <a:lnTo>
                  <a:pt x="50404" y="133074"/>
                </a:lnTo>
                <a:lnTo>
                  <a:pt x="68733" y="123896"/>
                </a:lnTo>
                <a:lnTo>
                  <a:pt x="82479" y="105541"/>
                </a:lnTo>
                <a:lnTo>
                  <a:pt x="87062" y="73420"/>
                </a:lnTo>
                <a:lnTo>
                  <a:pt x="87062" y="55065"/>
                </a:lnTo>
                <a:lnTo>
                  <a:pt x="82479" y="22943"/>
                </a:lnTo>
                <a:lnTo>
                  <a:pt x="68733" y="4588"/>
                </a:lnTo>
                <a:lnTo>
                  <a:pt x="50404" y="0"/>
                </a:lnTo>
                <a:lnTo>
                  <a:pt x="36657" y="0"/>
                </a:lnTo>
                <a:lnTo>
                  <a:pt x="22911" y="4588"/>
                </a:lnTo>
                <a:lnTo>
                  <a:pt x="18328" y="13766"/>
                </a:lnTo>
                <a:lnTo>
                  <a:pt x="9164" y="22943"/>
                </a:lnTo>
                <a:lnTo>
                  <a:pt x="4582" y="55065"/>
                </a:lnTo>
                <a:lnTo>
                  <a:pt x="4582" y="73420"/>
                </a:lnTo>
                <a:lnTo>
                  <a:pt x="9164" y="105541"/>
                </a:lnTo>
                <a:lnTo>
                  <a:pt x="18328" y="119307"/>
                </a:lnTo>
                <a:lnTo>
                  <a:pt x="22911" y="123896"/>
                </a:lnTo>
                <a:lnTo>
                  <a:pt x="36657" y="133074"/>
                </a:lnTo>
              </a:path>
            </a:pathLst>
          </a:custGeom>
          <a:ln w="9168">
            <a:solidFill>
              <a:srgbClr val="000000"/>
            </a:solidFill>
          </a:ln>
        </p:spPr>
        <p:txBody>
          <a:bodyPr wrap="square" lIns="0" tIns="0" rIns="0" bIns="0" rtlCol="0"/>
          <a:lstStyle/>
          <a:p>
            <a:endParaRPr sz="1266"/>
          </a:p>
        </p:txBody>
      </p:sp>
      <p:sp>
        <p:nvSpPr>
          <p:cNvPr id="316" name="object 316"/>
          <p:cNvSpPr/>
          <p:nvPr/>
        </p:nvSpPr>
        <p:spPr>
          <a:xfrm>
            <a:off x="3358008" y="2969962"/>
            <a:ext cx="22770" cy="93762"/>
          </a:xfrm>
          <a:custGeom>
            <a:avLst/>
            <a:gdLst/>
            <a:ahLst/>
            <a:cxnLst/>
            <a:rect l="l" t="t" r="r" b="b"/>
            <a:pathLst>
              <a:path w="32385" h="133350">
                <a:moveTo>
                  <a:pt x="0" y="133074"/>
                </a:moveTo>
                <a:lnTo>
                  <a:pt x="9164" y="123896"/>
                </a:lnTo>
                <a:lnTo>
                  <a:pt x="18328" y="119307"/>
                </a:lnTo>
                <a:lnTo>
                  <a:pt x="22911" y="105541"/>
                </a:lnTo>
                <a:lnTo>
                  <a:pt x="32075" y="73420"/>
                </a:lnTo>
                <a:lnTo>
                  <a:pt x="32075" y="55065"/>
                </a:lnTo>
                <a:lnTo>
                  <a:pt x="22911" y="22943"/>
                </a:lnTo>
                <a:lnTo>
                  <a:pt x="18328" y="13766"/>
                </a:lnTo>
                <a:lnTo>
                  <a:pt x="9164" y="4588"/>
                </a:lnTo>
                <a:lnTo>
                  <a:pt x="0" y="0"/>
                </a:lnTo>
              </a:path>
            </a:pathLst>
          </a:custGeom>
          <a:ln w="9165">
            <a:solidFill>
              <a:srgbClr val="000000"/>
            </a:solidFill>
          </a:ln>
        </p:spPr>
        <p:txBody>
          <a:bodyPr wrap="square" lIns="0" tIns="0" rIns="0" bIns="0" rtlCol="0"/>
          <a:lstStyle/>
          <a:p>
            <a:endParaRPr sz="1266"/>
          </a:p>
        </p:txBody>
      </p:sp>
      <p:sp>
        <p:nvSpPr>
          <p:cNvPr id="317" name="object 317"/>
          <p:cNvSpPr/>
          <p:nvPr/>
        </p:nvSpPr>
        <p:spPr>
          <a:xfrm>
            <a:off x="3409558" y="2915112"/>
            <a:ext cx="0" cy="29468"/>
          </a:xfrm>
          <a:custGeom>
            <a:avLst/>
            <a:gdLst/>
            <a:ahLst/>
            <a:cxnLst/>
            <a:rect l="l" t="t" r="r" b="b"/>
            <a:pathLst>
              <a:path h="41910">
                <a:moveTo>
                  <a:pt x="0" y="0"/>
                </a:moveTo>
                <a:lnTo>
                  <a:pt x="0" y="41298"/>
                </a:lnTo>
              </a:path>
            </a:pathLst>
          </a:custGeom>
          <a:ln w="9164">
            <a:solidFill>
              <a:srgbClr val="000000"/>
            </a:solidFill>
          </a:ln>
        </p:spPr>
        <p:txBody>
          <a:bodyPr wrap="square" lIns="0" tIns="0" rIns="0" bIns="0" rtlCol="0"/>
          <a:lstStyle/>
          <a:p>
            <a:endParaRPr sz="1266"/>
          </a:p>
        </p:txBody>
      </p:sp>
      <p:sp>
        <p:nvSpPr>
          <p:cNvPr id="318" name="object 318"/>
          <p:cNvSpPr/>
          <p:nvPr/>
        </p:nvSpPr>
        <p:spPr>
          <a:xfrm>
            <a:off x="3409558" y="2915112"/>
            <a:ext cx="61615" cy="19645"/>
          </a:xfrm>
          <a:custGeom>
            <a:avLst/>
            <a:gdLst/>
            <a:ahLst/>
            <a:cxnLst/>
            <a:rect l="l" t="t" r="r" b="b"/>
            <a:pathLst>
              <a:path w="87630" h="27939">
                <a:moveTo>
                  <a:pt x="0" y="27532"/>
                </a:moveTo>
                <a:lnTo>
                  <a:pt x="18328" y="0"/>
                </a:lnTo>
                <a:lnTo>
                  <a:pt x="32075" y="0"/>
                </a:lnTo>
                <a:lnTo>
                  <a:pt x="64150" y="18355"/>
                </a:lnTo>
                <a:lnTo>
                  <a:pt x="77897" y="18355"/>
                </a:lnTo>
                <a:lnTo>
                  <a:pt x="82479" y="13766"/>
                </a:lnTo>
                <a:lnTo>
                  <a:pt x="87062" y="0"/>
                </a:lnTo>
              </a:path>
            </a:pathLst>
          </a:custGeom>
          <a:ln w="9176">
            <a:solidFill>
              <a:srgbClr val="000000"/>
            </a:solidFill>
          </a:ln>
        </p:spPr>
        <p:txBody>
          <a:bodyPr wrap="square" lIns="0" tIns="0" rIns="0" bIns="0" rtlCol="0"/>
          <a:lstStyle/>
          <a:p>
            <a:endParaRPr sz="1266"/>
          </a:p>
        </p:txBody>
      </p:sp>
      <p:sp>
        <p:nvSpPr>
          <p:cNvPr id="319" name="object 319"/>
          <p:cNvSpPr/>
          <p:nvPr/>
        </p:nvSpPr>
        <p:spPr>
          <a:xfrm>
            <a:off x="3416002" y="2921565"/>
            <a:ext cx="38843" cy="6697"/>
          </a:xfrm>
          <a:custGeom>
            <a:avLst/>
            <a:gdLst/>
            <a:ahLst/>
            <a:cxnLst/>
            <a:rect l="l" t="t" r="r" b="b"/>
            <a:pathLst>
              <a:path w="55244" h="9525">
                <a:moveTo>
                  <a:pt x="0" y="4588"/>
                </a:moveTo>
                <a:lnTo>
                  <a:pt x="9164" y="0"/>
                </a:lnTo>
                <a:lnTo>
                  <a:pt x="22911" y="0"/>
                </a:lnTo>
                <a:lnTo>
                  <a:pt x="54986" y="9177"/>
                </a:lnTo>
              </a:path>
            </a:pathLst>
          </a:custGeom>
          <a:ln w="9177">
            <a:solidFill>
              <a:srgbClr val="000000"/>
            </a:solidFill>
          </a:ln>
        </p:spPr>
        <p:txBody>
          <a:bodyPr wrap="square" lIns="0" tIns="0" rIns="0" bIns="0" rtlCol="0"/>
          <a:lstStyle/>
          <a:p>
            <a:endParaRPr sz="1266"/>
          </a:p>
        </p:txBody>
      </p:sp>
      <p:sp>
        <p:nvSpPr>
          <p:cNvPr id="320" name="object 320"/>
          <p:cNvSpPr/>
          <p:nvPr/>
        </p:nvSpPr>
        <p:spPr>
          <a:xfrm>
            <a:off x="3441778" y="2915112"/>
            <a:ext cx="29021" cy="93762"/>
          </a:xfrm>
          <a:custGeom>
            <a:avLst/>
            <a:gdLst/>
            <a:ahLst/>
            <a:cxnLst/>
            <a:rect l="l" t="t" r="r" b="b"/>
            <a:pathLst>
              <a:path w="41275" h="133350">
                <a:moveTo>
                  <a:pt x="41239" y="0"/>
                </a:moveTo>
                <a:lnTo>
                  <a:pt x="41239" y="18355"/>
                </a:lnTo>
                <a:lnTo>
                  <a:pt x="36657" y="41298"/>
                </a:lnTo>
                <a:lnTo>
                  <a:pt x="13746" y="73420"/>
                </a:lnTo>
                <a:lnTo>
                  <a:pt x="4582" y="82597"/>
                </a:lnTo>
                <a:lnTo>
                  <a:pt x="0" y="100952"/>
                </a:lnTo>
                <a:lnTo>
                  <a:pt x="0" y="133074"/>
                </a:lnTo>
              </a:path>
            </a:pathLst>
          </a:custGeom>
          <a:ln w="9165">
            <a:solidFill>
              <a:srgbClr val="000000"/>
            </a:solidFill>
          </a:ln>
        </p:spPr>
        <p:txBody>
          <a:bodyPr wrap="square" lIns="0" tIns="0" rIns="0" bIns="0" rtlCol="0"/>
          <a:lstStyle/>
          <a:p>
            <a:endParaRPr sz="1266"/>
          </a:p>
        </p:txBody>
      </p:sp>
      <p:sp>
        <p:nvSpPr>
          <p:cNvPr id="321" name="object 321"/>
          <p:cNvSpPr/>
          <p:nvPr/>
        </p:nvSpPr>
        <p:spPr>
          <a:xfrm>
            <a:off x="3435334" y="2944150"/>
            <a:ext cx="32593" cy="64740"/>
          </a:xfrm>
          <a:custGeom>
            <a:avLst/>
            <a:gdLst/>
            <a:ahLst/>
            <a:cxnLst/>
            <a:rect l="l" t="t" r="r" b="b"/>
            <a:pathLst>
              <a:path w="46355" h="92075">
                <a:moveTo>
                  <a:pt x="45822" y="0"/>
                </a:moveTo>
                <a:lnTo>
                  <a:pt x="13746" y="32121"/>
                </a:lnTo>
                <a:lnTo>
                  <a:pt x="0" y="59653"/>
                </a:lnTo>
                <a:lnTo>
                  <a:pt x="0" y="91775"/>
                </a:lnTo>
              </a:path>
            </a:pathLst>
          </a:custGeom>
          <a:ln w="9167">
            <a:solidFill>
              <a:srgbClr val="000000"/>
            </a:solidFill>
          </a:ln>
        </p:spPr>
        <p:txBody>
          <a:bodyPr wrap="square" lIns="0" tIns="0" rIns="0" bIns="0" rtlCol="0"/>
          <a:lstStyle/>
          <a:p>
            <a:endParaRPr sz="1266"/>
          </a:p>
        </p:txBody>
      </p:sp>
      <p:sp>
        <p:nvSpPr>
          <p:cNvPr id="322" name="object 322"/>
          <p:cNvSpPr/>
          <p:nvPr/>
        </p:nvSpPr>
        <p:spPr>
          <a:xfrm>
            <a:off x="3245243" y="2676352"/>
            <a:ext cx="22770" cy="93762"/>
          </a:xfrm>
          <a:custGeom>
            <a:avLst/>
            <a:gdLst/>
            <a:ahLst/>
            <a:cxnLst/>
            <a:rect l="l" t="t" r="r" b="b"/>
            <a:pathLst>
              <a:path w="32385" h="133350">
                <a:moveTo>
                  <a:pt x="0" y="27532"/>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23" name="object 323"/>
          <p:cNvSpPr/>
          <p:nvPr/>
        </p:nvSpPr>
        <p:spPr>
          <a:xfrm>
            <a:off x="3264574" y="2679580"/>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324" name="object 324"/>
          <p:cNvSpPr/>
          <p:nvPr/>
        </p:nvSpPr>
        <p:spPr>
          <a:xfrm>
            <a:off x="3245243" y="2769920"/>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325" name="object 325"/>
          <p:cNvSpPr/>
          <p:nvPr/>
        </p:nvSpPr>
        <p:spPr>
          <a:xfrm>
            <a:off x="3322568" y="2676352"/>
            <a:ext cx="61615" cy="93762"/>
          </a:xfrm>
          <a:custGeom>
            <a:avLst/>
            <a:gdLst/>
            <a:ahLst/>
            <a:cxnLst/>
            <a:rect l="l" t="t" r="r" b="b"/>
            <a:pathLst>
              <a:path w="87630" h="133350">
                <a:moveTo>
                  <a:pt x="36657" y="0"/>
                </a:moveTo>
                <a:lnTo>
                  <a:pt x="18328" y="4588"/>
                </a:lnTo>
                <a:lnTo>
                  <a:pt x="4582" y="27532"/>
                </a:lnTo>
                <a:lnTo>
                  <a:pt x="0" y="55065"/>
                </a:lnTo>
                <a:lnTo>
                  <a:pt x="0" y="78008"/>
                </a:lnTo>
                <a:lnTo>
                  <a:pt x="4582" y="105541"/>
                </a:lnTo>
                <a:lnTo>
                  <a:pt x="18328" y="128485"/>
                </a:lnTo>
                <a:lnTo>
                  <a:pt x="36657" y="133074"/>
                </a:lnTo>
                <a:lnTo>
                  <a:pt x="50404" y="133074"/>
                </a:lnTo>
                <a:lnTo>
                  <a:pt x="68733" y="128485"/>
                </a:lnTo>
                <a:lnTo>
                  <a:pt x="82479" y="105541"/>
                </a:lnTo>
                <a:lnTo>
                  <a:pt x="87062" y="78008"/>
                </a:lnTo>
                <a:lnTo>
                  <a:pt x="87062" y="55065"/>
                </a:lnTo>
                <a:lnTo>
                  <a:pt x="82479" y="27532"/>
                </a:lnTo>
                <a:lnTo>
                  <a:pt x="68733" y="4588"/>
                </a:lnTo>
                <a:lnTo>
                  <a:pt x="50404" y="0"/>
                </a:lnTo>
                <a:lnTo>
                  <a:pt x="36657" y="0"/>
                </a:lnTo>
                <a:lnTo>
                  <a:pt x="22911" y="4588"/>
                </a:lnTo>
                <a:lnTo>
                  <a:pt x="18328" y="13766"/>
                </a:lnTo>
                <a:lnTo>
                  <a:pt x="9164" y="27532"/>
                </a:lnTo>
                <a:lnTo>
                  <a:pt x="4582" y="55065"/>
                </a:lnTo>
                <a:lnTo>
                  <a:pt x="4582" y="78008"/>
                </a:lnTo>
                <a:lnTo>
                  <a:pt x="9164" y="105541"/>
                </a:lnTo>
                <a:lnTo>
                  <a:pt x="18328" y="119307"/>
                </a:lnTo>
                <a:lnTo>
                  <a:pt x="22911" y="128485"/>
                </a:lnTo>
                <a:lnTo>
                  <a:pt x="36657" y="133074"/>
                </a:lnTo>
              </a:path>
            </a:pathLst>
          </a:custGeom>
          <a:ln w="9168">
            <a:solidFill>
              <a:srgbClr val="000000"/>
            </a:solidFill>
          </a:ln>
        </p:spPr>
        <p:txBody>
          <a:bodyPr wrap="square" lIns="0" tIns="0" rIns="0" bIns="0" rtlCol="0"/>
          <a:lstStyle/>
          <a:p>
            <a:endParaRPr sz="1266"/>
          </a:p>
        </p:txBody>
      </p:sp>
      <p:sp>
        <p:nvSpPr>
          <p:cNvPr id="326" name="object 326"/>
          <p:cNvSpPr/>
          <p:nvPr/>
        </p:nvSpPr>
        <p:spPr>
          <a:xfrm>
            <a:off x="3358008" y="2676352"/>
            <a:ext cx="22770" cy="93762"/>
          </a:xfrm>
          <a:custGeom>
            <a:avLst/>
            <a:gdLst/>
            <a:ahLst/>
            <a:cxnLst/>
            <a:rect l="l" t="t" r="r" b="b"/>
            <a:pathLst>
              <a:path w="32385" h="133350">
                <a:moveTo>
                  <a:pt x="0" y="133074"/>
                </a:moveTo>
                <a:lnTo>
                  <a:pt x="9164" y="128485"/>
                </a:lnTo>
                <a:lnTo>
                  <a:pt x="18328" y="119307"/>
                </a:lnTo>
                <a:lnTo>
                  <a:pt x="32075" y="78008"/>
                </a:lnTo>
                <a:lnTo>
                  <a:pt x="32075" y="55065"/>
                </a:lnTo>
                <a:lnTo>
                  <a:pt x="18328" y="13766"/>
                </a:lnTo>
                <a:lnTo>
                  <a:pt x="9164" y="4588"/>
                </a:lnTo>
                <a:lnTo>
                  <a:pt x="0" y="0"/>
                </a:lnTo>
              </a:path>
            </a:pathLst>
          </a:custGeom>
          <a:ln w="9165">
            <a:solidFill>
              <a:srgbClr val="000000"/>
            </a:solidFill>
          </a:ln>
        </p:spPr>
        <p:txBody>
          <a:bodyPr wrap="square" lIns="0" tIns="0" rIns="0" bIns="0" rtlCol="0"/>
          <a:lstStyle/>
          <a:p>
            <a:endParaRPr sz="1266"/>
          </a:p>
        </p:txBody>
      </p:sp>
      <p:sp>
        <p:nvSpPr>
          <p:cNvPr id="327" name="object 327"/>
          <p:cNvSpPr/>
          <p:nvPr/>
        </p:nvSpPr>
        <p:spPr>
          <a:xfrm>
            <a:off x="3416002" y="2621502"/>
            <a:ext cx="51792" cy="41970"/>
          </a:xfrm>
          <a:custGeom>
            <a:avLst/>
            <a:gdLst/>
            <a:ahLst/>
            <a:cxnLst/>
            <a:rect l="l" t="t" r="r" b="b"/>
            <a:pathLst>
              <a:path w="73660" h="59689">
                <a:moveTo>
                  <a:pt x="22911" y="0"/>
                </a:moveTo>
                <a:lnTo>
                  <a:pt x="4582" y="9177"/>
                </a:lnTo>
                <a:lnTo>
                  <a:pt x="0" y="22943"/>
                </a:lnTo>
                <a:lnTo>
                  <a:pt x="0" y="41298"/>
                </a:lnTo>
                <a:lnTo>
                  <a:pt x="4582" y="50476"/>
                </a:lnTo>
                <a:lnTo>
                  <a:pt x="22911" y="59653"/>
                </a:lnTo>
                <a:lnTo>
                  <a:pt x="50404" y="59653"/>
                </a:lnTo>
                <a:lnTo>
                  <a:pt x="68733" y="50476"/>
                </a:lnTo>
                <a:lnTo>
                  <a:pt x="73315" y="41298"/>
                </a:lnTo>
                <a:lnTo>
                  <a:pt x="73315" y="22943"/>
                </a:lnTo>
                <a:lnTo>
                  <a:pt x="68733" y="9177"/>
                </a:lnTo>
                <a:lnTo>
                  <a:pt x="50404" y="0"/>
                </a:lnTo>
                <a:lnTo>
                  <a:pt x="22911" y="0"/>
                </a:lnTo>
                <a:lnTo>
                  <a:pt x="4582" y="41298"/>
                </a:lnTo>
                <a:lnTo>
                  <a:pt x="22911" y="59653"/>
                </a:lnTo>
              </a:path>
            </a:pathLst>
          </a:custGeom>
          <a:ln w="9172">
            <a:solidFill>
              <a:srgbClr val="000000"/>
            </a:solidFill>
          </a:ln>
        </p:spPr>
        <p:txBody>
          <a:bodyPr wrap="square" lIns="0" tIns="0" rIns="0" bIns="0" rtlCol="0"/>
          <a:lstStyle/>
          <a:p>
            <a:endParaRPr sz="1266"/>
          </a:p>
        </p:txBody>
      </p:sp>
      <p:sp>
        <p:nvSpPr>
          <p:cNvPr id="328" name="object 328"/>
          <p:cNvSpPr/>
          <p:nvPr/>
        </p:nvSpPr>
        <p:spPr>
          <a:xfrm>
            <a:off x="3451443" y="2621502"/>
            <a:ext cx="12948" cy="41970"/>
          </a:xfrm>
          <a:custGeom>
            <a:avLst/>
            <a:gdLst/>
            <a:ahLst/>
            <a:cxnLst/>
            <a:rect l="l" t="t" r="r" b="b"/>
            <a:pathLst>
              <a:path w="18414" h="59689">
                <a:moveTo>
                  <a:pt x="0" y="59653"/>
                </a:moveTo>
                <a:lnTo>
                  <a:pt x="18328" y="41298"/>
                </a:lnTo>
                <a:lnTo>
                  <a:pt x="18328" y="22943"/>
                </a:lnTo>
                <a:lnTo>
                  <a:pt x="9164" y="9177"/>
                </a:lnTo>
                <a:lnTo>
                  <a:pt x="0" y="0"/>
                </a:lnTo>
              </a:path>
            </a:pathLst>
          </a:custGeom>
          <a:ln w="9165">
            <a:solidFill>
              <a:srgbClr val="000000"/>
            </a:solidFill>
          </a:ln>
        </p:spPr>
        <p:txBody>
          <a:bodyPr wrap="square" lIns="0" tIns="0" rIns="0" bIns="0" rtlCol="0"/>
          <a:lstStyle/>
          <a:p>
            <a:endParaRPr sz="1266"/>
          </a:p>
        </p:txBody>
      </p:sp>
      <p:sp>
        <p:nvSpPr>
          <p:cNvPr id="329" name="object 329"/>
          <p:cNvSpPr/>
          <p:nvPr/>
        </p:nvSpPr>
        <p:spPr>
          <a:xfrm>
            <a:off x="3409558" y="2663447"/>
            <a:ext cx="61615" cy="51792"/>
          </a:xfrm>
          <a:custGeom>
            <a:avLst/>
            <a:gdLst/>
            <a:ahLst/>
            <a:cxnLst/>
            <a:rect l="l" t="t" r="r" b="b"/>
            <a:pathLst>
              <a:path w="87630" h="73660">
                <a:moveTo>
                  <a:pt x="32075" y="0"/>
                </a:moveTo>
                <a:lnTo>
                  <a:pt x="13746" y="4588"/>
                </a:lnTo>
                <a:lnTo>
                  <a:pt x="9164" y="13766"/>
                </a:lnTo>
                <a:lnTo>
                  <a:pt x="0" y="22943"/>
                </a:lnTo>
                <a:lnTo>
                  <a:pt x="0" y="50476"/>
                </a:lnTo>
                <a:lnTo>
                  <a:pt x="9164" y="64242"/>
                </a:lnTo>
                <a:lnTo>
                  <a:pt x="13746" y="68831"/>
                </a:lnTo>
                <a:lnTo>
                  <a:pt x="32075" y="73420"/>
                </a:lnTo>
                <a:lnTo>
                  <a:pt x="59568" y="73420"/>
                </a:lnTo>
                <a:lnTo>
                  <a:pt x="77897" y="68831"/>
                </a:lnTo>
                <a:lnTo>
                  <a:pt x="82479" y="64242"/>
                </a:lnTo>
                <a:lnTo>
                  <a:pt x="87062" y="50476"/>
                </a:lnTo>
                <a:lnTo>
                  <a:pt x="87062" y="22943"/>
                </a:lnTo>
                <a:lnTo>
                  <a:pt x="77897" y="4588"/>
                </a:lnTo>
                <a:lnTo>
                  <a:pt x="59568" y="0"/>
                </a:lnTo>
              </a:path>
            </a:pathLst>
          </a:custGeom>
          <a:ln w="9172">
            <a:solidFill>
              <a:srgbClr val="000000"/>
            </a:solidFill>
          </a:ln>
        </p:spPr>
        <p:txBody>
          <a:bodyPr wrap="square" lIns="0" tIns="0" rIns="0" bIns="0" rtlCol="0"/>
          <a:lstStyle/>
          <a:p>
            <a:endParaRPr sz="1266"/>
          </a:p>
        </p:txBody>
      </p:sp>
      <p:sp>
        <p:nvSpPr>
          <p:cNvPr id="330" name="object 330"/>
          <p:cNvSpPr/>
          <p:nvPr/>
        </p:nvSpPr>
        <p:spPr>
          <a:xfrm>
            <a:off x="3416002" y="2663447"/>
            <a:ext cx="16520" cy="51792"/>
          </a:xfrm>
          <a:custGeom>
            <a:avLst/>
            <a:gdLst/>
            <a:ahLst/>
            <a:cxnLst/>
            <a:rect l="l" t="t" r="r" b="b"/>
            <a:pathLst>
              <a:path w="23494" h="73660">
                <a:moveTo>
                  <a:pt x="22911" y="0"/>
                </a:moveTo>
                <a:lnTo>
                  <a:pt x="9164" y="4588"/>
                </a:lnTo>
                <a:lnTo>
                  <a:pt x="0" y="22943"/>
                </a:lnTo>
                <a:lnTo>
                  <a:pt x="0" y="50476"/>
                </a:lnTo>
                <a:lnTo>
                  <a:pt x="4582" y="64242"/>
                </a:lnTo>
                <a:lnTo>
                  <a:pt x="9164" y="68831"/>
                </a:lnTo>
                <a:lnTo>
                  <a:pt x="22911" y="73420"/>
                </a:lnTo>
              </a:path>
            </a:pathLst>
          </a:custGeom>
          <a:ln w="9165">
            <a:solidFill>
              <a:srgbClr val="000000"/>
            </a:solidFill>
          </a:ln>
        </p:spPr>
        <p:txBody>
          <a:bodyPr wrap="square" lIns="0" tIns="0" rIns="0" bIns="0" rtlCol="0"/>
          <a:lstStyle/>
          <a:p>
            <a:endParaRPr sz="1266"/>
          </a:p>
        </p:txBody>
      </p:sp>
      <p:sp>
        <p:nvSpPr>
          <p:cNvPr id="331" name="object 331"/>
          <p:cNvSpPr/>
          <p:nvPr/>
        </p:nvSpPr>
        <p:spPr>
          <a:xfrm>
            <a:off x="3451443" y="2663447"/>
            <a:ext cx="16520" cy="51792"/>
          </a:xfrm>
          <a:custGeom>
            <a:avLst/>
            <a:gdLst/>
            <a:ahLst/>
            <a:cxnLst/>
            <a:rect l="l" t="t" r="r" b="b"/>
            <a:pathLst>
              <a:path w="23494" h="73660">
                <a:moveTo>
                  <a:pt x="0" y="73420"/>
                </a:moveTo>
                <a:lnTo>
                  <a:pt x="18328" y="64242"/>
                </a:lnTo>
                <a:lnTo>
                  <a:pt x="22911" y="50476"/>
                </a:lnTo>
                <a:lnTo>
                  <a:pt x="22911" y="22943"/>
                </a:lnTo>
                <a:lnTo>
                  <a:pt x="18328" y="13766"/>
                </a:lnTo>
                <a:lnTo>
                  <a:pt x="9164" y="4588"/>
                </a:lnTo>
                <a:lnTo>
                  <a:pt x="0" y="0"/>
                </a:lnTo>
              </a:path>
            </a:pathLst>
          </a:custGeom>
          <a:ln w="9165">
            <a:solidFill>
              <a:srgbClr val="000000"/>
            </a:solidFill>
          </a:ln>
        </p:spPr>
        <p:txBody>
          <a:bodyPr wrap="square" lIns="0" tIns="0" rIns="0" bIns="0" rtlCol="0"/>
          <a:lstStyle/>
          <a:p>
            <a:endParaRPr sz="1266"/>
          </a:p>
        </p:txBody>
      </p:sp>
      <p:sp>
        <p:nvSpPr>
          <p:cNvPr id="332" name="object 332"/>
          <p:cNvSpPr/>
          <p:nvPr/>
        </p:nvSpPr>
        <p:spPr>
          <a:xfrm>
            <a:off x="3245243" y="2382744"/>
            <a:ext cx="22770" cy="93762"/>
          </a:xfrm>
          <a:custGeom>
            <a:avLst/>
            <a:gdLst/>
            <a:ahLst/>
            <a:cxnLst/>
            <a:rect l="l" t="t" r="r" b="b"/>
            <a:pathLst>
              <a:path w="32385" h="133350">
                <a:moveTo>
                  <a:pt x="0" y="27532"/>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33" name="object 333"/>
          <p:cNvSpPr/>
          <p:nvPr/>
        </p:nvSpPr>
        <p:spPr>
          <a:xfrm>
            <a:off x="3264574" y="2385970"/>
            <a:ext cx="0" cy="90636"/>
          </a:xfrm>
          <a:custGeom>
            <a:avLst/>
            <a:gdLst/>
            <a:ahLst/>
            <a:cxnLst/>
            <a:rect l="l" t="t" r="r" b="b"/>
            <a:pathLst>
              <a:path h="128904">
                <a:moveTo>
                  <a:pt x="0" y="0"/>
                </a:moveTo>
                <a:lnTo>
                  <a:pt x="0" y="128485"/>
                </a:lnTo>
              </a:path>
            </a:pathLst>
          </a:custGeom>
          <a:ln w="9164">
            <a:solidFill>
              <a:srgbClr val="000000"/>
            </a:solidFill>
          </a:ln>
        </p:spPr>
        <p:txBody>
          <a:bodyPr wrap="square" lIns="0" tIns="0" rIns="0" bIns="0" rtlCol="0"/>
          <a:lstStyle/>
          <a:p>
            <a:endParaRPr sz="1266"/>
          </a:p>
        </p:txBody>
      </p:sp>
      <p:sp>
        <p:nvSpPr>
          <p:cNvPr id="334" name="object 334"/>
          <p:cNvSpPr/>
          <p:nvPr/>
        </p:nvSpPr>
        <p:spPr>
          <a:xfrm>
            <a:off x="3245243" y="2476311"/>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335" name="object 335"/>
          <p:cNvSpPr/>
          <p:nvPr/>
        </p:nvSpPr>
        <p:spPr>
          <a:xfrm>
            <a:off x="3322568" y="2382744"/>
            <a:ext cx="61615" cy="93762"/>
          </a:xfrm>
          <a:custGeom>
            <a:avLst/>
            <a:gdLst/>
            <a:ahLst/>
            <a:cxnLst/>
            <a:rect l="l" t="t" r="r" b="b"/>
            <a:pathLst>
              <a:path w="87630" h="133350">
                <a:moveTo>
                  <a:pt x="36657" y="0"/>
                </a:moveTo>
                <a:lnTo>
                  <a:pt x="18328" y="4588"/>
                </a:lnTo>
                <a:lnTo>
                  <a:pt x="4582" y="27532"/>
                </a:lnTo>
                <a:lnTo>
                  <a:pt x="0" y="59653"/>
                </a:lnTo>
                <a:lnTo>
                  <a:pt x="0" y="78008"/>
                </a:lnTo>
                <a:lnTo>
                  <a:pt x="4582" y="110130"/>
                </a:lnTo>
                <a:lnTo>
                  <a:pt x="18328" y="128485"/>
                </a:lnTo>
                <a:lnTo>
                  <a:pt x="36657" y="133074"/>
                </a:lnTo>
                <a:lnTo>
                  <a:pt x="50404" y="133074"/>
                </a:lnTo>
                <a:lnTo>
                  <a:pt x="68733" y="128485"/>
                </a:lnTo>
                <a:lnTo>
                  <a:pt x="82479" y="110130"/>
                </a:lnTo>
                <a:lnTo>
                  <a:pt x="87062" y="78008"/>
                </a:lnTo>
                <a:lnTo>
                  <a:pt x="87062" y="59653"/>
                </a:lnTo>
                <a:lnTo>
                  <a:pt x="82479" y="27532"/>
                </a:lnTo>
                <a:lnTo>
                  <a:pt x="68733" y="4588"/>
                </a:lnTo>
                <a:lnTo>
                  <a:pt x="50404" y="0"/>
                </a:lnTo>
                <a:lnTo>
                  <a:pt x="36657" y="0"/>
                </a:lnTo>
                <a:lnTo>
                  <a:pt x="22911" y="4588"/>
                </a:lnTo>
                <a:lnTo>
                  <a:pt x="18328" y="13766"/>
                </a:lnTo>
                <a:lnTo>
                  <a:pt x="9164" y="27532"/>
                </a:lnTo>
                <a:lnTo>
                  <a:pt x="4582" y="59653"/>
                </a:lnTo>
                <a:lnTo>
                  <a:pt x="4582" y="78008"/>
                </a:lnTo>
                <a:lnTo>
                  <a:pt x="9164" y="110130"/>
                </a:lnTo>
                <a:lnTo>
                  <a:pt x="18328" y="119307"/>
                </a:lnTo>
                <a:lnTo>
                  <a:pt x="22911" y="128485"/>
                </a:lnTo>
                <a:lnTo>
                  <a:pt x="36657" y="133074"/>
                </a:lnTo>
              </a:path>
            </a:pathLst>
          </a:custGeom>
          <a:ln w="9168">
            <a:solidFill>
              <a:srgbClr val="000000"/>
            </a:solidFill>
          </a:ln>
        </p:spPr>
        <p:txBody>
          <a:bodyPr wrap="square" lIns="0" tIns="0" rIns="0" bIns="0" rtlCol="0"/>
          <a:lstStyle/>
          <a:p>
            <a:endParaRPr sz="1266"/>
          </a:p>
        </p:txBody>
      </p:sp>
      <p:sp>
        <p:nvSpPr>
          <p:cNvPr id="336" name="object 336"/>
          <p:cNvSpPr/>
          <p:nvPr/>
        </p:nvSpPr>
        <p:spPr>
          <a:xfrm>
            <a:off x="3358008" y="2382744"/>
            <a:ext cx="22770" cy="93762"/>
          </a:xfrm>
          <a:custGeom>
            <a:avLst/>
            <a:gdLst/>
            <a:ahLst/>
            <a:cxnLst/>
            <a:rect l="l" t="t" r="r" b="b"/>
            <a:pathLst>
              <a:path w="32385" h="133350">
                <a:moveTo>
                  <a:pt x="0" y="133074"/>
                </a:moveTo>
                <a:lnTo>
                  <a:pt x="9164" y="128485"/>
                </a:lnTo>
                <a:lnTo>
                  <a:pt x="18328" y="119307"/>
                </a:lnTo>
                <a:lnTo>
                  <a:pt x="22911" y="110130"/>
                </a:lnTo>
                <a:lnTo>
                  <a:pt x="32075" y="78008"/>
                </a:lnTo>
                <a:lnTo>
                  <a:pt x="32075" y="59653"/>
                </a:lnTo>
                <a:lnTo>
                  <a:pt x="22911" y="27532"/>
                </a:lnTo>
                <a:lnTo>
                  <a:pt x="18328" y="13766"/>
                </a:lnTo>
                <a:lnTo>
                  <a:pt x="9164" y="4588"/>
                </a:lnTo>
                <a:lnTo>
                  <a:pt x="0" y="0"/>
                </a:lnTo>
              </a:path>
            </a:pathLst>
          </a:custGeom>
          <a:ln w="9165">
            <a:solidFill>
              <a:srgbClr val="000000"/>
            </a:solidFill>
          </a:ln>
        </p:spPr>
        <p:txBody>
          <a:bodyPr wrap="square" lIns="0" tIns="0" rIns="0" bIns="0" rtlCol="0"/>
          <a:lstStyle/>
          <a:p>
            <a:endParaRPr sz="1266"/>
          </a:p>
        </p:txBody>
      </p:sp>
      <p:sp>
        <p:nvSpPr>
          <p:cNvPr id="337" name="object 337"/>
          <p:cNvSpPr/>
          <p:nvPr/>
        </p:nvSpPr>
        <p:spPr>
          <a:xfrm>
            <a:off x="3409558" y="2331119"/>
            <a:ext cx="61615" cy="93762"/>
          </a:xfrm>
          <a:custGeom>
            <a:avLst/>
            <a:gdLst/>
            <a:ahLst/>
            <a:cxnLst/>
            <a:rect l="l" t="t" r="r" b="b"/>
            <a:pathLst>
              <a:path w="87630" h="133350">
                <a:moveTo>
                  <a:pt x="82479" y="41298"/>
                </a:moveTo>
                <a:lnTo>
                  <a:pt x="45822" y="78008"/>
                </a:lnTo>
                <a:lnTo>
                  <a:pt x="9164" y="59653"/>
                </a:lnTo>
                <a:lnTo>
                  <a:pt x="0" y="41298"/>
                </a:lnTo>
                <a:lnTo>
                  <a:pt x="0" y="36710"/>
                </a:lnTo>
                <a:lnTo>
                  <a:pt x="9164" y="18355"/>
                </a:lnTo>
                <a:lnTo>
                  <a:pt x="18328" y="4588"/>
                </a:lnTo>
                <a:lnTo>
                  <a:pt x="36657" y="0"/>
                </a:lnTo>
                <a:lnTo>
                  <a:pt x="50404" y="0"/>
                </a:lnTo>
                <a:lnTo>
                  <a:pt x="68733" y="4588"/>
                </a:lnTo>
                <a:lnTo>
                  <a:pt x="82479" y="18355"/>
                </a:lnTo>
                <a:lnTo>
                  <a:pt x="87062" y="36710"/>
                </a:lnTo>
                <a:lnTo>
                  <a:pt x="87062" y="73420"/>
                </a:lnTo>
                <a:lnTo>
                  <a:pt x="82479" y="100952"/>
                </a:lnTo>
                <a:lnTo>
                  <a:pt x="77897" y="110130"/>
                </a:lnTo>
                <a:lnTo>
                  <a:pt x="64150" y="123896"/>
                </a:lnTo>
                <a:lnTo>
                  <a:pt x="45822" y="133074"/>
                </a:lnTo>
                <a:lnTo>
                  <a:pt x="27493" y="133074"/>
                </a:lnTo>
                <a:lnTo>
                  <a:pt x="13746" y="110130"/>
                </a:lnTo>
              </a:path>
            </a:pathLst>
          </a:custGeom>
          <a:ln w="9168">
            <a:solidFill>
              <a:srgbClr val="000000"/>
            </a:solidFill>
          </a:ln>
        </p:spPr>
        <p:txBody>
          <a:bodyPr wrap="square" lIns="0" tIns="0" rIns="0" bIns="0" rtlCol="0"/>
          <a:lstStyle/>
          <a:p>
            <a:endParaRPr sz="1266"/>
          </a:p>
        </p:txBody>
      </p:sp>
      <p:sp>
        <p:nvSpPr>
          <p:cNvPr id="338" name="object 338"/>
          <p:cNvSpPr/>
          <p:nvPr/>
        </p:nvSpPr>
        <p:spPr>
          <a:xfrm>
            <a:off x="3416002" y="2331120"/>
            <a:ext cx="19645" cy="54918"/>
          </a:xfrm>
          <a:custGeom>
            <a:avLst/>
            <a:gdLst/>
            <a:ahLst/>
            <a:cxnLst/>
            <a:rect l="l" t="t" r="r" b="b"/>
            <a:pathLst>
              <a:path w="27939" h="78104">
                <a:moveTo>
                  <a:pt x="27493" y="78008"/>
                </a:moveTo>
                <a:lnTo>
                  <a:pt x="18328" y="73420"/>
                </a:lnTo>
                <a:lnTo>
                  <a:pt x="4582" y="59653"/>
                </a:lnTo>
                <a:lnTo>
                  <a:pt x="0" y="41298"/>
                </a:lnTo>
                <a:lnTo>
                  <a:pt x="0" y="36710"/>
                </a:lnTo>
                <a:lnTo>
                  <a:pt x="4582" y="18355"/>
                </a:lnTo>
                <a:lnTo>
                  <a:pt x="18328" y="4588"/>
                </a:lnTo>
                <a:lnTo>
                  <a:pt x="27493" y="0"/>
                </a:lnTo>
              </a:path>
            </a:pathLst>
          </a:custGeom>
          <a:ln w="9165">
            <a:solidFill>
              <a:srgbClr val="000000"/>
            </a:solidFill>
          </a:ln>
        </p:spPr>
        <p:txBody>
          <a:bodyPr wrap="square" lIns="0" tIns="0" rIns="0" bIns="0" rtlCol="0"/>
          <a:lstStyle/>
          <a:p>
            <a:endParaRPr sz="1266"/>
          </a:p>
        </p:txBody>
      </p:sp>
      <p:sp>
        <p:nvSpPr>
          <p:cNvPr id="339" name="object 339"/>
          <p:cNvSpPr/>
          <p:nvPr/>
        </p:nvSpPr>
        <p:spPr>
          <a:xfrm>
            <a:off x="3441777" y="2331119"/>
            <a:ext cx="25896" cy="93762"/>
          </a:xfrm>
          <a:custGeom>
            <a:avLst/>
            <a:gdLst/>
            <a:ahLst/>
            <a:cxnLst/>
            <a:rect l="l" t="t" r="r" b="b"/>
            <a:pathLst>
              <a:path w="36830" h="133350">
                <a:moveTo>
                  <a:pt x="4582" y="0"/>
                </a:moveTo>
                <a:lnTo>
                  <a:pt x="18328" y="4588"/>
                </a:lnTo>
                <a:lnTo>
                  <a:pt x="32075" y="18355"/>
                </a:lnTo>
                <a:lnTo>
                  <a:pt x="36657" y="36710"/>
                </a:lnTo>
                <a:lnTo>
                  <a:pt x="36657" y="73420"/>
                </a:lnTo>
                <a:lnTo>
                  <a:pt x="32075" y="100952"/>
                </a:lnTo>
                <a:lnTo>
                  <a:pt x="22911" y="110130"/>
                </a:lnTo>
                <a:lnTo>
                  <a:pt x="13746" y="123896"/>
                </a:lnTo>
                <a:lnTo>
                  <a:pt x="0" y="133074"/>
                </a:lnTo>
              </a:path>
            </a:pathLst>
          </a:custGeom>
          <a:ln w="9165">
            <a:solidFill>
              <a:srgbClr val="000000"/>
            </a:solidFill>
          </a:ln>
        </p:spPr>
        <p:txBody>
          <a:bodyPr wrap="square" lIns="0" tIns="0" rIns="0" bIns="0" rtlCol="0"/>
          <a:lstStyle/>
          <a:p>
            <a:endParaRPr sz="1266"/>
          </a:p>
        </p:txBody>
      </p:sp>
      <p:sp>
        <p:nvSpPr>
          <p:cNvPr id="340" name="object 340"/>
          <p:cNvSpPr/>
          <p:nvPr/>
        </p:nvSpPr>
        <p:spPr>
          <a:xfrm>
            <a:off x="3158252" y="2089134"/>
            <a:ext cx="22770" cy="93762"/>
          </a:xfrm>
          <a:custGeom>
            <a:avLst/>
            <a:gdLst/>
            <a:ahLst/>
            <a:cxnLst/>
            <a:rect l="l" t="t" r="r" b="b"/>
            <a:pathLst>
              <a:path w="32385" h="133350">
                <a:moveTo>
                  <a:pt x="0" y="27532"/>
                </a:moveTo>
                <a:lnTo>
                  <a:pt x="9164"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41" name="object 341"/>
          <p:cNvSpPr/>
          <p:nvPr/>
        </p:nvSpPr>
        <p:spPr>
          <a:xfrm>
            <a:off x="3174362" y="2095587"/>
            <a:ext cx="0" cy="87511"/>
          </a:xfrm>
          <a:custGeom>
            <a:avLst/>
            <a:gdLst/>
            <a:ahLst/>
            <a:cxnLst/>
            <a:rect l="l" t="t" r="r" b="b"/>
            <a:pathLst>
              <a:path h="124460">
                <a:moveTo>
                  <a:pt x="0" y="0"/>
                </a:moveTo>
                <a:lnTo>
                  <a:pt x="0" y="123896"/>
                </a:lnTo>
              </a:path>
            </a:pathLst>
          </a:custGeom>
          <a:ln w="9164">
            <a:solidFill>
              <a:srgbClr val="000000"/>
            </a:solidFill>
          </a:ln>
        </p:spPr>
        <p:txBody>
          <a:bodyPr wrap="square" lIns="0" tIns="0" rIns="0" bIns="0" rtlCol="0"/>
          <a:lstStyle/>
          <a:p>
            <a:endParaRPr sz="1266"/>
          </a:p>
        </p:txBody>
      </p:sp>
      <p:sp>
        <p:nvSpPr>
          <p:cNvPr id="342" name="object 342"/>
          <p:cNvSpPr/>
          <p:nvPr/>
        </p:nvSpPr>
        <p:spPr>
          <a:xfrm>
            <a:off x="3158253" y="2182702"/>
            <a:ext cx="38843" cy="0"/>
          </a:xfrm>
          <a:custGeom>
            <a:avLst/>
            <a:gdLst/>
            <a:ahLst/>
            <a:cxnLst/>
            <a:rect l="l" t="t" r="r" b="b"/>
            <a:pathLst>
              <a:path w="55244">
                <a:moveTo>
                  <a:pt x="0" y="0"/>
                </a:moveTo>
                <a:lnTo>
                  <a:pt x="54986" y="0"/>
                </a:lnTo>
              </a:path>
            </a:pathLst>
          </a:custGeom>
          <a:ln w="9177">
            <a:solidFill>
              <a:srgbClr val="000000"/>
            </a:solidFill>
          </a:ln>
        </p:spPr>
        <p:txBody>
          <a:bodyPr wrap="square" lIns="0" tIns="0" rIns="0" bIns="0" rtlCol="0"/>
          <a:lstStyle/>
          <a:p>
            <a:endParaRPr sz="1266"/>
          </a:p>
        </p:txBody>
      </p:sp>
      <p:sp>
        <p:nvSpPr>
          <p:cNvPr id="343" name="object 343"/>
          <p:cNvSpPr/>
          <p:nvPr/>
        </p:nvSpPr>
        <p:spPr>
          <a:xfrm>
            <a:off x="3232355" y="2089134"/>
            <a:ext cx="61615" cy="93762"/>
          </a:xfrm>
          <a:custGeom>
            <a:avLst/>
            <a:gdLst/>
            <a:ahLst/>
            <a:cxnLst/>
            <a:rect l="l" t="t" r="r" b="b"/>
            <a:pathLst>
              <a:path w="87630" h="133350">
                <a:moveTo>
                  <a:pt x="36657" y="0"/>
                </a:moveTo>
                <a:lnTo>
                  <a:pt x="18328" y="9177"/>
                </a:lnTo>
                <a:lnTo>
                  <a:pt x="9164" y="27532"/>
                </a:lnTo>
                <a:lnTo>
                  <a:pt x="0" y="59653"/>
                </a:lnTo>
                <a:lnTo>
                  <a:pt x="0" y="78008"/>
                </a:lnTo>
                <a:lnTo>
                  <a:pt x="9164" y="110130"/>
                </a:lnTo>
                <a:lnTo>
                  <a:pt x="18328" y="128485"/>
                </a:lnTo>
                <a:lnTo>
                  <a:pt x="36657" y="133074"/>
                </a:lnTo>
                <a:lnTo>
                  <a:pt x="50404" y="133074"/>
                </a:lnTo>
                <a:lnTo>
                  <a:pt x="68733" y="128485"/>
                </a:lnTo>
                <a:lnTo>
                  <a:pt x="82479" y="110130"/>
                </a:lnTo>
                <a:lnTo>
                  <a:pt x="87062" y="78008"/>
                </a:lnTo>
                <a:lnTo>
                  <a:pt x="87062" y="59653"/>
                </a:lnTo>
                <a:lnTo>
                  <a:pt x="82479" y="27532"/>
                </a:lnTo>
                <a:lnTo>
                  <a:pt x="68733" y="9177"/>
                </a:lnTo>
                <a:lnTo>
                  <a:pt x="50404" y="0"/>
                </a:lnTo>
                <a:lnTo>
                  <a:pt x="36657" y="0"/>
                </a:lnTo>
                <a:lnTo>
                  <a:pt x="27493" y="9177"/>
                </a:lnTo>
                <a:lnTo>
                  <a:pt x="18328" y="13766"/>
                </a:lnTo>
                <a:lnTo>
                  <a:pt x="13746" y="27532"/>
                </a:lnTo>
                <a:lnTo>
                  <a:pt x="9164" y="59653"/>
                </a:lnTo>
                <a:lnTo>
                  <a:pt x="9164" y="78008"/>
                </a:lnTo>
                <a:lnTo>
                  <a:pt x="13746" y="110130"/>
                </a:lnTo>
                <a:lnTo>
                  <a:pt x="18328" y="119307"/>
                </a:lnTo>
                <a:lnTo>
                  <a:pt x="27493" y="128485"/>
                </a:lnTo>
                <a:lnTo>
                  <a:pt x="36657" y="133074"/>
                </a:lnTo>
              </a:path>
            </a:pathLst>
          </a:custGeom>
          <a:ln w="9168">
            <a:solidFill>
              <a:srgbClr val="000000"/>
            </a:solidFill>
          </a:ln>
        </p:spPr>
        <p:txBody>
          <a:bodyPr wrap="square" lIns="0" tIns="0" rIns="0" bIns="0" rtlCol="0"/>
          <a:lstStyle/>
          <a:p>
            <a:endParaRPr sz="1266"/>
          </a:p>
        </p:txBody>
      </p:sp>
      <p:sp>
        <p:nvSpPr>
          <p:cNvPr id="344" name="object 344"/>
          <p:cNvSpPr/>
          <p:nvPr/>
        </p:nvSpPr>
        <p:spPr>
          <a:xfrm>
            <a:off x="3267796" y="2089134"/>
            <a:ext cx="22770" cy="93762"/>
          </a:xfrm>
          <a:custGeom>
            <a:avLst/>
            <a:gdLst/>
            <a:ahLst/>
            <a:cxnLst/>
            <a:rect l="l" t="t" r="r" b="b"/>
            <a:pathLst>
              <a:path w="32385" h="133350">
                <a:moveTo>
                  <a:pt x="0" y="133074"/>
                </a:moveTo>
                <a:lnTo>
                  <a:pt x="13746" y="128485"/>
                </a:lnTo>
                <a:lnTo>
                  <a:pt x="18328" y="119307"/>
                </a:lnTo>
                <a:lnTo>
                  <a:pt x="27493" y="110130"/>
                </a:lnTo>
                <a:lnTo>
                  <a:pt x="32075" y="78008"/>
                </a:lnTo>
                <a:lnTo>
                  <a:pt x="32075" y="59653"/>
                </a:lnTo>
                <a:lnTo>
                  <a:pt x="27493" y="27532"/>
                </a:lnTo>
                <a:lnTo>
                  <a:pt x="18328" y="13766"/>
                </a:lnTo>
                <a:lnTo>
                  <a:pt x="13746" y="9177"/>
                </a:lnTo>
                <a:lnTo>
                  <a:pt x="0" y="0"/>
                </a:lnTo>
              </a:path>
            </a:pathLst>
          </a:custGeom>
          <a:ln w="9165">
            <a:solidFill>
              <a:srgbClr val="000000"/>
            </a:solidFill>
          </a:ln>
        </p:spPr>
        <p:txBody>
          <a:bodyPr wrap="square" lIns="0" tIns="0" rIns="0" bIns="0" rtlCol="0"/>
          <a:lstStyle/>
          <a:p>
            <a:endParaRPr sz="1266"/>
          </a:p>
        </p:txBody>
      </p:sp>
      <p:sp>
        <p:nvSpPr>
          <p:cNvPr id="345" name="object 345"/>
          <p:cNvSpPr/>
          <p:nvPr/>
        </p:nvSpPr>
        <p:spPr>
          <a:xfrm>
            <a:off x="3335455" y="2037511"/>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46" name="object 346"/>
          <p:cNvSpPr/>
          <p:nvPr/>
        </p:nvSpPr>
        <p:spPr>
          <a:xfrm>
            <a:off x="3351565" y="2040738"/>
            <a:ext cx="0" cy="90636"/>
          </a:xfrm>
          <a:custGeom>
            <a:avLst/>
            <a:gdLst/>
            <a:ahLst/>
            <a:cxnLst/>
            <a:rect l="l" t="t" r="r" b="b"/>
            <a:pathLst>
              <a:path h="128905">
                <a:moveTo>
                  <a:pt x="0" y="0"/>
                </a:moveTo>
                <a:lnTo>
                  <a:pt x="0" y="128485"/>
                </a:lnTo>
              </a:path>
            </a:pathLst>
          </a:custGeom>
          <a:ln w="9164">
            <a:solidFill>
              <a:srgbClr val="000000"/>
            </a:solidFill>
          </a:ln>
        </p:spPr>
        <p:txBody>
          <a:bodyPr wrap="square" lIns="0" tIns="0" rIns="0" bIns="0" rtlCol="0"/>
          <a:lstStyle/>
          <a:p>
            <a:endParaRPr sz="1266"/>
          </a:p>
        </p:txBody>
      </p:sp>
      <p:sp>
        <p:nvSpPr>
          <p:cNvPr id="347" name="object 347"/>
          <p:cNvSpPr/>
          <p:nvPr/>
        </p:nvSpPr>
        <p:spPr>
          <a:xfrm>
            <a:off x="3335456" y="2131078"/>
            <a:ext cx="38843" cy="0"/>
          </a:xfrm>
          <a:custGeom>
            <a:avLst/>
            <a:gdLst/>
            <a:ahLst/>
            <a:cxnLst/>
            <a:rect l="l" t="t" r="r" b="b"/>
            <a:pathLst>
              <a:path w="55244">
                <a:moveTo>
                  <a:pt x="0" y="0"/>
                </a:moveTo>
                <a:lnTo>
                  <a:pt x="54986" y="0"/>
                </a:lnTo>
              </a:path>
            </a:pathLst>
          </a:custGeom>
          <a:ln w="9177">
            <a:solidFill>
              <a:srgbClr val="000000"/>
            </a:solidFill>
          </a:ln>
        </p:spPr>
        <p:txBody>
          <a:bodyPr wrap="square" lIns="0" tIns="0" rIns="0" bIns="0" rtlCol="0"/>
          <a:lstStyle/>
          <a:p>
            <a:endParaRPr sz="1266"/>
          </a:p>
        </p:txBody>
      </p:sp>
      <p:sp>
        <p:nvSpPr>
          <p:cNvPr id="348" name="object 348"/>
          <p:cNvSpPr/>
          <p:nvPr/>
        </p:nvSpPr>
        <p:spPr>
          <a:xfrm>
            <a:off x="3409559" y="2037511"/>
            <a:ext cx="64740" cy="93762"/>
          </a:xfrm>
          <a:custGeom>
            <a:avLst/>
            <a:gdLst/>
            <a:ahLst/>
            <a:cxnLst/>
            <a:rect l="l" t="t" r="r" b="b"/>
            <a:pathLst>
              <a:path w="92075" h="133350">
                <a:moveTo>
                  <a:pt x="41239" y="0"/>
                </a:moveTo>
                <a:lnTo>
                  <a:pt x="18328" y="4588"/>
                </a:lnTo>
                <a:lnTo>
                  <a:pt x="9164" y="22943"/>
                </a:lnTo>
                <a:lnTo>
                  <a:pt x="0" y="55065"/>
                </a:lnTo>
                <a:lnTo>
                  <a:pt x="0" y="73420"/>
                </a:lnTo>
                <a:lnTo>
                  <a:pt x="9164" y="105541"/>
                </a:lnTo>
                <a:lnTo>
                  <a:pt x="18328" y="123896"/>
                </a:lnTo>
                <a:lnTo>
                  <a:pt x="41239" y="133074"/>
                </a:lnTo>
                <a:lnTo>
                  <a:pt x="50404" y="133074"/>
                </a:lnTo>
                <a:lnTo>
                  <a:pt x="68733" y="123896"/>
                </a:lnTo>
                <a:lnTo>
                  <a:pt x="82479" y="105541"/>
                </a:lnTo>
                <a:lnTo>
                  <a:pt x="91644" y="73420"/>
                </a:lnTo>
                <a:lnTo>
                  <a:pt x="91644" y="55065"/>
                </a:lnTo>
                <a:lnTo>
                  <a:pt x="82479" y="22943"/>
                </a:lnTo>
                <a:lnTo>
                  <a:pt x="68733" y="4588"/>
                </a:lnTo>
                <a:lnTo>
                  <a:pt x="50404" y="0"/>
                </a:lnTo>
                <a:lnTo>
                  <a:pt x="41239" y="0"/>
                </a:lnTo>
                <a:lnTo>
                  <a:pt x="9164" y="55065"/>
                </a:lnTo>
                <a:lnTo>
                  <a:pt x="13746" y="105541"/>
                </a:lnTo>
                <a:lnTo>
                  <a:pt x="27493" y="123896"/>
                </a:lnTo>
                <a:lnTo>
                  <a:pt x="41239" y="133074"/>
                </a:lnTo>
              </a:path>
            </a:pathLst>
          </a:custGeom>
          <a:ln w="9168">
            <a:solidFill>
              <a:srgbClr val="000000"/>
            </a:solidFill>
          </a:ln>
        </p:spPr>
        <p:txBody>
          <a:bodyPr wrap="square" lIns="0" tIns="0" rIns="0" bIns="0" rtlCol="0"/>
          <a:lstStyle/>
          <a:p>
            <a:endParaRPr sz="1266"/>
          </a:p>
        </p:txBody>
      </p:sp>
      <p:sp>
        <p:nvSpPr>
          <p:cNvPr id="349" name="object 349"/>
          <p:cNvSpPr/>
          <p:nvPr/>
        </p:nvSpPr>
        <p:spPr>
          <a:xfrm>
            <a:off x="3444999" y="2037511"/>
            <a:ext cx="22770" cy="93762"/>
          </a:xfrm>
          <a:custGeom>
            <a:avLst/>
            <a:gdLst/>
            <a:ahLst/>
            <a:cxnLst/>
            <a:rect l="l" t="t" r="r" b="b"/>
            <a:pathLst>
              <a:path w="32385" h="133350">
                <a:moveTo>
                  <a:pt x="0" y="133074"/>
                </a:moveTo>
                <a:lnTo>
                  <a:pt x="13746" y="123896"/>
                </a:lnTo>
                <a:lnTo>
                  <a:pt x="18328" y="119307"/>
                </a:lnTo>
                <a:lnTo>
                  <a:pt x="27493" y="105541"/>
                </a:lnTo>
                <a:lnTo>
                  <a:pt x="32075" y="73420"/>
                </a:lnTo>
                <a:lnTo>
                  <a:pt x="32075" y="55065"/>
                </a:lnTo>
                <a:lnTo>
                  <a:pt x="27493" y="22943"/>
                </a:lnTo>
                <a:lnTo>
                  <a:pt x="18328" y="9177"/>
                </a:lnTo>
                <a:lnTo>
                  <a:pt x="13746" y="4588"/>
                </a:lnTo>
                <a:lnTo>
                  <a:pt x="0" y="0"/>
                </a:lnTo>
              </a:path>
            </a:pathLst>
          </a:custGeom>
          <a:ln w="9165">
            <a:solidFill>
              <a:srgbClr val="000000"/>
            </a:solidFill>
          </a:ln>
        </p:spPr>
        <p:txBody>
          <a:bodyPr wrap="square" lIns="0" tIns="0" rIns="0" bIns="0" rtlCol="0"/>
          <a:lstStyle/>
          <a:p>
            <a:endParaRPr sz="1266"/>
          </a:p>
        </p:txBody>
      </p:sp>
      <p:sp>
        <p:nvSpPr>
          <p:cNvPr id="350" name="object 350"/>
          <p:cNvSpPr/>
          <p:nvPr/>
        </p:nvSpPr>
        <p:spPr>
          <a:xfrm>
            <a:off x="3158252" y="1795524"/>
            <a:ext cx="22770" cy="93762"/>
          </a:xfrm>
          <a:custGeom>
            <a:avLst/>
            <a:gdLst/>
            <a:ahLst/>
            <a:cxnLst/>
            <a:rect l="l" t="t" r="r" b="b"/>
            <a:pathLst>
              <a:path w="32385" h="133350">
                <a:moveTo>
                  <a:pt x="0" y="27532"/>
                </a:moveTo>
                <a:lnTo>
                  <a:pt x="9164"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51" name="object 351"/>
          <p:cNvSpPr/>
          <p:nvPr/>
        </p:nvSpPr>
        <p:spPr>
          <a:xfrm>
            <a:off x="3174362" y="1801978"/>
            <a:ext cx="0" cy="87511"/>
          </a:xfrm>
          <a:custGeom>
            <a:avLst/>
            <a:gdLst/>
            <a:ahLst/>
            <a:cxnLst/>
            <a:rect l="l" t="t" r="r" b="b"/>
            <a:pathLst>
              <a:path h="124460">
                <a:moveTo>
                  <a:pt x="0" y="0"/>
                </a:moveTo>
                <a:lnTo>
                  <a:pt x="0" y="123896"/>
                </a:lnTo>
              </a:path>
            </a:pathLst>
          </a:custGeom>
          <a:ln w="9164">
            <a:solidFill>
              <a:srgbClr val="000000"/>
            </a:solidFill>
          </a:ln>
        </p:spPr>
        <p:txBody>
          <a:bodyPr wrap="square" lIns="0" tIns="0" rIns="0" bIns="0" rtlCol="0"/>
          <a:lstStyle/>
          <a:p>
            <a:endParaRPr sz="1266"/>
          </a:p>
        </p:txBody>
      </p:sp>
      <p:sp>
        <p:nvSpPr>
          <p:cNvPr id="352" name="object 352"/>
          <p:cNvSpPr/>
          <p:nvPr/>
        </p:nvSpPr>
        <p:spPr>
          <a:xfrm>
            <a:off x="3158253" y="1889093"/>
            <a:ext cx="38843" cy="0"/>
          </a:xfrm>
          <a:custGeom>
            <a:avLst/>
            <a:gdLst/>
            <a:ahLst/>
            <a:cxnLst/>
            <a:rect l="l" t="t" r="r" b="b"/>
            <a:pathLst>
              <a:path w="55244">
                <a:moveTo>
                  <a:pt x="0" y="0"/>
                </a:moveTo>
                <a:lnTo>
                  <a:pt x="54986" y="0"/>
                </a:lnTo>
              </a:path>
            </a:pathLst>
          </a:custGeom>
          <a:ln w="9177">
            <a:solidFill>
              <a:srgbClr val="000000"/>
            </a:solidFill>
          </a:ln>
        </p:spPr>
        <p:txBody>
          <a:bodyPr wrap="square" lIns="0" tIns="0" rIns="0" bIns="0" rtlCol="0"/>
          <a:lstStyle/>
          <a:p>
            <a:endParaRPr sz="1266"/>
          </a:p>
        </p:txBody>
      </p:sp>
      <p:sp>
        <p:nvSpPr>
          <p:cNvPr id="353" name="object 353"/>
          <p:cNvSpPr/>
          <p:nvPr/>
        </p:nvSpPr>
        <p:spPr>
          <a:xfrm>
            <a:off x="3232355" y="1795524"/>
            <a:ext cx="61615" cy="93762"/>
          </a:xfrm>
          <a:custGeom>
            <a:avLst/>
            <a:gdLst/>
            <a:ahLst/>
            <a:cxnLst/>
            <a:rect l="l" t="t" r="r" b="b"/>
            <a:pathLst>
              <a:path w="87630" h="133350">
                <a:moveTo>
                  <a:pt x="36657" y="0"/>
                </a:moveTo>
                <a:lnTo>
                  <a:pt x="18328" y="9177"/>
                </a:lnTo>
                <a:lnTo>
                  <a:pt x="9164" y="27532"/>
                </a:lnTo>
                <a:lnTo>
                  <a:pt x="0" y="59653"/>
                </a:lnTo>
                <a:lnTo>
                  <a:pt x="0" y="78008"/>
                </a:lnTo>
                <a:lnTo>
                  <a:pt x="9164" y="110130"/>
                </a:lnTo>
                <a:lnTo>
                  <a:pt x="18328" y="128485"/>
                </a:lnTo>
                <a:lnTo>
                  <a:pt x="36657" y="133074"/>
                </a:lnTo>
                <a:lnTo>
                  <a:pt x="50404" y="133074"/>
                </a:lnTo>
                <a:lnTo>
                  <a:pt x="68733" y="128485"/>
                </a:lnTo>
                <a:lnTo>
                  <a:pt x="82479" y="110130"/>
                </a:lnTo>
                <a:lnTo>
                  <a:pt x="87062" y="78008"/>
                </a:lnTo>
                <a:lnTo>
                  <a:pt x="87062" y="59653"/>
                </a:lnTo>
                <a:lnTo>
                  <a:pt x="82479" y="27532"/>
                </a:lnTo>
                <a:lnTo>
                  <a:pt x="68733" y="9177"/>
                </a:lnTo>
                <a:lnTo>
                  <a:pt x="50404" y="0"/>
                </a:lnTo>
                <a:lnTo>
                  <a:pt x="36657" y="0"/>
                </a:lnTo>
                <a:lnTo>
                  <a:pt x="27493" y="9177"/>
                </a:lnTo>
                <a:lnTo>
                  <a:pt x="18328" y="13766"/>
                </a:lnTo>
                <a:lnTo>
                  <a:pt x="13746" y="27532"/>
                </a:lnTo>
                <a:lnTo>
                  <a:pt x="9164" y="59653"/>
                </a:lnTo>
                <a:lnTo>
                  <a:pt x="9164" y="78008"/>
                </a:lnTo>
                <a:lnTo>
                  <a:pt x="13746" y="110130"/>
                </a:lnTo>
                <a:lnTo>
                  <a:pt x="18328" y="123896"/>
                </a:lnTo>
                <a:lnTo>
                  <a:pt x="27493" y="128485"/>
                </a:lnTo>
                <a:lnTo>
                  <a:pt x="36657" y="133074"/>
                </a:lnTo>
              </a:path>
            </a:pathLst>
          </a:custGeom>
          <a:ln w="9168">
            <a:solidFill>
              <a:srgbClr val="000000"/>
            </a:solidFill>
          </a:ln>
        </p:spPr>
        <p:txBody>
          <a:bodyPr wrap="square" lIns="0" tIns="0" rIns="0" bIns="0" rtlCol="0"/>
          <a:lstStyle/>
          <a:p>
            <a:endParaRPr sz="1266"/>
          </a:p>
        </p:txBody>
      </p:sp>
      <p:sp>
        <p:nvSpPr>
          <p:cNvPr id="354" name="object 354"/>
          <p:cNvSpPr/>
          <p:nvPr/>
        </p:nvSpPr>
        <p:spPr>
          <a:xfrm>
            <a:off x="3267796" y="1795524"/>
            <a:ext cx="22770" cy="93762"/>
          </a:xfrm>
          <a:custGeom>
            <a:avLst/>
            <a:gdLst/>
            <a:ahLst/>
            <a:cxnLst/>
            <a:rect l="l" t="t" r="r" b="b"/>
            <a:pathLst>
              <a:path w="32385" h="133350">
                <a:moveTo>
                  <a:pt x="0" y="133074"/>
                </a:moveTo>
                <a:lnTo>
                  <a:pt x="13746" y="128485"/>
                </a:lnTo>
                <a:lnTo>
                  <a:pt x="18328" y="123896"/>
                </a:lnTo>
                <a:lnTo>
                  <a:pt x="27493" y="110130"/>
                </a:lnTo>
                <a:lnTo>
                  <a:pt x="32075" y="78008"/>
                </a:lnTo>
                <a:lnTo>
                  <a:pt x="32075" y="59653"/>
                </a:lnTo>
                <a:lnTo>
                  <a:pt x="27493" y="27532"/>
                </a:lnTo>
                <a:lnTo>
                  <a:pt x="18328" y="13766"/>
                </a:lnTo>
                <a:lnTo>
                  <a:pt x="13746" y="9177"/>
                </a:lnTo>
                <a:lnTo>
                  <a:pt x="0" y="0"/>
                </a:lnTo>
              </a:path>
            </a:pathLst>
          </a:custGeom>
          <a:ln w="9165">
            <a:solidFill>
              <a:srgbClr val="000000"/>
            </a:solidFill>
          </a:ln>
        </p:spPr>
        <p:txBody>
          <a:bodyPr wrap="square" lIns="0" tIns="0" rIns="0" bIns="0" rtlCol="0"/>
          <a:lstStyle/>
          <a:p>
            <a:endParaRPr sz="1266"/>
          </a:p>
        </p:txBody>
      </p:sp>
      <p:sp>
        <p:nvSpPr>
          <p:cNvPr id="355" name="object 355"/>
          <p:cNvSpPr/>
          <p:nvPr/>
        </p:nvSpPr>
        <p:spPr>
          <a:xfrm>
            <a:off x="3335455" y="1743901"/>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56" name="object 356"/>
          <p:cNvSpPr/>
          <p:nvPr/>
        </p:nvSpPr>
        <p:spPr>
          <a:xfrm>
            <a:off x="3351565" y="1747128"/>
            <a:ext cx="0" cy="90636"/>
          </a:xfrm>
          <a:custGeom>
            <a:avLst/>
            <a:gdLst/>
            <a:ahLst/>
            <a:cxnLst/>
            <a:rect l="l" t="t" r="r" b="b"/>
            <a:pathLst>
              <a:path h="128905">
                <a:moveTo>
                  <a:pt x="0" y="0"/>
                </a:moveTo>
                <a:lnTo>
                  <a:pt x="0" y="128485"/>
                </a:lnTo>
              </a:path>
            </a:pathLst>
          </a:custGeom>
          <a:ln w="9164">
            <a:solidFill>
              <a:srgbClr val="000000"/>
            </a:solidFill>
          </a:ln>
        </p:spPr>
        <p:txBody>
          <a:bodyPr wrap="square" lIns="0" tIns="0" rIns="0" bIns="0" rtlCol="0"/>
          <a:lstStyle/>
          <a:p>
            <a:endParaRPr sz="1266"/>
          </a:p>
        </p:txBody>
      </p:sp>
      <p:sp>
        <p:nvSpPr>
          <p:cNvPr id="357" name="object 357"/>
          <p:cNvSpPr/>
          <p:nvPr/>
        </p:nvSpPr>
        <p:spPr>
          <a:xfrm>
            <a:off x="3335456" y="1837469"/>
            <a:ext cx="38843" cy="0"/>
          </a:xfrm>
          <a:custGeom>
            <a:avLst/>
            <a:gdLst/>
            <a:ahLst/>
            <a:cxnLst/>
            <a:rect l="l" t="t" r="r" b="b"/>
            <a:pathLst>
              <a:path w="55244">
                <a:moveTo>
                  <a:pt x="0" y="0"/>
                </a:moveTo>
                <a:lnTo>
                  <a:pt x="54986" y="0"/>
                </a:lnTo>
              </a:path>
            </a:pathLst>
          </a:custGeom>
          <a:ln w="9177">
            <a:solidFill>
              <a:srgbClr val="000000"/>
            </a:solidFill>
          </a:ln>
        </p:spPr>
        <p:txBody>
          <a:bodyPr wrap="square" lIns="0" tIns="0" rIns="0" bIns="0" rtlCol="0"/>
          <a:lstStyle/>
          <a:p>
            <a:endParaRPr sz="1266"/>
          </a:p>
        </p:txBody>
      </p:sp>
      <p:sp>
        <p:nvSpPr>
          <p:cNvPr id="358" name="object 358"/>
          <p:cNvSpPr/>
          <p:nvPr/>
        </p:nvSpPr>
        <p:spPr>
          <a:xfrm>
            <a:off x="3422446" y="1743901"/>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59" name="object 359"/>
          <p:cNvSpPr/>
          <p:nvPr/>
        </p:nvSpPr>
        <p:spPr>
          <a:xfrm>
            <a:off x="3441777" y="1747128"/>
            <a:ext cx="0" cy="90636"/>
          </a:xfrm>
          <a:custGeom>
            <a:avLst/>
            <a:gdLst/>
            <a:ahLst/>
            <a:cxnLst/>
            <a:rect l="l" t="t" r="r" b="b"/>
            <a:pathLst>
              <a:path h="128905">
                <a:moveTo>
                  <a:pt x="0" y="0"/>
                </a:moveTo>
                <a:lnTo>
                  <a:pt x="0" y="128485"/>
                </a:lnTo>
              </a:path>
            </a:pathLst>
          </a:custGeom>
          <a:ln w="9164">
            <a:solidFill>
              <a:srgbClr val="000000"/>
            </a:solidFill>
          </a:ln>
        </p:spPr>
        <p:txBody>
          <a:bodyPr wrap="square" lIns="0" tIns="0" rIns="0" bIns="0" rtlCol="0"/>
          <a:lstStyle/>
          <a:p>
            <a:endParaRPr sz="1266"/>
          </a:p>
        </p:txBody>
      </p:sp>
      <p:sp>
        <p:nvSpPr>
          <p:cNvPr id="360" name="object 360"/>
          <p:cNvSpPr/>
          <p:nvPr/>
        </p:nvSpPr>
        <p:spPr>
          <a:xfrm>
            <a:off x="3422446" y="1837469"/>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361" name="object 361"/>
          <p:cNvSpPr/>
          <p:nvPr/>
        </p:nvSpPr>
        <p:spPr>
          <a:xfrm>
            <a:off x="3158252" y="1501916"/>
            <a:ext cx="22770" cy="93762"/>
          </a:xfrm>
          <a:custGeom>
            <a:avLst/>
            <a:gdLst/>
            <a:ahLst/>
            <a:cxnLst/>
            <a:rect l="l" t="t" r="r" b="b"/>
            <a:pathLst>
              <a:path w="32385" h="133350">
                <a:moveTo>
                  <a:pt x="0" y="27532"/>
                </a:moveTo>
                <a:lnTo>
                  <a:pt x="9164" y="22943"/>
                </a:lnTo>
                <a:lnTo>
                  <a:pt x="32075" y="0"/>
                </a:lnTo>
                <a:lnTo>
                  <a:pt x="32075" y="133074"/>
                </a:lnTo>
              </a:path>
            </a:pathLst>
          </a:custGeom>
          <a:ln w="9165">
            <a:solidFill>
              <a:srgbClr val="000000"/>
            </a:solidFill>
          </a:ln>
        </p:spPr>
        <p:txBody>
          <a:bodyPr wrap="square" lIns="0" tIns="0" rIns="0" bIns="0" rtlCol="0"/>
          <a:lstStyle/>
          <a:p>
            <a:endParaRPr sz="1266"/>
          </a:p>
        </p:txBody>
      </p:sp>
      <p:sp>
        <p:nvSpPr>
          <p:cNvPr id="362" name="object 362"/>
          <p:cNvSpPr/>
          <p:nvPr/>
        </p:nvSpPr>
        <p:spPr>
          <a:xfrm>
            <a:off x="3174362" y="1508369"/>
            <a:ext cx="0" cy="87511"/>
          </a:xfrm>
          <a:custGeom>
            <a:avLst/>
            <a:gdLst/>
            <a:ahLst/>
            <a:cxnLst/>
            <a:rect l="l" t="t" r="r" b="b"/>
            <a:pathLst>
              <a:path h="124460">
                <a:moveTo>
                  <a:pt x="0" y="0"/>
                </a:moveTo>
                <a:lnTo>
                  <a:pt x="0" y="123896"/>
                </a:lnTo>
              </a:path>
            </a:pathLst>
          </a:custGeom>
          <a:ln w="9164">
            <a:solidFill>
              <a:srgbClr val="000000"/>
            </a:solidFill>
          </a:ln>
        </p:spPr>
        <p:txBody>
          <a:bodyPr wrap="square" lIns="0" tIns="0" rIns="0" bIns="0" rtlCol="0"/>
          <a:lstStyle/>
          <a:p>
            <a:endParaRPr sz="1266"/>
          </a:p>
        </p:txBody>
      </p:sp>
      <p:sp>
        <p:nvSpPr>
          <p:cNvPr id="363" name="object 363"/>
          <p:cNvSpPr/>
          <p:nvPr/>
        </p:nvSpPr>
        <p:spPr>
          <a:xfrm>
            <a:off x="3158253" y="1595483"/>
            <a:ext cx="38843" cy="0"/>
          </a:xfrm>
          <a:custGeom>
            <a:avLst/>
            <a:gdLst/>
            <a:ahLst/>
            <a:cxnLst/>
            <a:rect l="l" t="t" r="r" b="b"/>
            <a:pathLst>
              <a:path w="55244">
                <a:moveTo>
                  <a:pt x="0" y="0"/>
                </a:moveTo>
                <a:lnTo>
                  <a:pt x="54986" y="0"/>
                </a:lnTo>
              </a:path>
            </a:pathLst>
          </a:custGeom>
          <a:ln w="9177">
            <a:solidFill>
              <a:srgbClr val="000000"/>
            </a:solidFill>
          </a:ln>
        </p:spPr>
        <p:txBody>
          <a:bodyPr wrap="square" lIns="0" tIns="0" rIns="0" bIns="0" rtlCol="0"/>
          <a:lstStyle/>
          <a:p>
            <a:endParaRPr sz="1266"/>
          </a:p>
        </p:txBody>
      </p:sp>
      <p:sp>
        <p:nvSpPr>
          <p:cNvPr id="364" name="object 364"/>
          <p:cNvSpPr/>
          <p:nvPr/>
        </p:nvSpPr>
        <p:spPr>
          <a:xfrm>
            <a:off x="3232355" y="1501916"/>
            <a:ext cx="61615" cy="93762"/>
          </a:xfrm>
          <a:custGeom>
            <a:avLst/>
            <a:gdLst/>
            <a:ahLst/>
            <a:cxnLst/>
            <a:rect l="l" t="t" r="r" b="b"/>
            <a:pathLst>
              <a:path w="87630" h="133350">
                <a:moveTo>
                  <a:pt x="36657" y="0"/>
                </a:moveTo>
                <a:lnTo>
                  <a:pt x="18328" y="9177"/>
                </a:lnTo>
                <a:lnTo>
                  <a:pt x="9164" y="27532"/>
                </a:lnTo>
                <a:lnTo>
                  <a:pt x="0" y="59653"/>
                </a:lnTo>
                <a:lnTo>
                  <a:pt x="0" y="78008"/>
                </a:lnTo>
                <a:lnTo>
                  <a:pt x="9164" y="110130"/>
                </a:lnTo>
                <a:lnTo>
                  <a:pt x="18328" y="128485"/>
                </a:lnTo>
                <a:lnTo>
                  <a:pt x="36657" y="133074"/>
                </a:lnTo>
                <a:lnTo>
                  <a:pt x="50404" y="133074"/>
                </a:lnTo>
                <a:lnTo>
                  <a:pt x="68733" y="128485"/>
                </a:lnTo>
                <a:lnTo>
                  <a:pt x="82479" y="110130"/>
                </a:lnTo>
                <a:lnTo>
                  <a:pt x="87062" y="78008"/>
                </a:lnTo>
                <a:lnTo>
                  <a:pt x="87062" y="59653"/>
                </a:lnTo>
                <a:lnTo>
                  <a:pt x="82479" y="27532"/>
                </a:lnTo>
                <a:lnTo>
                  <a:pt x="68733" y="9177"/>
                </a:lnTo>
                <a:lnTo>
                  <a:pt x="50404" y="0"/>
                </a:lnTo>
                <a:lnTo>
                  <a:pt x="36657" y="0"/>
                </a:lnTo>
              </a:path>
            </a:pathLst>
          </a:custGeom>
          <a:ln w="9168">
            <a:solidFill>
              <a:srgbClr val="000000"/>
            </a:solidFill>
          </a:ln>
        </p:spPr>
        <p:txBody>
          <a:bodyPr wrap="square" lIns="0" tIns="0" rIns="0" bIns="0" rtlCol="0"/>
          <a:lstStyle/>
          <a:p>
            <a:endParaRPr sz="1266"/>
          </a:p>
        </p:txBody>
      </p:sp>
      <p:sp>
        <p:nvSpPr>
          <p:cNvPr id="365" name="object 365"/>
          <p:cNvSpPr/>
          <p:nvPr/>
        </p:nvSpPr>
        <p:spPr>
          <a:xfrm>
            <a:off x="3238800" y="1501916"/>
            <a:ext cx="19645" cy="93762"/>
          </a:xfrm>
          <a:custGeom>
            <a:avLst/>
            <a:gdLst/>
            <a:ahLst/>
            <a:cxnLst/>
            <a:rect l="l" t="t" r="r" b="b"/>
            <a:pathLst>
              <a:path w="27939" h="133350">
                <a:moveTo>
                  <a:pt x="27493" y="0"/>
                </a:moveTo>
                <a:lnTo>
                  <a:pt x="18328" y="9177"/>
                </a:lnTo>
                <a:lnTo>
                  <a:pt x="9164" y="13766"/>
                </a:lnTo>
                <a:lnTo>
                  <a:pt x="4582" y="27532"/>
                </a:lnTo>
                <a:lnTo>
                  <a:pt x="0" y="59653"/>
                </a:lnTo>
                <a:lnTo>
                  <a:pt x="0" y="78008"/>
                </a:lnTo>
                <a:lnTo>
                  <a:pt x="4582" y="110130"/>
                </a:lnTo>
                <a:lnTo>
                  <a:pt x="9164" y="123896"/>
                </a:lnTo>
                <a:lnTo>
                  <a:pt x="27493" y="133074"/>
                </a:lnTo>
              </a:path>
            </a:pathLst>
          </a:custGeom>
          <a:ln w="9164">
            <a:solidFill>
              <a:srgbClr val="000000"/>
            </a:solidFill>
          </a:ln>
        </p:spPr>
        <p:txBody>
          <a:bodyPr wrap="square" lIns="0" tIns="0" rIns="0" bIns="0" rtlCol="0"/>
          <a:lstStyle/>
          <a:p>
            <a:endParaRPr sz="1266"/>
          </a:p>
        </p:txBody>
      </p:sp>
      <p:sp>
        <p:nvSpPr>
          <p:cNvPr id="366" name="object 366"/>
          <p:cNvSpPr/>
          <p:nvPr/>
        </p:nvSpPr>
        <p:spPr>
          <a:xfrm>
            <a:off x="3267796" y="1501916"/>
            <a:ext cx="22770" cy="93762"/>
          </a:xfrm>
          <a:custGeom>
            <a:avLst/>
            <a:gdLst/>
            <a:ahLst/>
            <a:cxnLst/>
            <a:rect l="l" t="t" r="r" b="b"/>
            <a:pathLst>
              <a:path w="32385" h="133350">
                <a:moveTo>
                  <a:pt x="0" y="133074"/>
                </a:moveTo>
                <a:lnTo>
                  <a:pt x="13746" y="128485"/>
                </a:lnTo>
                <a:lnTo>
                  <a:pt x="18328" y="123896"/>
                </a:lnTo>
                <a:lnTo>
                  <a:pt x="27493" y="110130"/>
                </a:lnTo>
                <a:lnTo>
                  <a:pt x="32075" y="78008"/>
                </a:lnTo>
                <a:lnTo>
                  <a:pt x="32075" y="59653"/>
                </a:lnTo>
                <a:lnTo>
                  <a:pt x="27493" y="27532"/>
                </a:lnTo>
                <a:lnTo>
                  <a:pt x="18328" y="13766"/>
                </a:lnTo>
                <a:lnTo>
                  <a:pt x="13746" y="9177"/>
                </a:lnTo>
                <a:lnTo>
                  <a:pt x="0" y="0"/>
                </a:lnTo>
              </a:path>
            </a:pathLst>
          </a:custGeom>
          <a:ln w="9165">
            <a:solidFill>
              <a:srgbClr val="000000"/>
            </a:solidFill>
          </a:ln>
        </p:spPr>
        <p:txBody>
          <a:bodyPr wrap="square" lIns="0" tIns="0" rIns="0" bIns="0" rtlCol="0"/>
          <a:lstStyle/>
          <a:p>
            <a:endParaRPr sz="1266"/>
          </a:p>
        </p:txBody>
      </p:sp>
      <p:sp>
        <p:nvSpPr>
          <p:cNvPr id="367" name="object 367"/>
          <p:cNvSpPr/>
          <p:nvPr/>
        </p:nvSpPr>
        <p:spPr>
          <a:xfrm>
            <a:off x="3335455" y="1450292"/>
            <a:ext cx="22770" cy="93762"/>
          </a:xfrm>
          <a:custGeom>
            <a:avLst/>
            <a:gdLst/>
            <a:ahLst/>
            <a:cxnLst/>
            <a:rect l="l" t="t" r="r" b="b"/>
            <a:pathLst>
              <a:path w="32385" h="133350">
                <a:moveTo>
                  <a:pt x="0" y="22943"/>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68" name="object 368"/>
          <p:cNvSpPr/>
          <p:nvPr/>
        </p:nvSpPr>
        <p:spPr>
          <a:xfrm>
            <a:off x="3351565" y="1453520"/>
            <a:ext cx="0" cy="90636"/>
          </a:xfrm>
          <a:custGeom>
            <a:avLst/>
            <a:gdLst/>
            <a:ahLst/>
            <a:cxnLst/>
            <a:rect l="l" t="t" r="r" b="b"/>
            <a:pathLst>
              <a:path h="128905">
                <a:moveTo>
                  <a:pt x="0" y="0"/>
                </a:moveTo>
                <a:lnTo>
                  <a:pt x="0" y="128485"/>
                </a:lnTo>
              </a:path>
            </a:pathLst>
          </a:custGeom>
          <a:ln w="9164">
            <a:solidFill>
              <a:srgbClr val="000000"/>
            </a:solidFill>
          </a:ln>
        </p:spPr>
        <p:txBody>
          <a:bodyPr wrap="square" lIns="0" tIns="0" rIns="0" bIns="0" rtlCol="0"/>
          <a:lstStyle/>
          <a:p>
            <a:endParaRPr sz="1266"/>
          </a:p>
        </p:txBody>
      </p:sp>
      <p:sp>
        <p:nvSpPr>
          <p:cNvPr id="369" name="object 369"/>
          <p:cNvSpPr/>
          <p:nvPr/>
        </p:nvSpPr>
        <p:spPr>
          <a:xfrm>
            <a:off x="3335456" y="1543860"/>
            <a:ext cx="38843" cy="0"/>
          </a:xfrm>
          <a:custGeom>
            <a:avLst/>
            <a:gdLst/>
            <a:ahLst/>
            <a:cxnLst/>
            <a:rect l="l" t="t" r="r" b="b"/>
            <a:pathLst>
              <a:path w="55244">
                <a:moveTo>
                  <a:pt x="0" y="0"/>
                </a:moveTo>
                <a:lnTo>
                  <a:pt x="54986" y="0"/>
                </a:lnTo>
              </a:path>
            </a:pathLst>
          </a:custGeom>
          <a:ln w="9177">
            <a:solidFill>
              <a:srgbClr val="000000"/>
            </a:solidFill>
          </a:ln>
        </p:spPr>
        <p:txBody>
          <a:bodyPr wrap="square" lIns="0" tIns="0" rIns="0" bIns="0" rtlCol="0"/>
          <a:lstStyle/>
          <a:p>
            <a:endParaRPr sz="1266"/>
          </a:p>
        </p:txBody>
      </p:sp>
      <p:sp>
        <p:nvSpPr>
          <p:cNvPr id="370" name="object 370"/>
          <p:cNvSpPr/>
          <p:nvPr/>
        </p:nvSpPr>
        <p:spPr>
          <a:xfrm>
            <a:off x="3409559" y="1450292"/>
            <a:ext cx="64740" cy="93762"/>
          </a:xfrm>
          <a:custGeom>
            <a:avLst/>
            <a:gdLst/>
            <a:ahLst/>
            <a:cxnLst/>
            <a:rect l="l" t="t" r="r" b="b"/>
            <a:pathLst>
              <a:path w="92075" h="133350">
                <a:moveTo>
                  <a:pt x="9164" y="22943"/>
                </a:moveTo>
                <a:lnTo>
                  <a:pt x="13746" y="32121"/>
                </a:lnTo>
                <a:lnTo>
                  <a:pt x="9164" y="36710"/>
                </a:lnTo>
                <a:lnTo>
                  <a:pt x="0" y="32121"/>
                </a:lnTo>
                <a:lnTo>
                  <a:pt x="0" y="22943"/>
                </a:lnTo>
                <a:lnTo>
                  <a:pt x="9164" y="13766"/>
                </a:lnTo>
                <a:lnTo>
                  <a:pt x="13746" y="4588"/>
                </a:lnTo>
                <a:lnTo>
                  <a:pt x="32075" y="0"/>
                </a:lnTo>
                <a:lnTo>
                  <a:pt x="59568" y="0"/>
                </a:lnTo>
                <a:lnTo>
                  <a:pt x="77897" y="4588"/>
                </a:lnTo>
                <a:lnTo>
                  <a:pt x="82479" y="13766"/>
                </a:lnTo>
                <a:lnTo>
                  <a:pt x="91644" y="22943"/>
                </a:lnTo>
                <a:lnTo>
                  <a:pt x="91644" y="36710"/>
                </a:lnTo>
                <a:lnTo>
                  <a:pt x="82479" y="50476"/>
                </a:lnTo>
                <a:lnTo>
                  <a:pt x="64150" y="64242"/>
                </a:lnTo>
                <a:lnTo>
                  <a:pt x="32075" y="73420"/>
                </a:lnTo>
                <a:lnTo>
                  <a:pt x="18328" y="82597"/>
                </a:lnTo>
                <a:lnTo>
                  <a:pt x="9164" y="96364"/>
                </a:lnTo>
                <a:lnTo>
                  <a:pt x="0" y="114719"/>
                </a:lnTo>
                <a:lnTo>
                  <a:pt x="0" y="133074"/>
                </a:lnTo>
              </a:path>
            </a:pathLst>
          </a:custGeom>
          <a:ln w="9168">
            <a:solidFill>
              <a:srgbClr val="000000"/>
            </a:solidFill>
          </a:ln>
        </p:spPr>
        <p:txBody>
          <a:bodyPr wrap="square" lIns="0" tIns="0" rIns="0" bIns="0" rtlCol="0"/>
          <a:lstStyle/>
          <a:p>
            <a:endParaRPr sz="1266"/>
          </a:p>
        </p:txBody>
      </p:sp>
      <p:sp>
        <p:nvSpPr>
          <p:cNvPr id="371" name="object 371"/>
          <p:cNvSpPr/>
          <p:nvPr/>
        </p:nvSpPr>
        <p:spPr>
          <a:xfrm>
            <a:off x="3432111" y="1450292"/>
            <a:ext cx="35719" cy="51792"/>
          </a:xfrm>
          <a:custGeom>
            <a:avLst/>
            <a:gdLst/>
            <a:ahLst/>
            <a:cxnLst/>
            <a:rect l="l" t="t" r="r" b="b"/>
            <a:pathLst>
              <a:path w="50800" h="73660">
                <a:moveTo>
                  <a:pt x="27493" y="0"/>
                </a:moveTo>
                <a:lnTo>
                  <a:pt x="36657" y="4588"/>
                </a:lnTo>
                <a:lnTo>
                  <a:pt x="45822" y="13766"/>
                </a:lnTo>
                <a:lnTo>
                  <a:pt x="50404" y="22943"/>
                </a:lnTo>
                <a:lnTo>
                  <a:pt x="50404" y="36710"/>
                </a:lnTo>
                <a:lnTo>
                  <a:pt x="45822" y="50476"/>
                </a:lnTo>
                <a:lnTo>
                  <a:pt x="27493" y="64242"/>
                </a:lnTo>
                <a:lnTo>
                  <a:pt x="0" y="73420"/>
                </a:lnTo>
              </a:path>
            </a:pathLst>
          </a:custGeom>
          <a:ln w="9168">
            <a:solidFill>
              <a:srgbClr val="000000"/>
            </a:solidFill>
          </a:ln>
        </p:spPr>
        <p:txBody>
          <a:bodyPr wrap="square" lIns="0" tIns="0" rIns="0" bIns="0" rtlCol="0"/>
          <a:lstStyle/>
          <a:p>
            <a:endParaRPr sz="1266"/>
          </a:p>
        </p:txBody>
      </p:sp>
      <p:sp>
        <p:nvSpPr>
          <p:cNvPr id="372" name="object 372"/>
          <p:cNvSpPr/>
          <p:nvPr/>
        </p:nvSpPr>
        <p:spPr>
          <a:xfrm>
            <a:off x="3409559" y="1530955"/>
            <a:ext cx="64740" cy="6697"/>
          </a:xfrm>
          <a:custGeom>
            <a:avLst/>
            <a:gdLst/>
            <a:ahLst/>
            <a:cxnLst/>
            <a:rect l="l" t="t" r="r" b="b"/>
            <a:pathLst>
              <a:path w="92075" h="9525">
                <a:moveTo>
                  <a:pt x="0" y="4588"/>
                </a:moveTo>
                <a:lnTo>
                  <a:pt x="9164" y="0"/>
                </a:lnTo>
                <a:lnTo>
                  <a:pt x="18328" y="0"/>
                </a:lnTo>
                <a:lnTo>
                  <a:pt x="50404" y="9177"/>
                </a:lnTo>
                <a:lnTo>
                  <a:pt x="68733" y="9177"/>
                </a:lnTo>
                <a:lnTo>
                  <a:pt x="82479" y="4588"/>
                </a:lnTo>
                <a:lnTo>
                  <a:pt x="91644" y="0"/>
                </a:lnTo>
              </a:path>
            </a:pathLst>
          </a:custGeom>
          <a:ln w="9177">
            <a:solidFill>
              <a:srgbClr val="000000"/>
            </a:solidFill>
          </a:ln>
        </p:spPr>
        <p:txBody>
          <a:bodyPr wrap="square" lIns="0" tIns="0" rIns="0" bIns="0" rtlCol="0"/>
          <a:lstStyle/>
          <a:p>
            <a:endParaRPr sz="1266"/>
          </a:p>
        </p:txBody>
      </p:sp>
      <p:sp>
        <p:nvSpPr>
          <p:cNvPr id="373" name="object 373"/>
          <p:cNvSpPr/>
          <p:nvPr/>
        </p:nvSpPr>
        <p:spPr>
          <a:xfrm>
            <a:off x="3422446" y="1521275"/>
            <a:ext cx="51792" cy="22770"/>
          </a:xfrm>
          <a:custGeom>
            <a:avLst/>
            <a:gdLst/>
            <a:ahLst/>
            <a:cxnLst/>
            <a:rect l="l" t="t" r="r" b="b"/>
            <a:pathLst>
              <a:path w="73660" h="32385">
                <a:moveTo>
                  <a:pt x="0" y="13766"/>
                </a:moveTo>
                <a:lnTo>
                  <a:pt x="32075" y="32121"/>
                </a:lnTo>
                <a:lnTo>
                  <a:pt x="59568" y="32121"/>
                </a:lnTo>
                <a:lnTo>
                  <a:pt x="64150" y="22943"/>
                </a:lnTo>
                <a:lnTo>
                  <a:pt x="73315" y="13766"/>
                </a:lnTo>
                <a:lnTo>
                  <a:pt x="73315" y="0"/>
                </a:lnTo>
              </a:path>
            </a:pathLst>
          </a:custGeom>
          <a:ln w="9175">
            <a:solidFill>
              <a:srgbClr val="000000"/>
            </a:solidFill>
          </a:ln>
        </p:spPr>
        <p:txBody>
          <a:bodyPr wrap="square" lIns="0" tIns="0" rIns="0" bIns="0" rtlCol="0"/>
          <a:lstStyle/>
          <a:p>
            <a:endParaRPr sz="1266"/>
          </a:p>
        </p:txBody>
      </p:sp>
      <p:sp>
        <p:nvSpPr>
          <p:cNvPr id="374" name="object 374"/>
          <p:cNvSpPr/>
          <p:nvPr/>
        </p:nvSpPr>
        <p:spPr>
          <a:xfrm>
            <a:off x="3158252" y="1211533"/>
            <a:ext cx="22770" cy="90636"/>
          </a:xfrm>
          <a:custGeom>
            <a:avLst/>
            <a:gdLst/>
            <a:ahLst/>
            <a:cxnLst/>
            <a:rect l="l" t="t" r="r" b="b"/>
            <a:pathLst>
              <a:path w="32385" h="128905">
                <a:moveTo>
                  <a:pt x="0" y="22943"/>
                </a:moveTo>
                <a:lnTo>
                  <a:pt x="9164" y="18355"/>
                </a:lnTo>
                <a:lnTo>
                  <a:pt x="32075" y="0"/>
                </a:lnTo>
                <a:lnTo>
                  <a:pt x="32075" y="128485"/>
                </a:lnTo>
              </a:path>
            </a:pathLst>
          </a:custGeom>
          <a:ln w="9165">
            <a:solidFill>
              <a:srgbClr val="000000"/>
            </a:solidFill>
          </a:ln>
        </p:spPr>
        <p:txBody>
          <a:bodyPr wrap="square" lIns="0" tIns="0" rIns="0" bIns="0" rtlCol="0"/>
          <a:lstStyle/>
          <a:p>
            <a:endParaRPr sz="1266"/>
          </a:p>
        </p:txBody>
      </p:sp>
      <p:sp>
        <p:nvSpPr>
          <p:cNvPr id="375" name="object 375"/>
          <p:cNvSpPr/>
          <p:nvPr/>
        </p:nvSpPr>
        <p:spPr>
          <a:xfrm>
            <a:off x="3174362" y="1214760"/>
            <a:ext cx="0" cy="87511"/>
          </a:xfrm>
          <a:custGeom>
            <a:avLst/>
            <a:gdLst/>
            <a:ahLst/>
            <a:cxnLst/>
            <a:rect l="l" t="t" r="r" b="b"/>
            <a:pathLst>
              <a:path h="124460">
                <a:moveTo>
                  <a:pt x="0" y="0"/>
                </a:moveTo>
                <a:lnTo>
                  <a:pt x="0" y="123896"/>
                </a:lnTo>
              </a:path>
            </a:pathLst>
          </a:custGeom>
          <a:ln w="9164">
            <a:solidFill>
              <a:srgbClr val="000000"/>
            </a:solidFill>
          </a:ln>
        </p:spPr>
        <p:txBody>
          <a:bodyPr wrap="square" lIns="0" tIns="0" rIns="0" bIns="0" rtlCol="0"/>
          <a:lstStyle/>
          <a:p>
            <a:endParaRPr sz="1266"/>
          </a:p>
        </p:txBody>
      </p:sp>
      <p:sp>
        <p:nvSpPr>
          <p:cNvPr id="376" name="object 376"/>
          <p:cNvSpPr/>
          <p:nvPr/>
        </p:nvSpPr>
        <p:spPr>
          <a:xfrm>
            <a:off x="3158253" y="1301875"/>
            <a:ext cx="38843" cy="0"/>
          </a:xfrm>
          <a:custGeom>
            <a:avLst/>
            <a:gdLst/>
            <a:ahLst/>
            <a:cxnLst/>
            <a:rect l="l" t="t" r="r" b="b"/>
            <a:pathLst>
              <a:path w="55244">
                <a:moveTo>
                  <a:pt x="0" y="0"/>
                </a:moveTo>
                <a:lnTo>
                  <a:pt x="54986" y="0"/>
                </a:lnTo>
              </a:path>
            </a:pathLst>
          </a:custGeom>
          <a:ln w="9177">
            <a:solidFill>
              <a:srgbClr val="000000"/>
            </a:solidFill>
          </a:ln>
        </p:spPr>
        <p:txBody>
          <a:bodyPr wrap="square" lIns="0" tIns="0" rIns="0" bIns="0" rtlCol="0"/>
          <a:lstStyle/>
          <a:p>
            <a:endParaRPr sz="1266"/>
          </a:p>
        </p:txBody>
      </p:sp>
      <p:sp>
        <p:nvSpPr>
          <p:cNvPr id="377" name="object 377"/>
          <p:cNvSpPr/>
          <p:nvPr/>
        </p:nvSpPr>
        <p:spPr>
          <a:xfrm>
            <a:off x="3232355" y="1211533"/>
            <a:ext cx="61615" cy="90636"/>
          </a:xfrm>
          <a:custGeom>
            <a:avLst/>
            <a:gdLst/>
            <a:ahLst/>
            <a:cxnLst/>
            <a:rect l="l" t="t" r="r" b="b"/>
            <a:pathLst>
              <a:path w="87630" h="128905">
                <a:moveTo>
                  <a:pt x="36657" y="0"/>
                </a:moveTo>
                <a:lnTo>
                  <a:pt x="18328" y="4588"/>
                </a:lnTo>
                <a:lnTo>
                  <a:pt x="9164" y="22943"/>
                </a:lnTo>
                <a:lnTo>
                  <a:pt x="0" y="55065"/>
                </a:lnTo>
                <a:lnTo>
                  <a:pt x="0" y="73420"/>
                </a:lnTo>
                <a:lnTo>
                  <a:pt x="9164" y="105541"/>
                </a:lnTo>
                <a:lnTo>
                  <a:pt x="18328" y="123896"/>
                </a:lnTo>
                <a:lnTo>
                  <a:pt x="36657" y="128485"/>
                </a:lnTo>
                <a:lnTo>
                  <a:pt x="50404" y="128485"/>
                </a:lnTo>
                <a:lnTo>
                  <a:pt x="68733" y="123896"/>
                </a:lnTo>
                <a:lnTo>
                  <a:pt x="82479" y="105541"/>
                </a:lnTo>
                <a:lnTo>
                  <a:pt x="87062" y="73420"/>
                </a:lnTo>
                <a:lnTo>
                  <a:pt x="87062" y="55065"/>
                </a:lnTo>
                <a:lnTo>
                  <a:pt x="82479" y="22943"/>
                </a:lnTo>
                <a:lnTo>
                  <a:pt x="68733" y="4588"/>
                </a:lnTo>
                <a:lnTo>
                  <a:pt x="50404" y="0"/>
                </a:lnTo>
                <a:lnTo>
                  <a:pt x="36657" y="0"/>
                </a:lnTo>
                <a:lnTo>
                  <a:pt x="9164" y="55065"/>
                </a:lnTo>
                <a:lnTo>
                  <a:pt x="13746" y="105541"/>
                </a:lnTo>
                <a:lnTo>
                  <a:pt x="36657" y="128485"/>
                </a:lnTo>
              </a:path>
            </a:pathLst>
          </a:custGeom>
          <a:ln w="9168">
            <a:solidFill>
              <a:srgbClr val="000000"/>
            </a:solidFill>
          </a:ln>
        </p:spPr>
        <p:txBody>
          <a:bodyPr wrap="square" lIns="0" tIns="0" rIns="0" bIns="0" rtlCol="0"/>
          <a:lstStyle/>
          <a:p>
            <a:endParaRPr sz="1266"/>
          </a:p>
        </p:txBody>
      </p:sp>
      <p:sp>
        <p:nvSpPr>
          <p:cNvPr id="378" name="object 378"/>
          <p:cNvSpPr/>
          <p:nvPr/>
        </p:nvSpPr>
        <p:spPr>
          <a:xfrm>
            <a:off x="3267796" y="1211533"/>
            <a:ext cx="22770" cy="90636"/>
          </a:xfrm>
          <a:custGeom>
            <a:avLst/>
            <a:gdLst/>
            <a:ahLst/>
            <a:cxnLst/>
            <a:rect l="l" t="t" r="r" b="b"/>
            <a:pathLst>
              <a:path w="32385" h="128905">
                <a:moveTo>
                  <a:pt x="0" y="128485"/>
                </a:moveTo>
                <a:lnTo>
                  <a:pt x="13746" y="123896"/>
                </a:lnTo>
                <a:lnTo>
                  <a:pt x="18328" y="119307"/>
                </a:lnTo>
                <a:lnTo>
                  <a:pt x="27493" y="105541"/>
                </a:lnTo>
                <a:lnTo>
                  <a:pt x="32075" y="73420"/>
                </a:lnTo>
                <a:lnTo>
                  <a:pt x="32075" y="55065"/>
                </a:lnTo>
                <a:lnTo>
                  <a:pt x="27493" y="22943"/>
                </a:lnTo>
                <a:lnTo>
                  <a:pt x="18328" y="9177"/>
                </a:lnTo>
                <a:lnTo>
                  <a:pt x="13746" y="4588"/>
                </a:lnTo>
                <a:lnTo>
                  <a:pt x="0" y="0"/>
                </a:lnTo>
              </a:path>
            </a:pathLst>
          </a:custGeom>
          <a:ln w="9165">
            <a:solidFill>
              <a:srgbClr val="000000"/>
            </a:solidFill>
          </a:ln>
        </p:spPr>
        <p:txBody>
          <a:bodyPr wrap="square" lIns="0" tIns="0" rIns="0" bIns="0" rtlCol="0"/>
          <a:lstStyle/>
          <a:p>
            <a:endParaRPr sz="1266"/>
          </a:p>
        </p:txBody>
      </p:sp>
      <p:sp>
        <p:nvSpPr>
          <p:cNvPr id="379" name="object 379"/>
          <p:cNvSpPr/>
          <p:nvPr/>
        </p:nvSpPr>
        <p:spPr>
          <a:xfrm>
            <a:off x="3335455" y="1156683"/>
            <a:ext cx="22770" cy="93762"/>
          </a:xfrm>
          <a:custGeom>
            <a:avLst/>
            <a:gdLst/>
            <a:ahLst/>
            <a:cxnLst/>
            <a:rect l="l" t="t" r="r" b="b"/>
            <a:pathLst>
              <a:path w="32385" h="133350">
                <a:moveTo>
                  <a:pt x="0" y="27532"/>
                </a:moveTo>
                <a:lnTo>
                  <a:pt x="13746" y="18355"/>
                </a:lnTo>
                <a:lnTo>
                  <a:pt x="32075" y="0"/>
                </a:lnTo>
                <a:lnTo>
                  <a:pt x="32075" y="133074"/>
                </a:lnTo>
              </a:path>
            </a:pathLst>
          </a:custGeom>
          <a:ln w="9165">
            <a:solidFill>
              <a:srgbClr val="000000"/>
            </a:solidFill>
          </a:ln>
        </p:spPr>
        <p:txBody>
          <a:bodyPr wrap="square" lIns="0" tIns="0" rIns="0" bIns="0" rtlCol="0"/>
          <a:lstStyle/>
          <a:p>
            <a:endParaRPr sz="1266"/>
          </a:p>
        </p:txBody>
      </p:sp>
      <p:sp>
        <p:nvSpPr>
          <p:cNvPr id="380" name="object 380"/>
          <p:cNvSpPr/>
          <p:nvPr/>
        </p:nvSpPr>
        <p:spPr>
          <a:xfrm>
            <a:off x="3351565" y="1159910"/>
            <a:ext cx="0" cy="90636"/>
          </a:xfrm>
          <a:custGeom>
            <a:avLst/>
            <a:gdLst/>
            <a:ahLst/>
            <a:cxnLst/>
            <a:rect l="l" t="t" r="r" b="b"/>
            <a:pathLst>
              <a:path h="128905">
                <a:moveTo>
                  <a:pt x="0" y="0"/>
                </a:moveTo>
                <a:lnTo>
                  <a:pt x="0" y="128485"/>
                </a:lnTo>
              </a:path>
            </a:pathLst>
          </a:custGeom>
          <a:ln w="9164">
            <a:solidFill>
              <a:srgbClr val="000000"/>
            </a:solidFill>
          </a:ln>
        </p:spPr>
        <p:txBody>
          <a:bodyPr wrap="square" lIns="0" tIns="0" rIns="0" bIns="0" rtlCol="0"/>
          <a:lstStyle/>
          <a:p>
            <a:endParaRPr sz="1266"/>
          </a:p>
        </p:txBody>
      </p:sp>
      <p:sp>
        <p:nvSpPr>
          <p:cNvPr id="381" name="object 381"/>
          <p:cNvSpPr/>
          <p:nvPr/>
        </p:nvSpPr>
        <p:spPr>
          <a:xfrm>
            <a:off x="3335456" y="1250251"/>
            <a:ext cx="38843" cy="0"/>
          </a:xfrm>
          <a:custGeom>
            <a:avLst/>
            <a:gdLst/>
            <a:ahLst/>
            <a:cxnLst/>
            <a:rect l="l" t="t" r="r" b="b"/>
            <a:pathLst>
              <a:path w="55244">
                <a:moveTo>
                  <a:pt x="0" y="0"/>
                </a:moveTo>
                <a:lnTo>
                  <a:pt x="54986" y="0"/>
                </a:lnTo>
              </a:path>
            </a:pathLst>
          </a:custGeom>
          <a:ln w="9177">
            <a:solidFill>
              <a:srgbClr val="000000"/>
            </a:solidFill>
          </a:ln>
        </p:spPr>
        <p:txBody>
          <a:bodyPr wrap="square" lIns="0" tIns="0" rIns="0" bIns="0" rtlCol="0"/>
          <a:lstStyle/>
          <a:p>
            <a:endParaRPr sz="1266"/>
          </a:p>
        </p:txBody>
      </p:sp>
      <p:sp>
        <p:nvSpPr>
          <p:cNvPr id="382" name="object 382"/>
          <p:cNvSpPr/>
          <p:nvPr/>
        </p:nvSpPr>
        <p:spPr>
          <a:xfrm>
            <a:off x="3409558" y="1156683"/>
            <a:ext cx="58043" cy="38843"/>
          </a:xfrm>
          <a:custGeom>
            <a:avLst/>
            <a:gdLst/>
            <a:ahLst/>
            <a:cxnLst/>
            <a:rect l="l" t="t" r="r" b="b"/>
            <a:pathLst>
              <a:path w="82550" h="55244">
                <a:moveTo>
                  <a:pt x="9164" y="27532"/>
                </a:moveTo>
                <a:lnTo>
                  <a:pt x="13746" y="32121"/>
                </a:lnTo>
                <a:lnTo>
                  <a:pt x="9164" y="36710"/>
                </a:lnTo>
                <a:lnTo>
                  <a:pt x="0" y="32121"/>
                </a:lnTo>
                <a:lnTo>
                  <a:pt x="0" y="27532"/>
                </a:lnTo>
                <a:lnTo>
                  <a:pt x="9164" y="13766"/>
                </a:lnTo>
                <a:lnTo>
                  <a:pt x="13746" y="4588"/>
                </a:lnTo>
                <a:lnTo>
                  <a:pt x="32075" y="0"/>
                </a:lnTo>
                <a:lnTo>
                  <a:pt x="59568" y="0"/>
                </a:lnTo>
                <a:lnTo>
                  <a:pt x="77897" y="4588"/>
                </a:lnTo>
                <a:lnTo>
                  <a:pt x="82479" y="18355"/>
                </a:lnTo>
                <a:lnTo>
                  <a:pt x="82479" y="36710"/>
                </a:lnTo>
                <a:lnTo>
                  <a:pt x="77897" y="50476"/>
                </a:lnTo>
                <a:lnTo>
                  <a:pt x="59568" y="55065"/>
                </a:lnTo>
                <a:lnTo>
                  <a:pt x="41239" y="55065"/>
                </a:lnTo>
              </a:path>
            </a:pathLst>
          </a:custGeom>
          <a:ln w="9173">
            <a:solidFill>
              <a:srgbClr val="000000"/>
            </a:solidFill>
          </a:ln>
        </p:spPr>
        <p:txBody>
          <a:bodyPr wrap="square" lIns="0" tIns="0" rIns="0" bIns="0" rtlCol="0"/>
          <a:lstStyle/>
          <a:p>
            <a:endParaRPr sz="1266"/>
          </a:p>
        </p:txBody>
      </p:sp>
      <p:sp>
        <p:nvSpPr>
          <p:cNvPr id="383" name="object 383"/>
          <p:cNvSpPr/>
          <p:nvPr/>
        </p:nvSpPr>
        <p:spPr>
          <a:xfrm>
            <a:off x="3409559" y="1156683"/>
            <a:ext cx="64740" cy="93762"/>
          </a:xfrm>
          <a:custGeom>
            <a:avLst/>
            <a:gdLst/>
            <a:ahLst/>
            <a:cxnLst/>
            <a:rect l="l" t="t" r="r" b="b"/>
            <a:pathLst>
              <a:path w="92075" h="133350">
                <a:moveTo>
                  <a:pt x="59568" y="0"/>
                </a:moveTo>
                <a:lnTo>
                  <a:pt x="68733" y="4588"/>
                </a:lnTo>
                <a:lnTo>
                  <a:pt x="77897" y="18355"/>
                </a:lnTo>
                <a:lnTo>
                  <a:pt x="77897" y="36710"/>
                </a:lnTo>
                <a:lnTo>
                  <a:pt x="68733" y="50476"/>
                </a:lnTo>
                <a:lnTo>
                  <a:pt x="59568" y="55065"/>
                </a:lnTo>
                <a:lnTo>
                  <a:pt x="91644" y="87186"/>
                </a:lnTo>
                <a:lnTo>
                  <a:pt x="91644" y="105541"/>
                </a:lnTo>
                <a:lnTo>
                  <a:pt x="82479" y="119307"/>
                </a:lnTo>
                <a:lnTo>
                  <a:pt x="77897" y="128485"/>
                </a:lnTo>
                <a:lnTo>
                  <a:pt x="59568" y="133074"/>
                </a:lnTo>
                <a:lnTo>
                  <a:pt x="32075" y="133074"/>
                </a:lnTo>
                <a:lnTo>
                  <a:pt x="13746" y="128485"/>
                </a:lnTo>
                <a:lnTo>
                  <a:pt x="9164" y="119307"/>
                </a:lnTo>
                <a:lnTo>
                  <a:pt x="0" y="105541"/>
                </a:lnTo>
                <a:lnTo>
                  <a:pt x="0" y="100952"/>
                </a:lnTo>
                <a:lnTo>
                  <a:pt x="9164" y="96364"/>
                </a:lnTo>
                <a:lnTo>
                  <a:pt x="13746" y="100952"/>
                </a:lnTo>
                <a:lnTo>
                  <a:pt x="9164" y="105541"/>
                </a:lnTo>
              </a:path>
            </a:pathLst>
          </a:custGeom>
          <a:ln w="9168">
            <a:solidFill>
              <a:srgbClr val="000000"/>
            </a:solidFill>
          </a:ln>
        </p:spPr>
        <p:txBody>
          <a:bodyPr wrap="square" lIns="0" tIns="0" rIns="0" bIns="0" rtlCol="0"/>
          <a:lstStyle/>
          <a:p>
            <a:endParaRPr sz="1266"/>
          </a:p>
        </p:txBody>
      </p:sp>
      <p:sp>
        <p:nvSpPr>
          <p:cNvPr id="384" name="object 384"/>
          <p:cNvSpPr/>
          <p:nvPr/>
        </p:nvSpPr>
        <p:spPr>
          <a:xfrm>
            <a:off x="3451443" y="1205081"/>
            <a:ext cx="16520" cy="45541"/>
          </a:xfrm>
          <a:custGeom>
            <a:avLst/>
            <a:gdLst/>
            <a:ahLst/>
            <a:cxnLst/>
            <a:rect l="l" t="t" r="r" b="b"/>
            <a:pathLst>
              <a:path w="23494" h="64769">
                <a:moveTo>
                  <a:pt x="18328" y="0"/>
                </a:moveTo>
                <a:lnTo>
                  <a:pt x="22911" y="18355"/>
                </a:lnTo>
                <a:lnTo>
                  <a:pt x="22911" y="36710"/>
                </a:lnTo>
                <a:lnTo>
                  <a:pt x="18328" y="50476"/>
                </a:lnTo>
                <a:lnTo>
                  <a:pt x="9164" y="59653"/>
                </a:lnTo>
                <a:lnTo>
                  <a:pt x="0" y="64242"/>
                </a:lnTo>
              </a:path>
            </a:pathLst>
          </a:custGeom>
          <a:ln w="9165">
            <a:solidFill>
              <a:srgbClr val="000000"/>
            </a:solidFill>
          </a:ln>
        </p:spPr>
        <p:txBody>
          <a:bodyPr wrap="square" lIns="0" tIns="0" rIns="0" bIns="0" rtlCol="0"/>
          <a:lstStyle/>
          <a:p>
            <a:endParaRPr sz="1266"/>
          </a:p>
        </p:txBody>
      </p:sp>
      <p:sp>
        <p:nvSpPr>
          <p:cNvPr id="385" name="object 385"/>
          <p:cNvSpPr/>
          <p:nvPr/>
        </p:nvSpPr>
        <p:spPr>
          <a:xfrm>
            <a:off x="3609314" y="2424687"/>
            <a:ext cx="3112443" cy="0"/>
          </a:xfrm>
          <a:custGeom>
            <a:avLst/>
            <a:gdLst/>
            <a:ahLst/>
            <a:cxnLst/>
            <a:rect l="l" t="t" r="r" b="b"/>
            <a:pathLst>
              <a:path w="4426584">
                <a:moveTo>
                  <a:pt x="0" y="0"/>
                </a:moveTo>
                <a:lnTo>
                  <a:pt x="4426415" y="0"/>
                </a:lnTo>
              </a:path>
            </a:pathLst>
          </a:custGeom>
          <a:ln w="9177">
            <a:solidFill>
              <a:srgbClr val="00FF00"/>
            </a:solidFill>
            <a:prstDash val="lgDash"/>
          </a:ln>
        </p:spPr>
        <p:txBody>
          <a:bodyPr wrap="square" lIns="0" tIns="0" rIns="0" bIns="0" rtlCol="0"/>
          <a:lstStyle/>
          <a:p>
            <a:endParaRPr sz="1266"/>
          </a:p>
        </p:txBody>
      </p:sp>
      <p:sp>
        <p:nvSpPr>
          <p:cNvPr id="387" name="object 387"/>
          <p:cNvSpPr/>
          <p:nvPr/>
        </p:nvSpPr>
        <p:spPr>
          <a:xfrm>
            <a:off x="3609314" y="4183116"/>
            <a:ext cx="3112443" cy="0"/>
          </a:xfrm>
          <a:custGeom>
            <a:avLst/>
            <a:gdLst/>
            <a:ahLst/>
            <a:cxnLst/>
            <a:rect l="l" t="t" r="r" b="b"/>
            <a:pathLst>
              <a:path w="4426584">
                <a:moveTo>
                  <a:pt x="0" y="0"/>
                </a:moveTo>
                <a:lnTo>
                  <a:pt x="4426415" y="0"/>
                </a:lnTo>
              </a:path>
            </a:pathLst>
          </a:custGeom>
          <a:ln w="9177">
            <a:solidFill>
              <a:srgbClr val="00FF00"/>
            </a:solidFill>
            <a:prstDash val="lgDash"/>
          </a:ln>
        </p:spPr>
        <p:txBody>
          <a:bodyPr wrap="square" lIns="0" tIns="0" rIns="0" bIns="0" rtlCol="0"/>
          <a:lstStyle/>
          <a:p>
            <a:endParaRPr sz="1266"/>
          </a:p>
        </p:txBody>
      </p:sp>
      <p:sp>
        <p:nvSpPr>
          <p:cNvPr id="388" name="object 388"/>
          <p:cNvSpPr/>
          <p:nvPr/>
        </p:nvSpPr>
        <p:spPr>
          <a:xfrm>
            <a:off x="3609314" y="5063944"/>
            <a:ext cx="3112443" cy="0"/>
          </a:xfrm>
          <a:custGeom>
            <a:avLst/>
            <a:gdLst/>
            <a:ahLst/>
            <a:cxnLst/>
            <a:rect l="l" t="t" r="r" b="b"/>
            <a:pathLst>
              <a:path w="4426584">
                <a:moveTo>
                  <a:pt x="0" y="0"/>
                </a:moveTo>
                <a:lnTo>
                  <a:pt x="4426415" y="0"/>
                </a:lnTo>
              </a:path>
            </a:pathLst>
          </a:custGeom>
          <a:ln w="9177">
            <a:solidFill>
              <a:srgbClr val="00FF00"/>
            </a:solidFill>
            <a:prstDash val="lgDash"/>
          </a:ln>
        </p:spPr>
        <p:txBody>
          <a:bodyPr wrap="square" lIns="0" tIns="0" rIns="0" bIns="0" rtlCol="0"/>
          <a:lstStyle/>
          <a:p>
            <a:endParaRPr sz="1266"/>
          </a:p>
        </p:txBody>
      </p:sp>
      <p:sp>
        <p:nvSpPr>
          <p:cNvPr id="389" name="object 389"/>
          <p:cNvSpPr/>
          <p:nvPr/>
        </p:nvSpPr>
        <p:spPr>
          <a:xfrm>
            <a:off x="3609314" y="5941545"/>
            <a:ext cx="3112443" cy="0"/>
          </a:xfrm>
          <a:custGeom>
            <a:avLst/>
            <a:gdLst/>
            <a:ahLst/>
            <a:cxnLst/>
            <a:rect l="l" t="t" r="r" b="b"/>
            <a:pathLst>
              <a:path w="4426584">
                <a:moveTo>
                  <a:pt x="0" y="0"/>
                </a:moveTo>
                <a:lnTo>
                  <a:pt x="4426415" y="0"/>
                </a:lnTo>
              </a:path>
            </a:pathLst>
          </a:custGeom>
          <a:ln w="9177">
            <a:solidFill>
              <a:srgbClr val="00FF00"/>
            </a:solidFill>
            <a:prstDash val="lgDash"/>
          </a:ln>
        </p:spPr>
        <p:txBody>
          <a:bodyPr wrap="square" lIns="0" tIns="0" rIns="0" bIns="0" rtlCol="0"/>
          <a:lstStyle/>
          <a:p>
            <a:endParaRPr sz="1266"/>
          </a:p>
        </p:txBody>
      </p:sp>
      <p:sp>
        <p:nvSpPr>
          <p:cNvPr id="390" name="object 390"/>
          <p:cNvSpPr/>
          <p:nvPr/>
        </p:nvSpPr>
        <p:spPr>
          <a:xfrm>
            <a:off x="4076485" y="3376498"/>
            <a:ext cx="74116" cy="83939"/>
          </a:xfrm>
          <a:custGeom>
            <a:avLst/>
            <a:gdLst/>
            <a:ahLst/>
            <a:cxnLst/>
            <a:rect l="l" t="t" r="r" b="b"/>
            <a:pathLst>
              <a:path w="105410" h="119379">
                <a:moveTo>
                  <a:pt x="4582" y="50476"/>
                </a:moveTo>
                <a:lnTo>
                  <a:pt x="105390" y="50476"/>
                </a:lnTo>
                <a:lnTo>
                  <a:pt x="105390" y="32121"/>
                </a:lnTo>
                <a:lnTo>
                  <a:pt x="96226" y="18355"/>
                </a:lnTo>
                <a:lnTo>
                  <a:pt x="91644" y="9177"/>
                </a:lnTo>
                <a:lnTo>
                  <a:pt x="73315" y="0"/>
                </a:lnTo>
                <a:lnTo>
                  <a:pt x="50404" y="0"/>
                </a:lnTo>
                <a:lnTo>
                  <a:pt x="22911" y="9177"/>
                </a:lnTo>
                <a:lnTo>
                  <a:pt x="4582" y="27532"/>
                </a:lnTo>
                <a:lnTo>
                  <a:pt x="0" y="50476"/>
                </a:lnTo>
                <a:lnTo>
                  <a:pt x="0" y="68831"/>
                </a:lnTo>
                <a:lnTo>
                  <a:pt x="4582" y="91775"/>
                </a:lnTo>
                <a:lnTo>
                  <a:pt x="22911" y="110130"/>
                </a:lnTo>
                <a:lnTo>
                  <a:pt x="50404" y="119307"/>
                </a:lnTo>
                <a:lnTo>
                  <a:pt x="64150" y="119307"/>
                </a:lnTo>
                <a:lnTo>
                  <a:pt x="91644" y="110130"/>
                </a:lnTo>
                <a:lnTo>
                  <a:pt x="105390" y="91775"/>
                </a:lnTo>
              </a:path>
            </a:pathLst>
          </a:custGeom>
          <a:ln w="9170">
            <a:solidFill>
              <a:srgbClr val="000000"/>
            </a:solidFill>
          </a:ln>
        </p:spPr>
        <p:txBody>
          <a:bodyPr wrap="square" lIns="0" tIns="0" rIns="0" bIns="0" rtlCol="0"/>
          <a:lstStyle/>
          <a:p>
            <a:endParaRPr sz="1266"/>
          </a:p>
        </p:txBody>
      </p:sp>
      <p:sp>
        <p:nvSpPr>
          <p:cNvPr id="391" name="object 391"/>
          <p:cNvSpPr/>
          <p:nvPr/>
        </p:nvSpPr>
        <p:spPr>
          <a:xfrm>
            <a:off x="4140922" y="3382950"/>
            <a:ext cx="3572" cy="29468"/>
          </a:xfrm>
          <a:custGeom>
            <a:avLst/>
            <a:gdLst/>
            <a:ahLst/>
            <a:cxnLst/>
            <a:rect l="l" t="t" r="r" b="b"/>
            <a:pathLst>
              <a:path w="5079" h="41910">
                <a:moveTo>
                  <a:pt x="4582" y="41298"/>
                </a:moveTo>
                <a:lnTo>
                  <a:pt x="4582" y="18355"/>
                </a:lnTo>
                <a:lnTo>
                  <a:pt x="0" y="0"/>
                </a:lnTo>
              </a:path>
            </a:pathLst>
          </a:custGeom>
          <a:ln w="9164">
            <a:solidFill>
              <a:srgbClr val="000000"/>
            </a:solidFill>
          </a:ln>
        </p:spPr>
        <p:txBody>
          <a:bodyPr wrap="square" lIns="0" tIns="0" rIns="0" bIns="0" rtlCol="0"/>
          <a:lstStyle/>
          <a:p>
            <a:endParaRPr sz="1266"/>
          </a:p>
        </p:txBody>
      </p:sp>
      <p:sp>
        <p:nvSpPr>
          <p:cNvPr id="392" name="object 392"/>
          <p:cNvSpPr/>
          <p:nvPr/>
        </p:nvSpPr>
        <p:spPr>
          <a:xfrm>
            <a:off x="4079707" y="3376498"/>
            <a:ext cx="32593" cy="83939"/>
          </a:xfrm>
          <a:custGeom>
            <a:avLst/>
            <a:gdLst/>
            <a:ahLst/>
            <a:cxnLst/>
            <a:rect l="l" t="t" r="r" b="b"/>
            <a:pathLst>
              <a:path w="46354" h="119379">
                <a:moveTo>
                  <a:pt x="45822" y="0"/>
                </a:moveTo>
                <a:lnTo>
                  <a:pt x="27493" y="9177"/>
                </a:lnTo>
                <a:lnTo>
                  <a:pt x="9164" y="27532"/>
                </a:lnTo>
                <a:lnTo>
                  <a:pt x="0" y="50476"/>
                </a:lnTo>
                <a:lnTo>
                  <a:pt x="0" y="68831"/>
                </a:lnTo>
                <a:lnTo>
                  <a:pt x="9164" y="91775"/>
                </a:lnTo>
                <a:lnTo>
                  <a:pt x="27493" y="110130"/>
                </a:lnTo>
                <a:lnTo>
                  <a:pt x="45822" y="119307"/>
                </a:lnTo>
              </a:path>
            </a:pathLst>
          </a:custGeom>
          <a:ln w="9166">
            <a:solidFill>
              <a:srgbClr val="000000"/>
            </a:solidFill>
          </a:ln>
        </p:spPr>
        <p:txBody>
          <a:bodyPr wrap="square" lIns="0" tIns="0" rIns="0" bIns="0" rtlCol="0"/>
          <a:lstStyle/>
          <a:p>
            <a:endParaRPr sz="1266"/>
          </a:p>
        </p:txBody>
      </p:sp>
      <p:sp>
        <p:nvSpPr>
          <p:cNvPr id="393" name="object 393"/>
          <p:cNvSpPr/>
          <p:nvPr/>
        </p:nvSpPr>
        <p:spPr>
          <a:xfrm>
            <a:off x="4063597" y="2698939"/>
            <a:ext cx="35719" cy="122783"/>
          </a:xfrm>
          <a:custGeom>
            <a:avLst/>
            <a:gdLst/>
            <a:ahLst/>
            <a:cxnLst/>
            <a:rect l="l" t="t" r="r" b="b"/>
            <a:pathLst>
              <a:path w="50800" h="174625">
                <a:moveTo>
                  <a:pt x="50404" y="0"/>
                </a:moveTo>
                <a:lnTo>
                  <a:pt x="0" y="174373"/>
                </a:lnTo>
              </a:path>
            </a:pathLst>
          </a:custGeom>
          <a:ln w="9165">
            <a:solidFill>
              <a:srgbClr val="000000"/>
            </a:solidFill>
          </a:ln>
        </p:spPr>
        <p:txBody>
          <a:bodyPr wrap="square" lIns="0" tIns="0" rIns="0" bIns="0" rtlCol="0"/>
          <a:lstStyle/>
          <a:p>
            <a:endParaRPr sz="1266"/>
          </a:p>
        </p:txBody>
      </p:sp>
      <p:sp>
        <p:nvSpPr>
          <p:cNvPr id="394" name="object 394"/>
          <p:cNvSpPr/>
          <p:nvPr/>
        </p:nvSpPr>
        <p:spPr>
          <a:xfrm>
            <a:off x="4070041" y="2698939"/>
            <a:ext cx="35719" cy="122783"/>
          </a:xfrm>
          <a:custGeom>
            <a:avLst/>
            <a:gdLst/>
            <a:ahLst/>
            <a:cxnLst/>
            <a:rect l="l" t="t" r="r" b="b"/>
            <a:pathLst>
              <a:path w="50800" h="174625">
                <a:moveTo>
                  <a:pt x="50404" y="0"/>
                </a:moveTo>
                <a:lnTo>
                  <a:pt x="0" y="174373"/>
                </a:lnTo>
              </a:path>
            </a:pathLst>
          </a:custGeom>
          <a:ln w="9165">
            <a:solidFill>
              <a:srgbClr val="000000"/>
            </a:solidFill>
          </a:ln>
        </p:spPr>
        <p:txBody>
          <a:bodyPr wrap="square" lIns="0" tIns="0" rIns="0" bIns="0" rtlCol="0"/>
          <a:lstStyle/>
          <a:p>
            <a:endParaRPr sz="1266"/>
          </a:p>
        </p:txBody>
      </p:sp>
      <p:sp>
        <p:nvSpPr>
          <p:cNvPr id="395" name="object 395"/>
          <p:cNvSpPr/>
          <p:nvPr/>
        </p:nvSpPr>
        <p:spPr>
          <a:xfrm>
            <a:off x="4092594" y="2715071"/>
            <a:ext cx="58043" cy="64740"/>
          </a:xfrm>
          <a:custGeom>
            <a:avLst/>
            <a:gdLst/>
            <a:ahLst/>
            <a:cxnLst/>
            <a:rect l="l" t="t" r="r" b="b"/>
            <a:pathLst>
              <a:path w="82550" h="92075">
                <a:moveTo>
                  <a:pt x="9164" y="0"/>
                </a:moveTo>
                <a:lnTo>
                  <a:pt x="0" y="50476"/>
                </a:lnTo>
                <a:lnTo>
                  <a:pt x="0" y="73420"/>
                </a:lnTo>
                <a:lnTo>
                  <a:pt x="18328" y="91775"/>
                </a:lnTo>
                <a:lnTo>
                  <a:pt x="32075" y="91775"/>
                </a:lnTo>
                <a:lnTo>
                  <a:pt x="50404" y="82597"/>
                </a:lnTo>
                <a:lnTo>
                  <a:pt x="68733" y="68831"/>
                </a:lnTo>
                <a:lnTo>
                  <a:pt x="82479" y="41298"/>
                </a:lnTo>
              </a:path>
            </a:pathLst>
          </a:custGeom>
          <a:ln w="9170">
            <a:solidFill>
              <a:srgbClr val="000000"/>
            </a:solidFill>
          </a:ln>
        </p:spPr>
        <p:txBody>
          <a:bodyPr wrap="square" lIns="0" tIns="0" rIns="0" bIns="0" rtlCol="0"/>
          <a:lstStyle/>
          <a:p>
            <a:endParaRPr sz="1266"/>
          </a:p>
        </p:txBody>
      </p:sp>
      <p:sp>
        <p:nvSpPr>
          <p:cNvPr id="396" name="object 396"/>
          <p:cNvSpPr/>
          <p:nvPr/>
        </p:nvSpPr>
        <p:spPr>
          <a:xfrm>
            <a:off x="4144144" y="2698938"/>
            <a:ext cx="41970" cy="80814"/>
          </a:xfrm>
          <a:custGeom>
            <a:avLst/>
            <a:gdLst/>
            <a:ahLst/>
            <a:cxnLst/>
            <a:rect l="l" t="t" r="r" b="b"/>
            <a:pathLst>
              <a:path w="59689" h="114935">
                <a:moveTo>
                  <a:pt x="27493" y="0"/>
                </a:moveTo>
                <a:lnTo>
                  <a:pt x="0" y="91775"/>
                </a:lnTo>
                <a:lnTo>
                  <a:pt x="0" y="105541"/>
                </a:lnTo>
                <a:lnTo>
                  <a:pt x="9164" y="114719"/>
                </a:lnTo>
                <a:lnTo>
                  <a:pt x="36657" y="114719"/>
                </a:lnTo>
                <a:lnTo>
                  <a:pt x="50404" y="96364"/>
                </a:lnTo>
                <a:lnTo>
                  <a:pt x="59568" y="82597"/>
                </a:lnTo>
              </a:path>
            </a:pathLst>
          </a:custGeom>
          <a:ln w="9167">
            <a:solidFill>
              <a:srgbClr val="000000"/>
            </a:solidFill>
          </a:ln>
        </p:spPr>
        <p:txBody>
          <a:bodyPr wrap="square" lIns="0" tIns="0" rIns="0" bIns="0" rtlCol="0"/>
          <a:lstStyle/>
          <a:p>
            <a:endParaRPr sz="1266"/>
          </a:p>
        </p:txBody>
      </p:sp>
      <p:sp>
        <p:nvSpPr>
          <p:cNvPr id="397" name="object 397"/>
          <p:cNvSpPr/>
          <p:nvPr/>
        </p:nvSpPr>
        <p:spPr>
          <a:xfrm>
            <a:off x="4150588" y="2698938"/>
            <a:ext cx="19645" cy="80814"/>
          </a:xfrm>
          <a:custGeom>
            <a:avLst/>
            <a:gdLst/>
            <a:ahLst/>
            <a:cxnLst/>
            <a:rect l="l" t="t" r="r" b="b"/>
            <a:pathLst>
              <a:path w="27939" h="114935">
                <a:moveTo>
                  <a:pt x="27493" y="0"/>
                </a:moveTo>
                <a:lnTo>
                  <a:pt x="0" y="91775"/>
                </a:lnTo>
                <a:lnTo>
                  <a:pt x="0" y="105541"/>
                </a:lnTo>
                <a:lnTo>
                  <a:pt x="9164" y="114719"/>
                </a:lnTo>
              </a:path>
            </a:pathLst>
          </a:custGeom>
          <a:ln w="9165">
            <a:solidFill>
              <a:srgbClr val="000000"/>
            </a:solidFill>
          </a:ln>
        </p:spPr>
        <p:txBody>
          <a:bodyPr wrap="square" lIns="0" tIns="0" rIns="0" bIns="0" rtlCol="0"/>
          <a:lstStyle/>
          <a:p>
            <a:endParaRPr sz="1266"/>
          </a:p>
        </p:txBody>
      </p:sp>
      <p:sp>
        <p:nvSpPr>
          <p:cNvPr id="398" name="object 398"/>
          <p:cNvSpPr/>
          <p:nvPr/>
        </p:nvSpPr>
        <p:spPr>
          <a:xfrm>
            <a:off x="4105482" y="2344026"/>
            <a:ext cx="16520" cy="77688"/>
          </a:xfrm>
          <a:custGeom>
            <a:avLst/>
            <a:gdLst/>
            <a:ahLst/>
            <a:cxnLst/>
            <a:rect l="l" t="t" r="r" b="b"/>
            <a:pathLst>
              <a:path w="23495" h="110489">
                <a:moveTo>
                  <a:pt x="22911" y="0"/>
                </a:moveTo>
                <a:lnTo>
                  <a:pt x="0" y="110130"/>
                </a:lnTo>
              </a:path>
            </a:pathLst>
          </a:custGeom>
          <a:ln w="9164">
            <a:solidFill>
              <a:srgbClr val="000000"/>
            </a:solidFill>
          </a:ln>
        </p:spPr>
        <p:txBody>
          <a:bodyPr wrap="square" lIns="0" tIns="0" rIns="0" bIns="0" rtlCol="0"/>
          <a:lstStyle/>
          <a:p>
            <a:endParaRPr sz="1266"/>
          </a:p>
        </p:txBody>
      </p:sp>
      <p:sp>
        <p:nvSpPr>
          <p:cNvPr id="399" name="object 399"/>
          <p:cNvSpPr/>
          <p:nvPr/>
        </p:nvSpPr>
        <p:spPr>
          <a:xfrm>
            <a:off x="4111925" y="2344026"/>
            <a:ext cx="9823" cy="77688"/>
          </a:xfrm>
          <a:custGeom>
            <a:avLst/>
            <a:gdLst/>
            <a:ahLst/>
            <a:cxnLst/>
            <a:rect l="l" t="t" r="r" b="b"/>
            <a:pathLst>
              <a:path w="13970" h="110489">
                <a:moveTo>
                  <a:pt x="13746" y="0"/>
                </a:moveTo>
                <a:lnTo>
                  <a:pt x="0" y="110130"/>
                </a:lnTo>
              </a:path>
            </a:pathLst>
          </a:custGeom>
          <a:ln w="9164">
            <a:solidFill>
              <a:srgbClr val="000000"/>
            </a:solidFill>
          </a:ln>
        </p:spPr>
        <p:txBody>
          <a:bodyPr wrap="square" lIns="0" tIns="0" rIns="0" bIns="0" rtlCol="0"/>
          <a:lstStyle/>
          <a:p>
            <a:endParaRPr sz="1266"/>
          </a:p>
        </p:txBody>
      </p:sp>
      <p:sp>
        <p:nvSpPr>
          <p:cNvPr id="400" name="object 400"/>
          <p:cNvSpPr/>
          <p:nvPr/>
        </p:nvSpPr>
        <p:spPr>
          <a:xfrm>
            <a:off x="4070041" y="2337573"/>
            <a:ext cx="93762" cy="19645"/>
          </a:xfrm>
          <a:custGeom>
            <a:avLst/>
            <a:gdLst/>
            <a:ahLst/>
            <a:cxnLst/>
            <a:rect l="l" t="t" r="r" b="b"/>
            <a:pathLst>
              <a:path w="133350" h="27939">
                <a:moveTo>
                  <a:pt x="0" y="27532"/>
                </a:moveTo>
                <a:lnTo>
                  <a:pt x="13746" y="9177"/>
                </a:lnTo>
                <a:lnTo>
                  <a:pt x="41239" y="0"/>
                </a:lnTo>
                <a:lnTo>
                  <a:pt x="132884" y="0"/>
                </a:lnTo>
              </a:path>
            </a:pathLst>
          </a:custGeom>
          <a:ln w="9176">
            <a:solidFill>
              <a:srgbClr val="000000"/>
            </a:solidFill>
          </a:ln>
        </p:spPr>
        <p:txBody>
          <a:bodyPr wrap="square" lIns="0" tIns="0" rIns="0" bIns="0" rtlCol="0"/>
          <a:lstStyle/>
          <a:p>
            <a:endParaRPr sz="1266"/>
          </a:p>
        </p:txBody>
      </p:sp>
      <p:sp>
        <p:nvSpPr>
          <p:cNvPr id="401" name="object 401"/>
          <p:cNvSpPr/>
          <p:nvPr/>
        </p:nvSpPr>
        <p:spPr>
          <a:xfrm>
            <a:off x="4070041" y="2344026"/>
            <a:ext cx="93762" cy="12948"/>
          </a:xfrm>
          <a:custGeom>
            <a:avLst/>
            <a:gdLst/>
            <a:ahLst/>
            <a:cxnLst/>
            <a:rect l="l" t="t" r="r" b="b"/>
            <a:pathLst>
              <a:path w="133350" h="18414">
                <a:moveTo>
                  <a:pt x="0" y="18355"/>
                </a:moveTo>
                <a:lnTo>
                  <a:pt x="13746" y="9177"/>
                </a:lnTo>
                <a:lnTo>
                  <a:pt x="41239" y="0"/>
                </a:lnTo>
                <a:lnTo>
                  <a:pt x="132884" y="0"/>
                </a:lnTo>
              </a:path>
            </a:pathLst>
          </a:custGeom>
          <a:ln w="9177">
            <a:solidFill>
              <a:srgbClr val="000000"/>
            </a:solidFill>
          </a:ln>
        </p:spPr>
        <p:txBody>
          <a:bodyPr wrap="square" lIns="0" tIns="0" rIns="0" bIns="0" rtlCol="0"/>
          <a:lstStyle/>
          <a:p>
            <a:endParaRPr sz="1266"/>
          </a:p>
        </p:txBody>
      </p:sp>
      <p:sp>
        <p:nvSpPr>
          <p:cNvPr id="402" name="object 402"/>
          <p:cNvSpPr/>
          <p:nvPr/>
        </p:nvSpPr>
        <p:spPr>
          <a:xfrm>
            <a:off x="4662865" y="3005453"/>
            <a:ext cx="0" cy="125909"/>
          </a:xfrm>
          <a:custGeom>
            <a:avLst/>
            <a:gdLst/>
            <a:ahLst/>
            <a:cxnLst/>
            <a:rect l="l" t="t" r="r" b="b"/>
            <a:pathLst>
              <a:path h="179070">
                <a:moveTo>
                  <a:pt x="0" y="0"/>
                </a:moveTo>
                <a:lnTo>
                  <a:pt x="0" y="178961"/>
                </a:lnTo>
              </a:path>
            </a:pathLst>
          </a:custGeom>
          <a:ln w="9164">
            <a:solidFill>
              <a:srgbClr val="FF00FF"/>
            </a:solidFill>
          </a:ln>
        </p:spPr>
        <p:txBody>
          <a:bodyPr wrap="square" lIns="0" tIns="0" rIns="0" bIns="0" rtlCol="0"/>
          <a:lstStyle/>
          <a:p>
            <a:endParaRPr sz="1266"/>
          </a:p>
        </p:txBody>
      </p:sp>
      <p:sp>
        <p:nvSpPr>
          <p:cNvPr id="403" name="object 403"/>
          <p:cNvSpPr/>
          <p:nvPr/>
        </p:nvSpPr>
        <p:spPr>
          <a:xfrm>
            <a:off x="4669308" y="3005453"/>
            <a:ext cx="0" cy="125909"/>
          </a:xfrm>
          <a:custGeom>
            <a:avLst/>
            <a:gdLst/>
            <a:ahLst/>
            <a:cxnLst/>
            <a:rect l="l" t="t" r="r" b="b"/>
            <a:pathLst>
              <a:path h="179070">
                <a:moveTo>
                  <a:pt x="0" y="0"/>
                </a:moveTo>
                <a:lnTo>
                  <a:pt x="0" y="178961"/>
                </a:lnTo>
              </a:path>
            </a:pathLst>
          </a:custGeom>
          <a:ln w="9164">
            <a:solidFill>
              <a:srgbClr val="FF00FF"/>
            </a:solidFill>
          </a:ln>
        </p:spPr>
        <p:txBody>
          <a:bodyPr wrap="square" lIns="0" tIns="0" rIns="0" bIns="0" rtlCol="0"/>
          <a:lstStyle/>
          <a:p>
            <a:endParaRPr sz="1266"/>
          </a:p>
        </p:txBody>
      </p:sp>
      <p:sp>
        <p:nvSpPr>
          <p:cNvPr id="404" name="object 404"/>
          <p:cNvSpPr/>
          <p:nvPr/>
        </p:nvSpPr>
        <p:spPr>
          <a:xfrm>
            <a:off x="4595205" y="3047397"/>
            <a:ext cx="67866" cy="83939"/>
          </a:xfrm>
          <a:custGeom>
            <a:avLst/>
            <a:gdLst/>
            <a:ahLst/>
            <a:cxnLst/>
            <a:rect l="l" t="t" r="r" b="b"/>
            <a:pathLst>
              <a:path w="96520" h="119379">
                <a:moveTo>
                  <a:pt x="96226" y="27532"/>
                </a:moveTo>
                <a:lnTo>
                  <a:pt x="82479" y="9177"/>
                </a:lnTo>
                <a:lnTo>
                  <a:pt x="64150" y="0"/>
                </a:lnTo>
                <a:lnTo>
                  <a:pt x="50404" y="0"/>
                </a:lnTo>
                <a:lnTo>
                  <a:pt x="22911" y="9177"/>
                </a:lnTo>
                <a:lnTo>
                  <a:pt x="4582" y="27532"/>
                </a:lnTo>
                <a:lnTo>
                  <a:pt x="0" y="50476"/>
                </a:lnTo>
                <a:lnTo>
                  <a:pt x="0" y="68831"/>
                </a:lnTo>
                <a:lnTo>
                  <a:pt x="4582" y="91775"/>
                </a:lnTo>
                <a:lnTo>
                  <a:pt x="22911" y="110130"/>
                </a:lnTo>
                <a:lnTo>
                  <a:pt x="50404" y="119307"/>
                </a:lnTo>
                <a:lnTo>
                  <a:pt x="64150" y="119307"/>
                </a:lnTo>
                <a:lnTo>
                  <a:pt x="82479" y="110130"/>
                </a:lnTo>
                <a:lnTo>
                  <a:pt x="96226" y="91775"/>
                </a:lnTo>
              </a:path>
            </a:pathLst>
          </a:custGeom>
          <a:ln w="9169">
            <a:solidFill>
              <a:srgbClr val="FF00FF"/>
            </a:solidFill>
          </a:ln>
        </p:spPr>
        <p:txBody>
          <a:bodyPr wrap="square" lIns="0" tIns="0" rIns="0" bIns="0" rtlCol="0"/>
          <a:lstStyle/>
          <a:p>
            <a:endParaRPr sz="1266"/>
          </a:p>
        </p:txBody>
      </p:sp>
      <p:sp>
        <p:nvSpPr>
          <p:cNvPr id="405" name="object 405"/>
          <p:cNvSpPr/>
          <p:nvPr/>
        </p:nvSpPr>
        <p:spPr>
          <a:xfrm>
            <a:off x="4598428" y="3047397"/>
            <a:ext cx="32593" cy="83939"/>
          </a:xfrm>
          <a:custGeom>
            <a:avLst/>
            <a:gdLst/>
            <a:ahLst/>
            <a:cxnLst/>
            <a:rect l="l" t="t" r="r" b="b"/>
            <a:pathLst>
              <a:path w="46354" h="119379">
                <a:moveTo>
                  <a:pt x="45822" y="0"/>
                </a:moveTo>
                <a:lnTo>
                  <a:pt x="27493" y="9177"/>
                </a:lnTo>
                <a:lnTo>
                  <a:pt x="9164" y="27532"/>
                </a:lnTo>
                <a:lnTo>
                  <a:pt x="0" y="50476"/>
                </a:lnTo>
                <a:lnTo>
                  <a:pt x="0" y="68831"/>
                </a:lnTo>
                <a:lnTo>
                  <a:pt x="9164" y="91775"/>
                </a:lnTo>
                <a:lnTo>
                  <a:pt x="27493" y="110130"/>
                </a:lnTo>
                <a:lnTo>
                  <a:pt x="45822" y="119307"/>
                </a:lnTo>
              </a:path>
            </a:pathLst>
          </a:custGeom>
          <a:ln w="9166">
            <a:solidFill>
              <a:srgbClr val="FF00FF"/>
            </a:solidFill>
          </a:ln>
        </p:spPr>
        <p:txBody>
          <a:bodyPr wrap="square" lIns="0" tIns="0" rIns="0" bIns="0" rtlCol="0"/>
          <a:lstStyle/>
          <a:p>
            <a:endParaRPr sz="1266"/>
          </a:p>
        </p:txBody>
      </p:sp>
      <p:sp>
        <p:nvSpPr>
          <p:cNvPr id="406" name="object 406"/>
          <p:cNvSpPr/>
          <p:nvPr/>
        </p:nvSpPr>
        <p:spPr>
          <a:xfrm>
            <a:off x="4646755" y="3005453"/>
            <a:ext cx="22770" cy="0"/>
          </a:xfrm>
          <a:custGeom>
            <a:avLst/>
            <a:gdLst/>
            <a:ahLst/>
            <a:cxnLst/>
            <a:rect l="l" t="t" r="r" b="b"/>
            <a:pathLst>
              <a:path w="32385">
                <a:moveTo>
                  <a:pt x="0" y="0"/>
                </a:moveTo>
                <a:lnTo>
                  <a:pt x="32075" y="0"/>
                </a:lnTo>
              </a:path>
            </a:pathLst>
          </a:custGeom>
          <a:ln w="9177">
            <a:solidFill>
              <a:srgbClr val="FF00FF"/>
            </a:solidFill>
          </a:ln>
        </p:spPr>
        <p:txBody>
          <a:bodyPr wrap="square" lIns="0" tIns="0" rIns="0" bIns="0" rtlCol="0"/>
          <a:lstStyle/>
          <a:p>
            <a:endParaRPr sz="1266"/>
          </a:p>
        </p:txBody>
      </p:sp>
      <p:sp>
        <p:nvSpPr>
          <p:cNvPr id="407" name="object 407"/>
          <p:cNvSpPr/>
          <p:nvPr/>
        </p:nvSpPr>
        <p:spPr>
          <a:xfrm>
            <a:off x="4662865" y="3131286"/>
            <a:ext cx="25896" cy="0"/>
          </a:xfrm>
          <a:custGeom>
            <a:avLst/>
            <a:gdLst/>
            <a:ahLst/>
            <a:cxnLst/>
            <a:rect l="l" t="t" r="r" b="b"/>
            <a:pathLst>
              <a:path w="36829">
                <a:moveTo>
                  <a:pt x="0" y="0"/>
                </a:moveTo>
                <a:lnTo>
                  <a:pt x="36657" y="0"/>
                </a:lnTo>
              </a:path>
            </a:pathLst>
          </a:custGeom>
          <a:ln w="9177">
            <a:solidFill>
              <a:srgbClr val="FF00FF"/>
            </a:solidFill>
          </a:ln>
        </p:spPr>
        <p:txBody>
          <a:bodyPr wrap="square" lIns="0" tIns="0" rIns="0" bIns="0" rtlCol="0"/>
          <a:lstStyle/>
          <a:p>
            <a:endParaRPr sz="1266"/>
          </a:p>
        </p:txBody>
      </p:sp>
      <p:sp>
        <p:nvSpPr>
          <p:cNvPr id="408" name="object 408"/>
          <p:cNvSpPr/>
          <p:nvPr/>
        </p:nvSpPr>
        <p:spPr>
          <a:xfrm>
            <a:off x="4595205" y="2682806"/>
            <a:ext cx="64740" cy="61615"/>
          </a:xfrm>
          <a:custGeom>
            <a:avLst/>
            <a:gdLst/>
            <a:ahLst/>
            <a:cxnLst/>
            <a:rect l="l" t="t" r="r" b="b"/>
            <a:pathLst>
              <a:path w="92075" h="87629">
                <a:moveTo>
                  <a:pt x="82479" y="18355"/>
                </a:moveTo>
                <a:lnTo>
                  <a:pt x="91644" y="0"/>
                </a:lnTo>
                <a:lnTo>
                  <a:pt x="91644" y="36710"/>
                </a:lnTo>
                <a:lnTo>
                  <a:pt x="82479" y="18355"/>
                </a:lnTo>
                <a:lnTo>
                  <a:pt x="73315" y="9177"/>
                </a:lnTo>
                <a:lnTo>
                  <a:pt x="54986" y="0"/>
                </a:lnTo>
                <a:lnTo>
                  <a:pt x="22911" y="0"/>
                </a:lnTo>
                <a:lnTo>
                  <a:pt x="4582" y="9177"/>
                </a:lnTo>
                <a:lnTo>
                  <a:pt x="0" y="18355"/>
                </a:lnTo>
                <a:lnTo>
                  <a:pt x="0" y="36710"/>
                </a:lnTo>
                <a:lnTo>
                  <a:pt x="4582" y="41298"/>
                </a:lnTo>
                <a:lnTo>
                  <a:pt x="22911" y="50476"/>
                </a:lnTo>
                <a:lnTo>
                  <a:pt x="64150" y="68831"/>
                </a:lnTo>
                <a:lnTo>
                  <a:pt x="82479" y="78008"/>
                </a:lnTo>
                <a:lnTo>
                  <a:pt x="91644" y="87186"/>
                </a:lnTo>
              </a:path>
            </a:pathLst>
          </a:custGeom>
          <a:ln w="9171">
            <a:solidFill>
              <a:srgbClr val="FF00FF"/>
            </a:solidFill>
          </a:ln>
        </p:spPr>
        <p:txBody>
          <a:bodyPr wrap="square" lIns="0" tIns="0" rIns="0" bIns="0" rtlCol="0"/>
          <a:lstStyle/>
          <a:p>
            <a:endParaRPr sz="1266"/>
          </a:p>
        </p:txBody>
      </p:sp>
      <p:sp>
        <p:nvSpPr>
          <p:cNvPr id="409" name="object 409"/>
          <p:cNvSpPr/>
          <p:nvPr/>
        </p:nvSpPr>
        <p:spPr>
          <a:xfrm>
            <a:off x="4595205" y="2702165"/>
            <a:ext cx="64740" cy="64740"/>
          </a:xfrm>
          <a:custGeom>
            <a:avLst/>
            <a:gdLst/>
            <a:ahLst/>
            <a:cxnLst/>
            <a:rect l="l" t="t" r="r" b="b"/>
            <a:pathLst>
              <a:path w="92075" h="92075">
                <a:moveTo>
                  <a:pt x="0" y="0"/>
                </a:moveTo>
                <a:lnTo>
                  <a:pt x="4582" y="9177"/>
                </a:lnTo>
                <a:lnTo>
                  <a:pt x="22911" y="13766"/>
                </a:lnTo>
                <a:lnTo>
                  <a:pt x="64150" y="32121"/>
                </a:lnTo>
                <a:lnTo>
                  <a:pt x="82479" y="41298"/>
                </a:lnTo>
                <a:lnTo>
                  <a:pt x="91644" y="50476"/>
                </a:lnTo>
                <a:lnTo>
                  <a:pt x="91644" y="73420"/>
                </a:lnTo>
                <a:lnTo>
                  <a:pt x="82479" y="82597"/>
                </a:lnTo>
                <a:lnTo>
                  <a:pt x="64150" y="91775"/>
                </a:lnTo>
                <a:lnTo>
                  <a:pt x="32075" y="91775"/>
                </a:lnTo>
                <a:lnTo>
                  <a:pt x="13746" y="82597"/>
                </a:lnTo>
                <a:lnTo>
                  <a:pt x="4582" y="73420"/>
                </a:lnTo>
                <a:lnTo>
                  <a:pt x="0" y="59653"/>
                </a:lnTo>
                <a:lnTo>
                  <a:pt x="0" y="91775"/>
                </a:lnTo>
                <a:lnTo>
                  <a:pt x="4582" y="73420"/>
                </a:lnTo>
              </a:path>
            </a:pathLst>
          </a:custGeom>
          <a:ln w="9170">
            <a:solidFill>
              <a:srgbClr val="FF00FF"/>
            </a:solidFill>
          </a:ln>
        </p:spPr>
        <p:txBody>
          <a:bodyPr wrap="square" lIns="0" tIns="0" rIns="0" bIns="0" rtlCol="0"/>
          <a:lstStyle/>
          <a:p>
            <a:endParaRPr sz="1266"/>
          </a:p>
        </p:txBody>
      </p:sp>
      <p:sp>
        <p:nvSpPr>
          <p:cNvPr id="410" name="object 410"/>
          <p:cNvSpPr/>
          <p:nvPr/>
        </p:nvSpPr>
        <p:spPr>
          <a:xfrm>
            <a:off x="4604871" y="2185929"/>
            <a:ext cx="0" cy="122783"/>
          </a:xfrm>
          <a:custGeom>
            <a:avLst/>
            <a:gdLst/>
            <a:ahLst/>
            <a:cxnLst/>
            <a:rect l="l" t="t" r="r" b="b"/>
            <a:pathLst>
              <a:path h="174625">
                <a:moveTo>
                  <a:pt x="0" y="0"/>
                </a:moveTo>
                <a:lnTo>
                  <a:pt x="0" y="174373"/>
                </a:lnTo>
              </a:path>
            </a:pathLst>
          </a:custGeom>
          <a:ln w="9164">
            <a:solidFill>
              <a:srgbClr val="FF00FF"/>
            </a:solidFill>
          </a:ln>
        </p:spPr>
        <p:txBody>
          <a:bodyPr wrap="square" lIns="0" tIns="0" rIns="0" bIns="0" rtlCol="0"/>
          <a:lstStyle/>
          <a:p>
            <a:endParaRPr sz="1266"/>
          </a:p>
        </p:txBody>
      </p:sp>
      <p:sp>
        <p:nvSpPr>
          <p:cNvPr id="411" name="object 411"/>
          <p:cNvSpPr/>
          <p:nvPr/>
        </p:nvSpPr>
        <p:spPr>
          <a:xfrm>
            <a:off x="4611314" y="2185929"/>
            <a:ext cx="0" cy="122783"/>
          </a:xfrm>
          <a:custGeom>
            <a:avLst/>
            <a:gdLst/>
            <a:ahLst/>
            <a:cxnLst/>
            <a:rect l="l" t="t" r="r" b="b"/>
            <a:pathLst>
              <a:path h="174625">
                <a:moveTo>
                  <a:pt x="0" y="0"/>
                </a:moveTo>
                <a:lnTo>
                  <a:pt x="0" y="174373"/>
                </a:lnTo>
              </a:path>
            </a:pathLst>
          </a:custGeom>
          <a:ln w="9164">
            <a:solidFill>
              <a:srgbClr val="FF00FF"/>
            </a:solidFill>
          </a:ln>
        </p:spPr>
        <p:txBody>
          <a:bodyPr wrap="square" lIns="0" tIns="0" rIns="0" bIns="0" rtlCol="0"/>
          <a:lstStyle/>
          <a:p>
            <a:endParaRPr sz="1266"/>
          </a:p>
        </p:txBody>
      </p:sp>
      <p:sp>
        <p:nvSpPr>
          <p:cNvPr id="412" name="object 412"/>
          <p:cNvSpPr/>
          <p:nvPr/>
        </p:nvSpPr>
        <p:spPr>
          <a:xfrm>
            <a:off x="4611315" y="2227873"/>
            <a:ext cx="70991" cy="80814"/>
          </a:xfrm>
          <a:custGeom>
            <a:avLst/>
            <a:gdLst/>
            <a:ahLst/>
            <a:cxnLst/>
            <a:rect l="l" t="t" r="r" b="b"/>
            <a:pathLst>
              <a:path w="100964" h="114935">
                <a:moveTo>
                  <a:pt x="0" y="22943"/>
                </a:moveTo>
                <a:lnTo>
                  <a:pt x="18328" y="9177"/>
                </a:lnTo>
                <a:lnTo>
                  <a:pt x="32075" y="0"/>
                </a:lnTo>
                <a:lnTo>
                  <a:pt x="50404" y="0"/>
                </a:lnTo>
                <a:lnTo>
                  <a:pt x="73315" y="9177"/>
                </a:lnTo>
                <a:lnTo>
                  <a:pt x="91644" y="22943"/>
                </a:lnTo>
                <a:lnTo>
                  <a:pt x="100808" y="50476"/>
                </a:lnTo>
                <a:lnTo>
                  <a:pt x="100808" y="64242"/>
                </a:lnTo>
                <a:lnTo>
                  <a:pt x="91644" y="91775"/>
                </a:lnTo>
                <a:lnTo>
                  <a:pt x="73315" y="105541"/>
                </a:lnTo>
                <a:lnTo>
                  <a:pt x="50404" y="114719"/>
                </a:lnTo>
                <a:lnTo>
                  <a:pt x="32075" y="114719"/>
                </a:lnTo>
                <a:lnTo>
                  <a:pt x="18328" y="105541"/>
                </a:lnTo>
                <a:lnTo>
                  <a:pt x="0" y="91775"/>
                </a:lnTo>
              </a:path>
            </a:pathLst>
          </a:custGeom>
          <a:ln w="9170">
            <a:solidFill>
              <a:srgbClr val="FF00FF"/>
            </a:solidFill>
          </a:ln>
        </p:spPr>
        <p:txBody>
          <a:bodyPr wrap="square" lIns="0" tIns="0" rIns="0" bIns="0" rtlCol="0"/>
          <a:lstStyle/>
          <a:p>
            <a:endParaRPr sz="1266"/>
          </a:p>
        </p:txBody>
      </p:sp>
      <p:sp>
        <p:nvSpPr>
          <p:cNvPr id="413" name="object 413"/>
          <p:cNvSpPr/>
          <p:nvPr/>
        </p:nvSpPr>
        <p:spPr>
          <a:xfrm>
            <a:off x="4646756" y="2227873"/>
            <a:ext cx="29021" cy="80814"/>
          </a:xfrm>
          <a:custGeom>
            <a:avLst/>
            <a:gdLst/>
            <a:ahLst/>
            <a:cxnLst/>
            <a:rect l="l" t="t" r="r" b="b"/>
            <a:pathLst>
              <a:path w="41275" h="114935">
                <a:moveTo>
                  <a:pt x="0" y="0"/>
                </a:moveTo>
                <a:lnTo>
                  <a:pt x="18328" y="9177"/>
                </a:lnTo>
                <a:lnTo>
                  <a:pt x="32075" y="22943"/>
                </a:lnTo>
                <a:lnTo>
                  <a:pt x="41239" y="50476"/>
                </a:lnTo>
                <a:lnTo>
                  <a:pt x="41239" y="64242"/>
                </a:lnTo>
                <a:lnTo>
                  <a:pt x="32075" y="91775"/>
                </a:lnTo>
                <a:lnTo>
                  <a:pt x="18328" y="105541"/>
                </a:lnTo>
                <a:lnTo>
                  <a:pt x="0" y="114719"/>
                </a:lnTo>
              </a:path>
            </a:pathLst>
          </a:custGeom>
          <a:ln w="9165">
            <a:solidFill>
              <a:srgbClr val="FF00FF"/>
            </a:solidFill>
          </a:ln>
        </p:spPr>
        <p:txBody>
          <a:bodyPr wrap="square" lIns="0" tIns="0" rIns="0" bIns="0" rtlCol="0"/>
          <a:lstStyle/>
          <a:p>
            <a:endParaRPr sz="1266"/>
          </a:p>
        </p:txBody>
      </p:sp>
      <p:sp>
        <p:nvSpPr>
          <p:cNvPr id="414" name="object 414"/>
          <p:cNvSpPr/>
          <p:nvPr/>
        </p:nvSpPr>
        <p:spPr>
          <a:xfrm>
            <a:off x="4588762" y="2185928"/>
            <a:ext cx="22770" cy="0"/>
          </a:xfrm>
          <a:custGeom>
            <a:avLst/>
            <a:gdLst/>
            <a:ahLst/>
            <a:cxnLst/>
            <a:rect l="l" t="t" r="r" b="b"/>
            <a:pathLst>
              <a:path w="32385">
                <a:moveTo>
                  <a:pt x="0" y="0"/>
                </a:moveTo>
                <a:lnTo>
                  <a:pt x="32075" y="0"/>
                </a:lnTo>
              </a:path>
            </a:pathLst>
          </a:custGeom>
          <a:ln w="9177">
            <a:solidFill>
              <a:srgbClr val="FF00FF"/>
            </a:solidFill>
          </a:ln>
        </p:spPr>
        <p:txBody>
          <a:bodyPr wrap="square" lIns="0" tIns="0" rIns="0" bIns="0" rtlCol="0"/>
          <a:lstStyle/>
          <a:p>
            <a:endParaRPr sz="1266"/>
          </a:p>
        </p:txBody>
      </p:sp>
      <p:sp>
        <p:nvSpPr>
          <p:cNvPr id="415" name="object 415"/>
          <p:cNvSpPr/>
          <p:nvPr/>
        </p:nvSpPr>
        <p:spPr>
          <a:xfrm>
            <a:off x="5123592" y="3150644"/>
            <a:ext cx="64740" cy="83939"/>
          </a:xfrm>
          <a:custGeom>
            <a:avLst/>
            <a:gdLst/>
            <a:ahLst/>
            <a:cxnLst/>
            <a:rect l="l" t="t" r="r" b="b"/>
            <a:pathLst>
              <a:path w="92075" h="119379">
                <a:moveTo>
                  <a:pt x="0" y="0"/>
                </a:moveTo>
                <a:lnTo>
                  <a:pt x="0" y="91775"/>
                </a:lnTo>
                <a:lnTo>
                  <a:pt x="9164" y="110130"/>
                </a:lnTo>
                <a:lnTo>
                  <a:pt x="36657" y="119307"/>
                </a:lnTo>
                <a:lnTo>
                  <a:pt x="50404" y="119307"/>
                </a:lnTo>
                <a:lnTo>
                  <a:pt x="77897" y="110130"/>
                </a:lnTo>
                <a:lnTo>
                  <a:pt x="91644" y="91775"/>
                </a:lnTo>
              </a:path>
            </a:pathLst>
          </a:custGeom>
          <a:ln w="9169">
            <a:solidFill>
              <a:srgbClr val="0000FF"/>
            </a:solidFill>
          </a:ln>
        </p:spPr>
        <p:txBody>
          <a:bodyPr wrap="square" lIns="0" tIns="0" rIns="0" bIns="0" rtlCol="0"/>
          <a:lstStyle/>
          <a:p>
            <a:endParaRPr sz="1266"/>
          </a:p>
        </p:txBody>
      </p:sp>
      <p:sp>
        <p:nvSpPr>
          <p:cNvPr id="416" name="object 416"/>
          <p:cNvSpPr/>
          <p:nvPr/>
        </p:nvSpPr>
        <p:spPr>
          <a:xfrm>
            <a:off x="5130035" y="3150644"/>
            <a:ext cx="19645" cy="83939"/>
          </a:xfrm>
          <a:custGeom>
            <a:avLst/>
            <a:gdLst/>
            <a:ahLst/>
            <a:cxnLst/>
            <a:rect l="l" t="t" r="r" b="b"/>
            <a:pathLst>
              <a:path w="27939" h="119379">
                <a:moveTo>
                  <a:pt x="0" y="0"/>
                </a:moveTo>
                <a:lnTo>
                  <a:pt x="0" y="91775"/>
                </a:lnTo>
                <a:lnTo>
                  <a:pt x="9164" y="110130"/>
                </a:lnTo>
                <a:lnTo>
                  <a:pt x="27493" y="119307"/>
                </a:lnTo>
              </a:path>
            </a:pathLst>
          </a:custGeom>
          <a:ln w="9165">
            <a:solidFill>
              <a:srgbClr val="0000FF"/>
            </a:solidFill>
          </a:ln>
        </p:spPr>
        <p:txBody>
          <a:bodyPr wrap="square" lIns="0" tIns="0" rIns="0" bIns="0" rtlCol="0"/>
          <a:lstStyle/>
          <a:p>
            <a:endParaRPr sz="1266"/>
          </a:p>
        </p:txBody>
      </p:sp>
      <p:sp>
        <p:nvSpPr>
          <p:cNvPr id="417" name="object 417"/>
          <p:cNvSpPr/>
          <p:nvPr/>
        </p:nvSpPr>
        <p:spPr>
          <a:xfrm>
            <a:off x="5188029" y="3150644"/>
            <a:ext cx="0" cy="83939"/>
          </a:xfrm>
          <a:custGeom>
            <a:avLst/>
            <a:gdLst/>
            <a:ahLst/>
            <a:cxnLst/>
            <a:rect l="l" t="t" r="r" b="b"/>
            <a:pathLst>
              <a:path h="119379">
                <a:moveTo>
                  <a:pt x="0" y="0"/>
                </a:moveTo>
                <a:lnTo>
                  <a:pt x="0" y="119307"/>
                </a:lnTo>
              </a:path>
            </a:pathLst>
          </a:custGeom>
          <a:ln w="9164">
            <a:solidFill>
              <a:srgbClr val="0000FF"/>
            </a:solidFill>
          </a:ln>
        </p:spPr>
        <p:txBody>
          <a:bodyPr wrap="square" lIns="0" tIns="0" rIns="0" bIns="0" rtlCol="0"/>
          <a:lstStyle/>
          <a:p>
            <a:endParaRPr sz="1266"/>
          </a:p>
        </p:txBody>
      </p:sp>
      <p:sp>
        <p:nvSpPr>
          <p:cNvPr id="418" name="object 418"/>
          <p:cNvSpPr/>
          <p:nvPr/>
        </p:nvSpPr>
        <p:spPr>
          <a:xfrm>
            <a:off x="5194473" y="3150644"/>
            <a:ext cx="0" cy="83939"/>
          </a:xfrm>
          <a:custGeom>
            <a:avLst/>
            <a:gdLst/>
            <a:ahLst/>
            <a:cxnLst/>
            <a:rect l="l" t="t" r="r" b="b"/>
            <a:pathLst>
              <a:path h="119379">
                <a:moveTo>
                  <a:pt x="0" y="0"/>
                </a:moveTo>
                <a:lnTo>
                  <a:pt x="0" y="119307"/>
                </a:lnTo>
              </a:path>
            </a:pathLst>
          </a:custGeom>
          <a:ln w="9164">
            <a:solidFill>
              <a:srgbClr val="0000FF"/>
            </a:solidFill>
          </a:ln>
        </p:spPr>
        <p:txBody>
          <a:bodyPr wrap="square" lIns="0" tIns="0" rIns="0" bIns="0" rtlCol="0"/>
          <a:lstStyle/>
          <a:p>
            <a:endParaRPr sz="1266"/>
          </a:p>
        </p:txBody>
      </p:sp>
      <p:sp>
        <p:nvSpPr>
          <p:cNvPr id="419" name="object 419"/>
          <p:cNvSpPr/>
          <p:nvPr/>
        </p:nvSpPr>
        <p:spPr>
          <a:xfrm>
            <a:off x="5107482" y="3150644"/>
            <a:ext cx="22770" cy="0"/>
          </a:xfrm>
          <a:custGeom>
            <a:avLst/>
            <a:gdLst/>
            <a:ahLst/>
            <a:cxnLst/>
            <a:rect l="l" t="t" r="r" b="b"/>
            <a:pathLst>
              <a:path w="32385">
                <a:moveTo>
                  <a:pt x="0" y="0"/>
                </a:moveTo>
                <a:lnTo>
                  <a:pt x="32075" y="0"/>
                </a:lnTo>
              </a:path>
            </a:pathLst>
          </a:custGeom>
          <a:ln w="9177">
            <a:solidFill>
              <a:srgbClr val="0000FF"/>
            </a:solidFill>
          </a:ln>
        </p:spPr>
        <p:txBody>
          <a:bodyPr wrap="square" lIns="0" tIns="0" rIns="0" bIns="0" rtlCol="0"/>
          <a:lstStyle/>
          <a:p>
            <a:endParaRPr sz="1266"/>
          </a:p>
        </p:txBody>
      </p:sp>
      <p:sp>
        <p:nvSpPr>
          <p:cNvPr id="420" name="object 420"/>
          <p:cNvSpPr/>
          <p:nvPr/>
        </p:nvSpPr>
        <p:spPr>
          <a:xfrm>
            <a:off x="5171919" y="3150644"/>
            <a:ext cx="22770" cy="0"/>
          </a:xfrm>
          <a:custGeom>
            <a:avLst/>
            <a:gdLst/>
            <a:ahLst/>
            <a:cxnLst/>
            <a:rect l="l" t="t" r="r" b="b"/>
            <a:pathLst>
              <a:path w="32385">
                <a:moveTo>
                  <a:pt x="0" y="0"/>
                </a:moveTo>
                <a:lnTo>
                  <a:pt x="32075" y="0"/>
                </a:lnTo>
              </a:path>
            </a:pathLst>
          </a:custGeom>
          <a:ln w="9177">
            <a:solidFill>
              <a:srgbClr val="0000FF"/>
            </a:solidFill>
          </a:ln>
        </p:spPr>
        <p:txBody>
          <a:bodyPr wrap="square" lIns="0" tIns="0" rIns="0" bIns="0" rtlCol="0"/>
          <a:lstStyle/>
          <a:p>
            <a:endParaRPr sz="1266"/>
          </a:p>
        </p:txBody>
      </p:sp>
      <p:sp>
        <p:nvSpPr>
          <p:cNvPr id="421" name="object 421"/>
          <p:cNvSpPr/>
          <p:nvPr/>
        </p:nvSpPr>
        <p:spPr>
          <a:xfrm>
            <a:off x="5188029" y="3234533"/>
            <a:ext cx="25896" cy="0"/>
          </a:xfrm>
          <a:custGeom>
            <a:avLst/>
            <a:gdLst/>
            <a:ahLst/>
            <a:cxnLst/>
            <a:rect l="l" t="t" r="r" b="b"/>
            <a:pathLst>
              <a:path w="36829">
                <a:moveTo>
                  <a:pt x="0" y="0"/>
                </a:moveTo>
                <a:lnTo>
                  <a:pt x="36657" y="0"/>
                </a:lnTo>
              </a:path>
            </a:pathLst>
          </a:custGeom>
          <a:ln w="9177">
            <a:solidFill>
              <a:srgbClr val="0000FF"/>
            </a:solidFill>
          </a:ln>
        </p:spPr>
        <p:txBody>
          <a:bodyPr wrap="square" lIns="0" tIns="0" rIns="0" bIns="0" rtlCol="0"/>
          <a:lstStyle/>
          <a:p>
            <a:endParaRPr sz="1266"/>
          </a:p>
        </p:txBody>
      </p:sp>
      <p:sp>
        <p:nvSpPr>
          <p:cNvPr id="422" name="object 422"/>
          <p:cNvSpPr/>
          <p:nvPr/>
        </p:nvSpPr>
        <p:spPr>
          <a:xfrm>
            <a:off x="5113926" y="2389196"/>
            <a:ext cx="74116" cy="80814"/>
          </a:xfrm>
          <a:custGeom>
            <a:avLst/>
            <a:gdLst/>
            <a:ahLst/>
            <a:cxnLst/>
            <a:rect l="l" t="t" r="r" b="b"/>
            <a:pathLst>
              <a:path w="105410" h="114935">
                <a:moveTo>
                  <a:pt x="96226" y="22943"/>
                </a:moveTo>
                <a:lnTo>
                  <a:pt x="91644" y="32121"/>
                </a:lnTo>
                <a:lnTo>
                  <a:pt x="96226" y="41298"/>
                </a:lnTo>
                <a:lnTo>
                  <a:pt x="105390" y="32121"/>
                </a:lnTo>
                <a:lnTo>
                  <a:pt x="105390" y="22943"/>
                </a:lnTo>
                <a:lnTo>
                  <a:pt x="91644" y="4588"/>
                </a:lnTo>
                <a:lnTo>
                  <a:pt x="73315" y="0"/>
                </a:lnTo>
                <a:lnTo>
                  <a:pt x="50404" y="0"/>
                </a:lnTo>
                <a:lnTo>
                  <a:pt x="22911" y="4588"/>
                </a:lnTo>
                <a:lnTo>
                  <a:pt x="4582" y="22943"/>
                </a:lnTo>
                <a:lnTo>
                  <a:pt x="0" y="50476"/>
                </a:lnTo>
                <a:lnTo>
                  <a:pt x="0" y="64242"/>
                </a:lnTo>
                <a:lnTo>
                  <a:pt x="4582" y="91775"/>
                </a:lnTo>
                <a:lnTo>
                  <a:pt x="22911" y="105541"/>
                </a:lnTo>
                <a:lnTo>
                  <a:pt x="50404" y="114719"/>
                </a:lnTo>
                <a:lnTo>
                  <a:pt x="64150" y="114719"/>
                </a:lnTo>
                <a:lnTo>
                  <a:pt x="91644" y="105541"/>
                </a:lnTo>
                <a:lnTo>
                  <a:pt x="105390" y="91775"/>
                </a:lnTo>
              </a:path>
            </a:pathLst>
          </a:custGeom>
          <a:ln w="9170">
            <a:solidFill>
              <a:srgbClr val="0000FF"/>
            </a:solidFill>
          </a:ln>
        </p:spPr>
        <p:txBody>
          <a:bodyPr wrap="square" lIns="0" tIns="0" rIns="0" bIns="0" rtlCol="0"/>
          <a:lstStyle/>
          <a:p>
            <a:endParaRPr sz="1266"/>
          </a:p>
        </p:txBody>
      </p:sp>
      <p:sp>
        <p:nvSpPr>
          <p:cNvPr id="423" name="object 423"/>
          <p:cNvSpPr/>
          <p:nvPr/>
        </p:nvSpPr>
        <p:spPr>
          <a:xfrm>
            <a:off x="5117149" y="2389196"/>
            <a:ext cx="32593" cy="80814"/>
          </a:xfrm>
          <a:custGeom>
            <a:avLst/>
            <a:gdLst/>
            <a:ahLst/>
            <a:cxnLst/>
            <a:rect l="l" t="t" r="r" b="b"/>
            <a:pathLst>
              <a:path w="46354" h="114935">
                <a:moveTo>
                  <a:pt x="45822" y="0"/>
                </a:moveTo>
                <a:lnTo>
                  <a:pt x="27493" y="4588"/>
                </a:lnTo>
                <a:lnTo>
                  <a:pt x="9164" y="22943"/>
                </a:lnTo>
                <a:lnTo>
                  <a:pt x="0" y="50476"/>
                </a:lnTo>
                <a:lnTo>
                  <a:pt x="0" y="64242"/>
                </a:lnTo>
                <a:lnTo>
                  <a:pt x="9164" y="91775"/>
                </a:lnTo>
                <a:lnTo>
                  <a:pt x="27493" y="105541"/>
                </a:lnTo>
                <a:lnTo>
                  <a:pt x="45822" y="114719"/>
                </a:lnTo>
              </a:path>
            </a:pathLst>
          </a:custGeom>
          <a:ln w="9166">
            <a:solidFill>
              <a:srgbClr val="0000FF"/>
            </a:solidFill>
          </a:ln>
        </p:spPr>
        <p:txBody>
          <a:bodyPr wrap="square" lIns="0" tIns="0" rIns="0" bIns="0" rtlCol="0"/>
          <a:lstStyle/>
          <a:p>
            <a:endParaRPr sz="1266"/>
          </a:p>
        </p:txBody>
      </p:sp>
      <p:sp>
        <p:nvSpPr>
          <p:cNvPr id="424" name="object 424"/>
          <p:cNvSpPr/>
          <p:nvPr/>
        </p:nvSpPr>
        <p:spPr>
          <a:xfrm>
            <a:off x="5123592" y="1711637"/>
            <a:ext cx="48667" cy="125909"/>
          </a:xfrm>
          <a:custGeom>
            <a:avLst/>
            <a:gdLst/>
            <a:ahLst/>
            <a:cxnLst/>
            <a:rect l="l" t="t" r="r" b="b"/>
            <a:pathLst>
              <a:path w="69214" h="179069">
                <a:moveTo>
                  <a:pt x="0" y="0"/>
                </a:moveTo>
                <a:lnTo>
                  <a:pt x="0" y="142251"/>
                </a:lnTo>
                <a:lnTo>
                  <a:pt x="9164" y="169784"/>
                </a:lnTo>
                <a:lnTo>
                  <a:pt x="27493" y="178961"/>
                </a:lnTo>
                <a:lnTo>
                  <a:pt x="41239" y="178961"/>
                </a:lnTo>
                <a:lnTo>
                  <a:pt x="59568" y="169784"/>
                </a:lnTo>
                <a:lnTo>
                  <a:pt x="68733" y="151429"/>
                </a:lnTo>
              </a:path>
            </a:pathLst>
          </a:custGeom>
          <a:ln w="9166">
            <a:solidFill>
              <a:srgbClr val="0000FF"/>
            </a:solidFill>
          </a:ln>
        </p:spPr>
        <p:txBody>
          <a:bodyPr wrap="square" lIns="0" tIns="0" rIns="0" bIns="0" rtlCol="0"/>
          <a:lstStyle/>
          <a:p>
            <a:endParaRPr sz="1266"/>
          </a:p>
        </p:txBody>
      </p:sp>
      <p:sp>
        <p:nvSpPr>
          <p:cNvPr id="425" name="object 425"/>
          <p:cNvSpPr/>
          <p:nvPr/>
        </p:nvSpPr>
        <p:spPr>
          <a:xfrm>
            <a:off x="5130035" y="1711637"/>
            <a:ext cx="12948" cy="125909"/>
          </a:xfrm>
          <a:custGeom>
            <a:avLst/>
            <a:gdLst/>
            <a:ahLst/>
            <a:cxnLst/>
            <a:rect l="l" t="t" r="r" b="b"/>
            <a:pathLst>
              <a:path w="18414" h="179069">
                <a:moveTo>
                  <a:pt x="0" y="0"/>
                </a:moveTo>
                <a:lnTo>
                  <a:pt x="0" y="142251"/>
                </a:lnTo>
                <a:lnTo>
                  <a:pt x="9164" y="169784"/>
                </a:lnTo>
                <a:lnTo>
                  <a:pt x="18328" y="178961"/>
                </a:lnTo>
              </a:path>
            </a:pathLst>
          </a:custGeom>
          <a:ln w="9164">
            <a:solidFill>
              <a:srgbClr val="0000FF"/>
            </a:solidFill>
          </a:ln>
        </p:spPr>
        <p:txBody>
          <a:bodyPr wrap="square" lIns="0" tIns="0" rIns="0" bIns="0" rtlCol="0"/>
          <a:lstStyle/>
          <a:p>
            <a:endParaRPr sz="1266"/>
          </a:p>
        </p:txBody>
      </p:sp>
      <p:sp>
        <p:nvSpPr>
          <p:cNvPr id="426" name="object 426"/>
          <p:cNvSpPr/>
          <p:nvPr/>
        </p:nvSpPr>
        <p:spPr>
          <a:xfrm>
            <a:off x="5107482" y="1753581"/>
            <a:ext cx="45541" cy="0"/>
          </a:xfrm>
          <a:custGeom>
            <a:avLst/>
            <a:gdLst/>
            <a:ahLst/>
            <a:cxnLst/>
            <a:rect l="l" t="t" r="r" b="b"/>
            <a:pathLst>
              <a:path w="64770">
                <a:moveTo>
                  <a:pt x="0" y="0"/>
                </a:moveTo>
                <a:lnTo>
                  <a:pt x="64150" y="0"/>
                </a:lnTo>
              </a:path>
            </a:pathLst>
          </a:custGeom>
          <a:ln w="9177">
            <a:solidFill>
              <a:srgbClr val="0000FF"/>
            </a:solidFill>
          </a:ln>
        </p:spPr>
        <p:txBody>
          <a:bodyPr wrap="square" lIns="0" tIns="0" rIns="0" bIns="0" rtlCol="0"/>
          <a:lstStyle/>
          <a:p>
            <a:endParaRPr sz="1266"/>
          </a:p>
        </p:txBody>
      </p:sp>
      <p:sp>
        <p:nvSpPr>
          <p:cNvPr id="427" name="object 427"/>
          <p:cNvSpPr/>
          <p:nvPr/>
        </p:nvSpPr>
        <p:spPr>
          <a:xfrm>
            <a:off x="5481218" y="1795524"/>
            <a:ext cx="22770" cy="125909"/>
          </a:xfrm>
          <a:custGeom>
            <a:avLst/>
            <a:gdLst/>
            <a:ahLst/>
            <a:cxnLst/>
            <a:rect l="l" t="t" r="r" b="b"/>
            <a:pathLst>
              <a:path w="32385" h="179069">
                <a:moveTo>
                  <a:pt x="0" y="0"/>
                </a:moveTo>
                <a:lnTo>
                  <a:pt x="32075" y="178961"/>
                </a:lnTo>
              </a:path>
            </a:pathLst>
          </a:custGeom>
          <a:ln w="9164">
            <a:solidFill>
              <a:srgbClr val="0000FF"/>
            </a:solidFill>
          </a:ln>
        </p:spPr>
        <p:txBody>
          <a:bodyPr wrap="square" lIns="0" tIns="0" rIns="0" bIns="0" rtlCol="0"/>
          <a:lstStyle/>
          <a:p>
            <a:endParaRPr sz="1266"/>
          </a:p>
        </p:txBody>
      </p:sp>
      <p:sp>
        <p:nvSpPr>
          <p:cNvPr id="428" name="object 428"/>
          <p:cNvSpPr/>
          <p:nvPr/>
        </p:nvSpPr>
        <p:spPr>
          <a:xfrm>
            <a:off x="5487663" y="1795525"/>
            <a:ext cx="16520" cy="96887"/>
          </a:xfrm>
          <a:custGeom>
            <a:avLst/>
            <a:gdLst/>
            <a:ahLst/>
            <a:cxnLst/>
            <a:rect l="l" t="t" r="r" b="b"/>
            <a:pathLst>
              <a:path w="23495" h="137794">
                <a:moveTo>
                  <a:pt x="0" y="0"/>
                </a:moveTo>
                <a:lnTo>
                  <a:pt x="22911" y="137662"/>
                </a:lnTo>
              </a:path>
            </a:pathLst>
          </a:custGeom>
          <a:ln w="9164">
            <a:solidFill>
              <a:srgbClr val="0000FF"/>
            </a:solidFill>
          </a:ln>
        </p:spPr>
        <p:txBody>
          <a:bodyPr wrap="square" lIns="0" tIns="0" rIns="0" bIns="0" rtlCol="0"/>
          <a:lstStyle/>
          <a:p>
            <a:endParaRPr sz="1266"/>
          </a:p>
        </p:txBody>
      </p:sp>
      <p:sp>
        <p:nvSpPr>
          <p:cNvPr id="429" name="object 429"/>
          <p:cNvSpPr/>
          <p:nvPr/>
        </p:nvSpPr>
        <p:spPr>
          <a:xfrm>
            <a:off x="5503772" y="1795524"/>
            <a:ext cx="25896" cy="125909"/>
          </a:xfrm>
          <a:custGeom>
            <a:avLst/>
            <a:gdLst/>
            <a:ahLst/>
            <a:cxnLst/>
            <a:rect l="l" t="t" r="r" b="b"/>
            <a:pathLst>
              <a:path w="36829" h="179069">
                <a:moveTo>
                  <a:pt x="36657" y="0"/>
                </a:moveTo>
                <a:lnTo>
                  <a:pt x="0" y="178961"/>
                </a:lnTo>
              </a:path>
            </a:pathLst>
          </a:custGeom>
          <a:ln w="9164">
            <a:solidFill>
              <a:srgbClr val="0000FF"/>
            </a:solidFill>
          </a:ln>
        </p:spPr>
        <p:txBody>
          <a:bodyPr wrap="square" lIns="0" tIns="0" rIns="0" bIns="0" rtlCol="0"/>
          <a:lstStyle/>
          <a:p>
            <a:endParaRPr sz="1266"/>
          </a:p>
        </p:txBody>
      </p:sp>
      <p:sp>
        <p:nvSpPr>
          <p:cNvPr id="430" name="object 430"/>
          <p:cNvSpPr/>
          <p:nvPr/>
        </p:nvSpPr>
        <p:spPr>
          <a:xfrm>
            <a:off x="5529546" y="1795524"/>
            <a:ext cx="22770" cy="125909"/>
          </a:xfrm>
          <a:custGeom>
            <a:avLst/>
            <a:gdLst/>
            <a:ahLst/>
            <a:cxnLst/>
            <a:rect l="l" t="t" r="r" b="b"/>
            <a:pathLst>
              <a:path w="32385" h="179069">
                <a:moveTo>
                  <a:pt x="0" y="0"/>
                </a:moveTo>
                <a:lnTo>
                  <a:pt x="32075" y="178961"/>
                </a:lnTo>
              </a:path>
            </a:pathLst>
          </a:custGeom>
          <a:ln w="9164">
            <a:solidFill>
              <a:srgbClr val="0000FF"/>
            </a:solidFill>
          </a:ln>
        </p:spPr>
        <p:txBody>
          <a:bodyPr wrap="square" lIns="0" tIns="0" rIns="0" bIns="0" rtlCol="0"/>
          <a:lstStyle/>
          <a:p>
            <a:endParaRPr sz="1266"/>
          </a:p>
        </p:txBody>
      </p:sp>
      <p:sp>
        <p:nvSpPr>
          <p:cNvPr id="431" name="object 431"/>
          <p:cNvSpPr/>
          <p:nvPr/>
        </p:nvSpPr>
        <p:spPr>
          <a:xfrm>
            <a:off x="5535991" y="1795525"/>
            <a:ext cx="16520" cy="96887"/>
          </a:xfrm>
          <a:custGeom>
            <a:avLst/>
            <a:gdLst/>
            <a:ahLst/>
            <a:cxnLst/>
            <a:rect l="l" t="t" r="r" b="b"/>
            <a:pathLst>
              <a:path w="23495" h="137794">
                <a:moveTo>
                  <a:pt x="0" y="0"/>
                </a:moveTo>
                <a:lnTo>
                  <a:pt x="22911" y="137662"/>
                </a:lnTo>
              </a:path>
            </a:pathLst>
          </a:custGeom>
          <a:ln w="9164">
            <a:solidFill>
              <a:srgbClr val="0000FF"/>
            </a:solidFill>
          </a:ln>
        </p:spPr>
        <p:txBody>
          <a:bodyPr wrap="square" lIns="0" tIns="0" rIns="0" bIns="0" rtlCol="0"/>
          <a:lstStyle/>
          <a:p>
            <a:endParaRPr sz="1266"/>
          </a:p>
        </p:txBody>
      </p:sp>
      <p:sp>
        <p:nvSpPr>
          <p:cNvPr id="432" name="object 432"/>
          <p:cNvSpPr/>
          <p:nvPr/>
        </p:nvSpPr>
        <p:spPr>
          <a:xfrm>
            <a:off x="5552100" y="1795524"/>
            <a:ext cx="22770" cy="125909"/>
          </a:xfrm>
          <a:custGeom>
            <a:avLst/>
            <a:gdLst/>
            <a:ahLst/>
            <a:cxnLst/>
            <a:rect l="l" t="t" r="r" b="b"/>
            <a:pathLst>
              <a:path w="32385" h="179069">
                <a:moveTo>
                  <a:pt x="32075" y="0"/>
                </a:moveTo>
                <a:lnTo>
                  <a:pt x="0" y="178961"/>
                </a:lnTo>
              </a:path>
            </a:pathLst>
          </a:custGeom>
          <a:ln w="9164">
            <a:solidFill>
              <a:srgbClr val="0000FF"/>
            </a:solidFill>
          </a:ln>
        </p:spPr>
        <p:txBody>
          <a:bodyPr wrap="square" lIns="0" tIns="0" rIns="0" bIns="0" rtlCol="0"/>
          <a:lstStyle/>
          <a:p>
            <a:endParaRPr sz="1266"/>
          </a:p>
        </p:txBody>
      </p:sp>
      <p:sp>
        <p:nvSpPr>
          <p:cNvPr id="433" name="object 433"/>
          <p:cNvSpPr/>
          <p:nvPr/>
        </p:nvSpPr>
        <p:spPr>
          <a:xfrm>
            <a:off x="5465109" y="1795525"/>
            <a:ext cx="38843" cy="0"/>
          </a:xfrm>
          <a:custGeom>
            <a:avLst/>
            <a:gdLst/>
            <a:ahLst/>
            <a:cxnLst/>
            <a:rect l="l" t="t" r="r" b="b"/>
            <a:pathLst>
              <a:path w="55245">
                <a:moveTo>
                  <a:pt x="0" y="0"/>
                </a:moveTo>
                <a:lnTo>
                  <a:pt x="54986" y="0"/>
                </a:lnTo>
              </a:path>
            </a:pathLst>
          </a:custGeom>
          <a:ln w="9177">
            <a:solidFill>
              <a:srgbClr val="0000FF"/>
            </a:solidFill>
          </a:ln>
        </p:spPr>
        <p:txBody>
          <a:bodyPr wrap="square" lIns="0" tIns="0" rIns="0" bIns="0" rtlCol="0"/>
          <a:lstStyle/>
          <a:p>
            <a:endParaRPr sz="1266"/>
          </a:p>
        </p:txBody>
      </p:sp>
      <p:sp>
        <p:nvSpPr>
          <p:cNvPr id="434" name="object 434"/>
          <p:cNvSpPr/>
          <p:nvPr/>
        </p:nvSpPr>
        <p:spPr>
          <a:xfrm>
            <a:off x="5558543" y="1795525"/>
            <a:ext cx="35719" cy="0"/>
          </a:xfrm>
          <a:custGeom>
            <a:avLst/>
            <a:gdLst/>
            <a:ahLst/>
            <a:cxnLst/>
            <a:rect l="l" t="t" r="r" b="b"/>
            <a:pathLst>
              <a:path w="50800">
                <a:moveTo>
                  <a:pt x="0" y="0"/>
                </a:moveTo>
                <a:lnTo>
                  <a:pt x="50404" y="0"/>
                </a:lnTo>
              </a:path>
            </a:pathLst>
          </a:custGeom>
          <a:ln w="9177">
            <a:solidFill>
              <a:srgbClr val="0000FF"/>
            </a:solidFill>
          </a:ln>
        </p:spPr>
        <p:txBody>
          <a:bodyPr wrap="square" lIns="0" tIns="0" rIns="0" bIns="0" rtlCol="0"/>
          <a:lstStyle/>
          <a:p>
            <a:endParaRPr sz="1266"/>
          </a:p>
        </p:txBody>
      </p:sp>
      <p:sp>
        <p:nvSpPr>
          <p:cNvPr id="435" name="object 435"/>
          <p:cNvSpPr/>
          <p:nvPr/>
        </p:nvSpPr>
        <p:spPr>
          <a:xfrm>
            <a:off x="5622980" y="1908451"/>
            <a:ext cx="9823" cy="35719"/>
          </a:xfrm>
          <a:custGeom>
            <a:avLst/>
            <a:gdLst/>
            <a:ahLst/>
            <a:cxnLst/>
            <a:rect l="l" t="t" r="r" b="b"/>
            <a:pathLst>
              <a:path w="13970" h="50800">
                <a:moveTo>
                  <a:pt x="9164" y="18355"/>
                </a:moveTo>
                <a:lnTo>
                  <a:pt x="0" y="9177"/>
                </a:lnTo>
                <a:lnTo>
                  <a:pt x="9164" y="0"/>
                </a:lnTo>
                <a:lnTo>
                  <a:pt x="13746" y="9177"/>
                </a:lnTo>
                <a:lnTo>
                  <a:pt x="13746" y="22943"/>
                </a:lnTo>
                <a:lnTo>
                  <a:pt x="9164" y="41298"/>
                </a:lnTo>
                <a:lnTo>
                  <a:pt x="0" y="50476"/>
                </a:lnTo>
              </a:path>
            </a:pathLst>
          </a:custGeom>
          <a:ln w="9165">
            <a:solidFill>
              <a:srgbClr val="0000FF"/>
            </a:solidFill>
          </a:ln>
        </p:spPr>
        <p:txBody>
          <a:bodyPr wrap="square" lIns="0" tIns="0" rIns="0" bIns="0" rtlCol="0"/>
          <a:lstStyle/>
          <a:p>
            <a:endParaRPr sz="1266"/>
          </a:p>
        </p:txBody>
      </p:sp>
      <p:sp>
        <p:nvSpPr>
          <p:cNvPr id="436" name="object 436"/>
          <p:cNvSpPr/>
          <p:nvPr/>
        </p:nvSpPr>
        <p:spPr>
          <a:xfrm>
            <a:off x="5674531" y="1795524"/>
            <a:ext cx="77688" cy="125909"/>
          </a:xfrm>
          <a:custGeom>
            <a:avLst/>
            <a:gdLst/>
            <a:ahLst/>
            <a:cxnLst/>
            <a:rect l="l" t="t" r="r" b="b"/>
            <a:pathLst>
              <a:path w="110489" h="179069">
                <a:moveTo>
                  <a:pt x="109973" y="0"/>
                </a:moveTo>
                <a:lnTo>
                  <a:pt x="0" y="178961"/>
                </a:lnTo>
              </a:path>
            </a:pathLst>
          </a:custGeom>
          <a:ln w="9168">
            <a:solidFill>
              <a:srgbClr val="0000FF"/>
            </a:solidFill>
          </a:ln>
        </p:spPr>
        <p:txBody>
          <a:bodyPr wrap="square" lIns="0" tIns="0" rIns="0" bIns="0" rtlCol="0"/>
          <a:lstStyle/>
          <a:p>
            <a:endParaRPr sz="1266"/>
          </a:p>
        </p:txBody>
      </p:sp>
      <p:sp>
        <p:nvSpPr>
          <p:cNvPr id="437" name="object 437"/>
          <p:cNvSpPr/>
          <p:nvPr/>
        </p:nvSpPr>
        <p:spPr>
          <a:xfrm>
            <a:off x="5680974" y="1795524"/>
            <a:ext cx="77688" cy="125909"/>
          </a:xfrm>
          <a:custGeom>
            <a:avLst/>
            <a:gdLst/>
            <a:ahLst/>
            <a:cxnLst/>
            <a:rect l="l" t="t" r="r" b="b"/>
            <a:pathLst>
              <a:path w="110489" h="179069">
                <a:moveTo>
                  <a:pt x="109973" y="0"/>
                </a:moveTo>
                <a:lnTo>
                  <a:pt x="0" y="178961"/>
                </a:lnTo>
              </a:path>
            </a:pathLst>
          </a:custGeom>
          <a:ln w="9168">
            <a:solidFill>
              <a:srgbClr val="0000FF"/>
            </a:solidFill>
          </a:ln>
        </p:spPr>
        <p:txBody>
          <a:bodyPr wrap="square" lIns="0" tIns="0" rIns="0" bIns="0" rtlCol="0"/>
          <a:lstStyle/>
          <a:p>
            <a:endParaRPr sz="1266"/>
          </a:p>
        </p:txBody>
      </p:sp>
      <p:sp>
        <p:nvSpPr>
          <p:cNvPr id="438" name="object 438"/>
          <p:cNvSpPr/>
          <p:nvPr/>
        </p:nvSpPr>
        <p:spPr>
          <a:xfrm>
            <a:off x="5674531" y="1795524"/>
            <a:ext cx="83939" cy="35719"/>
          </a:xfrm>
          <a:custGeom>
            <a:avLst/>
            <a:gdLst/>
            <a:ahLst/>
            <a:cxnLst/>
            <a:rect l="l" t="t" r="r" b="b"/>
            <a:pathLst>
              <a:path w="119379" h="50800">
                <a:moveTo>
                  <a:pt x="9164" y="0"/>
                </a:moveTo>
                <a:lnTo>
                  <a:pt x="0" y="50476"/>
                </a:lnTo>
                <a:lnTo>
                  <a:pt x="0" y="0"/>
                </a:lnTo>
                <a:lnTo>
                  <a:pt x="119137" y="0"/>
                </a:lnTo>
              </a:path>
            </a:pathLst>
          </a:custGeom>
          <a:ln w="9175">
            <a:solidFill>
              <a:srgbClr val="0000FF"/>
            </a:solidFill>
          </a:ln>
        </p:spPr>
        <p:txBody>
          <a:bodyPr wrap="square" lIns="0" tIns="0" rIns="0" bIns="0" rtlCol="0"/>
          <a:lstStyle/>
          <a:p>
            <a:endParaRPr sz="1266"/>
          </a:p>
        </p:txBody>
      </p:sp>
      <p:sp>
        <p:nvSpPr>
          <p:cNvPr id="439" name="object 439"/>
          <p:cNvSpPr/>
          <p:nvPr/>
        </p:nvSpPr>
        <p:spPr>
          <a:xfrm>
            <a:off x="5674531" y="1885866"/>
            <a:ext cx="83939" cy="35719"/>
          </a:xfrm>
          <a:custGeom>
            <a:avLst/>
            <a:gdLst/>
            <a:ahLst/>
            <a:cxnLst/>
            <a:rect l="l" t="t" r="r" b="b"/>
            <a:pathLst>
              <a:path w="119379" h="50800">
                <a:moveTo>
                  <a:pt x="0" y="50476"/>
                </a:moveTo>
                <a:lnTo>
                  <a:pt x="119137" y="50476"/>
                </a:lnTo>
                <a:lnTo>
                  <a:pt x="119137" y="0"/>
                </a:lnTo>
                <a:lnTo>
                  <a:pt x="109973" y="50476"/>
                </a:lnTo>
              </a:path>
            </a:pathLst>
          </a:custGeom>
          <a:ln w="9175">
            <a:solidFill>
              <a:srgbClr val="0000FF"/>
            </a:solidFill>
          </a:ln>
        </p:spPr>
        <p:txBody>
          <a:bodyPr wrap="square" lIns="0" tIns="0" rIns="0" bIns="0" rtlCol="0"/>
          <a:lstStyle/>
          <a:p>
            <a:endParaRPr sz="1266"/>
          </a:p>
        </p:txBody>
      </p:sp>
      <p:sp>
        <p:nvSpPr>
          <p:cNvPr id="440" name="object 440"/>
          <p:cNvSpPr/>
          <p:nvPr/>
        </p:nvSpPr>
        <p:spPr>
          <a:xfrm>
            <a:off x="6057933" y="1756807"/>
            <a:ext cx="0" cy="122783"/>
          </a:xfrm>
          <a:custGeom>
            <a:avLst/>
            <a:gdLst/>
            <a:ahLst/>
            <a:cxnLst/>
            <a:rect l="l" t="t" r="r" b="b"/>
            <a:pathLst>
              <a:path h="174625">
                <a:moveTo>
                  <a:pt x="0" y="0"/>
                </a:moveTo>
                <a:lnTo>
                  <a:pt x="0" y="174373"/>
                </a:lnTo>
              </a:path>
            </a:pathLst>
          </a:custGeom>
          <a:ln w="9164">
            <a:solidFill>
              <a:srgbClr val="FF0000"/>
            </a:solidFill>
          </a:ln>
        </p:spPr>
        <p:txBody>
          <a:bodyPr wrap="square" lIns="0" tIns="0" rIns="0" bIns="0" rtlCol="0"/>
          <a:lstStyle/>
          <a:p>
            <a:endParaRPr sz="1266"/>
          </a:p>
        </p:txBody>
      </p:sp>
      <p:sp>
        <p:nvSpPr>
          <p:cNvPr id="441" name="object 441"/>
          <p:cNvSpPr/>
          <p:nvPr/>
        </p:nvSpPr>
        <p:spPr>
          <a:xfrm>
            <a:off x="6064376" y="1756807"/>
            <a:ext cx="0" cy="122783"/>
          </a:xfrm>
          <a:custGeom>
            <a:avLst/>
            <a:gdLst/>
            <a:ahLst/>
            <a:cxnLst/>
            <a:rect l="l" t="t" r="r" b="b"/>
            <a:pathLst>
              <a:path h="174625">
                <a:moveTo>
                  <a:pt x="0" y="0"/>
                </a:moveTo>
                <a:lnTo>
                  <a:pt x="0" y="174373"/>
                </a:lnTo>
              </a:path>
            </a:pathLst>
          </a:custGeom>
          <a:ln w="9164">
            <a:solidFill>
              <a:srgbClr val="FF0000"/>
            </a:solidFill>
          </a:ln>
        </p:spPr>
        <p:txBody>
          <a:bodyPr wrap="square" lIns="0" tIns="0" rIns="0" bIns="0" rtlCol="0"/>
          <a:lstStyle/>
          <a:p>
            <a:endParaRPr sz="1266"/>
          </a:p>
        </p:txBody>
      </p:sp>
      <p:sp>
        <p:nvSpPr>
          <p:cNvPr id="442" name="object 442"/>
          <p:cNvSpPr/>
          <p:nvPr/>
        </p:nvSpPr>
        <p:spPr>
          <a:xfrm>
            <a:off x="6064377" y="1795525"/>
            <a:ext cx="64740" cy="83939"/>
          </a:xfrm>
          <a:custGeom>
            <a:avLst/>
            <a:gdLst/>
            <a:ahLst/>
            <a:cxnLst/>
            <a:rect l="l" t="t" r="r" b="b"/>
            <a:pathLst>
              <a:path w="92075" h="119380">
                <a:moveTo>
                  <a:pt x="0" y="27532"/>
                </a:moveTo>
                <a:lnTo>
                  <a:pt x="18328" y="9177"/>
                </a:lnTo>
                <a:lnTo>
                  <a:pt x="41239" y="0"/>
                </a:lnTo>
                <a:lnTo>
                  <a:pt x="59568" y="0"/>
                </a:lnTo>
                <a:lnTo>
                  <a:pt x="82479" y="9177"/>
                </a:lnTo>
                <a:lnTo>
                  <a:pt x="91644" y="27532"/>
                </a:lnTo>
                <a:lnTo>
                  <a:pt x="91644" y="119307"/>
                </a:lnTo>
              </a:path>
            </a:pathLst>
          </a:custGeom>
          <a:ln w="9169">
            <a:solidFill>
              <a:srgbClr val="FF0000"/>
            </a:solidFill>
          </a:ln>
        </p:spPr>
        <p:txBody>
          <a:bodyPr wrap="square" lIns="0" tIns="0" rIns="0" bIns="0" rtlCol="0"/>
          <a:lstStyle/>
          <a:p>
            <a:endParaRPr sz="1266"/>
          </a:p>
        </p:txBody>
      </p:sp>
      <p:sp>
        <p:nvSpPr>
          <p:cNvPr id="443" name="object 443"/>
          <p:cNvSpPr/>
          <p:nvPr/>
        </p:nvSpPr>
        <p:spPr>
          <a:xfrm>
            <a:off x="6106261" y="1795525"/>
            <a:ext cx="16520" cy="83939"/>
          </a:xfrm>
          <a:custGeom>
            <a:avLst/>
            <a:gdLst/>
            <a:ahLst/>
            <a:cxnLst/>
            <a:rect l="l" t="t" r="r" b="b"/>
            <a:pathLst>
              <a:path w="23495" h="119380">
                <a:moveTo>
                  <a:pt x="0" y="0"/>
                </a:moveTo>
                <a:lnTo>
                  <a:pt x="13746" y="9177"/>
                </a:lnTo>
                <a:lnTo>
                  <a:pt x="22911" y="27532"/>
                </a:lnTo>
                <a:lnTo>
                  <a:pt x="22911" y="119307"/>
                </a:lnTo>
              </a:path>
            </a:pathLst>
          </a:custGeom>
          <a:ln w="9164">
            <a:solidFill>
              <a:srgbClr val="FF0000"/>
            </a:solidFill>
          </a:ln>
        </p:spPr>
        <p:txBody>
          <a:bodyPr wrap="square" lIns="0" tIns="0" rIns="0" bIns="0" rtlCol="0"/>
          <a:lstStyle/>
          <a:p>
            <a:endParaRPr sz="1266"/>
          </a:p>
        </p:txBody>
      </p:sp>
      <p:sp>
        <p:nvSpPr>
          <p:cNvPr id="444" name="object 444"/>
          <p:cNvSpPr/>
          <p:nvPr/>
        </p:nvSpPr>
        <p:spPr>
          <a:xfrm>
            <a:off x="6041824" y="1756807"/>
            <a:ext cx="22770" cy="0"/>
          </a:xfrm>
          <a:custGeom>
            <a:avLst/>
            <a:gdLst/>
            <a:ahLst/>
            <a:cxnLst/>
            <a:rect l="l" t="t" r="r" b="b"/>
            <a:pathLst>
              <a:path w="32385">
                <a:moveTo>
                  <a:pt x="0" y="0"/>
                </a:moveTo>
                <a:lnTo>
                  <a:pt x="32075" y="0"/>
                </a:lnTo>
              </a:path>
            </a:pathLst>
          </a:custGeom>
          <a:ln w="9177">
            <a:solidFill>
              <a:srgbClr val="FF0000"/>
            </a:solidFill>
          </a:ln>
        </p:spPr>
        <p:txBody>
          <a:bodyPr wrap="square" lIns="0" tIns="0" rIns="0" bIns="0" rtlCol="0"/>
          <a:lstStyle/>
          <a:p>
            <a:endParaRPr sz="1266"/>
          </a:p>
        </p:txBody>
      </p:sp>
      <p:sp>
        <p:nvSpPr>
          <p:cNvPr id="445" name="object 445"/>
          <p:cNvSpPr/>
          <p:nvPr/>
        </p:nvSpPr>
        <p:spPr>
          <a:xfrm>
            <a:off x="6041824" y="1879414"/>
            <a:ext cx="38843" cy="0"/>
          </a:xfrm>
          <a:custGeom>
            <a:avLst/>
            <a:gdLst/>
            <a:ahLst/>
            <a:cxnLst/>
            <a:rect l="l" t="t" r="r" b="b"/>
            <a:pathLst>
              <a:path w="55245">
                <a:moveTo>
                  <a:pt x="0" y="0"/>
                </a:moveTo>
                <a:lnTo>
                  <a:pt x="54986" y="0"/>
                </a:lnTo>
              </a:path>
            </a:pathLst>
          </a:custGeom>
          <a:ln w="9177">
            <a:solidFill>
              <a:srgbClr val="FF0000"/>
            </a:solidFill>
          </a:ln>
        </p:spPr>
        <p:txBody>
          <a:bodyPr wrap="square" lIns="0" tIns="0" rIns="0" bIns="0" rtlCol="0"/>
          <a:lstStyle/>
          <a:p>
            <a:endParaRPr sz="1266"/>
          </a:p>
        </p:txBody>
      </p:sp>
      <p:sp>
        <p:nvSpPr>
          <p:cNvPr id="446" name="object 446"/>
          <p:cNvSpPr/>
          <p:nvPr/>
        </p:nvSpPr>
        <p:spPr>
          <a:xfrm>
            <a:off x="6106261" y="1879414"/>
            <a:ext cx="38843" cy="0"/>
          </a:xfrm>
          <a:custGeom>
            <a:avLst/>
            <a:gdLst/>
            <a:ahLst/>
            <a:cxnLst/>
            <a:rect l="l" t="t" r="r" b="b"/>
            <a:pathLst>
              <a:path w="55245">
                <a:moveTo>
                  <a:pt x="0" y="0"/>
                </a:moveTo>
                <a:lnTo>
                  <a:pt x="54986" y="0"/>
                </a:lnTo>
              </a:path>
            </a:pathLst>
          </a:custGeom>
          <a:ln w="9177">
            <a:solidFill>
              <a:srgbClr val="FF0000"/>
            </a:solidFill>
          </a:ln>
        </p:spPr>
        <p:txBody>
          <a:bodyPr wrap="square" lIns="0" tIns="0" rIns="0" bIns="0" rtlCol="0"/>
          <a:lstStyle/>
          <a:p>
            <a:endParaRPr sz="1266"/>
          </a:p>
        </p:txBody>
      </p:sp>
      <p:sp>
        <p:nvSpPr>
          <p:cNvPr id="447" name="object 447"/>
          <p:cNvSpPr/>
          <p:nvPr/>
        </p:nvSpPr>
        <p:spPr>
          <a:xfrm>
            <a:off x="6177142" y="1701957"/>
            <a:ext cx="54918" cy="83939"/>
          </a:xfrm>
          <a:custGeom>
            <a:avLst/>
            <a:gdLst/>
            <a:ahLst/>
            <a:cxnLst/>
            <a:rect l="l" t="t" r="r" b="b"/>
            <a:pathLst>
              <a:path w="78104" h="119380">
                <a:moveTo>
                  <a:pt x="32075" y="0"/>
                </a:moveTo>
                <a:lnTo>
                  <a:pt x="18328" y="4588"/>
                </a:lnTo>
                <a:lnTo>
                  <a:pt x="4582" y="22943"/>
                </a:lnTo>
                <a:lnTo>
                  <a:pt x="0" y="50476"/>
                </a:lnTo>
                <a:lnTo>
                  <a:pt x="0" y="68831"/>
                </a:lnTo>
                <a:lnTo>
                  <a:pt x="4582" y="96364"/>
                </a:lnTo>
                <a:lnTo>
                  <a:pt x="18328" y="110130"/>
                </a:lnTo>
                <a:lnTo>
                  <a:pt x="32075" y="119307"/>
                </a:lnTo>
                <a:lnTo>
                  <a:pt x="45822" y="119307"/>
                </a:lnTo>
                <a:lnTo>
                  <a:pt x="59568" y="110130"/>
                </a:lnTo>
                <a:lnTo>
                  <a:pt x="73315" y="96364"/>
                </a:lnTo>
                <a:lnTo>
                  <a:pt x="77897" y="68831"/>
                </a:lnTo>
                <a:lnTo>
                  <a:pt x="77897" y="50476"/>
                </a:lnTo>
                <a:lnTo>
                  <a:pt x="73315" y="22943"/>
                </a:lnTo>
                <a:lnTo>
                  <a:pt x="59568" y="4588"/>
                </a:lnTo>
                <a:lnTo>
                  <a:pt x="45822" y="0"/>
                </a:lnTo>
                <a:lnTo>
                  <a:pt x="32075" y="0"/>
                </a:lnTo>
                <a:lnTo>
                  <a:pt x="22911" y="4588"/>
                </a:lnTo>
                <a:lnTo>
                  <a:pt x="18328" y="13766"/>
                </a:lnTo>
                <a:lnTo>
                  <a:pt x="9164" y="22943"/>
                </a:lnTo>
                <a:lnTo>
                  <a:pt x="4582" y="50476"/>
                </a:lnTo>
                <a:lnTo>
                  <a:pt x="4582" y="68831"/>
                </a:lnTo>
                <a:lnTo>
                  <a:pt x="9164" y="96364"/>
                </a:lnTo>
                <a:lnTo>
                  <a:pt x="32075" y="119307"/>
                </a:lnTo>
              </a:path>
            </a:pathLst>
          </a:custGeom>
          <a:ln w="9168">
            <a:solidFill>
              <a:srgbClr val="FF0000"/>
            </a:solidFill>
          </a:ln>
        </p:spPr>
        <p:txBody>
          <a:bodyPr wrap="square" lIns="0" tIns="0" rIns="0" bIns="0" rtlCol="0"/>
          <a:lstStyle/>
          <a:p>
            <a:endParaRPr sz="1266"/>
          </a:p>
        </p:txBody>
      </p:sp>
      <p:sp>
        <p:nvSpPr>
          <p:cNvPr id="448" name="object 448"/>
          <p:cNvSpPr/>
          <p:nvPr/>
        </p:nvSpPr>
        <p:spPr>
          <a:xfrm>
            <a:off x="6209361" y="1701957"/>
            <a:ext cx="19645" cy="83939"/>
          </a:xfrm>
          <a:custGeom>
            <a:avLst/>
            <a:gdLst/>
            <a:ahLst/>
            <a:cxnLst/>
            <a:rect l="l" t="t" r="r" b="b"/>
            <a:pathLst>
              <a:path w="27940" h="119380">
                <a:moveTo>
                  <a:pt x="0" y="119307"/>
                </a:moveTo>
                <a:lnTo>
                  <a:pt x="22911" y="96364"/>
                </a:lnTo>
                <a:lnTo>
                  <a:pt x="27493" y="68831"/>
                </a:lnTo>
                <a:lnTo>
                  <a:pt x="27493" y="50476"/>
                </a:lnTo>
                <a:lnTo>
                  <a:pt x="22911" y="22943"/>
                </a:lnTo>
                <a:lnTo>
                  <a:pt x="13746" y="13766"/>
                </a:lnTo>
                <a:lnTo>
                  <a:pt x="9164" y="4588"/>
                </a:lnTo>
                <a:lnTo>
                  <a:pt x="0" y="0"/>
                </a:lnTo>
              </a:path>
            </a:pathLst>
          </a:custGeom>
          <a:ln w="9165">
            <a:solidFill>
              <a:srgbClr val="FF0000"/>
            </a:solidFill>
          </a:ln>
        </p:spPr>
        <p:txBody>
          <a:bodyPr wrap="square" lIns="0" tIns="0" rIns="0" bIns="0" rtlCol="0"/>
          <a:lstStyle/>
          <a:p>
            <a:endParaRPr sz="1266"/>
          </a:p>
        </p:txBody>
      </p:sp>
      <p:sp>
        <p:nvSpPr>
          <p:cNvPr id="449" name="object 449"/>
          <p:cNvSpPr/>
          <p:nvPr/>
        </p:nvSpPr>
        <p:spPr>
          <a:xfrm>
            <a:off x="6273798" y="1730996"/>
            <a:ext cx="41970" cy="187523"/>
          </a:xfrm>
          <a:custGeom>
            <a:avLst/>
            <a:gdLst/>
            <a:ahLst/>
            <a:cxnLst/>
            <a:rect l="l" t="t" r="r" b="b"/>
            <a:pathLst>
              <a:path w="59690" h="266700">
                <a:moveTo>
                  <a:pt x="59568" y="0"/>
                </a:moveTo>
                <a:lnTo>
                  <a:pt x="41239" y="18355"/>
                </a:lnTo>
                <a:lnTo>
                  <a:pt x="27493" y="41298"/>
                </a:lnTo>
                <a:lnTo>
                  <a:pt x="9164" y="78008"/>
                </a:lnTo>
                <a:lnTo>
                  <a:pt x="0" y="119307"/>
                </a:lnTo>
                <a:lnTo>
                  <a:pt x="0" y="151429"/>
                </a:lnTo>
                <a:lnTo>
                  <a:pt x="9164" y="192728"/>
                </a:lnTo>
                <a:lnTo>
                  <a:pt x="27493" y="224849"/>
                </a:lnTo>
                <a:lnTo>
                  <a:pt x="41239" y="252382"/>
                </a:lnTo>
                <a:lnTo>
                  <a:pt x="59568" y="266148"/>
                </a:lnTo>
              </a:path>
            </a:pathLst>
          </a:custGeom>
          <a:ln w="9165">
            <a:solidFill>
              <a:srgbClr val="FF0000"/>
            </a:solidFill>
          </a:ln>
        </p:spPr>
        <p:txBody>
          <a:bodyPr wrap="square" lIns="0" tIns="0" rIns="0" bIns="0" rtlCol="0"/>
          <a:lstStyle/>
          <a:p>
            <a:endParaRPr sz="1266"/>
          </a:p>
        </p:txBody>
      </p:sp>
      <p:sp>
        <p:nvSpPr>
          <p:cNvPr id="450" name="object 450"/>
          <p:cNvSpPr/>
          <p:nvPr/>
        </p:nvSpPr>
        <p:spPr>
          <a:xfrm>
            <a:off x="6280241" y="1743901"/>
            <a:ext cx="22770" cy="164753"/>
          </a:xfrm>
          <a:custGeom>
            <a:avLst/>
            <a:gdLst/>
            <a:ahLst/>
            <a:cxnLst/>
            <a:rect l="l" t="t" r="r" b="b"/>
            <a:pathLst>
              <a:path w="32384" h="234314">
                <a:moveTo>
                  <a:pt x="32075" y="0"/>
                </a:moveTo>
                <a:lnTo>
                  <a:pt x="18328" y="32121"/>
                </a:lnTo>
                <a:lnTo>
                  <a:pt x="9164" y="59653"/>
                </a:lnTo>
                <a:lnTo>
                  <a:pt x="0" y="100952"/>
                </a:lnTo>
                <a:lnTo>
                  <a:pt x="0" y="133074"/>
                </a:lnTo>
                <a:lnTo>
                  <a:pt x="9164" y="174373"/>
                </a:lnTo>
                <a:lnTo>
                  <a:pt x="18328" y="201905"/>
                </a:lnTo>
                <a:lnTo>
                  <a:pt x="32075" y="234026"/>
                </a:lnTo>
              </a:path>
            </a:pathLst>
          </a:custGeom>
          <a:ln w="9164">
            <a:solidFill>
              <a:srgbClr val="FF0000"/>
            </a:solidFill>
          </a:ln>
        </p:spPr>
        <p:txBody>
          <a:bodyPr wrap="square" lIns="0" tIns="0" rIns="0" bIns="0" rtlCol="0"/>
          <a:lstStyle/>
          <a:p>
            <a:endParaRPr sz="1266"/>
          </a:p>
        </p:txBody>
      </p:sp>
      <p:sp>
        <p:nvSpPr>
          <p:cNvPr id="451" name="object 451"/>
          <p:cNvSpPr/>
          <p:nvPr/>
        </p:nvSpPr>
        <p:spPr>
          <a:xfrm>
            <a:off x="6367233" y="1756807"/>
            <a:ext cx="32593" cy="122783"/>
          </a:xfrm>
          <a:custGeom>
            <a:avLst/>
            <a:gdLst/>
            <a:ahLst/>
            <a:cxnLst/>
            <a:rect l="l" t="t" r="r" b="b"/>
            <a:pathLst>
              <a:path w="46354" h="174625">
                <a:moveTo>
                  <a:pt x="0" y="32121"/>
                </a:moveTo>
                <a:lnTo>
                  <a:pt x="18328" y="22943"/>
                </a:lnTo>
                <a:lnTo>
                  <a:pt x="45822" y="0"/>
                </a:lnTo>
                <a:lnTo>
                  <a:pt x="45822" y="174373"/>
                </a:lnTo>
              </a:path>
            </a:pathLst>
          </a:custGeom>
          <a:ln w="9165">
            <a:solidFill>
              <a:srgbClr val="FF0000"/>
            </a:solidFill>
          </a:ln>
        </p:spPr>
        <p:txBody>
          <a:bodyPr wrap="square" lIns="0" tIns="0" rIns="0" bIns="0" rtlCol="0"/>
          <a:lstStyle/>
          <a:p>
            <a:endParaRPr sz="1266"/>
          </a:p>
        </p:txBody>
      </p:sp>
      <p:sp>
        <p:nvSpPr>
          <p:cNvPr id="452" name="object 452"/>
          <p:cNvSpPr/>
          <p:nvPr/>
        </p:nvSpPr>
        <p:spPr>
          <a:xfrm>
            <a:off x="6393007" y="1760034"/>
            <a:ext cx="0" cy="119658"/>
          </a:xfrm>
          <a:custGeom>
            <a:avLst/>
            <a:gdLst/>
            <a:ahLst/>
            <a:cxnLst/>
            <a:rect l="l" t="t" r="r" b="b"/>
            <a:pathLst>
              <a:path h="170180">
                <a:moveTo>
                  <a:pt x="0" y="0"/>
                </a:moveTo>
                <a:lnTo>
                  <a:pt x="0" y="169784"/>
                </a:lnTo>
              </a:path>
            </a:pathLst>
          </a:custGeom>
          <a:ln w="9164">
            <a:solidFill>
              <a:srgbClr val="FF0000"/>
            </a:solidFill>
          </a:ln>
        </p:spPr>
        <p:txBody>
          <a:bodyPr wrap="square" lIns="0" tIns="0" rIns="0" bIns="0" rtlCol="0"/>
          <a:lstStyle/>
          <a:p>
            <a:endParaRPr sz="1266"/>
          </a:p>
        </p:txBody>
      </p:sp>
      <p:sp>
        <p:nvSpPr>
          <p:cNvPr id="453" name="object 453"/>
          <p:cNvSpPr/>
          <p:nvPr/>
        </p:nvSpPr>
        <p:spPr>
          <a:xfrm>
            <a:off x="6367233" y="1879414"/>
            <a:ext cx="54918" cy="0"/>
          </a:xfrm>
          <a:custGeom>
            <a:avLst/>
            <a:gdLst/>
            <a:ahLst/>
            <a:cxnLst/>
            <a:rect l="l" t="t" r="r" b="b"/>
            <a:pathLst>
              <a:path w="78104">
                <a:moveTo>
                  <a:pt x="0" y="0"/>
                </a:moveTo>
                <a:lnTo>
                  <a:pt x="77897" y="0"/>
                </a:lnTo>
              </a:path>
            </a:pathLst>
          </a:custGeom>
          <a:ln w="9177">
            <a:solidFill>
              <a:srgbClr val="FF0000"/>
            </a:solidFill>
          </a:ln>
        </p:spPr>
        <p:txBody>
          <a:bodyPr wrap="square" lIns="0" tIns="0" rIns="0" bIns="0" rtlCol="0"/>
          <a:lstStyle/>
          <a:p>
            <a:endParaRPr sz="1266"/>
          </a:p>
        </p:txBody>
      </p:sp>
      <p:sp>
        <p:nvSpPr>
          <p:cNvPr id="454" name="object 454"/>
          <p:cNvSpPr/>
          <p:nvPr/>
        </p:nvSpPr>
        <p:spPr>
          <a:xfrm>
            <a:off x="6467110" y="1756807"/>
            <a:ext cx="83939" cy="122783"/>
          </a:xfrm>
          <a:custGeom>
            <a:avLst/>
            <a:gdLst/>
            <a:ahLst/>
            <a:cxnLst/>
            <a:rect l="l" t="t" r="r" b="b"/>
            <a:pathLst>
              <a:path w="119379" h="174625">
                <a:moveTo>
                  <a:pt x="9164" y="32121"/>
                </a:moveTo>
                <a:lnTo>
                  <a:pt x="18328" y="41298"/>
                </a:lnTo>
                <a:lnTo>
                  <a:pt x="9164" y="45887"/>
                </a:lnTo>
                <a:lnTo>
                  <a:pt x="0" y="41298"/>
                </a:lnTo>
                <a:lnTo>
                  <a:pt x="0" y="32121"/>
                </a:lnTo>
                <a:lnTo>
                  <a:pt x="9164" y="13766"/>
                </a:lnTo>
                <a:lnTo>
                  <a:pt x="18328" y="4588"/>
                </a:lnTo>
                <a:lnTo>
                  <a:pt x="41239" y="0"/>
                </a:lnTo>
                <a:lnTo>
                  <a:pt x="77897" y="0"/>
                </a:lnTo>
                <a:lnTo>
                  <a:pt x="100808" y="4588"/>
                </a:lnTo>
                <a:lnTo>
                  <a:pt x="109973" y="13766"/>
                </a:lnTo>
                <a:lnTo>
                  <a:pt x="119137" y="32121"/>
                </a:lnTo>
                <a:lnTo>
                  <a:pt x="119137" y="45887"/>
                </a:lnTo>
                <a:lnTo>
                  <a:pt x="109973" y="64242"/>
                </a:lnTo>
                <a:lnTo>
                  <a:pt x="87062" y="82597"/>
                </a:lnTo>
                <a:lnTo>
                  <a:pt x="41239" y="96364"/>
                </a:lnTo>
                <a:lnTo>
                  <a:pt x="27493" y="105541"/>
                </a:lnTo>
                <a:lnTo>
                  <a:pt x="9164" y="123896"/>
                </a:lnTo>
                <a:lnTo>
                  <a:pt x="0" y="146840"/>
                </a:lnTo>
                <a:lnTo>
                  <a:pt x="0" y="174373"/>
                </a:lnTo>
              </a:path>
            </a:pathLst>
          </a:custGeom>
          <a:ln w="9168">
            <a:solidFill>
              <a:srgbClr val="FF0000"/>
            </a:solidFill>
          </a:ln>
        </p:spPr>
        <p:txBody>
          <a:bodyPr wrap="square" lIns="0" tIns="0" rIns="0" bIns="0" rtlCol="0"/>
          <a:lstStyle/>
          <a:p>
            <a:endParaRPr sz="1266"/>
          </a:p>
        </p:txBody>
      </p:sp>
      <p:sp>
        <p:nvSpPr>
          <p:cNvPr id="455" name="object 455"/>
          <p:cNvSpPr/>
          <p:nvPr/>
        </p:nvSpPr>
        <p:spPr>
          <a:xfrm>
            <a:off x="6496107" y="1756807"/>
            <a:ext cx="48667" cy="67866"/>
          </a:xfrm>
          <a:custGeom>
            <a:avLst/>
            <a:gdLst/>
            <a:ahLst/>
            <a:cxnLst/>
            <a:rect l="l" t="t" r="r" b="b"/>
            <a:pathLst>
              <a:path w="69215" h="96519">
                <a:moveTo>
                  <a:pt x="36657" y="0"/>
                </a:moveTo>
                <a:lnTo>
                  <a:pt x="50404" y="4588"/>
                </a:lnTo>
                <a:lnTo>
                  <a:pt x="59568" y="13766"/>
                </a:lnTo>
                <a:lnTo>
                  <a:pt x="68733" y="32121"/>
                </a:lnTo>
                <a:lnTo>
                  <a:pt x="68733" y="45887"/>
                </a:lnTo>
                <a:lnTo>
                  <a:pt x="59568" y="64242"/>
                </a:lnTo>
                <a:lnTo>
                  <a:pt x="36657" y="82597"/>
                </a:lnTo>
                <a:lnTo>
                  <a:pt x="0" y="96364"/>
                </a:lnTo>
              </a:path>
            </a:pathLst>
          </a:custGeom>
          <a:ln w="9168">
            <a:solidFill>
              <a:srgbClr val="FF0000"/>
            </a:solidFill>
          </a:ln>
        </p:spPr>
        <p:txBody>
          <a:bodyPr wrap="square" lIns="0" tIns="0" rIns="0" bIns="0" rtlCol="0"/>
          <a:lstStyle/>
          <a:p>
            <a:endParaRPr sz="1266"/>
          </a:p>
        </p:txBody>
      </p:sp>
      <p:sp>
        <p:nvSpPr>
          <p:cNvPr id="456" name="object 456"/>
          <p:cNvSpPr/>
          <p:nvPr/>
        </p:nvSpPr>
        <p:spPr>
          <a:xfrm>
            <a:off x="6467110" y="1860055"/>
            <a:ext cx="83939" cy="12948"/>
          </a:xfrm>
          <a:custGeom>
            <a:avLst/>
            <a:gdLst/>
            <a:ahLst/>
            <a:cxnLst/>
            <a:rect l="l" t="t" r="r" b="b"/>
            <a:pathLst>
              <a:path w="119379" h="18414">
                <a:moveTo>
                  <a:pt x="0" y="9177"/>
                </a:moveTo>
                <a:lnTo>
                  <a:pt x="9164" y="0"/>
                </a:lnTo>
                <a:lnTo>
                  <a:pt x="27493" y="0"/>
                </a:lnTo>
                <a:lnTo>
                  <a:pt x="68733" y="18355"/>
                </a:lnTo>
                <a:lnTo>
                  <a:pt x="91644" y="18355"/>
                </a:lnTo>
                <a:lnTo>
                  <a:pt x="109973" y="9177"/>
                </a:lnTo>
                <a:lnTo>
                  <a:pt x="119137" y="0"/>
                </a:lnTo>
              </a:path>
            </a:pathLst>
          </a:custGeom>
          <a:ln w="9177">
            <a:solidFill>
              <a:srgbClr val="FF0000"/>
            </a:solidFill>
          </a:ln>
        </p:spPr>
        <p:txBody>
          <a:bodyPr wrap="square" lIns="0" tIns="0" rIns="0" bIns="0" rtlCol="0"/>
          <a:lstStyle/>
          <a:p>
            <a:endParaRPr sz="1266"/>
          </a:p>
        </p:txBody>
      </p:sp>
      <p:sp>
        <p:nvSpPr>
          <p:cNvPr id="457" name="object 457"/>
          <p:cNvSpPr/>
          <p:nvPr/>
        </p:nvSpPr>
        <p:spPr>
          <a:xfrm>
            <a:off x="6486442" y="1850375"/>
            <a:ext cx="64740" cy="29468"/>
          </a:xfrm>
          <a:custGeom>
            <a:avLst/>
            <a:gdLst/>
            <a:ahLst/>
            <a:cxnLst/>
            <a:rect l="l" t="t" r="r" b="b"/>
            <a:pathLst>
              <a:path w="92075" h="41910">
                <a:moveTo>
                  <a:pt x="0" y="13766"/>
                </a:moveTo>
                <a:lnTo>
                  <a:pt x="41239" y="41298"/>
                </a:lnTo>
                <a:lnTo>
                  <a:pt x="73315" y="41298"/>
                </a:lnTo>
                <a:lnTo>
                  <a:pt x="82479" y="32121"/>
                </a:lnTo>
                <a:lnTo>
                  <a:pt x="91644" y="13766"/>
                </a:lnTo>
                <a:lnTo>
                  <a:pt x="91644" y="0"/>
                </a:lnTo>
              </a:path>
            </a:pathLst>
          </a:custGeom>
          <a:ln w="9175">
            <a:solidFill>
              <a:srgbClr val="FF0000"/>
            </a:solidFill>
          </a:ln>
        </p:spPr>
        <p:txBody>
          <a:bodyPr wrap="square" lIns="0" tIns="0" rIns="0" bIns="0" rtlCol="0"/>
          <a:lstStyle/>
          <a:p>
            <a:endParaRPr sz="1266"/>
          </a:p>
        </p:txBody>
      </p:sp>
      <p:sp>
        <p:nvSpPr>
          <p:cNvPr id="458" name="object 458"/>
          <p:cNvSpPr/>
          <p:nvPr/>
        </p:nvSpPr>
        <p:spPr>
          <a:xfrm>
            <a:off x="6586319" y="1756807"/>
            <a:ext cx="80814" cy="122783"/>
          </a:xfrm>
          <a:custGeom>
            <a:avLst/>
            <a:gdLst/>
            <a:ahLst/>
            <a:cxnLst/>
            <a:rect l="l" t="t" r="r" b="b"/>
            <a:pathLst>
              <a:path w="114934" h="174625">
                <a:moveTo>
                  <a:pt x="100808" y="22943"/>
                </a:moveTo>
                <a:lnTo>
                  <a:pt x="91644" y="32121"/>
                </a:lnTo>
                <a:lnTo>
                  <a:pt x="100808" y="41298"/>
                </a:lnTo>
                <a:lnTo>
                  <a:pt x="105390" y="32121"/>
                </a:lnTo>
                <a:lnTo>
                  <a:pt x="105390" y="22943"/>
                </a:lnTo>
                <a:lnTo>
                  <a:pt x="100808" y="4588"/>
                </a:lnTo>
                <a:lnTo>
                  <a:pt x="82479" y="0"/>
                </a:lnTo>
                <a:lnTo>
                  <a:pt x="54986" y="0"/>
                </a:lnTo>
                <a:lnTo>
                  <a:pt x="32075" y="4588"/>
                </a:lnTo>
                <a:lnTo>
                  <a:pt x="13746" y="22943"/>
                </a:lnTo>
                <a:lnTo>
                  <a:pt x="9164" y="41298"/>
                </a:lnTo>
                <a:lnTo>
                  <a:pt x="0" y="73420"/>
                </a:lnTo>
                <a:lnTo>
                  <a:pt x="0" y="123896"/>
                </a:lnTo>
                <a:lnTo>
                  <a:pt x="9164" y="146840"/>
                </a:lnTo>
                <a:lnTo>
                  <a:pt x="22911" y="165195"/>
                </a:lnTo>
                <a:lnTo>
                  <a:pt x="50404" y="174373"/>
                </a:lnTo>
                <a:lnTo>
                  <a:pt x="64150" y="174373"/>
                </a:lnTo>
                <a:lnTo>
                  <a:pt x="91644" y="165195"/>
                </a:lnTo>
                <a:lnTo>
                  <a:pt x="105390" y="146840"/>
                </a:lnTo>
                <a:lnTo>
                  <a:pt x="114555" y="123896"/>
                </a:lnTo>
                <a:lnTo>
                  <a:pt x="114555" y="114719"/>
                </a:lnTo>
                <a:lnTo>
                  <a:pt x="105390" y="91775"/>
                </a:lnTo>
                <a:lnTo>
                  <a:pt x="91644" y="73420"/>
                </a:lnTo>
                <a:lnTo>
                  <a:pt x="64150" y="64242"/>
                </a:lnTo>
                <a:lnTo>
                  <a:pt x="54986" y="64242"/>
                </a:lnTo>
                <a:lnTo>
                  <a:pt x="32075" y="73420"/>
                </a:lnTo>
                <a:lnTo>
                  <a:pt x="13746" y="91775"/>
                </a:lnTo>
                <a:lnTo>
                  <a:pt x="9164" y="114719"/>
                </a:lnTo>
              </a:path>
            </a:pathLst>
          </a:custGeom>
          <a:ln w="9168">
            <a:solidFill>
              <a:srgbClr val="FF0000"/>
            </a:solidFill>
          </a:ln>
        </p:spPr>
        <p:txBody>
          <a:bodyPr wrap="square" lIns="0" tIns="0" rIns="0" bIns="0" rtlCol="0"/>
          <a:lstStyle/>
          <a:p>
            <a:endParaRPr sz="1266"/>
          </a:p>
        </p:txBody>
      </p:sp>
      <p:sp>
        <p:nvSpPr>
          <p:cNvPr id="459" name="object 459"/>
          <p:cNvSpPr/>
          <p:nvPr/>
        </p:nvSpPr>
        <p:spPr>
          <a:xfrm>
            <a:off x="6592763" y="1756807"/>
            <a:ext cx="32593" cy="122783"/>
          </a:xfrm>
          <a:custGeom>
            <a:avLst/>
            <a:gdLst/>
            <a:ahLst/>
            <a:cxnLst/>
            <a:rect l="l" t="t" r="r" b="b"/>
            <a:pathLst>
              <a:path w="46354" h="174625">
                <a:moveTo>
                  <a:pt x="45822" y="0"/>
                </a:moveTo>
                <a:lnTo>
                  <a:pt x="32075" y="4588"/>
                </a:lnTo>
                <a:lnTo>
                  <a:pt x="13746" y="22943"/>
                </a:lnTo>
                <a:lnTo>
                  <a:pt x="4582" y="41298"/>
                </a:lnTo>
                <a:lnTo>
                  <a:pt x="0" y="73420"/>
                </a:lnTo>
                <a:lnTo>
                  <a:pt x="0" y="123896"/>
                </a:lnTo>
                <a:lnTo>
                  <a:pt x="4582" y="146840"/>
                </a:lnTo>
                <a:lnTo>
                  <a:pt x="22911" y="165195"/>
                </a:lnTo>
                <a:lnTo>
                  <a:pt x="41239" y="174373"/>
                </a:lnTo>
              </a:path>
            </a:pathLst>
          </a:custGeom>
          <a:ln w="9165">
            <a:solidFill>
              <a:srgbClr val="FF0000"/>
            </a:solidFill>
          </a:ln>
        </p:spPr>
        <p:txBody>
          <a:bodyPr wrap="square" lIns="0" tIns="0" rIns="0" bIns="0" rtlCol="0"/>
          <a:lstStyle/>
          <a:p>
            <a:endParaRPr sz="1266"/>
          </a:p>
        </p:txBody>
      </p:sp>
      <p:sp>
        <p:nvSpPr>
          <p:cNvPr id="460" name="object 460"/>
          <p:cNvSpPr/>
          <p:nvPr/>
        </p:nvSpPr>
        <p:spPr>
          <a:xfrm>
            <a:off x="6631425" y="1801978"/>
            <a:ext cx="29021" cy="77688"/>
          </a:xfrm>
          <a:custGeom>
            <a:avLst/>
            <a:gdLst/>
            <a:ahLst/>
            <a:cxnLst/>
            <a:rect l="l" t="t" r="r" b="b"/>
            <a:pathLst>
              <a:path w="41275" h="110489">
                <a:moveTo>
                  <a:pt x="0" y="110130"/>
                </a:moveTo>
                <a:lnTo>
                  <a:pt x="18328" y="100952"/>
                </a:lnTo>
                <a:lnTo>
                  <a:pt x="36657" y="82597"/>
                </a:lnTo>
                <a:lnTo>
                  <a:pt x="41239" y="59653"/>
                </a:lnTo>
                <a:lnTo>
                  <a:pt x="41239" y="50476"/>
                </a:lnTo>
                <a:lnTo>
                  <a:pt x="36657" y="27532"/>
                </a:lnTo>
                <a:lnTo>
                  <a:pt x="18328" y="9177"/>
                </a:lnTo>
                <a:lnTo>
                  <a:pt x="0" y="0"/>
                </a:lnTo>
              </a:path>
            </a:pathLst>
          </a:custGeom>
          <a:ln w="9166">
            <a:solidFill>
              <a:srgbClr val="FF0000"/>
            </a:solidFill>
          </a:ln>
        </p:spPr>
        <p:txBody>
          <a:bodyPr wrap="square" lIns="0" tIns="0" rIns="0" bIns="0" rtlCol="0"/>
          <a:lstStyle/>
          <a:p>
            <a:endParaRPr sz="1266"/>
          </a:p>
        </p:txBody>
      </p:sp>
      <p:sp>
        <p:nvSpPr>
          <p:cNvPr id="461" name="object 461"/>
          <p:cNvSpPr/>
          <p:nvPr/>
        </p:nvSpPr>
        <p:spPr>
          <a:xfrm>
            <a:off x="6702306" y="1730996"/>
            <a:ext cx="41970" cy="187523"/>
          </a:xfrm>
          <a:custGeom>
            <a:avLst/>
            <a:gdLst/>
            <a:ahLst/>
            <a:cxnLst/>
            <a:rect l="l" t="t" r="r" b="b"/>
            <a:pathLst>
              <a:path w="59690" h="266700">
                <a:moveTo>
                  <a:pt x="0" y="0"/>
                </a:moveTo>
                <a:lnTo>
                  <a:pt x="18328" y="18355"/>
                </a:lnTo>
                <a:lnTo>
                  <a:pt x="32075" y="41298"/>
                </a:lnTo>
                <a:lnTo>
                  <a:pt x="50404" y="78008"/>
                </a:lnTo>
                <a:lnTo>
                  <a:pt x="59568" y="119307"/>
                </a:lnTo>
                <a:lnTo>
                  <a:pt x="59568" y="151429"/>
                </a:lnTo>
                <a:lnTo>
                  <a:pt x="50404" y="192728"/>
                </a:lnTo>
                <a:lnTo>
                  <a:pt x="32075" y="224849"/>
                </a:lnTo>
                <a:lnTo>
                  <a:pt x="18328" y="252382"/>
                </a:lnTo>
                <a:lnTo>
                  <a:pt x="0" y="266148"/>
                </a:lnTo>
              </a:path>
            </a:pathLst>
          </a:custGeom>
          <a:ln w="9165">
            <a:solidFill>
              <a:srgbClr val="FF0000"/>
            </a:solidFill>
          </a:ln>
        </p:spPr>
        <p:txBody>
          <a:bodyPr wrap="square" lIns="0" tIns="0" rIns="0" bIns="0" rtlCol="0"/>
          <a:lstStyle/>
          <a:p>
            <a:endParaRPr sz="1266"/>
          </a:p>
        </p:txBody>
      </p:sp>
      <p:sp>
        <p:nvSpPr>
          <p:cNvPr id="462" name="object 462"/>
          <p:cNvSpPr/>
          <p:nvPr/>
        </p:nvSpPr>
        <p:spPr>
          <a:xfrm>
            <a:off x="6715194" y="1743901"/>
            <a:ext cx="22770" cy="164753"/>
          </a:xfrm>
          <a:custGeom>
            <a:avLst/>
            <a:gdLst/>
            <a:ahLst/>
            <a:cxnLst/>
            <a:rect l="l" t="t" r="r" b="b"/>
            <a:pathLst>
              <a:path w="32384" h="234314">
                <a:moveTo>
                  <a:pt x="0" y="0"/>
                </a:moveTo>
                <a:lnTo>
                  <a:pt x="13746" y="32121"/>
                </a:lnTo>
                <a:lnTo>
                  <a:pt x="22911" y="59653"/>
                </a:lnTo>
                <a:lnTo>
                  <a:pt x="32075" y="100952"/>
                </a:lnTo>
                <a:lnTo>
                  <a:pt x="32075" y="133074"/>
                </a:lnTo>
                <a:lnTo>
                  <a:pt x="22911" y="174373"/>
                </a:lnTo>
                <a:lnTo>
                  <a:pt x="13746" y="201905"/>
                </a:lnTo>
                <a:lnTo>
                  <a:pt x="0" y="234026"/>
                </a:lnTo>
              </a:path>
            </a:pathLst>
          </a:custGeom>
          <a:ln w="9164">
            <a:solidFill>
              <a:srgbClr val="FF0000"/>
            </a:solidFill>
          </a:ln>
        </p:spPr>
        <p:txBody>
          <a:bodyPr wrap="square" lIns="0" tIns="0" rIns="0" bIns="0" rtlCol="0"/>
          <a:lstStyle/>
          <a:p>
            <a:endParaRPr sz="1266"/>
          </a:p>
        </p:txBody>
      </p:sp>
      <p:sp>
        <p:nvSpPr>
          <p:cNvPr id="463" name="object 463"/>
          <p:cNvSpPr/>
          <p:nvPr/>
        </p:nvSpPr>
        <p:spPr>
          <a:xfrm>
            <a:off x="4128035" y="6096416"/>
            <a:ext cx="0" cy="432643"/>
          </a:xfrm>
          <a:custGeom>
            <a:avLst/>
            <a:gdLst/>
            <a:ahLst/>
            <a:cxnLst/>
            <a:rect l="l" t="t" r="r" b="b"/>
            <a:pathLst>
              <a:path h="615315">
                <a:moveTo>
                  <a:pt x="0" y="0"/>
                </a:moveTo>
                <a:lnTo>
                  <a:pt x="0" y="614894"/>
                </a:lnTo>
              </a:path>
            </a:pathLst>
          </a:custGeom>
          <a:ln w="9164">
            <a:solidFill>
              <a:srgbClr val="FF0000"/>
            </a:solidFill>
          </a:ln>
        </p:spPr>
        <p:txBody>
          <a:bodyPr wrap="square" lIns="0" tIns="0" rIns="0" bIns="0" rtlCol="0"/>
          <a:lstStyle/>
          <a:p>
            <a:endParaRPr sz="1266"/>
          </a:p>
        </p:txBody>
      </p:sp>
      <p:sp>
        <p:nvSpPr>
          <p:cNvPr id="464" name="object 464"/>
          <p:cNvSpPr/>
          <p:nvPr/>
        </p:nvSpPr>
        <p:spPr>
          <a:xfrm>
            <a:off x="4079707" y="5977037"/>
            <a:ext cx="12948" cy="80814"/>
          </a:xfrm>
          <a:custGeom>
            <a:avLst/>
            <a:gdLst/>
            <a:ahLst/>
            <a:cxnLst/>
            <a:rect l="l" t="t" r="r" b="b"/>
            <a:pathLst>
              <a:path w="18414" h="114934">
                <a:moveTo>
                  <a:pt x="18328" y="0"/>
                </a:moveTo>
                <a:lnTo>
                  <a:pt x="0" y="114719"/>
                </a:lnTo>
              </a:path>
            </a:pathLst>
          </a:custGeom>
          <a:ln w="9164">
            <a:solidFill>
              <a:srgbClr val="FF0000"/>
            </a:solidFill>
          </a:ln>
        </p:spPr>
        <p:txBody>
          <a:bodyPr wrap="square" lIns="0" tIns="0" rIns="0" bIns="0" rtlCol="0"/>
          <a:lstStyle/>
          <a:p>
            <a:endParaRPr sz="1266"/>
          </a:p>
        </p:txBody>
      </p:sp>
      <p:sp>
        <p:nvSpPr>
          <p:cNvPr id="465" name="object 465"/>
          <p:cNvSpPr/>
          <p:nvPr/>
        </p:nvSpPr>
        <p:spPr>
          <a:xfrm>
            <a:off x="4079707" y="5977037"/>
            <a:ext cx="19645" cy="80814"/>
          </a:xfrm>
          <a:custGeom>
            <a:avLst/>
            <a:gdLst/>
            <a:ahLst/>
            <a:cxnLst/>
            <a:rect l="l" t="t" r="r" b="b"/>
            <a:pathLst>
              <a:path w="27939" h="114934">
                <a:moveTo>
                  <a:pt x="27493" y="0"/>
                </a:moveTo>
                <a:lnTo>
                  <a:pt x="18328" y="50476"/>
                </a:lnTo>
                <a:lnTo>
                  <a:pt x="9164" y="91775"/>
                </a:lnTo>
                <a:lnTo>
                  <a:pt x="0" y="114719"/>
                </a:lnTo>
              </a:path>
            </a:pathLst>
          </a:custGeom>
          <a:ln w="9165">
            <a:solidFill>
              <a:srgbClr val="FF0000"/>
            </a:solidFill>
          </a:ln>
        </p:spPr>
        <p:txBody>
          <a:bodyPr wrap="square" lIns="0" tIns="0" rIns="0" bIns="0" rtlCol="0"/>
          <a:lstStyle/>
          <a:p>
            <a:endParaRPr sz="1266"/>
          </a:p>
        </p:txBody>
      </p:sp>
      <p:sp>
        <p:nvSpPr>
          <p:cNvPr id="466" name="object 466"/>
          <p:cNvSpPr/>
          <p:nvPr/>
        </p:nvSpPr>
        <p:spPr>
          <a:xfrm>
            <a:off x="4140923" y="5977037"/>
            <a:ext cx="16520" cy="45541"/>
          </a:xfrm>
          <a:custGeom>
            <a:avLst/>
            <a:gdLst/>
            <a:ahLst/>
            <a:cxnLst/>
            <a:rect l="l" t="t" r="r" b="b"/>
            <a:pathLst>
              <a:path w="23495" h="64770">
                <a:moveTo>
                  <a:pt x="22911" y="0"/>
                </a:moveTo>
                <a:lnTo>
                  <a:pt x="13746" y="32121"/>
                </a:lnTo>
                <a:lnTo>
                  <a:pt x="0" y="64242"/>
                </a:lnTo>
              </a:path>
            </a:pathLst>
          </a:custGeom>
          <a:ln w="9165">
            <a:solidFill>
              <a:srgbClr val="FF0000"/>
            </a:solidFill>
          </a:ln>
        </p:spPr>
        <p:txBody>
          <a:bodyPr wrap="square" lIns="0" tIns="0" rIns="0" bIns="0" rtlCol="0"/>
          <a:lstStyle/>
          <a:p>
            <a:endParaRPr sz="1266"/>
          </a:p>
        </p:txBody>
      </p:sp>
      <p:sp>
        <p:nvSpPr>
          <p:cNvPr id="467" name="object 467"/>
          <p:cNvSpPr/>
          <p:nvPr/>
        </p:nvSpPr>
        <p:spPr>
          <a:xfrm>
            <a:off x="4079707" y="5977037"/>
            <a:ext cx="83939" cy="80814"/>
          </a:xfrm>
          <a:custGeom>
            <a:avLst/>
            <a:gdLst/>
            <a:ahLst/>
            <a:cxnLst/>
            <a:rect l="l" t="t" r="r" b="b"/>
            <a:pathLst>
              <a:path w="119379" h="114934">
                <a:moveTo>
                  <a:pt x="119137" y="0"/>
                </a:moveTo>
                <a:lnTo>
                  <a:pt x="100808" y="41298"/>
                </a:lnTo>
                <a:lnTo>
                  <a:pt x="68733" y="82597"/>
                </a:lnTo>
                <a:lnTo>
                  <a:pt x="27493" y="105541"/>
                </a:lnTo>
                <a:lnTo>
                  <a:pt x="0" y="114719"/>
                </a:lnTo>
              </a:path>
            </a:pathLst>
          </a:custGeom>
          <a:ln w="9171">
            <a:solidFill>
              <a:srgbClr val="FF0000"/>
            </a:solidFill>
          </a:ln>
        </p:spPr>
        <p:txBody>
          <a:bodyPr wrap="square" lIns="0" tIns="0" rIns="0" bIns="0" rtlCol="0"/>
          <a:lstStyle/>
          <a:p>
            <a:endParaRPr sz="1266"/>
          </a:p>
        </p:txBody>
      </p:sp>
      <p:sp>
        <p:nvSpPr>
          <p:cNvPr id="468" name="object 468"/>
          <p:cNvSpPr/>
          <p:nvPr/>
        </p:nvSpPr>
        <p:spPr>
          <a:xfrm>
            <a:off x="4076484" y="5977036"/>
            <a:ext cx="22770" cy="0"/>
          </a:xfrm>
          <a:custGeom>
            <a:avLst/>
            <a:gdLst/>
            <a:ahLst/>
            <a:cxnLst/>
            <a:rect l="l" t="t" r="r" b="b"/>
            <a:pathLst>
              <a:path w="32385">
                <a:moveTo>
                  <a:pt x="0" y="0"/>
                </a:moveTo>
                <a:lnTo>
                  <a:pt x="32075" y="0"/>
                </a:lnTo>
              </a:path>
            </a:pathLst>
          </a:custGeom>
          <a:ln w="9177">
            <a:solidFill>
              <a:srgbClr val="FF0000"/>
            </a:solidFill>
          </a:ln>
        </p:spPr>
        <p:txBody>
          <a:bodyPr wrap="square" lIns="0" tIns="0" rIns="0" bIns="0" rtlCol="0"/>
          <a:lstStyle/>
          <a:p>
            <a:endParaRPr sz="1266"/>
          </a:p>
        </p:txBody>
      </p:sp>
      <p:sp>
        <p:nvSpPr>
          <p:cNvPr id="469" name="object 469"/>
          <p:cNvSpPr/>
          <p:nvPr/>
        </p:nvSpPr>
        <p:spPr>
          <a:xfrm>
            <a:off x="4205360" y="6022207"/>
            <a:ext cx="19645" cy="83939"/>
          </a:xfrm>
          <a:custGeom>
            <a:avLst/>
            <a:gdLst/>
            <a:ahLst/>
            <a:cxnLst/>
            <a:rect l="l" t="t" r="r" b="b"/>
            <a:pathLst>
              <a:path w="27939" h="119379">
                <a:moveTo>
                  <a:pt x="0" y="22943"/>
                </a:moveTo>
                <a:lnTo>
                  <a:pt x="13746" y="18355"/>
                </a:lnTo>
                <a:lnTo>
                  <a:pt x="27493" y="0"/>
                </a:lnTo>
                <a:lnTo>
                  <a:pt x="27493" y="119307"/>
                </a:lnTo>
              </a:path>
            </a:pathLst>
          </a:custGeom>
          <a:ln w="9165">
            <a:solidFill>
              <a:srgbClr val="FF0000"/>
            </a:solidFill>
          </a:ln>
        </p:spPr>
        <p:txBody>
          <a:bodyPr wrap="square" lIns="0" tIns="0" rIns="0" bIns="0" rtlCol="0"/>
          <a:lstStyle/>
          <a:p>
            <a:endParaRPr sz="1266"/>
          </a:p>
        </p:txBody>
      </p:sp>
      <p:sp>
        <p:nvSpPr>
          <p:cNvPr id="470" name="object 470"/>
          <p:cNvSpPr/>
          <p:nvPr/>
        </p:nvSpPr>
        <p:spPr>
          <a:xfrm>
            <a:off x="4221469" y="6025433"/>
            <a:ext cx="0" cy="80814"/>
          </a:xfrm>
          <a:custGeom>
            <a:avLst/>
            <a:gdLst/>
            <a:ahLst/>
            <a:cxnLst/>
            <a:rect l="l" t="t" r="r" b="b"/>
            <a:pathLst>
              <a:path h="114934">
                <a:moveTo>
                  <a:pt x="0" y="0"/>
                </a:moveTo>
                <a:lnTo>
                  <a:pt x="0" y="114719"/>
                </a:lnTo>
              </a:path>
            </a:pathLst>
          </a:custGeom>
          <a:ln w="9164">
            <a:solidFill>
              <a:srgbClr val="FF0000"/>
            </a:solidFill>
          </a:ln>
        </p:spPr>
        <p:txBody>
          <a:bodyPr wrap="square" lIns="0" tIns="0" rIns="0" bIns="0" rtlCol="0"/>
          <a:lstStyle/>
          <a:p>
            <a:endParaRPr sz="1266"/>
          </a:p>
        </p:txBody>
      </p:sp>
      <p:sp>
        <p:nvSpPr>
          <p:cNvPr id="471" name="object 471"/>
          <p:cNvSpPr/>
          <p:nvPr/>
        </p:nvSpPr>
        <p:spPr>
          <a:xfrm>
            <a:off x="4205359" y="6106095"/>
            <a:ext cx="35719" cy="0"/>
          </a:xfrm>
          <a:custGeom>
            <a:avLst/>
            <a:gdLst/>
            <a:ahLst/>
            <a:cxnLst/>
            <a:rect l="l" t="t" r="r" b="b"/>
            <a:pathLst>
              <a:path w="50800">
                <a:moveTo>
                  <a:pt x="0" y="0"/>
                </a:moveTo>
                <a:lnTo>
                  <a:pt x="50404" y="0"/>
                </a:lnTo>
              </a:path>
            </a:pathLst>
          </a:custGeom>
          <a:ln w="9177">
            <a:solidFill>
              <a:srgbClr val="FF0000"/>
            </a:solidFill>
          </a:ln>
        </p:spPr>
        <p:txBody>
          <a:bodyPr wrap="square" lIns="0" tIns="0" rIns="0" bIns="0" rtlCol="0"/>
          <a:lstStyle/>
          <a:p>
            <a:endParaRPr sz="1266"/>
          </a:p>
        </p:txBody>
      </p:sp>
      <p:sp>
        <p:nvSpPr>
          <p:cNvPr id="472" name="object 472"/>
          <p:cNvSpPr/>
          <p:nvPr/>
        </p:nvSpPr>
        <p:spPr>
          <a:xfrm>
            <a:off x="4102260" y="5063944"/>
            <a:ext cx="48667" cy="877788"/>
          </a:xfrm>
          <a:custGeom>
            <a:avLst/>
            <a:gdLst/>
            <a:ahLst/>
            <a:cxnLst/>
            <a:rect l="l" t="t" r="r" b="b"/>
            <a:pathLst>
              <a:path w="69214" h="1248409">
                <a:moveTo>
                  <a:pt x="36657" y="1248143"/>
                </a:moveTo>
                <a:lnTo>
                  <a:pt x="36657" y="137662"/>
                </a:lnTo>
                <a:lnTo>
                  <a:pt x="0" y="137662"/>
                </a:lnTo>
                <a:lnTo>
                  <a:pt x="36657" y="0"/>
                </a:lnTo>
                <a:lnTo>
                  <a:pt x="68733" y="137662"/>
                </a:lnTo>
                <a:lnTo>
                  <a:pt x="36657" y="137662"/>
                </a:lnTo>
              </a:path>
            </a:pathLst>
          </a:custGeom>
          <a:ln w="9164">
            <a:solidFill>
              <a:srgbClr val="FF0000"/>
            </a:solidFill>
          </a:ln>
        </p:spPr>
        <p:txBody>
          <a:bodyPr wrap="square" lIns="0" tIns="0" rIns="0" bIns="0" rtlCol="0"/>
          <a:lstStyle/>
          <a:p>
            <a:endParaRPr sz="1266"/>
          </a:p>
        </p:txBody>
      </p:sp>
      <p:sp>
        <p:nvSpPr>
          <p:cNvPr id="473" name="object 473"/>
          <p:cNvSpPr/>
          <p:nvPr/>
        </p:nvSpPr>
        <p:spPr>
          <a:xfrm>
            <a:off x="4598428" y="5683427"/>
            <a:ext cx="12948" cy="80814"/>
          </a:xfrm>
          <a:custGeom>
            <a:avLst/>
            <a:gdLst/>
            <a:ahLst/>
            <a:cxnLst/>
            <a:rect l="l" t="t" r="r" b="b"/>
            <a:pathLst>
              <a:path w="18414" h="114934">
                <a:moveTo>
                  <a:pt x="18328" y="0"/>
                </a:moveTo>
                <a:lnTo>
                  <a:pt x="0" y="114719"/>
                </a:lnTo>
              </a:path>
            </a:pathLst>
          </a:custGeom>
          <a:ln w="9164">
            <a:solidFill>
              <a:srgbClr val="FF0000"/>
            </a:solidFill>
          </a:ln>
        </p:spPr>
        <p:txBody>
          <a:bodyPr wrap="square" lIns="0" tIns="0" rIns="0" bIns="0" rtlCol="0"/>
          <a:lstStyle/>
          <a:p>
            <a:endParaRPr sz="1266"/>
          </a:p>
        </p:txBody>
      </p:sp>
      <p:sp>
        <p:nvSpPr>
          <p:cNvPr id="474" name="object 474"/>
          <p:cNvSpPr/>
          <p:nvPr/>
        </p:nvSpPr>
        <p:spPr>
          <a:xfrm>
            <a:off x="4598428" y="5683427"/>
            <a:ext cx="19645" cy="80814"/>
          </a:xfrm>
          <a:custGeom>
            <a:avLst/>
            <a:gdLst/>
            <a:ahLst/>
            <a:cxnLst/>
            <a:rect l="l" t="t" r="r" b="b"/>
            <a:pathLst>
              <a:path w="27939" h="114934">
                <a:moveTo>
                  <a:pt x="27493" y="0"/>
                </a:moveTo>
                <a:lnTo>
                  <a:pt x="18328" y="50476"/>
                </a:lnTo>
                <a:lnTo>
                  <a:pt x="9164" y="91775"/>
                </a:lnTo>
                <a:lnTo>
                  <a:pt x="0" y="114719"/>
                </a:lnTo>
              </a:path>
            </a:pathLst>
          </a:custGeom>
          <a:ln w="9165">
            <a:solidFill>
              <a:srgbClr val="FF0000"/>
            </a:solidFill>
          </a:ln>
        </p:spPr>
        <p:txBody>
          <a:bodyPr wrap="square" lIns="0" tIns="0" rIns="0" bIns="0" rtlCol="0"/>
          <a:lstStyle/>
          <a:p>
            <a:endParaRPr sz="1266"/>
          </a:p>
        </p:txBody>
      </p:sp>
      <p:sp>
        <p:nvSpPr>
          <p:cNvPr id="475" name="object 475"/>
          <p:cNvSpPr/>
          <p:nvPr/>
        </p:nvSpPr>
        <p:spPr>
          <a:xfrm>
            <a:off x="4659643" y="5683427"/>
            <a:ext cx="16520" cy="45541"/>
          </a:xfrm>
          <a:custGeom>
            <a:avLst/>
            <a:gdLst/>
            <a:ahLst/>
            <a:cxnLst/>
            <a:rect l="l" t="t" r="r" b="b"/>
            <a:pathLst>
              <a:path w="23495" h="64770">
                <a:moveTo>
                  <a:pt x="22911" y="0"/>
                </a:moveTo>
                <a:lnTo>
                  <a:pt x="13746" y="32121"/>
                </a:lnTo>
                <a:lnTo>
                  <a:pt x="0" y="64242"/>
                </a:lnTo>
              </a:path>
            </a:pathLst>
          </a:custGeom>
          <a:ln w="9165">
            <a:solidFill>
              <a:srgbClr val="FF0000"/>
            </a:solidFill>
          </a:ln>
        </p:spPr>
        <p:txBody>
          <a:bodyPr wrap="square" lIns="0" tIns="0" rIns="0" bIns="0" rtlCol="0"/>
          <a:lstStyle/>
          <a:p>
            <a:endParaRPr sz="1266"/>
          </a:p>
        </p:txBody>
      </p:sp>
      <p:sp>
        <p:nvSpPr>
          <p:cNvPr id="476" name="object 476"/>
          <p:cNvSpPr/>
          <p:nvPr/>
        </p:nvSpPr>
        <p:spPr>
          <a:xfrm>
            <a:off x="4598427" y="5683427"/>
            <a:ext cx="83939" cy="80814"/>
          </a:xfrm>
          <a:custGeom>
            <a:avLst/>
            <a:gdLst/>
            <a:ahLst/>
            <a:cxnLst/>
            <a:rect l="l" t="t" r="r" b="b"/>
            <a:pathLst>
              <a:path w="119379" h="114934">
                <a:moveTo>
                  <a:pt x="119137" y="0"/>
                </a:moveTo>
                <a:lnTo>
                  <a:pt x="100808" y="41298"/>
                </a:lnTo>
                <a:lnTo>
                  <a:pt x="68733" y="82597"/>
                </a:lnTo>
                <a:lnTo>
                  <a:pt x="27493" y="105541"/>
                </a:lnTo>
                <a:lnTo>
                  <a:pt x="0" y="114719"/>
                </a:lnTo>
              </a:path>
            </a:pathLst>
          </a:custGeom>
          <a:ln w="9171">
            <a:solidFill>
              <a:srgbClr val="FF0000"/>
            </a:solidFill>
          </a:ln>
        </p:spPr>
        <p:txBody>
          <a:bodyPr wrap="square" lIns="0" tIns="0" rIns="0" bIns="0" rtlCol="0"/>
          <a:lstStyle/>
          <a:p>
            <a:endParaRPr sz="1266"/>
          </a:p>
        </p:txBody>
      </p:sp>
      <p:sp>
        <p:nvSpPr>
          <p:cNvPr id="477" name="object 477"/>
          <p:cNvSpPr/>
          <p:nvPr/>
        </p:nvSpPr>
        <p:spPr>
          <a:xfrm>
            <a:off x="4595205" y="5683427"/>
            <a:ext cx="22770" cy="0"/>
          </a:xfrm>
          <a:custGeom>
            <a:avLst/>
            <a:gdLst/>
            <a:ahLst/>
            <a:cxnLst/>
            <a:rect l="l" t="t" r="r" b="b"/>
            <a:pathLst>
              <a:path w="32385">
                <a:moveTo>
                  <a:pt x="0" y="0"/>
                </a:moveTo>
                <a:lnTo>
                  <a:pt x="32075" y="0"/>
                </a:lnTo>
              </a:path>
            </a:pathLst>
          </a:custGeom>
          <a:ln w="9177">
            <a:solidFill>
              <a:srgbClr val="FF0000"/>
            </a:solidFill>
          </a:ln>
        </p:spPr>
        <p:txBody>
          <a:bodyPr wrap="square" lIns="0" tIns="0" rIns="0" bIns="0" rtlCol="0"/>
          <a:lstStyle/>
          <a:p>
            <a:endParaRPr sz="1266"/>
          </a:p>
        </p:txBody>
      </p:sp>
      <p:sp>
        <p:nvSpPr>
          <p:cNvPr id="478" name="object 478"/>
          <p:cNvSpPr/>
          <p:nvPr/>
        </p:nvSpPr>
        <p:spPr>
          <a:xfrm>
            <a:off x="4714414" y="5728598"/>
            <a:ext cx="54918" cy="83939"/>
          </a:xfrm>
          <a:custGeom>
            <a:avLst/>
            <a:gdLst/>
            <a:ahLst/>
            <a:cxnLst/>
            <a:rect l="l" t="t" r="r" b="b"/>
            <a:pathLst>
              <a:path w="78104" h="119379">
                <a:moveTo>
                  <a:pt x="4582" y="22943"/>
                </a:moveTo>
                <a:lnTo>
                  <a:pt x="9164" y="27532"/>
                </a:lnTo>
                <a:lnTo>
                  <a:pt x="4582" y="36710"/>
                </a:lnTo>
                <a:lnTo>
                  <a:pt x="0" y="27532"/>
                </a:lnTo>
                <a:lnTo>
                  <a:pt x="0" y="22943"/>
                </a:lnTo>
                <a:lnTo>
                  <a:pt x="9164" y="4588"/>
                </a:lnTo>
                <a:lnTo>
                  <a:pt x="27493" y="0"/>
                </a:lnTo>
                <a:lnTo>
                  <a:pt x="50404" y="0"/>
                </a:lnTo>
                <a:lnTo>
                  <a:pt x="64150" y="4588"/>
                </a:lnTo>
                <a:lnTo>
                  <a:pt x="68733" y="13766"/>
                </a:lnTo>
                <a:lnTo>
                  <a:pt x="77897" y="22943"/>
                </a:lnTo>
                <a:lnTo>
                  <a:pt x="77897" y="36710"/>
                </a:lnTo>
                <a:lnTo>
                  <a:pt x="68733" y="45887"/>
                </a:lnTo>
                <a:lnTo>
                  <a:pt x="54986" y="55065"/>
                </a:lnTo>
                <a:lnTo>
                  <a:pt x="27493" y="68831"/>
                </a:lnTo>
                <a:lnTo>
                  <a:pt x="13746" y="73420"/>
                </a:lnTo>
                <a:lnTo>
                  <a:pt x="4582" y="82597"/>
                </a:lnTo>
                <a:lnTo>
                  <a:pt x="0" y="100952"/>
                </a:lnTo>
                <a:lnTo>
                  <a:pt x="0" y="119307"/>
                </a:lnTo>
              </a:path>
            </a:pathLst>
          </a:custGeom>
          <a:ln w="9168">
            <a:solidFill>
              <a:srgbClr val="FF0000"/>
            </a:solidFill>
          </a:ln>
        </p:spPr>
        <p:txBody>
          <a:bodyPr wrap="square" lIns="0" tIns="0" rIns="0" bIns="0" rtlCol="0"/>
          <a:lstStyle/>
          <a:p>
            <a:endParaRPr sz="1266"/>
          </a:p>
        </p:txBody>
      </p:sp>
      <p:sp>
        <p:nvSpPr>
          <p:cNvPr id="479" name="object 479"/>
          <p:cNvSpPr/>
          <p:nvPr/>
        </p:nvSpPr>
        <p:spPr>
          <a:xfrm>
            <a:off x="4733746" y="5728598"/>
            <a:ext cx="29021" cy="48667"/>
          </a:xfrm>
          <a:custGeom>
            <a:avLst/>
            <a:gdLst/>
            <a:ahLst/>
            <a:cxnLst/>
            <a:rect l="l" t="t" r="r" b="b"/>
            <a:pathLst>
              <a:path w="41275" h="69215">
                <a:moveTo>
                  <a:pt x="22911" y="0"/>
                </a:moveTo>
                <a:lnTo>
                  <a:pt x="32075" y="4588"/>
                </a:lnTo>
                <a:lnTo>
                  <a:pt x="41239" y="22943"/>
                </a:lnTo>
                <a:lnTo>
                  <a:pt x="41239" y="36710"/>
                </a:lnTo>
                <a:lnTo>
                  <a:pt x="36657" y="45887"/>
                </a:lnTo>
                <a:lnTo>
                  <a:pt x="22911" y="55065"/>
                </a:lnTo>
                <a:lnTo>
                  <a:pt x="0" y="68831"/>
                </a:lnTo>
              </a:path>
            </a:pathLst>
          </a:custGeom>
          <a:ln w="9167">
            <a:solidFill>
              <a:srgbClr val="FF0000"/>
            </a:solidFill>
          </a:ln>
        </p:spPr>
        <p:txBody>
          <a:bodyPr wrap="square" lIns="0" tIns="0" rIns="0" bIns="0" rtlCol="0"/>
          <a:lstStyle/>
          <a:p>
            <a:endParaRPr sz="1266"/>
          </a:p>
        </p:txBody>
      </p:sp>
      <p:sp>
        <p:nvSpPr>
          <p:cNvPr id="480" name="object 480"/>
          <p:cNvSpPr/>
          <p:nvPr/>
        </p:nvSpPr>
        <p:spPr>
          <a:xfrm>
            <a:off x="4714414" y="5799579"/>
            <a:ext cx="54918" cy="9823"/>
          </a:xfrm>
          <a:custGeom>
            <a:avLst/>
            <a:gdLst/>
            <a:ahLst/>
            <a:cxnLst/>
            <a:rect l="l" t="t" r="r" b="b"/>
            <a:pathLst>
              <a:path w="78104" h="13970">
                <a:moveTo>
                  <a:pt x="0" y="4588"/>
                </a:moveTo>
                <a:lnTo>
                  <a:pt x="4582" y="0"/>
                </a:lnTo>
                <a:lnTo>
                  <a:pt x="13746" y="0"/>
                </a:lnTo>
                <a:lnTo>
                  <a:pt x="41239" y="13766"/>
                </a:lnTo>
                <a:lnTo>
                  <a:pt x="59568" y="13766"/>
                </a:lnTo>
                <a:lnTo>
                  <a:pt x="68733" y="4588"/>
                </a:lnTo>
                <a:lnTo>
                  <a:pt x="77897" y="0"/>
                </a:lnTo>
              </a:path>
            </a:pathLst>
          </a:custGeom>
          <a:ln w="9177">
            <a:solidFill>
              <a:srgbClr val="FF0000"/>
            </a:solidFill>
          </a:ln>
        </p:spPr>
        <p:txBody>
          <a:bodyPr wrap="square" lIns="0" tIns="0" rIns="0" bIns="0" rtlCol="0"/>
          <a:lstStyle/>
          <a:p>
            <a:endParaRPr sz="1266"/>
          </a:p>
        </p:txBody>
      </p:sp>
      <p:sp>
        <p:nvSpPr>
          <p:cNvPr id="481" name="object 481"/>
          <p:cNvSpPr/>
          <p:nvPr/>
        </p:nvSpPr>
        <p:spPr>
          <a:xfrm>
            <a:off x="4724080" y="5793127"/>
            <a:ext cx="45541" cy="19645"/>
          </a:xfrm>
          <a:custGeom>
            <a:avLst/>
            <a:gdLst/>
            <a:ahLst/>
            <a:cxnLst/>
            <a:rect l="l" t="t" r="r" b="b"/>
            <a:pathLst>
              <a:path w="64770" h="27940">
                <a:moveTo>
                  <a:pt x="0" y="9177"/>
                </a:moveTo>
                <a:lnTo>
                  <a:pt x="27493" y="27532"/>
                </a:lnTo>
                <a:lnTo>
                  <a:pt x="50404" y="27532"/>
                </a:lnTo>
                <a:lnTo>
                  <a:pt x="54986" y="22943"/>
                </a:lnTo>
                <a:lnTo>
                  <a:pt x="64150" y="9177"/>
                </a:lnTo>
                <a:lnTo>
                  <a:pt x="64150" y="0"/>
                </a:lnTo>
              </a:path>
            </a:pathLst>
          </a:custGeom>
          <a:ln w="9175">
            <a:solidFill>
              <a:srgbClr val="FF0000"/>
            </a:solidFill>
          </a:ln>
        </p:spPr>
        <p:txBody>
          <a:bodyPr wrap="square" lIns="0" tIns="0" rIns="0" bIns="0" rtlCol="0"/>
          <a:lstStyle/>
          <a:p>
            <a:endParaRPr sz="1266"/>
          </a:p>
        </p:txBody>
      </p:sp>
      <p:sp>
        <p:nvSpPr>
          <p:cNvPr id="482" name="object 482"/>
          <p:cNvSpPr/>
          <p:nvPr/>
        </p:nvSpPr>
        <p:spPr>
          <a:xfrm>
            <a:off x="4620980" y="5063944"/>
            <a:ext cx="48667" cy="584002"/>
          </a:xfrm>
          <a:custGeom>
            <a:avLst/>
            <a:gdLst/>
            <a:ahLst/>
            <a:cxnLst/>
            <a:rect l="l" t="t" r="r" b="b"/>
            <a:pathLst>
              <a:path w="69214" h="830579">
                <a:moveTo>
                  <a:pt x="36657" y="830566"/>
                </a:moveTo>
                <a:lnTo>
                  <a:pt x="36657" y="137662"/>
                </a:lnTo>
                <a:lnTo>
                  <a:pt x="0" y="137662"/>
                </a:lnTo>
                <a:lnTo>
                  <a:pt x="36657" y="0"/>
                </a:lnTo>
                <a:lnTo>
                  <a:pt x="68733" y="137662"/>
                </a:lnTo>
                <a:lnTo>
                  <a:pt x="36657" y="137662"/>
                </a:lnTo>
              </a:path>
            </a:pathLst>
          </a:custGeom>
          <a:ln w="9164">
            <a:solidFill>
              <a:srgbClr val="FF0000"/>
            </a:solidFill>
          </a:ln>
        </p:spPr>
        <p:txBody>
          <a:bodyPr wrap="square" lIns="0" tIns="0" rIns="0" bIns="0" rtlCol="0"/>
          <a:lstStyle/>
          <a:p>
            <a:endParaRPr sz="1266"/>
          </a:p>
        </p:txBody>
      </p:sp>
      <p:sp>
        <p:nvSpPr>
          <p:cNvPr id="483" name="object 483"/>
          <p:cNvSpPr/>
          <p:nvPr/>
        </p:nvSpPr>
        <p:spPr>
          <a:xfrm>
            <a:off x="4620980" y="5854430"/>
            <a:ext cx="48667" cy="567928"/>
          </a:xfrm>
          <a:custGeom>
            <a:avLst/>
            <a:gdLst/>
            <a:ahLst/>
            <a:cxnLst/>
            <a:rect l="l" t="t" r="r" b="b"/>
            <a:pathLst>
              <a:path w="69214" h="807720">
                <a:moveTo>
                  <a:pt x="36657" y="0"/>
                </a:moveTo>
                <a:lnTo>
                  <a:pt x="36657" y="669959"/>
                </a:lnTo>
                <a:lnTo>
                  <a:pt x="68733" y="669959"/>
                </a:lnTo>
                <a:lnTo>
                  <a:pt x="36657" y="807622"/>
                </a:lnTo>
                <a:lnTo>
                  <a:pt x="0" y="669959"/>
                </a:lnTo>
                <a:lnTo>
                  <a:pt x="36657" y="669959"/>
                </a:lnTo>
              </a:path>
            </a:pathLst>
          </a:custGeom>
          <a:ln w="9164">
            <a:solidFill>
              <a:srgbClr val="FF0000"/>
            </a:solidFill>
          </a:ln>
        </p:spPr>
        <p:txBody>
          <a:bodyPr wrap="square" lIns="0" tIns="0" rIns="0" bIns="0" rtlCol="0"/>
          <a:lstStyle/>
          <a:p>
            <a:endParaRPr sz="1266"/>
          </a:p>
        </p:txBody>
      </p:sp>
      <p:sp>
        <p:nvSpPr>
          <p:cNvPr id="484" name="object 484"/>
          <p:cNvSpPr/>
          <p:nvPr/>
        </p:nvSpPr>
        <p:spPr>
          <a:xfrm>
            <a:off x="5117148" y="5409177"/>
            <a:ext cx="12948" cy="80814"/>
          </a:xfrm>
          <a:custGeom>
            <a:avLst/>
            <a:gdLst/>
            <a:ahLst/>
            <a:cxnLst/>
            <a:rect l="l" t="t" r="r" b="b"/>
            <a:pathLst>
              <a:path w="18414" h="114934">
                <a:moveTo>
                  <a:pt x="18328" y="0"/>
                </a:moveTo>
                <a:lnTo>
                  <a:pt x="0" y="114719"/>
                </a:lnTo>
              </a:path>
            </a:pathLst>
          </a:custGeom>
          <a:ln w="9164">
            <a:solidFill>
              <a:srgbClr val="FF0000"/>
            </a:solidFill>
          </a:ln>
        </p:spPr>
        <p:txBody>
          <a:bodyPr wrap="square" lIns="0" tIns="0" rIns="0" bIns="0" rtlCol="0"/>
          <a:lstStyle/>
          <a:p>
            <a:endParaRPr sz="1266"/>
          </a:p>
        </p:txBody>
      </p:sp>
      <p:sp>
        <p:nvSpPr>
          <p:cNvPr id="485" name="object 485"/>
          <p:cNvSpPr/>
          <p:nvPr/>
        </p:nvSpPr>
        <p:spPr>
          <a:xfrm>
            <a:off x="5117148" y="5409177"/>
            <a:ext cx="19645" cy="80814"/>
          </a:xfrm>
          <a:custGeom>
            <a:avLst/>
            <a:gdLst/>
            <a:ahLst/>
            <a:cxnLst/>
            <a:rect l="l" t="t" r="r" b="b"/>
            <a:pathLst>
              <a:path w="27939" h="114934">
                <a:moveTo>
                  <a:pt x="27493" y="0"/>
                </a:moveTo>
                <a:lnTo>
                  <a:pt x="18328" y="50476"/>
                </a:lnTo>
                <a:lnTo>
                  <a:pt x="9164" y="91775"/>
                </a:lnTo>
                <a:lnTo>
                  <a:pt x="0" y="114719"/>
                </a:lnTo>
              </a:path>
            </a:pathLst>
          </a:custGeom>
          <a:ln w="9165">
            <a:solidFill>
              <a:srgbClr val="FF0000"/>
            </a:solidFill>
          </a:ln>
        </p:spPr>
        <p:txBody>
          <a:bodyPr wrap="square" lIns="0" tIns="0" rIns="0" bIns="0" rtlCol="0"/>
          <a:lstStyle/>
          <a:p>
            <a:endParaRPr sz="1266"/>
          </a:p>
        </p:txBody>
      </p:sp>
      <p:sp>
        <p:nvSpPr>
          <p:cNvPr id="486" name="object 486"/>
          <p:cNvSpPr/>
          <p:nvPr/>
        </p:nvSpPr>
        <p:spPr>
          <a:xfrm>
            <a:off x="5178363" y="5409177"/>
            <a:ext cx="16520" cy="45541"/>
          </a:xfrm>
          <a:custGeom>
            <a:avLst/>
            <a:gdLst/>
            <a:ahLst/>
            <a:cxnLst/>
            <a:rect l="l" t="t" r="r" b="b"/>
            <a:pathLst>
              <a:path w="23495" h="64770">
                <a:moveTo>
                  <a:pt x="22911" y="0"/>
                </a:moveTo>
                <a:lnTo>
                  <a:pt x="13746" y="32121"/>
                </a:lnTo>
                <a:lnTo>
                  <a:pt x="0" y="64242"/>
                </a:lnTo>
              </a:path>
            </a:pathLst>
          </a:custGeom>
          <a:ln w="9165">
            <a:solidFill>
              <a:srgbClr val="FF0000"/>
            </a:solidFill>
          </a:ln>
        </p:spPr>
        <p:txBody>
          <a:bodyPr wrap="square" lIns="0" tIns="0" rIns="0" bIns="0" rtlCol="0"/>
          <a:lstStyle/>
          <a:p>
            <a:endParaRPr sz="1266"/>
          </a:p>
        </p:txBody>
      </p:sp>
      <p:sp>
        <p:nvSpPr>
          <p:cNvPr id="487" name="object 487"/>
          <p:cNvSpPr/>
          <p:nvPr/>
        </p:nvSpPr>
        <p:spPr>
          <a:xfrm>
            <a:off x="5117148" y="5409177"/>
            <a:ext cx="83939" cy="80814"/>
          </a:xfrm>
          <a:custGeom>
            <a:avLst/>
            <a:gdLst/>
            <a:ahLst/>
            <a:cxnLst/>
            <a:rect l="l" t="t" r="r" b="b"/>
            <a:pathLst>
              <a:path w="119379" h="114934">
                <a:moveTo>
                  <a:pt x="119137" y="0"/>
                </a:moveTo>
                <a:lnTo>
                  <a:pt x="100808" y="41298"/>
                </a:lnTo>
                <a:lnTo>
                  <a:pt x="68733" y="82597"/>
                </a:lnTo>
                <a:lnTo>
                  <a:pt x="27493" y="110130"/>
                </a:lnTo>
                <a:lnTo>
                  <a:pt x="0" y="114719"/>
                </a:lnTo>
              </a:path>
            </a:pathLst>
          </a:custGeom>
          <a:ln w="9171">
            <a:solidFill>
              <a:srgbClr val="FF0000"/>
            </a:solidFill>
          </a:ln>
        </p:spPr>
        <p:txBody>
          <a:bodyPr wrap="square" lIns="0" tIns="0" rIns="0" bIns="0" rtlCol="0"/>
          <a:lstStyle/>
          <a:p>
            <a:endParaRPr sz="1266"/>
          </a:p>
        </p:txBody>
      </p:sp>
      <p:sp>
        <p:nvSpPr>
          <p:cNvPr id="488" name="object 488"/>
          <p:cNvSpPr/>
          <p:nvPr/>
        </p:nvSpPr>
        <p:spPr>
          <a:xfrm>
            <a:off x="5113926" y="5409176"/>
            <a:ext cx="22770" cy="0"/>
          </a:xfrm>
          <a:custGeom>
            <a:avLst/>
            <a:gdLst/>
            <a:ahLst/>
            <a:cxnLst/>
            <a:rect l="l" t="t" r="r" b="b"/>
            <a:pathLst>
              <a:path w="32385">
                <a:moveTo>
                  <a:pt x="0" y="0"/>
                </a:moveTo>
                <a:lnTo>
                  <a:pt x="32075" y="0"/>
                </a:lnTo>
              </a:path>
            </a:pathLst>
          </a:custGeom>
          <a:ln w="9177">
            <a:solidFill>
              <a:srgbClr val="FF0000"/>
            </a:solidFill>
          </a:ln>
        </p:spPr>
        <p:txBody>
          <a:bodyPr wrap="square" lIns="0" tIns="0" rIns="0" bIns="0" rtlCol="0"/>
          <a:lstStyle/>
          <a:p>
            <a:endParaRPr sz="1266"/>
          </a:p>
        </p:txBody>
      </p:sp>
      <p:sp>
        <p:nvSpPr>
          <p:cNvPr id="489" name="object 489"/>
          <p:cNvSpPr/>
          <p:nvPr/>
        </p:nvSpPr>
        <p:spPr>
          <a:xfrm>
            <a:off x="5233135" y="5454347"/>
            <a:ext cx="48667" cy="35719"/>
          </a:xfrm>
          <a:custGeom>
            <a:avLst/>
            <a:gdLst/>
            <a:ahLst/>
            <a:cxnLst/>
            <a:rect l="l" t="t" r="r" b="b"/>
            <a:pathLst>
              <a:path w="69214" h="50800">
                <a:moveTo>
                  <a:pt x="4582" y="22943"/>
                </a:moveTo>
                <a:lnTo>
                  <a:pt x="9164" y="32121"/>
                </a:lnTo>
                <a:lnTo>
                  <a:pt x="4582" y="36710"/>
                </a:lnTo>
                <a:lnTo>
                  <a:pt x="0" y="32121"/>
                </a:lnTo>
                <a:lnTo>
                  <a:pt x="0" y="22943"/>
                </a:lnTo>
                <a:lnTo>
                  <a:pt x="4582" y="13766"/>
                </a:lnTo>
                <a:lnTo>
                  <a:pt x="9164" y="9177"/>
                </a:lnTo>
                <a:lnTo>
                  <a:pt x="27493" y="0"/>
                </a:lnTo>
                <a:lnTo>
                  <a:pt x="50404" y="0"/>
                </a:lnTo>
                <a:lnTo>
                  <a:pt x="64150" y="9177"/>
                </a:lnTo>
                <a:lnTo>
                  <a:pt x="68733" y="18355"/>
                </a:lnTo>
                <a:lnTo>
                  <a:pt x="68733" y="36710"/>
                </a:lnTo>
                <a:lnTo>
                  <a:pt x="64150" y="45887"/>
                </a:lnTo>
                <a:lnTo>
                  <a:pt x="50404" y="50476"/>
                </a:lnTo>
                <a:lnTo>
                  <a:pt x="32075" y="50476"/>
                </a:lnTo>
              </a:path>
            </a:pathLst>
          </a:custGeom>
          <a:ln w="9172">
            <a:solidFill>
              <a:srgbClr val="FF0000"/>
            </a:solidFill>
          </a:ln>
        </p:spPr>
        <p:txBody>
          <a:bodyPr wrap="square" lIns="0" tIns="0" rIns="0" bIns="0" rtlCol="0"/>
          <a:lstStyle/>
          <a:p>
            <a:endParaRPr sz="1266"/>
          </a:p>
        </p:txBody>
      </p:sp>
      <p:sp>
        <p:nvSpPr>
          <p:cNvPr id="490" name="object 490"/>
          <p:cNvSpPr/>
          <p:nvPr/>
        </p:nvSpPr>
        <p:spPr>
          <a:xfrm>
            <a:off x="5233135" y="5454347"/>
            <a:ext cx="54918" cy="83939"/>
          </a:xfrm>
          <a:custGeom>
            <a:avLst/>
            <a:gdLst/>
            <a:ahLst/>
            <a:cxnLst/>
            <a:rect l="l" t="t" r="r" b="b"/>
            <a:pathLst>
              <a:path w="78104" h="119379">
                <a:moveTo>
                  <a:pt x="50404" y="0"/>
                </a:moveTo>
                <a:lnTo>
                  <a:pt x="59568" y="9177"/>
                </a:lnTo>
                <a:lnTo>
                  <a:pt x="64150" y="18355"/>
                </a:lnTo>
                <a:lnTo>
                  <a:pt x="64150" y="36710"/>
                </a:lnTo>
                <a:lnTo>
                  <a:pt x="59568" y="45887"/>
                </a:lnTo>
                <a:lnTo>
                  <a:pt x="50404" y="50476"/>
                </a:lnTo>
                <a:lnTo>
                  <a:pt x="77897" y="78008"/>
                </a:lnTo>
                <a:lnTo>
                  <a:pt x="77897" y="96364"/>
                </a:lnTo>
                <a:lnTo>
                  <a:pt x="68733" y="110130"/>
                </a:lnTo>
                <a:lnTo>
                  <a:pt x="64150" y="114719"/>
                </a:lnTo>
                <a:lnTo>
                  <a:pt x="50404" y="119307"/>
                </a:lnTo>
                <a:lnTo>
                  <a:pt x="27493" y="119307"/>
                </a:lnTo>
                <a:lnTo>
                  <a:pt x="9164" y="114719"/>
                </a:lnTo>
                <a:lnTo>
                  <a:pt x="4582" y="110130"/>
                </a:lnTo>
                <a:lnTo>
                  <a:pt x="0" y="96364"/>
                </a:lnTo>
                <a:lnTo>
                  <a:pt x="0" y="91775"/>
                </a:lnTo>
                <a:lnTo>
                  <a:pt x="4582" y="87186"/>
                </a:lnTo>
                <a:lnTo>
                  <a:pt x="9164" y="91775"/>
                </a:lnTo>
                <a:lnTo>
                  <a:pt x="4582" y="96364"/>
                </a:lnTo>
              </a:path>
            </a:pathLst>
          </a:custGeom>
          <a:ln w="9168">
            <a:solidFill>
              <a:srgbClr val="FF0000"/>
            </a:solidFill>
          </a:ln>
        </p:spPr>
        <p:txBody>
          <a:bodyPr wrap="square" lIns="0" tIns="0" rIns="0" bIns="0" rtlCol="0"/>
          <a:lstStyle/>
          <a:p>
            <a:endParaRPr sz="1266"/>
          </a:p>
        </p:txBody>
      </p:sp>
      <p:sp>
        <p:nvSpPr>
          <p:cNvPr id="491" name="object 491"/>
          <p:cNvSpPr/>
          <p:nvPr/>
        </p:nvSpPr>
        <p:spPr>
          <a:xfrm>
            <a:off x="5268576" y="5499518"/>
            <a:ext cx="12948" cy="38843"/>
          </a:xfrm>
          <a:custGeom>
            <a:avLst/>
            <a:gdLst/>
            <a:ahLst/>
            <a:cxnLst/>
            <a:rect l="l" t="t" r="r" b="b"/>
            <a:pathLst>
              <a:path w="18414" h="55245">
                <a:moveTo>
                  <a:pt x="13746" y="0"/>
                </a:moveTo>
                <a:lnTo>
                  <a:pt x="18328" y="13766"/>
                </a:lnTo>
                <a:lnTo>
                  <a:pt x="18328" y="32121"/>
                </a:lnTo>
                <a:lnTo>
                  <a:pt x="13746" y="45887"/>
                </a:lnTo>
                <a:lnTo>
                  <a:pt x="9164" y="50476"/>
                </a:lnTo>
                <a:lnTo>
                  <a:pt x="0" y="55065"/>
                </a:lnTo>
              </a:path>
            </a:pathLst>
          </a:custGeom>
          <a:ln w="9165">
            <a:solidFill>
              <a:srgbClr val="FF0000"/>
            </a:solidFill>
          </a:ln>
        </p:spPr>
        <p:txBody>
          <a:bodyPr wrap="square" lIns="0" tIns="0" rIns="0" bIns="0" rtlCol="0"/>
          <a:lstStyle/>
          <a:p>
            <a:endParaRPr sz="1266"/>
          </a:p>
        </p:txBody>
      </p:sp>
      <p:sp>
        <p:nvSpPr>
          <p:cNvPr id="492" name="object 492"/>
          <p:cNvSpPr/>
          <p:nvPr/>
        </p:nvSpPr>
        <p:spPr>
          <a:xfrm>
            <a:off x="5139701" y="5063944"/>
            <a:ext cx="48667" cy="290661"/>
          </a:xfrm>
          <a:custGeom>
            <a:avLst/>
            <a:gdLst/>
            <a:ahLst/>
            <a:cxnLst/>
            <a:rect l="l" t="t" r="r" b="b"/>
            <a:pathLst>
              <a:path w="69214" h="413384">
                <a:moveTo>
                  <a:pt x="36657" y="412988"/>
                </a:moveTo>
                <a:lnTo>
                  <a:pt x="36657" y="137662"/>
                </a:lnTo>
                <a:lnTo>
                  <a:pt x="0" y="137662"/>
                </a:lnTo>
                <a:lnTo>
                  <a:pt x="36657" y="0"/>
                </a:lnTo>
                <a:lnTo>
                  <a:pt x="68733" y="137662"/>
                </a:lnTo>
                <a:lnTo>
                  <a:pt x="36657" y="137662"/>
                </a:lnTo>
              </a:path>
            </a:pathLst>
          </a:custGeom>
          <a:ln w="9164">
            <a:solidFill>
              <a:srgbClr val="FF0000"/>
            </a:solidFill>
          </a:ln>
        </p:spPr>
        <p:txBody>
          <a:bodyPr wrap="square" lIns="0" tIns="0" rIns="0" bIns="0" rtlCol="0"/>
          <a:lstStyle/>
          <a:p>
            <a:endParaRPr sz="1266"/>
          </a:p>
        </p:txBody>
      </p:sp>
      <p:sp>
        <p:nvSpPr>
          <p:cNvPr id="493" name="object 493"/>
          <p:cNvSpPr/>
          <p:nvPr/>
        </p:nvSpPr>
        <p:spPr>
          <a:xfrm>
            <a:off x="5397450" y="1163137"/>
            <a:ext cx="58043" cy="380851"/>
          </a:xfrm>
          <a:custGeom>
            <a:avLst/>
            <a:gdLst/>
            <a:ahLst/>
            <a:cxnLst/>
            <a:rect l="l" t="t" r="r" b="b"/>
            <a:pathLst>
              <a:path w="82550" h="541655">
                <a:moveTo>
                  <a:pt x="41239" y="541474"/>
                </a:moveTo>
                <a:lnTo>
                  <a:pt x="41239" y="165195"/>
                </a:lnTo>
                <a:lnTo>
                  <a:pt x="0" y="165195"/>
                </a:lnTo>
                <a:lnTo>
                  <a:pt x="41239" y="0"/>
                </a:lnTo>
                <a:lnTo>
                  <a:pt x="82479" y="165195"/>
                </a:lnTo>
                <a:lnTo>
                  <a:pt x="41239" y="165195"/>
                </a:lnTo>
              </a:path>
            </a:pathLst>
          </a:custGeom>
          <a:ln w="9164">
            <a:solidFill>
              <a:srgbClr val="000000"/>
            </a:solidFill>
          </a:ln>
        </p:spPr>
        <p:txBody>
          <a:bodyPr wrap="square" lIns="0" tIns="0" rIns="0" bIns="0" rtlCol="0"/>
          <a:lstStyle/>
          <a:p>
            <a:endParaRPr sz="1266"/>
          </a:p>
        </p:txBody>
      </p:sp>
      <p:sp>
        <p:nvSpPr>
          <p:cNvPr id="494" name="object 494"/>
          <p:cNvSpPr/>
          <p:nvPr/>
        </p:nvSpPr>
        <p:spPr>
          <a:xfrm>
            <a:off x="4247245" y="1314781"/>
            <a:ext cx="29021" cy="122783"/>
          </a:xfrm>
          <a:custGeom>
            <a:avLst/>
            <a:gdLst/>
            <a:ahLst/>
            <a:cxnLst/>
            <a:rect l="l" t="t" r="r" b="b"/>
            <a:pathLst>
              <a:path w="41275" h="174625">
                <a:moveTo>
                  <a:pt x="0" y="32121"/>
                </a:moveTo>
                <a:lnTo>
                  <a:pt x="18328" y="22943"/>
                </a:lnTo>
                <a:lnTo>
                  <a:pt x="41239" y="0"/>
                </a:lnTo>
                <a:lnTo>
                  <a:pt x="41239" y="174373"/>
                </a:lnTo>
              </a:path>
            </a:pathLst>
          </a:custGeom>
          <a:ln w="9165">
            <a:solidFill>
              <a:srgbClr val="000000"/>
            </a:solidFill>
          </a:ln>
        </p:spPr>
        <p:txBody>
          <a:bodyPr wrap="square" lIns="0" tIns="0" rIns="0" bIns="0" rtlCol="0"/>
          <a:lstStyle/>
          <a:p>
            <a:endParaRPr sz="1266"/>
          </a:p>
        </p:txBody>
      </p:sp>
      <p:sp>
        <p:nvSpPr>
          <p:cNvPr id="495" name="object 495"/>
          <p:cNvSpPr/>
          <p:nvPr/>
        </p:nvSpPr>
        <p:spPr>
          <a:xfrm>
            <a:off x="4273018" y="1321234"/>
            <a:ext cx="0" cy="116532"/>
          </a:xfrm>
          <a:custGeom>
            <a:avLst/>
            <a:gdLst/>
            <a:ahLst/>
            <a:cxnLst/>
            <a:rect l="l" t="t" r="r" b="b"/>
            <a:pathLst>
              <a:path h="165735">
                <a:moveTo>
                  <a:pt x="0" y="0"/>
                </a:moveTo>
                <a:lnTo>
                  <a:pt x="0" y="165195"/>
                </a:lnTo>
              </a:path>
            </a:pathLst>
          </a:custGeom>
          <a:ln w="9164">
            <a:solidFill>
              <a:srgbClr val="000000"/>
            </a:solidFill>
          </a:ln>
        </p:spPr>
        <p:txBody>
          <a:bodyPr wrap="square" lIns="0" tIns="0" rIns="0" bIns="0" rtlCol="0"/>
          <a:lstStyle/>
          <a:p>
            <a:endParaRPr sz="1266"/>
          </a:p>
        </p:txBody>
      </p:sp>
      <p:sp>
        <p:nvSpPr>
          <p:cNvPr id="496" name="object 496"/>
          <p:cNvSpPr/>
          <p:nvPr/>
        </p:nvSpPr>
        <p:spPr>
          <a:xfrm>
            <a:off x="4247244" y="1437386"/>
            <a:ext cx="54918" cy="0"/>
          </a:xfrm>
          <a:custGeom>
            <a:avLst/>
            <a:gdLst/>
            <a:ahLst/>
            <a:cxnLst/>
            <a:rect l="l" t="t" r="r" b="b"/>
            <a:pathLst>
              <a:path w="78104">
                <a:moveTo>
                  <a:pt x="0" y="0"/>
                </a:moveTo>
                <a:lnTo>
                  <a:pt x="77897" y="0"/>
                </a:lnTo>
              </a:path>
            </a:pathLst>
          </a:custGeom>
          <a:ln w="9177">
            <a:solidFill>
              <a:srgbClr val="000000"/>
            </a:solidFill>
          </a:ln>
        </p:spPr>
        <p:txBody>
          <a:bodyPr wrap="square" lIns="0" tIns="0" rIns="0" bIns="0" rtlCol="0"/>
          <a:lstStyle/>
          <a:p>
            <a:endParaRPr sz="1266"/>
          </a:p>
        </p:txBody>
      </p:sp>
      <p:sp>
        <p:nvSpPr>
          <p:cNvPr id="497" name="object 497"/>
          <p:cNvSpPr/>
          <p:nvPr/>
        </p:nvSpPr>
        <p:spPr>
          <a:xfrm>
            <a:off x="4347121" y="1314781"/>
            <a:ext cx="83939" cy="122783"/>
          </a:xfrm>
          <a:custGeom>
            <a:avLst/>
            <a:gdLst/>
            <a:ahLst/>
            <a:cxnLst/>
            <a:rect l="l" t="t" r="r" b="b"/>
            <a:pathLst>
              <a:path w="119379" h="174625">
                <a:moveTo>
                  <a:pt x="50404" y="0"/>
                </a:moveTo>
                <a:lnTo>
                  <a:pt x="27493" y="9177"/>
                </a:lnTo>
                <a:lnTo>
                  <a:pt x="9164" y="32121"/>
                </a:lnTo>
                <a:lnTo>
                  <a:pt x="0" y="73420"/>
                </a:lnTo>
                <a:lnTo>
                  <a:pt x="0" y="100952"/>
                </a:lnTo>
                <a:lnTo>
                  <a:pt x="9164" y="142251"/>
                </a:lnTo>
                <a:lnTo>
                  <a:pt x="27493" y="165195"/>
                </a:lnTo>
                <a:lnTo>
                  <a:pt x="50404" y="174373"/>
                </a:lnTo>
                <a:lnTo>
                  <a:pt x="68733" y="174373"/>
                </a:lnTo>
                <a:lnTo>
                  <a:pt x="91644" y="165195"/>
                </a:lnTo>
                <a:lnTo>
                  <a:pt x="109973" y="142251"/>
                </a:lnTo>
                <a:lnTo>
                  <a:pt x="119137" y="100952"/>
                </a:lnTo>
                <a:lnTo>
                  <a:pt x="119137" y="73420"/>
                </a:lnTo>
                <a:lnTo>
                  <a:pt x="109973" y="32121"/>
                </a:lnTo>
                <a:lnTo>
                  <a:pt x="91644" y="9177"/>
                </a:lnTo>
                <a:lnTo>
                  <a:pt x="68733" y="0"/>
                </a:lnTo>
                <a:lnTo>
                  <a:pt x="50404" y="0"/>
                </a:lnTo>
                <a:lnTo>
                  <a:pt x="36657" y="9177"/>
                </a:lnTo>
                <a:lnTo>
                  <a:pt x="27493" y="13766"/>
                </a:lnTo>
                <a:lnTo>
                  <a:pt x="18328" y="32121"/>
                </a:lnTo>
                <a:lnTo>
                  <a:pt x="9164" y="73420"/>
                </a:lnTo>
                <a:lnTo>
                  <a:pt x="9164" y="100952"/>
                </a:lnTo>
                <a:lnTo>
                  <a:pt x="18328" y="142251"/>
                </a:lnTo>
                <a:lnTo>
                  <a:pt x="27493" y="156017"/>
                </a:lnTo>
                <a:lnTo>
                  <a:pt x="36657" y="165195"/>
                </a:lnTo>
                <a:lnTo>
                  <a:pt x="50404" y="174373"/>
                </a:lnTo>
              </a:path>
            </a:pathLst>
          </a:custGeom>
          <a:ln w="9168">
            <a:solidFill>
              <a:srgbClr val="000000"/>
            </a:solidFill>
          </a:ln>
        </p:spPr>
        <p:txBody>
          <a:bodyPr wrap="square" lIns="0" tIns="0" rIns="0" bIns="0" rtlCol="0"/>
          <a:lstStyle/>
          <a:p>
            <a:endParaRPr sz="1266"/>
          </a:p>
        </p:txBody>
      </p:sp>
      <p:sp>
        <p:nvSpPr>
          <p:cNvPr id="498" name="object 498"/>
          <p:cNvSpPr/>
          <p:nvPr/>
        </p:nvSpPr>
        <p:spPr>
          <a:xfrm>
            <a:off x="4395450" y="1314781"/>
            <a:ext cx="29021" cy="122783"/>
          </a:xfrm>
          <a:custGeom>
            <a:avLst/>
            <a:gdLst/>
            <a:ahLst/>
            <a:cxnLst/>
            <a:rect l="l" t="t" r="r" b="b"/>
            <a:pathLst>
              <a:path w="41275" h="174625">
                <a:moveTo>
                  <a:pt x="0" y="174373"/>
                </a:moveTo>
                <a:lnTo>
                  <a:pt x="13746" y="165195"/>
                </a:lnTo>
                <a:lnTo>
                  <a:pt x="22911" y="156017"/>
                </a:lnTo>
                <a:lnTo>
                  <a:pt x="32075" y="142251"/>
                </a:lnTo>
                <a:lnTo>
                  <a:pt x="41239" y="100952"/>
                </a:lnTo>
                <a:lnTo>
                  <a:pt x="41239" y="73420"/>
                </a:lnTo>
                <a:lnTo>
                  <a:pt x="32075" y="32121"/>
                </a:lnTo>
                <a:lnTo>
                  <a:pt x="22911" y="13766"/>
                </a:lnTo>
                <a:lnTo>
                  <a:pt x="13746" y="9177"/>
                </a:lnTo>
                <a:lnTo>
                  <a:pt x="0" y="0"/>
                </a:lnTo>
              </a:path>
            </a:pathLst>
          </a:custGeom>
          <a:ln w="9165">
            <a:solidFill>
              <a:srgbClr val="000000"/>
            </a:solidFill>
          </a:ln>
        </p:spPr>
        <p:txBody>
          <a:bodyPr wrap="square" lIns="0" tIns="0" rIns="0" bIns="0" rtlCol="0"/>
          <a:lstStyle/>
          <a:p>
            <a:endParaRPr sz="1266"/>
          </a:p>
        </p:txBody>
      </p:sp>
      <p:sp>
        <p:nvSpPr>
          <p:cNvPr id="499" name="object 499"/>
          <p:cNvSpPr/>
          <p:nvPr/>
        </p:nvSpPr>
        <p:spPr>
          <a:xfrm>
            <a:off x="4479218" y="1259930"/>
            <a:ext cx="19645" cy="83939"/>
          </a:xfrm>
          <a:custGeom>
            <a:avLst/>
            <a:gdLst/>
            <a:ahLst/>
            <a:cxnLst/>
            <a:rect l="l" t="t" r="r" b="b"/>
            <a:pathLst>
              <a:path w="27939" h="119380">
                <a:moveTo>
                  <a:pt x="0" y="22943"/>
                </a:moveTo>
                <a:lnTo>
                  <a:pt x="9164" y="18355"/>
                </a:lnTo>
                <a:lnTo>
                  <a:pt x="27493" y="0"/>
                </a:lnTo>
                <a:lnTo>
                  <a:pt x="27493" y="119307"/>
                </a:lnTo>
              </a:path>
            </a:pathLst>
          </a:custGeom>
          <a:ln w="9165">
            <a:solidFill>
              <a:srgbClr val="000000"/>
            </a:solidFill>
          </a:ln>
        </p:spPr>
        <p:txBody>
          <a:bodyPr wrap="square" lIns="0" tIns="0" rIns="0" bIns="0" rtlCol="0"/>
          <a:lstStyle/>
          <a:p>
            <a:endParaRPr sz="1266"/>
          </a:p>
        </p:txBody>
      </p:sp>
      <p:sp>
        <p:nvSpPr>
          <p:cNvPr id="500" name="object 500"/>
          <p:cNvSpPr/>
          <p:nvPr/>
        </p:nvSpPr>
        <p:spPr>
          <a:xfrm>
            <a:off x="4495328" y="1266383"/>
            <a:ext cx="0" cy="77688"/>
          </a:xfrm>
          <a:custGeom>
            <a:avLst/>
            <a:gdLst/>
            <a:ahLst/>
            <a:cxnLst/>
            <a:rect l="l" t="t" r="r" b="b"/>
            <a:pathLst>
              <a:path h="110489">
                <a:moveTo>
                  <a:pt x="0" y="0"/>
                </a:moveTo>
                <a:lnTo>
                  <a:pt x="0" y="110130"/>
                </a:lnTo>
              </a:path>
            </a:pathLst>
          </a:custGeom>
          <a:ln w="9164">
            <a:solidFill>
              <a:srgbClr val="000000"/>
            </a:solidFill>
          </a:ln>
        </p:spPr>
        <p:txBody>
          <a:bodyPr wrap="square" lIns="0" tIns="0" rIns="0" bIns="0" rtlCol="0"/>
          <a:lstStyle/>
          <a:p>
            <a:endParaRPr sz="1266"/>
          </a:p>
        </p:txBody>
      </p:sp>
      <p:sp>
        <p:nvSpPr>
          <p:cNvPr id="501" name="object 501"/>
          <p:cNvSpPr/>
          <p:nvPr/>
        </p:nvSpPr>
        <p:spPr>
          <a:xfrm>
            <a:off x="4479218" y="1343819"/>
            <a:ext cx="35719" cy="0"/>
          </a:xfrm>
          <a:custGeom>
            <a:avLst/>
            <a:gdLst/>
            <a:ahLst/>
            <a:cxnLst/>
            <a:rect l="l" t="t" r="r" b="b"/>
            <a:pathLst>
              <a:path w="50800">
                <a:moveTo>
                  <a:pt x="0" y="0"/>
                </a:moveTo>
                <a:lnTo>
                  <a:pt x="50404" y="0"/>
                </a:lnTo>
              </a:path>
            </a:pathLst>
          </a:custGeom>
          <a:ln w="9177">
            <a:solidFill>
              <a:srgbClr val="000000"/>
            </a:solidFill>
          </a:ln>
        </p:spPr>
        <p:txBody>
          <a:bodyPr wrap="square" lIns="0" tIns="0" rIns="0" bIns="0" rtlCol="0"/>
          <a:lstStyle/>
          <a:p>
            <a:endParaRPr sz="1266"/>
          </a:p>
        </p:txBody>
      </p:sp>
      <p:sp>
        <p:nvSpPr>
          <p:cNvPr id="502" name="object 502"/>
          <p:cNvSpPr/>
          <p:nvPr/>
        </p:nvSpPr>
        <p:spPr>
          <a:xfrm>
            <a:off x="4546877" y="1259930"/>
            <a:ext cx="51792" cy="83939"/>
          </a:xfrm>
          <a:custGeom>
            <a:avLst/>
            <a:gdLst/>
            <a:ahLst/>
            <a:cxnLst/>
            <a:rect l="l" t="t" r="r" b="b"/>
            <a:pathLst>
              <a:path w="73660" h="119380">
                <a:moveTo>
                  <a:pt x="9164" y="0"/>
                </a:moveTo>
                <a:lnTo>
                  <a:pt x="0" y="59653"/>
                </a:lnTo>
                <a:lnTo>
                  <a:pt x="9164" y="45887"/>
                </a:lnTo>
                <a:lnTo>
                  <a:pt x="27493" y="41298"/>
                </a:lnTo>
                <a:lnTo>
                  <a:pt x="41239" y="41298"/>
                </a:lnTo>
                <a:lnTo>
                  <a:pt x="59568" y="45887"/>
                </a:lnTo>
                <a:lnTo>
                  <a:pt x="68733" y="59653"/>
                </a:lnTo>
                <a:lnTo>
                  <a:pt x="73315" y="73420"/>
                </a:lnTo>
                <a:lnTo>
                  <a:pt x="73315" y="87186"/>
                </a:lnTo>
                <a:lnTo>
                  <a:pt x="68733" y="100952"/>
                </a:lnTo>
                <a:lnTo>
                  <a:pt x="59568" y="114719"/>
                </a:lnTo>
                <a:lnTo>
                  <a:pt x="41239" y="119307"/>
                </a:lnTo>
                <a:lnTo>
                  <a:pt x="27493" y="119307"/>
                </a:lnTo>
                <a:lnTo>
                  <a:pt x="9164" y="114719"/>
                </a:lnTo>
                <a:lnTo>
                  <a:pt x="0" y="96364"/>
                </a:lnTo>
                <a:lnTo>
                  <a:pt x="0" y="91775"/>
                </a:lnTo>
                <a:lnTo>
                  <a:pt x="4582" y="87186"/>
                </a:lnTo>
                <a:lnTo>
                  <a:pt x="9164" y="91775"/>
                </a:lnTo>
                <a:lnTo>
                  <a:pt x="4582" y="96364"/>
                </a:lnTo>
              </a:path>
            </a:pathLst>
          </a:custGeom>
          <a:ln w="9168">
            <a:solidFill>
              <a:srgbClr val="000000"/>
            </a:solidFill>
          </a:ln>
        </p:spPr>
        <p:txBody>
          <a:bodyPr wrap="square" lIns="0" tIns="0" rIns="0" bIns="0" rtlCol="0"/>
          <a:lstStyle/>
          <a:p>
            <a:endParaRPr sz="1266"/>
          </a:p>
        </p:txBody>
      </p:sp>
      <p:sp>
        <p:nvSpPr>
          <p:cNvPr id="503" name="object 503"/>
          <p:cNvSpPr/>
          <p:nvPr/>
        </p:nvSpPr>
        <p:spPr>
          <a:xfrm>
            <a:off x="4575874" y="1288969"/>
            <a:ext cx="19645" cy="54918"/>
          </a:xfrm>
          <a:custGeom>
            <a:avLst/>
            <a:gdLst/>
            <a:ahLst/>
            <a:cxnLst/>
            <a:rect l="l" t="t" r="r" b="b"/>
            <a:pathLst>
              <a:path w="27939" h="78105">
                <a:moveTo>
                  <a:pt x="0" y="0"/>
                </a:moveTo>
                <a:lnTo>
                  <a:pt x="13746" y="4588"/>
                </a:lnTo>
                <a:lnTo>
                  <a:pt x="22911" y="18355"/>
                </a:lnTo>
                <a:lnTo>
                  <a:pt x="27493" y="32121"/>
                </a:lnTo>
                <a:lnTo>
                  <a:pt x="27493" y="45887"/>
                </a:lnTo>
                <a:lnTo>
                  <a:pt x="22911" y="59653"/>
                </a:lnTo>
                <a:lnTo>
                  <a:pt x="13746" y="73420"/>
                </a:lnTo>
                <a:lnTo>
                  <a:pt x="0" y="78008"/>
                </a:lnTo>
              </a:path>
            </a:pathLst>
          </a:custGeom>
          <a:ln w="9165">
            <a:solidFill>
              <a:srgbClr val="000000"/>
            </a:solidFill>
          </a:ln>
        </p:spPr>
        <p:txBody>
          <a:bodyPr wrap="square" lIns="0" tIns="0" rIns="0" bIns="0" rtlCol="0"/>
          <a:lstStyle/>
          <a:p>
            <a:endParaRPr sz="1266"/>
          </a:p>
        </p:txBody>
      </p:sp>
      <p:sp>
        <p:nvSpPr>
          <p:cNvPr id="504" name="object 504"/>
          <p:cNvSpPr/>
          <p:nvPr/>
        </p:nvSpPr>
        <p:spPr>
          <a:xfrm>
            <a:off x="4553321" y="1259930"/>
            <a:ext cx="38843" cy="0"/>
          </a:xfrm>
          <a:custGeom>
            <a:avLst/>
            <a:gdLst/>
            <a:ahLst/>
            <a:cxnLst/>
            <a:rect l="l" t="t" r="r" b="b"/>
            <a:pathLst>
              <a:path w="55245">
                <a:moveTo>
                  <a:pt x="0" y="0"/>
                </a:moveTo>
                <a:lnTo>
                  <a:pt x="54986" y="0"/>
                </a:lnTo>
              </a:path>
            </a:pathLst>
          </a:custGeom>
          <a:ln w="9177">
            <a:solidFill>
              <a:srgbClr val="000000"/>
            </a:solidFill>
          </a:ln>
        </p:spPr>
        <p:txBody>
          <a:bodyPr wrap="square" lIns="0" tIns="0" rIns="0" bIns="0" rtlCol="0"/>
          <a:lstStyle/>
          <a:p>
            <a:endParaRPr sz="1266"/>
          </a:p>
        </p:txBody>
      </p:sp>
      <p:sp>
        <p:nvSpPr>
          <p:cNvPr id="505" name="object 505"/>
          <p:cNvSpPr/>
          <p:nvPr/>
        </p:nvSpPr>
        <p:spPr>
          <a:xfrm>
            <a:off x="4553321" y="1259931"/>
            <a:ext cx="38843" cy="6697"/>
          </a:xfrm>
          <a:custGeom>
            <a:avLst/>
            <a:gdLst/>
            <a:ahLst/>
            <a:cxnLst/>
            <a:rect l="l" t="t" r="r" b="b"/>
            <a:pathLst>
              <a:path w="55245" h="9525">
                <a:moveTo>
                  <a:pt x="0" y="9177"/>
                </a:moveTo>
                <a:lnTo>
                  <a:pt x="27493" y="9177"/>
                </a:lnTo>
                <a:lnTo>
                  <a:pt x="54986" y="0"/>
                </a:lnTo>
              </a:path>
            </a:pathLst>
          </a:custGeom>
          <a:ln w="9177">
            <a:solidFill>
              <a:srgbClr val="000000"/>
            </a:solidFill>
          </a:ln>
        </p:spPr>
        <p:txBody>
          <a:bodyPr wrap="square" lIns="0" tIns="0" rIns="0" bIns="0" rtlCol="0"/>
          <a:lstStyle/>
          <a:p>
            <a:endParaRPr sz="1266"/>
          </a:p>
        </p:txBody>
      </p:sp>
      <p:sp>
        <p:nvSpPr>
          <p:cNvPr id="506" name="object 506"/>
          <p:cNvSpPr/>
          <p:nvPr/>
        </p:nvSpPr>
        <p:spPr>
          <a:xfrm>
            <a:off x="4743411" y="1314781"/>
            <a:ext cx="45541" cy="122783"/>
          </a:xfrm>
          <a:custGeom>
            <a:avLst/>
            <a:gdLst/>
            <a:ahLst/>
            <a:cxnLst/>
            <a:rect l="l" t="t" r="r" b="b"/>
            <a:pathLst>
              <a:path w="64770" h="174625">
                <a:moveTo>
                  <a:pt x="0" y="0"/>
                </a:moveTo>
                <a:lnTo>
                  <a:pt x="0" y="142251"/>
                </a:lnTo>
                <a:lnTo>
                  <a:pt x="9164" y="165195"/>
                </a:lnTo>
                <a:lnTo>
                  <a:pt x="22911" y="174373"/>
                </a:lnTo>
                <a:lnTo>
                  <a:pt x="41239" y="174373"/>
                </a:lnTo>
                <a:lnTo>
                  <a:pt x="54986" y="165195"/>
                </a:lnTo>
                <a:lnTo>
                  <a:pt x="64150" y="146840"/>
                </a:lnTo>
              </a:path>
            </a:pathLst>
          </a:custGeom>
          <a:ln w="9165">
            <a:solidFill>
              <a:srgbClr val="000000"/>
            </a:solidFill>
          </a:ln>
        </p:spPr>
        <p:txBody>
          <a:bodyPr wrap="square" lIns="0" tIns="0" rIns="0" bIns="0" rtlCol="0"/>
          <a:lstStyle/>
          <a:p>
            <a:endParaRPr sz="1266"/>
          </a:p>
        </p:txBody>
      </p:sp>
      <p:sp>
        <p:nvSpPr>
          <p:cNvPr id="507" name="object 507"/>
          <p:cNvSpPr/>
          <p:nvPr/>
        </p:nvSpPr>
        <p:spPr>
          <a:xfrm>
            <a:off x="4749855" y="1314781"/>
            <a:ext cx="9823" cy="122783"/>
          </a:xfrm>
          <a:custGeom>
            <a:avLst/>
            <a:gdLst/>
            <a:ahLst/>
            <a:cxnLst/>
            <a:rect l="l" t="t" r="r" b="b"/>
            <a:pathLst>
              <a:path w="13970" h="174625">
                <a:moveTo>
                  <a:pt x="0" y="0"/>
                </a:moveTo>
                <a:lnTo>
                  <a:pt x="0" y="142251"/>
                </a:lnTo>
                <a:lnTo>
                  <a:pt x="4582" y="165195"/>
                </a:lnTo>
                <a:lnTo>
                  <a:pt x="13746" y="174373"/>
                </a:lnTo>
              </a:path>
            </a:pathLst>
          </a:custGeom>
          <a:ln w="9164">
            <a:solidFill>
              <a:srgbClr val="000000"/>
            </a:solidFill>
          </a:ln>
        </p:spPr>
        <p:txBody>
          <a:bodyPr wrap="square" lIns="0" tIns="0" rIns="0" bIns="0" rtlCol="0"/>
          <a:lstStyle/>
          <a:p>
            <a:endParaRPr sz="1266"/>
          </a:p>
        </p:txBody>
      </p:sp>
      <p:sp>
        <p:nvSpPr>
          <p:cNvPr id="508" name="object 508"/>
          <p:cNvSpPr/>
          <p:nvPr/>
        </p:nvSpPr>
        <p:spPr>
          <a:xfrm>
            <a:off x="4724080" y="1353498"/>
            <a:ext cx="48667" cy="0"/>
          </a:xfrm>
          <a:custGeom>
            <a:avLst/>
            <a:gdLst/>
            <a:ahLst/>
            <a:cxnLst/>
            <a:rect l="l" t="t" r="r" b="b"/>
            <a:pathLst>
              <a:path w="69214">
                <a:moveTo>
                  <a:pt x="0" y="0"/>
                </a:moveTo>
                <a:lnTo>
                  <a:pt x="68733" y="0"/>
                </a:lnTo>
              </a:path>
            </a:pathLst>
          </a:custGeom>
          <a:ln w="9177">
            <a:solidFill>
              <a:srgbClr val="000000"/>
            </a:solidFill>
          </a:ln>
        </p:spPr>
        <p:txBody>
          <a:bodyPr wrap="square" lIns="0" tIns="0" rIns="0" bIns="0" rtlCol="0"/>
          <a:lstStyle/>
          <a:p>
            <a:endParaRPr sz="1266"/>
          </a:p>
        </p:txBody>
      </p:sp>
      <p:sp>
        <p:nvSpPr>
          <p:cNvPr id="509" name="object 509"/>
          <p:cNvSpPr/>
          <p:nvPr/>
        </p:nvSpPr>
        <p:spPr>
          <a:xfrm>
            <a:off x="4817514" y="1353498"/>
            <a:ext cx="83939" cy="83939"/>
          </a:xfrm>
          <a:custGeom>
            <a:avLst/>
            <a:gdLst/>
            <a:ahLst/>
            <a:cxnLst/>
            <a:rect l="l" t="t" r="r" b="b"/>
            <a:pathLst>
              <a:path w="119379" h="119380">
                <a:moveTo>
                  <a:pt x="50404" y="0"/>
                </a:moveTo>
                <a:lnTo>
                  <a:pt x="27493" y="9177"/>
                </a:lnTo>
                <a:lnTo>
                  <a:pt x="9164" y="27532"/>
                </a:lnTo>
                <a:lnTo>
                  <a:pt x="0" y="50476"/>
                </a:lnTo>
                <a:lnTo>
                  <a:pt x="0" y="68831"/>
                </a:lnTo>
                <a:lnTo>
                  <a:pt x="9164" y="91775"/>
                </a:lnTo>
                <a:lnTo>
                  <a:pt x="27493" y="110130"/>
                </a:lnTo>
                <a:lnTo>
                  <a:pt x="50404" y="119307"/>
                </a:lnTo>
                <a:lnTo>
                  <a:pt x="68733" y="119307"/>
                </a:lnTo>
                <a:lnTo>
                  <a:pt x="91644" y="110130"/>
                </a:lnTo>
                <a:lnTo>
                  <a:pt x="109973" y="91775"/>
                </a:lnTo>
                <a:lnTo>
                  <a:pt x="119137" y="68831"/>
                </a:lnTo>
                <a:lnTo>
                  <a:pt x="119137" y="50476"/>
                </a:lnTo>
                <a:lnTo>
                  <a:pt x="109973" y="27532"/>
                </a:lnTo>
                <a:lnTo>
                  <a:pt x="91644" y="9177"/>
                </a:lnTo>
                <a:lnTo>
                  <a:pt x="68733" y="0"/>
                </a:lnTo>
                <a:lnTo>
                  <a:pt x="50404" y="0"/>
                </a:lnTo>
                <a:lnTo>
                  <a:pt x="18328" y="27532"/>
                </a:lnTo>
                <a:lnTo>
                  <a:pt x="9164" y="68831"/>
                </a:lnTo>
                <a:lnTo>
                  <a:pt x="36657" y="110130"/>
                </a:lnTo>
                <a:lnTo>
                  <a:pt x="50404" y="119307"/>
                </a:lnTo>
              </a:path>
            </a:pathLst>
          </a:custGeom>
          <a:ln w="9170">
            <a:solidFill>
              <a:srgbClr val="000000"/>
            </a:solidFill>
          </a:ln>
        </p:spPr>
        <p:txBody>
          <a:bodyPr wrap="square" lIns="0" tIns="0" rIns="0" bIns="0" rtlCol="0"/>
          <a:lstStyle/>
          <a:p>
            <a:endParaRPr sz="1266"/>
          </a:p>
        </p:txBody>
      </p:sp>
      <p:sp>
        <p:nvSpPr>
          <p:cNvPr id="510" name="object 510"/>
          <p:cNvSpPr/>
          <p:nvPr/>
        </p:nvSpPr>
        <p:spPr>
          <a:xfrm>
            <a:off x="4865843" y="1353498"/>
            <a:ext cx="29021" cy="83939"/>
          </a:xfrm>
          <a:custGeom>
            <a:avLst/>
            <a:gdLst/>
            <a:ahLst/>
            <a:cxnLst/>
            <a:rect l="l" t="t" r="r" b="b"/>
            <a:pathLst>
              <a:path w="41275" h="119380">
                <a:moveTo>
                  <a:pt x="0" y="119307"/>
                </a:moveTo>
                <a:lnTo>
                  <a:pt x="18328" y="110130"/>
                </a:lnTo>
                <a:lnTo>
                  <a:pt x="32075" y="91775"/>
                </a:lnTo>
                <a:lnTo>
                  <a:pt x="41239" y="68831"/>
                </a:lnTo>
                <a:lnTo>
                  <a:pt x="41239" y="50476"/>
                </a:lnTo>
                <a:lnTo>
                  <a:pt x="32075" y="27532"/>
                </a:lnTo>
                <a:lnTo>
                  <a:pt x="18328" y="9177"/>
                </a:lnTo>
                <a:lnTo>
                  <a:pt x="0" y="0"/>
                </a:lnTo>
              </a:path>
            </a:pathLst>
          </a:custGeom>
          <a:ln w="9165">
            <a:solidFill>
              <a:srgbClr val="000000"/>
            </a:solidFill>
          </a:ln>
        </p:spPr>
        <p:txBody>
          <a:bodyPr wrap="square" lIns="0" tIns="0" rIns="0" bIns="0" rtlCol="0"/>
          <a:lstStyle/>
          <a:p>
            <a:endParaRPr sz="1266"/>
          </a:p>
        </p:txBody>
      </p:sp>
      <p:sp>
        <p:nvSpPr>
          <p:cNvPr id="511" name="object 511"/>
          <p:cNvSpPr/>
          <p:nvPr/>
        </p:nvSpPr>
        <p:spPr>
          <a:xfrm>
            <a:off x="5020492" y="1314781"/>
            <a:ext cx="0" cy="122783"/>
          </a:xfrm>
          <a:custGeom>
            <a:avLst/>
            <a:gdLst/>
            <a:ahLst/>
            <a:cxnLst/>
            <a:rect l="l" t="t" r="r" b="b"/>
            <a:pathLst>
              <a:path h="174625">
                <a:moveTo>
                  <a:pt x="0" y="0"/>
                </a:moveTo>
                <a:lnTo>
                  <a:pt x="0" y="174373"/>
                </a:lnTo>
              </a:path>
            </a:pathLst>
          </a:custGeom>
          <a:ln w="9164">
            <a:solidFill>
              <a:srgbClr val="000000"/>
            </a:solidFill>
          </a:ln>
        </p:spPr>
        <p:txBody>
          <a:bodyPr wrap="square" lIns="0" tIns="0" rIns="0" bIns="0" rtlCol="0"/>
          <a:lstStyle/>
          <a:p>
            <a:endParaRPr sz="1266"/>
          </a:p>
        </p:txBody>
      </p:sp>
      <p:sp>
        <p:nvSpPr>
          <p:cNvPr id="512" name="object 512"/>
          <p:cNvSpPr/>
          <p:nvPr/>
        </p:nvSpPr>
        <p:spPr>
          <a:xfrm>
            <a:off x="5026936" y="1314781"/>
            <a:ext cx="35719" cy="103584"/>
          </a:xfrm>
          <a:custGeom>
            <a:avLst/>
            <a:gdLst/>
            <a:ahLst/>
            <a:cxnLst/>
            <a:rect l="l" t="t" r="r" b="b"/>
            <a:pathLst>
              <a:path w="50800" h="147319">
                <a:moveTo>
                  <a:pt x="0" y="0"/>
                </a:moveTo>
                <a:lnTo>
                  <a:pt x="50404" y="146840"/>
                </a:lnTo>
              </a:path>
            </a:pathLst>
          </a:custGeom>
          <a:ln w="9165">
            <a:solidFill>
              <a:srgbClr val="000000"/>
            </a:solidFill>
          </a:ln>
        </p:spPr>
        <p:txBody>
          <a:bodyPr wrap="square" lIns="0" tIns="0" rIns="0" bIns="0" rtlCol="0"/>
          <a:lstStyle/>
          <a:p>
            <a:endParaRPr sz="1266"/>
          </a:p>
        </p:txBody>
      </p:sp>
      <p:sp>
        <p:nvSpPr>
          <p:cNvPr id="513" name="object 513"/>
          <p:cNvSpPr/>
          <p:nvPr/>
        </p:nvSpPr>
        <p:spPr>
          <a:xfrm>
            <a:off x="5020491" y="1314781"/>
            <a:ext cx="41970" cy="122783"/>
          </a:xfrm>
          <a:custGeom>
            <a:avLst/>
            <a:gdLst/>
            <a:ahLst/>
            <a:cxnLst/>
            <a:rect l="l" t="t" r="r" b="b"/>
            <a:pathLst>
              <a:path w="59689" h="174625">
                <a:moveTo>
                  <a:pt x="0" y="0"/>
                </a:moveTo>
                <a:lnTo>
                  <a:pt x="59568" y="174373"/>
                </a:lnTo>
              </a:path>
            </a:pathLst>
          </a:custGeom>
          <a:ln w="9165">
            <a:solidFill>
              <a:srgbClr val="000000"/>
            </a:solidFill>
          </a:ln>
        </p:spPr>
        <p:txBody>
          <a:bodyPr wrap="square" lIns="0" tIns="0" rIns="0" bIns="0" rtlCol="0"/>
          <a:lstStyle/>
          <a:p>
            <a:endParaRPr sz="1266"/>
          </a:p>
        </p:txBody>
      </p:sp>
      <p:sp>
        <p:nvSpPr>
          <p:cNvPr id="514" name="object 514"/>
          <p:cNvSpPr/>
          <p:nvPr/>
        </p:nvSpPr>
        <p:spPr>
          <a:xfrm>
            <a:off x="5062376" y="1314781"/>
            <a:ext cx="41970" cy="122783"/>
          </a:xfrm>
          <a:custGeom>
            <a:avLst/>
            <a:gdLst/>
            <a:ahLst/>
            <a:cxnLst/>
            <a:rect l="l" t="t" r="r" b="b"/>
            <a:pathLst>
              <a:path w="59689" h="174625">
                <a:moveTo>
                  <a:pt x="59568" y="0"/>
                </a:moveTo>
                <a:lnTo>
                  <a:pt x="0" y="174373"/>
                </a:lnTo>
              </a:path>
            </a:pathLst>
          </a:custGeom>
          <a:ln w="9165">
            <a:solidFill>
              <a:srgbClr val="000000"/>
            </a:solidFill>
          </a:ln>
        </p:spPr>
        <p:txBody>
          <a:bodyPr wrap="square" lIns="0" tIns="0" rIns="0" bIns="0" rtlCol="0"/>
          <a:lstStyle/>
          <a:p>
            <a:endParaRPr sz="1266"/>
          </a:p>
        </p:txBody>
      </p:sp>
      <p:sp>
        <p:nvSpPr>
          <p:cNvPr id="515" name="object 515"/>
          <p:cNvSpPr/>
          <p:nvPr/>
        </p:nvSpPr>
        <p:spPr>
          <a:xfrm>
            <a:off x="5104260" y="1314781"/>
            <a:ext cx="0" cy="122783"/>
          </a:xfrm>
          <a:custGeom>
            <a:avLst/>
            <a:gdLst/>
            <a:ahLst/>
            <a:cxnLst/>
            <a:rect l="l" t="t" r="r" b="b"/>
            <a:pathLst>
              <a:path h="174625">
                <a:moveTo>
                  <a:pt x="0" y="0"/>
                </a:moveTo>
                <a:lnTo>
                  <a:pt x="0" y="174373"/>
                </a:lnTo>
              </a:path>
            </a:pathLst>
          </a:custGeom>
          <a:ln w="9164">
            <a:solidFill>
              <a:srgbClr val="000000"/>
            </a:solidFill>
          </a:ln>
        </p:spPr>
        <p:txBody>
          <a:bodyPr wrap="square" lIns="0" tIns="0" rIns="0" bIns="0" rtlCol="0"/>
          <a:lstStyle/>
          <a:p>
            <a:endParaRPr sz="1266"/>
          </a:p>
        </p:txBody>
      </p:sp>
      <p:sp>
        <p:nvSpPr>
          <p:cNvPr id="516" name="object 516"/>
          <p:cNvSpPr/>
          <p:nvPr/>
        </p:nvSpPr>
        <p:spPr>
          <a:xfrm>
            <a:off x="5107482" y="1314781"/>
            <a:ext cx="0" cy="122783"/>
          </a:xfrm>
          <a:custGeom>
            <a:avLst/>
            <a:gdLst/>
            <a:ahLst/>
            <a:cxnLst/>
            <a:rect l="l" t="t" r="r" b="b"/>
            <a:pathLst>
              <a:path h="174625">
                <a:moveTo>
                  <a:pt x="0" y="0"/>
                </a:moveTo>
                <a:lnTo>
                  <a:pt x="0" y="174373"/>
                </a:lnTo>
              </a:path>
            </a:pathLst>
          </a:custGeom>
          <a:ln w="9164">
            <a:solidFill>
              <a:srgbClr val="000000"/>
            </a:solidFill>
          </a:ln>
        </p:spPr>
        <p:txBody>
          <a:bodyPr wrap="square" lIns="0" tIns="0" rIns="0" bIns="0" rtlCol="0"/>
          <a:lstStyle/>
          <a:p>
            <a:endParaRPr sz="1266"/>
          </a:p>
        </p:txBody>
      </p:sp>
      <p:sp>
        <p:nvSpPr>
          <p:cNvPr id="517" name="object 517"/>
          <p:cNvSpPr/>
          <p:nvPr/>
        </p:nvSpPr>
        <p:spPr>
          <a:xfrm>
            <a:off x="5004382" y="1314780"/>
            <a:ext cx="22770" cy="0"/>
          </a:xfrm>
          <a:custGeom>
            <a:avLst/>
            <a:gdLst/>
            <a:ahLst/>
            <a:cxnLst/>
            <a:rect l="l" t="t" r="r" b="b"/>
            <a:pathLst>
              <a:path w="32385">
                <a:moveTo>
                  <a:pt x="0" y="0"/>
                </a:moveTo>
                <a:lnTo>
                  <a:pt x="32075" y="0"/>
                </a:lnTo>
              </a:path>
            </a:pathLst>
          </a:custGeom>
          <a:ln w="9177">
            <a:solidFill>
              <a:srgbClr val="000000"/>
            </a:solidFill>
          </a:ln>
        </p:spPr>
        <p:txBody>
          <a:bodyPr wrap="square" lIns="0" tIns="0" rIns="0" bIns="0" rtlCol="0"/>
          <a:lstStyle/>
          <a:p>
            <a:endParaRPr sz="1266"/>
          </a:p>
        </p:txBody>
      </p:sp>
      <p:sp>
        <p:nvSpPr>
          <p:cNvPr id="518" name="object 518"/>
          <p:cNvSpPr/>
          <p:nvPr/>
        </p:nvSpPr>
        <p:spPr>
          <a:xfrm>
            <a:off x="5104260" y="1314780"/>
            <a:ext cx="22770" cy="0"/>
          </a:xfrm>
          <a:custGeom>
            <a:avLst/>
            <a:gdLst/>
            <a:ahLst/>
            <a:cxnLst/>
            <a:rect l="l" t="t" r="r" b="b"/>
            <a:pathLst>
              <a:path w="32385">
                <a:moveTo>
                  <a:pt x="0" y="0"/>
                </a:moveTo>
                <a:lnTo>
                  <a:pt x="32075" y="0"/>
                </a:lnTo>
              </a:path>
            </a:pathLst>
          </a:custGeom>
          <a:ln w="9177">
            <a:solidFill>
              <a:srgbClr val="000000"/>
            </a:solidFill>
          </a:ln>
        </p:spPr>
        <p:txBody>
          <a:bodyPr wrap="square" lIns="0" tIns="0" rIns="0" bIns="0" rtlCol="0"/>
          <a:lstStyle/>
          <a:p>
            <a:endParaRPr sz="1266"/>
          </a:p>
        </p:txBody>
      </p:sp>
      <p:sp>
        <p:nvSpPr>
          <p:cNvPr id="519" name="object 519"/>
          <p:cNvSpPr/>
          <p:nvPr/>
        </p:nvSpPr>
        <p:spPr>
          <a:xfrm>
            <a:off x="5004382" y="1437386"/>
            <a:ext cx="35719" cy="0"/>
          </a:xfrm>
          <a:custGeom>
            <a:avLst/>
            <a:gdLst/>
            <a:ahLst/>
            <a:cxnLst/>
            <a:rect l="l" t="t" r="r" b="b"/>
            <a:pathLst>
              <a:path w="50800">
                <a:moveTo>
                  <a:pt x="0" y="0"/>
                </a:moveTo>
                <a:lnTo>
                  <a:pt x="50404" y="0"/>
                </a:lnTo>
              </a:path>
            </a:pathLst>
          </a:custGeom>
          <a:ln w="9177">
            <a:solidFill>
              <a:srgbClr val="000000"/>
            </a:solidFill>
          </a:ln>
        </p:spPr>
        <p:txBody>
          <a:bodyPr wrap="square" lIns="0" tIns="0" rIns="0" bIns="0" rtlCol="0"/>
          <a:lstStyle/>
          <a:p>
            <a:endParaRPr sz="1266"/>
          </a:p>
        </p:txBody>
      </p:sp>
      <p:sp>
        <p:nvSpPr>
          <p:cNvPr id="520" name="object 520"/>
          <p:cNvSpPr/>
          <p:nvPr/>
        </p:nvSpPr>
        <p:spPr>
          <a:xfrm>
            <a:off x="5084929" y="1437386"/>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521" name="object 521"/>
          <p:cNvSpPr/>
          <p:nvPr/>
        </p:nvSpPr>
        <p:spPr>
          <a:xfrm>
            <a:off x="5165476" y="1401895"/>
            <a:ext cx="0" cy="80814"/>
          </a:xfrm>
          <a:custGeom>
            <a:avLst/>
            <a:gdLst/>
            <a:ahLst/>
            <a:cxnLst/>
            <a:rect l="l" t="t" r="r" b="b"/>
            <a:pathLst>
              <a:path h="114935">
                <a:moveTo>
                  <a:pt x="0" y="0"/>
                </a:moveTo>
                <a:lnTo>
                  <a:pt x="0" y="114719"/>
                </a:lnTo>
              </a:path>
            </a:pathLst>
          </a:custGeom>
          <a:ln w="9164">
            <a:solidFill>
              <a:srgbClr val="000000"/>
            </a:solidFill>
          </a:ln>
        </p:spPr>
        <p:txBody>
          <a:bodyPr wrap="square" lIns="0" tIns="0" rIns="0" bIns="0" rtlCol="0"/>
          <a:lstStyle/>
          <a:p>
            <a:endParaRPr sz="1266"/>
          </a:p>
        </p:txBody>
      </p:sp>
      <p:sp>
        <p:nvSpPr>
          <p:cNvPr id="522" name="object 522"/>
          <p:cNvSpPr/>
          <p:nvPr/>
        </p:nvSpPr>
        <p:spPr>
          <a:xfrm>
            <a:off x="5168698" y="1401895"/>
            <a:ext cx="0" cy="80814"/>
          </a:xfrm>
          <a:custGeom>
            <a:avLst/>
            <a:gdLst/>
            <a:ahLst/>
            <a:cxnLst/>
            <a:rect l="l" t="t" r="r" b="b"/>
            <a:pathLst>
              <a:path h="114935">
                <a:moveTo>
                  <a:pt x="0" y="0"/>
                </a:moveTo>
                <a:lnTo>
                  <a:pt x="0" y="114719"/>
                </a:lnTo>
              </a:path>
            </a:pathLst>
          </a:custGeom>
          <a:ln w="9164">
            <a:solidFill>
              <a:srgbClr val="000000"/>
            </a:solidFill>
          </a:ln>
        </p:spPr>
        <p:txBody>
          <a:bodyPr wrap="square" lIns="0" tIns="0" rIns="0" bIns="0" rtlCol="0"/>
          <a:lstStyle/>
          <a:p>
            <a:endParaRPr sz="1266"/>
          </a:p>
        </p:txBody>
      </p:sp>
      <p:sp>
        <p:nvSpPr>
          <p:cNvPr id="523" name="object 523"/>
          <p:cNvSpPr/>
          <p:nvPr/>
        </p:nvSpPr>
        <p:spPr>
          <a:xfrm>
            <a:off x="5152588" y="1401895"/>
            <a:ext cx="67866" cy="41970"/>
          </a:xfrm>
          <a:custGeom>
            <a:avLst/>
            <a:gdLst/>
            <a:ahLst/>
            <a:cxnLst/>
            <a:rect l="l" t="t" r="r" b="b"/>
            <a:pathLst>
              <a:path w="96520" h="59689">
                <a:moveTo>
                  <a:pt x="0" y="0"/>
                </a:moveTo>
                <a:lnTo>
                  <a:pt x="68733" y="0"/>
                </a:lnTo>
                <a:lnTo>
                  <a:pt x="82479" y="4588"/>
                </a:lnTo>
                <a:lnTo>
                  <a:pt x="91644" y="9177"/>
                </a:lnTo>
                <a:lnTo>
                  <a:pt x="96226" y="22943"/>
                </a:lnTo>
                <a:lnTo>
                  <a:pt x="96226" y="41298"/>
                </a:lnTo>
                <a:lnTo>
                  <a:pt x="91644" y="50476"/>
                </a:lnTo>
                <a:lnTo>
                  <a:pt x="82479" y="55065"/>
                </a:lnTo>
                <a:lnTo>
                  <a:pt x="68733" y="59653"/>
                </a:lnTo>
                <a:lnTo>
                  <a:pt x="22911" y="59653"/>
                </a:lnTo>
              </a:path>
            </a:pathLst>
          </a:custGeom>
          <a:ln w="9173">
            <a:solidFill>
              <a:srgbClr val="000000"/>
            </a:solidFill>
          </a:ln>
        </p:spPr>
        <p:txBody>
          <a:bodyPr wrap="square" lIns="0" tIns="0" rIns="0" bIns="0" rtlCol="0"/>
          <a:lstStyle/>
          <a:p>
            <a:endParaRPr sz="1266"/>
          </a:p>
        </p:txBody>
      </p:sp>
      <p:sp>
        <p:nvSpPr>
          <p:cNvPr id="524" name="object 524"/>
          <p:cNvSpPr/>
          <p:nvPr/>
        </p:nvSpPr>
        <p:spPr>
          <a:xfrm>
            <a:off x="5200917" y="1401895"/>
            <a:ext cx="16520" cy="41970"/>
          </a:xfrm>
          <a:custGeom>
            <a:avLst/>
            <a:gdLst/>
            <a:ahLst/>
            <a:cxnLst/>
            <a:rect l="l" t="t" r="r" b="b"/>
            <a:pathLst>
              <a:path w="23495" h="59689">
                <a:moveTo>
                  <a:pt x="0" y="0"/>
                </a:moveTo>
                <a:lnTo>
                  <a:pt x="9164" y="4588"/>
                </a:lnTo>
                <a:lnTo>
                  <a:pt x="13746" y="9177"/>
                </a:lnTo>
                <a:lnTo>
                  <a:pt x="22911" y="22943"/>
                </a:lnTo>
                <a:lnTo>
                  <a:pt x="22911" y="41298"/>
                </a:lnTo>
                <a:lnTo>
                  <a:pt x="9164" y="55065"/>
                </a:lnTo>
                <a:lnTo>
                  <a:pt x="0" y="59653"/>
                </a:lnTo>
              </a:path>
            </a:pathLst>
          </a:custGeom>
          <a:ln w="9166">
            <a:solidFill>
              <a:srgbClr val="000000"/>
            </a:solidFill>
          </a:ln>
        </p:spPr>
        <p:txBody>
          <a:bodyPr wrap="square" lIns="0" tIns="0" rIns="0" bIns="0" rtlCol="0"/>
          <a:lstStyle/>
          <a:p>
            <a:endParaRPr sz="1266"/>
          </a:p>
        </p:txBody>
      </p:sp>
      <p:sp>
        <p:nvSpPr>
          <p:cNvPr id="525" name="object 525"/>
          <p:cNvSpPr/>
          <p:nvPr/>
        </p:nvSpPr>
        <p:spPr>
          <a:xfrm>
            <a:off x="5152589" y="1482557"/>
            <a:ext cx="29021" cy="0"/>
          </a:xfrm>
          <a:custGeom>
            <a:avLst/>
            <a:gdLst/>
            <a:ahLst/>
            <a:cxnLst/>
            <a:rect l="l" t="t" r="r" b="b"/>
            <a:pathLst>
              <a:path w="41275">
                <a:moveTo>
                  <a:pt x="0" y="0"/>
                </a:moveTo>
                <a:lnTo>
                  <a:pt x="41239" y="0"/>
                </a:lnTo>
              </a:path>
            </a:pathLst>
          </a:custGeom>
          <a:ln w="9177">
            <a:solidFill>
              <a:srgbClr val="000000"/>
            </a:solidFill>
          </a:ln>
        </p:spPr>
        <p:txBody>
          <a:bodyPr wrap="square" lIns="0" tIns="0" rIns="0" bIns="0" rtlCol="0"/>
          <a:lstStyle/>
          <a:p>
            <a:endParaRPr sz="1266"/>
          </a:p>
        </p:txBody>
      </p:sp>
      <p:sp>
        <p:nvSpPr>
          <p:cNvPr id="526" name="object 526"/>
          <p:cNvSpPr/>
          <p:nvPr/>
        </p:nvSpPr>
        <p:spPr>
          <a:xfrm>
            <a:off x="5252466" y="1401895"/>
            <a:ext cx="0" cy="80814"/>
          </a:xfrm>
          <a:custGeom>
            <a:avLst/>
            <a:gdLst/>
            <a:ahLst/>
            <a:cxnLst/>
            <a:rect l="l" t="t" r="r" b="b"/>
            <a:pathLst>
              <a:path h="114935">
                <a:moveTo>
                  <a:pt x="0" y="0"/>
                </a:moveTo>
                <a:lnTo>
                  <a:pt x="0" y="114719"/>
                </a:lnTo>
              </a:path>
            </a:pathLst>
          </a:custGeom>
          <a:ln w="9164">
            <a:solidFill>
              <a:srgbClr val="000000"/>
            </a:solidFill>
          </a:ln>
        </p:spPr>
        <p:txBody>
          <a:bodyPr wrap="square" lIns="0" tIns="0" rIns="0" bIns="0" rtlCol="0"/>
          <a:lstStyle/>
          <a:p>
            <a:endParaRPr sz="1266"/>
          </a:p>
        </p:txBody>
      </p:sp>
      <p:sp>
        <p:nvSpPr>
          <p:cNvPr id="527" name="object 527"/>
          <p:cNvSpPr/>
          <p:nvPr/>
        </p:nvSpPr>
        <p:spPr>
          <a:xfrm>
            <a:off x="5255688" y="1401895"/>
            <a:ext cx="0" cy="80814"/>
          </a:xfrm>
          <a:custGeom>
            <a:avLst/>
            <a:gdLst/>
            <a:ahLst/>
            <a:cxnLst/>
            <a:rect l="l" t="t" r="r" b="b"/>
            <a:pathLst>
              <a:path h="114935">
                <a:moveTo>
                  <a:pt x="0" y="0"/>
                </a:moveTo>
                <a:lnTo>
                  <a:pt x="0" y="114719"/>
                </a:lnTo>
              </a:path>
            </a:pathLst>
          </a:custGeom>
          <a:ln w="9164">
            <a:solidFill>
              <a:srgbClr val="000000"/>
            </a:solidFill>
          </a:ln>
        </p:spPr>
        <p:txBody>
          <a:bodyPr wrap="square" lIns="0" tIns="0" rIns="0" bIns="0" rtlCol="0"/>
          <a:lstStyle/>
          <a:p>
            <a:endParaRPr sz="1266"/>
          </a:p>
        </p:txBody>
      </p:sp>
      <p:sp>
        <p:nvSpPr>
          <p:cNvPr id="528" name="object 528"/>
          <p:cNvSpPr/>
          <p:nvPr/>
        </p:nvSpPr>
        <p:spPr>
          <a:xfrm>
            <a:off x="5239578" y="1401895"/>
            <a:ext cx="25896" cy="0"/>
          </a:xfrm>
          <a:custGeom>
            <a:avLst/>
            <a:gdLst/>
            <a:ahLst/>
            <a:cxnLst/>
            <a:rect l="l" t="t" r="r" b="b"/>
            <a:pathLst>
              <a:path w="36829">
                <a:moveTo>
                  <a:pt x="0" y="0"/>
                </a:moveTo>
                <a:lnTo>
                  <a:pt x="36657" y="0"/>
                </a:lnTo>
              </a:path>
            </a:pathLst>
          </a:custGeom>
          <a:ln w="9177">
            <a:solidFill>
              <a:srgbClr val="000000"/>
            </a:solidFill>
          </a:ln>
        </p:spPr>
        <p:txBody>
          <a:bodyPr wrap="square" lIns="0" tIns="0" rIns="0" bIns="0" rtlCol="0"/>
          <a:lstStyle/>
          <a:p>
            <a:endParaRPr sz="1266"/>
          </a:p>
        </p:txBody>
      </p:sp>
      <p:sp>
        <p:nvSpPr>
          <p:cNvPr id="529" name="object 529"/>
          <p:cNvSpPr/>
          <p:nvPr/>
        </p:nvSpPr>
        <p:spPr>
          <a:xfrm>
            <a:off x="5239578" y="1459972"/>
            <a:ext cx="58043" cy="22770"/>
          </a:xfrm>
          <a:custGeom>
            <a:avLst/>
            <a:gdLst/>
            <a:ahLst/>
            <a:cxnLst/>
            <a:rect l="l" t="t" r="r" b="b"/>
            <a:pathLst>
              <a:path w="82550" h="32385">
                <a:moveTo>
                  <a:pt x="0" y="32121"/>
                </a:moveTo>
                <a:lnTo>
                  <a:pt x="82479" y="32121"/>
                </a:lnTo>
                <a:lnTo>
                  <a:pt x="82479" y="0"/>
                </a:lnTo>
                <a:lnTo>
                  <a:pt x="77897" y="32121"/>
                </a:lnTo>
              </a:path>
            </a:pathLst>
          </a:custGeom>
          <a:ln w="9175">
            <a:solidFill>
              <a:srgbClr val="000000"/>
            </a:solidFill>
          </a:ln>
        </p:spPr>
        <p:txBody>
          <a:bodyPr wrap="square" lIns="0" tIns="0" rIns="0" bIns="0" rtlCol="0"/>
          <a:lstStyle/>
          <a:p>
            <a:endParaRPr sz="1266"/>
          </a:p>
        </p:txBody>
      </p:sp>
      <p:sp>
        <p:nvSpPr>
          <p:cNvPr id="530" name="object 530"/>
          <p:cNvSpPr/>
          <p:nvPr/>
        </p:nvSpPr>
        <p:spPr>
          <a:xfrm>
            <a:off x="7105041" y="5009094"/>
            <a:ext cx="29021" cy="129480"/>
          </a:xfrm>
          <a:custGeom>
            <a:avLst/>
            <a:gdLst/>
            <a:ahLst/>
            <a:cxnLst/>
            <a:rect l="l" t="t" r="r" b="b"/>
            <a:pathLst>
              <a:path w="41275" h="184150">
                <a:moveTo>
                  <a:pt x="41239" y="0"/>
                </a:moveTo>
                <a:lnTo>
                  <a:pt x="27493" y="13766"/>
                </a:lnTo>
                <a:lnTo>
                  <a:pt x="18328" y="32121"/>
                </a:lnTo>
                <a:lnTo>
                  <a:pt x="4582" y="55065"/>
                </a:lnTo>
                <a:lnTo>
                  <a:pt x="0" y="82597"/>
                </a:lnTo>
                <a:lnTo>
                  <a:pt x="0" y="105541"/>
                </a:lnTo>
                <a:lnTo>
                  <a:pt x="4582" y="133074"/>
                </a:lnTo>
                <a:lnTo>
                  <a:pt x="18328" y="156017"/>
                </a:lnTo>
                <a:lnTo>
                  <a:pt x="27493" y="174373"/>
                </a:lnTo>
                <a:lnTo>
                  <a:pt x="41239" y="183550"/>
                </a:lnTo>
              </a:path>
            </a:pathLst>
          </a:custGeom>
          <a:ln w="9165">
            <a:solidFill>
              <a:srgbClr val="0000FF"/>
            </a:solidFill>
          </a:ln>
        </p:spPr>
        <p:txBody>
          <a:bodyPr wrap="square" lIns="0" tIns="0" rIns="0" bIns="0" rtlCol="0"/>
          <a:lstStyle/>
          <a:p>
            <a:endParaRPr sz="1266"/>
          </a:p>
        </p:txBody>
      </p:sp>
      <p:sp>
        <p:nvSpPr>
          <p:cNvPr id="531" name="object 531"/>
          <p:cNvSpPr/>
          <p:nvPr/>
        </p:nvSpPr>
        <p:spPr>
          <a:xfrm>
            <a:off x="7108261" y="5018773"/>
            <a:ext cx="16520" cy="112961"/>
          </a:xfrm>
          <a:custGeom>
            <a:avLst/>
            <a:gdLst/>
            <a:ahLst/>
            <a:cxnLst/>
            <a:rect l="l" t="t" r="r" b="b"/>
            <a:pathLst>
              <a:path w="23495" h="160654">
                <a:moveTo>
                  <a:pt x="22911" y="0"/>
                </a:moveTo>
                <a:lnTo>
                  <a:pt x="13746" y="22943"/>
                </a:lnTo>
                <a:lnTo>
                  <a:pt x="4582" y="41298"/>
                </a:lnTo>
                <a:lnTo>
                  <a:pt x="0" y="68831"/>
                </a:lnTo>
                <a:lnTo>
                  <a:pt x="0" y="91775"/>
                </a:lnTo>
                <a:lnTo>
                  <a:pt x="4582" y="119307"/>
                </a:lnTo>
                <a:lnTo>
                  <a:pt x="13746" y="137662"/>
                </a:lnTo>
                <a:lnTo>
                  <a:pt x="22911" y="160606"/>
                </a:lnTo>
              </a:path>
            </a:pathLst>
          </a:custGeom>
          <a:ln w="9164">
            <a:solidFill>
              <a:srgbClr val="0000FF"/>
            </a:solidFill>
          </a:ln>
        </p:spPr>
        <p:txBody>
          <a:bodyPr wrap="square" lIns="0" tIns="0" rIns="0" bIns="0" rtlCol="0"/>
          <a:lstStyle/>
          <a:p>
            <a:endParaRPr sz="1266"/>
          </a:p>
        </p:txBody>
      </p:sp>
      <p:sp>
        <p:nvSpPr>
          <p:cNvPr id="532" name="object 532"/>
          <p:cNvSpPr/>
          <p:nvPr/>
        </p:nvSpPr>
        <p:spPr>
          <a:xfrm>
            <a:off x="7156590" y="5054264"/>
            <a:ext cx="51792" cy="54918"/>
          </a:xfrm>
          <a:custGeom>
            <a:avLst/>
            <a:gdLst/>
            <a:ahLst/>
            <a:cxnLst/>
            <a:rect l="l" t="t" r="r" b="b"/>
            <a:pathLst>
              <a:path w="73659" h="78104">
                <a:moveTo>
                  <a:pt x="4582" y="32121"/>
                </a:moveTo>
                <a:lnTo>
                  <a:pt x="73315" y="32121"/>
                </a:lnTo>
                <a:lnTo>
                  <a:pt x="73315" y="22943"/>
                </a:lnTo>
                <a:lnTo>
                  <a:pt x="64150" y="4588"/>
                </a:lnTo>
                <a:lnTo>
                  <a:pt x="50404" y="0"/>
                </a:lnTo>
                <a:lnTo>
                  <a:pt x="36657" y="0"/>
                </a:lnTo>
                <a:lnTo>
                  <a:pt x="18328" y="4588"/>
                </a:lnTo>
                <a:lnTo>
                  <a:pt x="4582" y="18355"/>
                </a:lnTo>
                <a:lnTo>
                  <a:pt x="0" y="32121"/>
                </a:lnTo>
                <a:lnTo>
                  <a:pt x="0" y="45887"/>
                </a:lnTo>
                <a:lnTo>
                  <a:pt x="4582" y="64242"/>
                </a:lnTo>
                <a:lnTo>
                  <a:pt x="18328" y="73420"/>
                </a:lnTo>
                <a:lnTo>
                  <a:pt x="36657" y="78008"/>
                </a:lnTo>
                <a:lnTo>
                  <a:pt x="45822" y="78008"/>
                </a:lnTo>
                <a:lnTo>
                  <a:pt x="64150" y="73420"/>
                </a:lnTo>
                <a:lnTo>
                  <a:pt x="73315" y="64242"/>
                </a:lnTo>
              </a:path>
            </a:pathLst>
          </a:custGeom>
          <a:ln w="9170">
            <a:solidFill>
              <a:srgbClr val="0000FF"/>
            </a:solidFill>
          </a:ln>
        </p:spPr>
        <p:txBody>
          <a:bodyPr wrap="square" lIns="0" tIns="0" rIns="0" bIns="0" rtlCol="0"/>
          <a:lstStyle/>
          <a:p>
            <a:endParaRPr sz="1266"/>
          </a:p>
        </p:txBody>
      </p:sp>
      <p:sp>
        <p:nvSpPr>
          <p:cNvPr id="533" name="object 533"/>
          <p:cNvSpPr/>
          <p:nvPr/>
        </p:nvSpPr>
        <p:spPr>
          <a:xfrm>
            <a:off x="7201696" y="5057491"/>
            <a:ext cx="3572" cy="19645"/>
          </a:xfrm>
          <a:custGeom>
            <a:avLst/>
            <a:gdLst/>
            <a:ahLst/>
            <a:cxnLst/>
            <a:rect l="l" t="t" r="r" b="b"/>
            <a:pathLst>
              <a:path w="5079" h="27940">
                <a:moveTo>
                  <a:pt x="4582" y="27532"/>
                </a:moveTo>
                <a:lnTo>
                  <a:pt x="4582" y="13766"/>
                </a:lnTo>
                <a:lnTo>
                  <a:pt x="0" y="0"/>
                </a:lnTo>
              </a:path>
            </a:pathLst>
          </a:custGeom>
          <a:ln w="9164">
            <a:solidFill>
              <a:srgbClr val="0000FF"/>
            </a:solidFill>
          </a:ln>
        </p:spPr>
        <p:txBody>
          <a:bodyPr wrap="square" lIns="0" tIns="0" rIns="0" bIns="0" rtlCol="0"/>
          <a:lstStyle/>
          <a:p>
            <a:endParaRPr sz="1266"/>
          </a:p>
        </p:txBody>
      </p:sp>
      <p:sp>
        <p:nvSpPr>
          <p:cNvPr id="534" name="object 534"/>
          <p:cNvSpPr/>
          <p:nvPr/>
        </p:nvSpPr>
        <p:spPr>
          <a:xfrm>
            <a:off x="7159811" y="5054264"/>
            <a:ext cx="22770" cy="54918"/>
          </a:xfrm>
          <a:custGeom>
            <a:avLst/>
            <a:gdLst/>
            <a:ahLst/>
            <a:cxnLst/>
            <a:rect l="l" t="t" r="r" b="b"/>
            <a:pathLst>
              <a:path w="32384" h="78104">
                <a:moveTo>
                  <a:pt x="32075" y="0"/>
                </a:moveTo>
                <a:lnTo>
                  <a:pt x="18328" y="4588"/>
                </a:lnTo>
                <a:lnTo>
                  <a:pt x="0" y="32121"/>
                </a:lnTo>
                <a:lnTo>
                  <a:pt x="0" y="45887"/>
                </a:lnTo>
                <a:lnTo>
                  <a:pt x="9164" y="64242"/>
                </a:lnTo>
                <a:lnTo>
                  <a:pt x="18328" y="73420"/>
                </a:lnTo>
                <a:lnTo>
                  <a:pt x="32075" y="78008"/>
                </a:lnTo>
              </a:path>
            </a:pathLst>
          </a:custGeom>
          <a:ln w="9166">
            <a:solidFill>
              <a:srgbClr val="0000FF"/>
            </a:solidFill>
          </a:ln>
        </p:spPr>
        <p:txBody>
          <a:bodyPr wrap="square" lIns="0" tIns="0" rIns="0" bIns="0" rtlCol="0"/>
          <a:lstStyle/>
          <a:p>
            <a:endParaRPr sz="1266"/>
          </a:p>
        </p:txBody>
      </p:sp>
      <p:sp>
        <p:nvSpPr>
          <p:cNvPr id="535" name="object 535"/>
          <p:cNvSpPr/>
          <p:nvPr/>
        </p:nvSpPr>
        <p:spPr>
          <a:xfrm>
            <a:off x="7233914" y="5025226"/>
            <a:ext cx="25896" cy="83939"/>
          </a:xfrm>
          <a:custGeom>
            <a:avLst/>
            <a:gdLst/>
            <a:ahLst/>
            <a:cxnLst/>
            <a:rect l="l" t="t" r="r" b="b"/>
            <a:pathLst>
              <a:path w="36829" h="119379">
                <a:moveTo>
                  <a:pt x="0" y="0"/>
                </a:moveTo>
                <a:lnTo>
                  <a:pt x="36657" y="119307"/>
                </a:lnTo>
              </a:path>
            </a:pathLst>
          </a:custGeom>
          <a:ln w="9165">
            <a:solidFill>
              <a:srgbClr val="0000FF"/>
            </a:solidFill>
          </a:ln>
        </p:spPr>
        <p:txBody>
          <a:bodyPr wrap="square" lIns="0" tIns="0" rIns="0" bIns="0" rtlCol="0"/>
          <a:lstStyle/>
          <a:p>
            <a:endParaRPr sz="1266"/>
          </a:p>
        </p:txBody>
      </p:sp>
      <p:sp>
        <p:nvSpPr>
          <p:cNvPr id="536" name="object 536"/>
          <p:cNvSpPr/>
          <p:nvPr/>
        </p:nvSpPr>
        <p:spPr>
          <a:xfrm>
            <a:off x="7237136" y="5025226"/>
            <a:ext cx="22770" cy="74563"/>
          </a:xfrm>
          <a:custGeom>
            <a:avLst/>
            <a:gdLst/>
            <a:ahLst/>
            <a:cxnLst/>
            <a:rect l="l" t="t" r="r" b="b"/>
            <a:pathLst>
              <a:path w="32384" h="106045">
                <a:moveTo>
                  <a:pt x="0" y="0"/>
                </a:moveTo>
                <a:lnTo>
                  <a:pt x="32075" y="105541"/>
                </a:lnTo>
              </a:path>
            </a:pathLst>
          </a:custGeom>
          <a:ln w="9165">
            <a:solidFill>
              <a:srgbClr val="0000FF"/>
            </a:solidFill>
          </a:ln>
        </p:spPr>
        <p:txBody>
          <a:bodyPr wrap="square" lIns="0" tIns="0" rIns="0" bIns="0" rtlCol="0"/>
          <a:lstStyle/>
          <a:p>
            <a:endParaRPr sz="1266"/>
          </a:p>
        </p:txBody>
      </p:sp>
      <p:sp>
        <p:nvSpPr>
          <p:cNvPr id="537" name="object 537"/>
          <p:cNvSpPr/>
          <p:nvPr/>
        </p:nvSpPr>
        <p:spPr>
          <a:xfrm>
            <a:off x="7259690" y="5025226"/>
            <a:ext cx="29021" cy="83939"/>
          </a:xfrm>
          <a:custGeom>
            <a:avLst/>
            <a:gdLst/>
            <a:ahLst/>
            <a:cxnLst/>
            <a:rect l="l" t="t" r="r" b="b"/>
            <a:pathLst>
              <a:path w="41275" h="119379">
                <a:moveTo>
                  <a:pt x="41239" y="0"/>
                </a:moveTo>
                <a:lnTo>
                  <a:pt x="0" y="119307"/>
                </a:lnTo>
              </a:path>
            </a:pathLst>
          </a:custGeom>
          <a:ln w="9165">
            <a:solidFill>
              <a:srgbClr val="0000FF"/>
            </a:solidFill>
          </a:ln>
        </p:spPr>
        <p:txBody>
          <a:bodyPr wrap="square" lIns="0" tIns="0" rIns="0" bIns="0" rtlCol="0"/>
          <a:lstStyle/>
          <a:p>
            <a:endParaRPr sz="1266"/>
          </a:p>
        </p:txBody>
      </p:sp>
      <p:sp>
        <p:nvSpPr>
          <p:cNvPr id="538" name="object 538"/>
          <p:cNvSpPr/>
          <p:nvPr/>
        </p:nvSpPr>
        <p:spPr>
          <a:xfrm>
            <a:off x="7224248" y="5025226"/>
            <a:ext cx="25896" cy="0"/>
          </a:xfrm>
          <a:custGeom>
            <a:avLst/>
            <a:gdLst/>
            <a:ahLst/>
            <a:cxnLst/>
            <a:rect l="l" t="t" r="r" b="b"/>
            <a:pathLst>
              <a:path w="36829">
                <a:moveTo>
                  <a:pt x="0" y="0"/>
                </a:moveTo>
                <a:lnTo>
                  <a:pt x="36657" y="0"/>
                </a:lnTo>
              </a:path>
            </a:pathLst>
          </a:custGeom>
          <a:ln w="9177">
            <a:solidFill>
              <a:srgbClr val="0000FF"/>
            </a:solidFill>
          </a:ln>
        </p:spPr>
        <p:txBody>
          <a:bodyPr wrap="square" lIns="0" tIns="0" rIns="0" bIns="0" rtlCol="0"/>
          <a:lstStyle/>
          <a:p>
            <a:endParaRPr sz="1266"/>
          </a:p>
        </p:txBody>
      </p:sp>
      <p:sp>
        <p:nvSpPr>
          <p:cNvPr id="539" name="object 539"/>
          <p:cNvSpPr/>
          <p:nvPr/>
        </p:nvSpPr>
        <p:spPr>
          <a:xfrm>
            <a:off x="7272577" y="5025226"/>
            <a:ext cx="25896" cy="0"/>
          </a:xfrm>
          <a:custGeom>
            <a:avLst/>
            <a:gdLst/>
            <a:ahLst/>
            <a:cxnLst/>
            <a:rect l="l" t="t" r="r" b="b"/>
            <a:pathLst>
              <a:path w="36829">
                <a:moveTo>
                  <a:pt x="0" y="0"/>
                </a:moveTo>
                <a:lnTo>
                  <a:pt x="36657" y="0"/>
                </a:lnTo>
              </a:path>
            </a:pathLst>
          </a:custGeom>
          <a:ln w="9177">
            <a:solidFill>
              <a:srgbClr val="0000FF"/>
            </a:solidFill>
          </a:ln>
        </p:spPr>
        <p:txBody>
          <a:bodyPr wrap="square" lIns="0" tIns="0" rIns="0" bIns="0" rtlCol="0"/>
          <a:lstStyle/>
          <a:p>
            <a:endParaRPr sz="1266"/>
          </a:p>
        </p:txBody>
      </p:sp>
      <p:sp>
        <p:nvSpPr>
          <p:cNvPr id="540" name="object 540"/>
          <p:cNvSpPr/>
          <p:nvPr/>
        </p:nvSpPr>
        <p:spPr>
          <a:xfrm>
            <a:off x="7314461" y="5009094"/>
            <a:ext cx="25896" cy="129480"/>
          </a:xfrm>
          <a:custGeom>
            <a:avLst/>
            <a:gdLst/>
            <a:ahLst/>
            <a:cxnLst/>
            <a:rect l="l" t="t" r="r" b="b"/>
            <a:pathLst>
              <a:path w="36829" h="184150">
                <a:moveTo>
                  <a:pt x="0" y="0"/>
                </a:moveTo>
                <a:lnTo>
                  <a:pt x="9164" y="13766"/>
                </a:lnTo>
                <a:lnTo>
                  <a:pt x="22911" y="32121"/>
                </a:lnTo>
                <a:lnTo>
                  <a:pt x="32075" y="55065"/>
                </a:lnTo>
                <a:lnTo>
                  <a:pt x="36657" y="82597"/>
                </a:lnTo>
                <a:lnTo>
                  <a:pt x="36657" y="105541"/>
                </a:lnTo>
                <a:lnTo>
                  <a:pt x="32075" y="133074"/>
                </a:lnTo>
                <a:lnTo>
                  <a:pt x="22911" y="156017"/>
                </a:lnTo>
                <a:lnTo>
                  <a:pt x="9164" y="174373"/>
                </a:lnTo>
                <a:lnTo>
                  <a:pt x="0" y="183550"/>
                </a:lnTo>
              </a:path>
            </a:pathLst>
          </a:custGeom>
          <a:ln w="9164">
            <a:solidFill>
              <a:srgbClr val="0000FF"/>
            </a:solidFill>
          </a:ln>
        </p:spPr>
        <p:txBody>
          <a:bodyPr wrap="square" lIns="0" tIns="0" rIns="0" bIns="0" rtlCol="0"/>
          <a:lstStyle/>
          <a:p>
            <a:endParaRPr sz="1266"/>
          </a:p>
        </p:txBody>
      </p:sp>
      <p:sp>
        <p:nvSpPr>
          <p:cNvPr id="541" name="object 541"/>
          <p:cNvSpPr/>
          <p:nvPr/>
        </p:nvSpPr>
        <p:spPr>
          <a:xfrm>
            <a:off x="7320905" y="5018773"/>
            <a:ext cx="16520" cy="112961"/>
          </a:xfrm>
          <a:custGeom>
            <a:avLst/>
            <a:gdLst/>
            <a:ahLst/>
            <a:cxnLst/>
            <a:rect l="l" t="t" r="r" b="b"/>
            <a:pathLst>
              <a:path w="23495" h="160654">
                <a:moveTo>
                  <a:pt x="0" y="0"/>
                </a:moveTo>
                <a:lnTo>
                  <a:pt x="13746" y="22943"/>
                </a:lnTo>
                <a:lnTo>
                  <a:pt x="18328" y="41298"/>
                </a:lnTo>
                <a:lnTo>
                  <a:pt x="22911" y="68831"/>
                </a:lnTo>
                <a:lnTo>
                  <a:pt x="22911" y="91775"/>
                </a:lnTo>
                <a:lnTo>
                  <a:pt x="18328" y="119307"/>
                </a:lnTo>
                <a:lnTo>
                  <a:pt x="13746" y="137662"/>
                </a:lnTo>
                <a:lnTo>
                  <a:pt x="0" y="160606"/>
                </a:lnTo>
              </a:path>
            </a:pathLst>
          </a:custGeom>
          <a:ln w="9164">
            <a:solidFill>
              <a:srgbClr val="0000FF"/>
            </a:solidFill>
          </a:ln>
        </p:spPr>
        <p:txBody>
          <a:bodyPr wrap="square" lIns="0" tIns="0" rIns="0" bIns="0" rtlCol="0"/>
          <a:lstStyle/>
          <a:p>
            <a:endParaRPr sz="1266"/>
          </a:p>
        </p:txBody>
      </p:sp>
      <p:sp>
        <p:nvSpPr>
          <p:cNvPr id="542" name="object 542"/>
          <p:cNvSpPr/>
          <p:nvPr/>
        </p:nvSpPr>
        <p:spPr>
          <a:xfrm>
            <a:off x="7105041" y="3250665"/>
            <a:ext cx="29021" cy="129480"/>
          </a:xfrm>
          <a:custGeom>
            <a:avLst/>
            <a:gdLst/>
            <a:ahLst/>
            <a:cxnLst/>
            <a:rect l="l" t="t" r="r" b="b"/>
            <a:pathLst>
              <a:path w="41275" h="184150">
                <a:moveTo>
                  <a:pt x="41239" y="0"/>
                </a:moveTo>
                <a:lnTo>
                  <a:pt x="27493" y="9177"/>
                </a:lnTo>
                <a:lnTo>
                  <a:pt x="18328" y="27532"/>
                </a:lnTo>
                <a:lnTo>
                  <a:pt x="4582" y="50476"/>
                </a:lnTo>
                <a:lnTo>
                  <a:pt x="0" y="78008"/>
                </a:lnTo>
                <a:lnTo>
                  <a:pt x="0" y="100952"/>
                </a:lnTo>
                <a:lnTo>
                  <a:pt x="4582" y="133074"/>
                </a:lnTo>
                <a:lnTo>
                  <a:pt x="18328" y="156017"/>
                </a:lnTo>
                <a:lnTo>
                  <a:pt x="27493" y="169784"/>
                </a:lnTo>
                <a:lnTo>
                  <a:pt x="41239" y="183550"/>
                </a:lnTo>
              </a:path>
            </a:pathLst>
          </a:custGeom>
          <a:ln w="9165">
            <a:solidFill>
              <a:srgbClr val="0000FF"/>
            </a:solidFill>
          </a:ln>
        </p:spPr>
        <p:txBody>
          <a:bodyPr wrap="square" lIns="0" tIns="0" rIns="0" bIns="0" rtlCol="0"/>
          <a:lstStyle/>
          <a:p>
            <a:endParaRPr sz="1266"/>
          </a:p>
        </p:txBody>
      </p:sp>
      <p:sp>
        <p:nvSpPr>
          <p:cNvPr id="543" name="object 543"/>
          <p:cNvSpPr/>
          <p:nvPr/>
        </p:nvSpPr>
        <p:spPr>
          <a:xfrm>
            <a:off x="7108261" y="3257118"/>
            <a:ext cx="16520" cy="112961"/>
          </a:xfrm>
          <a:custGeom>
            <a:avLst/>
            <a:gdLst/>
            <a:ahLst/>
            <a:cxnLst/>
            <a:rect l="l" t="t" r="r" b="b"/>
            <a:pathLst>
              <a:path w="23495" h="160654">
                <a:moveTo>
                  <a:pt x="22911" y="0"/>
                </a:moveTo>
                <a:lnTo>
                  <a:pt x="13746" y="22943"/>
                </a:lnTo>
                <a:lnTo>
                  <a:pt x="4582" y="41298"/>
                </a:lnTo>
                <a:lnTo>
                  <a:pt x="0" y="68831"/>
                </a:lnTo>
                <a:lnTo>
                  <a:pt x="0" y="91775"/>
                </a:lnTo>
                <a:lnTo>
                  <a:pt x="4582" y="123896"/>
                </a:lnTo>
                <a:lnTo>
                  <a:pt x="13746" y="137662"/>
                </a:lnTo>
                <a:lnTo>
                  <a:pt x="22911" y="160606"/>
                </a:lnTo>
              </a:path>
            </a:pathLst>
          </a:custGeom>
          <a:ln w="9164">
            <a:solidFill>
              <a:srgbClr val="0000FF"/>
            </a:solidFill>
          </a:ln>
        </p:spPr>
        <p:txBody>
          <a:bodyPr wrap="square" lIns="0" tIns="0" rIns="0" bIns="0" rtlCol="0"/>
          <a:lstStyle/>
          <a:p>
            <a:endParaRPr sz="1266"/>
          </a:p>
        </p:txBody>
      </p:sp>
      <p:sp>
        <p:nvSpPr>
          <p:cNvPr id="544" name="object 544"/>
          <p:cNvSpPr/>
          <p:nvPr/>
        </p:nvSpPr>
        <p:spPr>
          <a:xfrm>
            <a:off x="7166255" y="3266798"/>
            <a:ext cx="0" cy="83939"/>
          </a:xfrm>
          <a:custGeom>
            <a:avLst/>
            <a:gdLst/>
            <a:ahLst/>
            <a:cxnLst/>
            <a:rect l="l" t="t" r="r" b="b"/>
            <a:pathLst>
              <a:path h="119379">
                <a:moveTo>
                  <a:pt x="0" y="0"/>
                </a:moveTo>
                <a:lnTo>
                  <a:pt x="0" y="119307"/>
                </a:lnTo>
              </a:path>
            </a:pathLst>
          </a:custGeom>
          <a:ln w="9164">
            <a:solidFill>
              <a:srgbClr val="0000FF"/>
            </a:solidFill>
          </a:ln>
        </p:spPr>
        <p:txBody>
          <a:bodyPr wrap="square" lIns="0" tIns="0" rIns="0" bIns="0" rtlCol="0"/>
          <a:lstStyle/>
          <a:p>
            <a:endParaRPr sz="1266"/>
          </a:p>
        </p:txBody>
      </p:sp>
      <p:sp>
        <p:nvSpPr>
          <p:cNvPr id="545" name="object 545"/>
          <p:cNvSpPr/>
          <p:nvPr/>
        </p:nvSpPr>
        <p:spPr>
          <a:xfrm>
            <a:off x="7169477" y="3266798"/>
            <a:ext cx="22770" cy="70991"/>
          </a:xfrm>
          <a:custGeom>
            <a:avLst/>
            <a:gdLst/>
            <a:ahLst/>
            <a:cxnLst/>
            <a:rect l="l" t="t" r="r" b="b"/>
            <a:pathLst>
              <a:path w="32384" h="100964">
                <a:moveTo>
                  <a:pt x="0" y="0"/>
                </a:moveTo>
                <a:lnTo>
                  <a:pt x="32075" y="100952"/>
                </a:lnTo>
              </a:path>
            </a:pathLst>
          </a:custGeom>
          <a:ln w="9165">
            <a:solidFill>
              <a:srgbClr val="0000FF"/>
            </a:solidFill>
          </a:ln>
        </p:spPr>
        <p:txBody>
          <a:bodyPr wrap="square" lIns="0" tIns="0" rIns="0" bIns="0" rtlCol="0"/>
          <a:lstStyle/>
          <a:p>
            <a:endParaRPr sz="1266"/>
          </a:p>
        </p:txBody>
      </p:sp>
      <p:sp>
        <p:nvSpPr>
          <p:cNvPr id="546" name="object 546"/>
          <p:cNvSpPr/>
          <p:nvPr/>
        </p:nvSpPr>
        <p:spPr>
          <a:xfrm>
            <a:off x="7166255" y="3266798"/>
            <a:ext cx="25896" cy="83939"/>
          </a:xfrm>
          <a:custGeom>
            <a:avLst/>
            <a:gdLst/>
            <a:ahLst/>
            <a:cxnLst/>
            <a:rect l="l" t="t" r="r" b="b"/>
            <a:pathLst>
              <a:path w="36829" h="119379">
                <a:moveTo>
                  <a:pt x="0" y="0"/>
                </a:moveTo>
                <a:lnTo>
                  <a:pt x="36657" y="119307"/>
                </a:lnTo>
              </a:path>
            </a:pathLst>
          </a:custGeom>
          <a:ln w="9165">
            <a:solidFill>
              <a:srgbClr val="0000FF"/>
            </a:solidFill>
          </a:ln>
        </p:spPr>
        <p:txBody>
          <a:bodyPr wrap="square" lIns="0" tIns="0" rIns="0" bIns="0" rtlCol="0"/>
          <a:lstStyle/>
          <a:p>
            <a:endParaRPr sz="1266"/>
          </a:p>
        </p:txBody>
      </p:sp>
      <p:sp>
        <p:nvSpPr>
          <p:cNvPr id="547" name="object 547"/>
          <p:cNvSpPr/>
          <p:nvPr/>
        </p:nvSpPr>
        <p:spPr>
          <a:xfrm>
            <a:off x="7192030" y="3266798"/>
            <a:ext cx="29021" cy="83939"/>
          </a:xfrm>
          <a:custGeom>
            <a:avLst/>
            <a:gdLst/>
            <a:ahLst/>
            <a:cxnLst/>
            <a:rect l="l" t="t" r="r" b="b"/>
            <a:pathLst>
              <a:path w="41275" h="119379">
                <a:moveTo>
                  <a:pt x="41239" y="0"/>
                </a:moveTo>
                <a:lnTo>
                  <a:pt x="0" y="119307"/>
                </a:lnTo>
              </a:path>
            </a:pathLst>
          </a:custGeom>
          <a:ln w="9165">
            <a:solidFill>
              <a:srgbClr val="0000FF"/>
            </a:solidFill>
          </a:ln>
        </p:spPr>
        <p:txBody>
          <a:bodyPr wrap="square" lIns="0" tIns="0" rIns="0" bIns="0" rtlCol="0"/>
          <a:lstStyle/>
          <a:p>
            <a:endParaRPr sz="1266"/>
          </a:p>
        </p:txBody>
      </p:sp>
      <p:sp>
        <p:nvSpPr>
          <p:cNvPr id="548" name="object 548"/>
          <p:cNvSpPr/>
          <p:nvPr/>
        </p:nvSpPr>
        <p:spPr>
          <a:xfrm>
            <a:off x="7221027" y="3266798"/>
            <a:ext cx="0" cy="83939"/>
          </a:xfrm>
          <a:custGeom>
            <a:avLst/>
            <a:gdLst/>
            <a:ahLst/>
            <a:cxnLst/>
            <a:rect l="l" t="t" r="r" b="b"/>
            <a:pathLst>
              <a:path h="119379">
                <a:moveTo>
                  <a:pt x="0" y="0"/>
                </a:moveTo>
                <a:lnTo>
                  <a:pt x="0" y="119307"/>
                </a:lnTo>
              </a:path>
            </a:pathLst>
          </a:custGeom>
          <a:ln w="9164">
            <a:solidFill>
              <a:srgbClr val="0000FF"/>
            </a:solidFill>
          </a:ln>
        </p:spPr>
        <p:txBody>
          <a:bodyPr wrap="square" lIns="0" tIns="0" rIns="0" bIns="0" rtlCol="0"/>
          <a:lstStyle/>
          <a:p>
            <a:endParaRPr sz="1266"/>
          </a:p>
        </p:txBody>
      </p:sp>
      <p:sp>
        <p:nvSpPr>
          <p:cNvPr id="549" name="object 549"/>
          <p:cNvSpPr/>
          <p:nvPr/>
        </p:nvSpPr>
        <p:spPr>
          <a:xfrm>
            <a:off x="7224248" y="3266798"/>
            <a:ext cx="0" cy="83939"/>
          </a:xfrm>
          <a:custGeom>
            <a:avLst/>
            <a:gdLst/>
            <a:ahLst/>
            <a:cxnLst/>
            <a:rect l="l" t="t" r="r" b="b"/>
            <a:pathLst>
              <a:path h="119379">
                <a:moveTo>
                  <a:pt x="0" y="0"/>
                </a:moveTo>
                <a:lnTo>
                  <a:pt x="0" y="119307"/>
                </a:lnTo>
              </a:path>
            </a:pathLst>
          </a:custGeom>
          <a:ln w="9164">
            <a:solidFill>
              <a:srgbClr val="0000FF"/>
            </a:solidFill>
          </a:ln>
        </p:spPr>
        <p:txBody>
          <a:bodyPr wrap="square" lIns="0" tIns="0" rIns="0" bIns="0" rtlCol="0"/>
          <a:lstStyle/>
          <a:p>
            <a:endParaRPr sz="1266"/>
          </a:p>
        </p:txBody>
      </p:sp>
      <p:sp>
        <p:nvSpPr>
          <p:cNvPr id="550" name="object 550"/>
          <p:cNvSpPr/>
          <p:nvPr/>
        </p:nvSpPr>
        <p:spPr>
          <a:xfrm>
            <a:off x="7153368" y="3266798"/>
            <a:ext cx="16520" cy="0"/>
          </a:xfrm>
          <a:custGeom>
            <a:avLst/>
            <a:gdLst/>
            <a:ahLst/>
            <a:cxnLst/>
            <a:rect l="l" t="t" r="r" b="b"/>
            <a:pathLst>
              <a:path w="23495">
                <a:moveTo>
                  <a:pt x="0" y="0"/>
                </a:moveTo>
                <a:lnTo>
                  <a:pt x="22911" y="0"/>
                </a:lnTo>
              </a:path>
            </a:pathLst>
          </a:custGeom>
          <a:ln w="9177">
            <a:solidFill>
              <a:srgbClr val="0000FF"/>
            </a:solidFill>
          </a:ln>
        </p:spPr>
        <p:txBody>
          <a:bodyPr wrap="square" lIns="0" tIns="0" rIns="0" bIns="0" rtlCol="0"/>
          <a:lstStyle/>
          <a:p>
            <a:endParaRPr sz="1266"/>
          </a:p>
        </p:txBody>
      </p:sp>
      <p:sp>
        <p:nvSpPr>
          <p:cNvPr id="551" name="object 551"/>
          <p:cNvSpPr/>
          <p:nvPr/>
        </p:nvSpPr>
        <p:spPr>
          <a:xfrm>
            <a:off x="7221027" y="3266798"/>
            <a:ext cx="16520" cy="0"/>
          </a:xfrm>
          <a:custGeom>
            <a:avLst/>
            <a:gdLst/>
            <a:ahLst/>
            <a:cxnLst/>
            <a:rect l="l" t="t" r="r" b="b"/>
            <a:pathLst>
              <a:path w="23495">
                <a:moveTo>
                  <a:pt x="0" y="0"/>
                </a:moveTo>
                <a:lnTo>
                  <a:pt x="22911" y="0"/>
                </a:lnTo>
              </a:path>
            </a:pathLst>
          </a:custGeom>
          <a:ln w="9177">
            <a:solidFill>
              <a:srgbClr val="0000FF"/>
            </a:solidFill>
          </a:ln>
        </p:spPr>
        <p:txBody>
          <a:bodyPr wrap="square" lIns="0" tIns="0" rIns="0" bIns="0" rtlCol="0"/>
          <a:lstStyle/>
          <a:p>
            <a:endParaRPr sz="1266"/>
          </a:p>
        </p:txBody>
      </p:sp>
      <p:sp>
        <p:nvSpPr>
          <p:cNvPr id="552" name="object 552"/>
          <p:cNvSpPr/>
          <p:nvPr/>
        </p:nvSpPr>
        <p:spPr>
          <a:xfrm>
            <a:off x="7153368" y="3350686"/>
            <a:ext cx="22770" cy="0"/>
          </a:xfrm>
          <a:custGeom>
            <a:avLst/>
            <a:gdLst/>
            <a:ahLst/>
            <a:cxnLst/>
            <a:rect l="l" t="t" r="r" b="b"/>
            <a:pathLst>
              <a:path w="32384">
                <a:moveTo>
                  <a:pt x="0" y="0"/>
                </a:moveTo>
                <a:lnTo>
                  <a:pt x="32075" y="0"/>
                </a:lnTo>
              </a:path>
            </a:pathLst>
          </a:custGeom>
          <a:ln w="9177">
            <a:solidFill>
              <a:srgbClr val="0000FF"/>
            </a:solidFill>
          </a:ln>
        </p:spPr>
        <p:txBody>
          <a:bodyPr wrap="square" lIns="0" tIns="0" rIns="0" bIns="0" rtlCol="0"/>
          <a:lstStyle/>
          <a:p>
            <a:endParaRPr sz="1266"/>
          </a:p>
        </p:txBody>
      </p:sp>
      <p:sp>
        <p:nvSpPr>
          <p:cNvPr id="553" name="object 553"/>
          <p:cNvSpPr/>
          <p:nvPr/>
        </p:nvSpPr>
        <p:spPr>
          <a:xfrm>
            <a:off x="7208140" y="3350686"/>
            <a:ext cx="29021" cy="0"/>
          </a:xfrm>
          <a:custGeom>
            <a:avLst/>
            <a:gdLst/>
            <a:ahLst/>
            <a:cxnLst/>
            <a:rect l="l" t="t" r="r" b="b"/>
            <a:pathLst>
              <a:path w="41275">
                <a:moveTo>
                  <a:pt x="0" y="0"/>
                </a:moveTo>
                <a:lnTo>
                  <a:pt x="41239" y="0"/>
                </a:lnTo>
              </a:path>
            </a:pathLst>
          </a:custGeom>
          <a:ln w="9177">
            <a:solidFill>
              <a:srgbClr val="0000FF"/>
            </a:solidFill>
          </a:ln>
        </p:spPr>
        <p:txBody>
          <a:bodyPr wrap="square" lIns="0" tIns="0" rIns="0" bIns="0" rtlCol="0"/>
          <a:lstStyle/>
          <a:p>
            <a:endParaRPr sz="1266"/>
          </a:p>
        </p:txBody>
      </p:sp>
      <p:sp>
        <p:nvSpPr>
          <p:cNvPr id="554" name="object 554"/>
          <p:cNvSpPr/>
          <p:nvPr/>
        </p:nvSpPr>
        <p:spPr>
          <a:xfrm>
            <a:off x="7256467" y="3295836"/>
            <a:ext cx="51792" cy="54918"/>
          </a:xfrm>
          <a:custGeom>
            <a:avLst/>
            <a:gdLst/>
            <a:ahLst/>
            <a:cxnLst/>
            <a:rect l="l" t="t" r="r" b="b"/>
            <a:pathLst>
              <a:path w="73659" h="78104">
                <a:moveTo>
                  <a:pt x="4582" y="32121"/>
                </a:moveTo>
                <a:lnTo>
                  <a:pt x="73315" y="32121"/>
                </a:lnTo>
                <a:lnTo>
                  <a:pt x="73315" y="22943"/>
                </a:lnTo>
                <a:lnTo>
                  <a:pt x="68733" y="9177"/>
                </a:lnTo>
                <a:lnTo>
                  <a:pt x="64150" y="4588"/>
                </a:lnTo>
                <a:lnTo>
                  <a:pt x="50404" y="0"/>
                </a:lnTo>
                <a:lnTo>
                  <a:pt x="36657" y="0"/>
                </a:lnTo>
                <a:lnTo>
                  <a:pt x="18328" y="4588"/>
                </a:lnTo>
                <a:lnTo>
                  <a:pt x="4582" y="13766"/>
                </a:lnTo>
                <a:lnTo>
                  <a:pt x="0" y="32121"/>
                </a:lnTo>
                <a:lnTo>
                  <a:pt x="0" y="45887"/>
                </a:lnTo>
                <a:lnTo>
                  <a:pt x="4582" y="59653"/>
                </a:lnTo>
                <a:lnTo>
                  <a:pt x="18328" y="73420"/>
                </a:lnTo>
                <a:lnTo>
                  <a:pt x="36657" y="78008"/>
                </a:lnTo>
                <a:lnTo>
                  <a:pt x="45822" y="78008"/>
                </a:lnTo>
                <a:lnTo>
                  <a:pt x="64150" y="73420"/>
                </a:lnTo>
                <a:lnTo>
                  <a:pt x="73315" y="59653"/>
                </a:lnTo>
              </a:path>
            </a:pathLst>
          </a:custGeom>
          <a:ln w="9170">
            <a:solidFill>
              <a:srgbClr val="0000FF"/>
            </a:solidFill>
          </a:ln>
        </p:spPr>
        <p:txBody>
          <a:bodyPr wrap="square" lIns="0" tIns="0" rIns="0" bIns="0" rtlCol="0"/>
          <a:lstStyle/>
          <a:p>
            <a:endParaRPr sz="1266"/>
          </a:p>
        </p:txBody>
      </p:sp>
      <p:sp>
        <p:nvSpPr>
          <p:cNvPr id="555" name="object 555"/>
          <p:cNvSpPr/>
          <p:nvPr/>
        </p:nvSpPr>
        <p:spPr>
          <a:xfrm>
            <a:off x="7301573" y="3299063"/>
            <a:ext cx="3572" cy="19645"/>
          </a:xfrm>
          <a:custGeom>
            <a:avLst/>
            <a:gdLst/>
            <a:ahLst/>
            <a:cxnLst/>
            <a:rect l="l" t="t" r="r" b="b"/>
            <a:pathLst>
              <a:path w="5079" h="27939">
                <a:moveTo>
                  <a:pt x="4582" y="27532"/>
                </a:moveTo>
                <a:lnTo>
                  <a:pt x="4582" y="9177"/>
                </a:lnTo>
                <a:lnTo>
                  <a:pt x="0" y="0"/>
                </a:lnTo>
              </a:path>
            </a:pathLst>
          </a:custGeom>
          <a:ln w="9164">
            <a:solidFill>
              <a:srgbClr val="0000FF"/>
            </a:solidFill>
          </a:ln>
        </p:spPr>
        <p:txBody>
          <a:bodyPr wrap="square" lIns="0" tIns="0" rIns="0" bIns="0" rtlCol="0"/>
          <a:lstStyle/>
          <a:p>
            <a:endParaRPr sz="1266"/>
          </a:p>
        </p:txBody>
      </p:sp>
      <p:sp>
        <p:nvSpPr>
          <p:cNvPr id="556" name="object 556"/>
          <p:cNvSpPr/>
          <p:nvPr/>
        </p:nvSpPr>
        <p:spPr>
          <a:xfrm>
            <a:off x="7259689" y="3295836"/>
            <a:ext cx="22770" cy="54918"/>
          </a:xfrm>
          <a:custGeom>
            <a:avLst/>
            <a:gdLst/>
            <a:ahLst/>
            <a:cxnLst/>
            <a:rect l="l" t="t" r="r" b="b"/>
            <a:pathLst>
              <a:path w="32384" h="78104">
                <a:moveTo>
                  <a:pt x="32075" y="0"/>
                </a:moveTo>
                <a:lnTo>
                  <a:pt x="18328" y="4588"/>
                </a:lnTo>
                <a:lnTo>
                  <a:pt x="9164" y="13766"/>
                </a:lnTo>
                <a:lnTo>
                  <a:pt x="0" y="32121"/>
                </a:lnTo>
                <a:lnTo>
                  <a:pt x="0" y="45887"/>
                </a:lnTo>
                <a:lnTo>
                  <a:pt x="18328" y="73420"/>
                </a:lnTo>
                <a:lnTo>
                  <a:pt x="32075" y="78008"/>
                </a:lnTo>
              </a:path>
            </a:pathLst>
          </a:custGeom>
          <a:ln w="9166">
            <a:solidFill>
              <a:srgbClr val="0000FF"/>
            </a:solidFill>
          </a:ln>
        </p:spPr>
        <p:txBody>
          <a:bodyPr wrap="square" lIns="0" tIns="0" rIns="0" bIns="0" rtlCol="0"/>
          <a:lstStyle/>
          <a:p>
            <a:endParaRPr sz="1266"/>
          </a:p>
        </p:txBody>
      </p:sp>
      <p:sp>
        <p:nvSpPr>
          <p:cNvPr id="557" name="object 557"/>
          <p:cNvSpPr/>
          <p:nvPr/>
        </p:nvSpPr>
        <p:spPr>
          <a:xfrm>
            <a:off x="7333792" y="3266798"/>
            <a:ext cx="29021" cy="83939"/>
          </a:xfrm>
          <a:custGeom>
            <a:avLst/>
            <a:gdLst/>
            <a:ahLst/>
            <a:cxnLst/>
            <a:rect l="l" t="t" r="r" b="b"/>
            <a:pathLst>
              <a:path w="41275" h="119379">
                <a:moveTo>
                  <a:pt x="0" y="0"/>
                </a:moveTo>
                <a:lnTo>
                  <a:pt x="41239" y="119307"/>
                </a:lnTo>
              </a:path>
            </a:pathLst>
          </a:custGeom>
          <a:ln w="9165">
            <a:solidFill>
              <a:srgbClr val="0000FF"/>
            </a:solidFill>
          </a:ln>
        </p:spPr>
        <p:txBody>
          <a:bodyPr wrap="square" lIns="0" tIns="0" rIns="0" bIns="0" rtlCol="0"/>
          <a:lstStyle/>
          <a:p>
            <a:endParaRPr sz="1266"/>
          </a:p>
        </p:txBody>
      </p:sp>
      <p:sp>
        <p:nvSpPr>
          <p:cNvPr id="558" name="object 558"/>
          <p:cNvSpPr/>
          <p:nvPr/>
        </p:nvSpPr>
        <p:spPr>
          <a:xfrm>
            <a:off x="7337014" y="3266798"/>
            <a:ext cx="25896" cy="70991"/>
          </a:xfrm>
          <a:custGeom>
            <a:avLst/>
            <a:gdLst/>
            <a:ahLst/>
            <a:cxnLst/>
            <a:rect l="l" t="t" r="r" b="b"/>
            <a:pathLst>
              <a:path w="36829" h="100964">
                <a:moveTo>
                  <a:pt x="0" y="0"/>
                </a:moveTo>
                <a:lnTo>
                  <a:pt x="36657" y="100952"/>
                </a:lnTo>
              </a:path>
            </a:pathLst>
          </a:custGeom>
          <a:ln w="9165">
            <a:solidFill>
              <a:srgbClr val="0000FF"/>
            </a:solidFill>
          </a:ln>
        </p:spPr>
        <p:txBody>
          <a:bodyPr wrap="square" lIns="0" tIns="0" rIns="0" bIns="0" rtlCol="0"/>
          <a:lstStyle/>
          <a:p>
            <a:endParaRPr sz="1266"/>
          </a:p>
        </p:txBody>
      </p:sp>
      <p:sp>
        <p:nvSpPr>
          <p:cNvPr id="559" name="object 559"/>
          <p:cNvSpPr/>
          <p:nvPr/>
        </p:nvSpPr>
        <p:spPr>
          <a:xfrm>
            <a:off x="7362789" y="3266798"/>
            <a:ext cx="25896" cy="83939"/>
          </a:xfrm>
          <a:custGeom>
            <a:avLst/>
            <a:gdLst/>
            <a:ahLst/>
            <a:cxnLst/>
            <a:rect l="l" t="t" r="r" b="b"/>
            <a:pathLst>
              <a:path w="36829" h="119379">
                <a:moveTo>
                  <a:pt x="36657" y="0"/>
                </a:moveTo>
                <a:lnTo>
                  <a:pt x="0" y="119307"/>
                </a:lnTo>
              </a:path>
            </a:pathLst>
          </a:custGeom>
          <a:ln w="9165">
            <a:solidFill>
              <a:srgbClr val="0000FF"/>
            </a:solidFill>
          </a:ln>
        </p:spPr>
        <p:txBody>
          <a:bodyPr wrap="square" lIns="0" tIns="0" rIns="0" bIns="0" rtlCol="0"/>
          <a:lstStyle/>
          <a:p>
            <a:endParaRPr sz="1266"/>
          </a:p>
        </p:txBody>
      </p:sp>
      <p:sp>
        <p:nvSpPr>
          <p:cNvPr id="560" name="object 560"/>
          <p:cNvSpPr/>
          <p:nvPr/>
        </p:nvSpPr>
        <p:spPr>
          <a:xfrm>
            <a:off x="7324127" y="3266798"/>
            <a:ext cx="25896" cy="0"/>
          </a:xfrm>
          <a:custGeom>
            <a:avLst/>
            <a:gdLst/>
            <a:ahLst/>
            <a:cxnLst/>
            <a:rect l="l" t="t" r="r" b="b"/>
            <a:pathLst>
              <a:path w="36829">
                <a:moveTo>
                  <a:pt x="0" y="0"/>
                </a:moveTo>
                <a:lnTo>
                  <a:pt x="36657" y="0"/>
                </a:lnTo>
              </a:path>
            </a:pathLst>
          </a:custGeom>
          <a:ln w="9177">
            <a:solidFill>
              <a:srgbClr val="0000FF"/>
            </a:solidFill>
          </a:ln>
        </p:spPr>
        <p:txBody>
          <a:bodyPr wrap="square" lIns="0" tIns="0" rIns="0" bIns="0" rtlCol="0"/>
          <a:lstStyle/>
          <a:p>
            <a:endParaRPr sz="1266"/>
          </a:p>
        </p:txBody>
      </p:sp>
      <p:sp>
        <p:nvSpPr>
          <p:cNvPr id="561" name="object 561"/>
          <p:cNvSpPr/>
          <p:nvPr/>
        </p:nvSpPr>
        <p:spPr>
          <a:xfrm>
            <a:off x="7372455" y="3266798"/>
            <a:ext cx="25896" cy="0"/>
          </a:xfrm>
          <a:custGeom>
            <a:avLst/>
            <a:gdLst/>
            <a:ahLst/>
            <a:cxnLst/>
            <a:rect l="l" t="t" r="r" b="b"/>
            <a:pathLst>
              <a:path w="36829">
                <a:moveTo>
                  <a:pt x="0" y="0"/>
                </a:moveTo>
                <a:lnTo>
                  <a:pt x="36657" y="0"/>
                </a:lnTo>
              </a:path>
            </a:pathLst>
          </a:custGeom>
          <a:ln w="9177">
            <a:solidFill>
              <a:srgbClr val="0000FF"/>
            </a:solidFill>
          </a:ln>
        </p:spPr>
        <p:txBody>
          <a:bodyPr wrap="square" lIns="0" tIns="0" rIns="0" bIns="0" rtlCol="0"/>
          <a:lstStyle/>
          <a:p>
            <a:endParaRPr sz="1266"/>
          </a:p>
        </p:txBody>
      </p:sp>
      <p:sp>
        <p:nvSpPr>
          <p:cNvPr id="562" name="object 562"/>
          <p:cNvSpPr/>
          <p:nvPr/>
        </p:nvSpPr>
        <p:spPr>
          <a:xfrm>
            <a:off x="7414340" y="3250665"/>
            <a:ext cx="29021" cy="129480"/>
          </a:xfrm>
          <a:custGeom>
            <a:avLst/>
            <a:gdLst/>
            <a:ahLst/>
            <a:cxnLst/>
            <a:rect l="l" t="t" r="r" b="b"/>
            <a:pathLst>
              <a:path w="41275" h="184150">
                <a:moveTo>
                  <a:pt x="0" y="0"/>
                </a:moveTo>
                <a:lnTo>
                  <a:pt x="9164" y="9177"/>
                </a:lnTo>
                <a:lnTo>
                  <a:pt x="22911" y="27532"/>
                </a:lnTo>
                <a:lnTo>
                  <a:pt x="32075" y="50476"/>
                </a:lnTo>
                <a:lnTo>
                  <a:pt x="41239" y="78008"/>
                </a:lnTo>
                <a:lnTo>
                  <a:pt x="41239" y="100952"/>
                </a:lnTo>
                <a:lnTo>
                  <a:pt x="32075" y="133074"/>
                </a:lnTo>
                <a:lnTo>
                  <a:pt x="22911" y="156017"/>
                </a:lnTo>
                <a:lnTo>
                  <a:pt x="9164" y="169784"/>
                </a:lnTo>
                <a:lnTo>
                  <a:pt x="0" y="183550"/>
                </a:lnTo>
              </a:path>
            </a:pathLst>
          </a:custGeom>
          <a:ln w="9165">
            <a:solidFill>
              <a:srgbClr val="0000FF"/>
            </a:solidFill>
          </a:ln>
        </p:spPr>
        <p:txBody>
          <a:bodyPr wrap="square" lIns="0" tIns="0" rIns="0" bIns="0" rtlCol="0"/>
          <a:lstStyle/>
          <a:p>
            <a:endParaRPr sz="1266"/>
          </a:p>
        </p:txBody>
      </p:sp>
      <p:sp>
        <p:nvSpPr>
          <p:cNvPr id="563" name="object 563"/>
          <p:cNvSpPr/>
          <p:nvPr/>
        </p:nvSpPr>
        <p:spPr>
          <a:xfrm>
            <a:off x="7420783" y="3257118"/>
            <a:ext cx="16520" cy="112961"/>
          </a:xfrm>
          <a:custGeom>
            <a:avLst/>
            <a:gdLst/>
            <a:ahLst/>
            <a:cxnLst/>
            <a:rect l="l" t="t" r="r" b="b"/>
            <a:pathLst>
              <a:path w="23495" h="160654">
                <a:moveTo>
                  <a:pt x="0" y="0"/>
                </a:moveTo>
                <a:lnTo>
                  <a:pt x="13746" y="22943"/>
                </a:lnTo>
                <a:lnTo>
                  <a:pt x="18328" y="41298"/>
                </a:lnTo>
                <a:lnTo>
                  <a:pt x="22911" y="68831"/>
                </a:lnTo>
                <a:lnTo>
                  <a:pt x="22911" y="91775"/>
                </a:lnTo>
                <a:lnTo>
                  <a:pt x="18328" y="123896"/>
                </a:lnTo>
                <a:lnTo>
                  <a:pt x="13746" y="137662"/>
                </a:lnTo>
                <a:lnTo>
                  <a:pt x="0" y="160606"/>
                </a:lnTo>
              </a:path>
            </a:pathLst>
          </a:custGeom>
          <a:ln w="9164">
            <a:solidFill>
              <a:srgbClr val="0000FF"/>
            </a:solidFill>
          </a:ln>
        </p:spPr>
        <p:txBody>
          <a:bodyPr wrap="square" lIns="0" tIns="0" rIns="0" bIns="0" rtlCol="0"/>
          <a:lstStyle/>
          <a:p>
            <a:endParaRPr sz="1266"/>
          </a:p>
        </p:txBody>
      </p:sp>
      <p:sp>
        <p:nvSpPr>
          <p:cNvPr id="564" name="object 564"/>
          <p:cNvSpPr/>
          <p:nvPr/>
        </p:nvSpPr>
        <p:spPr>
          <a:xfrm>
            <a:off x="7105041" y="2369838"/>
            <a:ext cx="29021" cy="129480"/>
          </a:xfrm>
          <a:custGeom>
            <a:avLst/>
            <a:gdLst/>
            <a:ahLst/>
            <a:cxnLst/>
            <a:rect l="l" t="t" r="r" b="b"/>
            <a:pathLst>
              <a:path w="41275" h="184150">
                <a:moveTo>
                  <a:pt x="41239" y="0"/>
                </a:moveTo>
                <a:lnTo>
                  <a:pt x="27493" y="13766"/>
                </a:lnTo>
                <a:lnTo>
                  <a:pt x="18328" y="32121"/>
                </a:lnTo>
                <a:lnTo>
                  <a:pt x="4582" y="55065"/>
                </a:lnTo>
                <a:lnTo>
                  <a:pt x="0" y="82597"/>
                </a:lnTo>
                <a:lnTo>
                  <a:pt x="0" y="105541"/>
                </a:lnTo>
                <a:lnTo>
                  <a:pt x="4582" y="133074"/>
                </a:lnTo>
                <a:lnTo>
                  <a:pt x="18328" y="156017"/>
                </a:lnTo>
                <a:lnTo>
                  <a:pt x="27493" y="174373"/>
                </a:lnTo>
                <a:lnTo>
                  <a:pt x="41239" y="183550"/>
                </a:lnTo>
              </a:path>
            </a:pathLst>
          </a:custGeom>
          <a:ln w="9165">
            <a:solidFill>
              <a:srgbClr val="0000FF"/>
            </a:solidFill>
          </a:ln>
        </p:spPr>
        <p:txBody>
          <a:bodyPr wrap="square" lIns="0" tIns="0" rIns="0" bIns="0" rtlCol="0"/>
          <a:lstStyle/>
          <a:p>
            <a:endParaRPr sz="1266"/>
          </a:p>
        </p:txBody>
      </p:sp>
      <p:sp>
        <p:nvSpPr>
          <p:cNvPr id="565" name="object 565"/>
          <p:cNvSpPr/>
          <p:nvPr/>
        </p:nvSpPr>
        <p:spPr>
          <a:xfrm>
            <a:off x="7108261" y="2379517"/>
            <a:ext cx="16520" cy="112961"/>
          </a:xfrm>
          <a:custGeom>
            <a:avLst/>
            <a:gdLst/>
            <a:ahLst/>
            <a:cxnLst/>
            <a:rect l="l" t="t" r="r" b="b"/>
            <a:pathLst>
              <a:path w="23495" h="160654">
                <a:moveTo>
                  <a:pt x="22911" y="0"/>
                </a:moveTo>
                <a:lnTo>
                  <a:pt x="13746" y="22943"/>
                </a:lnTo>
                <a:lnTo>
                  <a:pt x="4582" y="41298"/>
                </a:lnTo>
                <a:lnTo>
                  <a:pt x="0" y="68831"/>
                </a:lnTo>
                <a:lnTo>
                  <a:pt x="0" y="91775"/>
                </a:lnTo>
                <a:lnTo>
                  <a:pt x="4582" y="119307"/>
                </a:lnTo>
                <a:lnTo>
                  <a:pt x="13746" y="137662"/>
                </a:lnTo>
                <a:lnTo>
                  <a:pt x="22911" y="160606"/>
                </a:lnTo>
              </a:path>
            </a:pathLst>
          </a:custGeom>
          <a:ln w="9164">
            <a:solidFill>
              <a:srgbClr val="0000FF"/>
            </a:solidFill>
          </a:ln>
        </p:spPr>
        <p:txBody>
          <a:bodyPr wrap="square" lIns="0" tIns="0" rIns="0" bIns="0" rtlCol="0"/>
          <a:lstStyle/>
          <a:p>
            <a:endParaRPr sz="1266"/>
          </a:p>
        </p:txBody>
      </p:sp>
      <p:sp>
        <p:nvSpPr>
          <p:cNvPr id="566" name="object 566"/>
          <p:cNvSpPr/>
          <p:nvPr/>
        </p:nvSpPr>
        <p:spPr>
          <a:xfrm>
            <a:off x="7156589" y="2385970"/>
            <a:ext cx="61615" cy="83939"/>
          </a:xfrm>
          <a:custGeom>
            <a:avLst/>
            <a:gdLst/>
            <a:ahLst/>
            <a:cxnLst/>
            <a:rect l="l" t="t" r="r" b="b"/>
            <a:pathLst>
              <a:path w="87629" h="119379">
                <a:moveTo>
                  <a:pt x="82479" y="18355"/>
                </a:moveTo>
                <a:lnTo>
                  <a:pt x="87062" y="36710"/>
                </a:lnTo>
                <a:lnTo>
                  <a:pt x="87062" y="0"/>
                </a:lnTo>
                <a:lnTo>
                  <a:pt x="82479" y="18355"/>
                </a:lnTo>
                <a:lnTo>
                  <a:pt x="68733" y="9177"/>
                </a:lnTo>
                <a:lnTo>
                  <a:pt x="50404" y="0"/>
                </a:lnTo>
                <a:lnTo>
                  <a:pt x="41239" y="0"/>
                </a:lnTo>
                <a:lnTo>
                  <a:pt x="22911" y="9177"/>
                </a:lnTo>
                <a:lnTo>
                  <a:pt x="13746" y="18355"/>
                </a:lnTo>
                <a:lnTo>
                  <a:pt x="4582" y="32121"/>
                </a:lnTo>
                <a:lnTo>
                  <a:pt x="0" y="45887"/>
                </a:lnTo>
                <a:lnTo>
                  <a:pt x="0" y="73420"/>
                </a:lnTo>
                <a:lnTo>
                  <a:pt x="4582" y="91775"/>
                </a:lnTo>
                <a:lnTo>
                  <a:pt x="13746" y="105541"/>
                </a:lnTo>
                <a:lnTo>
                  <a:pt x="22911" y="114719"/>
                </a:lnTo>
                <a:lnTo>
                  <a:pt x="41239" y="119307"/>
                </a:lnTo>
                <a:lnTo>
                  <a:pt x="50404" y="119307"/>
                </a:lnTo>
                <a:lnTo>
                  <a:pt x="68733" y="114719"/>
                </a:lnTo>
                <a:lnTo>
                  <a:pt x="82479" y="105541"/>
                </a:lnTo>
              </a:path>
            </a:pathLst>
          </a:custGeom>
          <a:ln w="9168">
            <a:solidFill>
              <a:srgbClr val="0000FF"/>
            </a:solidFill>
          </a:ln>
        </p:spPr>
        <p:txBody>
          <a:bodyPr wrap="square" lIns="0" tIns="0" rIns="0" bIns="0" rtlCol="0"/>
          <a:lstStyle/>
          <a:p>
            <a:endParaRPr sz="1266"/>
          </a:p>
        </p:txBody>
      </p:sp>
      <p:sp>
        <p:nvSpPr>
          <p:cNvPr id="567" name="object 567"/>
          <p:cNvSpPr/>
          <p:nvPr/>
        </p:nvSpPr>
        <p:spPr>
          <a:xfrm>
            <a:off x="7159811" y="2385970"/>
            <a:ext cx="25896" cy="83939"/>
          </a:xfrm>
          <a:custGeom>
            <a:avLst/>
            <a:gdLst/>
            <a:ahLst/>
            <a:cxnLst/>
            <a:rect l="l" t="t" r="r" b="b"/>
            <a:pathLst>
              <a:path w="36829" h="119379">
                <a:moveTo>
                  <a:pt x="36657" y="0"/>
                </a:moveTo>
                <a:lnTo>
                  <a:pt x="22911" y="9177"/>
                </a:lnTo>
                <a:lnTo>
                  <a:pt x="13746" y="18355"/>
                </a:lnTo>
                <a:lnTo>
                  <a:pt x="9164" y="32121"/>
                </a:lnTo>
                <a:lnTo>
                  <a:pt x="0" y="45887"/>
                </a:lnTo>
                <a:lnTo>
                  <a:pt x="0" y="73420"/>
                </a:lnTo>
                <a:lnTo>
                  <a:pt x="9164" y="91775"/>
                </a:lnTo>
                <a:lnTo>
                  <a:pt x="13746" y="105541"/>
                </a:lnTo>
                <a:lnTo>
                  <a:pt x="22911" y="114719"/>
                </a:lnTo>
                <a:lnTo>
                  <a:pt x="36657" y="119307"/>
                </a:lnTo>
              </a:path>
            </a:pathLst>
          </a:custGeom>
          <a:ln w="9165">
            <a:solidFill>
              <a:srgbClr val="0000FF"/>
            </a:solidFill>
          </a:ln>
        </p:spPr>
        <p:txBody>
          <a:bodyPr wrap="square" lIns="0" tIns="0" rIns="0" bIns="0" rtlCol="0"/>
          <a:lstStyle/>
          <a:p>
            <a:endParaRPr sz="1266"/>
          </a:p>
        </p:txBody>
      </p:sp>
      <p:sp>
        <p:nvSpPr>
          <p:cNvPr id="568" name="object 568"/>
          <p:cNvSpPr/>
          <p:nvPr/>
        </p:nvSpPr>
        <p:spPr>
          <a:xfrm>
            <a:off x="7214583" y="2437594"/>
            <a:ext cx="0" cy="32593"/>
          </a:xfrm>
          <a:custGeom>
            <a:avLst/>
            <a:gdLst/>
            <a:ahLst/>
            <a:cxnLst/>
            <a:rect l="l" t="t" r="r" b="b"/>
            <a:pathLst>
              <a:path h="46354">
                <a:moveTo>
                  <a:pt x="0" y="0"/>
                </a:moveTo>
                <a:lnTo>
                  <a:pt x="0" y="45887"/>
                </a:lnTo>
              </a:path>
            </a:pathLst>
          </a:custGeom>
          <a:ln w="9164">
            <a:solidFill>
              <a:srgbClr val="0000FF"/>
            </a:solidFill>
          </a:ln>
        </p:spPr>
        <p:txBody>
          <a:bodyPr wrap="square" lIns="0" tIns="0" rIns="0" bIns="0" rtlCol="0"/>
          <a:lstStyle/>
          <a:p>
            <a:endParaRPr sz="1266"/>
          </a:p>
        </p:txBody>
      </p:sp>
      <p:sp>
        <p:nvSpPr>
          <p:cNvPr id="569" name="object 569"/>
          <p:cNvSpPr/>
          <p:nvPr/>
        </p:nvSpPr>
        <p:spPr>
          <a:xfrm>
            <a:off x="7217805" y="2437594"/>
            <a:ext cx="0" cy="32593"/>
          </a:xfrm>
          <a:custGeom>
            <a:avLst/>
            <a:gdLst/>
            <a:ahLst/>
            <a:cxnLst/>
            <a:rect l="l" t="t" r="r" b="b"/>
            <a:pathLst>
              <a:path h="46354">
                <a:moveTo>
                  <a:pt x="0" y="0"/>
                </a:moveTo>
                <a:lnTo>
                  <a:pt x="0" y="45887"/>
                </a:lnTo>
              </a:path>
            </a:pathLst>
          </a:custGeom>
          <a:ln w="9164">
            <a:solidFill>
              <a:srgbClr val="0000FF"/>
            </a:solidFill>
          </a:ln>
        </p:spPr>
        <p:txBody>
          <a:bodyPr wrap="square" lIns="0" tIns="0" rIns="0" bIns="0" rtlCol="0"/>
          <a:lstStyle/>
          <a:p>
            <a:endParaRPr sz="1266"/>
          </a:p>
        </p:txBody>
      </p:sp>
      <p:sp>
        <p:nvSpPr>
          <p:cNvPr id="570" name="object 570"/>
          <p:cNvSpPr/>
          <p:nvPr/>
        </p:nvSpPr>
        <p:spPr>
          <a:xfrm>
            <a:off x="7201696" y="2437594"/>
            <a:ext cx="25896" cy="0"/>
          </a:xfrm>
          <a:custGeom>
            <a:avLst/>
            <a:gdLst/>
            <a:ahLst/>
            <a:cxnLst/>
            <a:rect l="l" t="t" r="r" b="b"/>
            <a:pathLst>
              <a:path w="36829">
                <a:moveTo>
                  <a:pt x="0" y="0"/>
                </a:moveTo>
                <a:lnTo>
                  <a:pt x="36657" y="0"/>
                </a:lnTo>
              </a:path>
            </a:pathLst>
          </a:custGeom>
          <a:ln w="9177">
            <a:solidFill>
              <a:srgbClr val="0000FF"/>
            </a:solidFill>
          </a:ln>
        </p:spPr>
        <p:txBody>
          <a:bodyPr wrap="square" lIns="0" tIns="0" rIns="0" bIns="0" rtlCol="0"/>
          <a:lstStyle/>
          <a:p>
            <a:endParaRPr sz="1266"/>
          </a:p>
        </p:txBody>
      </p:sp>
      <p:sp>
        <p:nvSpPr>
          <p:cNvPr id="571" name="object 571"/>
          <p:cNvSpPr/>
          <p:nvPr/>
        </p:nvSpPr>
        <p:spPr>
          <a:xfrm>
            <a:off x="7250024" y="2415008"/>
            <a:ext cx="51792" cy="54918"/>
          </a:xfrm>
          <a:custGeom>
            <a:avLst/>
            <a:gdLst/>
            <a:ahLst/>
            <a:cxnLst/>
            <a:rect l="l" t="t" r="r" b="b"/>
            <a:pathLst>
              <a:path w="73659" h="78104">
                <a:moveTo>
                  <a:pt x="4582" y="32121"/>
                </a:moveTo>
                <a:lnTo>
                  <a:pt x="73315" y="32121"/>
                </a:lnTo>
                <a:lnTo>
                  <a:pt x="73315" y="22943"/>
                </a:lnTo>
                <a:lnTo>
                  <a:pt x="68733" y="13766"/>
                </a:lnTo>
                <a:lnTo>
                  <a:pt x="59568" y="4588"/>
                </a:lnTo>
                <a:lnTo>
                  <a:pt x="50404" y="0"/>
                </a:lnTo>
                <a:lnTo>
                  <a:pt x="32075" y="0"/>
                </a:lnTo>
                <a:lnTo>
                  <a:pt x="13746" y="4588"/>
                </a:lnTo>
                <a:lnTo>
                  <a:pt x="4582" y="18355"/>
                </a:lnTo>
                <a:lnTo>
                  <a:pt x="0" y="32121"/>
                </a:lnTo>
                <a:lnTo>
                  <a:pt x="0" y="45887"/>
                </a:lnTo>
                <a:lnTo>
                  <a:pt x="4582" y="64242"/>
                </a:lnTo>
                <a:lnTo>
                  <a:pt x="13746" y="73420"/>
                </a:lnTo>
                <a:lnTo>
                  <a:pt x="32075" y="78008"/>
                </a:lnTo>
                <a:lnTo>
                  <a:pt x="45822" y="78008"/>
                </a:lnTo>
                <a:lnTo>
                  <a:pt x="59568" y="73420"/>
                </a:lnTo>
                <a:lnTo>
                  <a:pt x="73315" y="64242"/>
                </a:lnTo>
              </a:path>
            </a:pathLst>
          </a:custGeom>
          <a:ln w="9170">
            <a:solidFill>
              <a:srgbClr val="0000FF"/>
            </a:solidFill>
          </a:ln>
        </p:spPr>
        <p:txBody>
          <a:bodyPr wrap="square" lIns="0" tIns="0" rIns="0" bIns="0" rtlCol="0"/>
          <a:lstStyle/>
          <a:p>
            <a:endParaRPr sz="1266"/>
          </a:p>
        </p:txBody>
      </p:sp>
      <p:sp>
        <p:nvSpPr>
          <p:cNvPr id="572" name="object 572"/>
          <p:cNvSpPr/>
          <p:nvPr/>
        </p:nvSpPr>
        <p:spPr>
          <a:xfrm>
            <a:off x="7291909" y="2418235"/>
            <a:ext cx="6697" cy="19645"/>
          </a:xfrm>
          <a:custGeom>
            <a:avLst/>
            <a:gdLst/>
            <a:ahLst/>
            <a:cxnLst/>
            <a:rect l="l" t="t" r="r" b="b"/>
            <a:pathLst>
              <a:path w="9525" h="27939">
                <a:moveTo>
                  <a:pt x="9164" y="27532"/>
                </a:moveTo>
                <a:lnTo>
                  <a:pt x="9164" y="13766"/>
                </a:lnTo>
                <a:lnTo>
                  <a:pt x="0" y="0"/>
                </a:lnTo>
              </a:path>
            </a:pathLst>
          </a:custGeom>
          <a:ln w="9165">
            <a:solidFill>
              <a:srgbClr val="0000FF"/>
            </a:solidFill>
          </a:ln>
        </p:spPr>
        <p:txBody>
          <a:bodyPr wrap="square" lIns="0" tIns="0" rIns="0" bIns="0" rtlCol="0"/>
          <a:lstStyle/>
          <a:p>
            <a:endParaRPr sz="1266"/>
          </a:p>
        </p:txBody>
      </p:sp>
      <p:sp>
        <p:nvSpPr>
          <p:cNvPr id="573" name="object 573"/>
          <p:cNvSpPr/>
          <p:nvPr/>
        </p:nvSpPr>
        <p:spPr>
          <a:xfrm>
            <a:off x="7253245" y="2415008"/>
            <a:ext cx="19645" cy="54918"/>
          </a:xfrm>
          <a:custGeom>
            <a:avLst/>
            <a:gdLst/>
            <a:ahLst/>
            <a:cxnLst/>
            <a:rect l="l" t="t" r="r" b="b"/>
            <a:pathLst>
              <a:path w="27940" h="78104">
                <a:moveTo>
                  <a:pt x="27493" y="0"/>
                </a:moveTo>
                <a:lnTo>
                  <a:pt x="18328" y="4588"/>
                </a:lnTo>
                <a:lnTo>
                  <a:pt x="4582" y="18355"/>
                </a:lnTo>
                <a:lnTo>
                  <a:pt x="0" y="32121"/>
                </a:lnTo>
                <a:lnTo>
                  <a:pt x="0" y="45887"/>
                </a:lnTo>
                <a:lnTo>
                  <a:pt x="4582" y="64242"/>
                </a:lnTo>
                <a:lnTo>
                  <a:pt x="18328" y="73420"/>
                </a:lnTo>
                <a:lnTo>
                  <a:pt x="27493" y="78008"/>
                </a:lnTo>
              </a:path>
            </a:pathLst>
          </a:custGeom>
          <a:ln w="9165">
            <a:solidFill>
              <a:srgbClr val="0000FF"/>
            </a:solidFill>
          </a:ln>
        </p:spPr>
        <p:txBody>
          <a:bodyPr wrap="square" lIns="0" tIns="0" rIns="0" bIns="0" rtlCol="0"/>
          <a:lstStyle/>
          <a:p>
            <a:endParaRPr sz="1266"/>
          </a:p>
        </p:txBody>
      </p:sp>
      <p:sp>
        <p:nvSpPr>
          <p:cNvPr id="574" name="object 574"/>
          <p:cNvSpPr/>
          <p:nvPr/>
        </p:nvSpPr>
        <p:spPr>
          <a:xfrm>
            <a:off x="7324127" y="2385970"/>
            <a:ext cx="29021" cy="83939"/>
          </a:xfrm>
          <a:custGeom>
            <a:avLst/>
            <a:gdLst/>
            <a:ahLst/>
            <a:cxnLst/>
            <a:rect l="l" t="t" r="r" b="b"/>
            <a:pathLst>
              <a:path w="41275" h="119379">
                <a:moveTo>
                  <a:pt x="0" y="0"/>
                </a:moveTo>
                <a:lnTo>
                  <a:pt x="41239" y="119307"/>
                </a:lnTo>
              </a:path>
            </a:pathLst>
          </a:custGeom>
          <a:ln w="9165">
            <a:solidFill>
              <a:srgbClr val="0000FF"/>
            </a:solidFill>
          </a:ln>
        </p:spPr>
        <p:txBody>
          <a:bodyPr wrap="square" lIns="0" tIns="0" rIns="0" bIns="0" rtlCol="0"/>
          <a:lstStyle/>
          <a:p>
            <a:endParaRPr sz="1266"/>
          </a:p>
        </p:txBody>
      </p:sp>
      <p:sp>
        <p:nvSpPr>
          <p:cNvPr id="575" name="object 575"/>
          <p:cNvSpPr/>
          <p:nvPr/>
        </p:nvSpPr>
        <p:spPr>
          <a:xfrm>
            <a:off x="7330570" y="2385970"/>
            <a:ext cx="22770" cy="74563"/>
          </a:xfrm>
          <a:custGeom>
            <a:avLst/>
            <a:gdLst/>
            <a:ahLst/>
            <a:cxnLst/>
            <a:rect l="l" t="t" r="r" b="b"/>
            <a:pathLst>
              <a:path w="32384" h="106045">
                <a:moveTo>
                  <a:pt x="0" y="0"/>
                </a:moveTo>
                <a:lnTo>
                  <a:pt x="32075" y="105541"/>
                </a:lnTo>
              </a:path>
            </a:pathLst>
          </a:custGeom>
          <a:ln w="9165">
            <a:solidFill>
              <a:srgbClr val="0000FF"/>
            </a:solidFill>
          </a:ln>
        </p:spPr>
        <p:txBody>
          <a:bodyPr wrap="square" lIns="0" tIns="0" rIns="0" bIns="0" rtlCol="0"/>
          <a:lstStyle/>
          <a:p>
            <a:endParaRPr sz="1266"/>
          </a:p>
        </p:txBody>
      </p:sp>
      <p:sp>
        <p:nvSpPr>
          <p:cNvPr id="576" name="object 576"/>
          <p:cNvSpPr/>
          <p:nvPr/>
        </p:nvSpPr>
        <p:spPr>
          <a:xfrm>
            <a:off x="7353124" y="2385970"/>
            <a:ext cx="29021" cy="83939"/>
          </a:xfrm>
          <a:custGeom>
            <a:avLst/>
            <a:gdLst/>
            <a:ahLst/>
            <a:cxnLst/>
            <a:rect l="l" t="t" r="r" b="b"/>
            <a:pathLst>
              <a:path w="41275" h="119379">
                <a:moveTo>
                  <a:pt x="41239" y="0"/>
                </a:moveTo>
                <a:lnTo>
                  <a:pt x="0" y="119307"/>
                </a:lnTo>
              </a:path>
            </a:pathLst>
          </a:custGeom>
          <a:ln w="9165">
            <a:solidFill>
              <a:srgbClr val="0000FF"/>
            </a:solidFill>
          </a:ln>
        </p:spPr>
        <p:txBody>
          <a:bodyPr wrap="square" lIns="0" tIns="0" rIns="0" bIns="0" rtlCol="0"/>
          <a:lstStyle/>
          <a:p>
            <a:endParaRPr sz="1266"/>
          </a:p>
        </p:txBody>
      </p:sp>
      <p:sp>
        <p:nvSpPr>
          <p:cNvPr id="577" name="object 577"/>
          <p:cNvSpPr/>
          <p:nvPr/>
        </p:nvSpPr>
        <p:spPr>
          <a:xfrm>
            <a:off x="7317683" y="2385970"/>
            <a:ext cx="22770" cy="0"/>
          </a:xfrm>
          <a:custGeom>
            <a:avLst/>
            <a:gdLst/>
            <a:ahLst/>
            <a:cxnLst/>
            <a:rect l="l" t="t" r="r" b="b"/>
            <a:pathLst>
              <a:path w="32384">
                <a:moveTo>
                  <a:pt x="0" y="0"/>
                </a:moveTo>
                <a:lnTo>
                  <a:pt x="32075" y="0"/>
                </a:lnTo>
              </a:path>
            </a:pathLst>
          </a:custGeom>
          <a:ln w="9177">
            <a:solidFill>
              <a:srgbClr val="0000FF"/>
            </a:solidFill>
          </a:ln>
        </p:spPr>
        <p:txBody>
          <a:bodyPr wrap="square" lIns="0" tIns="0" rIns="0" bIns="0" rtlCol="0"/>
          <a:lstStyle/>
          <a:p>
            <a:endParaRPr sz="1266"/>
          </a:p>
        </p:txBody>
      </p:sp>
      <p:sp>
        <p:nvSpPr>
          <p:cNvPr id="578" name="object 578"/>
          <p:cNvSpPr/>
          <p:nvPr/>
        </p:nvSpPr>
        <p:spPr>
          <a:xfrm>
            <a:off x="7366011" y="2385970"/>
            <a:ext cx="22770" cy="0"/>
          </a:xfrm>
          <a:custGeom>
            <a:avLst/>
            <a:gdLst/>
            <a:ahLst/>
            <a:cxnLst/>
            <a:rect l="l" t="t" r="r" b="b"/>
            <a:pathLst>
              <a:path w="32384">
                <a:moveTo>
                  <a:pt x="0" y="0"/>
                </a:moveTo>
                <a:lnTo>
                  <a:pt x="32075" y="0"/>
                </a:lnTo>
              </a:path>
            </a:pathLst>
          </a:custGeom>
          <a:ln w="9177">
            <a:solidFill>
              <a:srgbClr val="0000FF"/>
            </a:solidFill>
          </a:ln>
        </p:spPr>
        <p:txBody>
          <a:bodyPr wrap="square" lIns="0" tIns="0" rIns="0" bIns="0" rtlCol="0"/>
          <a:lstStyle/>
          <a:p>
            <a:endParaRPr sz="1266"/>
          </a:p>
        </p:txBody>
      </p:sp>
      <p:sp>
        <p:nvSpPr>
          <p:cNvPr id="579" name="object 579"/>
          <p:cNvSpPr/>
          <p:nvPr/>
        </p:nvSpPr>
        <p:spPr>
          <a:xfrm>
            <a:off x="7404674" y="2369838"/>
            <a:ext cx="29021" cy="129480"/>
          </a:xfrm>
          <a:custGeom>
            <a:avLst/>
            <a:gdLst/>
            <a:ahLst/>
            <a:cxnLst/>
            <a:rect l="l" t="t" r="r" b="b"/>
            <a:pathLst>
              <a:path w="41275" h="184150">
                <a:moveTo>
                  <a:pt x="0" y="0"/>
                </a:moveTo>
                <a:lnTo>
                  <a:pt x="13746" y="13766"/>
                </a:lnTo>
                <a:lnTo>
                  <a:pt x="22911" y="32121"/>
                </a:lnTo>
                <a:lnTo>
                  <a:pt x="36657" y="55065"/>
                </a:lnTo>
                <a:lnTo>
                  <a:pt x="41239" y="82597"/>
                </a:lnTo>
                <a:lnTo>
                  <a:pt x="41239" y="105541"/>
                </a:lnTo>
                <a:lnTo>
                  <a:pt x="36657" y="133074"/>
                </a:lnTo>
                <a:lnTo>
                  <a:pt x="22911" y="156017"/>
                </a:lnTo>
                <a:lnTo>
                  <a:pt x="13746" y="174373"/>
                </a:lnTo>
                <a:lnTo>
                  <a:pt x="0" y="183550"/>
                </a:lnTo>
              </a:path>
            </a:pathLst>
          </a:custGeom>
          <a:ln w="9165">
            <a:solidFill>
              <a:srgbClr val="0000FF"/>
            </a:solidFill>
          </a:ln>
        </p:spPr>
        <p:txBody>
          <a:bodyPr wrap="square" lIns="0" tIns="0" rIns="0" bIns="0" rtlCol="0"/>
          <a:lstStyle/>
          <a:p>
            <a:endParaRPr sz="1266"/>
          </a:p>
        </p:txBody>
      </p:sp>
      <p:sp>
        <p:nvSpPr>
          <p:cNvPr id="580" name="object 580"/>
          <p:cNvSpPr/>
          <p:nvPr/>
        </p:nvSpPr>
        <p:spPr>
          <a:xfrm>
            <a:off x="7414339" y="2379517"/>
            <a:ext cx="16520" cy="112961"/>
          </a:xfrm>
          <a:custGeom>
            <a:avLst/>
            <a:gdLst/>
            <a:ahLst/>
            <a:cxnLst/>
            <a:rect l="l" t="t" r="r" b="b"/>
            <a:pathLst>
              <a:path w="23495" h="160654">
                <a:moveTo>
                  <a:pt x="0" y="0"/>
                </a:moveTo>
                <a:lnTo>
                  <a:pt x="9164" y="22943"/>
                </a:lnTo>
                <a:lnTo>
                  <a:pt x="18328" y="41298"/>
                </a:lnTo>
                <a:lnTo>
                  <a:pt x="22911" y="68831"/>
                </a:lnTo>
                <a:lnTo>
                  <a:pt x="22911" y="91775"/>
                </a:lnTo>
                <a:lnTo>
                  <a:pt x="18328" y="119307"/>
                </a:lnTo>
                <a:lnTo>
                  <a:pt x="9164" y="137662"/>
                </a:lnTo>
                <a:lnTo>
                  <a:pt x="0" y="160606"/>
                </a:lnTo>
              </a:path>
            </a:pathLst>
          </a:custGeom>
          <a:ln w="9164">
            <a:solidFill>
              <a:srgbClr val="0000FF"/>
            </a:solidFill>
          </a:ln>
        </p:spPr>
        <p:txBody>
          <a:bodyPr wrap="square" lIns="0" tIns="0" rIns="0" bIns="0" rtlCol="0"/>
          <a:lstStyle/>
          <a:p>
            <a:endParaRPr sz="1266"/>
          </a:p>
        </p:txBody>
      </p:sp>
      <p:sp>
        <p:nvSpPr>
          <p:cNvPr id="581" name="object 581"/>
          <p:cNvSpPr/>
          <p:nvPr/>
        </p:nvSpPr>
        <p:spPr>
          <a:xfrm>
            <a:off x="7105041" y="1492237"/>
            <a:ext cx="29021" cy="129480"/>
          </a:xfrm>
          <a:custGeom>
            <a:avLst/>
            <a:gdLst/>
            <a:ahLst/>
            <a:cxnLst/>
            <a:rect l="l" t="t" r="r" b="b"/>
            <a:pathLst>
              <a:path w="41275" h="184150">
                <a:moveTo>
                  <a:pt x="41239" y="0"/>
                </a:moveTo>
                <a:lnTo>
                  <a:pt x="27493" y="9177"/>
                </a:lnTo>
                <a:lnTo>
                  <a:pt x="18328" y="27532"/>
                </a:lnTo>
                <a:lnTo>
                  <a:pt x="4582" y="50476"/>
                </a:lnTo>
                <a:lnTo>
                  <a:pt x="0" y="78008"/>
                </a:lnTo>
                <a:lnTo>
                  <a:pt x="0" y="100952"/>
                </a:lnTo>
                <a:lnTo>
                  <a:pt x="4582" y="128485"/>
                </a:lnTo>
                <a:lnTo>
                  <a:pt x="18328" y="151429"/>
                </a:lnTo>
                <a:lnTo>
                  <a:pt x="27493" y="169784"/>
                </a:lnTo>
                <a:lnTo>
                  <a:pt x="41239" y="183550"/>
                </a:lnTo>
              </a:path>
            </a:pathLst>
          </a:custGeom>
          <a:ln w="9165">
            <a:solidFill>
              <a:srgbClr val="0000FF"/>
            </a:solidFill>
          </a:ln>
        </p:spPr>
        <p:txBody>
          <a:bodyPr wrap="square" lIns="0" tIns="0" rIns="0" bIns="0" rtlCol="0"/>
          <a:lstStyle/>
          <a:p>
            <a:endParaRPr sz="1266"/>
          </a:p>
        </p:txBody>
      </p:sp>
      <p:sp>
        <p:nvSpPr>
          <p:cNvPr id="582" name="object 582"/>
          <p:cNvSpPr/>
          <p:nvPr/>
        </p:nvSpPr>
        <p:spPr>
          <a:xfrm>
            <a:off x="7108261" y="1498689"/>
            <a:ext cx="16520" cy="112961"/>
          </a:xfrm>
          <a:custGeom>
            <a:avLst/>
            <a:gdLst/>
            <a:ahLst/>
            <a:cxnLst/>
            <a:rect l="l" t="t" r="r" b="b"/>
            <a:pathLst>
              <a:path w="23495" h="160655">
                <a:moveTo>
                  <a:pt x="22911" y="0"/>
                </a:moveTo>
                <a:lnTo>
                  <a:pt x="13746" y="22943"/>
                </a:lnTo>
                <a:lnTo>
                  <a:pt x="4582" y="41298"/>
                </a:lnTo>
                <a:lnTo>
                  <a:pt x="0" y="68831"/>
                </a:lnTo>
                <a:lnTo>
                  <a:pt x="0" y="91775"/>
                </a:lnTo>
                <a:lnTo>
                  <a:pt x="4582" y="119307"/>
                </a:lnTo>
                <a:lnTo>
                  <a:pt x="13746" y="137662"/>
                </a:lnTo>
                <a:lnTo>
                  <a:pt x="22911" y="160606"/>
                </a:lnTo>
              </a:path>
            </a:pathLst>
          </a:custGeom>
          <a:ln w="9164">
            <a:solidFill>
              <a:srgbClr val="0000FF"/>
            </a:solidFill>
          </a:ln>
        </p:spPr>
        <p:txBody>
          <a:bodyPr wrap="square" lIns="0" tIns="0" rIns="0" bIns="0" rtlCol="0"/>
          <a:lstStyle/>
          <a:p>
            <a:endParaRPr sz="1266"/>
          </a:p>
        </p:txBody>
      </p:sp>
      <p:sp>
        <p:nvSpPr>
          <p:cNvPr id="583" name="object 583"/>
          <p:cNvSpPr/>
          <p:nvPr/>
        </p:nvSpPr>
        <p:spPr>
          <a:xfrm>
            <a:off x="7182365" y="1508369"/>
            <a:ext cx="0" cy="83939"/>
          </a:xfrm>
          <a:custGeom>
            <a:avLst/>
            <a:gdLst/>
            <a:ahLst/>
            <a:cxnLst/>
            <a:rect l="l" t="t" r="r" b="b"/>
            <a:pathLst>
              <a:path h="119380">
                <a:moveTo>
                  <a:pt x="0" y="0"/>
                </a:moveTo>
                <a:lnTo>
                  <a:pt x="0" y="119307"/>
                </a:lnTo>
              </a:path>
            </a:pathLst>
          </a:custGeom>
          <a:ln w="9164">
            <a:solidFill>
              <a:srgbClr val="0000FF"/>
            </a:solidFill>
          </a:ln>
        </p:spPr>
        <p:txBody>
          <a:bodyPr wrap="square" lIns="0" tIns="0" rIns="0" bIns="0" rtlCol="0"/>
          <a:lstStyle/>
          <a:p>
            <a:endParaRPr sz="1266"/>
          </a:p>
        </p:txBody>
      </p:sp>
      <p:sp>
        <p:nvSpPr>
          <p:cNvPr id="584" name="object 584"/>
          <p:cNvSpPr/>
          <p:nvPr/>
        </p:nvSpPr>
        <p:spPr>
          <a:xfrm>
            <a:off x="7185586" y="1508369"/>
            <a:ext cx="0" cy="83939"/>
          </a:xfrm>
          <a:custGeom>
            <a:avLst/>
            <a:gdLst/>
            <a:ahLst/>
            <a:cxnLst/>
            <a:rect l="l" t="t" r="r" b="b"/>
            <a:pathLst>
              <a:path h="119380">
                <a:moveTo>
                  <a:pt x="0" y="0"/>
                </a:moveTo>
                <a:lnTo>
                  <a:pt x="0" y="119307"/>
                </a:lnTo>
              </a:path>
            </a:pathLst>
          </a:custGeom>
          <a:ln w="9164">
            <a:solidFill>
              <a:srgbClr val="0000FF"/>
            </a:solidFill>
          </a:ln>
        </p:spPr>
        <p:txBody>
          <a:bodyPr wrap="square" lIns="0" tIns="0" rIns="0" bIns="0" rtlCol="0"/>
          <a:lstStyle/>
          <a:p>
            <a:endParaRPr sz="1266"/>
          </a:p>
        </p:txBody>
      </p:sp>
      <p:sp>
        <p:nvSpPr>
          <p:cNvPr id="585" name="object 585"/>
          <p:cNvSpPr/>
          <p:nvPr/>
        </p:nvSpPr>
        <p:spPr>
          <a:xfrm>
            <a:off x="7153368" y="1508369"/>
            <a:ext cx="61615" cy="22770"/>
          </a:xfrm>
          <a:custGeom>
            <a:avLst/>
            <a:gdLst/>
            <a:ahLst/>
            <a:cxnLst/>
            <a:rect l="l" t="t" r="r" b="b"/>
            <a:pathLst>
              <a:path w="87629" h="32385">
                <a:moveTo>
                  <a:pt x="4582" y="0"/>
                </a:moveTo>
                <a:lnTo>
                  <a:pt x="0" y="32121"/>
                </a:lnTo>
                <a:lnTo>
                  <a:pt x="0" y="0"/>
                </a:lnTo>
                <a:lnTo>
                  <a:pt x="87062" y="0"/>
                </a:lnTo>
                <a:lnTo>
                  <a:pt x="87062" y="32121"/>
                </a:lnTo>
                <a:lnTo>
                  <a:pt x="77897" y="0"/>
                </a:lnTo>
              </a:path>
            </a:pathLst>
          </a:custGeom>
          <a:ln w="9175">
            <a:solidFill>
              <a:srgbClr val="0000FF"/>
            </a:solidFill>
          </a:ln>
        </p:spPr>
        <p:txBody>
          <a:bodyPr wrap="square" lIns="0" tIns="0" rIns="0" bIns="0" rtlCol="0"/>
          <a:lstStyle/>
          <a:p>
            <a:endParaRPr sz="1266"/>
          </a:p>
        </p:txBody>
      </p:sp>
      <p:sp>
        <p:nvSpPr>
          <p:cNvPr id="586" name="object 586"/>
          <p:cNvSpPr/>
          <p:nvPr/>
        </p:nvSpPr>
        <p:spPr>
          <a:xfrm>
            <a:off x="7169478" y="1592257"/>
            <a:ext cx="29021" cy="0"/>
          </a:xfrm>
          <a:custGeom>
            <a:avLst/>
            <a:gdLst/>
            <a:ahLst/>
            <a:cxnLst/>
            <a:rect l="l" t="t" r="r" b="b"/>
            <a:pathLst>
              <a:path w="41275">
                <a:moveTo>
                  <a:pt x="0" y="0"/>
                </a:moveTo>
                <a:lnTo>
                  <a:pt x="41239" y="0"/>
                </a:lnTo>
              </a:path>
            </a:pathLst>
          </a:custGeom>
          <a:ln w="9177">
            <a:solidFill>
              <a:srgbClr val="0000FF"/>
            </a:solidFill>
          </a:ln>
        </p:spPr>
        <p:txBody>
          <a:bodyPr wrap="square" lIns="0" tIns="0" rIns="0" bIns="0" rtlCol="0"/>
          <a:lstStyle/>
          <a:p>
            <a:endParaRPr sz="1266"/>
          </a:p>
        </p:txBody>
      </p:sp>
      <p:sp>
        <p:nvSpPr>
          <p:cNvPr id="587" name="object 587"/>
          <p:cNvSpPr/>
          <p:nvPr/>
        </p:nvSpPr>
        <p:spPr>
          <a:xfrm>
            <a:off x="7233914" y="1534181"/>
            <a:ext cx="51792" cy="58489"/>
          </a:xfrm>
          <a:custGeom>
            <a:avLst/>
            <a:gdLst/>
            <a:ahLst/>
            <a:cxnLst/>
            <a:rect l="l" t="t" r="r" b="b"/>
            <a:pathLst>
              <a:path w="73659" h="83185">
                <a:moveTo>
                  <a:pt x="4582" y="36710"/>
                </a:moveTo>
                <a:lnTo>
                  <a:pt x="73315" y="36710"/>
                </a:lnTo>
                <a:lnTo>
                  <a:pt x="73315" y="22943"/>
                </a:lnTo>
                <a:lnTo>
                  <a:pt x="68733" y="13766"/>
                </a:lnTo>
                <a:lnTo>
                  <a:pt x="59568" y="9177"/>
                </a:lnTo>
                <a:lnTo>
                  <a:pt x="50404" y="0"/>
                </a:lnTo>
                <a:lnTo>
                  <a:pt x="32075" y="0"/>
                </a:lnTo>
                <a:lnTo>
                  <a:pt x="13746" y="9177"/>
                </a:lnTo>
                <a:lnTo>
                  <a:pt x="4582" y="18355"/>
                </a:lnTo>
                <a:lnTo>
                  <a:pt x="0" y="36710"/>
                </a:lnTo>
                <a:lnTo>
                  <a:pt x="0" y="45887"/>
                </a:lnTo>
                <a:lnTo>
                  <a:pt x="4582" y="64242"/>
                </a:lnTo>
                <a:lnTo>
                  <a:pt x="13746" y="78008"/>
                </a:lnTo>
                <a:lnTo>
                  <a:pt x="32075" y="82597"/>
                </a:lnTo>
                <a:lnTo>
                  <a:pt x="45822" y="82597"/>
                </a:lnTo>
                <a:lnTo>
                  <a:pt x="59568" y="78008"/>
                </a:lnTo>
                <a:lnTo>
                  <a:pt x="73315" y="64242"/>
                </a:lnTo>
              </a:path>
            </a:pathLst>
          </a:custGeom>
          <a:ln w="9170">
            <a:solidFill>
              <a:srgbClr val="0000FF"/>
            </a:solidFill>
          </a:ln>
        </p:spPr>
        <p:txBody>
          <a:bodyPr wrap="square" lIns="0" tIns="0" rIns="0" bIns="0" rtlCol="0"/>
          <a:lstStyle/>
          <a:p>
            <a:endParaRPr sz="1266"/>
          </a:p>
        </p:txBody>
      </p:sp>
      <p:sp>
        <p:nvSpPr>
          <p:cNvPr id="588" name="object 588"/>
          <p:cNvSpPr/>
          <p:nvPr/>
        </p:nvSpPr>
        <p:spPr>
          <a:xfrm>
            <a:off x="7275799" y="1540634"/>
            <a:ext cx="6697" cy="19645"/>
          </a:xfrm>
          <a:custGeom>
            <a:avLst/>
            <a:gdLst/>
            <a:ahLst/>
            <a:cxnLst/>
            <a:rect l="l" t="t" r="r" b="b"/>
            <a:pathLst>
              <a:path w="9525" h="27939">
                <a:moveTo>
                  <a:pt x="9164" y="27532"/>
                </a:moveTo>
                <a:lnTo>
                  <a:pt x="9164" y="9177"/>
                </a:lnTo>
                <a:lnTo>
                  <a:pt x="0" y="0"/>
                </a:lnTo>
              </a:path>
            </a:pathLst>
          </a:custGeom>
          <a:ln w="9165">
            <a:solidFill>
              <a:srgbClr val="0000FF"/>
            </a:solidFill>
          </a:ln>
        </p:spPr>
        <p:txBody>
          <a:bodyPr wrap="square" lIns="0" tIns="0" rIns="0" bIns="0" rtlCol="0"/>
          <a:lstStyle/>
          <a:p>
            <a:endParaRPr sz="1266"/>
          </a:p>
        </p:txBody>
      </p:sp>
      <p:sp>
        <p:nvSpPr>
          <p:cNvPr id="589" name="object 589"/>
          <p:cNvSpPr/>
          <p:nvPr/>
        </p:nvSpPr>
        <p:spPr>
          <a:xfrm>
            <a:off x="7237136" y="1534181"/>
            <a:ext cx="19645" cy="58489"/>
          </a:xfrm>
          <a:custGeom>
            <a:avLst/>
            <a:gdLst/>
            <a:ahLst/>
            <a:cxnLst/>
            <a:rect l="l" t="t" r="r" b="b"/>
            <a:pathLst>
              <a:path w="27940" h="83185">
                <a:moveTo>
                  <a:pt x="27493" y="0"/>
                </a:moveTo>
                <a:lnTo>
                  <a:pt x="18328" y="9177"/>
                </a:lnTo>
                <a:lnTo>
                  <a:pt x="4582" y="18355"/>
                </a:lnTo>
                <a:lnTo>
                  <a:pt x="0" y="36710"/>
                </a:lnTo>
                <a:lnTo>
                  <a:pt x="0" y="45887"/>
                </a:lnTo>
                <a:lnTo>
                  <a:pt x="4582" y="64242"/>
                </a:lnTo>
                <a:lnTo>
                  <a:pt x="18328" y="78008"/>
                </a:lnTo>
                <a:lnTo>
                  <a:pt x="27493" y="82597"/>
                </a:lnTo>
              </a:path>
            </a:pathLst>
          </a:custGeom>
          <a:ln w="9165">
            <a:solidFill>
              <a:srgbClr val="0000FF"/>
            </a:solidFill>
          </a:ln>
        </p:spPr>
        <p:txBody>
          <a:bodyPr wrap="square" lIns="0" tIns="0" rIns="0" bIns="0" rtlCol="0"/>
          <a:lstStyle/>
          <a:p>
            <a:endParaRPr sz="1266"/>
          </a:p>
        </p:txBody>
      </p:sp>
      <p:sp>
        <p:nvSpPr>
          <p:cNvPr id="590" name="object 590"/>
          <p:cNvSpPr/>
          <p:nvPr/>
        </p:nvSpPr>
        <p:spPr>
          <a:xfrm>
            <a:off x="7308018" y="1508369"/>
            <a:ext cx="29021" cy="83939"/>
          </a:xfrm>
          <a:custGeom>
            <a:avLst/>
            <a:gdLst/>
            <a:ahLst/>
            <a:cxnLst/>
            <a:rect l="l" t="t" r="r" b="b"/>
            <a:pathLst>
              <a:path w="41275" h="119380">
                <a:moveTo>
                  <a:pt x="0" y="0"/>
                </a:moveTo>
                <a:lnTo>
                  <a:pt x="41239" y="119307"/>
                </a:lnTo>
              </a:path>
            </a:pathLst>
          </a:custGeom>
          <a:ln w="9165">
            <a:solidFill>
              <a:srgbClr val="0000FF"/>
            </a:solidFill>
          </a:ln>
        </p:spPr>
        <p:txBody>
          <a:bodyPr wrap="square" lIns="0" tIns="0" rIns="0" bIns="0" rtlCol="0"/>
          <a:lstStyle/>
          <a:p>
            <a:endParaRPr sz="1266"/>
          </a:p>
        </p:txBody>
      </p:sp>
      <p:sp>
        <p:nvSpPr>
          <p:cNvPr id="591" name="object 591"/>
          <p:cNvSpPr/>
          <p:nvPr/>
        </p:nvSpPr>
        <p:spPr>
          <a:xfrm>
            <a:off x="7314461" y="1508369"/>
            <a:ext cx="22770" cy="70991"/>
          </a:xfrm>
          <a:custGeom>
            <a:avLst/>
            <a:gdLst/>
            <a:ahLst/>
            <a:cxnLst/>
            <a:rect l="l" t="t" r="r" b="b"/>
            <a:pathLst>
              <a:path w="32384" h="100964">
                <a:moveTo>
                  <a:pt x="0" y="0"/>
                </a:moveTo>
                <a:lnTo>
                  <a:pt x="32075" y="100952"/>
                </a:lnTo>
              </a:path>
            </a:pathLst>
          </a:custGeom>
          <a:ln w="9165">
            <a:solidFill>
              <a:srgbClr val="0000FF"/>
            </a:solidFill>
          </a:ln>
        </p:spPr>
        <p:txBody>
          <a:bodyPr wrap="square" lIns="0" tIns="0" rIns="0" bIns="0" rtlCol="0"/>
          <a:lstStyle/>
          <a:p>
            <a:endParaRPr sz="1266"/>
          </a:p>
        </p:txBody>
      </p:sp>
      <p:sp>
        <p:nvSpPr>
          <p:cNvPr id="592" name="object 592"/>
          <p:cNvSpPr/>
          <p:nvPr/>
        </p:nvSpPr>
        <p:spPr>
          <a:xfrm>
            <a:off x="7337015" y="1508369"/>
            <a:ext cx="29021" cy="83939"/>
          </a:xfrm>
          <a:custGeom>
            <a:avLst/>
            <a:gdLst/>
            <a:ahLst/>
            <a:cxnLst/>
            <a:rect l="l" t="t" r="r" b="b"/>
            <a:pathLst>
              <a:path w="41275" h="119380">
                <a:moveTo>
                  <a:pt x="41239" y="0"/>
                </a:moveTo>
                <a:lnTo>
                  <a:pt x="0" y="119307"/>
                </a:lnTo>
              </a:path>
            </a:pathLst>
          </a:custGeom>
          <a:ln w="9165">
            <a:solidFill>
              <a:srgbClr val="0000FF"/>
            </a:solidFill>
          </a:ln>
        </p:spPr>
        <p:txBody>
          <a:bodyPr wrap="square" lIns="0" tIns="0" rIns="0" bIns="0" rtlCol="0"/>
          <a:lstStyle/>
          <a:p>
            <a:endParaRPr sz="1266"/>
          </a:p>
        </p:txBody>
      </p:sp>
      <p:sp>
        <p:nvSpPr>
          <p:cNvPr id="593" name="object 593"/>
          <p:cNvSpPr/>
          <p:nvPr/>
        </p:nvSpPr>
        <p:spPr>
          <a:xfrm>
            <a:off x="7301573" y="1508369"/>
            <a:ext cx="22770" cy="0"/>
          </a:xfrm>
          <a:custGeom>
            <a:avLst/>
            <a:gdLst/>
            <a:ahLst/>
            <a:cxnLst/>
            <a:rect l="l" t="t" r="r" b="b"/>
            <a:pathLst>
              <a:path w="32384">
                <a:moveTo>
                  <a:pt x="0" y="0"/>
                </a:moveTo>
                <a:lnTo>
                  <a:pt x="32075" y="0"/>
                </a:lnTo>
              </a:path>
            </a:pathLst>
          </a:custGeom>
          <a:ln w="9177">
            <a:solidFill>
              <a:srgbClr val="0000FF"/>
            </a:solidFill>
          </a:ln>
        </p:spPr>
        <p:txBody>
          <a:bodyPr wrap="square" lIns="0" tIns="0" rIns="0" bIns="0" rtlCol="0"/>
          <a:lstStyle/>
          <a:p>
            <a:endParaRPr sz="1266"/>
          </a:p>
        </p:txBody>
      </p:sp>
      <p:sp>
        <p:nvSpPr>
          <p:cNvPr id="594" name="object 594"/>
          <p:cNvSpPr/>
          <p:nvPr/>
        </p:nvSpPr>
        <p:spPr>
          <a:xfrm>
            <a:off x="7349901" y="1508369"/>
            <a:ext cx="22770" cy="0"/>
          </a:xfrm>
          <a:custGeom>
            <a:avLst/>
            <a:gdLst/>
            <a:ahLst/>
            <a:cxnLst/>
            <a:rect l="l" t="t" r="r" b="b"/>
            <a:pathLst>
              <a:path w="32384">
                <a:moveTo>
                  <a:pt x="0" y="0"/>
                </a:moveTo>
                <a:lnTo>
                  <a:pt x="32075" y="0"/>
                </a:lnTo>
              </a:path>
            </a:pathLst>
          </a:custGeom>
          <a:ln w="9177">
            <a:solidFill>
              <a:srgbClr val="0000FF"/>
            </a:solidFill>
          </a:ln>
        </p:spPr>
        <p:txBody>
          <a:bodyPr wrap="square" lIns="0" tIns="0" rIns="0" bIns="0" rtlCol="0"/>
          <a:lstStyle/>
          <a:p>
            <a:endParaRPr sz="1266"/>
          </a:p>
        </p:txBody>
      </p:sp>
      <p:sp>
        <p:nvSpPr>
          <p:cNvPr id="595" name="object 595"/>
          <p:cNvSpPr/>
          <p:nvPr/>
        </p:nvSpPr>
        <p:spPr>
          <a:xfrm>
            <a:off x="7388564" y="1492237"/>
            <a:ext cx="29021" cy="129480"/>
          </a:xfrm>
          <a:custGeom>
            <a:avLst/>
            <a:gdLst/>
            <a:ahLst/>
            <a:cxnLst/>
            <a:rect l="l" t="t" r="r" b="b"/>
            <a:pathLst>
              <a:path w="41275" h="184150">
                <a:moveTo>
                  <a:pt x="0" y="0"/>
                </a:moveTo>
                <a:lnTo>
                  <a:pt x="13746" y="9177"/>
                </a:lnTo>
                <a:lnTo>
                  <a:pt x="22911" y="27532"/>
                </a:lnTo>
                <a:lnTo>
                  <a:pt x="36657" y="50476"/>
                </a:lnTo>
                <a:lnTo>
                  <a:pt x="41239" y="78008"/>
                </a:lnTo>
                <a:lnTo>
                  <a:pt x="41239" y="100952"/>
                </a:lnTo>
                <a:lnTo>
                  <a:pt x="36657" y="128485"/>
                </a:lnTo>
                <a:lnTo>
                  <a:pt x="22911" y="151429"/>
                </a:lnTo>
                <a:lnTo>
                  <a:pt x="13746" y="169784"/>
                </a:lnTo>
                <a:lnTo>
                  <a:pt x="0" y="183550"/>
                </a:lnTo>
              </a:path>
            </a:pathLst>
          </a:custGeom>
          <a:ln w="9165">
            <a:solidFill>
              <a:srgbClr val="0000FF"/>
            </a:solidFill>
          </a:ln>
        </p:spPr>
        <p:txBody>
          <a:bodyPr wrap="square" lIns="0" tIns="0" rIns="0" bIns="0" rtlCol="0"/>
          <a:lstStyle/>
          <a:p>
            <a:endParaRPr sz="1266"/>
          </a:p>
        </p:txBody>
      </p:sp>
      <p:sp>
        <p:nvSpPr>
          <p:cNvPr id="596" name="object 596"/>
          <p:cNvSpPr/>
          <p:nvPr/>
        </p:nvSpPr>
        <p:spPr>
          <a:xfrm>
            <a:off x="7398230" y="1498689"/>
            <a:ext cx="16520" cy="112961"/>
          </a:xfrm>
          <a:custGeom>
            <a:avLst/>
            <a:gdLst/>
            <a:ahLst/>
            <a:cxnLst/>
            <a:rect l="l" t="t" r="r" b="b"/>
            <a:pathLst>
              <a:path w="23495" h="160655">
                <a:moveTo>
                  <a:pt x="0" y="0"/>
                </a:moveTo>
                <a:lnTo>
                  <a:pt x="9164" y="22943"/>
                </a:lnTo>
                <a:lnTo>
                  <a:pt x="18328" y="41298"/>
                </a:lnTo>
                <a:lnTo>
                  <a:pt x="22911" y="68831"/>
                </a:lnTo>
                <a:lnTo>
                  <a:pt x="22911" y="91775"/>
                </a:lnTo>
                <a:lnTo>
                  <a:pt x="18328" y="119307"/>
                </a:lnTo>
                <a:lnTo>
                  <a:pt x="9164" y="137662"/>
                </a:lnTo>
                <a:lnTo>
                  <a:pt x="0" y="160606"/>
                </a:lnTo>
              </a:path>
            </a:pathLst>
          </a:custGeom>
          <a:ln w="9164">
            <a:solidFill>
              <a:srgbClr val="0000FF"/>
            </a:solidFill>
          </a:ln>
        </p:spPr>
        <p:txBody>
          <a:bodyPr wrap="square" lIns="0" tIns="0" rIns="0" bIns="0" rtlCol="0"/>
          <a:lstStyle/>
          <a:p>
            <a:endParaRPr sz="1266"/>
          </a:p>
        </p:txBody>
      </p:sp>
      <p:sp>
        <p:nvSpPr>
          <p:cNvPr id="597" name="object 597"/>
          <p:cNvSpPr/>
          <p:nvPr/>
        </p:nvSpPr>
        <p:spPr>
          <a:xfrm>
            <a:off x="4314903" y="3815298"/>
            <a:ext cx="54918" cy="171003"/>
          </a:xfrm>
          <a:custGeom>
            <a:avLst/>
            <a:gdLst/>
            <a:ahLst/>
            <a:cxnLst/>
            <a:rect l="l" t="t" r="r" b="b"/>
            <a:pathLst>
              <a:path w="78104" h="243204">
                <a:moveTo>
                  <a:pt x="77897" y="0"/>
                </a:moveTo>
                <a:lnTo>
                  <a:pt x="0" y="243204"/>
                </a:lnTo>
              </a:path>
            </a:pathLst>
          </a:custGeom>
          <a:ln w="9165">
            <a:solidFill>
              <a:srgbClr val="0000FF"/>
            </a:solidFill>
          </a:ln>
        </p:spPr>
        <p:txBody>
          <a:bodyPr wrap="square" lIns="0" tIns="0" rIns="0" bIns="0" rtlCol="0"/>
          <a:lstStyle/>
          <a:p>
            <a:endParaRPr sz="1266"/>
          </a:p>
        </p:txBody>
      </p:sp>
      <p:sp>
        <p:nvSpPr>
          <p:cNvPr id="598" name="object 598"/>
          <p:cNvSpPr/>
          <p:nvPr/>
        </p:nvSpPr>
        <p:spPr>
          <a:xfrm>
            <a:off x="4369675" y="3815298"/>
            <a:ext cx="58043" cy="171003"/>
          </a:xfrm>
          <a:custGeom>
            <a:avLst/>
            <a:gdLst/>
            <a:ahLst/>
            <a:cxnLst/>
            <a:rect l="l" t="t" r="r" b="b"/>
            <a:pathLst>
              <a:path w="82550" h="243204">
                <a:moveTo>
                  <a:pt x="0" y="0"/>
                </a:moveTo>
                <a:lnTo>
                  <a:pt x="82479" y="243204"/>
                </a:lnTo>
              </a:path>
            </a:pathLst>
          </a:custGeom>
          <a:ln w="9165">
            <a:solidFill>
              <a:srgbClr val="0000FF"/>
            </a:solidFill>
          </a:ln>
        </p:spPr>
        <p:txBody>
          <a:bodyPr wrap="square" lIns="0" tIns="0" rIns="0" bIns="0" rtlCol="0"/>
          <a:lstStyle/>
          <a:p>
            <a:endParaRPr sz="1266"/>
          </a:p>
        </p:txBody>
      </p:sp>
      <p:sp>
        <p:nvSpPr>
          <p:cNvPr id="599" name="object 599"/>
          <p:cNvSpPr/>
          <p:nvPr/>
        </p:nvSpPr>
        <p:spPr>
          <a:xfrm>
            <a:off x="4369675" y="3841110"/>
            <a:ext cx="48667" cy="145554"/>
          </a:xfrm>
          <a:custGeom>
            <a:avLst/>
            <a:gdLst/>
            <a:ahLst/>
            <a:cxnLst/>
            <a:rect l="l" t="t" r="r" b="b"/>
            <a:pathLst>
              <a:path w="69214" h="207010">
                <a:moveTo>
                  <a:pt x="0" y="0"/>
                </a:moveTo>
                <a:lnTo>
                  <a:pt x="68733" y="206494"/>
                </a:lnTo>
              </a:path>
            </a:pathLst>
          </a:custGeom>
          <a:ln w="9165">
            <a:solidFill>
              <a:srgbClr val="0000FF"/>
            </a:solidFill>
          </a:ln>
        </p:spPr>
        <p:txBody>
          <a:bodyPr wrap="square" lIns="0" tIns="0" rIns="0" bIns="0" rtlCol="0"/>
          <a:lstStyle/>
          <a:p>
            <a:endParaRPr sz="1266"/>
          </a:p>
        </p:txBody>
      </p:sp>
      <p:sp>
        <p:nvSpPr>
          <p:cNvPr id="600" name="object 600"/>
          <p:cNvSpPr/>
          <p:nvPr/>
        </p:nvSpPr>
        <p:spPr>
          <a:xfrm>
            <a:off x="4331012" y="3937904"/>
            <a:ext cx="70991" cy="0"/>
          </a:xfrm>
          <a:custGeom>
            <a:avLst/>
            <a:gdLst/>
            <a:ahLst/>
            <a:cxnLst/>
            <a:rect l="l" t="t" r="r" b="b"/>
            <a:pathLst>
              <a:path w="100964">
                <a:moveTo>
                  <a:pt x="0" y="0"/>
                </a:moveTo>
                <a:lnTo>
                  <a:pt x="100808" y="0"/>
                </a:lnTo>
              </a:path>
            </a:pathLst>
          </a:custGeom>
          <a:ln w="9177">
            <a:solidFill>
              <a:srgbClr val="0000FF"/>
            </a:solidFill>
          </a:ln>
        </p:spPr>
        <p:txBody>
          <a:bodyPr wrap="square" lIns="0" tIns="0" rIns="0" bIns="0" rtlCol="0"/>
          <a:lstStyle/>
          <a:p>
            <a:endParaRPr sz="1266"/>
          </a:p>
        </p:txBody>
      </p:sp>
      <p:sp>
        <p:nvSpPr>
          <p:cNvPr id="601" name="object 601"/>
          <p:cNvSpPr/>
          <p:nvPr/>
        </p:nvSpPr>
        <p:spPr>
          <a:xfrm>
            <a:off x="4298794" y="3986301"/>
            <a:ext cx="48667" cy="0"/>
          </a:xfrm>
          <a:custGeom>
            <a:avLst/>
            <a:gdLst/>
            <a:ahLst/>
            <a:cxnLst/>
            <a:rect l="l" t="t" r="r" b="b"/>
            <a:pathLst>
              <a:path w="69214">
                <a:moveTo>
                  <a:pt x="0" y="0"/>
                </a:moveTo>
                <a:lnTo>
                  <a:pt x="68733" y="0"/>
                </a:lnTo>
              </a:path>
            </a:pathLst>
          </a:custGeom>
          <a:ln w="9177">
            <a:solidFill>
              <a:srgbClr val="0000FF"/>
            </a:solidFill>
          </a:ln>
        </p:spPr>
        <p:txBody>
          <a:bodyPr wrap="square" lIns="0" tIns="0" rIns="0" bIns="0" rtlCol="0"/>
          <a:lstStyle/>
          <a:p>
            <a:endParaRPr sz="1266"/>
          </a:p>
        </p:txBody>
      </p:sp>
      <p:sp>
        <p:nvSpPr>
          <p:cNvPr id="602" name="object 602"/>
          <p:cNvSpPr/>
          <p:nvPr/>
        </p:nvSpPr>
        <p:spPr>
          <a:xfrm>
            <a:off x="4395450" y="3986301"/>
            <a:ext cx="48667" cy="0"/>
          </a:xfrm>
          <a:custGeom>
            <a:avLst/>
            <a:gdLst/>
            <a:ahLst/>
            <a:cxnLst/>
            <a:rect l="l" t="t" r="r" b="b"/>
            <a:pathLst>
              <a:path w="69214">
                <a:moveTo>
                  <a:pt x="0" y="0"/>
                </a:moveTo>
                <a:lnTo>
                  <a:pt x="68733" y="0"/>
                </a:lnTo>
              </a:path>
            </a:pathLst>
          </a:custGeom>
          <a:ln w="9177">
            <a:solidFill>
              <a:srgbClr val="0000FF"/>
            </a:solidFill>
          </a:ln>
        </p:spPr>
        <p:txBody>
          <a:bodyPr wrap="square" lIns="0" tIns="0" rIns="0" bIns="0" rtlCol="0"/>
          <a:lstStyle/>
          <a:p>
            <a:endParaRPr sz="1266"/>
          </a:p>
        </p:txBody>
      </p:sp>
      <p:sp>
        <p:nvSpPr>
          <p:cNvPr id="603" name="object 603"/>
          <p:cNvSpPr/>
          <p:nvPr/>
        </p:nvSpPr>
        <p:spPr>
          <a:xfrm>
            <a:off x="4492106" y="3815298"/>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04" name="object 604"/>
          <p:cNvSpPr/>
          <p:nvPr/>
        </p:nvSpPr>
        <p:spPr>
          <a:xfrm>
            <a:off x="4501771" y="3815298"/>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05" name="object 605"/>
          <p:cNvSpPr/>
          <p:nvPr/>
        </p:nvSpPr>
        <p:spPr>
          <a:xfrm>
            <a:off x="4469553" y="3815298"/>
            <a:ext cx="32593" cy="0"/>
          </a:xfrm>
          <a:custGeom>
            <a:avLst/>
            <a:gdLst/>
            <a:ahLst/>
            <a:cxnLst/>
            <a:rect l="l" t="t" r="r" b="b"/>
            <a:pathLst>
              <a:path w="46354">
                <a:moveTo>
                  <a:pt x="0" y="0"/>
                </a:moveTo>
                <a:lnTo>
                  <a:pt x="45822" y="0"/>
                </a:lnTo>
              </a:path>
            </a:pathLst>
          </a:custGeom>
          <a:ln w="9177">
            <a:solidFill>
              <a:srgbClr val="0000FF"/>
            </a:solidFill>
          </a:ln>
        </p:spPr>
        <p:txBody>
          <a:bodyPr wrap="square" lIns="0" tIns="0" rIns="0" bIns="0" rtlCol="0"/>
          <a:lstStyle/>
          <a:p>
            <a:endParaRPr sz="1266"/>
          </a:p>
        </p:txBody>
      </p:sp>
      <p:sp>
        <p:nvSpPr>
          <p:cNvPr id="606" name="object 606"/>
          <p:cNvSpPr/>
          <p:nvPr/>
        </p:nvSpPr>
        <p:spPr>
          <a:xfrm>
            <a:off x="4469552" y="3986301"/>
            <a:ext cx="54918" cy="0"/>
          </a:xfrm>
          <a:custGeom>
            <a:avLst/>
            <a:gdLst/>
            <a:ahLst/>
            <a:cxnLst/>
            <a:rect l="l" t="t" r="r" b="b"/>
            <a:pathLst>
              <a:path w="78104">
                <a:moveTo>
                  <a:pt x="0" y="0"/>
                </a:moveTo>
                <a:lnTo>
                  <a:pt x="77897" y="0"/>
                </a:lnTo>
              </a:path>
            </a:pathLst>
          </a:custGeom>
          <a:ln w="9177">
            <a:solidFill>
              <a:srgbClr val="0000FF"/>
            </a:solidFill>
          </a:ln>
        </p:spPr>
        <p:txBody>
          <a:bodyPr wrap="square" lIns="0" tIns="0" rIns="0" bIns="0" rtlCol="0"/>
          <a:lstStyle/>
          <a:p>
            <a:endParaRPr sz="1266"/>
          </a:p>
        </p:txBody>
      </p:sp>
      <p:sp>
        <p:nvSpPr>
          <p:cNvPr id="607" name="object 607"/>
          <p:cNvSpPr/>
          <p:nvPr/>
        </p:nvSpPr>
        <p:spPr>
          <a:xfrm>
            <a:off x="4582318" y="3815298"/>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08" name="object 608"/>
          <p:cNvSpPr/>
          <p:nvPr/>
        </p:nvSpPr>
        <p:spPr>
          <a:xfrm>
            <a:off x="4588762" y="3815298"/>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09" name="object 609"/>
          <p:cNvSpPr/>
          <p:nvPr/>
        </p:nvSpPr>
        <p:spPr>
          <a:xfrm>
            <a:off x="4556544" y="3815298"/>
            <a:ext cx="32593" cy="0"/>
          </a:xfrm>
          <a:custGeom>
            <a:avLst/>
            <a:gdLst/>
            <a:ahLst/>
            <a:cxnLst/>
            <a:rect l="l" t="t" r="r" b="b"/>
            <a:pathLst>
              <a:path w="46354">
                <a:moveTo>
                  <a:pt x="0" y="0"/>
                </a:moveTo>
                <a:lnTo>
                  <a:pt x="45822" y="0"/>
                </a:lnTo>
              </a:path>
            </a:pathLst>
          </a:custGeom>
          <a:ln w="9177">
            <a:solidFill>
              <a:srgbClr val="0000FF"/>
            </a:solidFill>
          </a:ln>
        </p:spPr>
        <p:txBody>
          <a:bodyPr wrap="square" lIns="0" tIns="0" rIns="0" bIns="0" rtlCol="0"/>
          <a:lstStyle/>
          <a:p>
            <a:endParaRPr sz="1266"/>
          </a:p>
        </p:txBody>
      </p:sp>
      <p:sp>
        <p:nvSpPr>
          <p:cNvPr id="610" name="object 610"/>
          <p:cNvSpPr/>
          <p:nvPr/>
        </p:nvSpPr>
        <p:spPr>
          <a:xfrm>
            <a:off x="4556543" y="3986301"/>
            <a:ext cx="58043" cy="0"/>
          </a:xfrm>
          <a:custGeom>
            <a:avLst/>
            <a:gdLst/>
            <a:ahLst/>
            <a:cxnLst/>
            <a:rect l="l" t="t" r="r" b="b"/>
            <a:pathLst>
              <a:path w="82550">
                <a:moveTo>
                  <a:pt x="0" y="0"/>
                </a:moveTo>
                <a:lnTo>
                  <a:pt x="82479" y="0"/>
                </a:lnTo>
              </a:path>
            </a:pathLst>
          </a:custGeom>
          <a:ln w="9177">
            <a:solidFill>
              <a:srgbClr val="0000FF"/>
            </a:solidFill>
          </a:ln>
        </p:spPr>
        <p:txBody>
          <a:bodyPr wrap="square" lIns="0" tIns="0" rIns="0" bIns="0" rtlCol="0"/>
          <a:lstStyle/>
          <a:p>
            <a:endParaRPr sz="1266"/>
          </a:p>
        </p:txBody>
      </p:sp>
      <p:sp>
        <p:nvSpPr>
          <p:cNvPr id="611" name="object 611"/>
          <p:cNvSpPr/>
          <p:nvPr/>
        </p:nvSpPr>
        <p:spPr>
          <a:xfrm>
            <a:off x="4798183" y="3873375"/>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12" name="object 612"/>
          <p:cNvSpPr/>
          <p:nvPr/>
        </p:nvSpPr>
        <p:spPr>
          <a:xfrm>
            <a:off x="4807848" y="3873375"/>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13" name="object 613"/>
          <p:cNvSpPr/>
          <p:nvPr/>
        </p:nvSpPr>
        <p:spPr>
          <a:xfrm>
            <a:off x="4807849" y="3873375"/>
            <a:ext cx="96887" cy="112961"/>
          </a:xfrm>
          <a:custGeom>
            <a:avLst/>
            <a:gdLst/>
            <a:ahLst/>
            <a:cxnLst/>
            <a:rect l="l" t="t" r="r" b="b"/>
            <a:pathLst>
              <a:path w="137795" h="160654">
                <a:moveTo>
                  <a:pt x="0" y="32121"/>
                </a:moveTo>
                <a:lnTo>
                  <a:pt x="22911" y="9177"/>
                </a:lnTo>
                <a:lnTo>
                  <a:pt x="45822" y="0"/>
                </a:lnTo>
                <a:lnTo>
                  <a:pt x="68733" y="0"/>
                </a:lnTo>
                <a:lnTo>
                  <a:pt x="100808" y="9177"/>
                </a:lnTo>
                <a:lnTo>
                  <a:pt x="123719" y="32121"/>
                </a:lnTo>
                <a:lnTo>
                  <a:pt x="137466" y="68831"/>
                </a:lnTo>
                <a:lnTo>
                  <a:pt x="137466" y="91775"/>
                </a:lnTo>
                <a:lnTo>
                  <a:pt x="123719" y="123896"/>
                </a:lnTo>
                <a:lnTo>
                  <a:pt x="100808" y="146840"/>
                </a:lnTo>
                <a:lnTo>
                  <a:pt x="68733" y="160606"/>
                </a:lnTo>
                <a:lnTo>
                  <a:pt x="45822" y="160606"/>
                </a:lnTo>
                <a:lnTo>
                  <a:pt x="22911" y="146840"/>
                </a:lnTo>
                <a:lnTo>
                  <a:pt x="0" y="123896"/>
                </a:lnTo>
              </a:path>
            </a:pathLst>
          </a:custGeom>
          <a:ln w="9169">
            <a:solidFill>
              <a:srgbClr val="0000FF"/>
            </a:solidFill>
          </a:ln>
        </p:spPr>
        <p:txBody>
          <a:bodyPr wrap="square" lIns="0" tIns="0" rIns="0" bIns="0" rtlCol="0"/>
          <a:lstStyle/>
          <a:p>
            <a:endParaRPr sz="1266"/>
          </a:p>
        </p:txBody>
      </p:sp>
      <p:sp>
        <p:nvSpPr>
          <p:cNvPr id="614" name="object 614"/>
          <p:cNvSpPr/>
          <p:nvPr/>
        </p:nvSpPr>
        <p:spPr>
          <a:xfrm>
            <a:off x="4856177" y="3873375"/>
            <a:ext cx="38843" cy="112961"/>
          </a:xfrm>
          <a:custGeom>
            <a:avLst/>
            <a:gdLst/>
            <a:ahLst/>
            <a:cxnLst/>
            <a:rect l="l" t="t" r="r" b="b"/>
            <a:pathLst>
              <a:path w="55245" h="160654">
                <a:moveTo>
                  <a:pt x="0" y="0"/>
                </a:moveTo>
                <a:lnTo>
                  <a:pt x="22911" y="9177"/>
                </a:lnTo>
                <a:lnTo>
                  <a:pt x="45822" y="32121"/>
                </a:lnTo>
                <a:lnTo>
                  <a:pt x="54986" y="68831"/>
                </a:lnTo>
                <a:lnTo>
                  <a:pt x="54986" y="91775"/>
                </a:lnTo>
                <a:lnTo>
                  <a:pt x="45822" y="123896"/>
                </a:lnTo>
                <a:lnTo>
                  <a:pt x="22911" y="146840"/>
                </a:lnTo>
                <a:lnTo>
                  <a:pt x="0" y="160606"/>
                </a:lnTo>
              </a:path>
            </a:pathLst>
          </a:custGeom>
          <a:ln w="9165">
            <a:solidFill>
              <a:srgbClr val="0000FF"/>
            </a:solidFill>
          </a:ln>
        </p:spPr>
        <p:txBody>
          <a:bodyPr wrap="square" lIns="0" tIns="0" rIns="0" bIns="0" rtlCol="0"/>
          <a:lstStyle/>
          <a:p>
            <a:endParaRPr sz="1266"/>
          </a:p>
        </p:txBody>
      </p:sp>
      <p:sp>
        <p:nvSpPr>
          <p:cNvPr id="615" name="object 615"/>
          <p:cNvSpPr/>
          <p:nvPr/>
        </p:nvSpPr>
        <p:spPr>
          <a:xfrm>
            <a:off x="4775630" y="3873375"/>
            <a:ext cx="32593" cy="0"/>
          </a:xfrm>
          <a:custGeom>
            <a:avLst/>
            <a:gdLst/>
            <a:ahLst/>
            <a:cxnLst/>
            <a:rect l="l" t="t" r="r" b="b"/>
            <a:pathLst>
              <a:path w="46354">
                <a:moveTo>
                  <a:pt x="0" y="0"/>
                </a:moveTo>
                <a:lnTo>
                  <a:pt x="45822" y="0"/>
                </a:lnTo>
              </a:path>
            </a:pathLst>
          </a:custGeom>
          <a:ln w="9177">
            <a:solidFill>
              <a:srgbClr val="0000FF"/>
            </a:solidFill>
          </a:ln>
        </p:spPr>
        <p:txBody>
          <a:bodyPr wrap="square" lIns="0" tIns="0" rIns="0" bIns="0" rtlCol="0"/>
          <a:lstStyle/>
          <a:p>
            <a:endParaRPr sz="1266"/>
          </a:p>
        </p:txBody>
      </p:sp>
      <p:sp>
        <p:nvSpPr>
          <p:cNvPr id="616" name="object 616"/>
          <p:cNvSpPr/>
          <p:nvPr/>
        </p:nvSpPr>
        <p:spPr>
          <a:xfrm>
            <a:off x="4775630" y="4044378"/>
            <a:ext cx="54918" cy="0"/>
          </a:xfrm>
          <a:custGeom>
            <a:avLst/>
            <a:gdLst/>
            <a:ahLst/>
            <a:cxnLst/>
            <a:rect l="l" t="t" r="r" b="b"/>
            <a:pathLst>
              <a:path w="78104">
                <a:moveTo>
                  <a:pt x="0" y="0"/>
                </a:moveTo>
                <a:lnTo>
                  <a:pt x="77897" y="0"/>
                </a:lnTo>
              </a:path>
            </a:pathLst>
          </a:custGeom>
          <a:ln w="9177">
            <a:solidFill>
              <a:srgbClr val="0000FF"/>
            </a:solidFill>
          </a:ln>
        </p:spPr>
        <p:txBody>
          <a:bodyPr wrap="square" lIns="0" tIns="0" rIns="0" bIns="0" rtlCol="0"/>
          <a:lstStyle/>
          <a:p>
            <a:endParaRPr sz="1266"/>
          </a:p>
        </p:txBody>
      </p:sp>
      <p:sp>
        <p:nvSpPr>
          <p:cNvPr id="617" name="object 617"/>
          <p:cNvSpPr/>
          <p:nvPr/>
        </p:nvSpPr>
        <p:spPr>
          <a:xfrm>
            <a:off x="4968942" y="3873375"/>
            <a:ext cx="0" cy="112961"/>
          </a:xfrm>
          <a:custGeom>
            <a:avLst/>
            <a:gdLst/>
            <a:ahLst/>
            <a:cxnLst/>
            <a:rect l="l" t="t" r="r" b="b"/>
            <a:pathLst>
              <a:path h="160654">
                <a:moveTo>
                  <a:pt x="0" y="0"/>
                </a:moveTo>
                <a:lnTo>
                  <a:pt x="0" y="160606"/>
                </a:lnTo>
              </a:path>
            </a:pathLst>
          </a:custGeom>
          <a:ln w="9164">
            <a:solidFill>
              <a:srgbClr val="0000FF"/>
            </a:solidFill>
          </a:ln>
        </p:spPr>
        <p:txBody>
          <a:bodyPr wrap="square" lIns="0" tIns="0" rIns="0" bIns="0" rtlCol="0"/>
          <a:lstStyle/>
          <a:p>
            <a:endParaRPr sz="1266"/>
          </a:p>
        </p:txBody>
      </p:sp>
      <p:sp>
        <p:nvSpPr>
          <p:cNvPr id="618" name="object 618"/>
          <p:cNvSpPr/>
          <p:nvPr/>
        </p:nvSpPr>
        <p:spPr>
          <a:xfrm>
            <a:off x="4975385" y="3873375"/>
            <a:ext cx="0" cy="112961"/>
          </a:xfrm>
          <a:custGeom>
            <a:avLst/>
            <a:gdLst/>
            <a:ahLst/>
            <a:cxnLst/>
            <a:rect l="l" t="t" r="r" b="b"/>
            <a:pathLst>
              <a:path h="160654">
                <a:moveTo>
                  <a:pt x="0" y="0"/>
                </a:moveTo>
                <a:lnTo>
                  <a:pt x="0" y="160606"/>
                </a:lnTo>
              </a:path>
            </a:pathLst>
          </a:custGeom>
          <a:ln w="9164">
            <a:solidFill>
              <a:srgbClr val="0000FF"/>
            </a:solidFill>
          </a:ln>
        </p:spPr>
        <p:txBody>
          <a:bodyPr wrap="square" lIns="0" tIns="0" rIns="0" bIns="0" rtlCol="0"/>
          <a:lstStyle/>
          <a:p>
            <a:endParaRPr sz="1266"/>
          </a:p>
        </p:txBody>
      </p:sp>
      <p:sp>
        <p:nvSpPr>
          <p:cNvPr id="619" name="object 619"/>
          <p:cNvSpPr/>
          <p:nvPr/>
        </p:nvSpPr>
        <p:spPr>
          <a:xfrm>
            <a:off x="4975386" y="3873375"/>
            <a:ext cx="74116" cy="48667"/>
          </a:xfrm>
          <a:custGeom>
            <a:avLst/>
            <a:gdLst/>
            <a:ahLst/>
            <a:cxnLst/>
            <a:rect l="l" t="t" r="r" b="b"/>
            <a:pathLst>
              <a:path w="105410" h="69214">
                <a:moveTo>
                  <a:pt x="0" y="68831"/>
                </a:moveTo>
                <a:lnTo>
                  <a:pt x="13746" y="32121"/>
                </a:lnTo>
                <a:lnTo>
                  <a:pt x="36657" y="9177"/>
                </a:lnTo>
                <a:lnTo>
                  <a:pt x="59568" y="0"/>
                </a:lnTo>
                <a:lnTo>
                  <a:pt x="91644" y="0"/>
                </a:lnTo>
                <a:lnTo>
                  <a:pt x="105390" y="9177"/>
                </a:lnTo>
                <a:lnTo>
                  <a:pt x="105390" y="22943"/>
                </a:lnTo>
                <a:lnTo>
                  <a:pt x="91644" y="32121"/>
                </a:lnTo>
                <a:lnTo>
                  <a:pt x="82479" y="22943"/>
                </a:lnTo>
                <a:lnTo>
                  <a:pt x="91644" y="9177"/>
                </a:lnTo>
              </a:path>
            </a:pathLst>
          </a:custGeom>
          <a:ln w="9173">
            <a:solidFill>
              <a:srgbClr val="0000FF"/>
            </a:solidFill>
          </a:ln>
        </p:spPr>
        <p:txBody>
          <a:bodyPr wrap="square" lIns="0" tIns="0" rIns="0" bIns="0" rtlCol="0"/>
          <a:lstStyle/>
          <a:p>
            <a:endParaRPr sz="1266"/>
          </a:p>
        </p:txBody>
      </p:sp>
      <p:sp>
        <p:nvSpPr>
          <p:cNvPr id="620" name="object 620"/>
          <p:cNvSpPr/>
          <p:nvPr/>
        </p:nvSpPr>
        <p:spPr>
          <a:xfrm>
            <a:off x="4943167" y="3873375"/>
            <a:ext cx="32593" cy="0"/>
          </a:xfrm>
          <a:custGeom>
            <a:avLst/>
            <a:gdLst/>
            <a:ahLst/>
            <a:cxnLst/>
            <a:rect l="l" t="t" r="r" b="b"/>
            <a:pathLst>
              <a:path w="46354">
                <a:moveTo>
                  <a:pt x="0" y="0"/>
                </a:moveTo>
                <a:lnTo>
                  <a:pt x="45822" y="0"/>
                </a:lnTo>
              </a:path>
            </a:pathLst>
          </a:custGeom>
          <a:ln w="9177">
            <a:solidFill>
              <a:srgbClr val="0000FF"/>
            </a:solidFill>
          </a:ln>
        </p:spPr>
        <p:txBody>
          <a:bodyPr wrap="square" lIns="0" tIns="0" rIns="0" bIns="0" rtlCol="0"/>
          <a:lstStyle/>
          <a:p>
            <a:endParaRPr sz="1266"/>
          </a:p>
        </p:txBody>
      </p:sp>
      <p:sp>
        <p:nvSpPr>
          <p:cNvPr id="621" name="object 621"/>
          <p:cNvSpPr/>
          <p:nvPr/>
        </p:nvSpPr>
        <p:spPr>
          <a:xfrm>
            <a:off x="4943167" y="3986301"/>
            <a:ext cx="58043" cy="0"/>
          </a:xfrm>
          <a:custGeom>
            <a:avLst/>
            <a:gdLst/>
            <a:ahLst/>
            <a:cxnLst/>
            <a:rect l="l" t="t" r="r" b="b"/>
            <a:pathLst>
              <a:path w="82550">
                <a:moveTo>
                  <a:pt x="0" y="0"/>
                </a:moveTo>
                <a:lnTo>
                  <a:pt x="82479" y="0"/>
                </a:lnTo>
              </a:path>
            </a:pathLst>
          </a:custGeom>
          <a:ln w="9177">
            <a:solidFill>
              <a:srgbClr val="0000FF"/>
            </a:solidFill>
          </a:ln>
        </p:spPr>
        <p:txBody>
          <a:bodyPr wrap="square" lIns="0" tIns="0" rIns="0" bIns="0" rtlCol="0"/>
          <a:lstStyle/>
          <a:p>
            <a:endParaRPr sz="1266"/>
          </a:p>
        </p:txBody>
      </p:sp>
      <p:sp>
        <p:nvSpPr>
          <p:cNvPr id="622" name="object 622"/>
          <p:cNvSpPr/>
          <p:nvPr/>
        </p:nvSpPr>
        <p:spPr>
          <a:xfrm>
            <a:off x="5088151" y="3873375"/>
            <a:ext cx="112961" cy="112961"/>
          </a:xfrm>
          <a:custGeom>
            <a:avLst/>
            <a:gdLst/>
            <a:ahLst/>
            <a:cxnLst/>
            <a:rect l="l" t="t" r="r" b="b"/>
            <a:pathLst>
              <a:path w="160654" h="160654">
                <a:moveTo>
                  <a:pt x="68733" y="0"/>
                </a:moveTo>
                <a:lnTo>
                  <a:pt x="36657" y="9177"/>
                </a:lnTo>
                <a:lnTo>
                  <a:pt x="13746" y="32121"/>
                </a:lnTo>
                <a:lnTo>
                  <a:pt x="0" y="68831"/>
                </a:lnTo>
                <a:lnTo>
                  <a:pt x="0" y="91775"/>
                </a:lnTo>
                <a:lnTo>
                  <a:pt x="13746" y="123896"/>
                </a:lnTo>
                <a:lnTo>
                  <a:pt x="36657" y="146840"/>
                </a:lnTo>
                <a:lnTo>
                  <a:pt x="68733" y="160606"/>
                </a:lnTo>
                <a:lnTo>
                  <a:pt x="91644" y="160606"/>
                </a:lnTo>
                <a:lnTo>
                  <a:pt x="128301" y="146840"/>
                </a:lnTo>
                <a:lnTo>
                  <a:pt x="151212" y="123896"/>
                </a:lnTo>
                <a:lnTo>
                  <a:pt x="160377" y="91775"/>
                </a:lnTo>
                <a:lnTo>
                  <a:pt x="160377" y="68831"/>
                </a:lnTo>
                <a:lnTo>
                  <a:pt x="151212" y="32121"/>
                </a:lnTo>
                <a:lnTo>
                  <a:pt x="128301" y="9177"/>
                </a:lnTo>
                <a:lnTo>
                  <a:pt x="91644" y="0"/>
                </a:lnTo>
                <a:lnTo>
                  <a:pt x="68733" y="0"/>
                </a:lnTo>
                <a:lnTo>
                  <a:pt x="22911" y="32121"/>
                </a:lnTo>
                <a:lnTo>
                  <a:pt x="13746" y="91775"/>
                </a:lnTo>
                <a:lnTo>
                  <a:pt x="45822" y="146840"/>
                </a:lnTo>
                <a:lnTo>
                  <a:pt x="68733" y="160606"/>
                </a:lnTo>
              </a:path>
            </a:pathLst>
          </a:custGeom>
          <a:ln w="9170">
            <a:solidFill>
              <a:srgbClr val="0000FF"/>
            </a:solidFill>
          </a:ln>
        </p:spPr>
        <p:txBody>
          <a:bodyPr wrap="square" lIns="0" tIns="0" rIns="0" bIns="0" rtlCol="0"/>
          <a:lstStyle/>
          <a:p>
            <a:endParaRPr sz="1266"/>
          </a:p>
        </p:txBody>
      </p:sp>
      <p:sp>
        <p:nvSpPr>
          <p:cNvPr id="623" name="object 623"/>
          <p:cNvSpPr/>
          <p:nvPr/>
        </p:nvSpPr>
        <p:spPr>
          <a:xfrm>
            <a:off x="5152588" y="3873375"/>
            <a:ext cx="41970" cy="112961"/>
          </a:xfrm>
          <a:custGeom>
            <a:avLst/>
            <a:gdLst/>
            <a:ahLst/>
            <a:cxnLst/>
            <a:rect l="l" t="t" r="r" b="b"/>
            <a:pathLst>
              <a:path w="59689" h="160654">
                <a:moveTo>
                  <a:pt x="0" y="160606"/>
                </a:moveTo>
                <a:lnTo>
                  <a:pt x="22911" y="146840"/>
                </a:lnTo>
                <a:lnTo>
                  <a:pt x="45822" y="123896"/>
                </a:lnTo>
                <a:lnTo>
                  <a:pt x="59568" y="91775"/>
                </a:lnTo>
                <a:lnTo>
                  <a:pt x="59568" y="68831"/>
                </a:lnTo>
                <a:lnTo>
                  <a:pt x="45822" y="32121"/>
                </a:lnTo>
                <a:lnTo>
                  <a:pt x="22911" y="9177"/>
                </a:lnTo>
                <a:lnTo>
                  <a:pt x="0" y="0"/>
                </a:lnTo>
              </a:path>
            </a:pathLst>
          </a:custGeom>
          <a:ln w="9166">
            <a:solidFill>
              <a:srgbClr val="0000FF"/>
            </a:solidFill>
          </a:ln>
        </p:spPr>
        <p:txBody>
          <a:bodyPr wrap="square" lIns="0" tIns="0" rIns="0" bIns="0" rtlCol="0"/>
          <a:lstStyle/>
          <a:p>
            <a:endParaRPr sz="1266"/>
          </a:p>
        </p:txBody>
      </p:sp>
      <p:sp>
        <p:nvSpPr>
          <p:cNvPr id="624" name="object 624"/>
          <p:cNvSpPr/>
          <p:nvPr/>
        </p:nvSpPr>
        <p:spPr>
          <a:xfrm>
            <a:off x="5265353" y="3873375"/>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25" name="object 625"/>
          <p:cNvSpPr/>
          <p:nvPr/>
        </p:nvSpPr>
        <p:spPr>
          <a:xfrm>
            <a:off x="5275019" y="3873375"/>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26" name="object 626"/>
          <p:cNvSpPr/>
          <p:nvPr/>
        </p:nvSpPr>
        <p:spPr>
          <a:xfrm>
            <a:off x="5275020" y="3873375"/>
            <a:ext cx="96887" cy="112961"/>
          </a:xfrm>
          <a:custGeom>
            <a:avLst/>
            <a:gdLst/>
            <a:ahLst/>
            <a:cxnLst/>
            <a:rect l="l" t="t" r="r" b="b"/>
            <a:pathLst>
              <a:path w="137795" h="160654">
                <a:moveTo>
                  <a:pt x="0" y="32121"/>
                </a:moveTo>
                <a:lnTo>
                  <a:pt x="22911" y="9177"/>
                </a:lnTo>
                <a:lnTo>
                  <a:pt x="45822" y="0"/>
                </a:lnTo>
                <a:lnTo>
                  <a:pt x="68733" y="0"/>
                </a:lnTo>
                <a:lnTo>
                  <a:pt x="100808" y="9177"/>
                </a:lnTo>
                <a:lnTo>
                  <a:pt x="123719" y="32121"/>
                </a:lnTo>
                <a:lnTo>
                  <a:pt x="137466" y="68831"/>
                </a:lnTo>
                <a:lnTo>
                  <a:pt x="137466" y="91775"/>
                </a:lnTo>
                <a:lnTo>
                  <a:pt x="123719" y="123896"/>
                </a:lnTo>
                <a:lnTo>
                  <a:pt x="100808" y="146840"/>
                </a:lnTo>
                <a:lnTo>
                  <a:pt x="68733" y="160606"/>
                </a:lnTo>
                <a:lnTo>
                  <a:pt x="45822" y="160606"/>
                </a:lnTo>
                <a:lnTo>
                  <a:pt x="22911" y="146840"/>
                </a:lnTo>
                <a:lnTo>
                  <a:pt x="0" y="123896"/>
                </a:lnTo>
              </a:path>
            </a:pathLst>
          </a:custGeom>
          <a:ln w="9169">
            <a:solidFill>
              <a:srgbClr val="0000FF"/>
            </a:solidFill>
          </a:ln>
        </p:spPr>
        <p:txBody>
          <a:bodyPr wrap="square" lIns="0" tIns="0" rIns="0" bIns="0" rtlCol="0"/>
          <a:lstStyle/>
          <a:p>
            <a:endParaRPr sz="1266"/>
          </a:p>
        </p:txBody>
      </p:sp>
      <p:sp>
        <p:nvSpPr>
          <p:cNvPr id="627" name="object 627"/>
          <p:cNvSpPr/>
          <p:nvPr/>
        </p:nvSpPr>
        <p:spPr>
          <a:xfrm>
            <a:off x="5323347" y="3873375"/>
            <a:ext cx="38843" cy="112961"/>
          </a:xfrm>
          <a:custGeom>
            <a:avLst/>
            <a:gdLst/>
            <a:ahLst/>
            <a:cxnLst/>
            <a:rect l="l" t="t" r="r" b="b"/>
            <a:pathLst>
              <a:path w="55245" h="160654">
                <a:moveTo>
                  <a:pt x="0" y="0"/>
                </a:moveTo>
                <a:lnTo>
                  <a:pt x="22911" y="9177"/>
                </a:lnTo>
                <a:lnTo>
                  <a:pt x="45822" y="32121"/>
                </a:lnTo>
                <a:lnTo>
                  <a:pt x="54986" y="68831"/>
                </a:lnTo>
                <a:lnTo>
                  <a:pt x="54986" y="91775"/>
                </a:lnTo>
                <a:lnTo>
                  <a:pt x="45822" y="123896"/>
                </a:lnTo>
                <a:lnTo>
                  <a:pt x="22911" y="146840"/>
                </a:lnTo>
                <a:lnTo>
                  <a:pt x="0" y="160606"/>
                </a:lnTo>
              </a:path>
            </a:pathLst>
          </a:custGeom>
          <a:ln w="9165">
            <a:solidFill>
              <a:srgbClr val="0000FF"/>
            </a:solidFill>
          </a:ln>
        </p:spPr>
        <p:txBody>
          <a:bodyPr wrap="square" lIns="0" tIns="0" rIns="0" bIns="0" rtlCol="0"/>
          <a:lstStyle/>
          <a:p>
            <a:endParaRPr sz="1266"/>
          </a:p>
        </p:txBody>
      </p:sp>
      <p:sp>
        <p:nvSpPr>
          <p:cNvPr id="628" name="object 628"/>
          <p:cNvSpPr/>
          <p:nvPr/>
        </p:nvSpPr>
        <p:spPr>
          <a:xfrm>
            <a:off x="5242801" y="3873375"/>
            <a:ext cx="32593" cy="0"/>
          </a:xfrm>
          <a:custGeom>
            <a:avLst/>
            <a:gdLst/>
            <a:ahLst/>
            <a:cxnLst/>
            <a:rect l="l" t="t" r="r" b="b"/>
            <a:pathLst>
              <a:path w="46354">
                <a:moveTo>
                  <a:pt x="0" y="0"/>
                </a:moveTo>
                <a:lnTo>
                  <a:pt x="45822" y="0"/>
                </a:lnTo>
              </a:path>
            </a:pathLst>
          </a:custGeom>
          <a:ln w="9177">
            <a:solidFill>
              <a:srgbClr val="0000FF"/>
            </a:solidFill>
          </a:ln>
        </p:spPr>
        <p:txBody>
          <a:bodyPr wrap="square" lIns="0" tIns="0" rIns="0" bIns="0" rtlCol="0"/>
          <a:lstStyle/>
          <a:p>
            <a:endParaRPr sz="1266"/>
          </a:p>
        </p:txBody>
      </p:sp>
      <p:sp>
        <p:nvSpPr>
          <p:cNvPr id="629" name="object 629"/>
          <p:cNvSpPr/>
          <p:nvPr/>
        </p:nvSpPr>
        <p:spPr>
          <a:xfrm>
            <a:off x="5242801" y="4044378"/>
            <a:ext cx="54918" cy="0"/>
          </a:xfrm>
          <a:custGeom>
            <a:avLst/>
            <a:gdLst/>
            <a:ahLst/>
            <a:cxnLst/>
            <a:rect l="l" t="t" r="r" b="b"/>
            <a:pathLst>
              <a:path w="78104">
                <a:moveTo>
                  <a:pt x="0" y="0"/>
                </a:moveTo>
                <a:lnTo>
                  <a:pt x="77897" y="0"/>
                </a:lnTo>
              </a:path>
            </a:pathLst>
          </a:custGeom>
          <a:ln w="9177">
            <a:solidFill>
              <a:srgbClr val="0000FF"/>
            </a:solidFill>
          </a:ln>
        </p:spPr>
        <p:txBody>
          <a:bodyPr wrap="square" lIns="0" tIns="0" rIns="0" bIns="0" rtlCol="0"/>
          <a:lstStyle/>
          <a:p>
            <a:endParaRPr sz="1266"/>
          </a:p>
        </p:txBody>
      </p:sp>
      <p:sp>
        <p:nvSpPr>
          <p:cNvPr id="630" name="object 630"/>
          <p:cNvSpPr/>
          <p:nvPr/>
        </p:nvSpPr>
        <p:spPr>
          <a:xfrm>
            <a:off x="5420003" y="3873375"/>
            <a:ext cx="112961" cy="112961"/>
          </a:xfrm>
          <a:custGeom>
            <a:avLst/>
            <a:gdLst/>
            <a:ahLst/>
            <a:cxnLst/>
            <a:rect l="l" t="t" r="r" b="b"/>
            <a:pathLst>
              <a:path w="160654" h="160654">
                <a:moveTo>
                  <a:pt x="68733" y="0"/>
                </a:moveTo>
                <a:lnTo>
                  <a:pt x="32075" y="9177"/>
                </a:lnTo>
                <a:lnTo>
                  <a:pt x="9164" y="32121"/>
                </a:lnTo>
                <a:lnTo>
                  <a:pt x="0" y="68831"/>
                </a:lnTo>
                <a:lnTo>
                  <a:pt x="0" y="91775"/>
                </a:lnTo>
                <a:lnTo>
                  <a:pt x="9164" y="123896"/>
                </a:lnTo>
                <a:lnTo>
                  <a:pt x="32075" y="146840"/>
                </a:lnTo>
                <a:lnTo>
                  <a:pt x="68733" y="160606"/>
                </a:lnTo>
                <a:lnTo>
                  <a:pt x="91644" y="160606"/>
                </a:lnTo>
                <a:lnTo>
                  <a:pt x="123719" y="146840"/>
                </a:lnTo>
                <a:lnTo>
                  <a:pt x="146630" y="123896"/>
                </a:lnTo>
                <a:lnTo>
                  <a:pt x="160377" y="91775"/>
                </a:lnTo>
                <a:lnTo>
                  <a:pt x="160377" y="68831"/>
                </a:lnTo>
                <a:lnTo>
                  <a:pt x="146630" y="32121"/>
                </a:lnTo>
                <a:lnTo>
                  <a:pt x="123719" y="9177"/>
                </a:lnTo>
                <a:lnTo>
                  <a:pt x="91644" y="0"/>
                </a:lnTo>
                <a:lnTo>
                  <a:pt x="68733" y="0"/>
                </a:lnTo>
                <a:lnTo>
                  <a:pt x="22911" y="32121"/>
                </a:lnTo>
                <a:lnTo>
                  <a:pt x="9164" y="68831"/>
                </a:lnTo>
                <a:lnTo>
                  <a:pt x="22911" y="123896"/>
                </a:lnTo>
                <a:lnTo>
                  <a:pt x="68733" y="160606"/>
                </a:lnTo>
              </a:path>
            </a:pathLst>
          </a:custGeom>
          <a:ln w="9170">
            <a:solidFill>
              <a:srgbClr val="0000FF"/>
            </a:solidFill>
          </a:ln>
        </p:spPr>
        <p:txBody>
          <a:bodyPr wrap="square" lIns="0" tIns="0" rIns="0" bIns="0" rtlCol="0"/>
          <a:lstStyle/>
          <a:p>
            <a:endParaRPr sz="1266"/>
          </a:p>
        </p:txBody>
      </p:sp>
      <p:sp>
        <p:nvSpPr>
          <p:cNvPr id="631" name="object 631"/>
          <p:cNvSpPr/>
          <p:nvPr/>
        </p:nvSpPr>
        <p:spPr>
          <a:xfrm>
            <a:off x="5484441" y="3873375"/>
            <a:ext cx="38843" cy="112961"/>
          </a:xfrm>
          <a:custGeom>
            <a:avLst/>
            <a:gdLst/>
            <a:ahLst/>
            <a:cxnLst/>
            <a:rect l="l" t="t" r="r" b="b"/>
            <a:pathLst>
              <a:path w="55245" h="160654">
                <a:moveTo>
                  <a:pt x="0" y="160606"/>
                </a:moveTo>
                <a:lnTo>
                  <a:pt x="22911" y="146840"/>
                </a:lnTo>
                <a:lnTo>
                  <a:pt x="45822" y="123896"/>
                </a:lnTo>
                <a:lnTo>
                  <a:pt x="54986" y="91775"/>
                </a:lnTo>
                <a:lnTo>
                  <a:pt x="54986" y="68831"/>
                </a:lnTo>
                <a:lnTo>
                  <a:pt x="45822" y="32121"/>
                </a:lnTo>
                <a:lnTo>
                  <a:pt x="22911" y="9177"/>
                </a:lnTo>
                <a:lnTo>
                  <a:pt x="0" y="0"/>
                </a:lnTo>
              </a:path>
            </a:pathLst>
          </a:custGeom>
          <a:ln w="9165">
            <a:solidFill>
              <a:srgbClr val="0000FF"/>
            </a:solidFill>
          </a:ln>
        </p:spPr>
        <p:txBody>
          <a:bodyPr wrap="square" lIns="0" tIns="0" rIns="0" bIns="0" rtlCol="0"/>
          <a:lstStyle/>
          <a:p>
            <a:endParaRPr sz="1266"/>
          </a:p>
        </p:txBody>
      </p:sp>
      <p:sp>
        <p:nvSpPr>
          <p:cNvPr id="632" name="object 632"/>
          <p:cNvSpPr/>
          <p:nvPr/>
        </p:nvSpPr>
        <p:spPr>
          <a:xfrm>
            <a:off x="5597206" y="3873375"/>
            <a:ext cx="0" cy="112961"/>
          </a:xfrm>
          <a:custGeom>
            <a:avLst/>
            <a:gdLst/>
            <a:ahLst/>
            <a:cxnLst/>
            <a:rect l="l" t="t" r="r" b="b"/>
            <a:pathLst>
              <a:path h="160654">
                <a:moveTo>
                  <a:pt x="0" y="0"/>
                </a:moveTo>
                <a:lnTo>
                  <a:pt x="0" y="160606"/>
                </a:lnTo>
              </a:path>
            </a:pathLst>
          </a:custGeom>
          <a:ln w="9164">
            <a:solidFill>
              <a:srgbClr val="0000FF"/>
            </a:solidFill>
          </a:ln>
        </p:spPr>
        <p:txBody>
          <a:bodyPr wrap="square" lIns="0" tIns="0" rIns="0" bIns="0" rtlCol="0"/>
          <a:lstStyle/>
          <a:p>
            <a:endParaRPr sz="1266"/>
          </a:p>
        </p:txBody>
      </p:sp>
      <p:sp>
        <p:nvSpPr>
          <p:cNvPr id="633" name="object 633"/>
          <p:cNvSpPr/>
          <p:nvPr/>
        </p:nvSpPr>
        <p:spPr>
          <a:xfrm>
            <a:off x="5603649" y="3873375"/>
            <a:ext cx="0" cy="112961"/>
          </a:xfrm>
          <a:custGeom>
            <a:avLst/>
            <a:gdLst/>
            <a:ahLst/>
            <a:cxnLst/>
            <a:rect l="l" t="t" r="r" b="b"/>
            <a:pathLst>
              <a:path h="160654">
                <a:moveTo>
                  <a:pt x="0" y="0"/>
                </a:moveTo>
                <a:lnTo>
                  <a:pt x="0" y="160606"/>
                </a:lnTo>
              </a:path>
            </a:pathLst>
          </a:custGeom>
          <a:ln w="9164">
            <a:solidFill>
              <a:srgbClr val="0000FF"/>
            </a:solidFill>
          </a:ln>
        </p:spPr>
        <p:txBody>
          <a:bodyPr wrap="square" lIns="0" tIns="0" rIns="0" bIns="0" rtlCol="0"/>
          <a:lstStyle/>
          <a:p>
            <a:endParaRPr sz="1266"/>
          </a:p>
        </p:txBody>
      </p:sp>
      <p:sp>
        <p:nvSpPr>
          <p:cNvPr id="634" name="object 634"/>
          <p:cNvSpPr/>
          <p:nvPr/>
        </p:nvSpPr>
        <p:spPr>
          <a:xfrm>
            <a:off x="5603650" y="3873375"/>
            <a:ext cx="74116" cy="48667"/>
          </a:xfrm>
          <a:custGeom>
            <a:avLst/>
            <a:gdLst/>
            <a:ahLst/>
            <a:cxnLst/>
            <a:rect l="l" t="t" r="r" b="b"/>
            <a:pathLst>
              <a:path w="105410" h="69214">
                <a:moveTo>
                  <a:pt x="0" y="68831"/>
                </a:moveTo>
                <a:lnTo>
                  <a:pt x="13746" y="32121"/>
                </a:lnTo>
                <a:lnTo>
                  <a:pt x="36657" y="9177"/>
                </a:lnTo>
                <a:lnTo>
                  <a:pt x="59568" y="0"/>
                </a:lnTo>
                <a:lnTo>
                  <a:pt x="91644" y="0"/>
                </a:lnTo>
                <a:lnTo>
                  <a:pt x="105390" y="9177"/>
                </a:lnTo>
                <a:lnTo>
                  <a:pt x="105390" y="22943"/>
                </a:lnTo>
                <a:lnTo>
                  <a:pt x="91644" y="32121"/>
                </a:lnTo>
                <a:lnTo>
                  <a:pt x="82479" y="22943"/>
                </a:lnTo>
                <a:lnTo>
                  <a:pt x="91644" y="9177"/>
                </a:lnTo>
              </a:path>
            </a:pathLst>
          </a:custGeom>
          <a:ln w="9173">
            <a:solidFill>
              <a:srgbClr val="0000FF"/>
            </a:solidFill>
          </a:ln>
        </p:spPr>
        <p:txBody>
          <a:bodyPr wrap="square" lIns="0" tIns="0" rIns="0" bIns="0" rtlCol="0"/>
          <a:lstStyle/>
          <a:p>
            <a:endParaRPr sz="1266"/>
          </a:p>
        </p:txBody>
      </p:sp>
      <p:sp>
        <p:nvSpPr>
          <p:cNvPr id="635" name="object 635"/>
          <p:cNvSpPr/>
          <p:nvPr/>
        </p:nvSpPr>
        <p:spPr>
          <a:xfrm>
            <a:off x="5571431" y="3873375"/>
            <a:ext cx="32593" cy="0"/>
          </a:xfrm>
          <a:custGeom>
            <a:avLst/>
            <a:gdLst/>
            <a:ahLst/>
            <a:cxnLst/>
            <a:rect l="l" t="t" r="r" b="b"/>
            <a:pathLst>
              <a:path w="46354">
                <a:moveTo>
                  <a:pt x="0" y="0"/>
                </a:moveTo>
                <a:lnTo>
                  <a:pt x="45822" y="0"/>
                </a:lnTo>
              </a:path>
            </a:pathLst>
          </a:custGeom>
          <a:ln w="9177">
            <a:solidFill>
              <a:srgbClr val="0000FF"/>
            </a:solidFill>
          </a:ln>
        </p:spPr>
        <p:txBody>
          <a:bodyPr wrap="square" lIns="0" tIns="0" rIns="0" bIns="0" rtlCol="0"/>
          <a:lstStyle/>
          <a:p>
            <a:endParaRPr sz="1266"/>
          </a:p>
        </p:txBody>
      </p:sp>
      <p:sp>
        <p:nvSpPr>
          <p:cNvPr id="636" name="object 636"/>
          <p:cNvSpPr/>
          <p:nvPr/>
        </p:nvSpPr>
        <p:spPr>
          <a:xfrm>
            <a:off x="5571431" y="3986301"/>
            <a:ext cx="58043" cy="0"/>
          </a:xfrm>
          <a:custGeom>
            <a:avLst/>
            <a:gdLst/>
            <a:ahLst/>
            <a:cxnLst/>
            <a:rect l="l" t="t" r="r" b="b"/>
            <a:pathLst>
              <a:path w="82550">
                <a:moveTo>
                  <a:pt x="0" y="0"/>
                </a:moveTo>
                <a:lnTo>
                  <a:pt x="82479" y="0"/>
                </a:lnTo>
              </a:path>
            </a:pathLst>
          </a:custGeom>
          <a:ln w="9177">
            <a:solidFill>
              <a:srgbClr val="0000FF"/>
            </a:solidFill>
          </a:ln>
        </p:spPr>
        <p:txBody>
          <a:bodyPr wrap="square" lIns="0" tIns="0" rIns="0" bIns="0" rtlCol="0"/>
          <a:lstStyle/>
          <a:p>
            <a:endParaRPr sz="1266"/>
          </a:p>
        </p:txBody>
      </p:sp>
      <p:sp>
        <p:nvSpPr>
          <p:cNvPr id="637" name="object 637"/>
          <p:cNvSpPr/>
          <p:nvPr/>
        </p:nvSpPr>
        <p:spPr>
          <a:xfrm>
            <a:off x="5735747" y="3815298"/>
            <a:ext cx="64740" cy="171003"/>
          </a:xfrm>
          <a:custGeom>
            <a:avLst/>
            <a:gdLst/>
            <a:ahLst/>
            <a:cxnLst/>
            <a:rect l="l" t="t" r="r" b="b"/>
            <a:pathLst>
              <a:path w="92075" h="243204">
                <a:moveTo>
                  <a:pt x="0" y="0"/>
                </a:moveTo>
                <a:lnTo>
                  <a:pt x="0" y="197316"/>
                </a:lnTo>
                <a:lnTo>
                  <a:pt x="9164" y="229438"/>
                </a:lnTo>
                <a:lnTo>
                  <a:pt x="32075" y="243204"/>
                </a:lnTo>
                <a:lnTo>
                  <a:pt x="54986" y="243204"/>
                </a:lnTo>
                <a:lnTo>
                  <a:pt x="77897" y="229438"/>
                </a:lnTo>
                <a:lnTo>
                  <a:pt x="91644" y="206494"/>
                </a:lnTo>
              </a:path>
            </a:pathLst>
          </a:custGeom>
          <a:ln w="9166">
            <a:solidFill>
              <a:srgbClr val="0000FF"/>
            </a:solidFill>
          </a:ln>
        </p:spPr>
        <p:txBody>
          <a:bodyPr wrap="square" lIns="0" tIns="0" rIns="0" bIns="0" rtlCol="0"/>
          <a:lstStyle/>
          <a:p>
            <a:endParaRPr sz="1266"/>
          </a:p>
        </p:txBody>
      </p:sp>
      <p:sp>
        <p:nvSpPr>
          <p:cNvPr id="638" name="object 638"/>
          <p:cNvSpPr/>
          <p:nvPr/>
        </p:nvSpPr>
        <p:spPr>
          <a:xfrm>
            <a:off x="5742190" y="3815298"/>
            <a:ext cx="16520" cy="171003"/>
          </a:xfrm>
          <a:custGeom>
            <a:avLst/>
            <a:gdLst/>
            <a:ahLst/>
            <a:cxnLst/>
            <a:rect l="l" t="t" r="r" b="b"/>
            <a:pathLst>
              <a:path w="23495" h="243204">
                <a:moveTo>
                  <a:pt x="0" y="0"/>
                </a:moveTo>
                <a:lnTo>
                  <a:pt x="0" y="197316"/>
                </a:lnTo>
                <a:lnTo>
                  <a:pt x="13746" y="229438"/>
                </a:lnTo>
                <a:lnTo>
                  <a:pt x="22911" y="243204"/>
                </a:lnTo>
              </a:path>
            </a:pathLst>
          </a:custGeom>
          <a:ln w="9164">
            <a:solidFill>
              <a:srgbClr val="0000FF"/>
            </a:solidFill>
          </a:ln>
        </p:spPr>
        <p:txBody>
          <a:bodyPr wrap="square" lIns="0" tIns="0" rIns="0" bIns="0" rtlCol="0"/>
          <a:lstStyle/>
          <a:p>
            <a:endParaRPr sz="1266"/>
          </a:p>
        </p:txBody>
      </p:sp>
      <p:sp>
        <p:nvSpPr>
          <p:cNvPr id="639" name="object 639"/>
          <p:cNvSpPr/>
          <p:nvPr/>
        </p:nvSpPr>
        <p:spPr>
          <a:xfrm>
            <a:off x="5709971" y="3873375"/>
            <a:ext cx="64740" cy="0"/>
          </a:xfrm>
          <a:custGeom>
            <a:avLst/>
            <a:gdLst/>
            <a:ahLst/>
            <a:cxnLst/>
            <a:rect l="l" t="t" r="r" b="b"/>
            <a:pathLst>
              <a:path w="92075">
                <a:moveTo>
                  <a:pt x="0" y="0"/>
                </a:moveTo>
                <a:lnTo>
                  <a:pt x="91644" y="0"/>
                </a:lnTo>
              </a:path>
            </a:pathLst>
          </a:custGeom>
          <a:ln w="9177">
            <a:solidFill>
              <a:srgbClr val="0000FF"/>
            </a:solidFill>
          </a:ln>
        </p:spPr>
        <p:txBody>
          <a:bodyPr wrap="square" lIns="0" tIns="0" rIns="0" bIns="0" rtlCol="0"/>
          <a:lstStyle/>
          <a:p>
            <a:endParaRPr sz="1266"/>
          </a:p>
        </p:txBody>
      </p:sp>
      <p:sp>
        <p:nvSpPr>
          <p:cNvPr id="640" name="object 640"/>
          <p:cNvSpPr/>
          <p:nvPr/>
        </p:nvSpPr>
        <p:spPr>
          <a:xfrm>
            <a:off x="5848512" y="3815299"/>
            <a:ext cx="16520" cy="16520"/>
          </a:xfrm>
          <a:custGeom>
            <a:avLst/>
            <a:gdLst/>
            <a:ahLst/>
            <a:cxnLst/>
            <a:rect l="l" t="t" r="r" b="b"/>
            <a:pathLst>
              <a:path w="23495" h="23495">
                <a:moveTo>
                  <a:pt x="9164" y="0"/>
                </a:moveTo>
                <a:lnTo>
                  <a:pt x="0" y="13766"/>
                </a:lnTo>
                <a:lnTo>
                  <a:pt x="9164" y="22943"/>
                </a:lnTo>
                <a:lnTo>
                  <a:pt x="22911" y="13766"/>
                </a:lnTo>
                <a:lnTo>
                  <a:pt x="9164" y="0"/>
                </a:lnTo>
              </a:path>
            </a:pathLst>
          </a:custGeom>
          <a:ln w="9170">
            <a:solidFill>
              <a:srgbClr val="0000FF"/>
            </a:solidFill>
          </a:ln>
        </p:spPr>
        <p:txBody>
          <a:bodyPr wrap="square" lIns="0" tIns="0" rIns="0" bIns="0" rtlCol="0"/>
          <a:lstStyle/>
          <a:p>
            <a:endParaRPr sz="1266"/>
          </a:p>
        </p:txBody>
      </p:sp>
      <p:sp>
        <p:nvSpPr>
          <p:cNvPr id="641" name="object 641"/>
          <p:cNvSpPr/>
          <p:nvPr/>
        </p:nvSpPr>
        <p:spPr>
          <a:xfrm>
            <a:off x="5854955" y="3873375"/>
            <a:ext cx="0" cy="112961"/>
          </a:xfrm>
          <a:custGeom>
            <a:avLst/>
            <a:gdLst/>
            <a:ahLst/>
            <a:cxnLst/>
            <a:rect l="l" t="t" r="r" b="b"/>
            <a:pathLst>
              <a:path h="160654">
                <a:moveTo>
                  <a:pt x="0" y="0"/>
                </a:moveTo>
                <a:lnTo>
                  <a:pt x="0" y="160606"/>
                </a:lnTo>
              </a:path>
            </a:pathLst>
          </a:custGeom>
          <a:ln w="9164">
            <a:solidFill>
              <a:srgbClr val="0000FF"/>
            </a:solidFill>
          </a:ln>
        </p:spPr>
        <p:txBody>
          <a:bodyPr wrap="square" lIns="0" tIns="0" rIns="0" bIns="0" rtlCol="0"/>
          <a:lstStyle/>
          <a:p>
            <a:endParaRPr sz="1266"/>
          </a:p>
        </p:txBody>
      </p:sp>
      <p:sp>
        <p:nvSpPr>
          <p:cNvPr id="642" name="object 642"/>
          <p:cNvSpPr/>
          <p:nvPr/>
        </p:nvSpPr>
        <p:spPr>
          <a:xfrm>
            <a:off x="5864621" y="3873375"/>
            <a:ext cx="0" cy="112961"/>
          </a:xfrm>
          <a:custGeom>
            <a:avLst/>
            <a:gdLst/>
            <a:ahLst/>
            <a:cxnLst/>
            <a:rect l="l" t="t" r="r" b="b"/>
            <a:pathLst>
              <a:path h="160654">
                <a:moveTo>
                  <a:pt x="0" y="0"/>
                </a:moveTo>
                <a:lnTo>
                  <a:pt x="0" y="160606"/>
                </a:lnTo>
              </a:path>
            </a:pathLst>
          </a:custGeom>
          <a:ln w="9164">
            <a:solidFill>
              <a:srgbClr val="0000FF"/>
            </a:solidFill>
          </a:ln>
        </p:spPr>
        <p:txBody>
          <a:bodyPr wrap="square" lIns="0" tIns="0" rIns="0" bIns="0" rtlCol="0"/>
          <a:lstStyle/>
          <a:p>
            <a:endParaRPr sz="1266"/>
          </a:p>
        </p:txBody>
      </p:sp>
      <p:sp>
        <p:nvSpPr>
          <p:cNvPr id="643" name="object 643"/>
          <p:cNvSpPr/>
          <p:nvPr/>
        </p:nvSpPr>
        <p:spPr>
          <a:xfrm>
            <a:off x="5832402" y="3873375"/>
            <a:ext cx="32593" cy="0"/>
          </a:xfrm>
          <a:custGeom>
            <a:avLst/>
            <a:gdLst/>
            <a:ahLst/>
            <a:cxnLst/>
            <a:rect l="l" t="t" r="r" b="b"/>
            <a:pathLst>
              <a:path w="46354">
                <a:moveTo>
                  <a:pt x="0" y="0"/>
                </a:moveTo>
                <a:lnTo>
                  <a:pt x="45822" y="0"/>
                </a:lnTo>
              </a:path>
            </a:pathLst>
          </a:custGeom>
          <a:ln w="9177">
            <a:solidFill>
              <a:srgbClr val="0000FF"/>
            </a:solidFill>
          </a:ln>
        </p:spPr>
        <p:txBody>
          <a:bodyPr wrap="square" lIns="0" tIns="0" rIns="0" bIns="0" rtlCol="0"/>
          <a:lstStyle/>
          <a:p>
            <a:endParaRPr sz="1266"/>
          </a:p>
        </p:txBody>
      </p:sp>
      <p:sp>
        <p:nvSpPr>
          <p:cNvPr id="644" name="object 644"/>
          <p:cNvSpPr/>
          <p:nvPr/>
        </p:nvSpPr>
        <p:spPr>
          <a:xfrm>
            <a:off x="5832402" y="3986301"/>
            <a:ext cx="54918" cy="0"/>
          </a:xfrm>
          <a:custGeom>
            <a:avLst/>
            <a:gdLst/>
            <a:ahLst/>
            <a:cxnLst/>
            <a:rect l="l" t="t" r="r" b="b"/>
            <a:pathLst>
              <a:path w="78104">
                <a:moveTo>
                  <a:pt x="0" y="0"/>
                </a:moveTo>
                <a:lnTo>
                  <a:pt x="77897" y="0"/>
                </a:lnTo>
              </a:path>
            </a:pathLst>
          </a:custGeom>
          <a:ln w="9177">
            <a:solidFill>
              <a:srgbClr val="0000FF"/>
            </a:solidFill>
          </a:ln>
        </p:spPr>
        <p:txBody>
          <a:bodyPr wrap="square" lIns="0" tIns="0" rIns="0" bIns="0" rtlCol="0"/>
          <a:lstStyle/>
          <a:p>
            <a:endParaRPr sz="1266"/>
          </a:p>
        </p:txBody>
      </p:sp>
      <p:sp>
        <p:nvSpPr>
          <p:cNvPr id="645" name="object 645"/>
          <p:cNvSpPr/>
          <p:nvPr/>
        </p:nvSpPr>
        <p:spPr>
          <a:xfrm>
            <a:off x="5929059" y="3873375"/>
            <a:ext cx="112961" cy="112961"/>
          </a:xfrm>
          <a:custGeom>
            <a:avLst/>
            <a:gdLst/>
            <a:ahLst/>
            <a:cxnLst/>
            <a:rect l="l" t="t" r="r" b="b"/>
            <a:pathLst>
              <a:path w="160654" h="160654">
                <a:moveTo>
                  <a:pt x="68733" y="0"/>
                </a:moveTo>
                <a:lnTo>
                  <a:pt x="32075" y="9177"/>
                </a:lnTo>
                <a:lnTo>
                  <a:pt x="9164" y="32121"/>
                </a:lnTo>
                <a:lnTo>
                  <a:pt x="0" y="68831"/>
                </a:lnTo>
                <a:lnTo>
                  <a:pt x="0" y="91775"/>
                </a:lnTo>
                <a:lnTo>
                  <a:pt x="9164" y="123896"/>
                </a:lnTo>
                <a:lnTo>
                  <a:pt x="32075" y="146840"/>
                </a:lnTo>
                <a:lnTo>
                  <a:pt x="68733" y="160606"/>
                </a:lnTo>
                <a:lnTo>
                  <a:pt x="91644" y="160606"/>
                </a:lnTo>
                <a:lnTo>
                  <a:pt x="123719" y="146840"/>
                </a:lnTo>
                <a:lnTo>
                  <a:pt x="146630" y="123896"/>
                </a:lnTo>
                <a:lnTo>
                  <a:pt x="160377" y="91775"/>
                </a:lnTo>
                <a:lnTo>
                  <a:pt x="160377" y="68831"/>
                </a:lnTo>
                <a:lnTo>
                  <a:pt x="146630" y="32121"/>
                </a:lnTo>
                <a:lnTo>
                  <a:pt x="123719" y="9177"/>
                </a:lnTo>
                <a:lnTo>
                  <a:pt x="91644" y="0"/>
                </a:lnTo>
                <a:lnTo>
                  <a:pt x="68733" y="0"/>
                </a:lnTo>
                <a:lnTo>
                  <a:pt x="22911" y="32121"/>
                </a:lnTo>
                <a:lnTo>
                  <a:pt x="9164" y="68831"/>
                </a:lnTo>
                <a:lnTo>
                  <a:pt x="22911" y="123896"/>
                </a:lnTo>
                <a:lnTo>
                  <a:pt x="68733" y="160606"/>
                </a:lnTo>
              </a:path>
            </a:pathLst>
          </a:custGeom>
          <a:ln w="9170">
            <a:solidFill>
              <a:srgbClr val="0000FF"/>
            </a:solidFill>
          </a:ln>
        </p:spPr>
        <p:txBody>
          <a:bodyPr wrap="square" lIns="0" tIns="0" rIns="0" bIns="0" rtlCol="0"/>
          <a:lstStyle/>
          <a:p>
            <a:endParaRPr sz="1266"/>
          </a:p>
        </p:txBody>
      </p:sp>
      <p:sp>
        <p:nvSpPr>
          <p:cNvPr id="646" name="object 646"/>
          <p:cNvSpPr/>
          <p:nvPr/>
        </p:nvSpPr>
        <p:spPr>
          <a:xfrm>
            <a:off x="5993496" y="3873375"/>
            <a:ext cx="38843" cy="112961"/>
          </a:xfrm>
          <a:custGeom>
            <a:avLst/>
            <a:gdLst/>
            <a:ahLst/>
            <a:cxnLst/>
            <a:rect l="l" t="t" r="r" b="b"/>
            <a:pathLst>
              <a:path w="55245" h="160654">
                <a:moveTo>
                  <a:pt x="0" y="160606"/>
                </a:moveTo>
                <a:lnTo>
                  <a:pt x="22911" y="146840"/>
                </a:lnTo>
                <a:lnTo>
                  <a:pt x="45822" y="123896"/>
                </a:lnTo>
                <a:lnTo>
                  <a:pt x="54986" y="91775"/>
                </a:lnTo>
                <a:lnTo>
                  <a:pt x="54986" y="68831"/>
                </a:lnTo>
                <a:lnTo>
                  <a:pt x="45822" y="32121"/>
                </a:lnTo>
                <a:lnTo>
                  <a:pt x="22911" y="9177"/>
                </a:lnTo>
                <a:lnTo>
                  <a:pt x="0" y="0"/>
                </a:lnTo>
              </a:path>
            </a:pathLst>
          </a:custGeom>
          <a:ln w="9165">
            <a:solidFill>
              <a:srgbClr val="0000FF"/>
            </a:solidFill>
          </a:ln>
        </p:spPr>
        <p:txBody>
          <a:bodyPr wrap="square" lIns="0" tIns="0" rIns="0" bIns="0" rtlCol="0"/>
          <a:lstStyle/>
          <a:p>
            <a:endParaRPr sz="1266"/>
          </a:p>
        </p:txBody>
      </p:sp>
      <p:sp>
        <p:nvSpPr>
          <p:cNvPr id="647" name="object 647"/>
          <p:cNvSpPr/>
          <p:nvPr/>
        </p:nvSpPr>
        <p:spPr>
          <a:xfrm>
            <a:off x="6106261" y="3873375"/>
            <a:ext cx="0" cy="112961"/>
          </a:xfrm>
          <a:custGeom>
            <a:avLst/>
            <a:gdLst/>
            <a:ahLst/>
            <a:cxnLst/>
            <a:rect l="l" t="t" r="r" b="b"/>
            <a:pathLst>
              <a:path h="160654">
                <a:moveTo>
                  <a:pt x="0" y="0"/>
                </a:moveTo>
                <a:lnTo>
                  <a:pt x="0" y="160606"/>
                </a:lnTo>
              </a:path>
            </a:pathLst>
          </a:custGeom>
          <a:ln w="9164">
            <a:solidFill>
              <a:srgbClr val="0000FF"/>
            </a:solidFill>
          </a:ln>
        </p:spPr>
        <p:txBody>
          <a:bodyPr wrap="square" lIns="0" tIns="0" rIns="0" bIns="0" rtlCol="0"/>
          <a:lstStyle/>
          <a:p>
            <a:endParaRPr sz="1266"/>
          </a:p>
        </p:txBody>
      </p:sp>
      <p:sp>
        <p:nvSpPr>
          <p:cNvPr id="648" name="object 648"/>
          <p:cNvSpPr/>
          <p:nvPr/>
        </p:nvSpPr>
        <p:spPr>
          <a:xfrm>
            <a:off x="6112705" y="3873375"/>
            <a:ext cx="0" cy="112961"/>
          </a:xfrm>
          <a:custGeom>
            <a:avLst/>
            <a:gdLst/>
            <a:ahLst/>
            <a:cxnLst/>
            <a:rect l="l" t="t" r="r" b="b"/>
            <a:pathLst>
              <a:path h="160654">
                <a:moveTo>
                  <a:pt x="0" y="0"/>
                </a:moveTo>
                <a:lnTo>
                  <a:pt x="0" y="160606"/>
                </a:lnTo>
              </a:path>
            </a:pathLst>
          </a:custGeom>
          <a:ln w="9164">
            <a:solidFill>
              <a:srgbClr val="0000FF"/>
            </a:solidFill>
          </a:ln>
        </p:spPr>
        <p:txBody>
          <a:bodyPr wrap="square" lIns="0" tIns="0" rIns="0" bIns="0" rtlCol="0"/>
          <a:lstStyle/>
          <a:p>
            <a:endParaRPr sz="1266"/>
          </a:p>
        </p:txBody>
      </p:sp>
      <p:sp>
        <p:nvSpPr>
          <p:cNvPr id="649" name="object 649"/>
          <p:cNvSpPr/>
          <p:nvPr/>
        </p:nvSpPr>
        <p:spPr>
          <a:xfrm>
            <a:off x="6112705" y="3873375"/>
            <a:ext cx="90636" cy="112961"/>
          </a:xfrm>
          <a:custGeom>
            <a:avLst/>
            <a:gdLst/>
            <a:ahLst/>
            <a:cxnLst/>
            <a:rect l="l" t="t" r="r" b="b"/>
            <a:pathLst>
              <a:path w="128904" h="160654">
                <a:moveTo>
                  <a:pt x="0" y="32121"/>
                </a:moveTo>
                <a:lnTo>
                  <a:pt x="22911" y="9177"/>
                </a:lnTo>
                <a:lnTo>
                  <a:pt x="59568" y="0"/>
                </a:lnTo>
                <a:lnTo>
                  <a:pt x="82479" y="0"/>
                </a:lnTo>
                <a:lnTo>
                  <a:pt x="114555" y="9177"/>
                </a:lnTo>
                <a:lnTo>
                  <a:pt x="128301" y="32121"/>
                </a:lnTo>
                <a:lnTo>
                  <a:pt x="128301" y="160606"/>
                </a:lnTo>
              </a:path>
            </a:pathLst>
          </a:custGeom>
          <a:ln w="9169">
            <a:solidFill>
              <a:srgbClr val="0000FF"/>
            </a:solidFill>
          </a:ln>
        </p:spPr>
        <p:txBody>
          <a:bodyPr wrap="square" lIns="0" tIns="0" rIns="0" bIns="0" rtlCol="0"/>
          <a:lstStyle/>
          <a:p>
            <a:endParaRPr sz="1266"/>
          </a:p>
        </p:txBody>
      </p:sp>
      <p:sp>
        <p:nvSpPr>
          <p:cNvPr id="650" name="object 650"/>
          <p:cNvSpPr/>
          <p:nvPr/>
        </p:nvSpPr>
        <p:spPr>
          <a:xfrm>
            <a:off x="6170698" y="3873375"/>
            <a:ext cx="22770" cy="112961"/>
          </a:xfrm>
          <a:custGeom>
            <a:avLst/>
            <a:gdLst/>
            <a:ahLst/>
            <a:cxnLst/>
            <a:rect l="l" t="t" r="r" b="b"/>
            <a:pathLst>
              <a:path w="32384" h="160654">
                <a:moveTo>
                  <a:pt x="0" y="0"/>
                </a:moveTo>
                <a:lnTo>
                  <a:pt x="22911" y="9177"/>
                </a:lnTo>
                <a:lnTo>
                  <a:pt x="32075" y="32121"/>
                </a:lnTo>
                <a:lnTo>
                  <a:pt x="32075" y="160606"/>
                </a:lnTo>
              </a:path>
            </a:pathLst>
          </a:custGeom>
          <a:ln w="9164">
            <a:solidFill>
              <a:srgbClr val="0000FF"/>
            </a:solidFill>
          </a:ln>
        </p:spPr>
        <p:txBody>
          <a:bodyPr wrap="square" lIns="0" tIns="0" rIns="0" bIns="0" rtlCol="0"/>
          <a:lstStyle/>
          <a:p>
            <a:endParaRPr sz="1266"/>
          </a:p>
        </p:txBody>
      </p:sp>
      <p:sp>
        <p:nvSpPr>
          <p:cNvPr id="651" name="object 651"/>
          <p:cNvSpPr/>
          <p:nvPr/>
        </p:nvSpPr>
        <p:spPr>
          <a:xfrm>
            <a:off x="6080487" y="3873375"/>
            <a:ext cx="32593" cy="0"/>
          </a:xfrm>
          <a:custGeom>
            <a:avLst/>
            <a:gdLst/>
            <a:ahLst/>
            <a:cxnLst/>
            <a:rect l="l" t="t" r="r" b="b"/>
            <a:pathLst>
              <a:path w="46354">
                <a:moveTo>
                  <a:pt x="0" y="0"/>
                </a:moveTo>
                <a:lnTo>
                  <a:pt x="45822" y="0"/>
                </a:lnTo>
              </a:path>
            </a:pathLst>
          </a:custGeom>
          <a:ln w="9177">
            <a:solidFill>
              <a:srgbClr val="0000FF"/>
            </a:solidFill>
          </a:ln>
        </p:spPr>
        <p:txBody>
          <a:bodyPr wrap="square" lIns="0" tIns="0" rIns="0" bIns="0" rtlCol="0"/>
          <a:lstStyle/>
          <a:p>
            <a:endParaRPr sz="1266"/>
          </a:p>
        </p:txBody>
      </p:sp>
      <p:sp>
        <p:nvSpPr>
          <p:cNvPr id="652" name="object 652"/>
          <p:cNvSpPr/>
          <p:nvPr/>
        </p:nvSpPr>
        <p:spPr>
          <a:xfrm>
            <a:off x="6080486" y="3986301"/>
            <a:ext cx="58043" cy="0"/>
          </a:xfrm>
          <a:custGeom>
            <a:avLst/>
            <a:gdLst/>
            <a:ahLst/>
            <a:cxnLst/>
            <a:rect l="l" t="t" r="r" b="b"/>
            <a:pathLst>
              <a:path w="82550">
                <a:moveTo>
                  <a:pt x="0" y="0"/>
                </a:moveTo>
                <a:lnTo>
                  <a:pt x="82479" y="0"/>
                </a:lnTo>
              </a:path>
            </a:pathLst>
          </a:custGeom>
          <a:ln w="9177">
            <a:solidFill>
              <a:srgbClr val="0000FF"/>
            </a:solidFill>
          </a:ln>
        </p:spPr>
        <p:txBody>
          <a:bodyPr wrap="square" lIns="0" tIns="0" rIns="0" bIns="0" rtlCol="0"/>
          <a:lstStyle/>
          <a:p>
            <a:endParaRPr sz="1266"/>
          </a:p>
        </p:txBody>
      </p:sp>
      <p:sp>
        <p:nvSpPr>
          <p:cNvPr id="653" name="object 653"/>
          <p:cNvSpPr/>
          <p:nvPr/>
        </p:nvSpPr>
        <p:spPr>
          <a:xfrm>
            <a:off x="6170698" y="3986301"/>
            <a:ext cx="54918" cy="0"/>
          </a:xfrm>
          <a:custGeom>
            <a:avLst/>
            <a:gdLst/>
            <a:ahLst/>
            <a:cxnLst/>
            <a:rect l="l" t="t" r="r" b="b"/>
            <a:pathLst>
              <a:path w="78104">
                <a:moveTo>
                  <a:pt x="0" y="0"/>
                </a:moveTo>
                <a:lnTo>
                  <a:pt x="77897" y="0"/>
                </a:lnTo>
              </a:path>
            </a:pathLst>
          </a:custGeom>
          <a:ln w="9177">
            <a:solidFill>
              <a:srgbClr val="0000FF"/>
            </a:solidFill>
          </a:ln>
        </p:spPr>
        <p:txBody>
          <a:bodyPr wrap="square" lIns="0" tIns="0" rIns="0" bIns="0" rtlCol="0"/>
          <a:lstStyle/>
          <a:p>
            <a:endParaRPr sz="1266"/>
          </a:p>
        </p:txBody>
      </p:sp>
      <p:sp>
        <p:nvSpPr>
          <p:cNvPr id="654" name="object 654"/>
          <p:cNvSpPr/>
          <p:nvPr/>
        </p:nvSpPr>
        <p:spPr>
          <a:xfrm>
            <a:off x="6273799" y="3873375"/>
            <a:ext cx="106710" cy="112961"/>
          </a:xfrm>
          <a:custGeom>
            <a:avLst/>
            <a:gdLst/>
            <a:ahLst/>
            <a:cxnLst/>
            <a:rect l="l" t="t" r="r" b="b"/>
            <a:pathLst>
              <a:path w="151765" h="160654">
                <a:moveTo>
                  <a:pt x="13746" y="22943"/>
                </a:moveTo>
                <a:lnTo>
                  <a:pt x="13746" y="32121"/>
                </a:lnTo>
                <a:lnTo>
                  <a:pt x="0" y="32121"/>
                </a:lnTo>
                <a:lnTo>
                  <a:pt x="0" y="22943"/>
                </a:lnTo>
                <a:lnTo>
                  <a:pt x="13746" y="9177"/>
                </a:lnTo>
                <a:lnTo>
                  <a:pt x="36657" y="0"/>
                </a:lnTo>
                <a:lnTo>
                  <a:pt x="82479" y="0"/>
                </a:lnTo>
                <a:lnTo>
                  <a:pt x="105390" y="9177"/>
                </a:lnTo>
                <a:lnTo>
                  <a:pt x="114555" y="22943"/>
                </a:lnTo>
                <a:lnTo>
                  <a:pt x="128301" y="45887"/>
                </a:lnTo>
                <a:lnTo>
                  <a:pt x="128301" y="123896"/>
                </a:lnTo>
                <a:lnTo>
                  <a:pt x="137466" y="146840"/>
                </a:lnTo>
                <a:lnTo>
                  <a:pt x="151212" y="160606"/>
                </a:lnTo>
              </a:path>
            </a:pathLst>
          </a:custGeom>
          <a:ln w="9170">
            <a:solidFill>
              <a:srgbClr val="0000FF"/>
            </a:solidFill>
          </a:ln>
        </p:spPr>
        <p:txBody>
          <a:bodyPr wrap="square" lIns="0" tIns="0" rIns="0" bIns="0" rtlCol="0"/>
          <a:lstStyle/>
          <a:p>
            <a:endParaRPr sz="1266"/>
          </a:p>
        </p:txBody>
      </p:sp>
      <p:sp>
        <p:nvSpPr>
          <p:cNvPr id="655" name="object 655"/>
          <p:cNvSpPr/>
          <p:nvPr/>
        </p:nvSpPr>
        <p:spPr>
          <a:xfrm>
            <a:off x="6354346" y="3889507"/>
            <a:ext cx="32593" cy="96887"/>
          </a:xfrm>
          <a:custGeom>
            <a:avLst/>
            <a:gdLst/>
            <a:ahLst/>
            <a:cxnLst/>
            <a:rect l="l" t="t" r="r" b="b"/>
            <a:pathLst>
              <a:path w="46354" h="137795">
                <a:moveTo>
                  <a:pt x="0" y="0"/>
                </a:moveTo>
                <a:lnTo>
                  <a:pt x="0" y="100952"/>
                </a:lnTo>
                <a:lnTo>
                  <a:pt x="13746" y="123896"/>
                </a:lnTo>
                <a:lnTo>
                  <a:pt x="36657" y="137662"/>
                </a:lnTo>
                <a:lnTo>
                  <a:pt x="45822" y="137662"/>
                </a:lnTo>
              </a:path>
            </a:pathLst>
          </a:custGeom>
          <a:ln w="9165">
            <a:solidFill>
              <a:srgbClr val="0000FF"/>
            </a:solidFill>
          </a:ln>
        </p:spPr>
        <p:txBody>
          <a:bodyPr wrap="square" lIns="0" tIns="0" rIns="0" bIns="0" rtlCol="0"/>
          <a:lstStyle/>
          <a:p>
            <a:endParaRPr sz="1266"/>
          </a:p>
        </p:txBody>
      </p:sp>
      <p:sp>
        <p:nvSpPr>
          <p:cNvPr id="656" name="object 656"/>
          <p:cNvSpPr/>
          <p:nvPr/>
        </p:nvSpPr>
        <p:spPr>
          <a:xfrm>
            <a:off x="6267355" y="3905639"/>
            <a:ext cx="87064" cy="80814"/>
          </a:xfrm>
          <a:custGeom>
            <a:avLst/>
            <a:gdLst/>
            <a:ahLst/>
            <a:cxnLst/>
            <a:rect l="l" t="t" r="r" b="b"/>
            <a:pathLst>
              <a:path w="123825" h="114935">
                <a:moveTo>
                  <a:pt x="123719" y="0"/>
                </a:moveTo>
                <a:lnTo>
                  <a:pt x="114555" y="9177"/>
                </a:lnTo>
                <a:lnTo>
                  <a:pt x="45822" y="22943"/>
                </a:lnTo>
                <a:lnTo>
                  <a:pt x="9164" y="32121"/>
                </a:lnTo>
                <a:lnTo>
                  <a:pt x="0" y="55065"/>
                </a:lnTo>
                <a:lnTo>
                  <a:pt x="0" y="78008"/>
                </a:lnTo>
                <a:lnTo>
                  <a:pt x="9164" y="100952"/>
                </a:lnTo>
                <a:lnTo>
                  <a:pt x="45822" y="114719"/>
                </a:lnTo>
                <a:lnTo>
                  <a:pt x="77897" y="114719"/>
                </a:lnTo>
                <a:lnTo>
                  <a:pt x="100808" y="100952"/>
                </a:lnTo>
                <a:lnTo>
                  <a:pt x="123719" y="78008"/>
                </a:lnTo>
              </a:path>
            </a:pathLst>
          </a:custGeom>
          <a:ln w="9171">
            <a:solidFill>
              <a:srgbClr val="0000FF"/>
            </a:solidFill>
          </a:ln>
        </p:spPr>
        <p:txBody>
          <a:bodyPr wrap="square" lIns="0" tIns="0" rIns="0" bIns="0" rtlCol="0"/>
          <a:lstStyle/>
          <a:p>
            <a:endParaRPr sz="1266"/>
          </a:p>
        </p:txBody>
      </p:sp>
      <p:sp>
        <p:nvSpPr>
          <p:cNvPr id="657" name="object 657"/>
          <p:cNvSpPr/>
          <p:nvPr/>
        </p:nvSpPr>
        <p:spPr>
          <a:xfrm>
            <a:off x="6273799" y="3921772"/>
            <a:ext cx="25896" cy="64740"/>
          </a:xfrm>
          <a:custGeom>
            <a:avLst/>
            <a:gdLst/>
            <a:ahLst/>
            <a:cxnLst/>
            <a:rect l="l" t="t" r="r" b="b"/>
            <a:pathLst>
              <a:path w="36829" h="92075">
                <a:moveTo>
                  <a:pt x="36657" y="0"/>
                </a:moveTo>
                <a:lnTo>
                  <a:pt x="13746" y="9177"/>
                </a:lnTo>
                <a:lnTo>
                  <a:pt x="0" y="32121"/>
                </a:lnTo>
                <a:lnTo>
                  <a:pt x="0" y="55065"/>
                </a:lnTo>
                <a:lnTo>
                  <a:pt x="13746" y="78008"/>
                </a:lnTo>
                <a:lnTo>
                  <a:pt x="36657" y="91775"/>
                </a:lnTo>
              </a:path>
            </a:pathLst>
          </a:custGeom>
          <a:ln w="9166">
            <a:solidFill>
              <a:srgbClr val="0000FF"/>
            </a:solidFill>
          </a:ln>
        </p:spPr>
        <p:txBody>
          <a:bodyPr wrap="square" lIns="0" tIns="0" rIns="0" bIns="0" rtlCol="0"/>
          <a:lstStyle/>
          <a:p>
            <a:endParaRPr sz="1266"/>
          </a:p>
        </p:txBody>
      </p:sp>
      <p:sp>
        <p:nvSpPr>
          <p:cNvPr id="658" name="object 658"/>
          <p:cNvSpPr/>
          <p:nvPr/>
        </p:nvSpPr>
        <p:spPr>
          <a:xfrm>
            <a:off x="6444557" y="3815298"/>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59" name="object 659"/>
          <p:cNvSpPr/>
          <p:nvPr/>
        </p:nvSpPr>
        <p:spPr>
          <a:xfrm>
            <a:off x="6451001" y="3815298"/>
            <a:ext cx="0" cy="171003"/>
          </a:xfrm>
          <a:custGeom>
            <a:avLst/>
            <a:gdLst/>
            <a:ahLst/>
            <a:cxnLst/>
            <a:rect l="l" t="t" r="r" b="b"/>
            <a:pathLst>
              <a:path h="243204">
                <a:moveTo>
                  <a:pt x="0" y="0"/>
                </a:moveTo>
                <a:lnTo>
                  <a:pt x="0" y="243204"/>
                </a:lnTo>
              </a:path>
            </a:pathLst>
          </a:custGeom>
          <a:ln w="9164">
            <a:solidFill>
              <a:srgbClr val="0000FF"/>
            </a:solidFill>
          </a:ln>
        </p:spPr>
        <p:txBody>
          <a:bodyPr wrap="square" lIns="0" tIns="0" rIns="0" bIns="0" rtlCol="0"/>
          <a:lstStyle/>
          <a:p>
            <a:endParaRPr sz="1266"/>
          </a:p>
        </p:txBody>
      </p:sp>
      <p:sp>
        <p:nvSpPr>
          <p:cNvPr id="660" name="object 660"/>
          <p:cNvSpPr/>
          <p:nvPr/>
        </p:nvSpPr>
        <p:spPr>
          <a:xfrm>
            <a:off x="6418783" y="3815298"/>
            <a:ext cx="32593" cy="0"/>
          </a:xfrm>
          <a:custGeom>
            <a:avLst/>
            <a:gdLst/>
            <a:ahLst/>
            <a:cxnLst/>
            <a:rect l="l" t="t" r="r" b="b"/>
            <a:pathLst>
              <a:path w="46354">
                <a:moveTo>
                  <a:pt x="0" y="0"/>
                </a:moveTo>
                <a:lnTo>
                  <a:pt x="45822" y="0"/>
                </a:lnTo>
              </a:path>
            </a:pathLst>
          </a:custGeom>
          <a:ln w="9177">
            <a:solidFill>
              <a:srgbClr val="0000FF"/>
            </a:solidFill>
          </a:ln>
        </p:spPr>
        <p:txBody>
          <a:bodyPr wrap="square" lIns="0" tIns="0" rIns="0" bIns="0" rtlCol="0"/>
          <a:lstStyle/>
          <a:p>
            <a:endParaRPr sz="1266"/>
          </a:p>
        </p:txBody>
      </p:sp>
      <p:sp>
        <p:nvSpPr>
          <p:cNvPr id="661" name="object 661"/>
          <p:cNvSpPr/>
          <p:nvPr/>
        </p:nvSpPr>
        <p:spPr>
          <a:xfrm>
            <a:off x="6418782" y="3986301"/>
            <a:ext cx="58043" cy="0"/>
          </a:xfrm>
          <a:custGeom>
            <a:avLst/>
            <a:gdLst/>
            <a:ahLst/>
            <a:cxnLst/>
            <a:rect l="l" t="t" r="r" b="b"/>
            <a:pathLst>
              <a:path w="82550">
                <a:moveTo>
                  <a:pt x="0" y="0"/>
                </a:moveTo>
                <a:lnTo>
                  <a:pt x="82479" y="0"/>
                </a:lnTo>
              </a:path>
            </a:pathLst>
          </a:custGeom>
          <a:ln w="9177">
            <a:solidFill>
              <a:srgbClr val="0000FF"/>
            </a:solidFill>
          </a:ln>
        </p:spPr>
        <p:txBody>
          <a:bodyPr wrap="square" lIns="0" tIns="0" rIns="0" bIns="0" rtlCol="0"/>
          <a:lstStyle/>
          <a:p>
            <a:endParaRPr sz="1266"/>
          </a:p>
        </p:txBody>
      </p:sp>
      <p:sp>
        <p:nvSpPr>
          <p:cNvPr id="662" name="object 662"/>
          <p:cNvSpPr/>
          <p:nvPr/>
        </p:nvSpPr>
        <p:spPr>
          <a:xfrm>
            <a:off x="6660422" y="3815298"/>
            <a:ext cx="64740" cy="171003"/>
          </a:xfrm>
          <a:custGeom>
            <a:avLst/>
            <a:gdLst/>
            <a:ahLst/>
            <a:cxnLst/>
            <a:rect l="l" t="t" r="r" b="b"/>
            <a:pathLst>
              <a:path w="92075" h="243204">
                <a:moveTo>
                  <a:pt x="0" y="0"/>
                </a:moveTo>
                <a:lnTo>
                  <a:pt x="0" y="197316"/>
                </a:lnTo>
                <a:lnTo>
                  <a:pt x="13746" y="229438"/>
                </a:lnTo>
                <a:lnTo>
                  <a:pt x="36657" y="243204"/>
                </a:lnTo>
                <a:lnTo>
                  <a:pt x="59568" y="243204"/>
                </a:lnTo>
                <a:lnTo>
                  <a:pt x="82479" y="229438"/>
                </a:lnTo>
                <a:lnTo>
                  <a:pt x="91644" y="206494"/>
                </a:lnTo>
              </a:path>
            </a:pathLst>
          </a:custGeom>
          <a:ln w="9166">
            <a:solidFill>
              <a:srgbClr val="0000FF"/>
            </a:solidFill>
          </a:ln>
        </p:spPr>
        <p:txBody>
          <a:bodyPr wrap="square" lIns="0" tIns="0" rIns="0" bIns="0" rtlCol="0"/>
          <a:lstStyle/>
          <a:p>
            <a:endParaRPr sz="1266"/>
          </a:p>
        </p:txBody>
      </p:sp>
      <p:sp>
        <p:nvSpPr>
          <p:cNvPr id="663" name="object 663"/>
          <p:cNvSpPr/>
          <p:nvPr/>
        </p:nvSpPr>
        <p:spPr>
          <a:xfrm>
            <a:off x="6670088" y="3815298"/>
            <a:ext cx="16520" cy="171003"/>
          </a:xfrm>
          <a:custGeom>
            <a:avLst/>
            <a:gdLst/>
            <a:ahLst/>
            <a:cxnLst/>
            <a:rect l="l" t="t" r="r" b="b"/>
            <a:pathLst>
              <a:path w="23495" h="243204">
                <a:moveTo>
                  <a:pt x="0" y="0"/>
                </a:moveTo>
                <a:lnTo>
                  <a:pt x="0" y="197316"/>
                </a:lnTo>
                <a:lnTo>
                  <a:pt x="9164" y="229438"/>
                </a:lnTo>
                <a:lnTo>
                  <a:pt x="22911" y="243204"/>
                </a:lnTo>
              </a:path>
            </a:pathLst>
          </a:custGeom>
          <a:ln w="9164">
            <a:solidFill>
              <a:srgbClr val="0000FF"/>
            </a:solidFill>
          </a:ln>
        </p:spPr>
        <p:txBody>
          <a:bodyPr wrap="square" lIns="0" tIns="0" rIns="0" bIns="0" rtlCol="0"/>
          <a:lstStyle/>
          <a:p>
            <a:endParaRPr sz="1266"/>
          </a:p>
        </p:txBody>
      </p:sp>
      <p:sp>
        <p:nvSpPr>
          <p:cNvPr id="664" name="object 664"/>
          <p:cNvSpPr/>
          <p:nvPr/>
        </p:nvSpPr>
        <p:spPr>
          <a:xfrm>
            <a:off x="6637869" y="3873375"/>
            <a:ext cx="64740" cy="0"/>
          </a:xfrm>
          <a:custGeom>
            <a:avLst/>
            <a:gdLst/>
            <a:ahLst/>
            <a:cxnLst/>
            <a:rect l="l" t="t" r="r" b="b"/>
            <a:pathLst>
              <a:path w="92075">
                <a:moveTo>
                  <a:pt x="0" y="0"/>
                </a:moveTo>
                <a:lnTo>
                  <a:pt x="91644" y="0"/>
                </a:lnTo>
              </a:path>
            </a:pathLst>
          </a:custGeom>
          <a:ln w="9177">
            <a:solidFill>
              <a:srgbClr val="0000FF"/>
            </a:solidFill>
          </a:ln>
        </p:spPr>
        <p:txBody>
          <a:bodyPr wrap="square" lIns="0" tIns="0" rIns="0" bIns="0" rtlCol="0"/>
          <a:lstStyle/>
          <a:p>
            <a:endParaRPr sz="1266"/>
          </a:p>
        </p:txBody>
      </p:sp>
      <p:sp>
        <p:nvSpPr>
          <p:cNvPr id="665" name="object 665"/>
          <p:cNvSpPr/>
          <p:nvPr/>
        </p:nvSpPr>
        <p:spPr>
          <a:xfrm>
            <a:off x="6766744" y="3873375"/>
            <a:ext cx="112961" cy="112961"/>
          </a:xfrm>
          <a:custGeom>
            <a:avLst/>
            <a:gdLst/>
            <a:ahLst/>
            <a:cxnLst/>
            <a:rect l="l" t="t" r="r" b="b"/>
            <a:pathLst>
              <a:path w="160654" h="160654">
                <a:moveTo>
                  <a:pt x="68733" y="0"/>
                </a:moveTo>
                <a:lnTo>
                  <a:pt x="32075" y="9177"/>
                </a:lnTo>
                <a:lnTo>
                  <a:pt x="9164" y="32121"/>
                </a:lnTo>
                <a:lnTo>
                  <a:pt x="0" y="68831"/>
                </a:lnTo>
                <a:lnTo>
                  <a:pt x="0" y="91775"/>
                </a:lnTo>
                <a:lnTo>
                  <a:pt x="9164" y="123896"/>
                </a:lnTo>
                <a:lnTo>
                  <a:pt x="32075" y="146840"/>
                </a:lnTo>
                <a:lnTo>
                  <a:pt x="68733" y="160606"/>
                </a:lnTo>
                <a:lnTo>
                  <a:pt x="91644" y="160606"/>
                </a:lnTo>
                <a:lnTo>
                  <a:pt x="123719" y="146840"/>
                </a:lnTo>
                <a:lnTo>
                  <a:pt x="146630" y="123896"/>
                </a:lnTo>
                <a:lnTo>
                  <a:pt x="160377" y="91775"/>
                </a:lnTo>
                <a:lnTo>
                  <a:pt x="160377" y="68831"/>
                </a:lnTo>
                <a:lnTo>
                  <a:pt x="146630" y="32121"/>
                </a:lnTo>
                <a:lnTo>
                  <a:pt x="123719" y="9177"/>
                </a:lnTo>
                <a:lnTo>
                  <a:pt x="91644" y="0"/>
                </a:lnTo>
                <a:lnTo>
                  <a:pt x="68733" y="0"/>
                </a:lnTo>
                <a:lnTo>
                  <a:pt x="22911" y="32121"/>
                </a:lnTo>
                <a:lnTo>
                  <a:pt x="9164" y="68831"/>
                </a:lnTo>
                <a:lnTo>
                  <a:pt x="22911" y="123896"/>
                </a:lnTo>
                <a:lnTo>
                  <a:pt x="68733" y="160606"/>
                </a:lnTo>
              </a:path>
            </a:pathLst>
          </a:custGeom>
          <a:ln w="9170">
            <a:solidFill>
              <a:srgbClr val="0000FF"/>
            </a:solidFill>
          </a:ln>
        </p:spPr>
        <p:txBody>
          <a:bodyPr wrap="square" lIns="0" tIns="0" rIns="0" bIns="0" rtlCol="0"/>
          <a:lstStyle/>
          <a:p>
            <a:endParaRPr sz="1266"/>
          </a:p>
        </p:txBody>
      </p:sp>
      <p:sp>
        <p:nvSpPr>
          <p:cNvPr id="666" name="object 666"/>
          <p:cNvSpPr/>
          <p:nvPr/>
        </p:nvSpPr>
        <p:spPr>
          <a:xfrm>
            <a:off x="6831181" y="3873375"/>
            <a:ext cx="38843" cy="112961"/>
          </a:xfrm>
          <a:custGeom>
            <a:avLst/>
            <a:gdLst/>
            <a:ahLst/>
            <a:cxnLst/>
            <a:rect l="l" t="t" r="r" b="b"/>
            <a:pathLst>
              <a:path w="55245" h="160654">
                <a:moveTo>
                  <a:pt x="0" y="160606"/>
                </a:moveTo>
                <a:lnTo>
                  <a:pt x="22911" y="146840"/>
                </a:lnTo>
                <a:lnTo>
                  <a:pt x="45822" y="123896"/>
                </a:lnTo>
                <a:lnTo>
                  <a:pt x="54986" y="91775"/>
                </a:lnTo>
                <a:lnTo>
                  <a:pt x="54986" y="68831"/>
                </a:lnTo>
                <a:lnTo>
                  <a:pt x="45822" y="32121"/>
                </a:lnTo>
                <a:lnTo>
                  <a:pt x="22911" y="9177"/>
                </a:lnTo>
                <a:lnTo>
                  <a:pt x="0" y="0"/>
                </a:lnTo>
              </a:path>
            </a:pathLst>
          </a:custGeom>
          <a:ln w="9165">
            <a:solidFill>
              <a:srgbClr val="0000FF"/>
            </a:solidFill>
          </a:ln>
        </p:spPr>
        <p:txBody>
          <a:bodyPr wrap="square" lIns="0" tIns="0" rIns="0" bIns="0" rtlCol="0"/>
          <a:lstStyle/>
          <a:p>
            <a:endParaRPr sz="1266"/>
          </a:p>
        </p:txBody>
      </p:sp>
      <p:sp>
        <p:nvSpPr>
          <p:cNvPr id="667" name="object 667"/>
          <p:cNvSpPr/>
          <p:nvPr/>
        </p:nvSpPr>
        <p:spPr>
          <a:xfrm>
            <a:off x="7056712" y="3873375"/>
            <a:ext cx="48667" cy="112961"/>
          </a:xfrm>
          <a:custGeom>
            <a:avLst/>
            <a:gdLst/>
            <a:ahLst/>
            <a:cxnLst/>
            <a:rect l="l" t="t" r="r" b="b"/>
            <a:pathLst>
              <a:path w="69215" h="160654">
                <a:moveTo>
                  <a:pt x="0" y="0"/>
                </a:moveTo>
                <a:lnTo>
                  <a:pt x="68733" y="160606"/>
                </a:lnTo>
              </a:path>
            </a:pathLst>
          </a:custGeom>
          <a:ln w="9166">
            <a:solidFill>
              <a:srgbClr val="0000FF"/>
            </a:solidFill>
          </a:ln>
        </p:spPr>
        <p:txBody>
          <a:bodyPr wrap="square" lIns="0" tIns="0" rIns="0" bIns="0" rtlCol="0"/>
          <a:lstStyle/>
          <a:p>
            <a:endParaRPr sz="1266"/>
          </a:p>
        </p:txBody>
      </p:sp>
      <p:sp>
        <p:nvSpPr>
          <p:cNvPr id="668" name="object 668"/>
          <p:cNvSpPr/>
          <p:nvPr/>
        </p:nvSpPr>
        <p:spPr>
          <a:xfrm>
            <a:off x="7066377" y="3873375"/>
            <a:ext cx="38843" cy="96887"/>
          </a:xfrm>
          <a:custGeom>
            <a:avLst/>
            <a:gdLst/>
            <a:ahLst/>
            <a:cxnLst/>
            <a:rect l="l" t="t" r="r" b="b"/>
            <a:pathLst>
              <a:path w="55245" h="137795">
                <a:moveTo>
                  <a:pt x="0" y="0"/>
                </a:moveTo>
                <a:lnTo>
                  <a:pt x="54986" y="137662"/>
                </a:lnTo>
              </a:path>
            </a:pathLst>
          </a:custGeom>
          <a:ln w="9166">
            <a:solidFill>
              <a:srgbClr val="0000FF"/>
            </a:solidFill>
          </a:ln>
        </p:spPr>
        <p:txBody>
          <a:bodyPr wrap="square" lIns="0" tIns="0" rIns="0" bIns="0" rtlCol="0"/>
          <a:lstStyle/>
          <a:p>
            <a:endParaRPr sz="1266"/>
          </a:p>
        </p:txBody>
      </p:sp>
      <p:sp>
        <p:nvSpPr>
          <p:cNvPr id="669" name="object 669"/>
          <p:cNvSpPr/>
          <p:nvPr/>
        </p:nvSpPr>
        <p:spPr>
          <a:xfrm>
            <a:off x="7105040" y="3873375"/>
            <a:ext cx="48667" cy="112961"/>
          </a:xfrm>
          <a:custGeom>
            <a:avLst/>
            <a:gdLst/>
            <a:ahLst/>
            <a:cxnLst/>
            <a:rect l="l" t="t" r="r" b="b"/>
            <a:pathLst>
              <a:path w="69215" h="160654">
                <a:moveTo>
                  <a:pt x="68733" y="0"/>
                </a:moveTo>
                <a:lnTo>
                  <a:pt x="0" y="160606"/>
                </a:lnTo>
              </a:path>
            </a:pathLst>
          </a:custGeom>
          <a:ln w="9166">
            <a:solidFill>
              <a:srgbClr val="0000FF"/>
            </a:solidFill>
          </a:ln>
        </p:spPr>
        <p:txBody>
          <a:bodyPr wrap="square" lIns="0" tIns="0" rIns="0" bIns="0" rtlCol="0"/>
          <a:lstStyle/>
          <a:p>
            <a:endParaRPr sz="1266"/>
          </a:p>
        </p:txBody>
      </p:sp>
      <p:sp>
        <p:nvSpPr>
          <p:cNvPr id="670" name="object 670"/>
          <p:cNvSpPr/>
          <p:nvPr/>
        </p:nvSpPr>
        <p:spPr>
          <a:xfrm>
            <a:off x="7040603" y="3873375"/>
            <a:ext cx="48667" cy="0"/>
          </a:xfrm>
          <a:custGeom>
            <a:avLst/>
            <a:gdLst/>
            <a:ahLst/>
            <a:cxnLst/>
            <a:rect l="l" t="t" r="r" b="b"/>
            <a:pathLst>
              <a:path w="69215">
                <a:moveTo>
                  <a:pt x="0" y="0"/>
                </a:moveTo>
                <a:lnTo>
                  <a:pt x="68733" y="0"/>
                </a:lnTo>
              </a:path>
            </a:pathLst>
          </a:custGeom>
          <a:ln w="9177">
            <a:solidFill>
              <a:srgbClr val="0000FF"/>
            </a:solidFill>
          </a:ln>
        </p:spPr>
        <p:txBody>
          <a:bodyPr wrap="square" lIns="0" tIns="0" rIns="0" bIns="0" rtlCol="0"/>
          <a:lstStyle/>
          <a:p>
            <a:endParaRPr sz="1266"/>
          </a:p>
        </p:txBody>
      </p:sp>
      <p:sp>
        <p:nvSpPr>
          <p:cNvPr id="671" name="object 671"/>
          <p:cNvSpPr/>
          <p:nvPr/>
        </p:nvSpPr>
        <p:spPr>
          <a:xfrm>
            <a:off x="7121149" y="3873375"/>
            <a:ext cx="48667" cy="0"/>
          </a:xfrm>
          <a:custGeom>
            <a:avLst/>
            <a:gdLst/>
            <a:ahLst/>
            <a:cxnLst/>
            <a:rect l="l" t="t" r="r" b="b"/>
            <a:pathLst>
              <a:path w="69215">
                <a:moveTo>
                  <a:pt x="0" y="0"/>
                </a:moveTo>
                <a:lnTo>
                  <a:pt x="68733" y="0"/>
                </a:lnTo>
              </a:path>
            </a:pathLst>
          </a:custGeom>
          <a:ln w="9177">
            <a:solidFill>
              <a:srgbClr val="0000FF"/>
            </a:solidFill>
          </a:ln>
        </p:spPr>
        <p:txBody>
          <a:bodyPr wrap="square" lIns="0" tIns="0" rIns="0" bIns="0" rtlCol="0"/>
          <a:lstStyle/>
          <a:p>
            <a:endParaRPr sz="1266"/>
          </a:p>
        </p:txBody>
      </p:sp>
      <p:sp>
        <p:nvSpPr>
          <p:cNvPr id="672" name="object 672"/>
          <p:cNvSpPr/>
          <p:nvPr/>
        </p:nvSpPr>
        <p:spPr>
          <a:xfrm>
            <a:off x="6692640" y="5560821"/>
            <a:ext cx="58043" cy="380851"/>
          </a:xfrm>
          <a:custGeom>
            <a:avLst/>
            <a:gdLst/>
            <a:ahLst/>
            <a:cxnLst/>
            <a:rect l="l" t="t" r="r" b="b"/>
            <a:pathLst>
              <a:path w="82550" h="541654">
                <a:moveTo>
                  <a:pt x="41239" y="541474"/>
                </a:moveTo>
                <a:lnTo>
                  <a:pt x="41239" y="165195"/>
                </a:lnTo>
                <a:lnTo>
                  <a:pt x="0" y="165195"/>
                </a:lnTo>
                <a:lnTo>
                  <a:pt x="41239" y="0"/>
                </a:lnTo>
                <a:lnTo>
                  <a:pt x="82479" y="165195"/>
                </a:lnTo>
                <a:lnTo>
                  <a:pt x="41239" y="165195"/>
                </a:lnTo>
              </a:path>
            </a:pathLst>
          </a:custGeom>
          <a:ln w="9164">
            <a:solidFill>
              <a:srgbClr val="000000"/>
            </a:solidFill>
          </a:ln>
        </p:spPr>
        <p:txBody>
          <a:bodyPr wrap="square" lIns="0" tIns="0" rIns="0" bIns="0" rtlCol="0"/>
          <a:lstStyle/>
          <a:p>
            <a:endParaRPr sz="1266"/>
          </a:p>
        </p:txBody>
      </p:sp>
      <p:sp>
        <p:nvSpPr>
          <p:cNvPr id="673" name="object 673"/>
          <p:cNvSpPr/>
          <p:nvPr/>
        </p:nvSpPr>
        <p:spPr>
          <a:xfrm>
            <a:off x="5545657" y="5712466"/>
            <a:ext cx="29021" cy="122783"/>
          </a:xfrm>
          <a:custGeom>
            <a:avLst/>
            <a:gdLst/>
            <a:ahLst/>
            <a:cxnLst/>
            <a:rect l="l" t="t" r="r" b="b"/>
            <a:pathLst>
              <a:path w="41275" h="174625">
                <a:moveTo>
                  <a:pt x="0" y="32121"/>
                </a:moveTo>
                <a:lnTo>
                  <a:pt x="18328" y="27532"/>
                </a:lnTo>
                <a:lnTo>
                  <a:pt x="41239" y="0"/>
                </a:lnTo>
                <a:lnTo>
                  <a:pt x="41239" y="174373"/>
                </a:lnTo>
              </a:path>
            </a:pathLst>
          </a:custGeom>
          <a:ln w="9165">
            <a:solidFill>
              <a:srgbClr val="000000"/>
            </a:solidFill>
          </a:ln>
        </p:spPr>
        <p:txBody>
          <a:bodyPr wrap="square" lIns="0" tIns="0" rIns="0" bIns="0" rtlCol="0"/>
          <a:lstStyle/>
          <a:p>
            <a:endParaRPr sz="1266"/>
          </a:p>
        </p:txBody>
      </p:sp>
      <p:sp>
        <p:nvSpPr>
          <p:cNvPr id="674" name="object 674"/>
          <p:cNvSpPr/>
          <p:nvPr/>
        </p:nvSpPr>
        <p:spPr>
          <a:xfrm>
            <a:off x="5568209" y="5718919"/>
            <a:ext cx="0" cy="116532"/>
          </a:xfrm>
          <a:custGeom>
            <a:avLst/>
            <a:gdLst/>
            <a:ahLst/>
            <a:cxnLst/>
            <a:rect l="l" t="t" r="r" b="b"/>
            <a:pathLst>
              <a:path h="165734">
                <a:moveTo>
                  <a:pt x="0" y="0"/>
                </a:moveTo>
                <a:lnTo>
                  <a:pt x="0" y="165195"/>
                </a:lnTo>
              </a:path>
            </a:pathLst>
          </a:custGeom>
          <a:ln w="9164">
            <a:solidFill>
              <a:srgbClr val="000000"/>
            </a:solidFill>
          </a:ln>
        </p:spPr>
        <p:txBody>
          <a:bodyPr wrap="square" lIns="0" tIns="0" rIns="0" bIns="0" rtlCol="0"/>
          <a:lstStyle/>
          <a:p>
            <a:endParaRPr sz="1266"/>
          </a:p>
        </p:txBody>
      </p:sp>
      <p:sp>
        <p:nvSpPr>
          <p:cNvPr id="675" name="object 675"/>
          <p:cNvSpPr/>
          <p:nvPr/>
        </p:nvSpPr>
        <p:spPr>
          <a:xfrm>
            <a:off x="5545656" y="5835071"/>
            <a:ext cx="51792" cy="0"/>
          </a:xfrm>
          <a:custGeom>
            <a:avLst/>
            <a:gdLst/>
            <a:ahLst/>
            <a:cxnLst/>
            <a:rect l="l" t="t" r="r" b="b"/>
            <a:pathLst>
              <a:path w="73660">
                <a:moveTo>
                  <a:pt x="0" y="0"/>
                </a:moveTo>
                <a:lnTo>
                  <a:pt x="73315" y="0"/>
                </a:lnTo>
              </a:path>
            </a:pathLst>
          </a:custGeom>
          <a:ln w="9177">
            <a:solidFill>
              <a:srgbClr val="000000"/>
            </a:solidFill>
          </a:ln>
        </p:spPr>
        <p:txBody>
          <a:bodyPr wrap="square" lIns="0" tIns="0" rIns="0" bIns="0" rtlCol="0"/>
          <a:lstStyle/>
          <a:p>
            <a:endParaRPr sz="1266"/>
          </a:p>
        </p:txBody>
      </p:sp>
      <p:sp>
        <p:nvSpPr>
          <p:cNvPr id="676" name="object 676"/>
          <p:cNvSpPr/>
          <p:nvPr/>
        </p:nvSpPr>
        <p:spPr>
          <a:xfrm>
            <a:off x="5645534" y="5712466"/>
            <a:ext cx="80814" cy="122783"/>
          </a:xfrm>
          <a:custGeom>
            <a:avLst/>
            <a:gdLst/>
            <a:ahLst/>
            <a:cxnLst/>
            <a:rect l="l" t="t" r="r" b="b"/>
            <a:pathLst>
              <a:path w="114935" h="174625">
                <a:moveTo>
                  <a:pt x="50404" y="0"/>
                </a:moveTo>
                <a:lnTo>
                  <a:pt x="22911" y="9177"/>
                </a:lnTo>
                <a:lnTo>
                  <a:pt x="9164" y="32121"/>
                </a:lnTo>
                <a:lnTo>
                  <a:pt x="0" y="73420"/>
                </a:lnTo>
                <a:lnTo>
                  <a:pt x="0" y="100952"/>
                </a:lnTo>
                <a:lnTo>
                  <a:pt x="9164" y="142251"/>
                </a:lnTo>
                <a:lnTo>
                  <a:pt x="22911" y="165195"/>
                </a:lnTo>
                <a:lnTo>
                  <a:pt x="50404" y="174373"/>
                </a:lnTo>
                <a:lnTo>
                  <a:pt x="64150" y="174373"/>
                </a:lnTo>
                <a:lnTo>
                  <a:pt x="91644" y="165195"/>
                </a:lnTo>
                <a:lnTo>
                  <a:pt x="105390" y="142251"/>
                </a:lnTo>
                <a:lnTo>
                  <a:pt x="114555" y="100952"/>
                </a:lnTo>
                <a:lnTo>
                  <a:pt x="114555" y="73420"/>
                </a:lnTo>
                <a:lnTo>
                  <a:pt x="105390" y="32121"/>
                </a:lnTo>
                <a:lnTo>
                  <a:pt x="91644" y="9177"/>
                </a:lnTo>
                <a:lnTo>
                  <a:pt x="64150" y="0"/>
                </a:lnTo>
                <a:lnTo>
                  <a:pt x="50404" y="0"/>
                </a:lnTo>
                <a:lnTo>
                  <a:pt x="13746" y="32121"/>
                </a:lnTo>
                <a:lnTo>
                  <a:pt x="9164" y="73420"/>
                </a:lnTo>
                <a:lnTo>
                  <a:pt x="13746" y="142251"/>
                </a:lnTo>
                <a:lnTo>
                  <a:pt x="50404" y="174373"/>
                </a:lnTo>
              </a:path>
            </a:pathLst>
          </a:custGeom>
          <a:ln w="9168">
            <a:solidFill>
              <a:srgbClr val="000000"/>
            </a:solidFill>
          </a:ln>
        </p:spPr>
        <p:txBody>
          <a:bodyPr wrap="square" lIns="0" tIns="0" rIns="0" bIns="0" rtlCol="0"/>
          <a:lstStyle/>
          <a:p>
            <a:endParaRPr sz="1266"/>
          </a:p>
        </p:txBody>
      </p:sp>
      <p:sp>
        <p:nvSpPr>
          <p:cNvPr id="677" name="object 677"/>
          <p:cNvSpPr/>
          <p:nvPr/>
        </p:nvSpPr>
        <p:spPr>
          <a:xfrm>
            <a:off x="5690641" y="5712466"/>
            <a:ext cx="29021" cy="122783"/>
          </a:xfrm>
          <a:custGeom>
            <a:avLst/>
            <a:gdLst/>
            <a:ahLst/>
            <a:cxnLst/>
            <a:rect l="l" t="t" r="r" b="b"/>
            <a:pathLst>
              <a:path w="41275" h="174625">
                <a:moveTo>
                  <a:pt x="0" y="174373"/>
                </a:moveTo>
                <a:lnTo>
                  <a:pt x="27493" y="160606"/>
                </a:lnTo>
                <a:lnTo>
                  <a:pt x="36657" y="142251"/>
                </a:lnTo>
                <a:lnTo>
                  <a:pt x="41239" y="100952"/>
                </a:lnTo>
                <a:lnTo>
                  <a:pt x="41239" y="73420"/>
                </a:lnTo>
                <a:lnTo>
                  <a:pt x="36657" y="32121"/>
                </a:lnTo>
                <a:lnTo>
                  <a:pt x="27493" y="18355"/>
                </a:lnTo>
                <a:lnTo>
                  <a:pt x="18328" y="9177"/>
                </a:lnTo>
                <a:lnTo>
                  <a:pt x="0" y="0"/>
                </a:lnTo>
              </a:path>
            </a:pathLst>
          </a:custGeom>
          <a:ln w="9165">
            <a:solidFill>
              <a:srgbClr val="000000"/>
            </a:solidFill>
          </a:ln>
        </p:spPr>
        <p:txBody>
          <a:bodyPr wrap="square" lIns="0" tIns="0" rIns="0" bIns="0" rtlCol="0"/>
          <a:lstStyle/>
          <a:p>
            <a:endParaRPr sz="1266"/>
          </a:p>
        </p:txBody>
      </p:sp>
      <p:sp>
        <p:nvSpPr>
          <p:cNvPr id="678" name="object 678"/>
          <p:cNvSpPr/>
          <p:nvPr/>
        </p:nvSpPr>
        <p:spPr>
          <a:xfrm>
            <a:off x="5774408" y="5660842"/>
            <a:ext cx="19645" cy="80814"/>
          </a:xfrm>
          <a:custGeom>
            <a:avLst/>
            <a:gdLst/>
            <a:ahLst/>
            <a:cxnLst/>
            <a:rect l="l" t="t" r="r" b="b"/>
            <a:pathLst>
              <a:path w="27939" h="114934">
                <a:moveTo>
                  <a:pt x="0" y="22943"/>
                </a:moveTo>
                <a:lnTo>
                  <a:pt x="13746" y="13766"/>
                </a:lnTo>
                <a:lnTo>
                  <a:pt x="27493" y="0"/>
                </a:lnTo>
                <a:lnTo>
                  <a:pt x="27493" y="114719"/>
                </a:lnTo>
              </a:path>
            </a:pathLst>
          </a:custGeom>
          <a:ln w="9165">
            <a:solidFill>
              <a:srgbClr val="000000"/>
            </a:solidFill>
          </a:ln>
        </p:spPr>
        <p:txBody>
          <a:bodyPr wrap="square" lIns="0" tIns="0" rIns="0" bIns="0" rtlCol="0"/>
          <a:lstStyle/>
          <a:p>
            <a:endParaRPr sz="1266"/>
          </a:p>
        </p:txBody>
      </p:sp>
      <p:sp>
        <p:nvSpPr>
          <p:cNvPr id="679" name="object 679"/>
          <p:cNvSpPr/>
          <p:nvPr/>
        </p:nvSpPr>
        <p:spPr>
          <a:xfrm>
            <a:off x="5790518" y="5664069"/>
            <a:ext cx="0" cy="77688"/>
          </a:xfrm>
          <a:custGeom>
            <a:avLst/>
            <a:gdLst/>
            <a:ahLst/>
            <a:cxnLst/>
            <a:rect l="l" t="t" r="r" b="b"/>
            <a:pathLst>
              <a:path h="110490">
                <a:moveTo>
                  <a:pt x="0" y="0"/>
                </a:moveTo>
                <a:lnTo>
                  <a:pt x="0" y="110130"/>
                </a:lnTo>
              </a:path>
            </a:pathLst>
          </a:custGeom>
          <a:ln w="9164">
            <a:solidFill>
              <a:srgbClr val="000000"/>
            </a:solidFill>
          </a:ln>
        </p:spPr>
        <p:txBody>
          <a:bodyPr wrap="square" lIns="0" tIns="0" rIns="0" bIns="0" rtlCol="0"/>
          <a:lstStyle/>
          <a:p>
            <a:endParaRPr sz="1266"/>
          </a:p>
        </p:txBody>
      </p:sp>
      <p:sp>
        <p:nvSpPr>
          <p:cNvPr id="680" name="object 680"/>
          <p:cNvSpPr/>
          <p:nvPr/>
        </p:nvSpPr>
        <p:spPr>
          <a:xfrm>
            <a:off x="5774408" y="5741504"/>
            <a:ext cx="35719" cy="0"/>
          </a:xfrm>
          <a:custGeom>
            <a:avLst/>
            <a:gdLst/>
            <a:ahLst/>
            <a:cxnLst/>
            <a:rect l="l" t="t" r="r" b="b"/>
            <a:pathLst>
              <a:path w="50800">
                <a:moveTo>
                  <a:pt x="0" y="0"/>
                </a:moveTo>
                <a:lnTo>
                  <a:pt x="50404" y="0"/>
                </a:lnTo>
              </a:path>
            </a:pathLst>
          </a:custGeom>
          <a:ln w="9177">
            <a:solidFill>
              <a:srgbClr val="000000"/>
            </a:solidFill>
          </a:ln>
        </p:spPr>
        <p:txBody>
          <a:bodyPr wrap="square" lIns="0" tIns="0" rIns="0" bIns="0" rtlCol="0"/>
          <a:lstStyle/>
          <a:p>
            <a:endParaRPr sz="1266"/>
          </a:p>
        </p:txBody>
      </p:sp>
      <p:sp>
        <p:nvSpPr>
          <p:cNvPr id="681" name="object 681"/>
          <p:cNvSpPr/>
          <p:nvPr/>
        </p:nvSpPr>
        <p:spPr>
          <a:xfrm>
            <a:off x="5842068" y="5660842"/>
            <a:ext cx="54918" cy="80814"/>
          </a:xfrm>
          <a:custGeom>
            <a:avLst/>
            <a:gdLst/>
            <a:ahLst/>
            <a:cxnLst/>
            <a:rect l="l" t="t" r="r" b="b"/>
            <a:pathLst>
              <a:path w="78104" h="114934">
                <a:moveTo>
                  <a:pt x="9164" y="0"/>
                </a:moveTo>
                <a:lnTo>
                  <a:pt x="0" y="55065"/>
                </a:lnTo>
                <a:lnTo>
                  <a:pt x="9164" y="41298"/>
                </a:lnTo>
                <a:lnTo>
                  <a:pt x="27493" y="36710"/>
                </a:lnTo>
                <a:lnTo>
                  <a:pt x="45822" y="36710"/>
                </a:lnTo>
                <a:lnTo>
                  <a:pt x="59568" y="41298"/>
                </a:lnTo>
                <a:lnTo>
                  <a:pt x="73315" y="55065"/>
                </a:lnTo>
                <a:lnTo>
                  <a:pt x="77897" y="68831"/>
                </a:lnTo>
                <a:lnTo>
                  <a:pt x="77897" y="82597"/>
                </a:lnTo>
                <a:lnTo>
                  <a:pt x="73315" y="100952"/>
                </a:lnTo>
                <a:lnTo>
                  <a:pt x="59568" y="110130"/>
                </a:lnTo>
                <a:lnTo>
                  <a:pt x="45822" y="114719"/>
                </a:lnTo>
                <a:lnTo>
                  <a:pt x="27493" y="114719"/>
                </a:lnTo>
                <a:lnTo>
                  <a:pt x="9164" y="110130"/>
                </a:lnTo>
                <a:lnTo>
                  <a:pt x="4582" y="105541"/>
                </a:lnTo>
                <a:lnTo>
                  <a:pt x="0" y="91775"/>
                </a:lnTo>
                <a:lnTo>
                  <a:pt x="0" y="87186"/>
                </a:lnTo>
                <a:lnTo>
                  <a:pt x="4582" y="82597"/>
                </a:lnTo>
                <a:lnTo>
                  <a:pt x="9164" y="87186"/>
                </a:lnTo>
                <a:lnTo>
                  <a:pt x="4582" y="91775"/>
                </a:lnTo>
              </a:path>
            </a:pathLst>
          </a:custGeom>
          <a:ln w="9168">
            <a:solidFill>
              <a:srgbClr val="000000"/>
            </a:solidFill>
          </a:ln>
        </p:spPr>
        <p:txBody>
          <a:bodyPr wrap="square" lIns="0" tIns="0" rIns="0" bIns="0" rtlCol="0"/>
          <a:lstStyle/>
          <a:p>
            <a:endParaRPr sz="1266"/>
          </a:p>
        </p:txBody>
      </p:sp>
      <p:sp>
        <p:nvSpPr>
          <p:cNvPr id="682" name="object 682"/>
          <p:cNvSpPr/>
          <p:nvPr/>
        </p:nvSpPr>
        <p:spPr>
          <a:xfrm>
            <a:off x="5874287" y="5686654"/>
            <a:ext cx="19645" cy="54918"/>
          </a:xfrm>
          <a:custGeom>
            <a:avLst/>
            <a:gdLst/>
            <a:ahLst/>
            <a:cxnLst/>
            <a:rect l="l" t="t" r="r" b="b"/>
            <a:pathLst>
              <a:path w="27939" h="78104">
                <a:moveTo>
                  <a:pt x="0" y="0"/>
                </a:moveTo>
                <a:lnTo>
                  <a:pt x="9164" y="4588"/>
                </a:lnTo>
                <a:lnTo>
                  <a:pt x="22911" y="18355"/>
                </a:lnTo>
                <a:lnTo>
                  <a:pt x="27493" y="32121"/>
                </a:lnTo>
                <a:lnTo>
                  <a:pt x="27493" y="45887"/>
                </a:lnTo>
                <a:lnTo>
                  <a:pt x="22911" y="64242"/>
                </a:lnTo>
                <a:lnTo>
                  <a:pt x="9164" y="73420"/>
                </a:lnTo>
                <a:lnTo>
                  <a:pt x="0" y="78008"/>
                </a:lnTo>
              </a:path>
            </a:pathLst>
          </a:custGeom>
          <a:ln w="9165">
            <a:solidFill>
              <a:srgbClr val="000000"/>
            </a:solidFill>
          </a:ln>
        </p:spPr>
        <p:txBody>
          <a:bodyPr wrap="square" lIns="0" tIns="0" rIns="0" bIns="0" rtlCol="0"/>
          <a:lstStyle/>
          <a:p>
            <a:endParaRPr sz="1266"/>
          </a:p>
        </p:txBody>
      </p:sp>
      <p:sp>
        <p:nvSpPr>
          <p:cNvPr id="683" name="object 683"/>
          <p:cNvSpPr/>
          <p:nvPr/>
        </p:nvSpPr>
        <p:spPr>
          <a:xfrm>
            <a:off x="5848511" y="5660842"/>
            <a:ext cx="41970" cy="0"/>
          </a:xfrm>
          <a:custGeom>
            <a:avLst/>
            <a:gdLst/>
            <a:ahLst/>
            <a:cxnLst/>
            <a:rect l="l" t="t" r="r" b="b"/>
            <a:pathLst>
              <a:path w="59689">
                <a:moveTo>
                  <a:pt x="0" y="0"/>
                </a:moveTo>
                <a:lnTo>
                  <a:pt x="59568" y="0"/>
                </a:lnTo>
              </a:path>
            </a:pathLst>
          </a:custGeom>
          <a:ln w="9177">
            <a:solidFill>
              <a:srgbClr val="000000"/>
            </a:solidFill>
          </a:ln>
        </p:spPr>
        <p:txBody>
          <a:bodyPr wrap="square" lIns="0" tIns="0" rIns="0" bIns="0" rtlCol="0"/>
          <a:lstStyle/>
          <a:p>
            <a:endParaRPr sz="1266"/>
          </a:p>
        </p:txBody>
      </p:sp>
      <p:sp>
        <p:nvSpPr>
          <p:cNvPr id="684" name="object 684"/>
          <p:cNvSpPr/>
          <p:nvPr/>
        </p:nvSpPr>
        <p:spPr>
          <a:xfrm>
            <a:off x="5848511" y="5660842"/>
            <a:ext cx="41970" cy="3572"/>
          </a:xfrm>
          <a:custGeom>
            <a:avLst/>
            <a:gdLst/>
            <a:ahLst/>
            <a:cxnLst/>
            <a:rect l="l" t="t" r="r" b="b"/>
            <a:pathLst>
              <a:path w="59689" h="5079">
                <a:moveTo>
                  <a:pt x="0" y="4588"/>
                </a:moveTo>
                <a:lnTo>
                  <a:pt x="32075" y="4588"/>
                </a:lnTo>
                <a:lnTo>
                  <a:pt x="59568" y="0"/>
                </a:lnTo>
              </a:path>
            </a:pathLst>
          </a:custGeom>
          <a:ln w="9177">
            <a:solidFill>
              <a:srgbClr val="000000"/>
            </a:solidFill>
          </a:ln>
        </p:spPr>
        <p:txBody>
          <a:bodyPr wrap="square" lIns="0" tIns="0" rIns="0" bIns="0" rtlCol="0"/>
          <a:lstStyle/>
          <a:p>
            <a:endParaRPr sz="1266"/>
          </a:p>
        </p:txBody>
      </p:sp>
      <p:sp>
        <p:nvSpPr>
          <p:cNvPr id="685" name="object 685"/>
          <p:cNvSpPr/>
          <p:nvPr/>
        </p:nvSpPr>
        <p:spPr>
          <a:xfrm>
            <a:off x="6038602" y="5712466"/>
            <a:ext cx="48667" cy="122783"/>
          </a:xfrm>
          <a:custGeom>
            <a:avLst/>
            <a:gdLst/>
            <a:ahLst/>
            <a:cxnLst/>
            <a:rect l="l" t="t" r="r" b="b"/>
            <a:pathLst>
              <a:path w="69214" h="174625">
                <a:moveTo>
                  <a:pt x="0" y="0"/>
                </a:moveTo>
                <a:lnTo>
                  <a:pt x="0" y="142251"/>
                </a:lnTo>
                <a:lnTo>
                  <a:pt x="9164" y="165195"/>
                </a:lnTo>
                <a:lnTo>
                  <a:pt x="27493" y="174373"/>
                </a:lnTo>
                <a:lnTo>
                  <a:pt x="41239" y="174373"/>
                </a:lnTo>
                <a:lnTo>
                  <a:pt x="59568" y="165195"/>
                </a:lnTo>
                <a:lnTo>
                  <a:pt x="68733" y="151429"/>
                </a:lnTo>
              </a:path>
            </a:pathLst>
          </a:custGeom>
          <a:ln w="9166">
            <a:solidFill>
              <a:srgbClr val="000000"/>
            </a:solidFill>
          </a:ln>
        </p:spPr>
        <p:txBody>
          <a:bodyPr wrap="square" lIns="0" tIns="0" rIns="0" bIns="0" rtlCol="0"/>
          <a:lstStyle/>
          <a:p>
            <a:endParaRPr sz="1266"/>
          </a:p>
        </p:txBody>
      </p:sp>
      <p:sp>
        <p:nvSpPr>
          <p:cNvPr id="686" name="object 686"/>
          <p:cNvSpPr/>
          <p:nvPr/>
        </p:nvSpPr>
        <p:spPr>
          <a:xfrm>
            <a:off x="6045046" y="5712466"/>
            <a:ext cx="12948" cy="122783"/>
          </a:xfrm>
          <a:custGeom>
            <a:avLst/>
            <a:gdLst/>
            <a:ahLst/>
            <a:cxnLst/>
            <a:rect l="l" t="t" r="r" b="b"/>
            <a:pathLst>
              <a:path w="18414" h="174625">
                <a:moveTo>
                  <a:pt x="0" y="0"/>
                </a:moveTo>
                <a:lnTo>
                  <a:pt x="0" y="142251"/>
                </a:lnTo>
                <a:lnTo>
                  <a:pt x="9164" y="165195"/>
                </a:lnTo>
                <a:lnTo>
                  <a:pt x="18328" y="174373"/>
                </a:lnTo>
              </a:path>
            </a:pathLst>
          </a:custGeom>
          <a:ln w="9164">
            <a:solidFill>
              <a:srgbClr val="000000"/>
            </a:solidFill>
          </a:ln>
        </p:spPr>
        <p:txBody>
          <a:bodyPr wrap="square" lIns="0" tIns="0" rIns="0" bIns="0" rtlCol="0"/>
          <a:lstStyle/>
          <a:p>
            <a:endParaRPr sz="1266"/>
          </a:p>
        </p:txBody>
      </p:sp>
      <p:sp>
        <p:nvSpPr>
          <p:cNvPr id="687" name="object 687"/>
          <p:cNvSpPr/>
          <p:nvPr/>
        </p:nvSpPr>
        <p:spPr>
          <a:xfrm>
            <a:off x="6022493" y="5754409"/>
            <a:ext cx="45541" cy="0"/>
          </a:xfrm>
          <a:custGeom>
            <a:avLst/>
            <a:gdLst/>
            <a:ahLst/>
            <a:cxnLst/>
            <a:rect l="l" t="t" r="r" b="b"/>
            <a:pathLst>
              <a:path w="64770">
                <a:moveTo>
                  <a:pt x="0" y="0"/>
                </a:moveTo>
                <a:lnTo>
                  <a:pt x="64150" y="0"/>
                </a:lnTo>
              </a:path>
            </a:pathLst>
          </a:custGeom>
          <a:ln w="9177">
            <a:solidFill>
              <a:srgbClr val="000000"/>
            </a:solidFill>
          </a:ln>
        </p:spPr>
        <p:txBody>
          <a:bodyPr wrap="square" lIns="0" tIns="0" rIns="0" bIns="0" rtlCol="0"/>
          <a:lstStyle/>
          <a:p>
            <a:endParaRPr sz="1266"/>
          </a:p>
        </p:txBody>
      </p:sp>
      <p:sp>
        <p:nvSpPr>
          <p:cNvPr id="688" name="object 688"/>
          <p:cNvSpPr/>
          <p:nvPr/>
        </p:nvSpPr>
        <p:spPr>
          <a:xfrm>
            <a:off x="6115927" y="5754410"/>
            <a:ext cx="80814" cy="80814"/>
          </a:xfrm>
          <a:custGeom>
            <a:avLst/>
            <a:gdLst/>
            <a:ahLst/>
            <a:cxnLst/>
            <a:rect l="l" t="t" r="r" b="b"/>
            <a:pathLst>
              <a:path w="114934" h="114934">
                <a:moveTo>
                  <a:pt x="50404" y="0"/>
                </a:moveTo>
                <a:lnTo>
                  <a:pt x="22911" y="9177"/>
                </a:lnTo>
                <a:lnTo>
                  <a:pt x="9164" y="22943"/>
                </a:lnTo>
                <a:lnTo>
                  <a:pt x="0" y="50476"/>
                </a:lnTo>
                <a:lnTo>
                  <a:pt x="0" y="64242"/>
                </a:lnTo>
                <a:lnTo>
                  <a:pt x="9164" y="91775"/>
                </a:lnTo>
                <a:lnTo>
                  <a:pt x="22911" y="105541"/>
                </a:lnTo>
                <a:lnTo>
                  <a:pt x="50404" y="114719"/>
                </a:lnTo>
                <a:lnTo>
                  <a:pt x="64150" y="114719"/>
                </a:lnTo>
                <a:lnTo>
                  <a:pt x="91644" y="105541"/>
                </a:lnTo>
                <a:lnTo>
                  <a:pt x="109973" y="91775"/>
                </a:lnTo>
                <a:lnTo>
                  <a:pt x="114555" y="64242"/>
                </a:lnTo>
                <a:lnTo>
                  <a:pt x="114555" y="50476"/>
                </a:lnTo>
                <a:lnTo>
                  <a:pt x="109973" y="22943"/>
                </a:lnTo>
                <a:lnTo>
                  <a:pt x="91644" y="9177"/>
                </a:lnTo>
                <a:lnTo>
                  <a:pt x="64150" y="0"/>
                </a:lnTo>
                <a:lnTo>
                  <a:pt x="50404" y="0"/>
                </a:lnTo>
                <a:lnTo>
                  <a:pt x="18328" y="22943"/>
                </a:lnTo>
                <a:lnTo>
                  <a:pt x="9164" y="64242"/>
                </a:lnTo>
                <a:lnTo>
                  <a:pt x="32075" y="105541"/>
                </a:lnTo>
                <a:lnTo>
                  <a:pt x="50404" y="114719"/>
                </a:lnTo>
              </a:path>
            </a:pathLst>
          </a:custGeom>
          <a:ln w="9170">
            <a:solidFill>
              <a:srgbClr val="000000"/>
            </a:solidFill>
          </a:ln>
        </p:spPr>
        <p:txBody>
          <a:bodyPr wrap="square" lIns="0" tIns="0" rIns="0" bIns="0" rtlCol="0"/>
          <a:lstStyle/>
          <a:p>
            <a:endParaRPr sz="1266"/>
          </a:p>
        </p:txBody>
      </p:sp>
      <p:sp>
        <p:nvSpPr>
          <p:cNvPr id="689" name="object 689"/>
          <p:cNvSpPr/>
          <p:nvPr/>
        </p:nvSpPr>
        <p:spPr>
          <a:xfrm>
            <a:off x="6161033" y="5754410"/>
            <a:ext cx="32593" cy="80814"/>
          </a:xfrm>
          <a:custGeom>
            <a:avLst/>
            <a:gdLst/>
            <a:ahLst/>
            <a:cxnLst/>
            <a:rect l="l" t="t" r="r" b="b"/>
            <a:pathLst>
              <a:path w="46354" h="114934">
                <a:moveTo>
                  <a:pt x="0" y="114719"/>
                </a:moveTo>
                <a:lnTo>
                  <a:pt x="18328" y="105541"/>
                </a:lnTo>
                <a:lnTo>
                  <a:pt x="36657" y="91775"/>
                </a:lnTo>
                <a:lnTo>
                  <a:pt x="45822" y="64242"/>
                </a:lnTo>
                <a:lnTo>
                  <a:pt x="45822" y="50476"/>
                </a:lnTo>
                <a:lnTo>
                  <a:pt x="36657" y="22943"/>
                </a:lnTo>
                <a:lnTo>
                  <a:pt x="18328" y="9177"/>
                </a:lnTo>
                <a:lnTo>
                  <a:pt x="0" y="0"/>
                </a:lnTo>
              </a:path>
            </a:pathLst>
          </a:custGeom>
          <a:ln w="9166">
            <a:solidFill>
              <a:srgbClr val="000000"/>
            </a:solidFill>
          </a:ln>
        </p:spPr>
        <p:txBody>
          <a:bodyPr wrap="square" lIns="0" tIns="0" rIns="0" bIns="0" rtlCol="0"/>
          <a:lstStyle/>
          <a:p>
            <a:endParaRPr sz="1266"/>
          </a:p>
        </p:txBody>
      </p:sp>
      <p:sp>
        <p:nvSpPr>
          <p:cNvPr id="690" name="object 690"/>
          <p:cNvSpPr/>
          <p:nvPr/>
        </p:nvSpPr>
        <p:spPr>
          <a:xfrm>
            <a:off x="6286686" y="5744730"/>
            <a:ext cx="48667" cy="112961"/>
          </a:xfrm>
          <a:custGeom>
            <a:avLst/>
            <a:gdLst/>
            <a:ahLst/>
            <a:cxnLst/>
            <a:rect l="l" t="t" r="r" b="b"/>
            <a:pathLst>
              <a:path w="69215" h="160654">
                <a:moveTo>
                  <a:pt x="0" y="0"/>
                </a:moveTo>
                <a:lnTo>
                  <a:pt x="68733" y="160606"/>
                </a:lnTo>
              </a:path>
            </a:pathLst>
          </a:custGeom>
          <a:ln w="9166">
            <a:solidFill>
              <a:srgbClr val="000000"/>
            </a:solidFill>
          </a:ln>
        </p:spPr>
        <p:txBody>
          <a:bodyPr wrap="square" lIns="0" tIns="0" rIns="0" bIns="0" rtlCol="0"/>
          <a:lstStyle/>
          <a:p>
            <a:endParaRPr sz="1266"/>
          </a:p>
        </p:txBody>
      </p:sp>
      <p:sp>
        <p:nvSpPr>
          <p:cNvPr id="691" name="object 691"/>
          <p:cNvSpPr/>
          <p:nvPr/>
        </p:nvSpPr>
        <p:spPr>
          <a:xfrm>
            <a:off x="6293129" y="5744730"/>
            <a:ext cx="41970" cy="96887"/>
          </a:xfrm>
          <a:custGeom>
            <a:avLst/>
            <a:gdLst/>
            <a:ahLst/>
            <a:cxnLst/>
            <a:rect l="l" t="t" r="r" b="b"/>
            <a:pathLst>
              <a:path w="59690" h="137795">
                <a:moveTo>
                  <a:pt x="0" y="0"/>
                </a:moveTo>
                <a:lnTo>
                  <a:pt x="59568" y="137662"/>
                </a:lnTo>
              </a:path>
            </a:pathLst>
          </a:custGeom>
          <a:ln w="9166">
            <a:solidFill>
              <a:srgbClr val="000000"/>
            </a:solidFill>
          </a:ln>
        </p:spPr>
        <p:txBody>
          <a:bodyPr wrap="square" lIns="0" tIns="0" rIns="0" bIns="0" rtlCol="0"/>
          <a:lstStyle/>
          <a:p>
            <a:endParaRPr sz="1266"/>
          </a:p>
        </p:txBody>
      </p:sp>
      <p:sp>
        <p:nvSpPr>
          <p:cNvPr id="692" name="object 692"/>
          <p:cNvSpPr/>
          <p:nvPr/>
        </p:nvSpPr>
        <p:spPr>
          <a:xfrm>
            <a:off x="6335014" y="5744730"/>
            <a:ext cx="48667" cy="112961"/>
          </a:xfrm>
          <a:custGeom>
            <a:avLst/>
            <a:gdLst/>
            <a:ahLst/>
            <a:cxnLst/>
            <a:rect l="l" t="t" r="r" b="b"/>
            <a:pathLst>
              <a:path w="69215" h="160654">
                <a:moveTo>
                  <a:pt x="68733" y="0"/>
                </a:moveTo>
                <a:lnTo>
                  <a:pt x="0" y="160606"/>
                </a:lnTo>
              </a:path>
            </a:pathLst>
          </a:custGeom>
          <a:ln w="9166">
            <a:solidFill>
              <a:srgbClr val="000000"/>
            </a:solidFill>
          </a:ln>
        </p:spPr>
        <p:txBody>
          <a:bodyPr wrap="square" lIns="0" tIns="0" rIns="0" bIns="0" rtlCol="0"/>
          <a:lstStyle/>
          <a:p>
            <a:endParaRPr sz="1266"/>
          </a:p>
        </p:txBody>
      </p:sp>
      <p:sp>
        <p:nvSpPr>
          <p:cNvPr id="693" name="object 693"/>
          <p:cNvSpPr/>
          <p:nvPr/>
        </p:nvSpPr>
        <p:spPr>
          <a:xfrm>
            <a:off x="6270576" y="5744730"/>
            <a:ext cx="48667" cy="0"/>
          </a:xfrm>
          <a:custGeom>
            <a:avLst/>
            <a:gdLst/>
            <a:ahLst/>
            <a:cxnLst/>
            <a:rect l="l" t="t" r="r" b="b"/>
            <a:pathLst>
              <a:path w="69215">
                <a:moveTo>
                  <a:pt x="0" y="0"/>
                </a:moveTo>
                <a:lnTo>
                  <a:pt x="68733" y="0"/>
                </a:lnTo>
              </a:path>
            </a:pathLst>
          </a:custGeom>
          <a:ln w="9177">
            <a:solidFill>
              <a:srgbClr val="000000"/>
            </a:solidFill>
          </a:ln>
        </p:spPr>
        <p:txBody>
          <a:bodyPr wrap="square" lIns="0" tIns="0" rIns="0" bIns="0" rtlCol="0"/>
          <a:lstStyle/>
          <a:p>
            <a:endParaRPr sz="1266"/>
          </a:p>
        </p:txBody>
      </p:sp>
      <p:sp>
        <p:nvSpPr>
          <p:cNvPr id="694" name="object 694"/>
          <p:cNvSpPr/>
          <p:nvPr/>
        </p:nvSpPr>
        <p:spPr>
          <a:xfrm>
            <a:off x="6351123" y="5744730"/>
            <a:ext cx="48667" cy="0"/>
          </a:xfrm>
          <a:custGeom>
            <a:avLst/>
            <a:gdLst/>
            <a:ahLst/>
            <a:cxnLst/>
            <a:rect l="l" t="t" r="r" b="b"/>
            <a:pathLst>
              <a:path w="69215">
                <a:moveTo>
                  <a:pt x="0" y="0"/>
                </a:moveTo>
                <a:lnTo>
                  <a:pt x="68733" y="0"/>
                </a:lnTo>
              </a:path>
            </a:pathLst>
          </a:custGeom>
          <a:ln w="9177">
            <a:solidFill>
              <a:srgbClr val="000000"/>
            </a:solidFill>
          </a:ln>
        </p:spPr>
        <p:txBody>
          <a:bodyPr wrap="square" lIns="0" tIns="0" rIns="0" bIns="0" rtlCol="0"/>
          <a:lstStyle/>
          <a:p>
            <a:endParaRPr sz="1266"/>
          </a:p>
        </p:txBody>
      </p:sp>
      <p:sp>
        <p:nvSpPr>
          <p:cNvPr id="695" name="object 695"/>
          <p:cNvSpPr txBox="1"/>
          <p:nvPr/>
        </p:nvSpPr>
        <p:spPr>
          <a:xfrm>
            <a:off x="8046988" y="4994521"/>
            <a:ext cx="176808" cy="335476"/>
          </a:xfrm>
          <a:prstGeom prst="rect">
            <a:avLst/>
          </a:prstGeom>
        </p:spPr>
        <p:txBody>
          <a:bodyPr vert="horz" wrap="square" lIns="0" tIns="0" rIns="0" bIns="0" rtlCol="0">
            <a:spAutoFit/>
          </a:bodyPr>
          <a:lstStyle/>
          <a:p>
            <a:pPr marL="8929"/>
            <a:r>
              <a:rPr sz="2180" spc="-1543" dirty="0">
                <a:solidFill>
                  <a:srgbClr val="FF0000"/>
                </a:solidFill>
                <a:latin typeface="Segoe UI Symbol"/>
                <a:cs typeface="Segoe UI Symbol"/>
              </a:rPr>
              <a:t>⌫</a:t>
            </a:r>
            <a:endParaRPr sz="2180" dirty="0">
              <a:latin typeface="Segoe UI Symbol"/>
              <a:cs typeface="Segoe UI Symbol"/>
            </a:endParaRPr>
          </a:p>
        </p:txBody>
      </p:sp>
      <p:sp>
        <p:nvSpPr>
          <p:cNvPr id="703" name="object 703"/>
          <p:cNvSpPr txBox="1">
            <a:spLocks noGrp="1"/>
          </p:cNvSpPr>
          <p:nvPr>
            <p:ph type="sldNum" sz="quarter" idx="4294967295"/>
          </p:nvPr>
        </p:nvSpPr>
        <p:spPr>
          <a:xfrm>
            <a:off x="6002238" y="6577495"/>
            <a:ext cx="178594" cy="461665"/>
          </a:xfrm>
          <a:prstGeom prst="rect">
            <a:avLst/>
          </a:prstGeom>
        </p:spPr>
        <p:txBody>
          <a:bodyPr vert="horz" wrap="square" lIns="0" tIns="0" rIns="0" bIns="0" rtlCol="0">
            <a:spAutoFit/>
          </a:bodyPr>
          <a:lstStyle/>
          <a:p>
            <a:pPr marL="17859">
              <a:lnSpc>
                <a:spcPts val="1174"/>
              </a:lnSpc>
            </a:pPr>
            <a:fld id="{81D60167-4931-47E6-BA6A-407CBD079E47}" type="slidenum">
              <a:rPr spc="-63" dirty="0"/>
              <a:pPr marL="17859">
                <a:lnSpc>
                  <a:spcPts val="1174"/>
                </a:lnSpc>
              </a:pPr>
              <a:t>4</a:t>
            </a:fld>
            <a:endParaRPr spc="-63" dirty="0"/>
          </a:p>
        </p:txBody>
      </p:sp>
      <p:sp>
        <p:nvSpPr>
          <p:cNvPr id="698" name="object 698"/>
          <p:cNvSpPr txBox="1"/>
          <p:nvPr/>
        </p:nvSpPr>
        <p:spPr>
          <a:xfrm>
            <a:off x="9654745" y="4818963"/>
            <a:ext cx="209848" cy="476156"/>
          </a:xfrm>
          <a:prstGeom prst="rect">
            <a:avLst/>
          </a:prstGeom>
        </p:spPr>
        <p:txBody>
          <a:bodyPr vert="horz" wrap="square" lIns="0" tIns="0" rIns="0" bIns="0" rtlCol="0">
            <a:spAutoFit/>
          </a:bodyPr>
          <a:lstStyle/>
          <a:p>
            <a:pPr marL="8929"/>
            <a:endParaRPr sz="3094" dirty="0">
              <a:latin typeface="Verdana"/>
              <a:cs typeface="Verdana"/>
            </a:endParaRPr>
          </a:p>
        </p:txBody>
      </p:sp>
      <p:sp>
        <p:nvSpPr>
          <p:cNvPr id="700" name="object 700"/>
          <p:cNvSpPr txBox="1"/>
          <p:nvPr/>
        </p:nvSpPr>
        <p:spPr>
          <a:xfrm>
            <a:off x="7893313" y="6222011"/>
            <a:ext cx="176808" cy="335476"/>
          </a:xfrm>
          <a:prstGeom prst="rect">
            <a:avLst/>
          </a:prstGeom>
        </p:spPr>
        <p:txBody>
          <a:bodyPr vert="horz" wrap="square" lIns="0" tIns="0" rIns="0" bIns="0" rtlCol="0">
            <a:spAutoFit/>
          </a:bodyPr>
          <a:lstStyle/>
          <a:p>
            <a:pPr marL="8929"/>
            <a:r>
              <a:rPr sz="2180" spc="-1543" dirty="0">
                <a:solidFill>
                  <a:srgbClr val="FF0000"/>
                </a:solidFill>
                <a:latin typeface="Segoe UI Symbol"/>
                <a:cs typeface="Segoe UI Symbol"/>
              </a:rPr>
              <a:t>⌫</a:t>
            </a:r>
            <a:endParaRPr sz="2180" dirty="0">
              <a:latin typeface="Segoe UI Symbol"/>
              <a:cs typeface="Segoe UI Symbol"/>
            </a:endParaRPr>
          </a:p>
        </p:txBody>
      </p:sp>
      <p:sp>
        <p:nvSpPr>
          <p:cNvPr id="701" name="object 701"/>
          <p:cNvSpPr txBox="1"/>
          <p:nvPr/>
        </p:nvSpPr>
        <p:spPr>
          <a:xfrm>
            <a:off x="9373771" y="5960409"/>
            <a:ext cx="581769" cy="335476"/>
          </a:xfrm>
          <a:prstGeom prst="rect">
            <a:avLst/>
          </a:prstGeom>
        </p:spPr>
        <p:txBody>
          <a:bodyPr vert="horz" wrap="square" lIns="0" tIns="0" rIns="0" bIns="0" rtlCol="0">
            <a:spAutoFit/>
          </a:bodyPr>
          <a:lstStyle/>
          <a:p>
            <a:pPr marL="8929"/>
            <a:endParaRPr sz="2180" dirty="0">
              <a:latin typeface="Bauhaus 93"/>
              <a:cs typeface="Bauhaus 93"/>
            </a:endParaRPr>
          </a:p>
        </p:txBody>
      </p:sp>
      <p:sp>
        <p:nvSpPr>
          <p:cNvPr id="702" name="object 702"/>
          <p:cNvSpPr txBox="1"/>
          <p:nvPr/>
        </p:nvSpPr>
        <p:spPr>
          <a:xfrm>
            <a:off x="8559090" y="6007944"/>
            <a:ext cx="1526084" cy="476156"/>
          </a:xfrm>
          <a:prstGeom prst="rect">
            <a:avLst/>
          </a:prstGeom>
        </p:spPr>
        <p:txBody>
          <a:bodyPr vert="horz" wrap="square" lIns="0" tIns="0" rIns="0" bIns="0" rtlCol="0">
            <a:spAutoFit/>
          </a:bodyPr>
          <a:lstStyle/>
          <a:p>
            <a:pPr marL="8929">
              <a:tabLst>
                <a:tab pos="1406822" algn="l"/>
              </a:tabLst>
            </a:pPr>
            <a:endParaRPr sz="3094" dirty="0">
              <a:latin typeface="Verdana"/>
              <a:cs typeface="Verdana"/>
            </a:endParaRPr>
          </a:p>
        </p:txBody>
      </p:sp>
      <p:pic>
        <p:nvPicPr>
          <p:cNvPr id="1026" name="Picture 2" descr="Image result for standard model particle masses and couplin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8106" y="1128060"/>
            <a:ext cx="3940645" cy="267474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1024" name="Right Arrow 1023"/>
          <p:cNvSpPr/>
          <p:nvPr/>
        </p:nvSpPr>
        <p:spPr>
          <a:xfrm>
            <a:off x="4519980" y="25493"/>
            <a:ext cx="777641" cy="484632"/>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pic>
        <p:nvPicPr>
          <p:cNvPr id="1027" name="Picture 1026"/>
          <p:cNvPicPr>
            <a:picLocks noChangeAspect="1"/>
          </p:cNvPicPr>
          <p:nvPr/>
        </p:nvPicPr>
        <p:blipFill>
          <a:blip r:embed="rId4"/>
          <a:stretch>
            <a:fillRect/>
          </a:stretch>
        </p:blipFill>
        <p:spPr>
          <a:xfrm>
            <a:off x="7597277" y="4344440"/>
            <a:ext cx="3972144" cy="221339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457580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5578" y="147337"/>
            <a:ext cx="8911687" cy="1280890"/>
          </a:xfrm>
          <a:effectLst>
            <a:outerShdw blurRad="50800" dist="38100" dir="5400000" algn="t" rotWithShape="0">
              <a:prstClr val="black">
                <a:alpha val="40000"/>
              </a:prstClr>
            </a:outerShdw>
          </a:effectLst>
        </p:spPr>
        <p:txBody>
          <a:bodyPr/>
          <a:lstStyle/>
          <a:p>
            <a:pPr marL="571500" indent="-571500">
              <a:buFont typeface="Wingdings" panose="05000000000000000000" pitchFamily="2" charset="2"/>
              <a:buChar char="q"/>
            </a:pPr>
            <a:r>
              <a:rPr lang="en-US" dirty="0" smtClean="0">
                <a:solidFill>
                  <a:srgbClr val="002060"/>
                </a:solidFill>
                <a:latin typeface="Baskerville Old Face" panose="02020602080505020303" pitchFamily="18" charset="0"/>
              </a:rPr>
              <a:t>Charge Breaking Minima :</a:t>
            </a:r>
            <a:endParaRPr lang="en-US" dirty="0">
              <a:solidFill>
                <a:srgbClr val="002060"/>
              </a:solidFill>
            </a:endParaRPr>
          </a:p>
        </p:txBody>
      </p:sp>
      <p:sp>
        <p:nvSpPr>
          <p:cNvPr id="4" name="Date Placeholder 3"/>
          <p:cNvSpPr>
            <a:spLocks noGrp="1"/>
          </p:cNvSpPr>
          <p:nvPr>
            <p:ph type="dt" sz="half" idx="10"/>
          </p:nvPr>
        </p:nvSpPr>
        <p:spPr/>
        <p:txBody>
          <a:bodyPr/>
          <a:lstStyle/>
          <a:p>
            <a:fld id="{A415A365-2EDB-4668-847D-F54BA6EFFDA9}"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40</a:t>
            </a:fld>
            <a:endParaRPr lang="en-US" dirty="0"/>
          </a:p>
        </p:txBody>
      </p:sp>
      <p:sp>
        <p:nvSpPr>
          <p:cNvPr id="10" name="TextBox 9"/>
          <p:cNvSpPr txBox="1"/>
          <p:nvPr/>
        </p:nvSpPr>
        <p:spPr>
          <a:xfrm>
            <a:off x="4584330" y="5599911"/>
            <a:ext cx="240772" cy="215444"/>
          </a:xfrm>
          <a:prstGeom prst="rect">
            <a:avLst/>
          </a:prstGeom>
          <a:noFill/>
        </p:spPr>
        <p:txBody>
          <a:bodyPr wrap="none" rtlCol="0">
            <a:spAutoFit/>
          </a:bodyPr>
          <a:lstStyle/>
          <a:p>
            <a:r>
              <a:rPr lang="en-US" sz="800" dirty="0" smtClean="0"/>
              <a:t>0</a:t>
            </a:r>
            <a:endParaRPr lang="en-US" sz="800" dirty="0"/>
          </a:p>
        </p:txBody>
      </p:sp>
      <p:pic>
        <p:nvPicPr>
          <p:cNvPr id="1026" name="Picture 2" descr="Image result for false vacuum"/>
          <p:cNvPicPr>
            <a:picLocks noChangeAspect="1" noChangeArrowheads="1"/>
          </p:cNvPicPr>
          <p:nvPr/>
        </p:nvPicPr>
        <p:blipFill>
          <a:blip r:embed="rId2">
            <a:clrChange>
              <a:clrFrom>
                <a:srgbClr val="1B1464"/>
              </a:clrFrom>
              <a:clrTo>
                <a:srgbClr val="1B1464">
                  <a:alpha val="0"/>
                </a:srgbClr>
              </a:clrTo>
            </a:clrChange>
            <a:extLst>
              <a:ext uri="{28A0092B-C50C-407E-A947-70E740481C1C}">
                <a14:useLocalDpi xmlns:a14="http://schemas.microsoft.com/office/drawing/2010/main" val="0"/>
              </a:ext>
            </a:extLst>
          </a:blip>
          <a:srcRect/>
          <a:stretch>
            <a:fillRect/>
          </a:stretch>
        </p:blipFill>
        <p:spPr bwMode="auto">
          <a:xfrm>
            <a:off x="7541726" y="1374930"/>
            <a:ext cx="4018208" cy="3800768"/>
          </a:xfrm>
          <a:prstGeom prst="rect">
            <a:avLst/>
          </a:prstGeom>
          <a:noFill/>
          <a:ln>
            <a:solidFill>
              <a:srgbClr val="FF390E"/>
            </a:solidFill>
          </a:ln>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945488" y="783575"/>
            <a:ext cx="2127505" cy="369332"/>
          </a:xfrm>
          <a:prstGeom prst="rect">
            <a:avLst/>
          </a:prstGeom>
          <a:noFill/>
        </p:spPr>
        <p:txBody>
          <a:bodyPr wrap="none" rtlCol="0">
            <a:spAutoFit/>
          </a:bodyPr>
          <a:lstStyle/>
          <a:p>
            <a:r>
              <a:rPr lang="en-US" b="1" dirty="0" smtClean="0">
                <a:latin typeface="Baskerville Old Face" panose="02020602080505020303" pitchFamily="18" charset="0"/>
              </a:rPr>
              <a:t>( Preliminary Result )</a:t>
            </a:r>
            <a:endParaRPr lang="en-US" b="1" dirty="0">
              <a:latin typeface="Baskerville Old Face" panose="02020602080505020303" pitchFamily="18" charset="0"/>
            </a:endParaRPr>
          </a:p>
        </p:txBody>
      </p:sp>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84232" y="1260629"/>
            <a:ext cx="5330164" cy="4653022"/>
          </a:xfrm>
          <a:prstGeom prst="rect">
            <a:avLst/>
          </a:prstGeom>
        </p:spPr>
      </p:pic>
      <p:sp>
        <p:nvSpPr>
          <p:cNvPr id="9" name="Oval 8"/>
          <p:cNvSpPr/>
          <p:nvPr/>
        </p:nvSpPr>
        <p:spPr>
          <a:xfrm flipV="1">
            <a:off x="9915423" y="2768567"/>
            <a:ext cx="892378" cy="383152"/>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569835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830958" y="0"/>
            <a:ext cx="2771177" cy="937617"/>
          </a:xfrm>
          <a:prstGeom prst="rect">
            <a:avLst/>
          </a:prstGeom>
          <a:blipFill>
            <a:blip r:embed="rId2" cstate="print"/>
            <a:stretch>
              <a:fillRect/>
            </a:stretch>
          </a:blipFill>
        </p:spPr>
        <p:txBody>
          <a:bodyPr wrap="square" lIns="0" tIns="0" rIns="0" bIns="0" rtlCol="0"/>
          <a:lstStyle/>
          <a:p>
            <a:endParaRPr sz="1266"/>
          </a:p>
        </p:txBody>
      </p:sp>
      <p:sp>
        <p:nvSpPr>
          <p:cNvPr id="3" name="object 3"/>
          <p:cNvSpPr txBox="1">
            <a:spLocks noGrp="1"/>
          </p:cNvSpPr>
          <p:nvPr>
            <p:ph type="title"/>
          </p:nvPr>
        </p:nvSpPr>
        <p:spPr>
          <a:xfrm>
            <a:off x="1840323" y="155545"/>
            <a:ext cx="6266030" cy="625407"/>
          </a:xfrm>
          <a:prstGeom prst="rect">
            <a:avLst/>
          </a:prstGeom>
        </p:spPr>
        <p:txBody>
          <a:bodyPr vert="horz" wrap="square" lIns="0" tIns="40683" rIns="0" bIns="0" rtlCol="0" anchor="t">
            <a:spAutoFit/>
          </a:bodyPr>
          <a:lstStyle/>
          <a:p>
            <a:pPr marL="3252523"/>
            <a:r>
              <a:rPr sz="3797" spc="327" dirty="0">
                <a:solidFill>
                  <a:srgbClr val="FF6600"/>
                </a:solidFill>
                <a:latin typeface="Times New Roman"/>
                <a:cs typeface="Times New Roman"/>
              </a:rPr>
              <a:t>Summary</a:t>
            </a:r>
            <a:endParaRPr sz="3797" dirty="0">
              <a:latin typeface="Times New Roman"/>
              <a:cs typeface="Times New Roman"/>
            </a:endParaRPr>
          </a:p>
        </p:txBody>
      </p:sp>
      <p:sp>
        <p:nvSpPr>
          <p:cNvPr id="4" name="object 4"/>
          <p:cNvSpPr txBox="1"/>
          <p:nvPr/>
        </p:nvSpPr>
        <p:spPr>
          <a:xfrm>
            <a:off x="3513221" y="1090937"/>
            <a:ext cx="6215955" cy="4866589"/>
          </a:xfrm>
          <a:prstGeom prst="rect">
            <a:avLst/>
          </a:prstGeom>
        </p:spPr>
        <p:txBody>
          <a:bodyPr vert="horz" wrap="square" lIns="0" tIns="0" rIns="0" bIns="0" rtlCol="0">
            <a:spAutoFit/>
          </a:bodyPr>
          <a:lstStyle/>
          <a:p>
            <a:pPr marL="468792" indent="-424145">
              <a:buFont typeface="Arial"/>
              <a:buChar char="•"/>
              <a:tabLst>
                <a:tab pos="446469" algn="l"/>
                <a:tab pos="446915" algn="l"/>
              </a:tabLst>
            </a:pPr>
            <a:r>
              <a:rPr sz="2672" spc="-134" dirty="0" smtClean="0">
                <a:latin typeface="Century"/>
                <a:cs typeface="Century"/>
              </a:rPr>
              <a:t>Neutrino </a:t>
            </a:r>
            <a:r>
              <a:rPr sz="2672" spc="-137" dirty="0" smtClean="0">
                <a:latin typeface="Century"/>
                <a:cs typeface="Century"/>
              </a:rPr>
              <a:t>physics </a:t>
            </a:r>
            <a:r>
              <a:rPr sz="2672" spc="-176" dirty="0" smtClean="0">
                <a:latin typeface="Century"/>
                <a:cs typeface="Century"/>
              </a:rPr>
              <a:t>is</a:t>
            </a:r>
            <a:r>
              <a:rPr sz="2672" spc="14" dirty="0" smtClean="0">
                <a:latin typeface="Century"/>
                <a:cs typeface="Century"/>
              </a:rPr>
              <a:t> </a:t>
            </a:r>
            <a:r>
              <a:rPr sz="2672" spc="-53" dirty="0" smtClean="0">
                <a:latin typeface="Century"/>
                <a:cs typeface="Century"/>
              </a:rPr>
              <a:t>rich!</a:t>
            </a:r>
            <a:endParaRPr sz="2672" dirty="0" smtClean="0">
              <a:latin typeface="Century"/>
              <a:cs typeface="Century"/>
            </a:endParaRPr>
          </a:p>
          <a:p>
            <a:pPr marL="446469" indent="-401822">
              <a:lnSpc>
                <a:spcPts val="3189"/>
              </a:lnSpc>
              <a:buFont typeface="Arial"/>
              <a:buChar char="•"/>
              <a:tabLst>
                <a:tab pos="446469" algn="l"/>
                <a:tab pos="446915" algn="l"/>
              </a:tabLst>
            </a:pPr>
            <a:r>
              <a:rPr sz="2672" spc="-141" dirty="0" smtClean="0">
                <a:latin typeface="Century"/>
                <a:cs typeface="Century"/>
              </a:rPr>
              <a:t>Neutrinos </a:t>
            </a:r>
            <a:r>
              <a:rPr sz="2672" spc="-200" dirty="0">
                <a:latin typeface="Century"/>
                <a:cs typeface="Century"/>
              </a:rPr>
              <a:t>remain </a:t>
            </a:r>
            <a:r>
              <a:rPr sz="2672" spc="-102" dirty="0">
                <a:latin typeface="Century"/>
                <a:cs typeface="Century"/>
              </a:rPr>
              <a:t>to </a:t>
            </a:r>
            <a:r>
              <a:rPr sz="2672" spc="-105" dirty="0">
                <a:latin typeface="Century"/>
                <a:cs typeface="Century"/>
              </a:rPr>
              <a:t>be </a:t>
            </a:r>
            <a:r>
              <a:rPr sz="2672" spc="-176" dirty="0">
                <a:latin typeface="Century"/>
                <a:cs typeface="Century"/>
              </a:rPr>
              <a:t>most</a:t>
            </a:r>
            <a:r>
              <a:rPr sz="2672" spc="186" dirty="0">
                <a:latin typeface="Century"/>
                <a:cs typeface="Century"/>
              </a:rPr>
              <a:t> </a:t>
            </a:r>
            <a:r>
              <a:rPr sz="2672" spc="-130" dirty="0">
                <a:latin typeface="Century"/>
                <a:cs typeface="Century"/>
              </a:rPr>
              <a:t>mysterious!</a:t>
            </a:r>
            <a:endParaRPr sz="2672" dirty="0">
              <a:latin typeface="Century"/>
              <a:cs typeface="Century"/>
            </a:endParaRPr>
          </a:p>
          <a:p>
            <a:pPr marL="610769" marR="625056" indent="418787">
              <a:spcBef>
                <a:spcPts val="735"/>
              </a:spcBef>
            </a:pPr>
            <a:r>
              <a:rPr sz="2672" spc="-158" dirty="0" smtClean="0">
                <a:solidFill>
                  <a:srgbClr val="FF0000"/>
                </a:solidFill>
                <a:latin typeface="Century"/>
                <a:cs typeface="Century"/>
              </a:rPr>
              <a:t>Seesaw </a:t>
            </a:r>
            <a:r>
              <a:rPr sz="2672" spc="-151" dirty="0" smtClean="0">
                <a:solidFill>
                  <a:srgbClr val="FF0000"/>
                </a:solidFill>
                <a:latin typeface="Century"/>
                <a:cs typeface="Century"/>
              </a:rPr>
              <a:t>models </a:t>
            </a:r>
            <a:r>
              <a:rPr sz="2672" spc="-183" dirty="0" smtClean="0">
                <a:solidFill>
                  <a:srgbClr val="FF0000"/>
                </a:solidFill>
                <a:latin typeface="Century"/>
                <a:cs typeface="Century"/>
              </a:rPr>
              <a:t>are </a:t>
            </a:r>
            <a:r>
              <a:rPr sz="2672" spc="-158" dirty="0" smtClean="0">
                <a:solidFill>
                  <a:srgbClr val="FF0000"/>
                </a:solidFill>
                <a:latin typeface="Century"/>
                <a:cs typeface="Century"/>
              </a:rPr>
              <a:t>attractive,  </a:t>
            </a:r>
            <a:r>
              <a:rPr sz="2672" spc="-151" dirty="0" smtClean="0">
                <a:solidFill>
                  <a:srgbClr val="FF0000"/>
                </a:solidFill>
                <a:latin typeface="Century"/>
                <a:cs typeface="Century"/>
              </a:rPr>
              <a:t>but where </a:t>
            </a:r>
            <a:r>
              <a:rPr sz="2672" spc="-176" dirty="0" smtClean="0">
                <a:solidFill>
                  <a:srgbClr val="FF0000"/>
                </a:solidFill>
                <a:latin typeface="Century"/>
                <a:cs typeface="Century"/>
              </a:rPr>
              <a:t>is </a:t>
            </a:r>
            <a:r>
              <a:rPr sz="2672" spc="-183" dirty="0" smtClean="0">
                <a:solidFill>
                  <a:srgbClr val="FF0000"/>
                </a:solidFill>
                <a:latin typeface="Century"/>
                <a:cs typeface="Century"/>
              </a:rPr>
              <a:t>the </a:t>
            </a:r>
            <a:r>
              <a:rPr sz="2672" spc="-151" dirty="0" smtClean="0">
                <a:solidFill>
                  <a:srgbClr val="FF0000"/>
                </a:solidFill>
                <a:latin typeface="Century"/>
                <a:cs typeface="Century"/>
              </a:rPr>
              <a:t>new </a:t>
            </a:r>
            <a:r>
              <a:rPr sz="2672" spc="-137" dirty="0" smtClean="0">
                <a:solidFill>
                  <a:srgbClr val="FF0000"/>
                </a:solidFill>
                <a:latin typeface="Century"/>
                <a:cs typeface="Century"/>
              </a:rPr>
              <a:t>physics</a:t>
            </a:r>
            <a:r>
              <a:rPr sz="2672" spc="316" dirty="0" smtClean="0">
                <a:solidFill>
                  <a:srgbClr val="FF0000"/>
                </a:solidFill>
                <a:latin typeface="Century"/>
                <a:cs typeface="Century"/>
              </a:rPr>
              <a:t> </a:t>
            </a:r>
            <a:r>
              <a:rPr sz="2672" spc="-102" dirty="0" smtClean="0">
                <a:solidFill>
                  <a:srgbClr val="FF0000"/>
                </a:solidFill>
                <a:latin typeface="Century"/>
                <a:cs typeface="Century"/>
              </a:rPr>
              <a:t>scale?</a:t>
            </a:r>
            <a:endParaRPr sz="2672" dirty="0" smtClean="0">
              <a:latin typeface="Century"/>
              <a:cs typeface="Century"/>
            </a:endParaRPr>
          </a:p>
          <a:p>
            <a:pPr marR="15180" algn="ctr">
              <a:spcBef>
                <a:spcPts val="4"/>
              </a:spcBef>
            </a:pPr>
            <a:r>
              <a:rPr sz="2672" dirty="0" smtClean="0">
                <a:solidFill>
                  <a:srgbClr val="FF0000"/>
                </a:solidFill>
                <a:latin typeface="Cambria Math"/>
                <a:cs typeface="Cambria Math"/>
              </a:rPr>
              <a:t>𝛬</a:t>
            </a:r>
            <a:r>
              <a:rPr sz="2672" spc="70" dirty="0" smtClean="0">
                <a:solidFill>
                  <a:srgbClr val="FF0000"/>
                </a:solidFill>
                <a:latin typeface="Cambria Math"/>
                <a:cs typeface="Cambria Math"/>
              </a:rPr>
              <a:t> </a:t>
            </a:r>
            <a:r>
              <a:rPr sz="2672" spc="-285" dirty="0">
                <a:solidFill>
                  <a:srgbClr val="FF0000"/>
                </a:solidFill>
                <a:latin typeface="Century"/>
                <a:cs typeface="Century"/>
              </a:rPr>
              <a:t>~</a:t>
            </a:r>
            <a:r>
              <a:rPr sz="2672" spc="-84" dirty="0">
                <a:solidFill>
                  <a:srgbClr val="FF0000"/>
                </a:solidFill>
                <a:latin typeface="Century"/>
                <a:cs typeface="Century"/>
              </a:rPr>
              <a:t> </a:t>
            </a:r>
            <a:r>
              <a:rPr sz="2672" spc="-120" dirty="0">
                <a:solidFill>
                  <a:srgbClr val="FF0000"/>
                </a:solidFill>
                <a:latin typeface="Century"/>
                <a:cs typeface="Century"/>
              </a:rPr>
              <a:t>10</a:t>
            </a:r>
            <a:r>
              <a:rPr sz="2637" spc="-179" baseline="25555" dirty="0">
                <a:solidFill>
                  <a:srgbClr val="FF0000"/>
                </a:solidFill>
                <a:latin typeface="Century"/>
                <a:cs typeface="Century"/>
              </a:rPr>
              <a:t>13</a:t>
            </a:r>
            <a:r>
              <a:rPr sz="2637" spc="-79" baseline="25555" dirty="0">
                <a:solidFill>
                  <a:srgbClr val="FF0000"/>
                </a:solidFill>
                <a:latin typeface="Century"/>
                <a:cs typeface="Century"/>
              </a:rPr>
              <a:t> </a:t>
            </a:r>
            <a:r>
              <a:rPr sz="2672" spc="-67" dirty="0" smtClean="0">
                <a:solidFill>
                  <a:srgbClr val="FF0000"/>
                </a:solidFill>
                <a:latin typeface="Century"/>
                <a:cs typeface="Century"/>
              </a:rPr>
              <a:t>GeV</a:t>
            </a:r>
            <a:r>
              <a:rPr lang="en-US" sz="2672" spc="-67" dirty="0" smtClean="0">
                <a:solidFill>
                  <a:srgbClr val="FF0000"/>
                </a:solidFill>
                <a:latin typeface="Century"/>
                <a:cs typeface="Century"/>
              </a:rPr>
              <a:t> </a:t>
            </a:r>
            <a:r>
              <a:rPr sz="2672" spc="-80" dirty="0" smtClean="0">
                <a:solidFill>
                  <a:srgbClr val="FF0000"/>
                </a:solidFill>
                <a:latin typeface="Century"/>
                <a:cs typeface="Century"/>
              </a:rPr>
              <a:t> </a:t>
            </a:r>
            <a:r>
              <a:rPr lang="en-US" sz="2672" spc="1128" dirty="0">
                <a:solidFill>
                  <a:srgbClr val="FF0000"/>
                </a:solidFill>
                <a:latin typeface="Arial"/>
                <a:cs typeface="Arial"/>
              </a:rPr>
              <a:t>&gt;</a:t>
            </a:r>
            <a:r>
              <a:rPr sz="2672" spc="-80" dirty="0" smtClean="0">
                <a:solidFill>
                  <a:srgbClr val="FF0000"/>
                </a:solidFill>
                <a:latin typeface="Arial"/>
                <a:cs typeface="Arial"/>
              </a:rPr>
              <a:t> </a:t>
            </a:r>
            <a:r>
              <a:rPr sz="2672" spc="-151" dirty="0">
                <a:solidFill>
                  <a:srgbClr val="FF0000"/>
                </a:solidFill>
                <a:latin typeface="Century"/>
                <a:cs typeface="Century"/>
              </a:rPr>
              <a:t>100</a:t>
            </a:r>
            <a:r>
              <a:rPr sz="2672" spc="-84" dirty="0">
                <a:solidFill>
                  <a:srgbClr val="FF0000"/>
                </a:solidFill>
                <a:latin typeface="Century"/>
                <a:cs typeface="Century"/>
              </a:rPr>
              <a:t> </a:t>
            </a:r>
            <a:r>
              <a:rPr sz="2672" spc="-67" dirty="0">
                <a:solidFill>
                  <a:srgbClr val="FF0000"/>
                </a:solidFill>
                <a:latin typeface="Century"/>
                <a:cs typeface="Century"/>
              </a:rPr>
              <a:t>GeV</a:t>
            </a:r>
            <a:r>
              <a:rPr sz="2672" spc="-84" dirty="0">
                <a:solidFill>
                  <a:srgbClr val="FF0000"/>
                </a:solidFill>
                <a:latin typeface="Century"/>
                <a:cs typeface="Century"/>
              </a:rPr>
              <a:t> </a:t>
            </a:r>
            <a:r>
              <a:rPr lang="en-US" sz="2672" spc="1128" dirty="0">
                <a:solidFill>
                  <a:srgbClr val="FF0000"/>
                </a:solidFill>
                <a:latin typeface="Arial"/>
                <a:cs typeface="Arial"/>
              </a:rPr>
              <a:t>&gt;</a:t>
            </a:r>
            <a:r>
              <a:rPr sz="2672" spc="-80" dirty="0" smtClean="0">
                <a:solidFill>
                  <a:srgbClr val="FF0000"/>
                </a:solidFill>
                <a:latin typeface="Arial"/>
                <a:cs typeface="Arial"/>
              </a:rPr>
              <a:t> </a:t>
            </a:r>
            <a:r>
              <a:rPr sz="2672" spc="-120" dirty="0">
                <a:solidFill>
                  <a:srgbClr val="FF0000"/>
                </a:solidFill>
                <a:latin typeface="Century"/>
                <a:cs typeface="Century"/>
              </a:rPr>
              <a:t>keV</a:t>
            </a:r>
            <a:r>
              <a:rPr sz="2672" spc="-84" dirty="0">
                <a:solidFill>
                  <a:srgbClr val="FF0000"/>
                </a:solidFill>
                <a:latin typeface="Century"/>
                <a:cs typeface="Century"/>
              </a:rPr>
              <a:t> </a:t>
            </a:r>
            <a:r>
              <a:rPr sz="2672" spc="148" dirty="0">
                <a:solidFill>
                  <a:srgbClr val="FF0000"/>
                </a:solidFill>
                <a:latin typeface="Century"/>
                <a:cs typeface="Century"/>
              </a:rPr>
              <a:t>?</a:t>
            </a:r>
            <a:endParaRPr sz="2672" dirty="0">
              <a:latin typeface="Century"/>
              <a:cs typeface="Century"/>
            </a:endParaRPr>
          </a:p>
          <a:p>
            <a:pPr>
              <a:spcBef>
                <a:spcPts val="39"/>
              </a:spcBef>
            </a:pPr>
            <a:endParaRPr sz="2742" dirty="0">
              <a:latin typeface="Times New Roman"/>
              <a:cs typeface="Times New Roman"/>
            </a:endParaRPr>
          </a:p>
          <a:p>
            <a:pPr marL="8929" marR="43307" indent="75900"/>
            <a:r>
              <a:rPr sz="2672" spc="-77" dirty="0">
                <a:solidFill>
                  <a:srgbClr val="FF0000"/>
                </a:solidFill>
                <a:latin typeface="Century"/>
                <a:cs typeface="Century"/>
              </a:rPr>
              <a:t>Only </a:t>
            </a:r>
            <a:r>
              <a:rPr sz="2672" spc="-102" dirty="0">
                <a:solidFill>
                  <a:srgbClr val="FF0000"/>
                </a:solidFill>
                <a:latin typeface="Century"/>
                <a:cs typeface="Century"/>
              </a:rPr>
              <a:t>if </a:t>
            </a:r>
            <a:r>
              <a:rPr sz="2672" spc="-127" dirty="0">
                <a:solidFill>
                  <a:srgbClr val="FF0000"/>
                </a:solidFill>
                <a:latin typeface="Century"/>
                <a:cs typeface="Century"/>
              </a:rPr>
              <a:t>we </a:t>
            </a:r>
            <a:r>
              <a:rPr sz="2672" spc="-165" dirty="0">
                <a:solidFill>
                  <a:srgbClr val="FF0000"/>
                </a:solidFill>
                <a:latin typeface="Century"/>
                <a:cs typeface="Century"/>
              </a:rPr>
              <a:t>determined this, </a:t>
            </a:r>
            <a:r>
              <a:rPr sz="2672" spc="-91" dirty="0">
                <a:solidFill>
                  <a:srgbClr val="FF0000"/>
                </a:solidFill>
                <a:latin typeface="Century"/>
                <a:cs typeface="Century"/>
              </a:rPr>
              <a:t>could </a:t>
            </a:r>
            <a:r>
              <a:rPr sz="2672" spc="-127" dirty="0">
                <a:solidFill>
                  <a:srgbClr val="FF0000"/>
                </a:solidFill>
                <a:latin typeface="Century"/>
                <a:cs typeface="Century"/>
              </a:rPr>
              <a:t>we </a:t>
            </a:r>
            <a:r>
              <a:rPr sz="2672" spc="-214" dirty="0">
                <a:solidFill>
                  <a:srgbClr val="FF0000"/>
                </a:solidFill>
                <a:latin typeface="Century"/>
                <a:cs typeface="Century"/>
              </a:rPr>
              <a:t>make  </a:t>
            </a:r>
            <a:r>
              <a:rPr sz="2672" spc="-186" dirty="0">
                <a:solidFill>
                  <a:srgbClr val="FF0000"/>
                </a:solidFill>
                <a:latin typeface="Century"/>
                <a:cs typeface="Century"/>
              </a:rPr>
              <a:t>fundamental </a:t>
            </a:r>
            <a:r>
              <a:rPr sz="2672" spc="-134" dirty="0">
                <a:solidFill>
                  <a:srgbClr val="FF0000"/>
                </a:solidFill>
                <a:latin typeface="Century"/>
                <a:cs typeface="Century"/>
              </a:rPr>
              <a:t>progress </a:t>
            </a:r>
            <a:r>
              <a:rPr sz="2672" spc="-176" dirty="0">
                <a:solidFill>
                  <a:srgbClr val="FF0000"/>
                </a:solidFill>
                <a:latin typeface="Century"/>
                <a:cs typeface="Century"/>
              </a:rPr>
              <a:t>in </a:t>
            </a:r>
            <a:r>
              <a:rPr sz="2672" spc="-151" dirty="0">
                <a:solidFill>
                  <a:srgbClr val="FF0000"/>
                </a:solidFill>
                <a:latin typeface="Century"/>
                <a:cs typeface="Century"/>
              </a:rPr>
              <a:t>underlying</a:t>
            </a:r>
            <a:r>
              <a:rPr sz="2672" spc="176" dirty="0">
                <a:solidFill>
                  <a:srgbClr val="FF0000"/>
                </a:solidFill>
                <a:latin typeface="Century"/>
                <a:cs typeface="Century"/>
              </a:rPr>
              <a:t> </a:t>
            </a:r>
            <a:r>
              <a:rPr sz="2672" spc="-80" dirty="0">
                <a:solidFill>
                  <a:srgbClr val="FF0000"/>
                </a:solidFill>
                <a:latin typeface="Century"/>
                <a:cs typeface="Century"/>
              </a:rPr>
              <a:t>theory!</a:t>
            </a:r>
            <a:endParaRPr sz="2672" dirty="0">
              <a:latin typeface="Century"/>
              <a:cs typeface="Century"/>
            </a:endParaRPr>
          </a:p>
          <a:p>
            <a:pPr marL="45539" marR="124565" indent="-37057">
              <a:spcBef>
                <a:spcPts val="886"/>
              </a:spcBef>
            </a:pPr>
            <a:r>
              <a:rPr sz="2672" spc="-169" dirty="0">
                <a:latin typeface="Century"/>
                <a:cs typeface="Century"/>
              </a:rPr>
              <a:t>Can </a:t>
            </a:r>
            <a:r>
              <a:rPr sz="2672" spc="-127" dirty="0">
                <a:latin typeface="Century"/>
                <a:cs typeface="Century"/>
              </a:rPr>
              <a:t>we </a:t>
            </a:r>
            <a:r>
              <a:rPr sz="2672" spc="-116" dirty="0">
                <a:latin typeface="Century"/>
                <a:cs typeface="Century"/>
              </a:rPr>
              <a:t>observe </a:t>
            </a:r>
            <a:r>
              <a:rPr sz="2672" spc="-183" dirty="0">
                <a:latin typeface="Century"/>
                <a:cs typeface="Century"/>
              </a:rPr>
              <a:t>the </a:t>
            </a:r>
            <a:r>
              <a:rPr sz="2672" spc="-151" dirty="0">
                <a:latin typeface="Century"/>
                <a:cs typeface="Century"/>
              </a:rPr>
              <a:t>new </a:t>
            </a:r>
            <a:r>
              <a:rPr sz="2672" spc="-137" dirty="0">
                <a:latin typeface="Century"/>
                <a:cs typeface="Century"/>
              </a:rPr>
              <a:t>physics </a:t>
            </a:r>
            <a:r>
              <a:rPr sz="2672" spc="-151" dirty="0">
                <a:latin typeface="Century"/>
                <a:cs typeface="Century"/>
              </a:rPr>
              <a:t>associated  </a:t>
            </a:r>
            <a:r>
              <a:rPr sz="2672" spc="-161" dirty="0">
                <a:latin typeface="Century"/>
                <a:cs typeface="Century"/>
              </a:rPr>
              <a:t>with </a:t>
            </a:r>
            <a:r>
              <a:rPr sz="2672" spc="-183" dirty="0">
                <a:latin typeface="Century"/>
                <a:cs typeface="Century"/>
              </a:rPr>
              <a:t>the </a:t>
            </a:r>
            <a:r>
              <a:rPr sz="2672" spc="-158" dirty="0">
                <a:latin typeface="Century"/>
                <a:cs typeface="Century"/>
              </a:rPr>
              <a:t>neutrino </a:t>
            </a:r>
            <a:r>
              <a:rPr sz="2672" spc="-236" dirty="0">
                <a:latin typeface="Century"/>
                <a:cs typeface="Century"/>
              </a:rPr>
              <a:t>mass </a:t>
            </a:r>
            <a:r>
              <a:rPr sz="2672" spc="-225" dirty="0">
                <a:latin typeface="Century"/>
                <a:cs typeface="Century"/>
              </a:rPr>
              <a:t>at </a:t>
            </a:r>
            <a:r>
              <a:rPr sz="2672" spc="-120" dirty="0">
                <a:latin typeface="Century"/>
                <a:cs typeface="Century"/>
              </a:rPr>
              <a:t>colliders </a:t>
            </a:r>
            <a:r>
              <a:rPr sz="2672" spc="148" dirty="0">
                <a:latin typeface="Century"/>
                <a:cs typeface="Century"/>
              </a:rPr>
              <a:t>?</a:t>
            </a:r>
            <a:r>
              <a:rPr sz="2672" spc="524" dirty="0">
                <a:latin typeface="Century"/>
                <a:cs typeface="Century"/>
              </a:rPr>
              <a:t> </a:t>
            </a:r>
            <a:r>
              <a:rPr sz="2672" spc="21" dirty="0">
                <a:solidFill>
                  <a:srgbClr val="FF0000"/>
                </a:solidFill>
                <a:latin typeface="Century"/>
                <a:cs typeface="Century"/>
              </a:rPr>
              <a:t>YES!</a:t>
            </a:r>
            <a:endParaRPr sz="2672" dirty="0">
              <a:latin typeface="Century"/>
              <a:cs typeface="Century"/>
            </a:endParaRPr>
          </a:p>
          <a:p>
            <a:pPr marL="45539">
              <a:spcBef>
                <a:spcPts val="967"/>
              </a:spcBef>
            </a:pPr>
            <a:r>
              <a:rPr sz="2672" spc="-141" dirty="0">
                <a:latin typeface="Century"/>
                <a:cs typeface="Century"/>
              </a:rPr>
              <a:t>Must </a:t>
            </a:r>
            <a:r>
              <a:rPr sz="2672" spc="-127" dirty="0">
                <a:latin typeface="Century"/>
                <a:cs typeface="Century"/>
              </a:rPr>
              <a:t>we </a:t>
            </a:r>
            <a:r>
              <a:rPr sz="2672" spc="-169" dirty="0">
                <a:latin typeface="Century"/>
                <a:cs typeface="Century"/>
              </a:rPr>
              <a:t>see </a:t>
            </a:r>
            <a:r>
              <a:rPr sz="2672" spc="-183" dirty="0">
                <a:latin typeface="Century"/>
                <a:cs typeface="Century"/>
              </a:rPr>
              <a:t>the </a:t>
            </a:r>
            <a:r>
              <a:rPr sz="2672" spc="-151" dirty="0">
                <a:latin typeface="Century"/>
                <a:cs typeface="Century"/>
              </a:rPr>
              <a:t>new </a:t>
            </a:r>
            <a:r>
              <a:rPr sz="2672" spc="-137" dirty="0">
                <a:latin typeface="Century"/>
                <a:cs typeface="Century"/>
              </a:rPr>
              <a:t>physics </a:t>
            </a:r>
            <a:r>
              <a:rPr sz="2672" spc="-116" dirty="0">
                <a:latin typeface="Century"/>
                <a:cs typeface="Century"/>
              </a:rPr>
              <a:t>effects </a:t>
            </a:r>
            <a:r>
              <a:rPr sz="2672" spc="148" dirty="0">
                <a:latin typeface="Century"/>
                <a:cs typeface="Century"/>
              </a:rPr>
              <a:t>?</a:t>
            </a:r>
            <a:r>
              <a:rPr sz="2672" spc="397" dirty="0">
                <a:latin typeface="Century"/>
                <a:cs typeface="Century"/>
              </a:rPr>
              <a:t> </a:t>
            </a:r>
            <a:r>
              <a:rPr sz="2672" spc="21" dirty="0">
                <a:solidFill>
                  <a:srgbClr val="FF0000"/>
                </a:solidFill>
                <a:latin typeface="Century"/>
                <a:cs typeface="Century"/>
              </a:rPr>
              <a:t>NO.</a:t>
            </a:r>
            <a:endParaRPr sz="2672" dirty="0">
              <a:latin typeface="Century"/>
              <a:cs typeface="Century"/>
            </a:endParaRPr>
          </a:p>
        </p:txBody>
      </p:sp>
    </p:spTree>
    <p:extLst>
      <p:ext uri="{BB962C8B-B14F-4D97-AF65-F5344CB8AC3E}">
        <p14:creationId xmlns:p14="http://schemas.microsoft.com/office/powerpoint/2010/main" val="14803966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extLst>
              <p:ext uri="{D42A27DB-BD31-4B8C-83A1-F6EECF244321}">
                <p14:modId xmlns:p14="http://schemas.microsoft.com/office/powerpoint/2010/main" val="867226873"/>
              </p:ext>
            </p:extLst>
          </p:nvPr>
        </p:nvGraphicFramePr>
        <p:xfrm>
          <a:off x="1311579" y="1015999"/>
          <a:ext cx="10695542" cy="56846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30F241D5-AE60-4816-9191-912242EC862D}"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42</a:t>
            </a:fld>
            <a:endParaRPr lang="en-US" dirty="0"/>
          </a:p>
        </p:txBody>
      </p:sp>
      <p:sp>
        <p:nvSpPr>
          <p:cNvPr id="11" name="Rectangle 10"/>
          <p:cNvSpPr/>
          <p:nvPr/>
        </p:nvSpPr>
        <p:spPr>
          <a:xfrm>
            <a:off x="1536058" y="79896"/>
            <a:ext cx="3073277" cy="707886"/>
          </a:xfrm>
          <a:prstGeom prst="rect">
            <a:avLst/>
          </a:prstGeom>
          <a:noFill/>
        </p:spPr>
        <p:txBody>
          <a:bodyPr wrap="none" lIns="91440" tIns="45720" rIns="91440" bIns="45720">
            <a:spAutoFit/>
          </a:bodyPr>
          <a:lstStyle/>
          <a:p>
            <a:pPr algn="ctr"/>
            <a:r>
              <a:rPr lang="en-US" sz="4000" b="1" cap="none" spc="0" dirty="0" smtClean="0">
                <a:ln w="12700">
                  <a:solidFill>
                    <a:schemeClr val="accent3">
                      <a:lumMod val="50000"/>
                    </a:schemeClr>
                  </a:solidFill>
                  <a:prstDash val="solid"/>
                </a:ln>
                <a:solidFill>
                  <a:schemeClr val="accent5">
                    <a:lumMod val="75000"/>
                  </a:schemeClr>
                </a:solidFill>
                <a:effectLst>
                  <a:innerShdw blurRad="177800">
                    <a:schemeClr val="accent3">
                      <a:lumMod val="50000"/>
                    </a:schemeClr>
                  </a:innerShdw>
                </a:effectLst>
                <a:latin typeface="Algerian" panose="04020705040A02060702" pitchFamily="82" charset="0"/>
              </a:rPr>
              <a:t>Conclusion</a:t>
            </a:r>
            <a:endParaRPr lang="en-US" sz="4000" b="1" cap="none" spc="0" dirty="0">
              <a:ln w="12700">
                <a:solidFill>
                  <a:schemeClr val="accent3">
                    <a:lumMod val="50000"/>
                  </a:schemeClr>
                </a:solidFill>
                <a:prstDash val="solid"/>
              </a:ln>
              <a:solidFill>
                <a:schemeClr val="accent5">
                  <a:lumMod val="75000"/>
                </a:schemeClr>
              </a:solidFill>
              <a:effectLst>
                <a:innerShdw blurRad="177800">
                  <a:schemeClr val="accent3">
                    <a:lumMod val="50000"/>
                  </a:schemeClr>
                </a:innerShdw>
              </a:effectLst>
              <a:latin typeface="Algerian" panose="04020705040A02060702" pitchFamily="82" charset="0"/>
            </a:endParaRPr>
          </a:p>
        </p:txBody>
      </p:sp>
    </p:spTree>
    <p:extLst>
      <p:ext uri="{BB962C8B-B14F-4D97-AF65-F5344CB8AC3E}">
        <p14:creationId xmlns:p14="http://schemas.microsoft.com/office/powerpoint/2010/main" val="1897882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9D4118-FB84-4FFF-B6A2-CD79B8AABD87}"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5494" y="132826"/>
            <a:ext cx="9082835" cy="1959708"/>
          </a:xfrm>
          <a:prstGeom prst="rect">
            <a:avLst/>
          </a:prstGeom>
        </p:spPr>
      </p:pic>
      <p:sp>
        <p:nvSpPr>
          <p:cNvPr id="8" name="Content Placeholder 7"/>
          <p:cNvSpPr>
            <a:spLocks noGrp="1"/>
          </p:cNvSpPr>
          <p:nvPr>
            <p:ph idx="1"/>
          </p:nvPr>
        </p:nvSpPr>
        <p:spPr/>
        <p:txBody>
          <a:bodyPr/>
          <a:lstStyle/>
          <a:p>
            <a:endParaRPr lang="en-US"/>
          </a:p>
        </p:txBody>
      </p:sp>
      <p:pic>
        <p:nvPicPr>
          <p:cNvPr id="9"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5494" y="2092534"/>
            <a:ext cx="9082835" cy="3859754"/>
          </a:xfrm>
          <a:prstGeom prst="rect">
            <a:avLst/>
          </a:prstGeom>
        </p:spPr>
      </p:pic>
    </p:spTree>
    <p:extLst>
      <p:ext uri="{BB962C8B-B14F-4D97-AF65-F5344CB8AC3E}">
        <p14:creationId xmlns:p14="http://schemas.microsoft.com/office/powerpoint/2010/main" val="3749190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44</a:t>
            </a:fld>
            <a:endParaRPr lang="en-US" dirty="0"/>
          </a:p>
        </p:txBody>
      </p:sp>
      <p:pic>
        <p:nvPicPr>
          <p:cNvPr id="9" name="Picture 8"/>
          <p:cNvPicPr>
            <a:picLocks noChangeAspect="1"/>
          </p:cNvPicPr>
          <p:nvPr/>
        </p:nvPicPr>
        <p:blipFill>
          <a:blip r:embed="rId2">
            <a:clrChange>
              <a:clrFrom>
                <a:srgbClr val="FFFFFF"/>
              </a:clrFrom>
              <a:clrTo>
                <a:srgbClr val="FFFFFF">
                  <a:alpha val="0"/>
                </a:srgbClr>
              </a:clrTo>
            </a:clrChange>
          </a:blip>
          <a:stretch>
            <a:fillRect/>
          </a:stretch>
        </p:blipFill>
        <p:spPr>
          <a:xfrm>
            <a:off x="2283120" y="809308"/>
            <a:ext cx="8078492" cy="5506327"/>
          </a:xfrm>
          <a:prstGeom prst="rect">
            <a:avLst/>
          </a:prstGeom>
          <a:ln w="88900" cap="sq" cmpd="thickThin">
            <a:noFill/>
            <a:prstDash val="solid"/>
            <a:miter lim="800000"/>
          </a:ln>
          <a:effectLst>
            <a:innerShdw blurRad="76200">
              <a:srgbClr val="000000"/>
            </a:innerShdw>
          </a:effectLst>
        </p:spPr>
      </p:pic>
      <p:sp>
        <p:nvSpPr>
          <p:cNvPr id="10" name="Rectangle 9"/>
          <p:cNvSpPr/>
          <p:nvPr/>
        </p:nvSpPr>
        <p:spPr>
          <a:xfrm>
            <a:off x="2685309" y="35563"/>
            <a:ext cx="6882590" cy="584775"/>
          </a:xfrm>
          <a:prstGeom prst="rect">
            <a:avLst/>
          </a:prstGeom>
        </p:spPr>
        <p:txBody>
          <a:bodyPr wrap="none">
            <a:spAutoFit/>
          </a:bodyPr>
          <a:lstStyle/>
          <a:p>
            <a:pPr marL="457200" indent="-457200">
              <a:buFont typeface="Wingdings" panose="05000000000000000000" pitchFamily="2" charset="2"/>
              <a:buChar char="v"/>
            </a:pPr>
            <a:r>
              <a:rPr lang="en-US" sz="3200" b="1" spc="608" dirty="0" smtClean="0">
                <a:solidFill>
                  <a:srgbClr val="002060"/>
                </a:solidFill>
                <a:latin typeface="Baskerville Old Face" panose="02020602080505020303" pitchFamily="18" charset="0"/>
                <a:cs typeface="Times New Roman"/>
              </a:rPr>
              <a:t>Neutrino Mass Generation</a:t>
            </a:r>
            <a:endParaRPr lang="en-US" sz="3200" dirty="0">
              <a:solidFill>
                <a:srgbClr val="002060"/>
              </a:solidFill>
            </a:endParaRPr>
          </a:p>
        </p:txBody>
      </p:sp>
    </p:spTree>
    <p:extLst>
      <p:ext uri="{BB962C8B-B14F-4D97-AF65-F5344CB8AC3E}">
        <p14:creationId xmlns:p14="http://schemas.microsoft.com/office/powerpoint/2010/main" val="24586672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057400" y="304800"/>
            <a:ext cx="79248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marL="457200" indent="-457200" algn="ctr" eaLnBrk="1" hangingPunct="1">
              <a:spcBef>
                <a:spcPct val="0"/>
              </a:spcBef>
              <a:buFont typeface="Wingdings" panose="05000000000000000000" pitchFamily="2" charset="2"/>
              <a:buChar char="v"/>
            </a:pPr>
            <a:r>
              <a:rPr lang="en-US" altLang="zh-CN" sz="3200" dirty="0" smtClean="0">
                <a:solidFill>
                  <a:schemeClr val="accent1">
                    <a:lumMod val="50000"/>
                  </a:schemeClr>
                </a:solidFill>
                <a:latin typeface="Times New Roman" panose="02020603050405020304" pitchFamily="18" charset="0"/>
                <a:cs typeface="Times New Roman" panose="02020603050405020304" pitchFamily="18" charset="0"/>
                <a:sym typeface="Symbol" panose="05050102010706020507" pitchFamily="18" charset="2"/>
              </a:rPr>
              <a:t>Seesaw Models</a:t>
            </a:r>
            <a:endParaRPr lang="en-US" altLang="zh-CN" sz="32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2291" name="Text Box 3"/>
          <p:cNvSpPr txBox="1">
            <a:spLocks noChangeArrowheads="1"/>
          </p:cNvSpPr>
          <p:nvPr/>
        </p:nvSpPr>
        <p:spPr bwMode="auto">
          <a:xfrm>
            <a:off x="1855788" y="1196976"/>
            <a:ext cx="8628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r>
              <a:rPr lang="en-US" altLang="zh-CN" dirty="0">
                <a:solidFill>
                  <a:schemeClr val="accent6">
                    <a:lumMod val="75000"/>
                  </a:schemeClr>
                </a:solidFill>
                <a:latin typeface="Baskerville Old Face" panose="02020602080505020303" pitchFamily="18" charset="0"/>
                <a:ea typeface="黑体" pitchFamily="2" charset="-122"/>
              </a:rPr>
              <a:t>A natural  theoretical way to understand why 3 </a:t>
            </a:r>
            <a:r>
              <a:rPr lang="en-US" altLang="zh-CN" dirty="0">
                <a:solidFill>
                  <a:schemeClr val="accent6">
                    <a:lumMod val="75000"/>
                  </a:schemeClr>
                </a:solidFill>
                <a:latin typeface="Baskerville Old Face" panose="02020602080505020303" pitchFamily="18" charset="0"/>
                <a:ea typeface="黑体" pitchFamily="2" charset="-122"/>
                <a:sym typeface="Symbol" panose="05050102010706020507" pitchFamily="18" charset="2"/>
              </a:rPr>
              <a:t>-masses are very small</a:t>
            </a:r>
            <a:r>
              <a:rPr lang="en-US" altLang="zh-CN" dirty="0">
                <a:solidFill>
                  <a:schemeClr val="accent6">
                    <a:lumMod val="75000"/>
                  </a:schemeClr>
                </a:solidFill>
                <a:latin typeface="Baskerville Old Face" panose="02020602080505020303" pitchFamily="18" charset="0"/>
                <a:ea typeface="黑体" pitchFamily="2" charset="-122"/>
              </a:rPr>
              <a:t>.</a:t>
            </a:r>
            <a:endParaRPr lang="en-US" altLang="zh-CN" baseline="30000" dirty="0">
              <a:solidFill>
                <a:schemeClr val="accent6">
                  <a:lumMod val="75000"/>
                </a:schemeClr>
              </a:solidFill>
              <a:latin typeface="Baskerville Old Face" panose="02020602080505020303" pitchFamily="18" charset="0"/>
            </a:endParaRPr>
          </a:p>
        </p:txBody>
      </p:sp>
      <p:sp>
        <p:nvSpPr>
          <p:cNvPr id="12292" name="Text Box 3"/>
          <p:cNvSpPr txBox="1">
            <a:spLocks noChangeArrowheads="1"/>
          </p:cNvSpPr>
          <p:nvPr/>
        </p:nvSpPr>
        <p:spPr bwMode="auto">
          <a:xfrm>
            <a:off x="1801999" y="5761493"/>
            <a:ext cx="838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r>
              <a:rPr lang="en-US" altLang="zh-CN" sz="1800" dirty="0">
                <a:solidFill>
                  <a:srgbClr val="FF0000"/>
                </a:solidFill>
                <a:latin typeface="Baskerville Old Face" panose="02020602080505020303" pitchFamily="18" charset="0"/>
                <a:ea typeface="黑体" pitchFamily="2" charset="-122"/>
              </a:rPr>
              <a:t>Type-III: </a:t>
            </a:r>
            <a:r>
              <a:rPr lang="en-US" altLang="zh-CN" sz="1800" dirty="0">
                <a:solidFill>
                  <a:schemeClr val="accent2"/>
                </a:solidFill>
                <a:latin typeface="Baskerville Old Face" panose="02020602080505020303" pitchFamily="18" charset="0"/>
                <a:ea typeface="黑体" pitchFamily="2" charset="-122"/>
              </a:rPr>
              <a:t> </a:t>
            </a:r>
            <a:r>
              <a:rPr lang="en-US" altLang="zh-CN" sz="1800" dirty="0">
                <a:solidFill>
                  <a:srgbClr val="0070C0"/>
                </a:solidFill>
                <a:latin typeface="Baskerville Old Face" panose="02020602080505020303" pitchFamily="18" charset="0"/>
                <a:ea typeface="黑体" pitchFamily="2" charset="-122"/>
              </a:rPr>
              <a:t>SM</a:t>
            </a:r>
            <a:r>
              <a:rPr lang="en-US" altLang="zh-CN" sz="1800" dirty="0">
                <a:solidFill>
                  <a:srgbClr val="FF0000"/>
                </a:solidFill>
                <a:latin typeface="Baskerville Old Face" panose="02020602080505020303" pitchFamily="18" charset="0"/>
                <a:ea typeface="黑体" pitchFamily="2" charset="-122"/>
              </a:rPr>
              <a:t> </a:t>
            </a:r>
            <a:r>
              <a:rPr lang="en-US" altLang="zh-CN" sz="1800" dirty="0">
                <a:solidFill>
                  <a:schemeClr val="tx2"/>
                </a:solidFill>
                <a:latin typeface="Baskerville Old Face" panose="02020602080505020303" pitchFamily="18" charset="0"/>
                <a:ea typeface="黑体" pitchFamily="2" charset="-122"/>
              </a:rPr>
              <a:t>+ </a:t>
            </a:r>
            <a:r>
              <a:rPr lang="en-US" altLang="zh-CN" sz="1800" dirty="0">
                <a:solidFill>
                  <a:srgbClr val="FF0000"/>
                </a:solidFill>
                <a:latin typeface="Baskerville Old Face" panose="02020602080505020303" pitchFamily="18" charset="0"/>
                <a:ea typeface="黑体" pitchFamily="2" charset="-122"/>
              </a:rPr>
              <a:t>3</a:t>
            </a:r>
            <a:r>
              <a:rPr lang="en-US" altLang="zh-CN" sz="1800" dirty="0">
                <a:solidFill>
                  <a:schemeClr val="tx2"/>
                </a:solidFill>
                <a:latin typeface="Baskerville Old Face" panose="02020602080505020303" pitchFamily="18" charset="0"/>
                <a:ea typeface="黑体" pitchFamily="2" charset="-122"/>
              </a:rPr>
              <a:t> triplet fermions</a:t>
            </a:r>
            <a:r>
              <a:rPr lang="en-US" altLang="zh-CN" sz="1800" dirty="0">
                <a:latin typeface="Baskerville Old Face" panose="02020602080505020303" pitchFamily="18" charset="0"/>
                <a:ea typeface="黑体" pitchFamily="2" charset="-122"/>
              </a:rPr>
              <a:t> </a:t>
            </a:r>
            <a:endParaRPr lang="en-US" altLang="zh-CN" sz="1800" dirty="0" smtClean="0">
              <a:latin typeface="Baskerville Old Face" panose="02020602080505020303" pitchFamily="18" charset="0"/>
              <a:ea typeface="黑体" pitchFamily="2" charset="-122"/>
            </a:endParaRPr>
          </a:p>
          <a:p>
            <a:pPr eaLnBrk="1" hangingPunct="1"/>
            <a:r>
              <a:rPr lang="en-US" altLang="zh-CN" sz="1400" dirty="0" smtClean="0">
                <a:solidFill>
                  <a:srgbClr val="92D050"/>
                </a:solidFill>
                <a:latin typeface="Baskerville Old Face" panose="02020602080505020303" pitchFamily="18" charset="0"/>
                <a:ea typeface="黑体" pitchFamily="2" charset="-122"/>
              </a:rPr>
              <a:t>(</a:t>
            </a:r>
            <a:r>
              <a:rPr lang="en-US" altLang="zh-CN" sz="1400" dirty="0">
                <a:solidFill>
                  <a:srgbClr val="92D050"/>
                </a:solidFill>
                <a:latin typeface="Baskerville Old Face" panose="02020602080505020303" pitchFamily="18" charset="0"/>
                <a:ea typeface="黑体" pitchFamily="2" charset="-122"/>
              </a:rPr>
              <a:t>Foot, Lew, He, Joshi 89) </a:t>
            </a:r>
            <a:endParaRPr lang="en-US" altLang="zh-CN" sz="1400" baseline="30000" dirty="0">
              <a:solidFill>
                <a:srgbClr val="92D050"/>
              </a:solidFill>
              <a:latin typeface="Baskerville Old Face" panose="02020602080505020303" pitchFamily="18" charset="0"/>
            </a:endParaRPr>
          </a:p>
        </p:txBody>
      </p:sp>
      <p:sp>
        <p:nvSpPr>
          <p:cNvPr id="12293" name="Text Box 3"/>
          <p:cNvSpPr txBox="1">
            <a:spLocks noChangeArrowheads="1"/>
          </p:cNvSpPr>
          <p:nvPr/>
        </p:nvSpPr>
        <p:spPr bwMode="auto">
          <a:xfrm>
            <a:off x="1841501" y="1612900"/>
            <a:ext cx="86471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r>
              <a:rPr lang="en-US" altLang="zh-CN" sz="1800" dirty="0">
                <a:solidFill>
                  <a:srgbClr val="FF0000"/>
                </a:solidFill>
                <a:latin typeface="Baskerville Old Face" panose="02020602080505020303" pitchFamily="18" charset="0"/>
                <a:ea typeface="黑体" pitchFamily="2" charset="-122"/>
              </a:rPr>
              <a:t>Type-I: </a:t>
            </a:r>
            <a:r>
              <a:rPr lang="en-US" altLang="zh-CN" sz="1800" dirty="0">
                <a:solidFill>
                  <a:srgbClr val="0070C0"/>
                </a:solidFill>
                <a:latin typeface="Baskerville Old Face" panose="02020602080505020303" pitchFamily="18" charset="0"/>
                <a:ea typeface="黑体" pitchFamily="2" charset="-122"/>
              </a:rPr>
              <a:t> SM </a:t>
            </a:r>
            <a:r>
              <a:rPr lang="en-US" altLang="zh-CN" sz="1800" dirty="0">
                <a:latin typeface="Baskerville Old Face" panose="02020602080505020303" pitchFamily="18" charset="0"/>
                <a:ea typeface="黑体" pitchFamily="2" charset="-122"/>
              </a:rPr>
              <a:t>+ </a:t>
            </a:r>
            <a:r>
              <a:rPr lang="en-US" altLang="zh-CN" sz="1800" dirty="0">
                <a:solidFill>
                  <a:srgbClr val="FF0000"/>
                </a:solidFill>
                <a:latin typeface="Baskerville Old Face" panose="02020602080505020303" pitchFamily="18" charset="0"/>
                <a:ea typeface="黑体" pitchFamily="2" charset="-122"/>
              </a:rPr>
              <a:t>3 </a:t>
            </a:r>
            <a:r>
              <a:rPr lang="en-US" altLang="zh-CN" sz="1800" dirty="0">
                <a:latin typeface="Baskerville Old Face" panose="02020602080505020303" pitchFamily="18" charset="0"/>
                <a:ea typeface="黑体" pitchFamily="2" charset="-122"/>
              </a:rPr>
              <a:t>right-handed </a:t>
            </a:r>
            <a:r>
              <a:rPr lang="en-US" altLang="zh-CN" sz="1800" dirty="0" err="1">
                <a:latin typeface="Baskerville Old Face" panose="02020602080505020303" pitchFamily="18" charset="0"/>
                <a:ea typeface="黑体" pitchFamily="2" charset="-122"/>
              </a:rPr>
              <a:t>Majorana</a:t>
            </a:r>
            <a:r>
              <a:rPr lang="en-US" altLang="zh-CN" sz="1800" dirty="0">
                <a:latin typeface="Baskerville Old Face" panose="02020602080505020303" pitchFamily="18" charset="0"/>
                <a:ea typeface="黑体" pitchFamily="2" charset="-122"/>
              </a:rPr>
              <a:t> </a:t>
            </a:r>
            <a:r>
              <a:rPr lang="en-US" altLang="zh-CN" sz="1800" dirty="0">
                <a:solidFill>
                  <a:srgbClr val="FF0000"/>
                </a:solidFill>
                <a:latin typeface="Baskerville Old Face" panose="02020602080505020303" pitchFamily="18" charset="0"/>
                <a:ea typeface="黑体" pitchFamily="2" charset="-122"/>
                <a:sym typeface="Symbol" panose="05050102010706020507" pitchFamily="18" charset="2"/>
              </a:rPr>
              <a:t></a:t>
            </a:r>
            <a:r>
              <a:rPr lang="en-US" altLang="zh-CN" sz="1800" dirty="0" smtClean="0">
                <a:latin typeface="Baskerville Old Face" panose="02020602080505020303" pitchFamily="18" charset="0"/>
                <a:ea typeface="黑体" pitchFamily="2" charset="-122"/>
                <a:sym typeface="Symbol" panose="05050102010706020507" pitchFamily="18" charset="2"/>
              </a:rPr>
              <a:t>’s</a:t>
            </a:r>
          </a:p>
          <a:p>
            <a:pPr eaLnBrk="1" hangingPunct="1"/>
            <a:r>
              <a:rPr lang="en-US" altLang="zh-CN" sz="1400" dirty="0" smtClean="0">
                <a:solidFill>
                  <a:schemeClr val="accent1"/>
                </a:solidFill>
                <a:latin typeface="Baskerville Old Face" panose="02020602080505020303" pitchFamily="18" charset="0"/>
                <a:ea typeface="黑体" pitchFamily="2" charset="-122"/>
              </a:rPr>
              <a:t> </a:t>
            </a:r>
            <a:r>
              <a:rPr lang="en-US" altLang="zh-CN" sz="1400" dirty="0">
                <a:solidFill>
                  <a:schemeClr val="accent1"/>
                </a:solidFill>
                <a:latin typeface="Baskerville Old Face" panose="02020602080505020303" pitchFamily="18" charset="0"/>
                <a:ea typeface="黑体" pitchFamily="2" charset="-122"/>
              </a:rPr>
              <a:t>(</a:t>
            </a:r>
            <a:r>
              <a:rPr lang="en-US" altLang="zh-CN" sz="1400" dirty="0" err="1">
                <a:solidFill>
                  <a:schemeClr val="accent1"/>
                </a:solidFill>
                <a:latin typeface="Baskerville Old Face" panose="02020602080505020303" pitchFamily="18" charset="0"/>
                <a:ea typeface="黑体" pitchFamily="2" charset="-122"/>
              </a:rPr>
              <a:t>Minkowski</a:t>
            </a:r>
            <a:r>
              <a:rPr lang="en-US" altLang="zh-CN" sz="1400" dirty="0">
                <a:solidFill>
                  <a:schemeClr val="accent1"/>
                </a:solidFill>
                <a:latin typeface="Baskerville Old Face" panose="02020602080505020303" pitchFamily="18" charset="0"/>
                <a:ea typeface="黑体" pitchFamily="2" charset="-122"/>
              </a:rPr>
              <a:t> 77; </a:t>
            </a:r>
            <a:r>
              <a:rPr lang="en-US" altLang="zh-CN" sz="1400" dirty="0" err="1">
                <a:solidFill>
                  <a:schemeClr val="accent1"/>
                </a:solidFill>
                <a:latin typeface="Baskerville Old Face" panose="02020602080505020303" pitchFamily="18" charset="0"/>
                <a:ea typeface="黑体" pitchFamily="2" charset="-122"/>
              </a:rPr>
              <a:t>Yanagida</a:t>
            </a:r>
            <a:r>
              <a:rPr lang="en-US" altLang="zh-CN" sz="1400" dirty="0">
                <a:solidFill>
                  <a:schemeClr val="accent1"/>
                </a:solidFill>
                <a:latin typeface="Baskerville Old Face" panose="02020602080505020303" pitchFamily="18" charset="0"/>
                <a:ea typeface="黑体" pitchFamily="2" charset="-122"/>
              </a:rPr>
              <a:t> 79; Glashow 79; Gell-Mann, </a:t>
            </a:r>
            <a:r>
              <a:rPr lang="en-US" altLang="zh-CN" sz="1400" dirty="0" err="1">
                <a:solidFill>
                  <a:schemeClr val="accent1"/>
                </a:solidFill>
                <a:latin typeface="Baskerville Old Face" panose="02020602080505020303" pitchFamily="18" charset="0"/>
                <a:ea typeface="黑体" pitchFamily="2" charset="-122"/>
              </a:rPr>
              <a:t>Ramond</a:t>
            </a:r>
            <a:r>
              <a:rPr lang="en-US" altLang="zh-CN" sz="1400" dirty="0">
                <a:solidFill>
                  <a:schemeClr val="accent1"/>
                </a:solidFill>
                <a:latin typeface="Baskerville Old Face" panose="02020602080505020303" pitchFamily="18" charset="0"/>
                <a:ea typeface="黑体" pitchFamily="2" charset="-122"/>
              </a:rPr>
              <a:t>, </a:t>
            </a:r>
            <a:r>
              <a:rPr lang="en-US" altLang="zh-CN" sz="1400" dirty="0" err="1">
                <a:solidFill>
                  <a:schemeClr val="accent1"/>
                </a:solidFill>
                <a:latin typeface="Baskerville Old Face" panose="02020602080505020303" pitchFamily="18" charset="0"/>
                <a:ea typeface="黑体" pitchFamily="2" charset="-122"/>
              </a:rPr>
              <a:t>Slanski</a:t>
            </a:r>
            <a:r>
              <a:rPr lang="en-US" altLang="zh-CN" sz="1400" dirty="0">
                <a:solidFill>
                  <a:schemeClr val="accent1"/>
                </a:solidFill>
                <a:latin typeface="Baskerville Old Face" panose="02020602080505020303" pitchFamily="18" charset="0"/>
                <a:ea typeface="黑体" pitchFamily="2" charset="-122"/>
              </a:rPr>
              <a:t> 79; </a:t>
            </a:r>
            <a:r>
              <a:rPr lang="en-US" altLang="zh-CN" sz="1400" dirty="0" err="1">
                <a:solidFill>
                  <a:schemeClr val="accent1"/>
                </a:solidFill>
                <a:latin typeface="Baskerville Old Face" panose="02020602080505020303" pitchFamily="18" charset="0"/>
                <a:ea typeface="黑体" pitchFamily="2" charset="-122"/>
              </a:rPr>
              <a:t>Mohapatra</a:t>
            </a:r>
            <a:r>
              <a:rPr lang="en-US" altLang="zh-CN" sz="1400" dirty="0">
                <a:solidFill>
                  <a:schemeClr val="accent1"/>
                </a:solidFill>
                <a:latin typeface="Baskerville Old Face" panose="02020602080505020303" pitchFamily="18" charset="0"/>
                <a:ea typeface="黑体" pitchFamily="2" charset="-122"/>
              </a:rPr>
              <a:t>, </a:t>
            </a:r>
            <a:r>
              <a:rPr lang="en-US" altLang="zh-CN" sz="1400" dirty="0" err="1">
                <a:solidFill>
                  <a:schemeClr val="accent1"/>
                </a:solidFill>
                <a:latin typeface="Baskerville Old Face" panose="02020602080505020303" pitchFamily="18" charset="0"/>
                <a:ea typeface="黑体" pitchFamily="2" charset="-122"/>
              </a:rPr>
              <a:t>Senjanovic</a:t>
            </a:r>
            <a:r>
              <a:rPr lang="en-US" altLang="zh-CN" sz="1400" dirty="0">
                <a:solidFill>
                  <a:schemeClr val="accent1"/>
                </a:solidFill>
                <a:latin typeface="Baskerville Old Face" panose="02020602080505020303" pitchFamily="18" charset="0"/>
                <a:ea typeface="黑体" pitchFamily="2" charset="-122"/>
              </a:rPr>
              <a:t> 79)</a:t>
            </a:r>
            <a:endParaRPr lang="en-US" altLang="zh-CN" sz="1400" baseline="30000" dirty="0">
              <a:solidFill>
                <a:schemeClr val="accent1"/>
              </a:solidFill>
              <a:latin typeface="Baskerville Old Face" panose="02020602080505020303" pitchFamily="18" charset="0"/>
            </a:endParaRPr>
          </a:p>
        </p:txBody>
      </p:sp>
      <p:sp>
        <p:nvSpPr>
          <p:cNvPr id="12294" name="Text Box 3"/>
          <p:cNvSpPr txBox="1">
            <a:spLocks noChangeArrowheads="1"/>
          </p:cNvSpPr>
          <p:nvPr/>
        </p:nvSpPr>
        <p:spPr bwMode="auto">
          <a:xfrm>
            <a:off x="1841501" y="5118100"/>
            <a:ext cx="85963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r>
              <a:rPr lang="en-US" altLang="zh-CN" sz="1800" dirty="0">
                <a:solidFill>
                  <a:srgbClr val="FF0000"/>
                </a:solidFill>
                <a:latin typeface="Baskerville Old Face" panose="02020602080505020303" pitchFamily="18" charset="0"/>
                <a:ea typeface="黑体" pitchFamily="2" charset="-122"/>
              </a:rPr>
              <a:t>Type-II:</a:t>
            </a:r>
            <a:r>
              <a:rPr lang="en-US" altLang="zh-CN" sz="1800" dirty="0">
                <a:solidFill>
                  <a:srgbClr val="0000FF"/>
                </a:solidFill>
                <a:latin typeface="Baskerville Old Face" panose="02020602080505020303" pitchFamily="18" charset="0"/>
                <a:ea typeface="黑体" pitchFamily="2" charset="-122"/>
              </a:rPr>
              <a:t>  </a:t>
            </a:r>
            <a:r>
              <a:rPr lang="en-US" altLang="zh-CN" sz="1800" dirty="0">
                <a:solidFill>
                  <a:srgbClr val="0070C0"/>
                </a:solidFill>
                <a:latin typeface="Baskerville Old Face" panose="02020602080505020303" pitchFamily="18" charset="0"/>
                <a:ea typeface="黑体" pitchFamily="2" charset="-122"/>
              </a:rPr>
              <a:t>SM</a:t>
            </a:r>
            <a:r>
              <a:rPr lang="en-US" altLang="zh-CN" sz="1800" dirty="0">
                <a:solidFill>
                  <a:srgbClr val="0000FF"/>
                </a:solidFill>
                <a:latin typeface="Baskerville Old Face" panose="02020602080505020303" pitchFamily="18" charset="0"/>
                <a:ea typeface="黑体" pitchFamily="2" charset="-122"/>
              </a:rPr>
              <a:t> </a:t>
            </a:r>
            <a:r>
              <a:rPr lang="en-US" altLang="zh-CN" sz="1800" dirty="0">
                <a:latin typeface="Baskerville Old Face" panose="02020602080505020303" pitchFamily="18" charset="0"/>
                <a:ea typeface="黑体" pitchFamily="2" charset="-122"/>
              </a:rPr>
              <a:t>+ </a:t>
            </a:r>
            <a:r>
              <a:rPr lang="en-US" altLang="zh-CN" sz="1800" dirty="0">
                <a:solidFill>
                  <a:srgbClr val="FF0000"/>
                </a:solidFill>
                <a:latin typeface="Baskerville Old Face" panose="02020602080505020303" pitchFamily="18" charset="0"/>
                <a:ea typeface="黑体" pitchFamily="2" charset="-122"/>
              </a:rPr>
              <a:t>1</a:t>
            </a:r>
            <a:r>
              <a:rPr lang="en-US" altLang="zh-CN" sz="1800" dirty="0">
                <a:latin typeface="Baskerville Old Face" panose="02020602080505020303" pitchFamily="18" charset="0"/>
                <a:ea typeface="黑体" pitchFamily="2" charset="-122"/>
              </a:rPr>
              <a:t> Higgs triplet</a:t>
            </a:r>
            <a:r>
              <a:rPr lang="en-US" altLang="zh-CN" sz="1800" dirty="0">
                <a:solidFill>
                  <a:srgbClr val="0000FF"/>
                </a:solidFill>
                <a:latin typeface="Baskerville Old Face" panose="02020602080505020303" pitchFamily="18" charset="0"/>
                <a:ea typeface="黑体" pitchFamily="2" charset="-122"/>
              </a:rPr>
              <a:t> </a:t>
            </a:r>
            <a:endParaRPr lang="en-US" altLang="zh-CN" sz="1800" dirty="0" smtClean="0">
              <a:solidFill>
                <a:srgbClr val="0000FF"/>
              </a:solidFill>
              <a:latin typeface="Baskerville Old Face" panose="02020602080505020303" pitchFamily="18" charset="0"/>
              <a:ea typeface="黑体" pitchFamily="2" charset="-122"/>
            </a:endParaRPr>
          </a:p>
          <a:p>
            <a:pPr eaLnBrk="1" hangingPunct="1"/>
            <a:r>
              <a:rPr lang="en-US" altLang="zh-CN" sz="1400" dirty="0" smtClean="0">
                <a:solidFill>
                  <a:srgbClr val="00B050"/>
                </a:solidFill>
                <a:latin typeface="Baskerville Old Face" panose="02020602080505020303" pitchFamily="18" charset="0"/>
                <a:ea typeface="黑体" pitchFamily="2" charset="-122"/>
              </a:rPr>
              <a:t>(</a:t>
            </a:r>
            <a:r>
              <a:rPr lang="en-US" altLang="zh-CN" sz="1400" dirty="0" err="1">
                <a:solidFill>
                  <a:srgbClr val="00B050"/>
                </a:solidFill>
                <a:latin typeface="Baskerville Old Face" panose="02020602080505020303" pitchFamily="18" charset="0"/>
                <a:ea typeface="黑体" pitchFamily="2" charset="-122"/>
              </a:rPr>
              <a:t>Magg</a:t>
            </a:r>
            <a:r>
              <a:rPr lang="en-US" altLang="zh-CN" sz="1400" dirty="0">
                <a:solidFill>
                  <a:srgbClr val="00B050"/>
                </a:solidFill>
                <a:latin typeface="Baskerville Old Face" panose="02020602080505020303" pitchFamily="18" charset="0"/>
                <a:ea typeface="黑体" pitchFamily="2" charset="-122"/>
              </a:rPr>
              <a:t>, </a:t>
            </a:r>
            <a:r>
              <a:rPr lang="en-US" altLang="zh-CN" sz="1400" dirty="0" err="1">
                <a:solidFill>
                  <a:srgbClr val="00B050"/>
                </a:solidFill>
                <a:latin typeface="Baskerville Old Face" panose="02020602080505020303" pitchFamily="18" charset="0"/>
                <a:ea typeface="黑体" pitchFamily="2" charset="-122"/>
              </a:rPr>
              <a:t>Wetterich</a:t>
            </a:r>
            <a:r>
              <a:rPr lang="en-US" altLang="zh-CN" sz="1400" dirty="0">
                <a:solidFill>
                  <a:srgbClr val="00B050"/>
                </a:solidFill>
                <a:latin typeface="Baskerville Old Face" panose="02020602080505020303" pitchFamily="18" charset="0"/>
                <a:ea typeface="黑体" pitchFamily="2" charset="-122"/>
              </a:rPr>
              <a:t> 80; Schechter, Valle 80; </a:t>
            </a:r>
            <a:r>
              <a:rPr lang="en-US" altLang="zh-CN" sz="1400" dirty="0" err="1">
                <a:solidFill>
                  <a:srgbClr val="00B050"/>
                </a:solidFill>
                <a:latin typeface="Baskerville Old Face" panose="02020602080505020303" pitchFamily="18" charset="0"/>
                <a:ea typeface="黑体" pitchFamily="2" charset="-122"/>
              </a:rPr>
              <a:t>Lazarides</a:t>
            </a:r>
            <a:r>
              <a:rPr lang="en-US" altLang="zh-CN" sz="1400" dirty="0">
                <a:solidFill>
                  <a:srgbClr val="00B050"/>
                </a:solidFill>
                <a:latin typeface="Baskerville Old Face" panose="02020602080505020303" pitchFamily="18" charset="0"/>
                <a:ea typeface="黑体" pitchFamily="2" charset="-122"/>
              </a:rPr>
              <a:t> et al 80; </a:t>
            </a:r>
            <a:r>
              <a:rPr lang="en-US" altLang="zh-CN" sz="1400" dirty="0" err="1">
                <a:solidFill>
                  <a:srgbClr val="00B050"/>
                </a:solidFill>
                <a:latin typeface="Baskerville Old Face" panose="02020602080505020303" pitchFamily="18" charset="0"/>
                <a:ea typeface="黑体" pitchFamily="2" charset="-122"/>
              </a:rPr>
              <a:t>Mohapatra</a:t>
            </a:r>
            <a:r>
              <a:rPr lang="en-US" altLang="zh-CN" sz="1400" dirty="0">
                <a:solidFill>
                  <a:srgbClr val="00B050"/>
                </a:solidFill>
                <a:latin typeface="Baskerville Old Face" panose="02020602080505020303" pitchFamily="18" charset="0"/>
                <a:ea typeface="黑体" pitchFamily="2" charset="-122"/>
              </a:rPr>
              <a:t>, </a:t>
            </a:r>
            <a:r>
              <a:rPr lang="en-US" altLang="zh-CN" sz="1400" dirty="0" err="1">
                <a:solidFill>
                  <a:srgbClr val="00B050"/>
                </a:solidFill>
                <a:latin typeface="Baskerville Old Face" panose="02020602080505020303" pitchFamily="18" charset="0"/>
                <a:ea typeface="黑体" pitchFamily="2" charset="-122"/>
              </a:rPr>
              <a:t>Senjanovic</a:t>
            </a:r>
            <a:r>
              <a:rPr lang="en-US" altLang="zh-CN" sz="1400" dirty="0">
                <a:solidFill>
                  <a:srgbClr val="00B050"/>
                </a:solidFill>
                <a:latin typeface="Baskerville Old Face" panose="02020602080505020303" pitchFamily="18" charset="0"/>
                <a:ea typeface="黑体" pitchFamily="2" charset="-122"/>
              </a:rPr>
              <a:t> 80; </a:t>
            </a:r>
            <a:r>
              <a:rPr lang="en-US" altLang="zh-CN" sz="1400" dirty="0" err="1">
                <a:solidFill>
                  <a:srgbClr val="00B050"/>
                </a:solidFill>
                <a:latin typeface="Baskerville Old Face" panose="02020602080505020303" pitchFamily="18" charset="0"/>
                <a:ea typeface="黑体" pitchFamily="2" charset="-122"/>
              </a:rPr>
              <a:t>Gelmini</a:t>
            </a:r>
            <a:r>
              <a:rPr lang="en-US" altLang="zh-CN" sz="1400" dirty="0">
                <a:solidFill>
                  <a:srgbClr val="00B050"/>
                </a:solidFill>
                <a:latin typeface="Baskerville Old Face" panose="02020602080505020303" pitchFamily="18" charset="0"/>
                <a:ea typeface="黑体" pitchFamily="2" charset="-122"/>
              </a:rPr>
              <a:t>, </a:t>
            </a:r>
            <a:r>
              <a:rPr lang="en-US" altLang="zh-CN" sz="1400" dirty="0" err="1">
                <a:solidFill>
                  <a:srgbClr val="00B050"/>
                </a:solidFill>
                <a:latin typeface="Baskerville Old Face" panose="02020602080505020303" pitchFamily="18" charset="0"/>
                <a:ea typeface="黑体" pitchFamily="2" charset="-122"/>
              </a:rPr>
              <a:t>Roncadelli</a:t>
            </a:r>
            <a:r>
              <a:rPr lang="en-US" altLang="zh-CN" sz="1400" dirty="0">
                <a:solidFill>
                  <a:srgbClr val="00B050"/>
                </a:solidFill>
                <a:latin typeface="Baskerville Old Face" panose="02020602080505020303" pitchFamily="18" charset="0"/>
                <a:ea typeface="黑体" pitchFamily="2" charset="-122"/>
              </a:rPr>
              <a:t> 80)</a:t>
            </a:r>
            <a:endParaRPr lang="en-US" altLang="zh-CN" sz="1400" baseline="30000" dirty="0">
              <a:solidFill>
                <a:srgbClr val="00B050"/>
              </a:solidFill>
              <a:latin typeface="Baskerville Old Face" panose="02020602080505020303" pitchFamily="18" charset="0"/>
            </a:endParaRPr>
          </a:p>
        </p:txBody>
      </p:sp>
      <p:grpSp>
        <p:nvGrpSpPr>
          <p:cNvPr id="113" name="Group 197"/>
          <p:cNvGrpSpPr>
            <a:grpSpLocks/>
          </p:cNvGrpSpPr>
          <p:nvPr/>
        </p:nvGrpSpPr>
        <p:grpSpPr bwMode="auto">
          <a:xfrm>
            <a:off x="2057400" y="2319337"/>
            <a:ext cx="8166100" cy="2590800"/>
            <a:chOff x="328" y="1488"/>
            <a:chExt cx="4984" cy="1632"/>
          </a:xfrm>
        </p:grpSpPr>
        <p:grpSp>
          <p:nvGrpSpPr>
            <p:cNvPr id="114" name="Group 196"/>
            <p:cNvGrpSpPr>
              <a:grpSpLocks/>
            </p:cNvGrpSpPr>
            <p:nvPr/>
          </p:nvGrpSpPr>
          <p:grpSpPr bwMode="auto">
            <a:xfrm>
              <a:off x="328" y="1576"/>
              <a:ext cx="1488" cy="1544"/>
              <a:chOff x="328" y="1576"/>
              <a:chExt cx="1488" cy="1544"/>
            </a:xfrm>
          </p:grpSpPr>
          <p:grpSp>
            <p:nvGrpSpPr>
              <p:cNvPr id="186" name="Group 85"/>
              <p:cNvGrpSpPr>
                <a:grpSpLocks/>
              </p:cNvGrpSpPr>
              <p:nvPr/>
            </p:nvGrpSpPr>
            <p:grpSpPr bwMode="auto">
              <a:xfrm>
                <a:off x="328" y="1576"/>
                <a:ext cx="1488" cy="1056"/>
                <a:chOff x="288" y="2160"/>
                <a:chExt cx="2208" cy="1488"/>
              </a:xfrm>
            </p:grpSpPr>
            <p:sp>
              <p:nvSpPr>
                <p:cNvPr id="188" name="Rectangle 86"/>
                <p:cNvSpPr>
                  <a:spLocks noChangeArrowheads="1"/>
                </p:cNvSpPr>
                <p:nvPr/>
              </p:nvSpPr>
              <p:spPr bwMode="auto">
                <a:xfrm flipV="1">
                  <a:off x="288" y="3312"/>
                  <a:ext cx="624" cy="4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nvGrpSpPr>
                <p:cNvPr id="189" name="Group 87"/>
                <p:cNvGrpSpPr>
                  <a:grpSpLocks/>
                </p:cNvGrpSpPr>
                <p:nvPr/>
              </p:nvGrpSpPr>
              <p:grpSpPr bwMode="auto">
                <a:xfrm>
                  <a:off x="767" y="2447"/>
                  <a:ext cx="241" cy="865"/>
                  <a:chOff x="767" y="2447"/>
                  <a:chExt cx="241" cy="865"/>
                </a:xfrm>
              </p:grpSpPr>
              <p:grpSp>
                <p:nvGrpSpPr>
                  <p:cNvPr id="210" name="Group 88"/>
                  <p:cNvGrpSpPr>
                    <a:grpSpLocks/>
                  </p:cNvGrpSpPr>
                  <p:nvPr/>
                </p:nvGrpSpPr>
                <p:grpSpPr bwMode="auto">
                  <a:xfrm>
                    <a:off x="864" y="2544"/>
                    <a:ext cx="48" cy="768"/>
                    <a:chOff x="912" y="2640"/>
                    <a:chExt cx="48" cy="672"/>
                  </a:xfrm>
                </p:grpSpPr>
                <p:sp>
                  <p:nvSpPr>
                    <p:cNvPr id="213" name="Rectangle 89"/>
                    <p:cNvSpPr>
                      <a:spLocks noChangeArrowheads="1"/>
                    </p:cNvSpPr>
                    <p:nvPr/>
                  </p:nvSpPr>
                  <p:spPr bwMode="auto">
                    <a:xfrm>
                      <a:off x="912" y="3216"/>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14" name="Rectangle 90"/>
                    <p:cNvSpPr>
                      <a:spLocks noChangeArrowheads="1"/>
                    </p:cNvSpPr>
                    <p:nvPr/>
                  </p:nvSpPr>
                  <p:spPr bwMode="auto">
                    <a:xfrm>
                      <a:off x="912" y="3072"/>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15" name="Rectangle 91"/>
                    <p:cNvSpPr>
                      <a:spLocks noChangeArrowheads="1"/>
                    </p:cNvSpPr>
                    <p:nvPr/>
                  </p:nvSpPr>
                  <p:spPr bwMode="auto">
                    <a:xfrm>
                      <a:off x="912" y="2928"/>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16" name="Rectangle 92"/>
                    <p:cNvSpPr>
                      <a:spLocks noChangeArrowheads="1"/>
                    </p:cNvSpPr>
                    <p:nvPr/>
                  </p:nvSpPr>
                  <p:spPr bwMode="auto">
                    <a:xfrm>
                      <a:off x="912" y="2784"/>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17" name="Rectangle 93"/>
                    <p:cNvSpPr>
                      <a:spLocks noChangeArrowheads="1"/>
                    </p:cNvSpPr>
                    <p:nvPr/>
                  </p:nvSpPr>
                  <p:spPr bwMode="auto">
                    <a:xfrm>
                      <a:off x="912" y="2640"/>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sp>
                <p:nvSpPr>
                  <p:cNvPr id="211" name="Rectangle 94"/>
                  <p:cNvSpPr>
                    <a:spLocks noChangeArrowheads="1"/>
                  </p:cNvSpPr>
                  <p:nvPr/>
                </p:nvSpPr>
                <p:spPr bwMode="auto">
                  <a:xfrm rot="-2005067">
                    <a:off x="768" y="2448"/>
                    <a:ext cx="240" cy="4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12" name="Rectangle 95"/>
                  <p:cNvSpPr>
                    <a:spLocks noChangeArrowheads="1"/>
                  </p:cNvSpPr>
                  <p:nvPr/>
                </p:nvSpPr>
                <p:spPr bwMode="auto">
                  <a:xfrm rot="2302293">
                    <a:off x="767" y="2447"/>
                    <a:ext cx="235" cy="4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grpSp>
              <p:nvGrpSpPr>
                <p:cNvPr id="190" name="Group 96"/>
                <p:cNvGrpSpPr>
                  <a:grpSpLocks/>
                </p:cNvGrpSpPr>
                <p:nvPr/>
              </p:nvGrpSpPr>
              <p:grpSpPr bwMode="auto">
                <a:xfrm>
                  <a:off x="1776" y="2448"/>
                  <a:ext cx="241" cy="865"/>
                  <a:chOff x="767" y="2447"/>
                  <a:chExt cx="241" cy="865"/>
                </a:xfrm>
              </p:grpSpPr>
              <p:grpSp>
                <p:nvGrpSpPr>
                  <p:cNvPr id="202" name="Group 97"/>
                  <p:cNvGrpSpPr>
                    <a:grpSpLocks/>
                  </p:cNvGrpSpPr>
                  <p:nvPr/>
                </p:nvGrpSpPr>
                <p:grpSpPr bwMode="auto">
                  <a:xfrm>
                    <a:off x="864" y="2544"/>
                    <a:ext cx="48" cy="768"/>
                    <a:chOff x="912" y="2640"/>
                    <a:chExt cx="48" cy="672"/>
                  </a:xfrm>
                </p:grpSpPr>
                <p:sp>
                  <p:nvSpPr>
                    <p:cNvPr id="205" name="Rectangle 98"/>
                    <p:cNvSpPr>
                      <a:spLocks noChangeArrowheads="1"/>
                    </p:cNvSpPr>
                    <p:nvPr/>
                  </p:nvSpPr>
                  <p:spPr bwMode="auto">
                    <a:xfrm>
                      <a:off x="912" y="3216"/>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06" name="Rectangle 99"/>
                    <p:cNvSpPr>
                      <a:spLocks noChangeArrowheads="1"/>
                    </p:cNvSpPr>
                    <p:nvPr/>
                  </p:nvSpPr>
                  <p:spPr bwMode="auto">
                    <a:xfrm>
                      <a:off x="912" y="3072"/>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07" name="Rectangle 100"/>
                    <p:cNvSpPr>
                      <a:spLocks noChangeArrowheads="1"/>
                    </p:cNvSpPr>
                    <p:nvPr/>
                  </p:nvSpPr>
                  <p:spPr bwMode="auto">
                    <a:xfrm>
                      <a:off x="912" y="2928"/>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08" name="Rectangle 101"/>
                    <p:cNvSpPr>
                      <a:spLocks noChangeArrowheads="1"/>
                    </p:cNvSpPr>
                    <p:nvPr/>
                  </p:nvSpPr>
                  <p:spPr bwMode="auto">
                    <a:xfrm>
                      <a:off x="912" y="2784"/>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09" name="Rectangle 102"/>
                    <p:cNvSpPr>
                      <a:spLocks noChangeArrowheads="1"/>
                    </p:cNvSpPr>
                    <p:nvPr/>
                  </p:nvSpPr>
                  <p:spPr bwMode="auto">
                    <a:xfrm>
                      <a:off x="912" y="2640"/>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sp>
                <p:nvSpPr>
                  <p:cNvPr id="203" name="Rectangle 103"/>
                  <p:cNvSpPr>
                    <a:spLocks noChangeArrowheads="1"/>
                  </p:cNvSpPr>
                  <p:nvPr/>
                </p:nvSpPr>
                <p:spPr bwMode="auto">
                  <a:xfrm rot="-2005067">
                    <a:off x="768" y="2448"/>
                    <a:ext cx="240" cy="4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204" name="Rectangle 104"/>
                  <p:cNvSpPr>
                    <a:spLocks noChangeArrowheads="1"/>
                  </p:cNvSpPr>
                  <p:nvPr/>
                </p:nvSpPr>
                <p:spPr bwMode="auto">
                  <a:xfrm rot="2302293">
                    <a:off x="767" y="2447"/>
                    <a:ext cx="235" cy="4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pic>
              <p:nvPicPr>
                <p:cNvPr id="191" name="Picture 1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6" y="3408"/>
                  <a:ext cx="240"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2" name="Picture 1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 y="3408"/>
                  <a:ext cx="240"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3" name="Picture 1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8" y="3072"/>
                  <a:ext cx="28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 name="Picture 1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 y="21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 name="Rectangle 109"/>
                <p:cNvSpPr>
                  <a:spLocks noChangeArrowheads="1"/>
                </p:cNvSpPr>
                <p:nvPr/>
              </p:nvSpPr>
              <p:spPr bwMode="auto">
                <a:xfrm flipV="1">
                  <a:off x="912" y="3312"/>
                  <a:ext cx="1008" cy="4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96" name="Rectangle 110"/>
                <p:cNvSpPr>
                  <a:spLocks noChangeArrowheads="1"/>
                </p:cNvSpPr>
                <p:nvPr/>
              </p:nvSpPr>
              <p:spPr bwMode="auto">
                <a:xfrm flipV="1">
                  <a:off x="1872" y="3312"/>
                  <a:ext cx="624" cy="4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pic>
              <p:nvPicPr>
                <p:cNvPr id="197" name="Picture 1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6" y="3408"/>
                  <a:ext cx="28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8" name="Picture 1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 y="3408"/>
                  <a:ext cx="24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9" name="Picture 1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68" y="2832"/>
                  <a:ext cx="2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0" name="Picture 1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 y="2832"/>
                  <a:ext cx="2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1" name="Picture 1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6" y="21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87" name="Picture 1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6" y="2736"/>
                <a:ext cx="1392" cy="384"/>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15" name="Group 119"/>
            <p:cNvGrpSpPr>
              <a:grpSpLocks/>
            </p:cNvGrpSpPr>
            <p:nvPr/>
          </p:nvGrpSpPr>
          <p:grpSpPr bwMode="auto">
            <a:xfrm>
              <a:off x="2128" y="1488"/>
              <a:ext cx="1344" cy="1632"/>
              <a:chOff x="3984" y="1344"/>
              <a:chExt cx="1344" cy="1632"/>
            </a:xfrm>
          </p:grpSpPr>
          <p:grpSp>
            <p:nvGrpSpPr>
              <p:cNvPr id="149" name="Group 120"/>
              <p:cNvGrpSpPr>
                <a:grpSpLocks/>
              </p:cNvGrpSpPr>
              <p:nvPr/>
            </p:nvGrpSpPr>
            <p:grpSpPr bwMode="auto">
              <a:xfrm>
                <a:off x="3984" y="1344"/>
                <a:ext cx="1344" cy="1152"/>
                <a:chOff x="3552" y="1248"/>
                <a:chExt cx="1920" cy="1632"/>
              </a:xfrm>
            </p:grpSpPr>
            <p:grpSp>
              <p:nvGrpSpPr>
                <p:cNvPr id="151" name="Group 121"/>
                <p:cNvGrpSpPr>
                  <a:grpSpLocks/>
                </p:cNvGrpSpPr>
                <p:nvPr/>
              </p:nvGrpSpPr>
              <p:grpSpPr bwMode="auto">
                <a:xfrm rot="-3360030">
                  <a:off x="4056" y="1224"/>
                  <a:ext cx="241" cy="865"/>
                  <a:chOff x="767" y="2447"/>
                  <a:chExt cx="241" cy="865"/>
                </a:xfrm>
              </p:grpSpPr>
              <p:grpSp>
                <p:nvGrpSpPr>
                  <p:cNvPr id="178" name="Group 122"/>
                  <p:cNvGrpSpPr>
                    <a:grpSpLocks/>
                  </p:cNvGrpSpPr>
                  <p:nvPr/>
                </p:nvGrpSpPr>
                <p:grpSpPr bwMode="auto">
                  <a:xfrm>
                    <a:off x="864" y="2544"/>
                    <a:ext cx="48" cy="768"/>
                    <a:chOff x="912" y="2640"/>
                    <a:chExt cx="48" cy="672"/>
                  </a:xfrm>
                </p:grpSpPr>
                <p:sp>
                  <p:nvSpPr>
                    <p:cNvPr id="181" name="Rectangle 123"/>
                    <p:cNvSpPr>
                      <a:spLocks noChangeArrowheads="1"/>
                    </p:cNvSpPr>
                    <p:nvPr/>
                  </p:nvSpPr>
                  <p:spPr bwMode="auto">
                    <a:xfrm>
                      <a:off x="912" y="3216"/>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82" name="Rectangle 124"/>
                    <p:cNvSpPr>
                      <a:spLocks noChangeArrowheads="1"/>
                    </p:cNvSpPr>
                    <p:nvPr/>
                  </p:nvSpPr>
                  <p:spPr bwMode="auto">
                    <a:xfrm>
                      <a:off x="912" y="3072"/>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83" name="Rectangle 125"/>
                    <p:cNvSpPr>
                      <a:spLocks noChangeArrowheads="1"/>
                    </p:cNvSpPr>
                    <p:nvPr/>
                  </p:nvSpPr>
                  <p:spPr bwMode="auto">
                    <a:xfrm>
                      <a:off x="912" y="2928"/>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84" name="Rectangle 126"/>
                    <p:cNvSpPr>
                      <a:spLocks noChangeArrowheads="1"/>
                    </p:cNvSpPr>
                    <p:nvPr/>
                  </p:nvSpPr>
                  <p:spPr bwMode="auto">
                    <a:xfrm>
                      <a:off x="912" y="2784"/>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85" name="Rectangle 127"/>
                    <p:cNvSpPr>
                      <a:spLocks noChangeArrowheads="1"/>
                    </p:cNvSpPr>
                    <p:nvPr/>
                  </p:nvSpPr>
                  <p:spPr bwMode="auto">
                    <a:xfrm>
                      <a:off x="912" y="2640"/>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sp>
                <p:nvSpPr>
                  <p:cNvPr id="179" name="Rectangle 128"/>
                  <p:cNvSpPr>
                    <a:spLocks noChangeArrowheads="1"/>
                  </p:cNvSpPr>
                  <p:nvPr/>
                </p:nvSpPr>
                <p:spPr bwMode="auto">
                  <a:xfrm rot="-2005067">
                    <a:off x="768" y="2448"/>
                    <a:ext cx="240" cy="4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80" name="Rectangle 129"/>
                  <p:cNvSpPr>
                    <a:spLocks noChangeArrowheads="1"/>
                  </p:cNvSpPr>
                  <p:nvPr/>
                </p:nvSpPr>
                <p:spPr bwMode="auto">
                  <a:xfrm rot="2302293">
                    <a:off x="767" y="2447"/>
                    <a:ext cx="235" cy="4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grpSp>
              <p:nvGrpSpPr>
                <p:cNvPr id="152" name="Group 130"/>
                <p:cNvGrpSpPr>
                  <a:grpSpLocks/>
                </p:cNvGrpSpPr>
                <p:nvPr/>
              </p:nvGrpSpPr>
              <p:grpSpPr bwMode="auto">
                <a:xfrm rot="3221338">
                  <a:off x="4728" y="1224"/>
                  <a:ext cx="241" cy="865"/>
                  <a:chOff x="767" y="2447"/>
                  <a:chExt cx="241" cy="865"/>
                </a:xfrm>
              </p:grpSpPr>
              <p:grpSp>
                <p:nvGrpSpPr>
                  <p:cNvPr id="170" name="Group 131"/>
                  <p:cNvGrpSpPr>
                    <a:grpSpLocks/>
                  </p:cNvGrpSpPr>
                  <p:nvPr/>
                </p:nvGrpSpPr>
                <p:grpSpPr bwMode="auto">
                  <a:xfrm>
                    <a:off x="864" y="2544"/>
                    <a:ext cx="48" cy="768"/>
                    <a:chOff x="912" y="2640"/>
                    <a:chExt cx="48" cy="672"/>
                  </a:xfrm>
                </p:grpSpPr>
                <p:sp>
                  <p:nvSpPr>
                    <p:cNvPr id="173" name="Rectangle 132"/>
                    <p:cNvSpPr>
                      <a:spLocks noChangeArrowheads="1"/>
                    </p:cNvSpPr>
                    <p:nvPr/>
                  </p:nvSpPr>
                  <p:spPr bwMode="auto">
                    <a:xfrm>
                      <a:off x="912" y="3216"/>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74" name="Rectangle 133"/>
                    <p:cNvSpPr>
                      <a:spLocks noChangeArrowheads="1"/>
                    </p:cNvSpPr>
                    <p:nvPr/>
                  </p:nvSpPr>
                  <p:spPr bwMode="auto">
                    <a:xfrm>
                      <a:off x="912" y="3072"/>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75" name="Rectangle 134"/>
                    <p:cNvSpPr>
                      <a:spLocks noChangeArrowheads="1"/>
                    </p:cNvSpPr>
                    <p:nvPr/>
                  </p:nvSpPr>
                  <p:spPr bwMode="auto">
                    <a:xfrm>
                      <a:off x="912" y="2928"/>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76" name="Rectangle 135"/>
                    <p:cNvSpPr>
                      <a:spLocks noChangeArrowheads="1"/>
                    </p:cNvSpPr>
                    <p:nvPr/>
                  </p:nvSpPr>
                  <p:spPr bwMode="auto">
                    <a:xfrm>
                      <a:off x="912" y="2784"/>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77" name="Rectangle 136"/>
                    <p:cNvSpPr>
                      <a:spLocks noChangeArrowheads="1"/>
                    </p:cNvSpPr>
                    <p:nvPr/>
                  </p:nvSpPr>
                  <p:spPr bwMode="auto">
                    <a:xfrm>
                      <a:off x="912" y="2640"/>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sp>
                <p:nvSpPr>
                  <p:cNvPr id="171" name="Rectangle 137"/>
                  <p:cNvSpPr>
                    <a:spLocks noChangeArrowheads="1"/>
                  </p:cNvSpPr>
                  <p:nvPr/>
                </p:nvSpPr>
                <p:spPr bwMode="auto">
                  <a:xfrm rot="-2005067">
                    <a:off x="768" y="2448"/>
                    <a:ext cx="240" cy="4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72" name="Rectangle 138"/>
                  <p:cNvSpPr>
                    <a:spLocks noChangeArrowheads="1"/>
                  </p:cNvSpPr>
                  <p:nvPr/>
                </p:nvSpPr>
                <p:spPr bwMode="auto">
                  <a:xfrm rot="2302293">
                    <a:off x="767" y="2447"/>
                    <a:ext cx="235" cy="4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grpSp>
              <p:nvGrpSpPr>
                <p:cNvPr id="153" name="Group 139"/>
                <p:cNvGrpSpPr>
                  <a:grpSpLocks/>
                </p:cNvGrpSpPr>
                <p:nvPr/>
              </p:nvGrpSpPr>
              <p:grpSpPr bwMode="auto">
                <a:xfrm rot="-80193">
                  <a:off x="4512" y="1872"/>
                  <a:ext cx="48" cy="724"/>
                  <a:chOff x="912" y="2640"/>
                  <a:chExt cx="48" cy="672"/>
                </a:xfrm>
              </p:grpSpPr>
              <p:sp>
                <p:nvSpPr>
                  <p:cNvPr id="165" name="Rectangle 140"/>
                  <p:cNvSpPr>
                    <a:spLocks noChangeArrowheads="1"/>
                  </p:cNvSpPr>
                  <p:nvPr/>
                </p:nvSpPr>
                <p:spPr bwMode="auto">
                  <a:xfrm>
                    <a:off x="912" y="3216"/>
                    <a:ext cx="48" cy="9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66" name="Rectangle 141"/>
                  <p:cNvSpPr>
                    <a:spLocks noChangeArrowheads="1"/>
                  </p:cNvSpPr>
                  <p:nvPr/>
                </p:nvSpPr>
                <p:spPr bwMode="auto">
                  <a:xfrm>
                    <a:off x="912" y="3072"/>
                    <a:ext cx="48" cy="9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67" name="Rectangle 142"/>
                  <p:cNvSpPr>
                    <a:spLocks noChangeArrowheads="1"/>
                  </p:cNvSpPr>
                  <p:nvPr/>
                </p:nvSpPr>
                <p:spPr bwMode="auto">
                  <a:xfrm>
                    <a:off x="912" y="2928"/>
                    <a:ext cx="48" cy="9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68" name="Rectangle 143"/>
                  <p:cNvSpPr>
                    <a:spLocks noChangeArrowheads="1"/>
                  </p:cNvSpPr>
                  <p:nvPr/>
                </p:nvSpPr>
                <p:spPr bwMode="auto">
                  <a:xfrm>
                    <a:off x="912" y="2784"/>
                    <a:ext cx="48" cy="9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69" name="Rectangle 144"/>
                  <p:cNvSpPr>
                    <a:spLocks noChangeArrowheads="1"/>
                  </p:cNvSpPr>
                  <p:nvPr/>
                </p:nvSpPr>
                <p:spPr bwMode="auto">
                  <a:xfrm>
                    <a:off x="912" y="2640"/>
                    <a:ext cx="48" cy="9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sp>
              <p:nvSpPr>
                <p:cNvPr id="154" name="Rectangle 145"/>
                <p:cNvSpPr>
                  <a:spLocks noChangeArrowheads="1"/>
                </p:cNvSpPr>
                <p:nvPr/>
              </p:nvSpPr>
              <p:spPr bwMode="auto">
                <a:xfrm flipV="1">
                  <a:off x="3744" y="2544"/>
                  <a:ext cx="816" cy="4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55" name="Rectangle 146"/>
                <p:cNvSpPr>
                  <a:spLocks noChangeArrowheads="1"/>
                </p:cNvSpPr>
                <p:nvPr/>
              </p:nvSpPr>
              <p:spPr bwMode="auto">
                <a:xfrm flipV="1">
                  <a:off x="4512" y="2544"/>
                  <a:ext cx="816" cy="4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pic>
              <p:nvPicPr>
                <p:cNvPr id="156" name="Picture 14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2" y="1248"/>
                  <a:ext cx="192"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 name="Picture 1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0" y="1248"/>
                  <a:ext cx="192"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 name="Picture 1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88" y="2640"/>
                  <a:ext cx="240"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 name="Picture 1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44" y="2640"/>
                  <a:ext cx="240"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 name="Picture 1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40" y="1680"/>
                  <a:ext cx="2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 name="Picture 15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48" y="1680"/>
                  <a:ext cx="2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2" name="Picture 15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08" y="2112"/>
                  <a:ext cx="2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 name="Picture 15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68" y="1488"/>
                  <a:ext cx="28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 name="Picture 15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16" y="2640"/>
                  <a:ext cx="28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50" name="Picture 15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28" y="2592"/>
                <a:ext cx="1104" cy="384"/>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16" name="Group 195"/>
            <p:cNvGrpSpPr>
              <a:grpSpLocks/>
            </p:cNvGrpSpPr>
            <p:nvPr/>
          </p:nvGrpSpPr>
          <p:grpSpPr bwMode="auto">
            <a:xfrm>
              <a:off x="3824" y="1592"/>
              <a:ext cx="1488" cy="1518"/>
              <a:chOff x="3824" y="1592"/>
              <a:chExt cx="1488" cy="1518"/>
            </a:xfrm>
          </p:grpSpPr>
          <p:grpSp>
            <p:nvGrpSpPr>
              <p:cNvPr id="117" name="Group 194"/>
              <p:cNvGrpSpPr>
                <a:grpSpLocks/>
              </p:cNvGrpSpPr>
              <p:nvPr/>
            </p:nvGrpSpPr>
            <p:grpSpPr bwMode="auto">
              <a:xfrm>
                <a:off x="3824" y="1592"/>
                <a:ext cx="1488" cy="1061"/>
                <a:chOff x="3824" y="1592"/>
                <a:chExt cx="1488" cy="1061"/>
              </a:xfrm>
            </p:grpSpPr>
            <p:sp>
              <p:nvSpPr>
                <p:cNvPr id="119" name="Rectangle 160"/>
                <p:cNvSpPr>
                  <a:spLocks noChangeArrowheads="1"/>
                </p:cNvSpPr>
                <p:nvPr/>
              </p:nvSpPr>
              <p:spPr bwMode="auto">
                <a:xfrm flipV="1">
                  <a:off x="3824" y="2410"/>
                  <a:ext cx="421" cy="34"/>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nvGrpSpPr>
                <p:cNvPr id="120" name="Group 161"/>
                <p:cNvGrpSpPr>
                  <a:grpSpLocks/>
                </p:cNvGrpSpPr>
                <p:nvPr/>
              </p:nvGrpSpPr>
              <p:grpSpPr bwMode="auto">
                <a:xfrm>
                  <a:off x="4147" y="1796"/>
                  <a:ext cx="162" cy="614"/>
                  <a:chOff x="767" y="2447"/>
                  <a:chExt cx="241" cy="865"/>
                </a:xfrm>
              </p:grpSpPr>
              <p:grpSp>
                <p:nvGrpSpPr>
                  <p:cNvPr id="141" name="Group 162"/>
                  <p:cNvGrpSpPr>
                    <a:grpSpLocks/>
                  </p:cNvGrpSpPr>
                  <p:nvPr/>
                </p:nvGrpSpPr>
                <p:grpSpPr bwMode="auto">
                  <a:xfrm>
                    <a:off x="864" y="2544"/>
                    <a:ext cx="48" cy="768"/>
                    <a:chOff x="912" y="2640"/>
                    <a:chExt cx="48" cy="672"/>
                  </a:xfrm>
                </p:grpSpPr>
                <p:sp>
                  <p:nvSpPr>
                    <p:cNvPr id="144" name="Rectangle 163"/>
                    <p:cNvSpPr>
                      <a:spLocks noChangeArrowheads="1"/>
                    </p:cNvSpPr>
                    <p:nvPr/>
                  </p:nvSpPr>
                  <p:spPr bwMode="auto">
                    <a:xfrm>
                      <a:off x="912" y="3216"/>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45" name="Rectangle 164"/>
                    <p:cNvSpPr>
                      <a:spLocks noChangeArrowheads="1"/>
                    </p:cNvSpPr>
                    <p:nvPr/>
                  </p:nvSpPr>
                  <p:spPr bwMode="auto">
                    <a:xfrm>
                      <a:off x="912" y="3072"/>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46" name="Rectangle 165"/>
                    <p:cNvSpPr>
                      <a:spLocks noChangeArrowheads="1"/>
                    </p:cNvSpPr>
                    <p:nvPr/>
                  </p:nvSpPr>
                  <p:spPr bwMode="auto">
                    <a:xfrm>
                      <a:off x="912" y="2928"/>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47" name="Rectangle 166"/>
                    <p:cNvSpPr>
                      <a:spLocks noChangeArrowheads="1"/>
                    </p:cNvSpPr>
                    <p:nvPr/>
                  </p:nvSpPr>
                  <p:spPr bwMode="auto">
                    <a:xfrm>
                      <a:off x="912" y="2784"/>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48" name="Rectangle 167"/>
                    <p:cNvSpPr>
                      <a:spLocks noChangeArrowheads="1"/>
                    </p:cNvSpPr>
                    <p:nvPr/>
                  </p:nvSpPr>
                  <p:spPr bwMode="auto">
                    <a:xfrm>
                      <a:off x="912" y="2640"/>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sp>
                <p:nvSpPr>
                  <p:cNvPr id="142" name="Rectangle 168"/>
                  <p:cNvSpPr>
                    <a:spLocks noChangeArrowheads="1"/>
                  </p:cNvSpPr>
                  <p:nvPr/>
                </p:nvSpPr>
                <p:spPr bwMode="auto">
                  <a:xfrm rot="-2005067">
                    <a:off x="768" y="2448"/>
                    <a:ext cx="240" cy="4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43" name="Rectangle 169"/>
                  <p:cNvSpPr>
                    <a:spLocks noChangeArrowheads="1"/>
                  </p:cNvSpPr>
                  <p:nvPr/>
                </p:nvSpPr>
                <p:spPr bwMode="auto">
                  <a:xfrm rot="2302293">
                    <a:off x="767" y="2447"/>
                    <a:ext cx="235" cy="4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grpSp>
              <p:nvGrpSpPr>
                <p:cNvPr id="121" name="Group 170"/>
                <p:cNvGrpSpPr>
                  <a:grpSpLocks/>
                </p:cNvGrpSpPr>
                <p:nvPr/>
              </p:nvGrpSpPr>
              <p:grpSpPr bwMode="auto">
                <a:xfrm>
                  <a:off x="4827" y="1796"/>
                  <a:ext cx="162" cy="614"/>
                  <a:chOff x="767" y="2447"/>
                  <a:chExt cx="241" cy="865"/>
                </a:xfrm>
              </p:grpSpPr>
              <p:grpSp>
                <p:nvGrpSpPr>
                  <p:cNvPr id="133" name="Group 171"/>
                  <p:cNvGrpSpPr>
                    <a:grpSpLocks/>
                  </p:cNvGrpSpPr>
                  <p:nvPr/>
                </p:nvGrpSpPr>
                <p:grpSpPr bwMode="auto">
                  <a:xfrm>
                    <a:off x="864" y="2544"/>
                    <a:ext cx="48" cy="768"/>
                    <a:chOff x="912" y="2640"/>
                    <a:chExt cx="48" cy="672"/>
                  </a:xfrm>
                </p:grpSpPr>
                <p:sp>
                  <p:nvSpPr>
                    <p:cNvPr id="136" name="Rectangle 172"/>
                    <p:cNvSpPr>
                      <a:spLocks noChangeArrowheads="1"/>
                    </p:cNvSpPr>
                    <p:nvPr/>
                  </p:nvSpPr>
                  <p:spPr bwMode="auto">
                    <a:xfrm>
                      <a:off x="912" y="3216"/>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37" name="Rectangle 173"/>
                    <p:cNvSpPr>
                      <a:spLocks noChangeArrowheads="1"/>
                    </p:cNvSpPr>
                    <p:nvPr/>
                  </p:nvSpPr>
                  <p:spPr bwMode="auto">
                    <a:xfrm>
                      <a:off x="912" y="3072"/>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38" name="Rectangle 174"/>
                    <p:cNvSpPr>
                      <a:spLocks noChangeArrowheads="1"/>
                    </p:cNvSpPr>
                    <p:nvPr/>
                  </p:nvSpPr>
                  <p:spPr bwMode="auto">
                    <a:xfrm>
                      <a:off x="912" y="2928"/>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39" name="Rectangle 175"/>
                    <p:cNvSpPr>
                      <a:spLocks noChangeArrowheads="1"/>
                    </p:cNvSpPr>
                    <p:nvPr/>
                  </p:nvSpPr>
                  <p:spPr bwMode="auto">
                    <a:xfrm>
                      <a:off x="912" y="2784"/>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40" name="Rectangle 176"/>
                    <p:cNvSpPr>
                      <a:spLocks noChangeArrowheads="1"/>
                    </p:cNvSpPr>
                    <p:nvPr/>
                  </p:nvSpPr>
                  <p:spPr bwMode="auto">
                    <a:xfrm>
                      <a:off x="912" y="2640"/>
                      <a:ext cx="48" cy="96"/>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sp>
                <p:nvSpPr>
                  <p:cNvPr id="134" name="Rectangle 177"/>
                  <p:cNvSpPr>
                    <a:spLocks noChangeArrowheads="1"/>
                  </p:cNvSpPr>
                  <p:nvPr/>
                </p:nvSpPr>
                <p:spPr bwMode="auto">
                  <a:xfrm rot="-2005067">
                    <a:off x="768" y="2448"/>
                    <a:ext cx="240" cy="4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35" name="Rectangle 178"/>
                  <p:cNvSpPr>
                    <a:spLocks noChangeArrowheads="1"/>
                  </p:cNvSpPr>
                  <p:nvPr/>
                </p:nvSpPr>
                <p:spPr bwMode="auto">
                  <a:xfrm rot="2302293">
                    <a:off x="767" y="2447"/>
                    <a:ext cx="235" cy="4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grpSp>
            <p:pic>
              <p:nvPicPr>
                <p:cNvPr id="122" name="Picture 17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0" y="2478"/>
                  <a:ext cx="16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 name="Picture 1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4" y="2478"/>
                  <a:ext cx="16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 name="Picture 18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7" y="1592"/>
                  <a:ext cx="162"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 name="Rectangle 183"/>
                <p:cNvSpPr>
                  <a:spLocks noChangeArrowheads="1"/>
                </p:cNvSpPr>
                <p:nvPr/>
              </p:nvSpPr>
              <p:spPr bwMode="auto">
                <a:xfrm flipV="1">
                  <a:off x="4245" y="2410"/>
                  <a:ext cx="679" cy="34"/>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sp>
              <p:nvSpPr>
                <p:cNvPr id="126" name="Rectangle 184"/>
                <p:cNvSpPr>
                  <a:spLocks noChangeArrowheads="1"/>
                </p:cNvSpPr>
                <p:nvPr/>
              </p:nvSpPr>
              <p:spPr bwMode="auto">
                <a:xfrm flipV="1">
                  <a:off x="4891" y="2410"/>
                  <a:ext cx="421" cy="34"/>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000" b="1">
                      <a:solidFill>
                        <a:schemeClr val="tx1"/>
                      </a:solidFill>
                      <a:latin typeface="Tahoma" panose="020B0604030504040204" pitchFamily="34" charset="0"/>
                      <a:ea typeface="宋体" panose="02010600030101010101" pitchFamily="2" charset="-122"/>
                    </a:defRPr>
                  </a:lvl1pPr>
                  <a:lvl2pPr marL="742950" indent="-285750" eaLnBrk="0" hangingPunct="0">
                    <a:defRPr kumimoji="1" sz="2000" b="1">
                      <a:solidFill>
                        <a:schemeClr val="tx1"/>
                      </a:solidFill>
                      <a:latin typeface="Tahoma" panose="020B0604030504040204" pitchFamily="34" charset="0"/>
                      <a:ea typeface="宋体" panose="02010600030101010101" pitchFamily="2" charset="-122"/>
                    </a:defRPr>
                  </a:lvl2pPr>
                  <a:lvl3pPr marL="1143000" indent="-228600" eaLnBrk="0" hangingPunct="0">
                    <a:defRPr kumimoji="1" sz="2000" b="1">
                      <a:solidFill>
                        <a:schemeClr val="tx1"/>
                      </a:solidFill>
                      <a:latin typeface="Tahoma" panose="020B0604030504040204" pitchFamily="34" charset="0"/>
                      <a:ea typeface="宋体" panose="02010600030101010101" pitchFamily="2" charset="-122"/>
                    </a:defRPr>
                  </a:lvl3pPr>
                  <a:lvl4pPr marL="1600200" indent="-228600" eaLnBrk="0" hangingPunct="0">
                    <a:defRPr kumimoji="1" sz="2000" b="1">
                      <a:solidFill>
                        <a:schemeClr val="tx1"/>
                      </a:solidFill>
                      <a:latin typeface="Tahoma" panose="020B0604030504040204" pitchFamily="34" charset="0"/>
                      <a:ea typeface="宋体" panose="02010600030101010101" pitchFamily="2" charset="-122"/>
                    </a:defRPr>
                  </a:lvl4pPr>
                  <a:lvl5pPr marL="2057400" indent="-228600" eaLnBrk="0" hangingPunct="0">
                    <a:defRPr kumimoji="1" sz="2000" b="1">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50000"/>
                    </a:spcBef>
                    <a:spcAft>
                      <a:spcPct val="0"/>
                    </a:spcAft>
                    <a:defRPr kumimoji="1" sz="2000" b="1">
                      <a:solidFill>
                        <a:schemeClr val="tx1"/>
                      </a:solidFill>
                      <a:latin typeface="Tahoma" panose="020B0604030504040204" pitchFamily="34" charset="0"/>
                      <a:ea typeface="宋体" panose="02010600030101010101" pitchFamily="2" charset="-122"/>
                    </a:defRPr>
                  </a:lvl9pPr>
                </a:lstStyle>
                <a:p>
                  <a:pPr eaLnBrk="1" hangingPunct="1"/>
                  <a:endParaRPr lang="zh-CN" altLang="en-US"/>
                </a:p>
              </p:txBody>
            </p:sp>
            <p:pic>
              <p:nvPicPr>
                <p:cNvPr id="127" name="Picture 18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6" y="2069"/>
                  <a:ext cx="20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 name="Picture 18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86" y="2069"/>
                  <a:ext cx="20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9" name="Picture 1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 y="1592"/>
                  <a:ext cx="162"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Picture 19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44" y="2472"/>
                  <a:ext cx="173"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31" name="Picture 19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29" y="2475"/>
                  <a:ext cx="182"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32" name="Picture 19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68" y="2233"/>
                  <a:ext cx="184"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118" name="Picture 19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860" y="2730"/>
                <a:ext cx="1408" cy="380"/>
              </a:xfrm>
              <a:prstGeom prst="rect">
                <a:avLst/>
              </a:prstGeom>
              <a:noFill/>
              <a:ln w="25400" algn="ctr">
                <a:solidFill>
                  <a:srgbClr val="C00000"/>
                </a:solidFill>
                <a:miter lim="800000"/>
                <a:headEnd/>
                <a:tailEnd/>
              </a:ln>
              <a:extLst>
                <a:ext uri="{909E8E84-426E-40DD-AFC4-6F175D3DCCD1}">
                  <a14:hiddenFill xmlns:a14="http://schemas.microsoft.com/office/drawing/2010/main">
                    <a:solidFill>
                      <a:srgbClr val="FFFFFF"/>
                    </a:solidFill>
                  </a14:hiddenFill>
                </a:ext>
              </a:extLst>
            </p:spPr>
          </p:pic>
        </p:grpSp>
      </p:grpSp>
      <p:pic>
        <p:nvPicPr>
          <p:cNvPr id="8194" name="Picture 2" descr="Image result for seesaw balance funny"/>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223500" y="2100"/>
            <a:ext cx="1933228" cy="1921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0390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pic>
        <p:nvPicPr>
          <p:cNvPr id="1026" name="Picture 2" descr="https://inspirehep.net/record/1507122/files/feyn1.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6839" y="2086377"/>
            <a:ext cx="7002372" cy="3131127"/>
          </a:xfrm>
          <a:prstGeom prst="rect">
            <a:avLst/>
          </a:prstGeom>
          <a:ln w="88900" cap="sq" cmpd="thickThin">
            <a:solidFill>
              <a:srgbClr val="000000"/>
            </a:solidFill>
            <a:prstDash val="solid"/>
            <a:miter lim="800000"/>
          </a:ln>
          <a:effectLst>
            <a:innerShdw blurRad="76200">
              <a:srgbClr val="000000"/>
            </a:innerShdw>
          </a:effectLst>
          <a:extLst/>
        </p:spPr>
      </p:pic>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46</a:t>
            </a:fld>
            <a:endParaRPr lang="en-US" dirty="0"/>
          </a:p>
        </p:txBody>
      </p:sp>
      <p:sp>
        <p:nvSpPr>
          <p:cNvPr id="9" name="Rectangle 8"/>
          <p:cNvSpPr/>
          <p:nvPr/>
        </p:nvSpPr>
        <p:spPr>
          <a:xfrm>
            <a:off x="6611720" y="5792415"/>
            <a:ext cx="5253361" cy="523220"/>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K</a:t>
            </a:r>
            <a:r>
              <a:rPr lang="en-US" sz="1400" b="1" dirty="0">
                <a:ln w="0"/>
                <a:effectLst>
                  <a:outerShdw blurRad="38100" dist="19050" dir="2700000" algn="tl" rotWithShape="0">
                    <a:schemeClr val="dk1">
                      <a:alpha val="40000"/>
                    </a:schemeClr>
                  </a:outerShdw>
                </a:effectLst>
                <a:latin typeface="Californian FB" panose="0207040306080B030204" pitchFamily="18" charset="0"/>
              </a:rPr>
              <a:t>. S. </a:t>
            </a:r>
            <a:r>
              <a:rPr lang="en-US" sz="1400" b="1" dirty="0" err="1" smtClean="0">
                <a:ln w="0"/>
                <a:effectLst>
                  <a:outerShdw blurRad="38100" dist="19050" dir="2700000" algn="tl" rotWithShape="0">
                    <a:schemeClr val="dk1">
                      <a:alpha val="40000"/>
                    </a:schemeClr>
                  </a:outerShdw>
                </a:effectLst>
                <a:latin typeface="Californian FB" panose="0207040306080B030204" pitchFamily="18" charset="0"/>
              </a:rPr>
              <a:t>Babu</a:t>
            </a:r>
            <a:r>
              <a:rPr lang="en-US" sz="1400" b="1" dirty="0">
                <a:ln w="0"/>
                <a:effectLst>
                  <a:outerShdw blurRad="38100" dist="19050" dir="2700000" algn="tl" rotWithShape="0">
                    <a:schemeClr val="dk1">
                      <a:alpha val="40000"/>
                    </a:schemeClr>
                  </a:outerShdw>
                </a:effectLst>
                <a:latin typeface="Californian FB" panose="0207040306080B030204" pitchFamily="18" charset="0"/>
              </a:rPr>
              <a:t> </a:t>
            </a: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and Sudip Jana(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Phys.Rev</a:t>
            </a:r>
            <a:r>
              <a:rPr lang="en-US" sz="1400" b="1" dirty="0">
                <a:ln w="0"/>
                <a:effectLst>
                  <a:outerShdw blurRad="38100" dist="19050" dir="2700000" algn="tl" rotWithShape="0">
                    <a:schemeClr val="dk1">
                      <a:alpha val="40000"/>
                    </a:schemeClr>
                  </a:outerShdw>
                </a:effectLst>
                <a:latin typeface="Californian FB" panose="0207040306080B030204" pitchFamily="18" charset="0"/>
              </a:rPr>
              <a:t>. D95 (2017) no.5, 055020)</a:t>
            </a:r>
          </a:p>
          <a:p>
            <a:pPr marL="285750" indent="-285750">
              <a:buFont typeface="Arial" panose="020B0604020202020204" pitchFamily="34" charset="0"/>
              <a:buChar char="•"/>
            </a:pPr>
            <a:endParaRPr lang="en-US" sz="1400" b="1" cap="none" spc="0" dirty="0">
              <a:ln w="0"/>
              <a:solidFill>
                <a:schemeClr val="tx1"/>
              </a:solidFill>
              <a:effectLst>
                <a:outerShdw blurRad="38100" dist="19050" dir="2700000" algn="tl" rotWithShape="0">
                  <a:schemeClr val="dk1">
                    <a:alpha val="40000"/>
                  </a:schemeClr>
                </a:outerShdw>
              </a:effectLst>
              <a:latin typeface="Californian FB" panose="0207040306080B030204" pitchFamily="18" charset="0"/>
            </a:endParaRPr>
          </a:p>
        </p:txBody>
      </p:sp>
    </p:spTree>
    <p:extLst>
      <p:ext uri="{BB962C8B-B14F-4D97-AF65-F5344CB8AC3E}">
        <p14:creationId xmlns:p14="http://schemas.microsoft.com/office/powerpoint/2010/main" val="31848195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47</a:t>
            </a:fld>
            <a:endParaRPr lang="en-US" dirty="0"/>
          </a:p>
        </p:txBody>
      </p:sp>
      <p:pic>
        <p:nvPicPr>
          <p:cNvPr id="2050" name="Picture 2" descr="https://inspirehep.net/record/1507122/files/feyn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3528" y="1670485"/>
            <a:ext cx="8655182" cy="37515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sp>
        <p:nvSpPr>
          <p:cNvPr id="9" name="Rectangle 8"/>
          <p:cNvSpPr/>
          <p:nvPr/>
        </p:nvSpPr>
        <p:spPr>
          <a:xfrm>
            <a:off x="7036722" y="5762262"/>
            <a:ext cx="5253361" cy="523220"/>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K</a:t>
            </a:r>
            <a:r>
              <a:rPr lang="en-US" sz="1400" b="1" dirty="0">
                <a:ln w="0"/>
                <a:effectLst>
                  <a:outerShdw blurRad="38100" dist="19050" dir="2700000" algn="tl" rotWithShape="0">
                    <a:schemeClr val="dk1">
                      <a:alpha val="40000"/>
                    </a:schemeClr>
                  </a:outerShdw>
                </a:effectLst>
                <a:latin typeface="Californian FB" panose="0207040306080B030204" pitchFamily="18" charset="0"/>
              </a:rPr>
              <a:t>. S.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Babu</a:t>
            </a:r>
            <a:r>
              <a:rPr lang="en-US" sz="1400" b="1" dirty="0">
                <a:ln w="0"/>
                <a:effectLst>
                  <a:outerShdw blurRad="38100" dist="19050" dir="2700000" algn="tl" rotWithShape="0">
                    <a:schemeClr val="dk1">
                      <a:alpha val="40000"/>
                    </a:schemeClr>
                  </a:outerShdw>
                </a:effectLst>
                <a:latin typeface="Californian FB" panose="0207040306080B030204" pitchFamily="18" charset="0"/>
              </a:rPr>
              <a:t> </a:t>
            </a: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and Sudip Jana(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Phys.Rev</a:t>
            </a:r>
            <a:r>
              <a:rPr lang="en-US" sz="1400" b="1" dirty="0">
                <a:ln w="0"/>
                <a:effectLst>
                  <a:outerShdw blurRad="38100" dist="19050" dir="2700000" algn="tl" rotWithShape="0">
                    <a:schemeClr val="dk1">
                      <a:alpha val="40000"/>
                    </a:schemeClr>
                  </a:outerShdw>
                </a:effectLst>
                <a:latin typeface="Californian FB" panose="0207040306080B030204" pitchFamily="18" charset="0"/>
              </a:rPr>
              <a:t>. D95 (2017) no.5, 055020)</a:t>
            </a:r>
          </a:p>
          <a:p>
            <a:pPr marL="285750" indent="-285750">
              <a:buFont typeface="Arial" panose="020B0604020202020204" pitchFamily="34" charset="0"/>
              <a:buChar char="•"/>
            </a:pPr>
            <a:endParaRPr lang="en-US" sz="1400" b="1" cap="none" spc="0" dirty="0">
              <a:ln w="0"/>
              <a:solidFill>
                <a:schemeClr val="tx1"/>
              </a:solidFill>
              <a:effectLst>
                <a:outerShdw blurRad="38100" dist="19050" dir="2700000" algn="tl" rotWithShape="0">
                  <a:schemeClr val="dk1">
                    <a:alpha val="40000"/>
                  </a:schemeClr>
                </a:outerShdw>
              </a:effectLst>
              <a:latin typeface="Californian FB" panose="0207040306080B030204" pitchFamily="18" charset="0"/>
            </a:endParaRPr>
          </a:p>
        </p:txBody>
      </p:sp>
    </p:spTree>
    <p:extLst>
      <p:ext uri="{BB962C8B-B14F-4D97-AF65-F5344CB8AC3E}">
        <p14:creationId xmlns:p14="http://schemas.microsoft.com/office/powerpoint/2010/main" val="24198517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9358669" cy="1280890"/>
          </a:xfrm>
        </p:spPr>
        <p:txBody>
          <a:bodyPr>
            <a:normAutofit/>
          </a:bodyPr>
          <a:lstStyle/>
          <a:p>
            <a:pPr marL="457200" indent="-457200">
              <a:buFont typeface="Wingdings" panose="05000000000000000000" pitchFamily="2" charset="2"/>
              <a:buChar char="v"/>
            </a:pPr>
            <a:r>
              <a:rPr lang="en-US" sz="2800" b="1" dirty="0" smtClean="0">
                <a:latin typeface="Baskerville Old Face" panose="02020602080505020303" pitchFamily="18" charset="0"/>
              </a:rPr>
              <a:t>Decay Modes of Doubly Charged Higgs</a:t>
            </a:r>
            <a:endParaRPr lang="en-US" sz="2800" b="1" dirty="0">
              <a:latin typeface="Baskerville Old Face" panose="02020602080505020303" pitchFamily="18" charset="0"/>
            </a:endParaRPr>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dirty="0"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48</a:t>
            </a:fld>
            <a:endParaRPr lang="en-US" dirty="0"/>
          </a:p>
        </p:txBody>
      </p:sp>
      <p:pic>
        <p:nvPicPr>
          <p:cNvPr id="2050" name="Picture 2" descr="Image result for roadmap to seesaw"/>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785002" y="1416143"/>
            <a:ext cx="4353059" cy="385682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477859" y="5427389"/>
            <a:ext cx="3755515" cy="276999"/>
          </a:xfrm>
          <a:prstGeom prst="rect">
            <a:avLst/>
          </a:prstGeom>
        </p:spPr>
        <p:txBody>
          <a:bodyPr wrap="none">
            <a:spAutoFit/>
          </a:bodyPr>
          <a:lstStyle/>
          <a:p>
            <a:r>
              <a:rPr lang="en-US" sz="1200" dirty="0" err="1">
                <a:solidFill>
                  <a:srgbClr val="6699CC"/>
                </a:solidFill>
                <a:latin typeface="arial" panose="020B0604020202020204" pitchFamily="34" charset="0"/>
                <a:hlinkClick r:id="rId3"/>
              </a:rPr>
              <a:t>Melfo</a:t>
            </a:r>
            <a:r>
              <a:rPr lang="en-US" sz="1200" dirty="0">
                <a:solidFill>
                  <a:srgbClr val="6699CC"/>
                </a:solidFill>
                <a:latin typeface="arial" panose="020B0604020202020204" pitchFamily="34" charset="0"/>
                <a:hlinkClick r:id="rId3"/>
              </a:rPr>
              <a:t>, Alejandra</a:t>
            </a:r>
            <a:r>
              <a:rPr lang="en-US" sz="1200" dirty="0">
                <a:solidFill>
                  <a:srgbClr val="000000"/>
                </a:solidFill>
                <a:latin typeface="arial" panose="020B0604020202020204" pitchFamily="34" charset="0"/>
              </a:rPr>
              <a:t> </a:t>
            </a:r>
            <a:r>
              <a:rPr lang="en-US" sz="1200" i="1" dirty="0">
                <a:solidFill>
                  <a:srgbClr val="000000"/>
                </a:solidFill>
                <a:latin typeface="arial" panose="020B0604020202020204" pitchFamily="34" charset="0"/>
              </a:rPr>
              <a:t>et al.</a:t>
            </a:r>
            <a:r>
              <a:rPr lang="en-US" sz="1200" dirty="0">
                <a:solidFill>
                  <a:srgbClr val="000000"/>
                </a:solidFill>
                <a:latin typeface="arial" panose="020B0604020202020204" pitchFamily="34" charset="0"/>
              </a:rPr>
              <a:t> </a:t>
            </a:r>
            <a:r>
              <a:rPr lang="en-US" sz="1200" dirty="0" err="1">
                <a:solidFill>
                  <a:srgbClr val="000000"/>
                </a:solidFill>
                <a:latin typeface="arial" panose="020B0604020202020204" pitchFamily="34" charset="0"/>
              </a:rPr>
              <a:t>Phys.Rev</a:t>
            </a:r>
            <a:r>
              <a:rPr lang="en-US" sz="1200" dirty="0">
                <a:solidFill>
                  <a:srgbClr val="000000"/>
                </a:solidFill>
                <a:latin typeface="arial" panose="020B0604020202020204" pitchFamily="34" charset="0"/>
              </a:rPr>
              <a:t>. D85 (2012) 055018</a:t>
            </a:r>
            <a:endParaRPr lang="en-US" sz="1200" dirty="0"/>
          </a:p>
        </p:txBody>
      </p:sp>
      <p:pic>
        <p:nvPicPr>
          <p:cNvPr id="9" name="Picture 8"/>
          <p:cNvPicPr>
            <a:picLocks noChangeAspect="1"/>
          </p:cNvPicPr>
          <p:nvPr/>
        </p:nvPicPr>
        <p:blipFill>
          <a:blip r:embed="rId4">
            <a:clrChange>
              <a:clrFrom>
                <a:srgbClr val="FFFFFF"/>
              </a:clrFrom>
              <a:clrTo>
                <a:srgbClr val="FFFFFF">
                  <a:alpha val="0"/>
                </a:srgbClr>
              </a:clrTo>
            </a:clrChange>
          </a:blip>
          <a:stretch>
            <a:fillRect/>
          </a:stretch>
        </p:blipFill>
        <p:spPr>
          <a:xfrm>
            <a:off x="6399211" y="1795285"/>
            <a:ext cx="5702784" cy="2757152"/>
          </a:xfrm>
          <a:prstGeom prst="rect">
            <a:avLst/>
          </a:prstGeom>
        </p:spPr>
      </p:pic>
    </p:spTree>
    <p:extLst>
      <p:ext uri="{BB962C8B-B14F-4D97-AF65-F5344CB8AC3E}">
        <p14:creationId xmlns:p14="http://schemas.microsoft.com/office/powerpoint/2010/main" val="13097194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49</a:t>
            </a:fld>
            <a:endParaRPr lang="en-US" dirty="0"/>
          </a:p>
        </p:txBody>
      </p:sp>
      <p:pic>
        <p:nvPicPr>
          <p:cNvPr id="4098" name="Picture 2" descr="http://inspirehep.net/record/1507122/files/f2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3172" y="1670485"/>
            <a:ext cx="8319752" cy="4215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8" name="Rectangle 7"/>
          <p:cNvSpPr/>
          <p:nvPr/>
        </p:nvSpPr>
        <p:spPr>
          <a:xfrm>
            <a:off x="7124753" y="1147265"/>
            <a:ext cx="4467890" cy="523220"/>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K</a:t>
            </a:r>
            <a:r>
              <a:rPr lang="en-US" sz="1400" b="1" dirty="0">
                <a:ln w="0"/>
                <a:effectLst>
                  <a:outerShdw blurRad="38100" dist="19050" dir="2700000" algn="tl" rotWithShape="0">
                    <a:schemeClr val="dk1">
                      <a:alpha val="40000"/>
                    </a:schemeClr>
                  </a:outerShdw>
                </a:effectLst>
                <a:latin typeface="Californian FB" panose="0207040306080B030204" pitchFamily="18" charset="0"/>
              </a:rPr>
              <a:t>. S.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Babu</a:t>
            </a:r>
            <a:r>
              <a:rPr lang="en-US" sz="1400" b="1" dirty="0">
                <a:ln w="0"/>
                <a:effectLst>
                  <a:outerShdw blurRad="38100" dist="19050" dir="2700000" algn="tl" rotWithShape="0">
                    <a:schemeClr val="dk1">
                      <a:alpha val="40000"/>
                    </a:schemeClr>
                  </a:outerShdw>
                </a:effectLst>
                <a:latin typeface="Californian FB" panose="0207040306080B030204" pitchFamily="18" charset="0"/>
              </a:rPr>
              <a:t> et al.(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Phys.Rev</a:t>
            </a:r>
            <a:r>
              <a:rPr lang="en-US" sz="1400" b="1" dirty="0">
                <a:ln w="0"/>
                <a:effectLst>
                  <a:outerShdw blurRad="38100" dist="19050" dir="2700000" algn="tl" rotWithShape="0">
                    <a:schemeClr val="dk1">
                      <a:alpha val="40000"/>
                    </a:schemeClr>
                  </a:outerShdw>
                </a:effectLst>
                <a:latin typeface="Californian FB" panose="0207040306080B030204" pitchFamily="18" charset="0"/>
              </a:rPr>
              <a:t>. D95 (2017) no.5, 055020)</a:t>
            </a:r>
          </a:p>
          <a:p>
            <a:pPr marL="285750" indent="-285750">
              <a:buFont typeface="Arial" panose="020B0604020202020204" pitchFamily="34" charset="0"/>
              <a:buChar char="•"/>
            </a:pPr>
            <a:endParaRPr lang="en-US" sz="1400" b="1" cap="none" spc="0" dirty="0">
              <a:ln w="0"/>
              <a:solidFill>
                <a:schemeClr val="tx1"/>
              </a:solidFill>
              <a:effectLst>
                <a:outerShdw blurRad="38100" dist="19050" dir="2700000" algn="tl" rotWithShape="0">
                  <a:schemeClr val="dk1">
                    <a:alpha val="40000"/>
                  </a:schemeClr>
                </a:outerShdw>
              </a:effectLst>
              <a:latin typeface="Californian FB" panose="0207040306080B030204" pitchFamily="18" charset="0"/>
            </a:endParaRPr>
          </a:p>
        </p:txBody>
      </p:sp>
    </p:spTree>
    <p:extLst>
      <p:ext uri="{BB962C8B-B14F-4D97-AF65-F5344CB8AC3E}">
        <p14:creationId xmlns:p14="http://schemas.microsoft.com/office/powerpoint/2010/main" val="824174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717604" y="0"/>
            <a:ext cx="7036594" cy="1000125"/>
          </a:xfrm>
          <a:prstGeom prst="rect">
            <a:avLst/>
          </a:prstGeom>
          <a:blipFill>
            <a:blip r:embed="rId2" cstate="print"/>
            <a:stretch>
              <a:fillRect/>
            </a:stretch>
          </a:blipFill>
        </p:spPr>
        <p:txBody>
          <a:bodyPr wrap="square" lIns="0" tIns="0" rIns="0" bIns="0" rtlCol="0"/>
          <a:lstStyle/>
          <a:p>
            <a:endParaRPr sz="1266"/>
          </a:p>
        </p:txBody>
      </p:sp>
      <p:sp>
        <p:nvSpPr>
          <p:cNvPr id="3" name="object 3"/>
          <p:cNvSpPr txBox="1">
            <a:spLocks noGrp="1"/>
          </p:cNvSpPr>
          <p:nvPr>
            <p:ph type="title"/>
          </p:nvPr>
        </p:nvSpPr>
        <p:spPr>
          <a:xfrm>
            <a:off x="1731626" y="175423"/>
            <a:ext cx="8541224" cy="649280"/>
          </a:xfrm>
          <a:prstGeom prst="rect">
            <a:avLst/>
          </a:prstGeom>
        </p:spPr>
        <p:txBody>
          <a:bodyPr vert="horz" wrap="square" lIns="0" tIns="0" rIns="0" bIns="0" rtlCol="0" anchor="t">
            <a:spAutoFit/>
          </a:bodyPr>
          <a:lstStyle/>
          <a:p>
            <a:pPr marL="1741247" indent="-571500">
              <a:buFont typeface="Wingdings" panose="05000000000000000000" pitchFamily="2" charset="2"/>
              <a:buChar char="§"/>
            </a:pPr>
            <a:r>
              <a:rPr sz="4219" b="1" spc="608" dirty="0">
                <a:solidFill>
                  <a:schemeClr val="tx2"/>
                </a:solidFill>
                <a:latin typeface="Baskerville Old Face" panose="02020602080505020303" pitchFamily="18" charset="0"/>
                <a:cs typeface="Times New Roman"/>
              </a:rPr>
              <a:t>Small </a:t>
            </a:r>
            <a:r>
              <a:rPr sz="4219" b="1" spc="611" dirty="0">
                <a:solidFill>
                  <a:schemeClr val="tx2"/>
                </a:solidFill>
                <a:latin typeface="Baskerville Old Face" panose="02020602080505020303" pitchFamily="18" charset="0"/>
                <a:cs typeface="Times New Roman"/>
              </a:rPr>
              <a:t>Neutrino</a:t>
            </a:r>
            <a:r>
              <a:rPr sz="4219" b="1" spc="-186" dirty="0">
                <a:solidFill>
                  <a:schemeClr val="tx2"/>
                </a:solidFill>
                <a:latin typeface="Baskerville Old Face" panose="02020602080505020303" pitchFamily="18" charset="0"/>
                <a:cs typeface="Times New Roman"/>
              </a:rPr>
              <a:t> </a:t>
            </a:r>
            <a:r>
              <a:rPr sz="4219" b="1" spc="468" dirty="0">
                <a:solidFill>
                  <a:schemeClr val="tx2"/>
                </a:solidFill>
                <a:latin typeface="Baskerville Old Face" panose="02020602080505020303" pitchFamily="18" charset="0"/>
                <a:cs typeface="Times New Roman"/>
              </a:rPr>
              <a:t>masses</a:t>
            </a:r>
            <a:endParaRPr sz="4219" b="1" dirty="0">
              <a:solidFill>
                <a:schemeClr val="tx2"/>
              </a:solidFill>
              <a:latin typeface="Baskerville Old Face" panose="02020602080505020303" pitchFamily="18" charset="0"/>
              <a:cs typeface="Times New Roman"/>
            </a:endParaRPr>
          </a:p>
        </p:txBody>
      </p:sp>
      <p:sp>
        <p:nvSpPr>
          <p:cNvPr id="5" name="object 5"/>
          <p:cNvSpPr txBox="1">
            <a:spLocks noGrp="1"/>
          </p:cNvSpPr>
          <p:nvPr>
            <p:ph type="sldNum" sz="quarter" idx="4294967295"/>
          </p:nvPr>
        </p:nvSpPr>
        <p:spPr>
          <a:xfrm>
            <a:off x="6002238" y="6577495"/>
            <a:ext cx="178594" cy="461665"/>
          </a:xfrm>
          <a:prstGeom prst="rect">
            <a:avLst/>
          </a:prstGeom>
        </p:spPr>
        <p:txBody>
          <a:bodyPr vert="horz" wrap="square" lIns="0" tIns="0" rIns="0" bIns="0" rtlCol="0">
            <a:spAutoFit/>
          </a:bodyPr>
          <a:lstStyle/>
          <a:p>
            <a:pPr marL="17859">
              <a:lnSpc>
                <a:spcPts val="1174"/>
              </a:lnSpc>
            </a:pPr>
            <a:fld id="{81D60167-4931-47E6-BA6A-407CBD079E47}" type="slidenum">
              <a:rPr spc="-63" dirty="0"/>
              <a:pPr marL="17859">
                <a:lnSpc>
                  <a:spcPts val="1174"/>
                </a:lnSpc>
              </a:pPr>
              <a:t>5</a:t>
            </a:fld>
            <a:endParaRPr spc="-63" dirty="0"/>
          </a:p>
        </p:txBody>
      </p:sp>
      <p:sp>
        <p:nvSpPr>
          <p:cNvPr id="4" name="object 4"/>
          <p:cNvSpPr txBox="1"/>
          <p:nvPr/>
        </p:nvSpPr>
        <p:spPr>
          <a:xfrm>
            <a:off x="2927523" y="1175548"/>
            <a:ext cx="10213384" cy="4961358"/>
          </a:xfrm>
          <a:prstGeom prst="rect">
            <a:avLst/>
          </a:prstGeom>
        </p:spPr>
        <p:txBody>
          <a:bodyPr vert="horz" wrap="square" lIns="0" tIns="0" rIns="0" bIns="0" rtlCol="0">
            <a:spAutoFit/>
          </a:bodyPr>
          <a:lstStyle/>
          <a:p>
            <a:pPr marL="466129" marR="902313" indent="-457200">
              <a:buFont typeface="Wingdings" panose="05000000000000000000" pitchFamily="2" charset="2"/>
              <a:buChar char="v"/>
              <a:tabLst>
                <a:tab pos="410305" algn="l"/>
                <a:tab pos="410751" algn="l"/>
              </a:tabLst>
            </a:pPr>
            <a:r>
              <a:rPr sz="2672" b="1" spc="-134" dirty="0" smtClean="0">
                <a:solidFill>
                  <a:schemeClr val="accent6">
                    <a:lumMod val="50000"/>
                  </a:schemeClr>
                </a:solidFill>
                <a:latin typeface="Century"/>
                <a:cs typeface="Century"/>
              </a:rPr>
              <a:t>“</a:t>
            </a:r>
            <a:r>
              <a:rPr lang="en-US" sz="2672" b="1" spc="-134" dirty="0" smtClean="0">
                <a:solidFill>
                  <a:schemeClr val="accent6">
                    <a:lumMod val="50000"/>
                  </a:schemeClr>
                </a:solidFill>
                <a:latin typeface="Century"/>
                <a:cs typeface="Century"/>
              </a:rPr>
              <a:t> </a:t>
            </a:r>
            <a:r>
              <a:rPr sz="2672" b="1" spc="-134" dirty="0" smtClean="0">
                <a:solidFill>
                  <a:schemeClr val="accent6">
                    <a:lumMod val="50000"/>
                  </a:schemeClr>
                </a:solidFill>
                <a:latin typeface="Century"/>
                <a:cs typeface="Century"/>
              </a:rPr>
              <a:t>Technically </a:t>
            </a:r>
            <a:r>
              <a:rPr sz="2672" b="1" spc="-176" dirty="0" smtClean="0">
                <a:solidFill>
                  <a:schemeClr val="accent6">
                    <a:lumMod val="50000"/>
                  </a:schemeClr>
                </a:solidFill>
                <a:latin typeface="Century"/>
                <a:cs typeface="Century"/>
              </a:rPr>
              <a:t>natural</a:t>
            </a:r>
            <a:r>
              <a:rPr lang="en-US" sz="2672" b="1" spc="-176" dirty="0" smtClean="0">
                <a:solidFill>
                  <a:schemeClr val="accent6">
                    <a:lumMod val="50000"/>
                  </a:schemeClr>
                </a:solidFill>
                <a:latin typeface="Century"/>
                <a:cs typeface="Century"/>
              </a:rPr>
              <a:t> </a:t>
            </a:r>
            <a:r>
              <a:rPr sz="2672" b="1" spc="-176" dirty="0" smtClean="0">
                <a:solidFill>
                  <a:schemeClr val="accent6">
                    <a:lumMod val="50000"/>
                  </a:schemeClr>
                </a:solidFill>
                <a:latin typeface="Century"/>
                <a:cs typeface="Century"/>
              </a:rPr>
              <a:t>” </a:t>
            </a:r>
            <a:r>
              <a:rPr sz="2672" b="1" spc="-176" dirty="0">
                <a:solidFill>
                  <a:schemeClr val="accent6">
                    <a:lumMod val="50000"/>
                  </a:schemeClr>
                </a:solidFill>
                <a:latin typeface="Century"/>
                <a:cs typeface="Century"/>
              </a:rPr>
              <a:t>in </a:t>
            </a:r>
            <a:r>
              <a:rPr sz="2672" b="1" spc="-60" dirty="0" err="1">
                <a:solidFill>
                  <a:schemeClr val="accent6">
                    <a:lumMod val="50000"/>
                  </a:schemeClr>
                </a:solidFill>
                <a:latin typeface="Century"/>
                <a:cs typeface="Century"/>
              </a:rPr>
              <a:t>t’Hooft</a:t>
            </a:r>
            <a:r>
              <a:rPr sz="2672" b="1" spc="-60" dirty="0">
                <a:solidFill>
                  <a:schemeClr val="accent6">
                    <a:lumMod val="50000"/>
                  </a:schemeClr>
                </a:solidFill>
                <a:latin typeface="Century"/>
                <a:cs typeface="Century"/>
              </a:rPr>
              <a:t> </a:t>
            </a:r>
            <a:r>
              <a:rPr sz="2672" b="1" spc="-165" dirty="0" smtClean="0">
                <a:solidFill>
                  <a:schemeClr val="accent6">
                    <a:lumMod val="50000"/>
                  </a:schemeClr>
                </a:solidFill>
                <a:latin typeface="Century"/>
                <a:cs typeface="Century"/>
              </a:rPr>
              <a:t>sense</a:t>
            </a:r>
            <a:r>
              <a:rPr lang="en-US" sz="2672" b="1" spc="-165" dirty="0" smtClean="0">
                <a:solidFill>
                  <a:schemeClr val="accent6">
                    <a:lumMod val="50000"/>
                  </a:schemeClr>
                </a:solidFill>
                <a:latin typeface="Century"/>
                <a:cs typeface="Century"/>
              </a:rPr>
              <a:t>. </a:t>
            </a:r>
            <a:r>
              <a:rPr sz="2672" b="1" spc="-165" dirty="0" smtClean="0">
                <a:solidFill>
                  <a:schemeClr val="accent6">
                    <a:lumMod val="50000"/>
                  </a:schemeClr>
                </a:solidFill>
                <a:latin typeface="Century"/>
                <a:cs typeface="Century"/>
              </a:rPr>
              <a:t> </a:t>
            </a:r>
            <a:r>
              <a:rPr lang="en-US" sz="2672" b="1" spc="-211" dirty="0">
                <a:solidFill>
                  <a:schemeClr val="accent6">
                    <a:lumMod val="50000"/>
                  </a:schemeClr>
                </a:solidFill>
                <a:latin typeface="Century"/>
                <a:cs typeface="Century"/>
              </a:rPr>
              <a:t>S</a:t>
            </a:r>
            <a:r>
              <a:rPr sz="2672" b="1" spc="-211" dirty="0" smtClean="0">
                <a:solidFill>
                  <a:schemeClr val="accent6">
                    <a:lumMod val="50000"/>
                  </a:schemeClr>
                </a:solidFill>
                <a:latin typeface="Century"/>
                <a:cs typeface="Century"/>
              </a:rPr>
              <a:t>mall </a:t>
            </a:r>
            <a:r>
              <a:rPr sz="2672" b="1" spc="-176" dirty="0">
                <a:solidFill>
                  <a:schemeClr val="accent6">
                    <a:lumMod val="50000"/>
                  </a:schemeClr>
                </a:solidFill>
                <a:latin typeface="Century"/>
                <a:cs typeface="Century"/>
              </a:rPr>
              <a:t>values </a:t>
            </a:r>
            <a:r>
              <a:rPr sz="2672" b="1" spc="-183" dirty="0" smtClean="0">
                <a:solidFill>
                  <a:schemeClr val="accent6">
                    <a:lumMod val="50000"/>
                  </a:schemeClr>
                </a:solidFill>
                <a:latin typeface="Century"/>
                <a:cs typeface="Century"/>
              </a:rPr>
              <a:t>are</a:t>
            </a:r>
            <a:r>
              <a:rPr lang="en-US" sz="2672" b="1" spc="-183" dirty="0" smtClean="0">
                <a:solidFill>
                  <a:schemeClr val="accent6">
                    <a:lumMod val="50000"/>
                  </a:schemeClr>
                </a:solidFill>
                <a:latin typeface="Century"/>
                <a:cs typeface="Century"/>
              </a:rPr>
              <a:t> </a:t>
            </a:r>
            <a:r>
              <a:rPr sz="2672" b="1" spc="-120" dirty="0" smtClean="0">
                <a:solidFill>
                  <a:schemeClr val="accent6">
                    <a:lumMod val="50000"/>
                  </a:schemeClr>
                </a:solidFill>
                <a:latin typeface="Century"/>
                <a:cs typeface="Century"/>
              </a:rPr>
              <a:t>protected </a:t>
            </a:r>
            <a:r>
              <a:rPr sz="2672" b="1" spc="-77" dirty="0">
                <a:solidFill>
                  <a:schemeClr val="accent6">
                    <a:lumMod val="50000"/>
                  </a:schemeClr>
                </a:solidFill>
                <a:latin typeface="Century"/>
                <a:cs typeface="Century"/>
              </a:rPr>
              <a:t>by </a:t>
            </a:r>
            <a:r>
              <a:rPr sz="2672" b="1" spc="-190" dirty="0">
                <a:solidFill>
                  <a:schemeClr val="accent6">
                    <a:lumMod val="50000"/>
                  </a:schemeClr>
                </a:solidFill>
                <a:latin typeface="Century"/>
                <a:cs typeface="Century"/>
              </a:rPr>
              <a:t>symmetry.  </a:t>
            </a:r>
            <a:r>
              <a:rPr lang="en-US" sz="2672" b="1" spc="-190" dirty="0">
                <a:solidFill>
                  <a:schemeClr val="accent6">
                    <a:lumMod val="50000"/>
                  </a:schemeClr>
                </a:solidFill>
                <a:latin typeface="Century"/>
                <a:cs typeface="Century"/>
              </a:rPr>
              <a:t> </a:t>
            </a:r>
            <a:r>
              <a:rPr sz="2672" b="1" spc="-127" dirty="0" smtClean="0">
                <a:solidFill>
                  <a:schemeClr val="accent6">
                    <a:lumMod val="50000"/>
                  </a:schemeClr>
                </a:solidFill>
                <a:latin typeface="Century"/>
                <a:cs typeface="Century"/>
              </a:rPr>
              <a:t>At </a:t>
            </a:r>
            <a:r>
              <a:rPr sz="2672" b="1" spc="-250" dirty="0">
                <a:solidFill>
                  <a:schemeClr val="accent6">
                    <a:lumMod val="50000"/>
                  </a:schemeClr>
                </a:solidFill>
                <a:latin typeface="Century"/>
                <a:cs typeface="Century"/>
              </a:rPr>
              <a:t>a </a:t>
            </a:r>
            <a:r>
              <a:rPr sz="2672" b="1" spc="-74" dirty="0">
                <a:solidFill>
                  <a:schemeClr val="accent6">
                    <a:lumMod val="50000"/>
                  </a:schemeClr>
                </a:solidFill>
                <a:latin typeface="Century"/>
                <a:cs typeface="Century"/>
              </a:rPr>
              <a:t>cut-off </a:t>
            </a:r>
            <a:r>
              <a:rPr sz="2672" b="1" spc="-151" dirty="0">
                <a:solidFill>
                  <a:schemeClr val="accent6">
                    <a:lumMod val="50000"/>
                  </a:schemeClr>
                </a:solidFill>
                <a:latin typeface="Century"/>
                <a:cs typeface="Century"/>
              </a:rPr>
              <a:t>scale </a:t>
            </a:r>
            <a:r>
              <a:rPr sz="2672" b="1" spc="95" dirty="0">
                <a:solidFill>
                  <a:srgbClr val="FF0000"/>
                </a:solidFill>
                <a:latin typeface="Arial"/>
                <a:cs typeface="Arial"/>
              </a:rPr>
              <a:t>Λ</a:t>
            </a:r>
            <a:r>
              <a:rPr sz="2672" b="1" spc="186" dirty="0">
                <a:solidFill>
                  <a:srgbClr val="FF0000"/>
                </a:solidFill>
                <a:latin typeface="Arial"/>
                <a:cs typeface="Arial"/>
              </a:rPr>
              <a:t> </a:t>
            </a:r>
            <a:r>
              <a:rPr sz="2672" b="1" spc="-77" dirty="0">
                <a:solidFill>
                  <a:srgbClr val="0000FF"/>
                </a:solidFill>
                <a:latin typeface="Century"/>
                <a:cs typeface="Century"/>
              </a:rPr>
              <a:t>:</a:t>
            </a:r>
            <a:endParaRPr sz="2672" b="1" dirty="0">
              <a:latin typeface="Century"/>
              <a:cs typeface="Century"/>
            </a:endParaRPr>
          </a:p>
          <a:p>
            <a:pPr marL="602732" marR="954996">
              <a:spcBef>
                <a:spcPts val="4"/>
              </a:spcBef>
            </a:pPr>
            <a:r>
              <a:rPr sz="2672" b="1" spc="-151" dirty="0" smtClean="0">
                <a:solidFill>
                  <a:schemeClr val="accent6">
                    <a:lumMod val="50000"/>
                  </a:schemeClr>
                </a:solidFill>
                <a:latin typeface="Century"/>
                <a:cs typeface="Century"/>
              </a:rPr>
              <a:t>“</a:t>
            </a:r>
            <a:r>
              <a:rPr lang="en-US" sz="2672" b="1" spc="-151" dirty="0" smtClean="0">
                <a:solidFill>
                  <a:schemeClr val="accent6">
                    <a:lumMod val="50000"/>
                  </a:schemeClr>
                </a:solidFill>
                <a:latin typeface="Century"/>
                <a:cs typeface="Century"/>
              </a:rPr>
              <a:t> </a:t>
            </a:r>
            <a:r>
              <a:rPr sz="2672" b="1" spc="-151" dirty="0" smtClean="0">
                <a:solidFill>
                  <a:schemeClr val="accent6">
                    <a:lumMod val="50000"/>
                  </a:schemeClr>
                </a:solidFill>
                <a:latin typeface="Century"/>
                <a:cs typeface="Century"/>
              </a:rPr>
              <a:t>natural</a:t>
            </a:r>
            <a:r>
              <a:rPr lang="en-US" sz="2672" b="1" spc="-151" dirty="0" smtClean="0">
                <a:solidFill>
                  <a:schemeClr val="accent6">
                    <a:lumMod val="50000"/>
                  </a:schemeClr>
                </a:solidFill>
                <a:latin typeface="Century"/>
                <a:cs typeface="Century"/>
              </a:rPr>
              <a:t> </a:t>
            </a:r>
            <a:r>
              <a:rPr sz="2672" b="1" spc="-151" dirty="0" smtClean="0">
                <a:solidFill>
                  <a:schemeClr val="accent6">
                    <a:lumMod val="50000"/>
                  </a:schemeClr>
                </a:solidFill>
                <a:latin typeface="Century"/>
                <a:cs typeface="Century"/>
              </a:rPr>
              <a:t>”</a:t>
            </a:r>
            <a:r>
              <a:rPr lang="en-US" sz="2672" b="1" spc="-151" dirty="0" smtClean="0">
                <a:solidFill>
                  <a:schemeClr val="accent6">
                    <a:lumMod val="50000"/>
                  </a:schemeClr>
                </a:solidFill>
                <a:latin typeface="Century"/>
                <a:cs typeface="Century"/>
              </a:rPr>
              <a:t> -</a:t>
            </a:r>
            <a:r>
              <a:rPr sz="2672" b="1" spc="-151" dirty="0" smtClean="0">
                <a:solidFill>
                  <a:schemeClr val="accent6">
                    <a:lumMod val="50000"/>
                  </a:schemeClr>
                </a:solidFill>
                <a:latin typeface="Century"/>
                <a:cs typeface="Century"/>
              </a:rPr>
              <a:t> </a:t>
            </a:r>
            <a:r>
              <a:rPr sz="2672" b="1" spc="-84" dirty="0">
                <a:latin typeface="Cambria Math"/>
                <a:cs typeface="Cambria Math"/>
              </a:rPr>
              <a:t>𝛅</a:t>
            </a:r>
            <a:r>
              <a:rPr sz="2672" b="1" spc="-84" dirty="0">
                <a:latin typeface="Century"/>
                <a:cs typeface="Century"/>
              </a:rPr>
              <a:t>m</a:t>
            </a:r>
            <a:r>
              <a:rPr sz="2637" b="1" spc="-126" baseline="-21111" dirty="0">
                <a:latin typeface="Century"/>
                <a:cs typeface="Century"/>
              </a:rPr>
              <a:t>f </a:t>
            </a:r>
            <a:r>
              <a:rPr lang="en-US" sz="2637" b="1" spc="-126" baseline="-21111" dirty="0" smtClean="0">
                <a:latin typeface="Century"/>
                <a:cs typeface="Century"/>
              </a:rPr>
              <a:t> </a:t>
            </a:r>
            <a:r>
              <a:rPr sz="2672" b="1" spc="-285" dirty="0" smtClean="0">
                <a:latin typeface="Century"/>
                <a:cs typeface="Century"/>
              </a:rPr>
              <a:t>~ </a:t>
            </a:r>
            <a:r>
              <a:rPr lang="en-US" sz="2672" b="1" spc="-285" dirty="0" smtClean="0">
                <a:latin typeface="Century"/>
                <a:cs typeface="Century"/>
              </a:rPr>
              <a:t> </a:t>
            </a:r>
            <a:r>
              <a:rPr sz="2672" b="1" spc="-32" dirty="0" smtClean="0">
                <a:latin typeface="Century"/>
                <a:cs typeface="Century"/>
              </a:rPr>
              <a:t>g</a:t>
            </a:r>
            <a:r>
              <a:rPr sz="2637" b="1" spc="-47" baseline="25555" dirty="0" smtClean="0">
                <a:latin typeface="Century"/>
                <a:cs typeface="Century"/>
              </a:rPr>
              <a:t>2</a:t>
            </a:r>
            <a:r>
              <a:rPr sz="2672" b="1" spc="-32" dirty="0">
                <a:latin typeface="Century"/>
                <a:cs typeface="Century"/>
              </a:rPr>
              <a:t>/(16</a:t>
            </a:r>
            <a:r>
              <a:rPr sz="2672" b="1" spc="-32" dirty="0">
                <a:latin typeface="Cambria Math"/>
                <a:cs typeface="Cambria Math"/>
              </a:rPr>
              <a:t>𝛑</a:t>
            </a:r>
            <a:r>
              <a:rPr sz="2637" b="1" spc="-47" baseline="25555" dirty="0">
                <a:latin typeface="Century"/>
                <a:cs typeface="Century"/>
              </a:rPr>
              <a:t>2</a:t>
            </a:r>
            <a:r>
              <a:rPr sz="2672" b="1" spc="-32" dirty="0">
                <a:latin typeface="Century"/>
                <a:cs typeface="Century"/>
              </a:rPr>
              <a:t>) </a:t>
            </a:r>
            <a:r>
              <a:rPr sz="2672" b="1" spc="-161" dirty="0">
                <a:solidFill>
                  <a:srgbClr val="FF0000"/>
                </a:solidFill>
                <a:latin typeface="Century"/>
                <a:cs typeface="Century"/>
              </a:rPr>
              <a:t>m</a:t>
            </a:r>
            <a:r>
              <a:rPr sz="2637" b="1" spc="-243" baseline="-21111" dirty="0">
                <a:solidFill>
                  <a:srgbClr val="FF0000"/>
                </a:solidFill>
                <a:latin typeface="Century"/>
                <a:cs typeface="Century"/>
              </a:rPr>
              <a:t>f  </a:t>
            </a:r>
            <a:r>
              <a:rPr sz="2672" b="1" spc="-46" dirty="0">
                <a:latin typeface="Century"/>
                <a:cs typeface="Century"/>
              </a:rPr>
              <a:t>ln(</a:t>
            </a:r>
            <a:r>
              <a:rPr sz="2672" b="1" spc="-46" dirty="0">
                <a:solidFill>
                  <a:srgbClr val="FF0000"/>
                </a:solidFill>
                <a:latin typeface="Arial"/>
                <a:cs typeface="Arial"/>
              </a:rPr>
              <a:t>Λ</a:t>
            </a:r>
            <a:r>
              <a:rPr sz="2637" b="1" spc="-68" baseline="25555" dirty="0">
                <a:solidFill>
                  <a:srgbClr val="FF0000"/>
                </a:solidFill>
                <a:latin typeface="Century"/>
                <a:cs typeface="Century"/>
              </a:rPr>
              <a:t>2</a:t>
            </a:r>
            <a:r>
              <a:rPr sz="2672" b="1" spc="-46" dirty="0">
                <a:solidFill>
                  <a:srgbClr val="FF0000"/>
                </a:solidFill>
                <a:latin typeface="Century"/>
                <a:cs typeface="Century"/>
              </a:rPr>
              <a:t>/m</a:t>
            </a:r>
            <a:r>
              <a:rPr sz="2637" b="1" spc="-68" baseline="-21111" dirty="0">
                <a:solidFill>
                  <a:srgbClr val="FF0000"/>
                </a:solidFill>
                <a:latin typeface="Century"/>
                <a:cs typeface="Century"/>
              </a:rPr>
              <a:t>f</a:t>
            </a:r>
            <a:r>
              <a:rPr sz="2637" b="1" spc="-68" baseline="25555" dirty="0">
                <a:solidFill>
                  <a:srgbClr val="FF0000"/>
                </a:solidFill>
                <a:latin typeface="Century"/>
                <a:cs typeface="Century"/>
              </a:rPr>
              <a:t>2</a:t>
            </a:r>
            <a:r>
              <a:rPr sz="2672" b="1" spc="-46" dirty="0">
                <a:latin typeface="Century"/>
                <a:cs typeface="Century"/>
              </a:rPr>
              <a:t>) </a:t>
            </a:r>
            <a:endParaRPr lang="en-US" sz="2672" b="1" spc="-46" dirty="0" smtClean="0">
              <a:latin typeface="Century"/>
              <a:cs typeface="Century"/>
            </a:endParaRPr>
          </a:p>
          <a:p>
            <a:pPr marL="602732" marR="954996">
              <a:spcBef>
                <a:spcPts val="4"/>
              </a:spcBef>
            </a:pPr>
            <a:r>
              <a:rPr sz="2672" b="1" spc="-158" dirty="0" smtClean="0">
                <a:solidFill>
                  <a:schemeClr val="accent6">
                    <a:lumMod val="50000"/>
                  </a:schemeClr>
                </a:solidFill>
                <a:latin typeface="Century"/>
                <a:cs typeface="Century"/>
              </a:rPr>
              <a:t>“</a:t>
            </a:r>
            <a:r>
              <a:rPr lang="en-US" sz="2672" b="1" spc="-158" dirty="0" smtClean="0">
                <a:solidFill>
                  <a:schemeClr val="accent6">
                    <a:lumMod val="50000"/>
                  </a:schemeClr>
                </a:solidFill>
                <a:latin typeface="Century"/>
                <a:cs typeface="Century"/>
              </a:rPr>
              <a:t> </a:t>
            </a:r>
            <a:r>
              <a:rPr sz="2672" b="1" spc="-158" dirty="0" smtClean="0">
                <a:solidFill>
                  <a:schemeClr val="accent6">
                    <a:lumMod val="50000"/>
                  </a:schemeClr>
                </a:solidFill>
                <a:latin typeface="Century"/>
                <a:cs typeface="Century"/>
              </a:rPr>
              <a:t>unnatural</a:t>
            </a:r>
            <a:r>
              <a:rPr lang="en-US" sz="2672" b="1" spc="-158" dirty="0" smtClean="0">
                <a:solidFill>
                  <a:schemeClr val="accent6">
                    <a:lumMod val="50000"/>
                  </a:schemeClr>
                </a:solidFill>
                <a:latin typeface="Century"/>
                <a:cs typeface="Century"/>
              </a:rPr>
              <a:t> </a:t>
            </a:r>
            <a:r>
              <a:rPr sz="2672" b="1" spc="-158" dirty="0" smtClean="0">
                <a:solidFill>
                  <a:schemeClr val="accent6">
                    <a:lumMod val="50000"/>
                  </a:schemeClr>
                </a:solidFill>
                <a:latin typeface="Century"/>
                <a:cs typeface="Century"/>
              </a:rPr>
              <a:t>”</a:t>
            </a:r>
            <a:r>
              <a:rPr lang="en-US" sz="2672" b="1" spc="-158" dirty="0" smtClean="0">
                <a:solidFill>
                  <a:schemeClr val="accent6">
                    <a:lumMod val="50000"/>
                  </a:schemeClr>
                </a:solidFill>
                <a:latin typeface="Century"/>
                <a:cs typeface="Century"/>
              </a:rPr>
              <a:t> - </a:t>
            </a:r>
            <a:r>
              <a:rPr sz="2672" b="1" spc="-77" dirty="0" smtClean="0">
                <a:latin typeface="Cambria Math"/>
                <a:cs typeface="Cambria Math"/>
              </a:rPr>
              <a:t>𝛅</a:t>
            </a:r>
            <a:r>
              <a:rPr sz="2672" b="1" spc="-77" dirty="0">
                <a:latin typeface="Century"/>
                <a:cs typeface="Century"/>
              </a:rPr>
              <a:t>m</a:t>
            </a:r>
            <a:r>
              <a:rPr sz="2637" b="1" spc="-116" baseline="-21111" dirty="0">
                <a:latin typeface="Century"/>
                <a:cs typeface="Century"/>
              </a:rPr>
              <a:t>H</a:t>
            </a:r>
            <a:r>
              <a:rPr sz="2637" b="1" spc="-116" baseline="25555" dirty="0">
                <a:latin typeface="Century"/>
                <a:cs typeface="Century"/>
              </a:rPr>
              <a:t>2 </a:t>
            </a:r>
            <a:r>
              <a:rPr sz="2672" b="1" spc="-285" dirty="0">
                <a:latin typeface="Century"/>
                <a:cs typeface="Century"/>
              </a:rPr>
              <a:t>~ </a:t>
            </a:r>
            <a:r>
              <a:rPr lang="en-US" sz="2672" b="1" spc="-285" dirty="0" smtClean="0">
                <a:latin typeface="Century"/>
                <a:cs typeface="Century"/>
              </a:rPr>
              <a:t> </a:t>
            </a:r>
            <a:r>
              <a:rPr sz="2672" b="1" dirty="0" smtClean="0">
                <a:latin typeface="Century"/>
                <a:cs typeface="Century"/>
              </a:rPr>
              <a:t>-  </a:t>
            </a:r>
            <a:r>
              <a:rPr sz="2672" b="1" spc="-102" dirty="0">
                <a:latin typeface="Century"/>
                <a:cs typeface="Century"/>
              </a:rPr>
              <a:t>y</a:t>
            </a:r>
            <a:r>
              <a:rPr sz="2637" b="1" spc="-184" baseline="-21111" dirty="0">
                <a:latin typeface="Century"/>
                <a:cs typeface="Century"/>
              </a:rPr>
              <a:t>t</a:t>
            </a:r>
            <a:r>
              <a:rPr sz="2637" b="1" spc="-137" baseline="25555" dirty="0">
                <a:latin typeface="Century"/>
                <a:cs typeface="Century"/>
              </a:rPr>
              <a:t>2</a:t>
            </a:r>
            <a:r>
              <a:rPr sz="2672" b="1" spc="70" dirty="0">
                <a:latin typeface="Century"/>
                <a:cs typeface="Century"/>
              </a:rPr>
              <a:t>/</a:t>
            </a:r>
            <a:r>
              <a:rPr sz="2672" b="1" spc="77" dirty="0">
                <a:latin typeface="Century"/>
                <a:cs typeface="Century"/>
              </a:rPr>
              <a:t>(</a:t>
            </a:r>
            <a:r>
              <a:rPr sz="2672" b="1" spc="-155" dirty="0">
                <a:latin typeface="Century"/>
                <a:cs typeface="Century"/>
              </a:rPr>
              <a:t>8</a:t>
            </a:r>
            <a:r>
              <a:rPr sz="2672" b="1" spc="-4" dirty="0">
                <a:latin typeface="Cambria Math"/>
                <a:cs typeface="Cambria Math"/>
              </a:rPr>
              <a:t>𝛑</a:t>
            </a:r>
            <a:r>
              <a:rPr sz="2637" b="1" spc="-137" baseline="25555" dirty="0">
                <a:latin typeface="Century"/>
                <a:cs typeface="Century"/>
              </a:rPr>
              <a:t>2</a:t>
            </a:r>
            <a:r>
              <a:rPr sz="2672" b="1" spc="148" dirty="0">
                <a:latin typeface="Century"/>
                <a:cs typeface="Century"/>
              </a:rPr>
              <a:t>)</a:t>
            </a:r>
            <a:r>
              <a:rPr sz="2672" b="1" spc="-77" dirty="0">
                <a:latin typeface="Century"/>
                <a:cs typeface="Century"/>
              </a:rPr>
              <a:t> </a:t>
            </a:r>
            <a:r>
              <a:rPr sz="2672" b="1" spc="95" dirty="0">
                <a:solidFill>
                  <a:srgbClr val="FF0000"/>
                </a:solidFill>
                <a:latin typeface="Arial"/>
                <a:cs typeface="Arial"/>
              </a:rPr>
              <a:t>Λ</a:t>
            </a:r>
            <a:r>
              <a:rPr sz="2637" b="1" spc="-131" baseline="25555" dirty="0">
                <a:solidFill>
                  <a:srgbClr val="FF0000"/>
                </a:solidFill>
                <a:latin typeface="Century"/>
                <a:cs typeface="Century"/>
              </a:rPr>
              <a:t>2</a:t>
            </a:r>
            <a:endParaRPr sz="2637" b="1" baseline="25555" dirty="0">
              <a:latin typeface="Century"/>
              <a:cs typeface="Century"/>
            </a:endParaRPr>
          </a:p>
          <a:p>
            <a:pPr marL="457200" indent="-457200">
              <a:spcBef>
                <a:spcPts val="39"/>
              </a:spcBef>
              <a:buFont typeface="Wingdings" panose="05000000000000000000" pitchFamily="2" charset="2"/>
              <a:buChar char="v"/>
            </a:pPr>
            <a:endParaRPr sz="2742" b="1" dirty="0">
              <a:latin typeface="Times New Roman"/>
              <a:cs typeface="Times New Roman"/>
            </a:endParaRPr>
          </a:p>
          <a:p>
            <a:pPr marL="889828" indent="-457200">
              <a:buFont typeface="Arial" panose="020B0604020202020204" pitchFamily="34" charset="0"/>
              <a:buChar char="•"/>
            </a:pPr>
            <a:r>
              <a:rPr sz="2672" b="1" spc="-67" dirty="0">
                <a:solidFill>
                  <a:schemeClr val="accent4">
                    <a:lumMod val="75000"/>
                  </a:schemeClr>
                </a:solidFill>
                <a:latin typeface="Times New Roman"/>
                <a:cs typeface="Times New Roman"/>
              </a:rPr>
              <a:t>Two </a:t>
            </a:r>
            <a:r>
              <a:rPr sz="2672" b="1" spc="32" dirty="0">
                <a:solidFill>
                  <a:schemeClr val="accent4">
                    <a:lumMod val="75000"/>
                  </a:schemeClr>
                </a:solidFill>
                <a:latin typeface="Times New Roman"/>
                <a:cs typeface="Times New Roman"/>
              </a:rPr>
              <a:t>ways </a:t>
            </a:r>
            <a:r>
              <a:rPr sz="2672" b="1" spc="49" dirty="0">
                <a:solidFill>
                  <a:schemeClr val="accent4">
                    <a:lumMod val="75000"/>
                  </a:schemeClr>
                </a:solidFill>
                <a:latin typeface="Times New Roman"/>
                <a:cs typeface="Times New Roman"/>
              </a:rPr>
              <a:t>to </a:t>
            </a:r>
            <a:r>
              <a:rPr sz="2672" b="1" spc="11" dirty="0">
                <a:solidFill>
                  <a:schemeClr val="accent4">
                    <a:lumMod val="75000"/>
                  </a:schemeClr>
                </a:solidFill>
                <a:latin typeface="Times New Roman"/>
                <a:cs typeface="Times New Roman"/>
              </a:rPr>
              <a:t>generate </a:t>
            </a:r>
            <a:r>
              <a:rPr sz="2672" b="1" spc="7" dirty="0">
                <a:solidFill>
                  <a:schemeClr val="accent4">
                    <a:lumMod val="75000"/>
                  </a:schemeClr>
                </a:solidFill>
                <a:latin typeface="Times New Roman"/>
                <a:cs typeface="Times New Roman"/>
              </a:rPr>
              <a:t>small </a:t>
            </a:r>
            <a:r>
              <a:rPr sz="2672" b="1" spc="4" dirty="0">
                <a:solidFill>
                  <a:schemeClr val="accent4">
                    <a:lumMod val="75000"/>
                  </a:schemeClr>
                </a:solidFill>
                <a:latin typeface="Times New Roman"/>
                <a:cs typeface="Times New Roman"/>
              </a:rPr>
              <a:t>values</a:t>
            </a:r>
            <a:r>
              <a:rPr sz="2672" b="1" spc="130" dirty="0">
                <a:solidFill>
                  <a:schemeClr val="accent4">
                    <a:lumMod val="75000"/>
                  </a:schemeClr>
                </a:solidFill>
                <a:latin typeface="Times New Roman"/>
                <a:cs typeface="Times New Roman"/>
              </a:rPr>
              <a:t> </a:t>
            </a:r>
            <a:r>
              <a:rPr sz="2672" b="1" spc="-18" dirty="0" smtClean="0">
                <a:solidFill>
                  <a:schemeClr val="accent4">
                    <a:lumMod val="75000"/>
                  </a:schemeClr>
                </a:solidFill>
                <a:latin typeface="Times New Roman"/>
                <a:cs typeface="Times New Roman"/>
              </a:rPr>
              <a:t>naturally</a:t>
            </a:r>
            <a:r>
              <a:rPr lang="en-US" sz="2672" b="1" spc="-18" dirty="0" smtClean="0">
                <a:solidFill>
                  <a:schemeClr val="accent4">
                    <a:lumMod val="75000"/>
                  </a:schemeClr>
                </a:solidFill>
                <a:latin typeface="Times New Roman"/>
                <a:cs typeface="Times New Roman"/>
              </a:rPr>
              <a:t> </a:t>
            </a:r>
            <a:r>
              <a:rPr sz="2672" b="1" spc="-18" dirty="0" smtClean="0">
                <a:solidFill>
                  <a:schemeClr val="accent4">
                    <a:lumMod val="75000"/>
                  </a:schemeClr>
                </a:solidFill>
                <a:latin typeface="Times New Roman"/>
                <a:cs typeface="Times New Roman"/>
              </a:rPr>
              <a:t>:</a:t>
            </a:r>
            <a:endParaRPr lang="en-US" sz="2672" b="1" spc="-18" dirty="0" smtClean="0">
              <a:solidFill>
                <a:schemeClr val="accent4">
                  <a:lumMod val="75000"/>
                </a:schemeClr>
              </a:solidFill>
              <a:latin typeface="Times New Roman"/>
              <a:cs typeface="Times New Roman"/>
            </a:endParaRPr>
          </a:p>
          <a:p>
            <a:pPr marL="432628"/>
            <a:endParaRPr sz="2672" b="1" dirty="0">
              <a:latin typeface="Times New Roman"/>
              <a:cs typeface="Times New Roman"/>
            </a:endParaRPr>
          </a:p>
          <a:p>
            <a:pPr marL="466129" indent="-457200">
              <a:spcBef>
                <a:spcPts val="4"/>
              </a:spcBef>
              <a:buFont typeface="Wingdings" panose="05000000000000000000" pitchFamily="2" charset="2"/>
              <a:buChar char="v"/>
              <a:tabLst>
                <a:tab pos="410305" algn="l"/>
                <a:tab pos="410751" algn="l"/>
              </a:tabLst>
            </a:pPr>
            <a:r>
              <a:rPr sz="2672" b="1" spc="-143" dirty="0">
                <a:solidFill>
                  <a:schemeClr val="accent5">
                    <a:lumMod val="75000"/>
                  </a:schemeClr>
                </a:solidFill>
                <a:latin typeface="Century"/>
                <a:cs typeface="Century"/>
              </a:rPr>
              <a:t>Suppression </a:t>
            </a:r>
            <a:r>
              <a:rPr sz="2672" b="1" spc="-77" dirty="0">
                <a:solidFill>
                  <a:schemeClr val="accent5">
                    <a:lumMod val="75000"/>
                  </a:schemeClr>
                </a:solidFill>
                <a:latin typeface="Century"/>
                <a:cs typeface="Century"/>
              </a:rPr>
              <a:t>by </a:t>
            </a:r>
            <a:r>
              <a:rPr sz="2672" b="1" spc="-169" dirty="0">
                <a:solidFill>
                  <a:schemeClr val="accent5">
                    <a:lumMod val="75000"/>
                  </a:schemeClr>
                </a:solidFill>
                <a:latin typeface="Century"/>
                <a:cs typeface="Century"/>
              </a:rPr>
              <a:t>integrating </a:t>
            </a:r>
            <a:r>
              <a:rPr sz="2672" b="1" spc="-134" dirty="0">
                <a:solidFill>
                  <a:schemeClr val="accent5">
                    <a:lumMod val="75000"/>
                  </a:schemeClr>
                </a:solidFill>
                <a:latin typeface="Century"/>
                <a:cs typeface="Century"/>
              </a:rPr>
              <a:t>out </a:t>
            </a:r>
            <a:r>
              <a:rPr sz="2672" b="1" spc="-161" dirty="0">
                <a:solidFill>
                  <a:schemeClr val="accent5">
                    <a:lumMod val="75000"/>
                  </a:schemeClr>
                </a:solidFill>
                <a:latin typeface="Century"/>
                <a:cs typeface="Century"/>
              </a:rPr>
              <a:t>heavy</a:t>
            </a:r>
            <a:r>
              <a:rPr sz="2672" b="1" spc="134" dirty="0">
                <a:solidFill>
                  <a:schemeClr val="accent5">
                    <a:lumMod val="75000"/>
                  </a:schemeClr>
                </a:solidFill>
                <a:latin typeface="Century"/>
                <a:cs typeface="Century"/>
              </a:rPr>
              <a:t> </a:t>
            </a:r>
            <a:r>
              <a:rPr sz="2672" b="1" spc="-183" dirty="0" smtClean="0">
                <a:solidFill>
                  <a:schemeClr val="accent5">
                    <a:lumMod val="75000"/>
                  </a:schemeClr>
                </a:solidFill>
                <a:latin typeface="Century"/>
                <a:cs typeface="Century"/>
              </a:rPr>
              <a:t>states</a:t>
            </a:r>
            <a:r>
              <a:rPr lang="en-US" sz="2672" b="1" spc="-183" dirty="0" smtClean="0">
                <a:solidFill>
                  <a:schemeClr val="accent5">
                    <a:lumMod val="75000"/>
                  </a:schemeClr>
                </a:solidFill>
                <a:latin typeface="Century"/>
                <a:cs typeface="Century"/>
              </a:rPr>
              <a:t> </a:t>
            </a:r>
            <a:r>
              <a:rPr sz="2672" b="1" spc="-183" dirty="0" smtClean="0">
                <a:solidFill>
                  <a:schemeClr val="accent5">
                    <a:lumMod val="75000"/>
                  </a:schemeClr>
                </a:solidFill>
                <a:latin typeface="Century"/>
                <a:cs typeface="Century"/>
              </a:rPr>
              <a:t>:</a:t>
            </a:r>
            <a:endParaRPr sz="2672" b="1" dirty="0">
              <a:solidFill>
                <a:schemeClr val="accent5">
                  <a:lumMod val="75000"/>
                </a:schemeClr>
              </a:solidFill>
              <a:latin typeface="Century"/>
              <a:cs typeface="Century"/>
            </a:endParaRPr>
          </a:p>
          <a:p>
            <a:pPr marL="432628">
              <a:spcBef>
                <a:spcPts val="4"/>
              </a:spcBef>
            </a:pPr>
            <a:r>
              <a:rPr sz="2672" b="1" spc="-183" dirty="0" smtClean="0">
                <a:solidFill>
                  <a:schemeClr val="accent5">
                    <a:lumMod val="75000"/>
                  </a:schemeClr>
                </a:solidFill>
                <a:latin typeface="Century"/>
                <a:cs typeface="Century"/>
              </a:rPr>
              <a:t>the </a:t>
            </a:r>
            <a:r>
              <a:rPr sz="2672" b="1" spc="-158" dirty="0">
                <a:solidFill>
                  <a:schemeClr val="accent5">
                    <a:lumMod val="75000"/>
                  </a:schemeClr>
                </a:solidFill>
                <a:latin typeface="Century"/>
                <a:cs typeface="Century"/>
              </a:rPr>
              <a:t>higher </a:t>
            </a:r>
            <a:r>
              <a:rPr sz="2672" b="1" spc="-161" dirty="0">
                <a:solidFill>
                  <a:schemeClr val="accent5">
                    <a:lumMod val="75000"/>
                  </a:schemeClr>
                </a:solidFill>
                <a:latin typeface="Century"/>
                <a:cs typeface="Century"/>
              </a:rPr>
              <a:t>dimension </a:t>
            </a:r>
            <a:r>
              <a:rPr sz="2672" b="1" spc="-49" dirty="0">
                <a:solidFill>
                  <a:srgbClr val="FF0000"/>
                </a:solidFill>
                <a:latin typeface="Century"/>
                <a:cs typeface="Century"/>
              </a:rPr>
              <a:t>1/</a:t>
            </a:r>
            <a:r>
              <a:rPr sz="2672" b="1" spc="-49" dirty="0">
                <a:solidFill>
                  <a:srgbClr val="FF0000"/>
                </a:solidFill>
                <a:latin typeface="Arial"/>
                <a:cs typeface="Arial"/>
              </a:rPr>
              <a:t>Λ</a:t>
            </a:r>
            <a:r>
              <a:rPr sz="2637" b="1" spc="-73" baseline="25555" dirty="0">
                <a:solidFill>
                  <a:srgbClr val="FF0000"/>
                </a:solidFill>
                <a:latin typeface="Century"/>
                <a:cs typeface="Century"/>
              </a:rPr>
              <a:t>n</a:t>
            </a:r>
            <a:r>
              <a:rPr sz="2672" b="1" spc="-49" dirty="0">
                <a:solidFill>
                  <a:srgbClr val="FF0000"/>
                </a:solidFill>
                <a:latin typeface="Century"/>
                <a:cs typeface="Century"/>
              </a:rPr>
              <a:t>, </a:t>
            </a:r>
            <a:r>
              <a:rPr sz="2672" b="1" spc="-183" dirty="0">
                <a:solidFill>
                  <a:schemeClr val="accent5">
                    <a:lumMod val="75000"/>
                  </a:schemeClr>
                </a:solidFill>
                <a:latin typeface="Century"/>
                <a:cs typeface="Century"/>
              </a:rPr>
              <a:t>the </a:t>
            </a:r>
            <a:r>
              <a:rPr sz="2672" b="1" spc="-112" dirty="0">
                <a:solidFill>
                  <a:schemeClr val="accent5">
                    <a:lumMod val="75000"/>
                  </a:schemeClr>
                </a:solidFill>
                <a:latin typeface="Century"/>
                <a:cs typeface="Century"/>
              </a:rPr>
              <a:t>lower </a:t>
            </a:r>
            <a:r>
              <a:rPr sz="2672" b="1" spc="95" dirty="0">
                <a:solidFill>
                  <a:srgbClr val="FF0000"/>
                </a:solidFill>
                <a:latin typeface="Arial"/>
                <a:cs typeface="Arial"/>
              </a:rPr>
              <a:t>Λ </a:t>
            </a:r>
            <a:r>
              <a:rPr sz="2672" b="1" spc="-151" dirty="0">
                <a:solidFill>
                  <a:schemeClr val="accent5">
                    <a:lumMod val="75000"/>
                  </a:schemeClr>
                </a:solidFill>
                <a:latin typeface="Century"/>
                <a:cs typeface="Century"/>
              </a:rPr>
              <a:t>can</a:t>
            </a:r>
            <a:r>
              <a:rPr sz="2672" b="1" spc="105" dirty="0">
                <a:solidFill>
                  <a:schemeClr val="accent5">
                    <a:lumMod val="75000"/>
                  </a:schemeClr>
                </a:solidFill>
                <a:latin typeface="Century"/>
                <a:cs typeface="Century"/>
              </a:rPr>
              <a:t> </a:t>
            </a:r>
            <a:r>
              <a:rPr sz="2672" b="1" spc="-95" dirty="0">
                <a:solidFill>
                  <a:schemeClr val="accent5">
                    <a:lumMod val="75000"/>
                  </a:schemeClr>
                </a:solidFill>
                <a:latin typeface="Century"/>
                <a:cs typeface="Century"/>
              </a:rPr>
              <a:t>be.</a:t>
            </a:r>
            <a:endParaRPr sz="2672" b="1" dirty="0">
              <a:solidFill>
                <a:schemeClr val="accent5">
                  <a:lumMod val="75000"/>
                </a:schemeClr>
              </a:solidFill>
              <a:latin typeface="Century"/>
              <a:cs typeface="Century"/>
            </a:endParaRPr>
          </a:p>
          <a:p>
            <a:pPr marL="457200" indent="-457200">
              <a:spcBef>
                <a:spcPts val="21"/>
              </a:spcBef>
              <a:buFont typeface="Wingdings" panose="05000000000000000000" pitchFamily="2" charset="2"/>
              <a:buChar char="v"/>
            </a:pPr>
            <a:endParaRPr sz="2777" b="1" dirty="0">
              <a:latin typeface="Times New Roman"/>
              <a:cs typeface="Times New Roman"/>
            </a:endParaRPr>
          </a:p>
          <a:p>
            <a:pPr marL="466129" indent="-457200">
              <a:buFont typeface="Wingdings" panose="05000000000000000000" pitchFamily="2" charset="2"/>
              <a:buChar char="v"/>
              <a:tabLst>
                <a:tab pos="410305" algn="l"/>
                <a:tab pos="410751" algn="l"/>
              </a:tabLst>
            </a:pPr>
            <a:r>
              <a:rPr sz="2672" b="1" spc="-143" dirty="0">
                <a:solidFill>
                  <a:schemeClr val="accent5">
                    <a:lumMod val="75000"/>
                  </a:schemeClr>
                </a:solidFill>
                <a:latin typeface="Century"/>
                <a:cs typeface="Century"/>
              </a:rPr>
              <a:t>Suppression </a:t>
            </a:r>
            <a:r>
              <a:rPr sz="2672" b="1" spc="-77" dirty="0">
                <a:solidFill>
                  <a:schemeClr val="accent5">
                    <a:lumMod val="75000"/>
                  </a:schemeClr>
                </a:solidFill>
                <a:latin typeface="Century"/>
                <a:cs typeface="Century"/>
              </a:rPr>
              <a:t>by </a:t>
            </a:r>
            <a:r>
              <a:rPr sz="2672" b="1" spc="-63" dirty="0">
                <a:solidFill>
                  <a:schemeClr val="accent5">
                    <a:lumMod val="75000"/>
                  </a:schemeClr>
                </a:solidFill>
                <a:latin typeface="Century"/>
                <a:cs typeface="Century"/>
              </a:rPr>
              <a:t>loop </a:t>
            </a:r>
            <a:r>
              <a:rPr sz="2672" b="1" spc="-169" dirty="0">
                <a:solidFill>
                  <a:schemeClr val="accent5">
                    <a:lumMod val="75000"/>
                  </a:schemeClr>
                </a:solidFill>
                <a:latin typeface="Century"/>
                <a:cs typeface="Century"/>
              </a:rPr>
              <a:t>radiative</a:t>
            </a:r>
            <a:r>
              <a:rPr sz="2672" b="1" spc="-39" dirty="0">
                <a:solidFill>
                  <a:schemeClr val="accent5">
                    <a:lumMod val="75000"/>
                  </a:schemeClr>
                </a:solidFill>
                <a:latin typeface="Century"/>
                <a:cs typeface="Century"/>
              </a:rPr>
              <a:t> </a:t>
            </a:r>
            <a:r>
              <a:rPr sz="2672" b="1" spc="-148" dirty="0">
                <a:solidFill>
                  <a:schemeClr val="accent5">
                    <a:lumMod val="75000"/>
                  </a:schemeClr>
                </a:solidFill>
                <a:latin typeface="Century"/>
                <a:cs typeface="Century"/>
              </a:rPr>
              <a:t>generation:</a:t>
            </a:r>
            <a:endParaRPr sz="2672" b="1" dirty="0">
              <a:solidFill>
                <a:schemeClr val="accent5">
                  <a:lumMod val="75000"/>
                </a:schemeClr>
              </a:solidFill>
              <a:latin typeface="Century"/>
              <a:cs typeface="Century"/>
            </a:endParaRPr>
          </a:p>
          <a:p>
            <a:pPr marL="432628">
              <a:spcBef>
                <a:spcPts val="4"/>
              </a:spcBef>
            </a:pPr>
            <a:r>
              <a:rPr sz="2672" b="1" spc="-183" dirty="0">
                <a:solidFill>
                  <a:schemeClr val="accent5">
                    <a:lumMod val="75000"/>
                  </a:schemeClr>
                </a:solidFill>
                <a:latin typeface="Century"/>
                <a:cs typeface="Century"/>
              </a:rPr>
              <a:t>the </a:t>
            </a:r>
            <a:r>
              <a:rPr sz="2672" b="1" spc="-158" dirty="0">
                <a:solidFill>
                  <a:schemeClr val="accent5">
                    <a:lumMod val="75000"/>
                  </a:schemeClr>
                </a:solidFill>
                <a:latin typeface="Century"/>
                <a:cs typeface="Century"/>
              </a:rPr>
              <a:t>higher </a:t>
            </a:r>
            <a:r>
              <a:rPr sz="2672" b="1" spc="-91" dirty="0">
                <a:solidFill>
                  <a:schemeClr val="accent5">
                    <a:lumMod val="75000"/>
                  </a:schemeClr>
                </a:solidFill>
                <a:latin typeface="Century"/>
                <a:cs typeface="Century"/>
              </a:rPr>
              <a:t>loops </a:t>
            </a:r>
            <a:r>
              <a:rPr sz="2672" b="1" spc="-42" dirty="0">
                <a:solidFill>
                  <a:srgbClr val="FF0000"/>
                </a:solidFill>
                <a:latin typeface="Century"/>
                <a:cs typeface="Century"/>
              </a:rPr>
              <a:t>1/(16</a:t>
            </a:r>
            <a:r>
              <a:rPr sz="2672" b="1" spc="-42" dirty="0">
                <a:solidFill>
                  <a:srgbClr val="FF0000"/>
                </a:solidFill>
                <a:latin typeface="Cambria Math"/>
                <a:cs typeface="Cambria Math"/>
              </a:rPr>
              <a:t>𝛑</a:t>
            </a:r>
            <a:r>
              <a:rPr sz="2637" b="1" spc="-63" baseline="25555" dirty="0">
                <a:solidFill>
                  <a:srgbClr val="FF0000"/>
                </a:solidFill>
                <a:latin typeface="Century"/>
                <a:cs typeface="Century"/>
              </a:rPr>
              <a:t>2</a:t>
            </a:r>
            <a:r>
              <a:rPr sz="2672" b="1" spc="-42" dirty="0">
                <a:solidFill>
                  <a:srgbClr val="FF0000"/>
                </a:solidFill>
                <a:latin typeface="Century"/>
                <a:cs typeface="Century"/>
              </a:rPr>
              <a:t>)</a:t>
            </a:r>
            <a:r>
              <a:rPr sz="2637" b="1" spc="-63" baseline="25555" dirty="0">
                <a:solidFill>
                  <a:srgbClr val="FF0000"/>
                </a:solidFill>
                <a:latin typeface="Century"/>
                <a:cs typeface="Century"/>
              </a:rPr>
              <a:t>n</a:t>
            </a:r>
            <a:r>
              <a:rPr sz="2672" b="1" spc="-42" dirty="0">
                <a:solidFill>
                  <a:srgbClr val="FF0000"/>
                </a:solidFill>
                <a:latin typeface="Century"/>
                <a:cs typeface="Century"/>
              </a:rPr>
              <a:t>, </a:t>
            </a:r>
            <a:r>
              <a:rPr sz="2672" b="1" spc="-183" dirty="0">
                <a:solidFill>
                  <a:schemeClr val="accent5">
                    <a:lumMod val="75000"/>
                  </a:schemeClr>
                </a:solidFill>
                <a:latin typeface="Century"/>
                <a:cs typeface="Century"/>
              </a:rPr>
              <a:t>the </a:t>
            </a:r>
            <a:r>
              <a:rPr sz="2672" b="1" spc="-112" dirty="0" smtClean="0">
                <a:solidFill>
                  <a:schemeClr val="accent5">
                    <a:lumMod val="75000"/>
                  </a:schemeClr>
                </a:solidFill>
                <a:latin typeface="Century"/>
                <a:cs typeface="Century"/>
              </a:rPr>
              <a:t>lower</a:t>
            </a:r>
            <a:r>
              <a:rPr lang="en-US" sz="2672" b="1" spc="-112" dirty="0" smtClean="0">
                <a:solidFill>
                  <a:schemeClr val="accent5">
                    <a:lumMod val="75000"/>
                  </a:schemeClr>
                </a:solidFill>
                <a:latin typeface="Century"/>
                <a:cs typeface="Century"/>
              </a:rPr>
              <a:t> cut </a:t>
            </a:r>
            <a:r>
              <a:rPr lang="en-US" sz="2672" b="1" spc="-112" dirty="0">
                <a:solidFill>
                  <a:schemeClr val="accent5">
                    <a:lumMod val="75000"/>
                  </a:schemeClr>
                </a:solidFill>
                <a:latin typeface="Century"/>
                <a:cs typeface="Century"/>
              </a:rPr>
              <a:t>off scale </a:t>
            </a:r>
            <a:r>
              <a:rPr sz="2672" b="1" spc="-112" dirty="0" smtClean="0">
                <a:solidFill>
                  <a:schemeClr val="accent5">
                    <a:lumMod val="75000"/>
                  </a:schemeClr>
                </a:solidFill>
                <a:latin typeface="Century"/>
                <a:cs typeface="Century"/>
              </a:rPr>
              <a:t> </a:t>
            </a:r>
            <a:r>
              <a:rPr sz="2672" b="1" spc="-151" dirty="0" smtClean="0">
                <a:solidFill>
                  <a:schemeClr val="accent5">
                    <a:lumMod val="75000"/>
                  </a:schemeClr>
                </a:solidFill>
                <a:latin typeface="Century"/>
                <a:cs typeface="Century"/>
              </a:rPr>
              <a:t>can  </a:t>
            </a:r>
            <a:r>
              <a:rPr sz="2672" b="1" spc="-95" dirty="0">
                <a:solidFill>
                  <a:schemeClr val="accent5">
                    <a:lumMod val="75000"/>
                  </a:schemeClr>
                </a:solidFill>
                <a:latin typeface="Century"/>
                <a:cs typeface="Century"/>
              </a:rPr>
              <a:t>be</a:t>
            </a:r>
            <a:r>
              <a:rPr sz="2672" b="1" spc="-95" dirty="0">
                <a:solidFill>
                  <a:srgbClr val="2D2D8A"/>
                </a:solidFill>
                <a:latin typeface="Century"/>
                <a:cs typeface="Century"/>
              </a:rPr>
              <a:t>.</a:t>
            </a:r>
            <a:endParaRPr sz="2672" b="1" dirty="0">
              <a:latin typeface="Century"/>
              <a:cs typeface="Century"/>
            </a:endParaRPr>
          </a:p>
        </p:txBody>
      </p:sp>
    </p:spTree>
    <p:extLst>
      <p:ext uri="{BB962C8B-B14F-4D97-AF65-F5344CB8AC3E}">
        <p14:creationId xmlns:p14="http://schemas.microsoft.com/office/powerpoint/2010/main" val="4442156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50</a:t>
            </a:fld>
            <a:endParaRPr lang="en-US" dirty="0"/>
          </a:p>
        </p:txBody>
      </p:sp>
      <p:pic>
        <p:nvPicPr>
          <p:cNvPr id="3074" name="Picture 2" descr="http://inspirehep.net/record/1507122/files/f2b.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89212" y="1617654"/>
            <a:ext cx="8175937" cy="4237149"/>
          </a:xfrm>
          <a:prstGeom prst="rect">
            <a:avLst/>
          </a:prstGeom>
          <a:ln w="38100" cap="sq">
            <a:noFill/>
            <a:prstDash val="solid"/>
            <a:miter lim="800000"/>
          </a:ln>
          <a:effectLst>
            <a:outerShdw blurRad="50800" dist="38100" dir="2700000" algn="tl" rotWithShape="0">
              <a:srgbClr val="000000">
                <a:alpha val="43000"/>
              </a:srgbClr>
            </a:outerShdw>
          </a:effectLst>
          <a:extLst/>
        </p:spPr>
      </p:pic>
      <p:sp>
        <p:nvSpPr>
          <p:cNvPr id="8" name="Rectangle 7"/>
          <p:cNvSpPr/>
          <p:nvPr/>
        </p:nvSpPr>
        <p:spPr>
          <a:xfrm>
            <a:off x="7192406" y="1094434"/>
            <a:ext cx="4467890" cy="523220"/>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K</a:t>
            </a:r>
            <a:r>
              <a:rPr lang="en-US" sz="1400" b="1" dirty="0">
                <a:ln w="0"/>
                <a:effectLst>
                  <a:outerShdw blurRad="38100" dist="19050" dir="2700000" algn="tl" rotWithShape="0">
                    <a:schemeClr val="dk1">
                      <a:alpha val="40000"/>
                    </a:schemeClr>
                  </a:outerShdw>
                </a:effectLst>
                <a:latin typeface="Californian FB" panose="0207040306080B030204" pitchFamily="18" charset="0"/>
              </a:rPr>
              <a:t>. S.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Babu</a:t>
            </a:r>
            <a:r>
              <a:rPr lang="en-US" sz="1400" b="1" dirty="0">
                <a:ln w="0"/>
                <a:effectLst>
                  <a:outerShdw blurRad="38100" dist="19050" dir="2700000" algn="tl" rotWithShape="0">
                    <a:schemeClr val="dk1">
                      <a:alpha val="40000"/>
                    </a:schemeClr>
                  </a:outerShdw>
                </a:effectLst>
                <a:latin typeface="Californian FB" panose="0207040306080B030204" pitchFamily="18" charset="0"/>
              </a:rPr>
              <a:t> et al.(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Phys.Rev</a:t>
            </a:r>
            <a:r>
              <a:rPr lang="en-US" sz="1400" b="1" dirty="0">
                <a:ln w="0"/>
                <a:effectLst>
                  <a:outerShdw blurRad="38100" dist="19050" dir="2700000" algn="tl" rotWithShape="0">
                    <a:schemeClr val="dk1">
                      <a:alpha val="40000"/>
                    </a:schemeClr>
                  </a:outerShdw>
                </a:effectLst>
                <a:latin typeface="Californian FB" panose="0207040306080B030204" pitchFamily="18" charset="0"/>
              </a:rPr>
              <a:t>. D95 (2017) no.5, 055020)</a:t>
            </a:r>
          </a:p>
          <a:p>
            <a:pPr marL="285750" indent="-285750">
              <a:buFont typeface="Arial" panose="020B0604020202020204" pitchFamily="34" charset="0"/>
              <a:buChar char="•"/>
            </a:pPr>
            <a:endParaRPr lang="en-US" sz="1400" b="1" cap="none" spc="0" dirty="0">
              <a:ln w="0"/>
              <a:solidFill>
                <a:schemeClr val="tx1"/>
              </a:solidFill>
              <a:effectLst>
                <a:outerShdw blurRad="38100" dist="19050" dir="2700000" algn="tl" rotWithShape="0">
                  <a:schemeClr val="dk1">
                    <a:alpha val="40000"/>
                  </a:schemeClr>
                </a:outerShdw>
              </a:effectLst>
              <a:latin typeface="Californian FB" panose="0207040306080B030204" pitchFamily="18" charset="0"/>
            </a:endParaRPr>
          </a:p>
        </p:txBody>
      </p:sp>
    </p:spTree>
    <p:extLst>
      <p:ext uri="{BB962C8B-B14F-4D97-AF65-F5344CB8AC3E}">
        <p14:creationId xmlns:p14="http://schemas.microsoft.com/office/powerpoint/2010/main" val="359486893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329899"/>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9F00D2E9-1FFE-414F-A331-008E5CEBAE67}"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51</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338" y="1752232"/>
            <a:ext cx="4834388" cy="35008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5607" y="1752232"/>
            <a:ext cx="4687371" cy="35008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p:cNvSpPr/>
          <p:nvPr/>
        </p:nvSpPr>
        <p:spPr>
          <a:xfrm>
            <a:off x="6795247" y="6119336"/>
            <a:ext cx="4467890" cy="738664"/>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ATLAS-CONF-2016-051</a:t>
            </a:r>
          </a:p>
          <a:p>
            <a:pPr marL="285750" indent="-285750">
              <a:buFont typeface="Arial" panose="020B0604020202020204" pitchFamily="34" charset="0"/>
              <a:buChar char="•"/>
            </a:pP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K</a:t>
            </a:r>
            <a:r>
              <a:rPr lang="en-US" sz="1400" b="1" dirty="0">
                <a:ln w="0"/>
                <a:effectLst>
                  <a:outerShdw blurRad="38100" dist="19050" dir="2700000" algn="tl" rotWithShape="0">
                    <a:schemeClr val="dk1">
                      <a:alpha val="40000"/>
                    </a:schemeClr>
                  </a:outerShdw>
                </a:effectLst>
                <a:latin typeface="Californian FB" panose="0207040306080B030204" pitchFamily="18" charset="0"/>
              </a:rPr>
              <a:t>. S.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Babu</a:t>
            </a:r>
            <a:r>
              <a:rPr lang="en-US" sz="1400" b="1" dirty="0">
                <a:ln w="0"/>
                <a:effectLst>
                  <a:outerShdw blurRad="38100" dist="19050" dir="2700000" algn="tl" rotWithShape="0">
                    <a:schemeClr val="dk1">
                      <a:alpha val="40000"/>
                    </a:schemeClr>
                  </a:outerShdw>
                </a:effectLst>
                <a:latin typeface="Californian FB" panose="0207040306080B030204" pitchFamily="18" charset="0"/>
              </a:rPr>
              <a:t> et al.(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Phys.Rev</a:t>
            </a:r>
            <a:r>
              <a:rPr lang="en-US" sz="1400" b="1" dirty="0">
                <a:ln w="0"/>
                <a:effectLst>
                  <a:outerShdw blurRad="38100" dist="19050" dir="2700000" algn="tl" rotWithShape="0">
                    <a:schemeClr val="dk1">
                      <a:alpha val="40000"/>
                    </a:schemeClr>
                  </a:outerShdw>
                </a:effectLst>
                <a:latin typeface="Californian FB" panose="0207040306080B030204" pitchFamily="18" charset="0"/>
              </a:rPr>
              <a:t>. D95 (2017) no.5, 055020)</a:t>
            </a:r>
          </a:p>
          <a:p>
            <a:pPr marL="285750" indent="-285750">
              <a:buFont typeface="Arial" panose="020B0604020202020204" pitchFamily="34" charset="0"/>
              <a:buChar char="•"/>
            </a:pPr>
            <a:endParaRPr lang="en-US" sz="1400" b="1" cap="none" spc="0" dirty="0">
              <a:ln w="0"/>
              <a:solidFill>
                <a:schemeClr val="tx1"/>
              </a:solidFill>
              <a:effectLst>
                <a:outerShdw blurRad="38100" dist="19050" dir="2700000" algn="tl" rotWithShape="0">
                  <a:schemeClr val="dk1">
                    <a:alpha val="40000"/>
                  </a:schemeClr>
                </a:outerShdw>
              </a:effectLst>
              <a:latin typeface="Californian FB" panose="0207040306080B030204" pitchFamily="18" charset="0"/>
            </a:endParaRPr>
          </a:p>
        </p:txBody>
      </p:sp>
    </p:spTree>
    <p:extLst>
      <p:ext uri="{BB962C8B-B14F-4D97-AF65-F5344CB8AC3E}">
        <p14:creationId xmlns:p14="http://schemas.microsoft.com/office/powerpoint/2010/main" val="2145831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52</a:t>
            </a:fld>
            <a:endParaRPr lang="en-US" dirty="0"/>
          </a:p>
        </p:txBody>
      </p:sp>
      <p:pic>
        <p:nvPicPr>
          <p:cNvPr id="3" name="Picture 2"/>
          <p:cNvPicPr>
            <a:picLocks noChangeAspect="1"/>
          </p:cNvPicPr>
          <p:nvPr/>
        </p:nvPicPr>
        <p:blipFill>
          <a:blip r:embed="rId2"/>
          <a:stretch>
            <a:fillRect/>
          </a:stretch>
        </p:blipFill>
        <p:spPr>
          <a:xfrm>
            <a:off x="2421228" y="1907952"/>
            <a:ext cx="8435663" cy="3192082"/>
          </a:xfrm>
          <a:prstGeom prst="rect">
            <a:avLst/>
          </a:prstGeom>
          <a:ln w="88900" cap="sq" cmpd="thickThin">
            <a:solidFill>
              <a:srgbClr val="000000"/>
            </a:solidFill>
            <a:prstDash val="solid"/>
            <a:miter lim="800000"/>
          </a:ln>
          <a:effectLst>
            <a:innerShdw blurRad="76200">
              <a:srgbClr val="000000"/>
            </a:innerShdw>
          </a:effectLst>
        </p:spPr>
      </p:pic>
      <p:sp>
        <p:nvSpPr>
          <p:cNvPr id="9" name="Rectangle 8"/>
          <p:cNvSpPr/>
          <p:nvPr/>
        </p:nvSpPr>
        <p:spPr>
          <a:xfrm>
            <a:off x="7124753" y="1147265"/>
            <a:ext cx="4467890" cy="523220"/>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K</a:t>
            </a:r>
            <a:r>
              <a:rPr lang="en-US" sz="1400" b="1" dirty="0">
                <a:ln w="0"/>
                <a:effectLst>
                  <a:outerShdw blurRad="38100" dist="19050" dir="2700000" algn="tl" rotWithShape="0">
                    <a:schemeClr val="dk1">
                      <a:alpha val="40000"/>
                    </a:schemeClr>
                  </a:outerShdw>
                </a:effectLst>
                <a:latin typeface="Californian FB" panose="0207040306080B030204" pitchFamily="18" charset="0"/>
              </a:rPr>
              <a:t>. S.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Babu</a:t>
            </a:r>
            <a:r>
              <a:rPr lang="en-US" sz="1400" b="1" dirty="0">
                <a:ln w="0"/>
                <a:effectLst>
                  <a:outerShdw blurRad="38100" dist="19050" dir="2700000" algn="tl" rotWithShape="0">
                    <a:schemeClr val="dk1">
                      <a:alpha val="40000"/>
                    </a:schemeClr>
                  </a:outerShdw>
                </a:effectLst>
                <a:latin typeface="Californian FB" panose="0207040306080B030204" pitchFamily="18" charset="0"/>
              </a:rPr>
              <a:t> et al.(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Phys.Rev</a:t>
            </a:r>
            <a:r>
              <a:rPr lang="en-US" sz="1400" b="1" dirty="0">
                <a:ln w="0"/>
                <a:effectLst>
                  <a:outerShdw blurRad="38100" dist="19050" dir="2700000" algn="tl" rotWithShape="0">
                    <a:schemeClr val="dk1">
                      <a:alpha val="40000"/>
                    </a:schemeClr>
                  </a:outerShdw>
                </a:effectLst>
                <a:latin typeface="Californian FB" panose="0207040306080B030204" pitchFamily="18" charset="0"/>
              </a:rPr>
              <a:t>. D95 (2017) no.5, 055020)</a:t>
            </a:r>
          </a:p>
          <a:p>
            <a:pPr marL="285750" indent="-285750">
              <a:buFont typeface="Arial" panose="020B0604020202020204" pitchFamily="34" charset="0"/>
              <a:buChar char="•"/>
            </a:pPr>
            <a:endParaRPr lang="en-US" sz="1400" b="1" cap="none" spc="0" dirty="0">
              <a:ln w="0"/>
              <a:solidFill>
                <a:schemeClr val="tx1"/>
              </a:solidFill>
              <a:effectLst>
                <a:outerShdw blurRad="38100" dist="19050" dir="2700000" algn="tl" rotWithShape="0">
                  <a:schemeClr val="dk1">
                    <a:alpha val="40000"/>
                  </a:schemeClr>
                </a:outerShdw>
              </a:effectLst>
              <a:latin typeface="Californian FB" panose="0207040306080B030204" pitchFamily="18" charset="0"/>
            </a:endParaRPr>
          </a:p>
        </p:txBody>
      </p:sp>
    </p:spTree>
    <p:extLst>
      <p:ext uri="{BB962C8B-B14F-4D97-AF65-F5344CB8AC3E}">
        <p14:creationId xmlns:p14="http://schemas.microsoft.com/office/powerpoint/2010/main" val="12783512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329899"/>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9F00D2E9-1FFE-414F-A331-008E5CEBAE67}"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53</a:t>
            </a:fld>
            <a:endParaRPr lang="en-US" dirty="0"/>
          </a:p>
        </p:txBody>
      </p:sp>
      <p:sp>
        <p:nvSpPr>
          <p:cNvPr id="10" name="Rectangle 9"/>
          <p:cNvSpPr/>
          <p:nvPr/>
        </p:nvSpPr>
        <p:spPr>
          <a:xfrm>
            <a:off x="6795247" y="6119336"/>
            <a:ext cx="4467890" cy="523220"/>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K</a:t>
            </a:r>
            <a:r>
              <a:rPr lang="en-US" sz="1400" b="1" dirty="0">
                <a:ln w="0"/>
                <a:effectLst>
                  <a:outerShdw blurRad="38100" dist="19050" dir="2700000" algn="tl" rotWithShape="0">
                    <a:schemeClr val="dk1">
                      <a:alpha val="40000"/>
                    </a:schemeClr>
                  </a:outerShdw>
                </a:effectLst>
                <a:latin typeface="Californian FB" panose="0207040306080B030204" pitchFamily="18" charset="0"/>
              </a:rPr>
              <a:t>. S.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Babu</a:t>
            </a:r>
            <a:r>
              <a:rPr lang="en-US" sz="1400" b="1" dirty="0">
                <a:ln w="0"/>
                <a:effectLst>
                  <a:outerShdw blurRad="38100" dist="19050" dir="2700000" algn="tl" rotWithShape="0">
                    <a:schemeClr val="dk1">
                      <a:alpha val="40000"/>
                    </a:schemeClr>
                  </a:outerShdw>
                </a:effectLst>
                <a:latin typeface="Californian FB" panose="0207040306080B030204" pitchFamily="18" charset="0"/>
              </a:rPr>
              <a:t> et al.(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Phys.Rev</a:t>
            </a:r>
            <a:r>
              <a:rPr lang="en-US" sz="1400" b="1" dirty="0">
                <a:ln w="0"/>
                <a:effectLst>
                  <a:outerShdw blurRad="38100" dist="19050" dir="2700000" algn="tl" rotWithShape="0">
                    <a:schemeClr val="dk1">
                      <a:alpha val="40000"/>
                    </a:schemeClr>
                  </a:outerShdw>
                </a:effectLst>
                <a:latin typeface="Californian FB" panose="0207040306080B030204" pitchFamily="18" charset="0"/>
              </a:rPr>
              <a:t>. D95 (2017) no.5, 055020)</a:t>
            </a:r>
          </a:p>
          <a:p>
            <a:pPr marL="285750" indent="-285750">
              <a:buFont typeface="Arial" panose="020B0604020202020204" pitchFamily="34" charset="0"/>
              <a:buChar char="•"/>
            </a:pPr>
            <a:endParaRPr lang="en-US" sz="1400" b="1" cap="none" spc="0" dirty="0">
              <a:ln w="0"/>
              <a:solidFill>
                <a:schemeClr val="tx1"/>
              </a:solidFill>
              <a:effectLst>
                <a:outerShdw blurRad="38100" dist="19050" dir="2700000" algn="tl" rotWithShape="0">
                  <a:schemeClr val="dk1">
                    <a:alpha val="40000"/>
                  </a:schemeClr>
                </a:outerShdw>
              </a:effectLst>
              <a:latin typeface="Californian FB" panose="0207040306080B030204" pitchFamily="18" charset="0"/>
            </a:endParaRPr>
          </a:p>
        </p:txBody>
      </p:sp>
      <p:pic>
        <p:nvPicPr>
          <p:cNvPr id="3" name="Picture 2"/>
          <p:cNvPicPr>
            <a:picLocks noChangeAspect="1"/>
          </p:cNvPicPr>
          <p:nvPr/>
        </p:nvPicPr>
        <p:blipFill>
          <a:blip r:embed="rId2"/>
          <a:stretch>
            <a:fillRect/>
          </a:stretch>
        </p:blipFill>
        <p:spPr>
          <a:xfrm>
            <a:off x="1092638" y="1643086"/>
            <a:ext cx="5308162" cy="3623343"/>
          </a:xfrm>
          <a:prstGeom prst="rect">
            <a:avLst/>
          </a:prstGeom>
          <a:ln w="88900" cap="sq" cmpd="thickThin">
            <a:solidFill>
              <a:srgbClr val="000000"/>
            </a:solidFill>
            <a:prstDash val="solid"/>
            <a:miter lim="800000"/>
          </a:ln>
          <a:effectLst>
            <a:innerShdw blurRad="76200">
              <a:srgbClr val="000000"/>
            </a:innerShdw>
          </a:effectLst>
        </p:spPr>
      </p:pic>
      <p:pic>
        <p:nvPicPr>
          <p:cNvPr id="8" name="Picture 7"/>
          <p:cNvPicPr>
            <a:picLocks noChangeAspect="1"/>
          </p:cNvPicPr>
          <p:nvPr/>
        </p:nvPicPr>
        <p:blipFill>
          <a:blip r:embed="rId3"/>
          <a:stretch>
            <a:fillRect/>
          </a:stretch>
        </p:blipFill>
        <p:spPr>
          <a:xfrm>
            <a:off x="6795247" y="1610789"/>
            <a:ext cx="5053316" cy="365564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8875824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54</a:t>
            </a:fld>
            <a:endParaRPr lang="en-US" dirty="0"/>
          </a:p>
        </p:txBody>
      </p:sp>
      <p:pic>
        <p:nvPicPr>
          <p:cNvPr id="2" name="Picture 1"/>
          <p:cNvPicPr>
            <a:picLocks noChangeAspect="1"/>
          </p:cNvPicPr>
          <p:nvPr/>
        </p:nvPicPr>
        <p:blipFill>
          <a:blip r:embed="rId2">
            <a:clrChange>
              <a:clrFrom>
                <a:srgbClr val="FFFFFF"/>
              </a:clrFrom>
              <a:clrTo>
                <a:srgbClr val="FFFFFF">
                  <a:alpha val="0"/>
                </a:srgbClr>
              </a:clrTo>
            </a:clrChange>
          </a:blip>
          <a:stretch>
            <a:fillRect/>
          </a:stretch>
        </p:blipFill>
        <p:spPr>
          <a:xfrm>
            <a:off x="2668910" y="1828801"/>
            <a:ext cx="8610085" cy="3709116"/>
          </a:xfrm>
          <a:prstGeom prst="rect">
            <a:avLst/>
          </a:prstGeom>
          <a:ln w="88900" cap="sq" cmpd="thickThin">
            <a:noFill/>
            <a:prstDash val="solid"/>
            <a:miter lim="800000"/>
          </a:ln>
          <a:effectLst>
            <a:innerShdw blurRad="76200">
              <a:srgbClr val="000000"/>
            </a:innerShdw>
          </a:effectLst>
        </p:spPr>
      </p:pic>
      <p:sp>
        <p:nvSpPr>
          <p:cNvPr id="8" name="Rectangle 7"/>
          <p:cNvSpPr/>
          <p:nvPr/>
        </p:nvSpPr>
        <p:spPr>
          <a:xfrm>
            <a:off x="7124753" y="1147265"/>
            <a:ext cx="4467890" cy="523220"/>
          </a:xfrm>
          <a:prstGeom prst="rect">
            <a:avLst/>
          </a:prstGeom>
          <a:noFill/>
        </p:spPr>
        <p:txBody>
          <a:bodyPr wrap="none" lIns="91440" tIns="45720" rIns="91440" bIns="45720">
            <a:spAutoFit/>
          </a:bodyPr>
          <a:lstStyle/>
          <a:p>
            <a:pPr marL="285750" indent="-285750">
              <a:buFont typeface="Arial" panose="020B0604020202020204" pitchFamily="34" charset="0"/>
              <a:buChar char="•"/>
            </a:pPr>
            <a:r>
              <a:rPr lang="en-US" sz="1400" b="1" dirty="0" smtClean="0">
                <a:ln w="0"/>
                <a:effectLst>
                  <a:outerShdw blurRad="38100" dist="19050" dir="2700000" algn="tl" rotWithShape="0">
                    <a:schemeClr val="dk1">
                      <a:alpha val="40000"/>
                    </a:schemeClr>
                  </a:outerShdw>
                </a:effectLst>
                <a:latin typeface="Californian FB" panose="0207040306080B030204" pitchFamily="18" charset="0"/>
              </a:rPr>
              <a:t>K</a:t>
            </a:r>
            <a:r>
              <a:rPr lang="en-US" sz="1400" b="1" dirty="0">
                <a:ln w="0"/>
                <a:effectLst>
                  <a:outerShdw blurRad="38100" dist="19050" dir="2700000" algn="tl" rotWithShape="0">
                    <a:schemeClr val="dk1">
                      <a:alpha val="40000"/>
                    </a:schemeClr>
                  </a:outerShdw>
                </a:effectLst>
                <a:latin typeface="Californian FB" panose="0207040306080B030204" pitchFamily="18" charset="0"/>
              </a:rPr>
              <a:t>. S.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Babu</a:t>
            </a:r>
            <a:r>
              <a:rPr lang="en-US" sz="1400" b="1" dirty="0">
                <a:ln w="0"/>
                <a:effectLst>
                  <a:outerShdw blurRad="38100" dist="19050" dir="2700000" algn="tl" rotWithShape="0">
                    <a:schemeClr val="dk1">
                      <a:alpha val="40000"/>
                    </a:schemeClr>
                  </a:outerShdw>
                </a:effectLst>
                <a:latin typeface="Californian FB" panose="0207040306080B030204" pitchFamily="18" charset="0"/>
              </a:rPr>
              <a:t> et al.( </a:t>
            </a:r>
            <a:r>
              <a:rPr lang="en-US" sz="1400" b="1" dirty="0" err="1">
                <a:ln w="0"/>
                <a:effectLst>
                  <a:outerShdw blurRad="38100" dist="19050" dir="2700000" algn="tl" rotWithShape="0">
                    <a:schemeClr val="dk1">
                      <a:alpha val="40000"/>
                    </a:schemeClr>
                  </a:outerShdw>
                </a:effectLst>
                <a:latin typeface="Californian FB" panose="0207040306080B030204" pitchFamily="18" charset="0"/>
              </a:rPr>
              <a:t>Phys.Rev</a:t>
            </a:r>
            <a:r>
              <a:rPr lang="en-US" sz="1400" b="1" dirty="0">
                <a:ln w="0"/>
                <a:effectLst>
                  <a:outerShdw blurRad="38100" dist="19050" dir="2700000" algn="tl" rotWithShape="0">
                    <a:schemeClr val="dk1">
                      <a:alpha val="40000"/>
                    </a:schemeClr>
                  </a:outerShdw>
                </a:effectLst>
                <a:latin typeface="Californian FB" panose="0207040306080B030204" pitchFamily="18" charset="0"/>
              </a:rPr>
              <a:t>. D95 (2017) no.5, 055020)</a:t>
            </a:r>
          </a:p>
          <a:p>
            <a:pPr marL="285750" indent="-285750">
              <a:buFont typeface="Arial" panose="020B0604020202020204" pitchFamily="34" charset="0"/>
              <a:buChar char="•"/>
            </a:pPr>
            <a:endParaRPr lang="en-US" sz="1400" b="1" cap="none" spc="0" dirty="0">
              <a:ln w="0"/>
              <a:solidFill>
                <a:schemeClr val="tx1"/>
              </a:solidFill>
              <a:effectLst>
                <a:outerShdw blurRad="38100" dist="19050" dir="2700000" algn="tl" rotWithShape="0">
                  <a:schemeClr val="dk1">
                    <a:alpha val="40000"/>
                  </a:schemeClr>
                </a:outerShdw>
              </a:effectLst>
              <a:latin typeface="Californian FB" panose="0207040306080B030204" pitchFamily="18" charset="0"/>
            </a:endParaRPr>
          </a:p>
        </p:txBody>
      </p:sp>
    </p:spTree>
    <p:extLst>
      <p:ext uri="{BB962C8B-B14F-4D97-AF65-F5344CB8AC3E}">
        <p14:creationId xmlns:p14="http://schemas.microsoft.com/office/powerpoint/2010/main" val="24678783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chemeClr val="accent5"/>
                </a:solidFill>
                <a:latin typeface="Baskerville Old Face" panose="02020602080505020303" pitchFamily="18" charset="0"/>
              </a:rPr>
              <a:t>Doubly Charged Higgs Phenomenology</a:t>
            </a:r>
            <a:endParaRPr lang="en-US" b="1" dirty="0">
              <a:solidFill>
                <a:schemeClr val="accent5"/>
              </a:solidFill>
            </a:endParaRPr>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55</a:t>
            </a:fld>
            <a:endParaRPr lang="en-US" dirty="0"/>
          </a:p>
        </p:txBody>
      </p:sp>
      <p:pic>
        <p:nvPicPr>
          <p:cNvPr id="2" name="Picture 1"/>
          <p:cNvPicPr>
            <a:picLocks noChangeAspect="1"/>
          </p:cNvPicPr>
          <p:nvPr/>
        </p:nvPicPr>
        <p:blipFill>
          <a:blip r:embed="rId2">
            <a:clrChange>
              <a:clrFrom>
                <a:srgbClr val="FFFFFF"/>
              </a:clrFrom>
              <a:clrTo>
                <a:srgbClr val="FFFFFF">
                  <a:alpha val="0"/>
                </a:srgbClr>
              </a:clrTo>
            </a:clrChange>
          </a:blip>
          <a:stretch>
            <a:fillRect/>
          </a:stretch>
        </p:blipFill>
        <p:spPr>
          <a:xfrm>
            <a:off x="2952246" y="1541696"/>
            <a:ext cx="7762977" cy="4202281"/>
          </a:xfrm>
          <a:prstGeom prst="rect">
            <a:avLst/>
          </a:prstGeom>
          <a:ln w="88900" cap="sq" cmpd="thickThin">
            <a:noFill/>
            <a:prstDash val="solid"/>
            <a:miter lim="800000"/>
          </a:ln>
          <a:effectLst>
            <a:innerShdw blurRad="76200">
              <a:srgbClr val="000000"/>
            </a:innerShdw>
          </a:effectLst>
        </p:spPr>
      </p:pic>
      <p:pic>
        <p:nvPicPr>
          <p:cNvPr id="3" name="Picture 2"/>
          <p:cNvPicPr>
            <a:picLocks noChangeAspect="1"/>
          </p:cNvPicPr>
          <p:nvPr/>
        </p:nvPicPr>
        <p:blipFill>
          <a:blip r:embed="rId3">
            <a:duotone>
              <a:prstClr val="black"/>
              <a:schemeClr val="bg1">
                <a:tint val="45000"/>
                <a:satMod val="400000"/>
              </a:schemeClr>
            </a:duotone>
          </a:blip>
          <a:stretch>
            <a:fillRect/>
          </a:stretch>
        </p:blipFill>
        <p:spPr>
          <a:xfrm>
            <a:off x="646355" y="2222175"/>
            <a:ext cx="1942857" cy="533333"/>
          </a:xfrm>
          <a:prstGeom prst="rect">
            <a:avLst/>
          </a:prstGeom>
        </p:spPr>
      </p:pic>
    </p:spTree>
    <p:extLst>
      <p:ext uri="{BB962C8B-B14F-4D97-AF65-F5344CB8AC3E}">
        <p14:creationId xmlns:p14="http://schemas.microsoft.com/office/powerpoint/2010/main" val="125902458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56</a:t>
            </a:fld>
            <a:endParaRPr lang="en-US" dirty="0"/>
          </a:p>
        </p:txBody>
      </p:sp>
      <p:pic>
        <p:nvPicPr>
          <p:cNvPr id="3" name="Picture 2"/>
          <p:cNvPicPr>
            <a:picLocks noChangeAspect="1"/>
          </p:cNvPicPr>
          <p:nvPr/>
        </p:nvPicPr>
        <p:blipFill>
          <a:blip r:embed="rId2"/>
          <a:stretch>
            <a:fillRect/>
          </a:stretch>
        </p:blipFill>
        <p:spPr>
          <a:xfrm>
            <a:off x="2668910" y="1589275"/>
            <a:ext cx="7917524" cy="23111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3"/>
          <a:stretch>
            <a:fillRect/>
          </a:stretch>
        </p:blipFill>
        <p:spPr>
          <a:xfrm>
            <a:off x="2668910" y="4752304"/>
            <a:ext cx="7917524" cy="13781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36899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57</a:t>
            </a:fld>
            <a:endParaRPr lang="en-US" dirty="0"/>
          </a:p>
        </p:txBody>
      </p:sp>
      <p:pic>
        <p:nvPicPr>
          <p:cNvPr id="3" name="Picture 2"/>
          <p:cNvPicPr>
            <a:picLocks noChangeAspect="1"/>
          </p:cNvPicPr>
          <p:nvPr/>
        </p:nvPicPr>
        <p:blipFill>
          <a:blip r:embed="rId2"/>
          <a:stretch>
            <a:fillRect/>
          </a:stretch>
        </p:blipFill>
        <p:spPr>
          <a:xfrm>
            <a:off x="3144591" y="1670485"/>
            <a:ext cx="7064620" cy="35545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972695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58</a:t>
            </a:fld>
            <a:endParaRPr lang="en-US" dirty="0"/>
          </a:p>
        </p:txBody>
      </p:sp>
      <p:pic>
        <p:nvPicPr>
          <p:cNvPr id="2" name="Picture 1"/>
          <p:cNvPicPr>
            <a:picLocks noChangeAspect="1"/>
          </p:cNvPicPr>
          <p:nvPr/>
        </p:nvPicPr>
        <p:blipFill>
          <a:blip r:embed="rId2"/>
          <a:stretch>
            <a:fillRect/>
          </a:stretch>
        </p:blipFill>
        <p:spPr>
          <a:xfrm>
            <a:off x="3258356" y="1670485"/>
            <a:ext cx="7392472" cy="38546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3183581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59</a:t>
            </a:fld>
            <a:endParaRPr lang="en-US" dirty="0"/>
          </a:p>
        </p:txBody>
      </p:sp>
      <p:pic>
        <p:nvPicPr>
          <p:cNvPr id="3" name="Picture 2"/>
          <p:cNvPicPr>
            <a:picLocks noChangeAspect="1"/>
          </p:cNvPicPr>
          <p:nvPr/>
        </p:nvPicPr>
        <p:blipFill>
          <a:blip r:embed="rId2"/>
          <a:stretch>
            <a:fillRect/>
          </a:stretch>
        </p:blipFill>
        <p:spPr>
          <a:xfrm>
            <a:off x="3490175" y="1981200"/>
            <a:ext cx="6542467" cy="3479442"/>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052875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a:t>
            </a:fld>
            <a:endParaRPr lang="en-US" dirty="0"/>
          </a:p>
        </p:txBody>
      </p:sp>
      <p:sp>
        <p:nvSpPr>
          <p:cNvPr id="10" name="Rectangle 9"/>
          <p:cNvSpPr/>
          <p:nvPr/>
        </p:nvSpPr>
        <p:spPr>
          <a:xfrm>
            <a:off x="2348036" y="0"/>
            <a:ext cx="5950347" cy="584775"/>
          </a:xfrm>
          <a:prstGeom prst="rect">
            <a:avLst/>
          </a:prstGeom>
        </p:spPr>
        <p:txBody>
          <a:bodyPr wrap="none">
            <a:spAutoFit/>
          </a:bodyPr>
          <a:lstStyle/>
          <a:p>
            <a:pPr marL="457200" indent="-457200">
              <a:buFont typeface="Wingdings" panose="05000000000000000000" pitchFamily="2" charset="2"/>
              <a:buChar char="v"/>
            </a:pPr>
            <a:r>
              <a:rPr lang="en-US" sz="3200" b="1" spc="608" dirty="0" smtClean="0">
                <a:solidFill>
                  <a:schemeClr val="accent5">
                    <a:lumMod val="75000"/>
                  </a:schemeClr>
                </a:solidFill>
                <a:latin typeface="Baskerville Old Face" panose="02020602080505020303" pitchFamily="18" charset="0"/>
                <a:cs typeface="Times New Roman"/>
              </a:rPr>
              <a:t>Neutrino </a:t>
            </a:r>
            <a:r>
              <a:rPr lang="en-US" sz="3200" b="1" spc="608" smtClean="0">
                <a:solidFill>
                  <a:schemeClr val="accent5">
                    <a:lumMod val="75000"/>
                  </a:schemeClr>
                </a:solidFill>
                <a:latin typeface="Baskerville Old Face" panose="02020602080505020303" pitchFamily="18" charset="0"/>
                <a:cs typeface="Times New Roman"/>
              </a:rPr>
              <a:t>Mass Models</a:t>
            </a:r>
            <a:endParaRPr lang="en-US" sz="3200" dirty="0">
              <a:solidFill>
                <a:schemeClr val="accent5">
                  <a:lumMod val="75000"/>
                </a:schemeClr>
              </a:solidFill>
            </a:endParaRPr>
          </a:p>
        </p:txBody>
      </p:sp>
      <p:pic>
        <p:nvPicPr>
          <p:cNvPr id="7" name="Picture 2" descr="Image result for seesaw balance funny"/>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9428978" y="2604654"/>
            <a:ext cx="2098453" cy="2937163"/>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p:cNvSpPr/>
          <p:nvPr/>
        </p:nvSpPr>
        <p:spPr>
          <a:xfrm>
            <a:off x="3485760" y="2840182"/>
            <a:ext cx="940158" cy="259298"/>
          </a:xfrm>
          <a:prstGeom prst="ellipse">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8" name="Oval 7"/>
          <p:cNvSpPr/>
          <p:nvPr/>
        </p:nvSpPr>
        <p:spPr>
          <a:xfrm>
            <a:off x="3448747" y="3246475"/>
            <a:ext cx="1014185" cy="256466"/>
          </a:xfrm>
          <a:prstGeom prst="ellipse">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5">
            <a:clrChange>
              <a:clrFrom>
                <a:srgbClr val="FFFFFF"/>
              </a:clrFrom>
              <a:clrTo>
                <a:srgbClr val="FFFFFF">
                  <a:alpha val="0"/>
                </a:srgbClr>
              </a:clrTo>
            </a:clrChange>
          </a:blip>
          <a:stretch>
            <a:fillRect/>
          </a:stretch>
        </p:blipFill>
        <p:spPr>
          <a:xfrm>
            <a:off x="3562367" y="3546764"/>
            <a:ext cx="3521683" cy="1714036"/>
          </a:xfrm>
          <a:prstGeom prst="rect">
            <a:avLst/>
          </a:prstGeom>
        </p:spPr>
      </p:pic>
      <p:pic>
        <p:nvPicPr>
          <p:cNvPr id="12" name="Picture 11"/>
          <p:cNvPicPr>
            <a:picLocks noChangeAspect="1"/>
          </p:cNvPicPr>
          <p:nvPr/>
        </p:nvPicPr>
        <p:blipFill>
          <a:blip r:embed="rId6">
            <a:clrChange>
              <a:clrFrom>
                <a:srgbClr val="FFFFFF"/>
              </a:clrFrom>
              <a:clrTo>
                <a:srgbClr val="FFFFFF">
                  <a:alpha val="0"/>
                </a:srgbClr>
              </a:clrTo>
            </a:clrChange>
          </a:blip>
          <a:stretch>
            <a:fillRect/>
          </a:stretch>
        </p:blipFill>
        <p:spPr>
          <a:xfrm>
            <a:off x="2589212" y="584775"/>
            <a:ext cx="6747387" cy="6106970"/>
          </a:xfrm>
          <a:prstGeom prst="rect">
            <a:avLst/>
          </a:prstGeom>
        </p:spPr>
      </p:pic>
    </p:spTree>
    <p:extLst>
      <p:ext uri="{BB962C8B-B14F-4D97-AF65-F5344CB8AC3E}">
        <p14:creationId xmlns:p14="http://schemas.microsoft.com/office/powerpoint/2010/main" val="4128260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560" y="62703"/>
            <a:ext cx="8911687" cy="1280890"/>
          </a:xfrm>
        </p:spPr>
        <p:txBody>
          <a:bodyPr/>
          <a:lstStyle/>
          <a:p>
            <a:pPr marL="571500" indent="-571500">
              <a:buFont typeface="Wingdings" panose="05000000000000000000" pitchFamily="2" charset="2"/>
              <a:buChar char="v"/>
            </a:pPr>
            <a:r>
              <a:rPr lang="en-US" dirty="0" smtClean="0">
                <a:solidFill>
                  <a:srgbClr val="C00000"/>
                </a:solidFill>
                <a:latin typeface="Baskerville Old Face" panose="02020602080505020303" pitchFamily="18" charset="0"/>
              </a:rPr>
              <a:t>Future Goals :</a:t>
            </a:r>
            <a:endParaRPr lang="en-US" dirty="0">
              <a:solidFill>
                <a:srgbClr val="C00000"/>
              </a:solidFill>
              <a:latin typeface="Baskerville Old Face" panose="02020602080505020303" pitchFamily="18" charset="0"/>
            </a:endParaRPr>
          </a:p>
        </p:txBody>
      </p:sp>
      <p:pic>
        <p:nvPicPr>
          <p:cNvPr id="7" name="Content Placeholder 6"/>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1311579" y="1347094"/>
            <a:ext cx="3000217" cy="3130639"/>
          </a:xfrm>
          <a:prstGeom prst="rect">
            <a:avLst/>
          </a:prstGeom>
        </p:spPr>
      </p:pic>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60</a:t>
            </a:fld>
            <a:endParaRPr lang="en-US" dirty="0"/>
          </a:p>
        </p:txBody>
      </p:sp>
      <p:sp>
        <p:nvSpPr>
          <p:cNvPr id="8" name="Rectangle 7"/>
          <p:cNvSpPr/>
          <p:nvPr/>
        </p:nvSpPr>
        <p:spPr>
          <a:xfrm>
            <a:off x="1437981" y="4733252"/>
            <a:ext cx="3559022" cy="461665"/>
          </a:xfrm>
          <a:prstGeom prst="rect">
            <a:avLst/>
          </a:prstGeom>
        </p:spPr>
        <p:txBody>
          <a:bodyPr wrap="square">
            <a:spAutoFit/>
          </a:bodyPr>
          <a:lstStyle/>
          <a:p>
            <a:r>
              <a:rPr lang="it-IT" sz="1200" b="1" dirty="0">
                <a:solidFill>
                  <a:srgbClr val="6699CC"/>
                </a:solidFill>
                <a:latin typeface="arial" panose="020B0604020202020204" pitchFamily="34" charset="0"/>
                <a:hlinkClick r:id="rId3"/>
              </a:rPr>
              <a:t>Maiezza, Alessio</a:t>
            </a:r>
            <a:r>
              <a:rPr lang="it-IT" sz="1200" b="1" dirty="0">
                <a:solidFill>
                  <a:srgbClr val="000000"/>
                </a:solidFill>
                <a:latin typeface="arial" panose="020B0604020202020204" pitchFamily="34" charset="0"/>
              </a:rPr>
              <a:t> </a:t>
            </a:r>
            <a:r>
              <a:rPr lang="it-IT" sz="1200" b="1" i="1" dirty="0">
                <a:solidFill>
                  <a:srgbClr val="000000"/>
                </a:solidFill>
                <a:latin typeface="arial" panose="020B0604020202020204" pitchFamily="34" charset="0"/>
              </a:rPr>
              <a:t>et al.</a:t>
            </a:r>
            <a:r>
              <a:rPr lang="it-IT" sz="1200" b="1" dirty="0">
                <a:solidFill>
                  <a:srgbClr val="000000"/>
                </a:solidFill>
                <a:latin typeface="arial" panose="020B0604020202020204" pitchFamily="34" charset="0"/>
              </a:rPr>
              <a:t> Phys.Rev.Lett. 115 (2015) 081802</a:t>
            </a:r>
            <a:endParaRPr lang="en-US" sz="1200" b="1" dirty="0"/>
          </a:p>
        </p:txBody>
      </p:sp>
      <p:sp>
        <p:nvSpPr>
          <p:cNvPr id="11" name="Rounded Rectangle 10"/>
          <p:cNvSpPr/>
          <p:nvPr/>
        </p:nvSpPr>
        <p:spPr>
          <a:xfrm>
            <a:off x="5871791" y="434885"/>
            <a:ext cx="6023084" cy="6065948"/>
          </a:xfrm>
          <a:prstGeom prst="round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5">
            <a:clrChange>
              <a:clrFrom>
                <a:srgbClr val="FFFFFF"/>
              </a:clrFrom>
              <a:clrTo>
                <a:srgbClr val="FFFFFF">
                  <a:alpha val="0"/>
                </a:srgbClr>
              </a:clrTo>
            </a:clrChange>
          </a:blip>
          <a:stretch>
            <a:fillRect/>
          </a:stretch>
        </p:blipFill>
        <p:spPr>
          <a:xfrm>
            <a:off x="6513033" y="467227"/>
            <a:ext cx="4438650" cy="2556184"/>
          </a:xfrm>
          <a:prstGeom prst="rect">
            <a:avLst/>
          </a:prstGeom>
        </p:spPr>
      </p:pic>
      <p:pic>
        <p:nvPicPr>
          <p:cNvPr id="13" name="Picture 12"/>
          <p:cNvPicPr>
            <a:picLocks noChangeAspect="1"/>
          </p:cNvPicPr>
          <p:nvPr/>
        </p:nvPicPr>
        <p:blipFill>
          <a:blip r:embed="rId6">
            <a:clrChange>
              <a:clrFrom>
                <a:srgbClr val="FFFFFF"/>
              </a:clrFrom>
              <a:clrTo>
                <a:srgbClr val="FFFFFF">
                  <a:alpha val="0"/>
                </a:srgbClr>
              </a:clrTo>
            </a:clrChange>
          </a:blip>
          <a:stretch>
            <a:fillRect/>
          </a:stretch>
        </p:blipFill>
        <p:spPr>
          <a:xfrm>
            <a:off x="6399211" y="3138109"/>
            <a:ext cx="4438650" cy="3248025"/>
          </a:xfrm>
          <a:prstGeom prst="rect">
            <a:avLst/>
          </a:prstGeom>
        </p:spPr>
      </p:pic>
    </p:spTree>
    <p:extLst>
      <p:ext uri="{BB962C8B-B14F-4D97-AF65-F5344CB8AC3E}">
        <p14:creationId xmlns:p14="http://schemas.microsoft.com/office/powerpoint/2010/main" val="410983243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p:cNvSpPr txBox="1"/>
          <p:nvPr/>
        </p:nvSpPr>
        <p:spPr>
          <a:xfrm>
            <a:off x="1663104" y="125549"/>
            <a:ext cx="8807351" cy="3973267"/>
          </a:xfrm>
          <a:prstGeom prst="rect">
            <a:avLst/>
          </a:prstGeom>
        </p:spPr>
        <p:txBody>
          <a:bodyPr vert="horz" wrap="square" lIns="0" tIns="0" rIns="0" bIns="0" rtlCol="0">
            <a:spAutoFit/>
          </a:bodyPr>
          <a:lstStyle/>
          <a:p>
            <a:pPr marL="542459" algn="ctr"/>
            <a:r>
              <a:rPr sz="2320" spc="183" dirty="0">
                <a:solidFill>
                  <a:srgbClr val="FF0000"/>
                </a:solidFill>
                <a:latin typeface="Arial"/>
                <a:cs typeface="Arial"/>
              </a:rPr>
              <a:t>Summary</a:t>
            </a:r>
            <a:endParaRPr sz="2320" dirty="0">
              <a:latin typeface="Arial"/>
              <a:cs typeface="Arial"/>
            </a:endParaRPr>
          </a:p>
          <a:p>
            <a:pPr marL="242432" indent="-233503">
              <a:spcBef>
                <a:spcPts val="640"/>
              </a:spcBef>
              <a:buClr>
                <a:srgbClr val="00FF00"/>
              </a:buClr>
              <a:buChar char="•"/>
              <a:tabLst>
                <a:tab pos="242879" algn="l"/>
                <a:tab pos="536209" algn="l"/>
                <a:tab pos="826413" algn="l"/>
                <a:tab pos="1180462" algn="l"/>
                <a:tab pos="4732120" algn="l"/>
                <a:tab pos="5315207" algn="l"/>
                <a:tab pos="7098849" algn="l"/>
                <a:tab pos="8362801" algn="l"/>
              </a:tabLst>
            </a:pPr>
            <a:r>
              <a:rPr spc="211" dirty="0">
                <a:solidFill>
                  <a:srgbClr val="0000FF"/>
                </a:solidFill>
                <a:latin typeface="Baskerville Old Face" panose="02020602080505020303" pitchFamily="18" charset="0"/>
                <a:cs typeface="Arial"/>
              </a:rPr>
              <a:t>It	</a:t>
            </a:r>
            <a:r>
              <a:rPr spc="112" dirty="0">
                <a:solidFill>
                  <a:srgbClr val="0000FF"/>
                </a:solidFill>
                <a:latin typeface="Baskerville Old Face" panose="02020602080505020303" pitchFamily="18" charset="0"/>
                <a:cs typeface="Arial"/>
              </a:rPr>
              <a:t>i</a:t>
            </a:r>
            <a:r>
              <a:rPr spc="-35" dirty="0">
                <a:solidFill>
                  <a:srgbClr val="0000FF"/>
                </a:solidFill>
                <a:latin typeface="Baskerville Old Face" panose="02020602080505020303" pitchFamily="18" charset="0"/>
                <a:cs typeface="Arial"/>
              </a:rPr>
              <a:t>s	</a:t>
            </a:r>
            <a:r>
              <a:rPr spc="137" dirty="0">
                <a:solidFill>
                  <a:srgbClr val="0000FF"/>
                </a:solidFill>
                <a:latin typeface="Baskerville Old Face" panose="02020602080505020303" pitchFamily="18" charset="0"/>
                <a:cs typeface="Arial"/>
              </a:rPr>
              <a:t>o</a:t>
            </a:r>
            <a:r>
              <a:rPr spc="207" dirty="0">
                <a:solidFill>
                  <a:srgbClr val="0000FF"/>
                </a:solidFill>
                <a:latin typeface="Baskerville Old Face" panose="02020602080505020303" pitchFamily="18" charset="0"/>
                <a:cs typeface="Arial"/>
              </a:rPr>
              <a:t>f</a:t>
            </a:r>
            <a:r>
              <a:rPr dirty="0">
                <a:solidFill>
                  <a:srgbClr val="0000FF"/>
                </a:solidFill>
                <a:latin typeface="Baskerville Old Face" panose="02020602080505020303" pitchFamily="18" charset="0"/>
                <a:cs typeface="Arial"/>
              </a:rPr>
              <a:t>	</a:t>
            </a:r>
            <a:r>
              <a:rPr spc="204" dirty="0">
                <a:solidFill>
                  <a:srgbClr val="0000FF"/>
                </a:solidFill>
                <a:latin typeface="Baskerville Old Face" panose="02020602080505020303" pitchFamily="18" charset="0"/>
                <a:cs typeface="Arial"/>
              </a:rPr>
              <a:t>f</a:t>
            </a:r>
            <a:r>
              <a:rPr spc="137" dirty="0">
                <a:solidFill>
                  <a:srgbClr val="0000FF"/>
                </a:solidFill>
                <a:latin typeface="Baskerville Old Face" panose="02020602080505020303" pitchFamily="18" charset="0"/>
                <a:cs typeface="Arial"/>
              </a:rPr>
              <a:t>und</a:t>
            </a:r>
            <a:r>
              <a:rPr spc="77" dirty="0">
                <a:solidFill>
                  <a:srgbClr val="0000FF"/>
                </a:solidFill>
                <a:latin typeface="Baskerville Old Face" panose="02020602080505020303" pitchFamily="18" charset="0"/>
                <a:cs typeface="Arial"/>
              </a:rPr>
              <a:t>a</a:t>
            </a:r>
            <a:r>
              <a:rPr spc="288" dirty="0">
                <a:solidFill>
                  <a:srgbClr val="0000FF"/>
                </a:solidFill>
                <a:latin typeface="Baskerville Old Face" panose="02020602080505020303" pitchFamily="18" charset="0"/>
                <a:cs typeface="Arial"/>
              </a:rPr>
              <a:t>m</a:t>
            </a:r>
            <a:r>
              <a:rPr spc="74" dirty="0">
                <a:solidFill>
                  <a:srgbClr val="0000FF"/>
                </a:solidFill>
                <a:latin typeface="Baskerville Old Face" panose="02020602080505020303" pitchFamily="18" charset="0"/>
                <a:cs typeface="Arial"/>
              </a:rPr>
              <a:t>e</a:t>
            </a:r>
            <a:r>
              <a:rPr spc="70" dirty="0">
                <a:solidFill>
                  <a:srgbClr val="0000FF"/>
                </a:solidFill>
                <a:latin typeface="Baskerville Old Face" panose="02020602080505020303" pitchFamily="18" charset="0"/>
                <a:cs typeface="Arial"/>
              </a:rPr>
              <a:t>n</a:t>
            </a:r>
            <a:r>
              <a:rPr spc="345" dirty="0">
                <a:solidFill>
                  <a:srgbClr val="0000FF"/>
                </a:solidFill>
                <a:latin typeface="Baskerville Old Face" panose="02020602080505020303" pitchFamily="18" charset="0"/>
                <a:cs typeface="Arial"/>
              </a:rPr>
              <a:t>t</a:t>
            </a:r>
            <a:r>
              <a:rPr spc="77" dirty="0">
                <a:solidFill>
                  <a:srgbClr val="0000FF"/>
                </a:solidFill>
                <a:latin typeface="Baskerville Old Face" panose="02020602080505020303" pitchFamily="18" charset="0"/>
                <a:cs typeface="Arial"/>
              </a:rPr>
              <a:t>a</a:t>
            </a:r>
            <a:r>
              <a:rPr spc="112" dirty="0">
                <a:solidFill>
                  <a:srgbClr val="0000FF"/>
                </a:solidFill>
                <a:latin typeface="Baskerville Old Face" panose="02020602080505020303" pitchFamily="18" charset="0"/>
                <a:cs typeface="Arial"/>
              </a:rPr>
              <a:t>l</a:t>
            </a:r>
            <a:r>
              <a:rPr spc="264" dirty="0">
                <a:solidFill>
                  <a:srgbClr val="0000FF"/>
                </a:solidFill>
                <a:latin typeface="Baskerville Old Face" panose="02020602080505020303" pitchFamily="18" charset="0"/>
                <a:cs typeface="Arial"/>
              </a:rPr>
              <a:t> </a:t>
            </a:r>
            <a:r>
              <a:rPr spc="112" dirty="0">
                <a:solidFill>
                  <a:srgbClr val="0000FF"/>
                </a:solidFill>
                <a:latin typeface="Baskerville Old Face" panose="02020602080505020303" pitchFamily="18" charset="0"/>
                <a:cs typeface="Arial"/>
              </a:rPr>
              <a:t>i</a:t>
            </a:r>
            <a:r>
              <a:rPr spc="288" dirty="0">
                <a:solidFill>
                  <a:srgbClr val="0000FF"/>
                </a:solidFill>
                <a:latin typeface="Baskerville Old Face" panose="02020602080505020303" pitchFamily="18" charset="0"/>
                <a:cs typeface="Arial"/>
              </a:rPr>
              <a:t>m</a:t>
            </a:r>
            <a:r>
              <a:rPr spc="204" dirty="0">
                <a:solidFill>
                  <a:srgbClr val="0000FF"/>
                </a:solidFill>
                <a:latin typeface="Baskerville Old Face" panose="02020602080505020303" pitchFamily="18" charset="0"/>
                <a:cs typeface="Arial"/>
              </a:rPr>
              <a:t>p</a:t>
            </a:r>
            <a:r>
              <a:rPr spc="67" dirty="0">
                <a:solidFill>
                  <a:srgbClr val="0000FF"/>
                </a:solidFill>
                <a:latin typeface="Baskerville Old Face" panose="02020602080505020303" pitchFamily="18" charset="0"/>
                <a:cs typeface="Arial"/>
              </a:rPr>
              <a:t>o</a:t>
            </a:r>
            <a:r>
              <a:rPr spc="278" dirty="0">
                <a:solidFill>
                  <a:srgbClr val="0000FF"/>
                </a:solidFill>
                <a:latin typeface="Baskerville Old Face" panose="02020602080505020303" pitchFamily="18" charset="0"/>
                <a:cs typeface="Arial"/>
              </a:rPr>
              <a:t>r</a:t>
            </a:r>
            <a:r>
              <a:rPr spc="236" dirty="0">
                <a:solidFill>
                  <a:srgbClr val="0000FF"/>
                </a:solidFill>
                <a:latin typeface="Baskerville Old Face" panose="02020602080505020303" pitchFamily="18" charset="0"/>
                <a:cs typeface="Arial"/>
              </a:rPr>
              <a:t>t</a:t>
            </a:r>
            <a:r>
              <a:rPr spc="77" dirty="0">
                <a:solidFill>
                  <a:srgbClr val="0000FF"/>
                </a:solidFill>
                <a:latin typeface="Baskerville Old Face" panose="02020602080505020303" pitchFamily="18" charset="0"/>
                <a:cs typeface="Arial"/>
              </a:rPr>
              <a:t>a</a:t>
            </a:r>
            <a:r>
              <a:rPr spc="137" dirty="0">
                <a:solidFill>
                  <a:srgbClr val="0000FF"/>
                </a:solidFill>
                <a:latin typeface="Baskerville Old Face" panose="02020602080505020303" pitchFamily="18" charset="0"/>
                <a:cs typeface="Arial"/>
              </a:rPr>
              <a:t>n</a:t>
            </a:r>
            <a:r>
              <a:rPr spc="60" dirty="0">
                <a:solidFill>
                  <a:srgbClr val="0000FF"/>
                </a:solidFill>
                <a:latin typeface="Baskerville Old Face" panose="02020602080505020303" pitchFamily="18" charset="0"/>
                <a:cs typeface="Arial"/>
              </a:rPr>
              <a:t>ce</a:t>
            </a:r>
            <a:r>
              <a:rPr spc="264" dirty="0">
                <a:solidFill>
                  <a:srgbClr val="0000FF"/>
                </a:solidFill>
                <a:latin typeface="Baskerville Old Face" panose="02020602080505020303" pitchFamily="18" charset="0"/>
                <a:cs typeface="Arial"/>
              </a:rPr>
              <a:t> </a:t>
            </a:r>
            <a:r>
              <a:rPr spc="345" dirty="0" smtClean="0">
                <a:solidFill>
                  <a:srgbClr val="0000FF"/>
                </a:solidFill>
                <a:latin typeface="Baskerville Old Face" panose="02020602080505020303" pitchFamily="18" charset="0"/>
                <a:cs typeface="Arial"/>
              </a:rPr>
              <a:t>t</a:t>
            </a:r>
            <a:r>
              <a:rPr lang="en-US" spc="141" dirty="0" smtClean="0">
                <a:solidFill>
                  <a:srgbClr val="0000FF"/>
                </a:solidFill>
                <a:latin typeface="Baskerville Old Face" panose="02020602080505020303" pitchFamily="18" charset="0"/>
                <a:cs typeface="Arial"/>
              </a:rPr>
              <a:t>o </a:t>
            </a:r>
            <a:r>
              <a:rPr spc="345" dirty="0" smtClean="0">
                <a:solidFill>
                  <a:srgbClr val="0000FF"/>
                </a:solidFill>
                <a:latin typeface="Baskerville Old Face" panose="02020602080505020303" pitchFamily="18" charset="0"/>
                <a:cs typeface="Arial"/>
              </a:rPr>
              <a:t>t</a:t>
            </a:r>
            <a:r>
              <a:rPr spc="-14" dirty="0" smtClean="0">
                <a:solidFill>
                  <a:srgbClr val="0000FF"/>
                </a:solidFill>
                <a:latin typeface="Baskerville Old Face" panose="02020602080505020303" pitchFamily="18" charset="0"/>
                <a:cs typeface="Arial"/>
              </a:rPr>
              <a:t>e</a:t>
            </a:r>
            <a:r>
              <a:rPr spc="-18" dirty="0" smtClean="0">
                <a:solidFill>
                  <a:srgbClr val="0000FF"/>
                </a:solidFill>
                <a:latin typeface="Baskerville Old Face" panose="02020602080505020303" pitchFamily="18" charset="0"/>
                <a:cs typeface="Arial"/>
              </a:rPr>
              <a:t>s</a:t>
            </a:r>
            <a:r>
              <a:rPr spc="340" dirty="0" smtClean="0">
                <a:solidFill>
                  <a:srgbClr val="0000FF"/>
                </a:solidFill>
                <a:latin typeface="Baskerville Old Face" panose="02020602080505020303" pitchFamily="18" charset="0"/>
                <a:cs typeface="Arial"/>
              </a:rPr>
              <a:t>t</a:t>
            </a:r>
            <a:r>
              <a:rPr lang="en-US" dirty="0">
                <a:solidFill>
                  <a:srgbClr val="0000FF"/>
                </a:solidFill>
                <a:latin typeface="Baskerville Old Face" panose="02020602080505020303" pitchFamily="18" charset="0"/>
                <a:cs typeface="Arial"/>
              </a:rPr>
              <a:t> </a:t>
            </a:r>
            <a:r>
              <a:rPr spc="345" dirty="0" smtClean="0">
                <a:solidFill>
                  <a:srgbClr val="0000FF"/>
                </a:solidFill>
                <a:latin typeface="Baskerville Old Face" panose="02020602080505020303" pitchFamily="18" charset="0"/>
                <a:cs typeface="Arial"/>
              </a:rPr>
              <a:t>t</a:t>
            </a:r>
            <a:r>
              <a:rPr spc="137" dirty="0" smtClean="0">
                <a:solidFill>
                  <a:srgbClr val="0000FF"/>
                </a:solidFill>
                <a:latin typeface="Baskerville Old Face" panose="02020602080505020303" pitchFamily="18" charset="0"/>
                <a:cs typeface="Arial"/>
              </a:rPr>
              <a:t>h</a:t>
            </a:r>
            <a:r>
              <a:rPr spc="7" dirty="0" smtClean="0">
                <a:solidFill>
                  <a:srgbClr val="0000FF"/>
                </a:solidFill>
                <a:latin typeface="Baskerville Old Face" panose="02020602080505020303" pitchFamily="18" charset="0"/>
                <a:cs typeface="Arial"/>
              </a:rPr>
              <a:t>e</a:t>
            </a:r>
            <a:r>
              <a:rPr spc="264" dirty="0" smtClean="0">
                <a:solidFill>
                  <a:srgbClr val="0000FF"/>
                </a:solidFill>
                <a:latin typeface="Baskerville Old Face" panose="02020602080505020303" pitchFamily="18" charset="0"/>
                <a:cs typeface="Arial"/>
              </a:rPr>
              <a:t> </a:t>
            </a:r>
            <a:r>
              <a:rPr spc="383" dirty="0" err="1" smtClean="0">
                <a:solidFill>
                  <a:srgbClr val="0000FF"/>
                </a:solidFill>
                <a:latin typeface="Baskerville Old Face" panose="02020602080505020303" pitchFamily="18" charset="0"/>
                <a:cs typeface="Arial"/>
              </a:rPr>
              <a:t>M</a:t>
            </a:r>
            <a:r>
              <a:rPr spc="77" dirty="0" err="1" smtClean="0">
                <a:solidFill>
                  <a:srgbClr val="0000FF"/>
                </a:solidFill>
                <a:latin typeface="Baskerville Old Face" panose="02020602080505020303" pitchFamily="18" charset="0"/>
                <a:cs typeface="Arial"/>
              </a:rPr>
              <a:t>a</a:t>
            </a:r>
            <a:r>
              <a:rPr spc="183" dirty="0" err="1" smtClean="0">
                <a:solidFill>
                  <a:srgbClr val="0000FF"/>
                </a:solidFill>
                <a:latin typeface="Baskerville Old Face" panose="02020602080505020303" pitchFamily="18" charset="0"/>
                <a:cs typeface="Arial"/>
              </a:rPr>
              <a:t>j</a:t>
            </a:r>
            <a:r>
              <a:rPr spc="67" dirty="0" err="1" smtClean="0">
                <a:solidFill>
                  <a:srgbClr val="0000FF"/>
                </a:solidFill>
                <a:latin typeface="Baskerville Old Face" panose="02020602080505020303" pitchFamily="18" charset="0"/>
                <a:cs typeface="Arial"/>
              </a:rPr>
              <a:t>o</a:t>
            </a:r>
            <a:r>
              <a:rPr spc="91" dirty="0" err="1" smtClean="0">
                <a:solidFill>
                  <a:srgbClr val="0000FF"/>
                </a:solidFill>
                <a:latin typeface="Baskerville Old Face" panose="02020602080505020303" pitchFamily="18" charset="0"/>
                <a:cs typeface="Arial"/>
              </a:rPr>
              <a:t>r</a:t>
            </a:r>
            <a:r>
              <a:rPr spc="155" dirty="0" err="1" smtClean="0">
                <a:solidFill>
                  <a:srgbClr val="0000FF"/>
                </a:solidFill>
                <a:latin typeface="Baskerville Old Face" panose="02020602080505020303" pitchFamily="18" charset="0"/>
                <a:cs typeface="Arial"/>
              </a:rPr>
              <a:t>a</a:t>
            </a:r>
            <a:r>
              <a:rPr spc="137" dirty="0" err="1" smtClean="0">
                <a:solidFill>
                  <a:srgbClr val="0000FF"/>
                </a:solidFill>
                <a:latin typeface="Baskerville Old Face" panose="02020602080505020303" pitchFamily="18" charset="0"/>
                <a:cs typeface="Arial"/>
              </a:rPr>
              <a:t>n</a:t>
            </a:r>
            <a:r>
              <a:rPr spc="74" dirty="0" err="1" smtClean="0">
                <a:solidFill>
                  <a:srgbClr val="0000FF"/>
                </a:solidFill>
                <a:latin typeface="Baskerville Old Face" panose="02020602080505020303" pitchFamily="18" charset="0"/>
                <a:cs typeface="Arial"/>
              </a:rPr>
              <a:t>a</a:t>
            </a:r>
            <a:r>
              <a:rPr lang="en-US" dirty="0">
                <a:solidFill>
                  <a:srgbClr val="0000FF"/>
                </a:solidFill>
                <a:latin typeface="Baskerville Old Face" panose="02020602080505020303" pitchFamily="18" charset="0"/>
                <a:cs typeface="Arial"/>
              </a:rPr>
              <a:t> </a:t>
            </a:r>
            <a:r>
              <a:rPr spc="137" dirty="0" smtClean="0">
                <a:solidFill>
                  <a:srgbClr val="0000FF"/>
                </a:solidFill>
                <a:latin typeface="Baskerville Old Face" panose="02020602080505020303" pitchFamily="18" charset="0"/>
                <a:cs typeface="Arial"/>
              </a:rPr>
              <a:t>n</a:t>
            </a:r>
            <a:r>
              <a:rPr spc="77" dirty="0" smtClean="0">
                <a:solidFill>
                  <a:srgbClr val="0000FF"/>
                </a:solidFill>
                <a:latin typeface="Baskerville Old Face" panose="02020602080505020303" pitchFamily="18" charset="0"/>
                <a:cs typeface="Arial"/>
              </a:rPr>
              <a:t>a</a:t>
            </a:r>
            <a:r>
              <a:rPr spc="345" dirty="0" smtClean="0">
                <a:solidFill>
                  <a:srgbClr val="0000FF"/>
                </a:solidFill>
                <a:latin typeface="Baskerville Old Face" panose="02020602080505020303" pitchFamily="18" charset="0"/>
                <a:cs typeface="Arial"/>
              </a:rPr>
              <a:t>t</a:t>
            </a:r>
            <a:r>
              <a:rPr spc="137" dirty="0" smtClean="0">
                <a:solidFill>
                  <a:srgbClr val="0000FF"/>
                </a:solidFill>
                <a:latin typeface="Baskerville Old Face" panose="02020602080505020303" pitchFamily="18" charset="0"/>
                <a:cs typeface="Arial"/>
              </a:rPr>
              <a:t>u</a:t>
            </a:r>
            <a:r>
              <a:rPr spc="88" dirty="0" smtClean="0">
                <a:solidFill>
                  <a:srgbClr val="0000FF"/>
                </a:solidFill>
                <a:latin typeface="Baskerville Old Face" panose="02020602080505020303" pitchFamily="18" charset="0"/>
                <a:cs typeface="Arial"/>
              </a:rPr>
              <a:t>re</a:t>
            </a:r>
            <a:r>
              <a:rPr spc="264" dirty="0" smtClean="0">
                <a:solidFill>
                  <a:srgbClr val="0000FF"/>
                </a:solidFill>
                <a:latin typeface="Baskerville Old Face" panose="02020602080505020303" pitchFamily="18" charset="0"/>
                <a:cs typeface="Arial"/>
              </a:rPr>
              <a:t> </a:t>
            </a:r>
            <a:r>
              <a:rPr spc="130" dirty="0" smtClean="0">
                <a:solidFill>
                  <a:srgbClr val="0000FF"/>
                </a:solidFill>
                <a:latin typeface="Baskerville Old Face" panose="02020602080505020303" pitchFamily="18" charset="0"/>
                <a:cs typeface="Arial"/>
              </a:rPr>
              <a:t>o</a:t>
            </a:r>
            <a:r>
              <a:rPr spc="207" dirty="0" smtClean="0">
                <a:solidFill>
                  <a:srgbClr val="0000FF"/>
                </a:solidFill>
                <a:latin typeface="Baskerville Old Face" panose="02020602080505020303" pitchFamily="18" charset="0"/>
                <a:cs typeface="Arial"/>
              </a:rPr>
              <a:t>f</a:t>
            </a:r>
            <a:r>
              <a:rPr lang="en-US" dirty="0">
                <a:solidFill>
                  <a:srgbClr val="0000FF"/>
                </a:solidFill>
                <a:latin typeface="Baskerville Old Face" panose="02020602080505020303" pitchFamily="18" charset="0"/>
                <a:cs typeface="Arial"/>
              </a:rPr>
              <a:t> </a:t>
            </a:r>
            <a:r>
              <a:rPr spc="176" dirty="0" err="1" smtClean="0">
                <a:solidFill>
                  <a:srgbClr val="FF0000"/>
                </a:solidFill>
                <a:latin typeface="Baskerville Old Face" panose="02020602080505020303" pitchFamily="18" charset="0"/>
                <a:cs typeface="Arial"/>
              </a:rPr>
              <a:t>ν</a:t>
            </a:r>
            <a:r>
              <a:rPr spc="56" dirty="0" err="1" smtClean="0">
                <a:solidFill>
                  <a:srgbClr val="FF0000"/>
                </a:solidFill>
                <a:latin typeface="Baskerville Old Face" panose="02020602080505020303" pitchFamily="18" charset="0"/>
                <a:cs typeface="Arial"/>
              </a:rPr>
              <a:t>’</a:t>
            </a:r>
            <a:r>
              <a:rPr spc="143" dirty="0" err="1" smtClean="0">
                <a:solidFill>
                  <a:srgbClr val="FF0000"/>
                </a:solidFill>
                <a:latin typeface="Baskerville Old Face" panose="02020602080505020303" pitchFamily="18" charset="0"/>
                <a:cs typeface="Arial"/>
              </a:rPr>
              <a:t>s</a:t>
            </a:r>
            <a:r>
              <a:rPr spc="137" dirty="0">
                <a:solidFill>
                  <a:srgbClr val="FF0000"/>
                </a:solidFill>
                <a:latin typeface="Baskerville Old Face" panose="02020602080505020303" pitchFamily="18" charset="0"/>
                <a:cs typeface="Arial"/>
              </a:rPr>
              <a:t>.</a:t>
            </a:r>
            <a:endParaRPr dirty="0">
              <a:latin typeface="Baskerville Old Face" panose="02020602080505020303" pitchFamily="18" charset="0"/>
              <a:cs typeface="Arial"/>
            </a:endParaRPr>
          </a:p>
          <a:p>
            <a:pPr marL="500491" lvl="1" indent="-330387">
              <a:spcBef>
                <a:spcPts val="1062"/>
              </a:spcBef>
              <a:buClr>
                <a:srgbClr val="00FF00"/>
              </a:buClr>
              <a:buChar char="•"/>
              <a:tabLst>
                <a:tab pos="500491" algn="l"/>
                <a:tab pos="500938" algn="l"/>
                <a:tab pos="1401911" algn="l"/>
              </a:tabLst>
            </a:pPr>
            <a:r>
              <a:rPr spc="165" dirty="0">
                <a:latin typeface="Baskerville Old Face" panose="02020602080505020303" pitchFamily="18" charset="0"/>
                <a:cs typeface="Arial"/>
              </a:rPr>
              <a:t>Type</a:t>
            </a:r>
            <a:r>
              <a:rPr spc="271" dirty="0">
                <a:latin typeface="Baskerville Old Face" panose="02020602080505020303" pitchFamily="18" charset="0"/>
                <a:cs typeface="Arial"/>
              </a:rPr>
              <a:t> </a:t>
            </a:r>
            <a:r>
              <a:rPr spc="80" dirty="0">
                <a:latin typeface="Baskerville Old Face" panose="02020602080505020303" pitchFamily="18" charset="0"/>
                <a:cs typeface="Arial"/>
              </a:rPr>
              <a:t>I	</a:t>
            </a:r>
            <a:r>
              <a:rPr spc="67" dirty="0">
                <a:latin typeface="Baskerville Old Face" panose="02020602080505020303" pitchFamily="18" charset="0"/>
                <a:cs typeface="Arial"/>
              </a:rPr>
              <a:t>See-saw:</a:t>
            </a:r>
            <a:endParaRPr dirty="0">
              <a:latin typeface="Baskerville Old Face" panose="02020602080505020303" pitchFamily="18" charset="0"/>
              <a:cs typeface="Arial"/>
            </a:endParaRPr>
          </a:p>
          <a:p>
            <a:pPr marL="787570" lvl="2" indent="-203143">
              <a:spcBef>
                <a:spcPts val="506"/>
              </a:spcBef>
              <a:buClr>
                <a:srgbClr val="000000"/>
              </a:buClr>
              <a:buFont typeface="Lucida Sans"/>
              <a:buChar char="•"/>
              <a:tabLst>
                <a:tab pos="788017" algn="l"/>
                <a:tab pos="1090276" algn="l"/>
                <a:tab pos="1474685" algn="l"/>
                <a:tab pos="1857755" algn="l"/>
                <a:tab pos="2128762" algn="l"/>
              </a:tabLst>
            </a:pPr>
            <a:r>
              <a:rPr spc="123" dirty="0">
                <a:solidFill>
                  <a:srgbClr val="FF0000"/>
                </a:solidFill>
                <a:latin typeface="Baskerville Old Face" panose="02020602080505020303" pitchFamily="18" charset="0"/>
                <a:cs typeface="Arial"/>
              </a:rPr>
              <a:t>τ</a:t>
            </a:r>
            <a:r>
              <a:rPr i="1" spc="123" dirty="0">
                <a:solidFill>
                  <a:srgbClr val="FF0000"/>
                </a:solidFill>
                <a:latin typeface="Baskerville Old Face" panose="02020602080505020303" pitchFamily="18" charset="0"/>
                <a:cs typeface="Arial"/>
              </a:rPr>
              <a:t>,	</a:t>
            </a:r>
            <a:r>
              <a:rPr i="1" spc="214" dirty="0">
                <a:solidFill>
                  <a:srgbClr val="FF0000"/>
                </a:solidFill>
                <a:latin typeface="Baskerville Old Face" panose="02020602080505020303" pitchFamily="18" charset="0"/>
                <a:cs typeface="Arial"/>
              </a:rPr>
              <a:t>K,	</a:t>
            </a:r>
            <a:r>
              <a:rPr i="1" spc="161" dirty="0">
                <a:solidFill>
                  <a:srgbClr val="FF0000"/>
                </a:solidFill>
                <a:latin typeface="Baskerville Old Face" panose="02020602080505020303" pitchFamily="18" charset="0"/>
                <a:cs typeface="Arial"/>
              </a:rPr>
              <a:t>D,	</a:t>
            </a:r>
            <a:r>
              <a:rPr i="1" spc="221" dirty="0">
                <a:solidFill>
                  <a:srgbClr val="FF0000"/>
                </a:solidFill>
                <a:latin typeface="Baskerville Old Face" panose="02020602080505020303" pitchFamily="18" charset="0"/>
                <a:cs typeface="Arial"/>
              </a:rPr>
              <a:t>B	</a:t>
            </a:r>
            <a:r>
              <a:rPr spc="67" dirty="0">
                <a:solidFill>
                  <a:srgbClr val="0000FF"/>
                </a:solidFill>
                <a:latin typeface="Baskerville Old Face" panose="02020602080505020303" pitchFamily="18" charset="0"/>
                <a:cs typeface="Arial"/>
              </a:rPr>
              <a:t>rare </a:t>
            </a:r>
            <a:r>
              <a:rPr spc="39" dirty="0">
                <a:solidFill>
                  <a:srgbClr val="0000FF"/>
                </a:solidFill>
                <a:latin typeface="Baskerville Old Face" panose="02020602080505020303" pitchFamily="18" charset="0"/>
                <a:cs typeface="Arial"/>
              </a:rPr>
              <a:t>decays </a:t>
            </a:r>
            <a:r>
              <a:rPr spc="63" dirty="0">
                <a:solidFill>
                  <a:srgbClr val="0000FF"/>
                </a:solidFill>
                <a:latin typeface="Baskerville Old Face" panose="02020602080505020303" pitchFamily="18" charset="0"/>
                <a:cs typeface="Arial"/>
              </a:rPr>
              <a:t>sensitive</a:t>
            </a:r>
            <a:r>
              <a:rPr spc="562" dirty="0">
                <a:solidFill>
                  <a:srgbClr val="0000FF"/>
                </a:solidFill>
                <a:latin typeface="Baskerville Old Face" panose="02020602080505020303" pitchFamily="18" charset="0"/>
                <a:cs typeface="Arial"/>
              </a:rPr>
              <a:t> </a:t>
            </a:r>
            <a:r>
              <a:rPr spc="204" dirty="0">
                <a:solidFill>
                  <a:srgbClr val="0000FF"/>
                </a:solidFill>
                <a:latin typeface="Baskerville Old Face" panose="02020602080505020303" pitchFamily="18" charset="0"/>
                <a:cs typeface="Arial"/>
              </a:rPr>
              <a:t>to</a:t>
            </a:r>
            <a:endParaRPr dirty="0">
              <a:latin typeface="Baskerville Old Face" panose="02020602080505020303" pitchFamily="18" charset="0"/>
              <a:cs typeface="Arial"/>
            </a:endParaRPr>
          </a:p>
          <a:p>
            <a:pPr marR="407179" algn="ctr">
              <a:spcBef>
                <a:spcPts val="506"/>
              </a:spcBef>
              <a:tabLst>
                <a:tab pos="490222" algn="l"/>
                <a:tab pos="2151085" algn="l"/>
                <a:tab pos="2814090" algn="l"/>
              </a:tabLst>
            </a:pPr>
            <a:r>
              <a:rPr spc="109" dirty="0">
                <a:solidFill>
                  <a:srgbClr val="FF0000"/>
                </a:solidFill>
                <a:latin typeface="Baskerville Old Face" panose="02020602080505020303" pitchFamily="18" charset="0"/>
                <a:cs typeface="Arial"/>
              </a:rPr>
              <a:t>140	</a:t>
            </a:r>
            <a:r>
              <a:rPr spc="179" dirty="0">
                <a:solidFill>
                  <a:srgbClr val="FF0000"/>
                </a:solidFill>
                <a:latin typeface="Baskerville Old Face" panose="02020602080505020303" pitchFamily="18" charset="0"/>
                <a:cs typeface="Arial"/>
              </a:rPr>
              <a:t>MeV </a:t>
            </a:r>
            <a:r>
              <a:rPr i="1" spc="404" dirty="0">
                <a:solidFill>
                  <a:srgbClr val="FF0000"/>
                </a:solidFill>
                <a:latin typeface="Baskerville Old Face" panose="02020602080505020303" pitchFamily="18" charset="0"/>
                <a:cs typeface="Arial"/>
              </a:rPr>
              <a:t>&lt;</a:t>
            </a:r>
            <a:r>
              <a:rPr i="1" spc="-172" dirty="0">
                <a:solidFill>
                  <a:srgbClr val="FF0000"/>
                </a:solidFill>
                <a:latin typeface="Baskerville Old Face" panose="02020602080505020303" pitchFamily="18" charset="0"/>
                <a:cs typeface="Arial"/>
              </a:rPr>
              <a:t> </a:t>
            </a:r>
            <a:r>
              <a:rPr i="1" spc="134" dirty="0">
                <a:solidFill>
                  <a:srgbClr val="FF0000"/>
                </a:solidFill>
                <a:latin typeface="Baskerville Old Face" panose="02020602080505020303" pitchFamily="18" charset="0"/>
                <a:cs typeface="Arial"/>
              </a:rPr>
              <a:t>m</a:t>
            </a:r>
            <a:r>
              <a:rPr spc="200" baseline="-13888" dirty="0">
                <a:solidFill>
                  <a:srgbClr val="FF0000"/>
                </a:solidFill>
                <a:latin typeface="Baskerville Old Face" panose="02020602080505020303" pitchFamily="18" charset="0"/>
                <a:cs typeface="Arial"/>
              </a:rPr>
              <a:t>4 </a:t>
            </a:r>
            <a:r>
              <a:rPr i="1" spc="404" dirty="0">
                <a:solidFill>
                  <a:srgbClr val="FF0000"/>
                </a:solidFill>
                <a:latin typeface="Baskerville Old Face" panose="02020602080505020303" pitchFamily="18" charset="0"/>
                <a:cs typeface="Arial"/>
              </a:rPr>
              <a:t>&lt;</a:t>
            </a:r>
            <a:r>
              <a:rPr i="1" spc="25" dirty="0">
                <a:solidFill>
                  <a:srgbClr val="FF0000"/>
                </a:solidFill>
                <a:latin typeface="Baskerville Old Face" panose="02020602080505020303" pitchFamily="18" charset="0"/>
                <a:cs typeface="Arial"/>
              </a:rPr>
              <a:t> </a:t>
            </a:r>
            <a:r>
              <a:rPr spc="112" dirty="0">
                <a:solidFill>
                  <a:srgbClr val="FF0000"/>
                </a:solidFill>
                <a:latin typeface="Baskerville Old Face" panose="02020602080505020303" pitchFamily="18" charset="0"/>
                <a:cs typeface="Arial"/>
              </a:rPr>
              <a:t>5	</a:t>
            </a:r>
            <a:r>
              <a:rPr spc="91" dirty="0">
                <a:solidFill>
                  <a:srgbClr val="FF0000"/>
                </a:solidFill>
                <a:latin typeface="Baskerville Old Face" panose="02020602080505020303" pitchFamily="18" charset="0"/>
                <a:cs typeface="Arial"/>
              </a:rPr>
              <a:t>GeV</a:t>
            </a:r>
            <a:r>
              <a:rPr i="1" spc="91" dirty="0">
                <a:solidFill>
                  <a:srgbClr val="FF0000"/>
                </a:solidFill>
                <a:latin typeface="Baskerville Old Face" panose="02020602080505020303" pitchFamily="18" charset="0"/>
                <a:cs typeface="Arial"/>
              </a:rPr>
              <a:t>,	</a:t>
            </a:r>
            <a:r>
              <a:rPr spc="161" dirty="0">
                <a:solidFill>
                  <a:srgbClr val="FF0000"/>
                </a:solidFill>
                <a:latin typeface="Baskerville Old Face" panose="02020602080505020303" pitchFamily="18" charset="0"/>
                <a:cs typeface="Arial"/>
              </a:rPr>
              <a:t>10</a:t>
            </a:r>
            <a:r>
              <a:rPr spc="243" baseline="27777" dirty="0">
                <a:solidFill>
                  <a:srgbClr val="FF0000"/>
                </a:solidFill>
                <a:latin typeface="Baskerville Old Face" panose="02020602080505020303" pitchFamily="18" charset="0"/>
                <a:cs typeface="Arial"/>
              </a:rPr>
              <a:t>−9</a:t>
            </a:r>
            <a:r>
              <a:rPr spc="63" baseline="27777" dirty="0">
                <a:solidFill>
                  <a:srgbClr val="FF0000"/>
                </a:solidFill>
                <a:latin typeface="Baskerville Old Face" panose="02020602080505020303" pitchFamily="18" charset="0"/>
                <a:cs typeface="Arial"/>
              </a:rPr>
              <a:t> </a:t>
            </a:r>
            <a:r>
              <a:rPr i="1" spc="404" dirty="0">
                <a:solidFill>
                  <a:srgbClr val="FF0000"/>
                </a:solidFill>
                <a:latin typeface="Baskerville Old Face" panose="02020602080505020303" pitchFamily="18" charset="0"/>
                <a:cs typeface="Arial"/>
              </a:rPr>
              <a:t>&lt;</a:t>
            </a:r>
            <a:r>
              <a:rPr i="1" spc="21" dirty="0">
                <a:solidFill>
                  <a:srgbClr val="FF0000"/>
                </a:solidFill>
                <a:latin typeface="Baskerville Old Face" panose="02020602080505020303" pitchFamily="18" charset="0"/>
                <a:cs typeface="Arial"/>
              </a:rPr>
              <a:t> </a:t>
            </a:r>
            <a:r>
              <a:rPr spc="63" dirty="0">
                <a:solidFill>
                  <a:srgbClr val="FF0000"/>
                </a:solidFill>
                <a:latin typeface="Baskerville Old Face" panose="02020602080505020303" pitchFamily="18" charset="0"/>
                <a:cs typeface="Lucida Sans"/>
              </a:rPr>
              <a:t>|</a:t>
            </a:r>
            <a:r>
              <a:rPr i="1" spc="63" dirty="0">
                <a:solidFill>
                  <a:srgbClr val="FF0000"/>
                </a:solidFill>
                <a:latin typeface="Baskerville Old Face" panose="02020602080505020303" pitchFamily="18" charset="0"/>
                <a:cs typeface="Arial"/>
              </a:rPr>
              <a:t>V</a:t>
            </a:r>
            <a:r>
              <a:rPr spc="95" baseline="-15277" dirty="0">
                <a:solidFill>
                  <a:srgbClr val="FF0000"/>
                </a:solidFill>
                <a:latin typeface="Baskerville Old Face" panose="02020602080505020303" pitchFamily="18" charset="0"/>
                <a:cs typeface="Arial"/>
              </a:rPr>
              <a:t>ℓ4</a:t>
            </a:r>
            <a:r>
              <a:rPr spc="63" dirty="0">
                <a:solidFill>
                  <a:srgbClr val="FF0000"/>
                </a:solidFill>
                <a:latin typeface="Baskerville Old Face" panose="02020602080505020303" pitchFamily="18" charset="0"/>
                <a:cs typeface="Lucida Sans"/>
              </a:rPr>
              <a:t>|</a:t>
            </a:r>
            <a:r>
              <a:rPr spc="95" baseline="27777" dirty="0">
                <a:solidFill>
                  <a:srgbClr val="FF0000"/>
                </a:solidFill>
                <a:latin typeface="Baskerville Old Face" panose="02020602080505020303" pitchFamily="18" charset="0"/>
                <a:cs typeface="Arial"/>
              </a:rPr>
              <a:t>2</a:t>
            </a:r>
            <a:r>
              <a:rPr spc="63" baseline="27777" dirty="0">
                <a:solidFill>
                  <a:srgbClr val="FF0000"/>
                </a:solidFill>
                <a:latin typeface="Baskerville Old Face" panose="02020602080505020303" pitchFamily="18" charset="0"/>
                <a:cs typeface="Arial"/>
              </a:rPr>
              <a:t> </a:t>
            </a:r>
            <a:r>
              <a:rPr i="1" spc="404" dirty="0">
                <a:solidFill>
                  <a:srgbClr val="FF0000"/>
                </a:solidFill>
                <a:latin typeface="Baskerville Old Face" panose="02020602080505020303" pitchFamily="18" charset="0"/>
                <a:cs typeface="Arial"/>
              </a:rPr>
              <a:t>&lt;</a:t>
            </a:r>
            <a:r>
              <a:rPr i="1" spc="11" dirty="0">
                <a:solidFill>
                  <a:srgbClr val="FF0000"/>
                </a:solidFill>
                <a:latin typeface="Baskerville Old Face" panose="02020602080505020303" pitchFamily="18" charset="0"/>
                <a:cs typeface="Arial"/>
              </a:rPr>
              <a:t> </a:t>
            </a:r>
            <a:r>
              <a:rPr spc="161" dirty="0">
                <a:solidFill>
                  <a:srgbClr val="FF0000"/>
                </a:solidFill>
                <a:latin typeface="Baskerville Old Face" panose="02020602080505020303" pitchFamily="18" charset="0"/>
                <a:cs typeface="Arial"/>
              </a:rPr>
              <a:t>10</a:t>
            </a:r>
            <a:r>
              <a:rPr spc="243" baseline="27777" dirty="0">
                <a:solidFill>
                  <a:srgbClr val="FF0000"/>
                </a:solidFill>
                <a:latin typeface="Baskerville Old Face" panose="02020602080505020303" pitchFamily="18" charset="0"/>
                <a:cs typeface="Arial"/>
              </a:rPr>
              <a:t>−2</a:t>
            </a:r>
            <a:r>
              <a:rPr spc="161" dirty="0">
                <a:solidFill>
                  <a:srgbClr val="FF0000"/>
                </a:solidFill>
                <a:latin typeface="Baskerville Old Face" panose="02020602080505020303" pitchFamily="18" charset="0"/>
                <a:cs typeface="Arial"/>
              </a:rPr>
              <a:t>;</a:t>
            </a:r>
            <a:endParaRPr dirty="0">
              <a:latin typeface="Baskerville Old Face" panose="02020602080505020303" pitchFamily="18" charset="0"/>
              <a:cs typeface="Arial"/>
            </a:endParaRPr>
          </a:p>
          <a:p>
            <a:pPr marL="584427">
              <a:spcBef>
                <a:spcPts val="802"/>
              </a:spcBef>
              <a:tabLst>
                <a:tab pos="876864" algn="l"/>
                <a:tab pos="1462184" algn="l"/>
                <a:tab pos="2566300" algn="l"/>
                <a:tab pos="4809805" algn="l"/>
                <a:tab pos="5473704" algn="l"/>
              </a:tabLst>
            </a:pPr>
            <a:r>
              <a:rPr spc="-176" dirty="0">
                <a:latin typeface="Baskerville Old Face" panose="02020602080505020303" pitchFamily="18" charset="0"/>
                <a:cs typeface="Lucida Sans"/>
              </a:rPr>
              <a:t>•	</a:t>
            </a:r>
            <a:r>
              <a:rPr spc="172" dirty="0">
                <a:solidFill>
                  <a:srgbClr val="0000FF"/>
                </a:solidFill>
                <a:latin typeface="Baskerville Old Face" panose="02020602080505020303" pitchFamily="18" charset="0"/>
                <a:cs typeface="Arial"/>
              </a:rPr>
              <a:t>LHC	</a:t>
            </a:r>
            <a:r>
              <a:rPr spc="70" dirty="0">
                <a:solidFill>
                  <a:srgbClr val="0000FF"/>
                </a:solidFill>
                <a:latin typeface="Baskerville Old Face" panose="02020602080505020303" pitchFamily="18" charset="0"/>
                <a:cs typeface="Arial"/>
              </a:rPr>
              <a:t>sensitive:	</a:t>
            </a:r>
            <a:r>
              <a:rPr spc="112" dirty="0">
                <a:solidFill>
                  <a:srgbClr val="FF0000"/>
                </a:solidFill>
                <a:latin typeface="Baskerville Old Face" panose="02020602080505020303" pitchFamily="18" charset="0"/>
                <a:cs typeface="Arial"/>
              </a:rPr>
              <a:t>10 </a:t>
            </a:r>
            <a:r>
              <a:rPr spc="105" dirty="0">
                <a:solidFill>
                  <a:srgbClr val="FF0000"/>
                </a:solidFill>
                <a:latin typeface="Baskerville Old Face" panose="02020602080505020303" pitchFamily="18" charset="0"/>
                <a:cs typeface="Arial"/>
              </a:rPr>
              <a:t>GeV </a:t>
            </a:r>
            <a:r>
              <a:rPr i="1" spc="404" dirty="0">
                <a:solidFill>
                  <a:srgbClr val="FF0000"/>
                </a:solidFill>
                <a:latin typeface="Baskerville Old Face" panose="02020602080505020303" pitchFamily="18" charset="0"/>
                <a:cs typeface="Arial"/>
              </a:rPr>
              <a:t>&lt;</a:t>
            </a:r>
            <a:r>
              <a:rPr i="1" spc="25" dirty="0">
                <a:solidFill>
                  <a:srgbClr val="FF0000"/>
                </a:solidFill>
                <a:latin typeface="Baskerville Old Face" panose="02020602080505020303" pitchFamily="18" charset="0"/>
                <a:cs typeface="Arial"/>
              </a:rPr>
              <a:t> </a:t>
            </a:r>
            <a:r>
              <a:rPr i="1" spc="134" dirty="0">
                <a:solidFill>
                  <a:srgbClr val="FF0000"/>
                </a:solidFill>
                <a:latin typeface="Baskerville Old Face" panose="02020602080505020303" pitchFamily="18" charset="0"/>
                <a:cs typeface="Arial"/>
              </a:rPr>
              <a:t>m</a:t>
            </a:r>
            <a:r>
              <a:rPr spc="200" baseline="-13888" dirty="0">
                <a:solidFill>
                  <a:srgbClr val="FF0000"/>
                </a:solidFill>
                <a:latin typeface="Baskerville Old Face" panose="02020602080505020303" pitchFamily="18" charset="0"/>
                <a:cs typeface="Arial"/>
              </a:rPr>
              <a:t>4 </a:t>
            </a:r>
            <a:r>
              <a:rPr i="1" spc="404" dirty="0">
                <a:solidFill>
                  <a:srgbClr val="FF0000"/>
                </a:solidFill>
                <a:latin typeface="Baskerville Old Face" panose="02020602080505020303" pitchFamily="18" charset="0"/>
                <a:cs typeface="Arial"/>
              </a:rPr>
              <a:t>&lt;</a:t>
            </a:r>
            <a:r>
              <a:rPr i="1" spc="25" dirty="0">
                <a:solidFill>
                  <a:srgbClr val="FF0000"/>
                </a:solidFill>
                <a:latin typeface="Baskerville Old Face" panose="02020602080505020303" pitchFamily="18" charset="0"/>
                <a:cs typeface="Arial"/>
              </a:rPr>
              <a:t> </a:t>
            </a:r>
            <a:r>
              <a:rPr spc="109" dirty="0">
                <a:solidFill>
                  <a:srgbClr val="FF0000"/>
                </a:solidFill>
                <a:latin typeface="Baskerville Old Face" panose="02020602080505020303" pitchFamily="18" charset="0"/>
                <a:cs typeface="Arial"/>
              </a:rPr>
              <a:t>400	</a:t>
            </a:r>
            <a:r>
              <a:rPr spc="91" dirty="0">
                <a:solidFill>
                  <a:srgbClr val="FF0000"/>
                </a:solidFill>
                <a:latin typeface="Baskerville Old Face" panose="02020602080505020303" pitchFamily="18" charset="0"/>
                <a:cs typeface="Arial"/>
              </a:rPr>
              <a:t>GeV</a:t>
            </a:r>
            <a:r>
              <a:rPr i="1" spc="91" dirty="0">
                <a:solidFill>
                  <a:srgbClr val="FF0000"/>
                </a:solidFill>
                <a:latin typeface="Baskerville Old Face" panose="02020602080505020303" pitchFamily="18" charset="0"/>
                <a:cs typeface="Arial"/>
              </a:rPr>
              <a:t>,	</a:t>
            </a:r>
            <a:r>
              <a:rPr spc="161" dirty="0">
                <a:solidFill>
                  <a:srgbClr val="FF0000"/>
                </a:solidFill>
                <a:latin typeface="Baskerville Old Face" panose="02020602080505020303" pitchFamily="18" charset="0"/>
                <a:cs typeface="Arial"/>
              </a:rPr>
              <a:t>10</a:t>
            </a:r>
            <a:r>
              <a:rPr spc="243" baseline="23611" dirty="0">
                <a:solidFill>
                  <a:srgbClr val="FF0000"/>
                </a:solidFill>
                <a:latin typeface="Baskerville Old Face" panose="02020602080505020303" pitchFamily="18" charset="0"/>
                <a:cs typeface="Arial"/>
              </a:rPr>
              <a:t>−6</a:t>
            </a:r>
            <a:r>
              <a:rPr spc="63" baseline="23611" dirty="0">
                <a:solidFill>
                  <a:srgbClr val="FF0000"/>
                </a:solidFill>
                <a:latin typeface="Baskerville Old Face" panose="02020602080505020303" pitchFamily="18" charset="0"/>
                <a:cs typeface="Arial"/>
              </a:rPr>
              <a:t> </a:t>
            </a:r>
            <a:r>
              <a:rPr i="1" spc="404" dirty="0">
                <a:solidFill>
                  <a:srgbClr val="FF0000"/>
                </a:solidFill>
                <a:latin typeface="Baskerville Old Face" panose="02020602080505020303" pitchFamily="18" charset="0"/>
                <a:cs typeface="Arial"/>
              </a:rPr>
              <a:t>&lt;</a:t>
            </a:r>
            <a:r>
              <a:rPr i="1" spc="11" dirty="0">
                <a:solidFill>
                  <a:srgbClr val="FF0000"/>
                </a:solidFill>
                <a:latin typeface="Baskerville Old Face" panose="02020602080505020303" pitchFamily="18" charset="0"/>
                <a:cs typeface="Arial"/>
              </a:rPr>
              <a:t> </a:t>
            </a:r>
            <a:r>
              <a:rPr spc="53" dirty="0">
                <a:solidFill>
                  <a:srgbClr val="FF0000"/>
                </a:solidFill>
                <a:latin typeface="Baskerville Old Face" panose="02020602080505020303" pitchFamily="18" charset="0"/>
                <a:cs typeface="Lucida Sans"/>
              </a:rPr>
              <a:t>|</a:t>
            </a:r>
            <a:r>
              <a:rPr i="1" spc="53" dirty="0">
                <a:solidFill>
                  <a:srgbClr val="FF0000"/>
                </a:solidFill>
                <a:latin typeface="Baskerville Old Face" panose="02020602080505020303" pitchFamily="18" charset="0"/>
                <a:cs typeface="Arial"/>
              </a:rPr>
              <a:t>V</a:t>
            </a:r>
            <a:r>
              <a:rPr i="1" spc="79" baseline="-13888" dirty="0">
                <a:solidFill>
                  <a:srgbClr val="FF0000"/>
                </a:solidFill>
                <a:latin typeface="Baskerville Old Face" panose="02020602080505020303" pitchFamily="18" charset="0"/>
                <a:cs typeface="Arial"/>
              </a:rPr>
              <a:t>µ</a:t>
            </a:r>
            <a:r>
              <a:rPr spc="79" baseline="-13888" dirty="0">
                <a:solidFill>
                  <a:srgbClr val="FF0000"/>
                </a:solidFill>
                <a:latin typeface="Baskerville Old Face" panose="02020602080505020303" pitchFamily="18" charset="0"/>
                <a:cs typeface="Arial"/>
              </a:rPr>
              <a:t>4</a:t>
            </a:r>
            <a:r>
              <a:rPr spc="53" dirty="0">
                <a:solidFill>
                  <a:srgbClr val="FF0000"/>
                </a:solidFill>
                <a:latin typeface="Baskerville Old Face" panose="02020602080505020303" pitchFamily="18" charset="0"/>
                <a:cs typeface="Lucida Sans"/>
              </a:rPr>
              <a:t>|</a:t>
            </a:r>
            <a:r>
              <a:rPr spc="79" baseline="23611" dirty="0">
                <a:solidFill>
                  <a:srgbClr val="FF0000"/>
                </a:solidFill>
                <a:latin typeface="Baskerville Old Face" panose="02020602080505020303" pitchFamily="18" charset="0"/>
                <a:cs typeface="Arial"/>
              </a:rPr>
              <a:t>2</a:t>
            </a:r>
            <a:r>
              <a:rPr spc="63" baseline="23611" dirty="0">
                <a:solidFill>
                  <a:srgbClr val="FF0000"/>
                </a:solidFill>
                <a:latin typeface="Baskerville Old Face" panose="02020602080505020303" pitchFamily="18" charset="0"/>
                <a:cs typeface="Arial"/>
              </a:rPr>
              <a:t> </a:t>
            </a:r>
            <a:r>
              <a:rPr i="1" spc="404" dirty="0">
                <a:solidFill>
                  <a:srgbClr val="FF0000"/>
                </a:solidFill>
                <a:latin typeface="Baskerville Old Face" panose="02020602080505020303" pitchFamily="18" charset="0"/>
                <a:cs typeface="Arial"/>
              </a:rPr>
              <a:t>&lt;</a:t>
            </a:r>
            <a:r>
              <a:rPr i="1" spc="11" dirty="0">
                <a:solidFill>
                  <a:srgbClr val="FF0000"/>
                </a:solidFill>
                <a:latin typeface="Baskerville Old Face" panose="02020602080505020303" pitchFamily="18" charset="0"/>
                <a:cs typeface="Arial"/>
              </a:rPr>
              <a:t> </a:t>
            </a:r>
            <a:r>
              <a:rPr spc="143" dirty="0">
                <a:solidFill>
                  <a:srgbClr val="FF0000"/>
                </a:solidFill>
                <a:latin typeface="Baskerville Old Face" panose="02020602080505020303" pitchFamily="18" charset="0"/>
                <a:cs typeface="Arial"/>
              </a:rPr>
              <a:t>10</a:t>
            </a:r>
            <a:r>
              <a:rPr spc="216" baseline="23611" dirty="0">
                <a:solidFill>
                  <a:srgbClr val="FF0000"/>
                </a:solidFill>
                <a:latin typeface="Baskerville Old Face" panose="02020602080505020303" pitchFamily="18" charset="0"/>
                <a:cs typeface="Arial"/>
              </a:rPr>
              <a:t>−2</a:t>
            </a:r>
            <a:r>
              <a:rPr i="1" spc="143" dirty="0">
                <a:solidFill>
                  <a:srgbClr val="FF0000"/>
                </a:solidFill>
                <a:latin typeface="Baskerville Old Face" panose="02020602080505020303" pitchFamily="18" charset="0"/>
                <a:cs typeface="Arial"/>
              </a:rPr>
              <a:t>.</a:t>
            </a:r>
            <a:endParaRPr dirty="0">
              <a:latin typeface="Baskerville Old Face" panose="02020602080505020303" pitchFamily="18" charset="0"/>
              <a:cs typeface="Arial"/>
            </a:endParaRPr>
          </a:p>
          <a:p>
            <a:pPr marL="896509" indent="-321457">
              <a:spcBef>
                <a:spcPts val="689"/>
              </a:spcBef>
              <a:buFont typeface="Arial"/>
              <a:buChar char="•"/>
              <a:tabLst>
                <a:tab pos="896509" algn="l"/>
                <a:tab pos="896955" algn="l"/>
              </a:tabLst>
            </a:pPr>
            <a:r>
              <a:rPr spc="-46" dirty="0">
                <a:solidFill>
                  <a:srgbClr val="0000FF"/>
                </a:solidFill>
                <a:latin typeface="Baskerville Old Face" panose="02020602080505020303" pitchFamily="18" charset="0"/>
                <a:cs typeface="Century"/>
              </a:rPr>
              <a:t>Difficulty! </a:t>
            </a:r>
            <a:r>
              <a:rPr spc="-74" dirty="0">
                <a:solidFill>
                  <a:srgbClr val="0000FF"/>
                </a:solidFill>
                <a:latin typeface="Baskerville Old Face" panose="02020602080505020303" pitchFamily="18" charset="0"/>
                <a:cs typeface="Century"/>
              </a:rPr>
              <a:t>May </a:t>
            </a:r>
            <a:r>
              <a:rPr spc="-77" dirty="0">
                <a:solidFill>
                  <a:srgbClr val="0000FF"/>
                </a:solidFill>
                <a:latin typeface="Baskerville Old Face" panose="02020602080505020303" pitchFamily="18" charset="0"/>
                <a:cs typeface="Century"/>
              </a:rPr>
              <a:t>be </a:t>
            </a:r>
            <a:r>
              <a:rPr spc="-109" dirty="0">
                <a:solidFill>
                  <a:srgbClr val="0000FF"/>
                </a:solidFill>
                <a:latin typeface="Baskerville Old Face" panose="02020602080505020303" pitchFamily="18" charset="0"/>
                <a:cs typeface="Century"/>
              </a:rPr>
              <a:t>helped </a:t>
            </a:r>
            <a:r>
              <a:rPr spc="-120" dirty="0">
                <a:solidFill>
                  <a:srgbClr val="0000FF"/>
                </a:solidFill>
                <a:latin typeface="Baskerville Old Face" panose="02020602080505020303" pitchFamily="18" charset="0"/>
                <a:cs typeface="Century"/>
              </a:rPr>
              <a:t>with </a:t>
            </a:r>
            <a:r>
              <a:rPr spc="-137" dirty="0">
                <a:solidFill>
                  <a:srgbClr val="0000FF"/>
                </a:solidFill>
                <a:latin typeface="Baskerville Old Face" panose="02020602080505020303" pitchFamily="18" charset="0"/>
                <a:cs typeface="Century"/>
              </a:rPr>
              <a:t>the </a:t>
            </a:r>
            <a:r>
              <a:rPr spc="-105" dirty="0">
                <a:solidFill>
                  <a:srgbClr val="0000FF"/>
                </a:solidFill>
                <a:latin typeface="Baskerville Old Face" panose="02020602080505020303" pitchFamily="18" charset="0"/>
                <a:cs typeface="Century"/>
              </a:rPr>
              <a:t>“inverse </a:t>
            </a:r>
            <a:r>
              <a:rPr spc="-116" dirty="0">
                <a:solidFill>
                  <a:srgbClr val="0000FF"/>
                </a:solidFill>
                <a:latin typeface="Baskerville Old Face" panose="02020602080505020303" pitchFamily="18" charset="0"/>
                <a:cs typeface="Century"/>
              </a:rPr>
              <a:t>seesaw”</a:t>
            </a:r>
            <a:r>
              <a:rPr spc="221" dirty="0">
                <a:solidFill>
                  <a:srgbClr val="0000FF"/>
                </a:solidFill>
                <a:latin typeface="Baskerville Old Face" panose="02020602080505020303" pitchFamily="18" charset="0"/>
                <a:cs typeface="Century"/>
              </a:rPr>
              <a:t> </a:t>
            </a:r>
            <a:r>
              <a:rPr spc="-137" dirty="0">
                <a:solidFill>
                  <a:srgbClr val="0000FF"/>
                </a:solidFill>
                <a:latin typeface="Baskerville Old Face" panose="02020602080505020303" pitchFamily="18" charset="0"/>
                <a:cs typeface="Century"/>
              </a:rPr>
              <a:t>mechanism.</a:t>
            </a:r>
            <a:endParaRPr dirty="0">
              <a:latin typeface="Baskerville Old Face" panose="02020602080505020303" pitchFamily="18" charset="0"/>
              <a:cs typeface="Century"/>
            </a:endParaRPr>
          </a:p>
          <a:p>
            <a:pPr marL="549603" indent="-308063">
              <a:spcBef>
                <a:spcPts val="1058"/>
              </a:spcBef>
              <a:buClr>
                <a:srgbClr val="00FF00"/>
              </a:buClr>
              <a:buFont typeface="Goudy Stout"/>
              <a:buChar char="•"/>
              <a:tabLst>
                <a:tab pos="549603" algn="l"/>
                <a:tab pos="550049" algn="l"/>
                <a:tab pos="1222877" algn="l"/>
                <a:tab pos="1470221" algn="l"/>
                <a:tab pos="2598893" algn="l"/>
                <a:tab pos="3006519" algn="l"/>
                <a:tab pos="3235111" algn="l"/>
                <a:tab pos="3979374" algn="l"/>
                <a:tab pos="4764712" algn="l"/>
              </a:tabLst>
            </a:pPr>
            <a:r>
              <a:rPr spc="161" dirty="0">
                <a:latin typeface="Baskerville Old Face" panose="02020602080505020303" pitchFamily="18" charset="0"/>
                <a:cs typeface="Arial"/>
              </a:rPr>
              <a:t>Type	</a:t>
            </a:r>
            <a:r>
              <a:rPr spc="112" dirty="0">
                <a:latin typeface="Baskerville Old Face" panose="02020602080505020303" pitchFamily="18" charset="0"/>
                <a:cs typeface="Arial"/>
              </a:rPr>
              <a:t>II	</a:t>
            </a:r>
            <a:r>
              <a:rPr spc="70" dirty="0">
                <a:latin typeface="Baskerville Old Face" panose="02020602080505020303" pitchFamily="18" charset="0"/>
                <a:cs typeface="Arial"/>
              </a:rPr>
              <a:t>See-saw:	</a:t>
            </a:r>
            <a:r>
              <a:rPr spc="134" dirty="0">
                <a:solidFill>
                  <a:srgbClr val="0000FF"/>
                </a:solidFill>
                <a:latin typeface="Baskerville Old Face" panose="02020602080505020303" pitchFamily="18" charset="0"/>
                <a:cs typeface="Arial"/>
              </a:rPr>
              <a:t>for	</a:t>
            </a:r>
            <a:r>
              <a:rPr spc="70" dirty="0">
                <a:solidFill>
                  <a:srgbClr val="0000FF"/>
                </a:solidFill>
                <a:latin typeface="Baskerville Old Face" panose="02020602080505020303" pitchFamily="18" charset="0"/>
                <a:cs typeface="Arial"/>
              </a:rPr>
              <a:t>a	scalar	</a:t>
            </a:r>
            <a:r>
              <a:rPr spc="161" dirty="0">
                <a:solidFill>
                  <a:srgbClr val="0000FF"/>
                </a:solidFill>
                <a:latin typeface="Baskerville Old Face" panose="02020602080505020303" pitchFamily="18" charset="0"/>
                <a:cs typeface="Arial"/>
              </a:rPr>
              <a:t>triplet	</a:t>
            </a:r>
            <a:r>
              <a:rPr spc="70" dirty="0">
                <a:solidFill>
                  <a:srgbClr val="FF0000"/>
                </a:solidFill>
                <a:latin typeface="Baskerville Old Face" panose="02020602080505020303" pitchFamily="18" charset="0"/>
                <a:cs typeface="Arial"/>
              </a:rPr>
              <a:t>Φ</a:t>
            </a:r>
            <a:r>
              <a:rPr spc="105" baseline="23809" dirty="0">
                <a:solidFill>
                  <a:srgbClr val="FF0000"/>
                </a:solidFill>
                <a:latin typeface="Baskerville Old Face" panose="02020602080505020303" pitchFamily="18" charset="0"/>
                <a:cs typeface="Goudy Stout"/>
              </a:rPr>
              <a:t>±±</a:t>
            </a:r>
            <a:endParaRPr baseline="23809" dirty="0">
              <a:latin typeface="Baskerville Old Face" panose="02020602080505020303" pitchFamily="18" charset="0"/>
              <a:cs typeface="Goudy Stout"/>
            </a:endParaRPr>
          </a:p>
          <a:p>
            <a:pPr marL="939370" lvl="1" indent="-362532">
              <a:spcBef>
                <a:spcPts val="387"/>
              </a:spcBef>
              <a:buClr>
                <a:srgbClr val="000000"/>
              </a:buClr>
              <a:buFont typeface="Goudy Stout"/>
              <a:buChar char="•"/>
              <a:tabLst>
                <a:tab pos="939370" algn="l"/>
                <a:tab pos="939816" algn="l"/>
                <a:tab pos="1558175" algn="l"/>
                <a:tab pos="2724797" algn="l"/>
                <a:tab pos="4777213" algn="l"/>
                <a:tab pos="5372355" algn="l"/>
                <a:tab pos="6420217" algn="l"/>
              </a:tabLst>
            </a:pPr>
            <a:r>
              <a:rPr spc="200" dirty="0">
                <a:solidFill>
                  <a:srgbClr val="0000FF"/>
                </a:solidFill>
                <a:latin typeface="Baskerville Old Face" panose="02020602080505020303" pitchFamily="18" charset="0"/>
                <a:cs typeface="Arial"/>
              </a:rPr>
              <a:t>LHC	</a:t>
            </a:r>
            <a:r>
              <a:rPr spc="84" dirty="0">
                <a:solidFill>
                  <a:srgbClr val="0000FF"/>
                </a:solidFill>
                <a:latin typeface="Baskerville Old Face" panose="02020602080505020303" pitchFamily="18" charset="0"/>
                <a:cs typeface="Arial"/>
              </a:rPr>
              <a:t>sensitive:	</a:t>
            </a:r>
            <a:r>
              <a:rPr spc="165" dirty="0">
                <a:solidFill>
                  <a:srgbClr val="FF0000"/>
                </a:solidFill>
                <a:latin typeface="Baskerville Old Face" panose="02020602080505020303" pitchFamily="18" charset="0"/>
                <a:cs typeface="Arial"/>
              </a:rPr>
              <a:t>M</a:t>
            </a:r>
            <a:r>
              <a:rPr spc="247" baseline="-15873" dirty="0">
                <a:solidFill>
                  <a:srgbClr val="FF0000"/>
                </a:solidFill>
                <a:latin typeface="Baskerville Old Face" panose="02020602080505020303" pitchFamily="18" charset="0"/>
                <a:cs typeface="Arial"/>
              </a:rPr>
              <a:t>φ </a:t>
            </a:r>
            <a:r>
              <a:rPr spc="70" dirty="0">
                <a:solidFill>
                  <a:srgbClr val="FF0000"/>
                </a:solidFill>
                <a:latin typeface="Baskerville Old Face" panose="02020602080505020303" pitchFamily="18" charset="0"/>
                <a:cs typeface="Lucida Sans Unicode"/>
              </a:rPr>
              <a:t>∼ </a:t>
            </a:r>
            <a:r>
              <a:rPr spc="130" dirty="0">
                <a:solidFill>
                  <a:srgbClr val="FF0000"/>
                </a:solidFill>
                <a:latin typeface="Baskerville Old Face" panose="02020602080505020303" pitchFamily="18" charset="0"/>
                <a:cs typeface="Arial"/>
              </a:rPr>
              <a:t>600</a:t>
            </a:r>
            <a:r>
              <a:rPr spc="-253" dirty="0">
                <a:solidFill>
                  <a:srgbClr val="FF0000"/>
                </a:solidFill>
                <a:latin typeface="Baskerville Old Face" panose="02020602080505020303" pitchFamily="18" charset="0"/>
                <a:cs typeface="Arial"/>
              </a:rPr>
              <a:t> </a:t>
            </a:r>
            <a:r>
              <a:rPr spc="70" dirty="0">
                <a:solidFill>
                  <a:srgbClr val="FF0000"/>
                </a:solidFill>
                <a:latin typeface="Baskerville Old Face" panose="02020602080505020303" pitchFamily="18" charset="0"/>
                <a:cs typeface="Lucida Sans Unicode"/>
              </a:rPr>
              <a:t>−</a:t>
            </a:r>
            <a:r>
              <a:rPr spc="-141" dirty="0">
                <a:solidFill>
                  <a:srgbClr val="FF0000"/>
                </a:solidFill>
                <a:latin typeface="Baskerville Old Face" panose="02020602080505020303" pitchFamily="18" charset="0"/>
                <a:cs typeface="Lucida Sans Unicode"/>
              </a:rPr>
              <a:t> </a:t>
            </a:r>
            <a:r>
              <a:rPr spc="130" dirty="0">
                <a:solidFill>
                  <a:srgbClr val="FF0000"/>
                </a:solidFill>
                <a:latin typeface="Baskerville Old Face" panose="02020602080505020303" pitchFamily="18" charset="0"/>
                <a:cs typeface="Arial"/>
              </a:rPr>
              <a:t>1000	GeV	</a:t>
            </a:r>
            <a:r>
              <a:rPr spc="143" dirty="0">
                <a:solidFill>
                  <a:srgbClr val="FF0000"/>
                </a:solidFill>
                <a:latin typeface="Baskerville Old Face" panose="02020602080505020303" pitchFamily="18" charset="0"/>
                <a:cs typeface="Arial"/>
              </a:rPr>
              <a:t>(ℓ</a:t>
            </a:r>
            <a:r>
              <a:rPr spc="216" baseline="23809" dirty="0">
                <a:solidFill>
                  <a:srgbClr val="FF0000"/>
                </a:solidFill>
                <a:latin typeface="Baskerville Old Face" panose="02020602080505020303" pitchFamily="18" charset="0"/>
                <a:cs typeface="Goudy Stout"/>
              </a:rPr>
              <a:t>±</a:t>
            </a:r>
            <a:r>
              <a:rPr spc="143" dirty="0">
                <a:solidFill>
                  <a:srgbClr val="FF0000"/>
                </a:solidFill>
                <a:latin typeface="Baskerville Old Face" panose="02020602080505020303" pitchFamily="18" charset="0"/>
                <a:cs typeface="Arial"/>
              </a:rPr>
              <a:t>ℓ</a:t>
            </a:r>
            <a:r>
              <a:rPr spc="216" baseline="23809" dirty="0">
                <a:solidFill>
                  <a:srgbClr val="FF0000"/>
                </a:solidFill>
                <a:latin typeface="Baskerville Old Face" panose="02020602080505020303" pitchFamily="18" charset="0"/>
                <a:cs typeface="Goudy Stout"/>
              </a:rPr>
              <a:t>±</a:t>
            </a:r>
            <a:r>
              <a:rPr spc="-131" baseline="23809" dirty="0">
                <a:solidFill>
                  <a:srgbClr val="FF0000"/>
                </a:solidFill>
                <a:latin typeface="Baskerville Old Face" panose="02020602080505020303" pitchFamily="18" charset="0"/>
                <a:cs typeface="Goudy Stout"/>
              </a:rPr>
              <a:t> </a:t>
            </a:r>
            <a:r>
              <a:rPr spc="102" dirty="0">
                <a:solidFill>
                  <a:srgbClr val="FF0000"/>
                </a:solidFill>
                <a:latin typeface="Baskerville Old Face" panose="02020602080505020303" pitchFamily="18" charset="0"/>
                <a:cs typeface="Arial"/>
              </a:rPr>
              <a:t>or	</a:t>
            </a:r>
            <a:r>
              <a:rPr spc="123" dirty="0">
                <a:solidFill>
                  <a:srgbClr val="FF0000"/>
                </a:solidFill>
                <a:latin typeface="Baskerville Old Face" panose="02020602080505020303" pitchFamily="18" charset="0"/>
                <a:cs typeface="Arial"/>
              </a:rPr>
              <a:t>W</a:t>
            </a:r>
            <a:r>
              <a:rPr spc="-260" dirty="0">
                <a:solidFill>
                  <a:srgbClr val="FF0000"/>
                </a:solidFill>
                <a:latin typeface="Baskerville Old Face" panose="02020602080505020303" pitchFamily="18" charset="0"/>
                <a:cs typeface="Arial"/>
              </a:rPr>
              <a:t> </a:t>
            </a:r>
            <a:r>
              <a:rPr spc="121" baseline="23809" dirty="0">
                <a:solidFill>
                  <a:srgbClr val="FF0000"/>
                </a:solidFill>
                <a:latin typeface="Baskerville Old Face" panose="02020602080505020303" pitchFamily="18" charset="0"/>
                <a:cs typeface="Goudy Stout"/>
              </a:rPr>
              <a:t>±</a:t>
            </a:r>
            <a:r>
              <a:rPr spc="80" dirty="0">
                <a:solidFill>
                  <a:srgbClr val="FF0000"/>
                </a:solidFill>
                <a:latin typeface="Baskerville Old Face" panose="02020602080505020303" pitchFamily="18" charset="0"/>
                <a:cs typeface="Arial"/>
              </a:rPr>
              <a:t>W</a:t>
            </a:r>
            <a:r>
              <a:rPr spc="-260" dirty="0">
                <a:solidFill>
                  <a:srgbClr val="FF0000"/>
                </a:solidFill>
                <a:latin typeface="Baskerville Old Face" panose="02020602080505020303" pitchFamily="18" charset="0"/>
                <a:cs typeface="Arial"/>
              </a:rPr>
              <a:t> </a:t>
            </a:r>
            <a:r>
              <a:rPr spc="216" baseline="23809" dirty="0">
                <a:solidFill>
                  <a:srgbClr val="FF0000"/>
                </a:solidFill>
                <a:latin typeface="Baskerville Old Face" panose="02020602080505020303" pitchFamily="18" charset="0"/>
                <a:cs typeface="Goudy Stout"/>
              </a:rPr>
              <a:t>±</a:t>
            </a:r>
            <a:r>
              <a:rPr spc="143" dirty="0">
                <a:solidFill>
                  <a:srgbClr val="FF0000"/>
                </a:solidFill>
                <a:latin typeface="Baskerville Old Face" panose="02020602080505020303" pitchFamily="18" charset="0"/>
                <a:cs typeface="Arial"/>
              </a:rPr>
              <a:t>).</a:t>
            </a:r>
            <a:endParaRPr dirty="0">
              <a:latin typeface="Baskerville Old Face" panose="02020602080505020303" pitchFamily="18" charset="0"/>
              <a:cs typeface="Arial"/>
            </a:endParaRPr>
          </a:p>
          <a:p>
            <a:pPr marL="939370" lvl="1" indent="-362532">
              <a:spcBef>
                <a:spcPts val="376"/>
              </a:spcBef>
              <a:buClr>
                <a:srgbClr val="000000"/>
              </a:buClr>
              <a:buFont typeface="Goudy Stout"/>
              <a:buChar char="•"/>
              <a:tabLst>
                <a:tab pos="939370" algn="l"/>
                <a:tab pos="939816" algn="l"/>
                <a:tab pos="2306456" algn="l"/>
                <a:tab pos="4299045" algn="l"/>
                <a:tab pos="6333156" algn="l"/>
                <a:tab pos="7499331" algn="l"/>
              </a:tabLst>
            </a:pPr>
            <a:r>
              <a:rPr spc="127" dirty="0">
                <a:solidFill>
                  <a:srgbClr val="0000FF"/>
                </a:solidFill>
                <a:latin typeface="Baskerville Old Face" panose="02020602080505020303" pitchFamily="18" charset="0"/>
                <a:cs typeface="Arial"/>
              </a:rPr>
              <a:t>Distinguish	</a:t>
            </a:r>
            <a:r>
              <a:rPr spc="158" dirty="0">
                <a:solidFill>
                  <a:srgbClr val="0000FF"/>
                </a:solidFill>
                <a:latin typeface="Baskerville Old Face" panose="02020602080505020303" pitchFamily="18" charset="0"/>
                <a:cs typeface="Arial"/>
              </a:rPr>
              <a:t>Normal/Inverted	</a:t>
            </a:r>
            <a:r>
              <a:rPr spc="109" dirty="0">
                <a:solidFill>
                  <a:srgbClr val="0000FF"/>
                </a:solidFill>
                <a:latin typeface="Baskerville Old Face" panose="02020602080505020303" pitchFamily="18" charset="0"/>
                <a:cs typeface="Arial"/>
              </a:rPr>
              <a:t>Hierarchy;</a:t>
            </a:r>
            <a:r>
              <a:rPr spc="243" dirty="0">
                <a:solidFill>
                  <a:srgbClr val="0000FF"/>
                </a:solidFill>
                <a:latin typeface="Baskerville Old Face" panose="02020602080505020303" pitchFamily="18" charset="0"/>
                <a:cs typeface="Arial"/>
              </a:rPr>
              <a:t> </a:t>
            </a:r>
            <a:r>
              <a:rPr spc="143" dirty="0">
                <a:solidFill>
                  <a:srgbClr val="0000FF"/>
                </a:solidFill>
                <a:latin typeface="Baskerville Old Face" panose="02020602080505020303" pitchFamily="18" charset="0"/>
                <a:cs typeface="Arial"/>
              </a:rPr>
              <a:t>Probe	</a:t>
            </a:r>
            <a:r>
              <a:rPr spc="137" dirty="0">
                <a:solidFill>
                  <a:srgbClr val="0000FF"/>
                </a:solidFill>
                <a:latin typeface="Baskerville Old Face" panose="02020602080505020303" pitchFamily="18" charset="0"/>
                <a:cs typeface="Arial"/>
              </a:rPr>
              <a:t>Majorana	</a:t>
            </a:r>
            <a:r>
              <a:rPr spc="56" dirty="0">
                <a:solidFill>
                  <a:srgbClr val="0000FF"/>
                </a:solidFill>
                <a:latin typeface="Baskerville Old Face" panose="02020602080505020303" pitchFamily="18" charset="0"/>
                <a:cs typeface="Arial"/>
              </a:rPr>
              <a:t>phases.</a:t>
            </a:r>
            <a:endParaRPr dirty="0">
              <a:latin typeface="Baskerville Old Face" panose="02020602080505020303" pitchFamily="18" charset="0"/>
              <a:cs typeface="Arial"/>
            </a:endParaRPr>
          </a:p>
          <a:p>
            <a:pPr marL="894723" lvl="1" indent="-321011">
              <a:spcBef>
                <a:spcPts val="485"/>
              </a:spcBef>
              <a:buClr>
                <a:srgbClr val="000000"/>
              </a:buClr>
              <a:buFont typeface="Goudy Stout"/>
              <a:buChar char="•"/>
              <a:tabLst>
                <a:tab pos="894723" algn="l"/>
                <a:tab pos="895169" algn="l"/>
                <a:tab pos="3133316" algn="l"/>
              </a:tabLst>
            </a:pPr>
            <a:r>
              <a:rPr spc="225" dirty="0">
                <a:solidFill>
                  <a:srgbClr val="0000FF"/>
                </a:solidFill>
                <a:latin typeface="Baskerville Old Face" panose="02020602080505020303" pitchFamily="18" charset="0"/>
                <a:cs typeface="Arial"/>
              </a:rPr>
              <a:t>With</a:t>
            </a:r>
            <a:r>
              <a:rPr spc="260" dirty="0">
                <a:solidFill>
                  <a:srgbClr val="0000FF"/>
                </a:solidFill>
                <a:latin typeface="Baskerville Old Face" panose="02020602080505020303" pitchFamily="18" charset="0"/>
                <a:cs typeface="Arial"/>
              </a:rPr>
              <a:t> </a:t>
            </a:r>
            <a:r>
              <a:rPr i="1" spc="91" dirty="0">
                <a:solidFill>
                  <a:srgbClr val="FF0000"/>
                </a:solidFill>
                <a:latin typeface="Baskerville Old Face" panose="02020602080505020303" pitchFamily="18" charset="0"/>
                <a:cs typeface="Arial"/>
              </a:rPr>
              <a:t>W</a:t>
            </a:r>
            <a:r>
              <a:rPr i="1" spc="-229" dirty="0">
                <a:solidFill>
                  <a:srgbClr val="FF0000"/>
                </a:solidFill>
                <a:latin typeface="Baskerville Old Face" panose="02020602080505020303" pitchFamily="18" charset="0"/>
                <a:cs typeface="Arial"/>
              </a:rPr>
              <a:t> </a:t>
            </a:r>
            <a:r>
              <a:rPr spc="-53" baseline="23989" dirty="0">
                <a:solidFill>
                  <a:srgbClr val="FF0000"/>
                </a:solidFill>
                <a:latin typeface="Baskerville Old Face" panose="02020602080505020303" pitchFamily="18" charset="0"/>
                <a:cs typeface="Lucida Sans Unicode"/>
              </a:rPr>
              <a:t>′</a:t>
            </a:r>
            <a:r>
              <a:rPr spc="-53" baseline="23989" dirty="0">
                <a:solidFill>
                  <a:srgbClr val="FF0000"/>
                </a:solidFill>
                <a:latin typeface="Baskerville Old Face" panose="02020602080505020303" pitchFamily="18" charset="0"/>
                <a:cs typeface="Goudy Stout"/>
              </a:rPr>
              <a:t>±</a:t>
            </a:r>
            <a:r>
              <a:rPr spc="-406" baseline="23989" dirty="0">
                <a:solidFill>
                  <a:srgbClr val="FF0000"/>
                </a:solidFill>
                <a:latin typeface="Baskerville Old Face" panose="02020602080505020303" pitchFamily="18" charset="0"/>
                <a:cs typeface="Goudy Stout"/>
              </a:rPr>
              <a:t> </a:t>
            </a:r>
            <a:r>
              <a:rPr spc="211" dirty="0">
                <a:solidFill>
                  <a:srgbClr val="FF0000"/>
                </a:solidFill>
                <a:latin typeface="Baskerville Old Face" panose="02020602080505020303" pitchFamily="18" charset="0"/>
                <a:cs typeface="Lucida Sans Unicode"/>
              </a:rPr>
              <a:t>→</a:t>
            </a:r>
            <a:r>
              <a:rPr spc="-21" dirty="0">
                <a:solidFill>
                  <a:srgbClr val="FF0000"/>
                </a:solidFill>
                <a:latin typeface="Baskerville Old Face" panose="02020602080505020303" pitchFamily="18" charset="0"/>
                <a:cs typeface="Lucida Sans Unicode"/>
              </a:rPr>
              <a:t> </a:t>
            </a:r>
            <a:r>
              <a:rPr i="1" spc="211" dirty="0">
                <a:solidFill>
                  <a:srgbClr val="FF0000"/>
                </a:solidFill>
                <a:latin typeface="Baskerville Old Face" panose="02020602080505020303" pitchFamily="18" charset="0"/>
                <a:cs typeface="Arial"/>
              </a:rPr>
              <a:t>N</a:t>
            </a:r>
            <a:r>
              <a:rPr i="1" spc="-309" dirty="0">
                <a:solidFill>
                  <a:srgbClr val="FF0000"/>
                </a:solidFill>
                <a:latin typeface="Baskerville Old Face" panose="02020602080505020303" pitchFamily="18" charset="0"/>
                <a:cs typeface="Arial"/>
              </a:rPr>
              <a:t> </a:t>
            </a:r>
            <a:r>
              <a:rPr spc="116" dirty="0">
                <a:solidFill>
                  <a:srgbClr val="FF0000"/>
                </a:solidFill>
                <a:latin typeface="Baskerville Old Face" panose="02020602080505020303" pitchFamily="18" charset="0"/>
                <a:cs typeface="Arial"/>
              </a:rPr>
              <a:t>ℓ</a:t>
            </a:r>
            <a:r>
              <a:rPr spc="174" baseline="23989" dirty="0">
                <a:solidFill>
                  <a:srgbClr val="FF0000"/>
                </a:solidFill>
                <a:latin typeface="Baskerville Old Face" panose="02020602080505020303" pitchFamily="18" charset="0"/>
                <a:cs typeface="Goudy Stout"/>
              </a:rPr>
              <a:t>±</a:t>
            </a:r>
            <a:r>
              <a:rPr spc="116" dirty="0">
                <a:solidFill>
                  <a:srgbClr val="FF0000"/>
                </a:solidFill>
                <a:latin typeface="Baskerville Old Face" panose="02020602080505020303" pitchFamily="18" charset="0"/>
                <a:cs typeface="Arial"/>
              </a:rPr>
              <a:t>,	</a:t>
            </a:r>
            <a:r>
              <a:rPr spc="80" dirty="0">
                <a:latin typeface="Baskerville Old Face" panose="02020602080505020303" pitchFamily="18" charset="0"/>
                <a:cs typeface="Arial"/>
              </a:rPr>
              <a:t>reach</a:t>
            </a:r>
            <a:r>
              <a:rPr spc="229" dirty="0">
                <a:latin typeface="Baskerville Old Face" panose="02020602080505020303" pitchFamily="18" charset="0"/>
                <a:cs typeface="Arial"/>
              </a:rPr>
              <a:t> </a:t>
            </a:r>
            <a:r>
              <a:rPr i="1" spc="257" dirty="0">
                <a:solidFill>
                  <a:srgbClr val="FF0000"/>
                </a:solidFill>
                <a:latin typeface="Baskerville Old Face" panose="02020602080505020303" pitchFamily="18" charset="0"/>
                <a:cs typeface="Arial"/>
              </a:rPr>
              <a:t>M</a:t>
            </a:r>
            <a:r>
              <a:rPr i="1" spc="385" baseline="-15151" dirty="0">
                <a:solidFill>
                  <a:srgbClr val="FF0000"/>
                </a:solidFill>
                <a:latin typeface="Baskerville Old Face" panose="02020602080505020303" pitchFamily="18" charset="0"/>
                <a:cs typeface="Arial"/>
              </a:rPr>
              <a:t>N</a:t>
            </a:r>
            <a:r>
              <a:rPr i="1" spc="279" baseline="-15151" dirty="0">
                <a:solidFill>
                  <a:srgbClr val="FF0000"/>
                </a:solidFill>
                <a:latin typeface="Baskerville Old Face" panose="02020602080505020303" pitchFamily="18" charset="0"/>
                <a:cs typeface="Arial"/>
              </a:rPr>
              <a:t> </a:t>
            </a:r>
            <a:r>
              <a:rPr i="1" spc="436" dirty="0">
                <a:solidFill>
                  <a:srgbClr val="FF0000"/>
                </a:solidFill>
                <a:latin typeface="Baskerville Old Face" panose="02020602080505020303" pitchFamily="18" charset="0"/>
                <a:cs typeface="Arial"/>
              </a:rPr>
              <a:t>&lt;</a:t>
            </a:r>
            <a:r>
              <a:rPr i="1" spc="25" dirty="0">
                <a:solidFill>
                  <a:srgbClr val="FF0000"/>
                </a:solidFill>
                <a:latin typeface="Baskerville Old Face" panose="02020602080505020303" pitchFamily="18" charset="0"/>
                <a:cs typeface="Arial"/>
              </a:rPr>
              <a:t> </a:t>
            </a:r>
            <a:r>
              <a:rPr i="1" spc="207" dirty="0">
                <a:solidFill>
                  <a:srgbClr val="FF0000"/>
                </a:solidFill>
                <a:latin typeface="Baskerville Old Face" panose="02020602080505020303" pitchFamily="18" charset="0"/>
                <a:cs typeface="Arial"/>
              </a:rPr>
              <a:t>M</a:t>
            </a:r>
            <a:r>
              <a:rPr i="1" spc="311" baseline="-18939" dirty="0">
                <a:solidFill>
                  <a:srgbClr val="FF0000"/>
                </a:solidFill>
                <a:latin typeface="Baskerville Old Face" panose="02020602080505020303" pitchFamily="18" charset="0"/>
                <a:cs typeface="Arial"/>
              </a:rPr>
              <a:t>W</a:t>
            </a:r>
            <a:r>
              <a:rPr i="1" spc="-316" baseline="-18939" dirty="0">
                <a:solidFill>
                  <a:srgbClr val="FF0000"/>
                </a:solidFill>
                <a:latin typeface="Baskerville Old Face" panose="02020602080505020303" pitchFamily="18" charset="0"/>
                <a:cs typeface="Arial"/>
              </a:rPr>
              <a:t> </a:t>
            </a:r>
            <a:r>
              <a:rPr spc="-84" baseline="-3003" dirty="0">
                <a:solidFill>
                  <a:srgbClr val="FF0000"/>
                </a:solidFill>
                <a:latin typeface="Baskerville Old Face" panose="02020602080505020303" pitchFamily="18" charset="0"/>
                <a:cs typeface="Lucida Sans Unicode"/>
              </a:rPr>
              <a:t>′</a:t>
            </a:r>
            <a:r>
              <a:rPr spc="37" baseline="-3003" dirty="0">
                <a:solidFill>
                  <a:srgbClr val="FF0000"/>
                </a:solidFill>
                <a:latin typeface="Baskerville Old Face" panose="02020602080505020303" pitchFamily="18" charset="0"/>
                <a:cs typeface="Lucida Sans Unicode"/>
              </a:rPr>
              <a:t> </a:t>
            </a:r>
            <a:r>
              <a:rPr spc="42" dirty="0">
                <a:solidFill>
                  <a:srgbClr val="FF0000"/>
                </a:solidFill>
                <a:latin typeface="Baskerville Old Face" panose="02020602080505020303" pitchFamily="18" charset="0"/>
                <a:cs typeface="Lucida Sans Unicode"/>
              </a:rPr>
              <a:t>∼</a:t>
            </a:r>
            <a:r>
              <a:rPr spc="-56" dirty="0">
                <a:solidFill>
                  <a:srgbClr val="FF0000"/>
                </a:solidFill>
                <a:latin typeface="Baskerville Old Face" panose="02020602080505020303" pitchFamily="18" charset="0"/>
                <a:cs typeface="Lucida Sans Unicode"/>
              </a:rPr>
              <a:t> </a:t>
            </a:r>
            <a:r>
              <a:rPr spc="116" dirty="0">
                <a:solidFill>
                  <a:srgbClr val="FF0000"/>
                </a:solidFill>
                <a:latin typeface="Baskerville Old Face" panose="02020602080505020303" pitchFamily="18" charset="0"/>
                <a:cs typeface="Arial"/>
              </a:rPr>
              <a:t>4</a:t>
            </a:r>
            <a:r>
              <a:rPr spc="-77" dirty="0">
                <a:solidFill>
                  <a:srgbClr val="FF0000"/>
                </a:solidFill>
                <a:latin typeface="Baskerville Old Face" panose="02020602080505020303" pitchFamily="18" charset="0"/>
                <a:cs typeface="Arial"/>
              </a:rPr>
              <a:t> </a:t>
            </a:r>
            <a:r>
              <a:rPr spc="42" dirty="0">
                <a:solidFill>
                  <a:srgbClr val="FF0000"/>
                </a:solidFill>
                <a:latin typeface="Baskerville Old Face" panose="02020602080505020303" pitchFamily="18" charset="0"/>
                <a:cs typeface="Lucida Sans Unicode"/>
              </a:rPr>
              <a:t>−</a:t>
            </a:r>
            <a:r>
              <a:rPr spc="-165" dirty="0">
                <a:solidFill>
                  <a:srgbClr val="FF0000"/>
                </a:solidFill>
                <a:latin typeface="Baskerville Old Face" panose="02020602080505020303" pitchFamily="18" charset="0"/>
                <a:cs typeface="Lucida Sans Unicode"/>
              </a:rPr>
              <a:t> </a:t>
            </a:r>
            <a:r>
              <a:rPr spc="116" dirty="0">
                <a:solidFill>
                  <a:srgbClr val="FF0000"/>
                </a:solidFill>
                <a:latin typeface="Baskerville Old Face" panose="02020602080505020303" pitchFamily="18" charset="0"/>
                <a:cs typeface="Arial"/>
              </a:rPr>
              <a:t>5</a:t>
            </a:r>
            <a:r>
              <a:rPr spc="243" dirty="0">
                <a:solidFill>
                  <a:srgbClr val="FF0000"/>
                </a:solidFill>
                <a:latin typeface="Baskerville Old Face" panose="02020602080505020303" pitchFamily="18" charset="0"/>
                <a:cs typeface="Arial"/>
              </a:rPr>
              <a:t> </a:t>
            </a:r>
            <a:r>
              <a:rPr spc="169" dirty="0">
                <a:solidFill>
                  <a:srgbClr val="FF0000"/>
                </a:solidFill>
                <a:latin typeface="Baskerville Old Face" panose="02020602080505020303" pitchFamily="18" charset="0"/>
                <a:cs typeface="Arial"/>
              </a:rPr>
              <a:t>TeV.</a:t>
            </a:r>
            <a:endParaRPr dirty="0">
              <a:latin typeface="Baskerville Old Face" panose="02020602080505020303" pitchFamily="18" charset="0"/>
              <a:cs typeface="Arial"/>
            </a:endParaRPr>
          </a:p>
        </p:txBody>
      </p:sp>
      <p:sp>
        <p:nvSpPr>
          <p:cNvPr id="6" name="object 6"/>
          <p:cNvSpPr txBox="1">
            <a:spLocks noGrp="1"/>
          </p:cNvSpPr>
          <p:nvPr>
            <p:ph type="sldNum" sz="quarter" idx="4294967295"/>
          </p:nvPr>
        </p:nvSpPr>
        <p:spPr>
          <a:xfrm>
            <a:off x="6002238" y="6577495"/>
            <a:ext cx="178594" cy="461665"/>
          </a:xfrm>
          <a:prstGeom prst="rect">
            <a:avLst/>
          </a:prstGeom>
        </p:spPr>
        <p:txBody>
          <a:bodyPr vert="horz" wrap="square" lIns="0" tIns="0" rIns="0" bIns="0" rtlCol="0">
            <a:spAutoFit/>
          </a:bodyPr>
          <a:lstStyle/>
          <a:p>
            <a:pPr marL="17859">
              <a:lnSpc>
                <a:spcPts val="1174"/>
              </a:lnSpc>
            </a:pPr>
            <a:fld id="{81D60167-4931-47E6-BA6A-407CBD079E47}" type="slidenum">
              <a:rPr spc="-63" dirty="0"/>
              <a:pPr marL="17859">
                <a:lnSpc>
                  <a:spcPts val="1174"/>
                </a:lnSpc>
              </a:pPr>
              <a:t>61</a:t>
            </a:fld>
            <a:endParaRPr spc="-63" dirty="0"/>
          </a:p>
        </p:txBody>
      </p:sp>
      <p:sp>
        <p:nvSpPr>
          <p:cNvPr id="3" name="object 3"/>
          <p:cNvSpPr txBox="1"/>
          <p:nvPr/>
        </p:nvSpPr>
        <p:spPr>
          <a:xfrm>
            <a:off x="1877420" y="4201330"/>
            <a:ext cx="5218063" cy="275909"/>
          </a:xfrm>
          <a:prstGeom prst="rect">
            <a:avLst/>
          </a:prstGeom>
        </p:spPr>
        <p:txBody>
          <a:bodyPr vert="horz" wrap="square" lIns="0" tIns="0" rIns="0" bIns="0" rtlCol="0">
            <a:spAutoFit/>
          </a:bodyPr>
          <a:lstStyle/>
          <a:p>
            <a:pPr marL="324583" indent="-315653">
              <a:buClr>
                <a:srgbClr val="00FF00"/>
              </a:buClr>
              <a:buFont typeface="Goudy Stout"/>
              <a:buChar char="•"/>
              <a:tabLst>
                <a:tab pos="324583" algn="l"/>
                <a:tab pos="325029" algn="l"/>
                <a:tab pos="1015269" algn="l"/>
                <a:tab pos="1350567" algn="l"/>
                <a:tab pos="2508259" algn="l"/>
                <a:tab pos="2927940" algn="l"/>
                <a:tab pos="3160997" algn="l"/>
                <a:tab pos="3990535" algn="l"/>
                <a:tab pos="4795965" algn="l"/>
              </a:tabLst>
            </a:pPr>
            <a:r>
              <a:rPr sz="1793" spc="172" dirty="0">
                <a:latin typeface="Baskerville Old Face" panose="02020602080505020303" pitchFamily="18" charset="0"/>
                <a:cs typeface="Arial"/>
              </a:rPr>
              <a:t>Type	</a:t>
            </a:r>
            <a:r>
              <a:rPr sz="1793" spc="127" dirty="0">
                <a:latin typeface="Baskerville Old Face" panose="02020602080505020303" pitchFamily="18" charset="0"/>
                <a:cs typeface="Arial"/>
              </a:rPr>
              <a:t>III	</a:t>
            </a:r>
            <a:r>
              <a:rPr sz="1793" spc="77" dirty="0">
                <a:latin typeface="Baskerville Old Face" panose="02020602080505020303" pitchFamily="18" charset="0"/>
                <a:cs typeface="Arial"/>
              </a:rPr>
              <a:t>See-saw:	</a:t>
            </a:r>
            <a:r>
              <a:rPr sz="1793" spc="143" dirty="0">
                <a:solidFill>
                  <a:srgbClr val="0000FF"/>
                </a:solidFill>
                <a:latin typeface="Baskerville Old Face" panose="02020602080505020303" pitchFamily="18" charset="0"/>
                <a:cs typeface="Arial"/>
              </a:rPr>
              <a:t>for	</a:t>
            </a:r>
            <a:r>
              <a:rPr sz="1793" spc="77" dirty="0">
                <a:solidFill>
                  <a:srgbClr val="0000FF"/>
                </a:solidFill>
                <a:latin typeface="Baskerville Old Face" panose="02020602080505020303" pitchFamily="18" charset="0"/>
                <a:cs typeface="Arial"/>
              </a:rPr>
              <a:t>a	</a:t>
            </a:r>
            <a:r>
              <a:rPr sz="1793" spc="143" dirty="0">
                <a:solidFill>
                  <a:srgbClr val="0000FF"/>
                </a:solidFill>
                <a:latin typeface="Baskerville Old Face" panose="02020602080505020303" pitchFamily="18" charset="0"/>
                <a:cs typeface="Arial"/>
              </a:rPr>
              <a:t>lepton	</a:t>
            </a:r>
            <a:r>
              <a:rPr sz="1793" spc="169" dirty="0">
                <a:solidFill>
                  <a:srgbClr val="0000FF"/>
                </a:solidFill>
                <a:latin typeface="Baskerville Old Face" panose="02020602080505020303" pitchFamily="18" charset="0"/>
                <a:cs typeface="Arial"/>
              </a:rPr>
              <a:t>triplet	</a:t>
            </a:r>
            <a:r>
              <a:rPr sz="1793" i="1" spc="35" dirty="0">
                <a:solidFill>
                  <a:srgbClr val="FF0000"/>
                </a:solidFill>
                <a:latin typeface="Baskerville Old Face" panose="02020602080505020303" pitchFamily="18" charset="0"/>
                <a:cs typeface="Arial"/>
              </a:rPr>
              <a:t>T</a:t>
            </a:r>
            <a:r>
              <a:rPr sz="1793" i="1" spc="-305" dirty="0">
                <a:solidFill>
                  <a:srgbClr val="FF0000"/>
                </a:solidFill>
                <a:latin typeface="Baskerville Old Face" panose="02020602080505020303" pitchFamily="18" charset="0"/>
                <a:cs typeface="Arial"/>
              </a:rPr>
              <a:t> </a:t>
            </a:r>
            <a:r>
              <a:rPr sz="2267" spc="68" baseline="23255" dirty="0">
                <a:solidFill>
                  <a:srgbClr val="FF0000"/>
                </a:solidFill>
                <a:latin typeface="Baskerville Old Face" panose="02020602080505020303" pitchFamily="18" charset="0"/>
                <a:cs typeface="Goudy Stout"/>
              </a:rPr>
              <a:t>±</a:t>
            </a:r>
            <a:r>
              <a:rPr sz="1793" i="1" spc="46" dirty="0">
                <a:solidFill>
                  <a:srgbClr val="FF0000"/>
                </a:solidFill>
                <a:latin typeface="Baskerville Old Face" panose="02020602080505020303" pitchFamily="18" charset="0"/>
                <a:cs typeface="Arial"/>
              </a:rPr>
              <a:t>,</a:t>
            </a:r>
            <a:endParaRPr sz="1793" dirty="0">
              <a:latin typeface="Baskerville Old Face" panose="02020602080505020303" pitchFamily="18" charset="0"/>
              <a:cs typeface="Arial"/>
            </a:endParaRPr>
          </a:p>
        </p:txBody>
      </p:sp>
      <p:sp>
        <p:nvSpPr>
          <p:cNvPr id="4" name="object 4"/>
          <p:cNvSpPr txBox="1"/>
          <p:nvPr/>
        </p:nvSpPr>
        <p:spPr>
          <a:xfrm>
            <a:off x="7215224" y="4118944"/>
            <a:ext cx="315664" cy="275845"/>
          </a:xfrm>
          <a:prstGeom prst="rect">
            <a:avLst/>
          </a:prstGeom>
        </p:spPr>
        <p:txBody>
          <a:bodyPr vert="horz" wrap="square" lIns="0" tIns="0" rIns="0" bIns="0" rtlCol="0">
            <a:spAutoFit/>
          </a:bodyPr>
          <a:lstStyle/>
          <a:p>
            <a:pPr marL="8929"/>
            <a:r>
              <a:rPr sz="2689" i="1" spc="53" baseline="-19607" dirty="0">
                <a:solidFill>
                  <a:srgbClr val="FF0000"/>
                </a:solidFill>
                <a:latin typeface="Arial"/>
                <a:cs typeface="Arial"/>
              </a:rPr>
              <a:t>T</a:t>
            </a:r>
            <a:r>
              <a:rPr sz="2689" i="1" spc="-464" baseline="-19607" dirty="0">
                <a:solidFill>
                  <a:srgbClr val="FF0000"/>
                </a:solidFill>
                <a:latin typeface="Arial"/>
                <a:cs typeface="Arial"/>
              </a:rPr>
              <a:t> </a:t>
            </a:r>
            <a:r>
              <a:rPr sz="1512" spc="109" dirty="0">
                <a:solidFill>
                  <a:srgbClr val="FF0000"/>
                </a:solidFill>
                <a:latin typeface="Arial"/>
                <a:cs typeface="Arial"/>
              </a:rPr>
              <a:t>0</a:t>
            </a:r>
            <a:endParaRPr sz="1512">
              <a:latin typeface="Arial"/>
              <a:cs typeface="Arial"/>
            </a:endParaRPr>
          </a:p>
        </p:txBody>
      </p:sp>
      <p:sp>
        <p:nvSpPr>
          <p:cNvPr id="5" name="object 5"/>
          <p:cNvSpPr txBox="1"/>
          <p:nvPr/>
        </p:nvSpPr>
        <p:spPr>
          <a:xfrm>
            <a:off x="1987300" y="4525287"/>
            <a:ext cx="8280946" cy="1910779"/>
          </a:xfrm>
          <a:prstGeom prst="rect">
            <a:avLst/>
          </a:prstGeom>
        </p:spPr>
        <p:txBody>
          <a:bodyPr vert="horz" wrap="square" lIns="0" tIns="0" rIns="0" bIns="0" rtlCol="0">
            <a:spAutoFit/>
          </a:bodyPr>
          <a:lstStyle/>
          <a:p>
            <a:pPr marL="711671" indent="-371908">
              <a:buClr>
                <a:srgbClr val="000000"/>
              </a:buClr>
              <a:buFont typeface="Goudy Stout"/>
              <a:buChar char="•"/>
              <a:tabLst>
                <a:tab pos="711224" algn="l"/>
                <a:tab pos="712117" algn="l"/>
                <a:tab pos="1346103" algn="l"/>
                <a:tab pos="2543085" algn="l"/>
                <a:tab pos="3793643" algn="l"/>
              </a:tabLst>
            </a:pPr>
            <a:r>
              <a:rPr spc="214" dirty="0">
                <a:solidFill>
                  <a:srgbClr val="0000FF"/>
                </a:solidFill>
                <a:latin typeface="Arial"/>
                <a:cs typeface="Arial"/>
              </a:rPr>
              <a:t>LHC	</a:t>
            </a:r>
            <a:r>
              <a:rPr spc="91" dirty="0">
                <a:solidFill>
                  <a:srgbClr val="0000FF"/>
                </a:solidFill>
                <a:latin typeface="Arial"/>
                <a:cs typeface="Arial"/>
              </a:rPr>
              <a:t>sensitive:	</a:t>
            </a:r>
            <a:r>
              <a:rPr i="1" spc="193" dirty="0">
                <a:solidFill>
                  <a:srgbClr val="FF0000"/>
                </a:solidFill>
                <a:latin typeface="Arial"/>
                <a:cs typeface="Arial"/>
              </a:rPr>
              <a:t>M</a:t>
            </a:r>
            <a:r>
              <a:rPr i="1" spc="290" baseline="-15503" dirty="0">
                <a:solidFill>
                  <a:srgbClr val="FF0000"/>
                </a:solidFill>
                <a:latin typeface="Arial"/>
                <a:cs typeface="Arial"/>
              </a:rPr>
              <a:t>T</a:t>
            </a:r>
            <a:r>
              <a:rPr i="1" spc="374" baseline="-15503" dirty="0">
                <a:solidFill>
                  <a:srgbClr val="FF0000"/>
                </a:solidFill>
                <a:latin typeface="Arial"/>
                <a:cs typeface="Arial"/>
              </a:rPr>
              <a:t> </a:t>
            </a:r>
            <a:r>
              <a:rPr spc="80" dirty="0">
                <a:solidFill>
                  <a:srgbClr val="FF0000"/>
                </a:solidFill>
                <a:latin typeface="Lucida Sans Unicode"/>
                <a:cs typeface="Lucida Sans Unicode"/>
              </a:rPr>
              <a:t>∼</a:t>
            </a:r>
            <a:r>
              <a:rPr spc="-32" dirty="0">
                <a:solidFill>
                  <a:srgbClr val="FF0000"/>
                </a:solidFill>
                <a:latin typeface="Lucida Sans Unicode"/>
                <a:cs typeface="Lucida Sans Unicode"/>
              </a:rPr>
              <a:t> </a:t>
            </a:r>
            <a:r>
              <a:rPr spc="141" dirty="0">
                <a:solidFill>
                  <a:srgbClr val="FF0000"/>
                </a:solidFill>
                <a:latin typeface="Arial"/>
                <a:cs typeface="Arial"/>
              </a:rPr>
              <a:t>800	</a:t>
            </a:r>
            <a:r>
              <a:rPr spc="143" dirty="0">
                <a:solidFill>
                  <a:srgbClr val="FF0000"/>
                </a:solidFill>
                <a:latin typeface="Arial"/>
                <a:cs typeface="Arial"/>
              </a:rPr>
              <a:t>GeV.</a:t>
            </a:r>
            <a:endParaRPr dirty="0">
              <a:latin typeface="Arial"/>
              <a:cs typeface="Arial"/>
            </a:endParaRPr>
          </a:p>
          <a:p>
            <a:pPr marL="711671" indent="-371908">
              <a:spcBef>
                <a:spcPts val="408"/>
              </a:spcBef>
              <a:buClr>
                <a:srgbClr val="000000"/>
              </a:buClr>
              <a:buFont typeface="Goudy Stout"/>
              <a:buChar char="•"/>
              <a:tabLst>
                <a:tab pos="711224" algn="l"/>
                <a:tab pos="712117" algn="l"/>
                <a:tab pos="1315296" algn="l"/>
                <a:tab pos="2656934" algn="l"/>
                <a:tab pos="4699974" algn="l"/>
              </a:tabLst>
            </a:pPr>
            <a:r>
              <a:rPr spc="123" dirty="0">
                <a:solidFill>
                  <a:srgbClr val="0000FF"/>
                </a:solidFill>
                <a:latin typeface="Arial"/>
                <a:cs typeface="Arial"/>
              </a:rPr>
              <a:t>Also	</a:t>
            </a:r>
            <a:r>
              <a:rPr spc="120" dirty="0">
                <a:solidFill>
                  <a:srgbClr val="0000FF"/>
                </a:solidFill>
                <a:latin typeface="Arial"/>
                <a:cs typeface="Arial"/>
              </a:rPr>
              <a:t>distinguish	</a:t>
            </a:r>
            <a:r>
              <a:rPr spc="169" dirty="0">
                <a:solidFill>
                  <a:srgbClr val="0000FF"/>
                </a:solidFill>
                <a:latin typeface="Arial"/>
                <a:cs typeface="Arial"/>
              </a:rPr>
              <a:t>Normal/Inverted	</a:t>
            </a:r>
            <a:r>
              <a:rPr spc="98" dirty="0">
                <a:solidFill>
                  <a:srgbClr val="0000FF"/>
                </a:solidFill>
                <a:latin typeface="Arial"/>
                <a:cs typeface="Arial"/>
              </a:rPr>
              <a:t>Hierarchy.</a:t>
            </a:r>
            <a:endParaRPr dirty="0">
              <a:latin typeface="Arial"/>
              <a:cs typeface="Arial"/>
            </a:endParaRPr>
          </a:p>
          <a:p>
            <a:pPr marL="43754" algn="ctr">
              <a:spcBef>
                <a:spcPts val="728"/>
              </a:spcBef>
            </a:pPr>
            <a:r>
              <a:rPr sz="2400" spc="-143" dirty="0">
                <a:latin typeface="Century"/>
                <a:cs typeface="Century"/>
              </a:rPr>
              <a:t>Radiative </a:t>
            </a:r>
            <a:r>
              <a:rPr sz="2400" spc="-169" dirty="0">
                <a:latin typeface="Century"/>
                <a:cs typeface="Century"/>
              </a:rPr>
              <a:t>seesaw </a:t>
            </a:r>
            <a:r>
              <a:rPr lang="en-US" sz="2400" spc="1069" dirty="0" smtClean="0">
                <a:latin typeface="Arial"/>
                <a:cs typeface="Arial"/>
              </a:rPr>
              <a:t>:</a:t>
            </a:r>
            <a:r>
              <a:rPr sz="2400" spc="457" dirty="0" smtClean="0">
                <a:latin typeface="Arial"/>
                <a:cs typeface="Arial"/>
              </a:rPr>
              <a:t> </a:t>
            </a:r>
            <a:r>
              <a:rPr sz="2400" spc="-120" dirty="0">
                <a:latin typeface="Century"/>
                <a:cs typeface="Century"/>
              </a:rPr>
              <a:t>rich </a:t>
            </a:r>
            <a:r>
              <a:rPr sz="2400" spc="-130" dirty="0">
                <a:latin typeface="Century"/>
                <a:cs typeface="Century"/>
              </a:rPr>
              <a:t>physics </a:t>
            </a:r>
            <a:r>
              <a:rPr sz="2400" spc="-165" dirty="0">
                <a:latin typeface="Century"/>
                <a:cs typeface="Century"/>
              </a:rPr>
              <a:t>in </a:t>
            </a:r>
            <a:r>
              <a:rPr sz="2400" spc="-134" dirty="0">
                <a:latin typeface="Century"/>
                <a:cs typeface="Century"/>
              </a:rPr>
              <a:t>extended </a:t>
            </a:r>
            <a:r>
              <a:rPr sz="2400" spc="-105" dirty="0">
                <a:latin typeface="Century"/>
                <a:cs typeface="Century"/>
              </a:rPr>
              <a:t>Higgs </a:t>
            </a:r>
            <a:r>
              <a:rPr sz="2400" spc="-134" dirty="0">
                <a:latin typeface="Century"/>
                <a:cs typeface="Century"/>
              </a:rPr>
              <a:t>sector.</a:t>
            </a:r>
            <a:endParaRPr sz="2400" dirty="0">
              <a:latin typeface="Century"/>
              <a:cs typeface="Century"/>
            </a:endParaRPr>
          </a:p>
          <a:p>
            <a:pPr marL="1438075">
              <a:lnSpc>
                <a:spcPts val="2841"/>
              </a:lnSpc>
              <a:spcBef>
                <a:spcPts val="956"/>
              </a:spcBef>
              <a:tabLst>
                <a:tab pos="1889455" algn="l"/>
                <a:tab pos="2887758" algn="l"/>
                <a:tab pos="5463435" algn="l"/>
                <a:tab pos="6227789" algn="l"/>
              </a:tabLst>
            </a:pPr>
            <a:r>
              <a:rPr lang="en-US" sz="2400" spc="211" dirty="0" smtClean="0">
                <a:solidFill>
                  <a:srgbClr val="008C00"/>
                </a:solidFill>
                <a:latin typeface="Baskerville Old Face" panose="02020602080505020303" pitchFamily="18" charset="0"/>
                <a:cs typeface="Arial"/>
              </a:rPr>
              <a:t>I</a:t>
            </a:r>
            <a:r>
              <a:rPr lang="en-US" sz="2400" spc="211" dirty="0">
                <a:solidFill>
                  <a:srgbClr val="008C00"/>
                </a:solidFill>
                <a:latin typeface="Baskerville Old Face" panose="02020602080505020303" pitchFamily="18" charset="0"/>
                <a:cs typeface="Arial"/>
              </a:rPr>
              <a:t>f</a:t>
            </a:r>
            <a:r>
              <a:rPr sz="2400" spc="211" dirty="0">
                <a:solidFill>
                  <a:srgbClr val="008C00"/>
                </a:solidFill>
                <a:latin typeface="Baskerville Old Face" panose="02020602080505020303" pitchFamily="18" charset="0"/>
                <a:cs typeface="Arial"/>
              </a:rPr>
              <a:t>	</a:t>
            </a:r>
            <a:r>
              <a:rPr sz="2400" spc="120" dirty="0">
                <a:solidFill>
                  <a:srgbClr val="008C00"/>
                </a:solidFill>
                <a:latin typeface="Baskerville Old Face" panose="02020602080505020303" pitchFamily="18" charset="0"/>
                <a:cs typeface="Arial"/>
              </a:rPr>
              <a:t>lucky,	</a:t>
            </a:r>
            <a:r>
              <a:rPr sz="2400" spc="165" dirty="0">
                <a:solidFill>
                  <a:srgbClr val="008C00"/>
                </a:solidFill>
                <a:latin typeface="Baskerville Old Face" panose="02020602080505020303" pitchFamily="18" charset="0"/>
                <a:cs typeface="Arial"/>
              </a:rPr>
              <a:t>hadron</a:t>
            </a:r>
            <a:r>
              <a:rPr sz="2400" spc="334" dirty="0">
                <a:solidFill>
                  <a:srgbClr val="008C00"/>
                </a:solidFill>
                <a:latin typeface="Baskerville Old Face" panose="02020602080505020303" pitchFamily="18" charset="0"/>
                <a:cs typeface="Arial"/>
              </a:rPr>
              <a:t> </a:t>
            </a:r>
            <a:r>
              <a:rPr sz="2400" spc="116" dirty="0">
                <a:solidFill>
                  <a:srgbClr val="008C00"/>
                </a:solidFill>
                <a:latin typeface="Baskerville Old Face" panose="02020602080505020303" pitchFamily="18" charset="0"/>
                <a:cs typeface="Arial"/>
              </a:rPr>
              <a:t>colliders	</a:t>
            </a:r>
            <a:r>
              <a:rPr sz="2400" spc="161" dirty="0">
                <a:solidFill>
                  <a:srgbClr val="008C00"/>
                </a:solidFill>
                <a:latin typeface="Baskerville Old Face" panose="02020602080505020303" pitchFamily="18" charset="0"/>
                <a:cs typeface="Arial"/>
              </a:rPr>
              <a:t>may	</a:t>
            </a:r>
            <a:r>
              <a:rPr sz="2400" spc="63" dirty="0">
                <a:solidFill>
                  <a:srgbClr val="008C00"/>
                </a:solidFill>
                <a:latin typeface="Baskerville Old Face" panose="02020602080505020303" pitchFamily="18" charset="0"/>
                <a:cs typeface="Arial"/>
              </a:rPr>
              <a:t>serve</a:t>
            </a:r>
            <a:endParaRPr sz="2400" dirty="0">
              <a:latin typeface="Baskerville Old Face" panose="02020602080505020303" pitchFamily="18" charset="0"/>
              <a:cs typeface="Arial"/>
            </a:endParaRPr>
          </a:p>
          <a:p>
            <a:pPr algn="ctr">
              <a:lnSpc>
                <a:spcPts val="2841"/>
              </a:lnSpc>
              <a:tabLst>
                <a:tab pos="454058" algn="l"/>
                <a:tab pos="2627021" algn="l"/>
                <a:tab pos="4038308" algn="l"/>
                <a:tab pos="4590142" algn="l"/>
                <a:tab pos="6164837" algn="l"/>
              </a:tabLst>
            </a:pPr>
            <a:r>
              <a:rPr sz="2400" spc="21" dirty="0">
                <a:solidFill>
                  <a:srgbClr val="008C00"/>
                </a:solidFill>
                <a:latin typeface="Baskerville Old Face" panose="02020602080505020303" pitchFamily="18" charset="0"/>
                <a:cs typeface="Arial"/>
              </a:rPr>
              <a:t>as	</a:t>
            </a:r>
            <a:r>
              <a:rPr sz="2400" spc="200" dirty="0">
                <a:solidFill>
                  <a:srgbClr val="008C00"/>
                </a:solidFill>
                <a:latin typeface="Baskerville Old Face" panose="02020602080505020303" pitchFamily="18" charset="0"/>
                <a:cs typeface="Arial"/>
              </a:rPr>
              <a:t>the</a:t>
            </a:r>
            <a:r>
              <a:rPr sz="2400" spc="340" dirty="0">
                <a:solidFill>
                  <a:srgbClr val="008C00"/>
                </a:solidFill>
                <a:latin typeface="Baskerville Old Face" panose="02020602080505020303" pitchFamily="18" charset="0"/>
                <a:cs typeface="Arial"/>
              </a:rPr>
              <a:t> </a:t>
            </a:r>
            <a:r>
              <a:rPr sz="2400" spc="116" dirty="0">
                <a:solidFill>
                  <a:srgbClr val="008C00"/>
                </a:solidFill>
                <a:latin typeface="Baskerville Old Face" panose="02020602080505020303" pitchFamily="18" charset="0"/>
                <a:cs typeface="Arial"/>
              </a:rPr>
              <a:t>discovery	</a:t>
            </a:r>
            <a:r>
              <a:rPr sz="2400" spc="151" dirty="0">
                <a:solidFill>
                  <a:srgbClr val="008C00"/>
                </a:solidFill>
                <a:latin typeface="Baskerville Old Face" panose="02020602080505020303" pitchFamily="18" charset="0"/>
                <a:cs typeface="Arial"/>
              </a:rPr>
              <a:t>machine	</a:t>
            </a:r>
            <a:r>
              <a:rPr sz="2400" spc="183" dirty="0">
                <a:solidFill>
                  <a:srgbClr val="008C00"/>
                </a:solidFill>
                <a:latin typeface="Baskerville Old Face" panose="02020602080505020303" pitchFamily="18" charset="0"/>
                <a:cs typeface="Arial"/>
              </a:rPr>
              <a:t>for	</a:t>
            </a:r>
            <a:r>
              <a:rPr sz="2400" spc="176" dirty="0">
                <a:solidFill>
                  <a:srgbClr val="008C00"/>
                </a:solidFill>
                <a:latin typeface="Baskerville Old Face" panose="02020602080505020303" pitchFamily="18" charset="0"/>
                <a:cs typeface="Arial"/>
              </a:rPr>
              <a:t>Majorana	</a:t>
            </a:r>
            <a:r>
              <a:rPr sz="2400" spc="179" dirty="0">
                <a:solidFill>
                  <a:srgbClr val="008C00"/>
                </a:solidFill>
                <a:latin typeface="Baskerville Old Face" panose="02020602080505020303" pitchFamily="18" charset="0"/>
                <a:cs typeface="Arial"/>
              </a:rPr>
              <a:t>nature </a:t>
            </a:r>
            <a:r>
              <a:rPr sz="2400" spc="214" dirty="0">
                <a:solidFill>
                  <a:srgbClr val="008C00"/>
                </a:solidFill>
                <a:latin typeface="Baskerville Old Face" panose="02020602080505020303" pitchFamily="18" charset="0"/>
                <a:cs typeface="Arial"/>
              </a:rPr>
              <a:t>of</a:t>
            </a:r>
            <a:r>
              <a:rPr sz="2400" spc="411" dirty="0">
                <a:solidFill>
                  <a:srgbClr val="008C00"/>
                </a:solidFill>
                <a:latin typeface="Baskerville Old Face" panose="02020602080505020303" pitchFamily="18" charset="0"/>
                <a:cs typeface="Arial"/>
              </a:rPr>
              <a:t> </a:t>
            </a:r>
            <a:r>
              <a:rPr sz="2400" spc="161" dirty="0">
                <a:solidFill>
                  <a:srgbClr val="FF0000"/>
                </a:solidFill>
                <a:latin typeface="Baskerville Old Face" panose="02020602080505020303" pitchFamily="18" charset="0"/>
                <a:cs typeface="Arial"/>
              </a:rPr>
              <a:t>ν’s.</a:t>
            </a:r>
            <a:endParaRPr sz="2400" dirty="0">
              <a:latin typeface="Baskerville Old Face" panose="02020602080505020303" pitchFamily="18" charset="0"/>
              <a:cs typeface="Arial"/>
            </a:endParaRPr>
          </a:p>
        </p:txBody>
      </p:sp>
    </p:spTree>
    <p:extLst>
      <p:ext uri="{BB962C8B-B14F-4D97-AF65-F5344CB8AC3E}">
        <p14:creationId xmlns:p14="http://schemas.microsoft.com/office/powerpoint/2010/main" val="676498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1F71F52-5887-4877-B854-DBC338E61F78}"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62</a:t>
            </a:fld>
            <a:endParaRPr lang="en-US" dirty="0"/>
          </a:p>
        </p:txBody>
      </p:sp>
      <p:sp>
        <p:nvSpPr>
          <p:cNvPr id="7" name="Rectangle 6"/>
          <p:cNvSpPr/>
          <p:nvPr/>
        </p:nvSpPr>
        <p:spPr>
          <a:xfrm>
            <a:off x="1588783" y="47014"/>
            <a:ext cx="5328703"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Back up Slides :</a:t>
            </a:r>
            <a:endParaRPr lang="en-US" sz="5400" b="0" cap="none" spc="0" dirty="0">
              <a:ln w="0"/>
              <a:solidFill>
                <a:schemeClr val="tx1"/>
              </a:solidFill>
              <a:effectLst>
                <a:outerShdw blurRad="38100" dist="19050" dir="2700000" algn="tl" rotWithShape="0">
                  <a:schemeClr val="dk1">
                    <a:alpha val="40000"/>
                  </a:schemeClr>
                </a:outerShdw>
              </a:effectLst>
            </a:endParaRPr>
          </a:p>
        </p:txBody>
      </p:sp>
      <p:pic>
        <p:nvPicPr>
          <p:cNvPr id="8" name="Picture 7"/>
          <p:cNvPicPr>
            <a:picLocks noChangeAspect="1"/>
          </p:cNvPicPr>
          <p:nvPr/>
        </p:nvPicPr>
        <p:blipFill>
          <a:blip r:embed="rId2"/>
          <a:stretch>
            <a:fillRect/>
          </a:stretch>
        </p:blipFill>
        <p:spPr>
          <a:xfrm>
            <a:off x="3058990" y="970344"/>
            <a:ext cx="6746192" cy="5317913"/>
          </a:xfrm>
          <a:prstGeom prst="rect">
            <a:avLst/>
          </a:prstGeom>
        </p:spPr>
      </p:pic>
    </p:spTree>
    <p:extLst>
      <p:ext uri="{BB962C8B-B14F-4D97-AF65-F5344CB8AC3E}">
        <p14:creationId xmlns:p14="http://schemas.microsoft.com/office/powerpoint/2010/main" val="103824070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1F71F52-5887-4877-B854-DBC338E61F78}"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63</a:t>
            </a:fld>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133" y="970344"/>
            <a:ext cx="8329314" cy="4619739"/>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72026098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1F71F52-5887-4877-B854-DBC338E61F78}"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64</a:t>
            </a:fld>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3545" y="787782"/>
            <a:ext cx="9200270" cy="4868675"/>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9758967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944F343-550A-416E-B6DB-D41085C06D6E}"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65</a:t>
            </a:fld>
            <a:endParaRPr lang="en-US" dirty="0"/>
          </a:p>
        </p:txBody>
      </p:sp>
      <p:pic>
        <p:nvPicPr>
          <p:cNvPr id="8" name="Picture 7"/>
          <p:cNvPicPr>
            <a:picLocks noChangeAspect="1"/>
          </p:cNvPicPr>
          <p:nvPr/>
        </p:nvPicPr>
        <p:blipFill>
          <a:blip r:embed="rId2"/>
          <a:stretch>
            <a:fillRect/>
          </a:stretch>
        </p:blipFill>
        <p:spPr>
          <a:xfrm>
            <a:off x="2315015" y="787782"/>
            <a:ext cx="7505700" cy="4821922"/>
          </a:xfrm>
          <a:prstGeom prst="rect">
            <a:avLst/>
          </a:prstGeom>
        </p:spPr>
      </p:pic>
    </p:spTree>
    <p:extLst>
      <p:ext uri="{BB962C8B-B14F-4D97-AF65-F5344CB8AC3E}">
        <p14:creationId xmlns:p14="http://schemas.microsoft.com/office/powerpoint/2010/main" val="387879224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BD1A95B-A77A-4F00-9F18-F56C7C83D87C}"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66</a:t>
            </a:fld>
            <a:endParaRPr lang="en-US" dirty="0"/>
          </a:p>
        </p:txBody>
      </p:sp>
      <p:pic>
        <p:nvPicPr>
          <p:cNvPr id="7" name="Picture 6"/>
          <p:cNvPicPr>
            <a:picLocks noChangeAspect="1"/>
          </p:cNvPicPr>
          <p:nvPr/>
        </p:nvPicPr>
        <p:blipFill rotWithShape="1">
          <a:blip r:embed="rId2"/>
          <a:srcRect l="-567" t="-387" r="567" b="387"/>
          <a:stretch/>
        </p:blipFill>
        <p:spPr>
          <a:xfrm>
            <a:off x="2589212" y="1454906"/>
            <a:ext cx="7439025" cy="3637598"/>
          </a:xfrm>
          <a:prstGeom prst="rect">
            <a:avLst/>
          </a:prstGeom>
        </p:spPr>
      </p:pic>
    </p:spTree>
    <p:extLst>
      <p:ext uri="{BB962C8B-B14F-4D97-AF65-F5344CB8AC3E}">
        <p14:creationId xmlns:p14="http://schemas.microsoft.com/office/powerpoint/2010/main" val="2985915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9767485" y="6543538"/>
            <a:ext cx="75501" cy="0"/>
          </a:xfrm>
          <a:custGeom>
            <a:avLst/>
            <a:gdLst/>
            <a:ahLst/>
            <a:cxnLst/>
            <a:rect l="l" t="t" r="r" b="b"/>
            <a:pathLst>
              <a:path w="38100">
                <a:moveTo>
                  <a:pt x="0" y="0"/>
                </a:moveTo>
                <a:lnTo>
                  <a:pt x="38101" y="0"/>
                </a:lnTo>
              </a:path>
            </a:pathLst>
          </a:custGeom>
          <a:ln w="7591">
            <a:solidFill>
              <a:srgbClr val="ADADE0"/>
            </a:solidFill>
          </a:ln>
        </p:spPr>
        <p:txBody>
          <a:bodyPr wrap="square" lIns="0" tIns="0" rIns="0" bIns="0" rtlCol="0"/>
          <a:lstStyle/>
          <a:p>
            <a:endParaRPr sz="3567"/>
          </a:p>
        </p:txBody>
      </p:sp>
      <p:sp>
        <p:nvSpPr>
          <p:cNvPr id="4" name="object 4"/>
          <p:cNvSpPr/>
          <p:nvPr/>
        </p:nvSpPr>
        <p:spPr>
          <a:xfrm>
            <a:off x="10348590" y="6503271"/>
            <a:ext cx="40267" cy="40267"/>
          </a:xfrm>
          <a:custGeom>
            <a:avLst/>
            <a:gdLst/>
            <a:ahLst/>
            <a:cxnLst/>
            <a:rect l="l" t="t" r="r" b="b"/>
            <a:pathLst>
              <a:path w="20320" h="20320">
                <a:moveTo>
                  <a:pt x="0" y="0"/>
                </a:moveTo>
                <a:lnTo>
                  <a:pt x="20321" y="20320"/>
                </a:lnTo>
              </a:path>
            </a:pathLst>
          </a:custGeom>
          <a:ln w="7591">
            <a:solidFill>
              <a:srgbClr val="ADADE0"/>
            </a:solidFill>
          </a:ln>
        </p:spPr>
        <p:txBody>
          <a:bodyPr wrap="square" lIns="0" tIns="0" rIns="0" bIns="0" rtlCol="0"/>
          <a:lstStyle/>
          <a:p>
            <a:endParaRPr sz="3567"/>
          </a:p>
        </p:txBody>
      </p:sp>
      <p:sp>
        <p:nvSpPr>
          <p:cNvPr id="5" name="object 5"/>
          <p:cNvSpPr/>
          <p:nvPr/>
        </p:nvSpPr>
        <p:spPr>
          <a:xfrm>
            <a:off x="10294959" y="6450767"/>
            <a:ext cx="60401" cy="60401"/>
          </a:xfrm>
          <a:custGeom>
            <a:avLst/>
            <a:gdLst/>
            <a:ahLst/>
            <a:cxnLst/>
            <a:rect l="l" t="t" r="r" b="b"/>
            <a:pathLst>
              <a:path w="30479" h="30479">
                <a:moveTo>
                  <a:pt x="30367" y="15183"/>
                </a:moveTo>
                <a:lnTo>
                  <a:pt x="30367" y="6797"/>
                </a:lnTo>
                <a:lnTo>
                  <a:pt x="23568" y="0"/>
                </a:lnTo>
                <a:lnTo>
                  <a:pt x="15183" y="0"/>
                </a:lnTo>
                <a:lnTo>
                  <a:pt x="6797" y="0"/>
                </a:lnTo>
                <a:lnTo>
                  <a:pt x="0" y="6797"/>
                </a:lnTo>
                <a:lnTo>
                  <a:pt x="0" y="15183"/>
                </a:lnTo>
                <a:lnTo>
                  <a:pt x="0" y="23568"/>
                </a:lnTo>
                <a:lnTo>
                  <a:pt x="6797" y="30366"/>
                </a:lnTo>
                <a:lnTo>
                  <a:pt x="15183" y="30366"/>
                </a:lnTo>
                <a:lnTo>
                  <a:pt x="23568" y="30366"/>
                </a:lnTo>
                <a:lnTo>
                  <a:pt x="30367" y="23568"/>
                </a:lnTo>
                <a:lnTo>
                  <a:pt x="30367" y="15183"/>
                </a:lnTo>
                <a:close/>
              </a:path>
            </a:pathLst>
          </a:custGeom>
          <a:ln w="5060">
            <a:solidFill>
              <a:srgbClr val="ADADE0"/>
            </a:solidFill>
          </a:ln>
        </p:spPr>
        <p:txBody>
          <a:bodyPr wrap="square" lIns="0" tIns="0" rIns="0" bIns="0" rtlCol="0"/>
          <a:lstStyle/>
          <a:p>
            <a:endParaRPr sz="3567"/>
          </a:p>
        </p:txBody>
      </p:sp>
      <p:sp>
        <p:nvSpPr>
          <p:cNvPr id="6" name="object 6"/>
          <p:cNvSpPr/>
          <p:nvPr/>
        </p:nvSpPr>
        <p:spPr>
          <a:xfrm>
            <a:off x="10137186" y="6442868"/>
            <a:ext cx="100668" cy="100668"/>
          </a:xfrm>
          <a:custGeom>
            <a:avLst/>
            <a:gdLst/>
            <a:ahLst/>
            <a:cxnLst/>
            <a:rect l="l" t="t" r="r" b="b"/>
            <a:pathLst>
              <a:path w="50800" h="50800">
                <a:moveTo>
                  <a:pt x="25400" y="50800"/>
                </a:moveTo>
                <a:lnTo>
                  <a:pt x="35160" y="48796"/>
                </a:lnTo>
                <a:lnTo>
                  <a:pt x="43248" y="43339"/>
                </a:lnTo>
                <a:lnTo>
                  <a:pt x="48762" y="35262"/>
                </a:lnTo>
                <a:lnTo>
                  <a:pt x="50800" y="25400"/>
                </a:lnTo>
                <a:lnTo>
                  <a:pt x="48796" y="15537"/>
                </a:lnTo>
                <a:lnTo>
                  <a:pt x="43339" y="7461"/>
                </a:lnTo>
                <a:lnTo>
                  <a:pt x="35262" y="2004"/>
                </a:lnTo>
                <a:lnTo>
                  <a:pt x="25400" y="0"/>
                </a:lnTo>
                <a:lnTo>
                  <a:pt x="15537" y="2004"/>
                </a:lnTo>
                <a:lnTo>
                  <a:pt x="7461" y="7461"/>
                </a:lnTo>
                <a:lnTo>
                  <a:pt x="2004" y="15537"/>
                </a:lnTo>
                <a:lnTo>
                  <a:pt x="0" y="25400"/>
                </a:lnTo>
              </a:path>
            </a:pathLst>
          </a:custGeom>
          <a:ln w="5060">
            <a:solidFill>
              <a:srgbClr val="ADADE0"/>
            </a:solidFill>
          </a:ln>
        </p:spPr>
        <p:txBody>
          <a:bodyPr wrap="square" lIns="0" tIns="0" rIns="0" bIns="0" rtlCol="0"/>
          <a:lstStyle/>
          <a:p>
            <a:endParaRPr sz="3567"/>
          </a:p>
        </p:txBody>
      </p:sp>
      <p:sp>
        <p:nvSpPr>
          <p:cNvPr id="7" name="object 7"/>
          <p:cNvSpPr/>
          <p:nvPr/>
        </p:nvSpPr>
        <p:spPr>
          <a:xfrm>
            <a:off x="10106985" y="6478104"/>
            <a:ext cx="60401" cy="25167"/>
          </a:xfrm>
          <a:custGeom>
            <a:avLst/>
            <a:gdLst/>
            <a:ahLst/>
            <a:cxnLst/>
            <a:rect l="l" t="t" r="r" b="b"/>
            <a:pathLst>
              <a:path w="30479" h="12700">
                <a:moveTo>
                  <a:pt x="30480" y="0"/>
                </a:moveTo>
                <a:lnTo>
                  <a:pt x="15240" y="12700"/>
                </a:lnTo>
                <a:lnTo>
                  <a:pt x="0" y="0"/>
                </a:lnTo>
              </a:path>
            </a:pathLst>
          </a:custGeom>
          <a:ln w="5060">
            <a:solidFill>
              <a:srgbClr val="ADADE0"/>
            </a:solidFill>
          </a:ln>
        </p:spPr>
        <p:txBody>
          <a:bodyPr wrap="square" lIns="0" tIns="0" rIns="0" bIns="0" rtlCol="0"/>
          <a:lstStyle/>
          <a:p>
            <a:endParaRPr sz="3567"/>
          </a:p>
        </p:txBody>
      </p:sp>
      <p:sp>
        <p:nvSpPr>
          <p:cNvPr id="8" name="object 8"/>
          <p:cNvSpPr/>
          <p:nvPr/>
        </p:nvSpPr>
        <p:spPr>
          <a:xfrm>
            <a:off x="10439193" y="6442868"/>
            <a:ext cx="100668" cy="100668"/>
          </a:xfrm>
          <a:custGeom>
            <a:avLst/>
            <a:gdLst/>
            <a:ahLst/>
            <a:cxnLst/>
            <a:rect l="l" t="t" r="r" b="b"/>
            <a:pathLst>
              <a:path w="50800" h="50800">
                <a:moveTo>
                  <a:pt x="25399" y="50800"/>
                </a:moveTo>
                <a:lnTo>
                  <a:pt x="15537" y="48796"/>
                </a:lnTo>
                <a:lnTo>
                  <a:pt x="7461" y="43339"/>
                </a:lnTo>
                <a:lnTo>
                  <a:pt x="2004" y="35262"/>
                </a:lnTo>
                <a:lnTo>
                  <a:pt x="0" y="25400"/>
                </a:lnTo>
                <a:lnTo>
                  <a:pt x="2004" y="15537"/>
                </a:lnTo>
                <a:lnTo>
                  <a:pt x="7461" y="7461"/>
                </a:lnTo>
                <a:lnTo>
                  <a:pt x="15537" y="2004"/>
                </a:lnTo>
                <a:lnTo>
                  <a:pt x="25399" y="0"/>
                </a:lnTo>
                <a:lnTo>
                  <a:pt x="35262" y="2004"/>
                </a:lnTo>
                <a:lnTo>
                  <a:pt x="43338" y="7461"/>
                </a:lnTo>
                <a:lnTo>
                  <a:pt x="48795" y="15537"/>
                </a:lnTo>
                <a:lnTo>
                  <a:pt x="50799" y="25400"/>
                </a:lnTo>
              </a:path>
            </a:pathLst>
          </a:custGeom>
          <a:ln w="5060">
            <a:solidFill>
              <a:srgbClr val="ADADE0"/>
            </a:solidFill>
          </a:ln>
        </p:spPr>
        <p:txBody>
          <a:bodyPr wrap="square" lIns="0" tIns="0" rIns="0" bIns="0" rtlCol="0"/>
          <a:lstStyle/>
          <a:p>
            <a:endParaRPr sz="3567"/>
          </a:p>
        </p:txBody>
      </p:sp>
      <p:sp>
        <p:nvSpPr>
          <p:cNvPr id="9" name="object 9"/>
          <p:cNvSpPr/>
          <p:nvPr/>
        </p:nvSpPr>
        <p:spPr>
          <a:xfrm>
            <a:off x="10509663" y="6478104"/>
            <a:ext cx="60401" cy="25167"/>
          </a:xfrm>
          <a:custGeom>
            <a:avLst/>
            <a:gdLst/>
            <a:ahLst/>
            <a:cxnLst/>
            <a:rect l="l" t="t" r="r" b="b"/>
            <a:pathLst>
              <a:path w="30479" h="12700">
                <a:moveTo>
                  <a:pt x="30479" y="0"/>
                </a:moveTo>
                <a:lnTo>
                  <a:pt x="15239" y="12700"/>
                </a:lnTo>
                <a:lnTo>
                  <a:pt x="0" y="0"/>
                </a:lnTo>
              </a:path>
            </a:pathLst>
          </a:custGeom>
          <a:ln w="5060">
            <a:solidFill>
              <a:srgbClr val="ADADE0"/>
            </a:solidFill>
          </a:ln>
        </p:spPr>
        <p:txBody>
          <a:bodyPr wrap="square" lIns="0" tIns="0" rIns="0" bIns="0" rtlCol="0"/>
          <a:lstStyle/>
          <a:p>
            <a:endParaRPr sz="3567"/>
          </a:p>
        </p:txBody>
      </p:sp>
      <p:sp>
        <p:nvSpPr>
          <p:cNvPr id="10" name="object 10"/>
          <p:cNvSpPr txBox="1">
            <a:spLocks noGrp="1"/>
          </p:cNvSpPr>
          <p:nvPr>
            <p:ph type="title"/>
          </p:nvPr>
        </p:nvSpPr>
        <p:spPr>
          <a:xfrm>
            <a:off x="1013057" y="231070"/>
            <a:ext cx="17659857" cy="553998"/>
          </a:xfrm>
          <a:prstGeom prst="rect">
            <a:avLst/>
          </a:prstGeom>
        </p:spPr>
        <p:txBody>
          <a:bodyPr vert="horz" wrap="square" lIns="0" tIns="0" rIns="0" bIns="0" rtlCol="0" anchor="t">
            <a:spAutoFit/>
          </a:bodyPr>
          <a:lstStyle/>
          <a:p>
            <a:pPr marL="25168"/>
            <a:r>
              <a:rPr spc="-59" dirty="0"/>
              <a:t>Neutrino </a:t>
            </a:r>
            <a:r>
              <a:rPr spc="-50" dirty="0"/>
              <a:t>Mass </a:t>
            </a:r>
            <a:r>
              <a:rPr spc="-99" dirty="0"/>
              <a:t>Generation </a:t>
            </a:r>
            <a:r>
              <a:rPr spc="-59" dirty="0"/>
              <a:t>in </a:t>
            </a:r>
            <a:r>
              <a:rPr spc="-89" dirty="0"/>
              <a:t>the</a:t>
            </a:r>
            <a:r>
              <a:rPr spc="466" dirty="0"/>
              <a:t> </a:t>
            </a:r>
            <a:r>
              <a:rPr spc="-20" dirty="0"/>
              <a:t>Model</a:t>
            </a:r>
          </a:p>
        </p:txBody>
      </p:sp>
      <p:sp>
        <p:nvSpPr>
          <p:cNvPr id="11" name="object 11"/>
          <p:cNvSpPr/>
          <p:nvPr/>
        </p:nvSpPr>
        <p:spPr>
          <a:xfrm>
            <a:off x="9784270" y="148183"/>
            <a:ext cx="719775" cy="719773"/>
          </a:xfrm>
          <a:prstGeom prst="rect">
            <a:avLst/>
          </a:prstGeom>
          <a:blipFill>
            <a:blip r:embed="rId2" cstate="print"/>
            <a:stretch>
              <a:fillRect/>
            </a:stretch>
          </a:blipFill>
        </p:spPr>
        <p:txBody>
          <a:bodyPr wrap="square" lIns="0" tIns="0" rIns="0" bIns="0" rtlCol="0"/>
          <a:lstStyle/>
          <a:p>
            <a:endParaRPr sz="3567"/>
          </a:p>
        </p:txBody>
      </p:sp>
      <p:sp>
        <p:nvSpPr>
          <p:cNvPr id="12" name="object 12"/>
          <p:cNvSpPr/>
          <p:nvPr/>
        </p:nvSpPr>
        <p:spPr>
          <a:xfrm>
            <a:off x="2710918" y="752638"/>
            <a:ext cx="6598025" cy="3010222"/>
          </a:xfrm>
          <a:prstGeom prst="rect">
            <a:avLst/>
          </a:prstGeom>
          <a:blipFill>
            <a:blip r:embed="rId3" cstate="print"/>
            <a:stretch>
              <a:fillRect/>
            </a:stretch>
          </a:blipFill>
        </p:spPr>
        <p:txBody>
          <a:bodyPr wrap="square" lIns="0" tIns="0" rIns="0" bIns="0" rtlCol="0"/>
          <a:lstStyle/>
          <a:p>
            <a:endParaRPr sz="3567"/>
          </a:p>
        </p:txBody>
      </p:sp>
      <p:sp>
        <p:nvSpPr>
          <p:cNvPr id="13" name="object 13"/>
          <p:cNvSpPr txBox="1"/>
          <p:nvPr/>
        </p:nvSpPr>
        <p:spPr>
          <a:xfrm>
            <a:off x="1919646" y="3857520"/>
            <a:ext cx="8049656" cy="305020"/>
          </a:xfrm>
          <a:prstGeom prst="rect">
            <a:avLst/>
          </a:prstGeom>
        </p:spPr>
        <p:txBody>
          <a:bodyPr vert="horz" wrap="square" lIns="0" tIns="0" rIns="0" bIns="0" rtlCol="0">
            <a:spAutoFit/>
          </a:bodyPr>
          <a:lstStyle/>
          <a:p>
            <a:pPr marL="25168"/>
            <a:r>
              <a:rPr sz="1982" spc="-99" dirty="0">
                <a:latin typeface="Arial"/>
                <a:cs typeface="Arial"/>
              </a:rPr>
              <a:t>EWSB </a:t>
            </a:r>
            <a:r>
              <a:rPr sz="1982" spc="-119" dirty="0">
                <a:latin typeface="Arial"/>
                <a:cs typeface="Arial"/>
              </a:rPr>
              <a:t>induces  </a:t>
            </a:r>
            <a:r>
              <a:rPr sz="1982" spc="-159" dirty="0">
                <a:latin typeface="Arial"/>
                <a:cs typeface="Arial"/>
              </a:rPr>
              <a:t>a  </a:t>
            </a:r>
            <a:r>
              <a:rPr sz="1982" spc="-59" dirty="0">
                <a:latin typeface="Arial"/>
                <a:cs typeface="Arial"/>
              </a:rPr>
              <a:t>VEV </a:t>
            </a:r>
            <a:r>
              <a:rPr sz="1982" spc="-99" dirty="0">
                <a:latin typeface="Arial"/>
                <a:cs typeface="Arial"/>
              </a:rPr>
              <a:t>on </a:t>
            </a:r>
            <a:r>
              <a:rPr sz="1982" spc="-50" dirty="0">
                <a:latin typeface="Arial"/>
                <a:cs typeface="Arial"/>
              </a:rPr>
              <a:t>the </a:t>
            </a:r>
            <a:r>
              <a:rPr sz="1982" i="1" spc="-119" dirty="0">
                <a:latin typeface="Arial"/>
                <a:cs typeface="Arial"/>
              </a:rPr>
              <a:t>CP </a:t>
            </a:r>
            <a:r>
              <a:rPr sz="1982" spc="-129" dirty="0">
                <a:latin typeface="Arial"/>
                <a:cs typeface="Arial"/>
              </a:rPr>
              <a:t>-even  </a:t>
            </a:r>
            <a:r>
              <a:rPr sz="1982" spc="-50" dirty="0">
                <a:latin typeface="Arial"/>
                <a:cs typeface="Arial"/>
              </a:rPr>
              <a:t>neutral </a:t>
            </a:r>
            <a:r>
              <a:rPr sz="1982" spc="-79" dirty="0">
                <a:latin typeface="Arial"/>
                <a:cs typeface="Arial"/>
              </a:rPr>
              <a:t>component </a:t>
            </a:r>
            <a:r>
              <a:rPr sz="1982" spc="-40" dirty="0">
                <a:latin typeface="Arial"/>
                <a:cs typeface="Arial"/>
              </a:rPr>
              <a:t>of </a:t>
            </a:r>
            <a:r>
              <a:rPr sz="1982" spc="-50" dirty="0">
                <a:latin typeface="Arial"/>
                <a:cs typeface="Arial"/>
              </a:rPr>
              <a:t>the </a:t>
            </a:r>
            <a:r>
              <a:rPr sz="1982" spc="40" dirty="0">
                <a:latin typeface="Arial"/>
                <a:cs typeface="Arial"/>
              </a:rPr>
              <a:t> </a:t>
            </a:r>
            <a:r>
              <a:rPr sz="1982" spc="-69" dirty="0">
                <a:latin typeface="Arial"/>
                <a:cs typeface="Arial"/>
              </a:rPr>
              <a:t>quadruplet</a:t>
            </a:r>
            <a:endParaRPr sz="1982" dirty="0">
              <a:latin typeface="Arial"/>
              <a:cs typeface="Arial"/>
            </a:endParaRPr>
          </a:p>
        </p:txBody>
      </p:sp>
      <p:sp>
        <p:nvSpPr>
          <p:cNvPr id="14" name="object 14"/>
          <p:cNvSpPr/>
          <p:nvPr/>
        </p:nvSpPr>
        <p:spPr>
          <a:xfrm>
            <a:off x="5244524" y="4246976"/>
            <a:ext cx="1698771" cy="440422"/>
          </a:xfrm>
          <a:prstGeom prst="rect">
            <a:avLst/>
          </a:prstGeom>
          <a:blipFill>
            <a:blip r:embed="rId4" cstate="print"/>
            <a:stretch>
              <a:fillRect/>
            </a:stretch>
          </a:blipFill>
        </p:spPr>
        <p:txBody>
          <a:bodyPr wrap="square" lIns="0" tIns="0" rIns="0" bIns="0" rtlCol="0"/>
          <a:lstStyle/>
          <a:p>
            <a:endParaRPr sz="3567"/>
          </a:p>
        </p:txBody>
      </p:sp>
      <p:sp>
        <p:nvSpPr>
          <p:cNvPr id="15" name="object 15"/>
          <p:cNvSpPr txBox="1"/>
          <p:nvPr/>
        </p:nvSpPr>
        <p:spPr>
          <a:xfrm>
            <a:off x="3547516" y="4856270"/>
            <a:ext cx="5009486" cy="305020"/>
          </a:xfrm>
          <a:prstGeom prst="rect">
            <a:avLst/>
          </a:prstGeom>
        </p:spPr>
        <p:txBody>
          <a:bodyPr vert="horz" wrap="square" lIns="0" tIns="0" rIns="0" bIns="0" rtlCol="0">
            <a:spAutoFit/>
          </a:bodyPr>
          <a:lstStyle/>
          <a:p>
            <a:pPr marL="25168"/>
            <a:r>
              <a:rPr sz="1982" spc="-40" dirty="0">
                <a:latin typeface="Arial"/>
                <a:cs typeface="Arial"/>
              </a:rPr>
              <a:t>This </a:t>
            </a:r>
            <a:r>
              <a:rPr sz="1982" spc="-139" dirty="0">
                <a:latin typeface="Arial"/>
                <a:cs typeface="Arial"/>
              </a:rPr>
              <a:t>leads  </a:t>
            </a:r>
            <a:r>
              <a:rPr sz="1982" spc="20" dirty="0">
                <a:latin typeface="Arial"/>
                <a:cs typeface="Arial"/>
              </a:rPr>
              <a:t>to </a:t>
            </a:r>
            <a:r>
              <a:rPr sz="1982" spc="59" dirty="0">
                <a:latin typeface="Arial"/>
                <a:cs typeface="Arial"/>
              </a:rPr>
              <a:t>d=7 </a:t>
            </a:r>
            <a:r>
              <a:rPr sz="1982" spc="-50" dirty="0">
                <a:latin typeface="Arial"/>
                <a:cs typeface="Arial"/>
              </a:rPr>
              <a:t>neutrino </a:t>
            </a:r>
            <a:r>
              <a:rPr sz="1982" spc="-178" dirty="0">
                <a:latin typeface="Arial"/>
                <a:cs typeface="Arial"/>
              </a:rPr>
              <a:t>mass  </a:t>
            </a:r>
            <a:r>
              <a:rPr sz="1982" dirty="0">
                <a:latin typeface="Arial"/>
                <a:cs typeface="Arial"/>
              </a:rPr>
              <a:t>at </a:t>
            </a:r>
            <a:r>
              <a:rPr sz="1982" spc="-69" dirty="0">
                <a:latin typeface="Arial"/>
                <a:cs typeface="Arial"/>
              </a:rPr>
              <a:t>tree </a:t>
            </a:r>
            <a:r>
              <a:rPr sz="1982" spc="-99" dirty="0">
                <a:latin typeface="Arial"/>
                <a:cs typeface="Arial"/>
              </a:rPr>
              <a:t>level </a:t>
            </a:r>
            <a:r>
              <a:rPr sz="1982" spc="-50" dirty="0">
                <a:latin typeface="Arial"/>
                <a:cs typeface="Arial"/>
              </a:rPr>
              <a:t> </a:t>
            </a:r>
            <a:r>
              <a:rPr sz="1982" spc="-119" dirty="0">
                <a:latin typeface="Arial"/>
                <a:cs typeface="Arial"/>
              </a:rPr>
              <a:t>–</a:t>
            </a:r>
            <a:endParaRPr sz="1982">
              <a:latin typeface="Arial"/>
              <a:cs typeface="Arial"/>
            </a:endParaRPr>
          </a:p>
        </p:txBody>
      </p:sp>
      <p:sp>
        <p:nvSpPr>
          <p:cNvPr id="16" name="object 16"/>
          <p:cNvSpPr/>
          <p:nvPr/>
        </p:nvSpPr>
        <p:spPr>
          <a:xfrm>
            <a:off x="3810032" y="5252675"/>
            <a:ext cx="4567806" cy="805341"/>
          </a:xfrm>
          <a:prstGeom prst="rect">
            <a:avLst/>
          </a:prstGeom>
          <a:blipFill>
            <a:blip r:embed="rId5" cstate="print"/>
            <a:stretch>
              <a:fillRect/>
            </a:stretch>
          </a:blipFill>
        </p:spPr>
        <p:txBody>
          <a:bodyPr wrap="square" lIns="0" tIns="0" rIns="0" bIns="0" rtlCol="0"/>
          <a:lstStyle/>
          <a:p>
            <a:endParaRPr sz="3567"/>
          </a:p>
        </p:txBody>
      </p:sp>
    </p:spTree>
    <p:extLst>
      <p:ext uri="{BB962C8B-B14F-4D97-AF65-F5344CB8AC3E}">
        <p14:creationId xmlns:p14="http://schemas.microsoft.com/office/powerpoint/2010/main" val="900098345"/>
      </p:ext>
    </p:extLst>
  </p:cSld>
  <p:clrMapOvr>
    <a:masterClrMapping/>
  </p:clrMapOvr>
  <p:transition>
    <p:cut/>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9767485" y="6543538"/>
            <a:ext cx="75501" cy="0"/>
          </a:xfrm>
          <a:custGeom>
            <a:avLst/>
            <a:gdLst/>
            <a:ahLst/>
            <a:cxnLst/>
            <a:rect l="l" t="t" r="r" b="b"/>
            <a:pathLst>
              <a:path w="38100">
                <a:moveTo>
                  <a:pt x="0" y="0"/>
                </a:moveTo>
                <a:lnTo>
                  <a:pt x="38101" y="0"/>
                </a:lnTo>
              </a:path>
            </a:pathLst>
          </a:custGeom>
          <a:ln w="7591">
            <a:solidFill>
              <a:srgbClr val="ADADE0"/>
            </a:solidFill>
          </a:ln>
        </p:spPr>
        <p:txBody>
          <a:bodyPr wrap="square" lIns="0" tIns="0" rIns="0" bIns="0" rtlCol="0"/>
          <a:lstStyle/>
          <a:p>
            <a:endParaRPr sz="3567"/>
          </a:p>
        </p:txBody>
      </p:sp>
      <p:sp>
        <p:nvSpPr>
          <p:cNvPr id="4" name="object 4"/>
          <p:cNvSpPr/>
          <p:nvPr/>
        </p:nvSpPr>
        <p:spPr>
          <a:xfrm>
            <a:off x="10348590" y="6503271"/>
            <a:ext cx="40267" cy="40267"/>
          </a:xfrm>
          <a:custGeom>
            <a:avLst/>
            <a:gdLst/>
            <a:ahLst/>
            <a:cxnLst/>
            <a:rect l="l" t="t" r="r" b="b"/>
            <a:pathLst>
              <a:path w="20320" h="20320">
                <a:moveTo>
                  <a:pt x="0" y="0"/>
                </a:moveTo>
                <a:lnTo>
                  <a:pt x="20321" y="20320"/>
                </a:lnTo>
              </a:path>
            </a:pathLst>
          </a:custGeom>
          <a:ln w="7591">
            <a:solidFill>
              <a:srgbClr val="ADADE0"/>
            </a:solidFill>
          </a:ln>
        </p:spPr>
        <p:txBody>
          <a:bodyPr wrap="square" lIns="0" tIns="0" rIns="0" bIns="0" rtlCol="0"/>
          <a:lstStyle/>
          <a:p>
            <a:endParaRPr sz="3567"/>
          </a:p>
        </p:txBody>
      </p:sp>
      <p:sp>
        <p:nvSpPr>
          <p:cNvPr id="6" name="object 6"/>
          <p:cNvSpPr/>
          <p:nvPr/>
        </p:nvSpPr>
        <p:spPr>
          <a:xfrm>
            <a:off x="10137186" y="6442868"/>
            <a:ext cx="100668" cy="100668"/>
          </a:xfrm>
          <a:custGeom>
            <a:avLst/>
            <a:gdLst/>
            <a:ahLst/>
            <a:cxnLst/>
            <a:rect l="l" t="t" r="r" b="b"/>
            <a:pathLst>
              <a:path w="50800" h="50800">
                <a:moveTo>
                  <a:pt x="25400" y="50800"/>
                </a:moveTo>
                <a:lnTo>
                  <a:pt x="35160" y="48796"/>
                </a:lnTo>
                <a:lnTo>
                  <a:pt x="43248" y="43339"/>
                </a:lnTo>
                <a:lnTo>
                  <a:pt x="48762" y="35262"/>
                </a:lnTo>
                <a:lnTo>
                  <a:pt x="50800" y="25400"/>
                </a:lnTo>
                <a:lnTo>
                  <a:pt x="48796" y="15537"/>
                </a:lnTo>
                <a:lnTo>
                  <a:pt x="43339" y="7461"/>
                </a:lnTo>
                <a:lnTo>
                  <a:pt x="35262" y="2004"/>
                </a:lnTo>
                <a:lnTo>
                  <a:pt x="25400" y="0"/>
                </a:lnTo>
                <a:lnTo>
                  <a:pt x="15537" y="2004"/>
                </a:lnTo>
                <a:lnTo>
                  <a:pt x="7461" y="7461"/>
                </a:lnTo>
                <a:lnTo>
                  <a:pt x="2004" y="15537"/>
                </a:lnTo>
                <a:lnTo>
                  <a:pt x="0" y="25400"/>
                </a:lnTo>
              </a:path>
            </a:pathLst>
          </a:custGeom>
          <a:ln w="5060">
            <a:solidFill>
              <a:srgbClr val="ADADE0"/>
            </a:solidFill>
          </a:ln>
        </p:spPr>
        <p:txBody>
          <a:bodyPr wrap="square" lIns="0" tIns="0" rIns="0" bIns="0" rtlCol="0"/>
          <a:lstStyle/>
          <a:p>
            <a:endParaRPr sz="3567"/>
          </a:p>
        </p:txBody>
      </p:sp>
      <p:sp>
        <p:nvSpPr>
          <p:cNvPr id="7" name="object 7"/>
          <p:cNvSpPr/>
          <p:nvPr/>
        </p:nvSpPr>
        <p:spPr>
          <a:xfrm>
            <a:off x="10106985" y="6478104"/>
            <a:ext cx="60401" cy="25167"/>
          </a:xfrm>
          <a:custGeom>
            <a:avLst/>
            <a:gdLst/>
            <a:ahLst/>
            <a:cxnLst/>
            <a:rect l="l" t="t" r="r" b="b"/>
            <a:pathLst>
              <a:path w="30479" h="12700">
                <a:moveTo>
                  <a:pt x="30480" y="0"/>
                </a:moveTo>
                <a:lnTo>
                  <a:pt x="15240" y="12700"/>
                </a:lnTo>
                <a:lnTo>
                  <a:pt x="0" y="0"/>
                </a:lnTo>
              </a:path>
            </a:pathLst>
          </a:custGeom>
          <a:ln w="5060">
            <a:solidFill>
              <a:srgbClr val="ADADE0"/>
            </a:solidFill>
          </a:ln>
        </p:spPr>
        <p:txBody>
          <a:bodyPr wrap="square" lIns="0" tIns="0" rIns="0" bIns="0" rtlCol="0"/>
          <a:lstStyle/>
          <a:p>
            <a:endParaRPr sz="3567"/>
          </a:p>
        </p:txBody>
      </p:sp>
      <p:sp>
        <p:nvSpPr>
          <p:cNvPr id="8" name="object 8"/>
          <p:cNvSpPr/>
          <p:nvPr/>
        </p:nvSpPr>
        <p:spPr>
          <a:xfrm>
            <a:off x="10439193" y="6442868"/>
            <a:ext cx="100668" cy="100668"/>
          </a:xfrm>
          <a:custGeom>
            <a:avLst/>
            <a:gdLst/>
            <a:ahLst/>
            <a:cxnLst/>
            <a:rect l="l" t="t" r="r" b="b"/>
            <a:pathLst>
              <a:path w="50800" h="50800">
                <a:moveTo>
                  <a:pt x="25399" y="50800"/>
                </a:moveTo>
                <a:lnTo>
                  <a:pt x="15537" y="48796"/>
                </a:lnTo>
                <a:lnTo>
                  <a:pt x="7461" y="43339"/>
                </a:lnTo>
                <a:lnTo>
                  <a:pt x="2004" y="35262"/>
                </a:lnTo>
                <a:lnTo>
                  <a:pt x="0" y="25400"/>
                </a:lnTo>
                <a:lnTo>
                  <a:pt x="2004" y="15537"/>
                </a:lnTo>
                <a:lnTo>
                  <a:pt x="7461" y="7461"/>
                </a:lnTo>
                <a:lnTo>
                  <a:pt x="15537" y="2004"/>
                </a:lnTo>
                <a:lnTo>
                  <a:pt x="25399" y="0"/>
                </a:lnTo>
                <a:lnTo>
                  <a:pt x="35262" y="2004"/>
                </a:lnTo>
                <a:lnTo>
                  <a:pt x="43338" y="7461"/>
                </a:lnTo>
                <a:lnTo>
                  <a:pt x="48795" y="15537"/>
                </a:lnTo>
                <a:lnTo>
                  <a:pt x="50799" y="25400"/>
                </a:lnTo>
              </a:path>
            </a:pathLst>
          </a:custGeom>
          <a:ln w="5060">
            <a:solidFill>
              <a:srgbClr val="ADADE0"/>
            </a:solidFill>
          </a:ln>
        </p:spPr>
        <p:txBody>
          <a:bodyPr wrap="square" lIns="0" tIns="0" rIns="0" bIns="0" rtlCol="0"/>
          <a:lstStyle/>
          <a:p>
            <a:endParaRPr sz="3567"/>
          </a:p>
        </p:txBody>
      </p:sp>
      <p:sp>
        <p:nvSpPr>
          <p:cNvPr id="9" name="object 9"/>
          <p:cNvSpPr/>
          <p:nvPr/>
        </p:nvSpPr>
        <p:spPr>
          <a:xfrm>
            <a:off x="10509663" y="6478104"/>
            <a:ext cx="60401" cy="25167"/>
          </a:xfrm>
          <a:custGeom>
            <a:avLst/>
            <a:gdLst/>
            <a:ahLst/>
            <a:cxnLst/>
            <a:rect l="l" t="t" r="r" b="b"/>
            <a:pathLst>
              <a:path w="30479" h="12700">
                <a:moveTo>
                  <a:pt x="30479" y="0"/>
                </a:moveTo>
                <a:lnTo>
                  <a:pt x="15239" y="12700"/>
                </a:lnTo>
                <a:lnTo>
                  <a:pt x="0" y="0"/>
                </a:lnTo>
              </a:path>
            </a:pathLst>
          </a:custGeom>
          <a:ln w="5060">
            <a:solidFill>
              <a:srgbClr val="ADADE0"/>
            </a:solidFill>
          </a:ln>
        </p:spPr>
        <p:txBody>
          <a:bodyPr wrap="square" lIns="0" tIns="0" rIns="0" bIns="0" rtlCol="0"/>
          <a:lstStyle/>
          <a:p>
            <a:endParaRPr sz="3567"/>
          </a:p>
        </p:txBody>
      </p:sp>
      <p:sp>
        <p:nvSpPr>
          <p:cNvPr id="10" name="object 10"/>
          <p:cNvSpPr txBox="1">
            <a:spLocks noGrp="1"/>
          </p:cNvSpPr>
          <p:nvPr>
            <p:ph type="title"/>
          </p:nvPr>
        </p:nvSpPr>
        <p:spPr>
          <a:xfrm>
            <a:off x="6666469" y="1236768"/>
            <a:ext cx="17659857" cy="553998"/>
          </a:xfrm>
          <a:prstGeom prst="rect">
            <a:avLst/>
          </a:prstGeom>
        </p:spPr>
        <p:txBody>
          <a:bodyPr vert="horz" wrap="square" lIns="0" tIns="0" rIns="0" bIns="0" rtlCol="0" anchor="t">
            <a:spAutoFit/>
          </a:bodyPr>
          <a:lstStyle/>
          <a:p>
            <a:pPr marL="25168"/>
            <a:r>
              <a:rPr spc="-149" dirty="0"/>
              <a:t>However</a:t>
            </a:r>
          </a:p>
        </p:txBody>
      </p:sp>
      <p:sp>
        <p:nvSpPr>
          <p:cNvPr id="11" name="object 11"/>
          <p:cNvSpPr/>
          <p:nvPr/>
        </p:nvSpPr>
        <p:spPr>
          <a:xfrm>
            <a:off x="10417901" y="139491"/>
            <a:ext cx="719775" cy="719773"/>
          </a:xfrm>
          <a:prstGeom prst="rect">
            <a:avLst/>
          </a:prstGeom>
          <a:blipFill>
            <a:blip r:embed="rId2" cstate="print"/>
            <a:stretch>
              <a:fillRect/>
            </a:stretch>
          </a:blipFill>
        </p:spPr>
        <p:txBody>
          <a:bodyPr wrap="square" lIns="0" tIns="0" rIns="0" bIns="0" rtlCol="0"/>
          <a:lstStyle/>
          <a:p>
            <a:endParaRPr sz="3567"/>
          </a:p>
        </p:txBody>
      </p:sp>
      <p:sp>
        <p:nvSpPr>
          <p:cNvPr id="12" name="object 12"/>
          <p:cNvSpPr/>
          <p:nvPr/>
        </p:nvSpPr>
        <p:spPr>
          <a:xfrm>
            <a:off x="2601968" y="838789"/>
            <a:ext cx="6983835" cy="4348853"/>
          </a:xfrm>
          <a:prstGeom prst="rect">
            <a:avLst/>
          </a:prstGeom>
          <a:blipFill>
            <a:blip r:embed="rId3" cstate="print"/>
            <a:stretch>
              <a:fillRect/>
            </a:stretch>
          </a:blipFill>
        </p:spPr>
        <p:txBody>
          <a:bodyPr wrap="square" lIns="0" tIns="0" rIns="0" bIns="0" rtlCol="0"/>
          <a:lstStyle/>
          <a:p>
            <a:endParaRPr sz="3567"/>
          </a:p>
        </p:txBody>
      </p:sp>
      <p:sp>
        <p:nvSpPr>
          <p:cNvPr id="13" name="object 13"/>
          <p:cNvSpPr/>
          <p:nvPr/>
        </p:nvSpPr>
        <p:spPr>
          <a:xfrm>
            <a:off x="2085216" y="5363535"/>
            <a:ext cx="129332" cy="129332"/>
          </a:xfrm>
          <a:prstGeom prst="rect">
            <a:avLst/>
          </a:prstGeom>
          <a:blipFill>
            <a:blip r:embed="rId4" cstate="print"/>
            <a:stretch>
              <a:fillRect/>
            </a:stretch>
          </a:blipFill>
        </p:spPr>
        <p:txBody>
          <a:bodyPr wrap="square" lIns="0" tIns="0" rIns="0" bIns="0" rtlCol="0"/>
          <a:lstStyle/>
          <a:p>
            <a:endParaRPr sz="3567"/>
          </a:p>
        </p:txBody>
      </p:sp>
      <p:sp>
        <p:nvSpPr>
          <p:cNvPr id="14" name="object 14"/>
          <p:cNvSpPr txBox="1"/>
          <p:nvPr/>
        </p:nvSpPr>
        <p:spPr>
          <a:xfrm>
            <a:off x="2326665" y="5221039"/>
            <a:ext cx="7214111" cy="320216"/>
          </a:xfrm>
          <a:prstGeom prst="rect">
            <a:avLst/>
          </a:prstGeom>
        </p:spPr>
        <p:txBody>
          <a:bodyPr vert="horz" wrap="square" lIns="0" tIns="0" rIns="0" bIns="0" rtlCol="0">
            <a:spAutoFit/>
          </a:bodyPr>
          <a:lstStyle/>
          <a:p>
            <a:pPr marL="25168"/>
            <a:r>
              <a:rPr sz="2081" spc="-50" dirty="0">
                <a:latin typeface="Arial"/>
                <a:cs typeface="Arial"/>
              </a:rPr>
              <a:t>This </a:t>
            </a:r>
            <a:r>
              <a:rPr sz="2081" spc="-99" dirty="0">
                <a:latin typeface="Arial"/>
                <a:cs typeface="Arial"/>
              </a:rPr>
              <a:t>model </a:t>
            </a:r>
            <a:r>
              <a:rPr sz="2081" spc="-168" dirty="0">
                <a:latin typeface="Arial"/>
                <a:cs typeface="Arial"/>
              </a:rPr>
              <a:t>does  </a:t>
            </a:r>
            <a:r>
              <a:rPr sz="2081" spc="-20" dirty="0">
                <a:latin typeface="Arial"/>
                <a:cs typeface="Arial"/>
              </a:rPr>
              <a:t>not </a:t>
            </a:r>
            <a:r>
              <a:rPr sz="2081" spc="-99" dirty="0">
                <a:latin typeface="Arial"/>
                <a:cs typeface="Arial"/>
              </a:rPr>
              <a:t>prevent </a:t>
            </a:r>
            <a:r>
              <a:rPr sz="2081" spc="-79" dirty="0">
                <a:latin typeface="Arial"/>
                <a:cs typeface="Arial"/>
              </a:rPr>
              <a:t>loop-level </a:t>
            </a:r>
            <a:r>
              <a:rPr sz="2081" i="1" spc="-99" dirty="0">
                <a:latin typeface="Arial"/>
                <a:cs typeface="Arial"/>
              </a:rPr>
              <a:t>d  </a:t>
            </a:r>
            <a:r>
              <a:rPr sz="2081" spc="386" dirty="0">
                <a:latin typeface="Arial"/>
                <a:cs typeface="Arial"/>
              </a:rPr>
              <a:t>= </a:t>
            </a:r>
            <a:r>
              <a:rPr sz="2081" spc="-129" dirty="0">
                <a:latin typeface="Arial"/>
                <a:cs typeface="Arial"/>
              </a:rPr>
              <a:t>5  </a:t>
            </a:r>
            <a:r>
              <a:rPr sz="2081" spc="-198" dirty="0">
                <a:latin typeface="Arial"/>
                <a:cs typeface="Arial"/>
              </a:rPr>
              <a:t>mass </a:t>
            </a:r>
            <a:r>
              <a:rPr sz="2081" spc="79" dirty="0">
                <a:latin typeface="Arial"/>
                <a:cs typeface="Arial"/>
              </a:rPr>
              <a:t> </a:t>
            </a:r>
            <a:r>
              <a:rPr sz="2081" spc="-99" dirty="0">
                <a:latin typeface="Arial"/>
                <a:cs typeface="Arial"/>
              </a:rPr>
              <a:t>generation</a:t>
            </a:r>
            <a:endParaRPr sz="2081">
              <a:latin typeface="Arial"/>
              <a:cs typeface="Arial"/>
            </a:endParaRPr>
          </a:p>
        </p:txBody>
      </p:sp>
      <p:sp>
        <p:nvSpPr>
          <p:cNvPr id="15" name="object 15"/>
          <p:cNvSpPr txBox="1"/>
          <p:nvPr/>
        </p:nvSpPr>
        <p:spPr>
          <a:xfrm>
            <a:off x="6222941" y="5869063"/>
            <a:ext cx="4187784" cy="182999"/>
          </a:xfrm>
          <a:prstGeom prst="rect">
            <a:avLst/>
          </a:prstGeom>
        </p:spPr>
        <p:txBody>
          <a:bodyPr vert="horz" wrap="square" lIns="0" tIns="0" rIns="0" bIns="0" rtlCol="0">
            <a:spAutoFit/>
          </a:bodyPr>
          <a:lstStyle/>
          <a:p>
            <a:pPr marL="25168"/>
            <a:r>
              <a:rPr sz="1189" spc="-20" dirty="0">
                <a:solidFill>
                  <a:srgbClr val="7F007F"/>
                </a:solidFill>
                <a:latin typeface="Arial"/>
                <a:cs typeface="Arial"/>
              </a:rPr>
              <a:t>Bambhaniya, </a:t>
            </a:r>
            <a:r>
              <a:rPr sz="1189" spc="-10" dirty="0">
                <a:solidFill>
                  <a:srgbClr val="7F007F"/>
                </a:solidFill>
                <a:latin typeface="Arial"/>
                <a:cs typeface="Arial"/>
              </a:rPr>
              <a:t>Chakrabortty, </a:t>
            </a:r>
            <a:r>
              <a:rPr sz="1189" spc="-40" dirty="0">
                <a:solidFill>
                  <a:srgbClr val="7F007F"/>
                </a:solidFill>
                <a:latin typeface="Arial"/>
                <a:cs typeface="Arial"/>
              </a:rPr>
              <a:t>Goswami, </a:t>
            </a:r>
            <a:r>
              <a:rPr sz="1189" spc="-10" dirty="0">
                <a:solidFill>
                  <a:srgbClr val="7F007F"/>
                </a:solidFill>
                <a:latin typeface="Arial"/>
                <a:cs typeface="Arial"/>
              </a:rPr>
              <a:t>Konar</a:t>
            </a:r>
            <a:r>
              <a:rPr sz="1189" spc="-10" dirty="0">
                <a:latin typeface="Arial"/>
                <a:cs typeface="Arial"/>
              </a:rPr>
              <a:t>, </a:t>
            </a:r>
            <a:r>
              <a:rPr sz="1189" spc="159" dirty="0">
                <a:latin typeface="Arial"/>
                <a:cs typeface="Arial"/>
              </a:rPr>
              <a:t> </a:t>
            </a:r>
            <a:r>
              <a:rPr sz="1189" spc="-20" dirty="0">
                <a:latin typeface="Arial"/>
                <a:cs typeface="Arial"/>
              </a:rPr>
              <a:t>arXiv:1305.2795</a:t>
            </a:r>
            <a:endParaRPr sz="1189">
              <a:latin typeface="Arial"/>
              <a:cs typeface="Arial"/>
            </a:endParaRPr>
          </a:p>
        </p:txBody>
      </p:sp>
    </p:spTree>
    <p:extLst>
      <p:ext uri="{BB962C8B-B14F-4D97-AF65-F5344CB8AC3E}">
        <p14:creationId xmlns:p14="http://schemas.microsoft.com/office/powerpoint/2010/main" val="516109943"/>
      </p:ext>
    </p:extLst>
  </p:cSld>
  <p:clrMapOvr>
    <a:masterClrMapping/>
  </p:clrMapOvr>
  <p:transition>
    <p:cut/>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742318" y="6518371"/>
            <a:ext cx="75501" cy="0"/>
          </a:xfrm>
          <a:custGeom>
            <a:avLst/>
            <a:gdLst/>
            <a:ahLst/>
            <a:cxnLst/>
            <a:rect l="l" t="t" r="r" b="b"/>
            <a:pathLst>
              <a:path w="38100">
                <a:moveTo>
                  <a:pt x="0" y="0"/>
                </a:moveTo>
                <a:lnTo>
                  <a:pt x="38100" y="0"/>
                </a:lnTo>
              </a:path>
            </a:pathLst>
          </a:custGeom>
          <a:ln w="7591">
            <a:solidFill>
              <a:srgbClr val="ADADE0"/>
            </a:solidFill>
          </a:ln>
        </p:spPr>
        <p:txBody>
          <a:bodyPr wrap="square" lIns="0" tIns="0" rIns="0" bIns="0" rtlCol="0"/>
          <a:lstStyle/>
          <a:p>
            <a:endParaRPr sz="3567"/>
          </a:p>
        </p:txBody>
      </p:sp>
      <p:sp>
        <p:nvSpPr>
          <p:cNvPr id="3" name="object 3"/>
          <p:cNvSpPr/>
          <p:nvPr/>
        </p:nvSpPr>
        <p:spPr>
          <a:xfrm>
            <a:off x="9767485" y="6543538"/>
            <a:ext cx="75501" cy="0"/>
          </a:xfrm>
          <a:custGeom>
            <a:avLst/>
            <a:gdLst/>
            <a:ahLst/>
            <a:cxnLst/>
            <a:rect l="l" t="t" r="r" b="b"/>
            <a:pathLst>
              <a:path w="38100">
                <a:moveTo>
                  <a:pt x="0" y="0"/>
                </a:moveTo>
                <a:lnTo>
                  <a:pt x="38101" y="0"/>
                </a:lnTo>
              </a:path>
            </a:pathLst>
          </a:custGeom>
          <a:ln w="7591">
            <a:solidFill>
              <a:srgbClr val="ADADE0"/>
            </a:solidFill>
          </a:ln>
        </p:spPr>
        <p:txBody>
          <a:bodyPr wrap="square" lIns="0" tIns="0" rIns="0" bIns="0" rtlCol="0"/>
          <a:lstStyle/>
          <a:p>
            <a:endParaRPr sz="3567"/>
          </a:p>
        </p:txBody>
      </p:sp>
      <p:sp>
        <p:nvSpPr>
          <p:cNvPr id="4" name="object 4"/>
          <p:cNvSpPr/>
          <p:nvPr/>
        </p:nvSpPr>
        <p:spPr>
          <a:xfrm>
            <a:off x="10348590" y="6503271"/>
            <a:ext cx="40267" cy="40267"/>
          </a:xfrm>
          <a:custGeom>
            <a:avLst/>
            <a:gdLst/>
            <a:ahLst/>
            <a:cxnLst/>
            <a:rect l="l" t="t" r="r" b="b"/>
            <a:pathLst>
              <a:path w="20320" h="20320">
                <a:moveTo>
                  <a:pt x="0" y="0"/>
                </a:moveTo>
                <a:lnTo>
                  <a:pt x="20321" y="20320"/>
                </a:lnTo>
              </a:path>
            </a:pathLst>
          </a:custGeom>
          <a:ln w="7591">
            <a:solidFill>
              <a:srgbClr val="ADADE0"/>
            </a:solidFill>
          </a:ln>
        </p:spPr>
        <p:txBody>
          <a:bodyPr wrap="square" lIns="0" tIns="0" rIns="0" bIns="0" rtlCol="0"/>
          <a:lstStyle/>
          <a:p>
            <a:endParaRPr sz="3567"/>
          </a:p>
        </p:txBody>
      </p:sp>
      <p:sp>
        <p:nvSpPr>
          <p:cNvPr id="5" name="object 5"/>
          <p:cNvSpPr/>
          <p:nvPr/>
        </p:nvSpPr>
        <p:spPr>
          <a:xfrm>
            <a:off x="10294959" y="6450767"/>
            <a:ext cx="60401" cy="60401"/>
          </a:xfrm>
          <a:custGeom>
            <a:avLst/>
            <a:gdLst/>
            <a:ahLst/>
            <a:cxnLst/>
            <a:rect l="l" t="t" r="r" b="b"/>
            <a:pathLst>
              <a:path w="30479" h="30479">
                <a:moveTo>
                  <a:pt x="30367" y="15183"/>
                </a:moveTo>
                <a:lnTo>
                  <a:pt x="30367" y="6797"/>
                </a:lnTo>
                <a:lnTo>
                  <a:pt x="23568" y="0"/>
                </a:lnTo>
                <a:lnTo>
                  <a:pt x="15183" y="0"/>
                </a:lnTo>
                <a:lnTo>
                  <a:pt x="6797" y="0"/>
                </a:lnTo>
                <a:lnTo>
                  <a:pt x="0" y="6797"/>
                </a:lnTo>
                <a:lnTo>
                  <a:pt x="0" y="15183"/>
                </a:lnTo>
                <a:lnTo>
                  <a:pt x="0" y="23568"/>
                </a:lnTo>
                <a:lnTo>
                  <a:pt x="6797" y="30366"/>
                </a:lnTo>
                <a:lnTo>
                  <a:pt x="15183" y="30366"/>
                </a:lnTo>
                <a:lnTo>
                  <a:pt x="23568" y="30366"/>
                </a:lnTo>
                <a:lnTo>
                  <a:pt x="30367" y="23568"/>
                </a:lnTo>
                <a:lnTo>
                  <a:pt x="30367" y="15183"/>
                </a:lnTo>
                <a:close/>
              </a:path>
            </a:pathLst>
          </a:custGeom>
          <a:ln w="5060">
            <a:solidFill>
              <a:srgbClr val="ADADE0"/>
            </a:solidFill>
          </a:ln>
        </p:spPr>
        <p:txBody>
          <a:bodyPr wrap="square" lIns="0" tIns="0" rIns="0" bIns="0" rtlCol="0"/>
          <a:lstStyle/>
          <a:p>
            <a:endParaRPr sz="3567"/>
          </a:p>
        </p:txBody>
      </p:sp>
      <p:sp>
        <p:nvSpPr>
          <p:cNvPr id="6" name="object 6"/>
          <p:cNvSpPr/>
          <p:nvPr/>
        </p:nvSpPr>
        <p:spPr>
          <a:xfrm>
            <a:off x="10137186" y="6442868"/>
            <a:ext cx="100668" cy="100668"/>
          </a:xfrm>
          <a:custGeom>
            <a:avLst/>
            <a:gdLst/>
            <a:ahLst/>
            <a:cxnLst/>
            <a:rect l="l" t="t" r="r" b="b"/>
            <a:pathLst>
              <a:path w="50800" h="50800">
                <a:moveTo>
                  <a:pt x="25400" y="50800"/>
                </a:moveTo>
                <a:lnTo>
                  <a:pt x="35160" y="48796"/>
                </a:lnTo>
                <a:lnTo>
                  <a:pt x="43248" y="43339"/>
                </a:lnTo>
                <a:lnTo>
                  <a:pt x="48762" y="35262"/>
                </a:lnTo>
                <a:lnTo>
                  <a:pt x="50800" y="25400"/>
                </a:lnTo>
                <a:lnTo>
                  <a:pt x="48796" y="15537"/>
                </a:lnTo>
                <a:lnTo>
                  <a:pt x="43339" y="7461"/>
                </a:lnTo>
                <a:lnTo>
                  <a:pt x="35262" y="2004"/>
                </a:lnTo>
                <a:lnTo>
                  <a:pt x="25400" y="0"/>
                </a:lnTo>
                <a:lnTo>
                  <a:pt x="15537" y="2004"/>
                </a:lnTo>
                <a:lnTo>
                  <a:pt x="7461" y="7461"/>
                </a:lnTo>
                <a:lnTo>
                  <a:pt x="2004" y="15537"/>
                </a:lnTo>
                <a:lnTo>
                  <a:pt x="0" y="25400"/>
                </a:lnTo>
              </a:path>
            </a:pathLst>
          </a:custGeom>
          <a:ln w="5060">
            <a:solidFill>
              <a:srgbClr val="ADADE0"/>
            </a:solidFill>
          </a:ln>
        </p:spPr>
        <p:txBody>
          <a:bodyPr wrap="square" lIns="0" tIns="0" rIns="0" bIns="0" rtlCol="0"/>
          <a:lstStyle/>
          <a:p>
            <a:endParaRPr sz="3567"/>
          </a:p>
        </p:txBody>
      </p:sp>
      <p:sp>
        <p:nvSpPr>
          <p:cNvPr id="8" name="object 8"/>
          <p:cNvSpPr/>
          <p:nvPr/>
        </p:nvSpPr>
        <p:spPr>
          <a:xfrm>
            <a:off x="10439193" y="6442868"/>
            <a:ext cx="100668" cy="100668"/>
          </a:xfrm>
          <a:custGeom>
            <a:avLst/>
            <a:gdLst/>
            <a:ahLst/>
            <a:cxnLst/>
            <a:rect l="l" t="t" r="r" b="b"/>
            <a:pathLst>
              <a:path w="50800" h="50800">
                <a:moveTo>
                  <a:pt x="25399" y="50800"/>
                </a:moveTo>
                <a:lnTo>
                  <a:pt x="15537" y="48796"/>
                </a:lnTo>
                <a:lnTo>
                  <a:pt x="7461" y="43339"/>
                </a:lnTo>
                <a:lnTo>
                  <a:pt x="2004" y="35262"/>
                </a:lnTo>
                <a:lnTo>
                  <a:pt x="0" y="25400"/>
                </a:lnTo>
                <a:lnTo>
                  <a:pt x="2004" y="15537"/>
                </a:lnTo>
                <a:lnTo>
                  <a:pt x="7461" y="7461"/>
                </a:lnTo>
                <a:lnTo>
                  <a:pt x="15537" y="2004"/>
                </a:lnTo>
                <a:lnTo>
                  <a:pt x="25399" y="0"/>
                </a:lnTo>
                <a:lnTo>
                  <a:pt x="35262" y="2004"/>
                </a:lnTo>
                <a:lnTo>
                  <a:pt x="43338" y="7461"/>
                </a:lnTo>
                <a:lnTo>
                  <a:pt x="48795" y="15537"/>
                </a:lnTo>
                <a:lnTo>
                  <a:pt x="50799" y="25400"/>
                </a:lnTo>
              </a:path>
            </a:pathLst>
          </a:custGeom>
          <a:ln w="5060">
            <a:solidFill>
              <a:srgbClr val="ADADE0"/>
            </a:solidFill>
          </a:ln>
        </p:spPr>
        <p:txBody>
          <a:bodyPr wrap="square" lIns="0" tIns="0" rIns="0" bIns="0" rtlCol="0"/>
          <a:lstStyle/>
          <a:p>
            <a:endParaRPr sz="3567"/>
          </a:p>
        </p:txBody>
      </p:sp>
      <p:sp>
        <p:nvSpPr>
          <p:cNvPr id="9" name="object 9"/>
          <p:cNvSpPr/>
          <p:nvPr/>
        </p:nvSpPr>
        <p:spPr>
          <a:xfrm>
            <a:off x="10509663" y="6478104"/>
            <a:ext cx="60401" cy="25167"/>
          </a:xfrm>
          <a:custGeom>
            <a:avLst/>
            <a:gdLst/>
            <a:ahLst/>
            <a:cxnLst/>
            <a:rect l="l" t="t" r="r" b="b"/>
            <a:pathLst>
              <a:path w="30479" h="12700">
                <a:moveTo>
                  <a:pt x="30479" y="0"/>
                </a:moveTo>
                <a:lnTo>
                  <a:pt x="15239" y="12700"/>
                </a:lnTo>
                <a:lnTo>
                  <a:pt x="0" y="0"/>
                </a:lnTo>
              </a:path>
            </a:pathLst>
          </a:custGeom>
          <a:ln w="5060">
            <a:solidFill>
              <a:srgbClr val="ADADE0"/>
            </a:solidFill>
          </a:ln>
        </p:spPr>
        <p:txBody>
          <a:bodyPr wrap="square" lIns="0" tIns="0" rIns="0" bIns="0" rtlCol="0"/>
          <a:lstStyle/>
          <a:p>
            <a:endParaRPr sz="3567"/>
          </a:p>
        </p:txBody>
      </p:sp>
      <p:sp>
        <p:nvSpPr>
          <p:cNvPr id="10" name="object 10"/>
          <p:cNvSpPr txBox="1">
            <a:spLocks noGrp="1"/>
          </p:cNvSpPr>
          <p:nvPr>
            <p:ph type="title"/>
          </p:nvPr>
        </p:nvSpPr>
        <p:spPr>
          <a:xfrm>
            <a:off x="1407925" y="177076"/>
            <a:ext cx="17659857" cy="553998"/>
          </a:xfrm>
          <a:prstGeom prst="rect">
            <a:avLst/>
          </a:prstGeom>
        </p:spPr>
        <p:txBody>
          <a:bodyPr vert="horz" wrap="square" lIns="0" tIns="0" rIns="0" bIns="0" rtlCol="0" anchor="t">
            <a:spAutoFit/>
          </a:bodyPr>
          <a:lstStyle/>
          <a:p>
            <a:pPr marL="25168"/>
            <a:r>
              <a:rPr spc="-30" dirty="0"/>
              <a:t>d=7 </a:t>
            </a:r>
            <a:r>
              <a:rPr spc="-119" dirty="0"/>
              <a:t>v </a:t>
            </a:r>
            <a:r>
              <a:rPr spc="-30" dirty="0"/>
              <a:t>d=5 </a:t>
            </a:r>
            <a:r>
              <a:rPr spc="-50" dirty="0"/>
              <a:t>Mass</a:t>
            </a:r>
            <a:r>
              <a:rPr spc="297" dirty="0"/>
              <a:t> </a:t>
            </a:r>
            <a:r>
              <a:rPr spc="-99" dirty="0"/>
              <a:t>Generation</a:t>
            </a:r>
          </a:p>
        </p:txBody>
      </p:sp>
      <p:sp>
        <p:nvSpPr>
          <p:cNvPr id="11" name="object 11"/>
          <p:cNvSpPr/>
          <p:nvPr/>
        </p:nvSpPr>
        <p:spPr>
          <a:xfrm>
            <a:off x="10179973" y="168466"/>
            <a:ext cx="719775" cy="719773"/>
          </a:xfrm>
          <a:prstGeom prst="rect">
            <a:avLst/>
          </a:prstGeom>
          <a:blipFill>
            <a:blip r:embed="rId2" cstate="print"/>
            <a:stretch>
              <a:fillRect/>
            </a:stretch>
          </a:blipFill>
        </p:spPr>
        <p:txBody>
          <a:bodyPr wrap="square" lIns="0" tIns="0" rIns="0" bIns="0" rtlCol="0"/>
          <a:lstStyle/>
          <a:p>
            <a:endParaRPr sz="3567"/>
          </a:p>
        </p:txBody>
      </p:sp>
      <p:sp>
        <p:nvSpPr>
          <p:cNvPr id="12" name="object 12"/>
          <p:cNvSpPr/>
          <p:nvPr/>
        </p:nvSpPr>
        <p:spPr>
          <a:xfrm>
            <a:off x="4251259" y="1037911"/>
            <a:ext cx="1693737" cy="2314103"/>
          </a:xfrm>
          <a:custGeom>
            <a:avLst/>
            <a:gdLst/>
            <a:ahLst/>
            <a:cxnLst/>
            <a:rect l="l" t="t" r="r" b="b"/>
            <a:pathLst>
              <a:path w="854710" h="1167764">
                <a:moveTo>
                  <a:pt x="0" y="0"/>
                </a:moveTo>
                <a:lnTo>
                  <a:pt x="672" y="5419"/>
                </a:lnTo>
                <a:lnTo>
                  <a:pt x="6255" y="55777"/>
                </a:lnTo>
                <a:lnTo>
                  <a:pt x="6533" y="57498"/>
                </a:lnTo>
                <a:lnTo>
                  <a:pt x="6851" y="59402"/>
                </a:lnTo>
                <a:lnTo>
                  <a:pt x="16182" y="136429"/>
                </a:lnTo>
                <a:lnTo>
                  <a:pt x="16342" y="141209"/>
                </a:lnTo>
                <a:lnTo>
                  <a:pt x="18000" y="146550"/>
                </a:lnTo>
                <a:lnTo>
                  <a:pt x="27342" y="216701"/>
                </a:lnTo>
                <a:lnTo>
                  <a:pt x="28941" y="224920"/>
                </a:lnTo>
                <a:lnTo>
                  <a:pt x="30811" y="234208"/>
                </a:lnTo>
                <a:lnTo>
                  <a:pt x="39998" y="296510"/>
                </a:lnTo>
                <a:lnTo>
                  <a:pt x="40963" y="308631"/>
                </a:lnTo>
                <a:lnTo>
                  <a:pt x="45723" y="322515"/>
                </a:lnTo>
                <a:lnTo>
                  <a:pt x="54491" y="375754"/>
                </a:lnTo>
                <a:lnTo>
                  <a:pt x="58503" y="392342"/>
                </a:lnTo>
                <a:lnTo>
                  <a:pt x="63354" y="411661"/>
                </a:lnTo>
                <a:lnTo>
                  <a:pt x="71271" y="454294"/>
                </a:lnTo>
                <a:lnTo>
                  <a:pt x="74436" y="476053"/>
                </a:lnTo>
                <a:lnTo>
                  <a:pt x="84590" y="501915"/>
                </a:lnTo>
                <a:lnTo>
                  <a:pt x="90952" y="531941"/>
                </a:lnTo>
                <a:lnTo>
                  <a:pt x="99666" y="559764"/>
                </a:lnTo>
                <a:lnTo>
                  <a:pt x="110770" y="593694"/>
                </a:lnTo>
                <a:lnTo>
                  <a:pt x="114382" y="608430"/>
                </a:lnTo>
                <a:lnTo>
                  <a:pt x="123041" y="643475"/>
                </a:lnTo>
                <a:lnTo>
                  <a:pt x="142086" y="683602"/>
                </a:lnTo>
                <a:lnTo>
                  <a:pt x="144159" y="687697"/>
                </a:lnTo>
                <a:lnTo>
                  <a:pt x="160191" y="727185"/>
                </a:lnTo>
                <a:lnTo>
                  <a:pt x="173249" y="757709"/>
                </a:lnTo>
                <a:lnTo>
                  <a:pt x="190284" y="785623"/>
                </a:lnTo>
                <a:lnTo>
                  <a:pt x="200932" y="810896"/>
                </a:lnTo>
                <a:lnTo>
                  <a:pt x="212465" y="829332"/>
                </a:lnTo>
                <a:lnTo>
                  <a:pt x="258622" y="890397"/>
                </a:lnTo>
                <a:lnTo>
                  <a:pt x="260993" y="894607"/>
                </a:lnTo>
                <a:lnTo>
                  <a:pt x="263124" y="897431"/>
                </a:lnTo>
                <a:lnTo>
                  <a:pt x="272287" y="906853"/>
                </a:lnTo>
                <a:lnTo>
                  <a:pt x="323846" y="962428"/>
                </a:lnTo>
                <a:lnTo>
                  <a:pt x="344259" y="978318"/>
                </a:lnTo>
                <a:lnTo>
                  <a:pt x="400046" y="1017694"/>
                </a:lnTo>
                <a:lnTo>
                  <a:pt x="404541" y="1021269"/>
                </a:lnTo>
                <a:lnTo>
                  <a:pt x="478927" y="1062029"/>
                </a:lnTo>
                <a:lnTo>
                  <a:pt x="503494" y="1074482"/>
                </a:lnTo>
                <a:lnTo>
                  <a:pt x="543900" y="1088492"/>
                </a:lnTo>
                <a:lnTo>
                  <a:pt x="628900" y="1119543"/>
                </a:lnTo>
                <a:lnTo>
                  <a:pt x="679707" y="1132149"/>
                </a:lnTo>
                <a:lnTo>
                  <a:pt x="735539" y="1145740"/>
                </a:lnTo>
                <a:lnTo>
                  <a:pt x="781515" y="1156218"/>
                </a:lnTo>
                <a:lnTo>
                  <a:pt x="815515" y="1161261"/>
                </a:lnTo>
                <a:lnTo>
                  <a:pt x="854316" y="1167527"/>
                </a:lnTo>
              </a:path>
            </a:pathLst>
          </a:custGeom>
          <a:ln w="6477">
            <a:solidFill>
              <a:srgbClr val="0000FF"/>
            </a:solidFill>
          </a:ln>
        </p:spPr>
        <p:txBody>
          <a:bodyPr wrap="square" lIns="0" tIns="0" rIns="0" bIns="0" rtlCol="0"/>
          <a:lstStyle/>
          <a:p>
            <a:endParaRPr sz="3567"/>
          </a:p>
        </p:txBody>
      </p:sp>
      <p:sp>
        <p:nvSpPr>
          <p:cNvPr id="13" name="object 13"/>
          <p:cNvSpPr/>
          <p:nvPr/>
        </p:nvSpPr>
        <p:spPr>
          <a:xfrm>
            <a:off x="3232214" y="1037910"/>
            <a:ext cx="2713000" cy="2735650"/>
          </a:xfrm>
          <a:custGeom>
            <a:avLst/>
            <a:gdLst/>
            <a:ahLst/>
            <a:cxnLst/>
            <a:rect l="l" t="t" r="r" b="b"/>
            <a:pathLst>
              <a:path w="1369060" h="1380489">
                <a:moveTo>
                  <a:pt x="1368556" y="1379434"/>
                </a:moveTo>
                <a:lnTo>
                  <a:pt x="1329755" y="1379916"/>
                </a:lnTo>
                <a:lnTo>
                  <a:pt x="1262860" y="1376256"/>
                </a:lnTo>
                <a:lnTo>
                  <a:pt x="1126813" y="1375708"/>
                </a:lnTo>
                <a:lnTo>
                  <a:pt x="1058139" y="1373612"/>
                </a:lnTo>
                <a:lnTo>
                  <a:pt x="973651" y="1370833"/>
                </a:lnTo>
                <a:lnTo>
                  <a:pt x="872906" y="1370250"/>
                </a:lnTo>
                <a:lnTo>
                  <a:pt x="786526" y="1368238"/>
                </a:lnTo>
                <a:lnTo>
                  <a:pt x="669839" y="1360910"/>
                </a:lnTo>
                <a:lnTo>
                  <a:pt x="632719" y="1360565"/>
                </a:lnTo>
                <a:lnTo>
                  <a:pt x="554680" y="1355016"/>
                </a:lnTo>
                <a:lnTo>
                  <a:pt x="514911" y="1352294"/>
                </a:lnTo>
                <a:lnTo>
                  <a:pt x="412713" y="1344659"/>
                </a:lnTo>
                <a:lnTo>
                  <a:pt x="260931" y="1313162"/>
                </a:lnTo>
                <a:lnTo>
                  <a:pt x="174806" y="1271305"/>
                </a:lnTo>
                <a:lnTo>
                  <a:pt x="133537" y="1229451"/>
                </a:lnTo>
                <a:lnTo>
                  <a:pt x="110567" y="1188544"/>
                </a:lnTo>
                <a:lnTo>
                  <a:pt x="109211" y="1187065"/>
                </a:lnTo>
                <a:lnTo>
                  <a:pt x="107491" y="1182346"/>
                </a:lnTo>
                <a:lnTo>
                  <a:pt x="90605" y="1145740"/>
                </a:lnTo>
                <a:lnTo>
                  <a:pt x="77409" y="1113156"/>
                </a:lnTo>
                <a:lnTo>
                  <a:pt x="75430" y="1094004"/>
                </a:lnTo>
                <a:lnTo>
                  <a:pt x="65546" y="1062029"/>
                </a:lnTo>
                <a:lnTo>
                  <a:pt x="58129" y="1035387"/>
                </a:lnTo>
                <a:lnTo>
                  <a:pt x="55858" y="1004261"/>
                </a:lnTo>
                <a:lnTo>
                  <a:pt x="49975" y="978318"/>
                </a:lnTo>
                <a:lnTo>
                  <a:pt x="45264" y="955640"/>
                </a:lnTo>
                <a:lnTo>
                  <a:pt x="43105" y="916618"/>
                </a:lnTo>
                <a:lnTo>
                  <a:pt x="39223" y="894607"/>
                </a:lnTo>
                <a:lnTo>
                  <a:pt x="35982" y="874790"/>
                </a:lnTo>
                <a:lnTo>
                  <a:pt x="34016" y="830107"/>
                </a:lnTo>
                <a:lnTo>
                  <a:pt x="31274" y="810896"/>
                </a:lnTo>
                <a:lnTo>
                  <a:pt x="28916" y="793257"/>
                </a:lnTo>
                <a:lnTo>
                  <a:pt x="27141" y="744278"/>
                </a:lnTo>
                <a:lnTo>
                  <a:pt x="25108" y="727185"/>
                </a:lnTo>
                <a:lnTo>
                  <a:pt x="23322" y="711271"/>
                </a:lnTo>
                <a:lnTo>
                  <a:pt x="21718" y="658894"/>
                </a:lnTo>
                <a:lnTo>
                  <a:pt x="20155" y="643475"/>
                </a:lnTo>
                <a:lnTo>
                  <a:pt x="18758" y="628966"/>
                </a:lnTo>
                <a:lnTo>
                  <a:pt x="17303" y="573823"/>
                </a:lnTo>
                <a:lnTo>
                  <a:pt x="16068" y="559764"/>
                </a:lnTo>
                <a:lnTo>
                  <a:pt x="14947" y="546430"/>
                </a:lnTo>
                <a:lnTo>
                  <a:pt x="13622" y="488979"/>
                </a:lnTo>
                <a:lnTo>
                  <a:pt x="12622" y="476053"/>
                </a:lnTo>
                <a:lnTo>
                  <a:pt x="11707" y="463718"/>
                </a:lnTo>
                <a:lnTo>
                  <a:pt x="10491" y="404303"/>
                </a:lnTo>
                <a:lnTo>
                  <a:pt x="9666" y="392342"/>
                </a:lnTo>
                <a:lnTo>
                  <a:pt x="8906" y="380869"/>
                </a:lnTo>
                <a:lnTo>
                  <a:pt x="7788" y="319758"/>
                </a:lnTo>
                <a:lnTo>
                  <a:pt x="7097" y="308631"/>
                </a:lnTo>
                <a:lnTo>
                  <a:pt x="6458" y="297914"/>
                </a:lnTo>
                <a:lnTo>
                  <a:pt x="5422" y="235318"/>
                </a:lnTo>
                <a:lnTo>
                  <a:pt x="4837" y="224920"/>
                </a:lnTo>
                <a:lnTo>
                  <a:pt x="4293" y="214870"/>
                </a:lnTo>
                <a:lnTo>
                  <a:pt x="3328" y="150961"/>
                </a:lnTo>
                <a:lnTo>
                  <a:pt x="2827" y="141209"/>
                </a:lnTo>
                <a:lnTo>
                  <a:pt x="2358" y="131755"/>
                </a:lnTo>
                <a:lnTo>
                  <a:pt x="1458" y="66674"/>
                </a:lnTo>
                <a:lnTo>
                  <a:pt x="1026" y="57498"/>
                </a:lnTo>
                <a:lnTo>
                  <a:pt x="618" y="48579"/>
                </a:lnTo>
                <a:lnTo>
                  <a:pt x="0" y="0"/>
                </a:lnTo>
              </a:path>
            </a:pathLst>
          </a:custGeom>
          <a:ln w="6477">
            <a:solidFill>
              <a:srgbClr val="0000FF"/>
            </a:solidFill>
          </a:ln>
        </p:spPr>
        <p:txBody>
          <a:bodyPr wrap="square" lIns="0" tIns="0" rIns="0" bIns="0" rtlCol="0"/>
          <a:lstStyle/>
          <a:p>
            <a:endParaRPr sz="3567"/>
          </a:p>
        </p:txBody>
      </p:sp>
      <p:sp>
        <p:nvSpPr>
          <p:cNvPr id="14" name="object 14"/>
          <p:cNvSpPr txBox="1"/>
          <p:nvPr/>
        </p:nvSpPr>
        <p:spPr>
          <a:xfrm>
            <a:off x="3176102" y="2766504"/>
            <a:ext cx="2768367" cy="775340"/>
          </a:xfrm>
          <a:prstGeom prst="rect">
            <a:avLst/>
          </a:prstGeom>
        </p:spPr>
        <p:txBody>
          <a:bodyPr vert="horz" wrap="square" lIns="0" tIns="0" rIns="0" bIns="0" rtlCol="0">
            <a:spAutoFit/>
          </a:bodyPr>
          <a:lstStyle/>
          <a:p>
            <a:pPr marL="752511" algn="ctr"/>
            <a:r>
              <a:rPr sz="892" spc="20" dirty="0">
                <a:solidFill>
                  <a:srgbClr val="FF0000"/>
                </a:solidFill>
                <a:latin typeface="Times New Roman"/>
                <a:cs typeface="Times New Roman"/>
              </a:rPr>
              <a:t>1</a:t>
            </a:r>
            <a:endParaRPr sz="892">
              <a:latin typeface="Times New Roman"/>
              <a:cs typeface="Times New Roman"/>
            </a:endParaRPr>
          </a:p>
          <a:p>
            <a:pPr>
              <a:lnSpc>
                <a:spcPct val="100000"/>
              </a:lnSpc>
            </a:pPr>
            <a:endParaRPr sz="991">
              <a:latin typeface="Times New Roman"/>
              <a:cs typeface="Times New Roman"/>
            </a:endParaRPr>
          </a:p>
          <a:p>
            <a:pPr>
              <a:lnSpc>
                <a:spcPct val="100000"/>
              </a:lnSpc>
            </a:pPr>
            <a:endParaRPr sz="991">
              <a:latin typeface="Times New Roman"/>
              <a:cs typeface="Times New Roman"/>
            </a:endParaRPr>
          </a:p>
          <a:p>
            <a:pPr>
              <a:spcBef>
                <a:spcPts val="59"/>
              </a:spcBef>
            </a:pPr>
            <a:endParaRPr sz="1189">
              <a:latin typeface="Times New Roman"/>
              <a:cs typeface="Times New Roman"/>
            </a:endParaRPr>
          </a:p>
          <a:p>
            <a:pPr marL="397648">
              <a:spcBef>
                <a:spcPts val="10"/>
              </a:spcBef>
            </a:pPr>
            <a:r>
              <a:rPr sz="892" spc="30" dirty="0">
                <a:solidFill>
                  <a:srgbClr val="FF0000"/>
                </a:solidFill>
                <a:latin typeface="Times New Roman"/>
                <a:cs typeface="Times New Roman"/>
              </a:rPr>
              <a:t>0.1</a:t>
            </a:r>
            <a:endParaRPr sz="892">
              <a:latin typeface="Times New Roman"/>
              <a:cs typeface="Times New Roman"/>
            </a:endParaRPr>
          </a:p>
        </p:txBody>
      </p:sp>
      <p:sp>
        <p:nvSpPr>
          <p:cNvPr id="15" name="object 15"/>
          <p:cNvSpPr/>
          <p:nvPr/>
        </p:nvSpPr>
        <p:spPr>
          <a:xfrm>
            <a:off x="3176102" y="1037910"/>
            <a:ext cx="2768367" cy="2768367"/>
          </a:xfrm>
          <a:custGeom>
            <a:avLst/>
            <a:gdLst/>
            <a:ahLst/>
            <a:cxnLst/>
            <a:rect l="l" t="t" r="r" b="b"/>
            <a:pathLst>
              <a:path w="1397000" h="1397000">
                <a:moveTo>
                  <a:pt x="1396873" y="1396873"/>
                </a:moveTo>
                <a:lnTo>
                  <a:pt x="0" y="1396873"/>
                </a:lnTo>
                <a:lnTo>
                  <a:pt x="0" y="0"/>
                </a:lnTo>
                <a:lnTo>
                  <a:pt x="1396873" y="0"/>
                </a:lnTo>
                <a:lnTo>
                  <a:pt x="1396873" y="1396873"/>
                </a:lnTo>
              </a:path>
            </a:pathLst>
          </a:custGeom>
          <a:ln w="4318">
            <a:solidFill>
              <a:srgbClr val="000000"/>
            </a:solidFill>
          </a:ln>
        </p:spPr>
        <p:txBody>
          <a:bodyPr wrap="square" lIns="0" tIns="0" rIns="0" bIns="0" rtlCol="0"/>
          <a:lstStyle/>
          <a:p>
            <a:endParaRPr sz="3567"/>
          </a:p>
        </p:txBody>
      </p:sp>
      <p:sp>
        <p:nvSpPr>
          <p:cNvPr id="16" name="object 16"/>
          <p:cNvSpPr/>
          <p:nvPr/>
        </p:nvSpPr>
        <p:spPr>
          <a:xfrm>
            <a:off x="3176102"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7" name="object 17"/>
          <p:cNvSpPr/>
          <p:nvPr/>
        </p:nvSpPr>
        <p:spPr>
          <a:xfrm>
            <a:off x="3329884"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8" name="object 18"/>
          <p:cNvSpPr/>
          <p:nvPr/>
        </p:nvSpPr>
        <p:spPr>
          <a:xfrm>
            <a:off x="3483670" y="3788911"/>
            <a:ext cx="0" cy="17617"/>
          </a:xfrm>
          <a:custGeom>
            <a:avLst/>
            <a:gdLst/>
            <a:ahLst/>
            <a:cxnLst/>
            <a:rect l="l" t="t" r="r" b="b"/>
            <a:pathLst>
              <a:path h="8889">
                <a:moveTo>
                  <a:pt x="-2159" y="4318"/>
                </a:moveTo>
                <a:lnTo>
                  <a:pt x="2159" y="4318"/>
                </a:lnTo>
              </a:path>
            </a:pathLst>
          </a:custGeom>
          <a:ln w="8636">
            <a:solidFill>
              <a:srgbClr val="000000"/>
            </a:solidFill>
          </a:ln>
        </p:spPr>
        <p:txBody>
          <a:bodyPr wrap="square" lIns="0" tIns="0" rIns="0" bIns="0" rtlCol="0"/>
          <a:lstStyle/>
          <a:p>
            <a:endParaRPr sz="3567"/>
          </a:p>
        </p:txBody>
      </p:sp>
      <p:sp>
        <p:nvSpPr>
          <p:cNvPr id="19" name="object 19"/>
          <p:cNvSpPr/>
          <p:nvPr/>
        </p:nvSpPr>
        <p:spPr>
          <a:xfrm>
            <a:off x="3637452"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20" name="object 20"/>
          <p:cNvSpPr/>
          <p:nvPr/>
        </p:nvSpPr>
        <p:spPr>
          <a:xfrm>
            <a:off x="3791238"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21" name="object 21"/>
          <p:cNvSpPr/>
          <p:nvPr/>
        </p:nvSpPr>
        <p:spPr>
          <a:xfrm>
            <a:off x="3945022"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22" name="object 22"/>
          <p:cNvSpPr/>
          <p:nvPr/>
        </p:nvSpPr>
        <p:spPr>
          <a:xfrm>
            <a:off x="4098809" y="3788911"/>
            <a:ext cx="0" cy="17617"/>
          </a:xfrm>
          <a:custGeom>
            <a:avLst/>
            <a:gdLst/>
            <a:ahLst/>
            <a:cxnLst/>
            <a:rect l="l" t="t" r="r" b="b"/>
            <a:pathLst>
              <a:path h="8889">
                <a:moveTo>
                  <a:pt x="-2159" y="4318"/>
                </a:moveTo>
                <a:lnTo>
                  <a:pt x="2159" y="4318"/>
                </a:lnTo>
              </a:path>
            </a:pathLst>
          </a:custGeom>
          <a:ln w="8636">
            <a:solidFill>
              <a:srgbClr val="000000"/>
            </a:solidFill>
          </a:ln>
        </p:spPr>
        <p:txBody>
          <a:bodyPr wrap="square" lIns="0" tIns="0" rIns="0" bIns="0" rtlCol="0"/>
          <a:lstStyle/>
          <a:p>
            <a:endParaRPr sz="3567"/>
          </a:p>
        </p:txBody>
      </p:sp>
      <p:sp>
        <p:nvSpPr>
          <p:cNvPr id="23" name="object 23"/>
          <p:cNvSpPr txBox="1"/>
          <p:nvPr/>
        </p:nvSpPr>
        <p:spPr>
          <a:xfrm>
            <a:off x="3349481" y="3813073"/>
            <a:ext cx="880844" cy="167738"/>
          </a:xfrm>
          <a:prstGeom prst="rect">
            <a:avLst/>
          </a:prstGeom>
        </p:spPr>
        <p:txBody>
          <a:bodyPr vert="horz" wrap="square" lIns="0" tIns="0" rIns="0" bIns="0" rtlCol="0">
            <a:spAutoFit/>
          </a:bodyPr>
          <a:lstStyle/>
          <a:p>
            <a:pPr marL="25168">
              <a:tabLst>
                <a:tab pos="641774" algn="l"/>
              </a:tabLst>
            </a:pPr>
            <a:r>
              <a:rPr sz="1090" dirty="0">
                <a:latin typeface="Times New Roman"/>
                <a:cs typeface="Times New Roman"/>
              </a:rPr>
              <a:t>20</a:t>
            </a:r>
            <a:r>
              <a:rPr sz="1090" spc="-10" dirty="0">
                <a:latin typeface="Times New Roman"/>
                <a:cs typeface="Times New Roman"/>
              </a:rPr>
              <a:t>0</a:t>
            </a:r>
            <a:r>
              <a:rPr sz="1090" dirty="0">
                <a:latin typeface="Times New Roman"/>
                <a:cs typeface="Times New Roman"/>
              </a:rPr>
              <a:t>	400</a:t>
            </a:r>
            <a:endParaRPr sz="1090">
              <a:latin typeface="Times New Roman"/>
              <a:cs typeface="Times New Roman"/>
            </a:endParaRPr>
          </a:p>
        </p:txBody>
      </p:sp>
      <p:sp>
        <p:nvSpPr>
          <p:cNvPr id="24" name="object 24"/>
          <p:cNvSpPr/>
          <p:nvPr/>
        </p:nvSpPr>
        <p:spPr>
          <a:xfrm>
            <a:off x="4252591"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25" name="object 25"/>
          <p:cNvSpPr/>
          <p:nvPr/>
        </p:nvSpPr>
        <p:spPr>
          <a:xfrm>
            <a:off x="4406377"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26" name="object 26"/>
          <p:cNvSpPr/>
          <p:nvPr/>
        </p:nvSpPr>
        <p:spPr>
          <a:xfrm>
            <a:off x="4560159"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27" name="object 27"/>
          <p:cNvSpPr/>
          <p:nvPr/>
        </p:nvSpPr>
        <p:spPr>
          <a:xfrm>
            <a:off x="4713941" y="3788911"/>
            <a:ext cx="0" cy="17617"/>
          </a:xfrm>
          <a:custGeom>
            <a:avLst/>
            <a:gdLst/>
            <a:ahLst/>
            <a:cxnLst/>
            <a:rect l="l" t="t" r="r" b="b"/>
            <a:pathLst>
              <a:path h="8889">
                <a:moveTo>
                  <a:pt x="-2159" y="4318"/>
                </a:moveTo>
                <a:lnTo>
                  <a:pt x="2159" y="4318"/>
                </a:lnTo>
              </a:path>
            </a:pathLst>
          </a:custGeom>
          <a:ln w="8636">
            <a:solidFill>
              <a:srgbClr val="000000"/>
            </a:solidFill>
          </a:ln>
        </p:spPr>
        <p:txBody>
          <a:bodyPr wrap="square" lIns="0" tIns="0" rIns="0" bIns="0" rtlCol="0"/>
          <a:lstStyle/>
          <a:p>
            <a:endParaRPr sz="3567"/>
          </a:p>
        </p:txBody>
      </p:sp>
      <p:sp>
        <p:nvSpPr>
          <p:cNvPr id="28" name="object 28"/>
          <p:cNvSpPr/>
          <p:nvPr/>
        </p:nvSpPr>
        <p:spPr>
          <a:xfrm>
            <a:off x="4867729"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29" name="object 29"/>
          <p:cNvSpPr/>
          <p:nvPr/>
        </p:nvSpPr>
        <p:spPr>
          <a:xfrm>
            <a:off x="5021511"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30" name="object 30"/>
          <p:cNvSpPr/>
          <p:nvPr/>
        </p:nvSpPr>
        <p:spPr>
          <a:xfrm>
            <a:off x="5175297"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31" name="object 31"/>
          <p:cNvSpPr/>
          <p:nvPr/>
        </p:nvSpPr>
        <p:spPr>
          <a:xfrm>
            <a:off x="5329079" y="3788911"/>
            <a:ext cx="0" cy="17617"/>
          </a:xfrm>
          <a:custGeom>
            <a:avLst/>
            <a:gdLst/>
            <a:ahLst/>
            <a:cxnLst/>
            <a:rect l="l" t="t" r="r" b="b"/>
            <a:pathLst>
              <a:path h="8889">
                <a:moveTo>
                  <a:pt x="-2159" y="4318"/>
                </a:moveTo>
                <a:lnTo>
                  <a:pt x="2159" y="4318"/>
                </a:lnTo>
              </a:path>
            </a:pathLst>
          </a:custGeom>
          <a:ln w="8636">
            <a:solidFill>
              <a:srgbClr val="000000"/>
            </a:solidFill>
          </a:ln>
        </p:spPr>
        <p:txBody>
          <a:bodyPr wrap="square" lIns="0" tIns="0" rIns="0" bIns="0" rtlCol="0"/>
          <a:lstStyle/>
          <a:p>
            <a:endParaRPr sz="3567"/>
          </a:p>
        </p:txBody>
      </p:sp>
      <p:sp>
        <p:nvSpPr>
          <p:cNvPr id="32" name="object 32"/>
          <p:cNvSpPr/>
          <p:nvPr/>
        </p:nvSpPr>
        <p:spPr>
          <a:xfrm>
            <a:off x="5482865"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33" name="object 33"/>
          <p:cNvSpPr/>
          <p:nvPr/>
        </p:nvSpPr>
        <p:spPr>
          <a:xfrm>
            <a:off x="5636647"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34" name="object 34"/>
          <p:cNvSpPr/>
          <p:nvPr/>
        </p:nvSpPr>
        <p:spPr>
          <a:xfrm>
            <a:off x="5790435"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35" name="object 35"/>
          <p:cNvSpPr/>
          <p:nvPr/>
        </p:nvSpPr>
        <p:spPr>
          <a:xfrm>
            <a:off x="5944217" y="3788911"/>
            <a:ext cx="0" cy="17617"/>
          </a:xfrm>
          <a:custGeom>
            <a:avLst/>
            <a:gdLst/>
            <a:ahLst/>
            <a:cxnLst/>
            <a:rect l="l" t="t" r="r" b="b"/>
            <a:pathLst>
              <a:path h="8889">
                <a:moveTo>
                  <a:pt x="-2159" y="4318"/>
                </a:moveTo>
                <a:lnTo>
                  <a:pt x="2159" y="4318"/>
                </a:lnTo>
              </a:path>
            </a:pathLst>
          </a:custGeom>
          <a:ln w="8636">
            <a:solidFill>
              <a:srgbClr val="000000"/>
            </a:solidFill>
          </a:ln>
        </p:spPr>
        <p:txBody>
          <a:bodyPr wrap="square" lIns="0" tIns="0" rIns="0" bIns="0" rtlCol="0"/>
          <a:lstStyle/>
          <a:p>
            <a:endParaRPr sz="3567"/>
          </a:p>
        </p:txBody>
      </p:sp>
      <p:sp>
        <p:nvSpPr>
          <p:cNvPr id="36" name="object 36"/>
          <p:cNvSpPr/>
          <p:nvPr/>
        </p:nvSpPr>
        <p:spPr>
          <a:xfrm>
            <a:off x="3176103" y="3759109"/>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37" name="object 37"/>
          <p:cNvSpPr/>
          <p:nvPr/>
        </p:nvSpPr>
        <p:spPr>
          <a:xfrm>
            <a:off x="3176103" y="3665276"/>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38" name="object 38"/>
          <p:cNvSpPr/>
          <p:nvPr/>
        </p:nvSpPr>
        <p:spPr>
          <a:xfrm>
            <a:off x="3176103" y="3571437"/>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39" name="object 39"/>
          <p:cNvSpPr/>
          <p:nvPr/>
        </p:nvSpPr>
        <p:spPr>
          <a:xfrm>
            <a:off x="3176103" y="3477604"/>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40" name="object 40"/>
          <p:cNvSpPr/>
          <p:nvPr/>
        </p:nvSpPr>
        <p:spPr>
          <a:xfrm>
            <a:off x="3176102" y="3383771"/>
            <a:ext cx="17617" cy="0"/>
          </a:xfrm>
          <a:custGeom>
            <a:avLst/>
            <a:gdLst/>
            <a:ahLst/>
            <a:cxnLst/>
            <a:rect l="l" t="t" r="r" b="b"/>
            <a:pathLst>
              <a:path w="8890">
                <a:moveTo>
                  <a:pt x="0" y="0"/>
                </a:moveTo>
                <a:lnTo>
                  <a:pt x="8636" y="0"/>
                </a:lnTo>
              </a:path>
            </a:pathLst>
          </a:custGeom>
          <a:ln w="4318">
            <a:solidFill>
              <a:srgbClr val="000000"/>
            </a:solidFill>
          </a:ln>
        </p:spPr>
        <p:txBody>
          <a:bodyPr wrap="square" lIns="0" tIns="0" rIns="0" bIns="0" rtlCol="0"/>
          <a:lstStyle/>
          <a:p>
            <a:endParaRPr sz="3567"/>
          </a:p>
        </p:txBody>
      </p:sp>
      <p:sp>
        <p:nvSpPr>
          <p:cNvPr id="41" name="object 41"/>
          <p:cNvSpPr txBox="1"/>
          <p:nvPr/>
        </p:nvSpPr>
        <p:spPr>
          <a:xfrm>
            <a:off x="2847247" y="3292415"/>
            <a:ext cx="334721" cy="167738"/>
          </a:xfrm>
          <a:prstGeom prst="rect">
            <a:avLst/>
          </a:prstGeom>
        </p:spPr>
        <p:txBody>
          <a:bodyPr vert="horz" wrap="square" lIns="0" tIns="0" rIns="0" bIns="0" rtlCol="0">
            <a:spAutoFit/>
          </a:bodyPr>
          <a:lstStyle/>
          <a:p>
            <a:pPr marL="25168"/>
            <a:r>
              <a:rPr sz="1090" dirty="0">
                <a:latin typeface="Times New Roman"/>
                <a:cs typeface="Times New Roman"/>
              </a:rPr>
              <a:t>1000</a:t>
            </a:r>
            <a:endParaRPr sz="1090">
              <a:latin typeface="Times New Roman"/>
              <a:cs typeface="Times New Roman"/>
            </a:endParaRPr>
          </a:p>
        </p:txBody>
      </p:sp>
      <p:sp>
        <p:nvSpPr>
          <p:cNvPr id="42" name="object 42"/>
          <p:cNvSpPr/>
          <p:nvPr/>
        </p:nvSpPr>
        <p:spPr>
          <a:xfrm>
            <a:off x="3176103" y="3289938"/>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43" name="object 43"/>
          <p:cNvSpPr/>
          <p:nvPr/>
        </p:nvSpPr>
        <p:spPr>
          <a:xfrm>
            <a:off x="3176103" y="3196102"/>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44" name="object 44"/>
          <p:cNvSpPr/>
          <p:nvPr/>
        </p:nvSpPr>
        <p:spPr>
          <a:xfrm>
            <a:off x="3176103" y="3102265"/>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45" name="object 45"/>
          <p:cNvSpPr/>
          <p:nvPr/>
        </p:nvSpPr>
        <p:spPr>
          <a:xfrm>
            <a:off x="3176103" y="3008432"/>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46" name="object 46"/>
          <p:cNvSpPr/>
          <p:nvPr/>
        </p:nvSpPr>
        <p:spPr>
          <a:xfrm>
            <a:off x="3176102" y="2914599"/>
            <a:ext cx="17617" cy="0"/>
          </a:xfrm>
          <a:custGeom>
            <a:avLst/>
            <a:gdLst/>
            <a:ahLst/>
            <a:cxnLst/>
            <a:rect l="l" t="t" r="r" b="b"/>
            <a:pathLst>
              <a:path w="8890">
                <a:moveTo>
                  <a:pt x="0" y="0"/>
                </a:moveTo>
                <a:lnTo>
                  <a:pt x="8636" y="0"/>
                </a:lnTo>
              </a:path>
            </a:pathLst>
          </a:custGeom>
          <a:ln w="4318">
            <a:solidFill>
              <a:srgbClr val="000000"/>
            </a:solidFill>
          </a:ln>
        </p:spPr>
        <p:txBody>
          <a:bodyPr wrap="square" lIns="0" tIns="0" rIns="0" bIns="0" rtlCol="0"/>
          <a:lstStyle/>
          <a:p>
            <a:endParaRPr sz="3567"/>
          </a:p>
        </p:txBody>
      </p:sp>
      <p:sp>
        <p:nvSpPr>
          <p:cNvPr id="47" name="object 47"/>
          <p:cNvSpPr txBox="1"/>
          <p:nvPr/>
        </p:nvSpPr>
        <p:spPr>
          <a:xfrm>
            <a:off x="2847247" y="2823243"/>
            <a:ext cx="334721" cy="167738"/>
          </a:xfrm>
          <a:prstGeom prst="rect">
            <a:avLst/>
          </a:prstGeom>
        </p:spPr>
        <p:txBody>
          <a:bodyPr vert="horz" wrap="square" lIns="0" tIns="0" rIns="0" bIns="0" rtlCol="0">
            <a:spAutoFit/>
          </a:bodyPr>
          <a:lstStyle/>
          <a:p>
            <a:pPr marL="25168"/>
            <a:r>
              <a:rPr sz="1090" dirty="0">
                <a:latin typeface="Times New Roman"/>
                <a:cs typeface="Times New Roman"/>
              </a:rPr>
              <a:t>2000</a:t>
            </a:r>
            <a:endParaRPr sz="1090">
              <a:latin typeface="Times New Roman"/>
              <a:cs typeface="Times New Roman"/>
            </a:endParaRPr>
          </a:p>
        </p:txBody>
      </p:sp>
      <p:sp>
        <p:nvSpPr>
          <p:cNvPr id="48" name="object 48"/>
          <p:cNvSpPr/>
          <p:nvPr/>
        </p:nvSpPr>
        <p:spPr>
          <a:xfrm>
            <a:off x="3176103" y="2820764"/>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49" name="object 49"/>
          <p:cNvSpPr/>
          <p:nvPr/>
        </p:nvSpPr>
        <p:spPr>
          <a:xfrm>
            <a:off x="3176103" y="2726931"/>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50" name="object 50"/>
          <p:cNvSpPr/>
          <p:nvPr/>
        </p:nvSpPr>
        <p:spPr>
          <a:xfrm>
            <a:off x="3176103" y="2633094"/>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51" name="object 51"/>
          <p:cNvSpPr/>
          <p:nvPr/>
        </p:nvSpPr>
        <p:spPr>
          <a:xfrm>
            <a:off x="3176103" y="2539260"/>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52" name="object 52"/>
          <p:cNvSpPr/>
          <p:nvPr/>
        </p:nvSpPr>
        <p:spPr>
          <a:xfrm>
            <a:off x="3176102" y="2445427"/>
            <a:ext cx="17617" cy="0"/>
          </a:xfrm>
          <a:custGeom>
            <a:avLst/>
            <a:gdLst/>
            <a:ahLst/>
            <a:cxnLst/>
            <a:rect l="l" t="t" r="r" b="b"/>
            <a:pathLst>
              <a:path w="8890">
                <a:moveTo>
                  <a:pt x="0" y="0"/>
                </a:moveTo>
                <a:lnTo>
                  <a:pt x="8636" y="0"/>
                </a:lnTo>
              </a:path>
            </a:pathLst>
          </a:custGeom>
          <a:ln w="4318">
            <a:solidFill>
              <a:srgbClr val="000000"/>
            </a:solidFill>
          </a:ln>
        </p:spPr>
        <p:txBody>
          <a:bodyPr wrap="square" lIns="0" tIns="0" rIns="0" bIns="0" rtlCol="0"/>
          <a:lstStyle/>
          <a:p>
            <a:endParaRPr sz="3567"/>
          </a:p>
        </p:txBody>
      </p:sp>
      <p:sp>
        <p:nvSpPr>
          <p:cNvPr id="53" name="object 53"/>
          <p:cNvSpPr txBox="1"/>
          <p:nvPr/>
        </p:nvSpPr>
        <p:spPr>
          <a:xfrm>
            <a:off x="2847247" y="2354071"/>
            <a:ext cx="334721" cy="167738"/>
          </a:xfrm>
          <a:prstGeom prst="rect">
            <a:avLst/>
          </a:prstGeom>
        </p:spPr>
        <p:txBody>
          <a:bodyPr vert="horz" wrap="square" lIns="0" tIns="0" rIns="0" bIns="0" rtlCol="0">
            <a:spAutoFit/>
          </a:bodyPr>
          <a:lstStyle/>
          <a:p>
            <a:pPr marL="25168"/>
            <a:r>
              <a:rPr sz="1090" dirty="0">
                <a:latin typeface="Times New Roman"/>
                <a:cs typeface="Times New Roman"/>
              </a:rPr>
              <a:t>3000</a:t>
            </a:r>
            <a:endParaRPr sz="1090">
              <a:latin typeface="Times New Roman"/>
              <a:cs typeface="Times New Roman"/>
            </a:endParaRPr>
          </a:p>
        </p:txBody>
      </p:sp>
      <p:sp>
        <p:nvSpPr>
          <p:cNvPr id="54" name="object 54"/>
          <p:cNvSpPr/>
          <p:nvPr/>
        </p:nvSpPr>
        <p:spPr>
          <a:xfrm>
            <a:off x="3176103" y="2351592"/>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55" name="object 55"/>
          <p:cNvSpPr/>
          <p:nvPr/>
        </p:nvSpPr>
        <p:spPr>
          <a:xfrm>
            <a:off x="3176103" y="2257759"/>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56" name="object 56"/>
          <p:cNvSpPr/>
          <p:nvPr/>
        </p:nvSpPr>
        <p:spPr>
          <a:xfrm>
            <a:off x="3176103" y="2163922"/>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57" name="object 57"/>
          <p:cNvSpPr/>
          <p:nvPr/>
        </p:nvSpPr>
        <p:spPr>
          <a:xfrm>
            <a:off x="3176103" y="2070089"/>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58" name="object 58"/>
          <p:cNvSpPr/>
          <p:nvPr/>
        </p:nvSpPr>
        <p:spPr>
          <a:xfrm>
            <a:off x="3176102" y="1976255"/>
            <a:ext cx="17617" cy="0"/>
          </a:xfrm>
          <a:custGeom>
            <a:avLst/>
            <a:gdLst/>
            <a:ahLst/>
            <a:cxnLst/>
            <a:rect l="l" t="t" r="r" b="b"/>
            <a:pathLst>
              <a:path w="8890">
                <a:moveTo>
                  <a:pt x="0" y="0"/>
                </a:moveTo>
                <a:lnTo>
                  <a:pt x="8636" y="0"/>
                </a:lnTo>
              </a:path>
            </a:pathLst>
          </a:custGeom>
          <a:ln w="4318">
            <a:solidFill>
              <a:srgbClr val="000000"/>
            </a:solidFill>
          </a:ln>
        </p:spPr>
        <p:txBody>
          <a:bodyPr wrap="square" lIns="0" tIns="0" rIns="0" bIns="0" rtlCol="0"/>
          <a:lstStyle/>
          <a:p>
            <a:endParaRPr sz="3567"/>
          </a:p>
        </p:txBody>
      </p:sp>
      <p:sp>
        <p:nvSpPr>
          <p:cNvPr id="59" name="object 59"/>
          <p:cNvSpPr txBox="1"/>
          <p:nvPr/>
        </p:nvSpPr>
        <p:spPr>
          <a:xfrm>
            <a:off x="2847247" y="1884899"/>
            <a:ext cx="334721" cy="167738"/>
          </a:xfrm>
          <a:prstGeom prst="rect">
            <a:avLst/>
          </a:prstGeom>
        </p:spPr>
        <p:txBody>
          <a:bodyPr vert="horz" wrap="square" lIns="0" tIns="0" rIns="0" bIns="0" rtlCol="0">
            <a:spAutoFit/>
          </a:bodyPr>
          <a:lstStyle/>
          <a:p>
            <a:pPr marL="25168"/>
            <a:r>
              <a:rPr sz="1090" dirty="0">
                <a:latin typeface="Times New Roman"/>
                <a:cs typeface="Times New Roman"/>
              </a:rPr>
              <a:t>4000</a:t>
            </a:r>
            <a:endParaRPr sz="1090">
              <a:latin typeface="Times New Roman"/>
              <a:cs typeface="Times New Roman"/>
            </a:endParaRPr>
          </a:p>
        </p:txBody>
      </p:sp>
      <p:sp>
        <p:nvSpPr>
          <p:cNvPr id="60" name="object 60"/>
          <p:cNvSpPr/>
          <p:nvPr/>
        </p:nvSpPr>
        <p:spPr>
          <a:xfrm>
            <a:off x="3176103" y="1882420"/>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61" name="object 61"/>
          <p:cNvSpPr/>
          <p:nvPr/>
        </p:nvSpPr>
        <p:spPr>
          <a:xfrm>
            <a:off x="3176103" y="1788587"/>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62" name="object 62"/>
          <p:cNvSpPr/>
          <p:nvPr/>
        </p:nvSpPr>
        <p:spPr>
          <a:xfrm>
            <a:off x="3176103" y="1694750"/>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63" name="object 63"/>
          <p:cNvSpPr/>
          <p:nvPr/>
        </p:nvSpPr>
        <p:spPr>
          <a:xfrm>
            <a:off x="3176103" y="1600917"/>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64" name="object 64"/>
          <p:cNvSpPr/>
          <p:nvPr/>
        </p:nvSpPr>
        <p:spPr>
          <a:xfrm>
            <a:off x="3176102" y="1507082"/>
            <a:ext cx="17617" cy="0"/>
          </a:xfrm>
          <a:custGeom>
            <a:avLst/>
            <a:gdLst/>
            <a:ahLst/>
            <a:cxnLst/>
            <a:rect l="l" t="t" r="r" b="b"/>
            <a:pathLst>
              <a:path w="8890">
                <a:moveTo>
                  <a:pt x="0" y="0"/>
                </a:moveTo>
                <a:lnTo>
                  <a:pt x="8636" y="0"/>
                </a:lnTo>
              </a:path>
            </a:pathLst>
          </a:custGeom>
          <a:ln w="4318">
            <a:solidFill>
              <a:srgbClr val="000000"/>
            </a:solidFill>
          </a:ln>
        </p:spPr>
        <p:txBody>
          <a:bodyPr wrap="square" lIns="0" tIns="0" rIns="0" bIns="0" rtlCol="0"/>
          <a:lstStyle/>
          <a:p>
            <a:endParaRPr sz="3567"/>
          </a:p>
        </p:txBody>
      </p:sp>
      <p:sp>
        <p:nvSpPr>
          <p:cNvPr id="65" name="object 65"/>
          <p:cNvSpPr txBox="1"/>
          <p:nvPr/>
        </p:nvSpPr>
        <p:spPr>
          <a:xfrm>
            <a:off x="2847247" y="1415726"/>
            <a:ext cx="334721" cy="167738"/>
          </a:xfrm>
          <a:prstGeom prst="rect">
            <a:avLst/>
          </a:prstGeom>
        </p:spPr>
        <p:txBody>
          <a:bodyPr vert="horz" wrap="square" lIns="0" tIns="0" rIns="0" bIns="0" rtlCol="0">
            <a:spAutoFit/>
          </a:bodyPr>
          <a:lstStyle/>
          <a:p>
            <a:pPr marL="25168"/>
            <a:r>
              <a:rPr sz="1090" dirty="0">
                <a:latin typeface="Times New Roman"/>
                <a:cs typeface="Times New Roman"/>
              </a:rPr>
              <a:t>5000</a:t>
            </a:r>
            <a:endParaRPr sz="1090">
              <a:latin typeface="Times New Roman"/>
              <a:cs typeface="Times New Roman"/>
            </a:endParaRPr>
          </a:p>
        </p:txBody>
      </p:sp>
      <p:sp>
        <p:nvSpPr>
          <p:cNvPr id="66" name="object 66"/>
          <p:cNvSpPr/>
          <p:nvPr/>
        </p:nvSpPr>
        <p:spPr>
          <a:xfrm>
            <a:off x="3176103" y="1413248"/>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67" name="object 67"/>
          <p:cNvSpPr/>
          <p:nvPr/>
        </p:nvSpPr>
        <p:spPr>
          <a:xfrm>
            <a:off x="3176103" y="1319415"/>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68" name="object 68"/>
          <p:cNvSpPr/>
          <p:nvPr/>
        </p:nvSpPr>
        <p:spPr>
          <a:xfrm>
            <a:off x="3176103" y="1225578"/>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69" name="object 69"/>
          <p:cNvSpPr/>
          <p:nvPr/>
        </p:nvSpPr>
        <p:spPr>
          <a:xfrm>
            <a:off x="3176103" y="1131743"/>
            <a:ext cx="11325" cy="0"/>
          </a:xfrm>
          <a:custGeom>
            <a:avLst/>
            <a:gdLst/>
            <a:ahLst/>
            <a:cxnLst/>
            <a:rect l="l" t="t" r="r" b="b"/>
            <a:pathLst>
              <a:path w="5715">
                <a:moveTo>
                  <a:pt x="0" y="0"/>
                </a:moveTo>
                <a:lnTo>
                  <a:pt x="5181" y="0"/>
                </a:lnTo>
              </a:path>
            </a:pathLst>
          </a:custGeom>
          <a:ln w="4318">
            <a:solidFill>
              <a:srgbClr val="000000"/>
            </a:solidFill>
          </a:ln>
        </p:spPr>
        <p:txBody>
          <a:bodyPr wrap="square" lIns="0" tIns="0" rIns="0" bIns="0" rtlCol="0"/>
          <a:lstStyle/>
          <a:p>
            <a:endParaRPr sz="3567"/>
          </a:p>
        </p:txBody>
      </p:sp>
      <p:sp>
        <p:nvSpPr>
          <p:cNvPr id="70" name="object 70"/>
          <p:cNvSpPr/>
          <p:nvPr/>
        </p:nvSpPr>
        <p:spPr>
          <a:xfrm>
            <a:off x="3176102" y="1037910"/>
            <a:ext cx="17617" cy="0"/>
          </a:xfrm>
          <a:custGeom>
            <a:avLst/>
            <a:gdLst/>
            <a:ahLst/>
            <a:cxnLst/>
            <a:rect l="l" t="t" r="r" b="b"/>
            <a:pathLst>
              <a:path w="8890">
                <a:moveTo>
                  <a:pt x="0" y="0"/>
                </a:moveTo>
                <a:lnTo>
                  <a:pt x="8636" y="0"/>
                </a:lnTo>
              </a:path>
            </a:pathLst>
          </a:custGeom>
          <a:ln w="4318">
            <a:solidFill>
              <a:srgbClr val="000000"/>
            </a:solidFill>
          </a:ln>
        </p:spPr>
        <p:txBody>
          <a:bodyPr wrap="square" lIns="0" tIns="0" rIns="0" bIns="0" rtlCol="0"/>
          <a:lstStyle/>
          <a:p>
            <a:endParaRPr sz="3567"/>
          </a:p>
        </p:txBody>
      </p:sp>
      <p:sp>
        <p:nvSpPr>
          <p:cNvPr id="71" name="object 71"/>
          <p:cNvSpPr txBox="1"/>
          <p:nvPr/>
        </p:nvSpPr>
        <p:spPr>
          <a:xfrm>
            <a:off x="2847247" y="946554"/>
            <a:ext cx="334721" cy="167738"/>
          </a:xfrm>
          <a:prstGeom prst="rect">
            <a:avLst/>
          </a:prstGeom>
        </p:spPr>
        <p:txBody>
          <a:bodyPr vert="horz" wrap="square" lIns="0" tIns="0" rIns="0" bIns="0" rtlCol="0">
            <a:spAutoFit/>
          </a:bodyPr>
          <a:lstStyle/>
          <a:p>
            <a:pPr marL="25168"/>
            <a:r>
              <a:rPr sz="1090" dirty="0">
                <a:latin typeface="Times New Roman"/>
                <a:cs typeface="Times New Roman"/>
              </a:rPr>
              <a:t>6000</a:t>
            </a:r>
            <a:endParaRPr sz="1090">
              <a:latin typeface="Times New Roman"/>
              <a:cs typeface="Times New Roman"/>
            </a:endParaRPr>
          </a:p>
        </p:txBody>
      </p:sp>
      <p:sp>
        <p:nvSpPr>
          <p:cNvPr id="72" name="object 72"/>
          <p:cNvSpPr/>
          <p:nvPr/>
        </p:nvSpPr>
        <p:spPr>
          <a:xfrm>
            <a:off x="3176102"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73" name="object 73"/>
          <p:cNvSpPr/>
          <p:nvPr/>
        </p:nvSpPr>
        <p:spPr>
          <a:xfrm>
            <a:off x="3329884"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74" name="object 74"/>
          <p:cNvSpPr/>
          <p:nvPr/>
        </p:nvSpPr>
        <p:spPr>
          <a:xfrm>
            <a:off x="3483670" y="1037910"/>
            <a:ext cx="0" cy="17617"/>
          </a:xfrm>
          <a:custGeom>
            <a:avLst/>
            <a:gdLst/>
            <a:ahLst/>
            <a:cxnLst/>
            <a:rect l="l" t="t" r="r" b="b"/>
            <a:pathLst>
              <a:path h="8890">
                <a:moveTo>
                  <a:pt x="-2159" y="4318"/>
                </a:moveTo>
                <a:lnTo>
                  <a:pt x="2159" y="4318"/>
                </a:lnTo>
              </a:path>
            </a:pathLst>
          </a:custGeom>
          <a:ln w="8636">
            <a:solidFill>
              <a:srgbClr val="000000"/>
            </a:solidFill>
          </a:ln>
        </p:spPr>
        <p:txBody>
          <a:bodyPr wrap="square" lIns="0" tIns="0" rIns="0" bIns="0" rtlCol="0"/>
          <a:lstStyle/>
          <a:p>
            <a:endParaRPr sz="3567"/>
          </a:p>
        </p:txBody>
      </p:sp>
      <p:sp>
        <p:nvSpPr>
          <p:cNvPr id="75" name="object 75"/>
          <p:cNvSpPr/>
          <p:nvPr/>
        </p:nvSpPr>
        <p:spPr>
          <a:xfrm>
            <a:off x="3637452"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76" name="object 76"/>
          <p:cNvSpPr/>
          <p:nvPr/>
        </p:nvSpPr>
        <p:spPr>
          <a:xfrm>
            <a:off x="3791238"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77" name="object 77"/>
          <p:cNvSpPr/>
          <p:nvPr/>
        </p:nvSpPr>
        <p:spPr>
          <a:xfrm>
            <a:off x="3945022"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78" name="object 78"/>
          <p:cNvSpPr/>
          <p:nvPr/>
        </p:nvSpPr>
        <p:spPr>
          <a:xfrm>
            <a:off x="4098809" y="1037910"/>
            <a:ext cx="0" cy="17617"/>
          </a:xfrm>
          <a:custGeom>
            <a:avLst/>
            <a:gdLst/>
            <a:ahLst/>
            <a:cxnLst/>
            <a:rect l="l" t="t" r="r" b="b"/>
            <a:pathLst>
              <a:path h="8890">
                <a:moveTo>
                  <a:pt x="-2159" y="4318"/>
                </a:moveTo>
                <a:lnTo>
                  <a:pt x="2159" y="4318"/>
                </a:lnTo>
              </a:path>
            </a:pathLst>
          </a:custGeom>
          <a:ln w="8636">
            <a:solidFill>
              <a:srgbClr val="000000"/>
            </a:solidFill>
          </a:ln>
        </p:spPr>
        <p:txBody>
          <a:bodyPr wrap="square" lIns="0" tIns="0" rIns="0" bIns="0" rtlCol="0"/>
          <a:lstStyle/>
          <a:p>
            <a:endParaRPr sz="3567"/>
          </a:p>
        </p:txBody>
      </p:sp>
      <p:sp>
        <p:nvSpPr>
          <p:cNvPr id="79" name="object 79"/>
          <p:cNvSpPr/>
          <p:nvPr/>
        </p:nvSpPr>
        <p:spPr>
          <a:xfrm>
            <a:off x="4252591"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80" name="object 80"/>
          <p:cNvSpPr/>
          <p:nvPr/>
        </p:nvSpPr>
        <p:spPr>
          <a:xfrm>
            <a:off x="4406377"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81" name="object 81"/>
          <p:cNvSpPr/>
          <p:nvPr/>
        </p:nvSpPr>
        <p:spPr>
          <a:xfrm>
            <a:off x="4560159"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82" name="object 82"/>
          <p:cNvSpPr/>
          <p:nvPr/>
        </p:nvSpPr>
        <p:spPr>
          <a:xfrm>
            <a:off x="4713941" y="1037910"/>
            <a:ext cx="0" cy="17617"/>
          </a:xfrm>
          <a:custGeom>
            <a:avLst/>
            <a:gdLst/>
            <a:ahLst/>
            <a:cxnLst/>
            <a:rect l="l" t="t" r="r" b="b"/>
            <a:pathLst>
              <a:path h="8890">
                <a:moveTo>
                  <a:pt x="-2159" y="4318"/>
                </a:moveTo>
                <a:lnTo>
                  <a:pt x="2159" y="4318"/>
                </a:lnTo>
              </a:path>
            </a:pathLst>
          </a:custGeom>
          <a:ln w="8636">
            <a:solidFill>
              <a:srgbClr val="000000"/>
            </a:solidFill>
          </a:ln>
        </p:spPr>
        <p:txBody>
          <a:bodyPr wrap="square" lIns="0" tIns="0" rIns="0" bIns="0" rtlCol="0"/>
          <a:lstStyle/>
          <a:p>
            <a:endParaRPr sz="3567"/>
          </a:p>
        </p:txBody>
      </p:sp>
      <p:sp>
        <p:nvSpPr>
          <p:cNvPr id="83" name="object 83"/>
          <p:cNvSpPr/>
          <p:nvPr/>
        </p:nvSpPr>
        <p:spPr>
          <a:xfrm>
            <a:off x="4867729"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84" name="object 84"/>
          <p:cNvSpPr/>
          <p:nvPr/>
        </p:nvSpPr>
        <p:spPr>
          <a:xfrm>
            <a:off x="5021511"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85" name="object 85"/>
          <p:cNvSpPr/>
          <p:nvPr/>
        </p:nvSpPr>
        <p:spPr>
          <a:xfrm>
            <a:off x="5175297"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86" name="object 86"/>
          <p:cNvSpPr/>
          <p:nvPr/>
        </p:nvSpPr>
        <p:spPr>
          <a:xfrm>
            <a:off x="5329079" y="1037910"/>
            <a:ext cx="0" cy="17617"/>
          </a:xfrm>
          <a:custGeom>
            <a:avLst/>
            <a:gdLst/>
            <a:ahLst/>
            <a:cxnLst/>
            <a:rect l="l" t="t" r="r" b="b"/>
            <a:pathLst>
              <a:path h="8890">
                <a:moveTo>
                  <a:pt x="-2159" y="4318"/>
                </a:moveTo>
                <a:lnTo>
                  <a:pt x="2159" y="4318"/>
                </a:lnTo>
              </a:path>
            </a:pathLst>
          </a:custGeom>
          <a:ln w="8636">
            <a:solidFill>
              <a:srgbClr val="000000"/>
            </a:solidFill>
          </a:ln>
        </p:spPr>
        <p:txBody>
          <a:bodyPr wrap="square" lIns="0" tIns="0" rIns="0" bIns="0" rtlCol="0"/>
          <a:lstStyle/>
          <a:p>
            <a:endParaRPr sz="3567"/>
          </a:p>
        </p:txBody>
      </p:sp>
      <p:sp>
        <p:nvSpPr>
          <p:cNvPr id="87" name="object 87"/>
          <p:cNvSpPr/>
          <p:nvPr/>
        </p:nvSpPr>
        <p:spPr>
          <a:xfrm>
            <a:off x="5482865"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88" name="object 88"/>
          <p:cNvSpPr/>
          <p:nvPr/>
        </p:nvSpPr>
        <p:spPr>
          <a:xfrm>
            <a:off x="5636647"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89" name="object 89"/>
          <p:cNvSpPr/>
          <p:nvPr/>
        </p:nvSpPr>
        <p:spPr>
          <a:xfrm>
            <a:off x="5790435" y="1037911"/>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90" name="object 90"/>
          <p:cNvSpPr/>
          <p:nvPr/>
        </p:nvSpPr>
        <p:spPr>
          <a:xfrm>
            <a:off x="5944217" y="1037910"/>
            <a:ext cx="0" cy="17617"/>
          </a:xfrm>
          <a:custGeom>
            <a:avLst/>
            <a:gdLst/>
            <a:ahLst/>
            <a:cxnLst/>
            <a:rect l="l" t="t" r="r" b="b"/>
            <a:pathLst>
              <a:path h="8890">
                <a:moveTo>
                  <a:pt x="-2159" y="4318"/>
                </a:moveTo>
                <a:lnTo>
                  <a:pt x="2159" y="4318"/>
                </a:lnTo>
              </a:path>
            </a:pathLst>
          </a:custGeom>
          <a:ln w="8636">
            <a:solidFill>
              <a:srgbClr val="000000"/>
            </a:solidFill>
          </a:ln>
        </p:spPr>
        <p:txBody>
          <a:bodyPr wrap="square" lIns="0" tIns="0" rIns="0" bIns="0" rtlCol="0"/>
          <a:lstStyle/>
          <a:p>
            <a:endParaRPr sz="3567"/>
          </a:p>
        </p:txBody>
      </p:sp>
      <p:sp>
        <p:nvSpPr>
          <p:cNvPr id="91" name="object 91"/>
          <p:cNvSpPr/>
          <p:nvPr/>
        </p:nvSpPr>
        <p:spPr>
          <a:xfrm>
            <a:off x="5933950" y="3759109"/>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92" name="object 92"/>
          <p:cNvSpPr/>
          <p:nvPr/>
        </p:nvSpPr>
        <p:spPr>
          <a:xfrm>
            <a:off x="5933950" y="3665276"/>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93" name="object 93"/>
          <p:cNvSpPr/>
          <p:nvPr/>
        </p:nvSpPr>
        <p:spPr>
          <a:xfrm>
            <a:off x="5933950" y="3571437"/>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94" name="object 94"/>
          <p:cNvSpPr/>
          <p:nvPr/>
        </p:nvSpPr>
        <p:spPr>
          <a:xfrm>
            <a:off x="5933950" y="3477604"/>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95" name="object 95"/>
          <p:cNvSpPr/>
          <p:nvPr/>
        </p:nvSpPr>
        <p:spPr>
          <a:xfrm>
            <a:off x="5927104" y="3383771"/>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96" name="object 96"/>
          <p:cNvSpPr/>
          <p:nvPr/>
        </p:nvSpPr>
        <p:spPr>
          <a:xfrm>
            <a:off x="5933950" y="3289938"/>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97" name="object 97"/>
          <p:cNvSpPr/>
          <p:nvPr/>
        </p:nvSpPr>
        <p:spPr>
          <a:xfrm>
            <a:off x="5933950" y="3196102"/>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98" name="object 98"/>
          <p:cNvSpPr/>
          <p:nvPr/>
        </p:nvSpPr>
        <p:spPr>
          <a:xfrm>
            <a:off x="5933950" y="3102265"/>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99" name="object 99"/>
          <p:cNvSpPr/>
          <p:nvPr/>
        </p:nvSpPr>
        <p:spPr>
          <a:xfrm>
            <a:off x="5933950" y="3008432"/>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00" name="object 100"/>
          <p:cNvSpPr/>
          <p:nvPr/>
        </p:nvSpPr>
        <p:spPr>
          <a:xfrm>
            <a:off x="5927104" y="2914599"/>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101" name="object 101"/>
          <p:cNvSpPr/>
          <p:nvPr/>
        </p:nvSpPr>
        <p:spPr>
          <a:xfrm>
            <a:off x="5933950" y="2820764"/>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02" name="object 102"/>
          <p:cNvSpPr/>
          <p:nvPr/>
        </p:nvSpPr>
        <p:spPr>
          <a:xfrm>
            <a:off x="5933950" y="2726931"/>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03" name="object 103"/>
          <p:cNvSpPr/>
          <p:nvPr/>
        </p:nvSpPr>
        <p:spPr>
          <a:xfrm>
            <a:off x="5933950" y="2633094"/>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04" name="object 104"/>
          <p:cNvSpPr/>
          <p:nvPr/>
        </p:nvSpPr>
        <p:spPr>
          <a:xfrm>
            <a:off x="5933950" y="2539260"/>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05" name="object 105"/>
          <p:cNvSpPr/>
          <p:nvPr/>
        </p:nvSpPr>
        <p:spPr>
          <a:xfrm>
            <a:off x="5927104" y="2445427"/>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106" name="object 106"/>
          <p:cNvSpPr/>
          <p:nvPr/>
        </p:nvSpPr>
        <p:spPr>
          <a:xfrm>
            <a:off x="5933950" y="2351592"/>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07" name="object 107"/>
          <p:cNvSpPr/>
          <p:nvPr/>
        </p:nvSpPr>
        <p:spPr>
          <a:xfrm>
            <a:off x="5933950" y="2257759"/>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08" name="object 108"/>
          <p:cNvSpPr/>
          <p:nvPr/>
        </p:nvSpPr>
        <p:spPr>
          <a:xfrm>
            <a:off x="5933950" y="2163922"/>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09" name="object 109"/>
          <p:cNvSpPr/>
          <p:nvPr/>
        </p:nvSpPr>
        <p:spPr>
          <a:xfrm>
            <a:off x="5933950" y="2070089"/>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10" name="object 110"/>
          <p:cNvSpPr/>
          <p:nvPr/>
        </p:nvSpPr>
        <p:spPr>
          <a:xfrm>
            <a:off x="5927104" y="1976255"/>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111" name="object 111"/>
          <p:cNvSpPr/>
          <p:nvPr/>
        </p:nvSpPr>
        <p:spPr>
          <a:xfrm>
            <a:off x="5933950" y="1882420"/>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12" name="object 112"/>
          <p:cNvSpPr/>
          <p:nvPr/>
        </p:nvSpPr>
        <p:spPr>
          <a:xfrm>
            <a:off x="5933950" y="1788587"/>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13" name="object 113"/>
          <p:cNvSpPr/>
          <p:nvPr/>
        </p:nvSpPr>
        <p:spPr>
          <a:xfrm>
            <a:off x="5933950" y="1694750"/>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14" name="object 114"/>
          <p:cNvSpPr/>
          <p:nvPr/>
        </p:nvSpPr>
        <p:spPr>
          <a:xfrm>
            <a:off x="5933950" y="1600917"/>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15" name="object 115"/>
          <p:cNvSpPr/>
          <p:nvPr/>
        </p:nvSpPr>
        <p:spPr>
          <a:xfrm>
            <a:off x="5927104" y="1507082"/>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116" name="object 116"/>
          <p:cNvSpPr/>
          <p:nvPr/>
        </p:nvSpPr>
        <p:spPr>
          <a:xfrm>
            <a:off x="5933950" y="1413248"/>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17" name="object 117"/>
          <p:cNvSpPr/>
          <p:nvPr/>
        </p:nvSpPr>
        <p:spPr>
          <a:xfrm>
            <a:off x="5933950" y="1319415"/>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18" name="object 118"/>
          <p:cNvSpPr/>
          <p:nvPr/>
        </p:nvSpPr>
        <p:spPr>
          <a:xfrm>
            <a:off x="5933950" y="1225578"/>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19" name="object 119"/>
          <p:cNvSpPr/>
          <p:nvPr/>
        </p:nvSpPr>
        <p:spPr>
          <a:xfrm>
            <a:off x="5933950" y="1131743"/>
            <a:ext cx="11325" cy="0"/>
          </a:xfrm>
          <a:custGeom>
            <a:avLst/>
            <a:gdLst/>
            <a:ahLst/>
            <a:cxnLst/>
            <a:rect l="l" t="t" r="r" b="b"/>
            <a:pathLst>
              <a:path w="5714">
                <a:moveTo>
                  <a:pt x="5181" y="0"/>
                </a:moveTo>
                <a:lnTo>
                  <a:pt x="0" y="0"/>
                </a:lnTo>
              </a:path>
            </a:pathLst>
          </a:custGeom>
          <a:ln w="4318">
            <a:solidFill>
              <a:srgbClr val="000000"/>
            </a:solidFill>
          </a:ln>
        </p:spPr>
        <p:txBody>
          <a:bodyPr wrap="square" lIns="0" tIns="0" rIns="0" bIns="0" rtlCol="0"/>
          <a:lstStyle/>
          <a:p>
            <a:endParaRPr sz="3567"/>
          </a:p>
        </p:txBody>
      </p:sp>
      <p:sp>
        <p:nvSpPr>
          <p:cNvPr id="120" name="object 120"/>
          <p:cNvSpPr/>
          <p:nvPr/>
        </p:nvSpPr>
        <p:spPr>
          <a:xfrm>
            <a:off x="5927104" y="1037910"/>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121" name="object 121"/>
          <p:cNvSpPr txBox="1"/>
          <p:nvPr/>
        </p:nvSpPr>
        <p:spPr>
          <a:xfrm>
            <a:off x="4237734" y="3813073"/>
            <a:ext cx="1871162" cy="386773"/>
          </a:xfrm>
          <a:prstGeom prst="rect">
            <a:avLst/>
          </a:prstGeom>
        </p:spPr>
        <p:txBody>
          <a:bodyPr vert="horz" wrap="square" lIns="0" tIns="0" rIns="0" bIns="0" rtlCol="0">
            <a:spAutoFit/>
          </a:bodyPr>
          <a:lstStyle/>
          <a:p>
            <a:pPr marL="366188">
              <a:tabLst>
                <a:tab pos="981536" algn="l"/>
                <a:tab pos="1560391" algn="l"/>
              </a:tabLst>
            </a:pPr>
            <a:r>
              <a:rPr sz="1090" dirty="0">
                <a:latin typeface="Times New Roman"/>
                <a:cs typeface="Times New Roman"/>
              </a:rPr>
              <a:t>60</a:t>
            </a:r>
            <a:r>
              <a:rPr sz="1090" spc="-10" dirty="0">
                <a:latin typeface="Times New Roman"/>
                <a:cs typeface="Times New Roman"/>
              </a:rPr>
              <a:t>0</a:t>
            </a:r>
            <a:r>
              <a:rPr sz="1090" dirty="0">
                <a:latin typeface="Times New Roman"/>
                <a:cs typeface="Times New Roman"/>
              </a:rPr>
              <a:t>	80</a:t>
            </a:r>
            <a:r>
              <a:rPr sz="1090" spc="-10" dirty="0">
                <a:latin typeface="Times New Roman"/>
                <a:cs typeface="Times New Roman"/>
              </a:rPr>
              <a:t>0</a:t>
            </a:r>
            <a:r>
              <a:rPr sz="1090" dirty="0">
                <a:latin typeface="Times New Roman"/>
                <a:cs typeface="Times New Roman"/>
              </a:rPr>
              <a:t>	1000</a:t>
            </a:r>
            <a:endParaRPr sz="1090">
              <a:latin typeface="Times New Roman"/>
              <a:cs typeface="Times New Roman"/>
            </a:endParaRPr>
          </a:p>
          <a:p>
            <a:pPr marL="25168">
              <a:spcBef>
                <a:spcPts val="426"/>
              </a:spcBef>
            </a:pPr>
            <a:r>
              <a:rPr sz="1635" i="1" spc="73" baseline="10101" dirty="0">
                <a:latin typeface="Times New Roman"/>
                <a:cs typeface="Times New Roman"/>
              </a:rPr>
              <a:t>M</a:t>
            </a:r>
            <a:r>
              <a:rPr sz="694" spc="50" dirty="0">
                <a:latin typeface="Cambria"/>
                <a:cs typeface="Cambria"/>
              </a:rPr>
              <a:t>A</a:t>
            </a:r>
            <a:r>
              <a:rPr sz="694" spc="89" dirty="0">
                <a:latin typeface="Cambria"/>
                <a:cs typeface="Cambria"/>
              </a:rPr>
              <a:t> </a:t>
            </a:r>
            <a:r>
              <a:rPr sz="1635" spc="14" baseline="10101" dirty="0">
                <a:latin typeface="Palatino Linotype"/>
                <a:cs typeface="Palatino Linotype"/>
              </a:rPr>
              <a:t>[</a:t>
            </a:r>
            <a:r>
              <a:rPr sz="1635" spc="14" baseline="10101" dirty="0">
                <a:latin typeface="Times New Roman"/>
                <a:cs typeface="Times New Roman"/>
              </a:rPr>
              <a:t>GeV</a:t>
            </a:r>
            <a:r>
              <a:rPr sz="1635" spc="14" baseline="10101" dirty="0">
                <a:latin typeface="Palatino Linotype"/>
                <a:cs typeface="Palatino Linotype"/>
              </a:rPr>
              <a:t>]</a:t>
            </a:r>
            <a:endParaRPr sz="1635" baseline="10101">
              <a:latin typeface="Palatino Linotype"/>
              <a:cs typeface="Palatino Linotype"/>
            </a:endParaRPr>
          </a:p>
        </p:txBody>
      </p:sp>
      <p:sp>
        <p:nvSpPr>
          <p:cNvPr id="122" name="object 122"/>
          <p:cNvSpPr txBox="1"/>
          <p:nvPr/>
        </p:nvSpPr>
        <p:spPr>
          <a:xfrm>
            <a:off x="2668549" y="2094507"/>
            <a:ext cx="167738" cy="648050"/>
          </a:xfrm>
          <a:prstGeom prst="rect">
            <a:avLst/>
          </a:prstGeom>
        </p:spPr>
        <p:txBody>
          <a:bodyPr vert="vert270" wrap="square" lIns="0" tIns="20134" rIns="0" bIns="0" rtlCol="0">
            <a:spAutoFit/>
          </a:bodyPr>
          <a:lstStyle/>
          <a:p>
            <a:pPr marL="25168">
              <a:spcBef>
                <a:spcPts val="159"/>
              </a:spcBef>
            </a:pPr>
            <a:r>
              <a:rPr sz="1635" i="1" spc="103" baseline="10101" dirty="0">
                <a:latin typeface="Times New Roman"/>
                <a:cs typeface="Times New Roman"/>
              </a:rPr>
              <a:t>M</a:t>
            </a:r>
            <a:r>
              <a:rPr sz="694" dirty="0">
                <a:latin typeface="Cambria"/>
                <a:cs typeface="Cambria"/>
              </a:rPr>
              <a:t>&lt;  </a:t>
            </a:r>
            <a:r>
              <a:rPr sz="694" spc="-59" dirty="0">
                <a:latin typeface="Cambria"/>
                <a:cs typeface="Cambria"/>
              </a:rPr>
              <a:t> </a:t>
            </a:r>
            <a:r>
              <a:rPr sz="1635" spc="14" baseline="10101" dirty="0">
                <a:latin typeface="Palatino Linotype"/>
                <a:cs typeface="Palatino Linotype"/>
              </a:rPr>
              <a:t>[</a:t>
            </a:r>
            <a:r>
              <a:rPr sz="1635" spc="14" baseline="10101" dirty="0">
                <a:latin typeface="Times New Roman"/>
                <a:cs typeface="Times New Roman"/>
              </a:rPr>
              <a:t>Ge</a:t>
            </a:r>
            <a:r>
              <a:rPr sz="1635" spc="133" baseline="10101" dirty="0">
                <a:latin typeface="Times New Roman"/>
                <a:cs typeface="Times New Roman"/>
              </a:rPr>
              <a:t>V</a:t>
            </a:r>
            <a:r>
              <a:rPr sz="1635" baseline="10101" dirty="0">
                <a:latin typeface="Palatino Linotype"/>
                <a:cs typeface="Palatino Linotype"/>
              </a:rPr>
              <a:t>]</a:t>
            </a:r>
            <a:endParaRPr sz="1635" baseline="10101">
              <a:latin typeface="Palatino Linotype"/>
              <a:cs typeface="Palatino Linotype"/>
            </a:endParaRPr>
          </a:p>
        </p:txBody>
      </p:sp>
      <p:sp>
        <p:nvSpPr>
          <p:cNvPr id="123" name="object 123"/>
          <p:cNvSpPr txBox="1"/>
          <p:nvPr/>
        </p:nvSpPr>
        <p:spPr>
          <a:xfrm>
            <a:off x="4203478" y="750957"/>
            <a:ext cx="705934" cy="137282"/>
          </a:xfrm>
          <a:prstGeom prst="rect">
            <a:avLst/>
          </a:prstGeom>
        </p:spPr>
        <p:txBody>
          <a:bodyPr vert="horz" wrap="square" lIns="0" tIns="0" rIns="0" bIns="0" rtlCol="0">
            <a:spAutoFit/>
          </a:bodyPr>
          <a:lstStyle/>
          <a:p>
            <a:pPr marL="25168"/>
            <a:r>
              <a:rPr sz="1338" i="1" baseline="-24691" dirty="0">
                <a:latin typeface="Times New Roman"/>
                <a:cs typeface="Times New Roman"/>
              </a:rPr>
              <a:t>m</a:t>
            </a:r>
            <a:r>
              <a:rPr sz="892" baseline="-55555" dirty="0">
                <a:latin typeface="Cambria"/>
                <a:cs typeface="Cambria"/>
              </a:rPr>
              <a:t>Ν</a:t>
            </a:r>
            <a:r>
              <a:rPr sz="892" spc="-73" baseline="-55555" dirty="0">
                <a:latin typeface="Cambria"/>
                <a:cs typeface="Cambria"/>
              </a:rPr>
              <a:t> </a:t>
            </a:r>
            <a:r>
              <a:rPr sz="595" spc="30" dirty="0">
                <a:latin typeface="Times New Roman"/>
                <a:cs typeface="Times New Roman"/>
              </a:rPr>
              <a:t>loop</a:t>
            </a:r>
            <a:r>
              <a:rPr sz="595" spc="-69" dirty="0">
                <a:latin typeface="Times New Roman"/>
                <a:cs typeface="Times New Roman"/>
              </a:rPr>
              <a:t> </a:t>
            </a:r>
            <a:r>
              <a:rPr sz="1338" spc="14" baseline="-24691" dirty="0">
                <a:latin typeface="Palatino Linotype"/>
                <a:cs typeface="Palatino Linotype"/>
              </a:rPr>
              <a:t>/</a:t>
            </a:r>
            <a:r>
              <a:rPr sz="1338" spc="-192" baseline="-24691" dirty="0">
                <a:latin typeface="Palatino Linotype"/>
                <a:cs typeface="Palatino Linotype"/>
              </a:rPr>
              <a:t> </a:t>
            </a:r>
            <a:r>
              <a:rPr sz="1338" i="1" baseline="-24691" dirty="0">
                <a:latin typeface="Times New Roman"/>
                <a:cs typeface="Times New Roman"/>
              </a:rPr>
              <a:t>m</a:t>
            </a:r>
            <a:r>
              <a:rPr sz="892" baseline="-55555" dirty="0">
                <a:latin typeface="Cambria"/>
                <a:cs typeface="Cambria"/>
              </a:rPr>
              <a:t>Ν</a:t>
            </a:r>
            <a:r>
              <a:rPr sz="892" spc="-73" baseline="-55555" dirty="0">
                <a:latin typeface="Cambria"/>
                <a:cs typeface="Cambria"/>
              </a:rPr>
              <a:t> </a:t>
            </a:r>
            <a:r>
              <a:rPr sz="595" spc="20" dirty="0">
                <a:latin typeface="Times New Roman"/>
                <a:cs typeface="Times New Roman"/>
              </a:rPr>
              <a:t>tree</a:t>
            </a:r>
            <a:endParaRPr sz="595">
              <a:latin typeface="Times New Roman"/>
              <a:cs typeface="Times New Roman"/>
            </a:endParaRPr>
          </a:p>
        </p:txBody>
      </p:sp>
      <p:sp>
        <p:nvSpPr>
          <p:cNvPr id="124" name="object 124"/>
          <p:cNvSpPr/>
          <p:nvPr/>
        </p:nvSpPr>
        <p:spPr>
          <a:xfrm>
            <a:off x="6628707" y="2893304"/>
            <a:ext cx="2738167" cy="0"/>
          </a:xfrm>
          <a:custGeom>
            <a:avLst/>
            <a:gdLst/>
            <a:ahLst/>
            <a:cxnLst/>
            <a:rect l="l" t="t" r="r" b="b"/>
            <a:pathLst>
              <a:path w="1381760">
                <a:moveTo>
                  <a:pt x="0" y="0"/>
                </a:moveTo>
                <a:lnTo>
                  <a:pt x="1381760" y="0"/>
                </a:lnTo>
              </a:path>
            </a:pathLst>
          </a:custGeom>
          <a:ln w="4318">
            <a:solidFill>
              <a:srgbClr val="7F7F7F"/>
            </a:solidFill>
            <a:prstDash val="lgDash"/>
          </a:ln>
        </p:spPr>
        <p:txBody>
          <a:bodyPr wrap="square" lIns="0" tIns="0" rIns="0" bIns="0" rtlCol="0"/>
          <a:lstStyle/>
          <a:p>
            <a:endParaRPr sz="3567"/>
          </a:p>
        </p:txBody>
      </p:sp>
      <p:sp>
        <p:nvSpPr>
          <p:cNvPr id="125" name="object 125"/>
          <p:cNvSpPr/>
          <p:nvPr/>
        </p:nvSpPr>
        <p:spPr>
          <a:xfrm>
            <a:off x="6628707" y="1980579"/>
            <a:ext cx="2738167" cy="0"/>
          </a:xfrm>
          <a:custGeom>
            <a:avLst/>
            <a:gdLst/>
            <a:ahLst/>
            <a:cxnLst/>
            <a:rect l="l" t="t" r="r" b="b"/>
            <a:pathLst>
              <a:path w="1381760">
                <a:moveTo>
                  <a:pt x="0" y="0"/>
                </a:moveTo>
                <a:lnTo>
                  <a:pt x="1381760" y="0"/>
                </a:lnTo>
              </a:path>
            </a:pathLst>
          </a:custGeom>
          <a:ln w="4318">
            <a:solidFill>
              <a:srgbClr val="7F7F7F"/>
            </a:solidFill>
            <a:prstDash val="lgDash"/>
          </a:ln>
        </p:spPr>
        <p:txBody>
          <a:bodyPr wrap="square" lIns="0" tIns="0" rIns="0" bIns="0" rtlCol="0"/>
          <a:lstStyle/>
          <a:p>
            <a:endParaRPr sz="3567"/>
          </a:p>
        </p:txBody>
      </p:sp>
      <p:sp>
        <p:nvSpPr>
          <p:cNvPr id="126" name="object 126"/>
          <p:cNvSpPr/>
          <p:nvPr/>
        </p:nvSpPr>
        <p:spPr>
          <a:xfrm>
            <a:off x="6628707" y="2128437"/>
            <a:ext cx="2738167" cy="1360275"/>
          </a:xfrm>
          <a:custGeom>
            <a:avLst/>
            <a:gdLst/>
            <a:ahLst/>
            <a:cxnLst/>
            <a:rect l="l" t="t" r="r" b="b"/>
            <a:pathLst>
              <a:path w="1381760" h="686435">
                <a:moveTo>
                  <a:pt x="0" y="686102"/>
                </a:moveTo>
                <a:lnTo>
                  <a:pt x="8743" y="648104"/>
                </a:lnTo>
                <a:lnTo>
                  <a:pt x="18580" y="610734"/>
                </a:lnTo>
                <a:lnTo>
                  <a:pt x="34973" y="558071"/>
                </a:lnTo>
                <a:lnTo>
                  <a:pt x="52459" y="511700"/>
                </a:lnTo>
                <a:lnTo>
                  <a:pt x="69947" y="472717"/>
                </a:lnTo>
                <a:lnTo>
                  <a:pt x="88903" y="436712"/>
                </a:lnTo>
                <a:lnTo>
                  <a:pt x="109046" y="403906"/>
                </a:lnTo>
                <a:lnTo>
                  <a:pt x="145775" y="354685"/>
                </a:lnTo>
                <a:lnTo>
                  <a:pt x="181178" y="316542"/>
                </a:lnTo>
                <a:lnTo>
                  <a:pt x="216580" y="284874"/>
                </a:lnTo>
                <a:lnTo>
                  <a:pt x="251288" y="258510"/>
                </a:lnTo>
                <a:lnTo>
                  <a:pt x="252374" y="257750"/>
                </a:lnTo>
                <a:lnTo>
                  <a:pt x="253457" y="256990"/>
                </a:lnTo>
                <a:lnTo>
                  <a:pt x="285996" y="235722"/>
                </a:lnTo>
                <a:lnTo>
                  <a:pt x="323647" y="214184"/>
                </a:lnTo>
                <a:lnTo>
                  <a:pt x="361295" y="195290"/>
                </a:lnTo>
                <a:lnTo>
                  <a:pt x="396433" y="179599"/>
                </a:lnTo>
                <a:lnTo>
                  <a:pt x="432760" y="165006"/>
                </a:lnTo>
                <a:lnTo>
                  <a:pt x="469649" y="151618"/>
                </a:lnTo>
                <a:lnTo>
                  <a:pt x="507727" y="139072"/>
                </a:lnTo>
                <a:lnTo>
                  <a:pt x="508895" y="138707"/>
                </a:lnTo>
                <a:lnTo>
                  <a:pt x="510065" y="138340"/>
                </a:lnTo>
                <a:lnTo>
                  <a:pt x="582498" y="117519"/>
                </a:lnTo>
                <a:lnTo>
                  <a:pt x="652240" y="100331"/>
                </a:lnTo>
                <a:lnTo>
                  <a:pt x="727867" y="84162"/>
                </a:lnTo>
                <a:lnTo>
                  <a:pt x="798469" y="70915"/>
                </a:lnTo>
                <a:lnTo>
                  <a:pt x="867684" y="59332"/>
                </a:lnTo>
                <a:lnTo>
                  <a:pt x="942781" y="48066"/>
                </a:lnTo>
                <a:lnTo>
                  <a:pt x="1012851" y="38573"/>
                </a:lnTo>
                <a:lnTo>
                  <a:pt x="1088807" y="29224"/>
                </a:lnTo>
                <a:lnTo>
                  <a:pt x="1163372" y="20856"/>
                </a:lnTo>
                <a:lnTo>
                  <a:pt x="1232914" y="13675"/>
                </a:lnTo>
                <a:lnTo>
                  <a:pt x="1308338" y="6479"/>
                </a:lnTo>
                <a:lnTo>
                  <a:pt x="1378739" y="248"/>
                </a:lnTo>
                <a:lnTo>
                  <a:pt x="1381759" y="0"/>
                </a:lnTo>
              </a:path>
            </a:pathLst>
          </a:custGeom>
          <a:ln w="6477">
            <a:solidFill>
              <a:srgbClr val="00FF00"/>
            </a:solidFill>
          </a:ln>
        </p:spPr>
        <p:txBody>
          <a:bodyPr wrap="square" lIns="0" tIns="0" rIns="0" bIns="0" rtlCol="0"/>
          <a:lstStyle/>
          <a:p>
            <a:endParaRPr sz="3567"/>
          </a:p>
        </p:txBody>
      </p:sp>
      <p:sp>
        <p:nvSpPr>
          <p:cNvPr id="127" name="object 127"/>
          <p:cNvSpPr/>
          <p:nvPr/>
        </p:nvSpPr>
        <p:spPr>
          <a:xfrm>
            <a:off x="6628707" y="1754056"/>
            <a:ext cx="2738167" cy="1564127"/>
          </a:xfrm>
          <a:custGeom>
            <a:avLst/>
            <a:gdLst/>
            <a:ahLst/>
            <a:cxnLst/>
            <a:rect l="l" t="t" r="r" b="b"/>
            <a:pathLst>
              <a:path w="1381760" h="789305">
                <a:moveTo>
                  <a:pt x="0" y="788944"/>
                </a:moveTo>
                <a:lnTo>
                  <a:pt x="8743" y="748983"/>
                </a:lnTo>
                <a:lnTo>
                  <a:pt x="18580" y="709446"/>
                </a:lnTo>
                <a:lnTo>
                  <a:pt x="34973" y="653275"/>
                </a:lnTo>
                <a:lnTo>
                  <a:pt x="52459" y="603322"/>
                </a:lnTo>
                <a:lnTo>
                  <a:pt x="69947" y="560917"/>
                </a:lnTo>
                <a:lnTo>
                  <a:pt x="88903" y="521375"/>
                </a:lnTo>
                <a:lnTo>
                  <a:pt x="107861" y="487010"/>
                </a:lnTo>
                <a:lnTo>
                  <a:pt x="145775" y="429760"/>
                </a:lnTo>
                <a:lnTo>
                  <a:pt x="181178" y="386325"/>
                </a:lnTo>
                <a:lnTo>
                  <a:pt x="216580" y="349812"/>
                </a:lnTo>
                <a:lnTo>
                  <a:pt x="251288" y="319079"/>
                </a:lnTo>
                <a:lnTo>
                  <a:pt x="285996" y="292253"/>
                </a:lnTo>
                <a:lnTo>
                  <a:pt x="323647" y="266669"/>
                </a:lnTo>
                <a:lnTo>
                  <a:pt x="361295" y="244039"/>
                </a:lnTo>
                <a:lnTo>
                  <a:pt x="396433" y="225106"/>
                </a:lnTo>
                <a:lnTo>
                  <a:pt x="431571" y="207942"/>
                </a:lnTo>
                <a:lnTo>
                  <a:pt x="469649" y="191033"/>
                </a:lnTo>
                <a:lnTo>
                  <a:pt x="507727" y="175628"/>
                </a:lnTo>
                <a:lnTo>
                  <a:pt x="582498" y="148967"/>
                </a:lnTo>
                <a:lnTo>
                  <a:pt x="652240" y="127545"/>
                </a:lnTo>
                <a:lnTo>
                  <a:pt x="727867" y="107262"/>
                </a:lnTo>
                <a:lnTo>
                  <a:pt x="798469" y="90553"/>
                </a:lnTo>
                <a:lnTo>
                  <a:pt x="867684" y="75883"/>
                </a:lnTo>
                <a:lnTo>
                  <a:pt x="942781" y="61560"/>
                </a:lnTo>
                <a:lnTo>
                  <a:pt x="1012851" y="49457"/>
                </a:lnTo>
                <a:lnTo>
                  <a:pt x="1088807" y="37506"/>
                </a:lnTo>
                <a:lnTo>
                  <a:pt x="1163372" y="26789"/>
                </a:lnTo>
                <a:lnTo>
                  <a:pt x="1232914" y="17577"/>
                </a:lnTo>
                <a:lnTo>
                  <a:pt x="1308338" y="8332"/>
                </a:lnTo>
                <a:lnTo>
                  <a:pt x="1378739" y="320"/>
                </a:lnTo>
                <a:lnTo>
                  <a:pt x="1381759" y="0"/>
                </a:lnTo>
              </a:path>
            </a:pathLst>
          </a:custGeom>
          <a:ln w="6477">
            <a:solidFill>
              <a:srgbClr val="0000FF"/>
            </a:solidFill>
            <a:prstDash val="lgDash"/>
          </a:ln>
        </p:spPr>
        <p:txBody>
          <a:bodyPr wrap="square" lIns="0" tIns="0" rIns="0" bIns="0" rtlCol="0"/>
          <a:lstStyle/>
          <a:p>
            <a:endParaRPr sz="3567"/>
          </a:p>
        </p:txBody>
      </p:sp>
      <p:sp>
        <p:nvSpPr>
          <p:cNvPr id="128" name="object 128"/>
          <p:cNvSpPr/>
          <p:nvPr/>
        </p:nvSpPr>
        <p:spPr>
          <a:xfrm>
            <a:off x="6628707" y="1129692"/>
            <a:ext cx="2738167" cy="1934080"/>
          </a:xfrm>
          <a:custGeom>
            <a:avLst/>
            <a:gdLst/>
            <a:ahLst/>
            <a:cxnLst/>
            <a:rect l="l" t="t" r="r" b="b"/>
            <a:pathLst>
              <a:path w="1381760" h="975994">
                <a:moveTo>
                  <a:pt x="0" y="975427"/>
                </a:moveTo>
                <a:lnTo>
                  <a:pt x="8743" y="933076"/>
                </a:lnTo>
                <a:lnTo>
                  <a:pt x="17485" y="895310"/>
                </a:lnTo>
                <a:lnTo>
                  <a:pt x="34973" y="830307"/>
                </a:lnTo>
                <a:lnTo>
                  <a:pt x="52459" y="775767"/>
                </a:lnTo>
                <a:lnTo>
                  <a:pt x="69947" y="728890"/>
                </a:lnTo>
                <a:lnTo>
                  <a:pt x="88903" y="684633"/>
                </a:lnTo>
                <a:lnTo>
                  <a:pt x="107861" y="645687"/>
                </a:lnTo>
                <a:lnTo>
                  <a:pt x="126819" y="610962"/>
                </a:lnTo>
                <a:lnTo>
                  <a:pt x="146883" y="577935"/>
                </a:lnTo>
                <a:lnTo>
                  <a:pt x="181178" y="528488"/>
                </a:lnTo>
                <a:lnTo>
                  <a:pt x="216580" y="484621"/>
                </a:lnTo>
                <a:lnTo>
                  <a:pt x="251288" y="447031"/>
                </a:lnTo>
                <a:lnTo>
                  <a:pt x="285996" y="413663"/>
                </a:lnTo>
                <a:lnTo>
                  <a:pt x="323647" y="381315"/>
                </a:lnTo>
                <a:lnTo>
                  <a:pt x="361295" y="352236"/>
                </a:lnTo>
                <a:lnTo>
                  <a:pt x="396433" y="327545"/>
                </a:lnTo>
                <a:lnTo>
                  <a:pt x="431571" y="304859"/>
                </a:lnTo>
                <a:lnTo>
                  <a:pt x="507727" y="261303"/>
                </a:lnTo>
                <a:lnTo>
                  <a:pt x="582498" y="224466"/>
                </a:lnTo>
                <a:lnTo>
                  <a:pt x="652240" y="194223"/>
                </a:lnTo>
                <a:lnTo>
                  <a:pt x="727867" y="165018"/>
                </a:lnTo>
                <a:lnTo>
                  <a:pt x="798469" y="140520"/>
                </a:lnTo>
                <a:lnTo>
                  <a:pt x="867684" y="118669"/>
                </a:lnTo>
                <a:lnTo>
                  <a:pt x="942781" y="97009"/>
                </a:lnTo>
                <a:lnTo>
                  <a:pt x="1012851" y="78451"/>
                </a:lnTo>
                <a:lnTo>
                  <a:pt x="1088807" y="59885"/>
                </a:lnTo>
                <a:lnTo>
                  <a:pt x="1163372" y="43026"/>
                </a:lnTo>
                <a:lnTo>
                  <a:pt x="1232914" y="28377"/>
                </a:lnTo>
                <a:lnTo>
                  <a:pt x="1308338" y="13521"/>
                </a:lnTo>
                <a:lnTo>
                  <a:pt x="1378739" y="524"/>
                </a:lnTo>
                <a:lnTo>
                  <a:pt x="1381759" y="0"/>
                </a:lnTo>
              </a:path>
            </a:pathLst>
          </a:custGeom>
          <a:ln w="6477">
            <a:solidFill>
              <a:srgbClr val="FF7F00"/>
            </a:solidFill>
            <a:prstDash val="lgDash"/>
          </a:ln>
        </p:spPr>
        <p:txBody>
          <a:bodyPr wrap="square" lIns="0" tIns="0" rIns="0" bIns="0" rtlCol="0"/>
          <a:lstStyle/>
          <a:p>
            <a:endParaRPr sz="3567"/>
          </a:p>
        </p:txBody>
      </p:sp>
      <p:sp>
        <p:nvSpPr>
          <p:cNvPr id="129" name="object 129"/>
          <p:cNvSpPr txBox="1"/>
          <p:nvPr/>
        </p:nvSpPr>
        <p:spPr>
          <a:xfrm>
            <a:off x="8296072" y="3219938"/>
            <a:ext cx="1018004" cy="528863"/>
          </a:xfrm>
          <a:prstGeom prst="rect">
            <a:avLst/>
          </a:prstGeom>
        </p:spPr>
        <p:txBody>
          <a:bodyPr vert="horz" wrap="square" lIns="0" tIns="0" rIns="0" bIns="0" rtlCol="0">
            <a:spAutoFit/>
          </a:bodyPr>
          <a:lstStyle/>
          <a:p>
            <a:pPr marL="25168">
              <a:tabLst>
                <a:tab pos="380031" algn="l"/>
              </a:tabLst>
            </a:pPr>
            <a:r>
              <a:rPr sz="1040" u="sng" spc="14" baseline="7936" dirty="0">
                <a:latin typeface="Times New Roman"/>
                <a:cs typeface="Times New Roman"/>
              </a:rPr>
              <a:t> 	</a:t>
            </a:r>
            <a:r>
              <a:rPr sz="1040" spc="14" baseline="7936" dirty="0">
                <a:latin typeface="Times New Roman"/>
                <a:cs typeface="Times New Roman"/>
              </a:rPr>
              <a:t> </a:t>
            </a:r>
            <a:r>
              <a:rPr sz="1040" spc="-133" baseline="7936" dirty="0">
                <a:latin typeface="Times New Roman"/>
                <a:cs typeface="Times New Roman"/>
              </a:rPr>
              <a:t> </a:t>
            </a:r>
            <a:r>
              <a:rPr sz="1040" spc="59" baseline="7936" dirty="0">
                <a:latin typeface="Times New Roman"/>
                <a:cs typeface="Times New Roman"/>
              </a:rPr>
              <a:t>M</a:t>
            </a:r>
            <a:r>
              <a:rPr sz="1040" spc="-176" baseline="7936" dirty="0">
                <a:latin typeface="Times New Roman"/>
                <a:cs typeface="Times New Roman"/>
              </a:rPr>
              <a:t> </a:t>
            </a:r>
            <a:r>
              <a:rPr sz="495" dirty="0">
                <a:latin typeface="Bookman Old Style"/>
                <a:cs typeface="Bookman Old Style"/>
              </a:rPr>
              <a:t>&lt;</a:t>
            </a:r>
            <a:r>
              <a:rPr sz="495" spc="-89" dirty="0">
                <a:latin typeface="Bookman Old Style"/>
                <a:cs typeface="Bookman Old Style"/>
              </a:rPr>
              <a:t> </a:t>
            </a:r>
            <a:r>
              <a:rPr sz="1040" spc="87" baseline="7936" dirty="0">
                <a:latin typeface="Bookman Old Style"/>
                <a:cs typeface="Bookman Old Style"/>
              </a:rPr>
              <a:t>=</a:t>
            </a:r>
            <a:r>
              <a:rPr sz="1040" baseline="7936" dirty="0">
                <a:latin typeface="Bookman Old Style"/>
                <a:cs typeface="Bookman Old Style"/>
              </a:rPr>
              <a:t> </a:t>
            </a:r>
            <a:r>
              <a:rPr sz="1040" spc="44" baseline="7936" dirty="0">
                <a:latin typeface="Times New Roman"/>
                <a:cs typeface="Times New Roman"/>
              </a:rPr>
              <a:t>0.5</a:t>
            </a:r>
            <a:r>
              <a:rPr sz="1040" spc="73" baseline="7936" dirty="0">
                <a:latin typeface="Times New Roman"/>
                <a:cs typeface="Times New Roman"/>
              </a:rPr>
              <a:t> </a:t>
            </a:r>
            <a:r>
              <a:rPr sz="1040" spc="44" baseline="7936" dirty="0">
                <a:latin typeface="Times New Roman"/>
                <a:cs typeface="Times New Roman"/>
              </a:rPr>
              <a:t>TeV</a:t>
            </a:r>
            <a:endParaRPr sz="1040" baseline="7936">
              <a:latin typeface="Times New Roman"/>
              <a:cs typeface="Times New Roman"/>
            </a:endParaRPr>
          </a:p>
          <a:p>
            <a:pPr>
              <a:spcBef>
                <a:spcPts val="99"/>
              </a:spcBef>
            </a:pPr>
            <a:endParaRPr sz="595">
              <a:latin typeface="Times New Roman"/>
              <a:cs typeface="Times New Roman"/>
            </a:endParaRPr>
          </a:p>
          <a:p>
            <a:pPr marL="25168">
              <a:tabLst>
                <a:tab pos="380031" algn="l"/>
              </a:tabLst>
            </a:pPr>
            <a:r>
              <a:rPr sz="1040" u="dashHeavy" spc="14" baseline="7936" dirty="0">
                <a:latin typeface="Times New Roman"/>
                <a:cs typeface="Times New Roman"/>
              </a:rPr>
              <a:t> 	</a:t>
            </a:r>
            <a:r>
              <a:rPr sz="1040" spc="14" baseline="7936" dirty="0">
                <a:latin typeface="Times New Roman"/>
                <a:cs typeface="Times New Roman"/>
              </a:rPr>
              <a:t> </a:t>
            </a:r>
            <a:r>
              <a:rPr sz="1040" spc="-133" baseline="7936" dirty="0">
                <a:latin typeface="Times New Roman"/>
                <a:cs typeface="Times New Roman"/>
              </a:rPr>
              <a:t> </a:t>
            </a:r>
            <a:r>
              <a:rPr sz="1040" spc="59" baseline="7936" dirty="0">
                <a:latin typeface="Times New Roman"/>
                <a:cs typeface="Times New Roman"/>
              </a:rPr>
              <a:t>M</a:t>
            </a:r>
            <a:r>
              <a:rPr sz="1040" spc="-176" baseline="7936" dirty="0">
                <a:latin typeface="Times New Roman"/>
                <a:cs typeface="Times New Roman"/>
              </a:rPr>
              <a:t> </a:t>
            </a:r>
            <a:r>
              <a:rPr sz="495" dirty="0">
                <a:latin typeface="Bookman Old Style"/>
                <a:cs typeface="Bookman Old Style"/>
              </a:rPr>
              <a:t>&lt;</a:t>
            </a:r>
            <a:r>
              <a:rPr sz="495" spc="-89" dirty="0">
                <a:latin typeface="Bookman Old Style"/>
                <a:cs typeface="Bookman Old Style"/>
              </a:rPr>
              <a:t> </a:t>
            </a:r>
            <a:r>
              <a:rPr sz="1040" spc="87" baseline="7936" dirty="0">
                <a:latin typeface="Bookman Old Style"/>
                <a:cs typeface="Bookman Old Style"/>
              </a:rPr>
              <a:t>=</a:t>
            </a:r>
            <a:r>
              <a:rPr sz="1040" spc="-44" baseline="7936" dirty="0">
                <a:latin typeface="Bookman Old Style"/>
                <a:cs typeface="Bookman Old Style"/>
              </a:rPr>
              <a:t> </a:t>
            </a:r>
            <a:r>
              <a:rPr sz="1040" spc="30" baseline="7936" dirty="0">
                <a:latin typeface="Times New Roman"/>
                <a:cs typeface="Times New Roman"/>
              </a:rPr>
              <a:t>1</a:t>
            </a:r>
            <a:r>
              <a:rPr sz="1040" spc="73" baseline="7936" dirty="0">
                <a:latin typeface="Times New Roman"/>
                <a:cs typeface="Times New Roman"/>
              </a:rPr>
              <a:t> </a:t>
            </a:r>
            <a:r>
              <a:rPr sz="1040" spc="44" baseline="7936" dirty="0">
                <a:latin typeface="Times New Roman"/>
                <a:cs typeface="Times New Roman"/>
              </a:rPr>
              <a:t>TeV</a:t>
            </a:r>
            <a:endParaRPr sz="1040" baseline="7936">
              <a:latin typeface="Times New Roman"/>
              <a:cs typeface="Times New Roman"/>
            </a:endParaRPr>
          </a:p>
          <a:p>
            <a:pPr>
              <a:spcBef>
                <a:spcPts val="99"/>
              </a:spcBef>
            </a:pPr>
            <a:endParaRPr sz="595">
              <a:latin typeface="Times New Roman"/>
              <a:cs typeface="Times New Roman"/>
            </a:endParaRPr>
          </a:p>
          <a:p>
            <a:pPr marL="25168">
              <a:tabLst>
                <a:tab pos="380031" algn="l"/>
              </a:tabLst>
            </a:pPr>
            <a:r>
              <a:rPr sz="1040" u="dashHeavy" spc="14" baseline="7936" dirty="0">
                <a:latin typeface="Times New Roman"/>
                <a:cs typeface="Times New Roman"/>
              </a:rPr>
              <a:t> 	</a:t>
            </a:r>
            <a:r>
              <a:rPr sz="1040" spc="14" baseline="7936" dirty="0">
                <a:latin typeface="Times New Roman"/>
                <a:cs typeface="Times New Roman"/>
              </a:rPr>
              <a:t> </a:t>
            </a:r>
            <a:r>
              <a:rPr sz="1040" spc="-133" baseline="7936" dirty="0">
                <a:latin typeface="Times New Roman"/>
                <a:cs typeface="Times New Roman"/>
              </a:rPr>
              <a:t> </a:t>
            </a:r>
            <a:r>
              <a:rPr sz="1040" spc="59" baseline="7936" dirty="0">
                <a:latin typeface="Times New Roman"/>
                <a:cs typeface="Times New Roman"/>
              </a:rPr>
              <a:t>M</a:t>
            </a:r>
            <a:r>
              <a:rPr sz="1040" spc="-176" baseline="7936" dirty="0">
                <a:latin typeface="Times New Roman"/>
                <a:cs typeface="Times New Roman"/>
              </a:rPr>
              <a:t> </a:t>
            </a:r>
            <a:r>
              <a:rPr sz="495" dirty="0">
                <a:latin typeface="Bookman Old Style"/>
                <a:cs typeface="Bookman Old Style"/>
              </a:rPr>
              <a:t>&lt;</a:t>
            </a:r>
            <a:r>
              <a:rPr sz="495" spc="-89" dirty="0">
                <a:latin typeface="Bookman Old Style"/>
                <a:cs typeface="Bookman Old Style"/>
              </a:rPr>
              <a:t> </a:t>
            </a:r>
            <a:r>
              <a:rPr sz="1040" spc="87" baseline="7936" dirty="0">
                <a:latin typeface="Bookman Old Style"/>
                <a:cs typeface="Bookman Old Style"/>
              </a:rPr>
              <a:t>=</a:t>
            </a:r>
            <a:r>
              <a:rPr sz="1040" baseline="7936" dirty="0">
                <a:latin typeface="Bookman Old Style"/>
                <a:cs typeface="Bookman Old Style"/>
              </a:rPr>
              <a:t> </a:t>
            </a:r>
            <a:r>
              <a:rPr sz="1040" spc="30" baseline="7936" dirty="0">
                <a:latin typeface="Times New Roman"/>
                <a:cs typeface="Times New Roman"/>
              </a:rPr>
              <a:t>5</a:t>
            </a:r>
            <a:r>
              <a:rPr sz="1040" spc="73" baseline="7936" dirty="0">
                <a:latin typeface="Times New Roman"/>
                <a:cs typeface="Times New Roman"/>
              </a:rPr>
              <a:t> </a:t>
            </a:r>
            <a:r>
              <a:rPr sz="1040" spc="44" baseline="7936" dirty="0">
                <a:latin typeface="Times New Roman"/>
                <a:cs typeface="Times New Roman"/>
              </a:rPr>
              <a:t>TeV</a:t>
            </a:r>
            <a:endParaRPr sz="1040" baseline="7936">
              <a:latin typeface="Times New Roman"/>
              <a:cs typeface="Times New Roman"/>
            </a:endParaRPr>
          </a:p>
        </p:txBody>
      </p:sp>
      <p:sp>
        <p:nvSpPr>
          <p:cNvPr id="130" name="object 130"/>
          <p:cNvSpPr/>
          <p:nvPr/>
        </p:nvSpPr>
        <p:spPr>
          <a:xfrm>
            <a:off x="8274177" y="3151735"/>
            <a:ext cx="1065821" cy="0"/>
          </a:xfrm>
          <a:custGeom>
            <a:avLst/>
            <a:gdLst/>
            <a:ahLst/>
            <a:cxnLst/>
            <a:rect l="l" t="t" r="r" b="b"/>
            <a:pathLst>
              <a:path w="537845">
                <a:moveTo>
                  <a:pt x="0" y="0"/>
                </a:moveTo>
                <a:lnTo>
                  <a:pt x="537591" y="0"/>
                </a:lnTo>
              </a:path>
            </a:pathLst>
          </a:custGeom>
          <a:ln w="3175">
            <a:solidFill>
              <a:srgbClr val="000000"/>
            </a:solidFill>
          </a:ln>
        </p:spPr>
        <p:txBody>
          <a:bodyPr wrap="square" lIns="0" tIns="0" rIns="0" bIns="0" rtlCol="0"/>
          <a:lstStyle/>
          <a:p>
            <a:endParaRPr sz="3567"/>
          </a:p>
        </p:txBody>
      </p:sp>
      <p:sp>
        <p:nvSpPr>
          <p:cNvPr id="131" name="object 131"/>
          <p:cNvSpPr/>
          <p:nvPr/>
        </p:nvSpPr>
        <p:spPr>
          <a:xfrm>
            <a:off x="8276314" y="3152994"/>
            <a:ext cx="0" cy="616591"/>
          </a:xfrm>
          <a:custGeom>
            <a:avLst/>
            <a:gdLst/>
            <a:ahLst/>
            <a:cxnLst/>
            <a:rect l="l" t="t" r="r" b="b"/>
            <a:pathLst>
              <a:path h="311150">
                <a:moveTo>
                  <a:pt x="0" y="0"/>
                </a:moveTo>
                <a:lnTo>
                  <a:pt x="0" y="311149"/>
                </a:lnTo>
              </a:path>
            </a:pathLst>
          </a:custGeom>
          <a:ln w="3175">
            <a:solidFill>
              <a:srgbClr val="000000"/>
            </a:solidFill>
          </a:ln>
        </p:spPr>
        <p:txBody>
          <a:bodyPr wrap="square" lIns="0" tIns="0" rIns="0" bIns="0" rtlCol="0"/>
          <a:lstStyle/>
          <a:p>
            <a:endParaRPr sz="3567"/>
          </a:p>
        </p:txBody>
      </p:sp>
      <p:sp>
        <p:nvSpPr>
          <p:cNvPr id="132" name="object 132"/>
          <p:cNvSpPr/>
          <p:nvPr/>
        </p:nvSpPr>
        <p:spPr>
          <a:xfrm>
            <a:off x="8274177" y="3772101"/>
            <a:ext cx="1065821" cy="0"/>
          </a:xfrm>
          <a:custGeom>
            <a:avLst/>
            <a:gdLst/>
            <a:ahLst/>
            <a:cxnLst/>
            <a:rect l="l" t="t" r="r" b="b"/>
            <a:pathLst>
              <a:path w="537845">
                <a:moveTo>
                  <a:pt x="0" y="0"/>
                </a:moveTo>
                <a:lnTo>
                  <a:pt x="537591" y="0"/>
                </a:lnTo>
              </a:path>
            </a:pathLst>
          </a:custGeom>
          <a:ln w="3175">
            <a:solidFill>
              <a:srgbClr val="000000"/>
            </a:solidFill>
          </a:ln>
        </p:spPr>
        <p:txBody>
          <a:bodyPr wrap="square" lIns="0" tIns="0" rIns="0" bIns="0" rtlCol="0"/>
          <a:lstStyle/>
          <a:p>
            <a:endParaRPr sz="3567"/>
          </a:p>
        </p:txBody>
      </p:sp>
      <p:sp>
        <p:nvSpPr>
          <p:cNvPr id="133" name="object 133"/>
          <p:cNvSpPr/>
          <p:nvPr/>
        </p:nvSpPr>
        <p:spPr>
          <a:xfrm>
            <a:off x="9337353" y="3154000"/>
            <a:ext cx="0" cy="616591"/>
          </a:xfrm>
          <a:custGeom>
            <a:avLst/>
            <a:gdLst/>
            <a:ahLst/>
            <a:cxnLst/>
            <a:rect l="l" t="t" r="r" b="b"/>
            <a:pathLst>
              <a:path h="311150">
                <a:moveTo>
                  <a:pt x="0" y="0"/>
                </a:moveTo>
                <a:lnTo>
                  <a:pt x="0" y="310896"/>
                </a:lnTo>
              </a:path>
            </a:pathLst>
          </a:custGeom>
          <a:ln w="3175">
            <a:solidFill>
              <a:srgbClr val="000000"/>
            </a:solidFill>
          </a:ln>
        </p:spPr>
        <p:txBody>
          <a:bodyPr wrap="square" lIns="0" tIns="0" rIns="0" bIns="0" rtlCol="0"/>
          <a:lstStyle/>
          <a:p>
            <a:endParaRPr sz="3567"/>
          </a:p>
        </p:txBody>
      </p:sp>
      <p:sp>
        <p:nvSpPr>
          <p:cNvPr id="134" name="object 134"/>
          <p:cNvSpPr/>
          <p:nvPr/>
        </p:nvSpPr>
        <p:spPr>
          <a:xfrm>
            <a:off x="8274177" y="3149723"/>
            <a:ext cx="1065821" cy="625399"/>
          </a:xfrm>
          <a:custGeom>
            <a:avLst/>
            <a:gdLst/>
            <a:ahLst/>
            <a:cxnLst/>
            <a:rect l="l" t="t" r="r" b="b"/>
            <a:pathLst>
              <a:path w="537845" h="315594">
                <a:moveTo>
                  <a:pt x="0" y="0"/>
                </a:moveTo>
                <a:lnTo>
                  <a:pt x="537591" y="0"/>
                </a:lnTo>
                <a:lnTo>
                  <a:pt x="537591" y="315214"/>
                </a:lnTo>
                <a:lnTo>
                  <a:pt x="0" y="315214"/>
                </a:lnTo>
                <a:lnTo>
                  <a:pt x="0" y="313055"/>
                </a:lnTo>
                <a:lnTo>
                  <a:pt x="535432" y="313055"/>
                </a:lnTo>
                <a:lnTo>
                  <a:pt x="535432" y="2159"/>
                </a:lnTo>
                <a:lnTo>
                  <a:pt x="2159" y="2159"/>
                </a:lnTo>
                <a:lnTo>
                  <a:pt x="2159" y="313055"/>
                </a:lnTo>
                <a:lnTo>
                  <a:pt x="0" y="313055"/>
                </a:lnTo>
                <a:lnTo>
                  <a:pt x="0" y="0"/>
                </a:lnTo>
                <a:close/>
              </a:path>
            </a:pathLst>
          </a:custGeom>
          <a:ln w="3175">
            <a:solidFill>
              <a:srgbClr val="000000"/>
            </a:solidFill>
          </a:ln>
        </p:spPr>
        <p:txBody>
          <a:bodyPr wrap="square" lIns="0" tIns="0" rIns="0" bIns="0" rtlCol="0"/>
          <a:lstStyle/>
          <a:p>
            <a:endParaRPr sz="3567"/>
          </a:p>
        </p:txBody>
      </p:sp>
      <p:sp>
        <p:nvSpPr>
          <p:cNvPr id="135" name="object 135"/>
          <p:cNvSpPr/>
          <p:nvPr/>
        </p:nvSpPr>
        <p:spPr>
          <a:xfrm>
            <a:off x="6628707" y="1067858"/>
            <a:ext cx="2738167" cy="2738167"/>
          </a:xfrm>
          <a:custGeom>
            <a:avLst/>
            <a:gdLst/>
            <a:ahLst/>
            <a:cxnLst/>
            <a:rect l="l" t="t" r="r" b="b"/>
            <a:pathLst>
              <a:path w="1381760" h="1381760">
                <a:moveTo>
                  <a:pt x="1381760" y="1381760"/>
                </a:moveTo>
                <a:lnTo>
                  <a:pt x="0" y="1381760"/>
                </a:lnTo>
                <a:lnTo>
                  <a:pt x="0" y="0"/>
                </a:lnTo>
                <a:lnTo>
                  <a:pt x="1381760" y="0"/>
                </a:lnTo>
                <a:lnTo>
                  <a:pt x="1381760" y="1381760"/>
                </a:lnTo>
              </a:path>
            </a:pathLst>
          </a:custGeom>
          <a:ln w="4318">
            <a:solidFill>
              <a:srgbClr val="000000"/>
            </a:solidFill>
          </a:ln>
        </p:spPr>
        <p:txBody>
          <a:bodyPr wrap="square" lIns="0" tIns="0" rIns="0" bIns="0" rtlCol="0"/>
          <a:lstStyle/>
          <a:p>
            <a:endParaRPr sz="3567"/>
          </a:p>
        </p:txBody>
      </p:sp>
      <p:sp>
        <p:nvSpPr>
          <p:cNvPr id="136" name="object 136"/>
          <p:cNvSpPr/>
          <p:nvPr/>
        </p:nvSpPr>
        <p:spPr>
          <a:xfrm>
            <a:off x="6628708"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37" name="object 137"/>
          <p:cNvSpPr/>
          <p:nvPr/>
        </p:nvSpPr>
        <p:spPr>
          <a:xfrm>
            <a:off x="6772821"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38" name="object 138"/>
          <p:cNvSpPr/>
          <p:nvPr/>
        </p:nvSpPr>
        <p:spPr>
          <a:xfrm>
            <a:off x="6916935"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39" name="object 139"/>
          <p:cNvSpPr/>
          <p:nvPr/>
        </p:nvSpPr>
        <p:spPr>
          <a:xfrm>
            <a:off x="7061052"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40" name="object 140"/>
          <p:cNvSpPr/>
          <p:nvPr/>
        </p:nvSpPr>
        <p:spPr>
          <a:xfrm>
            <a:off x="7205166" y="3788911"/>
            <a:ext cx="0" cy="17617"/>
          </a:xfrm>
          <a:custGeom>
            <a:avLst/>
            <a:gdLst/>
            <a:ahLst/>
            <a:cxnLst/>
            <a:rect l="l" t="t" r="r" b="b"/>
            <a:pathLst>
              <a:path h="8889">
                <a:moveTo>
                  <a:pt x="-2159" y="4318"/>
                </a:moveTo>
                <a:lnTo>
                  <a:pt x="2159" y="4318"/>
                </a:lnTo>
              </a:path>
            </a:pathLst>
          </a:custGeom>
          <a:ln w="8636">
            <a:solidFill>
              <a:srgbClr val="000000"/>
            </a:solidFill>
          </a:ln>
        </p:spPr>
        <p:txBody>
          <a:bodyPr wrap="square" lIns="0" tIns="0" rIns="0" bIns="0" rtlCol="0"/>
          <a:lstStyle/>
          <a:p>
            <a:endParaRPr sz="3567"/>
          </a:p>
        </p:txBody>
      </p:sp>
      <p:sp>
        <p:nvSpPr>
          <p:cNvPr id="141" name="object 141"/>
          <p:cNvSpPr txBox="1"/>
          <p:nvPr/>
        </p:nvSpPr>
        <p:spPr>
          <a:xfrm>
            <a:off x="7070999" y="3813073"/>
            <a:ext cx="265512" cy="167738"/>
          </a:xfrm>
          <a:prstGeom prst="rect">
            <a:avLst/>
          </a:prstGeom>
        </p:spPr>
        <p:txBody>
          <a:bodyPr vert="horz" wrap="square" lIns="0" tIns="0" rIns="0" bIns="0" rtlCol="0">
            <a:spAutoFit/>
          </a:bodyPr>
          <a:lstStyle/>
          <a:p>
            <a:pPr marL="25168"/>
            <a:r>
              <a:rPr sz="1090" dirty="0">
                <a:latin typeface="Times New Roman"/>
                <a:cs typeface="Times New Roman"/>
              </a:rPr>
              <a:t>500</a:t>
            </a:r>
            <a:endParaRPr sz="1090">
              <a:latin typeface="Times New Roman"/>
              <a:cs typeface="Times New Roman"/>
            </a:endParaRPr>
          </a:p>
        </p:txBody>
      </p:sp>
      <p:sp>
        <p:nvSpPr>
          <p:cNvPr id="142" name="object 142"/>
          <p:cNvSpPr/>
          <p:nvPr/>
        </p:nvSpPr>
        <p:spPr>
          <a:xfrm>
            <a:off x="7349278"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43" name="object 143"/>
          <p:cNvSpPr/>
          <p:nvPr/>
        </p:nvSpPr>
        <p:spPr>
          <a:xfrm>
            <a:off x="7493391"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44" name="object 144"/>
          <p:cNvSpPr/>
          <p:nvPr/>
        </p:nvSpPr>
        <p:spPr>
          <a:xfrm>
            <a:off x="7637505"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45" name="object 145"/>
          <p:cNvSpPr/>
          <p:nvPr/>
        </p:nvSpPr>
        <p:spPr>
          <a:xfrm>
            <a:off x="7781622"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46" name="object 146"/>
          <p:cNvSpPr/>
          <p:nvPr/>
        </p:nvSpPr>
        <p:spPr>
          <a:xfrm>
            <a:off x="7925734" y="3788911"/>
            <a:ext cx="0" cy="17617"/>
          </a:xfrm>
          <a:custGeom>
            <a:avLst/>
            <a:gdLst/>
            <a:ahLst/>
            <a:cxnLst/>
            <a:rect l="l" t="t" r="r" b="b"/>
            <a:pathLst>
              <a:path h="8889">
                <a:moveTo>
                  <a:pt x="-2159" y="4318"/>
                </a:moveTo>
                <a:lnTo>
                  <a:pt x="2159" y="4318"/>
                </a:lnTo>
              </a:path>
            </a:pathLst>
          </a:custGeom>
          <a:ln w="8636">
            <a:solidFill>
              <a:srgbClr val="000000"/>
            </a:solidFill>
          </a:ln>
        </p:spPr>
        <p:txBody>
          <a:bodyPr wrap="square" lIns="0" tIns="0" rIns="0" bIns="0" rtlCol="0"/>
          <a:lstStyle/>
          <a:p>
            <a:endParaRPr sz="3567"/>
          </a:p>
        </p:txBody>
      </p:sp>
      <p:sp>
        <p:nvSpPr>
          <p:cNvPr id="147" name="object 147"/>
          <p:cNvSpPr/>
          <p:nvPr/>
        </p:nvSpPr>
        <p:spPr>
          <a:xfrm>
            <a:off x="8069848"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48" name="object 148"/>
          <p:cNvSpPr/>
          <p:nvPr/>
        </p:nvSpPr>
        <p:spPr>
          <a:xfrm>
            <a:off x="8213961"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49" name="object 149"/>
          <p:cNvSpPr/>
          <p:nvPr/>
        </p:nvSpPr>
        <p:spPr>
          <a:xfrm>
            <a:off x="8358079"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50" name="object 150"/>
          <p:cNvSpPr/>
          <p:nvPr/>
        </p:nvSpPr>
        <p:spPr>
          <a:xfrm>
            <a:off x="8502192"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51" name="object 151"/>
          <p:cNvSpPr/>
          <p:nvPr/>
        </p:nvSpPr>
        <p:spPr>
          <a:xfrm>
            <a:off x="8646304" y="3788911"/>
            <a:ext cx="0" cy="17617"/>
          </a:xfrm>
          <a:custGeom>
            <a:avLst/>
            <a:gdLst/>
            <a:ahLst/>
            <a:cxnLst/>
            <a:rect l="l" t="t" r="r" b="b"/>
            <a:pathLst>
              <a:path h="8889">
                <a:moveTo>
                  <a:pt x="-2159" y="4318"/>
                </a:moveTo>
                <a:lnTo>
                  <a:pt x="2159" y="4318"/>
                </a:lnTo>
              </a:path>
            </a:pathLst>
          </a:custGeom>
          <a:ln w="8636">
            <a:solidFill>
              <a:srgbClr val="000000"/>
            </a:solidFill>
          </a:ln>
        </p:spPr>
        <p:txBody>
          <a:bodyPr wrap="square" lIns="0" tIns="0" rIns="0" bIns="0" rtlCol="0"/>
          <a:lstStyle/>
          <a:p>
            <a:endParaRPr sz="3567"/>
          </a:p>
        </p:txBody>
      </p:sp>
      <p:sp>
        <p:nvSpPr>
          <p:cNvPr id="152" name="object 152"/>
          <p:cNvSpPr/>
          <p:nvPr/>
        </p:nvSpPr>
        <p:spPr>
          <a:xfrm>
            <a:off x="8790418"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53" name="object 153"/>
          <p:cNvSpPr/>
          <p:nvPr/>
        </p:nvSpPr>
        <p:spPr>
          <a:xfrm>
            <a:off x="8934531"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54" name="object 154"/>
          <p:cNvSpPr/>
          <p:nvPr/>
        </p:nvSpPr>
        <p:spPr>
          <a:xfrm>
            <a:off x="9078649"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55" name="object 155"/>
          <p:cNvSpPr/>
          <p:nvPr/>
        </p:nvSpPr>
        <p:spPr>
          <a:xfrm>
            <a:off x="9222762" y="3795759"/>
            <a:ext cx="0" cy="11325"/>
          </a:xfrm>
          <a:custGeom>
            <a:avLst/>
            <a:gdLst/>
            <a:ahLst/>
            <a:cxnLst/>
            <a:rect l="l" t="t" r="r" b="b"/>
            <a:pathLst>
              <a:path h="5714">
                <a:moveTo>
                  <a:pt x="-2159" y="2590"/>
                </a:moveTo>
                <a:lnTo>
                  <a:pt x="2159" y="2590"/>
                </a:lnTo>
              </a:path>
            </a:pathLst>
          </a:custGeom>
          <a:ln w="5181">
            <a:solidFill>
              <a:srgbClr val="000000"/>
            </a:solidFill>
          </a:ln>
        </p:spPr>
        <p:txBody>
          <a:bodyPr wrap="square" lIns="0" tIns="0" rIns="0" bIns="0" rtlCol="0"/>
          <a:lstStyle/>
          <a:p>
            <a:endParaRPr sz="3567"/>
          </a:p>
        </p:txBody>
      </p:sp>
      <p:sp>
        <p:nvSpPr>
          <p:cNvPr id="156" name="object 156"/>
          <p:cNvSpPr/>
          <p:nvPr/>
        </p:nvSpPr>
        <p:spPr>
          <a:xfrm>
            <a:off x="9366876" y="3788911"/>
            <a:ext cx="0" cy="17617"/>
          </a:xfrm>
          <a:custGeom>
            <a:avLst/>
            <a:gdLst/>
            <a:ahLst/>
            <a:cxnLst/>
            <a:rect l="l" t="t" r="r" b="b"/>
            <a:pathLst>
              <a:path h="8889">
                <a:moveTo>
                  <a:pt x="-2159" y="4318"/>
                </a:moveTo>
                <a:lnTo>
                  <a:pt x="2159" y="4318"/>
                </a:lnTo>
              </a:path>
            </a:pathLst>
          </a:custGeom>
          <a:ln w="8636">
            <a:solidFill>
              <a:srgbClr val="000000"/>
            </a:solidFill>
          </a:ln>
        </p:spPr>
        <p:txBody>
          <a:bodyPr wrap="square" lIns="0" tIns="0" rIns="0" bIns="0" rtlCol="0"/>
          <a:lstStyle/>
          <a:p>
            <a:endParaRPr sz="3567"/>
          </a:p>
        </p:txBody>
      </p:sp>
      <p:sp>
        <p:nvSpPr>
          <p:cNvPr id="157" name="object 157"/>
          <p:cNvSpPr txBox="1"/>
          <p:nvPr/>
        </p:nvSpPr>
        <p:spPr>
          <a:xfrm>
            <a:off x="9196341" y="3813072"/>
            <a:ext cx="337237" cy="167738"/>
          </a:xfrm>
          <a:prstGeom prst="rect">
            <a:avLst/>
          </a:prstGeom>
        </p:spPr>
        <p:txBody>
          <a:bodyPr vert="horz" wrap="square" lIns="0" tIns="0" rIns="0" bIns="0" rtlCol="0">
            <a:spAutoFit/>
          </a:bodyPr>
          <a:lstStyle/>
          <a:p>
            <a:pPr marL="25168"/>
            <a:r>
              <a:rPr sz="1090" dirty="0">
                <a:latin typeface="Times New Roman"/>
                <a:cs typeface="Times New Roman"/>
              </a:rPr>
              <a:t>2000</a:t>
            </a:r>
            <a:endParaRPr sz="1090">
              <a:latin typeface="Times New Roman"/>
              <a:cs typeface="Times New Roman"/>
            </a:endParaRPr>
          </a:p>
        </p:txBody>
      </p:sp>
      <p:sp>
        <p:nvSpPr>
          <p:cNvPr id="158" name="object 158"/>
          <p:cNvSpPr/>
          <p:nvPr/>
        </p:nvSpPr>
        <p:spPr>
          <a:xfrm>
            <a:off x="6628707" y="3168058"/>
            <a:ext cx="17617" cy="0"/>
          </a:xfrm>
          <a:custGeom>
            <a:avLst/>
            <a:gdLst/>
            <a:ahLst/>
            <a:cxnLst/>
            <a:rect l="l" t="t" r="r" b="b"/>
            <a:pathLst>
              <a:path w="8889">
                <a:moveTo>
                  <a:pt x="0" y="0"/>
                </a:moveTo>
                <a:lnTo>
                  <a:pt x="8636" y="0"/>
                </a:lnTo>
              </a:path>
            </a:pathLst>
          </a:custGeom>
          <a:ln w="4318">
            <a:solidFill>
              <a:srgbClr val="000000"/>
            </a:solidFill>
          </a:ln>
        </p:spPr>
        <p:txBody>
          <a:bodyPr wrap="square" lIns="0" tIns="0" rIns="0" bIns="0" rtlCol="0"/>
          <a:lstStyle/>
          <a:p>
            <a:endParaRPr sz="3567"/>
          </a:p>
        </p:txBody>
      </p:sp>
      <p:sp>
        <p:nvSpPr>
          <p:cNvPr id="159" name="object 159"/>
          <p:cNvSpPr/>
          <p:nvPr/>
        </p:nvSpPr>
        <p:spPr>
          <a:xfrm>
            <a:off x="6628707" y="2893304"/>
            <a:ext cx="17617" cy="0"/>
          </a:xfrm>
          <a:custGeom>
            <a:avLst/>
            <a:gdLst/>
            <a:ahLst/>
            <a:cxnLst/>
            <a:rect l="l" t="t" r="r" b="b"/>
            <a:pathLst>
              <a:path w="8889">
                <a:moveTo>
                  <a:pt x="0" y="0"/>
                </a:moveTo>
                <a:lnTo>
                  <a:pt x="8636" y="0"/>
                </a:lnTo>
              </a:path>
            </a:pathLst>
          </a:custGeom>
          <a:ln w="4318">
            <a:solidFill>
              <a:srgbClr val="000000"/>
            </a:solidFill>
          </a:ln>
        </p:spPr>
        <p:txBody>
          <a:bodyPr wrap="square" lIns="0" tIns="0" rIns="0" bIns="0" rtlCol="0"/>
          <a:lstStyle/>
          <a:p>
            <a:endParaRPr sz="3567"/>
          </a:p>
        </p:txBody>
      </p:sp>
      <p:sp>
        <p:nvSpPr>
          <p:cNvPr id="160" name="object 160"/>
          <p:cNvSpPr txBox="1"/>
          <p:nvPr/>
        </p:nvSpPr>
        <p:spPr>
          <a:xfrm>
            <a:off x="6338381" y="2801948"/>
            <a:ext cx="305779" cy="450893"/>
          </a:xfrm>
          <a:prstGeom prst="rect">
            <a:avLst/>
          </a:prstGeom>
        </p:spPr>
        <p:txBody>
          <a:bodyPr vert="horz" wrap="square" lIns="0" tIns="0" rIns="0" bIns="0" rtlCol="0">
            <a:spAutoFit/>
          </a:bodyPr>
          <a:lstStyle/>
          <a:p>
            <a:pPr marL="25168"/>
            <a:r>
              <a:rPr sz="1090" spc="20" dirty="0">
                <a:latin typeface="Times New Roman"/>
                <a:cs typeface="Times New Roman"/>
              </a:rPr>
              <a:t>0</a:t>
            </a:r>
            <a:r>
              <a:rPr sz="1090" dirty="0">
                <a:latin typeface="Times New Roman"/>
                <a:cs typeface="Times New Roman"/>
              </a:rPr>
              <a:t>.10</a:t>
            </a:r>
            <a:endParaRPr sz="1090">
              <a:latin typeface="Times New Roman"/>
              <a:cs typeface="Times New Roman"/>
            </a:endParaRPr>
          </a:p>
          <a:p>
            <a:pPr marL="25168">
              <a:spcBef>
                <a:spcPts val="852"/>
              </a:spcBef>
            </a:pPr>
            <a:r>
              <a:rPr sz="1090" spc="20" dirty="0">
                <a:latin typeface="Times New Roman"/>
                <a:cs typeface="Times New Roman"/>
              </a:rPr>
              <a:t>0</a:t>
            </a:r>
            <a:r>
              <a:rPr sz="1090" dirty="0">
                <a:latin typeface="Times New Roman"/>
                <a:cs typeface="Times New Roman"/>
              </a:rPr>
              <a:t>.05</a:t>
            </a:r>
            <a:endParaRPr sz="1090">
              <a:latin typeface="Times New Roman"/>
              <a:cs typeface="Times New Roman"/>
            </a:endParaRPr>
          </a:p>
        </p:txBody>
      </p:sp>
      <p:sp>
        <p:nvSpPr>
          <p:cNvPr id="161" name="object 161"/>
          <p:cNvSpPr/>
          <p:nvPr/>
        </p:nvSpPr>
        <p:spPr>
          <a:xfrm>
            <a:off x="6628707" y="2255337"/>
            <a:ext cx="17617" cy="0"/>
          </a:xfrm>
          <a:custGeom>
            <a:avLst/>
            <a:gdLst/>
            <a:ahLst/>
            <a:cxnLst/>
            <a:rect l="l" t="t" r="r" b="b"/>
            <a:pathLst>
              <a:path w="8889">
                <a:moveTo>
                  <a:pt x="0" y="0"/>
                </a:moveTo>
                <a:lnTo>
                  <a:pt x="8636" y="0"/>
                </a:lnTo>
              </a:path>
            </a:pathLst>
          </a:custGeom>
          <a:ln w="4318">
            <a:solidFill>
              <a:srgbClr val="000000"/>
            </a:solidFill>
          </a:ln>
        </p:spPr>
        <p:txBody>
          <a:bodyPr wrap="square" lIns="0" tIns="0" rIns="0" bIns="0" rtlCol="0"/>
          <a:lstStyle/>
          <a:p>
            <a:endParaRPr sz="3567"/>
          </a:p>
        </p:txBody>
      </p:sp>
      <p:sp>
        <p:nvSpPr>
          <p:cNvPr id="162" name="object 162"/>
          <p:cNvSpPr/>
          <p:nvPr/>
        </p:nvSpPr>
        <p:spPr>
          <a:xfrm>
            <a:off x="6628707" y="1980579"/>
            <a:ext cx="17617" cy="0"/>
          </a:xfrm>
          <a:custGeom>
            <a:avLst/>
            <a:gdLst/>
            <a:ahLst/>
            <a:cxnLst/>
            <a:rect l="l" t="t" r="r" b="b"/>
            <a:pathLst>
              <a:path w="8889">
                <a:moveTo>
                  <a:pt x="0" y="0"/>
                </a:moveTo>
                <a:lnTo>
                  <a:pt x="8636" y="0"/>
                </a:lnTo>
              </a:path>
            </a:pathLst>
          </a:custGeom>
          <a:ln w="4318">
            <a:solidFill>
              <a:srgbClr val="000000"/>
            </a:solidFill>
          </a:ln>
        </p:spPr>
        <p:txBody>
          <a:bodyPr wrap="square" lIns="0" tIns="0" rIns="0" bIns="0" rtlCol="0"/>
          <a:lstStyle/>
          <a:p>
            <a:endParaRPr sz="3567"/>
          </a:p>
        </p:txBody>
      </p:sp>
      <p:sp>
        <p:nvSpPr>
          <p:cNvPr id="163" name="object 163"/>
          <p:cNvSpPr txBox="1"/>
          <p:nvPr/>
        </p:nvSpPr>
        <p:spPr>
          <a:xfrm>
            <a:off x="6338381" y="1889223"/>
            <a:ext cx="305779" cy="450893"/>
          </a:xfrm>
          <a:prstGeom prst="rect">
            <a:avLst/>
          </a:prstGeom>
        </p:spPr>
        <p:txBody>
          <a:bodyPr vert="horz" wrap="square" lIns="0" tIns="0" rIns="0" bIns="0" rtlCol="0">
            <a:spAutoFit/>
          </a:bodyPr>
          <a:lstStyle/>
          <a:p>
            <a:pPr marL="25168"/>
            <a:r>
              <a:rPr sz="1090" spc="20" dirty="0">
                <a:latin typeface="Times New Roman"/>
                <a:cs typeface="Times New Roman"/>
              </a:rPr>
              <a:t>1</a:t>
            </a:r>
            <a:r>
              <a:rPr sz="1090" dirty="0">
                <a:latin typeface="Times New Roman"/>
                <a:cs typeface="Times New Roman"/>
              </a:rPr>
              <a:t>.00</a:t>
            </a:r>
            <a:endParaRPr sz="1090">
              <a:latin typeface="Times New Roman"/>
              <a:cs typeface="Times New Roman"/>
            </a:endParaRPr>
          </a:p>
          <a:p>
            <a:pPr marL="25168">
              <a:spcBef>
                <a:spcPts val="852"/>
              </a:spcBef>
            </a:pPr>
            <a:r>
              <a:rPr sz="1090" spc="20" dirty="0">
                <a:latin typeface="Times New Roman"/>
                <a:cs typeface="Times New Roman"/>
              </a:rPr>
              <a:t>0</a:t>
            </a:r>
            <a:r>
              <a:rPr sz="1090" dirty="0">
                <a:latin typeface="Times New Roman"/>
                <a:cs typeface="Times New Roman"/>
              </a:rPr>
              <a:t>.50</a:t>
            </a:r>
            <a:endParaRPr sz="1090">
              <a:latin typeface="Times New Roman"/>
              <a:cs typeface="Times New Roman"/>
            </a:endParaRPr>
          </a:p>
        </p:txBody>
      </p:sp>
      <p:sp>
        <p:nvSpPr>
          <p:cNvPr id="164" name="object 164"/>
          <p:cNvSpPr/>
          <p:nvPr/>
        </p:nvSpPr>
        <p:spPr>
          <a:xfrm>
            <a:off x="6628707" y="1342616"/>
            <a:ext cx="17617" cy="0"/>
          </a:xfrm>
          <a:custGeom>
            <a:avLst/>
            <a:gdLst/>
            <a:ahLst/>
            <a:cxnLst/>
            <a:rect l="l" t="t" r="r" b="b"/>
            <a:pathLst>
              <a:path w="8889">
                <a:moveTo>
                  <a:pt x="0" y="0"/>
                </a:moveTo>
                <a:lnTo>
                  <a:pt x="8636" y="0"/>
                </a:lnTo>
              </a:path>
            </a:pathLst>
          </a:custGeom>
          <a:ln w="4318">
            <a:solidFill>
              <a:srgbClr val="000000"/>
            </a:solidFill>
          </a:ln>
        </p:spPr>
        <p:txBody>
          <a:bodyPr wrap="square" lIns="0" tIns="0" rIns="0" bIns="0" rtlCol="0"/>
          <a:lstStyle/>
          <a:p>
            <a:endParaRPr sz="3567"/>
          </a:p>
        </p:txBody>
      </p:sp>
      <p:sp>
        <p:nvSpPr>
          <p:cNvPr id="165" name="object 165"/>
          <p:cNvSpPr/>
          <p:nvPr/>
        </p:nvSpPr>
        <p:spPr>
          <a:xfrm>
            <a:off x="6628707" y="1067858"/>
            <a:ext cx="17617" cy="0"/>
          </a:xfrm>
          <a:custGeom>
            <a:avLst/>
            <a:gdLst/>
            <a:ahLst/>
            <a:cxnLst/>
            <a:rect l="l" t="t" r="r" b="b"/>
            <a:pathLst>
              <a:path w="8889">
                <a:moveTo>
                  <a:pt x="0" y="0"/>
                </a:moveTo>
                <a:lnTo>
                  <a:pt x="8636" y="0"/>
                </a:lnTo>
              </a:path>
            </a:pathLst>
          </a:custGeom>
          <a:ln w="4318">
            <a:solidFill>
              <a:srgbClr val="000000"/>
            </a:solidFill>
          </a:ln>
        </p:spPr>
        <p:txBody>
          <a:bodyPr wrap="square" lIns="0" tIns="0" rIns="0" bIns="0" rtlCol="0"/>
          <a:lstStyle/>
          <a:p>
            <a:endParaRPr sz="3567"/>
          </a:p>
        </p:txBody>
      </p:sp>
      <p:sp>
        <p:nvSpPr>
          <p:cNvPr id="166" name="object 166"/>
          <p:cNvSpPr txBox="1"/>
          <p:nvPr/>
        </p:nvSpPr>
        <p:spPr>
          <a:xfrm>
            <a:off x="6265648" y="976502"/>
            <a:ext cx="381280" cy="450893"/>
          </a:xfrm>
          <a:prstGeom prst="rect">
            <a:avLst/>
          </a:prstGeom>
        </p:spPr>
        <p:txBody>
          <a:bodyPr vert="horz" wrap="square" lIns="0" tIns="0" rIns="0" bIns="0" rtlCol="0">
            <a:spAutoFit/>
          </a:bodyPr>
          <a:lstStyle/>
          <a:p>
            <a:pPr marL="25168"/>
            <a:r>
              <a:rPr sz="1090" dirty="0">
                <a:latin typeface="Times New Roman"/>
                <a:cs typeface="Times New Roman"/>
              </a:rPr>
              <a:t>1</a:t>
            </a:r>
            <a:r>
              <a:rPr sz="1090" spc="50" dirty="0">
                <a:latin typeface="Times New Roman"/>
                <a:cs typeface="Times New Roman"/>
              </a:rPr>
              <a:t>0</a:t>
            </a:r>
            <a:r>
              <a:rPr sz="1090" dirty="0">
                <a:latin typeface="Times New Roman"/>
                <a:cs typeface="Times New Roman"/>
              </a:rPr>
              <a:t>.00</a:t>
            </a:r>
            <a:endParaRPr sz="1090">
              <a:latin typeface="Times New Roman"/>
              <a:cs typeface="Times New Roman"/>
            </a:endParaRPr>
          </a:p>
          <a:p>
            <a:pPr marL="96895">
              <a:spcBef>
                <a:spcPts val="852"/>
              </a:spcBef>
            </a:pPr>
            <a:r>
              <a:rPr sz="1090" spc="10" dirty="0">
                <a:latin typeface="Times New Roman"/>
                <a:cs typeface="Times New Roman"/>
              </a:rPr>
              <a:t>5.00</a:t>
            </a:r>
            <a:endParaRPr sz="1090">
              <a:latin typeface="Times New Roman"/>
              <a:cs typeface="Times New Roman"/>
            </a:endParaRPr>
          </a:p>
        </p:txBody>
      </p:sp>
      <p:sp>
        <p:nvSpPr>
          <p:cNvPr id="167" name="object 167"/>
          <p:cNvSpPr/>
          <p:nvPr/>
        </p:nvSpPr>
        <p:spPr>
          <a:xfrm>
            <a:off x="6628709" y="3531267"/>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68" name="object 168"/>
          <p:cNvSpPr/>
          <p:nvPr/>
        </p:nvSpPr>
        <p:spPr>
          <a:xfrm>
            <a:off x="6628709" y="3370545"/>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69" name="object 169"/>
          <p:cNvSpPr/>
          <p:nvPr/>
        </p:nvSpPr>
        <p:spPr>
          <a:xfrm>
            <a:off x="6628709" y="3256513"/>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0" name="object 170"/>
          <p:cNvSpPr/>
          <p:nvPr/>
        </p:nvSpPr>
        <p:spPr>
          <a:xfrm>
            <a:off x="6628709" y="3095787"/>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1" name="object 171"/>
          <p:cNvSpPr/>
          <p:nvPr/>
        </p:nvSpPr>
        <p:spPr>
          <a:xfrm>
            <a:off x="6628709" y="3034683"/>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2" name="object 172"/>
          <p:cNvSpPr/>
          <p:nvPr/>
        </p:nvSpPr>
        <p:spPr>
          <a:xfrm>
            <a:off x="6628709" y="2981757"/>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3" name="object 173"/>
          <p:cNvSpPr/>
          <p:nvPr/>
        </p:nvSpPr>
        <p:spPr>
          <a:xfrm>
            <a:off x="6628709" y="2935065"/>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4" name="object 174"/>
          <p:cNvSpPr/>
          <p:nvPr/>
        </p:nvSpPr>
        <p:spPr>
          <a:xfrm>
            <a:off x="6628709" y="2618546"/>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5" name="object 175"/>
          <p:cNvSpPr/>
          <p:nvPr/>
        </p:nvSpPr>
        <p:spPr>
          <a:xfrm>
            <a:off x="6628709" y="2457824"/>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6" name="object 176"/>
          <p:cNvSpPr/>
          <p:nvPr/>
        </p:nvSpPr>
        <p:spPr>
          <a:xfrm>
            <a:off x="6628709" y="2343788"/>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7" name="object 177"/>
          <p:cNvSpPr/>
          <p:nvPr/>
        </p:nvSpPr>
        <p:spPr>
          <a:xfrm>
            <a:off x="6628709" y="2183066"/>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8" name="object 178"/>
          <p:cNvSpPr/>
          <p:nvPr/>
        </p:nvSpPr>
        <p:spPr>
          <a:xfrm>
            <a:off x="6628709" y="2121964"/>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79" name="object 179"/>
          <p:cNvSpPr/>
          <p:nvPr/>
        </p:nvSpPr>
        <p:spPr>
          <a:xfrm>
            <a:off x="6628709" y="2069030"/>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80" name="object 180"/>
          <p:cNvSpPr/>
          <p:nvPr/>
        </p:nvSpPr>
        <p:spPr>
          <a:xfrm>
            <a:off x="6628709" y="2022345"/>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81" name="object 181"/>
          <p:cNvSpPr/>
          <p:nvPr/>
        </p:nvSpPr>
        <p:spPr>
          <a:xfrm>
            <a:off x="6628709" y="1705825"/>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82" name="object 182"/>
          <p:cNvSpPr/>
          <p:nvPr/>
        </p:nvSpPr>
        <p:spPr>
          <a:xfrm>
            <a:off x="6628709" y="1545100"/>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83" name="object 183"/>
          <p:cNvSpPr/>
          <p:nvPr/>
        </p:nvSpPr>
        <p:spPr>
          <a:xfrm>
            <a:off x="6628709" y="1431067"/>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84" name="object 184"/>
          <p:cNvSpPr/>
          <p:nvPr/>
        </p:nvSpPr>
        <p:spPr>
          <a:xfrm>
            <a:off x="6628709" y="1270346"/>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85" name="object 185"/>
          <p:cNvSpPr/>
          <p:nvPr/>
        </p:nvSpPr>
        <p:spPr>
          <a:xfrm>
            <a:off x="6628709" y="1209243"/>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86" name="object 186"/>
          <p:cNvSpPr/>
          <p:nvPr/>
        </p:nvSpPr>
        <p:spPr>
          <a:xfrm>
            <a:off x="6628709" y="1156309"/>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87" name="object 187"/>
          <p:cNvSpPr/>
          <p:nvPr/>
        </p:nvSpPr>
        <p:spPr>
          <a:xfrm>
            <a:off x="6628709" y="1109624"/>
            <a:ext cx="11325" cy="0"/>
          </a:xfrm>
          <a:custGeom>
            <a:avLst/>
            <a:gdLst/>
            <a:ahLst/>
            <a:cxnLst/>
            <a:rect l="l" t="t" r="r" b="b"/>
            <a:pathLst>
              <a:path w="5714">
                <a:moveTo>
                  <a:pt x="0" y="0"/>
                </a:moveTo>
                <a:lnTo>
                  <a:pt x="5181" y="0"/>
                </a:lnTo>
              </a:path>
            </a:pathLst>
          </a:custGeom>
          <a:ln w="3175">
            <a:solidFill>
              <a:srgbClr val="000000"/>
            </a:solidFill>
          </a:ln>
        </p:spPr>
        <p:txBody>
          <a:bodyPr wrap="square" lIns="0" tIns="0" rIns="0" bIns="0" rtlCol="0"/>
          <a:lstStyle/>
          <a:p>
            <a:endParaRPr sz="3567"/>
          </a:p>
        </p:txBody>
      </p:sp>
      <p:sp>
        <p:nvSpPr>
          <p:cNvPr id="188" name="object 188"/>
          <p:cNvSpPr/>
          <p:nvPr/>
        </p:nvSpPr>
        <p:spPr>
          <a:xfrm>
            <a:off x="6628708"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189" name="object 189"/>
          <p:cNvSpPr/>
          <p:nvPr/>
        </p:nvSpPr>
        <p:spPr>
          <a:xfrm>
            <a:off x="6772821"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190" name="object 190"/>
          <p:cNvSpPr/>
          <p:nvPr/>
        </p:nvSpPr>
        <p:spPr>
          <a:xfrm>
            <a:off x="6916935"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191" name="object 191"/>
          <p:cNvSpPr/>
          <p:nvPr/>
        </p:nvSpPr>
        <p:spPr>
          <a:xfrm>
            <a:off x="7061052"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192" name="object 192"/>
          <p:cNvSpPr/>
          <p:nvPr/>
        </p:nvSpPr>
        <p:spPr>
          <a:xfrm>
            <a:off x="7205166" y="1067858"/>
            <a:ext cx="0" cy="17617"/>
          </a:xfrm>
          <a:custGeom>
            <a:avLst/>
            <a:gdLst/>
            <a:ahLst/>
            <a:cxnLst/>
            <a:rect l="l" t="t" r="r" b="b"/>
            <a:pathLst>
              <a:path h="8890">
                <a:moveTo>
                  <a:pt x="-2159" y="4318"/>
                </a:moveTo>
                <a:lnTo>
                  <a:pt x="2159" y="4318"/>
                </a:lnTo>
              </a:path>
            </a:pathLst>
          </a:custGeom>
          <a:ln w="8636">
            <a:solidFill>
              <a:srgbClr val="000000"/>
            </a:solidFill>
          </a:ln>
        </p:spPr>
        <p:txBody>
          <a:bodyPr wrap="square" lIns="0" tIns="0" rIns="0" bIns="0" rtlCol="0"/>
          <a:lstStyle/>
          <a:p>
            <a:endParaRPr sz="3567"/>
          </a:p>
        </p:txBody>
      </p:sp>
      <p:sp>
        <p:nvSpPr>
          <p:cNvPr id="193" name="object 193"/>
          <p:cNvSpPr/>
          <p:nvPr/>
        </p:nvSpPr>
        <p:spPr>
          <a:xfrm>
            <a:off x="7349278"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194" name="object 194"/>
          <p:cNvSpPr/>
          <p:nvPr/>
        </p:nvSpPr>
        <p:spPr>
          <a:xfrm>
            <a:off x="7493391"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195" name="object 195"/>
          <p:cNvSpPr/>
          <p:nvPr/>
        </p:nvSpPr>
        <p:spPr>
          <a:xfrm>
            <a:off x="7637505"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196" name="object 196"/>
          <p:cNvSpPr/>
          <p:nvPr/>
        </p:nvSpPr>
        <p:spPr>
          <a:xfrm>
            <a:off x="7781622"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197" name="object 197"/>
          <p:cNvSpPr/>
          <p:nvPr/>
        </p:nvSpPr>
        <p:spPr>
          <a:xfrm>
            <a:off x="7925734" y="1067858"/>
            <a:ext cx="0" cy="17617"/>
          </a:xfrm>
          <a:custGeom>
            <a:avLst/>
            <a:gdLst/>
            <a:ahLst/>
            <a:cxnLst/>
            <a:rect l="l" t="t" r="r" b="b"/>
            <a:pathLst>
              <a:path h="8890">
                <a:moveTo>
                  <a:pt x="-2159" y="4318"/>
                </a:moveTo>
                <a:lnTo>
                  <a:pt x="2159" y="4318"/>
                </a:lnTo>
              </a:path>
            </a:pathLst>
          </a:custGeom>
          <a:ln w="8636">
            <a:solidFill>
              <a:srgbClr val="000000"/>
            </a:solidFill>
          </a:ln>
        </p:spPr>
        <p:txBody>
          <a:bodyPr wrap="square" lIns="0" tIns="0" rIns="0" bIns="0" rtlCol="0"/>
          <a:lstStyle/>
          <a:p>
            <a:endParaRPr sz="3567"/>
          </a:p>
        </p:txBody>
      </p:sp>
      <p:sp>
        <p:nvSpPr>
          <p:cNvPr id="198" name="object 198"/>
          <p:cNvSpPr/>
          <p:nvPr/>
        </p:nvSpPr>
        <p:spPr>
          <a:xfrm>
            <a:off x="8069848"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199" name="object 199"/>
          <p:cNvSpPr/>
          <p:nvPr/>
        </p:nvSpPr>
        <p:spPr>
          <a:xfrm>
            <a:off x="8213961"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200" name="object 200"/>
          <p:cNvSpPr/>
          <p:nvPr/>
        </p:nvSpPr>
        <p:spPr>
          <a:xfrm>
            <a:off x="8358079"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201" name="object 201"/>
          <p:cNvSpPr/>
          <p:nvPr/>
        </p:nvSpPr>
        <p:spPr>
          <a:xfrm>
            <a:off x="8502192"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202" name="object 202"/>
          <p:cNvSpPr/>
          <p:nvPr/>
        </p:nvSpPr>
        <p:spPr>
          <a:xfrm>
            <a:off x="8646304" y="1067858"/>
            <a:ext cx="0" cy="17617"/>
          </a:xfrm>
          <a:custGeom>
            <a:avLst/>
            <a:gdLst/>
            <a:ahLst/>
            <a:cxnLst/>
            <a:rect l="l" t="t" r="r" b="b"/>
            <a:pathLst>
              <a:path h="8890">
                <a:moveTo>
                  <a:pt x="-2159" y="4318"/>
                </a:moveTo>
                <a:lnTo>
                  <a:pt x="2159" y="4318"/>
                </a:lnTo>
              </a:path>
            </a:pathLst>
          </a:custGeom>
          <a:ln w="8636">
            <a:solidFill>
              <a:srgbClr val="000000"/>
            </a:solidFill>
          </a:ln>
        </p:spPr>
        <p:txBody>
          <a:bodyPr wrap="square" lIns="0" tIns="0" rIns="0" bIns="0" rtlCol="0"/>
          <a:lstStyle/>
          <a:p>
            <a:endParaRPr sz="3567"/>
          </a:p>
        </p:txBody>
      </p:sp>
      <p:sp>
        <p:nvSpPr>
          <p:cNvPr id="203" name="object 203"/>
          <p:cNvSpPr/>
          <p:nvPr/>
        </p:nvSpPr>
        <p:spPr>
          <a:xfrm>
            <a:off x="8790418"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204" name="object 204"/>
          <p:cNvSpPr/>
          <p:nvPr/>
        </p:nvSpPr>
        <p:spPr>
          <a:xfrm>
            <a:off x="8934531"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205" name="object 205"/>
          <p:cNvSpPr/>
          <p:nvPr/>
        </p:nvSpPr>
        <p:spPr>
          <a:xfrm>
            <a:off x="9078649"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206" name="object 206"/>
          <p:cNvSpPr/>
          <p:nvPr/>
        </p:nvSpPr>
        <p:spPr>
          <a:xfrm>
            <a:off x="9222762" y="1067859"/>
            <a:ext cx="0" cy="11325"/>
          </a:xfrm>
          <a:custGeom>
            <a:avLst/>
            <a:gdLst/>
            <a:ahLst/>
            <a:cxnLst/>
            <a:rect l="l" t="t" r="r" b="b"/>
            <a:pathLst>
              <a:path h="5715">
                <a:moveTo>
                  <a:pt x="-2159" y="2590"/>
                </a:moveTo>
                <a:lnTo>
                  <a:pt x="2159" y="2590"/>
                </a:lnTo>
              </a:path>
            </a:pathLst>
          </a:custGeom>
          <a:ln w="5181">
            <a:solidFill>
              <a:srgbClr val="000000"/>
            </a:solidFill>
          </a:ln>
        </p:spPr>
        <p:txBody>
          <a:bodyPr wrap="square" lIns="0" tIns="0" rIns="0" bIns="0" rtlCol="0"/>
          <a:lstStyle/>
          <a:p>
            <a:endParaRPr sz="3567"/>
          </a:p>
        </p:txBody>
      </p:sp>
      <p:sp>
        <p:nvSpPr>
          <p:cNvPr id="207" name="object 207"/>
          <p:cNvSpPr/>
          <p:nvPr/>
        </p:nvSpPr>
        <p:spPr>
          <a:xfrm>
            <a:off x="9366876" y="1067858"/>
            <a:ext cx="0" cy="17617"/>
          </a:xfrm>
          <a:custGeom>
            <a:avLst/>
            <a:gdLst/>
            <a:ahLst/>
            <a:cxnLst/>
            <a:rect l="l" t="t" r="r" b="b"/>
            <a:pathLst>
              <a:path h="8890">
                <a:moveTo>
                  <a:pt x="-2159" y="4318"/>
                </a:moveTo>
                <a:lnTo>
                  <a:pt x="2159" y="4318"/>
                </a:lnTo>
              </a:path>
            </a:pathLst>
          </a:custGeom>
          <a:ln w="8636">
            <a:solidFill>
              <a:srgbClr val="000000"/>
            </a:solidFill>
          </a:ln>
        </p:spPr>
        <p:txBody>
          <a:bodyPr wrap="square" lIns="0" tIns="0" rIns="0" bIns="0" rtlCol="0"/>
          <a:lstStyle/>
          <a:p>
            <a:endParaRPr sz="3567"/>
          </a:p>
        </p:txBody>
      </p:sp>
      <p:sp>
        <p:nvSpPr>
          <p:cNvPr id="208" name="object 208"/>
          <p:cNvSpPr/>
          <p:nvPr/>
        </p:nvSpPr>
        <p:spPr>
          <a:xfrm>
            <a:off x="9349761" y="3168058"/>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209" name="object 209"/>
          <p:cNvSpPr/>
          <p:nvPr/>
        </p:nvSpPr>
        <p:spPr>
          <a:xfrm>
            <a:off x="9349761" y="2893304"/>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210" name="object 210"/>
          <p:cNvSpPr/>
          <p:nvPr/>
        </p:nvSpPr>
        <p:spPr>
          <a:xfrm>
            <a:off x="9349761" y="2255337"/>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211" name="object 211"/>
          <p:cNvSpPr/>
          <p:nvPr/>
        </p:nvSpPr>
        <p:spPr>
          <a:xfrm>
            <a:off x="9349761" y="1980579"/>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212" name="object 212"/>
          <p:cNvSpPr/>
          <p:nvPr/>
        </p:nvSpPr>
        <p:spPr>
          <a:xfrm>
            <a:off x="9349761" y="1342616"/>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213" name="object 213"/>
          <p:cNvSpPr/>
          <p:nvPr/>
        </p:nvSpPr>
        <p:spPr>
          <a:xfrm>
            <a:off x="9349761" y="1067858"/>
            <a:ext cx="17617" cy="0"/>
          </a:xfrm>
          <a:custGeom>
            <a:avLst/>
            <a:gdLst/>
            <a:ahLst/>
            <a:cxnLst/>
            <a:rect l="l" t="t" r="r" b="b"/>
            <a:pathLst>
              <a:path w="8889">
                <a:moveTo>
                  <a:pt x="8636" y="0"/>
                </a:moveTo>
                <a:lnTo>
                  <a:pt x="0" y="0"/>
                </a:lnTo>
              </a:path>
            </a:pathLst>
          </a:custGeom>
          <a:ln w="4318">
            <a:solidFill>
              <a:srgbClr val="000000"/>
            </a:solidFill>
          </a:ln>
        </p:spPr>
        <p:txBody>
          <a:bodyPr wrap="square" lIns="0" tIns="0" rIns="0" bIns="0" rtlCol="0"/>
          <a:lstStyle/>
          <a:p>
            <a:endParaRPr sz="3567"/>
          </a:p>
        </p:txBody>
      </p:sp>
      <p:sp>
        <p:nvSpPr>
          <p:cNvPr id="214" name="object 214"/>
          <p:cNvSpPr/>
          <p:nvPr/>
        </p:nvSpPr>
        <p:spPr>
          <a:xfrm>
            <a:off x="9356608" y="3531267"/>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15" name="object 215"/>
          <p:cNvSpPr/>
          <p:nvPr/>
        </p:nvSpPr>
        <p:spPr>
          <a:xfrm>
            <a:off x="9356608" y="3370545"/>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16" name="object 216"/>
          <p:cNvSpPr/>
          <p:nvPr/>
        </p:nvSpPr>
        <p:spPr>
          <a:xfrm>
            <a:off x="9356608" y="3256513"/>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17" name="object 217"/>
          <p:cNvSpPr/>
          <p:nvPr/>
        </p:nvSpPr>
        <p:spPr>
          <a:xfrm>
            <a:off x="9356608" y="3095787"/>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18" name="object 218"/>
          <p:cNvSpPr/>
          <p:nvPr/>
        </p:nvSpPr>
        <p:spPr>
          <a:xfrm>
            <a:off x="9356608" y="3034683"/>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19" name="object 219"/>
          <p:cNvSpPr/>
          <p:nvPr/>
        </p:nvSpPr>
        <p:spPr>
          <a:xfrm>
            <a:off x="9356608" y="2981757"/>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0" name="object 220"/>
          <p:cNvSpPr/>
          <p:nvPr/>
        </p:nvSpPr>
        <p:spPr>
          <a:xfrm>
            <a:off x="9356608" y="2935065"/>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1" name="object 221"/>
          <p:cNvSpPr/>
          <p:nvPr/>
        </p:nvSpPr>
        <p:spPr>
          <a:xfrm>
            <a:off x="9356608" y="2618546"/>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2" name="object 222"/>
          <p:cNvSpPr/>
          <p:nvPr/>
        </p:nvSpPr>
        <p:spPr>
          <a:xfrm>
            <a:off x="9356608" y="2457824"/>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3" name="object 223"/>
          <p:cNvSpPr/>
          <p:nvPr/>
        </p:nvSpPr>
        <p:spPr>
          <a:xfrm>
            <a:off x="9356608" y="2343788"/>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4" name="object 224"/>
          <p:cNvSpPr/>
          <p:nvPr/>
        </p:nvSpPr>
        <p:spPr>
          <a:xfrm>
            <a:off x="9356608" y="2183066"/>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5" name="object 225"/>
          <p:cNvSpPr/>
          <p:nvPr/>
        </p:nvSpPr>
        <p:spPr>
          <a:xfrm>
            <a:off x="9356608" y="2121964"/>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6" name="object 226"/>
          <p:cNvSpPr/>
          <p:nvPr/>
        </p:nvSpPr>
        <p:spPr>
          <a:xfrm>
            <a:off x="9356608" y="2069030"/>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7" name="object 227"/>
          <p:cNvSpPr/>
          <p:nvPr/>
        </p:nvSpPr>
        <p:spPr>
          <a:xfrm>
            <a:off x="9356608" y="2022345"/>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8" name="object 228"/>
          <p:cNvSpPr/>
          <p:nvPr/>
        </p:nvSpPr>
        <p:spPr>
          <a:xfrm>
            <a:off x="9356608" y="1705825"/>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29" name="object 229"/>
          <p:cNvSpPr/>
          <p:nvPr/>
        </p:nvSpPr>
        <p:spPr>
          <a:xfrm>
            <a:off x="9356608" y="1545100"/>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30" name="object 230"/>
          <p:cNvSpPr/>
          <p:nvPr/>
        </p:nvSpPr>
        <p:spPr>
          <a:xfrm>
            <a:off x="9356608" y="1431067"/>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31" name="object 231"/>
          <p:cNvSpPr/>
          <p:nvPr/>
        </p:nvSpPr>
        <p:spPr>
          <a:xfrm>
            <a:off x="9356608" y="1270346"/>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32" name="object 232"/>
          <p:cNvSpPr/>
          <p:nvPr/>
        </p:nvSpPr>
        <p:spPr>
          <a:xfrm>
            <a:off x="9356608" y="1209243"/>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33" name="object 233"/>
          <p:cNvSpPr/>
          <p:nvPr/>
        </p:nvSpPr>
        <p:spPr>
          <a:xfrm>
            <a:off x="9356608" y="1156309"/>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34" name="object 234"/>
          <p:cNvSpPr/>
          <p:nvPr/>
        </p:nvSpPr>
        <p:spPr>
          <a:xfrm>
            <a:off x="9356608" y="1109624"/>
            <a:ext cx="11325" cy="0"/>
          </a:xfrm>
          <a:custGeom>
            <a:avLst/>
            <a:gdLst/>
            <a:ahLst/>
            <a:cxnLst/>
            <a:rect l="l" t="t" r="r" b="b"/>
            <a:pathLst>
              <a:path w="5714">
                <a:moveTo>
                  <a:pt x="5181" y="0"/>
                </a:moveTo>
                <a:lnTo>
                  <a:pt x="0" y="0"/>
                </a:lnTo>
              </a:path>
            </a:pathLst>
          </a:custGeom>
          <a:ln w="3175">
            <a:solidFill>
              <a:srgbClr val="000000"/>
            </a:solidFill>
          </a:ln>
        </p:spPr>
        <p:txBody>
          <a:bodyPr wrap="square" lIns="0" tIns="0" rIns="0" bIns="0" rtlCol="0"/>
          <a:lstStyle/>
          <a:p>
            <a:endParaRPr sz="3567"/>
          </a:p>
        </p:txBody>
      </p:sp>
      <p:sp>
        <p:nvSpPr>
          <p:cNvPr id="235" name="object 235"/>
          <p:cNvSpPr txBox="1"/>
          <p:nvPr/>
        </p:nvSpPr>
        <p:spPr>
          <a:xfrm>
            <a:off x="7675366" y="3813073"/>
            <a:ext cx="1137547" cy="386773"/>
          </a:xfrm>
          <a:prstGeom prst="rect">
            <a:avLst/>
          </a:prstGeom>
        </p:spPr>
        <p:txBody>
          <a:bodyPr vert="horz" wrap="square" lIns="0" tIns="0" rIns="0" bIns="0" rtlCol="0">
            <a:spAutoFit/>
          </a:bodyPr>
          <a:lstStyle/>
          <a:p>
            <a:pPr marL="104445">
              <a:tabLst>
                <a:tab pos="824239" algn="l"/>
              </a:tabLst>
            </a:pPr>
            <a:r>
              <a:rPr sz="1090" dirty="0">
                <a:latin typeface="Times New Roman"/>
                <a:cs typeface="Times New Roman"/>
              </a:rPr>
              <a:t>100</a:t>
            </a:r>
            <a:r>
              <a:rPr sz="1090" spc="-10" dirty="0">
                <a:latin typeface="Times New Roman"/>
                <a:cs typeface="Times New Roman"/>
              </a:rPr>
              <a:t>0</a:t>
            </a:r>
            <a:r>
              <a:rPr sz="1090" dirty="0">
                <a:latin typeface="Times New Roman"/>
                <a:cs typeface="Times New Roman"/>
              </a:rPr>
              <a:t>	1500</a:t>
            </a:r>
            <a:endParaRPr sz="1090">
              <a:latin typeface="Times New Roman"/>
              <a:cs typeface="Times New Roman"/>
            </a:endParaRPr>
          </a:p>
          <a:p>
            <a:pPr marL="25168">
              <a:spcBef>
                <a:spcPts val="426"/>
              </a:spcBef>
            </a:pPr>
            <a:r>
              <a:rPr sz="1635" i="1" spc="44" baseline="10101" dirty="0">
                <a:latin typeface="Times New Roman"/>
                <a:cs typeface="Times New Roman"/>
              </a:rPr>
              <a:t>M</a:t>
            </a:r>
            <a:r>
              <a:rPr sz="694" spc="30" dirty="0">
                <a:latin typeface="Bookman Old Style"/>
                <a:cs typeface="Bookman Old Style"/>
              </a:rPr>
              <a:t>A</a:t>
            </a:r>
            <a:r>
              <a:rPr sz="694" spc="10" dirty="0">
                <a:latin typeface="Bookman Old Style"/>
                <a:cs typeface="Bookman Old Style"/>
              </a:rPr>
              <a:t> </a:t>
            </a:r>
            <a:r>
              <a:rPr sz="1635" spc="14" baseline="10101" dirty="0">
                <a:latin typeface="Palatino Linotype"/>
                <a:cs typeface="Palatino Linotype"/>
              </a:rPr>
              <a:t>[</a:t>
            </a:r>
            <a:r>
              <a:rPr sz="1635" spc="14" baseline="10101" dirty="0">
                <a:latin typeface="Times New Roman"/>
                <a:cs typeface="Times New Roman"/>
              </a:rPr>
              <a:t>GeV</a:t>
            </a:r>
            <a:r>
              <a:rPr sz="1635" spc="14" baseline="10101" dirty="0">
                <a:latin typeface="Palatino Linotype"/>
                <a:cs typeface="Palatino Linotype"/>
              </a:rPr>
              <a:t>]</a:t>
            </a:r>
            <a:endParaRPr sz="1635" baseline="10101">
              <a:latin typeface="Palatino Linotype"/>
              <a:cs typeface="Palatino Linotype"/>
            </a:endParaRPr>
          </a:p>
        </p:txBody>
      </p:sp>
      <p:sp>
        <p:nvSpPr>
          <p:cNvPr id="236" name="object 236"/>
          <p:cNvSpPr txBox="1"/>
          <p:nvPr/>
        </p:nvSpPr>
        <p:spPr>
          <a:xfrm>
            <a:off x="6065398" y="2045936"/>
            <a:ext cx="128240" cy="795276"/>
          </a:xfrm>
          <a:prstGeom prst="rect">
            <a:avLst/>
          </a:prstGeom>
        </p:spPr>
        <p:txBody>
          <a:bodyPr vert="vert270" wrap="square" lIns="0" tIns="0" rIns="0" bIns="0" rtlCol="0">
            <a:spAutoFit/>
          </a:bodyPr>
          <a:lstStyle/>
          <a:p>
            <a:pPr marL="25168">
              <a:lnSpc>
                <a:spcPts val="1030"/>
              </a:lnSpc>
            </a:pPr>
            <a:r>
              <a:rPr sz="1635" i="1" spc="87" baseline="-25252" dirty="0">
                <a:latin typeface="Times New Roman"/>
                <a:cs typeface="Times New Roman"/>
              </a:rPr>
              <a:t>m</a:t>
            </a:r>
            <a:r>
              <a:rPr sz="1040" baseline="-47619" dirty="0">
                <a:latin typeface="Bookman Old Style"/>
                <a:cs typeface="Bookman Old Style"/>
              </a:rPr>
              <a:t>Ν</a:t>
            </a:r>
            <a:r>
              <a:rPr sz="1040" spc="-103" baseline="-47619" dirty="0">
                <a:latin typeface="Bookman Old Style"/>
                <a:cs typeface="Bookman Old Style"/>
              </a:rPr>
              <a:t> </a:t>
            </a:r>
            <a:r>
              <a:rPr sz="694" dirty="0">
                <a:latin typeface="Times New Roman"/>
                <a:cs typeface="Times New Roman"/>
              </a:rPr>
              <a:t>l</a:t>
            </a:r>
            <a:r>
              <a:rPr sz="694" spc="10" dirty="0">
                <a:latin typeface="Times New Roman"/>
                <a:cs typeface="Times New Roman"/>
              </a:rPr>
              <a:t>oo</a:t>
            </a:r>
            <a:r>
              <a:rPr sz="694" dirty="0">
                <a:latin typeface="Times New Roman"/>
                <a:cs typeface="Times New Roman"/>
              </a:rPr>
              <a:t>p</a:t>
            </a:r>
            <a:r>
              <a:rPr sz="694" spc="-59" dirty="0">
                <a:latin typeface="Times New Roman"/>
                <a:cs typeface="Times New Roman"/>
              </a:rPr>
              <a:t> </a:t>
            </a:r>
            <a:r>
              <a:rPr sz="1635" baseline="-25252" dirty="0">
                <a:latin typeface="Palatino Linotype"/>
                <a:cs typeface="Palatino Linotype"/>
              </a:rPr>
              <a:t>/</a:t>
            </a:r>
            <a:r>
              <a:rPr sz="1635" spc="-222" baseline="-25252" dirty="0">
                <a:latin typeface="Palatino Linotype"/>
                <a:cs typeface="Palatino Linotype"/>
              </a:rPr>
              <a:t> </a:t>
            </a:r>
            <a:r>
              <a:rPr sz="1635" i="1" spc="87" baseline="-25252" dirty="0">
                <a:latin typeface="Times New Roman"/>
                <a:cs typeface="Times New Roman"/>
              </a:rPr>
              <a:t>m</a:t>
            </a:r>
            <a:r>
              <a:rPr sz="1040" baseline="-47619" dirty="0">
                <a:latin typeface="Bookman Old Style"/>
                <a:cs typeface="Bookman Old Style"/>
              </a:rPr>
              <a:t>Ν</a:t>
            </a:r>
            <a:r>
              <a:rPr sz="1040" spc="-103" baseline="-47619" dirty="0">
                <a:latin typeface="Bookman Old Style"/>
                <a:cs typeface="Bookman Old Style"/>
              </a:rPr>
              <a:t> </a:t>
            </a:r>
            <a:r>
              <a:rPr sz="694" dirty="0">
                <a:latin typeface="Times New Roman"/>
                <a:cs typeface="Times New Roman"/>
              </a:rPr>
              <a:t>t</a:t>
            </a:r>
            <a:r>
              <a:rPr sz="694" spc="10" dirty="0">
                <a:latin typeface="Times New Roman"/>
                <a:cs typeface="Times New Roman"/>
              </a:rPr>
              <a:t>ree</a:t>
            </a:r>
            <a:endParaRPr sz="694">
              <a:latin typeface="Times New Roman"/>
              <a:cs typeface="Times New Roman"/>
            </a:endParaRPr>
          </a:p>
        </p:txBody>
      </p:sp>
      <p:sp>
        <p:nvSpPr>
          <p:cNvPr id="237" name="object 237"/>
          <p:cNvSpPr/>
          <p:nvPr/>
        </p:nvSpPr>
        <p:spPr>
          <a:xfrm>
            <a:off x="2085216" y="4417433"/>
            <a:ext cx="129332" cy="129332"/>
          </a:xfrm>
          <a:prstGeom prst="rect">
            <a:avLst/>
          </a:prstGeom>
          <a:blipFill>
            <a:blip r:embed="rId3" cstate="print"/>
            <a:stretch>
              <a:fillRect/>
            </a:stretch>
          </a:blipFill>
        </p:spPr>
        <p:txBody>
          <a:bodyPr wrap="square" lIns="0" tIns="0" rIns="0" bIns="0" rtlCol="0"/>
          <a:lstStyle/>
          <a:p>
            <a:endParaRPr sz="3567"/>
          </a:p>
        </p:txBody>
      </p:sp>
      <p:sp>
        <p:nvSpPr>
          <p:cNvPr id="238" name="object 238"/>
          <p:cNvSpPr txBox="1"/>
          <p:nvPr/>
        </p:nvSpPr>
        <p:spPr>
          <a:xfrm>
            <a:off x="2326666" y="4300105"/>
            <a:ext cx="6592488" cy="305020"/>
          </a:xfrm>
          <a:prstGeom prst="rect">
            <a:avLst/>
          </a:prstGeom>
        </p:spPr>
        <p:txBody>
          <a:bodyPr vert="horz" wrap="square" lIns="0" tIns="0" rIns="0" bIns="0" rtlCol="0">
            <a:spAutoFit/>
          </a:bodyPr>
          <a:lstStyle/>
          <a:p>
            <a:pPr marL="25168"/>
            <a:r>
              <a:rPr sz="1982" spc="-40" dirty="0">
                <a:latin typeface="Arial"/>
                <a:cs typeface="Arial"/>
              </a:rPr>
              <a:t>This </a:t>
            </a:r>
            <a:r>
              <a:rPr sz="1982" spc="-89" dirty="0">
                <a:latin typeface="Arial"/>
                <a:cs typeface="Arial"/>
              </a:rPr>
              <a:t>model </a:t>
            </a:r>
            <a:r>
              <a:rPr sz="1982" spc="-159" dirty="0">
                <a:latin typeface="Arial"/>
                <a:cs typeface="Arial"/>
              </a:rPr>
              <a:t>does  </a:t>
            </a:r>
            <a:r>
              <a:rPr sz="1982" spc="-20" dirty="0">
                <a:latin typeface="Arial"/>
                <a:cs typeface="Arial"/>
              </a:rPr>
              <a:t>not </a:t>
            </a:r>
            <a:r>
              <a:rPr sz="1982" spc="-89" dirty="0">
                <a:latin typeface="Arial"/>
                <a:cs typeface="Arial"/>
              </a:rPr>
              <a:t>prevent </a:t>
            </a:r>
            <a:r>
              <a:rPr sz="1982" spc="-79" dirty="0">
                <a:latin typeface="Arial"/>
                <a:cs typeface="Arial"/>
              </a:rPr>
              <a:t>loop-level </a:t>
            </a:r>
            <a:r>
              <a:rPr sz="1982" i="1" spc="-89" dirty="0">
                <a:latin typeface="Arial"/>
                <a:cs typeface="Arial"/>
              </a:rPr>
              <a:t>d  </a:t>
            </a:r>
            <a:r>
              <a:rPr sz="1982" spc="377" dirty="0">
                <a:latin typeface="Arial"/>
                <a:cs typeface="Arial"/>
              </a:rPr>
              <a:t>= </a:t>
            </a:r>
            <a:r>
              <a:rPr sz="1982" spc="-119" dirty="0">
                <a:latin typeface="Arial"/>
                <a:cs typeface="Arial"/>
              </a:rPr>
              <a:t>5  </a:t>
            </a:r>
            <a:r>
              <a:rPr sz="1982" spc="-178" dirty="0">
                <a:latin typeface="Arial"/>
                <a:cs typeface="Arial"/>
              </a:rPr>
              <a:t>mass</a:t>
            </a:r>
            <a:r>
              <a:rPr sz="1982" spc="119" dirty="0">
                <a:latin typeface="Arial"/>
                <a:cs typeface="Arial"/>
              </a:rPr>
              <a:t> </a:t>
            </a:r>
            <a:r>
              <a:rPr sz="1982" spc="-89" dirty="0">
                <a:latin typeface="Arial"/>
                <a:cs typeface="Arial"/>
              </a:rPr>
              <a:t>generation</a:t>
            </a:r>
            <a:endParaRPr sz="1982">
              <a:latin typeface="Arial"/>
              <a:cs typeface="Arial"/>
            </a:endParaRPr>
          </a:p>
        </p:txBody>
      </p:sp>
      <p:sp>
        <p:nvSpPr>
          <p:cNvPr id="239" name="object 239"/>
          <p:cNvSpPr/>
          <p:nvPr/>
        </p:nvSpPr>
        <p:spPr>
          <a:xfrm>
            <a:off x="2085216" y="4793529"/>
            <a:ext cx="129332" cy="129332"/>
          </a:xfrm>
          <a:prstGeom prst="rect">
            <a:avLst/>
          </a:prstGeom>
          <a:blipFill>
            <a:blip r:embed="rId3" cstate="print"/>
            <a:stretch>
              <a:fillRect/>
            </a:stretch>
          </a:blipFill>
        </p:spPr>
        <p:txBody>
          <a:bodyPr wrap="square" lIns="0" tIns="0" rIns="0" bIns="0" rtlCol="0"/>
          <a:lstStyle/>
          <a:p>
            <a:endParaRPr sz="3567"/>
          </a:p>
        </p:txBody>
      </p:sp>
      <p:sp>
        <p:nvSpPr>
          <p:cNvPr id="240" name="object 240"/>
          <p:cNvSpPr txBox="1"/>
          <p:nvPr/>
        </p:nvSpPr>
        <p:spPr>
          <a:xfrm>
            <a:off x="2326665" y="4585220"/>
            <a:ext cx="586390" cy="305020"/>
          </a:xfrm>
          <a:prstGeom prst="rect">
            <a:avLst/>
          </a:prstGeom>
        </p:spPr>
        <p:txBody>
          <a:bodyPr vert="horz" wrap="square" lIns="0" tIns="0" rIns="0" bIns="0" rtlCol="0">
            <a:spAutoFit/>
          </a:bodyPr>
          <a:lstStyle/>
          <a:p>
            <a:pPr marL="25168"/>
            <a:r>
              <a:rPr sz="2973" i="1" spc="-87" baseline="-19444" dirty="0">
                <a:latin typeface="Arial"/>
                <a:cs typeface="Arial"/>
              </a:rPr>
              <a:t>m</a:t>
            </a:r>
            <a:r>
              <a:rPr sz="1387" i="1" dirty="0">
                <a:latin typeface="Arial"/>
                <a:cs typeface="Arial"/>
              </a:rPr>
              <a:t>l</a:t>
            </a:r>
            <a:r>
              <a:rPr sz="1387" i="1" spc="40" dirty="0">
                <a:latin typeface="Arial"/>
                <a:cs typeface="Arial"/>
              </a:rPr>
              <a:t>o</a:t>
            </a:r>
            <a:r>
              <a:rPr sz="1387" i="1" spc="-30" dirty="0">
                <a:latin typeface="Arial"/>
                <a:cs typeface="Arial"/>
              </a:rPr>
              <a:t>op</a:t>
            </a:r>
            <a:endParaRPr sz="1387">
              <a:latin typeface="Arial"/>
              <a:cs typeface="Arial"/>
            </a:endParaRPr>
          </a:p>
        </p:txBody>
      </p:sp>
      <p:sp>
        <p:nvSpPr>
          <p:cNvPr id="241" name="object 241"/>
          <p:cNvSpPr txBox="1"/>
          <p:nvPr/>
        </p:nvSpPr>
        <p:spPr>
          <a:xfrm>
            <a:off x="2525863" y="4813687"/>
            <a:ext cx="151002" cy="213456"/>
          </a:xfrm>
          <a:prstGeom prst="rect">
            <a:avLst/>
          </a:prstGeom>
        </p:spPr>
        <p:txBody>
          <a:bodyPr vert="horz" wrap="square" lIns="0" tIns="0" rIns="0" bIns="0" rtlCol="0">
            <a:spAutoFit/>
          </a:bodyPr>
          <a:lstStyle/>
          <a:p>
            <a:pPr marL="25168"/>
            <a:r>
              <a:rPr sz="1387" i="1" spc="-30" dirty="0">
                <a:latin typeface="Verdana"/>
                <a:cs typeface="Verdana"/>
              </a:rPr>
              <a:t>ν</a:t>
            </a:r>
            <a:endParaRPr sz="1387">
              <a:latin typeface="Verdana"/>
              <a:cs typeface="Verdana"/>
            </a:endParaRPr>
          </a:p>
        </p:txBody>
      </p:sp>
      <p:sp>
        <p:nvSpPr>
          <p:cNvPr id="242" name="object 242"/>
          <p:cNvSpPr txBox="1"/>
          <p:nvPr/>
        </p:nvSpPr>
        <p:spPr>
          <a:xfrm>
            <a:off x="3211411" y="4660721"/>
            <a:ext cx="347304" cy="213456"/>
          </a:xfrm>
          <a:prstGeom prst="rect">
            <a:avLst/>
          </a:prstGeom>
        </p:spPr>
        <p:txBody>
          <a:bodyPr vert="horz" wrap="square" lIns="0" tIns="0" rIns="0" bIns="0" rtlCol="0">
            <a:spAutoFit/>
          </a:bodyPr>
          <a:lstStyle/>
          <a:p>
            <a:pPr marL="25168"/>
            <a:r>
              <a:rPr sz="1387" i="1" spc="-20" dirty="0">
                <a:latin typeface="Arial"/>
                <a:cs typeface="Arial"/>
              </a:rPr>
              <a:t>tree</a:t>
            </a:r>
            <a:endParaRPr sz="1387">
              <a:latin typeface="Arial"/>
              <a:cs typeface="Arial"/>
            </a:endParaRPr>
          </a:p>
        </p:txBody>
      </p:sp>
      <p:sp>
        <p:nvSpPr>
          <p:cNvPr id="243" name="object 243"/>
          <p:cNvSpPr txBox="1"/>
          <p:nvPr/>
        </p:nvSpPr>
        <p:spPr>
          <a:xfrm>
            <a:off x="2882405" y="4676199"/>
            <a:ext cx="5215855" cy="305020"/>
          </a:xfrm>
          <a:prstGeom prst="rect">
            <a:avLst/>
          </a:prstGeom>
        </p:spPr>
        <p:txBody>
          <a:bodyPr vert="horz" wrap="square" lIns="0" tIns="0" rIns="0" bIns="0" rtlCol="0">
            <a:spAutoFit/>
          </a:bodyPr>
          <a:lstStyle/>
          <a:p>
            <a:pPr marL="25168">
              <a:tabLst>
                <a:tab pos="744961" algn="l"/>
              </a:tabLst>
            </a:pPr>
            <a:r>
              <a:rPr sz="1982" i="1" spc="-10" dirty="0">
                <a:latin typeface="Verdana"/>
                <a:cs typeface="Verdana"/>
              </a:rPr>
              <a:t>/</a:t>
            </a:r>
            <a:r>
              <a:rPr sz="1982" i="1" spc="-10" dirty="0">
                <a:latin typeface="Arial"/>
                <a:cs typeface="Arial"/>
              </a:rPr>
              <a:t>m</a:t>
            </a:r>
            <a:r>
              <a:rPr sz="2081" i="1" spc="-14" baseline="-19841" dirty="0">
                <a:latin typeface="Verdana"/>
                <a:cs typeface="Verdana"/>
              </a:rPr>
              <a:t>ν	</a:t>
            </a:r>
            <a:r>
              <a:rPr sz="1982" i="1" spc="-59" dirty="0">
                <a:latin typeface="Meiryo"/>
                <a:cs typeface="Meiryo"/>
              </a:rPr>
              <a:t>∼ </a:t>
            </a:r>
            <a:r>
              <a:rPr sz="1982" spc="-119" dirty="0">
                <a:latin typeface="Arial"/>
                <a:cs typeface="Arial"/>
              </a:rPr>
              <a:t>1 </a:t>
            </a:r>
            <a:r>
              <a:rPr sz="1982" spc="-30" dirty="0">
                <a:latin typeface="Arial"/>
                <a:cs typeface="Arial"/>
              </a:rPr>
              <a:t>upto </a:t>
            </a:r>
            <a:r>
              <a:rPr sz="1982" i="1" spc="218" dirty="0">
                <a:latin typeface="Arial"/>
                <a:cs typeface="Arial"/>
              </a:rPr>
              <a:t>M</a:t>
            </a:r>
            <a:r>
              <a:rPr sz="2081" spc="327" baseline="-11904" dirty="0">
                <a:latin typeface="Arial"/>
                <a:cs typeface="Arial"/>
              </a:rPr>
              <a:t>∆ </a:t>
            </a:r>
            <a:r>
              <a:rPr sz="1982" i="1" spc="-69" dirty="0">
                <a:latin typeface="Meiryo"/>
                <a:cs typeface="Meiryo"/>
              </a:rPr>
              <a:t>≈ </a:t>
            </a:r>
            <a:r>
              <a:rPr sz="1982" spc="-119" dirty="0">
                <a:latin typeface="Arial"/>
                <a:cs typeface="Arial"/>
              </a:rPr>
              <a:t>500 </a:t>
            </a:r>
            <a:r>
              <a:rPr sz="1982" spc="-168" dirty="0">
                <a:latin typeface="Arial"/>
                <a:cs typeface="Arial"/>
              </a:rPr>
              <a:t>GeV  </a:t>
            </a:r>
            <a:r>
              <a:rPr sz="1982" spc="-40" dirty="0">
                <a:latin typeface="Arial"/>
                <a:cs typeface="Arial"/>
              </a:rPr>
              <a:t>for </a:t>
            </a:r>
            <a:r>
              <a:rPr sz="1982" i="1" spc="139" dirty="0">
                <a:latin typeface="Arial"/>
                <a:cs typeface="Arial"/>
              </a:rPr>
              <a:t>M</a:t>
            </a:r>
            <a:r>
              <a:rPr sz="2081" spc="206" baseline="-11904" dirty="0">
                <a:latin typeface="Arial"/>
                <a:cs typeface="Arial"/>
              </a:rPr>
              <a:t>Σ </a:t>
            </a:r>
            <a:r>
              <a:rPr sz="1982" i="1" spc="-59" dirty="0">
                <a:latin typeface="Meiryo"/>
                <a:cs typeface="Meiryo"/>
              </a:rPr>
              <a:t>∼ </a:t>
            </a:r>
            <a:r>
              <a:rPr sz="1982" spc="-119" dirty="0">
                <a:latin typeface="Arial"/>
                <a:cs typeface="Arial"/>
              </a:rPr>
              <a:t>5 </a:t>
            </a:r>
            <a:r>
              <a:rPr sz="1982" spc="139" dirty="0">
                <a:latin typeface="Arial"/>
                <a:cs typeface="Arial"/>
              </a:rPr>
              <a:t> </a:t>
            </a:r>
            <a:r>
              <a:rPr sz="1982" spc="-99" dirty="0">
                <a:latin typeface="Arial"/>
                <a:cs typeface="Arial"/>
              </a:rPr>
              <a:t>TeV</a:t>
            </a:r>
            <a:endParaRPr sz="1982">
              <a:latin typeface="Arial"/>
              <a:cs typeface="Arial"/>
            </a:endParaRPr>
          </a:p>
        </p:txBody>
      </p:sp>
      <p:sp>
        <p:nvSpPr>
          <p:cNvPr id="244" name="object 244"/>
          <p:cNvSpPr/>
          <p:nvPr/>
        </p:nvSpPr>
        <p:spPr>
          <a:xfrm>
            <a:off x="2085216" y="5169624"/>
            <a:ext cx="129332" cy="129332"/>
          </a:xfrm>
          <a:prstGeom prst="rect">
            <a:avLst/>
          </a:prstGeom>
          <a:blipFill>
            <a:blip r:embed="rId3" cstate="print"/>
            <a:stretch>
              <a:fillRect/>
            </a:stretch>
          </a:blipFill>
        </p:spPr>
        <p:txBody>
          <a:bodyPr wrap="square" lIns="0" tIns="0" rIns="0" bIns="0" rtlCol="0"/>
          <a:lstStyle/>
          <a:p>
            <a:endParaRPr sz="3567"/>
          </a:p>
        </p:txBody>
      </p:sp>
      <p:sp>
        <p:nvSpPr>
          <p:cNvPr id="245" name="object 245"/>
          <p:cNvSpPr/>
          <p:nvPr/>
        </p:nvSpPr>
        <p:spPr>
          <a:xfrm>
            <a:off x="2085216" y="5585835"/>
            <a:ext cx="129332" cy="129332"/>
          </a:xfrm>
          <a:prstGeom prst="rect">
            <a:avLst/>
          </a:prstGeom>
          <a:blipFill>
            <a:blip r:embed="rId3" cstate="print"/>
            <a:stretch>
              <a:fillRect/>
            </a:stretch>
          </a:blipFill>
        </p:spPr>
        <p:txBody>
          <a:bodyPr wrap="square" lIns="0" tIns="0" rIns="0" bIns="0" rtlCol="0"/>
          <a:lstStyle/>
          <a:p>
            <a:endParaRPr sz="3567"/>
          </a:p>
        </p:txBody>
      </p:sp>
      <p:sp>
        <p:nvSpPr>
          <p:cNvPr id="246" name="object 246"/>
          <p:cNvSpPr txBox="1"/>
          <p:nvPr/>
        </p:nvSpPr>
        <p:spPr>
          <a:xfrm>
            <a:off x="2326665" y="5052294"/>
            <a:ext cx="8057204" cy="1071255"/>
          </a:xfrm>
          <a:prstGeom prst="rect">
            <a:avLst/>
          </a:prstGeom>
        </p:spPr>
        <p:txBody>
          <a:bodyPr vert="horz" wrap="square" lIns="0" tIns="0" rIns="0" bIns="0" rtlCol="0">
            <a:spAutoFit/>
          </a:bodyPr>
          <a:lstStyle/>
          <a:p>
            <a:pPr marL="25168"/>
            <a:r>
              <a:rPr sz="1982" spc="-149" dirty="0">
                <a:latin typeface="Arial"/>
                <a:cs typeface="Arial"/>
              </a:rPr>
              <a:t>Regardless  </a:t>
            </a:r>
            <a:r>
              <a:rPr sz="1982" spc="-40" dirty="0">
                <a:latin typeface="Arial"/>
                <a:cs typeface="Arial"/>
              </a:rPr>
              <a:t>of </a:t>
            </a:r>
            <a:r>
              <a:rPr sz="1982" spc="-50" dirty="0">
                <a:latin typeface="Arial"/>
                <a:cs typeface="Arial"/>
              </a:rPr>
              <a:t>neutrino </a:t>
            </a:r>
            <a:r>
              <a:rPr sz="1982" spc="-178" dirty="0">
                <a:latin typeface="Arial"/>
                <a:cs typeface="Arial"/>
              </a:rPr>
              <a:t>mass  </a:t>
            </a:r>
            <a:r>
              <a:rPr sz="1982" spc="-50" dirty="0">
                <a:latin typeface="Arial"/>
                <a:cs typeface="Arial"/>
              </a:rPr>
              <a:t>origin, </a:t>
            </a:r>
            <a:r>
              <a:rPr sz="1982" spc="-99" dirty="0">
                <a:latin typeface="Arial"/>
                <a:cs typeface="Arial"/>
              </a:rPr>
              <a:t>Higgs sector </a:t>
            </a:r>
            <a:r>
              <a:rPr sz="1982" spc="-89" dirty="0">
                <a:latin typeface="Arial"/>
                <a:cs typeface="Arial"/>
              </a:rPr>
              <a:t>offers </a:t>
            </a:r>
            <a:r>
              <a:rPr sz="1982" spc="-119" dirty="0">
                <a:latin typeface="Arial"/>
                <a:cs typeface="Arial"/>
              </a:rPr>
              <a:t>reach  </a:t>
            </a:r>
            <a:r>
              <a:rPr sz="1982" spc="89" dirty="0">
                <a:latin typeface="Arial"/>
                <a:cs typeface="Arial"/>
              </a:rPr>
              <a:t> </a:t>
            </a:r>
            <a:r>
              <a:rPr sz="1982" spc="-109" dirty="0">
                <a:latin typeface="Arial"/>
                <a:cs typeface="Arial"/>
              </a:rPr>
              <a:t>phenomenology</a:t>
            </a:r>
            <a:endParaRPr sz="1982">
              <a:latin typeface="Arial"/>
              <a:cs typeface="Arial"/>
            </a:endParaRPr>
          </a:p>
          <a:p>
            <a:pPr marL="25168" marR="113254">
              <a:lnSpc>
                <a:spcPct val="112900"/>
              </a:lnSpc>
              <a:spcBef>
                <a:spcPts val="585"/>
              </a:spcBef>
            </a:pPr>
            <a:r>
              <a:rPr sz="1982" spc="-149" dirty="0">
                <a:latin typeface="Arial"/>
                <a:cs typeface="Arial"/>
              </a:rPr>
              <a:t>We choose </a:t>
            </a:r>
            <a:r>
              <a:rPr sz="1982" i="1" spc="139" dirty="0">
                <a:latin typeface="Arial"/>
                <a:cs typeface="Arial"/>
              </a:rPr>
              <a:t>M</a:t>
            </a:r>
            <a:r>
              <a:rPr sz="2081" spc="206" baseline="-11904" dirty="0">
                <a:latin typeface="Arial"/>
                <a:cs typeface="Arial"/>
              </a:rPr>
              <a:t>Σ </a:t>
            </a:r>
            <a:r>
              <a:rPr sz="1982" spc="377" dirty="0">
                <a:latin typeface="Arial"/>
                <a:cs typeface="Arial"/>
              </a:rPr>
              <a:t>= </a:t>
            </a:r>
            <a:r>
              <a:rPr sz="1982" spc="-119" dirty="0">
                <a:latin typeface="Arial"/>
                <a:cs typeface="Arial"/>
              </a:rPr>
              <a:t>5 </a:t>
            </a:r>
            <a:r>
              <a:rPr sz="1982" spc="-99" dirty="0">
                <a:latin typeface="Arial"/>
                <a:cs typeface="Arial"/>
              </a:rPr>
              <a:t>TeV </a:t>
            </a:r>
            <a:r>
              <a:rPr sz="1982" spc="10" dirty="0">
                <a:latin typeface="Arial"/>
                <a:cs typeface="Arial"/>
              </a:rPr>
              <a:t>=</a:t>
            </a:r>
            <a:r>
              <a:rPr sz="1982" i="1" spc="10" dirty="0">
                <a:latin typeface="Meiryo"/>
                <a:cs typeface="Meiryo"/>
              </a:rPr>
              <a:t>⇒ </a:t>
            </a:r>
            <a:r>
              <a:rPr sz="1982" spc="-59" dirty="0">
                <a:latin typeface="Arial"/>
                <a:cs typeface="Arial"/>
              </a:rPr>
              <a:t>Integrate </a:t>
            </a:r>
            <a:r>
              <a:rPr sz="1982" spc="-20" dirty="0">
                <a:latin typeface="Arial"/>
                <a:cs typeface="Arial"/>
              </a:rPr>
              <a:t>out </a:t>
            </a:r>
            <a:r>
              <a:rPr sz="1982" i="1" spc="139" dirty="0">
                <a:latin typeface="Arial"/>
                <a:cs typeface="Arial"/>
              </a:rPr>
              <a:t>M</a:t>
            </a:r>
            <a:r>
              <a:rPr sz="2081" spc="206" baseline="-11904" dirty="0">
                <a:latin typeface="Arial"/>
                <a:cs typeface="Arial"/>
              </a:rPr>
              <a:t>Σ </a:t>
            </a:r>
            <a:r>
              <a:rPr sz="1982" spc="10" dirty="0">
                <a:latin typeface="Arial"/>
                <a:cs typeface="Arial"/>
              </a:rPr>
              <a:t>=</a:t>
            </a:r>
            <a:r>
              <a:rPr sz="1982" i="1" spc="10" dirty="0">
                <a:latin typeface="Meiryo"/>
                <a:cs typeface="Meiryo"/>
              </a:rPr>
              <a:t>⇒ </a:t>
            </a:r>
            <a:r>
              <a:rPr sz="1982" spc="-50" dirty="0">
                <a:latin typeface="Arial"/>
                <a:cs typeface="Arial"/>
              </a:rPr>
              <a:t>computationally </a:t>
            </a:r>
            <a:r>
              <a:rPr sz="1982" spc="-168" dirty="0">
                <a:latin typeface="Arial"/>
                <a:cs typeface="Arial"/>
              </a:rPr>
              <a:t>less  </a:t>
            </a:r>
            <a:r>
              <a:rPr sz="1982" spc="-129" dirty="0">
                <a:latin typeface="Arial"/>
                <a:cs typeface="Arial"/>
              </a:rPr>
              <a:t>expensive</a:t>
            </a:r>
            <a:endParaRPr sz="1982">
              <a:latin typeface="Arial"/>
              <a:cs typeface="Arial"/>
            </a:endParaRPr>
          </a:p>
        </p:txBody>
      </p:sp>
    </p:spTree>
    <p:extLst>
      <p:ext uri="{BB962C8B-B14F-4D97-AF65-F5344CB8AC3E}">
        <p14:creationId xmlns:p14="http://schemas.microsoft.com/office/powerpoint/2010/main" val="1147087792"/>
      </p:ext>
    </p:extLst>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6"/>
          <p:cNvSpPr>
            <a:spLocks noGrp="1" noChangeArrowheads="1"/>
          </p:cNvSpPr>
          <p:nvPr>
            <p:ph type="sldNum" sz="quarter" idx="12"/>
          </p:nvPr>
        </p:nvSpPr>
        <p:spPr/>
        <p:txBody>
          <a:bodyPr/>
          <a:lstStyle/>
          <a:p>
            <a:fld id="{560FA7CE-767B-43E3-BB55-9C01497ACE8A}" type="slidenum">
              <a:rPr lang="en-US" altLang="ja-JP"/>
              <a:pPr/>
              <a:t>7</a:t>
            </a:fld>
            <a:r>
              <a:rPr lang="en-US" altLang="ja-JP"/>
              <a:t>/29</a:t>
            </a:r>
            <a:endParaRPr lang="ja-JP" altLang="en-US"/>
          </a:p>
        </p:txBody>
      </p:sp>
      <p:grpSp>
        <p:nvGrpSpPr>
          <p:cNvPr id="234498" name="Group 2"/>
          <p:cNvGrpSpPr>
            <a:grpSpLocks/>
          </p:cNvGrpSpPr>
          <p:nvPr/>
        </p:nvGrpSpPr>
        <p:grpSpPr bwMode="auto">
          <a:xfrm>
            <a:off x="1600200" y="152401"/>
            <a:ext cx="9004300" cy="6619875"/>
            <a:chOff x="48" y="96"/>
            <a:chExt cx="5672" cy="4170"/>
          </a:xfrm>
        </p:grpSpPr>
        <p:sp>
          <p:nvSpPr>
            <p:cNvPr id="234499" name="Rectangle 4"/>
            <p:cNvSpPr>
              <a:spLocks noChangeArrowheads="1"/>
            </p:cNvSpPr>
            <p:nvPr/>
          </p:nvSpPr>
          <p:spPr bwMode="auto">
            <a:xfrm>
              <a:off x="144" y="251"/>
              <a:ext cx="5472" cy="4009"/>
            </a:xfrm>
            <a:prstGeom prst="rect">
              <a:avLst/>
            </a:prstGeom>
            <a:solidFill>
              <a:schemeClr val="bg1"/>
            </a:solidFill>
            <a:ln w="254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ja-JP" altLang="en-US" sz="1800">
                <a:solidFill>
                  <a:srgbClr val="000000"/>
                </a:solidFill>
              </a:endParaRPr>
            </a:p>
          </p:txBody>
        </p:sp>
        <p:sp>
          <p:nvSpPr>
            <p:cNvPr id="234500" name="Rectangle 12"/>
            <p:cNvSpPr>
              <a:spLocks noChangeArrowheads="1"/>
            </p:cNvSpPr>
            <p:nvPr/>
          </p:nvSpPr>
          <p:spPr bwMode="auto">
            <a:xfrm>
              <a:off x="284" y="96"/>
              <a:ext cx="2596" cy="309"/>
            </a:xfrm>
            <a:prstGeom prst="rect">
              <a:avLst/>
            </a:prstGeom>
            <a:solidFill>
              <a:schemeClr val="bg1"/>
            </a:solidFill>
            <a:ln w="254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ja-JP" altLang="en-US" sz="1800"/>
            </a:p>
          </p:txBody>
        </p:sp>
        <p:sp>
          <p:nvSpPr>
            <p:cNvPr id="234501" name="テキスト ボックス 30"/>
            <p:cNvSpPr txBox="1">
              <a:spLocks noChangeArrowheads="1"/>
            </p:cNvSpPr>
            <p:nvPr/>
          </p:nvSpPr>
          <p:spPr bwMode="auto">
            <a:xfrm>
              <a:off x="318" y="153"/>
              <a:ext cx="202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latin typeface="メイリオ" pitchFamily="50" charset="-128"/>
                  <a:ea typeface="メイリオ" pitchFamily="50" charset="-128"/>
                </a:rPr>
                <a:t>Higher-loop models with DM</a:t>
              </a:r>
            </a:p>
          </p:txBody>
        </p:sp>
        <p:sp>
          <p:nvSpPr>
            <p:cNvPr id="234502" name="Rectangle 6"/>
            <p:cNvSpPr>
              <a:spLocks noChangeArrowheads="1"/>
            </p:cNvSpPr>
            <p:nvPr/>
          </p:nvSpPr>
          <p:spPr bwMode="auto">
            <a:xfrm>
              <a:off x="48" y="480"/>
              <a:ext cx="3168" cy="1296"/>
            </a:xfrm>
            <a:prstGeom prst="rect">
              <a:avLst/>
            </a:prstGeom>
            <a:solidFill>
              <a:schemeClr val="bg1"/>
            </a:solidFill>
            <a:ln w="12700">
              <a:solidFill>
                <a:schemeClr val="tx1"/>
              </a:solidFill>
              <a:miter lim="800000"/>
              <a:headEnd/>
              <a:tailEnd/>
            </a:ln>
            <a:effectLst>
              <a:outerShdw dist="71842" dir="2700000" algn="ctr" rotWithShape="0">
                <a:schemeClr val="tx1">
                  <a:alpha val="50000"/>
                </a:schemeClr>
              </a:outerShdw>
            </a:effectLst>
          </p:spPr>
          <p:txBody>
            <a:bodyPr wrap="none" anchor="ctr"/>
            <a:lstStyle/>
            <a:p>
              <a:endParaRPr lang="en-US"/>
            </a:p>
          </p:txBody>
        </p:sp>
        <p:grpSp>
          <p:nvGrpSpPr>
            <p:cNvPr id="234503" name="Group 7"/>
            <p:cNvGrpSpPr>
              <a:grpSpLocks/>
            </p:cNvGrpSpPr>
            <p:nvPr/>
          </p:nvGrpSpPr>
          <p:grpSpPr bwMode="auto">
            <a:xfrm>
              <a:off x="93" y="556"/>
              <a:ext cx="3085" cy="1143"/>
              <a:chOff x="1650" y="1852"/>
              <a:chExt cx="3085" cy="1143"/>
            </a:xfrm>
          </p:grpSpPr>
          <p:sp>
            <p:nvSpPr>
              <p:cNvPr id="234504" name="Line 8"/>
              <p:cNvSpPr>
                <a:spLocks noChangeShapeType="1"/>
              </p:cNvSpPr>
              <p:nvPr/>
            </p:nvSpPr>
            <p:spPr bwMode="auto">
              <a:xfrm flipV="1">
                <a:off x="1898" y="2435"/>
                <a:ext cx="93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05" name="Picture 9" descr="txp_fig"/>
              <p:cNvPicPr>
                <a:picLocks noChangeAspect="1" noChangeArrowheads="1"/>
              </p:cNvPicPr>
              <p:nvPr>
                <p:custDataLst>
                  <p:tags r:id="rId37"/>
                </p:custDataLst>
              </p:nvPr>
            </p:nvPicPr>
            <p:blipFill>
              <a:blip r:embed="rId5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50" y="2382"/>
                <a:ext cx="183" cy="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06" name="Picture 10" descr="txp_fig"/>
              <p:cNvPicPr>
                <a:picLocks noChangeAspect="1" noChangeArrowheads="1"/>
              </p:cNvPicPr>
              <p:nvPr>
                <p:custDataLst>
                  <p:tags r:id="rId38"/>
                </p:custDataLst>
              </p:nvPr>
            </p:nvPicPr>
            <p:blipFill>
              <a:blip r:embed="rId5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68" y="2352"/>
                <a:ext cx="367" cy="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07" name="Picture 11" descr="txp_fig"/>
              <p:cNvPicPr>
                <a:picLocks noChangeAspect="1" noChangeArrowheads="1"/>
              </p:cNvPicPr>
              <p:nvPr>
                <p:custDataLst>
                  <p:tags r:id="rId39"/>
                </p:custDataLst>
              </p:nvPr>
            </p:nvPicPr>
            <p:blipFill>
              <a:blip r:embed="rId5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84" y="2487"/>
                <a:ext cx="167"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08" name="Picture 12" descr="txp_fig"/>
              <p:cNvPicPr>
                <a:picLocks noChangeAspect="1" noChangeArrowheads="1"/>
              </p:cNvPicPr>
              <p:nvPr>
                <p:custDataLst>
                  <p:tags r:id="rId40"/>
                </p:custDataLst>
              </p:nvPr>
            </p:nvPicPr>
            <p:blipFill>
              <a:blip r:embed="rId5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48" y="2496"/>
                <a:ext cx="182"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09" name="Line 13"/>
              <p:cNvSpPr>
                <a:spLocks noChangeShapeType="1"/>
              </p:cNvSpPr>
              <p:nvPr/>
            </p:nvSpPr>
            <p:spPr bwMode="auto">
              <a:xfrm flipV="1">
                <a:off x="3504" y="2435"/>
                <a:ext cx="767"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10" name="Picture 14" descr="txp_fig"/>
              <p:cNvPicPr>
                <a:picLocks noChangeAspect="1" noChangeArrowheads="1"/>
              </p:cNvPicPr>
              <p:nvPr>
                <p:custDataLst>
                  <p:tags r:id="rId41"/>
                </p:custDataLst>
              </p:nvPr>
            </p:nvPicPr>
            <p:blipFill>
              <a:blip r:embed="rId5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96" y="2496"/>
                <a:ext cx="370"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11" name="Picture 15" descr="txp_fig"/>
              <p:cNvPicPr>
                <a:picLocks noChangeAspect="1" noChangeArrowheads="1"/>
              </p:cNvPicPr>
              <p:nvPr>
                <p:custDataLst>
                  <p:tags r:id="rId42"/>
                </p:custDataLst>
              </p:nvPr>
            </p:nvPicPr>
            <p:blipFill>
              <a:blip r:embed="rId5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64" y="2488"/>
                <a:ext cx="353"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12" name="Line 16"/>
              <p:cNvSpPr>
                <a:spLocks noChangeShapeType="1"/>
              </p:cNvSpPr>
              <p:nvPr/>
            </p:nvSpPr>
            <p:spPr bwMode="auto">
              <a:xfrm>
                <a:off x="3889" y="2435"/>
                <a:ext cx="2" cy="32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13" name="Line 17"/>
              <p:cNvSpPr>
                <a:spLocks noChangeShapeType="1"/>
              </p:cNvSpPr>
              <p:nvPr/>
            </p:nvSpPr>
            <p:spPr bwMode="auto">
              <a:xfrm>
                <a:off x="2459" y="2435"/>
                <a:ext cx="2" cy="32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14" name="Arc 18"/>
              <p:cNvSpPr>
                <a:spLocks/>
              </p:cNvSpPr>
              <p:nvPr/>
            </p:nvSpPr>
            <p:spPr bwMode="auto">
              <a:xfrm rot="16200000" flipV="1">
                <a:off x="2865" y="1146"/>
                <a:ext cx="519" cy="2051"/>
              </a:xfrm>
              <a:custGeom>
                <a:avLst/>
                <a:gdLst>
                  <a:gd name="G0" fmla="+- 622 0 0"/>
                  <a:gd name="G1" fmla="+- 21600 0 0"/>
                  <a:gd name="G2" fmla="+- 21600 0 0"/>
                  <a:gd name="T0" fmla="*/ 42 w 22222"/>
                  <a:gd name="T1" fmla="*/ 8 h 43200"/>
                  <a:gd name="T2" fmla="*/ 0 w 22222"/>
                  <a:gd name="T3" fmla="*/ 43191 h 43200"/>
                  <a:gd name="T4" fmla="*/ 622 w 22222"/>
                  <a:gd name="T5" fmla="*/ 21600 h 43200"/>
                </a:gdLst>
                <a:ahLst/>
                <a:cxnLst>
                  <a:cxn ang="0">
                    <a:pos x="T0" y="T1"/>
                  </a:cxn>
                  <a:cxn ang="0">
                    <a:pos x="T2" y="T3"/>
                  </a:cxn>
                  <a:cxn ang="0">
                    <a:pos x="T4" y="T5"/>
                  </a:cxn>
                </a:cxnLst>
                <a:rect l="0" t="0" r="r" b="b"/>
                <a:pathLst>
                  <a:path w="22222" h="43200" fill="none" extrusionOk="0">
                    <a:moveTo>
                      <a:pt x="41" y="7"/>
                    </a:moveTo>
                    <a:cubicBezTo>
                      <a:pt x="235" y="2"/>
                      <a:pt x="428" y="0"/>
                      <a:pt x="622" y="0"/>
                    </a:cubicBezTo>
                    <a:cubicBezTo>
                      <a:pt x="12551" y="0"/>
                      <a:pt x="22222" y="9670"/>
                      <a:pt x="22222" y="21600"/>
                    </a:cubicBezTo>
                    <a:cubicBezTo>
                      <a:pt x="22222" y="33529"/>
                      <a:pt x="12551" y="43200"/>
                      <a:pt x="622" y="43200"/>
                    </a:cubicBezTo>
                    <a:cubicBezTo>
                      <a:pt x="414" y="43200"/>
                      <a:pt x="207" y="43197"/>
                      <a:pt x="-1" y="43191"/>
                    </a:cubicBezTo>
                  </a:path>
                  <a:path w="22222" h="43200" stroke="0" extrusionOk="0">
                    <a:moveTo>
                      <a:pt x="41" y="7"/>
                    </a:moveTo>
                    <a:cubicBezTo>
                      <a:pt x="235" y="2"/>
                      <a:pt x="428" y="0"/>
                      <a:pt x="622" y="0"/>
                    </a:cubicBezTo>
                    <a:cubicBezTo>
                      <a:pt x="12551" y="0"/>
                      <a:pt x="22222" y="9670"/>
                      <a:pt x="22222" y="21600"/>
                    </a:cubicBezTo>
                    <a:cubicBezTo>
                      <a:pt x="22222" y="33529"/>
                      <a:pt x="12551" y="43200"/>
                      <a:pt x="622" y="43200"/>
                    </a:cubicBezTo>
                    <a:cubicBezTo>
                      <a:pt x="414" y="43200"/>
                      <a:pt x="207" y="43197"/>
                      <a:pt x="-1" y="43191"/>
                    </a:cubicBezTo>
                    <a:lnTo>
                      <a:pt x="622" y="21600"/>
                    </a:lnTo>
                    <a:close/>
                  </a:path>
                </a:pathLst>
              </a:custGeom>
              <a:noFill/>
              <a:ln w="25400">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34515" name="Picture 19" descr="txp_fig"/>
              <p:cNvPicPr>
                <a:picLocks noChangeAspect="1" noChangeArrowheads="1"/>
              </p:cNvPicPr>
              <p:nvPr>
                <p:custDataLst>
                  <p:tags r:id="rId43"/>
                </p:custDataLst>
              </p:nvPr>
            </p:nvPicPr>
            <p:blipFill>
              <a:blip r:embed="rId6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80" y="2469"/>
                <a:ext cx="219"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16" name="Picture 20" descr="txp_fig"/>
              <p:cNvPicPr>
                <a:picLocks noChangeAspect="1" noChangeArrowheads="1"/>
              </p:cNvPicPr>
              <p:nvPr>
                <p:custDataLst>
                  <p:tags r:id="rId44"/>
                </p:custDataLst>
              </p:nvPr>
            </p:nvPicPr>
            <p:blipFill>
              <a:blip r:embed="rId6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95" y="2469"/>
                <a:ext cx="403"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17" name="Picture 21" descr="txp_fig"/>
              <p:cNvPicPr>
                <a:picLocks noChangeAspect="1" noChangeArrowheads="1"/>
              </p:cNvPicPr>
              <p:nvPr>
                <p:custDataLst>
                  <p:tags r:id="rId45"/>
                </p:custDataLst>
              </p:nvPr>
            </p:nvPicPr>
            <p:blipFill>
              <a:blip r:embed="rId6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88" y="2779"/>
                <a:ext cx="349" cy="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18" name="Picture 22" descr="txp_fig"/>
              <p:cNvPicPr>
                <a:picLocks noChangeAspect="1" noChangeArrowheads="1"/>
              </p:cNvPicPr>
              <p:nvPr>
                <p:custDataLst>
                  <p:tags r:id="rId46"/>
                </p:custDataLst>
              </p:nvPr>
            </p:nvPicPr>
            <p:blipFill>
              <a:blip r:embed="rId6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54" y="2768"/>
                <a:ext cx="349" cy="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19" name="Line 23"/>
              <p:cNvSpPr>
                <a:spLocks noChangeShapeType="1"/>
              </p:cNvSpPr>
              <p:nvPr/>
            </p:nvSpPr>
            <p:spPr bwMode="auto">
              <a:xfrm flipH="1" flipV="1">
                <a:off x="3194" y="1912"/>
                <a:ext cx="322" cy="523"/>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20" name="Line 24"/>
              <p:cNvSpPr>
                <a:spLocks noChangeShapeType="1"/>
              </p:cNvSpPr>
              <p:nvPr/>
            </p:nvSpPr>
            <p:spPr bwMode="auto">
              <a:xfrm flipV="1">
                <a:off x="2832" y="1912"/>
                <a:ext cx="362" cy="523"/>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21" name="Line 25"/>
              <p:cNvSpPr>
                <a:spLocks noChangeShapeType="1"/>
              </p:cNvSpPr>
              <p:nvPr/>
            </p:nvSpPr>
            <p:spPr bwMode="auto">
              <a:xfrm>
                <a:off x="2832" y="2435"/>
                <a:ext cx="684"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22" name="Picture 26" descr="txp_fig"/>
              <p:cNvPicPr>
                <a:picLocks noChangeAspect="1" noChangeArrowheads="1"/>
              </p:cNvPicPr>
              <p:nvPr>
                <p:custDataLst>
                  <p:tags r:id="rId47"/>
                </p:custDataLst>
              </p:nvPr>
            </p:nvPicPr>
            <p:blipFill>
              <a:blip r:embed="rId6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14" y="2355"/>
                <a:ext cx="143"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23" name="Picture 27" descr="txp_fig"/>
              <p:cNvPicPr>
                <a:picLocks noChangeAspect="1" noChangeArrowheads="1"/>
              </p:cNvPicPr>
              <p:nvPr>
                <p:custDataLst>
                  <p:tags r:id="rId48"/>
                </p:custDataLst>
              </p:nvPr>
            </p:nvPicPr>
            <p:blipFill>
              <a:blip r:embed="rId6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73" y="2074"/>
                <a:ext cx="181"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24" name="Picture 28" descr="txp_fig"/>
              <p:cNvPicPr>
                <a:picLocks noChangeAspect="1" noChangeArrowheads="1"/>
              </p:cNvPicPr>
              <p:nvPr>
                <p:custDataLst>
                  <p:tags r:id="rId49"/>
                </p:custDataLst>
              </p:nvPr>
            </p:nvPicPr>
            <p:blipFill>
              <a:blip r:embed="rId6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47" y="2104"/>
                <a:ext cx="181" cy="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25" name="Picture 29" descr="txp_fig"/>
              <p:cNvPicPr>
                <a:picLocks noChangeAspect="1" noChangeArrowheads="1"/>
              </p:cNvPicPr>
              <p:nvPr>
                <p:custDataLst>
                  <p:tags r:id="rId50"/>
                </p:custDataLst>
              </p:nvPr>
            </p:nvPicPr>
            <p:blipFill>
              <a:blip r:embed="rId6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7" y="1885"/>
                <a:ext cx="181" cy="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26" name="Picture 30" descr="txp_fig"/>
              <p:cNvPicPr>
                <a:picLocks noChangeAspect="1" noChangeArrowheads="1"/>
              </p:cNvPicPr>
              <p:nvPr>
                <p:custDataLst>
                  <p:tags r:id="rId51"/>
                </p:custDataLst>
              </p:nvPr>
            </p:nvPicPr>
            <p:blipFill>
              <a:blip r:embed="rId6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67" y="1852"/>
                <a:ext cx="181"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4527" name="Rectangle 31"/>
            <p:cNvSpPr>
              <a:spLocks noChangeArrowheads="1"/>
            </p:cNvSpPr>
            <p:nvPr/>
          </p:nvSpPr>
          <p:spPr bwMode="auto">
            <a:xfrm>
              <a:off x="48" y="1872"/>
              <a:ext cx="2688" cy="1296"/>
            </a:xfrm>
            <a:prstGeom prst="rect">
              <a:avLst/>
            </a:prstGeom>
            <a:solidFill>
              <a:schemeClr val="bg1"/>
            </a:solidFill>
            <a:ln w="12700">
              <a:solidFill>
                <a:schemeClr val="tx1"/>
              </a:solidFill>
              <a:miter lim="800000"/>
              <a:headEnd/>
              <a:tailEnd/>
            </a:ln>
            <a:effectLst>
              <a:outerShdw dist="71842" dir="2700000" algn="ctr" rotWithShape="0">
                <a:schemeClr val="tx1">
                  <a:alpha val="50000"/>
                </a:schemeClr>
              </a:outerShdw>
            </a:effectLst>
          </p:spPr>
          <p:txBody>
            <a:bodyPr wrap="none" anchor="ctr"/>
            <a:lstStyle/>
            <a:p>
              <a:endParaRPr lang="en-US"/>
            </a:p>
          </p:txBody>
        </p:sp>
        <p:grpSp>
          <p:nvGrpSpPr>
            <p:cNvPr id="234528" name="Group 32"/>
            <p:cNvGrpSpPr>
              <a:grpSpLocks/>
            </p:cNvGrpSpPr>
            <p:nvPr/>
          </p:nvGrpSpPr>
          <p:grpSpPr bwMode="auto">
            <a:xfrm>
              <a:off x="144" y="1920"/>
              <a:ext cx="2569" cy="1196"/>
              <a:chOff x="807" y="2064"/>
              <a:chExt cx="2569" cy="1196"/>
            </a:xfrm>
          </p:grpSpPr>
          <p:sp>
            <p:nvSpPr>
              <p:cNvPr id="234529" name="Line 33"/>
              <p:cNvSpPr>
                <a:spLocks noChangeShapeType="1"/>
              </p:cNvSpPr>
              <p:nvPr/>
            </p:nvSpPr>
            <p:spPr bwMode="auto">
              <a:xfrm flipV="1">
                <a:off x="1019" y="2975"/>
                <a:ext cx="63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30" name="Picture 34" descr="txp_fig"/>
              <p:cNvPicPr>
                <a:picLocks noChangeAspect="1" noChangeArrowheads="1"/>
              </p:cNvPicPr>
              <p:nvPr>
                <p:custDataLst>
                  <p:tags r:id="rId23"/>
                </p:custDataLst>
              </p:nvPr>
            </p:nvPicPr>
            <p:blipFill>
              <a:blip r:embed="rId5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7" y="2919"/>
                <a:ext cx="180"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31" name="Picture 35" descr="txp_fig"/>
              <p:cNvPicPr>
                <a:picLocks noChangeAspect="1" noChangeArrowheads="1"/>
              </p:cNvPicPr>
              <p:nvPr>
                <p:custDataLst>
                  <p:tags r:id="rId24"/>
                </p:custDataLst>
              </p:nvPr>
            </p:nvPicPr>
            <p:blipFill>
              <a:blip r:embed="rId5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15" y="2898"/>
                <a:ext cx="36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32" name="Line 36"/>
              <p:cNvSpPr>
                <a:spLocks noChangeShapeType="1"/>
              </p:cNvSpPr>
              <p:nvPr/>
            </p:nvSpPr>
            <p:spPr bwMode="auto">
              <a:xfrm flipH="1" flipV="1">
                <a:off x="2325" y="2460"/>
                <a:ext cx="0" cy="515"/>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33" name="Line 37"/>
              <p:cNvSpPr>
                <a:spLocks noChangeShapeType="1"/>
              </p:cNvSpPr>
              <p:nvPr/>
            </p:nvSpPr>
            <p:spPr bwMode="auto">
              <a:xfrm flipV="1">
                <a:off x="1652" y="2460"/>
                <a:ext cx="0" cy="515"/>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34" name="Line 38"/>
              <p:cNvSpPr>
                <a:spLocks noChangeShapeType="1"/>
              </p:cNvSpPr>
              <p:nvPr/>
            </p:nvSpPr>
            <p:spPr bwMode="auto">
              <a:xfrm>
                <a:off x="1652" y="2975"/>
                <a:ext cx="673"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35" name="Picture 39" descr="txp_fig"/>
              <p:cNvPicPr>
                <a:picLocks noChangeAspect="1" noChangeArrowheads="1"/>
              </p:cNvPicPr>
              <p:nvPr>
                <p:custDataLst>
                  <p:tags r:id="rId25"/>
                </p:custDataLst>
              </p:nvPr>
            </p:nvPicPr>
            <p:blipFill>
              <a:blip r:embed="rId6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29" y="2896"/>
                <a:ext cx="141" cy="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36" name="Picture 40" descr="txp_fig"/>
              <p:cNvPicPr>
                <a:picLocks noChangeAspect="1" noChangeArrowheads="1"/>
              </p:cNvPicPr>
              <p:nvPr>
                <p:custDataLst>
                  <p:tags r:id="rId26"/>
                </p:custDataLst>
              </p:nvPr>
            </p:nvPicPr>
            <p:blipFill>
              <a:blip r:embed="rId6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10" y="2670"/>
                <a:ext cx="178"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37" name="Line 41"/>
              <p:cNvSpPr>
                <a:spLocks noChangeShapeType="1"/>
              </p:cNvSpPr>
              <p:nvPr/>
            </p:nvSpPr>
            <p:spPr bwMode="auto">
              <a:xfrm flipH="1">
                <a:off x="1217" y="2460"/>
                <a:ext cx="435" cy="51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38" name="Picture 42" descr="txp_fig"/>
              <p:cNvPicPr>
                <a:picLocks noChangeAspect="1" noChangeArrowheads="1"/>
              </p:cNvPicPr>
              <p:nvPr>
                <p:custDataLst>
                  <p:tags r:id="rId27"/>
                </p:custDataLst>
              </p:nvPr>
            </p:nvPicPr>
            <p:blipFill>
              <a:blip r:embed="rId5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1" y="3072"/>
                <a:ext cx="362"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39" name="Picture 43" descr="txp_fig"/>
              <p:cNvPicPr>
                <a:picLocks noChangeAspect="1" noChangeArrowheads="1"/>
              </p:cNvPicPr>
              <p:nvPr>
                <p:custDataLst>
                  <p:tags r:id="rId28"/>
                </p:custDataLst>
              </p:nvPr>
            </p:nvPicPr>
            <p:blipFill>
              <a:blip r:embed="rId5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32" y="3060"/>
                <a:ext cx="180"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40" name="Line 44"/>
              <p:cNvSpPr>
                <a:spLocks noChangeShapeType="1"/>
              </p:cNvSpPr>
              <p:nvPr/>
            </p:nvSpPr>
            <p:spPr bwMode="auto">
              <a:xfrm>
                <a:off x="1652" y="2460"/>
                <a:ext cx="673" cy="0"/>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41" name="Picture 45" descr="txp_fig"/>
              <p:cNvPicPr>
                <a:picLocks noChangeAspect="1" noChangeArrowheads="1"/>
              </p:cNvPicPr>
              <p:nvPr>
                <p:custDataLst>
                  <p:tags r:id="rId29"/>
                </p:custDataLst>
              </p:nvPr>
            </p:nvPicPr>
            <p:blipFill>
              <a:blip r:embed="rId6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90" y="2223"/>
                <a:ext cx="147"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42" name="Line 46"/>
              <p:cNvSpPr>
                <a:spLocks noChangeShapeType="1"/>
              </p:cNvSpPr>
              <p:nvPr/>
            </p:nvSpPr>
            <p:spPr bwMode="auto">
              <a:xfrm flipH="1" flipV="1">
                <a:off x="1454" y="2302"/>
                <a:ext cx="198" cy="158"/>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43" name="Line 47"/>
              <p:cNvSpPr>
                <a:spLocks noChangeShapeType="1"/>
              </p:cNvSpPr>
              <p:nvPr/>
            </p:nvSpPr>
            <p:spPr bwMode="auto">
              <a:xfrm flipV="1">
                <a:off x="2325" y="2975"/>
                <a:ext cx="63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44" name="Line 48"/>
              <p:cNvSpPr>
                <a:spLocks noChangeShapeType="1"/>
              </p:cNvSpPr>
              <p:nvPr/>
            </p:nvSpPr>
            <p:spPr bwMode="auto">
              <a:xfrm>
                <a:off x="2325" y="2460"/>
                <a:ext cx="435" cy="51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45" name="Line 49"/>
              <p:cNvSpPr>
                <a:spLocks noChangeShapeType="1"/>
              </p:cNvSpPr>
              <p:nvPr/>
            </p:nvSpPr>
            <p:spPr bwMode="auto">
              <a:xfrm flipV="1">
                <a:off x="2325" y="2302"/>
                <a:ext cx="197" cy="158"/>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46" name="Picture 50" descr="txp_fig"/>
              <p:cNvPicPr>
                <a:picLocks noChangeAspect="1" noChangeArrowheads="1"/>
              </p:cNvPicPr>
              <p:nvPr>
                <p:custDataLst>
                  <p:tags r:id="rId30"/>
                </p:custDataLst>
              </p:nvPr>
            </p:nvPicPr>
            <p:blipFill>
              <a:blip r:embed="rId6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84" y="2639"/>
                <a:ext cx="178"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47" name="Picture 51" descr="txp_fig"/>
              <p:cNvPicPr>
                <a:picLocks noChangeAspect="1" noChangeArrowheads="1"/>
              </p:cNvPicPr>
              <p:nvPr>
                <p:custDataLst>
                  <p:tags r:id="rId31"/>
                </p:custDataLst>
              </p:nvPr>
            </p:nvPicPr>
            <p:blipFill>
              <a:blip r:embed="rId6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57" y="2064"/>
                <a:ext cx="27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48" name="Picture 52" descr="txp_fig"/>
              <p:cNvPicPr>
                <a:picLocks noChangeAspect="1" noChangeArrowheads="1"/>
              </p:cNvPicPr>
              <p:nvPr>
                <p:custDataLst>
                  <p:tags r:id="rId32"/>
                </p:custDataLst>
              </p:nvPr>
            </p:nvPicPr>
            <p:blipFill>
              <a:blip r:embed="rId6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43" y="2064"/>
                <a:ext cx="27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49" name="Picture 53" descr="txp_fig"/>
              <p:cNvPicPr>
                <a:picLocks noChangeAspect="1" noChangeArrowheads="1"/>
              </p:cNvPicPr>
              <p:nvPr>
                <p:custDataLst>
                  <p:tags r:id="rId33"/>
                </p:custDataLst>
              </p:nvPr>
            </p:nvPicPr>
            <p:blipFill>
              <a:blip r:embed="rId6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73" y="3045"/>
                <a:ext cx="215"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50" name="Picture 54" descr="txp_fig"/>
              <p:cNvPicPr>
                <a:picLocks noChangeAspect="1" noChangeArrowheads="1"/>
              </p:cNvPicPr>
              <p:nvPr>
                <p:custDataLst>
                  <p:tags r:id="rId34"/>
                </p:custDataLst>
              </p:nvPr>
            </p:nvPicPr>
            <p:blipFill>
              <a:blip r:embed="rId6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29" y="3039"/>
                <a:ext cx="396"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51" name="Picture 55" descr="txp_fig"/>
              <p:cNvPicPr>
                <a:picLocks noChangeAspect="1" noChangeArrowheads="1"/>
              </p:cNvPicPr>
              <p:nvPr>
                <p:custDataLst>
                  <p:tags r:id="rId35"/>
                </p:custDataLst>
              </p:nvPr>
            </p:nvPicPr>
            <p:blipFill>
              <a:blip r:embed="rId7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87" y="2554"/>
                <a:ext cx="197"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52" name="Picture 56" descr="txp_fig"/>
              <p:cNvPicPr>
                <a:picLocks noChangeAspect="1" noChangeArrowheads="1"/>
              </p:cNvPicPr>
              <p:nvPr>
                <p:custDataLst>
                  <p:tags r:id="rId36"/>
                </p:custDataLst>
              </p:nvPr>
            </p:nvPicPr>
            <p:blipFill>
              <a:blip r:embed="rId7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03" y="2545"/>
                <a:ext cx="197"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4553" name="Rectangle 57"/>
            <p:cNvSpPr>
              <a:spLocks noChangeArrowheads="1"/>
            </p:cNvSpPr>
            <p:nvPr/>
          </p:nvSpPr>
          <p:spPr bwMode="auto">
            <a:xfrm>
              <a:off x="2832" y="1872"/>
              <a:ext cx="2888" cy="1845"/>
            </a:xfrm>
            <a:prstGeom prst="rect">
              <a:avLst/>
            </a:prstGeom>
            <a:solidFill>
              <a:schemeClr val="bg1"/>
            </a:solidFill>
            <a:ln w="12700">
              <a:solidFill>
                <a:schemeClr val="tx1"/>
              </a:solidFill>
              <a:miter lim="800000"/>
              <a:headEnd/>
              <a:tailEnd/>
            </a:ln>
            <a:effectLst>
              <a:outerShdw dist="71842" dir="2700000" algn="ctr" rotWithShape="0">
                <a:schemeClr val="tx1">
                  <a:alpha val="50000"/>
                </a:schemeClr>
              </a:outerShdw>
            </a:effectLst>
          </p:spPr>
          <p:txBody>
            <a:bodyPr wrap="none" anchor="ctr"/>
            <a:lstStyle/>
            <a:p>
              <a:endParaRPr lang="en-US"/>
            </a:p>
          </p:txBody>
        </p:sp>
        <p:grpSp>
          <p:nvGrpSpPr>
            <p:cNvPr id="234554" name="Group 58"/>
            <p:cNvGrpSpPr>
              <a:grpSpLocks/>
            </p:cNvGrpSpPr>
            <p:nvPr/>
          </p:nvGrpSpPr>
          <p:grpSpPr bwMode="auto">
            <a:xfrm>
              <a:off x="2880" y="1912"/>
              <a:ext cx="2818" cy="1760"/>
              <a:chOff x="3198" y="1728"/>
              <a:chExt cx="2818" cy="1760"/>
            </a:xfrm>
          </p:grpSpPr>
          <p:sp>
            <p:nvSpPr>
              <p:cNvPr id="234555" name="Line 59"/>
              <p:cNvSpPr>
                <a:spLocks noChangeShapeType="1"/>
              </p:cNvSpPr>
              <p:nvPr/>
            </p:nvSpPr>
            <p:spPr bwMode="auto">
              <a:xfrm flipV="1">
                <a:off x="3467" y="2977"/>
                <a:ext cx="215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56" name="Picture 60" descr="txp_fig"/>
              <p:cNvPicPr>
                <a:picLocks noChangeAspect="1" noChangeArrowheads="1"/>
              </p:cNvPicPr>
              <p:nvPr>
                <p:custDataLst>
                  <p:tags r:id="rId2"/>
                </p:custDataLst>
              </p:nvPr>
            </p:nvPicPr>
            <p:blipFill>
              <a:blip r:embed="rId5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65" y="2944"/>
                <a:ext cx="175"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57" name="Picture 61" descr="txp_fig"/>
              <p:cNvPicPr>
                <a:picLocks noChangeAspect="1" noChangeArrowheads="1"/>
              </p:cNvPicPr>
              <p:nvPr>
                <p:custDataLst>
                  <p:tags r:id="rId3"/>
                </p:custDataLst>
              </p:nvPr>
            </p:nvPicPr>
            <p:blipFill>
              <a:blip r:embed="rId5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64" y="2896"/>
                <a:ext cx="352"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58" name="Line 62"/>
              <p:cNvSpPr>
                <a:spLocks noChangeShapeType="1"/>
              </p:cNvSpPr>
              <p:nvPr/>
            </p:nvSpPr>
            <p:spPr bwMode="auto">
              <a:xfrm flipH="1" flipV="1">
                <a:off x="3621" y="2091"/>
                <a:ext cx="925" cy="501"/>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59" name="Line 63"/>
              <p:cNvSpPr>
                <a:spLocks noChangeShapeType="1"/>
              </p:cNvSpPr>
              <p:nvPr/>
            </p:nvSpPr>
            <p:spPr bwMode="auto">
              <a:xfrm flipH="1">
                <a:off x="4546" y="2592"/>
                <a:ext cx="0" cy="38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60" name="Picture 64" descr="txp_fig"/>
              <p:cNvPicPr>
                <a:picLocks noChangeAspect="1" noChangeArrowheads="1"/>
              </p:cNvPicPr>
              <p:nvPr>
                <p:custDataLst>
                  <p:tags r:id="rId4"/>
                </p:custDataLst>
              </p:nvPr>
            </p:nvPicPr>
            <p:blipFill>
              <a:blip r:embed="rId5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36" y="3032"/>
                <a:ext cx="354"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61" name="Line 65"/>
              <p:cNvSpPr>
                <a:spLocks noChangeShapeType="1"/>
              </p:cNvSpPr>
              <p:nvPr/>
            </p:nvSpPr>
            <p:spPr bwMode="auto">
              <a:xfrm>
                <a:off x="3621" y="2091"/>
                <a:ext cx="1811" cy="0"/>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62" name="Line 66"/>
              <p:cNvSpPr>
                <a:spLocks noChangeShapeType="1"/>
              </p:cNvSpPr>
              <p:nvPr/>
            </p:nvSpPr>
            <p:spPr bwMode="auto">
              <a:xfrm flipV="1">
                <a:off x="4122" y="2977"/>
                <a:ext cx="0" cy="287"/>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63" name="Picture 67" descr="txp_fig"/>
              <p:cNvPicPr>
                <a:picLocks noChangeAspect="1" noChangeArrowheads="1"/>
              </p:cNvPicPr>
              <p:nvPr>
                <p:custDataLst>
                  <p:tags r:id="rId5"/>
                </p:custDataLst>
              </p:nvPr>
            </p:nvPicPr>
            <p:blipFill>
              <a:blip r:embed="rId5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4" y="3040"/>
                <a:ext cx="338"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64" name="Picture 68" descr="txp_fig"/>
              <p:cNvPicPr>
                <a:picLocks noChangeAspect="1" noChangeArrowheads="1"/>
              </p:cNvPicPr>
              <p:nvPr>
                <p:custDataLst>
                  <p:tags r:id="rId6"/>
                </p:custDataLst>
              </p:nvPr>
            </p:nvPicPr>
            <p:blipFill>
              <a:blip r:embed="rId5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24" y="3023"/>
                <a:ext cx="175"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65" name="Picture 69" descr="txp_fig"/>
              <p:cNvPicPr>
                <a:picLocks noChangeAspect="1" noChangeArrowheads="1"/>
              </p:cNvPicPr>
              <p:nvPr>
                <p:custDataLst>
                  <p:tags r:id="rId7"/>
                </p:custDataLst>
              </p:nvPr>
            </p:nvPicPr>
            <p:blipFill>
              <a:blip r:embed="rId5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24" y="3016"/>
                <a:ext cx="161"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66" name="Line 70"/>
              <p:cNvSpPr>
                <a:spLocks noChangeShapeType="1"/>
              </p:cNvSpPr>
              <p:nvPr/>
            </p:nvSpPr>
            <p:spPr bwMode="auto">
              <a:xfrm flipV="1">
                <a:off x="4931" y="2977"/>
                <a:ext cx="0" cy="287"/>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67" name="Line 71"/>
              <p:cNvSpPr>
                <a:spLocks noChangeShapeType="1"/>
              </p:cNvSpPr>
              <p:nvPr/>
            </p:nvSpPr>
            <p:spPr bwMode="auto">
              <a:xfrm flipV="1">
                <a:off x="4546" y="2091"/>
                <a:ext cx="886" cy="501"/>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68" name="Picture 72" descr="txp_fig"/>
              <p:cNvPicPr>
                <a:picLocks noChangeAspect="1" noChangeArrowheads="1"/>
              </p:cNvPicPr>
              <p:nvPr>
                <p:custDataLst>
                  <p:tags r:id="rId8"/>
                </p:custDataLst>
              </p:nvPr>
            </p:nvPicPr>
            <p:blipFill>
              <a:blip r:embed="rId7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41" y="1844"/>
                <a:ext cx="160"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69" name="Line 73"/>
              <p:cNvSpPr>
                <a:spLocks noChangeShapeType="1"/>
              </p:cNvSpPr>
              <p:nvPr/>
            </p:nvSpPr>
            <p:spPr bwMode="auto">
              <a:xfrm flipH="1" flipV="1">
                <a:off x="4339" y="1937"/>
                <a:ext cx="207" cy="154"/>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0" name="Line 74"/>
              <p:cNvSpPr>
                <a:spLocks noChangeShapeType="1"/>
              </p:cNvSpPr>
              <p:nvPr/>
            </p:nvSpPr>
            <p:spPr bwMode="auto">
              <a:xfrm flipV="1">
                <a:off x="4546" y="1937"/>
                <a:ext cx="202" cy="154"/>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1" name="Freeform 75"/>
              <p:cNvSpPr>
                <a:spLocks/>
              </p:cNvSpPr>
              <p:nvPr/>
            </p:nvSpPr>
            <p:spPr bwMode="auto">
              <a:xfrm rot="-1125801">
                <a:off x="3429" y="2124"/>
                <a:ext cx="409" cy="848"/>
              </a:xfrm>
              <a:custGeom>
                <a:avLst/>
                <a:gdLst>
                  <a:gd name="T0" fmla="*/ 425 w 509"/>
                  <a:gd name="T1" fmla="*/ 0 h 864"/>
                  <a:gd name="T2" fmla="*/ 233 w 509"/>
                  <a:gd name="T3" fmla="*/ 96 h 864"/>
                  <a:gd name="T4" fmla="*/ 491 w 509"/>
                  <a:gd name="T5" fmla="*/ 313 h 864"/>
                  <a:gd name="T6" fmla="*/ 126 w 509"/>
                  <a:gd name="T7" fmla="*/ 377 h 864"/>
                  <a:gd name="T8" fmla="*/ 382 w 509"/>
                  <a:gd name="T9" fmla="*/ 651 h 864"/>
                  <a:gd name="T10" fmla="*/ 41 w 509"/>
                  <a:gd name="T11" fmla="*/ 672 h 864"/>
                  <a:gd name="T12" fmla="*/ 137 w 509"/>
                  <a:gd name="T13" fmla="*/ 864 h 864"/>
                </a:gdLst>
                <a:ahLst/>
                <a:cxnLst>
                  <a:cxn ang="0">
                    <a:pos x="T0" y="T1"/>
                  </a:cxn>
                  <a:cxn ang="0">
                    <a:pos x="T2" y="T3"/>
                  </a:cxn>
                  <a:cxn ang="0">
                    <a:pos x="T4" y="T5"/>
                  </a:cxn>
                  <a:cxn ang="0">
                    <a:pos x="T6" y="T7"/>
                  </a:cxn>
                  <a:cxn ang="0">
                    <a:pos x="T8" y="T9"/>
                  </a:cxn>
                  <a:cxn ang="0">
                    <a:pos x="T10" y="T11"/>
                  </a:cxn>
                  <a:cxn ang="0">
                    <a:pos x="T12" y="T13"/>
                  </a:cxn>
                </a:cxnLst>
                <a:rect l="0" t="0" r="r" b="b"/>
                <a:pathLst>
                  <a:path w="509" h="864">
                    <a:moveTo>
                      <a:pt x="425" y="0"/>
                    </a:moveTo>
                    <a:cubicBezTo>
                      <a:pt x="325" y="16"/>
                      <a:pt x="222" y="44"/>
                      <a:pt x="233" y="96"/>
                    </a:cubicBezTo>
                    <a:cubicBezTo>
                      <a:pt x="244" y="148"/>
                      <a:pt x="509" y="266"/>
                      <a:pt x="491" y="313"/>
                    </a:cubicBezTo>
                    <a:cubicBezTo>
                      <a:pt x="473" y="360"/>
                      <a:pt x="144" y="321"/>
                      <a:pt x="126" y="377"/>
                    </a:cubicBezTo>
                    <a:cubicBezTo>
                      <a:pt x="108" y="433"/>
                      <a:pt x="396" y="602"/>
                      <a:pt x="382" y="651"/>
                    </a:cubicBezTo>
                    <a:cubicBezTo>
                      <a:pt x="368" y="700"/>
                      <a:pt x="82" y="637"/>
                      <a:pt x="41" y="672"/>
                    </a:cubicBezTo>
                    <a:cubicBezTo>
                      <a:pt x="0" y="707"/>
                      <a:pt x="69" y="784"/>
                      <a:pt x="137" y="864"/>
                    </a:cubicBez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2" name="Freeform 76"/>
              <p:cNvSpPr>
                <a:spLocks/>
              </p:cNvSpPr>
              <p:nvPr/>
            </p:nvSpPr>
            <p:spPr bwMode="auto">
              <a:xfrm rot="1125801" flipH="1">
                <a:off x="5216" y="2129"/>
                <a:ext cx="409" cy="848"/>
              </a:xfrm>
              <a:custGeom>
                <a:avLst/>
                <a:gdLst>
                  <a:gd name="T0" fmla="*/ 425 w 509"/>
                  <a:gd name="T1" fmla="*/ 0 h 864"/>
                  <a:gd name="T2" fmla="*/ 233 w 509"/>
                  <a:gd name="T3" fmla="*/ 96 h 864"/>
                  <a:gd name="T4" fmla="*/ 491 w 509"/>
                  <a:gd name="T5" fmla="*/ 313 h 864"/>
                  <a:gd name="T6" fmla="*/ 126 w 509"/>
                  <a:gd name="T7" fmla="*/ 377 h 864"/>
                  <a:gd name="T8" fmla="*/ 382 w 509"/>
                  <a:gd name="T9" fmla="*/ 651 h 864"/>
                  <a:gd name="T10" fmla="*/ 41 w 509"/>
                  <a:gd name="T11" fmla="*/ 672 h 864"/>
                  <a:gd name="T12" fmla="*/ 137 w 509"/>
                  <a:gd name="T13" fmla="*/ 864 h 864"/>
                </a:gdLst>
                <a:ahLst/>
                <a:cxnLst>
                  <a:cxn ang="0">
                    <a:pos x="T0" y="T1"/>
                  </a:cxn>
                  <a:cxn ang="0">
                    <a:pos x="T2" y="T3"/>
                  </a:cxn>
                  <a:cxn ang="0">
                    <a:pos x="T4" y="T5"/>
                  </a:cxn>
                  <a:cxn ang="0">
                    <a:pos x="T6" y="T7"/>
                  </a:cxn>
                  <a:cxn ang="0">
                    <a:pos x="T8" y="T9"/>
                  </a:cxn>
                  <a:cxn ang="0">
                    <a:pos x="T10" y="T11"/>
                  </a:cxn>
                  <a:cxn ang="0">
                    <a:pos x="T12" y="T13"/>
                  </a:cxn>
                </a:cxnLst>
                <a:rect l="0" t="0" r="r" b="b"/>
                <a:pathLst>
                  <a:path w="509" h="864">
                    <a:moveTo>
                      <a:pt x="425" y="0"/>
                    </a:moveTo>
                    <a:cubicBezTo>
                      <a:pt x="325" y="16"/>
                      <a:pt x="222" y="44"/>
                      <a:pt x="233" y="96"/>
                    </a:cubicBezTo>
                    <a:cubicBezTo>
                      <a:pt x="244" y="148"/>
                      <a:pt x="509" y="266"/>
                      <a:pt x="491" y="313"/>
                    </a:cubicBezTo>
                    <a:cubicBezTo>
                      <a:pt x="473" y="360"/>
                      <a:pt x="144" y="321"/>
                      <a:pt x="126" y="377"/>
                    </a:cubicBezTo>
                    <a:cubicBezTo>
                      <a:pt x="108" y="433"/>
                      <a:pt x="396" y="602"/>
                      <a:pt x="382" y="651"/>
                    </a:cubicBezTo>
                    <a:cubicBezTo>
                      <a:pt x="368" y="700"/>
                      <a:pt x="82" y="637"/>
                      <a:pt x="41" y="672"/>
                    </a:cubicBezTo>
                    <a:cubicBezTo>
                      <a:pt x="0" y="707"/>
                      <a:pt x="69" y="784"/>
                      <a:pt x="137" y="864"/>
                    </a:cubicBez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3" name="Line 77"/>
              <p:cNvSpPr>
                <a:spLocks noChangeShapeType="1"/>
              </p:cNvSpPr>
              <p:nvPr/>
            </p:nvSpPr>
            <p:spPr bwMode="auto">
              <a:xfrm flipV="1">
                <a:off x="4122" y="2360"/>
                <a:ext cx="10" cy="15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4" name="Line 78"/>
              <p:cNvSpPr>
                <a:spLocks noChangeShapeType="1"/>
              </p:cNvSpPr>
              <p:nvPr/>
            </p:nvSpPr>
            <p:spPr bwMode="auto">
              <a:xfrm flipV="1">
                <a:off x="4970" y="2360"/>
                <a:ext cx="0" cy="15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75" name="Picture 79" descr="txp_fig"/>
              <p:cNvPicPr>
                <a:picLocks noChangeAspect="1" noChangeArrowheads="1"/>
              </p:cNvPicPr>
              <p:nvPr>
                <p:custDataLst>
                  <p:tags r:id="rId9"/>
                </p:custDataLst>
              </p:nvPr>
            </p:nvPicPr>
            <p:blipFill>
              <a:blip r:embed="rId6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85" y="3280"/>
                <a:ext cx="336"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76" name="Picture 80" descr="txp_fig"/>
              <p:cNvPicPr>
                <a:picLocks noChangeAspect="1" noChangeArrowheads="1"/>
              </p:cNvPicPr>
              <p:nvPr>
                <p:custDataLst>
                  <p:tags r:id="rId10"/>
                </p:custDataLst>
              </p:nvPr>
            </p:nvPicPr>
            <p:blipFill>
              <a:blip r:embed="rId6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96" y="3280"/>
                <a:ext cx="335"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77" name="Picture 81" descr="txp_fig"/>
              <p:cNvPicPr>
                <a:picLocks noChangeAspect="1" noChangeArrowheads="1"/>
              </p:cNvPicPr>
              <p:nvPr>
                <p:custDataLst>
                  <p:tags r:id="rId11"/>
                </p:custDataLst>
              </p:nvPr>
            </p:nvPicPr>
            <p:blipFill>
              <a:blip r:embed="rId7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01" y="2771"/>
                <a:ext cx="270" cy="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78" name="Picture 82" descr="txp_fig"/>
              <p:cNvPicPr>
                <a:picLocks noChangeAspect="1" noChangeArrowheads="1"/>
              </p:cNvPicPr>
              <p:nvPr>
                <p:custDataLst>
                  <p:tags r:id="rId12"/>
                </p:custDataLst>
              </p:nvPr>
            </p:nvPicPr>
            <p:blipFill>
              <a:blip r:embed="rId7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98" y="2468"/>
                <a:ext cx="270"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79" name="Picture 83" descr="txp_fig"/>
              <p:cNvPicPr>
                <a:picLocks noChangeAspect="1" noChangeArrowheads="1"/>
              </p:cNvPicPr>
              <p:nvPr>
                <p:custDataLst>
                  <p:tags r:id="rId13"/>
                </p:custDataLst>
              </p:nvPr>
            </p:nvPicPr>
            <p:blipFill>
              <a:blip r:embed="rId7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7" y="2447"/>
                <a:ext cx="270"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0" name="Picture 84" descr="txp_fig"/>
              <p:cNvPicPr>
                <a:picLocks noChangeAspect="1" noChangeArrowheads="1"/>
              </p:cNvPicPr>
              <p:nvPr>
                <p:custDataLst>
                  <p:tags r:id="rId14"/>
                </p:custDataLst>
              </p:nvPr>
            </p:nvPicPr>
            <p:blipFill>
              <a:blip r:embed="rId6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00" y="2515"/>
                <a:ext cx="336"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1" name="Picture 85" descr="txp_fig"/>
              <p:cNvPicPr>
                <a:picLocks noChangeAspect="1" noChangeArrowheads="1"/>
              </p:cNvPicPr>
              <p:nvPr>
                <p:custDataLst>
                  <p:tags r:id="rId15"/>
                </p:custDataLst>
              </p:nvPr>
            </p:nvPicPr>
            <p:blipFill>
              <a:blip r:embed="rId6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49" y="2516"/>
                <a:ext cx="335"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2" name="Picture 86" descr="txp_fig"/>
              <p:cNvPicPr>
                <a:picLocks noChangeAspect="1" noChangeArrowheads="1"/>
              </p:cNvPicPr>
              <p:nvPr>
                <p:custDataLst>
                  <p:tags r:id="rId16"/>
                </p:custDataLst>
              </p:nvPr>
            </p:nvPicPr>
            <p:blipFill>
              <a:blip r:embed="rId7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46" y="2140"/>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3" name="Picture 87" descr="txp_fig"/>
              <p:cNvPicPr>
                <a:picLocks noChangeAspect="1" noChangeArrowheads="1"/>
              </p:cNvPicPr>
              <p:nvPr>
                <p:custDataLst>
                  <p:tags r:id="rId17"/>
                </p:custDataLst>
              </p:nvPr>
            </p:nvPicPr>
            <p:blipFill>
              <a:blip r:embed="rId7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61" y="1861"/>
                <a:ext cx="221"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4" name="Picture 88" descr="txp_fig"/>
              <p:cNvPicPr>
                <a:picLocks noChangeAspect="1" noChangeArrowheads="1"/>
              </p:cNvPicPr>
              <p:nvPr>
                <p:custDataLst>
                  <p:tags r:id="rId18"/>
                </p:custDataLst>
              </p:nvPr>
            </p:nvPicPr>
            <p:blipFill>
              <a:blip r:embed="rId7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49" y="2304"/>
                <a:ext cx="174"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5" name="Picture 89" descr="txp_fig"/>
              <p:cNvPicPr>
                <a:picLocks noChangeAspect="1" noChangeArrowheads="1"/>
              </p:cNvPicPr>
              <p:nvPr>
                <p:custDataLst>
                  <p:tags r:id="rId19"/>
                </p:custDataLst>
              </p:nvPr>
            </p:nvPicPr>
            <p:blipFill>
              <a:blip r:embed="rId7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01" y="2346"/>
                <a:ext cx="174" cy="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6" name="Picture 90" descr="txp_fig"/>
              <p:cNvPicPr>
                <a:picLocks noChangeAspect="1" noChangeArrowheads="1"/>
              </p:cNvPicPr>
              <p:nvPr>
                <p:custDataLst>
                  <p:tags r:id="rId20"/>
                </p:custDataLst>
              </p:nvPr>
            </p:nvPicPr>
            <p:blipFill>
              <a:blip r:embed="rId8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55" y="2138"/>
                <a:ext cx="192"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7" name="Picture 91" descr="txp_fig"/>
              <p:cNvPicPr>
                <a:picLocks noChangeAspect="1" noChangeArrowheads="1"/>
              </p:cNvPicPr>
              <p:nvPr>
                <p:custDataLst>
                  <p:tags r:id="rId21"/>
                </p:custDataLst>
              </p:nvPr>
            </p:nvPicPr>
            <p:blipFill>
              <a:blip r:embed="rId8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11" y="1729"/>
                <a:ext cx="270"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8" name="Picture 92" descr="txp_fig"/>
              <p:cNvPicPr>
                <a:picLocks noChangeAspect="1" noChangeArrowheads="1"/>
              </p:cNvPicPr>
              <p:nvPr>
                <p:custDataLst>
                  <p:tags r:id="rId22"/>
                </p:custDataLst>
              </p:nvPr>
            </p:nvPicPr>
            <p:blipFill>
              <a:blip r:embed="rId8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35" y="1728"/>
                <a:ext cx="270"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4589" name="テキスト ボックス 30"/>
            <p:cNvSpPr txBox="1">
              <a:spLocks noChangeArrowheads="1"/>
            </p:cNvSpPr>
            <p:nvPr/>
          </p:nvSpPr>
          <p:spPr bwMode="auto">
            <a:xfrm>
              <a:off x="3232" y="472"/>
              <a:ext cx="188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1800">
                  <a:latin typeface="メイリオ" pitchFamily="50" charset="-128"/>
                  <a:ea typeface="メイリオ" pitchFamily="50" charset="-128"/>
                </a:rPr>
                <a:t>Krauss-Nasri-Trodden model</a:t>
              </a:r>
            </a:p>
          </p:txBody>
        </p:sp>
        <p:sp>
          <p:nvSpPr>
            <p:cNvPr id="234590" name="テキスト ボックス 30"/>
            <p:cNvSpPr txBox="1">
              <a:spLocks noChangeArrowheads="1"/>
            </p:cNvSpPr>
            <p:nvPr/>
          </p:nvSpPr>
          <p:spPr bwMode="auto">
            <a:xfrm>
              <a:off x="197" y="3200"/>
              <a:ext cx="181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1800" dirty="0">
                  <a:latin typeface="メイリオ" pitchFamily="50" charset="-128"/>
                  <a:ea typeface="メイリオ" pitchFamily="50" charset="-128"/>
                </a:rPr>
                <a:t>Aoki-</a:t>
              </a:r>
              <a:r>
                <a:rPr lang="en-US" altLang="ja-JP" sz="1800" dirty="0" err="1">
                  <a:latin typeface="メイリオ" pitchFamily="50" charset="-128"/>
                  <a:ea typeface="メイリオ" pitchFamily="50" charset="-128"/>
                </a:rPr>
                <a:t>Kanemura</a:t>
              </a:r>
              <a:r>
                <a:rPr lang="en-US" altLang="ja-JP" sz="1800" dirty="0">
                  <a:latin typeface="メイリオ" pitchFamily="50" charset="-128"/>
                  <a:ea typeface="メイリオ" pitchFamily="50" charset="-128"/>
                </a:rPr>
                <a:t>-</a:t>
              </a:r>
              <a:r>
                <a:rPr lang="en-US" altLang="ja-JP" sz="1800" dirty="0" err="1">
                  <a:latin typeface="メイリオ" pitchFamily="50" charset="-128"/>
                  <a:ea typeface="メイリオ" pitchFamily="50" charset="-128"/>
                </a:rPr>
                <a:t>Seto</a:t>
              </a:r>
              <a:r>
                <a:rPr lang="en-US" altLang="ja-JP" sz="1800" dirty="0">
                  <a:latin typeface="メイリオ" pitchFamily="50" charset="-128"/>
                  <a:ea typeface="メイリオ" pitchFamily="50" charset="-128"/>
                </a:rPr>
                <a:t> model</a:t>
              </a:r>
            </a:p>
          </p:txBody>
        </p:sp>
        <p:sp>
          <p:nvSpPr>
            <p:cNvPr id="234591" name="テキスト ボックス 30"/>
            <p:cNvSpPr txBox="1">
              <a:spLocks noChangeArrowheads="1"/>
            </p:cNvSpPr>
            <p:nvPr/>
          </p:nvSpPr>
          <p:spPr bwMode="auto">
            <a:xfrm>
              <a:off x="2784" y="3744"/>
              <a:ext cx="194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1800">
                  <a:latin typeface="メイリオ" pitchFamily="50" charset="-128"/>
                  <a:ea typeface="メイリオ" pitchFamily="50" charset="-128"/>
                </a:rPr>
                <a:t>Gustafsson-No-Rivera model </a:t>
              </a:r>
            </a:p>
          </p:txBody>
        </p:sp>
        <p:sp>
          <p:nvSpPr>
            <p:cNvPr id="234592" name="テキスト ボックス 3"/>
            <p:cNvSpPr txBox="1">
              <a:spLocks noChangeArrowheads="1"/>
            </p:cNvSpPr>
            <p:nvPr/>
          </p:nvSpPr>
          <p:spPr bwMode="auto">
            <a:xfrm>
              <a:off x="2792" y="3928"/>
              <a:ext cx="202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M. Gustafsson, J.M. No, and M.A. Rivera,</a:t>
              </a:r>
            </a:p>
          </p:txBody>
        </p:sp>
        <p:sp>
          <p:nvSpPr>
            <p:cNvPr id="234593" name="テキスト ボックス 3"/>
            <p:cNvSpPr txBox="1">
              <a:spLocks noChangeArrowheads="1"/>
            </p:cNvSpPr>
            <p:nvPr/>
          </p:nvSpPr>
          <p:spPr bwMode="auto">
            <a:xfrm>
              <a:off x="4156" y="4072"/>
              <a:ext cx="115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PRL</a:t>
              </a:r>
              <a:r>
                <a:rPr lang="en-US" altLang="ja-JP" sz="1400">
                  <a:latin typeface="メイリオ" pitchFamily="50" charset="-128"/>
                  <a:ea typeface="メイリオ" pitchFamily="50" charset="-128"/>
                </a:rPr>
                <a:t>110</a:t>
              </a:r>
              <a:r>
                <a:rPr lang="en-US" altLang="ja-JP" sz="1400" b="0">
                  <a:latin typeface="メイリオ" pitchFamily="50" charset="-128"/>
                  <a:ea typeface="メイリオ" pitchFamily="50" charset="-128"/>
                </a:rPr>
                <a:t>, 21802 (2013)</a:t>
              </a:r>
            </a:p>
          </p:txBody>
        </p:sp>
        <p:sp>
          <p:nvSpPr>
            <p:cNvPr id="234594" name="テキスト ボックス 3"/>
            <p:cNvSpPr txBox="1">
              <a:spLocks noChangeArrowheads="1"/>
            </p:cNvSpPr>
            <p:nvPr/>
          </p:nvSpPr>
          <p:spPr bwMode="auto">
            <a:xfrm>
              <a:off x="204" y="3408"/>
              <a:ext cx="173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M. Aoki, S. Kanemura and O. Seto,</a:t>
              </a:r>
            </a:p>
          </p:txBody>
        </p:sp>
        <p:sp>
          <p:nvSpPr>
            <p:cNvPr id="234595" name="テキスト ボックス 3"/>
            <p:cNvSpPr txBox="1">
              <a:spLocks noChangeArrowheads="1"/>
            </p:cNvSpPr>
            <p:nvPr/>
          </p:nvSpPr>
          <p:spPr bwMode="auto">
            <a:xfrm>
              <a:off x="1018" y="3552"/>
              <a:ext cx="121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PRL</a:t>
              </a:r>
              <a:r>
                <a:rPr lang="en-US" altLang="ja-JP" sz="1400">
                  <a:latin typeface="メイリオ" pitchFamily="50" charset="-128"/>
                  <a:ea typeface="メイリオ" pitchFamily="50" charset="-128"/>
                </a:rPr>
                <a:t>102</a:t>
              </a:r>
              <a:r>
                <a:rPr lang="en-US" altLang="ja-JP" sz="1400" b="0">
                  <a:latin typeface="メイリオ" pitchFamily="50" charset="-128"/>
                  <a:ea typeface="メイリオ" pitchFamily="50" charset="-128"/>
                </a:rPr>
                <a:t>, 051805 (2009)</a:t>
              </a:r>
            </a:p>
          </p:txBody>
        </p:sp>
        <p:sp>
          <p:nvSpPr>
            <p:cNvPr id="234596" name="テキスト ボックス 3"/>
            <p:cNvSpPr txBox="1">
              <a:spLocks noChangeArrowheads="1"/>
            </p:cNvSpPr>
            <p:nvPr/>
          </p:nvSpPr>
          <p:spPr bwMode="auto">
            <a:xfrm>
              <a:off x="3235" y="680"/>
              <a:ext cx="187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M.L. Krauss, S. Nasri and M. Trodden,</a:t>
              </a:r>
            </a:p>
          </p:txBody>
        </p:sp>
        <p:sp>
          <p:nvSpPr>
            <p:cNvPr id="234597" name="テキスト ボックス 3"/>
            <p:cNvSpPr txBox="1">
              <a:spLocks noChangeArrowheads="1"/>
            </p:cNvSpPr>
            <p:nvPr/>
          </p:nvSpPr>
          <p:spPr bwMode="auto">
            <a:xfrm>
              <a:off x="4216" y="816"/>
              <a:ext cx="117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PRD</a:t>
              </a:r>
              <a:r>
                <a:rPr lang="en-US" altLang="ja-JP" sz="1400">
                  <a:latin typeface="メイリオ" pitchFamily="50" charset="-128"/>
                  <a:ea typeface="メイリオ" pitchFamily="50" charset="-128"/>
                </a:rPr>
                <a:t>67</a:t>
              </a:r>
              <a:r>
                <a:rPr lang="en-US" altLang="ja-JP" sz="1400" b="0">
                  <a:latin typeface="メイリオ" pitchFamily="50" charset="-128"/>
                  <a:ea typeface="メイリオ" pitchFamily="50" charset="-128"/>
                </a:rPr>
                <a:t>, 085002 (2003)</a:t>
              </a:r>
            </a:p>
          </p:txBody>
        </p:sp>
      </p:grpSp>
      <p:sp>
        <p:nvSpPr>
          <p:cNvPr id="234604" name="Rectangle 108"/>
          <p:cNvSpPr>
            <a:spLocks noChangeArrowheads="1"/>
          </p:cNvSpPr>
          <p:nvPr/>
        </p:nvSpPr>
        <p:spPr bwMode="auto">
          <a:xfrm>
            <a:off x="0" y="-76200"/>
            <a:ext cx="12192000" cy="7010400"/>
          </a:xfrm>
          <a:prstGeom prst="rect">
            <a:avLst/>
          </a:prstGeom>
          <a:solidFill>
            <a:schemeClr val="tx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4605" name="Group 109"/>
          <p:cNvGrpSpPr>
            <a:grpSpLocks/>
          </p:cNvGrpSpPr>
          <p:nvPr/>
        </p:nvGrpSpPr>
        <p:grpSpPr bwMode="auto">
          <a:xfrm>
            <a:off x="2590800" y="2743200"/>
            <a:ext cx="6934200" cy="457200"/>
            <a:chOff x="720" y="1728"/>
            <a:chExt cx="4368" cy="288"/>
          </a:xfrm>
        </p:grpSpPr>
        <p:sp>
          <p:nvSpPr>
            <p:cNvPr id="234606" name="Rectangle 31"/>
            <p:cNvSpPr>
              <a:spLocks noChangeArrowheads="1"/>
            </p:cNvSpPr>
            <p:nvPr/>
          </p:nvSpPr>
          <p:spPr bwMode="auto">
            <a:xfrm>
              <a:off x="720" y="1728"/>
              <a:ext cx="4368" cy="288"/>
            </a:xfrm>
            <a:prstGeom prst="rect">
              <a:avLst/>
            </a:prstGeom>
            <a:solidFill>
              <a:schemeClr val="bg1"/>
            </a:solidFill>
            <a:ln w="25400">
              <a:solidFill>
                <a:srgbClr val="FF3C3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ja-JP" altLang="en-US" sz="1800"/>
            </a:p>
          </p:txBody>
        </p:sp>
        <p:sp>
          <p:nvSpPr>
            <p:cNvPr id="234607" name="テキスト ボックス 30"/>
            <p:cNvSpPr txBox="1">
              <a:spLocks noChangeArrowheads="1"/>
            </p:cNvSpPr>
            <p:nvPr/>
          </p:nvSpPr>
          <p:spPr bwMode="auto">
            <a:xfrm>
              <a:off x="816" y="1758"/>
              <a:ext cx="1291"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dirty="0">
                  <a:latin typeface="Comic Sans MS" panose="030F0702030302020204" pitchFamily="66" charset="0"/>
                  <a:ea typeface="メイリオ" pitchFamily="50" charset="-128"/>
                </a:rPr>
                <a:t>Many models of</a:t>
              </a:r>
            </a:p>
          </p:txBody>
        </p:sp>
        <p:sp>
          <p:nvSpPr>
            <p:cNvPr id="234608" name="Line 9"/>
            <p:cNvSpPr>
              <a:spLocks noChangeShapeType="1"/>
            </p:cNvSpPr>
            <p:nvPr/>
          </p:nvSpPr>
          <p:spPr bwMode="auto">
            <a:xfrm>
              <a:off x="2426" y="1877"/>
              <a:ext cx="502" cy="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609" name="テキスト ボックス 30"/>
            <p:cNvSpPr txBox="1">
              <a:spLocks noChangeArrowheads="1"/>
            </p:cNvSpPr>
            <p:nvPr/>
          </p:nvSpPr>
          <p:spPr bwMode="auto">
            <a:xfrm>
              <a:off x="3021" y="1771"/>
              <a:ext cx="182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1800" b="1" dirty="0">
                  <a:solidFill>
                    <a:srgbClr val="FF0000"/>
                  </a:solidFill>
                  <a:latin typeface="Comic Sans MS" panose="030F0702030302020204" pitchFamily="66" charset="0"/>
                  <a:ea typeface="メイリオ" pitchFamily="50" charset="-128"/>
                </a:rPr>
                <a:t>Which is the true one ?</a:t>
              </a:r>
            </a:p>
          </p:txBody>
        </p:sp>
        <p:pic>
          <p:nvPicPr>
            <p:cNvPr id="234610" name="Picture 55" descr="txp_fig"/>
            <p:cNvPicPr>
              <a:picLocks noChangeAspect="1" noChangeArrowheads="1"/>
            </p:cNvPicPr>
            <p:nvPr>
              <p:custDataLst>
                <p:tags r:id="rId1"/>
              </p:custDataLst>
            </p:nvPr>
          </p:nvPicPr>
          <p:blipFill>
            <a:blip r:embed="rId82">
              <a:clrChange>
                <a:clrFrom>
                  <a:srgbClr val="FFFFFF"/>
                </a:clrFrom>
                <a:clrTo>
                  <a:srgbClr val="FFFFFF">
                    <a:alpha val="0"/>
                  </a:srgbClr>
                </a:clrTo>
              </a:clrChange>
              <a:extLst>
                <a:ext uri="{BEBA8EAE-BF5A-486C-A8C5-ECC9F3942E4B}">
                  <a14:imgProps xmlns:a14="http://schemas.microsoft.com/office/drawing/2010/main">
                    <a14:imgLayer r:embed="rId83">
                      <a14:imgEffect>
                        <a14:sharpenSoften amount="50000"/>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2087" y="1807"/>
              <a:ext cx="208"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5122" name="Picture 2" descr="Image result for too many ways"/>
          <p:cNvPicPr>
            <a:picLocks noChangeAspect="1" noChangeArrowheads="1"/>
          </p:cNvPicPr>
          <p:nvPr/>
        </p:nvPicPr>
        <p:blipFill>
          <a:blip r:embed="rId84">
            <a:extLst>
              <a:ext uri="{28A0092B-C50C-407E-A947-70E740481C1C}">
                <a14:useLocalDpi xmlns:a14="http://schemas.microsoft.com/office/drawing/2010/main" val="0"/>
              </a:ext>
            </a:extLst>
          </a:blip>
          <a:srcRect/>
          <a:stretch>
            <a:fillRect/>
          </a:stretch>
        </p:blipFill>
        <p:spPr bwMode="auto">
          <a:xfrm>
            <a:off x="8185149" y="-77788"/>
            <a:ext cx="4006851" cy="277177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008426" y="1310888"/>
            <a:ext cx="402674" cy="276999"/>
          </a:xfrm>
          <a:prstGeom prst="rect">
            <a:avLst/>
          </a:prstGeom>
          <a:noFill/>
        </p:spPr>
        <p:txBody>
          <a:bodyPr wrap="none" rtlCol="0">
            <a:spAutoFit/>
          </a:bodyPr>
          <a:lstStyle/>
          <a:p>
            <a:r>
              <a:rPr lang="en-US" sz="1200" b="1" dirty="0" smtClean="0">
                <a:solidFill>
                  <a:srgbClr val="EEB500"/>
                </a:solidFill>
              </a:rPr>
              <a:t>SM</a:t>
            </a:r>
            <a:endParaRPr lang="en-US" sz="1200" b="1" dirty="0">
              <a:solidFill>
                <a:srgbClr val="EEB500"/>
              </a:solidFill>
            </a:endParaRPr>
          </a:p>
        </p:txBody>
      </p:sp>
      <p:sp>
        <p:nvSpPr>
          <p:cNvPr id="3" name="TextBox 2"/>
          <p:cNvSpPr txBox="1"/>
          <p:nvPr/>
        </p:nvSpPr>
        <p:spPr>
          <a:xfrm>
            <a:off x="8599685" y="213228"/>
            <a:ext cx="824265" cy="276999"/>
          </a:xfrm>
          <a:prstGeom prst="rect">
            <a:avLst/>
          </a:prstGeom>
          <a:noFill/>
        </p:spPr>
        <p:txBody>
          <a:bodyPr wrap="none" rtlCol="0">
            <a:spAutoFit/>
          </a:bodyPr>
          <a:lstStyle/>
          <a:p>
            <a:r>
              <a:rPr lang="en-US" sz="1200" b="1" dirty="0" smtClean="0">
                <a:solidFill>
                  <a:srgbClr val="FF0000"/>
                </a:solidFill>
              </a:rPr>
              <a:t>R. 1 loop</a:t>
            </a:r>
            <a:endParaRPr lang="en-US" sz="1200" b="1" dirty="0">
              <a:solidFill>
                <a:srgbClr val="FF0000"/>
              </a:solidFill>
            </a:endParaRPr>
          </a:p>
        </p:txBody>
      </p:sp>
      <p:sp>
        <p:nvSpPr>
          <p:cNvPr id="4" name="Rectangle 3"/>
          <p:cNvSpPr/>
          <p:nvPr/>
        </p:nvSpPr>
        <p:spPr>
          <a:xfrm>
            <a:off x="8228921" y="1473205"/>
            <a:ext cx="1135537" cy="276999"/>
          </a:xfrm>
          <a:prstGeom prst="rect">
            <a:avLst/>
          </a:prstGeom>
        </p:spPr>
        <p:txBody>
          <a:bodyPr wrap="square">
            <a:spAutoFit/>
          </a:bodyPr>
          <a:lstStyle/>
          <a:p>
            <a:r>
              <a:rPr lang="en-US" sz="1200" b="1" dirty="0">
                <a:solidFill>
                  <a:srgbClr val="FF0000"/>
                </a:solidFill>
              </a:rPr>
              <a:t>R. </a:t>
            </a:r>
            <a:r>
              <a:rPr lang="en-US" sz="1200" b="1" dirty="0" smtClean="0">
                <a:solidFill>
                  <a:srgbClr val="FF0000"/>
                </a:solidFill>
              </a:rPr>
              <a:t>2 </a:t>
            </a:r>
            <a:r>
              <a:rPr lang="en-US" sz="1200" b="1" dirty="0">
                <a:solidFill>
                  <a:srgbClr val="FF0000"/>
                </a:solidFill>
              </a:rPr>
              <a:t>loop</a:t>
            </a:r>
          </a:p>
        </p:txBody>
      </p:sp>
      <p:sp>
        <p:nvSpPr>
          <p:cNvPr id="5" name="TextBox 4"/>
          <p:cNvSpPr txBox="1"/>
          <p:nvPr/>
        </p:nvSpPr>
        <p:spPr>
          <a:xfrm>
            <a:off x="15383293" y="1762409"/>
            <a:ext cx="62172" cy="2031325"/>
          </a:xfrm>
          <a:prstGeom prst="rect">
            <a:avLst/>
          </a:prstGeom>
          <a:noFill/>
        </p:spPr>
        <p:txBody>
          <a:bodyPr wrap="square" rtlCol="0">
            <a:spAutoFit/>
          </a:bodyPr>
          <a:lstStyle/>
          <a:p>
            <a:r>
              <a:rPr lang="en-US" dirty="0" smtClean="0"/>
              <a:t>Seesaw I</a:t>
            </a:r>
            <a:endParaRPr lang="en-US" dirty="0"/>
          </a:p>
        </p:txBody>
      </p:sp>
      <p:pic>
        <p:nvPicPr>
          <p:cNvPr id="5126" name="Picture 6" descr="Image result for stop sign"/>
          <p:cNvPicPr>
            <a:picLocks noChangeAspect="1" noChangeArrowheads="1"/>
          </p:cNvPicPr>
          <p:nvPr/>
        </p:nvPicPr>
        <p:blipFill>
          <a:blip r:embed="rId85">
            <a:extLst>
              <a:ext uri="{28A0092B-C50C-407E-A947-70E740481C1C}">
                <a14:useLocalDpi xmlns:a14="http://schemas.microsoft.com/office/drawing/2010/main" val="0"/>
              </a:ext>
            </a:extLst>
          </a:blip>
          <a:srcRect/>
          <a:stretch>
            <a:fillRect/>
          </a:stretch>
        </p:blipFill>
        <p:spPr bwMode="auto">
          <a:xfrm>
            <a:off x="9980612" y="844291"/>
            <a:ext cx="368301" cy="3878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0466752" y="1204596"/>
            <a:ext cx="838691" cy="276999"/>
          </a:xfrm>
          <a:prstGeom prst="rect">
            <a:avLst/>
          </a:prstGeom>
          <a:noFill/>
        </p:spPr>
        <p:txBody>
          <a:bodyPr wrap="none" rtlCol="0">
            <a:spAutoFit/>
          </a:bodyPr>
          <a:lstStyle/>
          <a:p>
            <a:r>
              <a:rPr lang="en-US" sz="1200" b="1" dirty="0" smtClean="0">
                <a:solidFill>
                  <a:srgbClr val="66FF33"/>
                </a:solidFill>
              </a:rPr>
              <a:t>Seesaw I</a:t>
            </a:r>
            <a:endParaRPr lang="en-US" sz="1200" b="1" dirty="0">
              <a:solidFill>
                <a:srgbClr val="66FF33"/>
              </a:solidFill>
            </a:endParaRPr>
          </a:p>
        </p:txBody>
      </p:sp>
      <p:sp>
        <p:nvSpPr>
          <p:cNvPr id="7" name="Rectangle 6"/>
          <p:cNvSpPr/>
          <p:nvPr/>
        </p:nvSpPr>
        <p:spPr>
          <a:xfrm>
            <a:off x="11310027" y="397670"/>
            <a:ext cx="795411" cy="276999"/>
          </a:xfrm>
          <a:prstGeom prst="rect">
            <a:avLst/>
          </a:prstGeom>
        </p:spPr>
        <p:txBody>
          <a:bodyPr wrap="none">
            <a:spAutoFit/>
          </a:bodyPr>
          <a:lstStyle/>
          <a:p>
            <a:r>
              <a:rPr lang="en-US" sz="1200" b="1" dirty="0">
                <a:solidFill>
                  <a:srgbClr val="66FF33"/>
                </a:solidFill>
              </a:rPr>
              <a:t>Seesaw </a:t>
            </a:r>
          </a:p>
        </p:txBody>
      </p:sp>
      <p:sp>
        <p:nvSpPr>
          <p:cNvPr id="9" name="Rectangle 8"/>
          <p:cNvSpPr/>
          <p:nvPr/>
        </p:nvSpPr>
        <p:spPr>
          <a:xfrm>
            <a:off x="11305443" y="709417"/>
            <a:ext cx="312906" cy="369332"/>
          </a:xfrm>
          <a:prstGeom prst="rect">
            <a:avLst/>
          </a:prstGeom>
        </p:spPr>
        <p:txBody>
          <a:bodyPr wrap="none">
            <a:spAutoFit/>
          </a:bodyPr>
          <a:lstStyle/>
          <a:p>
            <a:r>
              <a:rPr lang="en-US" b="1" dirty="0" smtClean="0">
                <a:solidFill>
                  <a:srgbClr val="66FF33"/>
                </a:solidFill>
              </a:rPr>
              <a:t>II</a:t>
            </a:r>
            <a:endParaRPr lang="en-US" b="1" dirty="0">
              <a:solidFill>
                <a:srgbClr val="66FF33"/>
              </a:solidFill>
            </a:endParaRPr>
          </a:p>
        </p:txBody>
      </p:sp>
      <p:sp>
        <p:nvSpPr>
          <p:cNvPr id="10" name="Rectangle 9"/>
          <p:cNvSpPr/>
          <p:nvPr/>
        </p:nvSpPr>
        <p:spPr>
          <a:xfrm>
            <a:off x="11619550" y="762001"/>
            <a:ext cx="377026" cy="369332"/>
          </a:xfrm>
          <a:prstGeom prst="rect">
            <a:avLst/>
          </a:prstGeom>
        </p:spPr>
        <p:txBody>
          <a:bodyPr wrap="none">
            <a:spAutoFit/>
          </a:bodyPr>
          <a:lstStyle/>
          <a:p>
            <a:r>
              <a:rPr lang="en-US" b="1" dirty="0" smtClean="0">
                <a:solidFill>
                  <a:srgbClr val="66FF33"/>
                </a:solidFill>
              </a:rPr>
              <a:t>III</a:t>
            </a:r>
            <a:endParaRPr lang="en-US" b="1" dirty="0">
              <a:solidFill>
                <a:srgbClr val="66FF33"/>
              </a:solidFill>
            </a:endParaRPr>
          </a:p>
        </p:txBody>
      </p:sp>
      <p:sp>
        <p:nvSpPr>
          <p:cNvPr id="11" name="Rectangle 10"/>
          <p:cNvSpPr/>
          <p:nvPr/>
        </p:nvSpPr>
        <p:spPr>
          <a:xfrm>
            <a:off x="9143914" y="1324261"/>
            <a:ext cx="824265" cy="276999"/>
          </a:xfrm>
          <a:prstGeom prst="rect">
            <a:avLst/>
          </a:prstGeom>
        </p:spPr>
        <p:txBody>
          <a:bodyPr wrap="none">
            <a:spAutoFit/>
          </a:bodyPr>
          <a:lstStyle/>
          <a:p>
            <a:r>
              <a:rPr lang="en-US" sz="1200" b="1" dirty="0" smtClean="0">
                <a:solidFill>
                  <a:srgbClr val="FF0000"/>
                </a:solidFill>
              </a:rPr>
              <a:t>R. 3 </a:t>
            </a:r>
            <a:r>
              <a:rPr lang="en-US" sz="1200" b="1" dirty="0">
                <a:solidFill>
                  <a:srgbClr val="FF0000"/>
                </a:solidFill>
              </a:rPr>
              <a:t>loop</a:t>
            </a:r>
          </a:p>
        </p:txBody>
      </p:sp>
    </p:spTree>
    <p:extLst>
      <p:ext uri="{BB962C8B-B14F-4D97-AF65-F5344CB8AC3E}">
        <p14:creationId xmlns:p14="http://schemas.microsoft.com/office/powerpoint/2010/main" val="258264425"/>
      </p:ext>
    </p:extLst>
  </p:cSld>
  <p:clrMapOvr>
    <a:masterClrMapping/>
  </p:clrMapOvr>
  <p:transition spd="med">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p:cNvPicPr>
            <a:picLocks noGrp="1" noChangeAspect="1"/>
          </p:cNvPicPr>
          <p:nvPr>
            <p:ph idx="1"/>
          </p:nvPr>
        </p:nvPicPr>
        <p:blipFill>
          <a:blip r:embed="rId2"/>
          <a:stretch>
            <a:fillRect/>
          </a:stretch>
        </p:blipFill>
        <p:spPr>
          <a:xfrm>
            <a:off x="1645920" y="379828"/>
            <a:ext cx="10170942" cy="5405022"/>
          </a:xfrm>
          <a:prstGeom prst="rect">
            <a:avLst/>
          </a:prstGeom>
        </p:spPr>
      </p:pic>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70</a:t>
            </a:fld>
            <a:endParaRPr lang="en-US" dirty="0"/>
          </a:p>
        </p:txBody>
      </p:sp>
    </p:spTree>
    <p:extLst>
      <p:ext uri="{BB962C8B-B14F-4D97-AF65-F5344CB8AC3E}">
        <p14:creationId xmlns:p14="http://schemas.microsoft.com/office/powerpoint/2010/main" val="354430500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71</a:t>
            </a:fld>
            <a:endParaRPr lang="en-US" dirty="0"/>
          </a:p>
        </p:txBody>
      </p:sp>
      <p:pic>
        <p:nvPicPr>
          <p:cNvPr id="7" name="Picture 6"/>
          <p:cNvPicPr>
            <a:picLocks noChangeAspect="1"/>
          </p:cNvPicPr>
          <p:nvPr/>
        </p:nvPicPr>
        <p:blipFill>
          <a:blip r:embed="rId2"/>
          <a:stretch>
            <a:fillRect/>
          </a:stretch>
        </p:blipFill>
        <p:spPr>
          <a:xfrm>
            <a:off x="5338762" y="3167062"/>
            <a:ext cx="2820500" cy="1376803"/>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535185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 name="Rectangle 6"/>
          <p:cNvSpPr>
            <a:spLocks noGrp="1" noChangeArrowheads="1"/>
          </p:cNvSpPr>
          <p:nvPr>
            <p:ph type="sldNum" sz="quarter" idx="12"/>
          </p:nvPr>
        </p:nvSpPr>
        <p:spPr/>
        <p:txBody>
          <a:bodyPr/>
          <a:lstStyle/>
          <a:p>
            <a:fld id="{EBD8E462-52DF-4ACC-A214-6C90A860D716}" type="slidenum">
              <a:rPr lang="en-US" altLang="ja-JP"/>
              <a:pPr/>
              <a:t>72</a:t>
            </a:fld>
            <a:r>
              <a:rPr lang="en-US" altLang="ja-JP"/>
              <a:t>/29</a:t>
            </a:r>
            <a:endParaRPr lang="ja-JP" altLang="en-US"/>
          </a:p>
        </p:txBody>
      </p:sp>
      <p:sp>
        <p:nvSpPr>
          <p:cNvPr id="173059" name="Rectangle 4"/>
          <p:cNvSpPr>
            <a:spLocks noChangeArrowheads="1"/>
          </p:cNvSpPr>
          <p:nvPr/>
        </p:nvSpPr>
        <p:spPr bwMode="auto">
          <a:xfrm>
            <a:off x="1752600" y="381000"/>
            <a:ext cx="8686800" cy="5621338"/>
          </a:xfrm>
          <a:prstGeom prst="rect">
            <a:avLst/>
          </a:prstGeom>
          <a:solidFill>
            <a:schemeClr val="bg1"/>
          </a:solidFill>
          <a:ln w="254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ja-JP" altLang="en-US" sz="1800">
              <a:solidFill>
                <a:srgbClr val="000000"/>
              </a:solidFill>
            </a:endParaRPr>
          </a:p>
        </p:txBody>
      </p:sp>
      <p:sp>
        <p:nvSpPr>
          <p:cNvPr id="173060" name="テキスト ボックス 30"/>
          <p:cNvSpPr txBox="1">
            <a:spLocks noChangeArrowheads="1"/>
          </p:cNvSpPr>
          <p:nvPr/>
        </p:nvSpPr>
        <p:spPr bwMode="auto">
          <a:xfrm>
            <a:off x="2170114" y="777875"/>
            <a:ext cx="288091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dirty="0">
                <a:solidFill>
                  <a:srgbClr val="000000"/>
                </a:solidFill>
                <a:latin typeface="メイリオ" pitchFamily="50" charset="-128"/>
                <a:ea typeface="メイリオ" pitchFamily="50" charset="-128"/>
              </a:rPr>
              <a:t>The standard model (SM)</a:t>
            </a:r>
          </a:p>
        </p:txBody>
      </p:sp>
      <p:sp>
        <p:nvSpPr>
          <p:cNvPr id="173061" name="テキスト ボックス 30"/>
          <p:cNvSpPr txBox="1">
            <a:spLocks noChangeArrowheads="1"/>
          </p:cNvSpPr>
          <p:nvPr/>
        </p:nvSpPr>
        <p:spPr bwMode="auto">
          <a:xfrm>
            <a:off x="2057400" y="2084388"/>
            <a:ext cx="33970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u="sng" dirty="0">
                <a:solidFill>
                  <a:srgbClr val="000000"/>
                </a:solidFill>
                <a:latin typeface="メイリオ" pitchFamily="50" charset="-128"/>
                <a:ea typeface="メイリオ" pitchFamily="50" charset="-128"/>
              </a:rPr>
              <a:t>Two possible neutrino masses</a:t>
            </a:r>
          </a:p>
        </p:txBody>
      </p:sp>
      <p:sp>
        <p:nvSpPr>
          <p:cNvPr id="173062" name="テキスト ボックス 30"/>
          <p:cNvSpPr txBox="1">
            <a:spLocks noChangeArrowheads="1"/>
          </p:cNvSpPr>
          <p:nvPr/>
        </p:nvSpPr>
        <p:spPr bwMode="auto">
          <a:xfrm>
            <a:off x="2168526" y="1143000"/>
            <a:ext cx="22413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solidFill>
                  <a:srgbClr val="000000"/>
                </a:solidFill>
                <a:latin typeface="メイリオ" pitchFamily="50" charset="-128"/>
                <a:ea typeface="メイリオ" pitchFamily="50" charset="-128"/>
              </a:rPr>
              <a:t>Neutrino oscillation</a:t>
            </a:r>
          </a:p>
        </p:txBody>
      </p:sp>
      <p:sp>
        <p:nvSpPr>
          <p:cNvPr id="173063" name="Line 8"/>
          <p:cNvSpPr>
            <a:spLocks noChangeShapeType="1"/>
          </p:cNvSpPr>
          <p:nvPr/>
        </p:nvSpPr>
        <p:spPr bwMode="auto">
          <a:xfrm>
            <a:off x="5562600" y="914400"/>
            <a:ext cx="533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3064" name="Line 9"/>
          <p:cNvSpPr>
            <a:spLocks noChangeShapeType="1"/>
          </p:cNvSpPr>
          <p:nvPr/>
        </p:nvSpPr>
        <p:spPr bwMode="auto">
          <a:xfrm>
            <a:off x="4876800" y="1338263"/>
            <a:ext cx="12192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3065" name="テキスト ボックス 30"/>
          <p:cNvSpPr txBox="1">
            <a:spLocks noChangeArrowheads="1"/>
          </p:cNvSpPr>
          <p:nvPr/>
        </p:nvSpPr>
        <p:spPr bwMode="auto">
          <a:xfrm>
            <a:off x="6172201" y="762000"/>
            <a:ext cx="11544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solidFill>
                  <a:srgbClr val="000000"/>
                </a:solidFill>
                <a:latin typeface="メイリオ" pitchFamily="50" charset="-128"/>
                <a:ea typeface="メイリオ" pitchFamily="50" charset="-128"/>
              </a:rPr>
              <a:t>Massless</a:t>
            </a:r>
          </a:p>
        </p:txBody>
      </p:sp>
      <p:sp>
        <p:nvSpPr>
          <p:cNvPr id="173066" name="テキスト ボックス 30"/>
          <p:cNvSpPr txBox="1">
            <a:spLocks noChangeArrowheads="1"/>
          </p:cNvSpPr>
          <p:nvPr/>
        </p:nvSpPr>
        <p:spPr bwMode="auto">
          <a:xfrm>
            <a:off x="6172201" y="1174750"/>
            <a:ext cx="20746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solidFill>
                  <a:srgbClr val="FF3C3C"/>
                </a:solidFill>
                <a:latin typeface="メイリオ" pitchFamily="50" charset="-128"/>
                <a:ea typeface="メイリオ" pitchFamily="50" charset="-128"/>
              </a:rPr>
              <a:t>Non-zero masses</a:t>
            </a:r>
          </a:p>
        </p:txBody>
      </p:sp>
      <p:sp>
        <p:nvSpPr>
          <p:cNvPr id="173067" name="AutoShape 12"/>
          <p:cNvSpPr>
            <a:spLocks/>
          </p:cNvSpPr>
          <p:nvPr/>
        </p:nvSpPr>
        <p:spPr bwMode="auto">
          <a:xfrm>
            <a:off x="2016126" y="806451"/>
            <a:ext cx="117475" cy="669925"/>
          </a:xfrm>
          <a:prstGeom prst="leftBrace">
            <a:avLst>
              <a:gd name="adj1" fmla="val 47523"/>
              <a:gd name="adj2" fmla="val 50000"/>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ja-JP" altLang="en-US" sz="1800">
              <a:solidFill>
                <a:srgbClr val="000000"/>
              </a:solidFill>
            </a:endParaRPr>
          </a:p>
        </p:txBody>
      </p:sp>
      <p:sp>
        <p:nvSpPr>
          <p:cNvPr id="173068" name="テキスト ボックス 30"/>
          <p:cNvSpPr txBox="1">
            <a:spLocks noChangeArrowheads="1"/>
          </p:cNvSpPr>
          <p:nvPr/>
        </p:nvSpPr>
        <p:spPr bwMode="auto">
          <a:xfrm>
            <a:off x="2895600" y="2617788"/>
            <a:ext cx="15039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dirty="0">
                <a:solidFill>
                  <a:srgbClr val="000000"/>
                </a:solidFill>
                <a:latin typeface="メイリオ" pitchFamily="50" charset="-128"/>
                <a:ea typeface="メイリオ" pitchFamily="50" charset="-128"/>
              </a:rPr>
              <a:t>Dirac mass :</a:t>
            </a:r>
            <a:endParaRPr lang="ja-JP" altLang="en-US" sz="2000" dirty="0">
              <a:solidFill>
                <a:srgbClr val="000000"/>
              </a:solidFill>
              <a:latin typeface="メイリオ" pitchFamily="50" charset="-128"/>
              <a:ea typeface="メイリオ" pitchFamily="50" charset="-128"/>
            </a:endParaRPr>
          </a:p>
        </p:txBody>
      </p:sp>
      <p:pic>
        <p:nvPicPr>
          <p:cNvPr id="173069" name="Picture 15" descr="txp_fig"/>
          <p:cNvPicPr>
            <a:picLocks noChangeAspect="1" noChangeArrowheads="1"/>
          </p:cNvPicPr>
          <p:nvPr>
            <p:custDataLst>
              <p:tags r:id="rId1"/>
            </p:custDataLst>
          </p:nvPr>
        </p:nvPicPr>
        <p:blipFill>
          <a:blip r:embed="rId1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6576" y="3143251"/>
            <a:ext cx="119062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3070" name="テキスト ボックス 30"/>
          <p:cNvSpPr txBox="1">
            <a:spLocks noChangeArrowheads="1"/>
          </p:cNvSpPr>
          <p:nvPr/>
        </p:nvSpPr>
        <p:spPr bwMode="auto">
          <a:xfrm>
            <a:off x="2889251" y="4573588"/>
            <a:ext cx="19030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b="1" dirty="0" err="1">
                <a:solidFill>
                  <a:srgbClr val="000000"/>
                </a:solidFill>
                <a:latin typeface="メイリオ" pitchFamily="50" charset="-128"/>
                <a:ea typeface="メイリオ" pitchFamily="50" charset="-128"/>
              </a:rPr>
              <a:t>Majorana</a:t>
            </a:r>
            <a:r>
              <a:rPr lang="en-US" altLang="ja-JP" sz="2000" b="1" dirty="0">
                <a:solidFill>
                  <a:srgbClr val="000000"/>
                </a:solidFill>
                <a:latin typeface="メイリオ" pitchFamily="50" charset="-128"/>
                <a:ea typeface="メイリオ" pitchFamily="50" charset="-128"/>
              </a:rPr>
              <a:t> mass </a:t>
            </a:r>
            <a:r>
              <a:rPr lang="en-US" altLang="ja-JP" sz="2000" dirty="0">
                <a:solidFill>
                  <a:srgbClr val="000000"/>
                </a:solidFill>
                <a:latin typeface="メイリオ" pitchFamily="50" charset="-128"/>
                <a:ea typeface="メイリオ" pitchFamily="50" charset="-128"/>
              </a:rPr>
              <a:t>:</a:t>
            </a:r>
            <a:endParaRPr lang="en-US" altLang="ja-JP" sz="2000" dirty="0">
              <a:solidFill>
                <a:srgbClr val="FF3C3C"/>
              </a:solidFill>
              <a:latin typeface="メイリオ" pitchFamily="50" charset="-128"/>
              <a:ea typeface="メイリオ" pitchFamily="50" charset="-128"/>
            </a:endParaRPr>
          </a:p>
        </p:txBody>
      </p:sp>
      <p:pic>
        <p:nvPicPr>
          <p:cNvPr id="173071" name="Picture 25" descr="txp_fig"/>
          <p:cNvPicPr>
            <a:picLocks noChangeAspect="1" noChangeArrowheads="1"/>
          </p:cNvPicPr>
          <p:nvPr>
            <p:custDataLst>
              <p:tags r:id="rId2"/>
            </p:custDataLst>
          </p:nvPr>
        </p:nvPicPr>
        <p:blipFill>
          <a:blip r:embed="rId2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24200" y="1600200"/>
            <a:ext cx="381000" cy="407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072" name="Picture 33" descr="txp_fig"/>
          <p:cNvPicPr>
            <a:picLocks noChangeAspect="1" noChangeArrowheads="1"/>
          </p:cNvPicPr>
          <p:nvPr>
            <p:custDataLst>
              <p:tags r:id="rId3"/>
            </p:custDataLst>
          </p:nvPr>
        </p:nvPicPr>
        <p:blipFill>
          <a:blip r:embed="rId2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43463" y="4956175"/>
            <a:ext cx="53340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073" name="Picture 35" descr="txp_fig"/>
          <p:cNvPicPr>
            <a:picLocks noChangeAspect="1" noChangeArrowheads="1"/>
          </p:cNvPicPr>
          <p:nvPr>
            <p:custDataLst>
              <p:tags r:id="rId4"/>
            </p:custDataLst>
          </p:nvPr>
        </p:nvPicPr>
        <p:blipFill>
          <a:blip r:embed="rId2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57864" y="5019675"/>
            <a:ext cx="123825" cy="17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3074" name="テキスト ボックス 30"/>
          <p:cNvSpPr txBox="1">
            <a:spLocks noChangeArrowheads="1"/>
          </p:cNvSpPr>
          <p:nvPr/>
        </p:nvSpPr>
        <p:spPr bwMode="auto">
          <a:xfrm>
            <a:off x="5300663" y="4927600"/>
            <a:ext cx="31290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en-US" sz="2000">
                <a:solidFill>
                  <a:srgbClr val="000000"/>
                </a:solidFill>
                <a:latin typeface="メイリオ" pitchFamily="50" charset="-128"/>
                <a:ea typeface="メイリオ" pitchFamily="50" charset="-128"/>
              </a:rPr>
              <a:t>：</a:t>
            </a:r>
          </a:p>
        </p:txBody>
      </p:sp>
      <p:pic>
        <p:nvPicPr>
          <p:cNvPr id="173075" name="Picture 37" descr="txp_fig"/>
          <p:cNvPicPr>
            <a:picLocks noChangeAspect="1" noChangeArrowheads="1"/>
          </p:cNvPicPr>
          <p:nvPr>
            <p:custDataLst>
              <p:tags r:id="rId5"/>
            </p:custDataLst>
          </p:nvPr>
        </p:nvPicPr>
        <p:blipFill>
          <a:blip r:embed="rId2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96014" y="5005388"/>
            <a:ext cx="123825" cy="17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076" name="Picture 39" descr="txp_fig"/>
          <p:cNvPicPr>
            <a:picLocks noChangeAspect="1" noChangeArrowheads="1"/>
          </p:cNvPicPr>
          <p:nvPr>
            <p:custDataLst>
              <p:tags r:id="rId6"/>
            </p:custDataLst>
          </p:nvPr>
        </p:nvPicPr>
        <p:blipFill>
          <a:blip r:embed="rId2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46775" y="4991101"/>
            <a:ext cx="17780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077" name="Picture 41" descr="txp_fig"/>
          <p:cNvPicPr>
            <a:picLocks noChangeAspect="1" noChangeArrowheads="1"/>
          </p:cNvPicPr>
          <p:nvPr>
            <p:custDataLst>
              <p:tags r:id="rId7"/>
            </p:custDataLst>
          </p:nvPr>
        </p:nvPicPr>
        <p:blipFill>
          <a:blip r:embed="rId2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32550" y="5037138"/>
            <a:ext cx="177800"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078" name="Picture 42" descr="txp_fig"/>
          <p:cNvPicPr>
            <a:picLocks noChangeAspect="1" noChangeArrowheads="1"/>
          </p:cNvPicPr>
          <p:nvPr>
            <p:custDataLst>
              <p:tags r:id="rId8"/>
            </p:custDataLst>
          </p:nvPr>
        </p:nvPicPr>
        <p:blipFill>
          <a:blip r:embed="rId2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34176" y="5005388"/>
            <a:ext cx="123825" cy="17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3079" name="Rectangle 12"/>
          <p:cNvSpPr>
            <a:spLocks noChangeArrowheads="1"/>
          </p:cNvSpPr>
          <p:nvPr/>
        </p:nvSpPr>
        <p:spPr bwMode="auto">
          <a:xfrm>
            <a:off x="1974850" y="152400"/>
            <a:ext cx="2292350" cy="490538"/>
          </a:xfrm>
          <a:prstGeom prst="rect">
            <a:avLst/>
          </a:prstGeom>
          <a:solidFill>
            <a:schemeClr val="bg1"/>
          </a:solidFill>
          <a:ln w="254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ja-JP" altLang="en-US" sz="1800"/>
          </a:p>
        </p:txBody>
      </p:sp>
      <p:sp>
        <p:nvSpPr>
          <p:cNvPr id="173080" name="テキスト ボックス 30"/>
          <p:cNvSpPr txBox="1">
            <a:spLocks noChangeArrowheads="1"/>
          </p:cNvSpPr>
          <p:nvPr/>
        </p:nvSpPr>
        <p:spPr bwMode="auto">
          <a:xfrm>
            <a:off x="2030413" y="228600"/>
            <a:ext cx="17251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dirty="0">
                <a:latin typeface="メイリオ" pitchFamily="50" charset="-128"/>
                <a:ea typeface="メイリオ" pitchFamily="50" charset="-128"/>
              </a:rPr>
              <a:t>Neutrino mass</a:t>
            </a:r>
          </a:p>
        </p:txBody>
      </p:sp>
      <p:sp>
        <p:nvSpPr>
          <p:cNvPr id="173081" name="テキスト ボックス 30"/>
          <p:cNvSpPr txBox="1">
            <a:spLocks noChangeArrowheads="1"/>
          </p:cNvSpPr>
          <p:nvPr/>
        </p:nvSpPr>
        <p:spPr bwMode="auto">
          <a:xfrm>
            <a:off x="2895600" y="5349875"/>
            <a:ext cx="24096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solidFill>
                  <a:srgbClr val="FF3C3C"/>
                </a:solidFill>
                <a:latin typeface="メイリオ" pitchFamily="50" charset="-128"/>
                <a:ea typeface="メイリオ" pitchFamily="50" charset="-128"/>
              </a:rPr>
              <a:t>Specific to neutrinos</a:t>
            </a:r>
          </a:p>
        </p:txBody>
      </p:sp>
      <p:grpSp>
        <p:nvGrpSpPr>
          <p:cNvPr id="173082" name="Group 33"/>
          <p:cNvGrpSpPr>
            <a:grpSpLocks/>
          </p:cNvGrpSpPr>
          <p:nvPr/>
        </p:nvGrpSpPr>
        <p:grpSpPr bwMode="auto">
          <a:xfrm>
            <a:off x="2233614" y="4419601"/>
            <a:ext cx="644525" cy="644525"/>
            <a:chOff x="4368" y="2256"/>
            <a:chExt cx="406" cy="406"/>
          </a:xfrm>
        </p:grpSpPr>
        <p:sp>
          <p:nvSpPr>
            <p:cNvPr id="47" name="円/楕円 46"/>
            <p:cNvSpPr>
              <a:spLocks noChangeAspect="1"/>
            </p:cNvSpPr>
            <p:nvPr/>
          </p:nvSpPr>
          <p:spPr>
            <a:xfrm>
              <a:off x="4368" y="2256"/>
              <a:ext cx="406" cy="406"/>
            </a:xfrm>
            <a:prstGeom prst="ellipse">
              <a:avLst/>
            </a:prstGeom>
            <a:solidFill>
              <a:srgbClr val="0000FF"/>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8" name="円/楕円 47"/>
            <p:cNvSpPr>
              <a:spLocks noChangeAspect="1"/>
            </p:cNvSpPr>
            <p:nvPr/>
          </p:nvSpPr>
          <p:spPr bwMode="auto">
            <a:xfrm>
              <a:off x="4408" y="2296"/>
              <a:ext cx="336" cy="336"/>
            </a:xfrm>
            <a:prstGeom prst="ellipse">
              <a:avLst/>
            </a:prstGeom>
            <a:blipFill dpi="0" rotWithShape="1">
              <a:blip r:embed="rId25"/>
              <a:srcRect/>
              <a:stretch>
                <a:fillRect/>
              </a:stretch>
            </a:blipFill>
            <a:ln>
              <a:noFill/>
            </a:ln>
            <a:extLst>
              <a:ext uri="{91240B29-F687-4F45-9708-019B960494DF}">
                <a14:hiddenLine xmlns:a14="http://schemas.microsoft.com/office/drawing/2010/main" w="12700" algn="ctr">
                  <a:solidFill>
                    <a:schemeClr val="bg1"/>
                  </a:solidFill>
                  <a:round/>
                  <a:headEnd/>
                  <a:tailEnd/>
                </a14:hiddenLine>
              </a:ext>
            </a:extLst>
          </p:spPr>
          <p:txBody>
            <a:bodyPr anchor="ctr"/>
            <a:lstStyle/>
            <a:p>
              <a:pPr algn="ctr">
                <a:defRPr/>
              </a:pPr>
              <a:endParaRPr lang="ja-JP" altLang="en-US">
                <a:solidFill>
                  <a:schemeClr val="lt1"/>
                </a:solidFill>
              </a:endParaRPr>
            </a:p>
          </p:txBody>
        </p:sp>
      </p:grpSp>
      <p:sp>
        <p:nvSpPr>
          <p:cNvPr id="173085" name="テキスト ボックス 30"/>
          <p:cNvSpPr txBox="1">
            <a:spLocks noChangeArrowheads="1"/>
          </p:cNvSpPr>
          <p:nvPr/>
        </p:nvSpPr>
        <p:spPr bwMode="auto">
          <a:xfrm>
            <a:off x="5767388" y="2643188"/>
            <a:ext cx="17379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solidFill>
                  <a:srgbClr val="000000"/>
                </a:solidFill>
                <a:latin typeface="メイリオ" pitchFamily="50" charset="-128"/>
                <a:ea typeface="メイリオ" pitchFamily="50" charset="-128"/>
              </a:rPr>
              <a:t>(introduce     )</a:t>
            </a:r>
          </a:p>
        </p:txBody>
      </p:sp>
      <p:sp>
        <p:nvSpPr>
          <p:cNvPr id="173086" name="テキスト ボックス 30"/>
          <p:cNvSpPr txBox="1">
            <a:spLocks noChangeArrowheads="1"/>
          </p:cNvSpPr>
          <p:nvPr/>
        </p:nvSpPr>
        <p:spPr bwMode="auto">
          <a:xfrm>
            <a:off x="6519863" y="4562475"/>
            <a:ext cx="22525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latin typeface="メイリオ" pitchFamily="50" charset="-128"/>
                <a:ea typeface="メイリオ" pitchFamily="50" charset="-128"/>
              </a:rPr>
              <a:t>(Lepton # violation)</a:t>
            </a:r>
          </a:p>
        </p:txBody>
      </p:sp>
      <p:pic>
        <p:nvPicPr>
          <p:cNvPr id="173087" name="図 8"/>
          <p:cNvPicPr>
            <a:picLocks noChangeAspect="1"/>
          </p:cNvPicPr>
          <p:nvPr>
            <p:custDataLst>
              <p:tags r:id="rId9"/>
            </p:custDataLst>
          </p:nvPr>
        </p:nvPicPr>
        <p:blipFill>
          <a:blip r:embed="rId2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51350" y="3132139"/>
            <a:ext cx="471488" cy="365125"/>
          </a:xfrm>
          <a:prstGeom prst="rect">
            <a:avLst/>
          </a:prstGeom>
          <a:noFill/>
          <a:ln>
            <a:noFill/>
          </a:ln>
          <a:extLst>
            <a:ext uri="{909E8E84-426E-40DD-AFC4-6F175D3DCCD1}">
              <a14:hiddenFill xmlns:a14="http://schemas.microsoft.com/office/drawing/2010/main">
                <a:solidFill>
                  <a:srgbClr val="000000">
                    <a:alpha val="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088" name="テキスト ボックス 30"/>
          <p:cNvSpPr txBox="1">
            <a:spLocks noChangeArrowheads="1"/>
          </p:cNvSpPr>
          <p:nvPr/>
        </p:nvSpPr>
        <p:spPr bwMode="auto">
          <a:xfrm>
            <a:off x="4929189" y="3656013"/>
            <a:ext cx="26949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solidFill>
                  <a:srgbClr val="000000"/>
                </a:solidFill>
                <a:latin typeface="メイリオ" pitchFamily="50" charset="-128"/>
                <a:ea typeface="メイリオ" pitchFamily="50" charset="-128"/>
              </a:rPr>
              <a:t>(</a:t>
            </a:r>
            <a:r>
              <a:rPr lang="ja-JP" altLang="en-US" sz="2000">
                <a:solidFill>
                  <a:srgbClr val="000000"/>
                </a:solidFill>
                <a:latin typeface="メイリオ" pitchFamily="50" charset="-128"/>
                <a:ea typeface="メイリオ" pitchFamily="50" charset="-128"/>
              </a:rPr>
              <a:t>　　　　　  　　　　　　　  </a:t>
            </a:r>
            <a:r>
              <a:rPr lang="en-US" altLang="ja-JP" sz="2000">
                <a:solidFill>
                  <a:srgbClr val="000000"/>
                </a:solidFill>
                <a:latin typeface="メイリオ" pitchFamily="50" charset="-128"/>
                <a:ea typeface="メイリオ" pitchFamily="50" charset="-128"/>
              </a:rPr>
              <a:t>)</a:t>
            </a:r>
            <a:endParaRPr lang="ja-JP" altLang="en-US" sz="2000">
              <a:solidFill>
                <a:srgbClr val="000000"/>
              </a:solidFill>
              <a:latin typeface="メイリオ" pitchFamily="50" charset="-128"/>
              <a:ea typeface="メイリオ" pitchFamily="50" charset="-128"/>
            </a:endParaRPr>
          </a:p>
        </p:txBody>
      </p:sp>
      <p:pic>
        <p:nvPicPr>
          <p:cNvPr id="173089" name="図 59"/>
          <p:cNvPicPr>
            <a:picLocks noChangeAspect="1"/>
          </p:cNvPicPr>
          <p:nvPr>
            <p:custDataLst>
              <p:tags r:id="rId10"/>
            </p:custDataLst>
          </p:nvPr>
        </p:nvPicPr>
        <p:blipFill>
          <a:blip r:embed="rId2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75439" y="3694114"/>
            <a:ext cx="473075" cy="365125"/>
          </a:xfrm>
          <a:prstGeom prst="rect">
            <a:avLst/>
          </a:prstGeom>
          <a:noFill/>
          <a:ln>
            <a:noFill/>
          </a:ln>
          <a:extLst>
            <a:ext uri="{909E8E84-426E-40DD-AFC4-6F175D3DCCD1}">
              <a14:hiddenFill xmlns:a14="http://schemas.microsoft.com/office/drawing/2010/main">
                <a:solidFill>
                  <a:srgbClr val="000000">
                    <a:alpha val="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090" name="図 9"/>
          <p:cNvPicPr>
            <a:picLocks noChangeAspect="1"/>
          </p:cNvPicPr>
          <p:nvPr>
            <p:custDataLst>
              <p:tags r:id="rId11"/>
            </p:custDataLst>
          </p:nvPr>
        </p:nvPicPr>
        <p:blipFill>
          <a:blip r:embed="rId2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32651" y="3679826"/>
            <a:ext cx="1192213" cy="328613"/>
          </a:xfrm>
          <a:prstGeom prst="rect">
            <a:avLst/>
          </a:prstGeom>
          <a:noFill/>
          <a:ln>
            <a:noFill/>
          </a:ln>
          <a:extLst>
            <a:ext uri="{909E8E84-426E-40DD-AFC4-6F175D3DCCD1}">
              <a14:hiddenFill xmlns:a14="http://schemas.microsoft.com/office/drawing/2010/main">
                <a:solidFill>
                  <a:srgbClr val="000000">
                    <a:alpha val="0"/>
                  </a:srgbClr>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3092" name="グループ化 10"/>
          <p:cNvGrpSpPr>
            <a:grpSpLocks/>
          </p:cNvGrpSpPr>
          <p:nvPr/>
        </p:nvGrpSpPr>
        <p:grpSpPr bwMode="auto">
          <a:xfrm>
            <a:off x="2251076" y="2474914"/>
            <a:ext cx="644525" cy="644525"/>
            <a:chOff x="103641" y="5634290"/>
            <a:chExt cx="644525" cy="644525"/>
          </a:xfrm>
        </p:grpSpPr>
        <p:sp>
          <p:nvSpPr>
            <p:cNvPr id="69" name="円/楕円 68"/>
            <p:cNvSpPr>
              <a:spLocks noChangeAspect="1"/>
            </p:cNvSpPr>
            <p:nvPr/>
          </p:nvSpPr>
          <p:spPr bwMode="auto">
            <a:xfrm>
              <a:off x="103641" y="5634290"/>
              <a:ext cx="644525" cy="644525"/>
            </a:xfrm>
            <a:prstGeom prst="ellipse">
              <a:avLst/>
            </a:prstGeom>
            <a:solidFill>
              <a:srgbClr val="0000FF"/>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5" name="円/楕円 64"/>
            <p:cNvSpPr>
              <a:spLocks noChangeAspect="1"/>
            </p:cNvSpPr>
            <p:nvPr/>
          </p:nvSpPr>
          <p:spPr>
            <a:xfrm>
              <a:off x="181429" y="5697790"/>
              <a:ext cx="522287" cy="522287"/>
            </a:xfrm>
            <a:prstGeom prst="ellipse">
              <a:avLst/>
            </a:prstGeom>
            <a:blipFill>
              <a:blip r:embed="rId28" cstate="print"/>
              <a:stretch>
                <a:fillRect/>
              </a:stretch>
            </a:blip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173095" name="テキスト ボックス 30"/>
          <p:cNvSpPr txBox="1">
            <a:spLocks noChangeArrowheads="1"/>
          </p:cNvSpPr>
          <p:nvPr/>
        </p:nvSpPr>
        <p:spPr bwMode="auto">
          <a:xfrm>
            <a:off x="7131051" y="4038600"/>
            <a:ext cx="20056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latin typeface="メイリオ" pitchFamily="50" charset="-128"/>
                <a:ea typeface="メイリオ" pitchFamily="50" charset="-128"/>
              </a:rPr>
              <a:t>Unnaturally small</a:t>
            </a:r>
          </a:p>
        </p:txBody>
      </p:sp>
      <p:pic>
        <p:nvPicPr>
          <p:cNvPr id="173096" name="図 4"/>
          <p:cNvPicPr>
            <a:picLocks noChangeAspect="1"/>
          </p:cNvPicPr>
          <p:nvPr>
            <p:custDataLst>
              <p:tags r:id="rId12"/>
            </p:custDataLst>
          </p:nvPr>
        </p:nvPicPr>
        <p:blipFill>
          <a:blip r:embed="rId2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48526" y="2754313"/>
            <a:ext cx="277813" cy="201612"/>
          </a:xfrm>
          <a:prstGeom prst="rect">
            <a:avLst/>
          </a:prstGeom>
          <a:noFill/>
          <a:ln>
            <a:noFill/>
          </a:ln>
          <a:extLst>
            <a:ext uri="{909E8E84-426E-40DD-AFC4-6F175D3DCCD1}">
              <a14:hiddenFill xmlns:a14="http://schemas.microsoft.com/office/drawing/2010/main">
                <a:solidFill>
                  <a:srgbClr val="000000">
                    <a:alpha val="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097" name="図 3"/>
          <p:cNvPicPr>
            <a:picLocks noChangeAspect="1"/>
          </p:cNvPicPr>
          <p:nvPr>
            <p:custDataLst>
              <p:tags r:id="rId13"/>
            </p:custDataLst>
          </p:nvPr>
        </p:nvPicPr>
        <p:blipFill>
          <a:blip r:embed="rId3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7939" y="3048000"/>
            <a:ext cx="1317625" cy="533400"/>
          </a:xfrm>
          <a:prstGeom prst="rect">
            <a:avLst/>
          </a:prstGeom>
          <a:noFill/>
          <a:ln>
            <a:noFill/>
          </a:ln>
          <a:extLst>
            <a:ext uri="{909E8E84-426E-40DD-AFC4-6F175D3DCCD1}">
              <a14:hiddenFill xmlns:a14="http://schemas.microsoft.com/office/drawing/2010/main">
                <a:solidFill>
                  <a:srgbClr val="000000">
                    <a:alpha val="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098" name="図 4"/>
          <p:cNvPicPr>
            <a:picLocks noChangeAspect="1"/>
          </p:cNvPicPr>
          <p:nvPr>
            <p:custDataLst>
              <p:tags r:id="rId14"/>
            </p:custDataLst>
          </p:nvPr>
        </p:nvPicPr>
        <p:blipFill>
          <a:blip r:embed="rId3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24401" y="2690813"/>
            <a:ext cx="1014413" cy="252412"/>
          </a:xfrm>
          <a:prstGeom prst="rect">
            <a:avLst/>
          </a:prstGeom>
          <a:noFill/>
          <a:ln>
            <a:noFill/>
          </a:ln>
          <a:extLst>
            <a:ext uri="{909E8E84-426E-40DD-AFC4-6F175D3DCCD1}">
              <a14:hiddenFill xmlns:a14="http://schemas.microsoft.com/office/drawing/2010/main">
                <a:solidFill>
                  <a:srgbClr val="000000">
                    <a:alpha val="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099" name="図 5"/>
          <p:cNvPicPr>
            <a:picLocks noChangeAspect="1"/>
          </p:cNvPicPr>
          <p:nvPr>
            <p:custDataLst>
              <p:tags r:id="rId15"/>
            </p:custDataLst>
          </p:nvPr>
        </p:nvPicPr>
        <p:blipFill>
          <a:blip r:embed="rId3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49851" y="3705226"/>
            <a:ext cx="1419225" cy="277813"/>
          </a:xfrm>
          <a:prstGeom prst="rect">
            <a:avLst/>
          </a:prstGeom>
          <a:noFill/>
          <a:ln>
            <a:noFill/>
          </a:ln>
          <a:extLst>
            <a:ext uri="{909E8E84-426E-40DD-AFC4-6F175D3DCCD1}">
              <a14:hiddenFill xmlns:a14="http://schemas.microsoft.com/office/drawing/2010/main">
                <a:solidFill>
                  <a:srgbClr val="000000">
                    <a:alpha val="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100" name="図 6"/>
          <p:cNvPicPr>
            <a:picLocks noChangeAspect="1"/>
          </p:cNvPicPr>
          <p:nvPr>
            <p:custDataLst>
              <p:tags r:id="rId16"/>
            </p:custDataLst>
          </p:nvPr>
        </p:nvPicPr>
        <p:blipFill>
          <a:blip r:embed="rId3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80156" y="4618098"/>
            <a:ext cx="1266825" cy="276225"/>
          </a:xfrm>
          <a:prstGeom prst="rect">
            <a:avLst/>
          </a:prstGeom>
          <a:noFill/>
          <a:ln>
            <a:noFill/>
          </a:ln>
          <a:extLst>
            <a:ext uri="{909E8E84-426E-40DD-AFC4-6F175D3DCCD1}">
              <a14:hiddenFill xmlns:a14="http://schemas.microsoft.com/office/drawing/2010/main">
                <a:solidFill>
                  <a:srgbClr val="000000">
                    <a:alpha val="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101" name="テキスト ボックス 30"/>
          <p:cNvSpPr txBox="1">
            <a:spLocks noChangeArrowheads="1"/>
          </p:cNvSpPr>
          <p:nvPr/>
        </p:nvSpPr>
        <p:spPr bwMode="auto">
          <a:xfrm>
            <a:off x="6451601" y="5365750"/>
            <a:ext cx="27045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latin typeface="メイリオ" pitchFamily="50" charset="-128"/>
                <a:ea typeface="メイリオ" pitchFamily="50" charset="-128"/>
              </a:rPr>
              <a:t>We take this in this talk</a:t>
            </a:r>
          </a:p>
        </p:txBody>
      </p:sp>
      <p:sp>
        <p:nvSpPr>
          <p:cNvPr id="173102" name="Line 9"/>
          <p:cNvSpPr>
            <a:spLocks noChangeShapeType="1"/>
          </p:cNvSpPr>
          <p:nvPr/>
        </p:nvSpPr>
        <p:spPr bwMode="auto">
          <a:xfrm>
            <a:off x="5918200" y="5534025"/>
            <a:ext cx="533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73107" name="Picture 23" descr="D:\Sugiyama_D\Documents_D\富山大\非常勤\物理学序説II\ノーベル賞\kajita.jpg"/>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8305801" y="1597025"/>
            <a:ext cx="7842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108" name="Picture 24" descr="D:\Sugiyama_D\Documents_D\富山大\非常勤\物理学序説II\ノーベル賞\mcdonald.jpg"/>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9345614" y="1593850"/>
            <a:ext cx="7842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109" name="Picture 7" descr="nobel_medal"/>
          <p:cNvPicPr>
            <a:picLocks noChangeAspect="1" noChangeArrowheads="1"/>
          </p:cNvPicPr>
          <p:nvPr/>
        </p:nvPicPr>
        <p:blipFill>
          <a:blip r:embed="rId3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39200" y="2439988"/>
            <a:ext cx="457200"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110" name="Picture 7" descr="nobel_medal"/>
          <p:cNvPicPr>
            <a:picLocks noChangeAspect="1" noChangeArrowheads="1"/>
          </p:cNvPicPr>
          <p:nvPr/>
        </p:nvPicPr>
        <p:blipFill>
          <a:blip r:embed="rId3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906000" y="2439988"/>
            <a:ext cx="457200"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4868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p:cNvSpPr/>
          <p:nvPr/>
        </p:nvSpPr>
        <p:spPr>
          <a:xfrm>
            <a:off x="2717604" y="0"/>
            <a:ext cx="7036594" cy="1000125"/>
          </a:xfrm>
          <a:prstGeom prst="rect">
            <a:avLst/>
          </a:prstGeom>
          <a:blipFill>
            <a:blip r:embed="rId2" cstate="print"/>
            <a:stretch>
              <a:fillRect/>
            </a:stretch>
          </a:blipFill>
        </p:spPr>
        <p:txBody>
          <a:bodyPr wrap="square" lIns="0" tIns="0" rIns="0" bIns="0" rtlCol="0"/>
          <a:lstStyle/>
          <a:p>
            <a:endParaRPr sz="1266"/>
          </a:p>
        </p:txBody>
      </p:sp>
      <p:sp>
        <p:nvSpPr>
          <p:cNvPr id="3" name="object 3"/>
          <p:cNvSpPr txBox="1">
            <a:spLocks noGrp="1"/>
          </p:cNvSpPr>
          <p:nvPr>
            <p:ph type="title"/>
          </p:nvPr>
        </p:nvSpPr>
        <p:spPr>
          <a:xfrm>
            <a:off x="3347151" y="438827"/>
            <a:ext cx="6266030" cy="1298561"/>
          </a:xfrm>
          <a:prstGeom prst="rect">
            <a:avLst/>
          </a:prstGeom>
        </p:spPr>
        <p:txBody>
          <a:bodyPr vert="horz" wrap="square" lIns="0" tIns="0" rIns="0" bIns="0" rtlCol="0" anchor="t">
            <a:spAutoFit/>
          </a:bodyPr>
          <a:lstStyle/>
          <a:p>
            <a:pPr marL="1169747"/>
            <a:r>
              <a:rPr sz="4219" spc="608" dirty="0">
                <a:solidFill>
                  <a:srgbClr val="FF6600"/>
                </a:solidFill>
                <a:latin typeface="Times New Roman"/>
                <a:cs typeface="Times New Roman"/>
              </a:rPr>
              <a:t>Small </a:t>
            </a:r>
            <a:r>
              <a:rPr sz="4219" spc="611" dirty="0">
                <a:solidFill>
                  <a:srgbClr val="FF6600"/>
                </a:solidFill>
                <a:latin typeface="Times New Roman"/>
                <a:cs typeface="Times New Roman"/>
              </a:rPr>
              <a:t>Neutrino</a:t>
            </a:r>
            <a:r>
              <a:rPr sz="4219" spc="-186" dirty="0">
                <a:solidFill>
                  <a:srgbClr val="FF6600"/>
                </a:solidFill>
                <a:latin typeface="Times New Roman"/>
                <a:cs typeface="Times New Roman"/>
              </a:rPr>
              <a:t> </a:t>
            </a:r>
            <a:r>
              <a:rPr sz="4219" spc="468" dirty="0">
                <a:solidFill>
                  <a:srgbClr val="FF6600"/>
                </a:solidFill>
                <a:latin typeface="Times New Roman"/>
                <a:cs typeface="Times New Roman"/>
              </a:rPr>
              <a:t>masses</a:t>
            </a:r>
            <a:endParaRPr sz="4219" dirty="0">
              <a:latin typeface="Times New Roman"/>
              <a:cs typeface="Times New Roman"/>
            </a:endParaRPr>
          </a:p>
        </p:txBody>
      </p:sp>
      <p:sp>
        <p:nvSpPr>
          <p:cNvPr id="5" name="object 5"/>
          <p:cNvSpPr txBox="1">
            <a:spLocks noGrp="1"/>
          </p:cNvSpPr>
          <p:nvPr>
            <p:ph type="sldNum" sz="quarter" idx="4294967295"/>
          </p:nvPr>
        </p:nvSpPr>
        <p:spPr>
          <a:xfrm>
            <a:off x="6002238" y="6577495"/>
            <a:ext cx="178594" cy="461665"/>
          </a:xfrm>
          <a:prstGeom prst="rect">
            <a:avLst/>
          </a:prstGeom>
        </p:spPr>
        <p:txBody>
          <a:bodyPr vert="horz" wrap="square" lIns="0" tIns="0" rIns="0" bIns="0" rtlCol="0">
            <a:spAutoFit/>
          </a:bodyPr>
          <a:lstStyle/>
          <a:p>
            <a:pPr marL="17859">
              <a:lnSpc>
                <a:spcPts val="1174"/>
              </a:lnSpc>
            </a:pPr>
            <a:fld id="{81D60167-4931-47E6-BA6A-407CBD079E47}" type="slidenum">
              <a:rPr spc="-63" dirty="0"/>
              <a:pPr marL="17859">
                <a:lnSpc>
                  <a:spcPts val="1174"/>
                </a:lnSpc>
              </a:pPr>
              <a:t>73</a:t>
            </a:fld>
            <a:endParaRPr spc="-63" dirty="0"/>
          </a:p>
        </p:txBody>
      </p:sp>
      <p:sp>
        <p:nvSpPr>
          <p:cNvPr id="4" name="object 4"/>
          <p:cNvSpPr txBox="1"/>
          <p:nvPr/>
        </p:nvSpPr>
        <p:spPr>
          <a:xfrm>
            <a:off x="2165791" y="706240"/>
            <a:ext cx="7771954" cy="4892621"/>
          </a:xfrm>
          <a:prstGeom prst="rect">
            <a:avLst/>
          </a:prstGeom>
        </p:spPr>
        <p:txBody>
          <a:bodyPr vert="horz" wrap="square" lIns="0" tIns="0" rIns="0" bIns="0" rtlCol="0">
            <a:spAutoFit/>
          </a:bodyPr>
          <a:lstStyle/>
          <a:p>
            <a:pPr marL="2025628"/>
            <a:r>
              <a:rPr sz="2672" spc="-70" dirty="0">
                <a:latin typeface="Century"/>
                <a:cs typeface="Century"/>
              </a:rPr>
              <a:t>One </a:t>
            </a:r>
            <a:r>
              <a:rPr sz="2672" spc="-112" dirty="0">
                <a:latin typeface="Century"/>
                <a:cs typeface="Century"/>
              </a:rPr>
              <a:t>would </a:t>
            </a:r>
            <a:r>
              <a:rPr sz="2672" spc="-151" dirty="0">
                <a:latin typeface="Century"/>
                <a:cs typeface="Century"/>
              </a:rPr>
              <a:t>need </a:t>
            </a:r>
            <a:r>
              <a:rPr sz="2672" spc="-102" dirty="0">
                <a:latin typeface="Century"/>
                <a:cs typeface="Century"/>
              </a:rPr>
              <a:t>to</a:t>
            </a:r>
            <a:r>
              <a:rPr sz="2672" spc="-18" dirty="0">
                <a:latin typeface="Century"/>
                <a:cs typeface="Century"/>
              </a:rPr>
              <a:t> </a:t>
            </a:r>
            <a:r>
              <a:rPr sz="2672" spc="-123" dirty="0">
                <a:latin typeface="Century"/>
                <a:cs typeface="Century"/>
              </a:rPr>
              <a:t>introduce:</a:t>
            </a:r>
            <a:endParaRPr sz="2672" dirty="0">
              <a:latin typeface="Century"/>
              <a:cs typeface="Century"/>
            </a:endParaRPr>
          </a:p>
          <a:p>
            <a:pPr marL="196893">
              <a:spcBef>
                <a:spcPts val="4"/>
              </a:spcBef>
            </a:pPr>
            <a:r>
              <a:rPr sz="2672" spc="-4" dirty="0">
                <a:solidFill>
                  <a:srgbClr val="0000FF"/>
                </a:solidFill>
                <a:latin typeface="Century"/>
                <a:cs typeface="Century"/>
              </a:rPr>
              <a:t>--- </a:t>
            </a:r>
            <a:r>
              <a:rPr sz="2672" spc="-151" dirty="0">
                <a:solidFill>
                  <a:srgbClr val="0000FF"/>
                </a:solidFill>
                <a:latin typeface="Century"/>
                <a:cs typeface="Century"/>
              </a:rPr>
              <a:t>new </a:t>
            </a:r>
            <a:r>
              <a:rPr sz="2672" spc="-200" dirty="0">
                <a:solidFill>
                  <a:srgbClr val="0000FF"/>
                </a:solidFill>
                <a:latin typeface="Century"/>
                <a:cs typeface="Century"/>
              </a:rPr>
              <a:t>states </a:t>
            </a:r>
            <a:r>
              <a:rPr sz="2672" spc="-25" dirty="0">
                <a:solidFill>
                  <a:srgbClr val="0000FF"/>
                </a:solidFill>
                <a:latin typeface="Century"/>
                <a:cs typeface="Century"/>
              </a:rPr>
              <a:t>of </a:t>
            </a:r>
            <a:r>
              <a:rPr sz="2672" spc="-161" dirty="0">
                <a:solidFill>
                  <a:srgbClr val="0000FF"/>
                </a:solidFill>
                <a:latin typeface="Century"/>
                <a:cs typeface="Century"/>
              </a:rPr>
              <a:t>heavy </a:t>
            </a:r>
            <a:r>
              <a:rPr sz="2672" spc="-236" dirty="0">
                <a:solidFill>
                  <a:srgbClr val="0000FF"/>
                </a:solidFill>
                <a:latin typeface="Century"/>
                <a:cs typeface="Century"/>
              </a:rPr>
              <a:t>mass</a:t>
            </a:r>
            <a:r>
              <a:rPr sz="2672" spc="42" dirty="0">
                <a:solidFill>
                  <a:srgbClr val="0000FF"/>
                </a:solidFill>
                <a:latin typeface="Century"/>
                <a:cs typeface="Century"/>
              </a:rPr>
              <a:t> </a:t>
            </a:r>
            <a:r>
              <a:rPr sz="2672" spc="49" dirty="0">
                <a:solidFill>
                  <a:srgbClr val="FF0000"/>
                </a:solidFill>
                <a:latin typeface="Century"/>
                <a:cs typeface="Century"/>
              </a:rPr>
              <a:t>M</a:t>
            </a:r>
            <a:endParaRPr sz="2672" dirty="0">
              <a:latin typeface="Century"/>
              <a:cs typeface="Century"/>
            </a:endParaRPr>
          </a:p>
          <a:p>
            <a:pPr marL="196893">
              <a:lnSpc>
                <a:spcPts val="3196"/>
              </a:lnSpc>
              <a:spcBef>
                <a:spcPts val="4"/>
              </a:spcBef>
            </a:pPr>
            <a:r>
              <a:rPr sz="2672" spc="-4" dirty="0">
                <a:solidFill>
                  <a:srgbClr val="0000FF"/>
                </a:solidFill>
                <a:latin typeface="Century"/>
                <a:cs typeface="Century"/>
              </a:rPr>
              <a:t>--- </a:t>
            </a:r>
            <a:r>
              <a:rPr sz="2672" spc="-151" dirty="0">
                <a:solidFill>
                  <a:srgbClr val="0000FF"/>
                </a:solidFill>
                <a:latin typeface="Century"/>
                <a:cs typeface="Century"/>
              </a:rPr>
              <a:t>new </a:t>
            </a:r>
            <a:r>
              <a:rPr sz="2672" spc="-165" dirty="0">
                <a:solidFill>
                  <a:srgbClr val="0000FF"/>
                </a:solidFill>
                <a:latin typeface="Century"/>
                <a:cs typeface="Century"/>
              </a:rPr>
              <a:t>weak </a:t>
            </a:r>
            <a:r>
              <a:rPr sz="2672" spc="-120" dirty="0">
                <a:solidFill>
                  <a:srgbClr val="0000FF"/>
                </a:solidFill>
                <a:latin typeface="Century"/>
                <a:cs typeface="Century"/>
              </a:rPr>
              <a:t>couplings, </a:t>
            </a:r>
            <a:r>
              <a:rPr sz="2672" spc="-165" dirty="0">
                <a:solidFill>
                  <a:srgbClr val="0000FF"/>
                </a:solidFill>
                <a:latin typeface="Century"/>
                <a:cs typeface="Century"/>
              </a:rPr>
              <a:t>mixings </a:t>
            </a:r>
            <a:r>
              <a:rPr sz="2672" i="1" spc="7" dirty="0">
                <a:solidFill>
                  <a:srgbClr val="FF0000"/>
                </a:solidFill>
                <a:latin typeface="Times New Roman"/>
                <a:cs typeface="Times New Roman"/>
              </a:rPr>
              <a:t>k, </a:t>
            </a:r>
            <a:r>
              <a:rPr sz="2672" i="1" spc="-67" dirty="0">
                <a:solidFill>
                  <a:srgbClr val="FF0000"/>
                </a:solidFill>
                <a:latin typeface="Times New Roman"/>
                <a:cs typeface="Times New Roman"/>
              </a:rPr>
              <a:t>V</a:t>
            </a:r>
            <a:r>
              <a:rPr sz="2637" i="1" spc="-100" baseline="-21111" dirty="0">
                <a:solidFill>
                  <a:srgbClr val="FF0000"/>
                </a:solidFill>
                <a:latin typeface="Times New Roman"/>
                <a:cs typeface="Times New Roman"/>
              </a:rPr>
              <a:t>ij </a:t>
            </a:r>
            <a:r>
              <a:rPr sz="2672" i="1" spc="-77" dirty="0">
                <a:solidFill>
                  <a:srgbClr val="FF0000"/>
                </a:solidFill>
                <a:latin typeface="Times New Roman"/>
                <a:cs typeface="Times New Roman"/>
              </a:rPr>
              <a:t>,</a:t>
            </a:r>
            <a:r>
              <a:rPr sz="2672" i="1" spc="-63" dirty="0">
                <a:solidFill>
                  <a:srgbClr val="FF0000"/>
                </a:solidFill>
                <a:latin typeface="Times New Roman"/>
                <a:cs typeface="Times New Roman"/>
              </a:rPr>
              <a:t> </a:t>
            </a:r>
            <a:r>
              <a:rPr sz="2672" i="1" spc="-158" dirty="0">
                <a:solidFill>
                  <a:srgbClr val="FF0000"/>
                </a:solidFill>
                <a:latin typeface="Times New Roman"/>
                <a:cs typeface="Times New Roman"/>
              </a:rPr>
              <a:t>etc.</a:t>
            </a:r>
            <a:endParaRPr sz="2672" dirty="0">
              <a:latin typeface="Times New Roman"/>
              <a:cs typeface="Times New Roman"/>
            </a:endParaRPr>
          </a:p>
          <a:p>
            <a:pPr marL="196893" marR="3572">
              <a:lnSpc>
                <a:spcPts val="3213"/>
              </a:lnSpc>
              <a:spcBef>
                <a:spcPts val="91"/>
              </a:spcBef>
            </a:pPr>
            <a:r>
              <a:rPr sz="2672" spc="-141" dirty="0">
                <a:solidFill>
                  <a:srgbClr val="0000FF"/>
                </a:solidFill>
                <a:latin typeface="Century"/>
                <a:cs typeface="Century"/>
              </a:rPr>
              <a:t>Their </a:t>
            </a:r>
            <a:r>
              <a:rPr sz="2672" spc="-176" dirty="0">
                <a:solidFill>
                  <a:srgbClr val="0000FF"/>
                </a:solidFill>
                <a:latin typeface="Century"/>
                <a:cs typeface="Century"/>
              </a:rPr>
              <a:t>values </a:t>
            </a:r>
            <a:r>
              <a:rPr sz="2672" spc="-214" dirty="0">
                <a:solidFill>
                  <a:srgbClr val="0000FF"/>
                </a:solidFill>
                <a:latin typeface="Century"/>
                <a:cs typeface="Century"/>
              </a:rPr>
              <a:t>may </a:t>
            </a:r>
            <a:r>
              <a:rPr sz="2672" spc="-105" dirty="0">
                <a:solidFill>
                  <a:srgbClr val="0000FF"/>
                </a:solidFill>
                <a:latin typeface="Century"/>
                <a:cs typeface="Century"/>
              </a:rPr>
              <a:t>be </a:t>
            </a:r>
            <a:r>
              <a:rPr sz="2672" spc="-130" dirty="0">
                <a:solidFill>
                  <a:srgbClr val="0000FF"/>
                </a:solidFill>
                <a:latin typeface="Century"/>
                <a:cs typeface="Century"/>
              </a:rPr>
              <a:t>subject </a:t>
            </a:r>
            <a:r>
              <a:rPr sz="2672" spc="-102" dirty="0">
                <a:solidFill>
                  <a:srgbClr val="0000FF"/>
                </a:solidFill>
                <a:latin typeface="Century"/>
                <a:cs typeface="Century"/>
              </a:rPr>
              <a:t>to </a:t>
            </a:r>
            <a:r>
              <a:rPr sz="2672" spc="-161" dirty="0">
                <a:solidFill>
                  <a:srgbClr val="0000FF"/>
                </a:solidFill>
                <a:latin typeface="Century"/>
                <a:cs typeface="Century"/>
              </a:rPr>
              <a:t>some </a:t>
            </a:r>
            <a:r>
              <a:rPr sz="2672" spc="-116" dirty="0">
                <a:solidFill>
                  <a:srgbClr val="0000FF"/>
                </a:solidFill>
                <a:latin typeface="Century"/>
                <a:cs typeface="Century"/>
              </a:rPr>
              <a:t>expt. </a:t>
            </a:r>
            <a:r>
              <a:rPr sz="2672" spc="-155" dirty="0">
                <a:solidFill>
                  <a:srgbClr val="0000FF"/>
                </a:solidFill>
                <a:latin typeface="Century"/>
                <a:cs typeface="Century"/>
              </a:rPr>
              <a:t>constraints,  </a:t>
            </a:r>
            <a:r>
              <a:rPr sz="2672" spc="-151" dirty="0">
                <a:solidFill>
                  <a:srgbClr val="0000FF"/>
                </a:solidFill>
                <a:latin typeface="Century"/>
                <a:cs typeface="Century"/>
              </a:rPr>
              <a:t>but </a:t>
            </a:r>
            <a:r>
              <a:rPr sz="2672" spc="-127" dirty="0">
                <a:solidFill>
                  <a:srgbClr val="0000FF"/>
                </a:solidFill>
                <a:latin typeface="Century"/>
                <a:cs typeface="Century"/>
              </a:rPr>
              <a:t>wide </a:t>
            </a:r>
            <a:r>
              <a:rPr sz="2672" spc="-112" dirty="0">
                <a:solidFill>
                  <a:srgbClr val="0000FF"/>
                </a:solidFill>
                <a:latin typeface="Century"/>
                <a:cs typeface="Century"/>
              </a:rPr>
              <a:t>open </a:t>
            </a:r>
            <a:r>
              <a:rPr sz="2672" spc="-176" dirty="0">
                <a:solidFill>
                  <a:srgbClr val="0000FF"/>
                </a:solidFill>
                <a:latin typeface="Century"/>
                <a:cs typeface="Century"/>
              </a:rPr>
              <a:t>in </a:t>
            </a:r>
            <a:r>
              <a:rPr sz="2672" spc="-134" dirty="0">
                <a:solidFill>
                  <a:srgbClr val="0000FF"/>
                </a:solidFill>
                <a:latin typeface="Century"/>
                <a:cs typeface="Century"/>
              </a:rPr>
              <a:t>theory</a:t>
            </a:r>
            <a:r>
              <a:rPr sz="2672" spc="127" dirty="0">
                <a:solidFill>
                  <a:srgbClr val="0000FF"/>
                </a:solidFill>
                <a:latin typeface="Century"/>
                <a:cs typeface="Century"/>
              </a:rPr>
              <a:t> </a:t>
            </a:r>
            <a:r>
              <a:rPr sz="2672" spc="-130" dirty="0">
                <a:solidFill>
                  <a:srgbClr val="0000FF"/>
                </a:solidFill>
                <a:latin typeface="Century"/>
                <a:cs typeface="Century"/>
              </a:rPr>
              <a:t>space.</a:t>
            </a:r>
            <a:endParaRPr sz="2672" dirty="0">
              <a:latin typeface="Century"/>
              <a:cs typeface="Century"/>
            </a:endParaRPr>
          </a:p>
          <a:p>
            <a:pPr>
              <a:spcBef>
                <a:spcPts val="25"/>
              </a:spcBef>
            </a:pPr>
            <a:endParaRPr sz="2355" dirty="0">
              <a:latin typeface="Times New Roman"/>
              <a:cs typeface="Times New Roman"/>
            </a:endParaRPr>
          </a:p>
          <a:p>
            <a:pPr marL="1743906" marR="40629" indent="-1357264"/>
            <a:r>
              <a:rPr sz="2672" spc="-137" dirty="0">
                <a:latin typeface="Century"/>
                <a:cs typeface="Century"/>
              </a:rPr>
              <a:t>From </a:t>
            </a:r>
            <a:r>
              <a:rPr sz="2672" spc="-143" dirty="0">
                <a:latin typeface="Century"/>
                <a:cs typeface="Century"/>
              </a:rPr>
              <a:t>phenomenological/experimental </a:t>
            </a:r>
            <a:r>
              <a:rPr sz="2672" spc="-134" dirty="0">
                <a:latin typeface="Century"/>
                <a:cs typeface="Century"/>
              </a:rPr>
              <a:t>point </a:t>
            </a:r>
            <a:r>
              <a:rPr sz="2672" spc="-25" dirty="0">
                <a:latin typeface="Century"/>
                <a:cs typeface="Century"/>
              </a:rPr>
              <a:t>of </a:t>
            </a:r>
            <a:r>
              <a:rPr sz="2672" spc="-116" dirty="0">
                <a:latin typeface="Century"/>
                <a:cs typeface="Century"/>
              </a:rPr>
              <a:t>view:  </a:t>
            </a:r>
            <a:r>
              <a:rPr sz="2672" spc="-127" dirty="0">
                <a:latin typeface="Century"/>
                <a:cs typeface="Century"/>
              </a:rPr>
              <a:t>It </a:t>
            </a:r>
            <a:r>
              <a:rPr sz="2672" spc="-176" dirty="0">
                <a:latin typeface="Century"/>
                <a:cs typeface="Century"/>
              </a:rPr>
              <a:t>is </a:t>
            </a:r>
            <a:r>
              <a:rPr sz="2672" spc="-102" dirty="0">
                <a:latin typeface="Century"/>
                <a:cs typeface="Century"/>
              </a:rPr>
              <a:t>to </a:t>
            </a:r>
            <a:r>
              <a:rPr sz="2672" spc="-109" dirty="0">
                <a:latin typeface="Century"/>
                <a:cs typeface="Century"/>
              </a:rPr>
              <a:t>explore </a:t>
            </a:r>
            <a:r>
              <a:rPr sz="2672" spc="-183" dirty="0">
                <a:latin typeface="Century"/>
                <a:cs typeface="Century"/>
              </a:rPr>
              <a:t>the </a:t>
            </a:r>
            <a:r>
              <a:rPr sz="2672" spc="-151" dirty="0">
                <a:latin typeface="Century"/>
                <a:cs typeface="Century"/>
              </a:rPr>
              <a:t>new scale </a:t>
            </a:r>
            <a:r>
              <a:rPr sz="2672" spc="49" dirty="0">
                <a:solidFill>
                  <a:srgbClr val="FF0000"/>
                </a:solidFill>
                <a:latin typeface="Century"/>
                <a:cs typeface="Century"/>
              </a:rPr>
              <a:t>M</a:t>
            </a:r>
            <a:r>
              <a:rPr sz="2672" spc="358" dirty="0">
                <a:solidFill>
                  <a:srgbClr val="FF0000"/>
                </a:solidFill>
                <a:latin typeface="Century"/>
                <a:cs typeface="Century"/>
              </a:rPr>
              <a:t> </a:t>
            </a:r>
            <a:r>
              <a:rPr sz="2672" spc="246" dirty="0">
                <a:latin typeface="Century"/>
                <a:cs typeface="Century"/>
              </a:rPr>
              <a:t>!</a:t>
            </a:r>
            <a:endParaRPr sz="2672" dirty="0">
              <a:latin typeface="Century"/>
              <a:cs typeface="Century"/>
            </a:endParaRPr>
          </a:p>
          <a:p>
            <a:pPr marL="433074" indent="-424145">
              <a:lnSpc>
                <a:spcPts val="3196"/>
              </a:lnSpc>
              <a:spcBef>
                <a:spcPts val="4"/>
              </a:spcBef>
              <a:buFont typeface="Arial"/>
              <a:buChar char="•"/>
              <a:tabLst>
                <a:tab pos="410305" algn="l"/>
                <a:tab pos="410751" algn="l"/>
              </a:tabLst>
            </a:pPr>
            <a:r>
              <a:rPr sz="2672" spc="-112" dirty="0">
                <a:solidFill>
                  <a:srgbClr val="0000FF"/>
                </a:solidFill>
                <a:latin typeface="Century"/>
                <a:cs typeface="Century"/>
              </a:rPr>
              <a:t>Will </a:t>
            </a:r>
            <a:r>
              <a:rPr sz="2672" spc="-158" dirty="0">
                <a:solidFill>
                  <a:srgbClr val="0000FF"/>
                </a:solidFill>
                <a:latin typeface="Century"/>
                <a:cs typeface="Century"/>
              </a:rPr>
              <a:t>search </a:t>
            </a:r>
            <a:r>
              <a:rPr sz="2672" spc="-74" dirty="0">
                <a:solidFill>
                  <a:srgbClr val="0000FF"/>
                </a:solidFill>
                <a:latin typeface="Century"/>
                <a:cs typeface="Century"/>
              </a:rPr>
              <a:t>EVERY</a:t>
            </a:r>
            <a:r>
              <a:rPr sz="2672" spc="-7" dirty="0">
                <a:solidFill>
                  <a:srgbClr val="0000FF"/>
                </a:solidFill>
                <a:latin typeface="Century"/>
                <a:cs typeface="Century"/>
              </a:rPr>
              <a:t> </a:t>
            </a:r>
            <a:r>
              <a:rPr sz="2672" spc="-35" dirty="0">
                <a:solidFill>
                  <a:srgbClr val="0000FF"/>
                </a:solidFill>
                <a:latin typeface="Century"/>
                <a:cs typeface="Century"/>
              </a:rPr>
              <a:t>WHERE</a:t>
            </a:r>
            <a:endParaRPr sz="2672" dirty="0">
              <a:latin typeface="Century"/>
              <a:cs typeface="Century"/>
            </a:endParaRPr>
          </a:p>
          <a:p>
            <a:pPr marL="433074" marR="2778820" indent="-424145">
              <a:lnSpc>
                <a:spcPts val="3213"/>
              </a:lnSpc>
              <a:spcBef>
                <a:spcPts val="91"/>
              </a:spcBef>
              <a:buFont typeface="Arial"/>
              <a:buChar char="•"/>
              <a:tabLst>
                <a:tab pos="410305" algn="l"/>
                <a:tab pos="410751" algn="l"/>
              </a:tabLst>
            </a:pPr>
            <a:r>
              <a:rPr sz="2672" spc="-137" dirty="0">
                <a:solidFill>
                  <a:srgbClr val="0000FF"/>
                </a:solidFill>
                <a:latin typeface="Century"/>
                <a:cs typeface="Century"/>
              </a:rPr>
              <a:t>Without </a:t>
            </a:r>
            <a:r>
              <a:rPr sz="2672" spc="-134" dirty="0">
                <a:solidFill>
                  <a:srgbClr val="0000FF"/>
                </a:solidFill>
                <a:latin typeface="Century"/>
                <a:cs typeface="Century"/>
              </a:rPr>
              <a:t>theory </a:t>
            </a:r>
            <a:r>
              <a:rPr sz="2672" spc="-120" dirty="0">
                <a:solidFill>
                  <a:srgbClr val="0000FF"/>
                </a:solidFill>
                <a:latin typeface="Century"/>
                <a:cs typeface="Century"/>
              </a:rPr>
              <a:t>prejudice:  </a:t>
            </a:r>
            <a:r>
              <a:rPr sz="2672" spc="-102" dirty="0">
                <a:solidFill>
                  <a:srgbClr val="0000FF"/>
                </a:solidFill>
                <a:latin typeface="Century"/>
                <a:cs typeface="Century"/>
              </a:rPr>
              <a:t>Explore </a:t>
            </a:r>
            <a:r>
              <a:rPr sz="2672" spc="-183" dirty="0">
                <a:solidFill>
                  <a:srgbClr val="0000FF"/>
                </a:solidFill>
                <a:latin typeface="Century"/>
                <a:cs typeface="Century"/>
              </a:rPr>
              <a:t>the </a:t>
            </a:r>
            <a:r>
              <a:rPr sz="2672" spc="-137" dirty="0">
                <a:solidFill>
                  <a:srgbClr val="0000FF"/>
                </a:solidFill>
                <a:latin typeface="Century"/>
                <a:cs typeface="Century"/>
              </a:rPr>
              <a:t>high-energy</a:t>
            </a:r>
            <a:r>
              <a:rPr sz="2672" spc="18" dirty="0">
                <a:solidFill>
                  <a:srgbClr val="0000FF"/>
                </a:solidFill>
                <a:latin typeface="Century"/>
                <a:cs typeface="Century"/>
              </a:rPr>
              <a:t> </a:t>
            </a:r>
            <a:r>
              <a:rPr sz="2672" spc="-155" dirty="0">
                <a:solidFill>
                  <a:srgbClr val="0000FF"/>
                </a:solidFill>
                <a:latin typeface="Century"/>
                <a:cs typeface="Century"/>
              </a:rPr>
              <a:t>regime,</a:t>
            </a:r>
            <a:endParaRPr sz="2672" dirty="0">
              <a:latin typeface="Century"/>
              <a:cs typeface="Century"/>
            </a:endParaRPr>
          </a:p>
          <a:p>
            <a:pPr marL="433074">
              <a:lnSpc>
                <a:spcPts val="3104"/>
              </a:lnSpc>
            </a:pPr>
            <a:r>
              <a:rPr sz="2672" spc="-141" dirty="0">
                <a:solidFill>
                  <a:srgbClr val="0000FF"/>
                </a:solidFill>
                <a:latin typeface="Century"/>
                <a:cs typeface="Century"/>
              </a:rPr>
              <a:t>including </a:t>
            </a:r>
            <a:r>
              <a:rPr sz="2672" spc="-35" dirty="0">
                <a:solidFill>
                  <a:srgbClr val="0000FF"/>
                </a:solidFill>
                <a:latin typeface="Century"/>
                <a:cs typeface="Century"/>
              </a:rPr>
              <a:t>LHC </a:t>
            </a:r>
            <a:r>
              <a:rPr sz="2672" spc="-200" dirty="0">
                <a:solidFill>
                  <a:srgbClr val="0000FF"/>
                </a:solidFill>
                <a:latin typeface="Century"/>
                <a:cs typeface="Century"/>
              </a:rPr>
              <a:t>&amp; </a:t>
            </a:r>
            <a:r>
              <a:rPr sz="2672" spc="-141" dirty="0">
                <a:solidFill>
                  <a:srgbClr val="0000FF"/>
                </a:solidFill>
                <a:latin typeface="Century"/>
                <a:cs typeface="Century"/>
              </a:rPr>
              <a:t>other </a:t>
            </a:r>
            <a:r>
              <a:rPr sz="2672" spc="-109" dirty="0">
                <a:solidFill>
                  <a:srgbClr val="0000FF"/>
                </a:solidFill>
                <a:latin typeface="Century"/>
                <a:cs typeface="Century"/>
              </a:rPr>
              <a:t>collider</a:t>
            </a:r>
            <a:r>
              <a:rPr sz="2672" spc="116" dirty="0">
                <a:solidFill>
                  <a:srgbClr val="0000FF"/>
                </a:solidFill>
                <a:latin typeface="Century"/>
                <a:cs typeface="Century"/>
              </a:rPr>
              <a:t> </a:t>
            </a:r>
            <a:r>
              <a:rPr sz="2672" spc="-169" dirty="0">
                <a:solidFill>
                  <a:srgbClr val="0000FF"/>
                </a:solidFill>
                <a:latin typeface="Century"/>
                <a:cs typeface="Century"/>
              </a:rPr>
              <a:t>sensitivity.</a:t>
            </a:r>
            <a:endParaRPr sz="2672" dirty="0">
              <a:latin typeface="Century"/>
              <a:cs typeface="Century"/>
            </a:endParaRPr>
          </a:p>
        </p:txBody>
      </p:sp>
    </p:spTree>
    <p:extLst>
      <p:ext uri="{BB962C8B-B14F-4D97-AF65-F5344CB8AC3E}">
        <p14:creationId xmlns:p14="http://schemas.microsoft.com/office/powerpoint/2010/main" val="2863926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object 3"/>
          <p:cNvSpPr txBox="1"/>
          <p:nvPr/>
        </p:nvSpPr>
        <p:spPr>
          <a:xfrm>
            <a:off x="3444683" y="1497245"/>
            <a:ext cx="538907" cy="254237"/>
          </a:xfrm>
          <a:prstGeom prst="rect">
            <a:avLst/>
          </a:prstGeom>
        </p:spPr>
        <p:txBody>
          <a:bodyPr vert="horz" wrap="square" lIns="0" tIns="0" rIns="0" bIns="0" rtlCol="0">
            <a:spAutoFit/>
          </a:bodyPr>
          <a:lstStyle/>
          <a:p>
            <a:pPr marL="8929"/>
            <a:r>
              <a:rPr sz="1652" i="1" spc="137" dirty="0">
                <a:solidFill>
                  <a:srgbClr val="EC008C"/>
                </a:solidFill>
                <a:latin typeface="Arial"/>
                <a:cs typeface="Arial"/>
              </a:rPr>
              <a:t>L</a:t>
            </a:r>
            <a:r>
              <a:rPr sz="2057" i="1" spc="205" baseline="-8547" dirty="0">
                <a:solidFill>
                  <a:srgbClr val="EC008C"/>
                </a:solidFill>
                <a:latin typeface="Arial"/>
                <a:cs typeface="Arial"/>
              </a:rPr>
              <a:t>a</a:t>
            </a:r>
            <a:r>
              <a:rPr sz="2057" i="1" spc="-5" baseline="-8547" dirty="0">
                <a:solidFill>
                  <a:srgbClr val="EC008C"/>
                </a:solidFill>
                <a:latin typeface="Arial"/>
                <a:cs typeface="Arial"/>
              </a:rPr>
              <a:t> </a:t>
            </a:r>
            <a:r>
              <a:rPr sz="1652" spc="636" dirty="0">
                <a:solidFill>
                  <a:srgbClr val="EC008C"/>
                </a:solidFill>
                <a:latin typeface="Arial"/>
                <a:cs typeface="Arial"/>
              </a:rPr>
              <a:t>=</a:t>
            </a:r>
            <a:endParaRPr sz="1652">
              <a:latin typeface="Arial"/>
              <a:cs typeface="Arial"/>
            </a:endParaRPr>
          </a:p>
        </p:txBody>
      </p:sp>
      <p:sp>
        <p:nvSpPr>
          <p:cNvPr id="4" name="object 4"/>
          <p:cNvSpPr txBox="1"/>
          <p:nvPr/>
        </p:nvSpPr>
        <p:spPr>
          <a:xfrm>
            <a:off x="4027905" y="1179418"/>
            <a:ext cx="687139" cy="700833"/>
          </a:xfrm>
          <a:prstGeom prst="rect">
            <a:avLst/>
          </a:prstGeom>
        </p:spPr>
        <p:txBody>
          <a:bodyPr vert="horz" wrap="square" lIns="0" tIns="0" rIns="0" bIns="0" rtlCol="0">
            <a:spAutoFit/>
          </a:bodyPr>
          <a:lstStyle/>
          <a:p>
            <a:pPr algn="ctr">
              <a:lnSpc>
                <a:spcPct val="100000"/>
              </a:lnSpc>
            </a:pPr>
            <a:r>
              <a:rPr sz="1406" spc="742" dirty="0">
                <a:solidFill>
                  <a:srgbClr val="EC008C"/>
                </a:solidFill>
                <a:latin typeface="Arial"/>
                <a:cs typeface="Arial"/>
              </a:rPr>
              <a:t>.</a:t>
            </a:r>
            <a:r>
              <a:rPr sz="1406" spc="-14" dirty="0">
                <a:solidFill>
                  <a:srgbClr val="EC008C"/>
                </a:solidFill>
                <a:latin typeface="Arial"/>
                <a:cs typeface="Arial"/>
              </a:rPr>
              <a:t> </a:t>
            </a:r>
            <a:r>
              <a:rPr sz="2478" spc="31" baseline="-50827" dirty="0">
                <a:solidFill>
                  <a:srgbClr val="EC008C"/>
                </a:solidFill>
                <a:latin typeface="Arial"/>
                <a:cs typeface="Arial"/>
              </a:rPr>
              <a:t>ν</a:t>
            </a:r>
            <a:r>
              <a:rPr sz="2057" i="1" spc="31" baseline="-69800" dirty="0">
                <a:solidFill>
                  <a:srgbClr val="EC008C"/>
                </a:solidFill>
                <a:latin typeface="Arial"/>
                <a:cs typeface="Arial"/>
              </a:rPr>
              <a:t>a  </a:t>
            </a:r>
            <a:r>
              <a:rPr sz="1406" spc="742" dirty="0">
                <a:solidFill>
                  <a:srgbClr val="EC008C"/>
                </a:solidFill>
                <a:latin typeface="Arial"/>
                <a:cs typeface="Arial"/>
              </a:rPr>
              <a:t>.</a:t>
            </a:r>
            <a:endParaRPr sz="1406">
              <a:latin typeface="Arial"/>
              <a:cs typeface="Arial"/>
            </a:endParaRPr>
          </a:p>
          <a:p>
            <a:pPr algn="ctr">
              <a:spcBef>
                <a:spcPts val="1505"/>
              </a:spcBef>
            </a:pPr>
            <a:r>
              <a:rPr sz="1652" i="1" spc="80" dirty="0">
                <a:solidFill>
                  <a:srgbClr val="EC008C"/>
                </a:solidFill>
                <a:latin typeface="Arial"/>
                <a:cs typeface="Arial"/>
              </a:rPr>
              <a:t>l</a:t>
            </a:r>
            <a:r>
              <a:rPr sz="2057" i="1" spc="121" baseline="-8547" dirty="0">
                <a:solidFill>
                  <a:srgbClr val="EC008C"/>
                </a:solidFill>
                <a:latin typeface="Arial"/>
                <a:cs typeface="Arial"/>
              </a:rPr>
              <a:t>a</a:t>
            </a:r>
            <a:endParaRPr sz="2057" baseline="-8547">
              <a:latin typeface="Arial"/>
              <a:cs typeface="Arial"/>
            </a:endParaRPr>
          </a:p>
        </p:txBody>
      </p:sp>
      <p:sp>
        <p:nvSpPr>
          <p:cNvPr id="5" name="object 5"/>
          <p:cNvSpPr txBox="1"/>
          <p:nvPr/>
        </p:nvSpPr>
        <p:spPr>
          <a:xfrm>
            <a:off x="4697341" y="1763420"/>
            <a:ext cx="144214" cy="210955"/>
          </a:xfrm>
          <a:prstGeom prst="rect">
            <a:avLst/>
          </a:prstGeom>
        </p:spPr>
        <p:txBody>
          <a:bodyPr vert="horz" wrap="square" lIns="0" tIns="0" rIns="0" bIns="0" rtlCol="0">
            <a:spAutoFit/>
          </a:bodyPr>
          <a:lstStyle/>
          <a:p>
            <a:pPr marL="8929"/>
            <a:r>
              <a:rPr sz="1371" i="1" spc="229" dirty="0">
                <a:solidFill>
                  <a:srgbClr val="EC008C"/>
                </a:solidFill>
                <a:latin typeface="Arial"/>
                <a:cs typeface="Arial"/>
              </a:rPr>
              <a:t>L</a:t>
            </a:r>
            <a:endParaRPr sz="1371">
              <a:latin typeface="Arial"/>
              <a:cs typeface="Arial"/>
            </a:endParaRPr>
          </a:p>
        </p:txBody>
      </p:sp>
      <p:sp>
        <p:nvSpPr>
          <p:cNvPr id="6" name="object 6"/>
          <p:cNvSpPr txBox="1"/>
          <p:nvPr/>
        </p:nvSpPr>
        <p:spPr>
          <a:xfrm>
            <a:off x="4865968" y="1497245"/>
            <a:ext cx="1291233" cy="254237"/>
          </a:xfrm>
          <a:prstGeom prst="rect">
            <a:avLst/>
          </a:prstGeom>
        </p:spPr>
        <p:txBody>
          <a:bodyPr vert="horz" wrap="square" lIns="0" tIns="0" rIns="0" bIns="0" rtlCol="0">
            <a:spAutoFit/>
          </a:bodyPr>
          <a:lstStyle/>
          <a:p>
            <a:pPr marL="8929">
              <a:tabLst>
                <a:tab pos="244665" algn="l"/>
              </a:tabLst>
            </a:pPr>
            <a:r>
              <a:rPr sz="1652" i="1" spc="25" dirty="0">
                <a:solidFill>
                  <a:srgbClr val="EC008C"/>
                </a:solidFill>
                <a:latin typeface="Arial"/>
                <a:cs typeface="Arial"/>
              </a:rPr>
              <a:t>,	</a:t>
            </a:r>
            <a:r>
              <a:rPr sz="1652" i="1" spc="11" dirty="0">
                <a:latin typeface="Arial"/>
                <a:cs typeface="Arial"/>
              </a:rPr>
              <a:t>a</a:t>
            </a:r>
            <a:r>
              <a:rPr sz="1652" i="1" spc="14" dirty="0">
                <a:latin typeface="Arial"/>
                <a:cs typeface="Arial"/>
              </a:rPr>
              <a:t> </a:t>
            </a:r>
            <a:r>
              <a:rPr sz="1652" spc="636" dirty="0">
                <a:latin typeface="Arial"/>
                <a:cs typeface="Arial"/>
              </a:rPr>
              <a:t>=</a:t>
            </a:r>
            <a:r>
              <a:rPr sz="1652" dirty="0">
                <a:latin typeface="Arial"/>
                <a:cs typeface="Arial"/>
              </a:rPr>
              <a:t> </a:t>
            </a:r>
            <a:r>
              <a:rPr sz="1652" spc="67" dirty="0">
                <a:latin typeface="Arial"/>
                <a:cs typeface="Arial"/>
              </a:rPr>
              <a:t>1</a:t>
            </a:r>
            <a:r>
              <a:rPr sz="1652" i="1" spc="67" dirty="0">
                <a:latin typeface="Arial"/>
                <a:cs typeface="Arial"/>
              </a:rPr>
              <a:t>,</a:t>
            </a:r>
            <a:r>
              <a:rPr sz="1652" i="1" spc="-183" dirty="0">
                <a:latin typeface="Arial"/>
                <a:cs typeface="Arial"/>
              </a:rPr>
              <a:t> </a:t>
            </a:r>
            <a:r>
              <a:rPr sz="1652" spc="67" dirty="0">
                <a:latin typeface="Arial"/>
                <a:cs typeface="Arial"/>
              </a:rPr>
              <a:t>2</a:t>
            </a:r>
            <a:r>
              <a:rPr sz="1652" i="1" spc="67" dirty="0">
                <a:latin typeface="Arial"/>
                <a:cs typeface="Arial"/>
              </a:rPr>
              <a:t>,</a:t>
            </a:r>
            <a:r>
              <a:rPr sz="1652" i="1" spc="-172" dirty="0">
                <a:latin typeface="Arial"/>
                <a:cs typeface="Arial"/>
              </a:rPr>
              <a:t> </a:t>
            </a:r>
            <a:r>
              <a:rPr sz="1652" spc="109" dirty="0">
                <a:latin typeface="Arial"/>
                <a:cs typeface="Arial"/>
              </a:rPr>
              <a:t>3</a:t>
            </a:r>
            <a:endParaRPr sz="1652">
              <a:latin typeface="Arial"/>
              <a:cs typeface="Arial"/>
            </a:endParaRPr>
          </a:p>
        </p:txBody>
      </p:sp>
      <p:sp>
        <p:nvSpPr>
          <p:cNvPr id="7" name="object 7"/>
          <p:cNvSpPr txBox="1"/>
          <p:nvPr/>
        </p:nvSpPr>
        <p:spPr>
          <a:xfrm>
            <a:off x="1955162" y="2936726"/>
            <a:ext cx="4613077" cy="248851"/>
          </a:xfrm>
          <a:prstGeom prst="rect">
            <a:avLst/>
          </a:prstGeom>
        </p:spPr>
        <p:txBody>
          <a:bodyPr vert="horz" wrap="square" lIns="0" tIns="0" rIns="0" bIns="0" rtlCol="0">
            <a:spAutoFit/>
          </a:bodyPr>
          <a:lstStyle/>
          <a:p>
            <a:pPr marL="8929"/>
            <a:r>
              <a:rPr sz="1740" spc="-73" baseline="26936" dirty="0">
                <a:latin typeface="Lucida Sans Unicode"/>
                <a:cs typeface="Lucida Sans Unicode"/>
              </a:rPr>
              <a:t>∗</a:t>
            </a:r>
            <a:r>
              <a:rPr sz="1617" spc="-49" dirty="0">
                <a:solidFill>
                  <a:srgbClr val="00AEEF"/>
                </a:solidFill>
                <a:latin typeface="Arial"/>
                <a:cs typeface="Arial"/>
              </a:rPr>
              <a:t>S.  </a:t>
            </a:r>
            <a:r>
              <a:rPr sz="1617" spc="95" dirty="0">
                <a:solidFill>
                  <a:srgbClr val="00AEEF"/>
                </a:solidFill>
                <a:latin typeface="Arial"/>
                <a:cs typeface="Arial"/>
              </a:rPr>
              <a:t>Weinberg, </a:t>
            </a:r>
            <a:r>
              <a:rPr sz="1617" spc="80" dirty="0">
                <a:solidFill>
                  <a:srgbClr val="00AEEF"/>
                </a:solidFill>
                <a:latin typeface="Arial"/>
                <a:cs typeface="Arial"/>
              </a:rPr>
              <a:t>Phys. </a:t>
            </a:r>
            <a:r>
              <a:rPr sz="1617" spc="74" dirty="0">
                <a:solidFill>
                  <a:srgbClr val="00AEEF"/>
                </a:solidFill>
                <a:latin typeface="Arial"/>
                <a:cs typeface="Arial"/>
              </a:rPr>
              <a:t>Rev. </a:t>
            </a:r>
            <a:r>
              <a:rPr sz="1617" spc="172" dirty="0">
                <a:solidFill>
                  <a:srgbClr val="00AEEF"/>
                </a:solidFill>
                <a:latin typeface="Arial"/>
                <a:cs typeface="Arial"/>
              </a:rPr>
              <a:t>Lett. </a:t>
            </a:r>
            <a:r>
              <a:rPr sz="1617" spc="95" dirty="0">
                <a:solidFill>
                  <a:srgbClr val="00AEEF"/>
                </a:solidFill>
                <a:latin typeface="Arial"/>
                <a:cs typeface="Arial"/>
              </a:rPr>
              <a:t>1566</a:t>
            </a:r>
            <a:r>
              <a:rPr sz="1617" spc="461" dirty="0">
                <a:solidFill>
                  <a:srgbClr val="00AEEF"/>
                </a:solidFill>
                <a:latin typeface="Arial"/>
                <a:cs typeface="Arial"/>
              </a:rPr>
              <a:t> </a:t>
            </a:r>
            <a:r>
              <a:rPr sz="1617" spc="141" dirty="0">
                <a:solidFill>
                  <a:srgbClr val="00AEEF"/>
                </a:solidFill>
                <a:latin typeface="Arial"/>
                <a:cs typeface="Arial"/>
              </a:rPr>
              <a:t>(1979)</a:t>
            </a:r>
            <a:endParaRPr sz="1617">
              <a:latin typeface="Arial"/>
              <a:cs typeface="Arial"/>
            </a:endParaRPr>
          </a:p>
        </p:txBody>
      </p:sp>
      <p:sp>
        <p:nvSpPr>
          <p:cNvPr id="8" name="object 8"/>
          <p:cNvSpPr txBox="1"/>
          <p:nvPr/>
        </p:nvSpPr>
        <p:spPr>
          <a:xfrm>
            <a:off x="4715258" y="3172157"/>
            <a:ext cx="2576215" cy="286682"/>
          </a:xfrm>
          <a:prstGeom prst="rect">
            <a:avLst/>
          </a:prstGeom>
        </p:spPr>
        <p:txBody>
          <a:bodyPr vert="horz" wrap="square" lIns="0" tIns="0" rIns="0" bIns="0" rtlCol="0">
            <a:spAutoFit/>
          </a:bodyPr>
          <a:lstStyle/>
          <a:p>
            <a:pPr marL="8929">
              <a:tabLst>
                <a:tab pos="605411" algn="l"/>
                <a:tab pos="1684526" algn="l"/>
                <a:tab pos="2472542" algn="l"/>
              </a:tabLst>
            </a:pPr>
            <a:r>
              <a:rPr sz="1863" u="sng" spc="358" dirty="0">
                <a:latin typeface="Arial"/>
                <a:cs typeface="Arial"/>
              </a:rPr>
              <a:t>T</a:t>
            </a:r>
            <a:r>
              <a:rPr sz="1863" u="sng" spc="320" dirty="0">
                <a:latin typeface="Arial"/>
                <a:cs typeface="Arial"/>
              </a:rPr>
              <a:t>h</a:t>
            </a:r>
            <a:r>
              <a:rPr sz="1863" u="sng" spc="11" dirty="0">
                <a:latin typeface="Arial"/>
                <a:cs typeface="Arial"/>
              </a:rPr>
              <a:t>e</a:t>
            </a:r>
            <a:r>
              <a:rPr sz="1863" u="sng" dirty="0">
                <a:latin typeface="Arial"/>
                <a:cs typeface="Arial"/>
              </a:rPr>
              <a:t>	</a:t>
            </a:r>
            <a:r>
              <a:rPr sz="1863" u="sng" spc="63" dirty="0">
                <a:latin typeface="Arial"/>
                <a:cs typeface="Arial"/>
              </a:rPr>
              <a:t>S</a:t>
            </a:r>
            <a:r>
              <a:rPr sz="1863" u="sng" spc="11" dirty="0">
                <a:latin typeface="Arial"/>
                <a:cs typeface="Arial"/>
              </a:rPr>
              <a:t>ee</a:t>
            </a:r>
            <a:r>
              <a:rPr sz="1863" u="sng" spc="165" dirty="0">
                <a:latin typeface="Arial"/>
                <a:cs typeface="Arial"/>
              </a:rPr>
              <a:t>-</a:t>
            </a:r>
            <a:r>
              <a:rPr sz="1863" u="sng" spc="-35" dirty="0">
                <a:latin typeface="Arial"/>
                <a:cs typeface="Arial"/>
              </a:rPr>
              <a:t>s</a:t>
            </a:r>
            <a:r>
              <a:rPr sz="1863" u="sng" spc="11" dirty="0">
                <a:latin typeface="Arial"/>
                <a:cs typeface="Arial"/>
              </a:rPr>
              <a:t>a</a:t>
            </a:r>
            <a:r>
              <a:rPr sz="1863" u="sng" spc="221" dirty="0">
                <a:latin typeface="Arial"/>
                <a:cs typeface="Arial"/>
              </a:rPr>
              <a:t>w</a:t>
            </a:r>
            <a:r>
              <a:rPr sz="1863" u="sng" dirty="0">
                <a:latin typeface="Arial"/>
                <a:cs typeface="Arial"/>
              </a:rPr>
              <a:t>	</a:t>
            </a:r>
            <a:r>
              <a:rPr sz="1863" u="sng" spc="-35" dirty="0">
                <a:latin typeface="Arial"/>
                <a:cs typeface="Arial"/>
              </a:rPr>
              <a:t>s</a:t>
            </a:r>
            <a:r>
              <a:rPr sz="1863" u="sng" spc="134" dirty="0">
                <a:latin typeface="Arial"/>
                <a:cs typeface="Arial"/>
              </a:rPr>
              <a:t>p</a:t>
            </a:r>
            <a:r>
              <a:rPr sz="1863" u="sng" spc="109" dirty="0">
                <a:latin typeface="Arial"/>
                <a:cs typeface="Arial"/>
              </a:rPr>
              <a:t>i</a:t>
            </a:r>
            <a:r>
              <a:rPr sz="1863" u="sng" spc="165" dirty="0">
                <a:latin typeface="Arial"/>
                <a:cs typeface="Arial"/>
              </a:rPr>
              <a:t>r</a:t>
            </a:r>
            <a:r>
              <a:rPr sz="1863" u="sng" spc="109" dirty="0">
                <a:latin typeface="Arial"/>
                <a:cs typeface="Arial"/>
              </a:rPr>
              <a:t>i</a:t>
            </a:r>
            <a:r>
              <a:rPr sz="1863" u="sng" spc="334" dirty="0">
                <a:latin typeface="Arial"/>
                <a:cs typeface="Arial"/>
              </a:rPr>
              <a:t>t</a:t>
            </a:r>
            <a:r>
              <a:rPr sz="1863" u="sng" spc="134" dirty="0">
                <a:latin typeface="Arial"/>
                <a:cs typeface="Arial"/>
              </a:rPr>
              <a:t>:</a:t>
            </a:r>
            <a:r>
              <a:rPr sz="1863" dirty="0">
                <a:latin typeface="Arial"/>
                <a:cs typeface="Arial"/>
              </a:rPr>
              <a:t>	</a:t>
            </a:r>
            <a:r>
              <a:rPr sz="2320" spc="-179" baseline="23989" dirty="0">
                <a:latin typeface="Arial"/>
                <a:cs typeface="Arial"/>
              </a:rPr>
              <a:t>†</a:t>
            </a:r>
            <a:endParaRPr sz="2320" baseline="23989">
              <a:latin typeface="Arial"/>
              <a:cs typeface="Arial"/>
            </a:endParaRPr>
          </a:p>
        </p:txBody>
      </p:sp>
      <p:sp>
        <p:nvSpPr>
          <p:cNvPr id="9" name="object 9"/>
          <p:cNvSpPr txBox="1"/>
          <p:nvPr/>
        </p:nvSpPr>
        <p:spPr>
          <a:xfrm>
            <a:off x="7139943" y="3608195"/>
            <a:ext cx="122337" cy="238079"/>
          </a:xfrm>
          <a:prstGeom prst="rect">
            <a:avLst/>
          </a:prstGeom>
        </p:spPr>
        <p:txBody>
          <a:bodyPr vert="horz" wrap="square" lIns="0" tIns="0" rIns="0" bIns="0" rtlCol="0">
            <a:spAutoFit/>
          </a:bodyPr>
          <a:lstStyle/>
          <a:p>
            <a:pPr marL="8929"/>
            <a:r>
              <a:rPr sz="1547" spc="46" dirty="0">
                <a:solidFill>
                  <a:srgbClr val="EC008C"/>
                </a:solidFill>
                <a:latin typeface="Arial"/>
                <a:cs typeface="Arial"/>
              </a:rPr>
              <a:t>ν</a:t>
            </a:r>
            <a:endParaRPr sz="1547">
              <a:latin typeface="Arial"/>
              <a:cs typeface="Arial"/>
            </a:endParaRPr>
          </a:p>
        </p:txBody>
      </p:sp>
      <p:sp>
        <p:nvSpPr>
          <p:cNvPr id="10" name="object 10"/>
          <p:cNvSpPr txBox="1"/>
          <p:nvPr/>
        </p:nvSpPr>
        <p:spPr>
          <a:xfrm>
            <a:off x="4216998" y="3507332"/>
            <a:ext cx="4675137" cy="286682"/>
          </a:xfrm>
          <a:prstGeom prst="rect">
            <a:avLst/>
          </a:prstGeom>
        </p:spPr>
        <p:txBody>
          <a:bodyPr vert="horz" wrap="square" lIns="0" tIns="0" rIns="0" bIns="0" rtlCol="0">
            <a:spAutoFit/>
          </a:bodyPr>
          <a:lstStyle/>
          <a:p>
            <a:pPr marL="8929">
              <a:tabLst>
                <a:tab pos="1651041" algn="l"/>
              </a:tabLst>
            </a:pPr>
            <a:r>
              <a:rPr sz="1863" spc="141" dirty="0">
                <a:latin typeface="Arial"/>
                <a:cs typeface="Arial"/>
              </a:rPr>
              <a:t>If </a:t>
            </a:r>
            <a:r>
              <a:rPr sz="1863" i="1" spc="32" dirty="0">
                <a:solidFill>
                  <a:srgbClr val="EC008C"/>
                </a:solidFill>
                <a:latin typeface="Century Gothic"/>
                <a:cs typeface="Century Gothic"/>
              </a:rPr>
              <a:t>m</a:t>
            </a:r>
            <a:r>
              <a:rPr sz="2320" spc="47" baseline="-8838" dirty="0">
                <a:solidFill>
                  <a:srgbClr val="EC008C"/>
                </a:solidFill>
                <a:latin typeface="Arial"/>
                <a:cs typeface="Arial"/>
              </a:rPr>
              <a:t>ν</a:t>
            </a:r>
            <a:r>
              <a:rPr sz="2320" spc="437" baseline="-8838" dirty="0">
                <a:solidFill>
                  <a:srgbClr val="EC008C"/>
                </a:solidFill>
                <a:latin typeface="Arial"/>
                <a:cs typeface="Arial"/>
              </a:rPr>
              <a:t> </a:t>
            </a:r>
            <a:r>
              <a:rPr sz="1863" spc="109" dirty="0">
                <a:solidFill>
                  <a:srgbClr val="EC008C"/>
                </a:solidFill>
                <a:latin typeface="Lucida Sans Unicode"/>
                <a:cs typeface="Lucida Sans Unicode"/>
              </a:rPr>
              <a:t>∼</a:t>
            </a:r>
            <a:r>
              <a:rPr sz="1863" spc="109" dirty="0">
                <a:solidFill>
                  <a:srgbClr val="EC008C"/>
                </a:solidFill>
                <a:latin typeface="Arial"/>
                <a:cs typeface="Arial"/>
              </a:rPr>
              <a:t>1</a:t>
            </a:r>
            <a:r>
              <a:rPr sz="1863" spc="257" dirty="0">
                <a:solidFill>
                  <a:srgbClr val="EC008C"/>
                </a:solidFill>
                <a:latin typeface="Arial"/>
                <a:cs typeface="Arial"/>
              </a:rPr>
              <a:t> </a:t>
            </a:r>
            <a:r>
              <a:rPr sz="1863" spc="137" dirty="0">
                <a:solidFill>
                  <a:srgbClr val="EC008C"/>
                </a:solidFill>
                <a:latin typeface="Arial"/>
                <a:cs typeface="Arial"/>
              </a:rPr>
              <a:t>eV,	</a:t>
            </a:r>
            <a:r>
              <a:rPr sz="1863" spc="155" dirty="0">
                <a:latin typeface="Arial"/>
                <a:cs typeface="Arial"/>
              </a:rPr>
              <a:t>then </a:t>
            </a:r>
            <a:r>
              <a:rPr sz="1863" spc="141" dirty="0">
                <a:solidFill>
                  <a:srgbClr val="EC008C"/>
                </a:solidFill>
                <a:latin typeface="Arial"/>
                <a:cs typeface="Arial"/>
              </a:rPr>
              <a:t>Λ </a:t>
            </a:r>
            <a:r>
              <a:rPr sz="1863" spc="74" dirty="0">
                <a:solidFill>
                  <a:srgbClr val="EC008C"/>
                </a:solidFill>
                <a:latin typeface="Lucida Sans Unicode"/>
                <a:cs typeface="Lucida Sans Unicode"/>
              </a:rPr>
              <a:t>∼ </a:t>
            </a:r>
            <a:r>
              <a:rPr sz="1863" i="1" spc="88" dirty="0">
                <a:solidFill>
                  <a:srgbClr val="EC008C"/>
                </a:solidFill>
                <a:latin typeface="Century Gothic"/>
                <a:cs typeface="Century Gothic"/>
              </a:rPr>
              <a:t>y</a:t>
            </a:r>
            <a:r>
              <a:rPr sz="2320" spc="131" baseline="23989" dirty="0">
                <a:solidFill>
                  <a:srgbClr val="EC008C"/>
                </a:solidFill>
                <a:latin typeface="Arial"/>
                <a:cs typeface="Arial"/>
              </a:rPr>
              <a:t>2 </a:t>
            </a:r>
            <a:r>
              <a:rPr sz="1863" spc="158" dirty="0">
                <a:solidFill>
                  <a:srgbClr val="EC008C"/>
                </a:solidFill>
                <a:latin typeface="Arial"/>
                <a:cs typeface="Arial"/>
              </a:rPr>
              <a:t>(10</a:t>
            </a:r>
            <a:r>
              <a:rPr sz="2320" spc="237" baseline="23989" dirty="0">
                <a:solidFill>
                  <a:srgbClr val="EC008C"/>
                </a:solidFill>
                <a:latin typeface="Arial"/>
                <a:cs typeface="Arial"/>
              </a:rPr>
              <a:t>14</a:t>
            </a:r>
            <a:r>
              <a:rPr sz="2320" spc="443" baseline="23989" dirty="0">
                <a:solidFill>
                  <a:srgbClr val="EC008C"/>
                </a:solidFill>
                <a:latin typeface="Arial"/>
                <a:cs typeface="Arial"/>
              </a:rPr>
              <a:t> </a:t>
            </a:r>
            <a:r>
              <a:rPr sz="1863" spc="165" dirty="0">
                <a:solidFill>
                  <a:srgbClr val="EC008C"/>
                </a:solidFill>
                <a:latin typeface="Arial"/>
                <a:cs typeface="Arial"/>
              </a:rPr>
              <a:t>GeV).</a:t>
            </a:r>
            <a:endParaRPr sz="1863">
              <a:latin typeface="Arial"/>
              <a:cs typeface="Arial"/>
            </a:endParaRPr>
          </a:p>
        </p:txBody>
      </p:sp>
      <p:sp>
        <p:nvSpPr>
          <p:cNvPr id="11" name="object 11"/>
          <p:cNvSpPr txBox="1"/>
          <p:nvPr/>
        </p:nvSpPr>
        <p:spPr>
          <a:xfrm>
            <a:off x="4157612" y="4141567"/>
            <a:ext cx="518815" cy="286682"/>
          </a:xfrm>
          <a:prstGeom prst="rect">
            <a:avLst/>
          </a:prstGeom>
        </p:spPr>
        <p:txBody>
          <a:bodyPr vert="horz" wrap="square" lIns="0" tIns="0" rIns="0" bIns="0" rtlCol="0">
            <a:spAutoFit/>
          </a:bodyPr>
          <a:lstStyle/>
          <a:p>
            <a:pPr marL="8929"/>
            <a:r>
              <a:rPr sz="1863" spc="141" dirty="0">
                <a:solidFill>
                  <a:srgbClr val="EC008C"/>
                </a:solidFill>
                <a:latin typeface="Arial"/>
                <a:cs typeface="Arial"/>
              </a:rPr>
              <a:t>Λ</a:t>
            </a:r>
            <a:r>
              <a:rPr sz="1863" spc="-39" dirty="0">
                <a:solidFill>
                  <a:srgbClr val="EC008C"/>
                </a:solidFill>
                <a:latin typeface="Arial"/>
                <a:cs typeface="Arial"/>
              </a:rPr>
              <a:t> </a:t>
            </a:r>
            <a:r>
              <a:rPr sz="1863" spc="253" dirty="0">
                <a:solidFill>
                  <a:srgbClr val="EC008C"/>
                </a:solidFill>
                <a:latin typeface="Lucida Sans Unicode"/>
                <a:cs typeface="Lucida Sans Unicode"/>
              </a:rPr>
              <a:t>⇒</a:t>
            </a:r>
            <a:endParaRPr sz="1863">
              <a:latin typeface="Lucida Sans Unicode"/>
              <a:cs typeface="Lucida Sans Unicode"/>
            </a:endParaRPr>
          </a:p>
        </p:txBody>
      </p:sp>
      <p:sp>
        <p:nvSpPr>
          <p:cNvPr id="12" name="object 12"/>
          <p:cNvSpPr txBox="1"/>
          <p:nvPr/>
        </p:nvSpPr>
        <p:spPr>
          <a:xfrm>
            <a:off x="4728293" y="3810195"/>
            <a:ext cx="185738" cy="248851"/>
          </a:xfrm>
          <a:prstGeom prst="rect">
            <a:avLst/>
          </a:prstGeom>
        </p:spPr>
        <p:txBody>
          <a:bodyPr vert="horz" wrap="square" lIns="0" tIns="0" rIns="0" bIns="0" rtlCol="0">
            <a:spAutoFit/>
          </a:bodyPr>
          <a:lstStyle/>
          <a:p>
            <a:pPr marL="8929"/>
            <a:r>
              <a:rPr sz="1617" spc="868" dirty="0">
                <a:solidFill>
                  <a:srgbClr val="EC008C"/>
                </a:solidFill>
                <a:latin typeface="Arial"/>
                <a:cs typeface="Arial"/>
              </a:rPr>
              <a:t>.</a:t>
            </a:r>
            <a:endParaRPr sz="1617">
              <a:latin typeface="Arial"/>
              <a:cs typeface="Arial"/>
            </a:endParaRPr>
          </a:p>
        </p:txBody>
      </p:sp>
      <p:sp>
        <p:nvSpPr>
          <p:cNvPr id="13" name="object 13"/>
          <p:cNvSpPr txBox="1"/>
          <p:nvPr/>
        </p:nvSpPr>
        <p:spPr>
          <a:xfrm>
            <a:off x="5155580" y="3998539"/>
            <a:ext cx="2558802" cy="286682"/>
          </a:xfrm>
          <a:prstGeom prst="rect">
            <a:avLst/>
          </a:prstGeom>
        </p:spPr>
        <p:txBody>
          <a:bodyPr vert="horz" wrap="square" lIns="0" tIns="0" rIns="0" bIns="0" rtlCol="0">
            <a:spAutoFit/>
          </a:bodyPr>
          <a:lstStyle/>
          <a:p>
            <a:pPr marL="8929">
              <a:tabLst>
                <a:tab pos="1292079" algn="l"/>
                <a:tab pos="1729173" algn="l"/>
              </a:tabLst>
            </a:pPr>
            <a:r>
              <a:rPr sz="1863" spc="127" dirty="0">
                <a:solidFill>
                  <a:srgbClr val="EC008C"/>
                </a:solidFill>
                <a:latin typeface="Arial"/>
                <a:cs typeface="Arial"/>
              </a:rPr>
              <a:t>10</a:t>
            </a:r>
            <a:r>
              <a:rPr sz="2320" spc="190" baseline="23989" dirty="0">
                <a:solidFill>
                  <a:srgbClr val="EC008C"/>
                </a:solidFill>
                <a:latin typeface="Arial"/>
                <a:cs typeface="Arial"/>
              </a:rPr>
              <a:t>14</a:t>
            </a:r>
            <a:r>
              <a:rPr sz="2320" spc="416" baseline="23989" dirty="0">
                <a:solidFill>
                  <a:srgbClr val="EC008C"/>
                </a:solidFill>
                <a:latin typeface="Arial"/>
                <a:cs typeface="Arial"/>
              </a:rPr>
              <a:t> </a:t>
            </a:r>
            <a:r>
              <a:rPr sz="1863" spc="134" dirty="0">
                <a:solidFill>
                  <a:srgbClr val="EC008C"/>
                </a:solidFill>
                <a:latin typeface="Arial"/>
                <a:cs typeface="Arial"/>
              </a:rPr>
              <a:t>GeV	</a:t>
            </a:r>
            <a:r>
              <a:rPr sz="1863" spc="143" dirty="0">
                <a:solidFill>
                  <a:srgbClr val="EC008C"/>
                </a:solidFill>
                <a:latin typeface="Arial"/>
                <a:cs typeface="Arial"/>
              </a:rPr>
              <a:t>for	</a:t>
            </a:r>
            <a:r>
              <a:rPr sz="1863" i="1" spc="18" dirty="0">
                <a:solidFill>
                  <a:srgbClr val="EC008C"/>
                </a:solidFill>
                <a:latin typeface="Century Gothic"/>
                <a:cs typeface="Century Gothic"/>
              </a:rPr>
              <a:t>y</a:t>
            </a:r>
            <a:r>
              <a:rPr sz="2320" spc="26" baseline="-7575" dirty="0">
                <a:solidFill>
                  <a:srgbClr val="EC008C"/>
                </a:solidFill>
                <a:latin typeface="Arial"/>
                <a:cs typeface="Arial"/>
              </a:rPr>
              <a:t>ν </a:t>
            </a:r>
            <a:r>
              <a:rPr sz="1863" spc="74" dirty="0">
                <a:solidFill>
                  <a:srgbClr val="EC008C"/>
                </a:solidFill>
                <a:latin typeface="Lucida Sans Unicode"/>
                <a:cs typeface="Lucida Sans Unicode"/>
              </a:rPr>
              <a:t>∼</a:t>
            </a:r>
            <a:r>
              <a:rPr sz="1863" spc="39" dirty="0">
                <a:solidFill>
                  <a:srgbClr val="EC008C"/>
                </a:solidFill>
                <a:latin typeface="Lucida Sans Unicode"/>
                <a:cs typeface="Lucida Sans Unicode"/>
              </a:rPr>
              <a:t> </a:t>
            </a:r>
            <a:r>
              <a:rPr sz="1863" spc="134" dirty="0">
                <a:solidFill>
                  <a:srgbClr val="EC008C"/>
                </a:solidFill>
                <a:latin typeface="Arial"/>
                <a:cs typeface="Arial"/>
              </a:rPr>
              <a:t>1;</a:t>
            </a:r>
            <a:endParaRPr sz="1863">
              <a:latin typeface="Arial"/>
              <a:cs typeface="Arial"/>
            </a:endParaRPr>
          </a:p>
        </p:txBody>
      </p:sp>
      <p:sp>
        <p:nvSpPr>
          <p:cNvPr id="14" name="object 14"/>
          <p:cNvSpPr txBox="1"/>
          <p:nvPr/>
        </p:nvSpPr>
        <p:spPr>
          <a:xfrm>
            <a:off x="4991908" y="4297596"/>
            <a:ext cx="2885628" cy="286682"/>
          </a:xfrm>
          <a:prstGeom prst="rect">
            <a:avLst/>
          </a:prstGeom>
        </p:spPr>
        <p:txBody>
          <a:bodyPr vert="horz" wrap="square" lIns="0" tIns="0" rIns="0" bIns="0" rtlCol="0">
            <a:spAutoFit/>
          </a:bodyPr>
          <a:lstStyle/>
          <a:p>
            <a:pPr marL="8929">
              <a:tabLst>
                <a:tab pos="557639" algn="l"/>
                <a:tab pos="1188053" algn="l"/>
                <a:tab pos="1623806" algn="l"/>
              </a:tabLst>
            </a:pPr>
            <a:r>
              <a:rPr sz="1863" spc="137" dirty="0">
                <a:solidFill>
                  <a:srgbClr val="EC008C"/>
                </a:solidFill>
                <a:latin typeface="Arial"/>
                <a:cs typeface="Arial"/>
              </a:rPr>
              <a:t>100	GeV	</a:t>
            </a:r>
            <a:r>
              <a:rPr sz="1863" spc="143" dirty="0">
                <a:solidFill>
                  <a:srgbClr val="EC008C"/>
                </a:solidFill>
                <a:latin typeface="Arial"/>
                <a:cs typeface="Arial"/>
              </a:rPr>
              <a:t>for	</a:t>
            </a:r>
            <a:r>
              <a:rPr sz="1863" i="1" spc="18" dirty="0">
                <a:solidFill>
                  <a:srgbClr val="EC008C"/>
                </a:solidFill>
                <a:latin typeface="Century Gothic"/>
                <a:cs typeface="Century Gothic"/>
              </a:rPr>
              <a:t>y</a:t>
            </a:r>
            <a:r>
              <a:rPr sz="2320" spc="26" baseline="-8838" dirty="0">
                <a:solidFill>
                  <a:srgbClr val="EC008C"/>
                </a:solidFill>
                <a:latin typeface="Arial"/>
                <a:cs typeface="Arial"/>
              </a:rPr>
              <a:t>ν </a:t>
            </a:r>
            <a:r>
              <a:rPr sz="1863" spc="74" dirty="0">
                <a:solidFill>
                  <a:srgbClr val="EC008C"/>
                </a:solidFill>
                <a:latin typeface="Lucida Sans Unicode"/>
                <a:cs typeface="Lucida Sans Unicode"/>
              </a:rPr>
              <a:t>∼</a:t>
            </a:r>
            <a:r>
              <a:rPr sz="1863" spc="49" dirty="0">
                <a:solidFill>
                  <a:srgbClr val="EC008C"/>
                </a:solidFill>
                <a:latin typeface="Lucida Sans Unicode"/>
                <a:cs typeface="Lucida Sans Unicode"/>
              </a:rPr>
              <a:t> </a:t>
            </a:r>
            <a:r>
              <a:rPr sz="1863" spc="105" dirty="0">
                <a:solidFill>
                  <a:srgbClr val="EC008C"/>
                </a:solidFill>
                <a:latin typeface="Arial"/>
                <a:cs typeface="Arial"/>
              </a:rPr>
              <a:t>10</a:t>
            </a:r>
            <a:r>
              <a:rPr sz="2320" spc="158" baseline="23989" dirty="0">
                <a:solidFill>
                  <a:srgbClr val="EC008C"/>
                </a:solidFill>
                <a:latin typeface="Lucida Sans Unicode"/>
                <a:cs typeface="Lucida Sans Unicode"/>
              </a:rPr>
              <a:t>−</a:t>
            </a:r>
            <a:r>
              <a:rPr sz="2320" spc="158" baseline="23989" dirty="0">
                <a:solidFill>
                  <a:srgbClr val="EC008C"/>
                </a:solidFill>
                <a:latin typeface="Arial"/>
                <a:cs typeface="Arial"/>
              </a:rPr>
              <a:t>6</a:t>
            </a:r>
            <a:r>
              <a:rPr sz="1863" i="1" spc="105" dirty="0">
                <a:solidFill>
                  <a:srgbClr val="EC008C"/>
                </a:solidFill>
                <a:latin typeface="Century Gothic"/>
                <a:cs typeface="Century Gothic"/>
              </a:rPr>
              <a:t>.</a:t>
            </a:r>
            <a:endParaRPr sz="1863">
              <a:latin typeface="Century Gothic"/>
              <a:cs typeface="Century Gothic"/>
            </a:endParaRPr>
          </a:p>
        </p:txBody>
      </p:sp>
      <p:sp>
        <p:nvSpPr>
          <p:cNvPr id="15" name="object 15"/>
          <p:cNvSpPr txBox="1"/>
          <p:nvPr/>
        </p:nvSpPr>
        <p:spPr>
          <a:xfrm>
            <a:off x="2100179" y="6096834"/>
            <a:ext cx="7844284" cy="525785"/>
          </a:xfrm>
          <a:prstGeom prst="rect">
            <a:avLst/>
          </a:prstGeom>
        </p:spPr>
        <p:txBody>
          <a:bodyPr vert="horz" wrap="square" lIns="0" tIns="0" rIns="0" bIns="0" rtlCol="0">
            <a:spAutoFit/>
          </a:bodyPr>
          <a:lstStyle/>
          <a:p>
            <a:pPr marL="8929">
              <a:lnSpc>
                <a:spcPts val="2278"/>
              </a:lnSpc>
            </a:pPr>
            <a:r>
              <a:rPr sz="1740" spc="142" baseline="26936" dirty="0">
                <a:latin typeface="Arial"/>
                <a:cs typeface="Arial"/>
              </a:rPr>
              <a:t>†</a:t>
            </a:r>
            <a:r>
              <a:rPr sz="1582" spc="95" dirty="0">
                <a:solidFill>
                  <a:srgbClr val="00AEEF"/>
                </a:solidFill>
                <a:latin typeface="Arial"/>
                <a:cs typeface="Arial"/>
              </a:rPr>
              <a:t>Yanagita </a:t>
            </a:r>
            <a:r>
              <a:rPr sz="1582" spc="161" dirty="0">
                <a:solidFill>
                  <a:srgbClr val="00AEEF"/>
                </a:solidFill>
                <a:latin typeface="Arial"/>
                <a:cs typeface="Arial"/>
              </a:rPr>
              <a:t>(1979); </a:t>
            </a:r>
            <a:r>
              <a:rPr sz="1582" spc="123" dirty="0">
                <a:solidFill>
                  <a:srgbClr val="00AEEF"/>
                </a:solidFill>
                <a:latin typeface="Arial"/>
                <a:cs typeface="Arial"/>
              </a:rPr>
              <a:t>Gell-Mann, </a:t>
            </a:r>
            <a:r>
              <a:rPr sz="1582" spc="141" dirty="0">
                <a:solidFill>
                  <a:srgbClr val="00AEEF"/>
                </a:solidFill>
                <a:latin typeface="Arial"/>
                <a:cs typeface="Arial"/>
              </a:rPr>
              <a:t>Ramond, </a:t>
            </a:r>
            <a:r>
              <a:rPr sz="1582" spc="84" dirty="0">
                <a:solidFill>
                  <a:srgbClr val="00AEEF"/>
                </a:solidFill>
                <a:latin typeface="Arial"/>
                <a:cs typeface="Arial"/>
              </a:rPr>
              <a:t>Slansky </a:t>
            </a:r>
            <a:r>
              <a:rPr sz="1582" spc="161" dirty="0">
                <a:solidFill>
                  <a:srgbClr val="00AEEF"/>
                </a:solidFill>
                <a:latin typeface="Arial"/>
                <a:cs typeface="Arial"/>
              </a:rPr>
              <a:t>(1979), </a:t>
            </a:r>
            <a:r>
              <a:rPr sz="2953" spc="-131" baseline="-3968" dirty="0">
                <a:solidFill>
                  <a:srgbClr val="00B0F0"/>
                </a:solidFill>
                <a:latin typeface="Century"/>
                <a:cs typeface="Century"/>
              </a:rPr>
              <a:t>Minkowski </a:t>
            </a:r>
            <a:r>
              <a:rPr sz="2953" spc="31" baseline="-3968" dirty="0">
                <a:solidFill>
                  <a:srgbClr val="00B0F0"/>
                </a:solidFill>
                <a:latin typeface="Century"/>
                <a:cs typeface="Century"/>
              </a:rPr>
              <a:t> </a:t>
            </a:r>
            <a:r>
              <a:rPr sz="2531" spc="-53" baseline="-4629" dirty="0">
                <a:solidFill>
                  <a:srgbClr val="00B0F0"/>
                </a:solidFill>
                <a:latin typeface="Century"/>
                <a:cs typeface="Century"/>
              </a:rPr>
              <a:t>(1976);</a:t>
            </a:r>
            <a:endParaRPr sz="2531" baseline="-4629">
              <a:latin typeface="Century"/>
              <a:cs typeface="Century"/>
            </a:endParaRPr>
          </a:p>
          <a:p>
            <a:pPr marL="86168">
              <a:lnSpc>
                <a:spcPts val="1814"/>
              </a:lnSpc>
            </a:pPr>
            <a:r>
              <a:rPr sz="1582" spc="143" dirty="0">
                <a:solidFill>
                  <a:srgbClr val="00AEEF"/>
                </a:solidFill>
                <a:latin typeface="Arial"/>
                <a:cs typeface="Arial"/>
              </a:rPr>
              <a:t>S.L. </a:t>
            </a:r>
            <a:r>
              <a:rPr sz="1582" spc="91" dirty="0">
                <a:solidFill>
                  <a:srgbClr val="00AEEF"/>
                </a:solidFill>
                <a:latin typeface="Arial"/>
                <a:cs typeface="Arial"/>
              </a:rPr>
              <a:t>Glashow </a:t>
            </a:r>
            <a:r>
              <a:rPr sz="1582" spc="161" dirty="0">
                <a:solidFill>
                  <a:srgbClr val="00AEEF"/>
                </a:solidFill>
                <a:latin typeface="Arial"/>
                <a:cs typeface="Arial"/>
              </a:rPr>
              <a:t>(1980); </a:t>
            </a:r>
            <a:r>
              <a:rPr sz="1582" spc="143" dirty="0">
                <a:solidFill>
                  <a:srgbClr val="00AEEF"/>
                </a:solidFill>
                <a:latin typeface="Arial"/>
                <a:cs typeface="Arial"/>
              </a:rPr>
              <a:t>Mohapatra, </a:t>
            </a:r>
            <a:r>
              <a:rPr sz="1582" spc="98" dirty="0">
                <a:solidFill>
                  <a:srgbClr val="00AEEF"/>
                </a:solidFill>
                <a:latin typeface="Arial"/>
                <a:cs typeface="Arial"/>
              </a:rPr>
              <a:t>Senjanovic </a:t>
            </a:r>
            <a:r>
              <a:rPr sz="1582" spc="169" dirty="0">
                <a:solidFill>
                  <a:srgbClr val="00AEEF"/>
                </a:solidFill>
                <a:latin typeface="Arial"/>
                <a:cs typeface="Arial"/>
              </a:rPr>
              <a:t>(1980) </a:t>
            </a:r>
            <a:r>
              <a:rPr sz="1582" spc="172" dirty="0">
                <a:solidFill>
                  <a:srgbClr val="00AEEF"/>
                </a:solidFill>
                <a:latin typeface="Arial"/>
                <a:cs typeface="Arial"/>
              </a:rPr>
              <a:t> </a:t>
            </a:r>
            <a:r>
              <a:rPr sz="1582" spc="120" dirty="0">
                <a:solidFill>
                  <a:srgbClr val="00AEEF"/>
                </a:solidFill>
                <a:latin typeface="Arial"/>
                <a:cs typeface="Arial"/>
              </a:rPr>
              <a:t>...</a:t>
            </a:r>
            <a:endParaRPr sz="1582">
              <a:latin typeface="Arial"/>
              <a:cs typeface="Arial"/>
            </a:endParaRPr>
          </a:p>
        </p:txBody>
      </p:sp>
      <p:sp>
        <p:nvSpPr>
          <p:cNvPr id="16" name="object 16"/>
          <p:cNvSpPr txBox="1"/>
          <p:nvPr/>
        </p:nvSpPr>
        <p:spPr>
          <a:xfrm>
            <a:off x="1567052" y="1954532"/>
            <a:ext cx="6178451" cy="281295"/>
          </a:xfrm>
          <a:prstGeom prst="rect">
            <a:avLst/>
          </a:prstGeom>
        </p:spPr>
        <p:txBody>
          <a:bodyPr vert="horz" wrap="square" lIns="0" tIns="0" rIns="0" bIns="0" rtlCol="0">
            <a:spAutoFit/>
          </a:bodyPr>
          <a:lstStyle/>
          <a:p>
            <a:pPr marL="8929"/>
            <a:r>
              <a:rPr sz="1828" spc="148" dirty="0">
                <a:latin typeface="Arial"/>
                <a:cs typeface="Arial"/>
              </a:rPr>
              <a:t>The </a:t>
            </a:r>
            <a:r>
              <a:rPr sz="1828" spc="42" dirty="0">
                <a:latin typeface="Arial"/>
                <a:cs typeface="Arial"/>
              </a:rPr>
              <a:t>leading </a:t>
            </a:r>
            <a:r>
              <a:rPr sz="1828" spc="120" dirty="0">
                <a:latin typeface="Arial"/>
                <a:cs typeface="Arial"/>
              </a:rPr>
              <a:t>SM </a:t>
            </a:r>
            <a:r>
              <a:rPr sz="1828" spc="28" dirty="0">
                <a:latin typeface="Arial"/>
                <a:cs typeface="Arial"/>
              </a:rPr>
              <a:t>gauge </a:t>
            </a:r>
            <a:r>
              <a:rPr sz="1828" spc="74" dirty="0">
                <a:latin typeface="Arial"/>
                <a:cs typeface="Arial"/>
              </a:rPr>
              <a:t>invariant </a:t>
            </a:r>
            <a:r>
              <a:rPr sz="1828" spc="80" dirty="0">
                <a:latin typeface="Arial"/>
                <a:cs typeface="Arial"/>
              </a:rPr>
              <a:t>operator </a:t>
            </a:r>
            <a:r>
              <a:rPr sz="1828" spc="-4" dirty="0">
                <a:latin typeface="Arial"/>
                <a:cs typeface="Arial"/>
              </a:rPr>
              <a:t>is </a:t>
            </a:r>
            <a:r>
              <a:rPr sz="1828" spc="143" dirty="0">
                <a:latin typeface="Arial"/>
                <a:cs typeface="Arial"/>
              </a:rPr>
              <a:t>at </a:t>
            </a:r>
            <a:r>
              <a:rPr sz="1828" spc="580" dirty="0">
                <a:latin typeface="Arial"/>
                <a:cs typeface="Arial"/>
              </a:rPr>
              <a:t> </a:t>
            </a:r>
            <a:r>
              <a:rPr sz="1828" spc="21" dirty="0">
                <a:latin typeface="Arial"/>
                <a:cs typeface="Arial"/>
              </a:rPr>
              <a:t>dim-5:</a:t>
            </a:r>
            <a:r>
              <a:rPr sz="2267" spc="31" baseline="23255" dirty="0">
                <a:latin typeface="Lucida Sans Unicode"/>
                <a:cs typeface="Lucida Sans Unicode"/>
              </a:rPr>
              <a:t>∗</a:t>
            </a:r>
            <a:endParaRPr sz="2267" baseline="23255">
              <a:latin typeface="Lucida Sans Unicode"/>
              <a:cs typeface="Lucida Sans Unicode"/>
            </a:endParaRPr>
          </a:p>
        </p:txBody>
      </p:sp>
      <p:sp>
        <p:nvSpPr>
          <p:cNvPr id="17" name="object 17"/>
          <p:cNvSpPr txBox="1"/>
          <p:nvPr/>
        </p:nvSpPr>
        <p:spPr>
          <a:xfrm>
            <a:off x="3198285" y="2373425"/>
            <a:ext cx="156270" cy="281295"/>
          </a:xfrm>
          <a:prstGeom prst="rect">
            <a:avLst/>
          </a:prstGeom>
        </p:spPr>
        <p:txBody>
          <a:bodyPr vert="horz" wrap="square" lIns="0" tIns="0" rIns="0" bIns="0" rtlCol="0">
            <a:spAutoFit/>
          </a:bodyPr>
          <a:lstStyle/>
          <a:p>
            <a:pPr marL="8929"/>
            <a:r>
              <a:rPr sz="1828" spc="67" dirty="0">
                <a:solidFill>
                  <a:srgbClr val="EC008C"/>
                </a:solidFill>
                <a:latin typeface="Arial"/>
                <a:cs typeface="Arial"/>
              </a:rPr>
              <a:t>1</a:t>
            </a:r>
            <a:endParaRPr sz="1828">
              <a:latin typeface="Arial"/>
              <a:cs typeface="Arial"/>
            </a:endParaRPr>
          </a:p>
        </p:txBody>
      </p:sp>
      <p:sp>
        <p:nvSpPr>
          <p:cNvPr id="18" name="object 18"/>
          <p:cNvSpPr/>
          <p:nvPr/>
        </p:nvSpPr>
        <p:spPr>
          <a:xfrm>
            <a:off x="3195039" y="2709398"/>
            <a:ext cx="163413" cy="0"/>
          </a:xfrm>
          <a:custGeom>
            <a:avLst/>
            <a:gdLst/>
            <a:ahLst/>
            <a:cxnLst/>
            <a:rect l="l" t="t" r="r" b="b"/>
            <a:pathLst>
              <a:path w="232410">
                <a:moveTo>
                  <a:pt x="0" y="0"/>
                </a:moveTo>
                <a:lnTo>
                  <a:pt x="231808" y="0"/>
                </a:lnTo>
              </a:path>
            </a:pathLst>
          </a:custGeom>
          <a:ln w="11955">
            <a:solidFill>
              <a:srgbClr val="EB008B"/>
            </a:solidFill>
          </a:ln>
        </p:spPr>
        <p:txBody>
          <a:bodyPr wrap="square" lIns="0" tIns="0" rIns="0" bIns="0" rtlCol="0"/>
          <a:lstStyle/>
          <a:p>
            <a:endParaRPr sz="1266"/>
          </a:p>
        </p:txBody>
      </p:sp>
      <p:sp>
        <p:nvSpPr>
          <p:cNvPr id="19" name="object 19"/>
          <p:cNvSpPr txBox="1"/>
          <p:nvPr/>
        </p:nvSpPr>
        <p:spPr>
          <a:xfrm>
            <a:off x="3186262" y="2708260"/>
            <a:ext cx="180380" cy="281295"/>
          </a:xfrm>
          <a:prstGeom prst="rect">
            <a:avLst/>
          </a:prstGeom>
        </p:spPr>
        <p:txBody>
          <a:bodyPr vert="horz" wrap="square" lIns="0" tIns="0" rIns="0" bIns="0" rtlCol="0">
            <a:spAutoFit/>
          </a:bodyPr>
          <a:lstStyle/>
          <a:p>
            <a:pPr marL="8929"/>
            <a:r>
              <a:rPr sz="1828" spc="56" dirty="0">
                <a:solidFill>
                  <a:srgbClr val="EC008C"/>
                </a:solidFill>
                <a:latin typeface="Arial"/>
                <a:cs typeface="Arial"/>
              </a:rPr>
              <a:t>Λ</a:t>
            </a:r>
            <a:endParaRPr sz="1828">
              <a:latin typeface="Arial"/>
              <a:cs typeface="Arial"/>
            </a:endParaRPr>
          </a:p>
        </p:txBody>
      </p:sp>
      <p:sp>
        <p:nvSpPr>
          <p:cNvPr id="20" name="object 20"/>
          <p:cNvSpPr txBox="1"/>
          <p:nvPr/>
        </p:nvSpPr>
        <p:spPr>
          <a:xfrm>
            <a:off x="3453458" y="2535939"/>
            <a:ext cx="2331541" cy="281295"/>
          </a:xfrm>
          <a:prstGeom prst="rect">
            <a:avLst/>
          </a:prstGeom>
        </p:spPr>
        <p:txBody>
          <a:bodyPr vert="horz" wrap="square" lIns="0" tIns="0" rIns="0" bIns="0" rtlCol="0">
            <a:spAutoFit/>
          </a:bodyPr>
          <a:lstStyle/>
          <a:p>
            <a:pPr marL="8929"/>
            <a:r>
              <a:rPr sz="1828" spc="109" dirty="0">
                <a:solidFill>
                  <a:srgbClr val="EC008C"/>
                </a:solidFill>
                <a:latin typeface="Arial"/>
                <a:cs typeface="Arial"/>
              </a:rPr>
              <a:t>(</a:t>
            </a:r>
            <a:r>
              <a:rPr sz="1828" spc="109" dirty="0">
                <a:solidFill>
                  <a:srgbClr val="EC008C"/>
                </a:solidFill>
                <a:latin typeface="Century"/>
                <a:cs typeface="Century"/>
              </a:rPr>
              <a:t>y</a:t>
            </a:r>
            <a:r>
              <a:rPr sz="2267" spc="163" baseline="-7751" dirty="0">
                <a:solidFill>
                  <a:srgbClr val="EC008C"/>
                </a:solidFill>
                <a:latin typeface="Arial"/>
                <a:cs typeface="Arial"/>
              </a:rPr>
              <a:t>ν</a:t>
            </a:r>
            <a:r>
              <a:rPr sz="1828" spc="109" dirty="0">
                <a:solidFill>
                  <a:srgbClr val="EC008C"/>
                </a:solidFill>
                <a:latin typeface="Century"/>
                <a:cs typeface="Century"/>
              </a:rPr>
              <a:t>LH</a:t>
            </a:r>
            <a:r>
              <a:rPr sz="1828" spc="109" dirty="0">
                <a:solidFill>
                  <a:srgbClr val="EC008C"/>
                </a:solidFill>
                <a:latin typeface="Arial"/>
                <a:cs typeface="Arial"/>
              </a:rPr>
              <a:t>)(</a:t>
            </a:r>
            <a:r>
              <a:rPr sz="1828" spc="109" dirty="0">
                <a:solidFill>
                  <a:srgbClr val="EC008C"/>
                </a:solidFill>
                <a:latin typeface="Century"/>
                <a:cs typeface="Century"/>
              </a:rPr>
              <a:t>y</a:t>
            </a:r>
            <a:r>
              <a:rPr sz="2267" spc="163" baseline="-7751" dirty="0">
                <a:solidFill>
                  <a:srgbClr val="EC008C"/>
                </a:solidFill>
                <a:latin typeface="Arial"/>
                <a:cs typeface="Arial"/>
              </a:rPr>
              <a:t>ν</a:t>
            </a:r>
            <a:r>
              <a:rPr sz="1828" spc="109" dirty="0">
                <a:solidFill>
                  <a:srgbClr val="EC008C"/>
                </a:solidFill>
                <a:latin typeface="Century"/>
                <a:cs typeface="Century"/>
              </a:rPr>
              <a:t>LH</a:t>
            </a:r>
            <a:r>
              <a:rPr sz="1828" spc="109" dirty="0">
                <a:solidFill>
                  <a:srgbClr val="EC008C"/>
                </a:solidFill>
                <a:latin typeface="Arial"/>
                <a:cs typeface="Arial"/>
              </a:rPr>
              <a:t>) </a:t>
            </a:r>
            <a:r>
              <a:rPr sz="1828" spc="622" dirty="0">
                <a:solidFill>
                  <a:srgbClr val="EC008C"/>
                </a:solidFill>
                <a:latin typeface="Arial"/>
                <a:cs typeface="Arial"/>
              </a:rPr>
              <a:t>+</a:t>
            </a:r>
            <a:r>
              <a:rPr sz="1828" spc="-327" dirty="0">
                <a:solidFill>
                  <a:srgbClr val="EC008C"/>
                </a:solidFill>
                <a:latin typeface="Arial"/>
                <a:cs typeface="Arial"/>
              </a:rPr>
              <a:t> </a:t>
            </a:r>
            <a:r>
              <a:rPr sz="1828" spc="-18" dirty="0">
                <a:solidFill>
                  <a:srgbClr val="EC008C"/>
                </a:solidFill>
                <a:latin typeface="Century"/>
                <a:cs typeface="Century"/>
              </a:rPr>
              <a:t>h.c.</a:t>
            </a:r>
            <a:endParaRPr sz="1828">
              <a:latin typeface="Century"/>
              <a:cs typeface="Century"/>
            </a:endParaRPr>
          </a:p>
        </p:txBody>
      </p:sp>
      <p:sp>
        <p:nvSpPr>
          <p:cNvPr id="21" name="object 21"/>
          <p:cNvSpPr txBox="1"/>
          <p:nvPr/>
        </p:nvSpPr>
        <p:spPr>
          <a:xfrm>
            <a:off x="6697220" y="2292168"/>
            <a:ext cx="863501" cy="281295"/>
          </a:xfrm>
          <a:prstGeom prst="rect">
            <a:avLst/>
          </a:prstGeom>
        </p:spPr>
        <p:txBody>
          <a:bodyPr vert="horz" wrap="square" lIns="0" tIns="0" rIns="0" bIns="0" rtlCol="0">
            <a:spAutoFit/>
          </a:bodyPr>
          <a:lstStyle/>
          <a:p>
            <a:pPr marL="8929">
              <a:tabLst>
                <a:tab pos="600500" algn="l"/>
                <a:tab pos="854094" algn="l"/>
              </a:tabLst>
            </a:pPr>
            <a:r>
              <a:rPr sz="2742" spc="47" baseline="-19230" dirty="0">
                <a:solidFill>
                  <a:srgbClr val="EC008C"/>
                </a:solidFill>
                <a:latin typeface="Century"/>
                <a:cs typeface="Century"/>
              </a:rPr>
              <a:t>y</a:t>
            </a:r>
            <a:r>
              <a:rPr sz="1512" spc="32" dirty="0">
                <a:solidFill>
                  <a:srgbClr val="EC008C"/>
                </a:solidFill>
                <a:latin typeface="Arial"/>
                <a:cs typeface="Arial"/>
              </a:rPr>
              <a:t>2</a:t>
            </a:r>
            <a:r>
              <a:rPr sz="2742" spc="47" baseline="-19230" dirty="0">
                <a:solidFill>
                  <a:srgbClr val="EC008C"/>
                </a:solidFill>
                <a:latin typeface="Century"/>
                <a:cs typeface="Century"/>
              </a:rPr>
              <a:t>v</a:t>
            </a:r>
            <a:r>
              <a:rPr sz="1512" spc="32" dirty="0">
                <a:solidFill>
                  <a:srgbClr val="EC008C"/>
                </a:solidFill>
                <a:latin typeface="Arial"/>
                <a:cs typeface="Arial"/>
              </a:rPr>
              <a:t>2	</a:t>
            </a:r>
            <a:r>
              <a:rPr sz="1512" u="sng" spc="14" dirty="0">
                <a:solidFill>
                  <a:srgbClr val="EC008C"/>
                </a:solidFill>
                <a:latin typeface="Times New Roman"/>
                <a:cs typeface="Times New Roman"/>
              </a:rPr>
              <a:t> </a:t>
            </a:r>
            <a:r>
              <a:rPr sz="1512" u="sng" spc="32" dirty="0">
                <a:solidFill>
                  <a:srgbClr val="EC008C"/>
                </a:solidFill>
                <a:latin typeface="Times New Roman"/>
                <a:cs typeface="Times New Roman"/>
              </a:rPr>
              <a:t>	</a:t>
            </a:r>
            <a:endParaRPr sz="1512">
              <a:latin typeface="Times New Roman"/>
              <a:cs typeface="Times New Roman"/>
            </a:endParaRPr>
          </a:p>
        </p:txBody>
      </p:sp>
      <p:sp>
        <p:nvSpPr>
          <p:cNvPr id="22" name="object 22"/>
          <p:cNvSpPr txBox="1"/>
          <p:nvPr/>
        </p:nvSpPr>
        <p:spPr>
          <a:xfrm>
            <a:off x="6858874" y="2708260"/>
            <a:ext cx="180380" cy="281295"/>
          </a:xfrm>
          <a:prstGeom prst="rect">
            <a:avLst/>
          </a:prstGeom>
        </p:spPr>
        <p:txBody>
          <a:bodyPr vert="horz" wrap="square" lIns="0" tIns="0" rIns="0" bIns="0" rtlCol="0">
            <a:spAutoFit/>
          </a:bodyPr>
          <a:lstStyle/>
          <a:p>
            <a:pPr marL="8929"/>
            <a:r>
              <a:rPr sz="1828" spc="56" dirty="0">
                <a:solidFill>
                  <a:srgbClr val="EC008C"/>
                </a:solidFill>
                <a:latin typeface="Arial"/>
                <a:cs typeface="Arial"/>
              </a:rPr>
              <a:t>Λ</a:t>
            </a:r>
            <a:endParaRPr sz="1828">
              <a:latin typeface="Arial"/>
              <a:cs typeface="Arial"/>
            </a:endParaRPr>
          </a:p>
        </p:txBody>
      </p:sp>
      <p:sp>
        <p:nvSpPr>
          <p:cNvPr id="23" name="object 23"/>
          <p:cNvSpPr txBox="1"/>
          <p:nvPr/>
        </p:nvSpPr>
        <p:spPr>
          <a:xfrm>
            <a:off x="7749974" y="2643369"/>
            <a:ext cx="165199" cy="232692"/>
          </a:xfrm>
          <a:prstGeom prst="rect">
            <a:avLst/>
          </a:prstGeom>
        </p:spPr>
        <p:txBody>
          <a:bodyPr vert="horz" wrap="square" lIns="0" tIns="0" rIns="0" bIns="0" rtlCol="0">
            <a:spAutoFit/>
          </a:bodyPr>
          <a:lstStyle/>
          <a:p>
            <a:pPr marL="8929"/>
            <a:r>
              <a:rPr sz="1512" spc="67" dirty="0">
                <a:solidFill>
                  <a:srgbClr val="EC008C"/>
                </a:solidFill>
                <a:latin typeface="Century"/>
                <a:cs typeface="Century"/>
              </a:rPr>
              <a:t>R</a:t>
            </a:r>
            <a:endParaRPr sz="1512">
              <a:latin typeface="Century"/>
              <a:cs typeface="Century"/>
            </a:endParaRPr>
          </a:p>
        </p:txBody>
      </p:sp>
      <p:sp>
        <p:nvSpPr>
          <p:cNvPr id="24" name="object 24"/>
          <p:cNvSpPr txBox="1"/>
          <p:nvPr/>
        </p:nvSpPr>
        <p:spPr>
          <a:xfrm>
            <a:off x="6108053" y="2479456"/>
            <a:ext cx="1878806" cy="333425"/>
          </a:xfrm>
          <a:prstGeom prst="rect">
            <a:avLst/>
          </a:prstGeom>
        </p:spPr>
        <p:txBody>
          <a:bodyPr vert="horz" wrap="square" lIns="0" tIns="0" rIns="0" bIns="0" rtlCol="0">
            <a:spAutoFit/>
          </a:bodyPr>
          <a:lstStyle/>
          <a:p>
            <a:pPr marL="597821">
              <a:lnSpc>
                <a:spcPts val="1128"/>
              </a:lnSpc>
              <a:tabLst>
                <a:tab pos="1085365" algn="l"/>
                <a:tab pos="1658630" algn="l"/>
              </a:tabLst>
            </a:pPr>
            <a:r>
              <a:rPr sz="2267" u="sng" spc="-26" baseline="2583" dirty="0">
                <a:solidFill>
                  <a:srgbClr val="EC008C"/>
                </a:solidFill>
                <a:latin typeface="Times New Roman"/>
                <a:cs typeface="Times New Roman"/>
              </a:rPr>
              <a:t> </a:t>
            </a:r>
            <a:r>
              <a:rPr sz="2267" u="sng" spc="264" baseline="2583" dirty="0">
                <a:solidFill>
                  <a:srgbClr val="EC008C"/>
                </a:solidFill>
                <a:latin typeface="Times New Roman"/>
                <a:cs typeface="Times New Roman"/>
              </a:rPr>
              <a:t> </a:t>
            </a:r>
            <a:r>
              <a:rPr sz="2267" u="sng" baseline="2583" dirty="0">
                <a:solidFill>
                  <a:srgbClr val="EC008C"/>
                </a:solidFill>
                <a:latin typeface="Arial"/>
                <a:cs typeface="Arial"/>
              </a:rPr>
              <a:t>ν	</a:t>
            </a:r>
            <a:r>
              <a:rPr sz="2267" baseline="2583" dirty="0">
                <a:solidFill>
                  <a:srgbClr val="EC008C"/>
                </a:solidFill>
                <a:latin typeface="Arial"/>
                <a:cs typeface="Arial"/>
              </a:rPr>
              <a:t>	</a:t>
            </a:r>
            <a:r>
              <a:rPr sz="1512" spc="-7" dirty="0">
                <a:solidFill>
                  <a:srgbClr val="EC008C"/>
                </a:solidFill>
                <a:latin typeface="Century"/>
                <a:cs typeface="Century"/>
              </a:rPr>
              <a:t>c</a:t>
            </a:r>
            <a:endParaRPr sz="1512">
              <a:latin typeface="Century"/>
              <a:cs typeface="Century"/>
            </a:endParaRPr>
          </a:p>
          <a:p>
            <a:pPr marL="8929">
              <a:lnSpc>
                <a:spcPts val="1508"/>
              </a:lnSpc>
              <a:tabLst>
                <a:tab pos="1189839" algn="l"/>
                <a:tab pos="1804179" algn="l"/>
              </a:tabLst>
            </a:pPr>
            <a:r>
              <a:rPr sz="1828" spc="130" dirty="0">
                <a:solidFill>
                  <a:srgbClr val="EC008C"/>
                </a:solidFill>
                <a:latin typeface="Lucida Sans Unicode"/>
                <a:cs typeface="Lucida Sans Unicode"/>
              </a:rPr>
              <a:t>⇒	</a:t>
            </a:r>
            <a:r>
              <a:rPr sz="1828" spc="-11" dirty="0">
                <a:solidFill>
                  <a:srgbClr val="EC008C"/>
                </a:solidFill>
                <a:latin typeface="Arial"/>
                <a:cs typeface="Arial"/>
              </a:rPr>
              <a:t>ν</a:t>
            </a:r>
            <a:r>
              <a:rPr sz="2267" spc="58" baseline="-15503" dirty="0">
                <a:solidFill>
                  <a:srgbClr val="EC008C"/>
                </a:solidFill>
                <a:latin typeface="Century"/>
                <a:cs typeface="Century"/>
              </a:rPr>
              <a:t>L</a:t>
            </a:r>
            <a:r>
              <a:rPr sz="2267" baseline="-15503" dirty="0">
                <a:solidFill>
                  <a:srgbClr val="EC008C"/>
                </a:solidFill>
                <a:latin typeface="Century"/>
                <a:cs typeface="Century"/>
              </a:rPr>
              <a:t> </a:t>
            </a:r>
            <a:r>
              <a:rPr sz="2267" spc="-295" baseline="-15503" dirty="0">
                <a:solidFill>
                  <a:srgbClr val="EC008C"/>
                </a:solidFill>
                <a:latin typeface="Century"/>
                <a:cs typeface="Century"/>
              </a:rPr>
              <a:t> </a:t>
            </a:r>
            <a:r>
              <a:rPr sz="1828" spc="-84" dirty="0">
                <a:solidFill>
                  <a:srgbClr val="EC008C"/>
                </a:solidFill>
                <a:latin typeface="Century"/>
                <a:cs typeface="Century"/>
              </a:rPr>
              <a:t>v</a:t>
            </a:r>
            <a:r>
              <a:rPr sz="1828" dirty="0">
                <a:solidFill>
                  <a:srgbClr val="EC008C"/>
                </a:solidFill>
                <a:latin typeface="Century"/>
                <a:cs typeface="Century"/>
              </a:rPr>
              <a:t>	</a:t>
            </a:r>
            <a:r>
              <a:rPr sz="1828" spc="4" dirty="0">
                <a:solidFill>
                  <a:srgbClr val="EC008C"/>
                </a:solidFill>
                <a:latin typeface="Century"/>
                <a:cs typeface="Century"/>
              </a:rPr>
              <a:t>.</a:t>
            </a:r>
            <a:endParaRPr sz="1828">
              <a:latin typeface="Century"/>
              <a:cs typeface="Century"/>
            </a:endParaRPr>
          </a:p>
        </p:txBody>
      </p:sp>
      <p:sp>
        <p:nvSpPr>
          <p:cNvPr id="25" name="object 25"/>
          <p:cNvSpPr txBox="1"/>
          <p:nvPr/>
        </p:nvSpPr>
        <p:spPr>
          <a:xfrm>
            <a:off x="4136333" y="4667763"/>
            <a:ext cx="5077867" cy="275909"/>
          </a:xfrm>
          <a:prstGeom prst="rect">
            <a:avLst/>
          </a:prstGeom>
        </p:spPr>
        <p:txBody>
          <a:bodyPr vert="horz" wrap="square" lIns="0" tIns="0" rIns="0" bIns="0" rtlCol="0">
            <a:spAutoFit/>
          </a:bodyPr>
          <a:lstStyle/>
          <a:p>
            <a:pPr marL="8929">
              <a:tabLst>
                <a:tab pos="818377" algn="l"/>
                <a:tab pos="1734977" algn="l"/>
                <a:tab pos="4820520" algn="l"/>
              </a:tabLst>
            </a:pPr>
            <a:r>
              <a:rPr sz="1793" spc="337" dirty="0">
                <a:latin typeface="Arial"/>
                <a:cs typeface="Arial"/>
              </a:rPr>
              <a:t>T</a:t>
            </a:r>
            <a:r>
              <a:rPr sz="1793" spc="305" dirty="0">
                <a:latin typeface="Arial"/>
                <a:cs typeface="Arial"/>
              </a:rPr>
              <a:t>h</a:t>
            </a:r>
            <a:r>
              <a:rPr sz="1793" spc="7" dirty="0">
                <a:latin typeface="Arial"/>
                <a:cs typeface="Arial"/>
              </a:rPr>
              <a:t>e</a:t>
            </a:r>
            <a:r>
              <a:rPr sz="1793" spc="-35" dirty="0">
                <a:latin typeface="Arial"/>
                <a:cs typeface="Arial"/>
              </a:rPr>
              <a:t>s</a:t>
            </a:r>
            <a:r>
              <a:rPr sz="1793" spc="7" dirty="0">
                <a:latin typeface="Arial"/>
                <a:cs typeface="Arial"/>
              </a:rPr>
              <a:t>e</a:t>
            </a:r>
            <a:r>
              <a:rPr sz="1793" dirty="0">
                <a:latin typeface="Arial"/>
                <a:cs typeface="Arial"/>
              </a:rPr>
              <a:t>	</a:t>
            </a:r>
            <a:r>
              <a:rPr sz="1793" spc="4" dirty="0">
                <a:latin typeface="Arial"/>
                <a:cs typeface="Arial"/>
              </a:rPr>
              <a:t>a</a:t>
            </a:r>
            <a:r>
              <a:rPr sz="1793" spc="155" dirty="0">
                <a:latin typeface="Arial"/>
                <a:cs typeface="Arial"/>
              </a:rPr>
              <a:t>r</a:t>
            </a:r>
            <a:r>
              <a:rPr sz="1793" spc="7" dirty="0">
                <a:latin typeface="Arial"/>
                <a:cs typeface="Arial"/>
              </a:rPr>
              <a:t>e</a:t>
            </a:r>
            <a:r>
              <a:rPr sz="1793" spc="246" dirty="0">
                <a:latin typeface="Arial"/>
                <a:cs typeface="Arial"/>
              </a:rPr>
              <a:t> </a:t>
            </a:r>
            <a:r>
              <a:rPr sz="1793" spc="320" dirty="0">
                <a:latin typeface="Arial"/>
                <a:cs typeface="Arial"/>
              </a:rPr>
              <a:t>t</a:t>
            </a:r>
            <a:r>
              <a:rPr sz="1793" spc="123" dirty="0">
                <a:latin typeface="Arial"/>
                <a:cs typeface="Arial"/>
              </a:rPr>
              <a:t>h</a:t>
            </a:r>
            <a:r>
              <a:rPr sz="1793" spc="7" dirty="0">
                <a:latin typeface="Arial"/>
                <a:cs typeface="Arial"/>
              </a:rPr>
              <a:t>e</a:t>
            </a:r>
            <a:r>
              <a:rPr sz="1793" dirty="0">
                <a:latin typeface="Arial"/>
                <a:cs typeface="Arial"/>
              </a:rPr>
              <a:t>	</a:t>
            </a:r>
            <a:r>
              <a:rPr sz="1793" i="1" spc="98" dirty="0">
                <a:solidFill>
                  <a:srgbClr val="EC008C"/>
                </a:solidFill>
                <a:latin typeface="Verdana"/>
                <a:cs typeface="Verdana"/>
              </a:rPr>
              <a:t>“</a:t>
            </a:r>
            <a:r>
              <a:rPr sz="1793" i="1" spc="218" dirty="0">
                <a:solidFill>
                  <a:srgbClr val="EC008C"/>
                </a:solidFill>
                <a:latin typeface="Verdana"/>
                <a:cs typeface="Verdana"/>
              </a:rPr>
              <a:t>m</a:t>
            </a:r>
            <a:r>
              <a:rPr sz="1793" i="1" spc="-18" dirty="0">
                <a:solidFill>
                  <a:srgbClr val="EC008C"/>
                </a:solidFill>
                <a:latin typeface="Verdana"/>
                <a:cs typeface="Verdana"/>
              </a:rPr>
              <a:t>os</a:t>
            </a:r>
            <a:r>
              <a:rPr sz="1793" i="1" spc="105" dirty="0">
                <a:solidFill>
                  <a:srgbClr val="EC008C"/>
                </a:solidFill>
                <a:latin typeface="Verdana"/>
                <a:cs typeface="Verdana"/>
              </a:rPr>
              <a:t>t</a:t>
            </a:r>
            <a:r>
              <a:rPr sz="1793" i="1" spc="127" dirty="0">
                <a:solidFill>
                  <a:srgbClr val="EC008C"/>
                </a:solidFill>
                <a:latin typeface="Verdana"/>
                <a:cs typeface="Verdana"/>
              </a:rPr>
              <a:t> </a:t>
            </a:r>
            <a:r>
              <a:rPr sz="1793" i="1" spc="-28" dirty="0">
                <a:solidFill>
                  <a:srgbClr val="EC008C"/>
                </a:solidFill>
                <a:latin typeface="Verdana"/>
                <a:cs typeface="Verdana"/>
              </a:rPr>
              <a:t>w</a:t>
            </a:r>
            <a:r>
              <a:rPr sz="1793" i="1" spc="-7" dirty="0">
                <a:solidFill>
                  <a:srgbClr val="EC008C"/>
                </a:solidFill>
                <a:latin typeface="Verdana"/>
                <a:cs typeface="Verdana"/>
              </a:rPr>
              <a:t>a</a:t>
            </a:r>
            <a:r>
              <a:rPr sz="1793" i="1" spc="60" dirty="0">
                <a:solidFill>
                  <a:srgbClr val="EC008C"/>
                </a:solidFill>
                <a:latin typeface="Verdana"/>
                <a:cs typeface="Verdana"/>
              </a:rPr>
              <a:t>n</a:t>
            </a:r>
            <a:r>
              <a:rPr sz="1793" i="1" spc="42" dirty="0">
                <a:solidFill>
                  <a:srgbClr val="EC008C"/>
                </a:solidFill>
                <a:latin typeface="Verdana"/>
                <a:cs typeface="Verdana"/>
              </a:rPr>
              <a:t>t</a:t>
            </a:r>
            <a:r>
              <a:rPr sz="1793" i="1" spc="-63" dirty="0">
                <a:solidFill>
                  <a:srgbClr val="EC008C"/>
                </a:solidFill>
                <a:latin typeface="Verdana"/>
                <a:cs typeface="Verdana"/>
              </a:rPr>
              <a:t>e</a:t>
            </a:r>
            <a:r>
              <a:rPr sz="1793" i="1" spc="179" dirty="0">
                <a:solidFill>
                  <a:srgbClr val="EC008C"/>
                </a:solidFill>
                <a:latin typeface="Verdana"/>
                <a:cs typeface="Verdana"/>
              </a:rPr>
              <a:t>d</a:t>
            </a:r>
            <a:r>
              <a:rPr sz="1793" i="1" spc="134" dirty="0">
                <a:solidFill>
                  <a:srgbClr val="EC008C"/>
                </a:solidFill>
                <a:latin typeface="Verdana"/>
                <a:cs typeface="Verdana"/>
              </a:rPr>
              <a:t>”</a:t>
            </a:r>
            <a:r>
              <a:rPr sz="1793" i="1" spc="120" dirty="0">
                <a:solidFill>
                  <a:srgbClr val="EC008C"/>
                </a:solidFill>
                <a:latin typeface="Verdana"/>
                <a:cs typeface="Verdana"/>
              </a:rPr>
              <a:t> </a:t>
            </a:r>
            <a:r>
              <a:rPr sz="1793" spc="109" dirty="0">
                <a:latin typeface="Arial"/>
                <a:cs typeface="Arial"/>
              </a:rPr>
              <a:t>p</a:t>
            </a:r>
            <a:r>
              <a:rPr sz="1793" spc="105" dirty="0">
                <a:latin typeface="Arial"/>
                <a:cs typeface="Arial"/>
              </a:rPr>
              <a:t>r</a:t>
            </a:r>
            <a:r>
              <a:rPr sz="1793" spc="190" dirty="0">
                <a:latin typeface="Arial"/>
                <a:cs typeface="Arial"/>
              </a:rPr>
              <a:t>o</a:t>
            </a:r>
            <a:r>
              <a:rPr sz="1793" spc="105" dirty="0">
                <a:latin typeface="Arial"/>
                <a:cs typeface="Arial"/>
              </a:rPr>
              <a:t>c</a:t>
            </a:r>
            <a:r>
              <a:rPr sz="1793" spc="7" dirty="0">
                <a:latin typeface="Arial"/>
                <a:cs typeface="Arial"/>
              </a:rPr>
              <a:t>e</a:t>
            </a:r>
            <a:r>
              <a:rPr sz="1793" spc="-35" dirty="0">
                <a:latin typeface="Arial"/>
                <a:cs typeface="Arial"/>
              </a:rPr>
              <a:t>ss</a:t>
            </a:r>
            <a:r>
              <a:rPr sz="1793" spc="7" dirty="0">
                <a:latin typeface="Arial"/>
                <a:cs typeface="Arial"/>
              </a:rPr>
              <a:t>e</a:t>
            </a:r>
            <a:r>
              <a:rPr sz="1793" spc="-32" dirty="0">
                <a:latin typeface="Arial"/>
                <a:cs typeface="Arial"/>
              </a:rPr>
              <a:t>s</a:t>
            </a:r>
            <a:r>
              <a:rPr sz="1793" dirty="0">
                <a:latin typeface="Arial"/>
                <a:cs typeface="Arial"/>
              </a:rPr>
              <a:t>	</a:t>
            </a:r>
            <a:r>
              <a:rPr sz="1793" spc="320" dirty="0">
                <a:latin typeface="Arial"/>
                <a:cs typeface="Arial"/>
              </a:rPr>
              <a:t>t</a:t>
            </a:r>
            <a:r>
              <a:rPr sz="1793" spc="130" dirty="0">
                <a:latin typeface="Arial"/>
                <a:cs typeface="Arial"/>
              </a:rPr>
              <a:t>o</a:t>
            </a:r>
            <a:endParaRPr sz="1793">
              <a:latin typeface="Arial"/>
              <a:cs typeface="Arial"/>
            </a:endParaRPr>
          </a:p>
        </p:txBody>
      </p:sp>
      <p:sp>
        <p:nvSpPr>
          <p:cNvPr id="26" name="object 26"/>
          <p:cNvSpPr txBox="1"/>
          <p:nvPr/>
        </p:nvSpPr>
        <p:spPr>
          <a:xfrm>
            <a:off x="2797582" y="5040441"/>
            <a:ext cx="3684836" cy="680058"/>
          </a:xfrm>
          <a:prstGeom prst="rect">
            <a:avLst/>
          </a:prstGeom>
        </p:spPr>
        <p:txBody>
          <a:bodyPr vert="horz" wrap="square" lIns="0" tIns="0" rIns="0" bIns="0" rtlCol="0">
            <a:spAutoFit/>
          </a:bodyPr>
          <a:lstStyle/>
          <a:p>
            <a:pPr marL="321011" indent="-312081">
              <a:buClr>
                <a:srgbClr val="008C00"/>
              </a:buClr>
              <a:buChar char="•"/>
              <a:tabLst>
                <a:tab pos="321011" algn="l"/>
                <a:tab pos="321457" algn="l"/>
                <a:tab pos="1417537" algn="l"/>
                <a:tab pos="2601125" algn="l"/>
              </a:tabLst>
            </a:pPr>
            <a:r>
              <a:rPr sz="1793" spc="109" dirty="0">
                <a:latin typeface="Arial"/>
                <a:cs typeface="Arial"/>
              </a:rPr>
              <a:t>Discover	</a:t>
            </a:r>
            <a:r>
              <a:rPr sz="1793" spc="134" dirty="0">
                <a:latin typeface="Arial"/>
                <a:cs typeface="Arial"/>
              </a:rPr>
              <a:t>Majorana	</a:t>
            </a:r>
            <a:r>
              <a:rPr sz="1793" spc="116" dirty="0">
                <a:latin typeface="Arial"/>
                <a:cs typeface="Arial"/>
              </a:rPr>
              <a:t>neutrinos</a:t>
            </a:r>
            <a:endParaRPr sz="1793">
              <a:latin typeface="Arial"/>
              <a:cs typeface="Arial"/>
            </a:endParaRPr>
          </a:p>
          <a:p>
            <a:pPr marL="321011" indent="-312081">
              <a:spcBef>
                <a:spcPts val="1034"/>
              </a:spcBef>
              <a:buClr>
                <a:srgbClr val="008C00"/>
              </a:buClr>
              <a:buChar char="•"/>
              <a:tabLst>
                <a:tab pos="321011" algn="l"/>
                <a:tab pos="321457" algn="l"/>
                <a:tab pos="1204572" algn="l"/>
                <a:tab pos="1675596" algn="l"/>
                <a:tab pos="2233682" algn="l"/>
              </a:tabLst>
            </a:pPr>
            <a:r>
              <a:rPr sz="1793" spc="67" dirty="0">
                <a:latin typeface="Arial"/>
                <a:cs typeface="Arial"/>
              </a:rPr>
              <a:t>Access	</a:t>
            </a:r>
            <a:r>
              <a:rPr sz="1793" spc="151" dirty="0">
                <a:latin typeface="Arial"/>
                <a:cs typeface="Arial"/>
              </a:rPr>
              <a:t>the	</a:t>
            </a:r>
            <a:r>
              <a:rPr sz="1793" spc="112" dirty="0">
                <a:latin typeface="Arial"/>
                <a:cs typeface="Arial"/>
              </a:rPr>
              <a:t>new	</a:t>
            </a:r>
            <a:r>
              <a:rPr sz="1793" spc="67" dirty="0">
                <a:latin typeface="Arial"/>
                <a:cs typeface="Arial"/>
              </a:rPr>
              <a:t>mass</a:t>
            </a:r>
            <a:r>
              <a:rPr sz="1793" spc="190" dirty="0">
                <a:latin typeface="Arial"/>
                <a:cs typeface="Arial"/>
              </a:rPr>
              <a:t> </a:t>
            </a:r>
            <a:r>
              <a:rPr sz="1793" spc="49" dirty="0">
                <a:latin typeface="Arial"/>
                <a:cs typeface="Arial"/>
              </a:rPr>
              <a:t>scale</a:t>
            </a:r>
            <a:endParaRPr sz="1793">
              <a:latin typeface="Arial"/>
              <a:cs typeface="Arial"/>
            </a:endParaRPr>
          </a:p>
        </p:txBody>
      </p:sp>
      <p:sp>
        <p:nvSpPr>
          <p:cNvPr id="27" name="object 27"/>
          <p:cNvSpPr txBox="1"/>
          <p:nvPr/>
        </p:nvSpPr>
        <p:spPr>
          <a:xfrm>
            <a:off x="2797583" y="5850913"/>
            <a:ext cx="5295750" cy="275909"/>
          </a:xfrm>
          <a:prstGeom prst="rect">
            <a:avLst/>
          </a:prstGeom>
        </p:spPr>
        <p:txBody>
          <a:bodyPr vert="horz" wrap="square" lIns="0" tIns="0" rIns="0" bIns="0" rtlCol="0">
            <a:spAutoFit/>
          </a:bodyPr>
          <a:lstStyle/>
          <a:p>
            <a:pPr marL="321011" indent="-312081">
              <a:buClr>
                <a:srgbClr val="008C00"/>
              </a:buClr>
              <a:buChar char="•"/>
              <a:tabLst>
                <a:tab pos="321011" algn="l"/>
                <a:tab pos="321457" algn="l"/>
                <a:tab pos="1115725" algn="l"/>
                <a:tab pos="1586749" algn="l"/>
                <a:tab pos="2407358" algn="l"/>
                <a:tab pos="4294134" algn="l"/>
              </a:tabLst>
            </a:pPr>
            <a:r>
              <a:rPr sz="1793" spc="141" dirty="0">
                <a:latin typeface="Arial"/>
                <a:cs typeface="Arial"/>
              </a:rPr>
              <a:t>Probe	</a:t>
            </a:r>
            <a:r>
              <a:rPr sz="1793" spc="151" dirty="0">
                <a:latin typeface="Arial"/>
                <a:cs typeface="Arial"/>
              </a:rPr>
              <a:t>the	</a:t>
            </a:r>
            <a:r>
              <a:rPr sz="1793" spc="134" dirty="0">
                <a:latin typeface="Arial"/>
                <a:cs typeface="Arial"/>
              </a:rPr>
              <a:t>lepton	</a:t>
            </a:r>
            <a:r>
              <a:rPr sz="1793" spc="112" dirty="0">
                <a:latin typeface="Arial"/>
                <a:cs typeface="Arial"/>
              </a:rPr>
              <a:t>flavor</a:t>
            </a:r>
            <a:r>
              <a:rPr sz="1793" spc="264" dirty="0">
                <a:latin typeface="Arial"/>
                <a:cs typeface="Arial"/>
              </a:rPr>
              <a:t> </a:t>
            </a:r>
            <a:r>
              <a:rPr sz="1793" spc="141" dirty="0">
                <a:latin typeface="Arial"/>
                <a:cs typeface="Arial"/>
              </a:rPr>
              <a:t>structure	</a:t>
            </a:r>
            <a:r>
              <a:rPr sz="1793" i="1" spc="4" dirty="0">
                <a:latin typeface="Lucida Sans"/>
                <a:cs typeface="Lucida Sans"/>
              </a:rPr>
              <a:t>y</a:t>
            </a:r>
            <a:r>
              <a:rPr sz="2215" spc="5" baseline="-7936" dirty="0">
                <a:latin typeface="Arial"/>
                <a:cs typeface="Arial"/>
              </a:rPr>
              <a:t>ν </a:t>
            </a:r>
            <a:r>
              <a:rPr sz="1793" spc="67" dirty="0">
                <a:latin typeface="Lucida Sans Unicode"/>
                <a:cs typeface="Lucida Sans Unicode"/>
              </a:rPr>
              <a:t>∼</a:t>
            </a:r>
            <a:r>
              <a:rPr sz="1793" spc="53" dirty="0">
                <a:latin typeface="Lucida Sans Unicode"/>
                <a:cs typeface="Lucida Sans Unicode"/>
              </a:rPr>
              <a:t> </a:t>
            </a:r>
            <a:r>
              <a:rPr sz="1793" i="1" spc="88" dirty="0">
                <a:latin typeface="Lucida Sans"/>
                <a:cs typeface="Lucida Sans"/>
              </a:rPr>
              <a:t>U</a:t>
            </a:r>
            <a:r>
              <a:rPr sz="2215" spc="131" baseline="-15873" dirty="0">
                <a:latin typeface="Arial"/>
                <a:cs typeface="Arial"/>
              </a:rPr>
              <a:t>ℓ</a:t>
            </a:r>
            <a:r>
              <a:rPr sz="2215" i="1" spc="131" baseline="-15873" dirty="0">
                <a:latin typeface="Lucida Sans"/>
                <a:cs typeface="Lucida Sans"/>
              </a:rPr>
              <a:t>m</a:t>
            </a:r>
            <a:endParaRPr sz="2215" baseline="-15873">
              <a:latin typeface="Lucida Sans"/>
              <a:cs typeface="Lucida Sans"/>
            </a:endParaRPr>
          </a:p>
        </p:txBody>
      </p:sp>
      <p:sp>
        <p:nvSpPr>
          <p:cNvPr id="28" name="object 28"/>
          <p:cNvSpPr/>
          <p:nvPr/>
        </p:nvSpPr>
        <p:spPr>
          <a:xfrm>
            <a:off x="2092286" y="3615948"/>
            <a:ext cx="389781" cy="0"/>
          </a:xfrm>
          <a:custGeom>
            <a:avLst/>
            <a:gdLst/>
            <a:ahLst/>
            <a:cxnLst/>
            <a:rect l="l" t="t" r="r" b="b"/>
            <a:pathLst>
              <a:path w="554355">
                <a:moveTo>
                  <a:pt x="0" y="0"/>
                </a:moveTo>
                <a:lnTo>
                  <a:pt x="553907" y="0"/>
                </a:lnTo>
              </a:path>
            </a:pathLst>
          </a:custGeom>
          <a:ln w="11078">
            <a:solidFill>
              <a:srgbClr val="000000"/>
            </a:solidFill>
          </a:ln>
        </p:spPr>
        <p:txBody>
          <a:bodyPr wrap="square" lIns="0" tIns="0" rIns="0" bIns="0" rtlCol="0"/>
          <a:lstStyle/>
          <a:p>
            <a:endParaRPr sz="1266"/>
          </a:p>
        </p:txBody>
      </p:sp>
      <p:sp>
        <p:nvSpPr>
          <p:cNvPr id="29" name="object 29"/>
          <p:cNvSpPr/>
          <p:nvPr/>
        </p:nvSpPr>
        <p:spPr>
          <a:xfrm>
            <a:off x="2092286" y="4550667"/>
            <a:ext cx="389781" cy="0"/>
          </a:xfrm>
          <a:custGeom>
            <a:avLst/>
            <a:gdLst/>
            <a:ahLst/>
            <a:cxnLst/>
            <a:rect l="l" t="t" r="r" b="b"/>
            <a:pathLst>
              <a:path w="554355">
                <a:moveTo>
                  <a:pt x="0" y="0"/>
                </a:moveTo>
                <a:lnTo>
                  <a:pt x="553907" y="0"/>
                </a:lnTo>
              </a:path>
            </a:pathLst>
          </a:custGeom>
          <a:ln w="11078">
            <a:solidFill>
              <a:srgbClr val="000000"/>
            </a:solidFill>
          </a:ln>
        </p:spPr>
        <p:txBody>
          <a:bodyPr wrap="square" lIns="0" tIns="0" rIns="0" bIns="0" rtlCol="0"/>
          <a:lstStyle/>
          <a:p>
            <a:endParaRPr sz="1266"/>
          </a:p>
        </p:txBody>
      </p:sp>
      <p:sp>
        <p:nvSpPr>
          <p:cNvPr id="30" name="object 30"/>
          <p:cNvSpPr/>
          <p:nvPr/>
        </p:nvSpPr>
        <p:spPr>
          <a:xfrm>
            <a:off x="2481752" y="3304375"/>
            <a:ext cx="701427" cy="311646"/>
          </a:xfrm>
          <a:custGeom>
            <a:avLst/>
            <a:gdLst/>
            <a:ahLst/>
            <a:cxnLst/>
            <a:rect l="l" t="t" r="r" b="b"/>
            <a:pathLst>
              <a:path w="997585" h="443229">
                <a:moveTo>
                  <a:pt x="0" y="443126"/>
                </a:moveTo>
                <a:lnTo>
                  <a:pt x="997034" y="0"/>
                </a:lnTo>
              </a:path>
            </a:pathLst>
          </a:custGeom>
          <a:ln w="11078">
            <a:solidFill>
              <a:srgbClr val="000000"/>
            </a:solidFill>
          </a:ln>
        </p:spPr>
        <p:txBody>
          <a:bodyPr wrap="square" lIns="0" tIns="0" rIns="0" bIns="0" rtlCol="0"/>
          <a:lstStyle/>
          <a:p>
            <a:endParaRPr sz="1266"/>
          </a:p>
        </p:txBody>
      </p:sp>
      <p:sp>
        <p:nvSpPr>
          <p:cNvPr id="31" name="object 31"/>
          <p:cNvSpPr/>
          <p:nvPr/>
        </p:nvSpPr>
        <p:spPr>
          <a:xfrm>
            <a:off x="2481752" y="4550667"/>
            <a:ext cx="701427" cy="311646"/>
          </a:xfrm>
          <a:custGeom>
            <a:avLst/>
            <a:gdLst/>
            <a:ahLst/>
            <a:cxnLst/>
            <a:rect l="l" t="t" r="r" b="b"/>
            <a:pathLst>
              <a:path w="997585" h="443229">
                <a:moveTo>
                  <a:pt x="0" y="0"/>
                </a:moveTo>
                <a:lnTo>
                  <a:pt x="997034" y="443126"/>
                </a:lnTo>
              </a:path>
            </a:pathLst>
          </a:custGeom>
          <a:ln w="11078">
            <a:solidFill>
              <a:srgbClr val="000000"/>
            </a:solidFill>
          </a:ln>
        </p:spPr>
        <p:txBody>
          <a:bodyPr wrap="square" lIns="0" tIns="0" rIns="0" bIns="0" rtlCol="0"/>
          <a:lstStyle/>
          <a:p>
            <a:endParaRPr sz="1266"/>
          </a:p>
        </p:txBody>
      </p:sp>
      <p:sp>
        <p:nvSpPr>
          <p:cNvPr id="32" name="object 32"/>
          <p:cNvSpPr/>
          <p:nvPr/>
        </p:nvSpPr>
        <p:spPr>
          <a:xfrm>
            <a:off x="2793326" y="3849628"/>
            <a:ext cx="0" cy="467469"/>
          </a:xfrm>
          <a:custGeom>
            <a:avLst/>
            <a:gdLst/>
            <a:ahLst/>
            <a:cxnLst/>
            <a:rect l="l" t="t" r="r" b="b"/>
            <a:pathLst>
              <a:path h="664845">
                <a:moveTo>
                  <a:pt x="0" y="664689"/>
                </a:moveTo>
                <a:lnTo>
                  <a:pt x="0" y="0"/>
                </a:lnTo>
              </a:path>
            </a:pathLst>
          </a:custGeom>
          <a:ln w="11078">
            <a:solidFill>
              <a:srgbClr val="000000"/>
            </a:solidFill>
          </a:ln>
        </p:spPr>
        <p:txBody>
          <a:bodyPr wrap="square" lIns="0" tIns="0" rIns="0" bIns="0" rtlCol="0"/>
          <a:lstStyle/>
          <a:p>
            <a:endParaRPr sz="1266"/>
          </a:p>
        </p:txBody>
      </p:sp>
      <p:sp>
        <p:nvSpPr>
          <p:cNvPr id="33" name="object 33"/>
          <p:cNvSpPr/>
          <p:nvPr/>
        </p:nvSpPr>
        <p:spPr>
          <a:xfrm>
            <a:off x="2793326" y="3771734"/>
            <a:ext cx="389781" cy="78135"/>
          </a:xfrm>
          <a:custGeom>
            <a:avLst/>
            <a:gdLst/>
            <a:ahLst/>
            <a:cxnLst/>
            <a:rect l="l" t="t" r="r" b="b"/>
            <a:pathLst>
              <a:path w="554355" h="111125">
                <a:moveTo>
                  <a:pt x="0" y="110781"/>
                </a:moveTo>
                <a:lnTo>
                  <a:pt x="553907" y="0"/>
                </a:lnTo>
              </a:path>
            </a:pathLst>
          </a:custGeom>
          <a:ln w="11078">
            <a:solidFill>
              <a:srgbClr val="000000"/>
            </a:solidFill>
          </a:ln>
        </p:spPr>
        <p:txBody>
          <a:bodyPr wrap="square" lIns="0" tIns="0" rIns="0" bIns="0" rtlCol="0"/>
          <a:lstStyle/>
          <a:p>
            <a:endParaRPr sz="1266"/>
          </a:p>
        </p:txBody>
      </p:sp>
      <p:sp>
        <p:nvSpPr>
          <p:cNvPr id="34" name="object 34"/>
          <p:cNvSpPr/>
          <p:nvPr/>
        </p:nvSpPr>
        <p:spPr>
          <a:xfrm>
            <a:off x="2793326" y="4316987"/>
            <a:ext cx="389781" cy="78135"/>
          </a:xfrm>
          <a:custGeom>
            <a:avLst/>
            <a:gdLst/>
            <a:ahLst/>
            <a:cxnLst/>
            <a:rect l="l" t="t" r="r" b="b"/>
            <a:pathLst>
              <a:path w="554355" h="111125">
                <a:moveTo>
                  <a:pt x="0" y="0"/>
                </a:moveTo>
                <a:lnTo>
                  <a:pt x="553907" y="110781"/>
                </a:lnTo>
              </a:path>
            </a:pathLst>
          </a:custGeom>
          <a:ln w="11078">
            <a:solidFill>
              <a:srgbClr val="000000"/>
            </a:solidFill>
          </a:ln>
        </p:spPr>
        <p:txBody>
          <a:bodyPr wrap="square" lIns="0" tIns="0" rIns="0" bIns="0" rtlCol="0"/>
          <a:lstStyle/>
          <a:p>
            <a:endParaRPr sz="1266"/>
          </a:p>
        </p:txBody>
      </p:sp>
      <p:sp>
        <p:nvSpPr>
          <p:cNvPr id="35" name="object 35"/>
          <p:cNvSpPr/>
          <p:nvPr/>
        </p:nvSpPr>
        <p:spPr>
          <a:xfrm>
            <a:off x="2481752" y="3604684"/>
            <a:ext cx="62508" cy="69652"/>
          </a:xfrm>
          <a:custGeom>
            <a:avLst/>
            <a:gdLst/>
            <a:ahLst/>
            <a:cxnLst/>
            <a:rect l="l" t="t" r="r" b="b"/>
            <a:pathLst>
              <a:path w="88900" h="99060">
                <a:moveTo>
                  <a:pt x="0" y="16019"/>
                </a:moveTo>
                <a:lnTo>
                  <a:pt x="9693" y="10790"/>
                </a:lnTo>
                <a:lnTo>
                  <a:pt x="18976" y="6104"/>
                </a:lnTo>
                <a:lnTo>
                  <a:pt x="27473" y="2470"/>
                </a:lnTo>
                <a:lnTo>
                  <a:pt x="34851" y="321"/>
                </a:lnTo>
                <a:lnTo>
                  <a:pt x="40856" y="0"/>
                </a:lnTo>
                <a:lnTo>
                  <a:pt x="45342" y="1717"/>
                </a:lnTo>
                <a:lnTo>
                  <a:pt x="48245" y="5539"/>
                </a:lnTo>
                <a:lnTo>
                  <a:pt x="49619" y="11399"/>
                </a:lnTo>
                <a:lnTo>
                  <a:pt x="49630" y="19087"/>
                </a:lnTo>
                <a:lnTo>
                  <a:pt x="48522" y="28260"/>
                </a:lnTo>
                <a:lnTo>
                  <a:pt x="46616" y="38485"/>
                </a:lnTo>
                <a:lnTo>
                  <a:pt x="42008" y="60021"/>
                </a:lnTo>
                <a:lnTo>
                  <a:pt x="40102" y="70246"/>
                </a:lnTo>
                <a:lnTo>
                  <a:pt x="38995" y="79419"/>
                </a:lnTo>
                <a:lnTo>
                  <a:pt x="39006" y="87107"/>
                </a:lnTo>
                <a:lnTo>
                  <a:pt x="40379" y="92967"/>
                </a:lnTo>
                <a:lnTo>
                  <a:pt x="43282" y="96789"/>
                </a:lnTo>
                <a:lnTo>
                  <a:pt x="47769" y="98506"/>
                </a:lnTo>
                <a:lnTo>
                  <a:pt x="53773" y="98185"/>
                </a:lnTo>
                <a:lnTo>
                  <a:pt x="61151" y="96036"/>
                </a:lnTo>
                <a:lnTo>
                  <a:pt x="69648" y="92402"/>
                </a:lnTo>
                <a:lnTo>
                  <a:pt x="78931" y="87716"/>
                </a:lnTo>
                <a:lnTo>
                  <a:pt x="88625" y="82487"/>
                </a:lnTo>
              </a:path>
            </a:pathLst>
          </a:custGeom>
          <a:ln w="11078">
            <a:solidFill>
              <a:srgbClr val="000000"/>
            </a:solidFill>
          </a:ln>
        </p:spPr>
        <p:txBody>
          <a:bodyPr wrap="square" lIns="0" tIns="0" rIns="0" bIns="0" rtlCol="0"/>
          <a:lstStyle/>
          <a:p>
            <a:endParaRPr sz="1266"/>
          </a:p>
        </p:txBody>
      </p:sp>
      <p:sp>
        <p:nvSpPr>
          <p:cNvPr id="36" name="object 36"/>
          <p:cNvSpPr/>
          <p:nvPr/>
        </p:nvSpPr>
        <p:spPr>
          <a:xfrm>
            <a:off x="2544067" y="3651420"/>
            <a:ext cx="62508" cy="69652"/>
          </a:xfrm>
          <a:custGeom>
            <a:avLst/>
            <a:gdLst/>
            <a:ahLst/>
            <a:cxnLst/>
            <a:rect l="l" t="t" r="r" b="b"/>
            <a:pathLst>
              <a:path w="88900" h="99060">
                <a:moveTo>
                  <a:pt x="0" y="16019"/>
                </a:moveTo>
                <a:lnTo>
                  <a:pt x="9693" y="10790"/>
                </a:lnTo>
                <a:lnTo>
                  <a:pt x="18976" y="6104"/>
                </a:lnTo>
                <a:lnTo>
                  <a:pt x="27473" y="2470"/>
                </a:lnTo>
                <a:lnTo>
                  <a:pt x="34851" y="321"/>
                </a:lnTo>
                <a:lnTo>
                  <a:pt x="40856" y="0"/>
                </a:lnTo>
                <a:lnTo>
                  <a:pt x="45342" y="1717"/>
                </a:lnTo>
                <a:lnTo>
                  <a:pt x="48245" y="5539"/>
                </a:lnTo>
                <a:lnTo>
                  <a:pt x="49619" y="11399"/>
                </a:lnTo>
                <a:lnTo>
                  <a:pt x="49630" y="19087"/>
                </a:lnTo>
                <a:lnTo>
                  <a:pt x="48522" y="28260"/>
                </a:lnTo>
                <a:lnTo>
                  <a:pt x="46616" y="38485"/>
                </a:lnTo>
                <a:lnTo>
                  <a:pt x="42008" y="60021"/>
                </a:lnTo>
                <a:lnTo>
                  <a:pt x="40102" y="70246"/>
                </a:lnTo>
                <a:lnTo>
                  <a:pt x="38995" y="79419"/>
                </a:lnTo>
                <a:lnTo>
                  <a:pt x="39006" y="87107"/>
                </a:lnTo>
                <a:lnTo>
                  <a:pt x="40379" y="92967"/>
                </a:lnTo>
                <a:lnTo>
                  <a:pt x="43282" y="96789"/>
                </a:lnTo>
                <a:lnTo>
                  <a:pt x="47769" y="98506"/>
                </a:lnTo>
                <a:lnTo>
                  <a:pt x="53773" y="98185"/>
                </a:lnTo>
                <a:lnTo>
                  <a:pt x="61151" y="96036"/>
                </a:lnTo>
                <a:lnTo>
                  <a:pt x="69648" y="92402"/>
                </a:lnTo>
                <a:lnTo>
                  <a:pt x="78931" y="87716"/>
                </a:lnTo>
                <a:lnTo>
                  <a:pt x="88625" y="82487"/>
                </a:lnTo>
              </a:path>
            </a:pathLst>
          </a:custGeom>
          <a:ln w="11078">
            <a:solidFill>
              <a:srgbClr val="000000"/>
            </a:solidFill>
          </a:ln>
        </p:spPr>
        <p:txBody>
          <a:bodyPr wrap="square" lIns="0" tIns="0" rIns="0" bIns="0" rtlCol="0"/>
          <a:lstStyle/>
          <a:p>
            <a:endParaRPr sz="1266"/>
          </a:p>
        </p:txBody>
      </p:sp>
      <p:sp>
        <p:nvSpPr>
          <p:cNvPr id="37" name="object 37"/>
          <p:cNvSpPr/>
          <p:nvPr/>
        </p:nvSpPr>
        <p:spPr>
          <a:xfrm>
            <a:off x="2606381" y="3698156"/>
            <a:ext cx="62508" cy="69652"/>
          </a:xfrm>
          <a:custGeom>
            <a:avLst/>
            <a:gdLst/>
            <a:ahLst/>
            <a:cxnLst/>
            <a:rect l="l" t="t" r="r" b="b"/>
            <a:pathLst>
              <a:path w="88900" h="99060">
                <a:moveTo>
                  <a:pt x="0" y="16019"/>
                </a:moveTo>
                <a:lnTo>
                  <a:pt x="9693" y="10790"/>
                </a:lnTo>
                <a:lnTo>
                  <a:pt x="18976" y="6104"/>
                </a:lnTo>
                <a:lnTo>
                  <a:pt x="27473" y="2470"/>
                </a:lnTo>
                <a:lnTo>
                  <a:pt x="34851" y="321"/>
                </a:lnTo>
                <a:lnTo>
                  <a:pt x="40856" y="0"/>
                </a:lnTo>
                <a:lnTo>
                  <a:pt x="45342" y="1717"/>
                </a:lnTo>
                <a:lnTo>
                  <a:pt x="48245" y="5539"/>
                </a:lnTo>
                <a:lnTo>
                  <a:pt x="49619" y="11399"/>
                </a:lnTo>
                <a:lnTo>
                  <a:pt x="49630" y="19087"/>
                </a:lnTo>
                <a:lnTo>
                  <a:pt x="48522" y="28260"/>
                </a:lnTo>
                <a:lnTo>
                  <a:pt x="46616" y="38485"/>
                </a:lnTo>
                <a:lnTo>
                  <a:pt x="42008" y="60021"/>
                </a:lnTo>
                <a:lnTo>
                  <a:pt x="40102" y="70246"/>
                </a:lnTo>
                <a:lnTo>
                  <a:pt x="38995" y="79419"/>
                </a:lnTo>
                <a:lnTo>
                  <a:pt x="39006" y="87107"/>
                </a:lnTo>
                <a:lnTo>
                  <a:pt x="40379" y="92967"/>
                </a:lnTo>
                <a:lnTo>
                  <a:pt x="43282" y="96789"/>
                </a:lnTo>
                <a:lnTo>
                  <a:pt x="47769" y="98506"/>
                </a:lnTo>
                <a:lnTo>
                  <a:pt x="53773" y="98185"/>
                </a:lnTo>
                <a:lnTo>
                  <a:pt x="61151" y="96036"/>
                </a:lnTo>
                <a:lnTo>
                  <a:pt x="69648" y="92402"/>
                </a:lnTo>
                <a:lnTo>
                  <a:pt x="78931" y="87716"/>
                </a:lnTo>
                <a:lnTo>
                  <a:pt x="88625" y="82487"/>
                </a:lnTo>
              </a:path>
            </a:pathLst>
          </a:custGeom>
          <a:ln w="11078">
            <a:solidFill>
              <a:srgbClr val="000000"/>
            </a:solidFill>
          </a:ln>
        </p:spPr>
        <p:txBody>
          <a:bodyPr wrap="square" lIns="0" tIns="0" rIns="0" bIns="0" rtlCol="0"/>
          <a:lstStyle/>
          <a:p>
            <a:endParaRPr sz="1266"/>
          </a:p>
        </p:txBody>
      </p:sp>
      <p:sp>
        <p:nvSpPr>
          <p:cNvPr id="38" name="object 38"/>
          <p:cNvSpPr/>
          <p:nvPr/>
        </p:nvSpPr>
        <p:spPr>
          <a:xfrm>
            <a:off x="2668696" y="3744892"/>
            <a:ext cx="62508" cy="69652"/>
          </a:xfrm>
          <a:custGeom>
            <a:avLst/>
            <a:gdLst/>
            <a:ahLst/>
            <a:cxnLst/>
            <a:rect l="l" t="t" r="r" b="b"/>
            <a:pathLst>
              <a:path w="88900" h="99060">
                <a:moveTo>
                  <a:pt x="0" y="16019"/>
                </a:moveTo>
                <a:lnTo>
                  <a:pt x="9693" y="10790"/>
                </a:lnTo>
                <a:lnTo>
                  <a:pt x="18976" y="6104"/>
                </a:lnTo>
                <a:lnTo>
                  <a:pt x="27473" y="2470"/>
                </a:lnTo>
                <a:lnTo>
                  <a:pt x="34851" y="321"/>
                </a:lnTo>
                <a:lnTo>
                  <a:pt x="40856" y="0"/>
                </a:lnTo>
                <a:lnTo>
                  <a:pt x="45342" y="1717"/>
                </a:lnTo>
                <a:lnTo>
                  <a:pt x="48245" y="5539"/>
                </a:lnTo>
                <a:lnTo>
                  <a:pt x="49619" y="11399"/>
                </a:lnTo>
                <a:lnTo>
                  <a:pt x="49630" y="19087"/>
                </a:lnTo>
                <a:lnTo>
                  <a:pt x="48522" y="28260"/>
                </a:lnTo>
                <a:lnTo>
                  <a:pt x="46616" y="38485"/>
                </a:lnTo>
                <a:lnTo>
                  <a:pt x="42008" y="60021"/>
                </a:lnTo>
                <a:lnTo>
                  <a:pt x="40102" y="70246"/>
                </a:lnTo>
                <a:lnTo>
                  <a:pt x="38995" y="79419"/>
                </a:lnTo>
                <a:lnTo>
                  <a:pt x="39006" y="87107"/>
                </a:lnTo>
                <a:lnTo>
                  <a:pt x="40379" y="92967"/>
                </a:lnTo>
                <a:lnTo>
                  <a:pt x="43282" y="96789"/>
                </a:lnTo>
                <a:lnTo>
                  <a:pt x="47769" y="98506"/>
                </a:lnTo>
                <a:lnTo>
                  <a:pt x="53773" y="98185"/>
                </a:lnTo>
                <a:lnTo>
                  <a:pt x="61151" y="96036"/>
                </a:lnTo>
                <a:lnTo>
                  <a:pt x="69648" y="92402"/>
                </a:lnTo>
                <a:lnTo>
                  <a:pt x="78931" y="87716"/>
                </a:lnTo>
                <a:lnTo>
                  <a:pt x="88625" y="82487"/>
                </a:lnTo>
              </a:path>
            </a:pathLst>
          </a:custGeom>
          <a:ln w="11078">
            <a:solidFill>
              <a:srgbClr val="000000"/>
            </a:solidFill>
          </a:ln>
        </p:spPr>
        <p:txBody>
          <a:bodyPr wrap="square" lIns="0" tIns="0" rIns="0" bIns="0" rtlCol="0"/>
          <a:lstStyle/>
          <a:p>
            <a:endParaRPr sz="1266"/>
          </a:p>
        </p:txBody>
      </p:sp>
      <p:sp>
        <p:nvSpPr>
          <p:cNvPr id="39" name="object 39"/>
          <p:cNvSpPr/>
          <p:nvPr/>
        </p:nvSpPr>
        <p:spPr>
          <a:xfrm>
            <a:off x="2731011" y="3791628"/>
            <a:ext cx="62508" cy="69652"/>
          </a:xfrm>
          <a:custGeom>
            <a:avLst/>
            <a:gdLst/>
            <a:ahLst/>
            <a:cxnLst/>
            <a:rect l="l" t="t" r="r" b="b"/>
            <a:pathLst>
              <a:path w="88900" h="99060">
                <a:moveTo>
                  <a:pt x="0" y="16019"/>
                </a:moveTo>
                <a:lnTo>
                  <a:pt x="9693" y="10790"/>
                </a:lnTo>
                <a:lnTo>
                  <a:pt x="18976" y="6104"/>
                </a:lnTo>
                <a:lnTo>
                  <a:pt x="27473" y="2470"/>
                </a:lnTo>
                <a:lnTo>
                  <a:pt x="34851" y="321"/>
                </a:lnTo>
                <a:lnTo>
                  <a:pt x="40856" y="0"/>
                </a:lnTo>
                <a:lnTo>
                  <a:pt x="45342" y="1717"/>
                </a:lnTo>
                <a:lnTo>
                  <a:pt x="48245" y="5539"/>
                </a:lnTo>
                <a:lnTo>
                  <a:pt x="49619" y="11399"/>
                </a:lnTo>
                <a:lnTo>
                  <a:pt x="49630" y="19087"/>
                </a:lnTo>
                <a:lnTo>
                  <a:pt x="48522" y="28260"/>
                </a:lnTo>
                <a:lnTo>
                  <a:pt x="46616" y="38485"/>
                </a:lnTo>
                <a:lnTo>
                  <a:pt x="42008" y="60021"/>
                </a:lnTo>
                <a:lnTo>
                  <a:pt x="40102" y="70246"/>
                </a:lnTo>
                <a:lnTo>
                  <a:pt x="38995" y="79419"/>
                </a:lnTo>
                <a:lnTo>
                  <a:pt x="39006" y="87107"/>
                </a:lnTo>
                <a:lnTo>
                  <a:pt x="40379" y="92967"/>
                </a:lnTo>
                <a:lnTo>
                  <a:pt x="43282" y="96789"/>
                </a:lnTo>
                <a:lnTo>
                  <a:pt x="47769" y="98506"/>
                </a:lnTo>
                <a:lnTo>
                  <a:pt x="53773" y="98185"/>
                </a:lnTo>
                <a:lnTo>
                  <a:pt x="61151" y="96036"/>
                </a:lnTo>
                <a:lnTo>
                  <a:pt x="69648" y="92402"/>
                </a:lnTo>
                <a:lnTo>
                  <a:pt x="78931" y="87716"/>
                </a:lnTo>
                <a:lnTo>
                  <a:pt x="88625" y="82487"/>
                </a:lnTo>
              </a:path>
            </a:pathLst>
          </a:custGeom>
          <a:ln w="11078">
            <a:solidFill>
              <a:srgbClr val="000000"/>
            </a:solidFill>
          </a:ln>
        </p:spPr>
        <p:txBody>
          <a:bodyPr wrap="square" lIns="0" tIns="0" rIns="0" bIns="0" rtlCol="0"/>
          <a:lstStyle/>
          <a:p>
            <a:endParaRPr sz="1266"/>
          </a:p>
        </p:txBody>
      </p:sp>
      <p:sp>
        <p:nvSpPr>
          <p:cNvPr id="40" name="object 40"/>
          <p:cNvSpPr/>
          <p:nvPr/>
        </p:nvSpPr>
        <p:spPr>
          <a:xfrm>
            <a:off x="2478014" y="4503931"/>
            <a:ext cx="70098" cy="46881"/>
          </a:xfrm>
          <a:custGeom>
            <a:avLst/>
            <a:gdLst/>
            <a:ahLst/>
            <a:cxnLst/>
            <a:rect l="l" t="t" r="r" b="b"/>
            <a:pathLst>
              <a:path w="99694" h="66675">
                <a:moveTo>
                  <a:pt x="5317" y="66468"/>
                </a:moveTo>
                <a:lnTo>
                  <a:pt x="3013" y="55700"/>
                </a:lnTo>
                <a:lnTo>
                  <a:pt x="1107" y="45475"/>
                </a:lnTo>
                <a:lnTo>
                  <a:pt x="0" y="36303"/>
                </a:lnTo>
                <a:lnTo>
                  <a:pt x="11" y="28614"/>
                </a:lnTo>
                <a:lnTo>
                  <a:pt x="1384" y="22754"/>
                </a:lnTo>
                <a:lnTo>
                  <a:pt x="4287" y="18932"/>
                </a:lnTo>
                <a:lnTo>
                  <a:pt x="8773" y="17215"/>
                </a:lnTo>
                <a:lnTo>
                  <a:pt x="14778" y="17536"/>
                </a:lnTo>
                <a:lnTo>
                  <a:pt x="22156" y="19685"/>
                </a:lnTo>
                <a:lnTo>
                  <a:pt x="30653" y="23319"/>
                </a:lnTo>
                <a:lnTo>
                  <a:pt x="39936" y="28005"/>
                </a:lnTo>
                <a:lnTo>
                  <a:pt x="59323" y="38463"/>
                </a:lnTo>
                <a:lnTo>
                  <a:pt x="68607" y="43149"/>
                </a:lnTo>
                <a:lnTo>
                  <a:pt x="77103" y="46783"/>
                </a:lnTo>
                <a:lnTo>
                  <a:pt x="84482" y="48932"/>
                </a:lnTo>
                <a:lnTo>
                  <a:pt x="90486" y="49253"/>
                </a:lnTo>
                <a:lnTo>
                  <a:pt x="94973" y="47536"/>
                </a:lnTo>
                <a:lnTo>
                  <a:pt x="97875" y="43714"/>
                </a:lnTo>
                <a:lnTo>
                  <a:pt x="99249" y="37854"/>
                </a:lnTo>
                <a:lnTo>
                  <a:pt x="99260" y="30165"/>
                </a:lnTo>
                <a:lnTo>
                  <a:pt x="98152" y="20993"/>
                </a:lnTo>
                <a:lnTo>
                  <a:pt x="96247" y="10767"/>
                </a:lnTo>
                <a:lnTo>
                  <a:pt x="93942" y="0"/>
                </a:lnTo>
              </a:path>
            </a:pathLst>
          </a:custGeom>
          <a:ln w="11078">
            <a:solidFill>
              <a:srgbClr val="000000"/>
            </a:solidFill>
          </a:ln>
        </p:spPr>
        <p:txBody>
          <a:bodyPr wrap="square" lIns="0" tIns="0" rIns="0" bIns="0" rtlCol="0"/>
          <a:lstStyle/>
          <a:p>
            <a:endParaRPr sz="1266"/>
          </a:p>
        </p:txBody>
      </p:sp>
      <p:sp>
        <p:nvSpPr>
          <p:cNvPr id="41" name="object 41"/>
          <p:cNvSpPr/>
          <p:nvPr/>
        </p:nvSpPr>
        <p:spPr>
          <a:xfrm>
            <a:off x="2540328" y="4457195"/>
            <a:ext cx="70098" cy="46881"/>
          </a:xfrm>
          <a:custGeom>
            <a:avLst/>
            <a:gdLst/>
            <a:ahLst/>
            <a:cxnLst/>
            <a:rect l="l" t="t" r="r" b="b"/>
            <a:pathLst>
              <a:path w="99694" h="66675">
                <a:moveTo>
                  <a:pt x="5317" y="66468"/>
                </a:moveTo>
                <a:lnTo>
                  <a:pt x="3013" y="55700"/>
                </a:lnTo>
                <a:lnTo>
                  <a:pt x="1107" y="45475"/>
                </a:lnTo>
                <a:lnTo>
                  <a:pt x="0" y="36303"/>
                </a:lnTo>
                <a:lnTo>
                  <a:pt x="11" y="28614"/>
                </a:lnTo>
                <a:lnTo>
                  <a:pt x="1384" y="22754"/>
                </a:lnTo>
                <a:lnTo>
                  <a:pt x="4287" y="18932"/>
                </a:lnTo>
                <a:lnTo>
                  <a:pt x="8773" y="17215"/>
                </a:lnTo>
                <a:lnTo>
                  <a:pt x="14778" y="17536"/>
                </a:lnTo>
                <a:lnTo>
                  <a:pt x="22156" y="19685"/>
                </a:lnTo>
                <a:lnTo>
                  <a:pt x="30653" y="23319"/>
                </a:lnTo>
                <a:lnTo>
                  <a:pt x="39936" y="28005"/>
                </a:lnTo>
                <a:lnTo>
                  <a:pt x="59323" y="38463"/>
                </a:lnTo>
                <a:lnTo>
                  <a:pt x="68607" y="43149"/>
                </a:lnTo>
                <a:lnTo>
                  <a:pt x="77103" y="46783"/>
                </a:lnTo>
                <a:lnTo>
                  <a:pt x="84482" y="48932"/>
                </a:lnTo>
                <a:lnTo>
                  <a:pt x="90486" y="49253"/>
                </a:lnTo>
                <a:lnTo>
                  <a:pt x="94973" y="47536"/>
                </a:lnTo>
                <a:lnTo>
                  <a:pt x="97875" y="43714"/>
                </a:lnTo>
                <a:lnTo>
                  <a:pt x="99249" y="37854"/>
                </a:lnTo>
                <a:lnTo>
                  <a:pt x="99260" y="30165"/>
                </a:lnTo>
                <a:lnTo>
                  <a:pt x="98152" y="20993"/>
                </a:lnTo>
                <a:lnTo>
                  <a:pt x="96247" y="10767"/>
                </a:lnTo>
                <a:lnTo>
                  <a:pt x="93942" y="0"/>
                </a:lnTo>
              </a:path>
            </a:pathLst>
          </a:custGeom>
          <a:ln w="11078">
            <a:solidFill>
              <a:srgbClr val="000000"/>
            </a:solidFill>
          </a:ln>
        </p:spPr>
        <p:txBody>
          <a:bodyPr wrap="square" lIns="0" tIns="0" rIns="0" bIns="0" rtlCol="0"/>
          <a:lstStyle/>
          <a:p>
            <a:endParaRPr sz="1266"/>
          </a:p>
        </p:txBody>
      </p:sp>
      <p:sp>
        <p:nvSpPr>
          <p:cNvPr id="42" name="object 42"/>
          <p:cNvSpPr/>
          <p:nvPr/>
        </p:nvSpPr>
        <p:spPr>
          <a:xfrm>
            <a:off x="2602643" y="4410459"/>
            <a:ext cx="70098" cy="46881"/>
          </a:xfrm>
          <a:custGeom>
            <a:avLst/>
            <a:gdLst/>
            <a:ahLst/>
            <a:cxnLst/>
            <a:rect l="l" t="t" r="r" b="b"/>
            <a:pathLst>
              <a:path w="99694" h="66675">
                <a:moveTo>
                  <a:pt x="5317" y="66468"/>
                </a:moveTo>
                <a:lnTo>
                  <a:pt x="3013" y="55700"/>
                </a:lnTo>
                <a:lnTo>
                  <a:pt x="1107" y="45475"/>
                </a:lnTo>
                <a:lnTo>
                  <a:pt x="0" y="36303"/>
                </a:lnTo>
                <a:lnTo>
                  <a:pt x="11" y="28614"/>
                </a:lnTo>
                <a:lnTo>
                  <a:pt x="1384" y="22754"/>
                </a:lnTo>
                <a:lnTo>
                  <a:pt x="4287" y="18932"/>
                </a:lnTo>
                <a:lnTo>
                  <a:pt x="8773" y="17215"/>
                </a:lnTo>
                <a:lnTo>
                  <a:pt x="14778" y="17536"/>
                </a:lnTo>
                <a:lnTo>
                  <a:pt x="22156" y="19685"/>
                </a:lnTo>
                <a:lnTo>
                  <a:pt x="30653" y="23319"/>
                </a:lnTo>
                <a:lnTo>
                  <a:pt x="39936" y="28005"/>
                </a:lnTo>
                <a:lnTo>
                  <a:pt x="59323" y="38463"/>
                </a:lnTo>
                <a:lnTo>
                  <a:pt x="68607" y="43149"/>
                </a:lnTo>
                <a:lnTo>
                  <a:pt x="77103" y="46783"/>
                </a:lnTo>
                <a:lnTo>
                  <a:pt x="84482" y="48932"/>
                </a:lnTo>
                <a:lnTo>
                  <a:pt x="90486" y="49253"/>
                </a:lnTo>
                <a:lnTo>
                  <a:pt x="94973" y="47536"/>
                </a:lnTo>
                <a:lnTo>
                  <a:pt x="97875" y="43714"/>
                </a:lnTo>
                <a:lnTo>
                  <a:pt x="99249" y="37854"/>
                </a:lnTo>
                <a:lnTo>
                  <a:pt x="99260" y="30165"/>
                </a:lnTo>
                <a:lnTo>
                  <a:pt x="98152" y="20993"/>
                </a:lnTo>
                <a:lnTo>
                  <a:pt x="96247" y="10767"/>
                </a:lnTo>
                <a:lnTo>
                  <a:pt x="93942" y="0"/>
                </a:lnTo>
              </a:path>
            </a:pathLst>
          </a:custGeom>
          <a:ln w="11078">
            <a:solidFill>
              <a:srgbClr val="000000"/>
            </a:solidFill>
          </a:ln>
        </p:spPr>
        <p:txBody>
          <a:bodyPr wrap="square" lIns="0" tIns="0" rIns="0" bIns="0" rtlCol="0"/>
          <a:lstStyle/>
          <a:p>
            <a:endParaRPr sz="1266"/>
          </a:p>
        </p:txBody>
      </p:sp>
      <p:sp>
        <p:nvSpPr>
          <p:cNvPr id="43" name="object 43"/>
          <p:cNvSpPr/>
          <p:nvPr/>
        </p:nvSpPr>
        <p:spPr>
          <a:xfrm>
            <a:off x="2664958" y="4363723"/>
            <a:ext cx="70098" cy="46881"/>
          </a:xfrm>
          <a:custGeom>
            <a:avLst/>
            <a:gdLst/>
            <a:ahLst/>
            <a:cxnLst/>
            <a:rect l="l" t="t" r="r" b="b"/>
            <a:pathLst>
              <a:path w="99694" h="66675">
                <a:moveTo>
                  <a:pt x="5317" y="66468"/>
                </a:moveTo>
                <a:lnTo>
                  <a:pt x="3013" y="55700"/>
                </a:lnTo>
                <a:lnTo>
                  <a:pt x="1107" y="45475"/>
                </a:lnTo>
                <a:lnTo>
                  <a:pt x="0" y="36303"/>
                </a:lnTo>
                <a:lnTo>
                  <a:pt x="11" y="28614"/>
                </a:lnTo>
                <a:lnTo>
                  <a:pt x="1384" y="22754"/>
                </a:lnTo>
                <a:lnTo>
                  <a:pt x="4287" y="18932"/>
                </a:lnTo>
                <a:lnTo>
                  <a:pt x="8773" y="17215"/>
                </a:lnTo>
                <a:lnTo>
                  <a:pt x="14778" y="17536"/>
                </a:lnTo>
                <a:lnTo>
                  <a:pt x="22156" y="19685"/>
                </a:lnTo>
                <a:lnTo>
                  <a:pt x="30653" y="23319"/>
                </a:lnTo>
                <a:lnTo>
                  <a:pt x="39936" y="28005"/>
                </a:lnTo>
                <a:lnTo>
                  <a:pt x="59323" y="38463"/>
                </a:lnTo>
                <a:lnTo>
                  <a:pt x="68607" y="43149"/>
                </a:lnTo>
                <a:lnTo>
                  <a:pt x="77103" y="46783"/>
                </a:lnTo>
                <a:lnTo>
                  <a:pt x="84482" y="48932"/>
                </a:lnTo>
                <a:lnTo>
                  <a:pt x="90486" y="49253"/>
                </a:lnTo>
                <a:lnTo>
                  <a:pt x="94973" y="47536"/>
                </a:lnTo>
                <a:lnTo>
                  <a:pt x="97875" y="43714"/>
                </a:lnTo>
                <a:lnTo>
                  <a:pt x="99249" y="37854"/>
                </a:lnTo>
                <a:lnTo>
                  <a:pt x="99260" y="30165"/>
                </a:lnTo>
                <a:lnTo>
                  <a:pt x="98152" y="20993"/>
                </a:lnTo>
                <a:lnTo>
                  <a:pt x="96247" y="10767"/>
                </a:lnTo>
                <a:lnTo>
                  <a:pt x="93942" y="0"/>
                </a:lnTo>
              </a:path>
            </a:pathLst>
          </a:custGeom>
          <a:ln w="11078">
            <a:solidFill>
              <a:srgbClr val="000000"/>
            </a:solidFill>
          </a:ln>
        </p:spPr>
        <p:txBody>
          <a:bodyPr wrap="square" lIns="0" tIns="0" rIns="0" bIns="0" rtlCol="0"/>
          <a:lstStyle/>
          <a:p>
            <a:endParaRPr sz="1266"/>
          </a:p>
        </p:txBody>
      </p:sp>
      <p:sp>
        <p:nvSpPr>
          <p:cNvPr id="44" name="object 44"/>
          <p:cNvSpPr/>
          <p:nvPr/>
        </p:nvSpPr>
        <p:spPr>
          <a:xfrm>
            <a:off x="2727272" y="4316987"/>
            <a:ext cx="70098" cy="46881"/>
          </a:xfrm>
          <a:custGeom>
            <a:avLst/>
            <a:gdLst/>
            <a:ahLst/>
            <a:cxnLst/>
            <a:rect l="l" t="t" r="r" b="b"/>
            <a:pathLst>
              <a:path w="99694" h="66675">
                <a:moveTo>
                  <a:pt x="5317" y="66468"/>
                </a:moveTo>
                <a:lnTo>
                  <a:pt x="3013" y="55700"/>
                </a:lnTo>
                <a:lnTo>
                  <a:pt x="1107" y="45475"/>
                </a:lnTo>
                <a:lnTo>
                  <a:pt x="0" y="36303"/>
                </a:lnTo>
                <a:lnTo>
                  <a:pt x="11" y="28614"/>
                </a:lnTo>
                <a:lnTo>
                  <a:pt x="1384" y="22754"/>
                </a:lnTo>
                <a:lnTo>
                  <a:pt x="4287" y="18932"/>
                </a:lnTo>
                <a:lnTo>
                  <a:pt x="8773" y="17215"/>
                </a:lnTo>
                <a:lnTo>
                  <a:pt x="14778" y="17536"/>
                </a:lnTo>
                <a:lnTo>
                  <a:pt x="22156" y="19685"/>
                </a:lnTo>
                <a:lnTo>
                  <a:pt x="30653" y="23319"/>
                </a:lnTo>
                <a:lnTo>
                  <a:pt x="39936" y="28005"/>
                </a:lnTo>
                <a:lnTo>
                  <a:pt x="59323" y="38463"/>
                </a:lnTo>
                <a:lnTo>
                  <a:pt x="68607" y="43149"/>
                </a:lnTo>
                <a:lnTo>
                  <a:pt x="77103" y="46783"/>
                </a:lnTo>
                <a:lnTo>
                  <a:pt x="84482" y="48932"/>
                </a:lnTo>
                <a:lnTo>
                  <a:pt x="90486" y="49253"/>
                </a:lnTo>
                <a:lnTo>
                  <a:pt x="94973" y="47536"/>
                </a:lnTo>
                <a:lnTo>
                  <a:pt x="97875" y="43714"/>
                </a:lnTo>
                <a:lnTo>
                  <a:pt x="99249" y="37854"/>
                </a:lnTo>
                <a:lnTo>
                  <a:pt x="99260" y="30165"/>
                </a:lnTo>
                <a:lnTo>
                  <a:pt x="98152" y="20993"/>
                </a:lnTo>
                <a:lnTo>
                  <a:pt x="96247" y="10767"/>
                </a:lnTo>
                <a:lnTo>
                  <a:pt x="93942" y="0"/>
                </a:lnTo>
              </a:path>
            </a:pathLst>
          </a:custGeom>
          <a:ln w="11078">
            <a:solidFill>
              <a:srgbClr val="000000"/>
            </a:solidFill>
          </a:ln>
        </p:spPr>
        <p:txBody>
          <a:bodyPr wrap="square" lIns="0" tIns="0" rIns="0" bIns="0" rtlCol="0"/>
          <a:lstStyle/>
          <a:p>
            <a:endParaRPr sz="1266"/>
          </a:p>
        </p:txBody>
      </p:sp>
      <p:sp>
        <p:nvSpPr>
          <p:cNvPr id="45" name="object 45"/>
          <p:cNvSpPr/>
          <p:nvPr/>
        </p:nvSpPr>
        <p:spPr>
          <a:xfrm>
            <a:off x="2255862" y="3592580"/>
            <a:ext cx="70098" cy="46881"/>
          </a:xfrm>
          <a:custGeom>
            <a:avLst/>
            <a:gdLst/>
            <a:ahLst/>
            <a:cxnLst/>
            <a:rect l="l" t="t" r="r" b="b"/>
            <a:pathLst>
              <a:path w="99694" h="66675">
                <a:moveTo>
                  <a:pt x="99703" y="33234"/>
                </a:moveTo>
                <a:lnTo>
                  <a:pt x="0" y="0"/>
                </a:lnTo>
                <a:lnTo>
                  <a:pt x="11078" y="33234"/>
                </a:lnTo>
                <a:lnTo>
                  <a:pt x="0" y="66468"/>
                </a:lnTo>
                <a:lnTo>
                  <a:pt x="99703" y="33234"/>
                </a:lnTo>
                <a:close/>
              </a:path>
            </a:pathLst>
          </a:custGeom>
          <a:ln w="11078">
            <a:solidFill>
              <a:srgbClr val="000000"/>
            </a:solidFill>
          </a:ln>
        </p:spPr>
        <p:txBody>
          <a:bodyPr wrap="square" lIns="0" tIns="0" rIns="0" bIns="0" rtlCol="0"/>
          <a:lstStyle/>
          <a:p>
            <a:endParaRPr sz="1266"/>
          </a:p>
        </p:txBody>
      </p:sp>
      <p:sp>
        <p:nvSpPr>
          <p:cNvPr id="46" name="object 46"/>
          <p:cNvSpPr/>
          <p:nvPr/>
        </p:nvSpPr>
        <p:spPr>
          <a:xfrm>
            <a:off x="2255862" y="3592574"/>
            <a:ext cx="70098" cy="46881"/>
          </a:xfrm>
          <a:custGeom>
            <a:avLst/>
            <a:gdLst/>
            <a:ahLst/>
            <a:cxnLst/>
            <a:rect l="l" t="t" r="r" b="b"/>
            <a:pathLst>
              <a:path w="99694" h="66675">
                <a:moveTo>
                  <a:pt x="0" y="0"/>
                </a:moveTo>
                <a:lnTo>
                  <a:pt x="11078" y="33235"/>
                </a:lnTo>
                <a:lnTo>
                  <a:pt x="0" y="66471"/>
                </a:lnTo>
                <a:lnTo>
                  <a:pt x="99703" y="33235"/>
                </a:lnTo>
                <a:lnTo>
                  <a:pt x="0" y="0"/>
                </a:lnTo>
                <a:close/>
              </a:path>
            </a:pathLst>
          </a:custGeom>
          <a:solidFill>
            <a:srgbClr val="000000"/>
          </a:solidFill>
        </p:spPr>
        <p:txBody>
          <a:bodyPr wrap="square" lIns="0" tIns="0" rIns="0" bIns="0" rtlCol="0"/>
          <a:lstStyle/>
          <a:p>
            <a:endParaRPr sz="1266"/>
          </a:p>
        </p:txBody>
      </p:sp>
      <p:sp>
        <p:nvSpPr>
          <p:cNvPr id="47" name="object 47"/>
          <p:cNvSpPr/>
          <p:nvPr/>
        </p:nvSpPr>
        <p:spPr>
          <a:xfrm>
            <a:off x="2255862" y="4527299"/>
            <a:ext cx="70098" cy="46881"/>
          </a:xfrm>
          <a:custGeom>
            <a:avLst/>
            <a:gdLst/>
            <a:ahLst/>
            <a:cxnLst/>
            <a:rect l="l" t="t" r="r" b="b"/>
            <a:pathLst>
              <a:path w="99694" h="66675">
                <a:moveTo>
                  <a:pt x="0" y="0"/>
                </a:moveTo>
                <a:lnTo>
                  <a:pt x="11078" y="33234"/>
                </a:lnTo>
                <a:lnTo>
                  <a:pt x="0" y="66468"/>
                </a:lnTo>
                <a:lnTo>
                  <a:pt x="99703" y="33234"/>
                </a:lnTo>
                <a:lnTo>
                  <a:pt x="0" y="0"/>
                </a:lnTo>
                <a:close/>
              </a:path>
            </a:pathLst>
          </a:custGeom>
          <a:solidFill>
            <a:srgbClr val="000000"/>
          </a:solidFill>
        </p:spPr>
        <p:txBody>
          <a:bodyPr wrap="square" lIns="0" tIns="0" rIns="0" bIns="0" rtlCol="0"/>
          <a:lstStyle/>
          <a:p>
            <a:endParaRPr sz="1266"/>
          </a:p>
        </p:txBody>
      </p:sp>
      <p:sp>
        <p:nvSpPr>
          <p:cNvPr id="48" name="object 48"/>
          <p:cNvSpPr/>
          <p:nvPr/>
        </p:nvSpPr>
        <p:spPr>
          <a:xfrm>
            <a:off x="2255862" y="4527299"/>
            <a:ext cx="70098" cy="46881"/>
          </a:xfrm>
          <a:custGeom>
            <a:avLst/>
            <a:gdLst/>
            <a:ahLst/>
            <a:cxnLst/>
            <a:rect l="l" t="t" r="r" b="b"/>
            <a:pathLst>
              <a:path w="99694" h="66675">
                <a:moveTo>
                  <a:pt x="99703" y="33234"/>
                </a:moveTo>
                <a:lnTo>
                  <a:pt x="0" y="0"/>
                </a:lnTo>
                <a:lnTo>
                  <a:pt x="11078" y="33234"/>
                </a:lnTo>
                <a:lnTo>
                  <a:pt x="0" y="66468"/>
                </a:lnTo>
                <a:lnTo>
                  <a:pt x="99703" y="33234"/>
                </a:lnTo>
                <a:close/>
              </a:path>
            </a:pathLst>
          </a:custGeom>
          <a:ln w="11078">
            <a:solidFill>
              <a:srgbClr val="000000"/>
            </a:solidFill>
          </a:ln>
        </p:spPr>
        <p:txBody>
          <a:bodyPr wrap="square" lIns="0" tIns="0" rIns="0" bIns="0" rtlCol="0"/>
          <a:lstStyle/>
          <a:p>
            <a:endParaRPr sz="1266"/>
          </a:p>
        </p:txBody>
      </p:sp>
      <p:sp>
        <p:nvSpPr>
          <p:cNvPr id="49" name="object 49"/>
          <p:cNvSpPr/>
          <p:nvPr/>
        </p:nvSpPr>
        <p:spPr>
          <a:xfrm>
            <a:off x="2883137" y="3405636"/>
            <a:ext cx="74116" cy="47774"/>
          </a:xfrm>
          <a:custGeom>
            <a:avLst/>
            <a:gdLst/>
            <a:ahLst/>
            <a:cxnLst/>
            <a:rect l="l" t="t" r="r" b="b"/>
            <a:pathLst>
              <a:path w="105410" h="67945">
                <a:moveTo>
                  <a:pt x="104910" y="0"/>
                </a:moveTo>
                <a:lnTo>
                  <a:pt x="0" y="6170"/>
                </a:lnTo>
                <a:lnTo>
                  <a:pt x="22621" y="32913"/>
                </a:lnTo>
                <a:lnTo>
                  <a:pt x="24682" y="67886"/>
                </a:lnTo>
                <a:lnTo>
                  <a:pt x="104910" y="0"/>
                </a:lnTo>
                <a:close/>
              </a:path>
            </a:pathLst>
          </a:custGeom>
          <a:solidFill>
            <a:srgbClr val="000000"/>
          </a:solidFill>
        </p:spPr>
        <p:txBody>
          <a:bodyPr wrap="square" lIns="0" tIns="0" rIns="0" bIns="0" rtlCol="0"/>
          <a:lstStyle/>
          <a:p>
            <a:endParaRPr sz="1266"/>
          </a:p>
        </p:txBody>
      </p:sp>
      <p:sp>
        <p:nvSpPr>
          <p:cNvPr id="50" name="object 50"/>
          <p:cNvSpPr/>
          <p:nvPr/>
        </p:nvSpPr>
        <p:spPr>
          <a:xfrm>
            <a:off x="2883137" y="3405636"/>
            <a:ext cx="74116" cy="47774"/>
          </a:xfrm>
          <a:custGeom>
            <a:avLst/>
            <a:gdLst/>
            <a:ahLst/>
            <a:cxnLst/>
            <a:rect l="l" t="t" r="r" b="b"/>
            <a:pathLst>
              <a:path w="105410" h="67945">
                <a:moveTo>
                  <a:pt x="104910" y="0"/>
                </a:moveTo>
                <a:lnTo>
                  <a:pt x="0" y="6170"/>
                </a:lnTo>
                <a:lnTo>
                  <a:pt x="22621" y="32913"/>
                </a:lnTo>
                <a:lnTo>
                  <a:pt x="24682" y="67886"/>
                </a:lnTo>
                <a:lnTo>
                  <a:pt x="104910" y="0"/>
                </a:lnTo>
                <a:close/>
              </a:path>
            </a:pathLst>
          </a:custGeom>
          <a:ln w="11078">
            <a:solidFill>
              <a:srgbClr val="000000"/>
            </a:solidFill>
          </a:ln>
        </p:spPr>
        <p:txBody>
          <a:bodyPr wrap="square" lIns="0" tIns="0" rIns="0" bIns="0" rtlCol="0"/>
          <a:lstStyle/>
          <a:p>
            <a:endParaRPr sz="1266"/>
          </a:p>
        </p:txBody>
      </p:sp>
      <p:sp>
        <p:nvSpPr>
          <p:cNvPr id="51" name="object 51"/>
          <p:cNvSpPr/>
          <p:nvPr/>
        </p:nvSpPr>
        <p:spPr>
          <a:xfrm>
            <a:off x="2875394" y="4704888"/>
            <a:ext cx="74116" cy="48667"/>
          </a:xfrm>
          <a:custGeom>
            <a:avLst/>
            <a:gdLst/>
            <a:ahLst/>
            <a:cxnLst/>
            <a:rect l="l" t="t" r="r" b="b"/>
            <a:pathLst>
              <a:path w="105410" h="69215">
                <a:moveTo>
                  <a:pt x="25302" y="0"/>
                </a:moveTo>
                <a:lnTo>
                  <a:pt x="22898" y="34951"/>
                </a:lnTo>
                <a:lnTo>
                  <a:pt x="0" y="61461"/>
                </a:lnTo>
                <a:lnTo>
                  <a:pt x="104843" y="68695"/>
                </a:lnTo>
                <a:lnTo>
                  <a:pt x="25302" y="0"/>
                </a:lnTo>
                <a:close/>
              </a:path>
            </a:pathLst>
          </a:custGeom>
          <a:solidFill>
            <a:srgbClr val="000000"/>
          </a:solidFill>
        </p:spPr>
        <p:txBody>
          <a:bodyPr wrap="square" lIns="0" tIns="0" rIns="0" bIns="0" rtlCol="0"/>
          <a:lstStyle/>
          <a:p>
            <a:endParaRPr sz="1266"/>
          </a:p>
        </p:txBody>
      </p:sp>
      <p:sp>
        <p:nvSpPr>
          <p:cNvPr id="52" name="object 52"/>
          <p:cNvSpPr/>
          <p:nvPr/>
        </p:nvSpPr>
        <p:spPr>
          <a:xfrm>
            <a:off x="2875394" y="4704888"/>
            <a:ext cx="74116" cy="48667"/>
          </a:xfrm>
          <a:custGeom>
            <a:avLst/>
            <a:gdLst/>
            <a:ahLst/>
            <a:cxnLst/>
            <a:rect l="l" t="t" r="r" b="b"/>
            <a:pathLst>
              <a:path w="105410" h="69215">
                <a:moveTo>
                  <a:pt x="104843" y="68695"/>
                </a:moveTo>
                <a:lnTo>
                  <a:pt x="25302" y="0"/>
                </a:lnTo>
                <a:lnTo>
                  <a:pt x="22898" y="34951"/>
                </a:lnTo>
                <a:lnTo>
                  <a:pt x="0" y="61461"/>
                </a:lnTo>
                <a:lnTo>
                  <a:pt x="104843" y="68695"/>
                </a:lnTo>
                <a:close/>
              </a:path>
            </a:pathLst>
          </a:custGeom>
          <a:ln w="11078">
            <a:solidFill>
              <a:srgbClr val="000000"/>
            </a:solidFill>
          </a:ln>
        </p:spPr>
        <p:txBody>
          <a:bodyPr wrap="square" lIns="0" tIns="0" rIns="0" bIns="0" rtlCol="0"/>
          <a:lstStyle/>
          <a:p>
            <a:endParaRPr sz="1266"/>
          </a:p>
        </p:txBody>
      </p:sp>
      <p:sp>
        <p:nvSpPr>
          <p:cNvPr id="53" name="object 53"/>
          <p:cNvSpPr/>
          <p:nvPr/>
        </p:nvSpPr>
        <p:spPr>
          <a:xfrm>
            <a:off x="2969691" y="3790740"/>
            <a:ext cx="73223" cy="46434"/>
          </a:xfrm>
          <a:custGeom>
            <a:avLst/>
            <a:gdLst/>
            <a:ahLst/>
            <a:cxnLst/>
            <a:rect l="l" t="t" r="r" b="b"/>
            <a:pathLst>
              <a:path w="104139" h="66039">
                <a:moveTo>
                  <a:pt x="0" y="0"/>
                </a:moveTo>
                <a:lnTo>
                  <a:pt x="16129" y="31107"/>
                </a:lnTo>
                <a:lnTo>
                  <a:pt x="10369" y="65660"/>
                </a:lnTo>
                <a:lnTo>
                  <a:pt x="103669" y="17281"/>
                </a:lnTo>
                <a:lnTo>
                  <a:pt x="0" y="0"/>
                </a:lnTo>
                <a:close/>
              </a:path>
            </a:pathLst>
          </a:custGeom>
          <a:solidFill>
            <a:srgbClr val="000000"/>
          </a:solidFill>
        </p:spPr>
        <p:txBody>
          <a:bodyPr wrap="square" lIns="0" tIns="0" rIns="0" bIns="0" rtlCol="0"/>
          <a:lstStyle/>
          <a:p>
            <a:endParaRPr sz="1266"/>
          </a:p>
        </p:txBody>
      </p:sp>
      <p:sp>
        <p:nvSpPr>
          <p:cNvPr id="54" name="object 54"/>
          <p:cNvSpPr/>
          <p:nvPr/>
        </p:nvSpPr>
        <p:spPr>
          <a:xfrm>
            <a:off x="2969691" y="3790740"/>
            <a:ext cx="73223" cy="46434"/>
          </a:xfrm>
          <a:custGeom>
            <a:avLst/>
            <a:gdLst/>
            <a:ahLst/>
            <a:cxnLst/>
            <a:rect l="l" t="t" r="r" b="b"/>
            <a:pathLst>
              <a:path w="104139" h="66039">
                <a:moveTo>
                  <a:pt x="103669" y="17281"/>
                </a:moveTo>
                <a:lnTo>
                  <a:pt x="0" y="0"/>
                </a:lnTo>
                <a:lnTo>
                  <a:pt x="16129" y="31107"/>
                </a:lnTo>
                <a:lnTo>
                  <a:pt x="10369" y="65660"/>
                </a:lnTo>
                <a:lnTo>
                  <a:pt x="103669" y="17281"/>
                </a:lnTo>
                <a:close/>
              </a:path>
            </a:pathLst>
          </a:custGeom>
          <a:ln w="11078">
            <a:solidFill>
              <a:srgbClr val="000000"/>
            </a:solidFill>
          </a:ln>
        </p:spPr>
        <p:txBody>
          <a:bodyPr wrap="square" lIns="0" tIns="0" rIns="0" bIns="0" rtlCol="0"/>
          <a:lstStyle/>
          <a:p>
            <a:endParaRPr sz="1266"/>
          </a:p>
        </p:txBody>
      </p:sp>
      <p:sp>
        <p:nvSpPr>
          <p:cNvPr id="55" name="object 55"/>
          <p:cNvSpPr/>
          <p:nvPr/>
        </p:nvSpPr>
        <p:spPr>
          <a:xfrm>
            <a:off x="2985068" y="4336320"/>
            <a:ext cx="73223" cy="46434"/>
          </a:xfrm>
          <a:custGeom>
            <a:avLst/>
            <a:gdLst/>
            <a:ahLst/>
            <a:cxnLst/>
            <a:rect l="l" t="t" r="r" b="b"/>
            <a:pathLst>
              <a:path w="104139" h="66039">
                <a:moveTo>
                  <a:pt x="11543" y="0"/>
                </a:moveTo>
                <a:lnTo>
                  <a:pt x="16683" y="34652"/>
                </a:lnTo>
                <a:lnTo>
                  <a:pt x="0" y="65449"/>
                </a:lnTo>
                <a:lnTo>
                  <a:pt x="103957" y="50051"/>
                </a:lnTo>
                <a:lnTo>
                  <a:pt x="11543" y="0"/>
                </a:lnTo>
                <a:close/>
              </a:path>
            </a:pathLst>
          </a:custGeom>
          <a:solidFill>
            <a:srgbClr val="000000"/>
          </a:solidFill>
        </p:spPr>
        <p:txBody>
          <a:bodyPr wrap="square" lIns="0" tIns="0" rIns="0" bIns="0" rtlCol="0"/>
          <a:lstStyle/>
          <a:p>
            <a:endParaRPr sz="1266"/>
          </a:p>
        </p:txBody>
      </p:sp>
      <p:sp>
        <p:nvSpPr>
          <p:cNvPr id="56" name="object 56"/>
          <p:cNvSpPr/>
          <p:nvPr/>
        </p:nvSpPr>
        <p:spPr>
          <a:xfrm>
            <a:off x="2985068" y="4336320"/>
            <a:ext cx="73223" cy="46434"/>
          </a:xfrm>
          <a:custGeom>
            <a:avLst/>
            <a:gdLst/>
            <a:ahLst/>
            <a:cxnLst/>
            <a:rect l="l" t="t" r="r" b="b"/>
            <a:pathLst>
              <a:path w="104139" h="66039">
                <a:moveTo>
                  <a:pt x="103957" y="50051"/>
                </a:moveTo>
                <a:lnTo>
                  <a:pt x="11543" y="0"/>
                </a:lnTo>
                <a:lnTo>
                  <a:pt x="16683" y="34652"/>
                </a:lnTo>
                <a:lnTo>
                  <a:pt x="0" y="65449"/>
                </a:lnTo>
                <a:lnTo>
                  <a:pt x="103957" y="50051"/>
                </a:lnTo>
                <a:close/>
              </a:path>
            </a:pathLst>
          </a:custGeom>
          <a:ln w="11078">
            <a:solidFill>
              <a:srgbClr val="000000"/>
            </a:solidFill>
          </a:ln>
        </p:spPr>
        <p:txBody>
          <a:bodyPr wrap="square" lIns="0" tIns="0" rIns="0" bIns="0" rtlCol="0"/>
          <a:lstStyle/>
          <a:p>
            <a:endParaRPr sz="1266"/>
          </a:p>
        </p:txBody>
      </p:sp>
      <p:sp>
        <p:nvSpPr>
          <p:cNvPr id="57" name="object 57"/>
          <p:cNvSpPr/>
          <p:nvPr/>
        </p:nvSpPr>
        <p:spPr>
          <a:xfrm>
            <a:off x="2769957" y="3927521"/>
            <a:ext cx="46881" cy="70098"/>
          </a:xfrm>
          <a:custGeom>
            <a:avLst/>
            <a:gdLst/>
            <a:ahLst/>
            <a:cxnLst/>
            <a:rect l="l" t="t" r="r" b="b"/>
            <a:pathLst>
              <a:path w="66675" h="99695">
                <a:moveTo>
                  <a:pt x="33234" y="0"/>
                </a:moveTo>
                <a:lnTo>
                  <a:pt x="0" y="99703"/>
                </a:lnTo>
                <a:lnTo>
                  <a:pt x="33234" y="88625"/>
                </a:lnTo>
                <a:lnTo>
                  <a:pt x="62776" y="88625"/>
                </a:lnTo>
                <a:lnTo>
                  <a:pt x="33234" y="0"/>
                </a:lnTo>
                <a:close/>
              </a:path>
              <a:path w="66675" h="99695">
                <a:moveTo>
                  <a:pt x="62776" y="88625"/>
                </a:moveTo>
                <a:lnTo>
                  <a:pt x="33234" y="88625"/>
                </a:lnTo>
                <a:lnTo>
                  <a:pt x="66468" y="99703"/>
                </a:lnTo>
                <a:lnTo>
                  <a:pt x="62776" y="88625"/>
                </a:lnTo>
                <a:close/>
              </a:path>
            </a:pathLst>
          </a:custGeom>
          <a:solidFill>
            <a:srgbClr val="000000"/>
          </a:solidFill>
        </p:spPr>
        <p:txBody>
          <a:bodyPr wrap="square" lIns="0" tIns="0" rIns="0" bIns="0" rtlCol="0"/>
          <a:lstStyle/>
          <a:p>
            <a:endParaRPr sz="1266"/>
          </a:p>
        </p:txBody>
      </p:sp>
      <p:sp>
        <p:nvSpPr>
          <p:cNvPr id="58" name="object 58"/>
          <p:cNvSpPr/>
          <p:nvPr/>
        </p:nvSpPr>
        <p:spPr>
          <a:xfrm>
            <a:off x="2769957" y="3927521"/>
            <a:ext cx="46881" cy="70098"/>
          </a:xfrm>
          <a:custGeom>
            <a:avLst/>
            <a:gdLst/>
            <a:ahLst/>
            <a:cxnLst/>
            <a:rect l="l" t="t" r="r" b="b"/>
            <a:pathLst>
              <a:path w="66675" h="99695">
                <a:moveTo>
                  <a:pt x="33234" y="0"/>
                </a:moveTo>
                <a:lnTo>
                  <a:pt x="0" y="99703"/>
                </a:lnTo>
                <a:lnTo>
                  <a:pt x="33234" y="88625"/>
                </a:lnTo>
                <a:lnTo>
                  <a:pt x="66468" y="99703"/>
                </a:lnTo>
                <a:lnTo>
                  <a:pt x="33234" y="0"/>
                </a:lnTo>
                <a:close/>
              </a:path>
            </a:pathLst>
          </a:custGeom>
          <a:ln w="11078">
            <a:solidFill>
              <a:srgbClr val="000000"/>
            </a:solidFill>
          </a:ln>
        </p:spPr>
        <p:txBody>
          <a:bodyPr wrap="square" lIns="0" tIns="0" rIns="0" bIns="0" rtlCol="0"/>
          <a:lstStyle/>
          <a:p>
            <a:endParaRPr sz="1266"/>
          </a:p>
        </p:txBody>
      </p:sp>
      <p:sp>
        <p:nvSpPr>
          <p:cNvPr id="59" name="object 59"/>
          <p:cNvSpPr/>
          <p:nvPr/>
        </p:nvSpPr>
        <p:spPr>
          <a:xfrm>
            <a:off x="2769957" y="4168990"/>
            <a:ext cx="46881" cy="70098"/>
          </a:xfrm>
          <a:custGeom>
            <a:avLst/>
            <a:gdLst/>
            <a:ahLst/>
            <a:cxnLst/>
            <a:rect l="l" t="t" r="r" b="b"/>
            <a:pathLst>
              <a:path w="66675" h="99695">
                <a:moveTo>
                  <a:pt x="0" y="0"/>
                </a:moveTo>
                <a:lnTo>
                  <a:pt x="33234" y="99703"/>
                </a:lnTo>
                <a:lnTo>
                  <a:pt x="62776" y="11078"/>
                </a:lnTo>
                <a:lnTo>
                  <a:pt x="33234" y="11078"/>
                </a:lnTo>
                <a:lnTo>
                  <a:pt x="0" y="0"/>
                </a:lnTo>
                <a:close/>
              </a:path>
              <a:path w="66675" h="99695">
                <a:moveTo>
                  <a:pt x="66468" y="0"/>
                </a:moveTo>
                <a:lnTo>
                  <a:pt x="33234" y="11078"/>
                </a:lnTo>
                <a:lnTo>
                  <a:pt x="62776" y="11078"/>
                </a:lnTo>
                <a:lnTo>
                  <a:pt x="66468" y="0"/>
                </a:lnTo>
                <a:close/>
              </a:path>
            </a:pathLst>
          </a:custGeom>
          <a:solidFill>
            <a:srgbClr val="000000"/>
          </a:solidFill>
        </p:spPr>
        <p:txBody>
          <a:bodyPr wrap="square" lIns="0" tIns="0" rIns="0" bIns="0" rtlCol="0"/>
          <a:lstStyle/>
          <a:p>
            <a:endParaRPr sz="1266"/>
          </a:p>
        </p:txBody>
      </p:sp>
      <p:sp>
        <p:nvSpPr>
          <p:cNvPr id="60" name="object 60"/>
          <p:cNvSpPr/>
          <p:nvPr/>
        </p:nvSpPr>
        <p:spPr>
          <a:xfrm>
            <a:off x="2769957" y="4168990"/>
            <a:ext cx="46881" cy="70098"/>
          </a:xfrm>
          <a:custGeom>
            <a:avLst/>
            <a:gdLst/>
            <a:ahLst/>
            <a:cxnLst/>
            <a:rect l="l" t="t" r="r" b="b"/>
            <a:pathLst>
              <a:path w="66675" h="99695">
                <a:moveTo>
                  <a:pt x="33234" y="99703"/>
                </a:moveTo>
                <a:lnTo>
                  <a:pt x="66468" y="0"/>
                </a:lnTo>
                <a:lnTo>
                  <a:pt x="33234" y="11078"/>
                </a:lnTo>
                <a:lnTo>
                  <a:pt x="0" y="0"/>
                </a:lnTo>
                <a:lnTo>
                  <a:pt x="33234" y="99703"/>
                </a:lnTo>
                <a:close/>
              </a:path>
            </a:pathLst>
          </a:custGeom>
          <a:ln w="11078">
            <a:solidFill>
              <a:srgbClr val="000000"/>
            </a:solidFill>
          </a:ln>
        </p:spPr>
        <p:txBody>
          <a:bodyPr wrap="square" lIns="0" tIns="0" rIns="0" bIns="0" rtlCol="0"/>
          <a:lstStyle/>
          <a:p>
            <a:endParaRPr sz="1266"/>
          </a:p>
        </p:txBody>
      </p:sp>
      <p:sp>
        <p:nvSpPr>
          <p:cNvPr id="61" name="object 61"/>
          <p:cNvSpPr txBox="1"/>
          <p:nvPr/>
        </p:nvSpPr>
        <p:spPr>
          <a:xfrm>
            <a:off x="2246932" y="3368487"/>
            <a:ext cx="111621" cy="167738"/>
          </a:xfrm>
          <a:prstGeom prst="rect">
            <a:avLst/>
          </a:prstGeom>
        </p:spPr>
        <p:txBody>
          <a:bodyPr vert="horz" wrap="square" lIns="0" tIns="0" rIns="0" bIns="0" rtlCol="0">
            <a:spAutoFit/>
          </a:bodyPr>
          <a:lstStyle/>
          <a:p>
            <a:pPr marL="8929"/>
            <a:r>
              <a:rPr sz="1090" i="1" spc="4" dirty="0">
                <a:latin typeface="Times New Roman"/>
                <a:cs typeface="Times New Roman"/>
              </a:rPr>
              <a:t>f</a:t>
            </a:r>
            <a:r>
              <a:rPr sz="1266" spc="11" baseline="-27777" dirty="0">
                <a:latin typeface="Times New Roman"/>
                <a:cs typeface="Times New Roman"/>
              </a:rPr>
              <a:t>1</a:t>
            </a:r>
            <a:endParaRPr sz="1266" baseline="-27777">
              <a:latin typeface="Times New Roman"/>
              <a:cs typeface="Times New Roman"/>
            </a:endParaRPr>
          </a:p>
        </p:txBody>
      </p:sp>
      <p:sp>
        <p:nvSpPr>
          <p:cNvPr id="62" name="object 62"/>
          <p:cNvSpPr txBox="1"/>
          <p:nvPr/>
        </p:nvSpPr>
        <p:spPr>
          <a:xfrm>
            <a:off x="2239143" y="4575833"/>
            <a:ext cx="111621" cy="167738"/>
          </a:xfrm>
          <a:prstGeom prst="rect">
            <a:avLst/>
          </a:prstGeom>
        </p:spPr>
        <p:txBody>
          <a:bodyPr vert="horz" wrap="square" lIns="0" tIns="0" rIns="0" bIns="0" rtlCol="0">
            <a:spAutoFit/>
          </a:bodyPr>
          <a:lstStyle/>
          <a:p>
            <a:pPr marL="8929"/>
            <a:r>
              <a:rPr sz="1090" i="1" spc="4" dirty="0">
                <a:latin typeface="Times New Roman"/>
                <a:cs typeface="Times New Roman"/>
              </a:rPr>
              <a:t>f</a:t>
            </a:r>
            <a:r>
              <a:rPr sz="1266" spc="11" baseline="-27777" dirty="0">
                <a:latin typeface="Times New Roman"/>
                <a:cs typeface="Times New Roman"/>
              </a:rPr>
              <a:t>2</a:t>
            </a:r>
            <a:endParaRPr sz="1266" baseline="-27777">
              <a:latin typeface="Times New Roman"/>
              <a:cs typeface="Times New Roman"/>
            </a:endParaRPr>
          </a:p>
        </p:txBody>
      </p:sp>
      <p:sp>
        <p:nvSpPr>
          <p:cNvPr id="63" name="object 63"/>
          <p:cNvSpPr txBox="1"/>
          <p:nvPr/>
        </p:nvSpPr>
        <p:spPr>
          <a:xfrm>
            <a:off x="2410508" y="3703427"/>
            <a:ext cx="246906" cy="167738"/>
          </a:xfrm>
          <a:prstGeom prst="rect">
            <a:avLst/>
          </a:prstGeom>
        </p:spPr>
        <p:txBody>
          <a:bodyPr vert="horz" wrap="square" lIns="0" tIns="0" rIns="0" bIns="0" rtlCol="0">
            <a:spAutoFit/>
          </a:bodyPr>
          <a:lstStyle/>
          <a:p>
            <a:pPr marL="8929"/>
            <a:r>
              <a:rPr sz="1635" i="1" spc="15" baseline="-21505" dirty="0">
                <a:latin typeface="Times New Roman"/>
                <a:cs typeface="Times New Roman"/>
              </a:rPr>
              <a:t>W</a:t>
            </a:r>
            <a:r>
              <a:rPr sz="1635" i="1" spc="-100" baseline="-21505" dirty="0">
                <a:latin typeface="Times New Roman"/>
                <a:cs typeface="Times New Roman"/>
              </a:rPr>
              <a:t> </a:t>
            </a:r>
            <a:r>
              <a:rPr sz="1090" spc="7" dirty="0">
                <a:latin typeface="Symbol"/>
                <a:cs typeface="Symbol"/>
              </a:rPr>
              <a:t></a:t>
            </a:r>
            <a:endParaRPr sz="1090">
              <a:latin typeface="Symbol"/>
              <a:cs typeface="Symbol"/>
            </a:endParaRPr>
          </a:p>
        </p:txBody>
      </p:sp>
      <p:sp>
        <p:nvSpPr>
          <p:cNvPr id="64" name="object 64"/>
          <p:cNvSpPr txBox="1"/>
          <p:nvPr/>
        </p:nvSpPr>
        <p:spPr>
          <a:xfrm>
            <a:off x="2410508" y="4256463"/>
            <a:ext cx="134838" cy="167738"/>
          </a:xfrm>
          <a:prstGeom prst="rect">
            <a:avLst/>
          </a:prstGeom>
        </p:spPr>
        <p:txBody>
          <a:bodyPr vert="horz" wrap="square" lIns="0" tIns="0" rIns="0" bIns="0" rtlCol="0">
            <a:spAutoFit/>
          </a:bodyPr>
          <a:lstStyle/>
          <a:p>
            <a:pPr marL="8929"/>
            <a:r>
              <a:rPr sz="1090" i="1" spc="11" dirty="0">
                <a:latin typeface="Times New Roman"/>
                <a:cs typeface="Times New Roman"/>
              </a:rPr>
              <a:t>W</a:t>
            </a:r>
            <a:endParaRPr sz="1090">
              <a:latin typeface="Times New Roman"/>
              <a:cs typeface="Times New Roman"/>
            </a:endParaRPr>
          </a:p>
        </p:txBody>
      </p:sp>
      <p:sp>
        <p:nvSpPr>
          <p:cNvPr id="65" name="object 65"/>
          <p:cNvSpPr txBox="1"/>
          <p:nvPr/>
        </p:nvSpPr>
        <p:spPr>
          <a:xfrm>
            <a:off x="2562354" y="4201935"/>
            <a:ext cx="95101" cy="167738"/>
          </a:xfrm>
          <a:prstGeom prst="rect">
            <a:avLst/>
          </a:prstGeom>
        </p:spPr>
        <p:txBody>
          <a:bodyPr vert="horz" wrap="square" lIns="0" tIns="0" rIns="0" bIns="0" rtlCol="0">
            <a:spAutoFit/>
          </a:bodyPr>
          <a:lstStyle/>
          <a:p>
            <a:pPr marL="8929"/>
            <a:r>
              <a:rPr sz="1090" spc="7" dirty="0">
                <a:latin typeface="Symbol"/>
                <a:cs typeface="Symbol"/>
              </a:rPr>
              <a:t></a:t>
            </a:r>
            <a:endParaRPr sz="1090">
              <a:latin typeface="Symbol"/>
              <a:cs typeface="Symbol"/>
            </a:endParaRPr>
          </a:p>
        </p:txBody>
      </p:sp>
      <p:sp>
        <p:nvSpPr>
          <p:cNvPr id="66" name="object 66"/>
          <p:cNvSpPr txBox="1"/>
          <p:nvPr/>
        </p:nvSpPr>
        <p:spPr>
          <a:xfrm>
            <a:off x="2838913" y="3173746"/>
            <a:ext cx="111621" cy="167738"/>
          </a:xfrm>
          <a:prstGeom prst="rect">
            <a:avLst/>
          </a:prstGeom>
        </p:spPr>
        <p:txBody>
          <a:bodyPr vert="horz" wrap="square" lIns="0" tIns="0" rIns="0" bIns="0" rtlCol="0">
            <a:spAutoFit/>
          </a:bodyPr>
          <a:lstStyle/>
          <a:p>
            <a:pPr marL="8929"/>
            <a:r>
              <a:rPr sz="1090" i="1" spc="4" dirty="0">
                <a:latin typeface="Times New Roman"/>
                <a:cs typeface="Times New Roman"/>
              </a:rPr>
              <a:t>f</a:t>
            </a:r>
            <a:r>
              <a:rPr sz="1266" spc="11" baseline="-27777" dirty="0">
                <a:latin typeface="Times New Roman"/>
                <a:cs typeface="Times New Roman"/>
              </a:rPr>
              <a:t>1</a:t>
            </a:r>
            <a:endParaRPr sz="1266" baseline="-27777">
              <a:latin typeface="Times New Roman"/>
              <a:cs typeface="Times New Roman"/>
            </a:endParaRPr>
          </a:p>
        </p:txBody>
      </p:sp>
      <p:sp>
        <p:nvSpPr>
          <p:cNvPr id="67" name="object 67"/>
          <p:cNvSpPr txBox="1"/>
          <p:nvPr/>
        </p:nvSpPr>
        <p:spPr>
          <a:xfrm>
            <a:off x="2870087" y="4864135"/>
            <a:ext cx="72777" cy="129907"/>
          </a:xfrm>
          <a:prstGeom prst="rect">
            <a:avLst/>
          </a:prstGeom>
        </p:spPr>
        <p:txBody>
          <a:bodyPr vert="horz" wrap="square" lIns="0" tIns="0" rIns="0" bIns="0" rtlCol="0">
            <a:spAutoFit/>
          </a:bodyPr>
          <a:lstStyle/>
          <a:p>
            <a:pPr marL="8929"/>
            <a:r>
              <a:rPr sz="844" spc="7" dirty="0">
                <a:latin typeface="Times New Roman"/>
                <a:cs typeface="Times New Roman"/>
              </a:rPr>
              <a:t>2</a:t>
            </a:r>
            <a:endParaRPr sz="844">
              <a:latin typeface="Times New Roman"/>
              <a:cs typeface="Times New Roman"/>
            </a:endParaRPr>
          </a:p>
        </p:txBody>
      </p:sp>
      <p:sp>
        <p:nvSpPr>
          <p:cNvPr id="68" name="object 68"/>
          <p:cNvSpPr txBox="1"/>
          <p:nvPr/>
        </p:nvSpPr>
        <p:spPr>
          <a:xfrm>
            <a:off x="3228388" y="3687849"/>
            <a:ext cx="57150" cy="167738"/>
          </a:xfrm>
          <a:prstGeom prst="rect">
            <a:avLst/>
          </a:prstGeom>
        </p:spPr>
        <p:txBody>
          <a:bodyPr vert="horz" wrap="square" lIns="0" tIns="0" rIns="0" bIns="0" rtlCol="0">
            <a:spAutoFit/>
          </a:bodyPr>
          <a:lstStyle/>
          <a:p>
            <a:pPr marL="8929"/>
            <a:r>
              <a:rPr sz="1090" i="1" spc="4" dirty="0">
                <a:latin typeface="Times New Roman"/>
                <a:cs typeface="Times New Roman"/>
              </a:rPr>
              <a:t>l</a:t>
            </a:r>
            <a:endParaRPr sz="1090">
              <a:latin typeface="Times New Roman"/>
              <a:cs typeface="Times New Roman"/>
            </a:endParaRPr>
          </a:p>
        </p:txBody>
      </p:sp>
      <p:sp>
        <p:nvSpPr>
          <p:cNvPr id="69" name="object 69"/>
          <p:cNvSpPr txBox="1"/>
          <p:nvPr/>
        </p:nvSpPr>
        <p:spPr>
          <a:xfrm>
            <a:off x="3267343" y="3633324"/>
            <a:ext cx="125462" cy="269304"/>
          </a:xfrm>
          <a:prstGeom prst="rect">
            <a:avLst/>
          </a:prstGeom>
        </p:spPr>
        <p:txBody>
          <a:bodyPr vert="horz" wrap="square" lIns="0" tIns="0" rIns="0" bIns="0" rtlCol="0">
            <a:spAutoFit/>
          </a:bodyPr>
          <a:lstStyle/>
          <a:p>
            <a:pPr marL="38842">
              <a:lnSpc>
                <a:spcPts val="1205"/>
              </a:lnSpc>
            </a:pPr>
            <a:r>
              <a:rPr sz="1090" spc="7" dirty="0">
                <a:latin typeface="Symbol"/>
                <a:cs typeface="Symbol"/>
              </a:rPr>
              <a:t></a:t>
            </a:r>
            <a:endParaRPr sz="1090">
              <a:latin typeface="Symbol"/>
              <a:cs typeface="Symbol"/>
            </a:endParaRPr>
          </a:p>
          <a:p>
            <a:pPr marL="8929">
              <a:lnSpc>
                <a:spcPts val="911"/>
              </a:lnSpc>
            </a:pPr>
            <a:r>
              <a:rPr sz="844" i="1" spc="4" dirty="0">
                <a:latin typeface="Times New Roman"/>
                <a:cs typeface="Times New Roman"/>
              </a:rPr>
              <a:t>i</a:t>
            </a:r>
            <a:endParaRPr sz="844">
              <a:latin typeface="Times New Roman"/>
              <a:cs typeface="Times New Roman"/>
            </a:endParaRPr>
          </a:p>
        </p:txBody>
      </p:sp>
      <p:sp>
        <p:nvSpPr>
          <p:cNvPr id="70" name="object 70"/>
          <p:cNvSpPr txBox="1"/>
          <p:nvPr/>
        </p:nvSpPr>
        <p:spPr>
          <a:xfrm>
            <a:off x="3275132" y="4404564"/>
            <a:ext cx="48220" cy="129907"/>
          </a:xfrm>
          <a:prstGeom prst="rect">
            <a:avLst/>
          </a:prstGeom>
        </p:spPr>
        <p:txBody>
          <a:bodyPr vert="horz" wrap="square" lIns="0" tIns="0" rIns="0" bIns="0" rtlCol="0">
            <a:spAutoFit/>
          </a:bodyPr>
          <a:lstStyle/>
          <a:p>
            <a:pPr marL="8929"/>
            <a:r>
              <a:rPr sz="844" i="1" spc="4" dirty="0">
                <a:latin typeface="Times New Roman"/>
                <a:cs typeface="Times New Roman"/>
              </a:rPr>
              <a:t>j</a:t>
            </a:r>
            <a:endParaRPr sz="844">
              <a:latin typeface="Times New Roman"/>
              <a:cs typeface="Times New Roman"/>
            </a:endParaRPr>
          </a:p>
        </p:txBody>
      </p:sp>
      <p:sp>
        <p:nvSpPr>
          <p:cNvPr id="71" name="object 71"/>
          <p:cNvSpPr txBox="1"/>
          <p:nvPr/>
        </p:nvSpPr>
        <p:spPr>
          <a:xfrm>
            <a:off x="3236169" y="4264260"/>
            <a:ext cx="164306" cy="167738"/>
          </a:xfrm>
          <a:prstGeom prst="rect">
            <a:avLst/>
          </a:prstGeom>
        </p:spPr>
        <p:txBody>
          <a:bodyPr vert="horz" wrap="square" lIns="0" tIns="0" rIns="0" bIns="0" rtlCol="0">
            <a:spAutoFit/>
          </a:bodyPr>
          <a:lstStyle/>
          <a:p>
            <a:pPr marL="8929"/>
            <a:r>
              <a:rPr sz="1635" i="1" spc="5" baseline="-21505" dirty="0">
                <a:latin typeface="Times New Roman"/>
                <a:cs typeface="Times New Roman"/>
              </a:rPr>
              <a:t>l</a:t>
            </a:r>
            <a:r>
              <a:rPr sz="1635" i="1" spc="-158" baseline="-21505" dirty="0">
                <a:latin typeface="Times New Roman"/>
                <a:cs typeface="Times New Roman"/>
              </a:rPr>
              <a:t> </a:t>
            </a:r>
            <a:r>
              <a:rPr sz="1090" spc="7" dirty="0">
                <a:latin typeface="Symbol"/>
                <a:cs typeface="Symbol"/>
              </a:rPr>
              <a:t></a:t>
            </a:r>
            <a:endParaRPr sz="1090">
              <a:latin typeface="Symbol"/>
              <a:cs typeface="Symbol"/>
            </a:endParaRPr>
          </a:p>
        </p:txBody>
      </p:sp>
      <p:sp>
        <p:nvSpPr>
          <p:cNvPr id="72" name="object 72"/>
          <p:cNvSpPr txBox="1"/>
          <p:nvPr/>
        </p:nvSpPr>
        <p:spPr>
          <a:xfrm>
            <a:off x="2893439" y="3150393"/>
            <a:ext cx="102245" cy="167738"/>
          </a:xfrm>
          <a:prstGeom prst="rect">
            <a:avLst/>
          </a:prstGeom>
        </p:spPr>
        <p:txBody>
          <a:bodyPr vert="horz" wrap="square" lIns="0" tIns="0" rIns="0" bIns="0" rtlCol="0">
            <a:spAutoFit/>
          </a:bodyPr>
          <a:lstStyle/>
          <a:p>
            <a:pPr marL="8929"/>
            <a:r>
              <a:rPr sz="1090" spc="418" dirty="0">
                <a:latin typeface="Arial"/>
                <a:cs typeface="Arial"/>
              </a:rPr>
              <a:t>’</a:t>
            </a:r>
            <a:endParaRPr sz="1090">
              <a:latin typeface="Arial"/>
              <a:cs typeface="Arial"/>
            </a:endParaRPr>
          </a:p>
        </p:txBody>
      </p:sp>
      <p:sp>
        <p:nvSpPr>
          <p:cNvPr id="73" name="object 73"/>
          <p:cNvSpPr txBox="1"/>
          <p:nvPr/>
        </p:nvSpPr>
        <p:spPr>
          <a:xfrm>
            <a:off x="2831132" y="4754987"/>
            <a:ext cx="156716" cy="167738"/>
          </a:xfrm>
          <a:prstGeom prst="rect">
            <a:avLst/>
          </a:prstGeom>
        </p:spPr>
        <p:txBody>
          <a:bodyPr vert="horz" wrap="square" lIns="0" tIns="0" rIns="0" bIns="0" rtlCol="0">
            <a:spAutoFit/>
          </a:bodyPr>
          <a:lstStyle/>
          <a:p>
            <a:pPr marL="8929"/>
            <a:r>
              <a:rPr sz="1635" i="1" spc="5" baseline="-8960" dirty="0">
                <a:latin typeface="Times New Roman"/>
                <a:cs typeface="Times New Roman"/>
              </a:rPr>
              <a:t>f</a:t>
            </a:r>
            <a:r>
              <a:rPr sz="1635" i="1" spc="-332" baseline="-8960" dirty="0">
                <a:latin typeface="Times New Roman"/>
                <a:cs typeface="Times New Roman"/>
              </a:rPr>
              <a:t> </a:t>
            </a:r>
            <a:r>
              <a:rPr sz="1090" spc="418" dirty="0">
                <a:latin typeface="Arial"/>
                <a:cs typeface="Arial"/>
              </a:rPr>
              <a:t>’</a:t>
            </a:r>
            <a:endParaRPr sz="1090">
              <a:latin typeface="Arial"/>
              <a:cs typeface="Arial"/>
            </a:endParaRPr>
          </a:p>
        </p:txBody>
      </p:sp>
      <p:sp>
        <p:nvSpPr>
          <p:cNvPr id="74" name="object 74"/>
          <p:cNvSpPr txBox="1"/>
          <p:nvPr/>
        </p:nvSpPr>
        <p:spPr>
          <a:xfrm>
            <a:off x="2745438" y="3983844"/>
            <a:ext cx="95101" cy="167738"/>
          </a:xfrm>
          <a:prstGeom prst="rect">
            <a:avLst/>
          </a:prstGeom>
        </p:spPr>
        <p:txBody>
          <a:bodyPr vert="horz" wrap="square" lIns="0" tIns="0" rIns="0" bIns="0" rtlCol="0">
            <a:spAutoFit/>
          </a:bodyPr>
          <a:lstStyle/>
          <a:p>
            <a:pPr marL="8929"/>
            <a:r>
              <a:rPr sz="1090" spc="7" dirty="0">
                <a:latin typeface="Symbol"/>
                <a:cs typeface="Symbol"/>
              </a:rPr>
              <a:t></a:t>
            </a:r>
            <a:endParaRPr sz="1090">
              <a:latin typeface="Symbol"/>
              <a:cs typeface="Symbol"/>
            </a:endParaRPr>
          </a:p>
        </p:txBody>
      </p:sp>
      <p:sp>
        <p:nvSpPr>
          <p:cNvPr id="75" name="object 75"/>
          <p:cNvSpPr/>
          <p:nvPr/>
        </p:nvSpPr>
        <p:spPr>
          <a:xfrm>
            <a:off x="8071631" y="32298"/>
            <a:ext cx="2581126" cy="2637240"/>
          </a:xfrm>
          <a:prstGeom prst="rect">
            <a:avLst/>
          </a:prstGeom>
          <a:blipFill>
            <a:blip r:embed="rId2" cstate="print"/>
            <a:stretch>
              <a:fillRect/>
            </a:stretch>
          </a:blipFill>
        </p:spPr>
        <p:txBody>
          <a:bodyPr wrap="square" lIns="0" tIns="0" rIns="0" bIns="0" rtlCol="0"/>
          <a:lstStyle/>
          <a:p>
            <a:endParaRPr sz="1266"/>
          </a:p>
        </p:txBody>
      </p:sp>
      <p:sp>
        <p:nvSpPr>
          <p:cNvPr id="76" name="object 76"/>
          <p:cNvSpPr/>
          <p:nvPr/>
        </p:nvSpPr>
        <p:spPr>
          <a:xfrm>
            <a:off x="8099268" y="42175"/>
            <a:ext cx="2535629" cy="2627364"/>
          </a:xfrm>
          <a:prstGeom prst="rect">
            <a:avLst/>
          </a:prstGeom>
          <a:blipFill>
            <a:blip r:embed="rId3" cstate="print"/>
            <a:stretch>
              <a:fillRect/>
            </a:stretch>
          </a:blipFill>
        </p:spPr>
        <p:txBody>
          <a:bodyPr wrap="square" lIns="0" tIns="0" rIns="0" bIns="0" rtlCol="0"/>
          <a:lstStyle/>
          <a:p>
            <a:endParaRPr sz="1266"/>
          </a:p>
        </p:txBody>
      </p:sp>
      <p:sp>
        <p:nvSpPr>
          <p:cNvPr id="77" name="object 77"/>
          <p:cNvSpPr/>
          <p:nvPr/>
        </p:nvSpPr>
        <p:spPr>
          <a:xfrm>
            <a:off x="2268140" y="0"/>
            <a:ext cx="4908354" cy="898924"/>
          </a:xfrm>
          <a:prstGeom prst="rect">
            <a:avLst/>
          </a:prstGeom>
          <a:blipFill>
            <a:blip r:embed="rId4" cstate="print"/>
            <a:stretch>
              <a:fillRect/>
            </a:stretch>
          </a:blipFill>
        </p:spPr>
        <p:txBody>
          <a:bodyPr wrap="square" lIns="0" tIns="0" rIns="0" bIns="0" rtlCol="0"/>
          <a:lstStyle/>
          <a:p>
            <a:endParaRPr sz="1266"/>
          </a:p>
        </p:txBody>
      </p:sp>
      <p:sp>
        <p:nvSpPr>
          <p:cNvPr id="78" name="object 78"/>
          <p:cNvSpPr txBox="1">
            <a:spLocks noGrp="1"/>
          </p:cNvSpPr>
          <p:nvPr>
            <p:ph type="title"/>
          </p:nvPr>
        </p:nvSpPr>
        <p:spPr>
          <a:xfrm>
            <a:off x="2580828" y="0"/>
            <a:ext cx="4260354" cy="649280"/>
          </a:xfrm>
          <a:prstGeom prst="rect">
            <a:avLst/>
          </a:prstGeom>
        </p:spPr>
        <p:txBody>
          <a:bodyPr vert="horz" wrap="square" lIns="0" tIns="0" rIns="0" bIns="0" rtlCol="0" anchor="t">
            <a:spAutoFit/>
          </a:bodyPr>
          <a:lstStyle/>
          <a:p>
            <a:pPr marL="8929"/>
            <a:r>
              <a:rPr sz="4219" spc="116" dirty="0">
                <a:solidFill>
                  <a:srgbClr val="FF6600"/>
                </a:solidFill>
                <a:latin typeface="Times New Roman"/>
                <a:cs typeface="Times New Roman"/>
              </a:rPr>
              <a:t>(A). </a:t>
            </a:r>
            <a:r>
              <a:rPr sz="4219" spc="390" dirty="0">
                <a:solidFill>
                  <a:srgbClr val="FF6600"/>
                </a:solidFill>
                <a:latin typeface="Times New Roman"/>
                <a:cs typeface="Times New Roman"/>
              </a:rPr>
              <a:t>The</a:t>
            </a:r>
            <a:r>
              <a:rPr sz="4219" spc="281" dirty="0">
                <a:solidFill>
                  <a:srgbClr val="FF6600"/>
                </a:solidFill>
                <a:latin typeface="Times New Roman"/>
                <a:cs typeface="Times New Roman"/>
              </a:rPr>
              <a:t> </a:t>
            </a:r>
            <a:r>
              <a:rPr sz="4219" spc="506" dirty="0">
                <a:solidFill>
                  <a:srgbClr val="FF6600"/>
                </a:solidFill>
                <a:latin typeface="Times New Roman"/>
                <a:cs typeface="Times New Roman"/>
              </a:rPr>
              <a:t>Models</a:t>
            </a:r>
            <a:endParaRPr sz="4219">
              <a:latin typeface="Times New Roman"/>
              <a:cs typeface="Times New Roman"/>
            </a:endParaRPr>
          </a:p>
        </p:txBody>
      </p:sp>
      <p:sp>
        <p:nvSpPr>
          <p:cNvPr id="81" name="object 81"/>
          <p:cNvSpPr txBox="1">
            <a:spLocks noGrp="1"/>
          </p:cNvSpPr>
          <p:nvPr>
            <p:ph type="sldNum" sz="quarter" idx="4294967295"/>
          </p:nvPr>
        </p:nvSpPr>
        <p:spPr>
          <a:xfrm>
            <a:off x="6002238" y="6577495"/>
            <a:ext cx="178594" cy="461665"/>
          </a:xfrm>
          <a:prstGeom prst="rect">
            <a:avLst/>
          </a:prstGeom>
        </p:spPr>
        <p:txBody>
          <a:bodyPr vert="horz" wrap="square" lIns="0" tIns="0" rIns="0" bIns="0" rtlCol="0">
            <a:spAutoFit/>
          </a:bodyPr>
          <a:lstStyle/>
          <a:p>
            <a:pPr marL="17859">
              <a:lnSpc>
                <a:spcPts val="1174"/>
              </a:lnSpc>
            </a:pPr>
            <a:fld id="{81D60167-4931-47E6-BA6A-407CBD079E47}" type="slidenum">
              <a:rPr spc="-63" dirty="0"/>
              <a:pPr marL="17859">
                <a:lnSpc>
                  <a:spcPts val="1174"/>
                </a:lnSpc>
              </a:pPr>
              <a:t>74</a:t>
            </a:fld>
            <a:endParaRPr spc="-63" dirty="0"/>
          </a:p>
        </p:txBody>
      </p:sp>
      <p:sp>
        <p:nvSpPr>
          <p:cNvPr id="80" name="object 80"/>
          <p:cNvSpPr txBox="1"/>
          <p:nvPr/>
        </p:nvSpPr>
        <p:spPr>
          <a:xfrm>
            <a:off x="6698066" y="5015832"/>
            <a:ext cx="3073598" cy="303032"/>
          </a:xfrm>
          <a:prstGeom prst="rect">
            <a:avLst/>
          </a:prstGeom>
        </p:spPr>
        <p:txBody>
          <a:bodyPr vert="horz" wrap="square" lIns="0" tIns="0" rIns="0" bIns="0" rtlCol="0">
            <a:spAutoFit/>
          </a:bodyPr>
          <a:lstStyle/>
          <a:p>
            <a:pPr marL="8929"/>
            <a:r>
              <a:rPr sz="1969" spc="-63" dirty="0">
                <a:solidFill>
                  <a:srgbClr val="00B0F0"/>
                </a:solidFill>
                <a:latin typeface="Century"/>
                <a:cs typeface="Century"/>
              </a:rPr>
              <a:t>(Michelle </a:t>
            </a:r>
            <a:r>
              <a:rPr sz="1969" spc="-88" dirty="0">
                <a:solidFill>
                  <a:srgbClr val="00B0F0"/>
                </a:solidFill>
                <a:latin typeface="Century"/>
                <a:cs typeface="Century"/>
              </a:rPr>
              <a:t>Dolinski’s</a:t>
            </a:r>
            <a:r>
              <a:rPr sz="1969" spc="-74" dirty="0">
                <a:solidFill>
                  <a:srgbClr val="00B0F0"/>
                </a:solidFill>
                <a:latin typeface="Century"/>
                <a:cs typeface="Century"/>
              </a:rPr>
              <a:t> </a:t>
            </a:r>
            <a:r>
              <a:rPr sz="1969" spc="-91" dirty="0">
                <a:solidFill>
                  <a:srgbClr val="00B0F0"/>
                </a:solidFill>
                <a:latin typeface="Century"/>
                <a:cs typeface="Century"/>
              </a:rPr>
              <a:t>lectures)</a:t>
            </a:r>
            <a:endParaRPr sz="1969">
              <a:latin typeface="Century"/>
              <a:cs typeface="Century"/>
            </a:endParaRPr>
          </a:p>
        </p:txBody>
      </p:sp>
    </p:spTree>
    <p:extLst>
      <p:ext uri="{BB962C8B-B14F-4D97-AF65-F5344CB8AC3E}">
        <p14:creationId xmlns:p14="http://schemas.microsoft.com/office/powerpoint/2010/main" val="1026740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2633185" y="2825756"/>
            <a:ext cx="7576025" cy="2776553"/>
          </a:xfrm>
          <a:prstGeom prst="rect">
            <a:avLst/>
          </a:prstGeom>
          <a:blipFill>
            <a:blip r:embed="rId2" cstate="print"/>
            <a:stretch>
              <a:fillRect/>
            </a:stretch>
          </a:blipFill>
        </p:spPr>
        <p:txBody>
          <a:bodyPr wrap="square" lIns="0" tIns="0" rIns="0" bIns="0" rtlCol="0">
            <a:noAutofit/>
          </a:bodyPr>
          <a:lstStyle/>
          <a:p>
            <a:endParaRPr sz="3560"/>
          </a:p>
        </p:txBody>
      </p:sp>
      <p:sp>
        <p:nvSpPr>
          <p:cNvPr id="3" name="object 3"/>
          <p:cNvSpPr txBox="1"/>
          <p:nvPr/>
        </p:nvSpPr>
        <p:spPr>
          <a:xfrm>
            <a:off x="4542222" y="473408"/>
            <a:ext cx="3157516" cy="410629"/>
          </a:xfrm>
          <a:prstGeom prst="rect">
            <a:avLst/>
          </a:prstGeom>
        </p:spPr>
        <p:txBody>
          <a:bodyPr wrap="square" lIns="0" tIns="0" rIns="0" bIns="0" rtlCol="0">
            <a:noAutofit/>
          </a:bodyPr>
          <a:lstStyle/>
          <a:p>
            <a:pPr marL="25121">
              <a:lnSpc>
                <a:spcPts val="2977"/>
              </a:lnSpc>
              <a:spcBef>
                <a:spcPts val="148"/>
              </a:spcBef>
            </a:pPr>
            <a:r>
              <a:rPr sz="2769" dirty="0">
                <a:solidFill>
                  <a:srgbClr val="3333B2"/>
                </a:solidFill>
                <a:latin typeface="Times New Roman"/>
                <a:cs typeface="Times New Roman"/>
              </a:rPr>
              <a:t>Left-Right</a:t>
            </a:r>
            <a:r>
              <a:rPr sz="2769" spc="251" dirty="0">
                <a:solidFill>
                  <a:srgbClr val="3333B2"/>
                </a:solidFill>
                <a:latin typeface="Times New Roman"/>
                <a:cs typeface="Times New Roman"/>
              </a:rPr>
              <a:t> </a:t>
            </a:r>
            <a:r>
              <a:rPr sz="2769" dirty="0">
                <a:solidFill>
                  <a:srgbClr val="3333B2"/>
                </a:solidFill>
                <a:latin typeface="Times New Roman"/>
                <a:cs typeface="Times New Roman"/>
              </a:rPr>
              <a:t>symmetry</a:t>
            </a:r>
            <a:endParaRPr sz="2769">
              <a:latin typeface="Times New Roman"/>
              <a:cs typeface="Times New Roman"/>
            </a:endParaRPr>
          </a:p>
        </p:txBody>
      </p:sp>
      <p:sp>
        <p:nvSpPr>
          <p:cNvPr id="2" name="object 2"/>
          <p:cNvSpPr txBox="1"/>
          <p:nvPr/>
        </p:nvSpPr>
        <p:spPr>
          <a:xfrm>
            <a:off x="2520093" y="1918953"/>
            <a:ext cx="1794330" cy="586962"/>
          </a:xfrm>
          <a:prstGeom prst="rect">
            <a:avLst/>
          </a:prstGeom>
        </p:spPr>
        <p:txBody>
          <a:bodyPr wrap="square" lIns="0" tIns="0" rIns="0" bIns="0" rtlCol="0">
            <a:noAutofit/>
          </a:bodyPr>
          <a:lstStyle/>
          <a:p>
            <a:pPr marL="25121">
              <a:lnSpc>
                <a:spcPts val="2136"/>
              </a:lnSpc>
              <a:spcBef>
                <a:spcPts val="107"/>
              </a:spcBef>
            </a:pPr>
            <a:r>
              <a:rPr sz="2670" baseline="3220" dirty="0">
                <a:solidFill>
                  <a:srgbClr val="3333B2"/>
                </a:solidFill>
                <a:latin typeface="Times New Roman"/>
                <a:cs typeface="Times New Roman"/>
              </a:rPr>
              <a:t>• </a:t>
            </a:r>
            <a:r>
              <a:rPr sz="2670" spc="91" baseline="3220" dirty="0">
                <a:solidFill>
                  <a:srgbClr val="3333B2"/>
                </a:solidFill>
                <a:latin typeface="Times New Roman"/>
                <a:cs typeface="Times New Roman"/>
              </a:rPr>
              <a:t> </a:t>
            </a:r>
            <a:r>
              <a:rPr sz="1978" dirty="0">
                <a:latin typeface="Times New Roman"/>
                <a:cs typeface="Times New Roman"/>
              </a:rPr>
              <a:t>Aesthetics</a:t>
            </a:r>
          </a:p>
        </p:txBody>
      </p:sp>
      <p:sp>
        <p:nvSpPr>
          <p:cNvPr id="6" name="Date Placeholder 5"/>
          <p:cNvSpPr>
            <a:spLocks noGrp="1"/>
          </p:cNvSpPr>
          <p:nvPr>
            <p:ph type="dt" sz="half" idx="10"/>
          </p:nvPr>
        </p:nvSpPr>
        <p:spPr/>
        <p:txBody>
          <a:bodyPr/>
          <a:lstStyle/>
          <a:p>
            <a:fld id="{F3B512B3-2569-4AD7-A804-EB194DDD9EC6}" type="datetime1">
              <a:rPr lang="en-US" smtClean="0"/>
              <a:t>9/29/2017</a:t>
            </a:fld>
            <a:endParaRPr lang="en-US" dirty="0"/>
          </a:p>
        </p:txBody>
      </p:sp>
      <p:sp>
        <p:nvSpPr>
          <p:cNvPr id="7" name="Footer Placeholder 6"/>
          <p:cNvSpPr>
            <a:spLocks noGrp="1"/>
          </p:cNvSpPr>
          <p:nvPr>
            <p:ph type="ftr" sz="quarter" idx="11"/>
          </p:nvPr>
        </p:nvSpPr>
        <p:spPr/>
        <p:txBody>
          <a:bodyPr/>
          <a:lstStyle/>
          <a:p>
            <a:r>
              <a:rPr lang="en-US" smtClean="0"/>
              <a:t>SUDIP JANA </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75</a:t>
            </a:fld>
            <a:endParaRPr lang="en-US" dirty="0"/>
          </a:p>
        </p:txBody>
      </p:sp>
    </p:spTree>
    <p:extLst>
      <p:ext uri="{BB962C8B-B14F-4D97-AF65-F5344CB8AC3E}">
        <p14:creationId xmlns:p14="http://schemas.microsoft.com/office/powerpoint/2010/main" val="374173147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p:nvPr/>
        </p:nvSpPr>
        <p:spPr>
          <a:xfrm>
            <a:off x="3108701" y="2224170"/>
            <a:ext cx="6820910" cy="2451513"/>
          </a:xfrm>
          <a:prstGeom prst="rect">
            <a:avLst/>
          </a:prstGeom>
          <a:blipFill>
            <a:blip r:embed="rId2" cstate="print"/>
            <a:stretch>
              <a:fillRect/>
            </a:stretch>
          </a:blipFill>
        </p:spPr>
        <p:txBody>
          <a:bodyPr wrap="square" lIns="0" tIns="0" rIns="0" bIns="0" rtlCol="0">
            <a:noAutofit/>
          </a:bodyPr>
          <a:lstStyle/>
          <a:p>
            <a:endParaRPr sz="3560"/>
          </a:p>
        </p:txBody>
      </p:sp>
      <p:sp>
        <p:nvSpPr>
          <p:cNvPr id="8" name="object 8"/>
          <p:cNvSpPr/>
          <p:nvPr/>
        </p:nvSpPr>
        <p:spPr>
          <a:xfrm>
            <a:off x="3289276" y="4777385"/>
            <a:ext cx="6470816" cy="722727"/>
          </a:xfrm>
          <a:prstGeom prst="rect">
            <a:avLst/>
          </a:prstGeom>
          <a:blipFill>
            <a:blip r:embed="rId3" cstate="print"/>
            <a:stretch>
              <a:fillRect/>
            </a:stretch>
          </a:blipFill>
        </p:spPr>
        <p:txBody>
          <a:bodyPr wrap="square" lIns="0" tIns="0" rIns="0" bIns="0" rtlCol="0">
            <a:noAutofit/>
          </a:bodyPr>
          <a:lstStyle/>
          <a:p>
            <a:endParaRPr sz="3560"/>
          </a:p>
        </p:txBody>
      </p:sp>
      <p:sp>
        <p:nvSpPr>
          <p:cNvPr id="5" name="object 5"/>
          <p:cNvSpPr txBox="1"/>
          <p:nvPr/>
        </p:nvSpPr>
        <p:spPr>
          <a:xfrm>
            <a:off x="4542222" y="473408"/>
            <a:ext cx="3157516" cy="410629"/>
          </a:xfrm>
          <a:prstGeom prst="rect">
            <a:avLst/>
          </a:prstGeom>
        </p:spPr>
        <p:txBody>
          <a:bodyPr wrap="square" lIns="0" tIns="0" rIns="0" bIns="0" rtlCol="0">
            <a:noAutofit/>
          </a:bodyPr>
          <a:lstStyle/>
          <a:p>
            <a:pPr marL="25121">
              <a:lnSpc>
                <a:spcPts val="2977"/>
              </a:lnSpc>
              <a:spcBef>
                <a:spcPts val="148"/>
              </a:spcBef>
            </a:pPr>
            <a:r>
              <a:rPr sz="2769" dirty="0">
                <a:solidFill>
                  <a:srgbClr val="3333B2"/>
                </a:solidFill>
                <a:latin typeface="Times New Roman"/>
                <a:cs typeface="Times New Roman"/>
              </a:rPr>
              <a:t>Left-Right</a:t>
            </a:r>
            <a:r>
              <a:rPr sz="2769" spc="251" dirty="0">
                <a:solidFill>
                  <a:srgbClr val="3333B2"/>
                </a:solidFill>
                <a:latin typeface="Times New Roman"/>
                <a:cs typeface="Times New Roman"/>
              </a:rPr>
              <a:t> </a:t>
            </a:r>
            <a:r>
              <a:rPr sz="2769" dirty="0">
                <a:solidFill>
                  <a:srgbClr val="3333B2"/>
                </a:solidFill>
                <a:latin typeface="Times New Roman"/>
                <a:cs typeface="Times New Roman"/>
              </a:rPr>
              <a:t>symmetry</a:t>
            </a:r>
            <a:endParaRPr sz="2769">
              <a:latin typeface="Times New Roman"/>
              <a:cs typeface="Times New Roman"/>
            </a:endParaRPr>
          </a:p>
        </p:txBody>
      </p:sp>
      <p:sp>
        <p:nvSpPr>
          <p:cNvPr id="4" name="object 4"/>
          <p:cNvSpPr txBox="1"/>
          <p:nvPr/>
        </p:nvSpPr>
        <p:spPr>
          <a:xfrm>
            <a:off x="2448722" y="1948685"/>
            <a:ext cx="162862" cy="275485"/>
          </a:xfrm>
          <a:prstGeom prst="rect">
            <a:avLst/>
          </a:prstGeom>
        </p:spPr>
        <p:txBody>
          <a:bodyPr wrap="square" lIns="0" tIns="0" rIns="0" bIns="0" rtlCol="0">
            <a:noAutofit/>
          </a:bodyPr>
          <a:lstStyle/>
          <a:p>
            <a:pPr marL="25121">
              <a:lnSpc>
                <a:spcPts val="1938"/>
              </a:lnSpc>
              <a:spcBef>
                <a:spcPts val="97"/>
              </a:spcBef>
            </a:pPr>
            <a:r>
              <a:rPr sz="1780" dirty="0">
                <a:solidFill>
                  <a:srgbClr val="3333B2"/>
                </a:solidFill>
                <a:latin typeface="Times New Roman"/>
                <a:cs typeface="Times New Roman"/>
              </a:rPr>
              <a:t>•</a:t>
            </a:r>
            <a:endParaRPr sz="1780" dirty="0">
              <a:latin typeface="Times New Roman"/>
              <a:cs typeface="Times New Roman"/>
            </a:endParaRPr>
          </a:p>
        </p:txBody>
      </p:sp>
      <p:sp>
        <p:nvSpPr>
          <p:cNvPr id="3" name="object 3"/>
          <p:cNvSpPr txBox="1"/>
          <p:nvPr/>
        </p:nvSpPr>
        <p:spPr>
          <a:xfrm>
            <a:off x="2724075" y="1828696"/>
            <a:ext cx="1130402" cy="515465"/>
          </a:xfrm>
          <a:prstGeom prst="rect">
            <a:avLst/>
          </a:prstGeom>
        </p:spPr>
        <p:txBody>
          <a:bodyPr wrap="square" lIns="0" tIns="0" rIns="0" bIns="0" rtlCol="0">
            <a:noAutofit/>
          </a:bodyPr>
          <a:lstStyle/>
          <a:p>
            <a:pPr marL="25121">
              <a:lnSpc>
                <a:spcPts val="2136"/>
              </a:lnSpc>
              <a:spcBef>
                <a:spcPts val="107"/>
              </a:spcBef>
            </a:pPr>
            <a:r>
              <a:rPr sz="1978" dirty="0">
                <a:latin typeface="Times New Roman"/>
                <a:cs typeface="Times New Roman"/>
              </a:rPr>
              <a:t>Aesthetics</a:t>
            </a:r>
          </a:p>
        </p:txBody>
      </p:sp>
      <p:sp>
        <p:nvSpPr>
          <p:cNvPr id="2" name="object 2"/>
          <p:cNvSpPr txBox="1"/>
          <p:nvPr/>
        </p:nvSpPr>
        <p:spPr>
          <a:xfrm>
            <a:off x="2561213" y="4863264"/>
            <a:ext cx="162862" cy="275485"/>
          </a:xfrm>
          <a:prstGeom prst="rect">
            <a:avLst/>
          </a:prstGeom>
        </p:spPr>
        <p:txBody>
          <a:bodyPr wrap="square" lIns="0" tIns="0" rIns="0" bIns="0" rtlCol="0">
            <a:noAutofit/>
          </a:bodyPr>
          <a:lstStyle/>
          <a:p>
            <a:pPr marL="25121">
              <a:lnSpc>
                <a:spcPts val="1938"/>
              </a:lnSpc>
              <a:spcBef>
                <a:spcPts val="97"/>
              </a:spcBef>
            </a:pPr>
            <a:r>
              <a:rPr sz="1780" dirty="0">
                <a:solidFill>
                  <a:srgbClr val="3333B2"/>
                </a:solidFill>
                <a:latin typeface="Times New Roman"/>
                <a:cs typeface="Times New Roman"/>
              </a:rPr>
              <a:t>•</a:t>
            </a:r>
            <a:endParaRPr sz="1780" dirty="0">
              <a:latin typeface="Times New Roman"/>
              <a:cs typeface="Times New Roman"/>
            </a:endParaRPr>
          </a:p>
        </p:txBody>
      </p:sp>
      <p:sp>
        <p:nvSpPr>
          <p:cNvPr id="9" name="Date Placeholder 8"/>
          <p:cNvSpPr>
            <a:spLocks noGrp="1"/>
          </p:cNvSpPr>
          <p:nvPr>
            <p:ph type="dt" sz="half" idx="10"/>
          </p:nvPr>
        </p:nvSpPr>
        <p:spPr/>
        <p:txBody>
          <a:bodyPr/>
          <a:lstStyle/>
          <a:p>
            <a:fld id="{F499FED7-DCBC-4DD4-83B0-782123C4D57D}" type="datetime1">
              <a:rPr lang="en-US" smtClean="0"/>
              <a:t>9/29/2017</a:t>
            </a:fld>
            <a:endParaRPr lang="en-US" dirty="0"/>
          </a:p>
        </p:txBody>
      </p:sp>
      <p:sp>
        <p:nvSpPr>
          <p:cNvPr id="10" name="Footer Placeholder 9"/>
          <p:cNvSpPr>
            <a:spLocks noGrp="1"/>
          </p:cNvSpPr>
          <p:nvPr>
            <p:ph type="ftr" sz="quarter" idx="11"/>
          </p:nvPr>
        </p:nvSpPr>
        <p:spPr/>
        <p:txBody>
          <a:bodyPr/>
          <a:lstStyle/>
          <a:p>
            <a:r>
              <a:rPr lang="en-US" smtClean="0"/>
              <a:t>SUDIP JANA </a:t>
            </a:r>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76</a:t>
            </a:fld>
            <a:endParaRPr lang="en-US" dirty="0"/>
          </a:p>
        </p:txBody>
      </p:sp>
    </p:spTree>
    <p:extLst>
      <p:ext uri="{BB962C8B-B14F-4D97-AF65-F5344CB8AC3E}">
        <p14:creationId xmlns:p14="http://schemas.microsoft.com/office/powerpoint/2010/main" val="383464936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2374289" y="1733671"/>
            <a:ext cx="7493381" cy="2860024"/>
          </a:xfrm>
          <a:prstGeom prst="rect">
            <a:avLst/>
          </a:prstGeom>
          <a:blipFill>
            <a:blip r:embed="rId3" cstate="print"/>
            <a:stretch>
              <a:fillRect/>
            </a:stretch>
          </a:blipFill>
        </p:spPr>
        <p:txBody>
          <a:bodyPr wrap="square" lIns="0" tIns="0" rIns="0" bIns="0" rtlCol="0">
            <a:noAutofit/>
          </a:bodyPr>
          <a:lstStyle/>
          <a:p>
            <a:endParaRPr sz="3560"/>
          </a:p>
        </p:txBody>
      </p:sp>
      <p:sp>
        <p:nvSpPr>
          <p:cNvPr id="7" name="object 7"/>
          <p:cNvSpPr/>
          <p:nvPr/>
        </p:nvSpPr>
        <p:spPr>
          <a:xfrm>
            <a:off x="3187285" y="5095130"/>
            <a:ext cx="6470816" cy="451608"/>
          </a:xfrm>
          <a:prstGeom prst="rect">
            <a:avLst/>
          </a:prstGeom>
          <a:blipFill>
            <a:blip r:embed="rId4" cstate="print"/>
            <a:stretch>
              <a:fillRect/>
            </a:stretch>
          </a:blipFill>
        </p:spPr>
        <p:txBody>
          <a:bodyPr wrap="square" lIns="0" tIns="0" rIns="0" bIns="0" rtlCol="0">
            <a:noAutofit/>
          </a:bodyPr>
          <a:lstStyle/>
          <a:p>
            <a:endParaRPr sz="3560"/>
          </a:p>
        </p:txBody>
      </p:sp>
      <p:sp>
        <p:nvSpPr>
          <p:cNvPr id="4" name="object 4"/>
          <p:cNvSpPr txBox="1"/>
          <p:nvPr/>
        </p:nvSpPr>
        <p:spPr>
          <a:xfrm>
            <a:off x="4542222" y="473408"/>
            <a:ext cx="3157516" cy="410629"/>
          </a:xfrm>
          <a:prstGeom prst="rect">
            <a:avLst/>
          </a:prstGeom>
        </p:spPr>
        <p:txBody>
          <a:bodyPr wrap="square" lIns="0" tIns="0" rIns="0" bIns="0" rtlCol="0">
            <a:noAutofit/>
          </a:bodyPr>
          <a:lstStyle/>
          <a:p>
            <a:pPr marL="25121">
              <a:lnSpc>
                <a:spcPts val="2977"/>
              </a:lnSpc>
              <a:spcBef>
                <a:spcPts val="148"/>
              </a:spcBef>
            </a:pPr>
            <a:r>
              <a:rPr sz="2769" dirty="0">
                <a:solidFill>
                  <a:srgbClr val="3333B2"/>
                </a:solidFill>
                <a:latin typeface="Times New Roman"/>
                <a:cs typeface="Times New Roman"/>
              </a:rPr>
              <a:t>Left-Right</a:t>
            </a:r>
            <a:r>
              <a:rPr sz="2769" spc="251" dirty="0">
                <a:solidFill>
                  <a:srgbClr val="3333B2"/>
                </a:solidFill>
                <a:latin typeface="Times New Roman"/>
                <a:cs typeface="Times New Roman"/>
              </a:rPr>
              <a:t> </a:t>
            </a:r>
            <a:r>
              <a:rPr sz="2769" dirty="0">
                <a:solidFill>
                  <a:srgbClr val="3333B2"/>
                </a:solidFill>
                <a:latin typeface="Times New Roman"/>
                <a:cs typeface="Times New Roman"/>
              </a:rPr>
              <a:t>symmetry</a:t>
            </a:r>
            <a:endParaRPr sz="2769">
              <a:latin typeface="Times New Roman"/>
              <a:cs typeface="Times New Roman"/>
            </a:endParaRPr>
          </a:p>
        </p:txBody>
      </p:sp>
      <p:sp>
        <p:nvSpPr>
          <p:cNvPr id="3" name="object 3"/>
          <p:cNvSpPr txBox="1"/>
          <p:nvPr/>
        </p:nvSpPr>
        <p:spPr>
          <a:xfrm>
            <a:off x="2374289" y="1261249"/>
            <a:ext cx="1334384" cy="300511"/>
          </a:xfrm>
          <a:prstGeom prst="rect">
            <a:avLst/>
          </a:prstGeom>
        </p:spPr>
        <p:txBody>
          <a:bodyPr wrap="square" lIns="0" tIns="0" rIns="0" bIns="0" rtlCol="0">
            <a:noAutofit/>
          </a:bodyPr>
          <a:lstStyle/>
          <a:p>
            <a:pPr marL="25121">
              <a:lnSpc>
                <a:spcPts val="2136"/>
              </a:lnSpc>
              <a:spcBef>
                <a:spcPts val="107"/>
              </a:spcBef>
            </a:pPr>
            <a:r>
              <a:rPr sz="2670" baseline="3220" dirty="0">
                <a:solidFill>
                  <a:srgbClr val="3333B2"/>
                </a:solidFill>
                <a:latin typeface="Times New Roman"/>
                <a:cs typeface="Times New Roman"/>
              </a:rPr>
              <a:t>• </a:t>
            </a:r>
            <a:r>
              <a:rPr sz="2670" spc="91" baseline="3220" dirty="0">
                <a:solidFill>
                  <a:srgbClr val="3333B2"/>
                </a:solidFill>
                <a:latin typeface="Times New Roman"/>
                <a:cs typeface="Times New Roman"/>
              </a:rPr>
              <a:t> </a:t>
            </a:r>
            <a:r>
              <a:rPr sz="1978" dirty="0">
                <a:latin typeface="Times New Roman"/>
                <a:cs typeface="Times New Roman"/>
              </a:rPr>
              <a:t>Aesthetics</a:t>
            </a:r>
          </a:p>
        </p:txBody>
      </p:sp>
      <p:sp>
        <p:nvSpPr>
          <p:cNvPr id="2" name="object 2"/>
          <p:cNvSpPr txBox="1"/>
          <p:nvPr/>
        </p:nvSpPr>
        <p:spPr>
          <a:xfrm>
            <a:off x="2661081" y="4760019"/>
            <a:ext cx="5038657" cy="361106"/>
          </a:xfrm>
          <a:prstGeom prst="rect">
            <a:avLst/>
          </a:prstGeom>
        </p:spPr>
        <p:txBody>
          <a:bodyPr wrap="square" lIns="0" tIns="0" rIns="0" bIns="0" rtlCol="0">
            <a:noAutofit/>
          </a:bodyPr>
          <a:lstStyle/>
          <a:p>
            <a:pPr marL="25121">
              <a:lnSpc>
                <a:spcPts val="2245"/>
              </a:lnSpc>
              <a:spcBef>
                <a:spcPts val="111"/>
              </a:spcBef>
            </a:pPr>
            <a:r>
              <a:rPr sz="2670" baseline="6441" dirty="0">
                <a:solidFill>
                  <a:srgbClr val="3333B2"/>
                </a:solidFill>
                <a:latin typeface="Times New Roman"/>
                <a:cs typeface="Times New Roman"/>
              </a:rPr>
              <a:t>• </a:t>
            </a:r>
            <a:r>
              <a:rPr sz="2670" spc="91" baseline="6441" dirty="0">
                <a:solidFill>
                  <a:srgbClr val="3333B2"/>
                </a:solidFill>
                <a:latin typeface="Times New Roman"/>
                <a:cs typeface="Times New Roman"/>
              </a:rPr>
              <a:t> </a:t>
            </a:r>
            <a:r>
              <a:rPr sz="2967" baseline="2898" dirty="0">
                <a:latin typeface="Times New Roman"/>
                <a:cs typeface="Times New Roman"/>
              </a:rPr>
              <a:t>Origin</a:t>
            </a:r>
            <a:r>
              <a:rPr sz="2967" spc="-51" baseline="2898" dirty="0">
                <a:latin typeface="Times New Roman"/>
                <a:cs typeface="Times New Roman"/>
              </a:rPr>
              <a:t> </a:t>
            </a:r>
            <a:r>
              <a:rPr sz="2967" baseline="2898" dirty="0">
                <a:latin typeface="Times New Roman"/>
                <a:cs typeface="Times New Roman"/>
              </a:rPr>
              <a:t>of</a:t>
            </a:r>
            <a:r>
              <a:rPr sz="2967" spc="-16" baseline="2898" dirty="0">
                <a:latin typeface="Times New Roman"/>
                <a:cs typeface="Times New Roman"/>
              </a:rPr>
              <a:t> </a:t>
            </a:r>
            <a:r>
              <a:rPr sz="2967" baseline="1924" dirty="0">
                <a:latin typeface="Arial Unicode MS"/>
                <a:cs typeface="Arial Unicode MS"/>
              </a:rPr>
              <a:t>P</a:t>
            </a:r>
            <a:r>
              <a:rPr sz="2967" spc="146" baseline="1924" dirty="0">
                <a:latin typeface="Arial Unicode MS"/>
                <a:cs typeface="Arial Unicode MS"/>
              </a:rPr>
              <a:t> </a:t>
            </a:r>
            <a:r>
              <a:rPr sz="2967" baseline="2898" dirty="0">
                <a:latin typeface="Times New Roman"/>
                <a:cs typeface="Times New Roman"/>
              </a:rPr>
              <a:t>parity</a:t>
            </a:r>
            <a:r>
              <a:rPr sz="2967" spc="-45" baseline="2898" dirty="0">
                <a:latin typeface="Times New Roman"/>
                <a:cs typeface="Times New Roman"/>
              </a:rPr>
              <a:t> </a:t>
            </a:r>
            <a:r>
              <a:rPr sz="2967" baseline="2898" dirty="0">
                <a:latin typeface="Times New Roman"/>
                <a:cs typeface="Times New Roman"/>
              </a:rPr>
              <a:t>violation</a:t>
            </a:r>
            <a:r>
              <a:rPr sz="2967" spc="-69" baseline="2898" dirty="0">
                <a:latin typeface="Times New Roman"/>
                <a:cs typeface="Times New Roman"/>
              </a:rPr>
              <a:t> </a:t>
            </a:r>
            <a:r>
              <a:rPr sz="2967" baseline="2898" dirty="0">
                <a:latin typeface="Times New Roman"/>
                <a:cs typeface="Times New Roman"/>
              </a:rPr>
              <a:t>naturally</a:t>
            </a:r>
            <a:r>
              <a:rPr sz="2967" spc="-69" baseline="2898" dirty="0">
                <a:latin typeface="Times New Roman"/>
                <a:cs typeface="Times New Roman"/>
              </a:rPr>
              <a:t> </a:t>
            </a:r>
            <a:r>
              <a:rPr sz="2967" spc="-28" baseline="2898" dirty="0">
                <a:latin typeface="Times New Roman"/>
                <a:cs typeface="Times New Roman"/>
              </a:rPr>
              <a:t>e</a:t>
            </a:r>
            <a:r>
              <a:rPr sz="2967" baseline="2898" dirty="0">
                <a:latin typeface="Times New Roman"/>
                <a:cs typeface="Times New Roman"/>
              </a:rPr>
              <a:t>xplained</a:t>
            </a:r>
            <a:endParaRPr sz="1978" dirty="0">
              <a:latin typeface="Times New Roman"/>
              <a:cs typeface="Times New Roman"/>
            </a:endParaRPr>
          </a:p>
        </p:txBody>
      </p:sp>
      <p:sp>
        <p:nvSpPr>
          <p:cNvPr id="8" name="Date Placeholder 7"/>
          <p:cNvSpPr>
            <a:spLocks noGrp="1"/>
          </p:cNvSpPr>
          <p:nvPr>
            <p:ph type="dt" sz="half" idx="10"/>
          </p:nvPr>
        </p:nvSpPr>
        <p:spPr/>
        <p:txBody>
          <a:bodyPr/>
          <a:lstStyle/>
          <a:p>
            <a:fld id="{46C27DBC-A4C6-4B7E-BCD7-3F3A5A8C78AC}" type="datetime1">
              <a:rPr lang="en-US" smtClean="0"/>
              <a:t>9/29/2017</a:t>
            </a:fld>
            <a:endParaRPr lang="en-US" dirty="0"/>
          </a:p>
        </p:txBody>
      </p:sp>
      <p:sp>
        <p:nvSpPr>
          <p:cNvPr id="9" name="Footer Placeholder 8"/>
          <p:cNvSpPr>
            <a:spLocks noGrp="1"/>
          </p:cNvSpPr>
          <p:nvPr>
            <p:ph type="ftr" sz="quarter" idx="11"/>
          </p:nvPr>
        </p:nvSpPr>
        <p:spPr/>
        <p:txBody>
          <a:bodyPr/>
          <a:lstStyle/>
          <a:p>
            <a:r>
              <a:rPr lang="en-US" smtClean="0"/>
              <a:t>SUDIP JANA </a:t>
            </a:r>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77</a:t>
            </a:fld>
            <a:endParaRPr lang="en-US" dirty="0"/>
          </a:p>
        </p:txBody>
      </p:sp>
    </p:spTree>
    <p:extLst>
      <p:ext uri="{BB962C8B-B14F-4D97-AF65-F5344CB8AC3E}">
        <p14:creationId xmlns:p14="http://schemas.microsoft.com/office/powerpoint/2010/main" val="161944471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Doubly Charged Higgs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78</a:t>
            </a:fld>
            <a:endParaRPr lang="en-US" dirty="0"/>
          </a:p>
        </p:txBody>
      </p:sp>
      <p:pic>
        <p:nvPicPr>
          <p:cNvPr id="3" name="Picture 2"/>
          <p:cNvPicPr>
            <a:picLocks noChangeAspect="1"/>
          </p:cNvPicPr>
          <p:nvPr/>
        </p:nvPicPr>
        <p:blipFill>
          <a:blip r:embed="rId2"/>
          <a:stretch>
            <a:fillRect/>
          </a:stretch>
        </p:blipFill>
        <p:spPr>
          <a:xfrm>
            <a:off x="2434106" y="1600200"/>
            <a:ext cx="8706119" cy="400211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10238415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Model</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79</a:t>
            </a:fld>
            <a:endParaRPr lang="en-US" dirty="0"/>
          </a:p>
        </p:txBody>
      </p:sp>
      <p:sp>
        <p:nvSpPr>
          <p:cNvPr id="2" name="Rectangle 1"/>
          <p:cNvSpPr/>
          <p:nvPr/>
        </p:nvSpPr>
        <p:spPr>
          <a:xfrm>
            <a:off x="1535291" y="1482122"/>
            <a:ext cx="9972604" cy="779701"/>
          </a:xfrm>
          <a:prstGeom prst="rect">
            <a:avLst/>
          </a:prstGeom>
        </p:spPr>
        <p:txBody>
          <a:bodyPr wrap="square">
            <a:spAutoFit/>
          </a:bodyPr>
          <a:lstStyle/>
          <a:p>
            <a:pPr marL="310918" indent="-285750">
              <a:lnSpc>
                <a:spcPts val="2378"/>
              </a:lnSpc>
              <a:buFont typeface="Arial" panose="020B0604020202020204" pitchFamily="34" charset="0"/>
              <a:buChar char="•"/>
            </a:pPr>
            <a:r>
              <a:rPr lang="en-US" b="1" spc="-149" dirty="0">
                <a:solidFill>
                  <a:schemeClr val="accent3"/>
                </a:solidFill>
                <a:latin typeface="Baskerville Old Face" panose="02020602080505020303" pitchFamily="18" charset="0"/>
                <a:cs typeface="Arial"/>
              </a:rPr>
              <a:t>We  </a:t>
            </a:r>
            <a:r>
              <a:rPr lang="en-US" b="1" spc="-89" dirty="0">
                <a:solidFill>
                  <a:schemeClr val="accent3"/>
                </a:solidFill>
                <a:latin typeface="Baskerville Old Face" panose="02020602080505020303" pitchFamily="18" charset="0"/>
                <a:cs typeface="Arial"/>
              </a:rPr>
              <a:t>focus </a:t>
            </a:r>
            <a:r>
              <a:rPr lang="en-US" b="1" spc="-99" dirty="0">
                <a:solidFill>
                  <a:schemeClr val="accent3"/>
                </a:solidFill>
                <a:latin typeface="Baskerville Old Face" panose="02020602080505020303" pitchFamily="18" charset="0"/>
                <a:cs typeface="Arial"/>
              </a:rPr>
              <a:t>on </a:t>
            </a:r>
            <a:r>
              <a:rPr lang="en-US" b="1" spc="-50" dirty="0">
                <a:solidFill>
                  <a:schemeClr val="accent3"/>
                </a:solidFill>
                <a:latin typeface="Baskerville Old Face" panose="02020602080505020303" pitchFamily="18" charset="0"/>
                <a:cs typeface="Arial"/>
              </a:rPr>
              <a:t>the </a:t>
            </a:r>
            <a:r>
              <a:rPr lang="en-US" b="1" spc="-89" dirty="0">
                <a:solidFill>
                  <a:schemeClr val="accent3"/>
                </a:solidFill>
                <a:latin typeface="Baskerville Old Face" panose="02020602080505020303" pitchFamily="18" charset="0"/>
                <a:cs typeface="Arial"/>
              </a:rPr>
              <a:t>model </a:t>
            </a:r>
            <a:r>
              <a:rPr lang="en-US" b="1" spc="-119" dirty="0">
                <a:solidFill>
                  <a:schemeClr val="accent3"/>
                </a:solidFill>
                <a:latin typeface="Baskerville Old Face" panose="02020602080505020303" pitchFamily="18" charset="0"/>
                <a:cs typeface="Arial"/>
              </a:rPr>
              <a:t>proposed by  </a:t>
            </a:r>
            <a:r>
              <a:rPr lang="en-US" b="1" spc="-79" dirty="0">
                <a:solidFill>
                  <a:schemeClr val="accent3"/>
                </a:solidFill>
                <a:latin typeface="Baskerville Old Face" panose="02020602080505020303" pitchFamily="18" charset="0"/>
                <a:cs typeface="Arial"/>
              </a:rPr>
              <a:t> </a:t>
            </a:r>
            <a:r>
              <a:rPr lang="en-US" b="1" spc="-119" dirty="0" smtClean="0">
                <a:solidFill>
                  <a:schemeClr val="accent3"/>
                </a:solidFill>
                <a:latin typeface="Baskerville Old Face" panose="02020602080505020303" pitchFamily="18" charset="0"/>
                <a:cs typeface="Arial"/>
              </a:rPr>
              <a:t>–</a:t>
            </a:r>
            <a:r>
              <a:rPr lang="en-US" b="1" dirty="0" smtClean="0">
                <a:solidFill>
                  <a:schemeClr val="accent3"/>
                </a:solidFill>
                <a:latin typeface="Baskerville Old Face" panose="02020602080505020303" pitchFamily="18" charset="0"/>
                <a:cs typeface="Arial"/>
              </a:rPr>
              <a:t>   </a:t>
            </a:r>
            <a:r>
              <a:rPr lang="en-US" b="1" spc="-69" dirty="0" err="1" smtClean="0">
                <a:solidFill>
                  <a:schemeClr val="accent3"/>
                </a:solidFill>
                <a:latin typeface="Baskerville Old Face" panose="02020602080505020303" pitchFamily="18" charset="0"/>
                <a:cs typeface="Arial"/>
              </a:rPr>
              <a:t>Babu</a:t>
            </a:r>
            <a:r>
              <a:rPr lang="en-US" b="1" spc="-69" dirty="0">
                <a:solidFill>
                  <a:schemeClr val="accent3"/>
                </a:solidFill>
                <a:latin typeface="Baskerville Old Face" panose="02020602080505020303" pitchFamily="18" charset="0"/>
                <a:cs typeface="Arial"/>
              </a:rPr>
              <a:t>, Nandi </a:t>
            </a:r>
            <a:r>
              <a:rPr lang="en-US" b="1" spc="-109" dirty="0">
                <a:solidFill>
                  <a:schemeClr val="accent3"/>
                </a:solidFill>
                <a:latin typeface="Baskerville Old Face" panose="02020602080505020303" pitchFamily="18" charset="0"/>
                <a:cs typeface="Arial"/>
              </a:rPr>
              <a:t>and  </a:t>
            </a:r>
            <a:r>
              <a:rPr lang="en-US" b="1" spc="-69" dirty="0" err="1">
                <a:solidFill>
                  <a:schemeClr val="accent3"/>
                </a:solidFill>
                <a:latin typeface="Baskerville Old Face" panose="02020602080505020303" pitchFamily="18" charset="0"/>
                <a:cs typeface="Arial"/>
              </a:rPr>
              <a:t>Tavartkiladze</a:t>
            </a:r>
            <a:r>
              <a:rPr lang="en-US" b="1" spc="-69" dirty="0">
                <a:solidFill>
                  <a:schemeClr val="accent3"/>
                </a:solidFill>
                <a:latin typeface="Baskerville Old Face" panose="02020602080505020303" pitchFamily="18" charset="0"/>
                <a:cs typeface="Arial"/>
              </a:rPr>
              <a:t>, </a:t>
            </a:r>
            <a:r>
              <a:rPr lang="en-US" b="1" spc="-99" dirty="0">
                <a:solidFill>
                  <a:schemeClr val="accent3"/>
                </a:solidFill>
                <a:latin typeface="Baskerville Old Face" panose="02020602080505020303" pitchFamily="18" charset="0"/>
                <a:cs typeface="Arial"/>
              </a:rPr>
              <a:t>Phys.  </a:t>
            </a:r>
            <a:r>
              <a:rPr lang="en-US" b="1" spc="-99" dirty="0" err="1">
                <a:solidFill>
                  <a:schemeClr val="accent3"/>
                </a:solidFill>
                <a:latin typeface="Baskerville Old Face" panose="02020602080505020303" pitchFamily="18" charset="0"/>
                <a:cs typeface="Arial"/>
              </a:rPr>
              <a:t>Rev.D</a:t>
            </a:r>
            <a:r>
              <a:rPr lang="en-US" b="1" spc="-99" dirty="0">
                <a:solidFill>
                  <a:schemeClr val="accent3"/>
                </a:solidFill>
                <a:latin typeface="Baskerville Old Face" panose="02020602080505020303" pitchFamily="18" charset="0"/>
                <a:cs typeface="Arial"/>
              </a:rPr>
              <a:t> </a:t>
            </a:r>
            <a:r>
              <a:rPr lang="en-US" b="1" spc="-79" dirty="0">
                <a:solidFill>
                  <a:schemeClr val="accent3"/>
                </a:solidFill>
                <a:latin typeface="Baskerville Old Face" panose="02020602080505020303" pitchFamily="18" charset="0"/>
                <a:cs typeface="Arial"/>
              </a:rPr>
              <a:t>80, </a:t>
            </a:r>
            <a:r>
              <a:rPr lang="en-US" b="1" spc="-119" dirty="0">
                <a:solidFill>
                  <a:schemeClr val="accent3"/>
                </a:solidFill>
                <a:latin typeface="Baskerville Old Face" panose="02020602080505020303" pitchFamily="18" charset="0"/>
                <a:cs typeface="Arial"/>
              </a:rPr>
              <a:t>071702  </a:t>
            </a:r>
            <a:r>
              <a:rPr lang="en-US" b="1" spc="-59" dirty="0">
                <a:solidFill>
                  <a:schemeClr val="accent3"/>
                </a:solidFill>
                <a:latin typeface="Baskerville Old Face" panose="02020602080505020303" pitchFamily="18" charset="0"/>
                <a:cs typeface="Arial"/>
              </a:rPr>
              <a:t> </a:t>
            </a:r>
            <a:r>
              <a:rPr lang="en-US" b="1" spc="-50" dirty="0">
                <a:solidFill>
                  <a:schemeClr val="accent3"/>
                </a:solidFill>
                <a:latin typeface="Baskerville Old Face" panose="02020602080505020303" pitchFamily="18" charset="0"/>
                <a:cs typeface="Arial"/>
              </a:rPr>
              <a:t>(2009)</a:t>
            </a:r>
            <a:endParaRPr lang="en-US" b="1" dirty="0">
              <a:solidFill>
                <a:schemeClr val="accent3"/>
              </a:solidFill>
              <a:latin typeface="Baskerville Old Face" panose="02020602080505020303" pitchFamily="18" charset="0"/>
              <a:cs typeface="Arial"/>
            </a:endParaRPr>
          </a:p>
          <a:p>
            <a:pPr marL="310918" indent="-285750">
              <a:spcBef>
                <a:spcPts val="783"/>
              </a:spcBef>
              <a:buFont typeface="Arial" panose="020B0604020202020204" pitchFamily="34" charset="0"/>
              <a:buChar char="•"/>
            </a:pPr>
            <a:r>
              <a:rPr lang="en-US" b="1" spc="-59" dirty="0">
                <a:solidFill>
                  <a:schemeClr val="accent3"/>
                </a:solidFill>
                <a:latin typeface="Baskerville Old Face" panose="02020602080505020303" pitchFamily="18" charset="0"/>
                <a:cs typeface="Arial"/>
              </a:rPr>
              <a:t>Particle </a:t>
            </a:r>
            <a:r>
              <a:rPr lang="en-US" b="1" spc="-50" dirty="0">
                <a:solidFill>
                  <a:schemeClr val="accent3"/>
                </a:solidFill>
                <a:latin typeface="Baskerville Old Face" panose="02020602080505020303" pitchFamily="18" charset="0"/>
                <a:cs typeface="Arial"/>
              </a:rPr>
              <a:t>content </a:t>
            </a:r>
            <a:r>
              <a:rPr lang="en-US" b="1" spc="-40" dirty="0">
                <a:solidFill>
                  <a:schemeClr val="accent3"/>
                </a:solidFill>
                <a:latin typeface="Baskerville Old Face" panose="02020602080505020303" pitchFamily="18" charset="0"/>
                <a:cs typeface="Arial"/>
              </a:rPr>
              <a:t>of </a:t>
            </a:r>
            <a:r>
              <a:rPr lang="en-US" b="1" spc="-59" dirty="0">
                <a:solidFill>
                  <a:schemeClr val="accent3"/>
                </a:solidFill>
                <a:latin typeface="Baskerville Old Face" panose="02020602080505020303" pitchFamily="18" charset="0"/>
                <a:cs typeface="Arial"/>
              </a:rPr>
              <a:t>the </a:t>
            </a:r>
            <a:r>
              <a:rPr lang="en-US" b="1" spc="30" dirty="0">
                <a:solidFill>
                  <a:schemeClr val="accent3"/>
                </a:solidFill>
                <a:latin typeface="Baskerville Old Face" panose="02020602080505020303" pitchFamily="18" charset="0"/>
                <a:cs typeface="Arial"/>
              </a:rPr>
              <a:t> </a:t>
            </a:r>
            <a:r>
              <a:rPr lang="en-US" b="1" spc="-79" dirty="0" smtClean="0">
                <a:solidFill>
                  <a:schemeClr val="accent3"/>
                </a:solidFill>
                <a:latin typeface="Baskerville Old Face" panose="02020602080505020303" pitchFamily="18" charset="0"/>
                <a:cs typeface="Arial"/>
              </a:rPr>
              <a:t>model :</a:t>
            </a:r>
            <a:endParaRPr lang="en-US" b="1" dirty="0">
              <a:solidFill>
                <a:schemeClr val="accent3"/>
              </a:solidFill>
              <a:latin typeface="Baskerville Old Face" panose="02020602080505020303" pitchFamily="18" charset="0"/>
              <a:cs typeface="Arial"/>
            </a:endParaRPr>
          </a:p>
        </p:txBody>
      </p:sp>
      <p:pic>
        <p:nvPicPr>
          <p:cNvPr id="8" name="Picture 7"/>
          <p:cNvPicPr>
            <a:picLocks noChangeAspect="1"/>
          </p:cNvPicPr>
          <p:nvPr/>
        </p:nvPicPr>
        <p:blipFill>
          <a:blip r:embed="rId2"/>
          <a:stretch>
            <a:fillRect/>
          </a:stretch>
        </p:blipFill>
        <p:spPr>
          <a:xfrm>
            <a:off x="4256281" y="2388175"/>
            <a:ext cx="4285859" cy="3420197"/>
          </a:xfrm>
          <a:prstGeom prst="rect">
            <a:avLst/>
          </a:prstGeom>
          <a:ln w="88900" cap="sq" cmpd="thickThin">
            <a:solidFill>
              <a:srgbClr val="000000"/>
            </a:solidFill>
            <a:prstDash val="solid"/>
            <a:miter lim="800000"/>
          </a:ln>
          <a:effectLst>
            <a:innerShdw blurRad="76200">
              <a:srgbClr val="000000"/>
            </a:innerShdw>
          </a:effectLst>
        </p:spPr>
      </p:pic>
      <p:sp>
        <p:nvSpPr>
          <p:cNvPr id="9" name="Rectangle 8"/>
          <p:cNvSpPr/>
          <p:nvPr/>
        </p:nvSpPr>
        <p:spPr>
          <a:xfrm>
            <a:off x="1906073" y="5934724"/>
            <a:ext cx="8950817" cy="369332"/>
          </a:xfrm>
          <a:prstGeom prst="rect">
            <a:avLst/>
          </a:prstGeom>
        </p:spPr>
        <p:txBody>
          <a:bodyPr wrap="square">
            <a:spAutoFit/>
          </a:bodyPr>
          <a:lstStyle/>
          <a:p>
            <a:pPr marL="310918" marR="10067" indent="-285750">
              <a:buFont typeface="Arial" panose="020B0604020202020204" pitchFamily="34" charset="0"/>
              <a:buChar char="•"/>
            </a:pPr>
            <a:r>
              <a:rPr lang="en-US" b="1" spc="-139" dirty="0">
                <a:solidFill>
                  <a:schemeClr val="accent3"/>
                </a:solidFill>
                <a:latin typeface="Baskerville Old Face" panose="02020602080505020303" pitchFamily="18" charset="0"/>
                <a:cs typeface="Arial"/>
              </a:rPr>
              <a:t>One </a:t>
            </a:r>
            <a:r>
              <a:rPr lang="en-US" b="1" i="1" spc="-10" dirty="0">
                <a:solidFill>
                  <a:schemeClr val="accent3"/>
                </a:solidFill>
                <a:latin typeface="Baskerville Old Face" panose="02020602080505020303" pitchFamily="18" charset="0"/>
                <a:cs typeface="Arial"/>
              </a:rPr>
              <a:t>Y </a:t>
            </a:r>
            <a:r>
              <a:rPr lang="en-US" b="1" spc="377" dirty="0">
                <a:solidFill>
                  <a:schemeClr val="accent3"/>
                </a:solidFill>
                <a:latin typeface="Baskerville Old Face" panose="02020602080505020303" pitchFamily="18" charset="0"/>
                <a:cs typeface="Arial"/>
              </a:rPr>
              <a:t>= </a:t>
            </a:r>
            <a:r>
              <a:rPr lang="en-US" b="1" spc="-59" dirty="0">
                <a:solidFill>
                  <a:schemeClr val="accent3"/>
                </a:solidFill>
                <a:latin typeface="Baskerville Old Face" panose="02020602080505020303" pitchFamily="18" charset="0"/>
                <a:cs typeface="Arial"/>
              </a:rPr>
              <a:t>3, </a:t>
            </a:r>
            <a:r>
              <a:rPr lang="en-US" b="1" i="1" spc="-159" dirty="0">
                <a:solidFill>
                  <a:schemeClr val="accent3"/>
                </a:solidFill>
                <a:latin typeface="Baskerville Old Face" panose="02020602080505020303" pitchFamily="18" charset="0"/>
                <a:cs typeface="Arial"/>
              </a:rPr>
              <a:t>SU </a:t>
            </a:r>
            <a:r>
              <a:rPr lang="en-US" b="1" spc="-40" dirty="0">
                <a:solidFill>
                  <a:schemeClr val="accent3"/>
                </a:solidFill>
                <a:latin typeface="Baskerville Old Face" panose="02020602080505020303" pitchFamily="18" charset="0"/>
                <a:cs typeface="Arial"/>
              </a:rPr>
              <a:t>(2)-quadruplet </a:t>
            </a:r>
            <a:r>
              <a:rPr lang="en-US" b="1" spc="-99" dirty="0">
                <a:solidFill>
                  <a:schemeClr val="accent3"/>
                </a:solidFill>
                <a:latin typeface="Baskerville Old Face" panose="02020602080505020303" pitchFamily="18" charset="0"/>
                <a:cs typeface="Arial"/>
              </a:rPr>
              <a:t>scalar; </a:t>
            </a:r>
            <a:r>
              <a:rPr lang="en-US" b="1" spc="-109" dirty="0">
                <a:solidFill>
                  <a:schemeClr val="accent3"/>
                </a:solidFill>
                <a:latin typeface="Baskerville Old Face" panose="02020602080505020303" pitchFamily="18" charset="0"/>
                <a:cs typeface="Arial"/>
              </a:rPr>
              <a:t>and </a:t>
            </a:r>
            <a:r>
              <a:rPr lang="en-US" b="1" spc="-59" dirty="0">
                <a:solidFill>
                  <a:schemeClr val="accent3"/>
                </a:solidFill>
                <a:latin typeface="Baskerville Old Face" panose="02020602080505020303" pitchFamily="18" charset="0"/>
                <a:cs typeface="Arial"/>
              </a:rPr>
              <a:t>two </a:t>
            </a:r>
            <a:r>
              <a:rPr lang="en-US" b="1" i="1" spc="-159" dirty="0">
                <a:solidFill>
                  <a:schemeClr val="accent3"/>
                </a:solidFill>
                <a:latin typeface="Baskerville Old Face" panose="02020602080505020303" pitchFamily="18" charset="0"/>
                <a:cs typeface="Arial"/>
              </a:rPr>
              <a:t>SU </a:t>
            </a:r>
            <a:r>
              <a:rPr lang="en-US" b="1" spc="10" dirty="0">
                <a:solidFill>
                  <a:schemeClr val="accent3"/>
                </a:solidFill>
                <a:latin typeface="Baskerville Old Face" panose="02020602080505020303" pitchFamily="18" charset="0"/>
                <a:cs typeface="Arial"/>
              </a:rPr>
              <a:t>(2)-triplet </a:t>
            </a:r>
            <a:r>
              <a:rPr lang="en-US" b="1" spc="-69" dirty="0" smtClean="0">
                <a:solidFill>
                  <a:schemeClr val="accent3"/>
                </a:solidFill>
                <a:latin typeface="Baskerville Old Face" panose="02020602080505020303" pitchFamily="18" charset="0"/>
                <a:cs typeface="Arial"/>
              </a:rPr>
              <a:t>vector like  </a:t>
            </a:r>
            <a:r>
              <a:rPr lang="en-US" b="1" spc="-79" dirty="0">
                <a:solidFill>
                  <a:schemeClr val="accent3"/>
                </a:solidFill>
                <a:latin typeface="Baskerville Old Face" panose="02020602080505020303" pitchFamily="18" charset="0"/>
                <a:cs typeface="Arial"/>
              </a:rPr>
              <a:t>leptons </a:t>
            </a:r>
            <a:r>
              <a:rPr lang="en-US" b="1" dirty="0">
                <a:solidFill>
                  <a:schemeClr val="accent3"/>
                </a:solidFill>
                <a:latin typeface="Baskerville Old Face" panose="02020602080505020303" pitchFamily="18" charset="0"/>
                <a:cs typeface="Arial"/>
              </a:rPr>
              <a:t>with </a:t>
            </a:r>
            <a:r>
              <a:rPr lang="en-US" b="1" i="1" spc="-10" dirty="0">
                <a:solidFill>
                  <a:schemeClr val="accent3"/>
                </a:solidFill>
                <a:latin typeface="Baskerville Old Face" panose="02020602080505020303" pitchFamily="18" charset="0"/>
                <a:cs typeface="Arial"/>
              </a:rPr>
              <a:t>Y  </a:t>
            </a:r>
            <a:r>
              <a:rPr lang="en-US" b="1" spc="377" dirty="0">
                <a:solidFill>
                  <a:schemeClr val="accent3"/>
                </a:solidFill>
                <a:latin typeface="Baskerville Old Face" panose="02020602080505020303" pitchFamily="18" charset="0"/>
                <a:cs typeface="Arial"/>
              </a:rPr>
              <a:t>= </a:t>
            </a:r>
            <a:r>
              <a:rPr lang="en-US" b="1" spc="-59" dirty="0">
                <a:solidFill>
                  <a:schemeClr val="accent3"/>
                </a:solidFill>
                <a:latin typeface="Baskerville Old Face" panose="02020602080505020303" pitchFamily="18" charset="0"/>
                <a:cs typeface="Arial"/>
              </a:rPr>
              <a:t>2, </a:t>
            </a:r>
            <a:r>
              <a:rPr lang="en-US" b="1" spc="-109" dirty="0">
                <a:solidFill>
                  <a:schemeClr val="accent3"/>
                </a:solidFill>
                <a:latin typeface="Baskerville Old Face" panose="02020602080505020303" pitchFamily="18" charset="0"/>
                <a:cs typeface="Arial"/>
              </a:rPr>
              <a:t>and</a:t>
            </a:r>
            <a:r>
              <a:rPr lang="en-US" b="1" spc="-188" dirty="0">
                <a:solidFill>
                  <a:schemeClr val="accent3"/>
                </a:solidFill>
                <a:latin typeface="Baskerville Old Face" panose="02020602080505020303" pitchFamily="18" charset="0"/>
                <a:cs typeface="Arial"/>
              </a:rPr>
              <a:t> </a:t>
            </a:r>
            <a:r>
              <a:rPr lang="en-US" b="1" spc="-59" dirty="0">
                <a:solidFill>
                  <a:schemeClr val="accent3"/>
                </a:solidFill>
                <a:latin typeface="Baskerville Old Face" panose="02020602080505020303" pitchFamily="18" charset="0"/>
                <a:cs typeface="Arial"/>
              </a:rPr>
              <a:t>-2</a:t>
            </a:r>
            <a:endParaRPr lang="en-US" b="1" dirty="0">
              <a:solidFill>
                <a:schemeClr val="accent3"/>
              </a:solidFill>
              <a:latin typeface="Baskerville Old Face" panose="02020602080505020303" pitchFamily="18" charset="0"/>
              <a:cs typeface="Arial"/>
            </a:endParaRPr>
          </a:p>
        </p:txBody>
      </p:sp>
      <p:sp>
        <p:nvSpPr>
          <p:cNvPr id="11" name="Rectangle 10"/>
          <p:cNvSpPr/>
          <p:nvPr/>
        </p:nvSpPr>
        <p:spPr>
          <a:xfrm>
            <a:off x="5442573" y="864948"/>
            <a:ext cx="4495141" cy="307777"/>
          </a:xfrm>
          <a:prstGeom prst="rect">
            <a:avLst/>
          </a:prstGeom>
        </p:spPr>
        <p:txBody>
          <a:bodyPr wrap="none">
            <a:spAutoFit/>
          </a:bodyPr>
          <a:lstStyle/>
          <a:p>
            <a:pPr marL="285750" indent="-285750">
              <a:buFont typeface="Arial" panose="020B0604020202020204" pitchFamily="34" charset="0"/>
              <a:buChar char="•"/>
            </a:pPr>
            <a:r>
              <a:rPr lang="en-US" sz="1400" b="1" dirty="0">
                <a:latin typeface="Baskerville Old Face" panose="02020602080505020303" pitchFamily="18" charset="0"/>
              </a:rPr>
              <a:t>K. Ghosh, Sudip Jana and S. Nandi, </a:t>
            </a:r>
            <a:r>
              <a:rPr lang="en-US" sz="1400" b="1" dirty="0" err="1">
                <a:latin typeface="Baskerville Old Face" panose="02020602080505020303" pitchFamily="18" charset="0"/>
              </a:rPr>
              <a:t>arXiv</a:t>
            </a:r>
            <a:r>
              <a:rPr lang="en-US" sz="1400" b="1" dirty="0">
                <a:latin typeface="Baskerville Old Face" panose="02020602080505020303" pitchFamily="18" charset="0"/>
              </a:rPr>
              <a:t> : 1705.01121 </a:t>
            </a:r>
          </a:p>
        </p:txBody>
      </p:sp>
    </p:spTree>
    <p:extLst>
      <p:ext uri="{BB962C8B-B14F-4D97-AF65-F5344CB8AC3E}">
        <p14:creationId xmlns:p14="http://schemas.microsoft.com/office/powerpoint/2010/main" val="194956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6"/>
          <p:cNvSpPr>
            <a:spLocks noGrp="1" noChangeArrowheads="1"/>
          </p:cNvSpPr>
          <p:nvPr>
            <p:ph type="sldNum" sz="quarter" idx="12"/>
          </p:nvPr>
        </p:nvSpPr>
        <p:spPr/>
        <p:txBody>
          <a:bodyPr/>
          <a:lstStyle/>
          <a:p>
            <a:fld id="{560FA7CE-767B-43E3-BB55-9C01497ACE8A}" type="slidenum">
              <a:rPr lang="en-US" altLang="ja-JP"/>
              <a:pPr/>
              <a:t>8</a:t>
            </a:fld>
            <a:r>
              <a:rPr lang="en-US" altLang="ja-JP"/>
              <a:t>/29</a:t>
            </a:r>
            <a:endParaRPr lang="ja-JP" altLang="en-US"/>
          </a:p>
        </p:txBody>
      </p:sp>
      <p:grpSp>
        <p:nvGrpSpPr>
          <p:cNvPr id="234498" name="Group 2"/>
          <p:cNvGrpSpPr>
            <a:grpSpLocks/>
          </p:cNvGrpSpPr>
          <p:nvPr/>
        </p:nvGrpSpPr>
        <p:grpSpPr bwMode="auto">
          <a:xfrm>
            <a:off x="1600200" y="152401"/>
            <a:ext cx="9004300" cy="6619875"/>
            <a:chOff x="48" y="96"/>
            <a:chExt cx="5672" cy="4170"/>
          </a:xfrm>
        </p:grpSpPr>
        <p:sp>
          <p:nvSpPr>
            <p:cNvPr id="234499" name="Rectangle 4"/>
            <p:cNvSpPr>
              <a:spLocks noChangeArrowheads="1"/>
            </p:cNvSpPr>
            <p:nvPr/>
          </p:nvSpPr>
          <p:spPr bwMode="auto">
            <a:xfrm>
              <a:off x="144" y="251"/>
              <a:ext cx="5472" cy="4009"/>
            </a:xfrm>
            <a:prstGeom prst="rect">
              <a:avLst/>
            </a:prstGeom>
            <a:solidFill>
              <a:schemeClr val="bg1"/>
            </a:solidFill>
            <a:ln w="254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ja-JP" altLang="en-US" sz="1800">
                <a:solidFill>
                  <a:srgbClr val="000000"/>
                </a:solidFill>
              </a:endParaRPr>
            </a:p>
          </p:txBody>
        </p:sp>
        <p:sp>
          <p:nvSpPr>
            <p:cNvPr id="234500" name="Rectangle 12"/>
            <p:cNvSpPr>
              <a:spLocks noChangeArrowheads="1"/>
            </p:cNvSpPr>
            <p:nvPr/>
          </p:nvSpPr>
          <p:spPr bwMode="auto">
            <a:xfrm>
              <a:off x="284" y="96"/>
              <a:ext cx="2596" cy="309"/>
            </a:xfrm>
            <a:prstGeom prst="rect">
              <a:avLst/>
            </a:prstGeom>
            <a:solidFill>
              <a:schemeClr val="bg1"/>
            </a:solidFill>
            <a:ln w="254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ja-JP" altLang="en-US" sz="1800"/>
            </a:p>
          </p:txBody>
        </p:sp>
        <p:sp>
          <p:nvSpPr>
            <p:cNvPr id="234501" name="テキスト ボックス 30"/>
            <p:cNvSpPr txBox="1">
              <a:spLocks noChangeArrowheads="1"/>
            </p:cNvSpPr>
            <p:nvPr/>
          </p:nvSpPr>
          <p:spPr bwMode="auto">
            <a:xfrm>
              <a:off x="318" y="153"/>
              <a:ext cx="202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2000">
                  <a:latin typeface="メイリオ" pitchFamily="50" charset="-128"/>
                  <a:ea typeface="メイリオ" pitchFamily="50" charset="-128"/>
                </a:rPr>
                <a:t>Higher-loop models with DM</a:t>
              </a:r>
            </a:p>
          </p:txBody>
        </p:sp>
        <p:sp>
          <p:nvSpPr>
            <p:cNvPr id="234502" name="Rectangle 6"/>
            <p:cNvSpPr>
              <a:spLocks noChangeArrowheads="1"/>
            </p:cNvSpPr>
            <p:nvPr/>
          </p:nvSpPr>
          <p:spPr bwMode="auto">
            <a:xfrm>
              <a:off x="48" y="480"/>
              <a:ext cx="3168" cy="1296"/>
            </a:xfrm>
            <a:prstGeom prst="rect">
              <a:avLst/>
            </a:prstGeom>
            <a:solidFill>
              <a:schemeClr val="bg1"/>
            </a:solidFill>
            <a:ln w="12700">
              <a:solidFill>
                <a:schemeClr val="tx1"/>
              </a:solidFill>
              <a:miter lim="800000"/>
              <a:headEnd/>
              <a:tailEnd/>
            </a:ln>
            <a:effectLst>
              <a:outerShdw dist="71842" dir="2700000" algn="ctr" rotWithShape="0">
                <a:schemeClr val="tx1">
                  <a:alpha val="50000"/>
                </a:schemeClr>
              </a:outerShdw>
            </a:effectLst>
          </p:spPr>
          <p:txBody>
            <a:bodyPr wrap="none" anchor="ctr"/>
            <a:lstStyle/>
            <a:p>
              <a:endParaRPr lang="en-US"/>
            </a:p>
          </p:txBody>
        </p:sp>
        <p:grpSp>
          <p:nvGrpSpPr>
            <p:cNvPr id="234503" name="Group 7"/>
            <p:cNvGrpSpPr>
              <a:grpSpLocks/>
            </p:cNvGrpSpPr>
            <p:nvPr/>
          </p:nvGrpSpPr>
          <p:grpSpPr bwMode="auto">
            <a:xfrm>
              <a:off x="93" y="556"/>
              <a:ext cx="3085" cy="1143"/>
              <a:chOff x="1650" y="1852"/>
              <a:chExt cx="3085" cy="1143"/>
            </a:xfrm>
          </p:grpSpPr>
          <p:sp>
            <p:nvSpPr>
              <p:cNvPr id="234504" name="Line 8"/>
              <p:cNvSpPr>
                <a:spLocks noChangeShapeType="1"/>
              </p:cNvSpPr>
              <p:nvPr/>
            </p:nvSpPr>
            <p:spPr bwMode="auto">
              <a:xfrm flipV="1">
                <a:off x="1898" y="2435"/>
                <a:ext cx="93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05" name="Picture 9" descr="txp_fig"/>
              <p:cNvPicPr>
                <a:picLocks noChangeAspect="1" noChangeArrowheads="1"/>
              </p:cNvPicPr>
              <p:nvPr>
                <p:custDataLst>
                  <p:tags r:id="rId36"/>
                </p:custDataLst>
              </p:nvPr>
            </p:nvPicPr>
            <p:blipFill>
              <a:blip r:embed="rId5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50" y="2382"/>
                <a:ext cx="183" cy="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06" name="Picture 10" descr="txp_fig"/>
              <p:cNvPicPr>
                <a:picLocks noChangeAspect="1" noChangeArrowheads="1"/>
              </p:cNvPicPr>
              <p:nvPr>
                <p:custDataLst>
                  <p:tags r:id="rId37"/>
                </p:custDataLst>
              </p:nvPr>
            </p:nvPicPr>
            <p:blipFill>
              <a:blip r:embed="rId5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68" y="2352"/>
                <a:ext cx="367" cy="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07" name="Picture 11" descr="txp_fig"/>
              <p:cNvPicPr>
                <a:picLocks noChangeAspect="1" noChangeArrowheads="1"/>
              </p:cNvPicPr>
              <p:nvPr>
                <p:custDataLst>
                  <p:tags r:id="rId38"/>
                </p:custDataLst>
              </p:nvPr>
            </p:nvPicPr>
            <p:blipFill>
              <a:blip r:embed="rId5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84" y="2487"/>
                <a:ext cx="167"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08" name="Picture 12" descr="txp_fig"/>
              <p:cNvPicPr>
                <a:picLocks noChangeAspect="1" noChangeArrowheads="1"/>
              </p:cNvPicPr>
              <p:nvPr>
                <p:custDataLst>
                  <p:tags r:id="rId39"/>
                </p:custDataLst>
              </p:nvPr>
            </p:nvPicPr>
            <p:blipFill>
              <a:blip r:embed="rId5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48" y="2496"/>
                <a:ext cx="182"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09" name="Line 13"/>
              <p:cNvSpPr>
                <a:spLocks noChangeShapeType="1"/>
              </p:cNvSpPr>
              <p:nvPr/>
            </p:nvSpPr>
            <p:spPr bwMode="auto">
              <a:xfrm flipV="1">
                <a:off x="3504" y="2435"/>
                <a:ext cx="767"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10" name="Picture 14" descr="txp_fig"/>
              <p:cNvPicPr>
                <a:picLocks noChangeAspect="1" noChangeArrowheads="1"/>
              </p:cNvPicPr>
              <p:nvPr>
                <p:custDataLst>
                  <p:tags r:id="rId40"/>
                </p:custDataLst>
              </p:nvPr>
            </p:nvPicPr>
            <p:blipFill>
              <a:blip r:embed="rId5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96" y="2496"/>
                <a:ext cx="370"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11" name="Picture 15" descr="txp_fig"/>
              <p:cNvPicPr>
                <a:picLocks noChangeAspect="1" noChangeArrowheads="1"/>
              </p:cNvPicPr>
              <p:nvPr>
                <p:custDataLst>
                  <p:tags r:id="rId41"/>
                </p:custDataLst>
              </p:nvPr>
            </p:nvPicPr>
            <p:blipFill>
              <a:blip r:embed="rId5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64" y="2488"/>
                <a:ext cx="353"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12" name="Line 16"/>
              <p:cNvSpPr>
                <a:spLocks noChangeShapeType="1"/>
              </p:cNvSpPr>
              <p:nvPr/>
            </p:nvSpPr>
            <p:spPr bwMode="auto">
              <a:xfrm>
                <a:off x="3889" y="2435"/>
                <a:ext cx="2" cy="32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13" name="Line 17"/>
              <p:cNvSpPr>
                <a:spLocks noChangeShapeType="1"/>
              </p:cNvSpPr>
              <p:nvPr/>
            </p:nvSpPr>
            <p:spPr bwMode="auto">
              <a:xfrm>
                <a:off x="2459" y="2435"/>
                <a:ext cx="2" cy="32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14" name="Arc 18"/>
              <p:cNvSpPr>
                <a:spLocks/>
              </p:cNvSpPr>
              <p:nvPr/>
            </p:nvSpPr>
            <p:spPr bwMode="auto">
              <a:xfrm rot="16200000" flipV="1">
                <a:off x="2865" y="1146"/>
                <a:ext cx="519" cy="2051"/>
              </a:xfrm>
              <a:custGeom>
                <a:avLst/>
                <a:gdLst>
                  <a:gd name="G0" fmla="+- 622 0 0"/>
                  <a:gd name="G1" fmla="+- 21600 0 0"/>
                  <a:gd name="G2" fmla="+- 21600 0 0"/>
                  <a:gd name="T0" fmla="*/ 42 w 22222"/>
                  <a:gd name="T1" fmla="*/ 8 h 43200"/>
                  <a:gd name="T2" fmla="*/ 0 w 22222"/>
                  <a:gd name="T3" fmla="*/ 43191 h 43200"/>
                  <a:gd name="T4" fmla="*/ 622 w 22222"/>
                  <a:gd name="T5" fmla="*/ 21600 h 43200"/>
                </a:gdLst>
                <a:ahLst/>
                <a:cxnLst>
                  <a:cxn ang="0">
                    <a:pos x="T0" y="T1"/>
                  </a:cxn>
                  <a:cxn ang="0">
                    <a:pos x="T2" y="T3"/>
                  </a:cxn>
                  <a:cxn ang="0">
                    <a:pos x="T4" y="T5"/>
                  </a:cxn>
                </a:cxnLst>
                <a:rect l="0" t="0" r="r" b="b"/>
                <a:pathLst>
                  <a:path w="22222" h="43200" fill="none" extrusionOk="0">
                    <a:moveTo>
                      <a:pt x="41" y="7"/>
                    </a:moveTo>
                    <a:cubicBezTo>
                      <a:pt x="235" y="2"/>
                      <a:pt x="428" y="0"/>
                      <a:pt x="622" y="0"/>
                    </a:cubicBezTo>
                    <a:cubicBezTo>
                      <a:pt x="12551" y="0"/>
                      <a:pt x="22222" y="9670"/>
                      <a:pt x="22222" y="21600"/>
                    </a:cubicBezTo>
                    <a:cubicBezTo>
                      <a:pt x="22222" y="33529"/>
                      <a:pt x="12551" y="43200"/>
                      <a:pt x="622" y="43200"/>
                    </a:cubicBezTo>
                    <a:cubicBezTo>
                      <a:pt x="414" y="43200"/>
                      <a:pt x="207" y="43197"/>
                      <a:pt x="-1" y="43191"/>
                    </a:cubicBezTo>
                  </a:path>
                  <a:path w="22222" h="43200" stroke="0" extrusionOk="0">
                    <a:moveTo>
                      <a:pt x="41" y="7"/>
                    </a:moveTo>
                    <a:cubicBezTo>
                      <a:pt x="235" y="2"/>
                      <a:pt x="428" y="0"/>
                      <a:pt x="622" y="0"/>
                    </a:cubicBezTo>
                    <a:cubicBezTo>
                      <a:pt x="12551" y="0"/>
                      <a:pt x="22222" y="9670"/>
                      <a:pt x="22222" y="21600"/>
                    </a:cubicBezTo>
                    <a:cubicBezTo>
                      <a:pt x="22222" y="33529"/>
                      <a:pt x="12551" y="43200"/>
                      <a:pt x="622" y="43200"/>
                    </a:cubicBezTo>
                    <a:cubicBezTo>
                      <a:pt x="414" y="43200"/>
                      <a:pt x="207" y="43197"/>
                      <a:pt x="-1" y="43191"/>
                    </a:cubicBezTo>
                    <a:lnTo>
                      <a:pt x="622" y="21600"/>
                    </a:lnTo>
                    <a:close/>
                  </a:path>
                </a:pathLst>
              </a:custGeom>
              <a:noFill/>
              <a:ln w="25400">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34515" name="Picture 19" descr="txp_fig"/>
              <p:cNvPicPr>
                <a:picLocks noChangeAspect="1" noChangeArrowheads="1"/>
              </p:cNvPicPr>
              <p:nvPr>
                <p:custDataLst>
                  <p:tags r:id="rId42"/>
                </p:custDataLst>
              </p:nvPr>
            </p:nvPicPr>
            <p:blipFill>
              <a:blip r:embed="rId5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80" y="2469"/>
                <a:ext cx="219"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16" name="Picture 20" descr="txp_fig"/>
              <p:cNvPicPr>
                <a:picLocks noChangeAspect="1" noChangeArrowheads="1"/>
              </p:cNvPicPr>
              <p:nvPr>
                <p:custDataLst>
                  <p:tags r:id="rId43"/>
                </p:custDataLst>
              </p:nvPr>
            </p:nvPicPr>
            <p:blipFill>
              <a:blip r:embed="rId6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95" y="2469"/>
                <a:ext cx="403" cy="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17" name="Picture 21" descr="txp_fig"/>
              <p:cNvPicPr>
                <a:picLocks noChangeAspect="1" noChangeArrowheads="1"/>
              </p:cNvPicPr>
              <p:nvPr>
                <p:custDataLst>
                  <p:tags r:id="rId44"/>
                </p:custDataLst>
              </p:nvPr>
            </p:nvPicPr>
            <p:blipFill>
              <a:blip r:embed="rId6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88" y="2779"/>
                <a:ext cx="349" cy="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18" name="Picture 22" descr="txp_fig"/>
              <p:cNvPicPr>
                <a:picLocks noChangeAspect="1" noChangeArrowheads="1"/>
              </p:cNvPicPr>
              <p:nvPr>
                <p:custDataLst>
                  <p:tags r:id="rId45"/>
                </p:custDataLst>
              </p:nvPr>
            </p:nvPicPr>
            <p:blipFill>
              <a:blip r:embed="rId6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54" y="2768"/>
                <a:ext cx="349" cy="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19" name="Line 23"/>
              <p:cNvSpPr>
                <a:spLocks noChangeShapeType="1"/>
              </p:cNvSpPr>
              <p:nvPr/>
            </p:nvSpPr>
            <p:spPr bwMode="auto">
              <a:xfrm flipH="1" flipV="1">
                <a:off x="3194" y="1912"/>
                <a:ext cx="322" cy="523"/>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20" name="Line 24"/>
              <p:cNvSpPr>
                <a:spLocks noChangeShapeType="1"/>
              </p:cNvSpPr>
              <p:nvPr/>
            </p:nvSpPr>
            <p:spPr bwMode="auto">
              <a:xfrm flipV="1">
                <a:off x="2832" y="1912"/>
                <a:ext cx="362" cy="523"/>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21" name="Line 25"/>
              <p:cNvSpPr>
                <a:spLocks noChangeShapeType="1"/>
              </p:cNvSpPr>
              <p:nvPr/>
            </p:nvSpPr>
            <p:spPr bwMode="auto">
              <a:xfrm>
                <a:off x="2832" y="2435"/>
                <a:ext cx="684"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22" name="Picture 26" descr="txp_fig"/>
              <p:cNvPicPr>
                <a:picLocks noChangeAspect="1" noChangeArrowheads="1"/>
              </p:cNvPicPr>
              <p:nvPr>
                <p:custDataLst>
                  <p:tags r:id="rId46"/>
                </p:custDataLst>
              </p:nvPr>
            </p:nvPicPr>
            <p:blipFill>
              <a:blip r:embed="rId6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14" y="2355"/>
                <a:ext cx="143"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23" name="Picture 27" descr="txp_fig"/>
              <p:cNvPicPr>
                <a:picLocks noChangeAspect="1" noChangeArrowheads="1"/>
              </p:cNvPicPr>
              <p:nvPr>
                <p:custDataLst>
                  <p:tags r:id="rId47"/>
                </p:custDataLst>
              </p:nvPr>
            </p:nvPicPr>
            <p:blipFill>
              <a:blip r:embed="rId6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73" y="2074"/>
                <a:ext cx="181"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24" name="Picture 28" descr="txp_fig"/>
              <p:cNvPicPr>
                <a:picLocks noChangeAspect="1" noChangeArrowheads="1"/>
              </p:cNvPicPr>
              <p:nvPr>
                <p:custDataLst>
                  <p:tags r:id="rId48"/>
                </p:custDataLst>
              </p:nvPr>
            </p:nvPicPr>
            <p:blipFill>
              <a:blip r:embed="rId6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47" y="2104"/>
                <a:ext cx="181" cy="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25" name="Picture 29" descr="txp_fig"/>
              <p:cNvPicPr>
                <a:picLocks noChangeAspect="1" noChangeArrowheads="1"/>
              </p:cNvPicPr>
              <p:nvPr>
                <p:custDataLst>
                  <p:tags r:id="rId49"/>
                </p:custDataLst>
              </p:nvPr>
            </p:nvPicPr>
            <p:blipFill>
              <a:blip r:embed="rId6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7" y="1885"/>
                <a:ext cx="181" cy="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26" name="Picture 30" descr="txp_fig"/>
              <p:cNvPicPr>
                <a:picLocks noChangeAspect="1" noChangeArrowheads="1"/>
              </p:cNvPicPr>
              <p:nvPr>
                <p:custDataLst>
                  <p:tags r:id="rId50"/>
                </p:custDataLst>
              </p:nvPr>
            </p:nvPicPr>
            <p:blipFill>
              <a:blip r:embed="rId6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67" y="1852"/>
                <a:ext cx="181"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4527" name="Rectangle 31"/>
            <p:cNvSpPr>
              <a:spLocks noChangeArrowheads="1"/>
            </p:cNvSpPr>
            <p:nvPr/>
          </p:nvSpPr>
          <p:spPr bwMode="auto">
            <a:xfrm>
              <a:off x="48" y="1872"/>
              <a:ext cx="2688" cy="1296"/>
            </a:xfrm>
            <a:prstGeom prst="rect">
              <a:avLst/>
            </a:prstGeom>
            <a:solidFill>
              <a:schemeClr val="bg1"/>
            </a:solidFill>
            <a:ln w="12700">
              <a:solidFill>
                <a:schemeClr val="tx1"/>
              </a:solidFill>
              <a:miter lim="800000"/>
              <a:headEnd/>
              <a:tailEnd/>
            </a:ln>
            <a:effectLst>
              <a:outerShdw dist="71842" dir="2700000" algn="ctr" rotWithShape="0">
                <a:schemeClr val="tx1">
                  <a:alpha val="50000"/>
                </a:schemeClr>
              </a:outerShdw>
            </a:effectLst>
          </p:spPr>
          <p:txBody>
            <a:bodyPr wrap="none" anchor="ctr"/>
            <a:lstStyle/>
            <a:p>
              <a:endParaRPr lang="en-US"/>
            </a:p>
          </p:txBody>
        </p:sp>
        <p:grpSp>
          <p:nvGrpSpPr>
            <p:cNvPr id="234528" name="Group 32"/>
            <p:cNvGrpSpPr>
              <a:grpSpLocks/>
            </p:cNvGrpSpPr>
            <p:nvPr/>
          </p:nvGrpSpPr>
          <p:grpSpPr bwMode="auto">
            <a:xfrm>
              <a:off x="144" y="1920"/>
              <a:ext cx="2569" cy="1196"/>
              <a:chOff x="807" y="2064"/>
              <a:chExt cx="2569" cy="1196"/>
            </a:xfrm>
          </p:grpSpPr>
          <p:sp>
            <p:nvSpPr>
              <p:cNvPr id="234529" name="Line 33"/>
              <p:cNvSpPr>
                <a:spLocks noChangeShapeType="1"/>
              </p:cNvSpPr>
              <p:nvPr/>
            </p:nvSpPr>
            <p:spPr bwMode="auto">
              <a:xfrm flipV="1">
                <a:off x="1019" y="2975"/>
                <a:ext cx="63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30" name="Picture 34" descr="txp_fig"/>
              <p:cNvPicPr>
                <a:picLocks noChangeAspect="1" noChangeArrowheads="1"/>
              </p:cNvPicPr>
              <p:nvPr>
                <p:custDataLst>
                  <p:tags r:id="rId22"/>
                </p:custDataLst>
              </p:nvPr>
            </p:nvPicPr>
            <p:blipFill>
              <a:blip r:embed="rId5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7" y="2919"/>
                <a:ext cx="180"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31" name="Picture 35" descr="txp_fig"/>
              <p:cNvPicPr>
                <a:picLocks noChangeAspect="1" noChangeArrowheads="1"/>
              </p:cNvPicPr>
              <p:nvPr>
                <p:custDataLst>
                  <p:tags r:id="rId23"/>
                </p:custDataLst>
              </p:nvPr>
            </p:nvPicPr>
            <p:blipFill>
              <a:blip r:embed="rId5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15" y="2898"/>
                <a:ext cx="36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32" name="Line 36"/>
              <p:cNvSpPr>
                <a:spLocks noChangeShapeType="1"/>
              </p:cNvSpPr>
              <p:nvPr/>
            </p:nvSpPr>
            <p:spPr bwMode="auto">
              <a:xfrm flipH="1" flipV="1">
                <a:off x="2325" y="2460"/>
                <a:ext cx="0" cy="515"/>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33" name="Line 37"/>
              <p:cNvSpPr>
                <a:spLocks noChangeShapeType="1"/>
              </p:cNvSpPr>
              <p:nvPr/>
            </p:nvSpPr>
            <p:spPr bwMode="auto">
              <a:xfrm flipV="1">
                <a:off x="1652" y="2460"/>
                <a:ext cx="0" cy="515"/>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34" name="Line 38"/>
              <p:cNvSpPr>
                <a:spLocks noChangeShapeType="1"/>
              </p:cNvSpPr>
              <p:nvPr/>
            </p:nvSpPr>
            <p:spPr bwMode="auto">
              <a:xfrm>
                <a:off x="1652" y="2975"/>
                <a:ext cx="673"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35" name="Picture 39" descr="txp_fig"/>
              <p:cNvPicPr>
                <a:picLocks noChangeAspect="1" noChangeArrowheads="1"/>
              </p:cNvPicPr>
              <p:nvPr>
                <p:custDataLst>
                  <p:tags r:id="rId24"/>
                </p:custDataLst>
              </p:nvPr>
            </p:nvPicPr>
            <p:blipFill>
              <a:blip r:embed="rId6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29" y="2896"/>
                <a:ext cx="141" cy="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36" name="Picture 40" descr="txp_fig"/>
              <p:cNvPicPr>
                <a:picLocks noChangeAspect="1" noChangeArrowheads="1"/>
              </p:cNvPicPr>
              <p:nvPr>
                <p:custDataLst>
                  <p:tags r:id="rId25"/>
                </p:custDataLst>
              </p:nvPr>
            </p:nvPicPr>
            <p:blipFill>
              <a:blip r:embed="rId6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10" y="2670"/>
                <a:ext cx="178"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37" name="Line 41"/>
              <p:cNvSpPr>
                <a:spLocks noChangeShapeType="1"/>
              </p:cNvSpPr>
              <p:nvPr/>
            </p:nvSpPr>
            <p:spPr bwMode="auto">
              <a:xfrm flipH="1">
                <a:off x="1217" y="2460"/>
                <a:ext cx="435" cy="51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38" name="Picture 42" descr="txp_fig"/>
              <p:cNvPicPr>
                <a:picLocks noChangeAspect="1" noChangeArrowheads="1"/>
              </p:cNvPicPr>
              <p:nvPr>
                <p:custDataLst>
                  <p:tags r:id="rId26"/>
                </p:custDataLst>
              </p:nvPr>
            </p:nvPicPr>
            <p:blipFill>
              <a:blip r:embed="rId5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1" y="3072"/>
                <a:ext cx="362"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39" name="Picture 43" descr="txp_fig"/>
              <p:cNvPicPr>
                <a:picLocks noChangeAspect="1" noChangeArrowheads="1"/>
              </p:cNvPicPr>
              <p:nvPr>
                <p:custDataLst>
                  <p:tags r:id="rId27"/>
                </p:custDataLst>
              </p:nvPr>
            </p:nvPicPr>
            <p:blipFill>
              <a:blip r:embed="rId5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32" y="3060"/>
                <a:ext cx="180"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40" name="Line 44"/>
              <p:cNvSpPr>
                <a:spLocks noChangeShapeType="1"/>
              </p:cNvSpPr>
              <p:nvPr/>
            </p:nvSpPr>
            <p:spPr bwMode="auto">
              <a:xfrm>
                <a:off x="1652" y="2460"/>
                <a:ext cx="673" cy="0"/>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41" name="Picture 45" descr="txp_fig"/>
              <p:cNvPicPr>
                <a:picLocks noChangeAspect="1" noChangeArrowheads="1"/>
              </p:cNvPicPr>
              <p:nvPr>
                <p:custDataLst>
                  <p:tags r:id="rId28"/>
                </p:custDataLst>
              </p:nvPr>
            </p:nvPicPr>
            <p:blipFill>
              <a:blip r:embed="rId6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90" y="2223"/>
                <a:ext cx="147"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42" name="Line 46"/>
              <p:cNvSpPr>
                <a:spLocks noChangeShapeType="1"/>
              </p:cNvSpPr>
              <p:nvPr/>
            </p:nvSpPr>
            <p:spPr bwMode="auto">
              <a:xfrm flipH="1" flipV="1">
                <a:off x="1454" y="2302"/>
                <a:ext cx="198" cy="158"/>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43" name="Line 47"/>
              <p:cNvSpPr>
                <a:spLocks noChangeShapeType="1"/>
              </p:cNvSpPr>
              <p:nvPr/>
            </p:nvSpPr>
            <p:spPr bwMode="auto">
              <a:xfrm flipV="1">
                <a:off x="2325" y="2975"/>
                <a:ext cx="63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44" name="Line 48"/>
              <p:cNvSpPr>
                <a:spLocks noChangeShapeType="1"/>
              </p:cNvSpPr>
              <p:nvPr/>
            </p:nvSpPr>
            <p:spPr bwMode="auto">
              <a:xfrm>
                <a:off x="2325" y="2460"/>
                <a:ext cx="435" cy="51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45" name="Line 49"/>
              <p:cNvSpPr>
                <a:spLocks noChangeShapeType="1"/>
              </p:cNvSpPr>
              <p:nvPr/>
            </p:nvSpPr>
            <p:spPr bwMode="auto">
              <a:xfrm flipV="1">
                <a:off x="2325" y="2302"/>
                <a:ext cx="197" cy="158"/>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46" name="Picture 50" descr="txp_fig"/>
              <p:cNvPicPr>
                <a:picLocks noChangeAspect="1" noChangeArrowheads="1"/>
              </p:cNvPicPr>
              <p:nvPr>
                <p:custDataLst>
                  <p:tags r:id="rId29"/>
                </p:custDataLst>
              </p:nvPr>
            </p:nvPicPr>
            <p:blipFill>
              <a:blip r:embed="rId6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84" y="2639"/>
                <a:ext cx="178"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47" name="Picture 51" descr="txp_fig"/>
              <p:cNvPicPr>
                <a:picLocks noChangeAspect="1" noChangeArrowheads="1"/>
              </p:cNvPicPr>
              <p:nvPr>
                <p:custDataLst>
                  <p:tags r:id="rId30"/>
                </p:custDataLst>
              </p:nvPr>
            </p:nvPicPr>
            <p:blipFill>
              <a:blip r:embed="rId6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57" y="2064"/>
                <a:ext cx="27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48" name="Picture 52" descr="txp_fig"/>
              <p:cNvPicPr>
                <a:picLocks noChangeAspect="1" noChangeArrowheads="1"/>
              </p:cNvPicPr>
              <p:nvPr>
                <p:custDataLst>
                  <p:tags r:id="rId31"/>
                </p:custDataLst>
              </p:nvPr>
            </p:nvPicPr>
            <p:blipFill>
              <a:blip r:embed="rId6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43" y="2064"/>
                <a:ext cx="27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49" name="Picture 53" descr="txp_fig"/>
              <p:cNvPicPr>
                <a:picLocks noChangeAspect="1" noChangeArrowheads="1"/>
              </p:cNvPicPr>
              <p:nvPr>
                <p:custDataLst>
                  <p:tags r:id="rId32"/>
                </p:custDataLst>
              </p:nvPr>
            </p:nvPicPr>
            <p:blipFill>
              <a:blip r:embed="rId5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73" y="3045"/>
                <a:ext cx="215"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50" name="Picture 54" descr="txp_fig"/>
              <p:cNvPicPr>
                <a:picLocks noChangeAspect="1" noChangeArrowheads="1"/>
              </p:cNvPicPr>
              <p:nvPr>
                <p:custDataLst>
                  <p:tags r:id="rId33"/>
                </p:custDataLst>
              </p:nvPr>
            </p:nvPicPr>
            <p:blipFill>
              <a:blip r:embed="rId6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29" y="3039"/>
                <a:ext cx="396"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51" name="Picture 55" descr="txp_fig"/>
              <p:cNvPicPr>
                <a:picLocks noChangeAspect="1" noChangeArrowheads="1"/>
              </p:cNvPicPr>
              <p:nvPr>
                <p:custDataLst>
                  <p:tags r:id="rId34"/>
                </p:custDataLst>
              </p:nvPr>
            </p:nvPicPr>
            <p:blipFill>
              <a:blip r:embed="rId6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87" y="2554"/>
                <a:ext cx="197"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52" name="Picture 56" descr="txp_fig"/>
              <p:cNvPicPr>
                <a:picLocks noChangeAspect="1" noChangeArrowheads="1"/>
              </p:cNvPicPr>
              <p:nvPr>
                <p:custDataLst>
                  <p:tags r:id="rId35"/>
                </p:custDataLst>
              </p:nvPr>
            </p:nvPicPr>
            <p:blipFill>
              <a:blip r:embed="rId7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03" y="2545"/>
                <a:ext cx="197"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4553" name="Rectangle 57"/>
            <p:cNvSpPr>
              <a:spLocks noChangeArrowheads="1"/>
            </p:cNvSpPr>
            <p:nvPr/>
          </p:nvSpPr>
          <p:spPr bwMode="auto">
            <a:xfrm>
              <a:off x="2832" y="1872"/>
              <a:ext cx="2888" cy="1845"/>
            </a:xfrm>
            <a:prstGeom prst="rect">
              <a:avLst/>
            </a:prstGeom>
            <a:solidFill>
              <a:schemeClr val="bg1"/>
            </a:solidFill>
            <a:ln w="12700">
              <a:solidFill>
                <a:schemeClr val="tx1"/>
              </a:solidFill>
              <a:miter lim="800000"/>
              <a:headEnd/>
              <a:tailEnd/>
            </a:ln>
            <a:effectLst>
              <a:outerShdw dist="71842" dir="2700000" algn="ctr" rotWithShape="0">
                <a:schemeClr val="tx1">
                  <a:alpha val="50000"/>
                </a:schemeClr>
              </a:outerShdw>
            </a:effectLst>
          </p:spPr>
          <p:txBody>
            <a:bodyPr wrap="none" anchor="ctr"/>
            <a:lstStyle/>
            <a:p>
              <a:endParaRPr lang="en-US"/>
            </a:p>
          </p:txBody>
        </p:sp>
        <p:grpSp>
          <p:nvGrpSpPr>
            <p:cNvPr id="234554" name="Group 58"/>
            <p:cNvGrpSpPr>
              <a:grpSpLocks/>
            </p:cNvGrpSpPr>
            <p:nvPr/>
          </p:nvGrpSpPr>
          <p:grpSpPr bwMode="auto">
            <a:xfrm>
              <a:off x="2880" y="1912"/>
              <a:ext cx="2818" cy="1760"/>
              <a:chOff x="3198" y="1728"/>
              <a:chExt cx="2818" cy="1760"/>
            </a:xfrm>
          </p:grpSpPr>
          <p:sp>
            <p:nvSpPr>
              <p:cNvPr id="234555" name="Line 59"/>
              <p:cNvSpPr>
                <a:spLocks noChangeShapeType="1"/>
              </p:cNvSpPr>
              <p:nvPr/>
            </p:nvSpPr>
            <p:spPr bwMode="auto">
              <a:xfrm flipV="1">
                <a:off x="3467" y="2977"/>
                <a:ext cx="215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56" name="Picture 60" descr="txp_fig"/>
              <p:cNvPicPr>
                <a:picLocks noChangeAspect="1" noChangeArrowheads="1"/>
              </p:cNvPicPr>
              <p:nvPr>
                <p:custDataLst>
                  <p:tags r:id="rId1"/>
                </p:custDataLst>
              </p:nvPr>
            </p:nvPicPr>
            <p:blipFill>
              <a:blip r:embed="rId5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65" y="2944"/>
                <a:ext cx="175"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57" name="Picture 61" descr="txp_fig"/>
              <p:cNvPicPr>
                <a:picLocks noChangeAspect="1" noChangeArrowheads="1"/>
              </p:cNvPicPr>
              <p:nvPr>
                <p:custDataLst>
                  <p:tags r:id="rId2"/>
                </p:custDataLst>
              </p:nvPr>
            </p:nvPicPr>
            <p:blipFill>
              <a:blip r:embed="rId5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64" y="2896"/>
                <a:ext cx="352"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58" name="Line 62"/>
              <p:cNvSpPr>
                <a:spLocks noChangeShapeType="1"/>
              </p:cNvSpPr>
              <p:nvPr/>
            </p:nvSpPr>
            <p:spPr bwMode="auto">
              <a:xfrm flipH="1" flipV="1">
                <a:off x="3621" y="2091"/>
                <a:ext cx="925" cy="501"/>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59" name="Line 63"/>
              <p:cNvSpPr>
                <a:spLocks noChangeShapeType="1"/>
              </p:cNvSpPr>
              <p:nvPr/>
            </p:nvSpPr>
            <p:spPr bwMode="auto">
              <a:xfrm flipH="1">
                <a:off x="4546" y="2592"/>
                <a:ext cx="0" cy="38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60" name="Picture 64" descr="txp_fig"/>
              <p:cNvPicPr>
                <a:picLocks noChangeAspect="1" noChangeArrowheads="1"/>
              </p:cNvPicPr>
              <p:nvPr>
                <p:custDataLst>
                  <p:tags r:id="rId3"/>
                </p:custDataLst>
              </p:nvPr>
            </p:nvPicPr>
            <p:blipFill>
              <a:blip r:embed="rId5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36" y="3032"/>
                <a:ext cx="354"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61" name="Line 65"/>
              <p:cNvSpPr>
                <a:spLocks noChangeShapeType="1"/>
              </p:cNvSpPr>
              <p:nvPr/>
            </p:nvSpPr>
            <p:spPr bwMode="auto">
              <a:xfrm>
                <a:off x="3621" y="2091"/>
                <a:ext cx="1811" cy="0"/>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62" name="Line 66"/>
              <p:cNvSpPr>
                <a:spLocks noChangeShapeType="1"/>
              </p:cNvSpPr>
              <p:nvPr/>
            </p:nvSpPr>
            <p:spPr bwMode="auto">
              <a:xfrm flipV="1">
                <a:off x="4122" y="2977"/>
                <a:ext cx="0" cy="287"/>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63" name="Picture 67" descr="txp_fig"/>
              <p:cNvPicPr>
                <a:picLocks noChangeAspect="1" noChangeArrowheads="1"/>
              </p:cNvPicPr>
              <p:nvPr>
                <p:custDataLst>
                  <p:tags r:id="rId4"/>
                </p:custDataLst>
              </p:nvPr>
            </p:nvPicPr>
            <p:blipFill>
              <a:blip r:embed="rId5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4" y="3040"/>
                <a:ext cx="338"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64" name="Picture 68" descr="txp_fig"/>
              <p:cNvPicPr>
                <a:picLocks noChangeAspect="1" noChangeArrowheads="1"/>
              </p:cNvPicPr>
              <p:nvPr>
                <p:custDataLst>
                  <p:tags r:id="rId5"/>
                </p:custDataLst>
              </p:nvPr>
            </p:nvPicPr>
            <p:blipFill>
              <a:blip r:embed="rId5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24" y="3023"/>
                <a:ext cx="175"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65" name="Picture 69" descr="txp_fig"/>
              <p:cNvPicPr>
                <a:picLocks noChangeAspect="1" noChangeArrowheads="1"/>
              </p:cNvPicPr>
              <p:nvPr>
                <p:custDataLst>
                  <p:tags r:id="rId6"/>
                </p:custDataLst>
              </p:nvPr>
            </p:nvPicPr>
            <p:blipFill>
              <a:blip r:embed="rId5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24" y="3016"/>
                <a:ext cx="161"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66" name="Line 70"/>
              <p:cNvSpPr>
                <a:spLocks noChangeShapeType="1"/>
              </p:cNvSpPr>
              <p:nvPr/>
            </p:nvSpPr>
            <p:spPr bwMode="auto">
              <a:xfrm flipV="1">
                <a:off x="4931" y="2977"/>
                <a:ext cx="0" cy="287"/>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67" name="Line 71"/>
              <p:cNvSpPr>
                <a:spLocks noChangeShapeType="1"/>
              </p:cNvSpPr>
              <p:nvPr/>
            </p:nvSpPr>
            <p:spPr bwMode="auto">
              <a:xfrm flipV="1">
                <a:off x="4546" y="2091"/>
                <a:ext cx="886" cy="501"/>
              </a:xfrm>
              <a:prstGeom prst="line">
                <a:avLst/>
              </a:prstGeom>
              <a:noFill/>
              <a:ln w="254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68" name="Picture 72" descr="txp_fig"/>
              <p:cNvPicPr>
                <a:picLocks noChangeAspect="1" noChangeArrowheads="1"/>
              </p:cNvPicPr>
              <p:nvPr>
                <p:custDataLst>
                  <p:tags r:id="rId7"/>
                </p:custDataLst>
              </p:nvPr>
            </p:nvPicPr>
            <p:blipFill>
              <a:blip r:embed="rId7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41" y="1844"/>
                <a:ext cx="160"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4569" name="Line 73"/>
              <p:cNvSpPr>
                <a:spLocks noChangeShapeType="1"/>
              </p:cNvSpPr>
              <p:nvPr/>
            </p:nvSpPr>
            <p:spPr bwMode="auto">
              <a:xfrm flipH="1" flipV="1">
                <a:off x="4339" y="1937"/>
                <a:ext cx="207" cy="154"/>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0" name="Line 74"/>
              <p:cNvSpPr>
                <a:spLocks noChangeShapeType="1"/>
              </p:cNvSpPr>
              <p:nvPr/>
            </p:nvSpPr>
            <p:spPr bwMode="auto">
              <a:xfrm flipV="1">
                <a:off x="4546" y="1937"/>
                <a:ext cx="202" cy="154"/>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1" name="Freeform 75"/>
              <p:cNvSpPr>
                <a:spLocks/>
              </p:cNvSpPr>
              <p:nvPr/>
            </p:nvSpPr>
            <p:spPr bwMode="auto">
              <a:xfrm rot="-1125801">
                <a:off x="3429" y="2124"/>
                <a:ext cx="409" cy="848"/>
              </a:xfrm>
              <a:custGeom>
                <a:avLst/>
                <a:gdLst>
                  <a:gd name="T0" fmla="*/ 425 w 509"/>
                  <a:gd name="T1" fmla="*/ 0 h 864"/>
                  <a:gd name="T2" fmla="*/ 233 w 509"/>
                  <a:gd name="T3" fmla="*/ 96 h 864"/>
                  <a:gd name="T4" fmla="*/ 491 w 509"/>
                  <a:gd name="T5" fmla="*/ 313 h 864"/>
                  <a:gd name="T6" fmla="*/ 126 w 509"/>
                  <a:gd name="T7" fmla="*/ 377 h 864"/>
                  <a:gd name="T8" fmla="*/ 382 w 509"/>
                  <a:gd name="T9" fmla="*/ 651 h 864"/>
                  <a:gd name="T10" fmla="*/ 41 w 509"/>
                  <a:gd name="T11" fmla="*/ 672 h 864"/>
                  <a:gd name="T12" fmla="*/ 137 w 509"/>
                  <a:gd name="T13" fmla="*/ 864 h 864"/>
                </a:gdLst>
                <a:ahLst/>
                <a:cxnLst>
                  <a:cxn ang="0">
                    <a:pos x="T0" y="T1"/>
                  </a:cxn>
                  <a:cxn ang="0">
                    <a:pos x="T2" y="T3"/>
                  </a:cxn>
                  <a:cxn ang="0">
                    <a:pos x="T4" y="T5"/>
                  </a:cxn>
                  <a:cxn ang="0">
                    <a:pos x="T6" y="T7"/>
                  </a:cxn>
                  <a:cxn ang="0">
                    <a:pos x="T8" y="T9"/>
                  </a:cxn>
                  <a:cxn ang="0">
                    <a:pos x="T10" y="T11"/>
                  </a:cxn>
                  <a:cxn ang="0">
                    <a:pos x="T12" y="T13"/>
                  </a:cxn>
                </a:cxnLst>
                <a:rect l="0" t="0" r="r" b="b"/>
                <a:pathLst>
                  <a:path w="509" h="864">
                    <a:moveTo>
                      <a:pt x="425" y="0"/>
                    </a:moveTo>
                    <a:cubicBezTo>
                      <a:pt x="325" y="16"/>
                      <a:pt x="222" y="44"/>
                      <a:pt x="233" y="96"/>
                    </a:cubicBezTo>
                    <a:cubicBezTo>
                      <a:pt x="244" y="148"/>
                      <a:pt x="509" y="266"/>
                      <a:pt x="491" y="313"/>
                    </a:cubicBezTo>
                    <a:cubicBezTo>
                      <a:pt x="473" y="360"/>
                      <a:pt x="144" y="321"/>
                      <a:pt x="126" y="377"/>
                    </a:cubicBezTo>
                    <a:cubicBezTo>
                      <a:pt x="108" y="433"/>
                      <a:pt x="396" y="602"/>
                      <a:pt x="382" y="651"/>
                    </a:cubicBezTo>
                    <a:cubicBezTo>
                      <a:pt x="368" y="700"/>
                      <a:pt x="82" y="637"/>
                      <a:pt x="41" y="672"/>
                    </a:cubicBezTo>
                    <a:cubicBezTo>
                      <a:pt x="0" y="707"/>
                      <a:pt x="69" y="784"/>
                      <a:pt x="137" y="864"/>
                    </a:cubicBez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2" name="Freeform 76"/>
              <p:cNvSpPr>
                <a:spLocks/>
              </p:cNvSpPr>
              <p:nvPr/>
            </p:nvSpPr>
            <p:spPr bwMode="auto">
              <a:xfrm rot="1125801" flipH="1">
                <a:off x="5216" y="2129"/>
                <a:ext cx="409" cy="848"/>
              </a:xfrm>
              <a:custGeom>
                <a:avLst/>
                <a:gdLst>
                  <a:gd name="T0" fmla="*/ 425 w 509"/>
                  <a:gd name="T1" fmla="*/ 0 h 864"/>
                  <a:gd name="T2" fmla="*/ 233 w 509"/>
                  <a:gd name="T3" fmla="*/ 96 h 864"/>
                  <a:gd name="T4" fmla="*/ 491 w 509"/>
                  <a:gd name="T5" fmla="*/ 313 h 864"/>
                  <a:gd name="T6" fmla="*/ 126 w 509"/>
                  <a:gd name="T7" fmla="*/ 377 h 864"/>
                  <a:gd name="T8" fmla="*/ 382 w 509"/>
                  <a:gd name="T9" fmla="*/ 651 h 864"/>
                  <a:gd name="T10" fmla="*/ 41 w 509"/>
                  <a:gd name="T11" fmla="*/ 672 h 864"/>
                  <a:gd name="T12" fmla="*/ 137 w 509"/>
                  <a:gd name="T13" fmla="*/ 864 h 864"/>
                </a:gdLst>
                <a:ahLst/>
                <a:cxnLst>
                  <a:cxn ang="0">
                    <a:pos x="T0" y="T1"/>
                  </a:cxn>
                  <a:cxn ang="0">
                    <a:pos x="T2" y="T3"/>
                  </a:cxn>
                  <a:cxn ang="0">
                    <a:pos x="T4" y="T5"/>
                  </a:cxn>
                  <a:cxn ang="0">
                    <a:pos x="T6" y="T7"/>
                  </a:cxn>
                  <a:cxn ang="0">
                    <a:pos x="T8" y="T9"/>
                  </a:cxn>
                  <a:cxn ang="0">
                    <a:pos x="T10" y="T11"/>
                  </a:cxn>
                  <a:cxn ang="0">
                    <a:pos x="T12" y="T13"/>
                  </a:cxn>
                </a:cxnLst>
                <a:rect l="0" t="0" r="r" b="b"/>
                <a:pathLst>
                  <a:path w="509" h="864">
                    <a:moveTo>
                      <a:pt x="425" y="0"/>
                    </a:moveTo>
                    <a:cubicBezTo>
                      <a:pt x="325" y="16"/>
                      <a:pt x="222" y="44"/>
                      <a:pt x="233" y="96"/>
                    </a:cubicBezTo>
                    <a:cubicBezTo>
                      <a:pt x="244" y="148"/>
                      <a:pt x="509" y="266"/>
                      <a:pt x="491" y="313"/>
                    </a:cubicBezTo>
                    <a:cubicBezTo>
                      <a:pt x="473" y="360"/>
                      <a:pt x="144" y="321"/>
                      <a:pt x="126" y="377"/>
                    </a:cubicBezTo>
                    <a:cubicBezTo>
                      <a:pt x="108" y="433"/>
                      <a:pt x="396" y="602"/>
                      <a:pt x="382" y="651"/>
                    </a:cubicBezTo>
                    <a:cubicBezTo>
                      <a:pt x="368" y="700"/>
                      <a:pt x="82" y="637"/>
                      <a:pt x="41" y="672"/>
                    </a:cubicBezTo>
                    <a:cubicBezTo>
                      <a:pt x="0" y="707"/>
                      <a:pt x="69" y="784"/>
                      <a:pt x="137" y="864"/>
                    </a:cubicBez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3" name="Line 77"/>
              <p:cNvSpPr>
                <a:spLocks noChangeShapeType="1"/>
              </p:cNvSpPr>
              <p:nvPr/>
            </p:nvSpPr>
            <p:spPr bwMode="auto">
              <a:xfrm flipV="1">
                <a:off x="4122" y="2360"/>
                <a:ext cx="10" cy="15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4574" name="Line 78"/>
              <p:cNvSpPr>
                <a:spLocks noChangeShapeType="1"/>
              </p:cNvSpPr>
              <p:nvPr/>
            </p:nvSpPr>
            <p:spPr bwMode="auto">
              <a:xfrm flipV="1">
                <a:off x="4970" y="2360"/>
                <a:ext cx="0" cy="15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4575" name="Picture 79" descr="txp_fig"/>
              <p:cNvPicPr>
                <a:picLocks noChangeAspect="1" noChangeArrowheads="1"/>
              </p:cNvPicPr>
              <p:nvPr>
                <p:custDataLst>
                  <p:tags r:id="rId8"/>
                </p:custDataLst>
              </p:nvPr>
            </p:nvPicPr>
            <p:blipFill>
              <a:blip r:embed="rId6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85" y="3280"/>
                <a:ext cx="336"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76" name="Picture 80" descr="txp_fig"/>
              <p:cNvPicPr>
                <a:picLocks noChangeAspect="1" noChangeArrowheads="1"/>
              </p:cNvPicPr>
              <p:nvPr>
                <p:custDataLst>
                  <p:tags r:id="rId9"/>
                </p:custDataLst>
              </p:nvPr>
            </p:nvPicPr>
            <p:blipFill>
              <a:blip r:embed="rId6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96" y="3280"/>
                <a:ext cx="335"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77" name="Picture 81" descr="txp_fig"/>
              <p:cNvPicPr>
                <a:picLocks noChangeAspect="1" noChangeArrowheads="1"/>
              </p:cNvPicPr>
              <p:nvPr>
                <p:custDataLst>
                  <p:tags r:id="rId10"/>
                </p:custDataLst>
              </p:nvPr>
            </p:nvPicPr>
            <p:blipFill>
              <a:blip r:embed="rId7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01" y="2771"/>
                <a:ext cx="270" cy="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78" name="Picture 82" descr="txp_fig"/>
              <p:cNvPicPr>
                <a:picLocks noChangeAspect="1" noChangeArrowheads="1"/>
              </p:cNvPicPr>
              <p:nvPr>
                <p:custDataLst>
                  <p:tags r:id="rId11"/>
                </p:custDataLst>
              </p:nvPr>
            </p:nvPicPr>
            <p:blipFill>
              <a:blip r:embed="rId7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98" y="2468"/>
                <a:ext cx="270"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79" name="Picture 83" descr="txp_fig"/>
              <p:cNvPicPr>
                <a:picLocks noChangeAspect="1" noChangeArrowheads="1"/>
              </p:cNvPicPr>
              <p:nvPr>
                <p:custDataLst>
                  <p:tags r:id="rId12"/>
                </p:custDataLst>
              </p:nvPr>
            </p:nvPicPr>
            <p:blipFill>
              <a:blip r:embed="rId7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7" y="2447"/>
                <a:ext cx="270"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0" name="Picture 84" descr="txp_fig"/>
              <p:cNvPicPr>
                <a:picLocks noChangeAspect="1" noChangeArrowheads="1"/>
              </p:cNvPicPr>
              <p:nvPr>
                <p:custDataLst>
                  <p:tags r:id="rId13"/>
                </p:custDataLst>
              </p:nvPr>
            </p:nvPicPr>
            <p:blipFill>
              <a:blip r:embed="rId6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00" y="2515"/>
                <a:ext cx="336"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1" name="Picture 85" descr="txp_fig"/>
              <p:cNvPicPr>
                <a:picLocks noChangeAspect="1" noChangeArrowheads="1"/>
              </p:cNvPicPr>
              <p:nvPr>
                <p:custDataLst>
                  <p:tags r:id="rId14"/>
                </p:custDataLst>
              </p:nvPr>
            </p:nvPicPr>
            <p:blipFill>
              <a:blip r:embed="rId6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49" y="2516"/>
                <a:ext cx="335"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2" name="Picture 86" descr="txp_fig"/>
              <p:cNvPicPr>
                <a:picLocks noChangeAspect="1" noChangeArrowheads="1"/>
              </p:cNvPicPr>
              <p:nvPr>
                <p:custDataLst>
                  <p:tags r:id="rId15"/>
                </p:custDataLst>
              </p:nvPr>
            </p:nvPicPr>
            <p:blipFill>
              <a:blip r:embed="rId7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46" y="2140"/>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3" name="Picture 87" descr="txp_fig"/>
              <p:cNvPicPr>
                <a:picLocks noChangeAspect="1" noChangeArrowheads="1"/>
              </p:cNvPicPr>
              <p:nvPr>
                <p:custDataLst>
                  <p:tags r:id="rId16"/>
                </p:custDataLst>
              </p:nvPr>
            </p:nvPicPr>
            <p:blipFill>
              <a:blip r:embed="rId7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61" y="1861"/>
                <a:ext cx="221"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4" name="Picture 88" descr="txp_fig"/>
              <p:cNvPicPr>
                <a:picLocks noChangeAspect="1" noChangeArrowheads="1"/>
              </p:cNvPicPr>
              <p:nvPr>
                <p:custDataLst>
                  <p:tags r:id="rId17"/>
                </p:custDataLst>
              </p:nvPr>
            </p:nvPicPr>
            <p:blipFill>
              <a:blip r:embed="rId7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49" y="2304"/>
                <a:ext cx="174"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5" name="Picture 89" descr="txp_fig"/>
              <p:cNvPicPr>
                <a:picLocks noChangeAspect="1" noChangeArrowheads="1"/>
              </p:cNvPicPr>
              <p:nvPr>
                <p:custDataLst>
                  <p:tags r:id="rId18"/>
                </p:custDataLst>
              </p:nvPr>
            </p:nvPicPr>
            <p:blipFill>
              <a:blip r:embed="rId7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01" y="2346"/>
                <a:ext cx="174" cy="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6" name="Picture 90" descr="txp_fig"/>
              <p:cNvPicPr>
                <a:picLocks noChangeAspect="1" noChangeArrowheads="1"/>
              </p:cNvPicPr>
              <p:nvPr>
                <p:custDataLst>
                  <p:tags r:id="rId19"/>
                </p:custDataLst>
              </p:nvPr>
            </p:nvPicPr>
            <p:blipFill>
              <a:blip r:embed="rId7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55" y="2138"/>
                <a:ext cx="192"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7" name="Picture 91" descr="txp_fig"/>
              <p:cNvPicPr>
                <a:picLocks noChangeAspect="1" noChangeArrowheads="1"/>
              </p:cNvPicPr>
              <p:nvPr>
                <p:custDataLst>
                  <p:tags r:id="rId20"/>
                </p:custDataLst>
              </p:nvPr>
            </p:nvPicPr>
            <p:blipFill>
              <a:blip r:embed="rId8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11" y="1729"/>
                <a:ext cx="270"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4588" name="Picture 92" descr="txp_fig"/>
              <p:cNvPicPr>
                <a:picLocks noChangeAspect="1" noChangeArrowheads="1"/>
              </p:cNvPicPr>
              <p:nvPr>
                <p:custDataLst>
                  <p:tags r:id="rId21"/>
                </p:custDataLst>
              </p:nvPr>
            </p:nvPicPr>
            <p:blipFill>
              <a:blip r:embed="rId8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35" y="1728"/>
                <a:ext cx="270"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4589" name="テキスト ボックス 30"/>
            <p:cNvSpPr txBox="1">
              <a:spLocks noChangeArrowheads="1"/>
            </p:cNvSpPr>
            <p:nvPr/>
          </p:nvSpPr>
          <p:spPr bwMode="auto">
            <a:xfrm>
              <a:off x="3232" y="472"/>
              <a:ext cx="188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1800">
                  <a:latin typeface="メイリオ" pitchFamily="50" charset="-128"/>
                  <a:ea typeface="メイリオ" pitchFamily="50" charset="-128"/>
                </a:rPr>
                <a:t>Krauss-Nasri-Trodden model</a:t>
              </a:r>
            </a:p>
          </p:txBody>
        </p:sp>
        <p:sp>
          <p:nvSpPr>
            <p:cNvPr id="234590" name="テキスト ボックス 30"/>
            <p:cNvSpPr txBox="1">
              <a:spLocks noChangeArrowheads="1"/>
            </p:cNvSpPr>
            <p:nvPr/>
          </p:nvSpPr>
          <p:spPr bwMode="auto">
            <a:xfrm>
              <a:off x="197" y="3200"/>
              <a:ext cx="181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1800" dirty="0">
                  <a:latin typeface="メイリオ" pitchFamily="50" charset="-128"/>
                  <a:ea typeface="メイリオ" pitchFamily="50" charset="-128"/>
                </a:rPr>
                <a:t>Aoki-</a:t>
              </a:r>
              <a:r>
                <a:rPr lang="en-US" altLang="ja-JP" sz="1800" dirty="0" err="1">
                  <a:latin typeface="メイリオ" pitchFamily="50" charset="-128"/>
                  <a:ea typeface="メイリオ" pitchFamily="50" charset="-128"/>
                </a:rPr>
                <a:t>Kanemura</a:t>
              </a:r>
              <a:r>
                <a:rPr lang="en-US" altLang="ja-JP" sz="1800" dirty="0">
                  <a:latin typeface="メイリオ" pitchFamily="50" charset="-128"/>
                  <a:ea typeface="メイリオ" pitchFamily="50" charset="-128"/>
                </a:rPr>
                <a:t>-</a:t>
              </a:r>
              <a:r>
                <a:rPr lang="en-US" altLang="ja-JP" sz="1800" dirty="0" err="1">
                  <a:latin typeface="メイリオ" pitchFamily="50" charset="-128"/>
                  <a:ea typeface="メイリオ" pitchFamily="50" charset="-128"/>
                </a:rPr>
                <a:t>Seto</a:t>
              </a:r>
              <a:r>
                <a:rPr lang="en-US" altLang="ja-JP" sz="1800" dirty="0">
                  <a:latin typeface="メイリオ" pitchFamily="50" charset="-128"/>
                  <a:ea typeface="メイリオ" pitchFamily="50" charset="-128"/>
                </a:rPr>
                <a:t> model</a:t>
              </a:r>
            </a:p>
          </p:txBody>
        </p:sp>
        <p:sp>
          <p:nvSpPr>
            <p:cNvPr id="234591" name="テキスト ボックス 30"/>
            <p:cNvSpPr txBox="1">
              <a:spLocks noChangeArrowheads="1"/>
            </p:cNvSpPr>
            <p:nvPr/>
          </p:nvSpPr>
          <p:spPr bwMode="auto">
            <a:xfrm>
              <a:off x="2784" y="3744"/>
              <a:ext cx="194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1800">
                  <a:latin typeface="メイリオ" pitchFamily="50" charset="-128"/>
                  <a:ea typeface="メイリオ" pitchFamily="50" charset="-128"/>
                </a:rPr>
                <a:t>Gustafsson-No-Rivera model </a:t>
              </a:r>
            </a:p>
          </p:txBody>
        </p:sp>
        <p:sp>
          <p:nvSpPr>
            <p:cNvPr id="234592" name="テキスト ボックス 3"/>
            <p:cNvSpPr txBox="1">
              <a:spLocks noChangeArrowheads="1"/>
            </p:cNvSpPr>
            <p:nvPr/>
          </p:nvSpPr>
          <p:spPr bwMode="auto">
            <a:xfrm>
              <a:off x="2792" y="3928"/>
              <a:ext cx="202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M. Gustafsson, J.M. No, and M.A. Rivera,</a:t>
              </a:r>
            </a:p>
          </p:txBody>
        </p:sp>
        <p:sp>
          <p:nvSpPr>
            <p:cNvPr id="234593" name="テキスト ボックス 3"/>
            <p:cNvSpPr txBox="1">
              <a:spLocks noChangeArrowheads="1"/>
            </p:cNvSpPr>
            <p:nvPr/>
          </p:nvSpPr>
          <p:spPr bwMode="auto">
            <a:xfrm>
              <a:off x="4156" y="4072"/>
              <a:ext cx="115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PRL</a:t>
              </a:r>
              <a:r>
                <a:rPr lang="en-US" altLang="ja-JP" sz="1400">
                  <a:latin typeface="メイリオ" pitchFamily="50" charset="-128"/>
                  <a:ea typeface="メイリオ" pitchFamily="50" charset="-128"/>
                </a:rPr>
                <a:t>110</a:t>
              </a:r>
              <a:r>
                <a:rPr lang="en-US" altLang="ja-JP" sz="1400" b="0">
                  <a:latin typeface="メイリオ" pitchFamily="50" charset="-128"/>
                  <a:ea typeface="メイリオ" pitchFamily="50" charset="-128"/>
                </a:rPr>
                <a:t>, 21802 (2013)</a:t>
              </a:r>
            </a:p>
          </p:txBody>
        </p:sp>
        <p:sp>
          <p:nvSpPr>
            <p:cNvPr id="234594" name="テキスト ボックス 3"/>
            <p:cNvSpPr txBox="1">
              <a:spLocks noChangeArrowheads="1"/>
            </p:cNvSpPr>
            <p:nvPr/>
          </p:nvSpPr>
          <p:spPr bwMode="auto">
            <a:xfrm>
              <a:off x="204" y="3408"/>
              <a:ext cx="173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M. Aoki, S. Kanemura and O. Seto,</a:t>
              </a:r>
            </a:p>
          </p:txBody>
        </p:sp>
        <p:sp>
          <p:nvSpPr>
            <p:cNvPr id="234595" name="テキスト ボックス 3"/>
            <p:cNvSpPr txBox="1">
              <a:spLocks noChangeArrowheads="1"/>
            </p:cNvSpPr>
            <p:nvPr/>
          </p:nvSpPr>
          <p:spPr bwMode="auto">
            <a:xfrm>
              <a:off x="1018" y="3552"/>
              <a:ext cx="121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PRL</a:t>
              </a:r>
              <a:r>
                <a:rPr lang="en-US" altLang="ja-JP" sz="1400">
                  <a:latin typeface="メイリオ" pitchFamily="50" charset="-128"/>
                  <a:ea typeface="メイリオ" pitchFamily="50" charset="-128"/>
                </a:rPr>
                <a:t>102</a:t>
              </a:r>
              <a:r>
                <a:rPr lang="en-US" altLang="ja-JP" sz="1400" b="0">
                  <a:latin typeface="メイリオ" pitchFamily="50" charset="-128"/>
                  <a:ea typeface="メイリオ" pitchFamily="50" charset="-128"/>
                </a:rPr>
                <a:t>, 051805 (2009)</a:t>
              </a:r>
            </a:p>
          </p:txBody>
        </p:sp>
        <p:sp>
          <p:nvSpPr>
            <p:cNvPr id="234596" name="テキスト ボックス 3"/>
            <p:cNvSpPr txBox="1">
              <a:spLocks noChangeArrowheads="1"/>
            </p:cNvSpPr>
            <p:nvPr/>
          </p:nvSpPr>
          <p:spPr bwMode="auto">
            <a:xfrm>
              <a:off x="3235" y="680"/>
              <a:ext cx="187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M.L. Krauss, S. Nasri and M. Trodden,</a:t>
              </a:r>
            </a:p>
          </p:txBody>
        </p:sp>
        <p:sp>
          <p:nvSpPr>
            <p:cNvPr id="234597" name="テキスト ボックス 3"/>
            <p:cNvSpPr txBox="1">
              <a:spLocks noChangeArrowheads="1"/>
            </p:cNvSpPr>
            <p:nvPr/>
          </p:nvSpPr>
          <p:spPr bwMode="auto">
            <a:xfrm>
              <a:off x="4216" y="816"/>
              <a:ext cx="117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b="1">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400" b="0">
                  <a:latin typeface="メイリオ" pitchFamily="50" charset="-128"/>
                  <a:ea typeface="メイリオ" pitchFamily="50" charset="-128"/>
                </a:rPr>
                <a:t>PRD</a:t>
              </a:r>
              <a:r>
                <a:rPr lang="en-US" altLang="ja-JP" sz="1400">
                  <a:latin typeface="メイリオ" pitchFamily="50" charset="-128"/>
                  <a:ea typeface="メイリオ" pitchFamily="50" charset="-128"/>
                </a:rPr>
                <a:t>67</a:t>
              </a:r>
              <a:r>
                <a:rPr lang="en-US" altLang="ja-JP" sz="1400" b="0">
                  <a:latin typeface="メイリオ" pitchFamily="50" charset="-128"/>
                  <a:ea typeface="メイリオ" pitchFamily="50" charset="-128"/>
                </a:rPr>
                <a:t>, 085002 (2003)</a:t>
              </a:r>
            </a:p>
          </p:txBody>
        </p:sp>
      </p:grpSp>
      <p:sp>
        <p:nvSpPr>
          <p:cNvPr id="234604" name="Rectangle 108"/>
          <p:cNvSpPr>
            <a:spLocks noChangeArrowheads="1"/>
          </p:cNvSpPr>
          <p:nvPr/>
        </p:nvSpPr>
        <p:spPr bwMode="auto">
          <a:xfrm>
            <a:off x="0" y="-76200"/>
            <a:ext cx="12192000" cy="7010400"/>
          </a:xfrm>
          <a:prstGeom prst="rect">
            <a:avLst/>
          </a:prstGeom>
          <a:solidFill>
            <a:schemeClr val="tx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34605" name="Group 109"/>
          <p:cNvGrpSpPr>
            <a:grpSpLocks/>
          </p:cNvGrpSpPr>
          <p:nvPr/>
        </p:nvGrpSpPr>
        <p:grpSpPr bwMode="auto">
          <a:xfrm>
            <a:off x="2590800" y="2743200"/>
            <a:ext cx="6934200" cy="1293814"/>
            <a:chOff x="720" y="1728"/>
            <a:chExt cx="4368" cy="288"/>
          </a:xfrm>
        </p:grpSpPr>
        <p:sp>
          <p:nvSpPr>
            <p:cNvPr id="234606" name="Rectangle 31"/>
            <p:cNvSpPr>
              <a:spLocks noChangeArrowheads="1"/>
            </p:cNvSpPr>
            <p:nvPr/>
          </p:nvSpPr>
          <p:spPr bwMode="auto">
            <a:xfrm>
              <a:off x="720" y="1728"/>
              <a:ext cx="4368" cy="288"/>
            </a:xfrm>
            <a:prstGeom prst="rect">
              <a:avLst/>
            </a:prstGeom>
            <a:solidFill>
              <a:schemeClr val="bg1"/>
            </a:solidFill>
            <a:ln w="25400">
              <a:solidFill>
                <a:srgbClr val="FF3C3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342900" indent="-342900" eaLnBrk="1" hangingPunct="1">
                <a:spcBef>
                  <a:spcPct val="0"/>
                </a:spcBef>
                <a:buFontTx/>
                <a:buAutoNum type="arabicPeriod"/>
              </a:pPr>
              <a:r>
                <a:rPr lang="en-US" altLang="ja-JP" sz="1800" b="1" dirty="0" smtClean="0">
                  <a:solidFill>
                    <a:srgbClr val="002060"/>
                  </a:solidFill>
                  <a:latin typeface="Comic Sans MS" panose="030F0702030302020204" pitchFamily="66" charset="0"/>
                </a:rPr>
                <a:t>Can we test / falsify these models at the LHC ?</a:t>
              </a:r>
            </a:p>
            <a:p>
              <a:pPr marL="342900" indent="-342900" eaLnBrk="1" hangingPunct="1">
                <a:spcBef>
                  <a:spcPct val="0"/>
                </a:spcBef>
                <a:buFontTx/>
                <a:buAutoNum type="arabicPeriod"/>
              </a:pPr>
              <a:r>
                <a:rPr lang="en-US" altLang="ja-JP" sz="1800" b="1" dirty="0" smtClean="0">
                  <a:solidFill>
                    <a:srgbClr val="002060"/>
                  </a:solidFill>
                  <a:latin typeface="Comic Sans MS" panose="030F0702030302020204" pitchFamily="66" charset="0"/>
                </a:rPr>
                <a:t>Can we explore the new Physics Scale  M ?</a:t>
              </a:r>
              <a:endParaRPr lang="ja-JP" altLang="en-US" sz="1800" b="1" dirty="0">
                <a:solidFill>
                  <a:srgbClr val="002060"/>
                </a:solidFill>
                <a:latin typeface="Comic Sans MS" panose="030F0702030302020204" pitchFamily="66" charset="0"/>
              </a:endParaRPr>
            </a:p>
          </p:txBody>
        </p:sp>
        <p:sp>
          <p:nvSpPr>
            <p:cNvPr id="234607" name="テキスト ボックス 30"/>
            <p:cNvSpPr txBox="1">
              <a:spLocks noChangeArrowheads="1"/>
            </p:cNvSpPr>
            <p:nvPr/>
          </p:nvSpPr>
          <p:spPr bwMode="auto">
            <a:xfrm>
              <a:off x="816" y="1758"/>
              <a:ext cx="11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ja-JP" sz="2000" dirty="0">
                <a:latin typeface="Comic Sans MS" panose="030F0702030302020204" pitchFamily="66" charset="0"/>
                <a:ea typeface="メイリオ" pitchFamily="50" charset="-128"/>
              </a:endParaRPr>
            </a:p>
          </p:txBody>
        </p:sp>
        <p:sp>
          <p:nvSpPr>
            <p:cNvPr id="234609" name="テキスト ボックス 30"/>
            <p:cNvSpPr txBox="1">
              <a:spLocks noChangeArrowheads="1"/>
            </p:cNvSpPr>
            <p:nvPr/>
          </p:nvSpPr>
          <p:spPr bwMode="auto">
            <a:xfrm>
              <a:off x="3021" y="1771"/>
              <a:ext cx="11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ja-JP" sz="1800" b="1" dirty="0">
                <a:solidFill>
                  <a:srgbClr val="FF0000"/>
                </a:solidFill>
                <a:latin typeface="Comic Sans MS" panose="030F0702030302020204" pitchFamily="66" charset="0"/>
                <a:ea typeface="メイリオ" pitchFamily="50" charset="-128"/>
              </a:endParaRPr>
            </a:p>
          </p:txBody>
        </p:sp>
      </p:grpSp>
      <p:pic>
        <p:nvPicPr>
          <p:cNvPr id="5122" name="Picture 2" descr="Image result for too many ways"/>
          <p:cNvPicPr>
            <a:picLocks noChangeAspect="1" noChangeArrowheads="1"/>
          </p:cNvPicPr>
          <p:nvPr/>
        </p:nvPicPr>
        <p:blipFill>
          <a:blip r:embed="rId81">
            <a:extLst>
              <a:ext uri="{28A0092B-C50C-407E-A947-70E740481C1C}">
                <a14:useLocalDpi xmlns:a14="http://schemas.microsoft.com/office/drawing/2010/main" val="0"/>
              </a:ext>
            </a:extLst>
          </a:blip>
          <a:srcRect/>
          <a:stretch>
            <a:fillRect/>
          </a:stretch>
        </p:blipFill>
        <p:spPr bwMode="auto">
          <a:xfrm>
            <a:off x="8185149" y="-77788"/>
            <a:ext cx="4006851" cy="277177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008426" y="1310888"/>
            <a:ext cx="402674" cy="276999"/>
          </a:xfrm>
          <a:prstGeom prst="rect">
            <a:avLst/>
          </a:prstGeom>
          <a:noFill/>
        </p:spPr>
        <p:txBody>
          <a:bodyPr wrap="none" rtlCol="0">
            <a:spAutoFit/>
          </a:bodyPr>
          <a:lstStyle/>
          <a:p>
            <a:r>
              <a:rPr lang="en-US" sz="1200" b="1" dirty="0" smtClean="0">
                <a:solidFill>
                  <a:srgbClr val="EEB500"/>
                </a:solidFill>
              </a:rPr>
              <a:t>SM</a:t>
            </a:r>
            <a:endParaRPr lang="en-US" sz="1200" b="1" dirty="0">
              <a:solidFill>
                <a:srgbClr val="EEB500"/>
              </a:solidFill>
            </a:endParaRPr>
          </a:p>
        </p:txBody>
      </p:sp>
      <p:sp>
        <p:nvSpPr>
          <p:cNvPr id="3" name="TextBox 2"/>
          <p:cNvSpPr txBox="1"/>
          <p:nvPr/>
        </p:nvSpPr>
        <p:spPr>
          <a:xfrm>
            <a:off x="8599685" y="213228"/>
            <a:ext cx="824265" cy="276999"/>
          </a:xfrm>
          <a:prstGeom prst="rect">
            <a:avLst/>
          </a:prstGeom>
          <a:noFill/>
        </p:spPr>
        <p:txBody>
          <a:bodyPr wrap="none" rtlCol="0">
            <a:spAutoFit/>
          </a:bodyPr>
          <a:lstStyle/>
          <a:p>
            <a:r>
              <a:rPr lang="en-US" sz="1200" b="1" dirty="0" smtClean="0">
                <a:solidFill>
                  <a:srgbClr val="FF0000"/>
                </a:solidFill>
              </a:rPr>
              <a:t>R. 1 loop</a:t>
            </a:r>
            <a:endParaRPr lang="en-US" sz="1200" b="1" dirty="0">
              <a:solidFill>
                <a:srgbClr val="FF0000"/>
              </a:solidFill>
            </a:endParaRPr>
          </a:p>
        </p:txBody>
      </p:sp>
      <p:sp>
        <p:nvSpPr>
          <p:cNvPr id="4" name="Rectangle 3"/>
          <p:cNvSpPr/>
          <p:nvPr/>
        </p:nvSpPr>
        <p:spPr>
          <a:xfrm>
            <a:off x="8228921" y="1473205"/>
            <a:ext cx="1135537" cy="276999"/>
          </a:xfrm>
          <a:prstGeom prst="rect">
            <a:avLst/>
          </a:prstGeom>
        </p:spPr>
        <p:txBody>
          <a:bodyPr wrap="square">
            <a:spAutoFit/>
          </a:bodyPr>
          <a:lstStyle/>
          <a:p>
            <a:r>
              <a:rPr lang="en-US" sz="1200" b="1" dirty="0">
                <a:solidFill>
                  <a:srgbClr val="FF0000"/>
                </a:solidFill>
              </a:rPr>
              <a:t>R. </a:t>
            </a:r>
            <a:r>
              <a:rPr lang="en-US" sz="1200" b="1" dirty="0" smtClean="0">
                <a:solidFill>
                  <a:srgbClr val="FF0000"/>
                </a:solidFill>
              </a:rPr>
              <a:t>2 </a:t>
            </a:r>
            <a:r>
              <a:rPr lang="en-US" sz="1200" b="1" dirty="0">
                <a:solidFill>
                  <a:srgbClr val="FF0000"/>
                </a:solidFill>
              </a:rPr>
              <a:t>loop</a:t>
            </a:r>
          </a:p>
        </p:txBody>
      </p:sp>
      <p:sp>
        <p:nvSpPr>
          <p:cNvPr id="5" name="TextBox 4"/>
          <p:cNvSpPr txBox="1"/>
          <p:nvPr/>
        </p:nvSpPr>
        <p:spPr>
          <a:xfrm>
            <a:off x="15383293" y="1762409"/>
            <a:ext cx="62172" cy="2031325"/>
          </a:xfrm>
          <a:prstGeom prst="rect">
            <a:avLst/>
          </a:prstGeom>
          <a:noFill/>
        </p:spPr>
        <p:txBody>
          <a:bodyPr wrap="square" rtlCol="0">
            <a:spAutoFit/>
          </a:bodyPr>
          <a:lstStyle/>
          <a:p>
            <a:r>
              <a:rPr lang="en-US" dirty="0" smtClean="0"/>
              <a:t>Seesaw I</a:t>
            </a:r>
            <a:endParaRPr lang="en-US" dirty="0"/>
          </a:p>
        </p:txBody>
      </p:sp>
      <p:pic>
        <p:nvPicPr>
          <p:cNvPr id="5126" name="Picture 6" descr="Image result for stop sign"/>
          <p:cNvPicPr>
            <a:picLocks noChangeAspect="1" noChangeArrowheads="1"/>
          </p:cNvPicPr>
          <p:nvPr/>
        </p:nvPicPr>
        <p:blipFill>
          <a:blip r:embed="rId82">
            <a:extLst>
              <a:ext uri="{28A0092B-C50C-407E-A947-70E740481C1C}">
                <a14:useLocalDpi xmlns:a14="http://schemas.microsoft.com/office/drawing/2010/main" val="0"/>
              </a:ext>
            </a:extLst>
          </a:blip>
          <a:srcRect/>
          <a:stretch>
            <a:fillRect/>
          </a:stretch>
        </p:blipFill>
        <p:spPr bwMode="auto">
          <a:xfrm>
            <a:off x="9980612" y="844291"/>
            <a:ext cx="368301" cy="3878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0466752" y="1204596"/>
            <a:ext cx="838691" cy="276999"/>
          </a:xfrm>
          <a:prstGeom prst="rect">
            <a:avLst/>
          </a:prstGeom>
          <a:noFill/>
        </p:spPr>
        <p:txBody>
          <a:bodyPr wrap="none" rtlCol="0">
            <a:spAutoFit/>
          </a:bodyPr>
          <a:lstStyle/>
          <a:p>
            <a:r>
              <a:rPr lang="en-US" sz="1200" b="1" dirty="0" smtClean="0">
                <a:solidFill>
                  <a:srgbClr val="66FF33"/>
                </a:solidFill>
              </a:rPr>
              <a:t>Seesaw I</a:t>
            </a:r>
            <a:endParaRPr lang="en-US" sz="1200" b="1" dirty="0">
              <a:solidFill>
                <a:srgbClr val="66FF33"/>
              </a:solidFill>
            </a:endParaRPr>
          </a:p>
        </p:txBody>
      </p:sp>
      <p:sp>
        <p:nvSpPr>
          <p:cNvPr id="7" name="Rectangle 6"/>
          <p:cNvSpPr/>
          <p:nvPr/>
        </p:nvSpPr>
        <p:spPr>
          <a:xfrm>
            <a:off x="11310027" y="397670"/>
            <a:ext cx="795411" cy="276999"/>
          </a:xfrm>
          <a:prstGeom prst="rect">
            <a:avLst/>
          </a:prstGeom>
        </p:spPr>
        <p:txBody>
          <a:bodyPr wrap="none">
            <a:spAutoFit/>
          </a:bodyPr>
          <a:lstStyle/>
          <a:p>
            <a:r>
              <a:rPr lang="en-US" sz="1200" b="1" dirty="0">
                <a:solidFill>
                  <a:srgbClr val="66FF33"/>
                </a:solidFill>
              </a:rPr>
              <a:t>Seesaw </a:t>
            </a:r>
          </a:p>
        </p:txBody>
      </p:sp>
      <p:sp>
        <p:nvSpPr>
          <p:cNvPr id="9" name="Rectangle 8"/>
          <p:cNvSpPr/>
          <p:nvPr/>
        </p:nvSpPr>
        <p:spPr>
          <a:xfrm>
            <a:off x="11305443" y="709417"/>
            <a:ext cx="312906" cy="369332"/>
          </a:xfrm>
          <a:prstGeom prst="rect">
            <a:avLst/>
          </a:prstGeom>
        </p:spPr>
        <p:txBody>
          <a:bodyPr wrap="none">
            <a:spAutoFit/>
          </a:bodyPr>
          <a:lstStyle/>
          <a:p>
            <a:r>
              <a:rPr lang="en-US" b="1" dirty="0" smtClean="0">
                <a:solidFill>
                  <a:srgbClr val="66FF33"/>
                </a:solidFill>
              </a:rPr>
              <a:t>II</a:t>
            </a:r>
            <a:endParaRPr lang="en-US" b="1" dirty="0">
              <a:solidFill>
                <a:srgbClr val="66FF33"/>
              </a:solidFill>
            </a:endParaRPr>
          </a:p>
        </p:txBody>
      </p:sp>
      <p:sp>
        <p:nvSpPr>
          <p:cNvPr id="10" name="Rectangle 9"/>
          <p:cNvSpPr/>
          <p:nvPr/>
        </p:nvSpPr>
        <p:spPr>
          <a:xfrm>
            <a:off x="11619550" y="762001"/>
            <a:ext cx="377026" cy="369332"/>
          </a:xfrm>
          <a:prstGeom prst="rect">
            <a:avLst/>
          </a:prstGeom>
        </p:spPr>
        <p:txBody>
          <a:bodyPr wrap="none">
            <a:spAutoFit/>
          </a:bodyPr>
          <a:lstStyle/>
          <a:p>
            <a:r>
              <a:rPr lang="en-US" b="1" dirty="0" smtClean="0">
                <a:solidFill>
                  <a:srgbClr val="66FF33"/>
                </a:solidFill>
              </a:rPr>
              <a:t>III</a:t>
            </a:r>
            <a:endParaRPr lang="en-US" b="1" dirty="0">
              <a:solidFill>
                <a:srgbClr val="66FF33"/>
              </a:solidFill>
            </a:endParaRPr>
          </a:p>
        </p:txBody>
      </p:sp>
      <p:sp>
        <p:nvSpPr>
          <p:cNvPr id="11" name="Rectangle 10"/>
          <p:cNvSpPr/>
          <p:nvPr/>
        </p:nvSpPr>
        <p:spPr>
          <a:xfrm>
            <a:off x="9143914" y="1324261"/>
            <a:ext cx="824265" cy="276999"/>
          </a:xfrm>
          <a:prstGeom prst="rect">
            <a:avLst/>
          </a:prstGeom>
        </p:spPr>
        <p:txBody>
          <a:bodyPr wrap="none">
            <a:spAutoFit/>
          </a:bodyPr>
          <a:lstStyle/>
          <a:p>
            <a:r>
              <a:rPr lang="en-US" sz="1200" b="1" dirty="0" smtClean="0">
                <a:solidFill>
                  <a:srgbClr val="FF0000"/>
                </a:solidFill>
              </a:rPr>
              <a:t>R. 3 </a:t>
            </a:r>
            <a:r>
              <a:rPr lang="en-US" sz="1200" b="1" dirty="0">
                <a:solidFill>
                  <a:srgbClr val="FF0000"/>
                </a:solidFill>
              </a:rPr>
              <a:t>loop</a:t>
            </a:r>
          </a:p>
        </p:txBody>
      </p:sp>
    </p:spTree>
    <p:extLst>
      <p:ext uri="{BB962C8B-B14F-4D97-AF65-F5344CB8AC3E}">
        <p14:creationId xmlns:p14="http://schemas.microsoft.com/office/powerpoint/2010/main" val="1886867332"/>
      </p:ext>
    </p:extLst>
  </p:cSld>
  <p:clrMapOvr>
    <a:masterClrMapping/>
  </p:clrMapOvr>
  <p:transition spd="med">
    <p:wipe dir="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Higgs Sector of the Model</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80</a:t>
            </a:fld>
            <a:endParaRPr lang="en-US" dirty="0"/>
          </a:p>
        </p:txBody>
      </p:sp>
      <p:sp>
        <p:nvSpPr>
          <p:cNvPr id="11" name="Rectangle 10"/>
          <p:cNvSpPr/>
          <p:nvPr/>
        </p:nvSpPr>
        <p:spPr>
          <a:xfrm>
            <a:off x="7528951" y="1047993"/>
            <a:ext cx="4495141" cy="307777"/>
          </a:xfrm>
          <a:prstGeom prst="rect">
            <a:avLst/>
          </a:prstGeom>
        </p:spPr>
        <p:txBody>
          <a:bodyPr wrap="none">
            <a:spAutoFit/>
          </a:bodyPr>
          <a:lstStyle/>
          <a:p>
            <a:pPr marL="285750" indent="-285750">
              <a:buFont typeface="Arial" panose="020B0604020202020204" pitchFamily="34" charset="0"/>
              <a:buChar char="•"/>
            </a:pPr>
            <a:r>
              <a:rPr lang="en-US" sz="1400" b="1" dirty="0">
                <a:latin typeface="Baskerville Old Face" panose="02020602080505020303" pitchFamily="18" charset="0"/>
              </a:rPr>
              <a:t>K. Ghosh, Sudip Jana and S. Nandi, </a:t>
            </a:r>
            <a:r>
              <a:rPr lang="en-US" sz="1400" b="1" dirty="0" err="1">
                <a:latin typeface="Baskerville Old Face" panose="02020602080505020303" pitchFamily="18" charset="0"/>
              </a:rPr>
              <a:t>arXiv</a:t>
            </a:r>
            <a:r>
              <a:rPr lang="en-US" sz="1400" b="1" dirty="0">
                <a:latin typeface="Baskerville Old Face" panose="02020602080505020303" pitchFamily="18" charset="0"/>
              </a:rPr>
              <a:t> : 1705.01121 </a:t>
            </a:r>
          </a:p>
        </p:txBody>
      </p:sp>
      <p:sp>
        <p:nvSpPr>
          <p:cNvPr id="10" name="object 12"/>
          <p:cNvSpPr/>
          <p:nvPr/>
        </p:nvSpPr>
        <p:spPr>
          <a:xfrm>
            <a:off x="3270056" y="2235574"/>
            <a:ext cx="5264476" cy="2368727"/>
          </a:xfrm>
          <a:prstGeom prst="rect">
            <a:avLst/>
          </a:prstGeom>
          <a:blipFill>
            <a:blip r:embed="rId2" cstate="print"/>
            <a:stretch>
              <a:fillRect/>
            </a:stretch>
          </a:blipFill>
        </p:spPr>
        <p:txBody>
          <a:bodyPr wrap="square" lIns="0" tIns="0" rIns="0" bIns="0" rtlCol="0"/>
          <a:lstStyle/>
          <a:p>
            <a:endParaRPr sz="3567"/>
          </a:p>
        </p:txBody>
      </p:sp>
      <p:sp>
        <p:nvSpPr>
          <p:cNvPr id="3" name="Rectangle 2"/>
          <p:cNvSpPr/>
          <p:nvPr/>
        </p:nvSpPr>
        <p:spPr>
          <a:xfrm>
            <a:off x="2862092" y="5169391"/>
            <a:ext cx="7499519" cy="646331"/>
          </a:xfrm>
          <a:prstGeom prst="rect">
            <a:avLst/>
          </a:prstGeom>
        </p:spPr>
        <p:txBody>
          <a:bodyPr wrap="square">
            <a:spAutoFit/>
          </a:bodyPr>
          <a:lstStyle/>
          <a:p>
            <a:pPr marL="285750" indent="-285750">
              <a:buFont typeface="Arial" panose="020B0604020202020204" pitchFamily="34" charset="0"/>
              <a:buChar char="•"/>
            </a:pPr>
            <a:r>
              <a:rPr lang="en-US" dirty="0">
                <a:latin typeface="Baskerville Old Face" panose="02020602080505020303" pitchFamily="18" charset="0"/>
              </a:rPr>
              <a:t>The Higgs sector contains exotic doubly and triply-charged Higgs </a:t>
            </a:r>
            <a:endParaRPr lang="en-US" dirty="0" smtClean="0">
              <a:latin typeface="Baskerville Old Face" panose="02020602080505020303" pitchFamily="18" charset="0"/>
            </a:endParaRPr>
          </a:p>
          <a:p>
            <a:pPr marL="285750" indent="-285750">
              <a:buFont typeface="Arial" panose="020B0604020202020204" pitchFamily="34" charset="0"/>
              <a:buChar char="•"/>
            </a:pPr>
            <a:r>
              <a:rPr lang="en-US" dirty="0" smtClean="0">
                <a:latin typeface="Baskerville Old Face" panose="02020602080505020303" pitchFamily="18" charset="0"/>
              </a:rPr>
              <a:t> </a:t>
            </a:r>
            <a:r>
              <a:rPr lang="en-US" dirty="0">
                <a:latin typeface="Baskerville Old Face" panose="02020602080505020303" pitchFamily="18" charset="0"/>
              </a:rPr>
              <a:t>Striking SS2l or SS3l signatures at the LHC from ∆±± and ∆±±± decay </a:t>
            </a:r>
          </a:p>
        </p:txBody>
      </p:sp>
    </p:spTree>
    <p:extLst>
      <p:ext uri="{BB962C8B-B14F-4D97-AF65-F5344CB8AC3E}">
        <p14:creationId xmlns:p14="http://schemas.microsoft.com/office/powerpoint/2010/main" val="406404997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Higgs Sector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81</a:t>
            </a:fld>
            <a:endParaRPr lang="en-US" dirty="0"/>
          </a:p>
        </p:txBody>
      </p:sp>
      <p:sp>
        <p:nvSpPr>
          <p:cNvPr id="11" name="Rectangle 10"/>
          <p:cNvSpPr/>
          <p:nvPr/>
        </p:nvSpPr>
        <p:spPr>
          <a:xfrm>
            <a:off x="7528951" y="1047993"/>
            <a:ext cx="4495141" cy="307777"/>
          </a:xfrm>
          <a:prstGeom prst="rect">
            <a:avLst/>
          </a:prstGeom>
        </p:spPr>
        <p:txBody>
          <a:bodyPr wrap="none">
            <a:spAutoFit/>
          </a:bodyPr>
          <a:lstStyle/>
          <a:p>
            <a:pPr marL="285750" indent="-285750">
              <a:buFont typeface="Arial" panose="020B0604020202020204" pitchFamily="34" charset="0"/>
              <a:buChar char="•"/>
            </a:pPr>
            <a:r>
              <a:rPr lang="en-US" sz="1400" b="1" dirty="0">
                <a:latin typeface="Baskerville Old Face" panose="02020602080505020303" pitchFamily="18" charset="0"/>
              </a:rPr>
              <a:t>K. Ghosh, Sudip Jana and S. Nandi, </a:t>
            </a:r>
            <a:r>
              <a:rPr lang="en-US" sz="1400" b="1" dirty="0" err="1">
                <a:latin typeface="Baskerville Old Face" panose="02020602080505020303" pitchFamily="18" charset="0"/>
              </a:rPr>
              <a:t>arXiv</a:t>
            </a:r>
            <a:r>
              <a:rPr lang="en-US" sz="1400" b="1" dirty="0">
                <a:latin typeface="Baskerville Old Face" panose="02020602080505020303" pitchFamily="18" charset="0"/>
              </a:rPr>
              <a:t> : 1705.01121 </a:t>
            </a:r>
          </a:p>
        </p:txBody>
      </p:sp>
      <p:pic>
        <p:nvPicPr>
          <p:cNvPr id="2" name="Picture 1"/>
          <p:cNvPicPr>
            <a:picLocks noChangeAspect="1"/>
          </p:cNvPicPr>
          <p:nvPr/>
        </p:nvPicPr>
        <p:blipFill>
          <a:blip r:embed="rId2"/>
          <a:stretch>
            <a:fillRect/>
          </a:stretch>
        </p:blipFill>
        <p:spPr>
          <a:xfrm>
            <a:off x="1452256" y="1856955"/>
            <a:ext cx="4836003" cy="3958767"/>
          </a:xfrm>
          <a:prstGeom prst="rect">
            <a:avLst/>
          </a:prstGeom>
          <a:ln w="88900" cap="sq" cmpd="thickThin">
            <a:solidFill>
              <a:srgbClr val="000000"/>
            </a:solidFill>
            <a:prstDash val="solid"/>
            <a:miter lim="800000"/>
          </a:ln>
          <a:effectLst>
            <a:innerShdw blurRad="76200">
              <a:srgbClr val="000000"/>
            </a:innerShdw>
          </a:effectLst>
        </p:spPr>
      </p:pic>
      <p:pic>
        <p:nvPicPr>
          <p:cNvPr id="3" name="Picture 2"/>
          <p:cNvPicPr>
            <a:picLocks noChangeAspect="1"/>
          </p:cNvPicPr>
          <p:nvPr/>
        </p:nvPicPr>
        <p:blipFill>
          <a:blip r:embed="rId3"/>
          <a:stretch>
            <a:fillRect/>
          </a:stretch>
        </p:blipFill>
        <p:spPr>
          <a:xfrm>
            <a:off x="6674586" y="1856955"/>
            <a:ext cx="4606364" cy="395876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80592746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68910" y="389595"/>
            <a:ext cx="8911687" cy="1280890"/>
          </a:xfrm>
        </p:spPr>
        <p:txBody>
          <a:bodyPr/>
          <a:lstStyle/>
          <a:p>
            <a:pPr marL="571500" indent="-571500">
              <a:buFont typeface="Wingdings" panose="05000000000000000000" pitchFamily="2" charset="2"/>
              <a:buChar char="v"/>
            </a:pPr>
            <a:r>
              <a:rPr lang="en-US" b="1" dirty="0" smtClean="0">
                <a:solidFill>
                  <a:srgbClr val="2E5369">
                    <a:lumMod val="75000"/>
                  </a:srgbClr>
                </a:solidFill>
                <a:latin typeface="Baskerville Old Face" panose="02020602080505020303" pitchFamily="18" charset="0"/>
              </a:rPr>
              <a:t>Higgs Sector Phenomenology</a:t>
            </a:r>
            <a:endParaRPr lang="en-US" b="1" dirty="0"/>
          </a:p>
        </p:txBody>
      </p:sp>
      <p:sp>
        <p:nvSpPr>
          <p:cNvPr id="4" name="Date Placeholder 3"/>
          <p:cNvSpPr>
            <a:spLocks noGrp="1"/>
          </p:cNvSpPr>
          <p:nvPr>
            <p:ph type="dt" sz="half" idx="10"/>
          </p:nvPr>
        </p:nvSpPr>
        <p:spPr/>
        <p:txBody>
          <a:bodyPr/>
          <a:lstStyle/>
          <a:p>
            <a:fld id="{D9A8FD92-F68C-4DE1-B8A0-BA9CE0377726}" type="datetime1">
              <a:rPr lang="en-US" smtClean="0"/>
              <a:t>9/29/2017</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82</a:t>
            </a:fld>
            <a:endParaRPr lang="en-US" dirty="0"/>
          </a:p>
        </p:txBody>
      </p:sp>
      <p:sp>
        <p:nvSpPr>
          <p:cNvPr id="11" name="Rectangle 10"/>
          <p:cNvSpPr/>
          <p:nvPr/>
        </p:nvSpPr>
        <p:spPr>
          <a:xfrm>
            <a:off x="7528951" y="1047993"/>
            <a:ext cx="4495141" cy="307777"/>
          </a:xfrm>
          <a:prstGeom prst="rect">
            <a:avLst/>
          </a:prstGeom>
        </p:spPr>
        <p:txBody>
          <a:bodyPr wrap="none">
            <a:spAutoFit/>
          </a:bodyPr>
          <a:lstStyle/>
          <a:p>
            <a:pPr marL="285750" indent="-285750">
              <a:buFont typeface="Arial" panose="020B0604020202020204" pitchFamily="34" charset="0"/>
              <a:buChar char="•"/>
            </a:pPr>
            <a:r>
              <a:rPr lang="en-US" sz="1400" b="1" dirty="0">
                <a:latin typeface="Baskerville Old Face" panose="02020602080505020303" pitchFamily="18" charset="0"/>
              </a:rPr>
              <a:t>K. Ghosh, Sudip Jana and S. Nandi, </a:t>
            </a:r>
            <a:r>
              <a:rPr lang="en-US" sz="1400" b="1" dirty="0" err="1">
                <a:latin typeface="Baskerville Old Face" panose="02020602080505020303" pitchFamily="18" charset="0"/>
              </a:rPr>
              <a:t>arXiv</a:t>
            </a:r>
            <a:r>
              <a:rPr lang="en-US" sz="1400" b="1" dirty="0">
                <a:latin typeface="Baskerville Old Face" panose="02020602080505020303" pitchFamily="18" charset="0"/>
              </a:rPr>
              <a:t> : 1705.01121 </a:t>
            </a:r>
          </a:p>
        </p:txBody>
      </p:sp>
      <p:pic>
        <p:nvPicPr>
          <p:cNvPr id="5" name="Picture 4"/>
          <p:cNvPicPr>
            <a:picLocks noChangeAspect="1"/>
          </p:cNvPicPr>
          <p:nvPr/>
        </p:nvPicPr>
        <p:blipFill>
          <a:blip r:embed="rId2"/>
          <a:stretch>
            <a:fillRect/>
          </a:stretch>
        </p:blipFill>
        <p:spPr>
          <a:xfrm>
            <a:off x="1311579" y="1856955"/>
            <a:ext cx="4653123" cy="4052001"/>
          </a:xfrm>
          <a:prstGeom prst="rect">
            <a:avLst/>
          </a:prstGeom>
          <a:ln w="88900" cap="sq" cmpd="thickThin">
            <a:solidFill>
              <a:srgbClr val="000000"/>
            </a:solidFill>
            <a:prstDash val="solid"/>
            <a:miter lim="800000"/>
          </a:ln>
          <a:effectLst>
            <a:innerShdw blurRad="76200">
              <a:srgbClr val="000000"/>
            </a:innerShdw>
          </a:effectLst>
        </p:spPr>
      </p:pic>
      <p:pic>
        <p:nvPicPr>
          <p:cNvPr id="8" name="Picture 7"/>
          <p:cNvPicPr>
            <a:picLocks noChangeAspect="1"/>
          </p:cNvPicPr>
          <p:nvPr/>
        </p:nvPicPr>
        <p:blipFill>
          <a:blip r:embed="rId3"/>
          <a:stretch>
            <a:fillRect/>
          </a:stretch>
        </p:blipFill>
        <p:spPr>
          <a:xfrm>
            <a:off x="6822831" y="1876027"/>
            <a:ext cx="4543864" cy="403293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58292940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329899"/>
            <a:ext cx="8911687" cy="1280890"/>
          </a:xfrm>
        </p:spPr>
        <p:txBody>
          <a:bodyPr/>
          <a:lstStyle/>
          <a:p>
            <a:pPr marL="571500" indent="-571500">
              <a:buFont typeface="Wingdings" panose="05000000000000000000" pitchFamily="2" charset="2"/>
              <a:buChar char="Ø"/>
            </a:pPr>
            <a:r>
              <a:rPr lang="en-US" dirty="0">
                <a:solidFill>
                  <a:srgbClr val="2E5369">
                    <a:lumMod val="75000"/>
                  </a:srgbClr>
                </a:solidFill>
                <a:latin typeface="Baskerville Old Face" panose="02020602080505020303" pitchFamily="18" charset="0"/>
              </a:rPr>
              <a:t>H</a:t>
            </a:r>
            <a:r>
              <a:rPr lang="en-US" baseline="-25000" dirty="0">
                <a:solidFill>
                  <a:srgbClr val="2E5369">
                    <a:lumMod val="75000"/>
                  </a:srgbClr>
                </a:solidFill>
                <a:latin typeface="Baskerville Old Face" panose="02020602080505020303" pitchFamily="18" charset="0"/>
              </a:rPr>
              <a:t>3</a:t>
            </a:r>
            <a:r>
              <a:rPr lang="en-US" baseline="30000" dirty="0">
                <a:solidFill>
                  <a:srgbClr val="2E5369">
                    <a:lumMod val="75000"/>
                  </a:srgbClr>
                </a:solidFill>
                <a:latin typeface="Baskerville Old Face" panose="02020602080505020303" pitchFamily="18" charset="0"/>
              </a:rPr>
              <a:t>0</a:t>
            </a:r>
            <a:r>
              <a:rPr lang="en-US" dirty="0">
                <a:solidFill>
                  <a:srgbClr val="2E5369">
                    <a:lumMod val="75000"/>
                  </a:srgbClr>
                </a:solidFill>
                <a:latin typeface="Baskerville Old Face" panose="02020602080505020303" pitchFamily="18" charset="0"/>
              </a:rPr>
              <a:t> as </a:t>
            </a:r>
            <a:r>
              <a:rPr lang="en-US" dirty="0" smtClean="0">
                <a:solidFill>
                  <a:srgbClr val="2E5369">
                    <a:lumMod val="75000"/>
                  </a:srgbClr>
                </a:solidFill>
                <a:latin typeface="Baskerville Old Face" panose="02020602080505020303" pitchFamily="18" charset="0"/>
              </a:rPr>
              <a:t>di-Higgs </a:t>
            </a:r>
            <a:r>
              <a:rPr lang="en-US" dirty="0">
                <a:solidFill>
                  <a:srgbClr val="2E5369">
                    <a:lumMod val="75000"/>
                  </a:srgbClr>
                </a:solidFill>
                <a:latin typeface="Baskerville Old Face" panose="02020602080505020303" pitchFamily="18" charset="0"/>
              </a:rPr>
              <a:t>resonance at LHC: </a:t>
            </a:r>
            <a:endParaRPr lang="en-US" dirty="0"/>
          </a:p>
        </p:txBody>
      </p:sp>
      <p:sp>
        <p:nvSpPr>
          <p:cNvPr id="4" name="Date Placeholder 3"/>
          <p:cNvSpPr>
            <a:spLocks noGrp="1"/>
          </p:cNvSpPr>
          <p:nvPr>
            <p:ph type="dt" sz="half" idx="10"/>
          </p:nvPr>
        </p:nvSpPr>
        <p:spPr/>
        <p:txBody>
          <a:bodyPr/>
          <a:lstStyle/>
          <a:p>
            <a:fld id="{0B02103F-D049-404E-AC21-E4C8163AC427}"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83</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8761" y="1385937"/>
            <a:ext cx="4601980" cy="4507936"/>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0544" y="1385937"/>
            <a:ext cx="4302177" cy="450793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12151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329899"/>
            <a:ext cx="8911687" cy="1280890"/>
          </a:xfrm>
        </p:spPr>
        <p:txBody>
          <a:bodyPr/>
          <a:lstStyle/>
          <a:p>
            <a:pPr marL="571500" indent="-571500">
              <a:buFont typeface="Wingdings" panose="05000000000000000000" pitchFamily="2" charset="2"/>
              <a:buChar char="Ø"/>
            </a:pPr>
            <a:r>
              <a:rPr lang="en-US" dirty="0">
                <a:solidFill>
                  <a:srgbClr val="2E5369">
                    <a:lumMod val="75000"/>
                  </a:srgbClr>
                </a:solidFill>
                <a:latin typeface="Baskerville Old Face" panose="02020602080505020303" pitchFamily="18" charset="0"/>
              </a:rPr>
              <a:t>H</a:t>
            </a:r>
            <a:r>
              <a:rPr lang="en-US" baseline="-25000" dirty="0">
                <a:solidFill>
                  <a:srgbClr val="2E5369">
                    <a:lumMod val="75000"/>
                  </a:srgbClr>
                </a:solidFill>
                <a:latin typeface="Baskerville Old Face" panose="02020602080505020303" pitchFamily="18" charset="0"/>
              </a:rPr>
              <a:t>3</a:t>
            </a:r>
            <a:r>
              <a:rPr lang="en-US" baseline="30000" dirty="0">
                <a:solidFill>
                  <a:srgbClr val="2E5369">
                    <a:lumMod val="75000"/>
                  </a:srgbClr>
                </a:solidFill>
                <a:latin typeface="Baskerville Old Face" panose="02020602080505020303" pitchFamily="18" charset="0"/>
              </a:rPr>
              <a:t>0</a:t>
            </a:r>
            <a:r>
              <a:rPr lang="en-US" dirty="0">
                <a:solidFill>
                  <a:srgbClr val="2E5369">
                    <a:lumMod val="75000"/>
                  </a:srgbClr>
                </a:solidFill>
                <a:latin typeface="Baskerville Old Face" panose="02020602080505020303" pitchFamily="18" charset="0"/>
              </a:rPr>
              <a:t> as </a:t>
            </a:r>
            <a:r>
              <a:rPr lang="en-US" dirty="0" smtClean="0">
                <a:solidFill>
                  <a:srgbClr val="2E5369">
                    <a:lumMod val="75000"/>
                  </a:srgbClr>
                </a:solidFill>
                <a:latin typeface="Baskerville Old Face" panose="02020602080505020303" pitchFamily="18" charset="0"/>
              </a:rPr>
              <a:t>di-Higgs </a:t>
            </a:r>
            <a:r>
              <a:rPr lang="en-US" dirty="0">
                <a:solidFill>
                  <a:srgbClr val="2E5369">
                    <a:lumMod val="75000"/>
                  </a:srgbClr>
                </a:solidFill>
                <a:latin typeface="Baskerville Old Face" panose="02020602080505020303" pitchFamily="18" charset="0"/>
              </a:rPr>
              <a:t>resonance at LHC: </a:t>
            </a:r>
            <a:endParaRPr lang="en-US" dirty="0"/>
          </a:p>
        </p:txBody>
      </p:sp>
      <p:sp>
        <p:nvSpPr>
          <p:cNvPr id="4" name="Date Placeholder 3"/>
          <p:cNvSpPr>
            <a:spLocks noGrp="1"/>
          </p:cNvSpPr>
          <p:nvPr>
            <p:ph type="dt" sz="half" idx="10"/>
          </p:nvPr>
        </p:nvSpPr>
        <p:spPr/>
        <p:txBody>
          <a:bodyPr/>
          <a:lstStyle/>
          <a:p>
            <a:fld id="{121C1EF7-BC56-4197-8590-6B764A43C6BE}"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84</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1233" y="1303274"/>
            <a:ext cx="5047978" cy="4444444"/>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2884" y="1303274"/>
            <a:ext cx="4918015" cy="44444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35903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1565" y="1052583"/>
            <a:ext cx="8911687" cy="1280890"/>
          </a:xfrm>
        </p:spPr>
        <p:txBody>
          <a:bodyPr/>
          <a:lstStyle/>
          <a:p>
            <a:r>
              <a:rPr lang="en-US" b="1" dirty="0" smtClean="0">
                <a:latin typeface="Baskerville Old Face" panose="02020602080505020303" pitchFamily="18" charset="0"/>
              </a:rPr>
              <a:t>Why Left Right Symmetry ?</a:t>
            </a:r>
            <a:endParaRPr lang="en-US" b="1" dirty="0">
              <a:latin typeface="Baskerville Old Face" panose="02020602080505020303" pitchFamily="18" charset="0"/>
            </a:endParaRPr>
          </a:p>
        </p:txBody>
      </p:sp>
      <p:sp>
        <p:nvSpPr>
          <p:cNvPr id="4" name="Date Placeholder 3"/>
          <p:cNvSpPr>
            <a:spLocks noGrp="1"/>
          </p:cNvSpPr>
          <p:nvPr>
            <p:ph type="dt" sz="half" idx="10"/>
          </p:nvPr>
        </p:nvSpPr>
        <p:spPr/>
        <p:txBody>
          <a:bodyPr/>
          <a:lstStyle/>
          <a:p>
            <a:fld id="{FF8F2DCC-16AF-4DC5-8568-E279B4A7FCCB}" type="datetime1">
              <a:rPr lang="en-US" smtClean="0"/>
              <a:t>9/29/2017</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9" name="Picture 8"/>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92182" y="2333473"/>
            <a:ext cx="4406900" cy="3319445"/>
          </a:xfrm>
          <a:prstGeom prst="rect">
            <a:avLst/>
          </a:prstGeom>
        </p:spPr>
      </p:pic>
    </p:spTree>
    <p:extLst>
      <p:ext uri="{BB962C8B-B14F-4D97-AF65-F5344CB8AC3E}">
        <p14:creationId xmlns:p14="http://schemas.microsoft.com/office/powerpoint/2010/main" val="26141468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2,0.2}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m_\nu^{}&#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3"/>
  <p:tag name="PICTUREFILESIZE" val="3795"/>
</p:tagLst>
</file>

<file path=ppt/tags/tag1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10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s_1^-&#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33"/>
</p:tagLst>
</file>

<file path=ppt/tags/tag10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s_1^+&#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96"/>
</p:tagLst>
</file>

<file path=ppt/tags/tag10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y_\nu \overline{L}\, \epsilon\, \Phi^\ast \nu_R&#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46.875"/>
  <p:tag name="PICTUREFILESIZE" val="5210"/>
</p:tagLst>
</file>

<file path=ppt/tags/tag10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Downarrow&#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7"/>
  <p:tag name="PICTUREFILESIZE" val="3602"/>
</p:tagLst>
</file>

<file path=ppt/tags/tag10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Q_\text{EM}&#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248"/>
</p:tagLst>
</file>

<file path=ppt/tags/tag10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4.875"/>
  <p:tag name="PICTUREFILESIZE" val="3546"/>
</p:tagLst>
</file>

<file path=ppt/tags/tag10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4.875"/>
  <p:tag name="PICTUREFILESIZE" val="3546"/>
</p:tagLst>
</file>

<file path=ppt/tags/tag10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7"/>
  <p:tag name="PICTUREFILESIZE" val="3387"/>
</p:tagLst>
</file>

<file path=ppt/tags/tag10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7"/>
  <p:tag name="PICTUREFILESIZE" val="3365"/>
</p:tagLst>
</file>

<file path=ppt/tags/tag10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4.875"/>
  <p:tag name="PICTUREFILESIZE" val="3546"/>
</p:tagLst>
</file>

<file path=ppt/tags/tag1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3581"/>
</p:tagLst>
</file>

<file path=ppt/tags/tag11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amssymb}&#10;\pagestyle{empty}&#10;\newcommand{\red}[1]{{\color[rgb]{1,0.2,0.2}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ightarrow&#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9"/>
  <p:tag name="PICTUREFILESIZE" val="3543"/>
</p:tagLst>
</file>

<file path=ppt/tags/tag11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amssymb}&#10;\pagestyle{empty}&#10;\newcommand{\red}[1]{{\color[rgb]{1,0.2,0.2}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ightarrow&#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9"/>
  <p:tag name="PICTUREFILESIZE" val="3543"/>
</p:tagLst>
</file>

<file path=ppt/tags/tag11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amssymb}&#10;\pagestyle{empty}&#10;\newcommand{\red}[1]{{\color[rgb]{1,0.2,0.2}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y_\nu^{} \sim 10^{-1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46.92008"/>
  <p:tag name="PICTUREFILESIZE" val="4881"/>
</p:tagLst>
</file>

<file path=ppt/tags/tag11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R^{}&#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92"/>
  <p:tag name="PICTUREFILESIZE" val="3730"/>
</p:tagLst>
</file>

<file path=ppt/tags/tag11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2,0.2}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m_D^{} = \frac{ y_\nu }{\sqrt{2}}\, v&#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51.96008"/>
  <p:tag name="PICTUREFILESIZE" val="5693"/>
</p:tagLst>
</file>

<file path=ppt/tags/tag11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m_D^{}\, \overline{\nu_L^{}} \nu_R^{}&#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39.96008"/>
  <p:tag name="PICTUREFILESIZE" val="4815"/>
</p:tagLst>
</file>

<file path=ppt/tags/tag11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amssymb}&#10;\pagestyle{empty}&#10;\newcommand{\red}[1]{{\color[rgb]{1,0.2,0.2}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m_D^{} \sim 0.1\, \eV&#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55.92008"/>
  <p:tag name="PICTUREFILESIZE" val="5190"/>
</p:tagLst>
</file>

<file path=ppt/tags/tag11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m_L^{}\, \overline{\nu_L^{}} (\nu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49.92008"/>
  <p:tag name="PICTUREFILESIZE" val="5223"/>
</p:tagLst>
</file>

<file path=ppt/tags/tag1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W^+&#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3879"/>
</p:tagLst>
</file>

<file path=ppt/tags/tag1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W^-&#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3832"/>
</p:tagLst>
</file>

<file path=ppt/tags/tag1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1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1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hi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2"/>
  <p:tag name="PICTUREFILESIZE" val="3664"/>
</p:tagLst>
</file>

<file path=ppt/tags/tag1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hi_2^{0\ast}}&#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3.875"/>
  <p:tag name="PICTUREFILESIZE" val="3807"/>
</p:tagLst>
</file>

<file path=ppt/tags/tag1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475"/>
</p:tagLst>
</file>

<file path=ppt/tags/tag1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454"/>
</p:tagLst>
</file>

<file path=ppt/tags/tag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90"/>
</p:tagLst>
</file>

<file path=ppt/tags/tag2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hi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2"/>
  <p:tag name="PICTUREFILESIZE" val="3655"/>
</p:tagLst>
</file>

<file path=ppt/tags/tag2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4239"/>
</p:tagLst>
</file>

<file path=ppt/tags/tag2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4239"/>
</p:tagLst>
</file>

<file path=ppt/tags/tag2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90"/>
</p:tagLst>
</file>

<file path=ppt/tags/tag2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210"/>
</p:tagLst>
</file>

<file path=ppt/tags/tag2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otime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7"/>
  <p:tag name="PICTUREFILESIZE" val="3641"/>
</p:tagLst>
</file>

<file path=ppt/tags/tag2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579"/>
</p:tagLst>
</file>

<file path=ppt/tags/tag2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387"/>
</p:tagLst>
</file>

<file path=ppt/tags/tag2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834"/>
</p:tagLst>
</file>

<file path=ppt/tags/tag2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9"/>
  <p:tag name="PICTUREFILESIZE" val="3528"/>
</p:tagLst>
</file>

<file path=ppt/tags/tag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210"/>
</p:tagLst>
</file>

<file path=ppt/tags/tag3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594"/>
</p:tagLst>
</file>

<file path=ppt/tags/tag3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_1^0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4331"/>
</p:tagLst>
</file>

<file path=ppt/tags/tag3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_1^0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4331"/>
</p:tagLst>
</file>

<file path=ppt/tags/tag3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si_R^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3"/>
  <p:tag name="PICTUREFILESIZE" val="3803"/>
</p:tagLst>
</file>

<file path=ppt/tags/tag3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si_R^0)^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4"/>
  <p:tag name="PICTUREFILESIZE" val="4219"/>
</p:tagLst>
</file>

<file path=ppt/tags/tag3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phi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2"/>
  <p:tag name="PICTUREFILESIZE" val="3846"/>
</p:tagLst>
</file>

<file path=ppt/tags/tag3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phi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2"/>
  <p:tag name="PICTUREFILESIZE" val="3858"/>
</p:tagLst>
</file>

<file path=ppt/tags/tag3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90"/>
</p:tagLst>
</file>

<file path=ppt/tags/tag3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210"/>
</p:tagLst>
</file>

<file path=ppt/tags/tag3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
  <p:tag name="PICTUREFILESIZE" val="3757"/>
</p:tagLst>
</file>

<file path=ppt/tags/tag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387"/>
</p:tagLst>
</file>

<file path=ppt/tags/tag4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834"/>
</p:tagLst>
</file>

<file path=ppt/tags/tag4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387"/>
</p:tagLst>
</file>

<file path=ppt/tags/tag4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18"/>
</p:tagLst>
</file>

<file path=ppt/tags/tag4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si_R^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3"/>
  <p:tag name="PICTUREFILESIZE" val="3803"/>
</p:tagLst>
</file>

<file path=ppt/tags/tag4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si_R^0)^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4"/>
  <p:tag name="PICTUREFILESIZE" val="4219"/>
</p:tagLst>
</file>

<file path=ppt/tags/tag4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4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4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otime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7"/>
  <p:tag name="PICTUREFILESIZE" val="3641"/>
</p:tagLst>
</file>

<file path=ppt/tags/tag4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594"/>
</p:tagLst>
</file>

<file path=ppt/tags/tag4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579"/>
</p:tagLst>
</file>

<file path=ppt/tags/tag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18"/>
</p:tagLst>
</file>

<file path=ppt/tags/tag5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s_1^-&#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33"/>
</p:tagLst>
</file>

<file path=ppt/tags/tag5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s_1^+&#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96"/>
</p:tagLst>
</file>

<file path=ppt/tags/tag5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90"/>
</p:tagLst>
</file>

<file path=ppt/tags/tag5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210"/>
</p:tagLst>
</file>

<file path=ppt/tags/tag5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387"/>
</p:tagLst>
</file>

<file path=ppt/tags/tag5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18"/>
</p:tagLst>
</file>

<file path=ppt/tags/tag5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834"/>
</p:tagLst>
</file>

<file path=ppt/tags/tag5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
  <p:tag name="PICTUREFILESIZE" val="3757"/>
</p:tagLst>
</file>

<file path=ppt/tags/tag5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hi_2^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
  <p:tag name="PICTUREFILESIZE" val="3711"/>
</p:tagLst>
</file>

<file path=ppt/tags/tag5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834"/>
</p:tagLst>
</file>

<file path=ppt/tags/tag6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6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3581"/>
</p:tagLst>
</file>

<file path=ppt/tags/tag6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W^+&#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3879"/>
</p:tagLst>
</file>

<file path=ppt/tags/tag6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W^-&#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3832"/>
</p:tagLst>
</file>

<file path=ppt/tags/tag6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6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6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hi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2"/>
  <p:tag name="PICTUREFILESIZE" val="3664"/>
</p:tagLst>
</file>

<file path=ppt/tags/tag6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hi_2^{0\ast}}&#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3.875"/>
  <p:tag name="PICTUREFILESIZE" val="3807"/>
</p:tagLst>
</file>

<file path=ppt/tags/tag6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475"/>
</p:tagLst>
</file>

<file path=ppt/tags/tag6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454"/>
</p:tagLst>
</file>

<file path=ppt/tags/tag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
  <p:tag name="PICTUREFILESIZE" val="3757"/>
</p:tagLst>
</file>

<file path=ppt/tags/tag7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hi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2"/>
  <p:tag name="PICTUREFILESIZE" val="3655"/>
</p:tagLst>
</file>

<file path=ppt/tags/tag7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4239"/>
</p:tagLst>
</file>

<file path=ppt/tags/tag7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4239"/>
</p:tagLst>
</file>

<file path=ppt/tags/tag7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90"/>
</p:tagLst>
</file>

<file path=ppt/tags/tag7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210"/>
</p:tagLst>
</file>

<file path=ppt/tags/tag7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otime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7"/>
  <p:tag name="PICTUREFILESIZE" val="3641"/>
</p:tagLst>
</file>

<file path=ppt/tags/tag7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579"/>
</p:tagLst>
</file>

<file path=ppt/tags/tag7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387"/>
</p:tagLst>
</file>

<file path=ppt/tags/tag7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834"/>
</p:tagLst>
</file>

<file path=ppt/tags/tag7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9"/>
  <p:tag name="PICTUREFILESIZE" val="3528"/>
</p:tagLst>
</file>

<file path=ppt/tags/tag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hi_2^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
  <p:tag name="PICTUREFILESIZE" val="3711"/>
</p:tagLst>
</file>

<file path=ppt/tags/tag8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594"/>
</p:tagLst>
</file>

<file path=ppt/tags/tag8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_1^0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4331"/>
</p:tagLst>
</file>

<file path=ppt/tags/tag8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_1^0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6.875"/>
  <p:tag name="PICTUREFILESIZE" val="4331"/>
</p:tagLst>
</file>

<file path=ppt/tags/tag8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si_R^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3"/>
  <p:tag name="PICTUREFILESIZE" val="3803"/>
</p:tagLst>
</file>

<file path=ppt/tags/tag8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si_R^0)^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4"/>
  <p:tag name="PICTUREFILESIZE" val="4219"/>
</p:tagLst>
</file>

<file path=ppt/tags/tag8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phi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2"/>
  <p:tag name="PICTUREFILESIZE" val="3846"/>
</p:tagLst>
</file>

<file path=ppt/tags/tag8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phi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2"/>
  <p:tag name="PICTUREFILESIZE" val="3858"/>
</p:tagLst>
</file>

<file path=ppt/tags/tag8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690"/>
</p:tagLst>
</file>

<file path=ppt/tags/tag8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nu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210"/>
</p:tagLst>
</file>

<file path=ppt/tags/tag8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L^{}&#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
  <p:tag name="PICTUREFILESIZE" val="3757"/>
</p:tagLst>
</file>

<file path=ppt/tags/tag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90.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834"/>
</p:tagLst>
</file>

<file path=ppt/tags/tag91.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R^{})^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2"/>
  <p:tag name="PICTUREFILESIZE" val="4387"/>
</p:tagLst>
</file>

<file path=ppt/tags/tag92.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ell_L^{})^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18"/>
</p:tagLst>
</file>

<file path=ppt/tags/tag93.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si_R^0}&#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3"/>
  <p:tag name="PICTUREFILESIZE" val="3803"/>
</p:tagLst>
</file>

<file path=ppt/tags/tag94.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psi_R^0)^c}&#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4"/>
  <p:tag name="PICTUREFILESIZE" val="4219"/>
</p:tagLst>
</file>

<file path=ppt/tags/tag95.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96.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langle \phi^{0\ast} \rangle&#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21"/>
  <p:tag name="PICTUREFILESIZE" val="4395"/>
</p:tagLst>
</file>

<file path=ppt/tags/tag97.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otimes&#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7"/>
  <p:tag name="PICTUREFILESIZE" val="3641"/>
</p:tagLst>
</file>

<file path=ppt/tags/tag98.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594"/>
</p:tagLst>
</file>

<file path=ppt/tags/tag99.xml><?xml version="1.0" encoding="utf-8"?>
<p:tagLst xmlns:a="http://schemas.openxmlformats.org/drawingml/2006/main" xmlns:r="http://schemas.openxmlformats.org/officeDocument/2006/relationships" xmlns:p="http://schemas.openxmlformats.org/presentationml/2006/main">
  <p:tag name="SOURCE" val="\documentclass{article}&#10;\usepackage[dvips]{graphicx}&#10;\usepackage{color,amsmath}&#10;\pagestyle{empty}&#10;\newcommand{\red}[1]{{\color[rgb]{1,0,0} #1}}&#10;\newcommand{\green}[1]{{\color[rgb]{0,0.4,0} #1}}&#10;\newcommand{\blue}[1]{{\color[rgb]{0,0,1} #1}}&#10;\newcommand{\magenta}[1]{{\color[rgb]{1,0,1} #1}}&#10;\newcommand{\black}[1]{{\color[rgb]{0,0,0} #1}}&#10;\newcommand{\purple}[1]{{\color[rgb]{0.6,0,0.6} #1}}&#10;\newcommand{\eV}{\mbox{eV}}&#10;\newcommand{\MeV}{\mbox{MeV}}&#10;\newcommand{\GeV}{\mbox{GeV}}&#10;\newcommand{\MNS}{{\text{MNS}}}&#10;\newcommand{\CKM}{{\text{CKM}}}&#10;\begin{document}&#10;\begin{eqnarray*}&#10;\red{s_2^-}&#10;\end{eqnarray*}&#10;\end{document}&#10;&#10;"/>
  <p:tag name="EXTERNALNAME" val="txp_fig"/>
  <p:tag name="BLEND" val="False"/>
  <p:tag name="TRANSPARENT" val="True"/>
  <p:tag name="KEEPFILES" val="False"/>
  <p:tag name="DEBUGPAUSE" val="False"/>
  <p:tag name="RESOLUTION" val="600"/>
  <p:tag name="TIMEOUT" val="(none)"/>
  <p:tag name="BOXWIDTH" val="348"/>
  <p:tag name="BOXHEIGHT" val="505"/>
  <p:tag name="BOXFONT" val="10"/>
  <p:tag name="BOXWRAP" val="False"/>
  <p:tag name="WORKAROUNDTRANSPARENCYBUG" val="False"/>
  <p:tag name="ALLOWFONTSUBSTITUTION" val="False"/>
  <p:tag name="BITMAPFORMAT" val="png256"/>
  <p:tag name="ORIGWIDTH" val="10.875"/>
  <p:tag name="PICTUREFILESIZE" val="3579"/>
</p:tagLst>
</file>

<file path=ppt/theme/theme1.xml><?xml version="1.0" encoding="utf-8"?>
<a:theme xmlns:a="http://schemas.openxmlformats.org/drawingml/2006/main" name="Wisp">
  <a:themeElements>
    <a:clrScheme name="Custom 4">
      <a:dk1>
        <a:sysClr val="windowText" lastClr="000000"/>
      </a:dk1>
      <a:lt1>
        <a:sysClr val="window" lastClr="FFFFFF"/>
      </a:lt1>
      <a:dk2>
        <a:srgbClr val="444D26"/>
      </a:dk2>
      <a:lt2>
        <a:srgbClr val="FDF59C"/>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33870</TotalTime>
  <Words>2421</Words>
  <Application>Microsoft Office PowerPoint</Application>
  <PresentationFormat>Widescreen</PresentationFormat>
  <Paragraphs>593</Paragraphs>
  <Slides>84</Slides>
  <Notes>10</Notes>
  <HiddenSlides>5</HiddenSlides>
  <MMClips>0</MMClips>
  <ScaleCrop>false</ScaleCrop>
  <HeadingPairs>
    <vt:vector size="6" baseType="variant">
      <vt:variant>
        <vt:lpstr>Fonts Used</vt:lpstr>
      </vt:variant>
      <vt:variant>
        <vt:i4>33</vt:i4>
      </vt:variant>
      <vt:variant>
        <vt:lpstr>Theme</vt:lpstr>
      </vt:variant>
      <vt:variant>
        <vt:i4>1</vt:i4>
      </vt:variant>
      <vt:variant>
        <vt:lpstr>Slide Titles</vt:lpstr>
      </vt:variant>
      <vt:variant>
        <vt:i4>84</vt:i4>
      </vt:variant>
    </vt:vector>
  </HeadingPairs>
  <TitlesOfParts>
    <vt:vector size="118" baseType="lpstr">
      <vt:lpstr>Arial Unicode MS</vt:lpstr>
      <vt:lpstr>ＭＳ Ｐゴシック</vt:lpstr>
      <vt:lpstr>宋体</vt:lpstr>
      <vt:lpstr>Algerian</vt:lpstr>
      <vt:lpstr>Arial</vt:lpstr>
      <vt:lpstr>Arial</vt:lpstr>
      <vt:lpstr>Baskerville Old Face</vt:lpstr>
      <vt:lpstr>Bauhaus 93</vt:lpstr>
      <vt:lpstr>Bookman Old Style</vt:lpstr>
      <vt:lpstr>Calibri</vt:lpstr>
      <vt:lpstr>Californian FB</vt:lpstr>
      <vt:lpstr>Calisto MT</vt:lpstr>
      <vt:lpstr>Cambria</vt:lpstr>
      <vt:lpstr>Cambria Math</vt:lpstr>
      <vt:lpstr>Century</vt:lpstr>
      <vt:lpstr>Century Gothic</vt:lpstr>
      <vt:lpstr>Comic Sans MS</vt:lpstr>
      <vt:lpstr>Constantia</vt:lpstr>
      <vt:lpstr>Goudy Stout</vt:lpstr>
      <vt:lpstr>Lucida Sans</vt:lpstr>
      <vt:lpstr>Lucida Sans Unicode</vt:lpstr>
      <vt:lpstr>Meiryo</vt:lpstr>
      <vt:lpstr>Meiryo</vt:lpstr>
      <vt:lpstr>ＭＳ Ｐ明朝</vt:lpstr>
      <vt:lpstr>Palatino Linotype</vt:lpstr>
      <vt:lpstr>Segoe UI Symbol</vt:lpstr>
      <vt:lpstr>黑体</vt:lpstr>
      <vt:lpstr>Symbol</vt:lpstr>
      <vt:lpstr>Tahoma</vt:lpstr>
      <vt:lpstr>Times New Roman</vt:lpstr>
      <vt:lpstr>Verdana</vt:lpstr>
      <vt:lpstr>Wingdings</vt:lpstr>
      <vt:lpstr>Wingdings 3</vt:lpstr>
      <vt:lpstr>Wisp</vt:lpstr>
      <vt:lpstr>Probe of TeV Scale  Left Right Symmetric Seesaw Model at the LHC for Photon Initiated Processes  (in collaboration with Prof. K. S. Babu)  Particle Physics on the Plains​, University of Kansas 30th Sept, 2017  </vt:lpstr>
      <vt:lpstr>PowerPoint Presentation</vt:lpstr>
      <vt:lpstr>Outline</vt:lpstr>
      <vt:lpstr>Neutrino Mass        New physics beyond SM:</vt:lpstr>
      <vt:lpstr>Small Neutrino masses</vt:lpstr>
      <vt:lpstr>PowerPoint Presentation</vt:lpstr>
      <vt:lpstr>PowerPoint Presentation</vt:lpstr>
      <vt:lpstr>PowerPoint Presentation</vt:lpstr>
      <vt:lpstr>Why Left Right Symmetry ?</vt:lpstr>
      <vt:lpstr>PowerPoint Presentation</vt:lpstr>
      <vt:lpstr>Left-Right symmetry</vt:lpstr>
      <vt:lpstr>Why Left Right Symmetry ?</vt:lpstr>
      <vt:lpstr>Particle Spectrum of MLRSM</vt:lpstr>
      <vt:lpstr>Particle Spectrum of MLRSM</vt:lpstr>
      <vt:lpstr>Conspicuous Signatures for  MLRSM </vt:lpstr>
      <vt:lpstr>Mass Limits on Heavy Gauge Bosons</vt:lpstr>
      <vt:lpstr>MLRSM Higgs Potential</vt:lpstr>
      <vt:lpstr>Physical Higgs States and Mass Spectrum</vt:lpstr>
      <vt:lpstr>Physical Higgs States and Mass Spectrum</vt:lpstr>
      <vt:lpstr>Physical Higgs States and Mass Spectrum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Region 1 : </vt:lpstr>
      <vt:lpstr>Region 2 : </vt:lpstr>
      <vt:lpstr>Potential discovery signals of H30 at LHC : </vt:lpstr>
      <vt:lpstr>Present Status of Doubly Charged Higgs</vt:lpstr>
      <vt:lpstr>Present Status of Doubly Charged Higgs</vt:lpstr>
      <vt:lpstr>H30 as four lepton resonance at LHC: </vt:lpstr>
      <vt:lpstr>H30 as four lepton resonance at LHC:</vt:lpstr>
      <vt:lpstr>H30 as four lepton resonance at LHC:</vt:lpstr>
      <vt:lpstr>H30 as di-photon resonance at LHC: </vt:lpstr>
      <vt:lpstr>Discovery Reach of H30 at LHC: </vt:lpstr>
      <vt:lpstr>Discovery Reach of H30 at LHC: </vt:lpstr>
      <vt:lpstr>Charge Breaking Minima :</vt:lpstr>
      <vt:lpstr>Charge Breaking Minima :</vt:lpstr>
      <vt:lpstr>Summary</vt:lpstr>
      <vt:lpstr>PowerPoint Presentation</vt:lpstr>
      <vt:lpstr>PowerPoint Presentation</vt:lpstr>
      <vt:lpstr>PowerPoint Presentation</vt:lpstr>
      <vt:lpstr>PowerPoint Presentation</vt:lpstr>
      <vt:lpstr>Doubly Charged Higgs Phenomenology</vt:lpstr>
      <vt:lpstr>Doubly Charged Higgs Phenomenology</vt:lpstr>
      <vt:lpstr>Decay Modes of Doubly Charged Higgs</vt:lpstr>
      <vt:lpstr>Doubly Charged Higgs Phenomenology</vt:lpstr>
      <vt:lpstr>Doubly Charged Higgs Phenomenology</vt:lpstr>
      <vt:lpstr>Doubly Charged Higgs Phenomenology</vt:lpstr>
      <vt:lpstr>Doubly Charged Higgs Phenomenology</vt:lpstr>
      <vt:lpstr>Doubly Charged Higgs Phenomenology</vt:lpstr>
      <vt:lpstr>Doubly Charged Higgs Phenomenology</vt:lpstr>
      <vt:lpstr>Doubly Charged Higgs Phenomenology</vt:lpstr>
      <vt:lpstr>Doubly Charged Higgs Phenomenology</vt:lpstr>
      <vt:lpstr>Doubly Charged Higgs Phenomenology</vt:lpstr>
      <vt:lpstr>Doubly Charged Higgs Phenomenology</vt:lpstr>
      <vt:lpstr>Doubly Charged Higgs Phenomenology</vt:lpstr>
      <vt:lpstr>Future Goals :</vt:lpstr>
      <vt:lpstr>PowerPoint Presentation</vt:lpstr>
      <vt:lpstr>PowerPoint Presentation</vt:lpstr>
      <vt:lpstr>PowerPoint Presentation</vt:lpstr>
      <vt:lpstr>PowerPoint Presentation</vt:lpstr>
      <vt:lpstr>PowerPoint Presentation</vt:lpstr>
      <vt:lpstr>PowerPoint Presentation</vt:lpstr>
      <vt:lpstr>Neutrino Mass Generation in the Model</vt:lpstr>
      <vt:lpstr>However</vt:lpstr>
      <vt:lpstr>d=7 v d=5 Mass Generation</vt:lpstr>
      <vt:lpstr>PowerPoint Presentation</vt:lpstr>
      <vt:lpstr>PowerPoint Presentation</vt:lpstr>
      <vt:lpstr>PowerPoint Presentation</vt:lpstr>
      <vt:lpstr>Small Neutrino masses</vt:lpstr>
      <vt:lpstr>(A). The Models</vt:lpstr>
      <vt:lpstr>PowerPoint Presentation</vt:lpstr>
      <vt:lpstr>PowerPoint Presentation</vt:lpstr>
      <vt:lpstr>PowerPoint Presentation</vt:lpstr>
      <vt:lpstr>Doubly Charged Higgs Phenomenology</vt:lpstr>
      <vt:lpstr>Model</vt:lpstr>
      <vt:lpstr>Higgs Sector of the Model</vt:lpstr>
      <vt:lpstr>Higgs Sector Phenomenology</vt:lpstr>
      <vt:lpstr>Higgs Sector Phenomenology</vt:lpstr>
      <vt:lpstr>H30 as di-Higgs resonance at LHC: </vt:lpstr>
      <vt:lpstr>H30 as di-Higgs resonance at LHC: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Minimal left right symmetric model Higgs phenomenology at the LHC for photon initiated processes</dc:title>
  <dc:creator>SUDIP JANA</dc:creator>
  <cp:lastModifiedBy>SUDIP JANA</cp:lastModifiedBy>
  <cp:revision>346</cp:revision>
  <dcterms:created xsi:type="dcterms:W3CDTF">2017-04-05T11:24:39Z</dcterms:created>
  <dcterms:modified xsi:type="dcterms:W3CDTF">2017-09-30T05:49:29Z</dcterms:modified>
</cp:coreProperties>
</file>