
<file path=[Content_Types].xml><?xml version="1.0" encoding="utf-8"?>
<Types xmlns="http://schemas.openxmlformats.org/package/2006/content-types">
  <Default Extension="xml" ContentType="application/xml"/>
  <Default Extension="mp4" ContentType="video/mp4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87" r:id="rId4"/>
    <p:sldId id="259" r:id="rId5"/>
    <p:sldId id="260" r:id="rId6"/>
    <p:sldId id="282" r:id="rId7"/>
    <p:sldId id="263" r:id="rId8"/>
    <p:sldId id="267" r:id="rId9"/>
    <p:sldId id="268" r:id="rId10"/>
    <p:sldId id="271" r:id="rId11"/>
    <p:sldId id="274" r:id="rId12"/>
    <p:sldId id="281" r:id="rId13"/>
    <p:sldId id="269" r:id="rId14"/>
    <p:sldId id="272" r:id="rId15"/>
    <p:sldId id="275" r:id="rId16"/>
    <p:sldId id="285" r:id="rId17"/>
    <p:sldId id="286" r:id="rId18"/>
    <p:sldId id="28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04"/>
    <p:restoredTop sz="84776"/>
  </p:normalViewPr>
  <p:slideViewPr>
    <p:cSldViewPr snapToGrid="0" snapToObjects="1">
      <p:cViewPr>
        <p:scale>
          <a:sx n="89" d="100"/>
          <a:sy n="89" d="100"/>
        </p:scale>
        <p:origin x="40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B1368-BCED-4F43-8686-EACD6915F317}" type="datetimeFigureOut">
              <a:rPr lang="en-US" smtClean="0"/>
              <a:t>8/9/17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A9102-2B92-654D-9FB3-98B463D12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247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D368D-13DE-604A-BB56-9E7C61F171BC}" type="datetimeFigureOut">
              <a:rPr lang="en-US" smtClean="0"/>
              <a:t>8/9/17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00CA6-5E8C-224A-9FEB-E6D0BA3B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68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Gals missing large fraction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baryons vs cosmological average (Bell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al. 2003). </a:t>
            </a:r>
          </a:p>
          <a:p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Obs’d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lum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funcs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vs </a:t>
            </a:r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sim’d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halo mass </a:t>
            </a:r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funcs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-&gt; 20% baryons in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L∗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gals (</a:t>
            </a:r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Guo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al. 2010). </a:t>
            </a:r>
          </a:p>
          <a:p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80% halo mass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 in 19 magnitudes in mass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(Mo &amp; White 2002; Angulo &amp; White 2010), </a:t>
            </a:r>
          </a:p>
          <a:p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80%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 mass distribution within 2.4 magnitudes in mass (Li &amp; White 2009)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-&gt;&gt; efficiency baryons -&gt; stars = strong </a:t>
            </a:r>
            <a:r>
              <a:rPr lang="en-US" sz="10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halo mass</a:t>
            </a:r>
            <a:endParaRPr lang="en-US" sz="10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00CA6-5E8C-224A-9FEB-E6D0BA3B27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76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721876-23C5-435A-9641-BAD85D96A20B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8/9/17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71170D-B858-4589-B6C2-DA1A273D7CD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FC584E-F78E-4C5D-BFD0-5C0A45456DB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788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721876-23C5-435A-9641-BAD85D96A20B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8/9/17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71170D-B858-4589-B6C2-DA1A273D7CD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FC584E-F78E-4C5D-BFD0-5C0A45456DB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1159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721876-23C5-435A-9641-BAD85D96A20B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8/9/17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71170D-B858-4589-B6C2-DA1A273D7CD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FC584E-F78E-4C5D-BFD0-5C0A45456DB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4708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721876-23C5-435A-9641-BAD85D96A20B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8/9/17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71170D-B858-4589-B6C2-DA1A273D7CD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FC584E-F78E-4C5D-BFD0-5C0A45456DB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r>
              <a:rPr lang="en-US" dirty="0" smtClean="0"/>
              <a:t>Going</a:t>
            </a:r>
            <a:r>
              <a:rPr lang="en-US" baseline="0" dirty="0" smtClean="0"/>
              <a:t> to be too hard to see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381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Gals missing large fraction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baryons vs cosmological average (Bell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al. 2003). </a:t>
            </a:r>
          </a:p>
          <a:p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Obs’d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lum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funcs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vs </a:t>
            </a:r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sim’d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halo mass </a:t>
            </a:r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funcs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-&gt; 20% baryons in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L∗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gals (</a:t>
            </a:r>
            <a:r>
              <a:rPr lang="en-US" sz="10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Guo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al. 2010). </a:t>
            </a:r>
          </a:p>
          <a:p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80% halo mass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 in 19 magnitudes in mass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(Mo &amp; White 2002; Angulo &amp; White 2010), </a:t>
            </a:r>
          </a:p>
          <a:p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80%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0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 mass distribution within 2.4 magnitudes in mass (Li &amp; White 2009)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-&gt;&gt; efficiency baryons -&gt; stars = strong </a:t>
            </a:r>
            <a:r>
              <a:rPr lang="en-US" sz="10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</a:t>
            </a:r>
            <a:r>
              <a:rPr lang="en-US" sz="10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halo mass</a:t>
            </a:r>
            <a:endParaRPr lang="en-US" sz="10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00CA6-5E8C-224A-9FEB-E6D0BA3B27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455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1200" dirty="0" smtClean="0">
                <a:solidFill>
                  <a:schemeClr val="tx1"/>
                </a:solidFill>
              </a:rPr>
              <a:t>True color from B, V, and 650nm continuum images. Total H⍺ and [NII] is superimposed (Subaru).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00CA6-5E8C-224A-9FEB-E6D0BA3B27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319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arxiv.org</a:t>
            </a:r>
            <a:r>
              <a:rPr lang="en-US" dirty="0" smtClean="0"/>
              <a:t>/pdf/</a:t>
            </a:r>
            <a:r>
              <a:rPr lang="en-US" dirty="0" err="1" smtClean="0"/>
              <a:t>astro-ph</a:t>
            </a:r>
            <a:r>
              <a:rPr lang="en-US" dirty="0" smtClean="0"/>
              <a:t>/0607109.pdf</a:t>
            </a:r>
          </a:p>
          <a:p>
            <a:endParaRPr lang="en-US" dirty="0" smtClean="0"/>
          </a:p>
          <a:p>
            <a:r>
              <a:rPr lang="en-US" dirty="0" err="1" smtClean="0"/>
              <a:t>cf</a:t>
            </a:r>
            <a:r>
              <a:rPr lang="en-US" baseline="0" dirty="0" smtClean="0"/>
              <a:t> Julia </a:t>
            </a:r>
            <a:r>
              <a:rPr lang="en-US" baseline="0" dirty="0" err="1" smtClean="0"/>
              <a:t>Tjus’s</a:t>
            </a:r>
            <a:r>
              <a:rPr lang="en-US" baseline="0" dirty="0" smtClean="0"/>
              <a:t> talk on part below knee being Galactic origin w/ SNRs best candidate (intensity is easily explained by 10% SN energy going to CR)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00CA6-5E8C-224A-9FEB-E6D0BA3B276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45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00CA6-5E8C-224A-9FEB-E6D0BA3B276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56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721876-23C5-435A-9641-BAD85D96A20B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8/9/17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1F5E3D-4073-446D-BF50-C9E77EB6896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BA138A-D1EB-454F-AB67-F413A76171A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r>
              <a:rPr lang="en-US" dirty="0" smtClean="0"/>
              <a:t>~50 Myr: Decoupling</a:t>
            </a:r>
            <a:r>
              <a:rPr lang="en-US" baseline="0" dirty="0" smtClean="0"/>
              <a:t> looks significantly less dense than Diffusion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514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721876-23C5-435A-9641-BAD85D96A20B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8/9/17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71170D-B858-4589-B6C2-DA1A273D7CD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FC584E-F78E-4C5D-BFD0-5C0A45456DB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r>
              <a:rPr lang="en-US" dirty="0" smtClean="0"/>
              <a:t>Elevated CR # density and advection time &lt; synchrotron time could</a:t>
            </a:r>
            <a:r>
              <a:rPr lang="en-US" baseline="0" dirty="0" smtClean="0"/>
              <a:t> imply more extended radio emission in DEC than DIF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169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00CA6-5E8C-224A-9FEB-E6D0BA3B276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726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721876-23C5-435A-9641-BAD85D96A20B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8/9/17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71170D-B858-4589-B6C2-DA1A273D7CD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FC584E-F78E-4C5D-BFD0-5C0A45456DB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983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B5666-49DE-E642-92D3-BDCC526AB315}" type="datetime1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2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4FD2-5FD7-5343-B151-79A430CE0AF1}" type="datetime1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90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45D5A-EB19-FB45-A966-2D1014B0D5DC}" type="datetime1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7BED-1A32-674B-A400-EB428DC20D46}" type="datetime1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329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CFE-2D3B-7544-9C42-EE5135819DD1}" type="datetime1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9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A637-8944-1A40-AEBE-59ECBFAB0D08}" type="datetime1">
              <a:rPr lang="en-US" smtClean="0"/>
              <a:t>8/9/17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9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D4B9-22A8-F54A-A992-2088A91E4AAA}" type="datetime1">
              <a:rPr lang="en-US" smtClean="0"/>
              <a:t>8/9/17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4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19EC-E588-044F-929B-E1393B9C9244}" type="datetime1">
              <a:rPr lang="en-US" smtClean="0"/>
              <a:t>8/9/17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4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213E9-1CFA-A749-A9A6-37EB5C4CB664}" type="datetime1">
              <a:rPr lang="en-US" smtClean="0"/>
              <a:t>8/9/17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69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5029-F6E9-CC4C-A0A7-2C4B7AC4A829}" type="datetime1">
              <a:rPr lang="en-US" smtClean="0"/>
              <a:t>8/9/17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86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A48CC-5F26-A340-A85E-9EC9055F6359}" type="datetime1">
              <a:rPr lang="en-US" smtClean="0"/>
              <a:t>8/9/17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56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8ABE2-7971-614F-A0AB-6C076A7EE1D2}" type="datetime1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Ryan Jeffrey Farber. University of Michigan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BBED0-E492-064B-8D90-574E9BA4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23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" Type="http://schemas.microsoft.com/office/2007/relationships/media" Target="../media/media1.mp4"/><Relationship Id="rId2" Type="http://schemas.openxmlformats.org/officeDocument/2006/relationships/video" Target="../media/media1.mp4"/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microsoft.com/office/2007/relationships/media" Target="../media/media3.mp4"/><Relationship Id="rId6" Type="http://schemas.openxmlformats.org/officeDocument/2006/relationships/video" Target="../media/media3.mp4"/><Relationship Id="rId7" Type="http://schemas.openxmlformats.org/officeDocument/2006/relationships/slideLayout" Target="../slideLayouts/slideLayout7.xml"/><Relationship Id="rId8" Type="http://schemas.openxmlformats.org/officeDocument/2006/relationships/notesSlide" Target="../notesSlides/notesSlide6.xml"/><Relationship Id="rId9" Type="http://schemas.openxmlformats.org/officeDocument/2006/relationships/image" Target="../media/image6.png"/><Relationship Id="rId10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1.png"/><Relationship Id="rId5" Type="http://schemas.openxmlformats.org/officeDocument/2006/relationships/image" Target="../media/image18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707.04579.pdf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>
            <a:normAutofit/>
          </a:bodyPr>
          <a:lstStyle/>
          <a:p>
            <a:r>
              <a:rPr lang="en-US" dirty="0" smtClean="0"/>
              <a:t>Impact of Cosmic Ray Transport on Galactic Winds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Ryan Farber, Mateusz Ruszkowski, Karen Yang, Ellen Zweibel</a:t>
            </a:r>
          </a:p>
          <a:p>
            <a:r>
              <a:rPr lang="en-US" sz="2800" dirty="0" smtClean="0"/>
              <a:t>9 August 2017</a:t>
            </a:r>
          </a:p>
        </p:txBody>
      </p:sp>
    </p:spTree>
    <p:extLst>
      <p:ext uri="{BB962C8B-B14F-4D97-AF65-F5344CB8AC3E}">
        <p14:creationId xmlns:p14="http://schemas.microsoft.com/office/powerpoint/2010/main" val="62565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383930" y="67280"/>
            <a:ext cx="9144960" cy="1094714"/>
          </a:xfrm>
        </p:spPr>
        <p:txBody>
          <a:bodyPr>
            <a:normAutofit/>
          </a:bodyPr>
          <a:lstStyle/>
          <a:p>
            <a:pPr lvl="0" algn="ctr"/>
            <a:r>
              <a:rPr lang="en-US" dirty="0" smtClean="0"/>
              <a:t>Results: Mass Column Density</a:t>
            </a:r>
            <a:endParaRPr lang="en-US" dirty="0"/>
          </a:p>
        </p:txBody>
      </p:sp>
      <p:pic>
        <p:nvPicPr>
          <p:cNvPr id="9" name="ISM_SLAB_ADV_V14_Projection_x_density_medium_box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742196" y="1118311"/>
            <a:ext cx="2217207" cy="5439641"/>
          </a:xfrm>
          <a:prstGeom prst="rect">
            <a:avLst/>
          </a:prstGeom>
        </p:spPr>
      </p:pic>
      <p:pic>
        <p:nvPicPr>
          <p:cNvPr id="12" name="ISM_SLAB_DIFF_V10_Projection_x_density_medium_box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957058" y="1118310"/>
            <a:ext cx="2217207" cy="5439641"/>
          </a:xfrm>
          <a:prstGeom prst="rect">
            <a:avLst/>
          </a:prstGeom>
        </p:spPr>
      </p:pic>
      <p:pic>
        <p:nvPicPr>
          <p:cNvPr id="13" name="ISM_SLAB_DEC_V15_Projection_x_density_medium_box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171918" y="1118309"/>
            <a:ext cx="2217209" cy="54396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455" y="1161994"/>
            <a:ext cx="4614604" cy="56960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962" y="1118307"/>
            <a:ext cx="1198700" cy="54396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86" y="1118306"/>
            <a:ext cx="1198700" cy="5439643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557712" y="810045"/>
            <a:ext cx="2799085" cy="4801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time = 170 Myr</a:t>
            </a:r>
            <a:endParaRPr lang="en-US" sz="2800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3258042"/>
            <a:ext cx="3094552" cy="5670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err="1" smtClean="0"/>
              <a:t>arXiv</a:t>
            </a:r>
            <a:r>
              <a:rPr lang="en-US" sz="2400" dirty="0" smtClean="0"/>
              <a:t> 1707.04579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195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6733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733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733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43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112" y="757236"/>
            <a:ext cx="6596772" cy="5330825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84494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observe hot evacuated bubbles in decoupling simulations.</a:t>
            </a:r>
          </a:p>
          <a:p>
            <a:pPr lvl="1"/>
            <a:r>
              <a:rPr lang="en-US" dirty="0" smtClean="0"/>
              <a:t>Enhanced </a:t>
            </a:r>
            <a:r>
              <a:rPr lang="en-US" dirty="0" smtClean="0"/>
              <a:t>soft x-ray </a:t>
            </a:r>
            <a:r>
              <a:rPr lang="en-US" dirty="0" smtClean="0"/>
              <a:t>emission in edge-on galaxies?</a:t>
            </a:r>
            <a:endParaRPr lang="en-US" dirty="0" smtClean="0"/>
          </a:p>
          <a:p>
            <a:r>
              <a:rPr lang="en-US" dirty="0" smtClean="0"/>
              <a:t>Simulations with decoupling have much higher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CR</a:t>
            </a:r>
            <a:r>
              <a:rPr lang="en-US" dirty="0" smtClean="0"/>
              <a:t> in the halo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Extended radio emission?</a:t>
            </a:r>
            <a:endParaRPr lang="en-US" dirty="0" smtClean="0"/>
          </a:p>
          <a:p>
            <a:r>
              <a:rPr lang="en-US" dirty="0" smtClean="0"/>
              <a:t>With decoupling, the wind is much faster but lower density which conspire to produce similar mass loading factors.</a:t>
            </a:r>
          </a:p>
          <a:p>
            <a:endParaRPr lang="en-US" dirty="0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16412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Star Formation and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 Formation Criteria (all must simultaneously be true)</a:t>
            </a:r>
          </a:p>
          <a:p>
            <a:pPr lvl="1"/>
            <a:r>
              <a:rPr lang="en-US" dirty="0" err="1" smtClean="0"/>
              <a:t>n</a:t>
            </a:r>
            <a:r>
              <a:rPr lang="en-US" baseline="-25000" dirty="0" err="1" smtClean="0"/>
              <a:t>gas</a:t>
            </a:r>
            <a:r>
              <a:rPr lang="en-US" dirty="0" smtClean="0"/>
              <a:t> &gt; 10 cm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_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cool</a:t>
            </a:r>
            <a:r>
              <a:rPr lang="en-US" dirty="0" smtClean="0"/>
              <a:t> &lt;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dyn</a:t>
            </a:r>
            <a:r>
              <a:rPr lang="en-US" dirty="0" smtClean="0"/>
              <a:t> or T &lt; 300 K</a:t>
            </a:r>
          </a:p>
          <a:p>
            <a:pPr lvl="1"/>
            <a:r>
              <a:rPr lang="en-US" dirty="0" err="1" smtClean="0"/>
              <a:t>M</a:t>
            </a:r>
            <a:r>
              <a:rPr lang="en-US" baseline="-25000" dirty="0" err="1" smtClean="0"/>
              <a:t>cell</a:t>
            </a:r>
            <a:r>
              <a:rPr lang="en-US" dirty="0" smtClean="0"/>
              <a:t> &gt;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jeans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SN Feedback</a:t>
            </a:r>
          </a:p>
          <a:p>
            <a:pPr lvl="1"/>
            <a:r>
              <a:rPr lang="en-US" dirty="0" smtClean="0"/>
              <a:t>SN energy = 10</a:t>
            </a:r>
            <a:r>
              <a:rPr lang="en-US" baseline="30000" dirty="0" smtClean="0"/>
              <a:t>51</a:t>
            </a:r>
            <a:r>
              <a:rPr lang="en-US" dirty="0" smtClean="0"/>
              <a:t> erg</a:t>
            </a:r>
          </a:p>
          <a:p>
            <a:pPr lvl="1"/>
            <a:r>
              <a:rPr lang="en-US" dirty="0" smtClean="0"/>
              <a:t>10% of SN energy -&gt; CR</a:t>
            </a:r>
          </a:p>
          <a:p>
            <a:pPr lvl="1"/>
            <a:r>
              <a:rPr lang="en-US" dirty="0" smtClean="0"/>
              <a:t>90% of SN energy -&gt; Thermal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0" b="16000"/>
          <a:stretch/>
        </p:blipFill>
        <p:spPr>
          <a:xfrm>
            <a:off x="1596123" y="2743201"/>
            <a:ext cx="1379755" cy="287866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87810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980739" y="494992"/>
            <a:ext cx="8229627" cy="701731"/>
          </a:xfrm>
        </p:spPr>
        <p:txBody>
          <a:bodyPr>
            <a:spAutoFit/>
          </a:bodyPr>
          <a:lstStyle/>
          <a:p>
            <a:pPr lvl="0" algn="ctr"/>
            <a:r>
              <a:rPr lang="en-US" dirty="0" smtClean="0"/>
              <a:t>Phase Plots at 170 Myr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940" y="1800223"/>
            <a:ext cx="5439223" cy="464185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057650" y="1377244"/>
            <a:ext cx="1957388" cy="4801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Diffusion</a:t>
            </a:r>
            <a:endParaRPr lang="en-US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15038" y="1377243"/>
            <a:ext cx="1971675" cy="4801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smtClean="0"/>
              <a:t>Decoupling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09675" y="2729792"/>
            <a:ext cx="1957388" cy="4801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|z| &gt; 4 kpc</a:t>
            </a:r>
            <a:endParaRPr lang="en-US" sz="28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209675" y="4800144"/>
            <a:ext cx="1957388" cy="4801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|z| &lt; 4 kpc</a:t>
            </a:r>
            <a:endParaRPr lang="en-US" sz="2800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58493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86" y="1196723"/>
            <a:ext cx="11843132" cy="3048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980739" y="494992"/>
            <a:ext cx="8229627" cy="7017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SFR, Mass Outflow Rate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339" y="5335265"/>
            <a:ext cx="3108425" cy="10892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50" y="4946454"/>
            <a:ext cx="3479800" cy="1866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422400"/>
            <a:ext cx="3035300" cy="1155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42" y="4301539"/>
            <a:ext cx="11286290" cy="673100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90993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8" y="1196723"/>
            <a:ext cx="12192000" cy="309966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980739" y="494992"/>
            <a:ext cx="8229627" cy="7017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Integrated Mass Loading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538" y="4974639"/>
            <a:ext cx="2750512" cy="18077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38" y="3937861"/>
            <a:ext cx="825500" cy="58420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03663" y="4041930"/>
            <a:ext cx="1412166" cy="4801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10</a:t>
            </a:r>
            <a:r>
              <a:rPr lang="en-US" sz="2800" baseline="30000" dirty="0" smtClean="0">
                <a:latin typeface="Times New Roman" charset="0"/>
                <a:ea typeface="Times New Roman" charset="0"/>
                <a:cs typeface="Times New Roman" charset="0"/>
              </a:rPr>
              <a:t>-2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904" y="4301539"/>
            <a:ext cx="11286290" cy="673100"/>
          </a:xfrm>
          <a:prstGeom prst="rect">
            <a:avLst/>
          </a:prstGeom>
        </p:spPr>
      </p:pic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52143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8" y="1196723"/>
            <a:ext cx="12192000" cy="309966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980739" y="494992"/>
            <a:ext cx="8229627" cy="7017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Instantaneous Mass Loading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38" y="3937861"/>
            <a:ext cx="825500" cy="58420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03663" y="4041930"/>
            <a:ext cx="1412166" cy="4801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10</a:t>
            </a:r>
            <a:r>
              <a:rPr lang="en-US" sz="2800" baseline="30000" dirty="0" smtClean="0">
                <a:latin typeface="Times New Roman" charset="0"/>
                <a:ea typeface="Times New Roman" charset="0"/>
                <a:cs typeface="Times New Roman" charset="0"/>
              </a:rPr>
              <a:t>-2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904" y="4301539"/>
            <a:ext cx="11286290" cy="673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538" y="4974639"/>
            <a:ext cx="2750512" cy="1807796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0088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671" y="-16042"/>
            <a:ext cx="8860336" cy="685800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6414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 smtClean="0"/>
              <a:t>Ryan Farber </a:t>
            </a:r>
            <a:r>
              <a:rPr lang="en-US" sz="1400" dirty="0" err="1" smtClean="0"/>
              <a:t>TeVPA</a:t>
            </a:r>
            <a:r>
              <a:rPr lang="en-US" sz="1400" dirty="0" smtClean="0"/>
              <a:t> 2017</a:t>
            </a:r>
            <a:endParaRPr lang="en-US" sz="1400" dirty="0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128337" y="5330645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hlinkClick r:id="rId3"/>
              </a:rPr>
              <a:t>https://</a:t>
            </a:r>
            <a:r>
              <a:rPr lang="en-US" sz="3200" dirty="0" err="1">
                <a:hlinkClick r:id="rId3"/>
              </a:rPr>
              <a:t>arxiv.org</a:t>
            </a:r>
            <a:r>
              <a:rPr lang="en-US" sz="3200" dirty="0">
                <a:hlinkClick r:id="rId3"/>
              </a:rPr>
              <a:t>/pdf/1707.04579.pdf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565" y="1294701"/>
            <a:ext cx="7687544" cy="433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71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en-US" dirty="0" smtClean="0"/>
              <a:t>Missing Baryons in L &lt; L</a:t>
            </a:r>
            <a:r>
              <a:rPr lang="en-US" baseline="-25000" dirty="0" smtClean="0"/>
              <a:t>*</a:t>
            </a:r>
            <a:r>
              <a:rPr lang="en-US" dirty="0" smtClean="0"/>
              <a:t> halos: </a:t>
            </a:r>
            <a:br>
              <a:rPr lang="en-US" dirty="0" smtClean="0"/>
            </a:br>
            <a:r>
              <a:rPr lang="en-US" dirty="0" smtClean="0"/>
              <a:t>Stellar Feedback Driven Galactic Winds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937819" y="1991032"/>
            <a:ext cx="0" cy="3274143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914959" y="5265175"/>
            <a:ext cx="5320481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25198" y="5760720"/>
            <a:ext cx="2877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Mass (solar masses)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672897" y="3397270"/>
            <a:ext cx="2608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Relative Number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37819" y="5304775"/>
            <a:ext cx="965957" cy="477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10</a:t>
            </a:r>
            <a:r>
              <a:rPr lang="en-US" sz="2400" b="1" baseline="30000" dirty="0" smtClean="0"/>
              <a:t>9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14960" y="4464863"/>
            <a:ext cx="11828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Dwarf Galaxy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40134" y="5312881"/>
            <a:ext cx="965957" cy="477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mtClean="0"/>
              <a:t>10</a:t>
            </a:r>
            <a:r>
              <a:rPr lang="en-US" sz="2400" b="1" baseline="30000" smtClean="0"/>
              <a:t>11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688177" y="5304774"/>
            <a:ext cx="965957" cy="477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10</a:t>
            </a:r>
            <a:r>
              <a:rPr lang="en-US" sz="2400" b="1" baseline="30000" dirty="0" smtClean="0"/>
              <a:t>13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93762" y="4471675"/>
            <a:ext cx="11828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mtClean="0"/>
              <a:t>Milky Way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858627" y="4465063"/>
            <a:ext cx="11828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Giant Galaxy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955665" y="5298285"/>
            <a:ext cx="965957" cy="477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10</a:t>
            </a:r>
            <a:r>
              <a:rPr lang="en-US" sz="2400" b="1" baseline="30000" dirty="0" smtClean="0"/>
              <a:t>15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764530" y="4481884"/>
            <a:ext cx="11828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Galaxy Group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48450" y="4474264"/>
            <a:ext cx="11828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Galaxy Cluster</a:t>
            </a:r>
            <a:endParaRPr lang="en-US" sz="2400" b="1" dirty="0"/>
          </a:p>
        </p:txBody>
      </p:sp>
      <p:sp>
        <p:nvSpPr>
          <p:cNvPr id="25" name="Freeform 24"/>
          <p:cNvSpPr/>
          <p:nvPr/>
        </p:nvSpPr>
        <p:spPr>
          <a:xfrm>
            <a:off x="4069080" y="2323728"/>
            <a:ext cx="4852542" cy="2556798"/>
          </a:xfrm>
          <a:custGeom>
            <a:avLst/>
            <a:gdLst>
              <a:gd name="connsiteX0" fmla="*/ 0 w 5600700"/>
              <a:gd name="connsiteY0" fmla="*/ 0 h 3040380"/>
              <a:gd name="connsiteX1" fmla="*/ 4480560 w 5600700"/>
              <a:gd name="connsiteY1" fmla="*/ 1417320 h 3040380"/>
              <a:gd name="connsiteX2" fmla="*/ 5600700 w 5600700"/>
              <a:gd name="connsiteY2" fmla="*/ 3040380 h 304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00700" h="3040380">
                <a:moveTo>
                  <a:pt x="0" y="0"/>
                </a:moveTo>
                <a:cubicBezTo>
                  <a:pt x="1773555" y="455295"/>
                  <a:pt x="3547110" y="910590"/>
                  <a:pt x="4480560" y="1417320"/>
                </a:cubicBezTo>
                <a:cubicBezTo>
                  <a:pt x="5414010" y="1924050"/>
                  <a:pt x="5600700" y="3040380"/>
                  <a:pt x="5600700" y="3040380"/>
                </a:cubicBezTo>
              </a:path>
            </a:pathLst>
          </a:cu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998441" y="3053724"/>
            <a:ext cx="18106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Galaxies 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(observed)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89012" y="2414428"/>
            <a:ext cx="2901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5"/>
                </a:solidFill>
              </a:rPr>
              <a:t>Dark Matter Halos (simulations)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40803" y="4134848"/>
            <a:ext cx="965957" cy="477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0.01</a:t>
            </a:r>
            <a:endParaRPr lang="en-US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056043" y="3670028"/>
            <a:ext cx="965957" cy="477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mtClean="0"/>
              <a:t>1</a:t>
            </a:r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053285" y="3251265"/>
            <a:ext cx="965957" cy="477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100</a:t>
            </a:r>
            <a:endParaRPr lang="en-US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040442" y="2761346"/>
            <a:ext cx="965957" cy="477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10</a:t>
            </a:r>
            <a:r>
              <a:rPr lang="en-US" sz="2400" b="1" baseline="30000" dirty="0" smtClean="0"/>
              <a:t>4</a:t>
            </a:r>
            <a:endParaRPr lang="en-US" sz="2400" b="1" baseline="30000" dirty="0"/>
          </a:p>
        </p:txBody>
      </p:sp>
      <p:sp>
        <p:nvSpPr>
          <p:cNvPr id="36" name="TextBox 35"/>
          <p:cNvSpPr txBox="1"/>
          <p:nvPr/>
        </p:nvSpPr>
        <p:spPr>
          <a:xfrm>
            <a:off x="3032822" y="2296526"/>
            <a:ext cx="965957" cy="477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10</a:t>
            </a:r>
            <a:r>
              <a:rPr lang="en-US" sz="2400" b="1" baseline="30000" dirty="0" smtClean="0"/>
              <a:t>6</a:t>
            </a:r>
            <a:endParaRPr lang="en-US" sz="2400" b="1" baseline="30000" dirty="0"/>
          </a:p>
        </p:txBody>
      </p:sp>
      <p:sp>
        <p:nvSpPr>
          <p:cNvPr id="41" name="Freeform 40"/>
          <p:cNvSpPr/>
          <p:nvPr/>
        </p:nvSpPr>
        <p:spPr>
          <a:xfrm>
            <a:off x="5582653" y="2990884"/>
            <a:ext cx="867384" cy="1389987"/>
          </a:xfrm>
          <a:custGeom>
            <a:avLst/>
            <a:gdLst>
              <a:gd name="connsiteX0" fmla="*/ 2308860 w 2308860"/>
              <a:gd name="connsiteY0" fmla="*/ 1587832 h 1587832"/>
              <a:gd name="connsiteX1" fmla="*/ 1691640 w 2308860"/>
              <a:gd name="connsiteY1" fmla="*/ 399112 h 1587832"/>
              <a:gd name="connsiteX2" fmla="*/ 0 w 2308860"/>
              <a:gd name="connsiteY2" fmla="*/ 10492 h 158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08860" h="1587832">
                <a:moveTo>
                  <a:pt x="2308860" y="1587832"/>
                </a:moveTo>
                <a:cubicBezTo>
                  <a:pt x="2192655" y="1124917"/>
                  <a:pt x="2076450" y="662002"/>
                  <a:pt x="1691640" y="399112"/>
                </a:cubicBezTo>
                <a:cubicBezTo>
                  <a:pt x="1306830" y="136222"/>
                  <a:pt x="118110" y="-46658"/>
                  <a:pt x="0" y="10492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625" y="2646902"/>
            <a:ext cx="184380" cy="11444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865" y="2296382"/>
            <a:ext cx="184380" cy="114443"/>
          </a:xfrm>
          <a:prstGeom prst="rect">
            <a:avLst/>
          </a:prstGeom>
        </p:spPr>
      </p:pic>
      <p:sp>
        <p:nvSpPr>
          <p:cNvPr id="4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 smtClean="0"/>
              <a:t>Ryan </a:t>
            </a:r>
            <a:r>
              <a:rPr lang="en-US" sz="1400" dirty="0"/>
              <a:t>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220090" y="2829757"/>
            <a:ext cx="1394647" cy="16062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437" y="2998226"/>
            <a:ext cx="92628" cy="8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2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635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M82</a:t>
            </a:r>
            <a:endParaRPr lang="en-US" dirty="0"/>
          </a:p>
        </p:txBody>
      </p:sp>
      <p:pic>
        <p:nvPicPr>
          <p:cNvPr id="4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5902" y="1051560"/>
            <a:ext cx="4160195" cy="48691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84"/>
          <p:cNvSpPr txBox="1"/>
          <p:nvPr/>
        </p:nvSpPr>
        <p:spPr>
          <a:xfrm>
            <a:off x="4983427" y="5920740"/>
            <a:ext cx="2225143" cy="4760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 dirty="0">
                <a:solidFill>
                  <a:schemeClr val="tx1"/>
                </a:solidFill>
              </a:rPr>
              <a:t> </a:t>
            </a:r>
            <a:r>
              <a:rPr lang="en" sz="2400" dirty="0" err="1">
                <a:solidFill>
                  <a:schemeClr val="tx1"/>
                </a:solidFill>
              </a:rPr>
              <a:t>Ohyama</a:t>
            </a:r>
            <a:r>
              <a:rPr lang="en" sz="2400" dirty="0">
                <a:solidFill>
                  <a:schemeClr val="tx1"/>
                </a:solidFill>
              </a:rPr>
              <a:t>+ 2002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65804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Cosmic Rays (CR)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683240" cy="3740986"/>
          </a:xfrm>
        </p:spPr>
        <p:txBody>
          <a:bodyPr/>
          <a:lstStyle/>
          <a:p>
            <a:r>
              <a:rPr lang="en-US" dirty="0" smtClean="0"/>
              <a:t>Accelerated by diffusive shock acceleration in SNR                          shocks (Blandford &amp; </a:t>
            </a:r>
            <a:r>
              <a:rPr lang="en-US" dirty="0" err="1" smtClean="0"/>
              <a:t>Eichler</a:t>
            </a:r>
            <a:r>
              <a:rPr lang="en-US" dirty="0"/>
              <a:t> </a:t>
            </a:r>
            <a:r>
              <a:rPr lang="en-US" dirty="0" smtClean="0"/>
              <a:t>1987; </a:t>
            </a:r>
            <a:r>
              <a:rPr lang="en-US" dirty="0" err="1" smtClean="0"/>
              <a:t>Caprioli</a:t>
            </a:r>
            <a:r>
              <a:rPr lang="en-US" dirty="0" smtClean="0"/>
              <a:t> 2015)</a:t>
            </a:r>
          </a:p>
          <a:p>
            <a:endParaRPr lang="en-US" dirty="0" smtClean="0"/>
          </a:p>
          <a:p>
            <a:r>
              <a:rPr lang="en-US" dirty="0" err="1" smtClean="0"/>
              <a:t>U</a:t>
            </a:r>
            <a:r>
              <a:rPr lang="en-US" baseline="-25000" dirty="0" err="1" smtClean="0"/>
              <a:t>dyn</a:t>
            </a:r>
            <a:r>
              <a:rPr lang="en-US" dirty="0" smtClean="0"/>
              <a:t> ~ U</a:t>
            </a:r>
            <a:r>
              <a:rPr lang="en-US" baseline="-25000" dirty="0" smtClean="0"/>
              <a:t>B</a:t>
            </a:r>
            <a:r>
              <a:rPr lang="en-US" dirty="0" smtClean="0"/>
              <a:t> ~ U</a:t>
            </a:r>
            <a:r>
              <a:rPr lang="en-US" baseline="-25000" dirty="0" smtClean="0"/>
              <a:t>CR</a:t>
            </a:r>
            <a:r>
              <a:rPr lang="en-US" dirty="0" smtClean="0"/>
              <a:t> in the ISM (Cox 2005)</a:t>
            </a:r>
          </a:p>
          <a:p>
            <a:endParaRPr lang="en-US" dirty="0"/>
          </a:p>
          <a:p>
            <a:r>
              <a:rPr lang="en-US" dirty="0"/>
              <a:t>10</a:t>
            </a:r>
            <a:r>
              <a:rPr lang="en-US" baseline="30000" dirty="0"/>
              <a:t>-3 </a:t>
            </a:r>
            <a:r>
              <a:rPr lang="en-US" dirty="0" err="1"/>
              <a:t>TeV</a:t>
            </a:r>
            <a:r>
              <a:rPr lang="en-US" dirty="0"/>
              <a:t> CR: dominate CR pressure in </a:t>
            </a:r>
            <a:r>
              <a:rPr lang="en-US" dirty="0" smtClean="0"/>
              <a:t>ISM (</a:t>
            </a:r>
            <a:r>
              <a:rPr lang="en-US" dirty="0" err="1" smtClean="0"/>
              <a:t>Grenier</a:t>
            </a:r>
            <a:r>
              <a:rPr lang="en-US" dirty="0" smtClean="0"/>
              <a:t>, Black, &amp; Strong 2015)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99773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Do CR Drive a Wind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 cool slowly</a:t>
            </a:r>
          </a:p>
          <a:p>
            <a:r>
              <a:rPr lang="en-US" dirty="0" smtClean="0"/>
              <a:t>CR exert a force on the gas = </a:t>
            </a:r>
            <a:r>
              <a:rPr lang="en-US" dirty="0"/>
              <a:t>∇</a:t>
            </a:r>
            <a:r>
              <a:rPr lang="en-US" dirty="0" err="1"/>
              <a:t>P</a:t>
            </a:r>
            <a:r>
              <a:rPr lang="en-US" baseline="-25000" dirty="0" err="1"/>
              <a:t>cr</a:t>
            </a:r>
            <a:r>
              <a:rPr lang="en-US" dirty="0"/>
              <a:t>/ </a:t>
            </a:r>
            <a:r>
              <a:rPr lang="en-US" dirty="0" smtClean="0"/>
              <a:t>⍴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7321099" y="2630297"/>
            <a:ext cx="0" cy="3274143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7315200" y="5870448"/>
            <a:ext cx="3176213" cy="38345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39712" y="2447005"/>
            <a:ext cx="128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⍴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697370" y="5904440"/>
            <a:ext cx="128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z</a:t>
            </a:r>
            <a:endParaRPr lang="en-US" sz="3200" dirty="0"/>
          </a:p>
        </p:txBody>
      </p:sp>
      <p:sp>
        <p:nvSpPr>
          <p:cNvPr id="9" name="Freeform 8"/>
          <p:cNvSpPr/>
          <p:nvPr/>
        </p:nvSpPr>
        <p:spPr>
          <a:xfrm>
            <a:off x="7351776" y="3291291"/>
            <a:ext cx="2267712" cy="2561885"/>
          </a:xfrm>
          <a:custGeom>
            <a:avLst/>
            <a:gdLst>
              <a:gd name="connsiteX0" fmla="*/ 0 w 2267712"/>
              <a:gd name="connsiteY0" fmla="*/ 549 h 2561885"/>
              <a:gd name="connsiteX1" fmla="*/ 603504 w 2267712"/>
              <a:gd name="connsiteY1" fmla="*/ 366309 h 2561885"/>
              <a:gd name="connsiteX2" fmla="*/ 1060704 w 2267712"/>
              <a:gd name="connsiteY2" fmla="*/ 2231685 h 2561885"/>
              <a:gd name="connsiteX3" fmla="*/ 2267712 w 2267712"/>
              <a:gd name="connsiteY3" fmla="*/ 2560869 h 2561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712" h="2561885">
                <a:moveTo>
                  <a:pt x="0" y="549"/>
                </a:moveTo>
                <a:cubicBezTo>
                  <a:pt x="213360" y="-2499"/>
                  <a:pt x="426720" y="-5547"/>
                  <a:pt x="603504" y="366309"/>
                </a:cubicBezTo>
                <a:cubicBezTo>
                  <a:pt x="780288" y="738165"/>
                  <a:pt x="783336" y="1865925"/>
                  <a:pt x="1060704" y="2231685"/>
                </a:cubicBezTo>
                <a:cubicBezTo>
                  <a:pt x="1338072" y="2597445"/>
                  <a:pt x="2267712" y="2560869"/>
                  <a:pt x="2267712" y="256086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8284464" y="3031780"/>
            <a:ext cx="54864" cy="285784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79178" y="1993542"/>
            <a:ext cx="128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g</a:t>
            </a:r>
            <a:r>
              <a:rPr lang="en-US" sz="3200" baseline="-25000" dirty="0" err="1" smtClean="0"/>
              <a:t>z</a:t>
            </a:r>
            <a:endParaRPr lang="en-US" sz="32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7662672" y="2629664"/>
            <a:ext cx="914400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8339328" y="3031780"/>
            <a:ext cx="914400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311896" y="3104382"/>
            <a:ext cx="1507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∇</a:t>
            </a:r>
            <a:r>
              <a:rPr lang="en-US" sz="3200" dirty="0" err="1" smtClean="0"/>
              <a:t>P</a:t>
            </a:r>
            <a:r>
              <a:rPr lang="en-US" sz="3200" baseline="-25000" dirty="0" err="1" smtClean="0"/>
              <a:t>cr</a:t>
            </a:r>
            <a:r>
              <a:rPr lang="en-US" sz="3200" dirty="0" smtClean="0"/>
              <a:t>/</a:t>
            </a:r>
            <a:r>
              <a:rPr lang="en-US" sz="3200" dirty="0"/>
              <a:t> ⍴</a:t>
            </a: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95487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 Driven Galactic Winds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1825625"/>
            <a:ext cx="10515600" cy="711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Ruszkowski+ 2017: CR transport can significantly boost wind driving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986" y="2357120"/>
            <a:ext cx="2902027" cy="450088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796866" y="3035299"/>
            <a:ext cx="3307080" cy="7794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mtClean="0"/>
              <a:t>Advection</a:t>
            </a:r>
          </a:p>
          <a:p>
            <a:pPr marL="0" indent="0" algn="ctr">
              <a:buNone/>
            </a:pPr>
            <a:r>
              <a:rPr lang="en-US" dirty="0" smtClean="0"/>
              <a:t>No diffusion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796866" y="5473700"/>
            <a:ext cx="3307080" cy="50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Streaming</a:t>
            </a:r>
            <a:endParaRPr lang="en-US" dirty="0"/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838200" y="63600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44551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 Enhanced Transport  </a:t>
            </a:r>
            <a:br>
              <a:rPr lang="en-US" dirty="0" smtClean="0"/>
            </a:br>
            <a:r>
              <a:rPr lang="en-US" dirty="0" smtClean="0"/>
              <a:t>By The Decoupling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 transport inhibited by perturbations.</a:t>
            </a:r>
          </a:p>
          <a:p>
            <a:endParaRPr lang="en-US" dirty="0" smtClean="0"/>
          </a:p>
          <a:p>
            <a:r>
              <a:rPr lang="en-US" dirty="0" smtClean="0"/>
              <a:t>Damping of perturbations -&gt; faster transport!</a:t>
            </a:r>
          </a:p>
          <a:p>
            <a:endParaRPr lang="en-US" dirty="0" smtClean="0"/>
          </a:p>
          <a:p>
            <a:r>
              <a:rPr lang="en-US" dirty="0" smtClean="0"/>
              <a:t>We consider ion-neutral damping.</a:t>
            </a:r>
          </a:p>
          <a:p>
            <a:endParaRPr lang="en-US" dirty="0"/>
          </a:p>
          <a:p>
            <a:r>
              <a:rPr lang="en-US" dirty="0" smtClean="0"/>
              <a:t>We model the enhanced transport as a boosted diffusion coefficient in cool regions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31804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Simulation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Slab of ISM: 2 kpc x 2 kpc x 40 kpc</a:t>
            </a:r>
          </a:p>
          <a:p>
            <a:r>
              <a:rPr lang="en-US" dirty="0" smtClean="0"/>
              <a:t>Boundary Conditions: Periodic x Periodic x Diode</a:t>
            </a:r>
          </a:p>
          <a:p>
            <a:endParaRPr lang="en-US" dirty="0" smtClean="0"/>
          </a:p>
          <a:p>
            <a:r>
              <a:rPr lang="en-US" dirty="0" smtClean="0"/>
              <a:t>NFW dark matter halo (10</a:t>
            </a:r>
            <a:r>
              <a:rPr lang="en-US" baseline="30000" dirty="0" smtClean="0"/>
              <a:t>12</a:t>
            </a:r>
            <a:r>
              <a:rPr lang="en-US" dirty="0" smtClean="0"/>
              <a:t> M</a:t>
            </a:r>
            <a:r>
              <a:rPr lang="en-US" baseline="-25000" dirty="0" smtClean="0"/>
              <a:t>☉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Gas </a:t>
            </a:r>
            <a:r>
              <a:rPr lang="en-US" dirty="0" smtClean="0"/>
              <a:t>surface density </a:t>
            </a:r>
            <a:r>
              <a:rPr lang="en-US" dirty="0" smtClean="0"/>
              <a:t>= </a:t>
            </a:r>
            <a:r>
              <a:rPr lang="en-US" dirty="0" smtClean="0"/>
              <a:t>100 M</a:t>
            </a:r>
            <a:r>
              <a:rPr lang="en-US" baseline="-25000" dirty="0" smtClean="0"/>
              <a:t>☉</a:t>
            </a:r>
            <a:r>
              <a:rPr lang="en-US" dirty="0" smtClean="0"/>
              <a:t>/pc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Physics</a:t>
            </a:r>
          </a:p>
          <a:p>
            <a:pPr lvl="1"/>
            <a:r>
              <a:rPr lang="en-US" dirty="0" smtClean="0"/>
              <a:t>self-gravity of the gas, radiative cooling, star formation and feedback, magnetic fields, cosmic rays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360026"/>
            <a:ext cx="4114800" cy="365125"/>
          </a:xfrm>
        </p:spPr>
        <p:txBody>
          <a:bodyPr/>
          <a:lstStyle/>
          <a:p>
            <a:r>
              <a:rPr lang="en-US" sz="1400" dirty="0"/>
              <a:t>Ryan Farber </a:t>
            </a:r>
            <a:r>
              <a:rPr lang="en-US" sz="1400" dirty="0" err="1"/>
              <a:t>TeVPA</a:t>
            </a:r>
            <a:r>
              <a:rPr lang="en-US" sz="14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48251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4680</TotalTime>
  <Words>776</Words>
  <Application>Microsoft Macintosh PowerPoint</Application>
  <PresentationFormat>Widescreen</PresentationFormat>
  <Paragraphs>150</Paragraphs>
  <Slides>18</Slides>
  <Notes>13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Calibri</vt:lpstr>
      <vt:lpstr>Calibri Light</vt:lpstr>
      <vt:lpstr>DejaVu Sans</vt:lpstr>
      <vt:lpstr>Liberation Serif</vt:lpstr>
      <vt:lpstr>Times New Roman</vt:lpstr>
      <vt:lpstr>Arial</vt:lpstr>
      <vt:lpstr>Office Theme</vt:lpstr>
      <vt:lpstr>Impact of Cosmic Ray Transport on Galactic Winds</vt:lpstr>
      <vt:lpstr>PowerPoint Presentation</vt:lpstr>
      <vt:lpstr>Missing Baryons in L &lt; L* halos:  Stellar Feedback Driven Galactic Winds</vt:lpstr>
      <vt:lpstr>M82</vt:lpstr>
      <vt:lpstr>Cosmic Rays (CR)</vt:lpstr>
      <vt:lpstr>How Do CR Drive a Wind</vt:lpstr>
      <vt:lpstr>CR Driven Galactic Winds</vt:lpstr>
      <vt:lpstr>CR Enhanced Transport   By The Decoupling Mechanism</vt:lpstr>
      <vt:lpstr>Simulation Setup</vt:lpstr>
      <vt:lpstr>Results: Mass Column Density</vt:lpstr>
      <vt:lpstr>PowerPoint Presentation</vt:lpstr>
      <vt:lpstr>Results</vt:lpstr>
      <vt:lpstr>Star Formation and Feedback</vt:lpstr>
      <vt:lpstr>Phase Plots at 170 Myr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Galactic Winds and Cosmic Ray Transport  in a Multiphase Interstellar Medium</dc:title>
  <dc:creator>Ryan Farber</dc:creator>
  <cp:lastModifiedBy>Ryan Farber</cp:lastModifiedBy>
  <cp:revision>54</cp:revision>
  <dcterms:created xsi:type="dcterms:W3CDTF">2017-05-08T01:04:48Z</dcterms:created>
  <dcterms:modified xsi:type="dcterms:W3CDTF">2017-08-09T16:56:38Z</dcterms:modified>
</cp:coreProperties>
</file>