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3" r:id="rId3"/>
    <p:sldId id="264" r:id="rId4"/>
    <p:sldId id="292" r:id="rId5"/>
    <p:sldId id="293" r:id="rId6"/>
    <p:sldId id="294" r:id="rId7"/>
    <p:sldId id="295" r:id="rId8"/>
    <p:sldId id="265" r:id="rId9"/>
    <p:sldId id="266" r:id="rId10"/>
    <p:sldId id="296" r:id="rId11"/>
    <p:sldId id="298" r:id="rId12"/>
    <p:sldId id="299" r:id="rId13"/>
    <p:sldId id="268" r:id="rId14"/>
    <p:sldId id="270" r:id="rId15"/>
    <p:sldId id="302" r:id="rId16"/>
    <p:sldId id="271" r:id="rId17"/>
    <p:sldId id="279" r:id="rId18"/>
    <p:sldId id="303" r:id="rId19"/>
    <p:sldId id="301" r:id="rId20"/>
    <p:sldId id="304" r:id="rId21"/>
    <p:sldId id="288" r:id="rId22"/>
    <p:sldId id="289" r:id="rId23"/>
    <p:sldId id="290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C6D94-CA40-47B7-AD00-2440F9901667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4ADAC-A708-4401-9689-845F758512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667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4ADAC-A708-4401-9689-845F7585129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795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4ADAC-A708-4401-9689-845F7585129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400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4ADAC-A708-4401-9689-845F7585129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042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1"/>
            <a:ext cx="6019800" cy="448733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7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89"/>
            <a:ext cx="5544515" cy="850139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7" y="338667"/>
            <a:ext cx="3812645" cy="2429935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9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1744903"/>
            <a:ext cx="8640960" cy="1780108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A </a:t>
            </a:r>
            <a:r>
              <a:rPr lang="en-US" altLang="zh-CN" b="1" dirty="0" err="1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hardronic</a:t>
            </a:r>
            <a:r>
              <a:rPr lang="en-US" altLang="zh-CN" b="1" dirty="0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 Origin for the High-energy </a:t>
            </a:r>
            <a:r>
              <a:rPr lang="en-US" altLang="zh-CN" b="1" dirty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G</a:t>
            </a:r>
            <a:r>
              <a:rPr lang="en-US" altLang="zh-CN" b="1" dirty="0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amma </a:t>
            </a:r>
            <a:r>
              <a:rPr lang="en-US" altLang="zh-CN" b="1" dirty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R</a:t>
            </a:r>
            <a:r>
              <a:rPr lang="en-US" altLang="zh-CN" b="1" dirty="0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ays from the Large-scale Disk of the Large </a:t>
            </a:r>
            <a:r>
              <a:rPr lang="en-US" altLang="zh-CN" b="1" dirty="0" err="1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Magellanic</a:t>
            </a:r>
            <a:r>
              <a:rPr lang="en-US" altLang="zh-CN" b="1" dirty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altLang="zh-CN" b="1" dirty="0" smtClean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rPr>
              <a:t>Cloud</a:t>
            </a:r>
            <a:endParaRPr lang="zh-CN" altLang="en-US" b="1" dirty="0">
              <a:solidFill>
                <a:schemeClr val="accent3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909054"/>
            <a:ext cx="9144000" cy="2081244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Qing-Wen Tang</a:t>
            </a:r>
            <a:r>
              <a:rPr lang="en-US" altLang="zh-CN" b="1" baseline="30000" dirty="0" smtClean="0">
                <a:solidFill>
                  <a:schemeClr val="tx2">
                    <a:lumMod val="75000"/>
                  </a:schemeClr>
                </a:solidFill>
              </a:rPr>
              <a:t>1,2</a:t>
            </a:r>
          </a:p>
          <a:p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with Xiang-Yu Wang, 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Ruo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-Yu Liu, Fang-Kun Peng and P.H.T. Tam</a:t>
            </a:r>
          </a:p>
          <a:p>
            <a:pPr algn="l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                 [1] CCAPP , Ohio State University, USA (with John 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Beacom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l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                 [2] Department of 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Physics, 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Institute of Astronomy, Nanchang University, China 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</a:t>
            </a:r>
            <a:r>
              <a:rPr lang="en-US" altLang="zh-CN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11961" y="4159842"/>
            <a:ext cx="4354201" cy="205346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1600" dirty="0" smtClean="0"/>
              <a:t>Remove the LMC field source in the 3FGL (</a:t>
            </a:r>
            <a:r>
              <a:rPr lang="en-US" altLang="zh-CN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LMC H </a:t>
            </a:r>
            <a:r>
              <a:rPr lang="en-US" altLang="zh-CN" sz="1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Ⅱregion</a:t>
            </a:r>
            <a:r>
              <a:rPr lang="en-US" altLang="zh-CN" sz="1600" dirty="0" smtClean="0"/>
              <a:t>)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1600" dirty="0" smtClean="0"/>
              <a:t>Add the P1 (PSR 0540-6919, N158A), P2 (PSR 0537-6910, N157B), P3 (Gamma-ray binary), P4 (SNR, N132D) and four extended sources (G1-G4)</a:t>
            </a:r>
            <a:endParaRPr lang="zh-CN" altLang="en-US" sz="16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66107" y="260648"/>
            <a:ext cx="3563888" cy="1252728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Template 2 (T2)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68" y="3212975"/>
            <a:ext cx="3786481" cy="3250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6751"/>
            <a:ext cx="3960440" cy="290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09/22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9046" y="6407204"/>
            <a:ext cx="5360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u="sng" dirty="0" smtClean="0">
                <a:solidFill>
                  <a:srgbClr val="FF0000"/>
                </a:solidFill>
              </a:rPr>
              <a:t>Note: it is not employed in the standard LAT analysis. </a:t>
            </a:r>
            <a:endParaRPr lang="zh-CN" altLang="en-US" u="sng" dirty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>
          <a:xfrm>
            <a:off x="23378" y="6407205"/>
            <a:ext cx="6554610" cy="76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altLang="zh-CN" sz="1800" u="sng" smtClean="0"/>
              <a:t>Ackermann et. al. (2016) A&amp;A 586, A71</a:t>
            </a:r>
            <a:endParaRPr lang="zh-CN" altLang="en-US" sz="1800" u="sng" dirty="0"/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3779912" y="1412776"/>
            <a:ext cx="576064" cy="26909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01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55577" y="1892830"/>
            <a:ext cx="7408333" cy="4512501"/>
          </a:xfrm>
        </p:spPr>
        <p:txBody>
          <a:bodyPr>
            <a:noAutofit/>
          </a:bodyPr>
          <a:lstStyle/>
          <a:p>
            <a:r>
              <a:rPr lang="en-US" altLang="zh-CN" sz="2000" dirty="0" smtClean="0"/>
              <a:t>Data coverage:     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sz="2000" dirty="0" smtClean="0"/>
              <a:t>2008-2016, 8years</a:t>
            </a:r>
          </a:p>
          <a:p>
            <a:r>
              <a:rPr lang="en-US" altLang="zh-CN" sz="2000" dirty="0" smtClean="0"/>
              <a:t>Date base:  P8_Source, 10°× 10° (ROI)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sz="2000" dirty="0" smtClean="0"/>
              <a:t>1-100 GeV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sz="2000" dirty="0" smtClean="0"/>
              <a:t>0.2-100 GeV</a:t>
            </a:r>
          </a:p>
          <a:p>
            <a:r>
              <a:rPr lang="en-US" altLang="zh-CN" sz="2000" dirty="0" smtClean="0"/>
              <a:t>Template for LMC region : 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sz="2000" dirty="0" smtClean="0"/>
              <a:t>T1 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sz="2000" dirty="0" smtClean="0"/>
              <a:t>T2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7504" y="338328"/>
            <a:ext cx="8856984" cy="1252728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Fermi-LAT analysis with 8 years’ data</a:t>
            </a:r>
            <a:endParaRPr lang="zh-CN" altLang="en-US" sz="3600" dirty="0"/>
          </a:p>
        </p:txBody>
      </p:sp>
      <p:sp>
        <p:nvSpPr>
          <p:cNvPr id="5" name="矩形 4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10/22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535996" y="497146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258163" y="4420081"/>
            <a:ext cx="334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First, any new sources detected?</a:t>
            </a:r>
          </a:p>
        </p:txBody>
      </p:sp>
      <p:sp>
        <p:nvSpPr>
          <p:cNvPr id="7" name="矩形 6"/>
          <p:cNvSpPr/>
          <p:nvPr/>
        </p:nvSpPr>
        <p:spPr>
          <a:xfrm>
            <a:off x="5258163" y="5104076"/>
            <a:ext cx="2956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Second, which </a:t>
            </a:r>
            <a:r>
              <a:rPr lang="en-US" altLang="zh-CN" dirty="0">
                <a:solidFill>
                  <a:srgbClr val="FF0000"/>
                </a:solidFill>
              </a:rPr>
              <a:t>one is better?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4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T1:  (</a:t>
            </a:r>
            <a:r>
              <a:rPr lang="en-US" altLang="zh-CN" dirty="0" smtClean="0">
                <a:solidFill>
                  <a:srgbClr val="FF0000"/>
                </a:solidFill>
              </a:rPr>
              <a:t>Disk+30 </a:t>
            </a:r>
            <a:r>
              <a:rPr lang="en-US" altLang="zh-CN" dirty="0" err="1" smtClean="0">
                <a:solidFill>
                  <a:srgbClr val="FF0000"/>
                </a:solidFill>
              </a:rPr>
              <a:t>Dor</a:t>
            </a:r>
            <a:r>
              <a:rPr lang="en-US" altLang="zh-CN" dirty="0" smtClean="0"/>
              <a:t>) + </a:t>
            </a:r>
            <a:r>
              <a:rPr lang="en-US" altLang="zh-CN" dirty="0" smtClean="0">
                <a:solidFill>
                  <a:srgbClr val="FF0000"/>
                </a:solidFill>
              </a:rPr>
              <a:t>3FGL sources</a:t>
            </a:r>
          </a:p>
          <a:p>
            <a:endParaRPr lang="en-US" altLang="zh-CN" dirty="0"/>
          </a:p>
          <a:p>
            <a:r>
              <a:rPr lang="en-US" altLang="zh-CN" dirty="0"/>
              <a:t>T</a:t>
            </a:r>
            <a:r>
              <a:rPr lang="en-US" altLang="zh-CN" dirty="0" smtClean="0"/>
              <a:t>2:  </a:t>
            </a:r>
            <a:r>
              <a:rPr lang="en-US" altLang="zh-CN" dirty="0" smtClean="0">
                <a:solidFill>
                  <a:srgbClr val="FF0000"/>
                </a:solidFill>
              </a:rPr>
              <a:t>G1-G4+P1-P4</a:t>
            </a:r>
            <a:r>
              <a:rPr lang="en-US" altLang="zh-CN" dirty="0" smtClean="0"/>
              <a:t> (LMC field) +</a:t>
            </a:r>
            <a:r>
              <a:rPr lang="en-US" altLang="zh-CN" dirty="0" smtClean="0">
                <a:solidFill>
                  <a:srgbClr val="FF0000"/>
                </a:solidFill>
              </a:rPr>
              <a:t>3FGL sources</a:t>
            </a:r>
            <a:r>
              <a:rPr lang="en-US" altLang="zh-CN" dirty="0" smtClean="0"/>
              <a:t> (outer of the LMC field)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Template comparison  with data of 8 years 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43758" y="5207064"/>
            <a:ext cx="8225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is better? </a:t>
            </a: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Likelihood fit (L) + Residual </a:t>
            </a:r>
            <a:r>
              <a:rPr lang="en-US" altLang="zh-CN" sz="2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TSmap</a:t>
            </a: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笑脸 4"/>
          <p:cNvSpPr/>
          <p:nvPr/>
        </p:nvSpPr>
        <p:spPr>
          <a:xfrm>
            <a:off x="8207315" y="4905239"/>
            <a:ext cx="914400" cy="90002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11/22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7504" y="5829267"/>
            <a:ext cx="8784976" cy="864096"/>
          </a:xfrm>
        </p:spPr>
        <p:txBody>
          <a:bodyPr>
            <a:normAutofit/>
          </a:bodyPr>
          <a:lstStyle/>
          <a:p>
            <a:r>
              <a:rPr lang="en-US" altLang="zh-CN" dirty="0"/>
              <a:t>Significance </a:t>
            </a:r>
            <a:r>
              <a:rPr lang="en-US" altLang="zh-CN" dirty="0" smtClean="0"/>
              <a:t>maps, 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1-100 </a:t>
            </a:r>
            <a:r>
              <a:rPr lang="en-US" altLang="zh-CN" dirty="0" smtClean="0"/>
              <a:t>GeV</a:t>
            </a:r>
            <a:r>
              <a:rPr lang="en-US" altLang="zh-CN" dirty="0"/>
              <a:t>, 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en-US" altLang="zh-CN" dirty="0"/>
              <a:t>years.  (Left) </a:t>
            </a:r>
            <a:r>
              <a:rPr lang="en-US" altLang="zh-CN" dirty="0" smtClean="0"/>
              <a:t>T1</a:t>
            </a:r>
            <a:r>
              <a:rPr lang="en-US" altLang="zh-CN" dirty="0"/>
              <a:t>,    (Right) </a:t>
            </a:r>
            <a:r>
              <a:rPr lang="en-US" altLang="zh-CN" dirty="0" smtClean="0"/>
              <a:t>T </a:t>
            </a:r>
            <a:r>
              <a:rPr lang="en-US" altLang="zh-CN" dirty="0"/>
              <a:t>2.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8329"/>
            <a:ext cx="8229600" cy="415199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Comparison in 1-100 GeV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" y="1892828"/>
            <a:ext cx="4419902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64836"/>
            <a:ext cx="4478284" cy="367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笑脸 5"/>
          <p:cNvSpPr/>
          <p:nvPr/>
        </p:nvSpPr>
        <p:spPr>
          <a:xfrm>
            <a:off x="7736791" y="4606061"/>
            <a:ext cx="914400" cy="8107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1331640" y="270892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6012160" y="2708920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2051720" y="3789040"/>
            <a:ext cx="191942" cy="206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 flipV="1">
            <a:off x="6732240" y="3771449"/>
            <a:ext cx="222918" cy="2336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12/22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9373" y="5416823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S1, S2…  are new sources</a:t>
            </a:r>
            <a:endParaRPr lang="zh-CN" altLang="en-US" dirty="0"/>
          </a:p>
        </p:txBody>
      </p:sp>
      <p:sp>
        <p:nvSpPr>
          <p:cNvPr id="7" name="左箭头 6"/>
          <p:cNvSpPr/>
          <p:nvPr/>
        </p:nvSpPr>
        <p:spPr>
          <a:xfrm>
            <a:off x="3572228" y="2838521"/>
            <a:ext cx="432048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8172928" y="2780928"/>
            <a:ext cx="432048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67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496" y="5733256"/>
            <a:ext cx="8525254" cy="672075"/>
          </a:xfrm>
        </p:spPr>
        <p:txBody>
          <a:bodyPr>
            <a:noAutofit/>
          </a:bodyPr>
          <a:lstStyle/>
          <a:p>
            <a:r>
              <a:rPr lang="en-US" altLang="zh-CN" dirty="0"/>
              <a:t>Significance </a:t>
            </a:r>
            <a:r>
              <a:rPr lang="en-US" altLang="zh-CN" dirty="0" smtClean="0"/>
              <a:t>maps, 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0.2-100 </a:t>
            </a:r>
            <a:r>
              <a:rPr lang="en-US" altLang="zh-CN" dirty="0" smtClean="0"/>
              <a:t>GeV</a:t>
            </a:r>
            <a:r>
              <a:rPr lang="en-US" altLang="zh-CN" dirty="0"/>
              <a:t>, 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en-US" altLang="zh-CN" dirty="0"/>
              <a:t>years.  (Left) </a:t>
            </a:r>
            <a:r>
              <a:rPr lang="en-US" altLang="zh-CN" dirty="0" smtClean="0"/>
              <a:t>T1</a:t>
            </a:r>
            <a:r>
              <a:rPr lang="en-US" altLang="zh-CN" dirty="0"/>
              <a:t>,    (Right) </a:t>
            </a:r>
            <a:r>
              <a:rPr lang="en-US" altLang="zh-CN" dirty="0" smtClean="0"/>
              <a:t>T2</a:t>
            </a:r>
            <a:r>
              <a:rPr lang="en-US" altLang="zh-CN" dirty="0"/>
              <a:t>.</a:t>
            </a:r>
            <a:endParaRPr lang="zh-CN" altLang="en-US" dirty="0"/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06363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Comparison in 0.2-100 GeV</a:t>
            </a:r>
            <a:endParaRPr lang="zh-CN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4797"/>
            <a:ext cx="4380148" cy="393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04797"/>
            <a:ext cx="4408792" cy="393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笑脸 5"/>
          <p:cNvSpPr/>
          <p:nvPr/>
        </p:nvSpPr>
        <p:spPr>
          <a:xfrm>
            <a:off x="7596336" y="4514056"/>
            <a:ext cx="914400" cy="1219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1331640" y="2324877"/>
            <a:ext cx="288032" cy="3840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5796136" y="2276872"/>
            <a:ext cx="288032" cy="3840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1979712" y="3573016"/>
            <a:ext cx="21036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6516216" y="3645024"/>
            <a:ext cx="18817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13/22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左箭头 3"/>
          <p:cNvSpPr/>
          <p:nvPr/>
        </p:nvSpPr>
        <p:spPr>
          <a:xfrm>
            <a:off x="3403175" y="2492895"/>
            <a:ext cx="504056" cy="1920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箭头 13"/>
          <p:cNvSpPr/>
          <p:nvPr/>
        </p:nvSpPr>
        <p:spPr>
          <a:xfrm>
            <a:off x="7956376" y="2492896"/>
            <a:ext cx="504056" cy="1920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56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79513" y="2180861"/>
            <a:ext cx="7408333" cy="3450696"/>
          </a:xfrm>
        </p:spPr>
        <p:txBody>
          <a:bodyPr>
            <a:normAutofit/>
          </a:bodyPr>
          <a:lstStyle/>
          <a:p>
            <a:r>
              <a:rPr lang="fr-FR" altLang="zh-CN" dirty="0" smtClean="0"/>
              <a:t>Search four catalogs for the candidate source </a:t>
            </a:r>
          </a:p>
          <a:p>
            <a:pPr marL="759143" lvl="1" indent="-457200">
              <a:buFont typeface="+mj-lt"/>
              <a:buAutoNum type="arabicPeriod"/>
            </a:pPr>
            <a:r>
              <a:rPr lang="fr-FR" altLang="zh-CN" dirty="0" smtClean="0"/>
              <a:t>CRATES </a:t>
            </a:r>
            <a:r>
              <a:rPr lang="fr-FR" altLang="zh-CN" dirty="0"/>
              <a:t>Flat-Spectrum Radio Source </a:t>
            </a:r>
            <a:r>
              <a:rPr lang="fr-FR" altLang="zh-CN" dirty="0" smtClean="0"/>
              <a:t>Catalog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dirty="0" err="1"/>
              <a:t>Veron-Cetty</a:t>
            </a:r>
            <a:r>
              <a:rPr lang="en-US" altLang="zh-CN" dirty="0"/>
              <a:t> Catalog of Quasars &amp; </a:t>
            </a:r>
            <a:r>
              <a:rPr lang="en-US" altLang="zh-CN" dirty="0" smtClean="0"/>
              <a:t>AGN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dirty="0"/>
              <a:t>Candidate </a:t>
            </a:r>
            <a:r>
              <a:rPr lang="en-US" altLang="zh-CN" dirty="0" smtClean="0"/>
              <a:t>Gamma-Ray </a:t>
            </a:r>
            <a:r>
              <a:rPr lang="en-US" altLang="zh-CN" dirty="0" err="1"/>
              <a:t>Blazar</a:t>
            </a:r>
            <a:r>
              <a:rPr lang="en-US" altLang="zh-CN" dirty="0"/>
              <a:t> Survey Source </a:t>
            </a:r>
            <a:r>
              <a:rPr lang="en-US" altLang="zh-CN" dirty="0" smtClean="0"/>
              <a:t>Catalog</a:t>
            </a:r>
          </a:p>
          <a:p>
            <a:pPr marL="759143" lvl="1" indent="-457200">
              <a:buFont typeface="+mj-lt"/>
              <a:buAutoNum type="arabicPeriod"/>
            </a:pPr>
            <a:r>
              <a:rPr lang="en-US" altLang="zh-CN" dirty="0"/>
              <a:t>T</a:t>
            </a:r>
            <a:r>
              <a:rPr lang="en-US" altLang="zh-CN" dirty="0" smtClean="0"/>
              <a:t>he </a:t>
            </a:r>
            <a:r>
              <a:rPr lang="en-US" altLang="zh-CN" dirty="0"/>
              <a:t>ATNF Pulsar Catalog </a:t>
            </a:r>
            <a:r>
              <a:rPr lang="en-US" altLang="zh-CN" dirty="0" smtClean="0"/>
              <a:t>version 1.56</a:t>
            </a:r>
          </a:p>
          <a:p>
            <a:endParaRPr lang="en-US" altLang="zh-CN" dirty="0"/>
          </a:p>
          <a:p>
            <a:r>
              <a:rPr lang="en-US" altLang="zh-CN" dirty="0" smtClean="0"/>
              <a:t>Only one source within r</a:t>
            </a:r>
            <a:r>
              <a:rPr lang="en-US" altLang="zh-CN" baseline="-25000" dirty="0" smtClean="0"/>
              <a:t>95</a:t>
            </a:r>
            <a:r>
              <a:rPr lang="en-US" altLang="zh-CN" dirty="0"/>
              <a:t>, 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CRATES 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J044318-665155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0.037 degrees away from </a:t>
            </a:r>
            <a:r>
              <a:rPr lang="en-US" altLang="zh-CN" dirty="0" smtClean="0">
                <a:solidFill>
                  <a:srgbClr val="FF0000"/>
                </a:solidFill>
              </a:rPr>
              <a:t>the new point source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579296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C</a:t>
            </a:r>
            <a:r>
              <a:rPr lang="en-US" altLang="zh-CN" dirty="0" smtClean="0"/>
              <a:t>andidates for the new point source </a:t>
            </a:r>
            <a:r>
              <a:rPr lang="en-US" altLang="zh-CN" dirty="0" smtClean="0">
                <a:solidFill>
                  <a:srgbClr val="FF0000"/>
                </a:solidFill>
              </a:rPr>
              <a:t>S1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O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3"/>
            <a:ext cx="2205990" cy="218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70174" y="4389107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0.14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degrees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7429445" y="2907439"/>
            <a:ext cx="382915" cy="4495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14/22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260621"/>
              </p:ext>
            </p:extLst>
          </p:nvPr>
        </p:nvGraphicFramePr>
        <p:xfrm>
          <a:off x="2411760" y="5733256"/>
          <a:ext cx="6096000" cy="982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58416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RA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Dec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r_68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r_95</a:t>
                      </a:r>
                      <a:endParaRPr lang="zh-CN" altLang="en-US" sz="2400" dirty="0"/>
                    </a:p>
                  </a:txBody>
                  <a:tcPr marT="60960" marB="60960"/>
                </a:tc>
              </a:tr>
              <a:tr h="494453">
                <a:tc>
                  <a:txBody>
                    <a:bodyPr/>
                    <a:lstStyle/>
                    <a:p>
                      <a:r>
                        <a:rPr lang="en-US" altLang="zh-CN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70.856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-66.833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0.056</a:t>
                      </a:r>
                      <a:endParaRPr lang="zh-CN" altLang="en-US" sz="24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0.091</a:t>
                      </a:r>
                      <a:endParaRPr lang="zh-CN" altLang="en-US" sz="2400" dirty="0"/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4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9593" y="2180861"/>
            <a:ext cx="7408333" cy="34506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altLang="zh-CN" sz="3200" dirty="0" smtClean="0">
                <a:solidFill>
                  <a:srgbClr val="FF0000"/>
                </a:solidFill>
              </a:rPr>
              <a:t>T2 </a:t>
            </a:r>
            <a:r>
              <a:rPr lang="en-US" altLang="zh-CN" sz="3200" dirty="0" smtClean="0"/>
              <a:t>is a good template for modelling the  gamma rays from the LMC observed by Fermi-LAT.</a:t>
            </a:r>
          </a:p>
          <a:p>
            <a:pPr marL="514350" indent="-514350">
              <a:buFont typeface="+mj-lt"/>
              <a:buAutoNum type="romanUcPeriod"/>
            </a:pPr>
            <a:r>
              <a:rPr lang="en-US" altLang="zh-CN" sz="3200" dirty="0" smtClean="0"/>
              <a:t>A </a:t>
            </a:r>
            <a:r>
              <a:rPr lang="en-US" altLang="zh-CN" sz="3200" dirty="0" smtClean="0">
                <a:solidFill>
                  <a:srgbClr val="FF0000"/>
                </a:solidFill>
              </a:rPr>
              <a:t>new point source (S1) </a:t>
            </a:r>
            <a:r>
              <a:rPr lang="en-US" altLang="zh-CN" sz="3200" dirty="0" smtClean="0"/>
              <a:t>is detected near the LMC region. </a:t>
            </a:r>
            <a:endParaRPr lang="zh-CN" altLang="en-US" sz="3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15/22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4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7504" y="5829267"/>
            <a:ext cx="8784976" cy="87296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Breaks between 0.06-2.0 </a:t>
            </a:r>
            <a:r>
              <a:rPr lang="en-US" altLang="zh-CN" dirty="0" smtClean="0">
                <a:solidFill>
                  <a:srgbClr val="FF0000"/>
                </a:solidFill>
              </a:rPr>
              <a:t>GeV, evidence of pion-decay gamma rays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740701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/>
              <a:t>Ⅲ. Physical </a:t>
            </a:r>
            <a:r>
              <a:rPr lang="en-US" altLang="zh-CN" sz="3600" dirty="0"/>
              <a:t>origin of gamma-ray emission from the </a:t>
            </a:r>
            <a:r>
              <a:rPr lang="en-US" altLang="zh-CN" sz="3600" dirty="0" smtClean="0"/>
              <a:t>LMC Disk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0" y="1988840"/>
            <a:ext cx="8278995" cy="384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1"/>
          <p:cNvSpPr txBox="1">
            <a:spLocks/>
          </p:cNvSpPr>
          <p:nvPr/>
        </p:nvSpPr>
        <p:spPr>
          <a:xfrm>
            <a:off x="2987824" y="6350702"/>
            <a:ext cx="6554610" cy="76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altLang="zh-CN" sz="1800" u="sng" dirty="0" smtClean="0"/>
              <a:t>Ackermann et. al. (2013) Science, 339</a:t>
            </a:r>
            <a:endParaRPr lang="zh-CN" altLang="en-US" sz="1800" u="sng" dirty="0"/>
          </a:p>
        </p:txBody>
      </p:sp>
      <p:sp>
        <p:nvSpPr>
          <p:cNvPr id="4" name="下箭头 3"/>
          <p:cNvSpPr/>
          <p:nvPr/>
        </p:nvSpPr>
        <p:spPr>
          <a:xfrm>
            <a:off x="1763688" y="1988840"/>
            <a:ext cx="144016" cy="672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下箭头 9"/>
          <p:cNvSpPr/>
          <p:nvPr/>
        </p:nvSpPr>
        <p:spPr>
          <a:xfrm>
            <a:off x="5868144" y="1988840"/>
            <a:ext cx="144016" cy="672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06690" y="1742618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err="1" smtClean="0"/>
              <a:t>Galatic</a:t>
            </a:r>
            <a:r>
              <a:rPr lang="en-US" altLang="zh-CN" b="1" i="1" dirty="0" smtClean="0"/>
              <a:t> SNRs</a:t>
            </a:r>
            <a:endParaRPr lang="zh-CN" altLang="en-US" b="1" i="1" dirty="0"/>
          </a:p>
        </p:txBody>
      </p:sp>
      <p:sp>
        <p:nvSpPr>
          <p:cNvPr id="11" name="矩形 10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16/22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3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580112" y="2675468"/>
            <a:ext cx="3384376" cy="1517697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</a:rPr>
              <a:t>Green: 59 confirmed</a:t>
            </a:r>
          </a:p>
          <a:p>
            <a:r>
              <a:rPr lang="en-US" altLang="zh-CN" dirty="0" smtClean="0">
                <a:solidFill>
                  <a:srgbClr val="0070C0"/>
                </a:solidFill>
              </a:rPr>
              <a:t>Blue   :  15 candidates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SNRs in the LMC region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900588" cy="391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1"/>
          <p:cNvSpPr txBox="1">
            <a:spLocks/>
          </p:cNvSpPr>
          <p:nvPr/>
        </p:nvSpPr>
        <p:spPr>
          <a:xfrm>
            <a:off x="5220072" y="5214450"/>
            <a:ext cx="3824096" cy="7662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u="sng" dirty="0" err="1"/>
              <a:t>Bozzetto</a:t>
            </a:r>
            <a:r>
              <a:rPr lang="en-US" altLang="zh-CN" u="sng" dirty="0"/>
              <a:t> </a:t>
            </a:r>
            <a:r>
              <a:rPr lang="en-US" altLang="zh-CN" u="sng" dirty="0" smtClean="0"/>
              <a:t>et. al. (2017) </a:t>
            </a:r>
            <a:r>
              <a:rPr lang="en-US" altLang="zh-CN" u="sng" dirty="0" err="1" smtClean="0"/>
              <a:t>ApJS</a:t>
            </a:r>
            <a:r>
              <a:rPr lang="en-US" altLang="zh-CN" u="sng" dirty="0" smtClean="0"/>
              <a:t>, 230,2</a:t>
            </a:r>
            <a:endParaRPr lang="zh-CN" altLang="en-US" u="sng" dirty="0"/>
          </a:p>
        </p:txBody>
      </p:sp>
      <p:sp>
        <p:nvSpPr>
          <p:cNvPr id="8" name="矩形 7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17/22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9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Low-energy  data  of LMC by LAT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228981" y="6069636"/>
            <a:ext cx="5688632" cy="87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0.06-2.45 </a:t>
            </a:r>
            <a:r>
              <a:rPr lang="en-US" altLang="zh-CN" dirty="0" smtClean="0"/>
              <a:t>GeV, with Model 2</a:t>
            </a:r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4797"/>
            <a:ext cx="4560444" cy="38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13749"/>
            <a:ext cx="4139318" cy="368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1"/>
          <p:cNvSpPr txBox="1">
            <a:spLocks/>
          </p:cNvSpPr>
          <p:nvPr/>
        </p:nvSpPr>
        <p:spPr>
          <a:xfrm>
            <a:off x="4283968" y="6213310"/>
            <a:ext cx="6554610" cy="76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altLang="zh-CN" sz="1800" b="1" u="sng" dirty="0" smtClean="0"/>
              <a:t>Tang+2017 </a:t>
            </a:r>
            <a:r>
              <a:rPr lang="en-US" altLang="zh-CN" sz="1800" b="1" u="sng" dirty="0" err="1" smtClean="0"/>
              <a:t>ApJ</a:t>
            </a:r>
            <a:r>
              <a:rPr lang="en-US" altLang="zh-CN" sz="1800" b="1" u="sng" dirty="0" smtClean="0"/>
              <a:t>, 843,42</a:t>
            </a:r>
            <a:endParaRPr lang="zh-CN" altLang="en-US" sz="1800" b="1" u="sng" dirty="0"/>
          </a:p>
        </p:txBody>
      </p:sp>
      <p:sp>
        <p:nvSpPr>
          <p:cNvPr id="9" name="矩形 8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18/22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36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en-US" altLang="zh-CN" dirty="0" smtClean="0"/>
              <a:t>High-energy gamma rays from the star-forming galaxies</a:t>
            </a:r>
          </a:p>
          <a:p>
            <a:pPr marL="514350" indent="-514350">
              <a:buFont typeface="+mj-lt"/>
              <a:buAutoNum type="romanUcPeriod"/>
            </a:pPr>
            <a:r>
              <a:rPr lang="en-US" altLang="zh-CN" dirty="0"/>
              <a:t>Templates for LMC </a:t>
            </a:r>
            <a:r>
              <a:rPr lang="en-US" altLang="zh-CN" dirty="0" smtClean="0"/>
              <a:t>field</a:t>
            </a:r>
          </a:p>
          <a:p>
            <a:pPr marL="514350" indent="-514350">
              <a:buFont typeface="+mj-lt"/>
              <a:buAutoNum type="romanUcPeriod"/>
            </a:pPr>
            <a:r>
              <a:rPr lang="en-US" altLang="zh-CN" dirty="0" smtClean="0"/>
              <a:t>Physical origin of gamma-ray emission from the LMC Disk</a:t>
            </a:r>
          </a:p>
          <a:p>
            <a:pPr marL="514350" indent="-514350">
              <a:buFont typeface="+mj-lt"/>
              <a:buAutoNum type="romanUcPeriod"/>
            </a:pPr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01/22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06279" y="260648"/>
            <a:ext cx="8229600" cy="1059601"/>
          </a:xfrm>
        </p:spPr>
        <p:txBody>
          <a:bodyPr/>
          <a:lstStyle/>
          <a:p>
            <a:r>
              <a:rPr lang="en-US" altLang="zh-CN" dirty="0" smtClean="0"/>
              <a:t>Detection of Low-energy Break</a:t>
            </a:r>
            <a:endParaRPr lang="zh-CN" alt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50" y="4724789"/>
            <a:ext cx="6954942" cy="14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5"/>
            <a:ext cx="3639454" cy="355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19/22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8064" y="4869160"/>
            <a:ext cx="759134" cy="144016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48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43609" y="5809782"/>
            <a:ext cx="7408333" cy="488917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Pion decay model can be a better model!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Modelling Results</a:t>
            </a:r>
            <a:endParaRPr lang="zh-CN" alt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08787"/>
            <a:ext cx="4680570" cy="425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20/22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7691" y="5445224"/>
            <a:ext cx="7408333" cy="776949"/>
          </a:xfrm>
        </p:spPr>
        <p:txBody>
          <a:bodyPr/>
          <a:lstStyle/>
          <a:p>
            <a:r>
              <a:rPr lang="en-US" altLang="zh-CN" dirty="0" smtClean="0"/>
              <a:t>It favors for the pion decay model.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</a:t>
            </a:r>
            <a:endParaRPr lang="zh-CN" alt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72883"/>
            <a:ext cx="8556658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/>
        </p:nvSpPr>
        <p:spPr>
          <a:xfrm>
            <a:off x="6948264" y="4485118"/>
            <a:ext cx="1931922" cy="4800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21/22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8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2372883"/>
            <a:ext cx="8820472" cy="345069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The template with </a:t>
            </a:r>
            <a:r>
              <a:rPr lang="en-US" altLang="zh-CN" dirty="0" smtClean="0">
                <a:solidFill>
                  <a:srgbClr val="FF0000"/>
                </a:solidFill>
              </a:rPr>
              <a:t>4 point sources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en-US" altLang="zh-CN" dirty="0" smtClean="0">
                <a:solidFill>
                  <a:srgbClr val="FF0000"/>
                </a:solidFill>
              </a:rPr>
              <a:t> 4 extended sources </a:t>
            </a:r>
            <a:r>
              <a:rPr lang="en-US" altLang="zh-CN" dirty="0" smtClean="0"/>
              <a:t>is a good one to reproduce the LMC observations by Fermi-LAT.</a:t>
            </a:r>
          </a:p>
          <a:p>
            <a:r>
              <a:rPr lang="en-US" altLang="zh-CN" dirty="0" smtClean="0"/>
              <a:t>A new point source </a:t>
            </a:r>
            <a:r>
              <a:rPr lang="en-US" altLang="zh-CN" dirty="0" smtClean="0">
                <a:solidFill>
                  <a:srgbClr val="FF0000"/>
                </a:solidFill>
              </a:rPr>
              <a:t>S1 </a:t>
            </a:r>
            <a:r>
              <a:rPr lang="en-US" altLang="zh-CN" dirty="0" smtClean="0"/>
              <a:t>is detected significantly </a:t>
            </a:r>
            <a:r>
              <a:rPr lang="en-US" altLang="zh-CN" dirty="0"/>
              <a:t>and possibly </a:t>
            </a:r>
            <a:r>
              <a:rPr lang="en-US" altLang="zh-CN" dirty="0" smtClean="0"/>
              <a:t>linked with a AGN.</a:t>
            </a:r>
          </a:p>
          <a:p>
            <a:r>
              <a:rPr lang="en-US" altLang="zh-CN" dirty="0" smtClean="0"/>
              <a:t>The gamma-ray emission of the large-scale </a:t>
            </a:r>
            <a:r>
              <a:rPr lang="en-US" altLang="zh-CN" dirty="0" smtClean="0">
                <a:solidFill>
                  <a:srgbClr val="FF0000"/>
                </a:solidFill>
              </a:rPr>
              <a:t>Disk</a:t>
            </a:r>
            <a:r>
              <a:rPr lang="en-US" altLang="zh-CN" dirty="0" smtClean="0"/>
              <a:t> of LMC favors for </a:t>
            </a:r>
            <a:r>
              <a:rPr lang="en-US" altLang="zh-CN" dirty="0">
                <a:solidFill>
                  <a:srgbClr val="FF0000"/>
                </a:solidFill>
              </a:rPr>
              <a:t>a</a:t>
            </a:r>
            <a:r>
              <a:rPr lang="en-US" altLang="zh-CN" dirty="0" smtClean="0">
                <a:solidFill>
                  <a:srgbClr val="FF0000"/>
                </a:solidFill>
              </a:rPr>
              <a:t> hadronic origin</a:t>
            </a:r>
            <a:r>
              <a:rPr lang="en-US" altLang="zh-CN" smtClean="0"/>
              <a:t>, e.g., </a:t>
            </a:r>
            <a:r>
              <a:rPr lang="en-US" altLang="zh-CN" dirty="0" smtClean="0"/>
              <a:t>π</a:t>
            </a:r>
            <a:r>
              <a:rPr lang="en-US" altLang="zh-CN" baseline="30000" dirty="0" smtClean="0"/>
              <a:t>0</a:t>
            </a:r>
            <a:r>
              <a:rPr lang="en-US" altLang="zh-CN" dirty="0" smtClean="0"/>
              <a:t> decay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Ⅳ. Conclusion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60033" y="6155016"/>
            <a:ext cx="389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  <a:endParaRPr lang="zh-CN" alt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22/22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2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740701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/>
              <a:t>Ⅰ. High-energy </a:t>
            </a:r>
            <a:r>
              <a:rPr lang="en-US" altLang="zh-CN" sz="3600" dirty="0"/>
              <a:t>gamma rays from the </a:t>
            </a:r>
            <a:r>
              <a:rPr lang="en-US" altLang="zh-CN" sz="3600" dirty="0" smtClean="0"/>
              <a:t>star-forming galaxies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74625" y="1831213"/>
            <a:ext cx="6269038" cy="5856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dirty="0" smtClean="0">
                <a:latin typeface="Garamond" pitchFamily="18" charset="0"/>
              </a:rPr>
              <a:t>Properties of Star-forming (SF) galaxies</a:t>
            </a:r>
          </a:p>
          <a:p>
            <a:pPr lvl="1">
              <a:defRPr/>
            </a:pPr>
            <a:r>
              <a:rPr lang="en-US" altLang="zh-CN" dirty="0" smtClean="0">
                <a:latin typeface="Garamond" pitchFamily="18" charset="0"/>
              </a:rPr>
              <a:t>Large and intensive </a:t>
            </a:r>
            <a:r>
              <a:rPr lang="en-US" altLang="zh-CN" dirty="0" smtClean="0">
                <a:solidFill>
                  <a:srgbClr val="FF0000"/>
                </a:solidFill>
                <a:latin typeface="Garamond" pitchFamily="18" charset="0"/>
              </a:rPr>
              <a:t>star-forming regions</a:t>
            </a:r>
          </a:p>
          <a:p>
            <a:pPr lvl="1"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Garamond" pitchFamily="18" charset="0"/>
              </a:rPr>
              <a:t>High gas density </a:t>
            </a:r>
            <a:r>
              <a:rPr lang="en-US" altLang="zh-CN" dirty="0" smtClean="0">
                <a:latin typeface="Garamond" pitchFamily="18" charset="0"/>
              </a:rPr>
              <a:t>to form numerous stars</a:t>
            </a:r>
          </a:p>
          <a:p>
            <a:pPr lvl="1">
              <a:defRPr/>
            </a:pPr>
            <a:endParaRPr lang="en-US" altLang="zh-CN" dirty="0" smtClean="0">
              <a:latin typeface="Garamond" pitchFamily="18" charset="0"/>
            </a:endParaRPr>
          </a:p>
          <a:p>
            <a:pPr>
              <a:defRPr/>
            </a:pPr>
            <a:r>
              <a:rPr lang="en-US" altLang="zh-CN" dirty="0" smtClean="0">
                <a:latin typeface="Garamond" pitchFamily="18" charset="0"/>
              </a:rPr>
              <a:t>Example</a:t>
            </a:r>
          </a:p>
          <a:p>
            <a:pPr lvl="1">
              <a:defRPr/>
            </a:pPr>
            <a:r>
              <a:rPr lang="en-US" altLang="zh-CN" dirty="0" smtClean="0">
                <a:latin typeface="Garamond" pitchFamily="18" charset="0"/>
              </a:rPr>
              <a:t>LMC, SMC</a:t>
            </a:r>
          </a:p>
          <a:p>
            <a:pPr lvl="1">
              <a:defRPr/>
            </a:pPr>
            <a:r>
              <a:rPr lang="en-US" altLang="zh-CN" dirty="0" smtClean="0">
                <a:latin typeface="Garamond" pitchFamily="18" charset="0"/>
              </a:rPr>
              <a:t>M82, NGC 253 (starburst galaxy)</a:t>
            </a:r>
          </a:p>
          <a:p>
            <a:pPr marL="449262" lvl="1" indent="0">
              <a:buFont typeface="Wingdings" pitchFamily="2" charset="2"/>
              <a:buNone/>
              <a:defRPr/>
            </a:pPr>
            <a:endParaRPr lang="en-US" altLang="zh-CN" dirty="0" smtClean="0">
              <a:latin typeface="Garamond" pitchFamily="18" charset="0"/>
            </a:endParaRPr>
          </a:p>
          <a:p>
            <a:pPr lvl="1">
              <a:defRPr/>
            </a:pPr>
            <a:endParaRPr lang="zh-CN" altLang="en-US" dirty="0" smtClean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2996549"/>
            <a:ext cx="2905925" cy="300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6156198" y="6258555"/>
            <a:ext cx="28373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dirty="0">
                <a:solidFill>
                  <a:srgbClr val="3366FF"/>
                </a:solidFill>
                <a:latin typeface="Times New Roman" pitchFamily="18" charset="0"/>
              </a:rPr>
              <a:t>M82 [Chandra-HST-Spitzer</a:t>
            </a:r>
            <a:r>
              <a:rPr lang="en-US" altLang="zh-CN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]</a:t>
            </a:r>
            <a:endParaRPr lang="zh-CN" altLang="en-US" sz="1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02/22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25272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CR-induced HE gamma rays (&gt;~100MeV)</a:t>
            </a:r>
            <a:br>
              <a:rPr lang="en-US" altLang="zh-CN" dirty="0" smtClean="0"/>
            </a:br>
            <a:r>
              <a:rPr lang="en-US" altLang="zh-CN" dirty="0" smtClean="0"/>
              <a:t>SFR</a:t>
            </a:r>
            <a:r>
              <a:rPr lang="zh-CN" altLang="en-US" dirty="0" smtClean="0"/>
              <a:t>∝</a:t>
            </a:r>
            <a:r>
              <a:rPr lang="en-US" altLang="zh-CN" dirty="0" err="1" smtClean="0"/>
              <a:t>Lγ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32" y="2865325"/>
            <a:ext cx="45434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25" y="4253165"/>
            <a:ext cx="45148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53" y="5491149"/>
            <a:ext cx="453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424365" y="2372883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Hadronic </a:t>
            </a:r>
            <a:r>
              <a:rPr lang="en-US" altLang="zh-CN" dirty="0"/>
              <a:t>gamma-ray emission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17847" y="3773111"/>
            <a:ext cx="2653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Bremsstrahlung radiation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89856" y="4998707"/>
            <a:ext cx="323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</a:t>
            </a:r>
            <a:r>
              <a:rPr lang="en-US" altLang="zh-CN" dirty="0" smtClean="0"/>
              <a:t>p-scatter </a:t>
            </a:r>
            <a:r>
              <a:rPr lang="en-US" altLang="zh-CN" dirty="0"/>
              <a:t>interstellar radiation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584247" y="5967088"/>
            <a:ext cx="2783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Foreman+2015 </a:t>
            </a:r>
            <a:r>
              <a:rPr lang="en-US" altLang="zh-CN" b="1" u="sng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ApJ</a:t>
            </a:r>
            <a:r>
              <a:rPr lang="en-US" altLang="zh-CN" b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808, 44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82" y="1983063"/>
            <a:ext cx="1836695" cy="143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567" y="5497026"/>
            <a:ext cx="1589307" cy="138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536" y="3715772"/>
            <a:ext cx="1699841" cy="154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03/22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1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08520" y="164637"/>
            <a:ext cx="9384855" cy="1252728"/>
          </a:xfrm>
        </p:spPr>
        <p:txBody>
          <a:bodyPr>
            <a:normAutofit/>
          </a:bodyPr>
          <a:lstStyle/>
          <a:p>
            <a:r>
              <a:rPr lang="en-US" altLang="zh-CN" sz="3800" dirty="0" smtClean="0"/>
              <a:t>Detection of HE gamma rays in SF galaxies</a:t>
            </a:r>
            <a:endParaRPr lang="zh-CN" altLang="en-US" sz="3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030" y="2714622"/>
            <a:ext cx="2584450" cy="3528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92" y="1660522"/>
            <a:ext cx="6251576" cy="357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8930" y="5250389"/>
            <a:ext cx="54800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M82 and </a:t>
            </a:r>
            <a:r>
              <a:rPr lang="en-US" altLang="zh-CN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NGC </a:t>
            </a:r>
            <a:r>
              <a:rPr lang="en-US" altLang="zh-CN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253  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Fermi 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LAT 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Collaboration (2010) </a:t>
            </a:r>
            <a:r>
              <a:rPr lang="en-US" altLang="zh-CN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ApJL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709, L152</a:t>
            </a:r>
            <a:endParaRPr lang="zh-CN" altLang="en-US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3904805" y="6260039"/>
            <a:ext cx="54800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M31 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Fermi 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LAT 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Collaboration</a:t>
            </a:r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(2010)  A&amp;A </a:t>
            </a:r>
            <a:r>
              <a:rPr lang="en-US" altLang="zh-CN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523</a:t>
            </a:r>
            <a:r>
              <a:rPr lang="en-US" altLang="zh-CN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, L2</a:t>
            </a:r>
            <a:endParaRPr lang="zh-CN" altLang="en-US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7449090" y="3403433"/>
            <a:ext cx="5245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  <a:t>M31</a:t>
            </a:r>
            <a:endParaRPr lang="zh-CN" altLang="en-US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04/22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3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0481" y="5843458"/>
            <a:ext cx="3579935" cy="657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2146 </a:t>
            </a:r>
            <a:r>
              <a:rPr lang="en-US" altLang="zh-CN" sz="1600" b="1" u="sng" dirty="0" smtClean="0">
                <a:solidFill>
                  <a:schemeClr val="accent2">
                    <a:lumMod val="75000"/>
                  </a:schemeClr>
                </a:solidFill>
              </a:rPr>
              <a:t>Tang+2014 </a:t>
            </a:r>
            <a:r>
              <a:rPr lang="en-US" altLang="zh-CN" sz="1600" b="1" u="sng" dirty="0" err="1" smtClean="0">
                <a:solidFill>
                  <a:schemeClr val="accent2">
                    <a:lumMod val="75000"/>
                  </a:schemeClr>
                </a:solidFill>
              </a:rPr>
              <a:t>ApJ</a:t>
            </a:r>
            <a:r>
              <a:rPr lang="en-US" altLang="zh-CN" sz="1600" b="1" u="sng" dirty="0" smtClean="0">
                <a:solidFill>
                  <a:schemeClr val="accent2">
                    <a:lumMod val="75000"/>
                  </a:schemeClr>
                </a:solidFill>
              </a:rPr>
              <a:t> 794, 26 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LIR and ULIR SF galaxies </a:t>
            </a:r>
            <a:r>
              <a:rPr lang="en-US" altLang="zh-CN" dirty="0"/>
              <a:t>(</a:t>
            </a:r>
            <a:r>
              <a:rPr lang="en-US" altLang="zh-CN" dirty="0" smtClean="0"/>
              <a:t>SFR</a:t>
            </a:r>
            <a:r>
              <a:rPr lang="zh-CN" altLang="en-US" dirty="0" smtClean="0"/>
              <a:t>∝</a:t>
            </a:r>
            <a:r>
              <a:rPr lang="en-US" altLang="zh-CN" dirty="0" smtClean="0"/>
              <a:t>L</a:t>
            </a:r>
            <a:r>
              <a:rPr lang="en-US" altLang="zh-CN" baseline="-25000" dirty="0" smtClean="0"/>
              <a:t>IR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564903"/>
            <a:ext cx="3574823" cy="332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75660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内容占位符 1"/>
          <p:cNvSpPr txBox="1">
            <a:spLocks/>
          </p:cNvSpPr>
          <p:nvPr/>
        </p:nvSpPr>
        <p:spPr>
          <a:xfrm>
            <a:off x="5220072" y="5829267"/>
            <a:ext cx="3312368" cy="768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Arp 220 </a:t>
            </a:r>
            <a:r>
              <a:rPr lang="en-US" altLang="zh-CN" sz="1600" b="1" u="sng" dirty="0" smtClean="0"/>
              <a:t>Peng+2016 </a:t>
            </a:r>
            <a:r>
              <a:rPr lang="en-US" altLang="zh-CN" sz="1600" b="1" u="sng" dirty="0" err="1" smtClean="0"/>
              <a:t>ApJ</a:t>
            </a:r>
            <a:r>
              <a:rPr lang="en-US" altLang="zh-CN" sz="1600" b="1" u="sng" dirty="0" smtClean="0"/>
              <a:t> 820, L20 </a:t>
            </a:r>
            <a:endParaRPr lang="zh-CN" altLang="en-US" b="1" u="sng" dirty="0"/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6098480" y="3169099"/>
            <a:ext cx="77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Times New Roman" pitchFamily="18" charset="0"/>
              </a:rPr>
              <a:t>Arp 220</a:t>
            </a:r>
            <a:endParaRPr lang="zh-CN" altLang="en-US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05/22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0555" y="6261369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 LAT detection </a:t>
            </a:r>
            <a:endParaRPr lang="zh-CN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744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226190" y="213756"/>
            <a:ext cx="5112140" cy="1252728"/>
          </a:xfrm>
        </p:spPr>
        <p:txBody>
          <a:bodyPr>
            <a:noAutofit/>
          </a:bodyPr>
          <a:lstStyle/>
          <a:p>
            <a:r>
              <a:rPr lang="en-US" altLang="zh-CN" sz="3200" dirty="0" smtClean="0"/>
              <a:t>L</a:t>
            </a:r>
            <a:r>
              <a:rPr lang="en-US" altLang="zh-CN" sz="3200" baseline="-25000" dirty="0" smtClean="0"/>
              <a:t>IR</a:t>
            </a:r>
            <a:r>
              <a:rPr lang="en-US" altLang="zh-CN" sz="3200" dirty="0" smtClean="0"/>
              <a:t> and </a:t>
            </a:r>
            <a:r>
              <a:rPr lang="en-US" altLang="zh-CN" sz="3200" dirty="0" err="1" smtClean="0"/>
              <a:t>Lγ</a:t>
            </a:r>
            <a:endParaRPr lang="zh-CN" altLang="en-US" sz="3200" baseline="-25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48" y="1640188"/>
            <a:ext cx="4176464" cy="409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187625" y="6228219"/>
            <a:ext cx="2675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u="sng" dirty="0" smtClean="0">
                <a:solidFill>
                  <a:schemeClr val="accent2">
                    <a:lumMod val="75000"/>
                  </a:schemeClr>
                </a:solidFill>
              </a:rPr>
              <a:t>Peng+ 2016 </a:t>
            </a:r>
            <a:r>
              <a:rPr lang="en-US" altLang="zh-CN" b="1" u="sng" dirty="0" err="1" smtClean="0">
                <a:solidFill>
                  <a:schemeClr val="accent2">
                    <a:lumMod val="75000"/>
                  </a:schemeClr>
                </a:solidFill>
              </a:rPr>
              <a:t>ApJL</a:t>
            </a:r>
            <a:r>
              <a:rPr lang="en-US" altLang="zh-CN" b="1" u="sng" dirty="0" smtClean="0">
                <a:solidFill>
                  <a:schemeClr val="accent2">
                    <a:lumMod val="75000"/>
                  </a:schemeClr>
                </a:solidFill>
              </a:rPr>
              <a:t> 820, L20</a:t>
            </a:r>
            <a:endParaRPr lang="zh-CN" altLang="en-US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0825" y="5858887"/>
            <a:ext cx="315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A good sample to resolve </a:t>
            </a:r>
          </a:p>
          <a:p>
            <a:r>
              <a:rPr lang="en-US" altLang="zh-CN" b="1" i="1" dirty="0" smtClean="0">
                <a:solidFill>
                  <a:srgbClr val="FF0000"/>
                </a:solidFill>
              </a:rPr>
              <a:t>its components in gamma rays!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06/22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072" y="3598699"/>
            <a:ext cx="385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spatially </a:t>
            </a:r>
            <a:r>
              <a:rPr lang="en-US" altLang="zh-CN" dirty="0"/>
              <a:t>resolved in GeV </a:t>
            </a:r>
            <a:r>
              <a:rPr lang="en-US" altLang="zh-CN" dirty="0" smtClean="0"/>
              <a:t>Band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Far from the Galactic plane, less contaminated by  diffusion background than IC 443 and W44</a:t>
            </a:r>
          </a:p>
        </p:txBody>
      </p:sp>
      <p:sp>
        <p:nvSpPr>
          <p:cNvPr id="6" name="下箭头 5"/>
          <p:cNvSpPr/>
          <p:nvPr/>
        </p:nvSpPr>
        <p:spPr>
          <a:xfrm>
            <a:off x="7071113" y="5222712"/>
            <a:ext cx="335527" cy="6721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2"/>
          <p:cNvSpPr txBox="1">
            <a:spLocks/>
          </p:cNvSpPr>
          <p:nvPr/>
        </p:nvSpPr>
        <p:spPr>
          <a:xfrm>
            <a:off x="4139952" y="801812"/>
            <a:ext cx="511214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CN" sz="3200" dirty="0" smtClean="0"/>
              <a:t>Low energy break studies</a:t>
            </a:r>
            <a:endParaRPr lang="zh-CN" altLang="en-US" sz="3200" baseline="-25000" dirty="0"/>
          </a:p>
        </p:txBody>
      </p:sp>
      <p:sp>
        <p:nvSpPr>
          <p:cNvPr id="2" name="下箭头 1"/>
          <p:cNvSpPr/>
          <p:nvPr/>
        </p:nvSpPr>
        <p:spPr>
          <a:xfrm>
            <a:off x="7071114" y="2054541"/>
            <a:ext cx="396950" cy="828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27733" y="2936557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LMC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934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10" grpId="0"/>
      <p:bldP spid="2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1"/>
            <a:ext cx="3347864" cy="275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5604496"/>
            <a:ext cx="5328592" cy="776949"/>
          </a:xfrm>
        </p:spPr>
        <p:txBody>
          <a:bodyPr>
            <a:no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11 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months </a:t>
            </a:r>
            <a:r>
              <a:rPr lang="en-US" altLang="zh-CN" sz="2000" dirty="0"/>
              <a:t>of </a:t>
            </a:r>
            <a:r>
              <a:rPr lang="en-US" altLang="zh-CN" sz="2000" dirty="0" smtClean="0"/>
              <a:t> Fermi-LAT observations </a:t>
            </a:r>
          </a:p>
          <a:p>
            <a:pPr marL="0" indent="0">
              <a:buNone/>
            </a:pPr>
            <a:r>
              <a:rPr lang="en-US" altLang="zh-CN" sz="2000" dirty="0" smtClean="0"/>
              <a:t> </a:t>
            </a:r>
            <a:endParaRPr lang="zh-CN" altLang="en-US" sz="2000" u="sng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352069"/>
            <a:ext cx="4877157" cy="1252728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/>
              <a:t>Ⅱ. Templates for LMC field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213377"/>
            <a:ext cx="3254871" cy="326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922" y="2948947"/>
            <a:ext cx="4773513" cy="157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下箭头 3"/>
          <p:cNvSpPr/>
          <p:nvPr/>
        </p:nvSpPr>
        <p:spPr>
          <a:xfrm>
            <a:off x="5945216" y="5048993"/>
            <a:ext cx="415611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037631" y="5655753"/>
            <a:ext cx="3422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Template 1 +3FGL 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(T1)</a:t>
            </a:r>
            <a:endParaRPr lang="zh-CN" altLang="en-US" sz="2800" b="1" dirty="0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4361921" y="3989881"/>
            <a:ext cx="27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4361921" y="4293096"/>
            <a:ext cx="28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1921" y="3701849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Disk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7" y="3989881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30 </a:t>
            </a:r>
            <a:r>
              <a:rPr lang="en-US" altLang="zh-CN" dirty="0" err="1" smtClean="0"/>
              <a:t>Dor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95622" y="1341786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Disk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94631" y="2289942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30 </a:t>
            </a:r>
            <a:r>
              <a:rPr lang="en-US" altLang="zh-CN" sz="1200" dirty="0" err="1" smtClean="0">
                <a:solidFill>
                  <a:schemeClr val="bg1"/>
                </a:solidFill>
              </a:rPr>
              <a:t>Dor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83295" y="4556551"/>
            <a:ext cx="309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u="sng" dirty="0" err="1">
                <a:solidFill>
                  <a:schemeClr val="accent2">
                    <a:lumMod val="75000"/>
                  </a:schemeClr>
                </a:solidFill>
              </a:rPr>
              <a:t>Abdo</a:t>
            </a:r>
            <a:r>
              <a:rPr lang="en-US" altLang="zh-CN" b="1" u="sng" dirty="0">
                <a:solidFill>
                  <a:schemeClr val="accent2">
                    <a:lumMod val="75000"/>
                  </a:schemeClr>
                </a:solidFill>
              </a:rPr>
              <a:t> et al. (2010) A&amp;A 512, </a:t>
            </a:r>
            <a:r>
              <a:rPr lang="en-US" altLang="zh-CN" b="1" u="sng" dirty="0" smtClean="0">
                <a:solidFill>
                  <a:schemeClr val="accent2">
                    <a:lumMod val="75000"/>
                  </a:schemeClr>
                </a:solidFill>
              </a:rPr>
              <a:t>A7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4219" y="6365557"/>
            <a:ext cx="5137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u="sng" dirty="0" smtClean="0">
                <a:solidFill>
                  <a:srgbClr val="FF0000"/>
                </a:solidFill>
              </a:rPr>
              <a:t>Note: it is used  in standard LAT analysis as of now. </a:t>
            </a:r>
            <a:endParaRPr lang="zh-CN" altLang="en-US" u="sng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07/22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6062" y="6159935"/>
            <a:ext cx="6554610" cy="766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1800" u="sng" dirty="0" smtClean="0"/>
              <a:t>Ackermann et. al. (2016) A&amp;A 586, A71</a:t>
            </a:r>
            <a:endParaRPr lang="zh-CN" altLang="en-US" sz="1800" u="sng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years’ </a:t>
            </a:r>
            <a:r>
              <a:rPr lang="en-US" altLang="zh-CN" dirty="0" smtClean="0"/>
              <a:t>observations of Fermi-LAT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924944"/>
            <a:ext cx="3800103" cy="35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708920"/>
            <a:ext cx="3638687" cy="330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1520" y="0"/>
            <a:ext cx="8640960" cy="2606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Qingwen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Tang                                          08/22                                     LMC gamma-ray break                               </a:t>
            </a:r>
            <a:r>
              <a:rPr lang="en-US" altLang="zh-CN" sz="1400" dirty="0" err="1" smtClean="0">
                <a:solidFill>
                  <a:schemeClr val="accent1">
                    <a:lumMod val="75000"/>
                  </a:schemeClr>
                </a:solidFill>
              </a:rPr>
              <a:t>TeVPA</a:t>
            </a:r>
            <a:r>
              <a:rPr lang="en-US" altLang="zh-CN" sz="1400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8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1299</TotalTime>
  <Words>1005</Words>
  <Application>Microsoft Office PowerPoint</Application>
  <PresentationFormat>全屏显示(4:3)</PresentationFormat>
  <Paragraphs>147</Paragraphs>
  <Slides>23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波形</vt:lpstr>
      <vt:lpstr>A hardronic Origin for the High-energy Gamma Rays from the Large-scale Disk of the Large Magellanic Cloud</vt:lpstr>
      <vt:lpstr>Outline</vt:lpstr>
      <vt:lpstr>Ⅰ. High-energy gamma rays from the star-forming galaxies </vt:lpstr>
      <vt:lpstr>CR-induced HE gamma rays (&gt;~100MeV) SFR∝Lγ</vt:lpstr>
      <vt:lpstr>Detection of HE gamma rays in SF galaxies</vt:lpstr>
      <vt:lpstr>LIR and ULIR SF galaxies (SFR∝LIR)</vt:lpstr>
      <vt:lpstr>LIR and Lγ</vt:lpstr>
      <vt:lpstr>Ⅱ. Templates for LMC field </vt:lpstr>
      <vt:lpstr>6 years’ observations of Fermi-LAT</vt:lpstr>
      <vt:lpstr>Template 2 (T2)</vt:lpstr>
      <vt:lpstr>Fermi-LAT analysis with 8 years’ data</vt:lpstr>
      <vt:lpstr>Template comparison  with data of 8 years </vt:lpstr>
      <vt:lpstr>Comparison in 1-100 GeV</vt:lpstr>
      <vt:lpstr>Comparison in 0.2-100 GeV</vt:lpstr>
      <vt:lpstr>Candidates for the new point source S1</vt:lpstr>
      <vt:lpstr>Results</vt:lpstr>
      <vt:lpstr>Ⅲ. Physical origin of gamma-ray emission from the LMC Disk </vt:lpstr>
      <vt:lpstr>SNRs in the LMC region</vt:lpstr>
      <vt:lpstr>Low-energy  data  of LMC by LAT</vt:lpstr>
      <vt:lpstr>Detection of Low-energy Break</vt:lpstr>
      <vt:lpstr>Modelling Results</vt:lpstr>
      <vt:lpstr>Results</vt:lpstr>
      <vt:lpstr>Ⅳ.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tqw</dc:creator>
  <cp:lastModifiedBy>tqw</cp:lastModifiedBy>
  <cp:revision>136</cp:revision>
  <dcterms:created xsi:type="dcterms:W3CDTF">2017-07-14T21:00:43Z</dcterms:created>
  <dcterms:modified xsi:type="dcterms:W3CDTF">2017-08-08T16:34:10Z</dcterms:modified>
</cp:coreProperties>
</file>