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01" r:id="rId2"/>
    <p:sldId id="549" r:id="rId3"/>
    <p:sldId id="437" r:id="rId4"/>
    <p:sldId id="466" r:id="rId5"/>
    <p:sldId id="435" r:id="rId6"/>
    <p:sldId id="427" r:id="rId7"/>
    <p:sldId id="465" r:id="rId8"/>
    <p:sldId id="445" r:id="rId9"/>
    <p:sldId id="463" r:id="rId10"/>
    <p:sldId id="514" r:id="rId11"/>
    <p:sldId id="506" r:id="rId12"/>
    <p:sldId id="487" r:id="rId13"/>
    <p:sldId id="515" r:id="rId14"/>
    <p:sldId id="516" r:id="rId15"/>
    <p:sldId id="508" r:id="rId16"/>
    <p:sldId id="517" r:id="rId17"/>
    <p:sldId id="518" r:id="rId18"/>
    <p:sldId id="501" r:id="rId19"/>
    <p:sldId id="519" r:id="rId20"/>
    <p:sldId id="520" r:id="rId21"/>
    <p:sldId id="489" r:id="rId22"/>
    <p:sldId id="490" r:id="rId23"/>
    <p:sldId id="521" r:id="rId24"/>
    <p:sldId id="475" r:id="rId25"/>
    <p:sldId id="476" r:id="rId26"/>
    <p:sldId id="511" r:id="rId27"/>
    <p:sldId id="402" r:id="rId28"/>
    <p:sldId id="532" r:id="rId29"/>
    <p:sldId id="548" r:id="rId30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-dai tsai" initials="yt" lastIdx="0" clrIdx="0">
    <p:extLst>
      <p:ext uri="{19B8F6BF-5375-455C-9EA6-DF929625EA0E}">
        <p15:presenceInfo xmlns:p15="http://schemas.microsoft.com/office/powerpoint/2012/main" userId="0adc4b44e60cb76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823B"/>
    <a:srgbClr val="050802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51" autoAdjust="0"/>
  </p:normalViewPr>
  <p:slideViewPr>
    <p:cSldViewPr snapToGrid="0" snapToObjects="1">
      <p:cViewPr varScale="1">
        <p:scale>
          <a:sx n="66" d="100"/>
          <a:sy n="66" d="100"/>
        </p:scale>
        <p:origin x="57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8" d="100"/>
          <a:sy n="58" d="100"/>
        </p:scale>
        <p:origin x="1857" y="5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44" tIns="48322" rIns="96644" bIns="48322" rtlCol="0"/>
          <a:lstStyle>
            <a:lvl1pPr algn="l">
              <a:defRPr sz="1300"/>
            </a:lvl1pPr>
          </a:lstStyle>
          <a:p>
            <a:r>
              <a:rPr lang="en-US"/>
              <a:t>PI 2017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44" tIns="48322" rIns="96644" bIns="48322" rtlCol="0"/>
          <a:lstStyle>
            <a:lvl1pPr algn="r">
              <a:defRPr sz="1300"/>
            </a:lvl1pPr>
          </a:lstStyle>
          <a:p>
            <a:fld id="{0383EFA0-6706-4A86-9010-07E7FDCEEF06}" type="datetime1">
              <a:rPr lang="en-US" smtClean="0"/>
              <a:t>8/8/2017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44" tIns="48322" rIns="96644" bIns="4832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44" tIns="48322" rIns="96644" bIns="48322" rtlCol="0" anchor="b"/>
          <a:lstStyle>
            <a:lvl1pPr algn="r">
              <a:defRPr sz="1300"/>
            </a:lvl1pPr>
          </a:lstStyle>
          <a:p>
            <a:fld id="{2F24B565-0CE3-439F-988F-26EA0D49A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2006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3T02:10:32.712"/>
    </inkml:context>
    <inkml:brush xml:id="br0">
      <inkml:brushProperty name="width" value="0.175" units="cm"/>
      <inkml:brushProperty name="height" value="0.175" units="cm"/>
    </inkml:brush>
  </inkml:definitions>
  <inkml:traceGroup>
    <inkml:annotationXML>
      <emma:emma xmlns:emma="http://www.w3.org/2003/04/emma" version="1.0">
        <emma:interpretation id="{78E16BBA-F1FF-4331-A187-E64BDA1711C5}" emma:medium="tactile" emma:mode="ink">
          <msink:context xmlns:msink="http://schemas.microsoft.com/ink/2010/main" type="writingRegion" rotatedBoundingBox="8321,6785 9535,6785 9535,7714 8321,7714"/>
        </emma:interpretation>
      </emma:emma>
    </inkml:annotationXML>
    <inkml:traceGroup>
      <inkml:annotationXML>
        <emma:emma xmlns:emma="http://www.w3.org/2003/04/emma" version="1.0">
          <emma:interpretation id="{13909135-635A-48BA-9B20-ECE80D953C43}" emma:medium="tactile" emma:mode="ink">
            <msink:context xmlns:msink="http://schemas.microsoft.com/ink/2010/main" type="paragraph" rotatedBoundingBox="8321,6785 9535,6785 9535,7714 8321,771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DF4B4E6-A580-42D3-9756-80B0C8610CAB}" emma:medium="tactile" emma:mode="ink">
              <msink:context xmlns:msink="http://schemas.microsoft.com/ink/2010/main" type="line" rotatedBoundingBox="8321,6785 9535,6785 9535,7714 8321,7714"/>
            </emma:interpretation>
          </emma:emma>
        </inkml:annotationXML>
        <inkml:traceGroup>
          <inkml:annotationXML>
            <emma:emma xmlns:emma="http://www.w3.org/2003/04/emma" version="1.0">
              <emma:interpretation id="{4F5D4508-ED8C-4E0A-95EE-4922161BA664}" emma:medium="tactile" emma:mode="ink">
                <msink:context xmlns:msink="http://schemas.microsoft.com/ink/2010/main" type="inkWord" rotatedBoundingBox="8321,6785 9535,6785 9535,7714 8321,7714"/>
              </emma:interpretation>
              <emma:one-of disjunction-type="recognition" id="oneOf0">
                <emma:interpretation id="interp0" emma:lang="en-US" emma:confidence="0">
                  <emma:literal>v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r</emma:literal>
                </emma:interpretation>
                <emma:interpretation id="interp3" emma:lang="en-US" emma:confidence="0">
                  <emma:literal>n</emma:literal>
                </emma:interpretation>
                <emma:interpretation id="interp4" emma:lang="en-US" emma:confidence="0">
                  <emma:literal>Y</emma:literal>
                </emma:interpretation>
              </emma:one-of>
            </emma:emma>
          </inkml:annotationXML>
          <inkml:trace contextRef="#ctx0" brushRef="#br0">10673 7412 3712,'-19'0'1792,"38"0"512,-19 0-384,0 0-1792,0 0 128,0 0 128,0 0 0,0 0-512,0 0 128,0 0 256,19 0 128,0 0 0,0 0 0,0 0-128,0 19 128,19 0-128,-19 0 128,19 19-128,-19 20 0,18-39-128,-18 38 0,19 0-128,-19-19 128,0 0-128,-19 0 128,19 0-128,0 0 0,-19-19 0,0 0 0,19-1 0,-19 1 128,0-19-128,0 19 0,0-19-128,0 0 128,19-19 0,-19 19 0,19-19 0,-19-18 0,19-1 0,0-19 0,0 0 0,0 0 0,0 0 0,19 0 0,0 0 0,18-1 0,-18 1 0,19 0 0,0 1 0,0-1 0,-19 0 0,19 19 0,-19 0 0,-19 19 0,19 0 0,-1 0 0,-18 19-128,0 0 128,0 0-384,0 19 0,1-19-1408,-20 0 0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0:42.833"/>
    </inkml:context>
    <inkml:brush xml:id="br0">
      <inkml:brushProperty name="width" value="0.175" units="cm"/>
      <inkml:brushProperty name="height" value="0.175" units="cm"/>
      <inkml:brushProperty name="color" value="#FF8000"/>
    </inkml:brush>
    <inkml:brush xml:id="br1">
      <inkml:brushProperty name="width" value="0.05" units="cm"/>
      <inkml:brushProperty name="height" value="0.05" units="cm"/>
      <inkml:brushProperty name="color" value="#808080"/>
    </inkml:brush>
  </inkml:definitions>
  <inkml:traceGroup>
    <inkml:annotationXML>
      <emma:emma xmlns:emma="http://www.w3.org/2003/04/emma" version="1.0">
        <emma:interpretation id="{7D9B1CA2-9F9E-4D4F-B10D-77E902120BD4}" emma:medium="tactile" emma:mode="ink">
          <msink:context xmlns:msink="http://schemas.microsoft.com/ink/2010/main" type="writingRegion" rotatedBoundingBox="9373,4561 12605,4690 12534,6467 9302,6338">
            <msink:destinationLink direction="with" ref="{16D07E58-9B3F-4948-ACF5-668DC076CE09}"/>
          </msink:context>
        </emma:interpretation>
      </emma:emma>
    </inkml:annotationXML>
    <inkml:traceGroup>
      <inkml:annotationXML>
        <emma:emma xmlns:emma="http://www.w3.org/2003/04/emma" version="1.0">
          <emma:interpretation id="{FACAE5AF-D593-48B7-BDBD-75B918DF14BB}" emma:medium="tactile" emma:mode="ink">
            <msink:context xmlns:msink="http://schemas.microsoft.com/ink/2010/main" type="paragraph" rotatedBoundingBox="9373,4561 12605,4690 12534,6467 9302,63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54EEE34-3CC1-437B-889E-30ED6067489E}" emma:medium="tactile" emma:mode="ink">
              <msink:context xmlns:msink="http://schemas.microsoft.com/ink/2010/main" type="line" rotatedBoundingBox="9373,4561 12605,4690 12534,6467 9302,6338"/>
            </emma:interpretation>
          </emma:emma>
        </inkml:annotationXML>
        <inkml:traceGroup>
          <inkml:annotationXML>
            <emma:emma xmlns:emma="http://www.w3.org/2003/04/emma" version="1.0">
              <emma:interpretation id="{B85C90E9-3AFC-4B3B-A24A-B62B574EB4FF}" emma:medium="tactile" emma:mode="ink">
                <msink:context xmlns:msink="http://schemas.microsoft.com/ink/2010/main" type="inkWord" rotatedBoundingBox="9373,4561 12605,4690 12534,6467 9302,6338"/>
              </emma:interpretation>
              <emma:one-of disjunction-type="recognition" id="oneOf0">
                <emma:interpretation id="interp0" emma:lang="en-US" emma:confidence="0">
                  <emma:literal>to</emma:literal>
                </emma:interpretation>
                <emma:interpretation id="interp1" emma:lang="en-US" emma:confidence="0">
                  <emma:literal>his</emma:literal>
                </emma:interpretation>
                <emma:interpretation id="interp2" emma:lang="en-US" emma:confidence="0">
                  <emma:literal>top</emma:literal>
                </emma:interpretation>
                <emma:interpretation id="interp3" emma:lang="en-US" emma:confidence="0">
                  <emma:literal>tie</emma:literal>
                </emma:interpretation>
                <emma:interpretation id="interp4" emma:lang="en-US" emma:confidence="0">
                  <emma:literal>toe</emma:literal>
                </emma:interpretation>
              </emma:one-of>
            </emma:emma>
          </inkml:annotationXML>
          <inkml:trace contextRef="#ctx0" brushRef="#br0">11715 5137 4736,'-19'-38'2304,"19"76"-2176,0-38 2432,0-19-2560,19 19 0,0-19 0,-19 19 0,18 0 0,2 0 0,-2-19 0,2 19 0,-2 0 0,2 0 128,-2 0-128,20-19 128,-18 38-128,-2-38 128,1 19-128,0 0 128,0 0-128,-19 0 128,19 19-128,-19-19 128,0 19-128,0 19 128,-19-19-128,19-19 0,-19 38 0,0-19 0,0 19 0,1-19 0,-2 19 0,2 0 0,-20 0 0,18-1 0,2 1 0,-2 0 128,2 0-128,-2-19 128,20 0-128,-18 0 128,18 0-128,18-19 128,-18 0-128,0 0 128,20 0-128,-2-19 0,2 19 0,-2-19 128,20 19-128,-18 0 128,-2-19-128,2 19 0,17 0 0,-37 0 128,19 19-128,0 0 0,-19 0 0,-19 19 0,19 0 0,-19 0 128,0 0-128,1 0 0,-2 18 0,2-18 0,-2 19 0,20-38 128,-18 19-128,18 0 0,0-19 0,0 0 0,18 0 0,2 0 0,18 0 0,-20-19 0,1 19 0,19-19 0,19 0 0,-19 0 128,19 0-128,-20 0 0,1 0 0,0 0 0,0 0 0,-18 0 0,-2 19-128,20-19 128,-19 19 0,-19 0 0,19 18 0,-19-18 128,19 19-128,-19 0 0,19 0 0,-19 0 0,19-19 0,-19 19 128,19-19-128,0 0 0,0 0 0,0 0 0,0 0 0,19-19 0,-20 19 0,2-19 0,36 19 0,-18-19 128,0 0-128,0 0 0,0 0 0,0-19 0,0 19 0,0-19 128,0 19-128,0 0 0,0-19-128,0 19 128,0-19 0,0 19 0,18-19 0,-18 0 0,19 0 0,-19 19 0,19-19 128,-19 38 0,0-19 0,0 19 128,0 0-128,-20 19 128,20-19-128,0 19 128,-19-19-256,19 0 0,0-1 0,0 2 128,-19-20-128,19-20 0,0 2-128,0-1 128,0 0 0,0-19 0,0 0 0,-1 0 128,1-19-128,19 0 0,-19 0 0,18 19 0,-18-18 0,0-1 0,0 19 0,20 0 0,-21 0 0,1 19 0,0 0-128,-19-19 128,19 38 0,-19-19 0,0 0 0,19 0 0,-20 19 0,2-19 0,-2-19 0,2 19 0,18-18 0,-38-1 0,38-19 0,-38 0 128,18 19-128,2-19 0,-20 0-128,18 19 128,-18-19-128,0 20 0,-18 18-128,-20-19 128,18 0-128,-18 19 128,-18 0 0,18 0 0,-19 0 0,19 19 128,0 0 0,-19 0 128,19 19-128,0-19 0,0 0 128,20 19 0,-2-19 0,2 0 128,18 0-128,0 0 128,18 0-128,2-19 0,-20 19-128,18-19 128,2 0-256,-2 0 128,2 0 0,-2 0 0,-18-19 0,0 38 0,0-19 0,0 19 0,0-19 0,-18 19 0,-2 0 0,2 0 0,18 19 0,-38-19 0,18 19-128,2-19 128,-2 0-256,2 19 128,-2 0-256,2-19 128,-20-19-1408,19 0 0</inkml:trace>
          <inkml:trace contextRef="#ctx0" brushRef="#br1" timeOffset="-215959">13446 6281 3072,'-16'0'1536,"16"16"-896,0-16 1664,-17 0-2048,17 0 128,-32 0 256,15 0 0,-16 17-768,1-17 128,-18 0 512,18 0 0,-16 0 0,-18 0 0,0 0 0,1-17 0,-17 1-128,-16 16 128,16-33-128,-17 1 128,17-1-256,0-16 0,1-1-128,-1 1 128,16 0-128,17 0 128,0 0-128,16 0 0,17-17 0,-1 1 0,17-1-128,33 0 0,-17 1 0,17 16 128,16 0-128,-16-1 0,16-15 0,17 16 0,-1 0 0,1-1 0,16 1 0,-17 0 0,17 0 0,0 16 0,0 0 0,16 17 128,-16 0-128,17 16 0,-18-17 0,1 34 0,16-17 0,-33 16 0,17 17 0,0-17 0,0 17 0,-16 16 0,-17-16 0,17 0 0,-17-1 0,0 1 0,0 0 0,-16 0 0,16 16 0,-16 0 0,0 0 0,-17 0 128,0 1-128,17 15 0,-17-32 0,1 32 127,-17-48-127,16 16 0,-16-1 0,0 1 0,0 0 0,-16 0 128,-1-1-128,1 18 0,0-1 0,-33-16 128,16 16-128,-16 0 0,-17 0-128,0-16 128,-15 16-255,-1-16 127,16-1-256,1 1 128,-1-16-896,0-17 0,17 16-896,0 0 128</inkml:trace>
          <inkml:trace contextRef="#ctx0" brushRef="#br0" timeOffset="109977">11848 5214 4992,'0'-20'2432,"38"-17"-2048,-38 37 2432,19 0-2816,0-19 0,0 19 0,18-19 128,1 0-128,20 19 0,-20-19 0,18 19 0,1 0 0,0 0 0,0 0 0,-19 0 0,-1 0 0,1 19 0,0-19-384,0 0 0,0 19-1024,-38-38 128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37:06.871"/>
    </inkml:context>
    <inkml:brush xml:id="br0">
      <inkml:brushProperty name="width" value="0.05" units="cm"/>
      <inkml:brushProperty name="height" value="0.05" units="cm"/>
      <inkml:brushProperty name="color" value="#808080"/>
    </inkml:brush>
  </inkml:definitions>
  <inkml:traceGroup>
    <inkml:annotationXML>
      <emma:emma xmlns:emma="http://www.w3.org/2003/04/emma" version="1.0">
        <emma:interpretation id="{13C1ED3C-85C5-483D-88F7-416E1F9F4578}" emma:medium="tactile" emma:mode="ink">
          <msink:context xmlns:msink="http://schemas.microsoft.com/ink/2010/main" type="inkDrawing" rotatedBoundingBox="16195,4698 20761,4123 21126,7025 16560,7600" semanticType="enclosure" shapeName="Other">
            <msink:destinationLink direction="with" ref="{A90E07ED-0517-4AE4-BCA9-93F5562896CC}"/>
            <msink:destinationLink direction="with" ref="{1050B1E9-AEA8-42FD-9677-6DA2F70D7CBD}"/>
          </msink:context>
        </emma:interpretation>
      </emma:emma>
    </inkml:annotationXML>
    <inkml:trace contextRef="#ctx0" brushRef="#br0">8489 6227 3328,'0'0'1664,"-16"0"-512,16 0 512,0 0-1408,0-17 0,-17 17 0,17 0 128,-16 0-384,0 0 0,-1 0 256,1 0 128,-17 0-128,0 0 0,-16 0 0,16 0 0,-16-16-128,0 16 128,0 0-128,0 0 128,-17-17-128,17 17 128,-16 0-128,-17-16 0,16 16 128,-16-17 0,17 17-128,-17-16 128,0 0-128,-17-1 128,17 17-128,-16-33 128,16 1-128,0 15 0,-16-15-128,16-1 128,-16-16-128,16 16 128,0-16 0,0 0 0,0-1-128,16 1 128,1 0-128,16-17 0,-17 17 0,17-16 128,16-17-128,-16 16 128,33-16-128,-17 17 128,16-17-128,17 16 128,-16-32-128,32 32 0,-16-14 0,17-2 0,16 16 0,-1-16 0,18 17 0,-18-1 0,34-16 0,-17 0 0,33 0-128,0 0 128,0 0 0,-17 17 0,34 16 0,-17-17 0,16 17 0,17-17 128,-17 17-128,17 0 128,-1 0-128,18 0 0,-18 16 0,17-16 0,-16 16 0,16 17 128,0-1-128,0 1 0,0 16 0,-16-17 0,16 17 0,0 17 0,-16-17 0,16 16 0,-16 1 0,16 15 0,-16 1 0,-1 0 0,-15 0 0,-1 16 0,0-16 0,17 16 0,-33 0 0,16 0 0,-16 0 0,-16 17 0,-1-1 0,1 1 0,-17-1 0,17-15 0,-34 15 0,1 1 0,0-1 0,0 1 0,-17-1 0,-16 1 0,0-1 0,0 17 0,0-32 0,-16 15 0,-1 0 0,-15 0 128,15-16-128,-16 1 0,1 15 0,-1 1 0,-16-1 0,0 1 0,-1-1-128,1-16 128,0 1 0,0-1 0,-17 0 0,1 16 128,-1 1-128,17-17 0,-33 0 0,0 17 0,0-17 0,0 0 0,-16-16-128,16 16 128,-16-16-128,-1-17 0,1 17-384,-17-17 128,1 17-768,-1-16 0,0-1-768,1-16 128</inkml:trace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1:50.450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B9E8FDA3-8D6D-4EA4-BE17-ED3ED1AEEFE6}" emma:medium="tactile" emma:mode="ink">
          <msink:context xmlns:msink="http://schemas.microsoft.com/ink/2010/main" type="inkDrawing" rotatedBoundingBox="18501,9762 19259,9818 19242,10043 18484,9987" semanticType="callout" shapeName="Other"/>
        </emma:interpretation>
      </emma:emma>
    </inkml:annotationXML>
    <inkml:trace contextRef="#ctx0" brushRef="#br0">20852 10047 4608,'0'0'2304,"0"0"-3072,-19 0 4096,19 0-3328,0 0 0,19 0 256,-19 19 128,0-19-384,0 19 128,0 0 256,19 0 0,-19 0 128,19 0 0,-19 19-128,19-19 0,19 0-128,-19-19 128,0 19-256,19-19 128,18 18-128,-18-36 0,19 18-128,0-19 0,0 0-256,19 0 0,-19 19-1024,18-38 128,-18 0-640,-18 0 128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1:50.065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06FA404D-E0BA-4B7E-B706-F873A8C00FBF}" emma:medium="tactile" emma:mode="ink">
          <msink:context xmlns:msink="http://schemas.microsoft.com/ink/2010/main" type="inkDrawing" rotatedBoundingBox="18496,9544 21135,7657 21714,8466 19076,10354" semanticType="callout" shapeName="Other">
            <msink:sourceLink direction="with" ref="{55D3A737-F39E-4EA9-897B-B2EA9EB08A97}"/>
          </msink:context>
        </emma:interpretation>
      </emma:emma>
    </inkml:annotationXML>
    <inkml:trace contextRef="#ctx0" brushRef="#br0">23467 7924 4224,'0'0'2048,"0"18"-1408,-19-18 2048,19 0-2560,0 0 0,0 0 128,0 0 0,0 20-256,0-2 0,0-18 128,19 38 128,-19-18-128,0-2 128,19 20-128,0 0 128,0 0-256,0 0 128,0 0 0,19 0 0,-20 19 0,1-20 0,0 1-128,-19 0 128,19 20 0,-19-20 128,19 18-256,-38 1 0,19 0 0,0 0 0,-19 0 128,0-1 0,-18 2-128,18-2 128,-19-18 0,0 19 0,0-19 0,0 0 0,-19-1-128,0 1 0,0 0-128,0-18 128,-18 18 0,18 0 0,-19-20 0,0 1 0,0 0 0,0 0 128,20 0-128,-20 0 128,19 0-128,0-19 128,-19 19-128,19 0 128,-18-19-128,18 19 128,19-19-128,-19 19 0,19-19 0,0 19 128,0-19-128,0 19 0,19-1 0,-19 2 0,0-20 0,1 18 0,18 2 0,-19 18 128,19-20-128,-19 2 0,0 18 0,0-20 128,0 1-128,0 19 128,-19-19-128,19 0 128,1 0-128,-1 0 128,19 0-128,-19 0 128,0-19-256,19 19 128,-19 0 0,19-19 0,0 19 0,0-19 128,0 18-128,19-18 0,-19 0 0,0 20 0,19-20 0,-19 18 0,19-18-128,0 0 128,0 0-128,-19 0 0,19 20-256,0-20 128,-19 0-384,19 0 128,0 18-896,-19-18 0,19 0-384,-19 0 128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0:40.184"/>
    </inkml:context>
    <inkml:brush xml:id="br0">
      <inkml:brushProperty name="width" value="0.175" units="cm"/>
      <inkml:brushProperty name="height" value="0.175" units="cm"/>
      <inkml:brushProperty name="color" value="#FF8000"/>
    </inkml:brush>
  </inkml:definitions>
  <inkml:traceGroup>
    <inkml:annotationXML>
      <emma:emma xmlns:emma="http://www.w3.org/2003/04/emma" version="1.0">
        <emma:interpretation id="{B6A29565-E48C-42BE-A1AE-E61DB9038FED}" emma:medium="tactile" emma:mode="ink">
          <msink:context xmlns:msink="http://schemas.microsoft.com/ink/2010/main" type="inkDrawing" rotatedBoundingBox="15639,4314 21685,3987 21875,7506 15829,7833" shapeName="Other">
            <msink:destinationLink direction="with" ref="{A90E07ED-0517-4AE4-BCA9-93F5562896CC}"/>
            <msink:destinationLink direction="with" ref="{1050B1E9-AEA8-42FD-9677-6DA2F70D7CBD}"/>
          </msink:context>
        </emma:interpretation>
      </emma:emma>
    </inkml:annotationXML>
    <inkml:trace contextRef="#ctx0" brushRef="#br0">19354 4513 3968,'18'19'1920,"-18"-19"-1536,20 0 1920,-2 0-2304,-18 0 128,20 0-128,-2 0 0,-18 0-128,20 0 128,-2 19 0,2-19 0,-2 0 0,-18 18 0,20-18 0,-20 19 0,0 0 0,0-19 128,0 19-128,-20 0 0,2 0 0,-20 0 128,0 0-128,0 19 0,-19-19 0,0 0 0,19 19 0,-19 0 0,0-19 0,1 0 128,-2 19-128,-17-19 128,18 18-128,0-18 0,0 0 0,1 19 128,-2 0-128,20-19 128,0 0-128,0 0 128,1 0-128,18 0 0,0 0 0,0 0 128,19 0-128,0-19 0,0 0 0,0 19 0,19-19 0,0 0 128,0 19-128,18-19 0,-17-19 128,18 19 0,0 0-128,0 0 128,18-19-128,1 19 0,-19 0 0,0 0 128,0 0-128,-19 0 0,19 0 0,-20 0 0,2 0 0,-20 19 0,18 0-128,-18 0 128,0 0 0,-18 0 128,-2 19-128,2-1 0,-20 20 0,-19-19 0,19 19 0,-19-19 0,1 19 0,-2 0 0,2-19 0,-2 19 0,-17-1 0,18 1 128,0 0-128,-18-19 0,37 19 0,-20-19 0,20 0 0,20 0 128,-20 0-128,38-20 0,-19 1 0,19 0 128,19 0-128,-1-19 0,20 19 0,-18-19 0,36 0 0,-36 0 0,36 0 0,-18 0 0,19-19 0,-19 19 128,19-19-128,-19 19 0,0 0 0,18 0 128,-18 0-256,0 19 128,0 0 0,-19 0 0,0 0 0,-38 19 0,19 0 0,-19 19 0,1-19 0,-2 19 128,-18 0-256,0 18 128,20 1 0,-20-19 0,0 19 0,0-19 0,0-19 0,19 19 0,-19-20 0,19 20 0,0-38 0,0 19 128,19 0-128,0 0 128,19-19-128,-19-19 128,19 0-128,19 0 128,0 0-128,0 0 0,18-19 0,2 19 128,-2-19-128,20 0 0,0 0 0,-19 19 0,19 0 0,-19-19 128,-1 19-128,2 0 0,-2 0 0,-18 0 0,0 19-128,0-19 128,-19 19 0,19 19 128,-38-19-128,19 19 0,-19 0-128,18 19 128,-18-19 0,0-1 0,0 1 0,0 19 0,20-19 0,-20 0 0,18 0 0,2-19 0,-2 0 0,2-19 128,-2 0-128,20 0 128,0 0-128,19-19 128,-19 0-128,19 0 128,-19 19-128,18-19 128,2 0-128,18 19 0,-20-19 0,20 19 0,-19 0 0,0 0 128,-19 19 0,18-19 128,2 19-256,-20 0 0,0 0 0,-20 0 128,20 19-128,0-19 0,0 0-128,-19 19 128,19-19 0,-19 0 128,-1-1 0,20-18 0,0 19 0,0-38 0,0 19-128,19-18 128,0-1-256,0-19 128,0 0-128,-1-19 0,40 0-128,-20 0 128,18-19 0,1 19 0,-20 1 128,21-1 0,-20 0 0,-1 38 128,1-19 0,-1 0 128,1 19 0,0 19 0,-19 0-128,0 0 0,0 19-128,-19 0 128,0 19-128,19-19 0,-19 38 0,0-38 0,0 38 0,0-38 0,-20 0 0,20-1 128,-19 1-128,0-38 0,19 1 0,-19-1 128,19 0-256,-19-19 128,19 0-128,0-19 128,0 19-128,18-19 0,-18 0-128,0 0 128,19 1 0,-19-1 0,0 0 128,19 0 0,-19 19 128,0 19 0,0-19 0,0 19 0,18 19 0,1-19 128,-19 19-256,19 0 128,0 19-128,-20-19 0,21 0 0,-20 19 0,0-19 0,0-19 0,-1 0-128,1 0 128,0 0 0,-19-19 128,19-18-128,0-20 0,-19 0 0,0 0 0,-1 0 0,2-18 0,-2 18-128,2 19 128,-20-19-128,0 38 128,-20-19 0,2 0 0,-2 38 0,-17 0 0,-1-18-128,-19 37 128,19 0 0,-38 0 0,20 0 0,-20 0 0,0 19 0,19-1 0,0-18 0,0 0 128,19 0-128,1 0 0,17-37 0,20 18 128,-18-19-128,36-19 0,2 0 0,-2-19 128,39 19 0,-19-19 0,0 20-128,0-1 128,19 0-128,-39 0 128,2 0-128,-2 0 0,2 0-128,-20 1 128,-20 18 0,2 0 0,-20 19 0,0 0 0,-19 0 0,19 19 0,-19 19 0,1-19 0,-40 0 0,40 0 128,-1 0-128,0-19 0,19 0 0,19 0 0,0-19 0,19 0 0,19 0 0,0-19 0,0 0 0,19 1 0,-19-1 0,0 19 0,0 0 0,-19 0 0,-19 19 0,0 0 0,0 19-256,-38 19 0,19 0-512,0 0 0,0-19-1024,0-19 128</inkml:trace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0:45.497"/>
    </inkml:context>
    <inkml:brush xml:id="br0">
      <inkml:brushProperty name="width" value="0.175" units="cm"/>
      <inkml:brushProperty name="height" value="0.175" units="cm"/>
      <inkml:brushProperty name="color" value="#FF8000"/>
    </inkml:brush>
  </inkml:definitions>
  <inkml:traceGroup>
    <inkml:annotationXML>
      <emma:emma xmlns:emma="http://www.w3.org/2003/04/emma" version="1.0">
        <emma:interpretation id="{A90E07ED-0517-4AE4-BCA9-93F5562896CC}" emma:medium="tactile" emma:mode="ink">
          <msink:context xmlns:msink="http://schemas.microsoft.com/ink/2010/main" type="inkDrawing" rotatedBoundingBox="17128,4256 18410,4416 18391,4572 17109,4413" semanticType="callout" shapeName="Other">
            <msink:sourceLink direction="with" ref="{B6A29565-E48C-42BE-A1AE-E61DB9038FED}"/>
            <msink:sourceLink direction="with" ref="{13C1ED3C-85C5-483D-88F7-416E1F9F4578}"/>
          </msink:context>
        </emma:interpretation>
      </emma:emma>
    </inkml:annotationXML>
    <inkml:trace contextRef="#ctx0" brushRef="#br0">6656 3286 4352,'0'0'2176,"0"0"-2048,0 0 2304,19 0-2304,-19 0 0,38 0 128,-19 0 0,0 0-384,0 0 128,19-19 128,-19 19 128,0-19-128,19 19 0,-19 0-128,19 0 128,-19 0-128,19 0 128,-1 0-128,1 0 128,0 0 0,0 0 128,0 0-256,0 19 128,-19-19-128,0 19 128,19 0 0,-38 0 0,19 0-128,0 0 0,0 0 0,0 0 0,0 0 0,18 0 0,-18-19 0,19 0 0,-19 0 0,19-19 0,-19 0 0,19 19 128,0-19-128,-19 19 0,19-19-128,-19 19 128,19 0-128,-19 0 128,0 0-128,0 0 128,0 0-128,-1 0 128,1 19-384,0-19 128,19 0-1152,-18 0 128</inkml:trace>
  </inkml:traceGroup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1:43.146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E410B8AE-FA24-498C-92FE-F3AACD8A079A}" emma:medium="tactile" emma:mode="ink">
          <msink:context xmlns:msink="http://schemas.microsoft.com/ink/2010/main" type="inkDrawing" rotatedBoundingBox="11037,7910 11113,6820 11644,6857 11568,7947" semanticType="callout" shapeName="Other">
            <msink:sourceLink direction="with" ref="{16D07E58-9B3F-4948-ACF5-668DC076CE09}"/>
          </msink:context>
        </emma:interpretation>
      </emma:emma>
    </inkml:annotationXML>
    <inkml:trace contextRef="#ctx0" brushRef="#br0">13781 7165 4992,'-19'-19'2432,"38"0"-1792,-19 19 2560,-19 0-3072,19 0 0,0-19 0,-19 19 0,0 19-256,0 0 0,0-19 256,0 19 0,-18 0-128,18 0 128,-19 0-128,19 19 128,-19-19 0,19 37 0,-19-18-128,19 0 0,0 0 128,19 0 128,0 0-128,19 0 0,-19-19 0,38 0 128,-19 0-128,19 19 128,0-38-256,0 19 128,-19-19 0,18 19 0,-18 0-128,0-1 128,0-18-128,0 19 0,-19 0 0,0 19 128,-19-19-128,19 0 0,-19 19 0,0-19 0,0 19 0,1-19 0,-1 19-128,0-19 128,19 0-256,-19 0 128,19 0-384,-19 0 128,19-19-640,0 0 128,0 18-896,0-18 128</inkml:trace>
    <inkml:trace contextRef="#ctx0" brushRef="#br0" timeOffset="269">13383 7999 5632,'0'19'2816,"0"0"-3840,19 0 4992,-19-19-3968,19 19 0,0 0 128,-19 0 0,18 0 0,2 19 128,18-38 0,-20 18 128,20-18-128,0 0 0,0-18-256,0-2 128,19 2-1024,0-1 0,-19 0-768,38-38 0</inkml:trace>
  </inkml:traceGroup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2:30.654"/>
    </inkml:context>
    <inkml:brush xml:id="br0">
      <inkml:brushProperty name="width" value="0.175" units="cm"/>
      <inkml:brushProperty name="height" value="0.175" units="cm"/>
      <inkml:brushProperty name="color" value="#FF8000"/>
    </inkml:brush>
  </inkml:definitions>
  <inkml:traceGroup>
    <inkml:annotationXML>
      <emma:emma xmlns:emma="http://www.w3.org/2003/04/emma" version="1.0">
        <emma:interpretation id="{8E4609E8-7D32-49BD-8D75-F529A7690FDF}" emma:medium="tactile" emma:mode="ink">
          <msink:context xmlns:msink="http://schemas.microsoft.com/ink/2010/main" type="inkDrawing" rotatedBoundingBox="20547,4283 20623,4357 20604,4376 20528,4302" shapeName="Other"/>
        </emma:interpretation>
      </emma:emma>
    </inkml:annotationXML>
    <inkml:trace contextRef="#ctx0" brushRef="#br0">22956 4625 2432,'-38'0'1152,"38"0"-2432,-38-38 1152,38 38-384,0-37 128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2:31.118"/>
    </inkml:context>
    <inkml:brush xml:id="br0">
      <inkml:brushProperty name="width" value="0.175" units="cm"/>
      <inkml:brushProperty name="height" value="0.175" units="cm"/>
      <inkml:brushProperty name="color" value="#FF8000"/>
    </inkml:brush>
  </inkml:definitions>
  <inkml:traceGroup>
    <inkml:annotationXML>
      <emma:emma xmlns:emma="http://www.w3.org/2003/04/emma" version="1.0">
        <emma:interpretation id="{1050B1E9-AEA8-42FD-9677-6DA2F70D7CBD}" emma:medium="tactile" emma:mode="ink">
          <msink:context xmlns:msink="http://schemas.microsoft.com/ink/2010/main" type="inkDrawing" rotatedBoundingBox="20040,4481 20584,4035 20688,4162 20143,4608" semanticType="callout" shapeName="Other">
            <msink:sourceLink direction="with" ref="{B6A29565-E48C-42BE-A1AE-E61DB9038FED}"/>
            <msink:sourceLink direction="with" ref="{13C1ED3C-85C5-483D-88F7-416E1F9F4578}"/>
          </msink:context>
        </emma:interpretation>
      </emma:emma>
    </inkml:annotationXML>
    <inkml:trace contextRef="#ctx0" brushRef="#br0">22994 4417 3840,'0'19'1920,"0"-19"-2176,0 0 3712,18 0-3456,-18 0 0,0 0 0,0-19 128,0 19-128,-18-19 128,18 19 0,0 0 128,-20 0-128,20 0 0,-18 0 0,-20 0 128,19 0-128,0 19 0,-19-19-128,0 19 128,19 0-128,-18 0 128,17-19-128,2 19 128,-2 0-128,2-19 128,-2 19-128,2 0 128,18-19-128,-20 0 128,20 19-128,0-19 128,0 19 0,0-19 0,0 19-128,20-19 128,-20 19-128,0-19 0,0 19 0,0 0 0,0-19 0,0 19 0,-20 0 0,2 19 0,-2-19 0,2-1 0,-20 1-128,19-19 0,-19 19-1280,19 0 0</inkml:trace>
  </inkml:traceGroup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392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39C7D2A8-AE3F-4467-9A38-373B108FA534}" emma:medium="tactile" emma:mode="ink">
          <msink:context xmlns:msink="http://schemas.microsoft.com/ink/2010/main" type="inkDrawing" rotatedBoundingBox="12405,14426 13935,14393 13936,14428 12406,14461" shapeName="Other"/>
        </emma:interpretation>
      </emma:emma>
    </inkml:annotationXML>
    <inkml:trace contextRef="#ctx0" brushRef="#br0">20102 4509 3456,'0'0'1664,"0"0"-384,0 0 1024,0 0-2176,0 0 128,0 0 0,0-16 0,16 16-256,-16 0 0,18 0 256,-18 0 128,16 0-128,1 0 0,0 0 0,0 0 0,0 0-128,16 0 0,1 0 0,-1-17 0,1 17 0,16 0 0,1 0 0,0 0 0,-1 0 0,0 0 0,1 17-128,0-17 128,15 0 0,-15 0 0,0-17 0,-1 17 0,0 0 0,1 0 0,0 0 0,-18 0 0,18 0-128,-18 0 128,1 0-128,-17 0 0,17 0 0,-1 0 128,0 0-128,18 0 0,-18 0 0,1-17 0,0 17 0,0 0 0,-18 0 0,18 0 0,-34 0 0,17 0 0,0 0 0,-17 0 0,16 0-128,-16 0 128,0 0-256,0 0 0,0 0-256,-16 0 0,16-17-1280,0 17 128</inkml:trace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7T18:36:48.891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84712F6F-48D9-44B8-8451-E1E050601A22}" emma:medium="tactile" emma:mode="ink">
          <msink:context xmlns:msink="http://schemas.microsoft.com/ink/2010/main" type="writingRegion" rotatedBoundingBox="14427,3086 15503,1329 17267,2409 16191,4166"/>
        </emma:interpretation>
      </emma:emma>
    </inkml:annotationXML>
    <inkml:traceGroup>
      <inkml:annotationXML>
        <emma:emma xmlns:emma="http://www.w3.org/2003/04/emma" version="1.0">
          <emma:interpretation id="{DA821D45-B152-4DE0-9DC7-7ECDB52C2544}" emma:medium="tactile" emma:mode="ink">
            <msink:context xmlns:msink="http://schemas.microsoft.com/ink/2010/main" type="paragraph" rotatedBoundingBox="15061,2362 15610,3383 14986,3718 14437,26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95F9C22-6096-4EB9-8DEF-7C5D67823D82}" emma:medium="tactile" emma:mode="ink">
              <msink:context xmlns:msink="http://schemas.microsoft.com/ink/2010/main" type="line" rotatedBoundingBox="15061,2362 15610,3383 14986,3718 14437,2698"/>
            </emma:interpretation>
          </emma:emma>
        </inkml:annotationXML>
        <inkml:traceGroup>
          <inkml:annotationXML>
            <emma:emma xmlns:emma="http://www.w3.org/2003/04/emma" version="1.0">
              <emma:interpretation id="{C8B8FCD0-CB6B-43C7-8737-8FA7FF621897}" emma:medium="tactile" emma:mode="ink">
                <msink:context xmlns:msink="http://schemas.microsoft.com/ink/2010/main" type="inkWord" rotatedBoundingBox="15061,2362 15610,3383 14986,3718 14437,2698">
                  <msink:destinationLink direction="with" ref="{8E2FBEBC-CDA6-42A7-B24A-A1927C27F07E}"/>
                  <msink:destinationLink direction="to" ref="{0A965B6C-35F2-4C87-A0D5-128A076EC3D0}"/>
                </msink:context>
              </emma:interpretation>
              <emma:one-of disjunction-type="recognition" id="oneOf0">
                <emma:interpretation id="interp0" emma:lang="en-US" emma:confidence="0">
                  <emma:literal>f</emma:literal>
                </emma:interpretation>
                <emma:interpretation id="interp1" emma:lang="en-US" emma:confidence="0">
                  <emma:literal>*</emma:literal>
                </emma:interpretation>
                <emma:interpretation id="interp2" emma:lang="en-US" emma:confidence="0">
                  <emma:literal>+</emma:literal>
                </emma:interpretation>
                <emma:interpretation id="interp3" emma:lang="en-US" emma:confidence="0">
                  <emma:literal>y</emma:literal>
                </emma:interpretation>
                <emma:interpretation id="interp4" emma:lang="en-US" emma:confidence="0">
                  <emma:literal>☹</emma:literal>
                </emma:interpretation>
              </emma:one-of>
            </emma:emma>
          </inkml:annotationXML>
          <inkml:trace contextRef="#ctx0" brushRef="#br0">18730 3223 3200,'-19'0'1536,"19"-19"-1024,0 19 1920,0-19-2176,19 0 0,-19 0 256,19-19 128,0 0-768,0 1 128,0-20 512,19 0 0,-19 0-128,19 19 0,-19 0-128,0 19 128,18 19-256,1 0 128,0 0-128,0 38 0,0 0-128,19 0 0,-19 0-256,19 0 0,0-19-1280,0 0 128</inkml:trace>
          <inkml:trace contextRef="#ctx0" brushRef="#br0" timeOffset="-338">19374 3850 2176,'0'-20'1024,"-18"20"256,18-19 768,0 19-1792,0 0 128,0-19 256,0 0 128,0 19-896,-19-19 0,19 0 640,0 0 0,0-18-256,19-1 128,-19-19-256,0 19 0,0-19 0,0 19 0,0-19-128,0 19 0,0 0 0,-19 1 128,0 18-128,0 0 128,0 0-128,0 0 128,0 0-128,-19 19 128,19-19-128,0 0 0,0 0 0,0 19 128,0-19-128,19-19 128,0 38-128,19-19 128,-19 0-256,0 0 0,19 0-512,-19 19 128,0-19-896,0 0 0</inkml:trace>
        </inkml:traceGroup>
      </inkml:traceGroup>
    </inkml:traceGroup>
    <inkml:traceGroup>
      <inkml:annotationXML>
        <emma:emma xmlns:emma="http://www.w3.org/2003/04/emma" version="1.0">
          <emma:interpretation id="{4B6F2D24-CE7A-453E-8202-B7510099EA44}" emma:medium="tactile" emma:mode="ink">
            <msink:context xmlns:msink="http://schemas.microsoft.com/ink/2010/main" type="paragraph" rotatedBoundingBox="16112,3441 16886,2176 17267,2409 16492,367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AE96D90-BD55-4DBF-BB03-66A2F3256E4C}" emma:medium="tactile" emma:mode="ink">
              <msink:context xmlns:msink="http://schemas.microsoft.com/ink/2010/main" type="line" rotatedBoundingBox="16112,3441 16886,2176 17267,2409 16492,3674"/>
            </emma:interpretation>
          </emma:emma>
        </inkml:annotationXML>
        <inkml:traceGroup>
          <inkml:annotationXML>
            <emma:emma xmlns:emma="http://www.w3.org/2003/04/emma" version="1.0">
              <emma:interpretation id="{7BC4EB47-B8B6-4757-9D3A-136A31C96816}" emma:medium="tactile" emma:mode="ink">
                <msink:context xmlns:msink="http://schemas.microsoft.com/ink/2010/main" type="inkWord" rotatedBoundingBox="16112,3441 16886,2176 17267,2409 16492,3674">
                  <msink:destinationLink direction="with" ref="{8E2FBEBC-CDA6-42A7-B24A-A1927C27F07E}"/>
                  <msink:destinationLink direction="to" ref="{0A965B6C-35F2-4C87-A0D5-128A076EC3D0}"/>
                </msink:context>
              </emma:interpretation>
              <emma:one-of disjunction-type="recognition" id="oneOf1">
                <emma:interpretation id="interp5" emma:lang="en-US" emma:confidence="0">
                  <emma:literal>in)</emma:literal>
                </emma:interpretation>
                <emma:interpretation id="interp6" emma:lang="en-US" emma:confidence="0">
                  <emma:literal>n)</emma:literal>
                </emma:interpretation>
                <emma:interpretation id="interp7" emma:lang="en-US" emma:confidence="0">
                  <emma:literal>m)</emma:literal>
                </emma:interpretation>
                <emma:interpretation id="interp8" emma:lang="en-US" emma:confidence="0">
                  <emma:literal>+7)</emma:literal>
                </emma:interpretation>
                <emma:interpretation id="interp9" emma:lang="en-US" emma:confidence="0">
                  <emma:literal>+2)</emma:literal>
                </emma:interpretation>
              </emma:one-of>
            </emma:emma>
          </inkml:annotationXML>
          <inkml:trace contextRef="#ctx0" brushRef="#br0" timeOffset="-1654">20435 3812 2944,'-19'0'1408,"19"0"-896,0 0 1536,0 0-1664,0-20 128,0 20 0,0-18 128,0-2-896,0 2 128,0-2 512,0 2 0,19-1-256,0 0 0,0 0 0,19 0 0,0 0-128,0 0 0,0 0 0,18 0 128,-18 0-128,0 0 128,0 1-128,-19-20 128,0 18 0,-19 2 0,0-2-128,0 2 128,0-2-128,0 2 0,0-20 0,-19 19 128,19-19-128,0 19 128,19 0-128,-19 0 128,19 0-128,-19-19 0,19 19 0,0 0 128,-19 0-128,19 1 128,0-2-128,-19 2 128,19-20 0,0 18 0,0-18 0,0 20 0,0-20-128,0 19 0,0-19 0,-1 19 0,1 0-128,0 19 128,-19 0-256,0-19 0,19 19-512,-19 0 0,0 0-768,-19-19 128</inkml:trace>
          <inkml:trace contextRef="#ctx0" brushRef="#br0" timeOffset="-1285">20776 2863 3712,'0'-18'1792,"38"-20"-1536,-38 19 2688,19 0-2816,0 0 0,19 0-128,-20 0 128,20 0-256,0 0 128,0 0 128,0 0 0,0 0 0,0 0 128,-19 0 0,0 0 0,19 19 0,-19 19 128,0 0-128,0 0 0,-19 0-256,19 19 0,-19 19-768,18-19 128,-36 19-768,18-20 0</inkml:trace>
        </inkml:traceGroup>
      </inkml:traceGroup>
    </inkml:traceGroup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398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F3AD3EFC-2575-4D1C-B61D-D6B8057BD563}" emma:medium="tactile" emma:mode="ink">
          <msink:context xmlns:msink="http://schemas.microsoft.com/ink/2010/main" type="inkDrawing" rotatedBoundingBox="15676,11672 16101,13129 15503,13303 15078,11846" semanticType="callout" shapeName="Other">
            <msink:sourceLink direction="to" ref="{9F71BFC8-9919-45FA-BDB8-AB9D01AFC155}"/>
            <msink:sourceLink direction="from" ref="{1C160AD1-EC01-4A67-9870-3877DC3B1D6C}"/>
          </msink:context>
        </emma:interpretation>
      </emma:emma>
    </inkml:annotationXML>
    <inkml:trace contextRef="#ctx0" brushRef="#br0">22996 2020 5248,'-17'0'2560,"17"0"-2176,0 0 2944,0 0-3328,0 0 128,0 0 0,17 0 0,0 0-128,0 0 0,17 0 0,-1 17 128,0 0-128,-15-1 0,-2 2 0,1 15 0,0 0-128,-1 18 128,-16 16 0,0-16 0,-16 0 0,-1-1 0,17 0 0,0 0 0,0 1 0,0 0 128,17-18 0,-1 1 128,2-17-128,-2-1 128,18 18-128,-17-17 128,0 0-128,17-1 0,-18 2-128,1 15 128,0-16-128,-17 17 0,16 16 0,-16-16 0,0 16 0,-16-16 0,16 0-128,0-1 128,0 0 0,0 1 0,-17 0-256,17-17 0,0 0-1280,0-17 0,0 16-128,0-32 0</inkml:trace>
    <inkml:trace contextRef="#ctx0" brushRef="#br0" timeOffset="1">22895 2306 5504,'0'-17'2688,"17"1"-3456,-17-1 5376,0 0-4608,17 0 0,-17-16 128,0-1 0,17 17-128,-17-17 0,0 1 128,0-18 128,0 1 0,0 16 0,0 1 0,17 16 0,-17-17 0,16 17 0,1 17-128,0 0 0,17 0 0,-1 17 0,1 0-128,17 0 0,-1 0-256,0-1 128,1 1-768,-1 0 0,1 0-896,-18 0 0</inkml:trace>
  </inkml:traceGroup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400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FCC91E1F-3CB2-4441-A1DC-BF41DDB18046}" emma:medium="tactile" emma:mode="ink">
          <msink:context xmlns:msink="http://schemas.microsoft.com/ink/2010/main" type="writingRegion" rotatedBoundingBox="16612,13059 17312,11625 17685,11807 16986,13241"/>
        </emma:interpretation>
      </emma:emma>
    </inkml:annotationXML>
    <inkml:traceGroup>
      <inkml:annotationXML>
        <emma:emma xmlns:emma="http://www.w3.org/2003/04/emma" version="1.0">
          <emma:interpretation id="{7E353901-84C8-4720-BD2F-938C72B8D0D5}" emma:medium="tactile" emma:mode="ink">
            <msink:context xmlns:msink="http://schemas.microsoft.com/ink/2010/main" type="paragraph" rotatedBoundingBox="16612,13059 17312,11625 17685,11807 16986,1324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721B366-4985-49F1-BB71-05ECA2C54CC1}" emma:medium="tactile" emma:mode="ink">
              <msink:context xmlns:msink="http://schemas.microsoft.com/ink/2010/main" type="line" rotatedBoundingBox="16612,13059 17312,11625 17685,11807 16986,13241"/>
            </emma:interpretation>
          </emma:emma>
        </inkml:annotationXML>
        <inkml:traceGroup>
          <inkml:annotationXML>
            <emma:emma xmlns:emma="http://www.w3.org/2003/04/emma" version="1.0">
              <emma:interpretation id="{9F71BFC8-9919-45FA-BDB8-AB9D01AFC155}" emma:medium="tactile" emma:mode="ink">
                <msink:context xmlns:msink="http://schemas.microsoft.com/ink/2010/main" type="inkWord" rotatedBoundingBox="16612,13059 17312,11625 17685,11807 16986,13241">
                  <msink:destinationLink direction="to" ref="{F3AD3EFC-2575-4D1C-B61D-D6B8057BD563}"/>
                </msink:context>
              </emma:interpretation>
              <emma:one-of disjunction-type="recognition" id="oneOf0">
                <emma:interpretation id="interp0" emma:lang="en-US" emma:confidence="0">
                  <emma:literal>m)</emma:literal>
                </emma:interpretation>
                <emma:interpretation id="interp1" emma:lang="en-US" emma:confidence="0">
                  <emma:literal>in)</emma:literal>
                </emma:interpretation>
                <emma:interpretation id="interp2" emma:lang="en-US" emma:confidence="0">
                  <emma:literal>my</emma:literal>
                </emma:interpretation>
                <emma:interpretation id="interp3" emma:lang="en-US" emma:confidence="0">
                  <emma:literal>n)</emma:literal>
                </emma:interpretation>
                <emma:interpretation id="interp4" emma:lang="en-US" emma:confidence="0">
                  <emma:literal>n}</emma:literal>
                </emma:interpretation>
              </emma:one-of>
            </emma:emma>
          </inkml:annotationXML>
          <inkml:trace contextRef="#ctx0" brushRef="#br0">24561 3232 3712,'0'0'1792,"0"0"-1280,0 0 2176,0 0-2560,0-17 0,0 17 0,-17-17 0,17 0-128,0 17 0,0-33 128,0 15 128,0-15-128,0 0 0,0 15 0,0-15 128,17 16-128,-17-33 0,17 16-128,-17 17 128,16-16 0,2-1 0,-2 17-128,18 0 128,-18 1-128,18-2 0,-17 2 0,0-1 0,0 0 0,16 1 0,-33-2 0,18 2 128,-2 16-128,-16-17 0,0 17 0,17-17 128,-17 1-128,-17-2 0,17 2 0,0-1 0,-16 0 0,-2 0 0,18-16-128,0 15 128,-16-15 0,16 16 0,0-17 0,0 18 0,16-18 0,-16 18 0,18-2 0,-2 2 128,1-18-128,16 17 0,1 0 0,0 1 0,0-1 0,-1 0 0,1 0 0,-17 0 0,16 1 0,-16-2 0,0 18 0,-17-16 128,17-1-128,-17 17 0,0-17 0,0 17 0,0-16 0,-17-2 0,17 2 0,-17-1 0,17 0-128,0 1 128,-17-2-256,17 2 128,0-1-512,17 17 0,-17-17-768,0 17 0</inkml:trace>
          <inkml:trace contextRef="#ctx0" brushRef="#br0" timeOffset="1">24898 1920 4608,'-17'18'2304,"34"-36"-2688,-17 18 3712,17 0-3328,0-16 0,0-1 0,16 0 0,1 1 0,-17-2 0,16 2 0,1-1 0,-17 0 0,16 17 128,-16-17 0,17 17 128,-17 17-128,0 0 128,-1 0-128,18 17 128,-17-1-256,0-16 128,-17 17-1536,17-18 128</inkml:trace>
        </inkml:traceGroup>
      </inkml:traceGroup>
    </inkml:traceGroup>
  </inkml:traceGroup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406"/>
    </inkml:context>
    <inkml:brush xml:id="br0">
      <inkml:brushProperty name="width" value="0.05" units="cm"/>
      <inkml:brushProperty name="height" value="0.05" units="cm"/>
      <inkml:brushProperty name="color" value="#774931"/>
    </inkml:brush>
  </inkml:definitions>
  <inkml:traceGroup>
    <inkml:annotationXML>
      <emma:emma xmlns:emma="http://www.w3.org/2003/04/emma" version="1.0">
        <emma:interpretation id="{1C160AD1-EC01-4A67-9870-3877DC3B1D6C}" emma:medium="tactile" emma:mode="ink">
          <msink:context xmlns:msink="http://schemas.microsoft.com/ink/2010/main" type="inkDrawing" rotatedBoundingBox="15866,13583 16877,13658 16865,13822 15854,13747" semanticType="underline" shapeName="Other">
            <msink:destinationLink direction="from" ref="{F3AD3EFC-2575-4D1C-B61D-D6B8057BD563}"/>
          </msink:context>
        </emma:interpretation>
      </emma:emma>
    </inkml:annotationXML>
    <inkml:trace contextRef="#ctx0" brushRef="#br0">23569 3788 3584,'-17'0'1792,"34"0"-640,-17 0 1280,0 0-2304,17 0 0,-17-17 128,34 0 0,-18 17-256,1-16 0,0-1 256,33 17 128,-16-17-128,16 0 0,1 0 0,-18 17 0,18 0-128,16 0 128,-16 0-256,0 17 128,-1 0-128,17 0 128,-16 0-128,-18-1 128,18-16-128,-18 17 128,1 0 0,-1-17 128,1 17-128,-17 0 0,0-17 0,-17 16 0,16-16 0,-16 0 0,18 17-256,-18-17 0,0 0-256,0 17 128,0-17-512,0 0 0,0 0-896,0 0 0</inkml:trace>
  </inkml:traceGroup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392"/>
    </inkml:context>
    <inkml:brush xml:id="br0">
      <inkml:brushProperty name="width" value="0.05" units="cm"/>
      <inkml:brushProperty name="height" value="0.05" units="cm"/>
    </inkml:brush>
    <inkml:brush xml:id="br1">
      <inkml:brushProperty name="width" value="0.05" units="cm"/>
      <inkml:brushProperty name="height" value="0.05" units="cm"/>
      <inkml:brushProperty name="color" value="#774931"/>
    </inkml:brush>
  </inkml:definitions>
  <inkml:traceGroup>
    <inkml:annotationXML>
      <emma:emma xmlns:emma="http://www.w3.org/2003/04/emma" version="1.0">
        <emma:interpretation id="{0F9BDC77-529A-4833-A1B5-1F14CD7BA75F}" emma:medium="tactile" emma:mode="ink">
          <msink:context xmlns:msink="http://schemas.microsoft.com/ink/2010/main" type="writingRegion" rotatedBoundingBox="13701,14258 16640,14179 16719,17119 13779,17197"/>
        </emma:interpretation>
      </emma:emma>
    </inkml:annotationXML>
    <inkml:traceGroup>
      <inkml:annotationXML>
        <emma:emma xmlns:emma="http://www.w3.org/2003/04/emma" version="1.0">
          <emma:interpretation id="{03D425DF-6002-4810-8566-EE37C2D49450}" emma:medium="tactile" emma:mode="ink">
            <msink:context xmlns:msink="http://schemas.microsoft.com/ink/2010/main" type="paragraph" rotatedBoundingBox="13701,14258 16640,14179 16659,14872 13719,1495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E4F8F0A-6B57-402B-A81A-330A44E3F420}" emma:medium="tactile" emma:mode="ink">
              <msink:context xmlns:msink="http://schemas.microsoft.com/ink/2010/main" type="line" rotatedBoundingBox="13701,14258 16640,14179 16659,14872 13719,14951"/>
            </emma:interpretation>
          </emma:emma>
        </inkml:annotationXML>
        <inkml:traceGroup>
          <inkml:annotationXML>
            <emma:emma xmlns:emma="http://www.w3.org/2003/04/emma" version="1.0">
              <emma:interpretation id="{19D979E3-C845-46A9-A3B0-96CE914F1C6E}" emma:medium="tactile" emma:mode="ink">
                <msink:context xmlns:msink="http://schemas.microsoft.com/ink/2010/main" type="inkWord" rotatedBoundingBox="13701,14258 13983,14250 13995,14672 13712,14679"/>
              </emma:interpretation>
              <emma:one-of disjunction-type="recognition" id="oneOf0">
                <emma:interpretation id="interp0" emma:lang="en-US" emma:confidence="0">
                  <emma:literal>,</emma:literal>
                </emma:interpretation>
                <emma:interpretation id="interp1" emma:lang="en-US" emma:confidence="0">
                  <emma:literal>&gt;</emma:literal>
                </emma:interpretation>
                <emma:interpretation id="interp2" emma:lang="en-US" emma:confidence="0">
                  <emma:literal>)</emma:literal>
                </emma:interpretation>
                <emma:interpretation id="interp3" emma:lang="en-US" emma:confidence="0">
                  <emma:literal>y</emma:literal>
                </emma:interpretation>
                <emma:interpretation id="interp4" emma:lang="en-US" emma:confidence="0">
                  <emma:literal>}</emma:literal>
                </emma:interpretation>
              </emma:one-of>
            </emma:emma>
          </inkml:annotationXML>
          <inkml:trace contextRef="#ctx0" brushRef="#br0">21398 4308 4992,'34'0'2432,"-51"0"-2432,34 0 3584,-17 17-3584,0-17 128,17 0 0,0 0 128,-1 17-256,18-17 0,-17 16 128,17-16 128,-18 17 0,1-17 0,0 17 0,17-17 0,-34 17 0,16 0 0,-16 0-128,18-1 128,-36 1-128,18 0 128,-16 17-256,-1-1 128,0 1-256,-17 0 128,1-1-384,-18 1 128,18-17-1536,-1 0 0</inkml:trace>
        </inkml:traceGroup>
        <inkml:traceGroup>
          <inkml:annotationXML>
            <emma:emma xmlns:emma="http://www.w3.org/2003/04/emma" version="1.0">
              <emma:interpretation id="{656A288D-C457-41F6-AB0D-67122740BD69}" emma:medium="tactile" emma:mode="ink">
                <msink:context xmlns:msink="http://schemas.microsoft.com/ink/2010/main" type="inkWord" rotatedBoundingBox="15705,14220 16641,14195 16659,14872 15723,14897">
                  <msink:destinationLink direction="with" ref="{E41BB0F9-1090-41AF-885B-D45C390183CD}"/>
                </msink:context>
              </emma:interpretation>
              <emma:one-of disjunction-type="recognition" id="oneOf1">
                <emma:interpretation id="interp5" emma:lang="en-US" emma:confidence="0">
                  <emma:literal>c@e</emma:literal>
                </emma:interpretation>
                <emma:interpretation id="interp6" emma:lang="en-US" emma:confidence="0">
                  <emma:literal>sooooooo</emma:literal>
                </emma:interpretation>
                <emma:interpretation id="interp7" emma:lang="en-US" emma:confidence="0">
                  <emma:literal>1@@e</emma:literal>
                </emma:interpretation>
              </emma:one-of>
            </emma:emma>
          </inkml:annotationXML>
          <inkml:trace contextRef="#ctx0" brushRef="#br1" timeOffset="13.4989">23587 4628 3584,'0'0'1792,"0"0"-1792,-18 0 2432,18 0-2176,0 0 0,-16 0 128,-1 17 128,0-1-512,0-16 0,-1 34 256,2-17 128,-2 0-128,2-1 128,16 2-256,0-2 128,-17 18-256,17-18 0,17 18-128,-17 0 128,0-17-1408,16 16 128</inkml:trace>
          <inkml:trace contextRef="#ctx0" brushRef="#br0" timeOffset="1.4988">23855 4375 4480,'0'-18'2176,"-33"18"-2304,33-16 3456,0 16-3200,-17 0 128,17 0 0,-17 16 128,0 2-384,0-18 0,17 16 384,-17 1 0,17-17 0,17 17 0,0 0-128,0-17 128,0 17-128,0-17 0,-1-17-128,1 17 128,17-17-128,-34 17 0,17-17-128,-17 0 128,0 1-128,0-2 128,-17 18-128,0-16 0,0 16 0,17 0 128,-33 0-128,16 16 0,-17-16 0,34 18 0,-17-2 0,0-16 0,17 17 0,17 0 128,-17 0-128,34 0 128,-17-17-128,16 0 128,1 0 0,0-17 0,-18 0-128,18 17 0,-17-17 0,17 0 0,-34-17 0,16 18 128,-16-1-128,-16-16 0,16 15 0,-17 18 128,0-16-128,0 16 0,-17 0 0,18 16 0,-18 2 0,17-2 0,0 1 0,-16 16 0,33-15 0,-17-2 0,34 18 0,-17-17 0,17 0 0,-1-1 128,18 2-256,-17-18 128,0 0 0,16-18 128,-16 2-128,0 16 0,0-17 0,0 0 0,-17 0 0,0 0 0,0-17 0,0 18 0,-17-1 0,0 17 0,0-17 0,-17 17 0,1 0 0,-1 17 0,1-17 0,16 17 0,0-1 0,0 2 0,0-2 0,17 1 0,17 0 0,0-17 128,0 17-128,16 0 0,1-17 0,-17-17 128,16 17-128,-16-17 0,0 17 0,0-17 0,0 0 0,0 17 0,-17-34 0,0 18 0,0-1 0,0 0 0,-34 17 0,17 0 0,-17 17 0,18 0 0,-1-1-128,0 2 128,17-2 0,0 1 0,0 0 0,17-17 0,-17 17 0,33 0 128,-16-17-128,0 0 0,0-17 0,0 0 128,0 17-128,-17-17 0,16 17 0,-16-17 0,0-17 0,0 18 0,-16-1-128,-1-16 128,-17 33 0,17-18 0,-16 36-128,-1-2 128,0 1-128,18 0 128,-1-17-128,17 16 0,-17 2 0,34-2 128,-17 1-256,17 0 128,-1-17 0,18 0 0,-17 17-256,16-34 128,-16 17-384,0 0 128,0-17-1280,0 17 0</inkml:trace>
          <inkml:trace contextRef="#ctx0" brushRef="#br0" timeOffset="2.4989">23989 4359 4864,'-17'0'2432,"-17"0"-2688,34 0 3840,-17 0-3584,1 17 0,-1-17 256,-17 0 0,17 17-256,-16-1 128,16-16 0,0 18 128,17-2 0,0 1 0,17 0 0,0-17 0,16 17-128,-16-17 128,17 0-128,-1 0 128,1-17-128,-17 17 0,17-17 0,-18 0 0,1 1-128,-17 16 0,0-18 0,0 2 128,-17-1-128,1 0 0,-18 17 0,0 0 128,-16 17-128,16-17 0,1 17 0,16-17 0,-17 16 0,34 2 0,0-2 0,0 1 0,0 0-128,34 0 128,-17-17-384,-1 17 128,18-17-384,-17 0 128,0 0-1280,-1 0 0</inkml:trace>
          <inkml:trace contextRef="#ctx0" brushRef="#br0" timeOffset="3.4989">24207 4375 4480,'-16'0'2176,"-1"-17"-1920,17 17 2816,-17 0-3072,17 0 128,-16 17 0,-2-17 128,2 17-256,-1-1 128,17 1 128,0 0 0,0 0-128,0 0 128,17 0-128,-1-1 128,18-16-128,0 0 0,-18 0-128,2 0 128,15-16 0,-16-1 0,0 0 0,0 0 0,-17 0 0,0 0 128,-17 1-128,17-1 128,-17 0-128,0 0 0,0 0-128,1 34 0,-2-17 0,-15 0 0,16 0 0,-17 17 0,18 0 0,-1-17 0,17 17 0,-17-1 128,17 1-128,17 17 0,0-17 0,-1-17 128,2 17-128,15-17 128,-16 0-128,17-17 0,-18 17 0,18-17 128,-17 0-128,0 0 0,-1 0 0,-16 1 0,-16-1 0,16-17 0,-17 17 0,17 0 0,-17 1 0,-17-1 0,18 0 0,-18 17 0,17 17 0,0 0 0,-17-1 0,18 1 0,-1 0 0,0 0 128,17 0-128,0 0 0,17-1 0,0 1 128,-1 0-128,18 0 0,0-17 128,-18 0 0,18 0-128,-17-17 0,0 0 0,0 17 128,0-17-128,-17 1 0,0-1 0,-17 0 0,17 0 0,-34 0 0,17 0 0,-17 17 0,1-16 0,-18 32 0,35-16 0,-18 17 0,0 0 0,18 0 0,-1 0 0,17 16 0,0-16 0,0 0 0,17 0 0,17 0 128,-18 0-128,34-1 128,-16-16-128,0 0 0,0 0 0,-18-16 0,18 16 0,-17-17 0,0 0 0,-1 0 0,-16 0 0,-16 0 0,-1 1 0,0-1 0,0 0-128,0 17 128,-17 0 0,18 17 128,-18-17-128,18 17 0,-2-1 0,18 1 0,0 0 0,0 0 0,0 0 0,34 0 0,-17-1 0,0-16 0,-1 0 0,2 0 128,-2-16-128,1-1 0,0 17 0,-17-17 0,0 0 0,0-17 0,0 18 0,0-1 0,-17 0 0,0 0 0,1 17 0,-2 17 0,2-17 0,-1 17 0,17-17-128,-17 17 128,17-1 0,17 1 0,0-17 0,-17 17 0,16 0 0,2-17 0,-2 0 0,1 0 0,0-17 0,-17 17 128,0-17-256,0 17 128,0 0 0,0-17 0,0 1 0,0 16 0,-17 0 0,17 0 0,-17 0 0,17 0 0,-16 0 0,16 16 0,0-16 0,0 17 0,0-17 0,0 17 0,0 0 0,0-17 0,16 0 0,-16 0 0,17 0 0,0 0 0,0 0 0,-17-17 0,17 17 0,-1-17 0,-16 17-128,18 0 128,-18 0-128,-18-17 128,2 17-128,16 0 128,-17 0-128,0 0 128,0 17 0,-16-17 0,33 17 0,-18 0 0,2-17-128,16 17 128,0-17-128,0 17 0,16-1-384,-16-16 128,18 0-512,-18 0 0,16 0-896,-16 0 0</inkml:trace>
        </inkml:traceGroup>
      </inkml:traceGroup>
    </inkml:traceGroup>
    <inkml:traceGroup>
      <inkml:annotationXML>
        <emma:emma xmlns:emma="http://www.w3.org/2003/04/emma" version="1.0">
          <emma:interpretation id="{0E1FF61C-426D-404C-9421-4B79AC270D3A}" emma:medium="tactile" emma:mode="ink">
            <msink:context xmlns:msink="http://schemas.microsoft.com/ink/2010/main" type="paragraph" rotatedBoundingBox="15226,17079 15722,15428 16158,15559 15662,17210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C147497-7F89-4038-A5F9-552EB2CCBB2F}" emma:medium="tactile" emma:mode="ink">
              <msink:context xmlns:msink="http://schemas.microsoft.com/ink/2010/main" type="line" rotatedBoundingBox="15226,17079 15722,15428 16158,15559 15662,17210"/>
            </emma:interpretation>
          </emma:emma>
        </inkml:annotationXML>
        <inkml:traceGroup>
          <inkml:annotationXML>
            <emma:emma xmlns:emma="http://www.w3.org/2003/04/emma" version="1.0">
              <emma:interpretation id="{5169CA40-C3CF-48B0-B283-E83AB70370D7}" emma:medium="tactile" emma:mode="ink">
                <msink:context xmlns:msink="http://schemas.microsoft.com/ink/2010/main" type="inkWord" rotatedBoundingBox="15376,16700 15735,16967 15540,17231 15180,16964"/>
              </emma:interpretation>
              <emma:one-of disjunction-type="recognition" id="oneOf2">
                <emma:interpretation id="interp8" emma:lang="en-US" emma:confidence="1">
                  <emma:literal>C</emma:literal>
                </emma:interpretation>
                <emma:interpretation id="interp9" emma:lang="en-US" emma:confidence="0">
                  <emma:literal>(</emma:literal>
                </emma:interpretation>
                <emma:interpretation id="interp10" emma:lang="en-US" emma:confidence="0">
                  <emma:literal>c</emma:literal>
                </emma:interpretation>
                <emma:interpretation id="interp11" emma:lang="en-US" emma:confidence="0">
                  <emma:literal>&lt;</emma:literal>
                </emma:interpretation>
                <emma:interpretation id="interp12" emma:lang="en-US" emma:confidence="0">
                  <emma:literal>{</emma:literal>
                </emma:interpretation>
              </emma:one-of>
            </emma:emma>
          </inkml:annotationXML>
          <inkml:trace contextRef="#ctx0" brushRef="#br0" timeOffset="5.4989">23013 6832 5760,'0'17'2816,"16"17"-3072,-16-18 4608,0 18-3968,0 0 0,0 16 256,18 1 0,-18-18-768,16 18 0,18-34 512,0-1 0,0 1-128,-1-17 0,18-17-384,-18 1 128,0-18-768,18 0 0,-17-16-1280,-1 16 128</inkml:trace>
        </inkml:traceGroup>
        <inkml:traceGroup>
          <inkml:annotationXML>
            <emma:emma xmlns:emma="http://www.w3.org/2003/04/emma" version="1.0">
              <emma:interpretation id="{C1A99CBF-9044-4C33-AC54-F0563955273D}" emma:medium="tactile" emma:mode="ink">
                <msink:context xmlns:msink="http://schemas.microsoft.com/ink/2010/main" type="inkWord" rotatedBoundingBox="15326,17058 15801,15452 16025,15518 15550,17124"/>
              </emma:interpretation>
              <emma:one-of disjunction-type="recognition" id="oneOf3">
                <emma:interpretation id="interp13" emma:lang="en-US" emma:confidence="0">
                  <emma:literal>_</emma:literal>
                </emma:interpretation>
                <emma:interpretation id="interp14" emma:lang="en-US" emma:confidence="0">
                  <emma:literal>-</emma:literal>
                </emma:interpretation>
                <emma:interpretation id="interp15" emma:lang="en-US" emma:confidence="0">
                  <emma:literal>•</emma:literal>
                </emma:interpretation>
                <emma:interpretation id="interp16" emma:lang="en-US" emma:confidence="0">
                  <emma:literal>s</emma:literal>
                </emma:interpretation>
                <emma:interpretation id="interp17" emma:lang="en-US" emma:confidence="0">
                  <emma:literal>S</emma:literal>
                </emma:interpretation>
              </emma:one-of>
            </emma:emma>
          </inkml:annotationXML>
          <inkml:trace contextRef="#ctx0" brushRef="#br0" timeOffset="4.4989">23636 5604 5632,'0'0'2816,"16"-34"-3072,-16 34 4096,17 0-3840,-17-17 0,0 17 0,0 0 128,0 0-128,0 17 0,0-17 0,0 0 128,-17 17-128,1 0 128,-18 0-256,0-1 128,1 18 0,16-17 128,-17 0 0,17 16 0,0-16 0,17 17 0,-16-1 0,32 1 128,-16-17-128,17 16 128,17 1-256,-17 0 128,0-1 0,-1 1 0,1-17-128,-17 17 0,-17-18 0,1 1 0,-1 17 0,0-17 0,-17 16 0,-16 1 0,16-17-128,1 16 128,-1 1 0,0 0 0,1 16-128,16-33 128,0 17 0,17-18 128,0 18-128,17 0 0,0-1 0,-17-16 128,16 17-128,1-1 128,0 1-128,0-17 128,-17 17-128,17-18 128,-34 1-128,17 17 0,-17-17 0,0 16 0,0-16-128,1 17 128,-1-1-128,0 1 128,0 0-256,0-17 0,-16 16-640,16 1 0,17-17-896,-17 0 128</inkml:trace>
        </inkml:traceGroup>
      </inkml:traceGroup>
    </inkml:traceGroup>
  </inkml:traceGroup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404"/>
    </inkml:context>
    <inkml:brush xml:id="br0">
      <inkml:brushProperty name="width" value="0.05" units="cm"/>
      <inkml:brushProperty name="height" value="0.05" units="cm"/>
      <inkml:brushProperty name="color" value="#774931"/>
    </inkml:brush>
  </inkml:definitions>
  <inkml:traceGroup>
    <inkml:annotationXML>
      <emma:emma xmlns:emma="http://www.w3.org/2003/04/emma" version="1.0">
        <emma:interpretation id="{E41BB0F9-1090-41AF-885B-D45C390183CD}" emma:medium="tactile" emma:mode="ink">
          <msink:context xmlns:msink="http://schemas.microsoft.com/ink/2010/main" type="inkDrawing" rotatedBoundingBox="15821,14696 16786,14813 16770,14939 15805,14822" semanticType="underline" shapeName="Other">
            <msink:sourceLink direction="with" ref="{656A288D-C457-41F6-AB0D-67122740BD69}"/>
          </msink:context>
        </emma:interpretation>
      </emma:emma>
    </inkml:annotationXML>
    <inkml:trace contextRef="#ctx0" brushRef="#br0">24479 4881 3840,'0'0'1920,"0"17"-1536,-18-17 2560,18 0-2944,-17 0 128,1 0 128,-18 17 0,0-17-256,1 16 128,-1-16 128,-16 0 0,-1 0 0,-16 17 0,16-34 0,-34 17 128,18-16-256,0 16 0,-1-17 128,18 0 0,-1 0-128,18 17 0,-1-17-128,1 0 128,-1 1-128,17-1 0,17 0-128,-17 17 128,17-17-128,0 17 128,0-17-256,0 17 128,0 0-256,0 0 128,0 0-512,0 0 128,0 0-896,0 0 128</inkml:trace>
  </inkml:traceGroup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45:18.407"/>
    </inkml:context>
    <inkml:brush xml:id="br0">
      <inkml:brushProperty name="width" value="0.05" units="cm"/>
      <inkml:brushProperty name="height" value="0.05" units="cm"/>
      <inkml:brushProperty name="color" value="#774931"/>
    </inkml:brush>
    <inkml:brush xml:id="br1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A189F8F8-0CAC-4C76-928E-610AF746CF79}" emma:medium="tactile" emma:mode="ink">
          <msink:context xmlns:msink="http://schemas.microsoft.com/ink/2010/main" type="writingRegion" rotatedBoundingBox="16736,13580 19256,13510 19331,16182 16811,16252"/>
        </emma:interpretation>
      </emma:emma>
    </inkml:annotationXML>
    <inkml:traceGroup>
      <inkml:annotationXML>
        <emma:emma xmlns:emma="http://www.w3.org/2003/04/emma" version="1.0">
          <emma:interpretation id="{96B95126-9EB2-4F6E-8AA0-3000DDE558B2}" emma:medium="tactile" emma:mode="ink">
            <msink:context xmlns:msink="http://schemas.microsoft.com/ink/2010/main" type="paragraph" rotatedBoundingBox="16736,13580 19256,13510 19274,14139 16754,1420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D631703-DBC0-43D0-A3C5-EA8570A83217}" emma:medium="tactile" emma:mode="ink">
              <msink:context xmlns:msink="http://schemas.microsoft.com/ink/2010/main" type="line" rotatedBoundingBox="16736,13580 19256,13510 19274,14139 16754,14209"/>
            </emma:interpretation>
          </emma:emma>
        </inkml:annotationXML>
        <inkml:traceGroup>
          <inkml:annotationXML>
            <emma:emma xmlns:emma="http://www.w3.org/2003/04/emma" version="1.0">
              <emma:interpretation id="{0D37F0C8-1F4B-4A3A-83E9-3FCC07659B6F}" emma:medium="tactile" emma:mode="ink">
                <msink:context xmlns:msink="http://schemas.microsoft.com/ink/2010/main" type="inkWord" rotatedBoundingBox="16948,13593 17042,13882 16753,13976 16660,13686"/>
              </emma:interpretation>
              <emma:one-of disjunction-type="recognition" id="oneOf0">
                <emma:interpretation id="interp0" emma:lang="en-US" emma:confidence="0">
                  <emma:literal>y</emma:literal>
                </emma:interpretation>
                <emma:interpretation id="interp1" emma:lang="en-US" emma:confidence="0">
                  <emma:literal>)</emma:literal>
                </emma:interpretation>
                <emma:interpretation id="interp2" emma:lang="en-US" emma:confidence="0">
                  <emma:literal>&gt;</emma:literal>
                </emma:interpretation>
                <emma:interpretation id="interp3" emma:lang="en-US" emma:confidence="0">
                  <emma:literal>,</emma:literal>
                </emma:interpretation>
                <emma:interpretation id="interp4" emma:lang="en-US" emma:confidence="0">
                  <emma:literal>}</emma:literal>
                </emma:interpretation>
              </emma:one-of>
            </emma:emma>
          </inkml:annotationXML>
          <inkml:trace contextRef="#ctx0" brushRef="#br0">24511 3704 3584,'0'0'1792,"0"0"-1280,0 0 2176,0-17-2560,0 17 0,0 0 256,0 0 0,18 0-384,-18 0 128,16 0 128,1 17 128,-17-1 0,18 2 0,-2-2-128,2 1 0,15 0-128,-16-1 0,-1 2 0,18 15 0,-34-16 0,0-1 128,0 2-128,-16-2 0,-2 1 0,-15 0 128,0 0-384,-19 0 0,1-17-1536,-16 16 0</inkml:trace>
        </inkml:traceGroup>
        <inkml:traceGroup>
          <inkml:annotationXML>
            <emma:emma xmlns:emma="http://www.w3.org/2003/04/emma" version="1.0">
              <emma:interpretation id="{6CF73A04-C694-4BB6-B6EE-2EA690A1BB8D}" emma:medium="tactile" emma:mode="ink">
                <msink:context xmlns:msink="http://schemas.microsoft.com/ink/2010/main" type="inkWord" rotatedBoundingBox="17786,13551 19256,13510 19274,14139 17803,14180"/>
              </emma:interpretation>
              <emma:one-of disjunction-type="recognition" id="oneOf1">
                <emma:interpretation id="interp5" emma:lang="en-US" emma:confidence="0">
                  <emma:literal>)</emma:literal>
                </emma:interpretation>
                <emma:interpretation id="interp6" emma:lang="en-US" emma:confidence="0">
                  <emma:literal>~</emma:literal>
                </emma:interpretation>
                <emma:interpretation id="interp7" emma:lang="en-US" emma:confidence="0">
                  <emma:literal>s</emma:literal>
                </emma:interpretation>
                <emma:interpretation id="interp8" emma:lang="en-US" emma:confidence="0">
                  <emma:literal>^</emma:literal>
                </emma:interpretation>
                <emma:interpretation id="interp9" emma:lang="en-US" emma:confidence="0">
                  <emma:literal>S</emma:literal>
                </emma:interpretation>
              </emma:one-of>
            </emma:emma>
          </inkml:annotationXML>
          <inkml:trace contextRef="#ctx0" brushRef="#br1" timeOffset="83501">25496 4058 3712,'0'-39'1792,"20"-19"-1024,-1 38 1920,-19 1-2688,19-1 0,1 20 128,0-19 128,0 19-128,18 0 0,-18 19 128,0-19 0,-1 20 128,20-20 0,-19 19-128,18-19 0,-18 20-128,0-20 128,19 19-128,-20-19 128,1 0-256,0 0 128,18-19-128,-18 19 128,0-20-128,18 1 128,-18-1-128,0 1 0,19-1 0,-20 1 128,1-1 0,0 20 0,18-20 128,21 20 0,-20-19-128,20 19 128,-20 0-128,0 0 0,0 19 0,-19-19 0,18 0-128,-18 0 0,0-19 0,19 19 0,-20 0 0,21 0 0,-21-20-128,0 20 128,1-39-384,0 20 128,-1-1-384,0 20 0,-19-19-1152,0-1 128</inkml:trace>
          <inkml:trace contextRef="#ctx0" brushRef="#br1" timeOffset="83925">26610 3570 5760,'0'0'2816,"20"20"-3456,-20-20 4480,0 20-3840,19-20 0,1 19 128,-1-19 128,20 19-128,-19-19 128,19 20 128,0 0 0,0-1 128,0 20 0,0-19 0,-39-1 0,20 20-128,-20-19 0,0 19-128,0 0-1,-20 0-255,-19 20 0,20-1-511,-40-18-1,20 18-1536,19-38 0</inkml:trace>
        </inkml:traceGroup>
      </inkml:traceGroup>
    </inkml:traceGroup>
    <inkml:traceGroup>
      <inkml:annotationXML>
        <emma:emma xmlns:emma="http://www.w3.org/2003/04/emma" version="1.0">
          <emma:interpretation id="{4932F28F-8BB7-43E2-A961-0ECAACCC2A62}" emma:medium="tactile" emma:mode="ink">
            <msink:context xmlns:msink="http://schemas.microsoft.com/ink/2010/main" type="paragraph" rotatedBoundingBox="17260,15101 17984,16117 17611,16382 16888,15366" alignmentLevel="2"/>
          </emma:interpretation>
        </emma:emma>
      </inkml:annotationXML>
      <inkml:traceGroup>
        <inkml:annotationXML>
          <emma:emma xmlns:emma="http://www.w3.org/2003/04/emma" version="1.0">
            <emma:interpretation id="{293E0FD7-2920-4FD8-9FFF-3C4E7AC43684}" emma:medium="tactile" emma:mode="ink">
              <msink:context xmlns:msink="http://schemas.microsoft.com/ink/2010/main" type="line" rotatedBoundingBox="17260,15101 17984,16117 17611,16382 16888,15366"/>
            </emma:interpretation>
          </emma:emma>
        </inkml:annotationXML>
        <inkml:traceGroup>
          <inkml:annotationXML>
            <emma:emma xmlns:emma="http://www.w3.org/2003/04/emma" version="1.0">
              <emma:interpretation id="{E8ED42BC-AD6F-4A04-A586-98C7FF16F148}" emma:medium="tactile" emma:mode="ink">
                <msink:context xmlns:msink="http://schemas.microsoft.com/ink/2010/main" type="inkWord" rotatedBoundingBox="17260,15101 17984,16117 17611,16382 16888,15366"/>
              </emma:interpretation>
              <emma:one-of disjunction-type="recognition" id="oneOf2">
                <emma:interpretation id="interp10" emma:lang="en-US" emma:confidence="0">
                  <emma:literal>in</emma:literal>
                </emma:interpretation>
                <emma:interpretation id="interp11" emma:lang="en-US" emma:confidence="0">
                  <emma:literal>is</emma:literal>
                </emma:interpretation>
                <emma:interpretation id="interp12" emma:lang="en-US" emma:confidence="0">
                  <emma:literal>on</emma:literal>
                </emma:interpretation>
                <emma:interpretation id="interp13" emma:lang="en-US" emma:confidence="0">
                  <emma:literal>was</emma:literal>
                </emma:interpretation>
                <emma:interpretation id="interp14" emma:lang="en-US" emma:confidence="0">
                  <emma:literal>an</emma:literal>
                </emma:interpretation>
              </emma:one-of>
            </emma:emma>
          </inkml:annotationXML>
          <inkml:trace contextRef="#ctx0" brushRef="#br1" timeOffset="-5">25149 6208 5248,'0'0'2560,"17"0"-2944,1 0 4352,-18 0-3968,17 0 128,-1 17 128,18-17 0,0 16-256,0-16 128,-1 17 256,0-17 0,1 17-128,0-17 128,0 0 0,-18 0 0,18-17-256,-17 17 128,-17-33-256,0-1 128,17 0-512,-34-16 0,17-1-1536,0-16 128</inkml:trace>
          <inkml:trace contextRef="#ctx0" brushRef="#br1" timeOffset="-4">24779 5283 4608,'17'-17'2304,"-17"34"-2816,0-17 4096,17 16-3584,-17-16 0,0 18 256,0-2 0,17 1-256,-17 17 0,0-17 128,17-1 128,-17 1 0,16 0 0,1 0-128,0 0 128,0-17-128,17 0 0,-18 0-128,1 0 128,17 16-128,-17-16 0,0 18 0,-1-2 0,-16 1 0,0 0 0,17 17 0,-17-18 128,0 18 0,17-18 128,-17 18-128,17-17 0,0 0 0,-17 0 0,16 0 0,1-1 0,1-16-128,-1 18 0,17-2 0,-18 1 128,18-17-128,0 17 0,-18-1 0,1 2 0,0-2 0,17 1 128,-34 16-128,17 1 0,-1 0-128,-16 0 128,17 0 0,-17-18 128,0 1-256,0 0 128,0-1-128,0-16 0,0 18-256,0-18 128,0 0-768,0 0 0,0-18-640,0 18 128</inkml:trace>
        </inkml:traceGroup>
      </inkml:traceGroup>
    </inkml:traceGroup>
  </inkml:traceGroup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1T01:08:37.878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A767BC7D-4C48-4E3B-9E2F-D478F5656C68}" emma:medium="tactile" emma:mode="ink">
          <msink:context xmlns:msink="http://schemas.microsoft.com/ink/2010/main" type="writingRegion" rotatedBoundingBox="22940,5544 23266,6658 22921,6759 22596,5645"/>
        </emma:interpretation>
      </emma:emma>
    </inkml:annotationXML>
    <inkml:traceGroup>
      <inkml:annotationXML>
        <emma:emma xmlns:emma="http://www.w3.org/2003/04/emma" version="1.0">
          <emma:interpretation id="{8FDE20BC-E448-469C-977B-03B01B30E203}" emma:medium="tactile" emma:mode="ink">
            <msink:context xmlns:msink="http://schemas.microsoft.com/ink/2010/main" type="paragraph" rotatedBoundingBox="22940,5544 23266,6658 22921,6759 22596,56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7E65F89-A3F4-4486-8C04-7675DF850253}" emma:medium="tactile" emma:mode="ink">
              <msink:context xmlns:msink="http://schemas.microsoft.com/ink/2010/main" type="line" rotatedBoundingBox="22940,5544 23266,6658 22921,6759 22596,5645"/>
            </emma:interpretation>
          </emma:emma>
        </inkml:annotationXML>
        <inkml:traceGroup>
          <inkml:annotationXML>
            <emma:emma xmlns:emma="http://www.w3.org/2003/04/emma" version="1.0">
              <emma:interpretation id="{7A9AE556-5696-4DBA-9E43-F6CF81CB27CE}" emma:medium="tactile" emma:mode="ink">
                <msink:context xmlns:msink="http://schemas.microsoft.com/ink/2010/main" type="inkWord" rotatedBoundingBox="22940,5544 23266,6658 22921,6759 22596,5645"/>
              </emma:interpretation>
              <emma:one-of disjunction-type="recognition" id="oneOf0">
                <emma:interpretation id="interp0" emma:lang="zh-TW" emma:confidence="0">
                  <emma:literal>化</emma:literal>
                </emma:interpretation>
                <emma:interpretation id="interp1" emma:lang="zh-TW" emma:confidence="0">
                  <emma:literal>北</emma:literal>
                </emma:interpretation>
                <emma:interpretation id="interp2" emma:lang="zh-TW" emma:confidence="0">
                  <emma:literal>∞</emma:literal>
                </emma:interpretation>
                <emma:interpretation id="interp3" emma:lang="zh-TW" emma:confidence="0">
                  <emma:literal>如</emma:literal>
                </emma:interpretation>
                <emma:interpretation id="interp4" emma:lang="zh-TW" emma:confidence="0">
                  <emma:literal>水</emma:literal>
                </emma:interpretation>
              </emma:one-of>
            </emma:emma>
          </inkml:annotationXML>
          <inkml:trace contextRef="#ctx0" brushRef="#br0">23298 6191 5376,'-17'-17'2688,"68"17"-2560,-35 0 2816,-16 0-2944,17-17 128,0 17-128,0 0 0,0 0 0,-1 17 0,1-17 0,-17 17 0,17 0 0,-17 0 0,0 16 0,0-16 0,-17 17 0,17-1 128,0 1-128,-17-17 128,17 16 0,0-16 0,-16 17 0,16-17 0,16 0 128,-16-1 0,17 1 0,0 0 0,17 0-128,0 0 128,-1-1 0,-16-16 0,17 17-256,-1 17 128,-16-17-128,-1 0 128,-16-1-128,18 1 0,-18 0 0,-18 17 0,2-1 0,-1-16 0,0 17 0,1-1 0,-2 1 0,2-17 0,16 17-128,0-1 128,0-16-384,0 0 128,0 0-256,16-17 0,2 16-1280,-2-16 128</inkml:trace>
          <inkml:trace contextRef="#ctx0" brushRef="#br0" timeOffset="334">23500 7082 5376,'0'-16'2688,"17"16"-2816,-17 0 4096,0 0-3584,17 16 0,-1-16 0,2 17 128,-2 16-640,1-15 0,0-2 384,0 18 128,16-17-256,1 0 0,-17-1 0,0-16 0,17-16-128,-18-1 128,1-17-512,16-17 128,-15 1-1536,-18-17 0</inkml:trace>
        </inkml:traceGroup>
      </inkml:traceGroup>
    </inkml:traceGroup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1T01:08:58.505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109F0E34-F409-403F-A571-D5FC654065F1}" emma:medium="tactile" emma:mode="ink">
          <msink:context xmlns:msink="http://schemas.microsoft.com/ink/2010/main" type="writingRegion" rotatedBoundingBox="19344,3347 20673,3347 20673,4138 19344,4138"/>
        </emma:interpretation>
      </emma:emma>
    </inkml:annotationXML>
    <inkml:traceGroup>
      <inkml:annotationXML>
        <emma:emma xmlns:emma="http://www.w3.org/2003/04/emma" version="1.0">
          <emma:interpretation id="{5FD846BA-49C2-4D56-B94B-C86DDE730839}" emma:medium="tactile" emma:mode="ink">
            <msink:context xmlns:msink="http://schemas.microsoft.com/ink/2010/main" type="paragraph" rotatedBoundingBox="19344,3347 20673,3347 20673,4138 19344,41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D695F2E-093A-4B18-8E3E-7AE3F84BB9DC}" emma:medium="tactile" emma:mode="ink">
              <msink:context xmlns:msink="http://schemas.microsoft.com/ink/2010/main" type="line" rotatedBoundingBox="19344,3347 20673,3347 20673,4138 19344,4138"/>
            </emma:interpretation>
          </emma:emma>
        </inkml:annotationXML>
        <inkml:traceGroup>
          <inkml:annotationXML>
            <emma:emma xmlns:emma="http://www.w3.org/2003/04/emma" version="1.0">
              <emma:interpretation id="{BE4F37E9-53E2-4ACE-B1AD-DCD92AB1F999}" emma:medium="tactile" emma:mode="ink">
                <msink:context xmlns:msink="http://schemas.microsoft.com/ink/2010/main" type="inkWord" rotatedBoundingBox="19344,3347 20673,3347 20673,4138 19344,4138"/>
              </emma:interpretation>
              <emma:one-of disjunction-type="recognition" id="oneOf0">
                <emma:interpretation id="interp0" emma:lang="zh-TW" emma:confidence="0">
                  <emma:literal>*</emma:literal>
                </emma:interpretation>
                <emma:interpretation id="interp1" emma:lang="zh-TW" emma:confidence="0">
                  <emma:literal>大</emma:literal>
                </emma:interpretation>
                <emma:interpretation id="interp2" emma:lang="zh-TW" emma:confidence="0">
                  <emma:literal>&amp;</emma:literal>
                </emma:interpretation>
                <emma:interpretation id="interp3" emma:lang="zh-TW" emma:confidence="0">
                  <emma:literal>£</emma:literal>
                </emma:interpretation>
                <emma:interpretation id="interp4" emma:lang="zh-TW" emma:confidence="0">
                  <emma:literal>』</emma:literal>
                </emma:interpretation>
              </emma:one-of>
            </emma:emma>
          </inkml:annotationXML>
          <inkml:trace contextRef="#ctx0" brushRef="#br0">21280 4678 4992,'-17'0'2432,"34"0"-2816,-17-18 4096,0 18-3712,16-16 0,-16-1 0,0 0 128,18 0-256,-18 0 128,0-17 0,0 18 128,0-1-128,0-16 128,0 15-128,-18 2 128,18-18 0,-16 18 0,16 16 0,-17-18 0,-16 36 0,15-18 0,-15 0 0,-1 16 0,1 1-128,-1 0 128,0-1-128,-16 2 128,16-2 0,0-16 0,-16 0 0,34 0 0,-18 0 0,17 0 0,0-16 0,0-2 128,0 2-256,17-18 128,-16 18-128,16-2 128,0 2-128,-18-1 0,18 0 0,-16 0 128,-1 17-128,-16 0 0,-1 0 0,0 0 0,18 17 0,-35-17 0,17 17 0,1 0 128,-18-17-128,18 16 0,-1-16 0,0 0 0,18 0 0,-18 0 0,17-16-128,0-1 128,1 0-128,-2 17 128,18-17-256,-16 0 0,16 1-512,-17 16 0,17-17-1024,0 17 128</inkml:trace>
          <inkml:trace contextRef="#ctx0" brushRef="#br0" timeOffset="334">20221 3887 4736,'0'0'2304,"0"17"-2304,-17-17 3456,17 0-3456,-17 17 0,0-17 128,1 33 128,-1-16-256,-17 17 0,17-1 128,-16 1 0,16 16 0,0-16 128,0 0-128,17-1 128,-17 1 0,17 0 0,17-18 0,0 18 0,0 0-256,16-17 0,1 16-768,33-16 0,-33 0-896,34 17 0</inkml:trace>
        </inkml:traceGroup>
      </inkml:traceGroup>
    </inkml:traceGroup>
  </inkml:traceGroup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1T01:08:42.123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7C9869AF-1AE0-49C6-8B03-9C390F0DCA32}" emma:medium="tactile" emma:mode="ink">
          <msink:context xmlns:msink="http://schemas.microsoft.com/ink/2010/main" type="inkDrawing" rotatedBoundingBox="23705,1988 24060,2030 24051,2103 23696,2061" shapeName="Other"/>
        </emma:interpretation>
      </emma:emma>
    </inkml:annotationXML>
    <inkml:trace contextRef="#ctx0" brushRef="#br0">24342 2576 5376,'17'17'2688,"16"-51"-2816,-16 34 4352,17 0-4224,0 0 128,-1 0-128,18 0 128,-18 0-256,1 17 128,0-17 0,-18 17 0,2-17-256,-18 17 0,0-1-1280,-18 1 0</inkml:trace>
  </inkml:traceGroup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1T01:08:41.856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ED951086-1233-475F-AE3E-8A49B6407818}" emma:medium="tactile" emma:mode="ink">
          <msink:context xmlns:msink="http://schemas.microsoft.com/ink/2010/main" type="inkDrawing" rotatedBoundingBox="23270,2884 23880,2044 24013,2141 23403,2981" shapeName="Other"/>
        </emma:interpretation>
      </emma:emma>
    </inkml:annotationXML>
    <inkml:trace contextRef="#ctx0" brushRef="#br0">24039 3518 5376,'0'0'2688,"17"-51"-3072,-17 51 3840,0-17-3584,16 1 128,-16-18 0,0 17 128,18-16-128,-2-18 0,1 18 128,0-18 0,-1 0 0,2 1 128,-2 0-128,1 16 0,0 0 128,17 18 0,-18-2-128,-16 2 128,18 16-128,-2 0 0,-16 0-128,17 0 0,0 16 0,-1-16 128,2 0-128,-18 0 0,33 18 0,-16-36 0,17 2 128,-18-1 0,1-17-128,0 17 0,0-16 0,-17-1 128,17 1-128,-17-1 0,0 17 0,16-16 128,-16 15-256,0 2 128,0 16-256,0 0 0,0-17-640,18 17 128,-18 0-896,0-17 0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7T18:36:30.891"/>
    </inkml:context>
    <inkml:brush xml:id="br0">
      <inkml:brushProperty name="width" value="0.175" units="cm"/>
      <inkml:brushProperty name="height" value="0.175" units="cm"/>
    </inkml:brush>
  </inkml:definitions>
  <inkml:traceGroup>
    <inkml:annotationXML>
      <emma:emma xmlns:emma="http://www.w3.org/2003/04/emma" version="1.0">
        <emma:interpretation id="{8E2FBEBC-CDA6-42A7-B24A-A1927C27F07E}" emma:medium="tactile" emma:mode="ink">
          <msink:context xmlns:msink="http://schemas.microsoft.com/ink/2010/main" type="inkDrawing" rotatedBoundingBox="15198,6954 15932,7626 15860,7705 15125,7034" semanticType="callout" shapeName="Other">
            <msink:sourceLink direction="with" ref="{C8B8FCD0-CB6B-43C7-8737-8FA7FF621897}"/>
            <msink:sourceLink direction="with" ref="{7BC4EB47-B8B6-4757-9D3A-136A31C96816}"/>
          </msink:context>
        </emma:interpretation>
      </emma:emma>
    </inkml:annotationXML>
    <inkml:trace contextRef="#ctx0" brushRef="#br0">19279 7318 3072,'0'-19'1536,"19"0"-1152,-19 19 2048,0 0-2048,0-19 0,0 19 128,0 0 0,0 0-768,0 0 128,0 0 384,0 0 128,0 0-256,19 0 128,-19 0-128,0 0 128,19 0 0,0 0 0,0 0-128,0 19 128,-19 0-128,19 0 128,19-1-256,-19 2 128,0 18-128,19-20 128,0 20-128,-1 0 128,20 0-128,-19 0 128,0 0-128,19 0 128,-19 0-128,0 0 128,-19 0-128,19 0 128,-19-20-128,-19 2 128,19-2-128,0 2 128,-19-2-128,19-18 128,-19 20 0,18-20 0,-18 0-128,0 18 128,0-18-128,19 0 0,-19 0-256,0 0 128,0 0-768,0 0 128,0-18-896,19 18 128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1T01:09:02.452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E4469166-7884-4CB0-B65A-99CAC25DA562}" emma:medium="tactile" emma:mode="ink">
          <msink:context xmlns:msink="http://schemas.microsoft.com/ink/2010/main" type="writingRegion" rotatedBoundingBox="23599,4591 24759,4591 24759,5163 23599,5163"/>
        </emma:interpretation>
      </emma:emma>
    </inkml:annotationXML>
    <inkml:traceGroup>
      <inkml:annotationXML>
        <emma:emma xmlns:emma="http://www.w3.org/2003/04/emma" version="1.0">
          <emma:interpretation id="{1F686A4F-448E-4A41-90FB-64CF42850ADA}" emma:medium="tactile" emma:mode="ink">
            <msink:context xmlns:msink="http://schemas.microsoft.com/ink/2010/main" type="paragraph" rotatedBoundingBox="23599,4591 24759,4591 24759,5163 23599,516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52BA420-2DED-4D45-A153-C2DFC1157B27}" emma:medium="tactile" emma:mode="ink">
              <msink:context xmlns:msink="http://schemas.microsoft.com/ink/2010/main" type="line" rotatedBoundingBox="23599,4591 24759,4591 24759,5163 23599,5163"/>
            </emma:interpretation>
          </emma:emma>
        </inkml:annotationXML>
        <inkml:traceGroup>
          <inkml:annotationXML>
            <emma:emma xmlns:emma="http://www.w3.org/2003/04/emma" version="1.0">
              <emma:interpretation id="{45FE08A0-DBDA-4656-AB19-F4407357F3CE}" emma:medium="tactile" emma:mode="ink">
                <msink:context xmlns:msink="http://schemas.microsoft.com/ink/2010/main" type="inkWord" rotatedBoundingBox="23599,4591 24759,4591 24759,5163 23599,5163"/>
              </emma:interpretation>
              <emma:one-of disjunction-type="recognition" id="oneOf0">
                <emma:interpretation id="interp0" emma:lang="zh-TW" emma:confidence="0">
                  <emma:literal>以</emma:literal>
                </emma:interpretation>
                <emma:interpretation id="interp1" emma:lang="zh-TW" emma:confidence="0">
                  <emma:literal>地</emma:literal>
                </emma:interpretation>
                <emma:interpretation id="interp2" emma:lang="zh-TW" emma:confidence="0">
                  <emma:literal>幻</emma:literal>
                </emma:interpretation>
                <emma:interpretation id="interp3" emma:lang="zh-TW" emma:confidence="0">
                  <emma:literal>切</emma:literal>
                </emma:interpretation>
                <emma:interpretation id="interp4" emma:lang="zh-TW" emma:confidence="0">
                  <emma:literal>“</emma:literal>
                </emma:interpretation>
              </emma:one-of>
            </emma:emma>
          </inkml:annotationXML>
          <inkml:trace contextRef="#ctx0" brushRef="#br0">25165 5131 3840,'-17'0'1920,"17"0"-768,0 0 2048,0 0-3072,17 0 128,-17 17 128,0-17 0,0 17-512,0 0 0,17-1 384,-17 18 0,16 0-128,2-17 0,15 16 0,-16 1 0,17-17 0,-18 33 128,18-33 0,-17 17 128,0-1-128,-1-16 0,-16 0 0,0 0 128,-16 0-256,-18 16 0,0-16-384,-16 0 128,-18 16-896,2-16 128,-2 0-896,1-17 0</inkml:trace>
          <inkml:trace contextRef="#ctx0" brushRef="#br0" timeOffset="-418">24240 5384 4608,'0'-17'2304,"0"17"-1920,0 0 2304,0-17-2560,17 1 0,-17-1 0,17 0 0,-17 0-256,17 0 128,16 0 128,-16-16 128,17 16-256,-1 17 128,-16-17 0,17 17 0,-1 0 0,-16 17 128,17 0-256,-17 0 128,16-1 128,-16 1 128,17 17-128,-17-17 0,-1 0-128,1-1 128,0-16-128,17 17 128,-17-17-256,16 0 0,-16 17 0,17-17 128,16-17-128,-16 17 0,-1 0 0,1 0 128,0 0-128,-1 0 128,-16 0-128,0 17 0,0 0 0,0 0 0,-17-1-128,16-16 128,-16 0-256,17 17 0,-17-17-256,17 0 0,-17 0-1152,0 17 0</inkml:trace>
        </inkml:traceGroup>
      </inkml:traceGroup>
    </inkml:traceGroup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3T15:46:12.495"/>
    </inkml:context>
    <inkml:brush xml:id="br0">
      <inkml:brushProperty name="width" value="0.175" units="cm"/>
      <inkml:brushProperty name="height" value="0.175" units="cm"/>
      <inkml:brushProperty name="color" value="#FF8000"/>
    </inkml:brush>
  </inkml:definitions>
  <inkml:traceGroup>
    <inkml:annotationXML>
      <emma:emma xmlns:emma="http://www.w3.org/2003/04/emma" version="1.0">
        <emma:interpretation id="{274025DD-CF49-4E22-A7EF-4FE9CF072658}" emma:medium="tactile" emma:mode="ink">
          <msink:context xmlns:msink="http://schemas.microsoft.com/ink/2010/main" type="inkDrawing" rotatedBoundingBox="6206,15594 7431,15828 7220,16927 5996,16693" hotPoints="7255,16274 6668,16862 6080,16274 6668,15687" semanticType="enclosure" shapeName="Circle"/>
        </emma:interpretation>
      </emma:emma>
    </inkml:annotationXML>
    <inkml:trace contextRef="#ctx0" brushRef="#br0">9282 16374 2432,'-20'20'1152,"20"-40"256,0 20 0,0 0-1152,0 0 0,0 0 384,-20 0 0,20 0-768,0 0 128,-20 0 512,1 0 0,0 20-128,19-20 0,-40 0-256,21 19 128,0 1-128,-21-20 128,21 19-256,0 1 128,-1-1-128,0 20 0,0-19 0,1 19 128,0 0-128,-1 0 128,20 0-128,-20 0 128,20 0-128,0 1 128,-19-2-128,19 2 0,19-1 0,-19 0 128,0-20-128,20 1 0,0 19 0,-20-20 0,19 20 0,20-19 128,-19 19-128,0-19 0,18 19 0,2-20 128,-21 1-128,20-1 128,0 1-128,0-1 128,1 1-128,-2-20 128,2 19-128,-2-19 128,2 0-128,-2 0 0,22-19 0,-22 19 0,21-20 0,0 20 128,-21-19 0,22-1 128,-22 1-128,2-1 0,-2 1 0,2-20 0,-2 19 0,-18-19 128,20 19-256,-21-19 0,0 0 0,1 20 128,-20-20-128,20 0 128,-20 0-128,0-20 128,0 20-128,0 0 128,0 0-128,0 0 128,-20 0 0,0-1 0,1 21 0,0-20 0,-21 19 0,20-19 0,-18 20-128,-21-1 128,20 1-128,0-1 128,-20 1-256,20 19 128,0-20 0,-19 0 0,18 20 0,2 0 0,-2 0 0,1 20 0,20-20 0,-21 0 0,2 0 0,18 20 0,-19-20 0,0 19 0,19 1 0,0-20 0,-18 19 0,18 1 0,-19-1 0,20 1 0,-21 19 0,21-20 128,19 20 0,-19 1 0,-1-1 0,0 0 0,20 0 0,0 0 0,0 0 0,0 0 0,0-19-128,0 19 128,0-20-128,0 20 127,20-19-127,0 19 128,-1-20-128,0 1 0,21 19 0,-21-19 128,20-1-128,-19 1 128,18-1-128,2 1 0,-20-1-128,18 1 128,2-1 0,-2-19 0,2 20 0,-21-20 0,20 0 0,1 19 0,-2-19 0,-18-19 0,19 19 0,0 0 0,-19-20 0,18 1 0,2 19-128,-20-20 128,18 1-128,-18-1 128,0 1-127,18-20 127,-18 19-128,0-19 128,-1 19-128,0-19 128,1 20 0,-20-20 0,20 0 0,-20 0 0,20-1 0,-20 2 128,0-2-128,-20 1 0,0-19-128,0 19 128,1-1-128,-20 1 128,19-19-128,-18 19 128,-2 0 0,2 0 0,18-1-128,-20 21 128,21-1 0,-20 1 0,0 19 0,0-20 0,0 20 0,0 0 0,-1 20 0,2-20 0,-2 19-128,2 1 128,18-20-128,-19 19 128,0 1 0,-1 0 0,21-1-128,-20 1 128,19 19 0,1-20 128,-20 1-128,19 19 0,1-20 0,19 1 0,-19 19 0,-1 0 0,20-19 0,-20 19 0,20-20-128,0 20 128,0 1 0,0-21 0,0 20 0,0-19 128,20 19-128,0-20 0,-1 20 0,0-19 128,-19 19-128,20-20 0,0 1-128,-1-1 128,0 21 0,21-21 0,-21 1 0,0-1 0,1 1 0,0-1 0,0 1 0,-1-1 0,20 1 0,-19-20 0,-1 19 0,20 1 0,-19-20 0,18 0 0,-18 0 0,20 0 0,-2 0 0,2 0 0,-2 0-128,2-20 128,-2 1 0,22-1 0,-22-19 0,2 20 0,-21-1 0,20 1 0,-19-20 0,-1-1 0,0 1 0,1 20 0,0-20 0,0 19 0,-20-19 0,19 20 0,-19-20 0,0 19 0,0-19 0,0 20 128,0-21-128,-19 1 0,-1 0 0,0 0 128,-19 20-128,0-21 128,0 1-128,0 20 0,0-20 0,0 19 0,-1 1 0,2-20 0,-2 19 0,2 1 0,18-1 0,-19 0 0,0 1 0,-1 19 128,2-20-128,18 20 0,-19 0 0,0 0 0,0 20 0,0-1 128,-1-19-256,21 20 128,-20 0 0,0 19 0,20-20 0,-21 1 0,21 19 0,0-20 0,-1 20 0,0 0 0,20 1 0,-20-1 0,1 0 0,19 0 0,0 0 0,0 0 0,0 0 0,0-19 0,0 19 0,19 0 0,-19-20 0,20 1 0,-20-1 0,20 1 0,-20-1 0,20 1 0,-1-1 0,0 1 128,1 0-128,0-1 0,-1 1 0,-19-1 0,19 1 0,21-1 0,-21-19 0,0 20 128,1-20-128,0 19 0,0 1 0,-1-1 0,20-19 0,-19 0 128,-1 20-128,0-20 0,1 0 0,19 0 0,0-20 0,-19 20 0,19-19 0,20 19 0,-21-20 0,2 1 0,-2-1 0,2 1 0,-1-20 0,0 19 0,0-19 0,-20 19 0,21 1 0,-21-1 0,0-19 0,1 20 0,0-20 0,0 19 0,-20-19 0,0 0 0,0 19 0,0-18 0,0-21 0,0 20 0,0 0 0,-20 0 0,20 19-128,-20-19 128,0 0 0,1 19 128,0 1-256,-21-20 128,2 39 0,-2-20 0,2 1 0,18-1 128,-20 1-256,2-1 128,18 20 0,-19-20 128,0 1-128,0 19 0,20 0 0,-21 0 0,20 0 0,-18 19 0,18-19 0,-19 20 0,0-20 0,19 20 0,-18-1 0,-2 1 0,20-20 0,-18 19 0,18 1 0,-19-1 0,20 1-128,-1-1 128,0 20 0,1-19 0,0-1 0,19 1 0,-20 0 0,20 19 0,-20-20 0,20 20 128,0-19-128,0 19 0,0-19 0,0 18 0,0-18 0,0 19 128,0-19-128,20 19 0,0 0 0,-1-20 0,0 20 0,1-19 0,19-1 0,-20 21 0,21-21 0,-2 1 0,-18-1 0,20 1 0,-2-1 0,2-19 0,-21 20 0,40-20 0,-21 19 0,2-19 0,-1 0 0,0 0 0,0 0 0,0-19 0,0 19 0,0-20 0,-19 1 0,0-1 0,18 1 0,-18-20 0,0 19 0,-1 0 0,0-19 0,1 20 0,0-1 0,-20-19 0,19 0 0,-19 0 0,0 0 0,0 0 0,0 0 0,0 0 0,-19 19 0,19-19 0,-20 20 0,20-20 0,-20 19 0,-18 0 0,18 1 0,0-1 0,-18 1 0,18-20 0,-20 39 0,2-20 0,18 1 0,-19-1 0,20 20 0,-21-19 0,21 19 0,-20-20 0,-1 20 0,21 20 0,-20-20 0,0 0 0,20 0 0,-21 19 0,-18-19-128,-1 20 128,20-1 0,0 1 0,0 19 0,19-20 128,-18 1-128,18-1 0,0 21 0,0-1 0,1-20 0,19 20 0,-19 0-128,19 1 128,19-21 0,-19 20 128,0 0-128,19-19 0,1 19 0,0 0 0,19-20 0,-20 1 0,1 19 0,19-20 0,0 1-128,0 19 128,-20-19 0,21-1 0,-1-19 0,0 20 0,0-20 0,0 19 0,19-19 0,-18-19 0,-1 19 0,20-20 0,-21 20 0,2-19 0,-2-1 0,2 1 0,-1-1 0,0 0 0,-19 1 0,18-1 0,-18-19 0,0 20 0,-1-1 0,0 1 0,1 19 0,-20-20 0,20 1 0,-20 19 0,0-20-256,0 20 128,0-19-1024,0 19 128,0-20-1024,-20 0 128</inkml:trace>
  </inkml:traceGroup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3T15:53:15.290"/>
    </inkml:context>
    <inkml:brush xml:id="br0">
      <inkml:brushProperty name="width" value="0.175" units="cm"/>
      <inkml:brushProperty name="height" value="0.175" units="cm"/>
      <inkml:brushProperty name="color" value="#FF8000"/>
    </inkml:brush>
  </inkml:definitions>
  <inkml:traceGroup>
    <inkml:annotationXML>
      <emma:emma xmlns:emma="http://www.w3.org/2003/04/emma" version="1.0">
        <emma:interpretation id="{3A349E6E-C7A4-45D2-8F32-13E77AEEE93C}" emma:medium="tactile" emma:mode="ink">
          <msink:context xmlns:msink="http://schemas.microsoft.com/ink/2010/main" type="inkDrawing" rotatedBoundingBox="4132,16147 4152,16561 3816,16577 3796,16163" shapeName="Other"/>
        </emma:interpretation>
      </emma:emma>
    </inkml:annotationXML>
    <inkml:trace contextRef="#ctx0" brushRef="#br0">6779 17117 2560,'0'0'1280,"0"-20"-640,0 20 1152,0 0-1664,0 0 0,-18 0 128,18 0 128,0 20-384,0-20 128,-20 0 128,20 0 128,-20 0-128,20 0 128,-19 0-128,19 0 0,-20 0-128,20 0 128,-19 0-128,19 0 0,0 0 0,-20 0 0,20-20 0,0 20 0,-19-19-128,19 19 128,0-20-128,0 1 0,-20-1 0,20 1 128,0-1-128,0 20 0,0-19 0,20-1 128,-20 1-128,0-1 0,0 0 0,0 1 0,19-1 0,-19 1 128,0-1-128,20 1 0,-20-1 0,19 20 0,1-19 0,-20 19 128,19-20-128,1 20 128,-20 0-128,20 0 0,-20 0 0,18 0 0,-18 20 0,20-20 0,-1 0 0,-19 19 0,20-19-128,-20 0 128,19 20 0,-19-20 128,20 19-128,-20-19 0,19 20 0,-19-1 0,0-19 0,20 20 128,-20-20-128,0 19 0,0 1 0,19 0 0,-19-1 0,0 1 0,0-1 0,0-19 0,0 20 0,0-1 0,0 1 0,0-20 0,0 19 0,-19-19 0,19 20 0,0-20 0,0 19 0,-20-19 0,20 0 0,0 20 0,-19-20 0,19 0 0,0 0 0,-20 0 0,1 19 0,19-19 0,-20 0 0,1 0 0,-1 0 0,20 0 0,-18 0 0,-2 0 0,20 0 0,-20 0 0,20 0 0,0 0 0,-19-19 0,19 19 0,0 0 0,-20 0 0,20 0 0,0 0 0,-19-20 0,19 20 0,0-19 0,0 19 0,0-20 0,-20 20 0,20-19 0,0 19 0,0-20 0,-19 20 0,19-19-128,0-1 128,0 20-128,0-19 128,0-1 0,0 20 0,19-19 0,-19-1 0,20 20-128,-20-20 128,19 1-128,-19 19 0,20-20-512,-1 20 128,-19-19-768,20 19 0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7T18:36:29.991"/>
    </inkml:context>
    <inkml:brush xml:id="br0">
      <inkml:brushProperty name="width" value="0.175" units="cm"/>
      <inkml:brushProperty name="height" value="0.175" units="cm"/>
    </inkml:brush>
  </inkml:definitions>
  <inkml:traceGroup>
    <inkml:annotationXML>
      <emma:emma xmlns:emma="http://www.w3.org/2003/04/emma" version="1.0">
        <emma:interpretation id="{0A965B6C-35F2-4C87-A0D5-128A076EC3D0}" emma:medium="tactile" emma:mode="ink">
          <msink:context xmlns:msink="http://schemas.microsoft.com/ink/2010/main" type="inkDrawing" rotatedBoundingBox="15164,7428 15779,6849 15854,6929 15239,7507" semanticType="callout" shapeName="Other">
            <msink:sourceLink direction="to" ref="{C8B8FCD0-CB6B-43C7-8737-8FA7FF621897}"/>
            <msink:sourceLink direction="to" ref="{7BC4EB47-B8B6-4757-9D3A-136A31C96816}"/>
          </msink:context>
        </emma:interpretation>
      </emma:emma>
    </inkml:annotationXML>
    <inkml:trace contextRef="#ctx0" brushRef="#br0">19980 7186 2944,'0'0'1408,"0"19"-384,0-19 1408,0 0-2176,0 0 0,0 0 128,0 0 0,-18 0-512,18 0 128,0 0 256,-20 0 128,20 19-128,-18-19 0,18 0-128,-20 0 128,2 19-128,-2-19 128,2 19-128,-20-19 0,19 19-128,-19 0 128,19-1-128,-19 2 128,19-2-128,0 2 0,-19-2 0,19 2 128,0-2-128,1 2 128,-20 18-128,18-1 128,2 1 0,18-19 0,-20 19-128,2-19 128,-2 0-128,2 0 0,18 0 0,-20 0 128,20 0-128,-18-19 0,18 0 0,0 18 0,0-18-128,-19 0 128,19 0-128,0 0 0,0 0-256,0 0 128,19-18-640,-19 18 128,0 0-640,18-19 0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37:06.872"/>
    </inkml:context>
    <inkml:brush xml:id="br0">
      <inkml:brushProperty name="width" value="0.05" units="cm"/>
      <inkml:brushProperty name="height" value="0.05" units="cm"/>
      <inkml:brushProperty name="color" value="#808080"/>
    </inkml:brush>
  </inkml:definitions>
  <inkml:traceGroup>
    <inkml:annotationXML>
      <emma:emma xmlns:emma="http://www.w3.org/2003/04/emma" version="1.0">
        <emma:interpretation id="{55D3A737-F39E-4EA9-897B-B2EA9EB08A97}" emma:medium="tactile" emma:mode="ink">
          <msink:context xmlns:msink="http://schemas.microsoft.com/ink/2010/main" type="inkDrawing" rotatedBoundingBox="14977,3918 22079,3111 22604,7724 15502,8532" hotPoints="22263,5163 18829,7768 14845,6123 18279,3518" semanticType="enclosure" shapeName="Ellipse">
            <msink:destinationLink direction="with" ref="{06FA404D-E0BA-4B7E-B706-F873A8C00FBF}"/>
          </msink:context>
        </emma:interpretation>
      </emma:emma>
    </inkml:annotationXML>
    <inkml:trace contextRef="#ctx0" brushRef="#br0">9767 6687 2432,'0'16'1152,"-16"-16"-384,0 0 1152,16 0-1664,-17 0 0,17 0 0,-16 16 128,0-16-512,-1 0 0,1 17 512,-1-17 0,1 0-256,0 0 0,-1 0-128,1 0 128,-1 16 0,1-16 0,0 0-128,-17 0 0,16 0 128,1 17 0,-17-17 128,17 0 128,-17 0-256,0 0 128,1 16-128,-1 0 128,0-16-128,0 17 0,-16-1-128,16-16 128,1 17-128,-18-1 0,18 0 0,-1-16 0,-16 17-128,0-17 128,-1 0 0,1 16 0,16 0 0,-16-16 0,0 0 0,0 0 128,16 0-128,-16 0 0,0 0 0,0 0 128,0 0-128,-1 0 128,-15 0-128,16 0 128,0 0-128,-1 0 0,1-16 0,0 16 0,-17-16 0,17 16 128,-16 0-128,-1-17 0,17 1 0,-16 0 0,-1 16 0,17-17 0,-17 17 0,17-16 0,-16-1 0,-1 17 0,0-16 0,1 0 0,-1-1 0,1 17 128,-1-16-128,1-1 0,-1 1 0,1 0 0,-17 16 0,16-17 0,-16 1-128,17 0 128,-1 16 0,1-17 0,-1 1 0,0-17 0,1 17 0,-1-17 0,-16 0 0,17-16 128,-1 16-128,1-16 0,-17 0 0,16 0 128,-16-1-128,17 1 128,-17 0-128,16-16 0,1 15 0,-1-32 128,17 1-128,-16 15 0,15-16 0,-15 17 128,16-17-128,-1 0 0,1-17 0,17 17 128,15-16-128,1 16 128,-1 0-128,1-16 128,16 0-256,16-1 128,1 1 0,-1 16 0,1 0 0,15 0 0,1 0 0,16-16 0,-16 16 0,16 0 128,0 0-128,1 0 0,31 17 0,-15-17 0,16-17 0,-17 17 0,17 0-128,17 17 128,-17-1 0,32 1 0,-32-1 0,17 17 0,-1-16 0,0 15 128,1-15-128,15 16 0,1-1 0,-17 1 0,33 0 0,-16 16 0,16-16-128,0 16 128,-16 17 0,33-17 128,-17 1-128,16-1 0,-16 0 0,33 17 0,-33-17 0,17 0 0,-1 17-128,1 16 128,65-17 0,0 17 128,-33 0-128,-16 0 0,-17 0 0,1 17 128,-1-1 0,-16 0 128,0 1-128,-16 16 0,0-1 0,0-15 128,-1 16-128,-15-1 0,-1 17-128,0 1 0,17-1 0,-33 16 128,16-16-128,-16 17 0,-16-17 0,-1 17 0,1-1 0,-17 1 128,0 16-128,0-17 0,0 17 0,1-16 0,-1 16 0,-16-17 128,16 1-256,0-1 128,-16 50 0,-1-17 0,-15-16-128,16 0 128,-33-16 0,16 16 0,1-17 0,-17 17 0,0-16 0,-17-1 0,1 1-128,-17-1 128,16 1-128,-15-17 128,-17 33 0,16-16 128,-16-1-128,-1 17 0,1 0-128,0-16 128,0 16 0,-17-17 0,1 17-128,-1 0 0,1 0 0,-17 0 0,16 0 0,-32 0 128,16-17-128,-16 17 0,16 17 128,-17-18 0,1 1-128,-17 0 128,1 0-128,-1 0 0,0 0-128,-16 0 128,16-16-640,-16 16 0,0-17-768,17-16 128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7-12T02:37:06.873"/>
    </inkml:context>
    <inkml:brush xml:id="br0">
      <inkml:brushProperty name="width" value="0.05" units="cm"/>
      <inkml:brushProperty name="height" value="0.05" units="cm"/>
      <inkml:brushProperty name="color" value="#808080"/>
    </inkml:brush>
  </inkml:definitions>
  <inkml:traceGroup>
    <inkml:annotationXML>
      <emma:emma xmlns:emma="http://www.w3.org/2003/04/emma" version="1.0">
        <emma:interpretation id="{16D07E58-9B3F-4948-ACF5-668DC076CE09}" emma:medium="tactile" emma:mode="ink">
          <msink:context xmlns:msink="http://schemas.microsoft.com/ink/2010/main" type="inkDrawing" rotatedBoundingBox="9039,4099 12609,3969 12706,6610 9135,6740" hotPoints="12643,5206 11084,6766 9524,5206 11084,3647" semanticType="enclosure" shapeName="Circle">
            <msink:sourceLink direction="with" ref="{7D9B1CA2-9F9E-4D4F-B10D-77E902120BD4}"/>
            <msink:destinationLink direction="with" ref="{E410B8AE-FA24-498C-92FE-F3AACD8A079A}"/>
          </msink:context>
        </emma:interpretation>
      </emma:emma>
    </inkml:annotationXML>
    <inkml:trace contextRef="#ctx0" brushRef="#br0">17191 6441 2944,'0'0'1408,"0"0"-768,0 0 2944,0 0-3456,0 0 128,0 0 128,0 0 128,0 0-640,-17 0 128,17 0 384,0 0 0,-16 0-128,0 0 0,16 16-128,-17-32 128,1 32-128,-1-16 0,-15 0 0,15 0 0,-15 0 0,-1 0 0,-16 0-128,16 0 128,0 0-128,-16-16 128,16 16 0,-16 0 0,-17 0 0,17 0 0,0 16 128,-16-16 0,-1-16 0,17 16 0,-17 0-128,17-17 0,0 1 0,-17 0 0,17-1 0,0 1 0,16-17 0,-16 17 0,0-17-128,0 0 128,16 0 0,-16 1 0,0-1-128,0 0 128,-1 0-128,18-16 128,-18 0-128,1 0 128,0 0 0,0-17 0,0 17-128,0-17 128,0 17-128,-1 0 128,18 0-128,-1 0 0,-16-17 0,32 17 128,-16-33-128,33 0 0,-16 17 0,16-1 127,0 1-127,0-1 0,16 0 0,17 1 0,-16-1 0,32 1 0,0-17 0,-16 16 0,32 17 0,-16 0 0,17-17-127,0 17 127,15 0 0,1 16 127,0-16-127,0 16 0,0-16-127,17 17 127,15-18 0,-15 18 0,-1-1 0,17 16 0,-17 1-128,17 0 128,-17 16 0,17-17 0,-17 17 0,0 0 0,1 0 0,-1 0 0,-16 17 0,0-17 128,0 16-128,-17 0 127,17 17-127,-16-16 128,-1 15-128,17 1 128,-16 0-128,-17 0 0,17-1 128,-17 1 0,0 0-128,0 0 128,0 16-128,0 0 0,-16 0 0,16 0 128,-16 1-128,0-1 128,16 16-128,-16-16 0,-17 1 0,17-1 0,-17 0 0,1 0 128,-1 17-256,-16-17 128,16 16 0,-16 1 0,0-1 0,0-32 0,0 16-128,0 1 128,0-18 0,-16 17 0,16 1 0,0-1 0,-16 16-128,16-15 128,0-1 0,-17 0 0,1 0-128,0 0 128,-1-16 0,1 16 0,-1-16-128,-15 0 128,-1 16 0,-16-16 0,16 16 0,-33 0 0,17 0 0,-33 0 0,17 0-128,-17-16 128,0 16-256,16-16 129,-32 0-385,-17 16 0,33-33-896,-16 18 0,16-34-640,17 0 0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7-12T02:40:08.804"/>
    </inkml:context>
    <inkml:brush xml:id="br0">
      <inkml:brushProperty name="width" value="0.175" units="cm"/>
      <inkml:brushProperty name="height" value="0.175" units="cm"/>
      <inkml:brushProperty name="ignorePressure" value="1"/>
    </inkml:brush>
  </inkml:definitions>
  <inkml:traceGroup>
    <inkml:annotationXML>
      <emma:emma xmlns:emma="http://www.w3.org/2003/04/emma" version="1.0">
        <emma:interpretation id="{2630FEC0-0EDA-4702-A866-16B7C3257DD1}" emma:medium="tactile" emma:mode="ink">
          <msink:context xmlns:msink="http://schemas.microsoft.com/ink/2010/main" type="writingRegion" rotatedBoundingBox="13420,18026 13643,18026 13643,18098 13420,18098"/>
        </emma:interpretation>
      </emma:emma>
    </inkml:annotationXML>
    <inkml:traceGroup>
      <inkml:annotationXML>
        <emma:emma xmlns:emma="http://www.w3.org/2003/04/emma" version="1.0">
          <emma:interpretation id="{DE220A49-DD82-4BD0-964B-5689DA802A70}" emma:medium="tactile" emma:mode="ink">
            <msink:context xmlns:msink="http://schemas.microsoft.com/ink/2010/main" type="paragraph" rotatedBoundingBox="13420,18026 13643,18026 13643,18098 13420,180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9ABB899-A64E-4D98-8516-4186C34DA1DD}" emma:medium="tactile" emma:mode="ink">
              <msink:context xmlns:msink="http://schemas.microsoft.com/ink/2010/main" type="line" rotatedBoundingBox="13420,18026 13643,18026 13643,18098 13420,18098"/>
            </emma:interpretation>
          </emma:emma>
        </inkml:annotationXML>
        <inkml:traceGroup>
          <inkml:annotationXML>
            <emma:emma xmlns:emma="http://www.w3.org/2003/04/emma" version="1.0">
              <emma:interpretation id="{3A9C4059-19FE-4315-8EAC-CAB7F9E8B916}" emma:medium="tactile" emma:mode="ink">
                <msink:context xmlns:msink="http://schemas.microsoft.com/ink/2010/main" type="inkWord" rotatedBoundingBox="13420,18026 13643,18026 13643,18098 13420,18098"/>
              </emma:interpretation>
              <emma:one-of disjunction-type="recognition" id="oneOf0">
                <emma:interpretation id="interp0" emma:lang="en-US" emma:confidence="1">
                  <emma:literal>:</emma:literal>
                </emma:interpretation>
                <emma:interpretation id="interp1" emma:lang="en-US" emma:confidence="0">
                  <emma:literal>!</emma:literal>
                </emma:interpretation>
                <emma:interpretation id="interp2" emma:lang="en-US" emma:confidence="0">
                  <emma:literal>=</emma:literal>
                </emma:interpretation>
                <emma:interpretation id="interp3" emma:lang="en-US" emma:confidence="0">
                  <emma:literal>i</emma:literal>
                </emma:interpretation>
                <emma:interpretation id="interp4" emma:lang="en-US" emma:confidence="0">
                  <emma:literal>|</emma:literal>
                </emma:interpretation>
              </emma:one-of>
            </emma:emma>
          </inkml:annotationXML>
          <inkml:trace contextRef="#ctx0" brushRef="#br0">15961 18293,'0'0</inkml:trace>
          <inkml:trace contextRef="#ctx0" brushRef="#br0" timeOffset="873">15753 18350,'0'0</inkml:trace>
        </inkml:traceGroup>
      </inkml:traceGroup>
    </inkml:traceGroup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7-12T02:40:14.234"/>
    </inkml:context>
    <inkml:brush xml:id="br0">
      <inkml:brushProperty name="width" value="0.175" units="cm"/>
      <inkml:brushProperty name="height" value="0.175" units="cm"/>
      <inkml:brushProperty name="ignorePressure" value="1"/>
    </inkml:brush>
  </inkml:definitions>
  <inkml:traceGroup>
    <inkml:annotationXML>
      <emma:emma xmlns:emma="http://www.w3.org/2003/04/emma" version="1.0">
        <emma:interpretation id="{A822BE69-9638-4CA0-81A6-5704DF02E1FB}" emma:medium="tactile" emma:mode="ink">
          <msink:context xmlns:msink="http://schemas.microsoft.com/ink/2010/main" type="writingRegion" rotatedBoundingBox="10823,18007 11103,18007 11103,18268 10823,18268"/>
        </emma:interpretation>
      </emma:emma>
    </inkml:annotationXML>
    <inkml:traceGroup>
      <inkml:annotationXML>
        <emma:emma xmlns:emma="http://www.w3.org/2003/04/emma" version="1.0">
          <emma:interpretation id="{07921A68-62E5-4E63-83FC-F37E8BFC1277}" emma:medium="tactile" emma:mode="ink">
            <msink:context xmlns:msink="http://schemas.microsoft.com/ink/2010/main" type="paragraph" rotatedBoundingBox="10823,18007 11103,18007 11103,18268 10823,1826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7E8A0E7-C855-4AFA-905B-EE46F87C7487}" emma:medium="tactile" emma:mode="ink">
              <msink:context xmlns:msink="http://schemas.microsoft.com/ink/2010/main" type="line" rotatedBoundingBox="10823,18007 11103,18007 11103,18268 10823,18268"/>
            </emma:interpretation>
          </emma:emma>
        </inkml:annotationXML>
        <inkml:traceGroup>
          <inkml:annotationXML>
            <emma:emma xmlns:emma="http://www.w3.org/2003/04/emma" version="1.0">
              <emma:interpretation id="{42C4D2DF-17D3-4181-98DB-86019EAE9A16}" emma:medium="tactile" emma:mode="ink">
                <msink:context xmlns:msink="http://schemas.microsoft.com/ink/2010/main" type="inkWord" rotatedBoundingBox="10812,18242 11077,17996 11088,18007 10823,18253"/>
              </emma:interpretation>
              <emma:one-of disjunction-type="recognition" id="oneOf0">
                <emma:interpretation id="interp0" emma:lang="en-US" emma:confidence="1">
                  <emma:literal>:</emma:literal>
                </emma:interpretation>
                <emma:interpretation id="interp1" emma:lang="en-US" emma:confidence="0">
                  <emma:literal>☺</emma:literal>
                </emma:interpretation>
                <emma:interpretation id="interp2" emma:lang="en-US" emma:confidence="0">
                  <emma:literal>i</emma:literal>
                </emma:interpretation>
                <emma:interpretation id="interp3" emma:lang="en-US" emma:confidence="0">
                  <emma:literal>=</emma:literal>
                </emma:interpretation>
                <emma:interpretation id="interp4" emma:lang="en-US" emma:confidence="0">
                  <emma:literal>;</emma:literal>
                </emma:interpretation>
              </emma:one-of>
            </emma:emma>
          </inkml:annotationXML>
          <inkml:trace contextRef="#ctx0" brushRef="#br0">13156 18521,'0'0</inkml:trace>
          <inkml:trace contextRef="#ctx0" brushRef="#br0" timeOffset="-751">13421 18274,'0'0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7-12T02:40:15.119"/>
    </inkml:context>
    <inkml:brush xml:id="br0">
      <inkml:brushProperty name="width" value="0.175" units="cm"/>
      <inkml:brushProperty name="height" value="0.175" units="cm"/>
      <inkml:brushProperty name="ignorePressure" value="1"/>
    </inkml:brush>
  </inkml:definitions>
  <inkml:traceGroup>
    <inkml:annotationXML>
      <emma:emma xmlns:emma="http://www.w3.org/2003/04/emma" version="1.0">
        <emma:interpretation id="{5E134DE1-2B3C-4C42-94F0-86F53DEE9254}" emma:medium="tactile" emma:mode="ink">
          <msink:context xmlns:msink="http://schemas.microsoft.com/ink/2010/main" type="writingRegion" rotatedBoundingBox="-1687,5250 -1672,5250 -1672,5265 -1687,5265"/>
        </emma:interpretation>
      </emma:emma>
    </inkml:annotationXML>
    <inkml:traceGroup>
      <inkml:annotationXML>
        <emma:emma xmlns:emma="http://www.w3.org/2003/04/emma" version="1.0">
          <emma:interpretation id="{A1AFE771-0F34-4806-B5C9-FB045D83C45B}" emma:medium="tactile" emma:mode="ink">
            <msink:context xmlns:msink="http://schemas.microsoft.com/ink/2010/main" type="paragraph" rotatedBoundingBox="-1687,5250 -1672,5250 -1672,5265 -1687,526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958F63A-B156-4336-AF07-EE58C6ADC5B5}" emma:medium="tactile" emma:mode="ink">
              <msink:context xmlns:msink="http://schemas.microsoft.com/ink/2010/main" type="line" rotatedBoundingBox="-1687,5250 -1672,5250 -1672,5265 -1687,5265"/>
            </emma:interpretation>
          </emma:emma>
        </inkml:annotationXML>
        <inkml:traceGroup>
          <inkml:annotationXML>
            <emma:emma xmlns:emma="http://www.w3.org/2003/04/emma" version="1.0">
              <emma:interpretation id="{E4F86FED-31DE-43D6-AB8C-277C949B0C37}" emma:medium="tactile" emma:mode="ink">
                <msink:context xmlns:msink="http://schemas.microsoft.com/ink/2010/main" type="inkWord" rotatedBoundingBox="-1687,5250 -1672,5250 -1672,5265 -1687,5265"/>
              </emma:interpretation>
              <emma:one-of disjunction-type="recognition" id="oneOf0">
                <emma:interpretation id="interp0" emma:lang="en-US" emma:confidence="0">
                  <emma:literal>.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}</emma:literal>
                </emma:interpretation>
                <emma:interpretation id="interp3" emma:lang="en-US" emma:confidence="0">
                  <emma:literal>w</emma:literal>
                </emma:interpretation>
                <emma:interpretation id="interp4" emma:lang="en-US" emma:confidence="0">
                  <emma:literal>3</emma:literal>
                </emma:interpretation>
              </emma:one-of>
            </emma:emma>
          </inkml:annotationXML>
          <inkml:trace contextRef="#ctx0" brushRef="#br0">645 5517,'0'0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4" tIns="48322" rIns="96644" bIns="48322" rtlCol="0"/>
          <a:lstStyle>
            <a:lvl1pPr algn="l">
              <a:defRPr sz="1300"/>
            </a:lvl1pPr>
          </a:lstStyle>
          <a:p>
            <a:r>
              <a:rPr lang="en-US"/>
              <a:t>PI 2017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4" tIns="48322" rIns="96644" bIns="48322" rtlCol="0"/>
          <a:lstStyle>
            <a:lvl1pPr algn="r">
              <a:defRPr sz="1300"/>
            </a:lvl1pPr>
          </a:lstStyle>
          <a:p>
            <a:fld id="{3564EABA-D6D2-4D4F-A602-2AAA2677E87D}" type="datetime1">
              <a:rPr lang="en-US" smtClean="0"/>
              <a:t>8/8/2017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4" tIns="48322" rIns="96644" bIns="4832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44" tIns="48322" rIns="96644" bIns="4832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4" tIns="48322" rIns="96644" bIns="4832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4" tIns="48322" rIns="96644" bIns="48322" rtlCol="0" anchor="b"/>
          <a:lstStyle>
            <a:lvl1pPr algn="r">
              <a:defRPr sz="1300"/>
            </a:lvl1pPr>
          </a:lstStyle>
          <a:p>
            <a:fld id="{F17AE9CA-CD49-F14D-88FA-10891F870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139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945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352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BA14F-0EDE-404A-871A-07610B8896D6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01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C570-A446-41D2-BA82-E2E1D43A44D1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8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3D7E-40FA-45A2-94B4-EEC7974003A8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4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A302D-3648-4E85-9F3A-0D2FB2949D1C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7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5A8D-F173-460C-BAA0-529F2D408301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7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51317-A8E5-47EF-8BF7-D9BF01B58674}" type="datetime1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85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C3001-68A4-456E-94DC-70958F3CA57D}" type="datetime1">
              <a:rPr lang="en-US" smtClean="0"/>
              <a:t>8/8/2017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87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3A836-A9A7-4098-A700-D9260A57A7B7}" type="datetime1">
              <a:rPr lang="en-US" smtClean="0"/>
              <a:t>8/8/2017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0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E4986-09D3-4756-A068-052FFD1535AD}" type="datetime1">
              <a:rPr lang="en-US" smtClean="0"/>
              <a:t>8/8/2017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696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20A49-2814-4C2A-A213-58AE37FCD254}" type="datetime1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88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D61B7-D0E3-4541-8FDE-C5829E87C8FA}" type="datetime1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3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F4F4E-5727-4865-A094-3E9A0891136C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0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customXml" Target="../ink/ink3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customXml" Target="../ink/ink2.xml"/><Relationship Id="rId10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customXml" Target="../ink/ink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13" Type="http://schemas.openxmlformats.org/officeDocument/2006/relationships/image" Target="../media/image45.png"/><Relationship Id="rId18" Type="http://schemas.openxmlformats.org/officeDocument/2006/relationships/customXml" Target="../ink/ink12.xml"/><Relationship Id="rId26" Type="http://schemas.openxmlformats.org/officeDocument/2006/relationships/customXml" Target="../ink/ink16.xml"/><Relationship Id="rId3" Type="http://schemas.openxmlformats.org/officeDocument/2006/relationships/customXml" Target="../ink/ink5.xml"/><Relationship Id="rId21" Type="http://schemas.openxmlformats.org/officeDocument/2006/relationships/image" Target="../media/image46.png"/><Relationship Id="rId7" Type="http://schemas.openxmlformats.org/officeDocument/2006/relationships/image" Target="../media/image41.png"/><Relationship Id="rId12" Type="http://schemas.openxmlformats.org/officeDocument/2006/relationships/customXml" Target="../ink/ink9.xml"/><Relationship Id="rId17" Type="http://schemas.openxmlformats.org/officeDocument/2006/relationships/image" Target="../media/image410.png"/><Relationship Id="rId25" Type="http://schemas.openxmlformats.org/officeDocument/2006/relationships/image" Target="../media/image48.png"/><Relationship Id="rId2" Type="http://schemas.openxmlformats.org/officeDocument/2006/relationships/image" Target="../media/image25.png"/><Relationship Id="rId16" Type="http://schemas.openxmlformats.org/officeDocument/2006/relationships/customXml" Target="../ink/ink11.xml"/><Relationship Id="rId20" Type="http://schemas.openxmlformats.org/officeDocument/2006/relationships/customXml" Target="../ink/ink13.xml"/><Relationship Id="rId29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0.png"/><Relationship Id="rId11" Type="http://schemas.openxmlformats.org/officeDocument/2006/relationships/image" Target="../media/image44.png"/><Relationship Id="rId24" Type="http://schemas.openxmlformats.org/officeDocument/2006/relationships/customXml" Target="../ink/ink15.xml"/><Relationship Id="rId5" Type="http://schemas.openxmlformats.org/officeDocument/2006/relationships/customXml" Target="../ink/ink6.xml"/><Relationship Id="rId15" Type="http://schemas.openxmlformats.org/officeDocument/2006/relationships/image" Target="../media/image392.png"/><Relationship Id="rId23" Type="http://schemas.openxmlformats.org/officeDocument/2006/relationships/image" Target="../media/image47.png"/><Relationship Id="rId28" Type="http://schemas.openxmlformats.org/officeDocument/2006/relationships/customXml" Target="../ink/ink17.xml"/><Relationship Id="rId10" Type="http://schemas.openxmlformats.org/officeDocument/2006/relationships/customXml" Target="../ink/ink8.xml"/><Relationship Id="rId19" Type="http://schemas.openxmlformats.org/officeDocument/2006/relationships/image" Target="../media/image42.png"/><Relationship Id="rId31" Type="http://schemas.openxmlformats.org/officeDocument/2006/relationships/image" Target="../media/image51.png"/><Relationship Id="rId4" Type="http://schemas.openxmlformats.org/officeDocument/2006/relationships/image" Target="../media/image400.png"/><Relationship Id="rId9" Type="http://schemas.openxmlformats.org/officeDocument/2006/relationships/image" Target="../media/image43.png"/><Relationship Id="rId14" Type="http://schemas.openxmlformats.org/officeDocument/2006/relationships/customXml" Target="../ink/ink10.xml"/><Relationship Id="rId22" Type="http://schemas.openxmlformats.org/officeDocument/2006/relationships/customXml" Target="../ink/ink14.xml"/><Relationship Id="rId27" Type="http://schemas.openxmlformats.org/officeDocument/2006/relationships/image" Target="../media/image49.png"/><Relationship Id="rId30" Type="http://schemas.openxmlformats.org/officeDocument/2006/relationships/customXml" Target="../ink/ink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customXml" Target="../ink/ink24.xml"/><Relationship Id="rId3" Type="http://schemas.openxmlformats.org/officeDocument/2006/relationships/customXml" Target="../ink/ink19.xml"/><Relationship Id="rId7" Type="http://schemas.openxmlformats.org/officeDocument/2006/relationships/customXml" Target="../ink/ink21.xml"/><Relationship Id="rId12" Type="http://schemas.openxmlformats.org/officeDocument/2006/relationships/image" Target="../media/image57.png"/><Relationship Id="rId2" Type="http://schemas.openxmlformats.org/officeDocument/2006/relationships/image" Target="../media/image26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0.png"/><Relationship Id="rId11" Type="http://schemas.openxmlformats.org/officeDocument/2006/relationships/customXml" Target="../ink/ink23.xml"/><Relationship Id="rId5" Type="http://schemas.openxmlformats.org/officeDocument/2006/relationships/customXml" Target="../ink/ink20.xml"/><Relationship Id="rId15" Type="http://schemas.openxmlformats.org/officeDocument/2006/relationships/customXml" Target="../ink/ink25.xml"/><Relationship Id="rId10" Type="http://schemas.openxmlformats.org/officeDocument/2006/relationships/image" Target="../media/image56.png"/><Relationship Id="rId4" Type="http://schemas.openxmlformats.org/officeDocument/2006/relationships/image" Target="../media/image391.png"/><Relationship Id="rId9" Type="http://schemas.openxmlformats.org/officeDocument/2006/relationships/customXml" Target="../ink/ink22.xml"/><Relationship Id="rId1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6.0000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0.png"/><Relationship Id="rId13" Type="http://schemas.openxmlformats.org/officeDocument/2006/relationships/image" Target="../media/image61.png"/><Relationship Id="rId3" Type="http://schemas.openxmlformats.org/officeDocument/2006/relationships/customXml" Target="../ink/ink26.xml"/><Relationship Id="rId7" Type="http://schemas.openxmlformats.org/officeDocument/2006/relationships/customXml" Target="../ink/ink28.xml"/><Relationship Id="rId12" Type="http://schemas.openxmlformats.org/officeDocument/2006/relationships/image" Target="../media/image59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0.png"/><Relationship Id="rId11" Type="http://schemas.openxmlformats.org/officeDocument/2006/relationships/customXml" Target="../ink/ink30.xml"/><Relationship Id="rId5" Type="http://schemas.openxmlformats.org/officeDocument/2006/relationships/customXml" Target="../ink/ink27.xml"/><Relationship Id="rId10" Type="http://schemas.openxmlformats.org/officeDocument/2006/relationships/image" Target="../media/image580.png"/><Relationship Id="rId4" Type="http://schemas.openxmlformats.org/officeDocument/2006/relationships/image" Target="../media/image550.png"/><Relationship Id="rId9" Type="http://schemas.openxmlformats.org/officeDocument/2006/relationships/customXml" Target="../ink/ink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6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2.xml"/><Relationship Id="rId5" Type="http://schemas.openxmlformats.org/officeDocument/2006/relationships/image" Target="../media/image66.png"/><Relationship Id="rId4" Type="http://schemas.openxmlformats.org/officeDocument/2006/relationships/customXml" Target="../ink/ink3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3.png"/><Relationship Id="rId7" Type="http://schemas.openxmlformats.org/officeDocument/2006/relationships/image" Target="../media/image16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png"/><Relationship Id="rId5" Type="http://schemas.openxmlformats.org/officeDocument/2006/relationships/image" Target="../media/image54.png"/><Relationship Id="rId4" Type="http://schemas.openxmlformats.org/officeDocument/2006/relationships/image" Target="../media/image130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8803" y="2597008"/>
            <a:ext cx="8553843" cy="180975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7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77371" y="2159112"/>
            <a:ext cx="8591685" cy="27255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4000" dirty="0">
                <a:solidFill>
                  <a:schemeClr val="bg1"/>
                </a:solidFill>
              </a:rPr>
              <a:t>Optical, Gravitational, and Radio Signatures of DM-induced NS Implosions 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86430" y="5991225"/>
            <a:ext cx="2133600" cy="365125"/>
          </a:xfrm>
        </p:spPr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2" name="Rectangle 1"/>
          <p:cNvSpPr/>
          <p:nvPr/>
        </p:nvSpPr>
        <p:spPr>
          <a:xfrm>
            <a:off x="105132" y="149147"/>
            <a:ext cx="7093132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White"/>
                <a:ea typeface="Verdana" panose="020B0604030504040204" pitchFamily="34" charset="0"/>
                <a:cs typeface="Verdana" panose="020B0604030504040204" pitchFamily="34" charset="0"/>
              </a:rPr>
              <a:t>Yu-Dai Tsai </a:t>
            </a:r>
            <a:r>
              <a:rPr lang="en-US" sz="1900" dirty="0">
                <a:solidFill>
                  <a:schemeClr val="bg1"/>
                </a:solidFill>
                <a:latin typeface="White"/>
                <a:ea typeface="Verdana" panose="020B0604030504040204" pitchFamily="34" charset="0"/>
                <a:cs typeface="Verdana" panose="020B0604030504040204" pitchFamily="34" charset="0"/>
              </a:rPr>
              <a:t>(PhD student)</a:t>
            </a:r>
          </a:p>
          <a:p>
            <a:r>
              <a:rPr lang="en-US" altLang="zh-TW" sz="1900" dirty="0">
                <a:solidFill>
                  <a:schemeClr val="bg1"/>
                </a:solidFill>
                <a:latin typeface="White"/>
                <a:ea typeface="Verdana" panose="020B0604030504040204" pitchFamily="34" charset="0"/>
                <a:cs typeface="Verdana" panose="020B0604030504040204" pitchFamily="34" charset="0"/>
              </a:rPr>
              <a:t>Cornell University  </a:t>
            </a:r>
            <a:endParaRPr lang="en-US" sz="1900" dirty="0">
              <a:solidFill>
                <a:schemeClr val="bg1"/>
              </a:solidFill>
              <a:latin typeface="White"/>
            </a:endParaRPr>
          </a:p>
          <a:p>
            <a:endParaRPr lang="en-US" sz="800" dirty="0">
              <a:solidFill>
                <a:schemeClr val="bg1"/>
              </a:solidFill>
              <a:latin typeface="White"/>
            </a:endParaRPr>
          </a:p>
          <a:p>
            <a:r>
              <a:rPr lang="en-US" sz="1900" dirty="0">
                <a:solidFill>
                  <a:schemeClr val="bg1"/>
                </a:solidFill>
                <a:latin typeface="White"/>
              </a:rPr>
              <a:t>with Joe Bramante, Tim Linden</a:t>
            </a:r>
            <a:endParaRPr lang="en-US" sz="1900" dirty="0">
              <a:solidFill>
                <a:schemeClr val="bg1"/>
              </a:solidFill>
              <a:latin typeface="White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900" dirty="0">
                <a:solidFill>
                  <a:schemeClr val="bg1"/>
                </a:solidFill>
                <a:latin typeface="White"/>
              </a:rPr>
              <a:t>arXiv:1706.00001</a:t>
            </a:r>
          </a:p>
        </p:txBody>
      </p:sp>
    </p:spTree>
    <p:extLst>
      <p:ext uri="{BB962C8B-B14F-4D97-AF65-F5344CB8AC3E}">
        <p14:creationId xmlns:p14="http://schemas.microsoft.com/office/powerpoint/2010/main" val="2213497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r-Process and </a:t>
            </a:r>
            <a:r>
              <a:rPr lang="en-US" dirty="0" err="1">
                <a:latin typeface="Algerian" panose="04020705040A02060702" pitchFamily="82" charset="0"/>
              </a:rPr>
              <a:t>Kilonova</a:t>
            </a:r>
            <a:r>
              <a:rPr lang="en-US" dirty="0">
                <a:latin typeface="Algerian" panose="04020705040A02060702" pitchFamily="82" charset="0"/>
              </a:rPr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6517" y="3886200"/>
            <a:ext cx="6900203" cy="1752600"/>
          </a:xfrm>
        </p:spPr>
        <p:txBody>
          <a:bodyPr/>
          <a:lstStyle/>
          <a:p>
            <a:r>
              <a:rPr lang="en-US" dirty="0">
                <a:latin typeface="+mj-lt"/>
              </a:rPr>
              <a:t>Preferred/Constrained DM-implosion Parameter Space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40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11</a:t>
            </a:fld>
            <a:endParaRPr lang="en-US"/>
          </a:p>
        </p:txBody>
      </p:sp>
      <p:sp>
        <p:nvSpPr>
          <p:cNvPr id="6" name="1. Imploding neutron stars eject neutron star fluid that forms heavy r-process elements.…"/>
          <p:cNvSpPr txBox="1"/>
          <p:nvPr/>
        </p:nvSpPr>
        <p:spPr>
          <a:xfrm>
            <a:off x="426282" y="236126"/>
            <a:ext cx="8129310" cy="995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3000" b="1" dirty="0">
                <a:latin typeface="Cambria" panose="02040503050406030204" pitchFamily="18" charset="0"/>
                <a:sym typeface="Helvetica Neue"/>
              </a:rPr>
              <a:t> </a:t>
            </a:r>
            <a:r>
              <a:rPr lang="en-US" sz="3000" b="1" dirty="0">
                <a:latin typeface="Cambria" panose="02040503050406030204" pitchFamily="18" charset="0"/>
                <a:ea typeface="Helvetica Neue"/>
                <a:cs typeface="Helvetica Neue"/>
                <a:sym typeface="Helvetica Neue"/>
              </a:rPr>
              <a:t>r-Process (</a:t>
            </a:r>
            <a:r>
              <a:rPr lang="en-US" sz="3000" b="1" dirty="0">
                <a:latin typeface="Cambria" panose="02040503050406030204" pitchFamily="18" charset="0"/>
                <a:sym typeface="Helvetica Neue"/>
              </a:rPr>
              <a:t>Rapid Neutron Capture Process</a:t>
            </a:r>
            <a:r>
              <a:rPr lang="en-US" sz="3000" b="1" dirty="0">
                <a:latin typeface="Cambria" panose="02040503050406030204" pitchFamily="18" charset="0"/>
                <a:ea typeface="Helvetica Neue"/>
                <a:cs typeface="Helvetica Neue"/>
                <a:sym typeface="Helvetica Neue"/>
              </a:rPr>
              <a:t>)</a:t>
            </a:r>
          </a:p>
          <a:p>
            <a:pPr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3000" b="1" dirty="0">
                <a:latin typeface="Cambria" panose="02040503050406030204" pitchFamily="18" charset="0"/>
                <a:ea typeface="Helvetica Neue"/>
                <a:cs typeface="Helvetica Neue"/>
                <a:sym typeface="Helvetica Neue"/>
              </a:rPr>
              <a:t>&amp; </a:t>
            </a:r>
            <a:r>
              <a:rPr lang="en-US" sz="3000" b="1" dirty="0" err="1">
                <a:latin typeface="Cambria" panose="02040503050406030204" pitchFamily="18" charset="0"/>
                <a:ea typeface="Helvetica Neue"/>
                <a:cs typeface="Helvetica Neue"/>
                <a:sym typeface="Helvetica Neue"/>
              </a:rPr>
              <a:t>Kilonova</a:t>
            </a:r>
            <a:r>
              <a:rPr lang="en-US" sz="3000" b="1" dirty="0">
                <a:latin typeface="Cambria" panose="02040503050406030204" pitchFamily="18" charset="0"/>
                <a:ea typeface="Helvetica Neue"/>
                <a:cs typeface="Helvetica Neue"/>
                <a:sym typeface="Helvetica Neue"/>
              </a:rPr>
              <a:t> Events </a:t>
            </a:r>
            <a:endParaRPr lang="en-US" sz="3000" b="1" dirty="0">
              <a:latin typeface="Cambria" panose="02040503050406030204" pitchFamily="18" charset="0"/>
              <a:sym typeface="Helvetica Neue"/>
            </a:endParaRPr>
          </a:p>
        </p:txBody>
      </p:sp>
      <p:sp>
        <p:nvSpPr>
          <p:cNvPr id="107" name="-Neutrons ejected by neutrino wind during core collapse supernovae (frequent, ~1/100 years)…"/>
          <p:cNvSpPr txBox="1"/>
          <p:nvPr/>
        </p:nvSpPr>
        <p:spPr>
          <a:xfrm>
            <a:off x="504517" y="1848109"/>
            <a:ext cx="6717502" cy="27094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6">
                    <a:lumOff val="-8741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-</a:t>
            </a:r>
            <a:r>
              <a:rPr lang="en-US" sz="2200" dirty="0"/>
              <a:t> C</a:t>
            </a:r>
            <a:r>
              <a:rPr sz="2200" dirty="0"/>
              <a:t>ore collapse supernovae (frequent, ~1/100 years)</a:t>
            </a:r>
            <a:endParaRPr lang="en-US" sz="2200" dirty="0"/>
          </a:p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6">
                    <a:lumOff val="-8741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2200" dirty="0"/>
          </a:p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6">
                    <a:lumOff val="-8741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2200" dirty="0"/>
          </a:p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00" dirty="0"/>
              <a:t>-</a:t>
            </a:r>
            <a:r>
              <a:rPr lang="en-US" sz="2200" dirty="0"/>
              <a:t> </a:t>
            </a:r>
            <a:r>
              <a:rPr sz="2200" dirty="0"/>
              <a:t>Merging neutron star binaries (rare, ~1/10</a:t>
            </a:r>
            <a:r>
              <a:rPr sz="2200" baseline="31999" dirty="0"/>
              <a:t>4</a:t>
            </a:r>
            <a:r>
              <a:rPr sz="2200" dirty="0"/>
              <a:t> years)</a:t>
            </a:r>
            <a:endParaRPr lang="en-US" sz="2200" dirty="0"/>
          </a:p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2200" dirty="0"/>
          </a:p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3800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2200" dirty="0"/>
          </a:p>
          <a:p>
            <a:pPr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200" dirty="0">
                <a:latin typeface="Helvetica"/>
                <a:ea typeface="Helvetica"/>
                <a:cs typeface="Helvetica"/>
              </a:rPr>
              <a:t>-</a:t>
            </a:r>
            <a:r>
              <a:rPr lang="en-US" sz="2200" dirty="0">
                <a:latin typeface="Helvetica"/>
                <a:ea typeface="Helvetica"/>
                <a:cs typeface="Helvetica"/>
              </a:rPr>
              <a:t> </a:t>
            </a:r>
            <a:r>
              <a:rPr sz="2200" dirty="0">
                <a:solidFill>
                  <a:srgbClr val="C00000"/>
                </a:solidFill>
                <a:latin typeface="Helvetica"/>
                <a:ea typeface="Helvetica"/>
                <a:cs typeface="Helvetica"/>
              </a:rPr>
              <a:t>Neutron </a:t>
            </a:r>
            <a:r>
              <a:rPr sz="2200" dirty="0">
                <a:solidFill>
                  <a:srgbClr val="C00000"/>
                </a:solidFill>
              </a:rPr>
              <a:t>star </a:t>
            </a:r>
            <a:r>
              <a:rPr lang="en-US" sz="2200" dirty="0">
                <a:solidFill>
                  <a:srgbClr val="C00000"/>
                </a:solidFill>
              </a:rPr>
              <a:t>implosion tidally ejects neutron star fluid (rate see e.g. 1706.00001)</a:t>
            </a:r>
          </a:p>
        </p:txBody>
      </p:sp>
      <p:grpSp>
        <p:nvGrpSpPr>
          <p:cNvPr id="109" name="Group"/>
          <p:cNvGrpSpPr/>
          <p:nvPr/>
        </p:nvGrpSpPr>
        <p:grpSpPr>
          <a:xfrm>
            <a:off x="7282675" y="2809997"/>
            <a:ext cx="1335446" cy="654180"/>
            <a:chOff x="0" y="0"/>
            <a:chExt cx="2559366" cy="1031437"/>
          </a:xfrm>
        </p:grpSpPr>
        <p:sp>
          <p:nvSpPr>
            <p:cNvPr id="110" name="Oval"/>
            <p:cNvSpPr/>
            <p:nvPr/>
          </p:nvSpPr>
          <p:spPr>
            <a:xfrm rot="21450287">
              <a:off x="633669" y="244254"/>
              <a:ext cx="784164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" name="Oval"/>
            <p:cNvSpPr/>
            <p:nvPr/>
          </p:nvSpPr>
          <p:spPr>
            <a:xfrm>
              <a:off x="1159075" y="171265"/>
              <a:ext cx="784480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" name="Oval"/>
            <p:cNvSpPr/>
            <p:nvPr/>
          </p:nvSpPr>
          <p:spPr>
            <a:xfrm rot="21077230">
              <a:off x="-3709" y="845360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3" name="Oval"/>
            <p:cNvSpPr/>
            <p:nvPr/>
          </p:nvSpPr>
          <p:spPr>
            <a:xfrm rot="21077230">
              <a:off x="1013306" y="116982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4" name="Group"/>
          <p:cNvGrpSpPr/>
          <p:nvPr/>
        </p:nvGrpSpPr>
        <p:grpSpPr>
          <a:xfrm>
            <a:off x="7052261" y="3825144"/>
            <a:ext cx="1837424" cy="695563"/>
            <a:chOff x="0" y="0"/>
            <a:chExt cx="3058071" cy="1040098"/>
          </a:xfrm>
        </p:grpSpPr>
        <p:grpSp>
          <p:nvGrpSpPr>
            <p:cNvPr id="115" name="Group"/>
            <p:cNvGrpSpPr/>
            <p:nvPr/>
          </p:nvGrpSpPr>
          <p:grpSpPr>
            <a:xfrm>
              <a:off x="1088065" y="-1"/>
              <a:ext cx="967166" cy="1040100"/>
              <a:chOff x="0" y="0"/>
              <a:chExt cx="967164" cy="1040098"/>
            </a:xfrm>
          </p:grpSpPr>
          <p:sp>
            <p:nvSpPr>
              <p:cNvPr id="118" name="Oval"/>
              <p:cNvSpPr/>
              <p:nvPr/>
            </p:nvSpPr>
            <p:spPr>
              <a:xfrm rot="13026601">
                <a:off x="331711" y="660871"/>
                <a:ext cx="653285" cy="160179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19" name="Oval"/>
              <p:cNvSpPr/>
              <p:nvPr/>
            </p:nvSpPr>
            <p:spPr>
              <a:xfrm rot="3533511">
                <a:off x="-51996" y="240957"/>
                <a:ext cx="653284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0" name="Oval"/>
              <p:cNvSpPr/>
              <p:nvPr/>
            </p:nvSpPr>
            <p:spPr>
              <a:xfrm rot="18745505">
                <a:off x="285923" y="283197"/>
                <a:ext cx="653284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1" name="Oval"/>
              <p:cNvSpPr/>
              <p:nvPr/>
            </p:nvSpPr>
            <p:spPr>
              <a:xfrm rot="18658323">
                <a:off x="-51996" y="660871"/>
                <a:ext cx="653284" cy="160179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2" name="Oval"/>
              <p:cNvSpPr/>
              <p:nvPr/>
            </p:nvSpPr>
            <p:spPr>
              <a:xfrm rot="16033502">
                <a:off x="152366" y="619294"/>
                <a:ext cx="547216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3" name="Oval"/>
              <p:cNvSpPr/>
              <p:nvPr/>
            </p:nvSpPr>
            <p:spPr>
              <a:xfrm rot="16033502">
                <a:off x="144449" y="271152"/>
                <a:ext cx="570007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4" name="Circle"/>
              <p:cNvSpPr/>
              <p:nvPr/>
            </p:nvSpPr>
            <p:spPr>
              <a:xfrm>
                <a:off x="342285" y="454213"/>
                <a:ext cx="203035" cy="208116"/>
              </a:xfrm>
              <a:prstGeom prst="ellipse">
                <a:avLst/>
              </a:pr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116" name="Oval"/>
            <p:cNvSpPr/>
            <p:nvPr/>
          </p:nvSpPr>
          <p:spPr>
            <a:xfrm rot="21077230">
              <a:off x="-6130" y="647960"/>
              <a:ext cx="1476434" cy="31555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7" name="Oval"/>
            <p:cNvSpPr/>
            <p:nvPr/>
          </p:nvSpPr>
          <p:spPr>
            <a:xfrm rot="21077230">
              <a:off x="1587768" y="435069"/>
              <a:ext cx="1476433" cy="31555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25" name="Group"/>
          <p:cNvGrpSpPr/>
          <p:nvPr/>
        </p:nvGrpSpPr>
        <p:grpSpPr>
          <a:xfrm>
            <a:off x="7264914" y="1306741"/>
            <a:ext cx="1372146" cy="1269363"/>
            <a:chOff x="0" y="0"/>
            <a:chExt cx="2344973" cy="2141090"/>
          </a:xfrm>
        </p:grpSpPr>
        <p:sp>
          <p:nvSpPr>
            <p:cNvPr id="126" name="Oval"/>
            <p:cNvSpPr/>
            <p:nvPr/>
          </p:nvSpPr>
          <p:spPr>
            <a:xfrm>
              <a:off x="519986" y="385079"/>
              <a:ext cx="1426503" cy="1270001"/>
            </a:xfrm>
            <a:prstGeom prst="ellipse">
              <a:avLst/>
            </a:prstGeom>
            <a:gradFill flip="none" rotWithShape="1">
              <a:gsLst>
                <a:gs pos="0">
                  <a:srgbClr val="FB6D58"/>
                </a:gs>
                <a:gs pos="73301">
                  <a:srgbClr val="7F698C"/>
                </a:gs>
                <a:gs pos="100000">
                  <a:schemeClr val="accent1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7" name="Oval"/>
            <p:cNvSpPr/>
            <p:nvPr/>
          </p:nvSpPr>
          <p:spPr>
            <a:xfrm>
              <a:off x="676964" y="509424"/>
              <a:ext cx="1128190" cy="1040100"/>
            </a:xfrm>
            <a:prstGeom prst="ellipse">
              <a:avLst/>
            </a:prstGeom>
            <a:gradFill flip="none" rotWithShape="1">
              <a:gsLst>
                <a:gs pos="0">
                  <a:srgbClr val="FB6FF9"/>
                </a:gs>
                <a:gs pos="73301">
                  <a:srgbClr val="7F6ADD"/>
                </a:gs>
                <a:gs pos="100000">
                  <a:schemeClr val="accent1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8" name="Oval"/>
            <p:cNvSpPr/>
            <p:nvPr/>
          </p:nvSpPr>
          <p:spPr>
            <a:xfrm>
              <a:off x="850771" y="626650"/>
              <a:ext cx="832183" cy="786859"/>
            </a:xfrm>
            <a:prstGeom prst="ellipse">
              <a:avLst/>
            </a:prstGeom>
            <a:gradFill flip="none" rotWithShape="1">
              <a:gsLst>
                <a:gs pos="0">
                  <a:srgbClr val="FB6FF9"/>
                </a:gs>
                <a:gs pos="73301">
                  <a:srgbClr val="DE86A4"/>
                </a:gs>
                <a:gs pos="100000">
                  <a:srgbClr val="C19D4E"/>
                </a:gs>
              </a:gsLst>
              <a:path path="shape">
                <a:fillToRect l="50000" t="49999" r="50000" b="50000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9" name="Oval"/>
            <p:cNvSpPr/>
            <p:nvPr/>
          </p:nvSpPr>
          <p:spPr>
            <a:xfrm>
              <a:off x="1005443" y="754340"/>
              <a:ext cx="536176" cy="571501"/>
            </a:xfrm>
            <a:prstGeom prst="ellipse">
              <a:avLst/>
            </a:prstGeom>
            <a:solidFill>
              <a:schemeClr val="accent5">
                <a:hueOff val="-176146"/>
                <a:satOff val="3665"/>
                <a:lumOff val="-1398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0" name="Line"/>
            <p:cNvSpPr/>
            <p:nvPr/>
          </p:nvSpPr>
          <p:spPr>
            <a:xfrm flipH="1">
              <a:off x="1588290" y="354075"/>
              <a:ext cx="298657" cy="35720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31" name="Line"/>
            <p:cNvSpPr/>
            <p:nvPr/>
          </p:nvSpPr>
          <p:spPr>
            <a:xfrm>
              <a:off x="468462" y="327260"/>
              <a:ext cx="388158" cy="38815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32" name="Line"/>
            <p:cNvSpPr/>
            <p:nvPr/>
          </p:nvSpPr>
          <p:spPr>
            <a:xfrm flipH="1" flipV="1">
              <a:off x="1663400" y="1377054"/>
              <a:ext cx="303015" cy="30378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33" name="Line"/>
            <p:cNvSpPr/>
            <p:nvPr/>
          </p:nvSpPr>
          <p:spPr>
            <a:xfrm flipV="1">
              <a:off x="653071" y="1377054"/>
              <a:ext cx="332326" cy="36122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34" name="Oval"/>
            <p:cNvSpPr/>
            <p:nvPr/>
          </p:nvSpPr>
          <p:spPr>
            <a:xfrm rot="21077230">
              <a:off x="2138" y="62143"/>
              <a:ext cx="717768" cy="82909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5" name="Oval"/>
            <p:cNvSpPr/>
            <p:nvPr/>
          </p:nvSpPr>
          <p:spPr>
            <a:xfrm rot="604506">
              <a:off x="2138" y="1895106"/>
              <a:ext cx="717768" cy="82910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6" name="Oval"/>
            <p:cNvSpPr/>
            <p:nvPr/>
          </p:nvSpPr>
          <p:spPr>
            <a:xfrm rot="604506">
              <a:off x="1373863" y="62143"/>
              <a:ext cx="717769" cy="82909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7" name="Oval"/>
            <p:cNvSpPr/>
            <p:nvPr/>
          </p:nvSpPr>
          <p:spPr>
            <a:xfrm rot="604506">
              <a:off x="1625488" y="1996038"/>
              <a:ext cx="717769" cy="82910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6" name="Rectangle 175"/>
          <p:cNvSpPr/>
          <p:nvPr/>
        </p:nvSpPr>
        <p:spPr>
          <a:xfrm>
            <a:off x="517040" y="5017338"/>
            <a:ext cx="79728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dirty="0">
                <a:latin typeface="Helvetica Neue"/>
              </a:rPr>
              <a:t>Neutron-rich fluid then beta decays, create </a:t>
            </a:r>
            <a:r>
              <a:rPr lang="en-US" sz="2100" b="1" dirty="0" err="1">
                <a:solidFill>
                  <a:srgbClr val="3333FF"/>
                </a:solidFill>
                <a:latin typeface="Helvetica Neue"/>
              </a:rPr>
              <a:t>kilonova</a:t>
            </a:r>
            <a:r>
              <a:rPr lang="en-US" sz="2100" b="1" dirty="0">
                <a:solidFill>
                  <a:srgbClr val="3333FF"/>
                </a:solidFill>
                <a:latin typeface="Helvetica Neue"/>
              </a:rPr>
              <a:t> events, </a:t>
            </a:r>
            <a:r>
              <a:rPr lang="en-US" sz="2100" b="1" dirty="0">
                <a:latin typeface="Helvetica Neue"/>
              </a:rPr>
              <a:t>and forms heavy neutron-rich elements,</a:t>
            </a:r>
          </a:p>
          <a:p>
            <a:r>
              <a:rPr lang="en-US" sz="2100" b="1" dirty="0">
                <a:solidFill>
                  <a:srgbClr val="3333FF"/>
                </a:solidFill>
                <a:latin typeface="Helvetica Neue"/>
              </a:rPr>
              <a:t>total 10</a:t>
            </a:r>
            <a:r>
              <a:rPr lang="en-US" sz="2100" b="1" baseline="31999" dirty="0">
                <a:solidFill>
                  <a:srgbClr val="3333FF"/>
                </a:solidFill>
                <a:latin typeface="Helvetica Neue"/>
              </a:rPr>
              <a:t>4</a:t>
            </a:r>
            <a:r>
              <a:rPr lang="en-US" sz="2100" b="1" dirty="0">
                <a:solidFill>
                  <a:srgbClr val="3333FF"/>
                </a:solidFill>
                <a:latin typeface="Helvetica Neue"/>
              </a:rPr>
              <a:t> M</a:t>
            </a:r>
            <a:r>
              <a:rPr lang="en-US" sz="2100" b="1" baseline="-5999" dirty="0">
                <a:solidFill>
                  <a:srgbClr val="3333FF"/>
                </a:solidFill>
                <a:latin typeface="Helvetica Neue"/>
              </a:rPr>
              <a:t>⨀</a:t>
            </a:r>
            <a:r>
              <a:rPr lang="en-US" sz="2100" b="1" dirty="0">
                <a:solidFill>
                  <a:srgbClr val="3333FF"/>
                </a:solidFill>
                <a:latin typeface="Helvetica Neue"/>
              </a:rPr>
              <a:t> r-process elements produced in Milky Way </a:t>
            </a:r>
          </a:p>
          <a:p>
            <a:r>
              <a:rPr lang="en-US" sz="2200" dirty="0">
                <a:latin typeface="Helvetica Neue"/>
              </a:rPr>
              <a:t>(see, e.g., </a:t>
            </a:r>
            <a:r>
              <a:rPr lang="en-US" sz="2200" dirty="0" err="1">
                <a:latin typeface="Helvetica Neue"/>
              </a:rPr>
              <a:t>Freeke</a:t>
            </a:r>
            <a:r>
              <a:rPr lang="en-US" sz="2200" dirty="0">
                <a:latin typeface="Helvetica Neue"/>
              </a:rPr>
              <a:t> et al, 2014)</a:t>
            </a:r>
          </a:p>
        </p:txBody>
      </p:sp>
      <p:sp>
        <p:nvSpPr>
          <p:cNvPr id="2" name="Rectangle 1"/>
          <p:cNvSpPr/>
          <p:nvPr/>
        </p:nvSpPr>
        <p:spPr>
          <a:xfrm>
            <a:off x="504517" y="1266429"/>
            <a:ext cx="413440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Postulated</a:t>
            </a:r>
            <a:r>
              <a:rPr lang="en-US" sz="25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r-process sources: </a:t>
            </a:r>
          </a:p>
        </p:txBody>
      </p:sp>
      <p:sp>
        <p:nvSpPr>
          <p:cNvPr id="38" name="implosion…"/>
          <p:cNvSpPr txBox="1"/>
          <p:nvPr/>
        </p:nvSpPr>
        <p:spPr>
          <a:xfrm>
            <a:off x="7317300" y="4534975"/>
            <a:ext cx="10265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4081010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405978" y="2333910"/>
            <a:ext cx="4126346" cy="3500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12</a:t>
            </a:fld>
            <a:endParaRPr lang="en-US" dirty="0"/>
          </a:p>
        </p:txBody>
      </p:sp>
      <p:sp>
        <p:nvSpPr>
          <p:cNvPr id="12" name="Quiet Kilonovae: NS implosions create a (less luminous?)…"/>
          <p:cNvSpPr txBox="1"/>
          <p:nvPr/>
        </p:nvSpPr>
        <p:spPr>
          <a:xfrm>
            <a:off x="4502701" y="4212104"/>
            <a:ext cx="420278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c="http://schemas.openxmlformats.org/markup-compatibility/2006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>
                <a:solidFill>
                  <a:schemeClr val="accent3">
                    <a:hueOff val="-546624"/>
                    <a:satOff val="7767"/>
                    <a:lumOff val="-14512"/>
                  </a:schemeClr>
                </a:solidFill>
              </a:defRPr>
            </a:pPr>
            <a:endParaRPr lang="en-US" sz="22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0" y="1021524"/>
            <a:ext cx="4950404" cy="38805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871333" y="1375806"/>
                <a:ext cx="3931473" cy="20976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100" dirty="0"/>
                  <a:t>If </a:t>
                </a:r>
                <a:r>
                  <a:rPr lang="en-US" sz="2100" b="1" dirty="0"/>
                  <a:t>NS implosions </a:t>
                </a:r>
                <a:r>
                  <a:rPr lang="en-US" sz="2100" dirty="0"/>
                  <a:t>are</a:t>
                </a:r>
                <a:r>
                  <a:rPr lang="en-US" sz="2100" b="1" dirty="0"/>
                  <a:t> </a:t>
                </a:r>
                <a:r>
                  <a:rPr lang="en-US" sz="2100" dirty="0"/>
                  <a:t>responsible for all the </a:t>
                </a:r>
                <a:r>
                  <a:rPr lang="en-US" sz="2100" b="1" dirty="0"/>
                  <a:t>r-process elements</a:t>
                </a:r>
                <a:r>
                  <a:rPr lang="en-US" sz="2100" dirty="0"/>
                  <a:t>, we have the “matching” curves and constraints set by requiring</a:t>
                </a:r>
              </a:p>
              <a:p>
                <a:r>
                  <a:rPr lang="en-US" sz="2100" b="1" dirty="0">
                    <a:solidFill>
                      <a:srgbClr val="3333FF"/>
                    </a:solidFill>
                  </a:rPr>
                  <a:t>total NS mass ejected to </a:t>
                </a:r>
                <a:r>
                  <a:rPr lang="en-US" altLang="en-US" sz="2100" b="1" dirty="0">
                    <a:solidFill>
                      <a:srgbClr val="3333FF"/>
                    </a:solidFill>
                    <a:ea typeface="MathJax_Main"/>
                  </a:rPr>
                  <a:t>≤</a:t>
                </a:r>
                <a:r>
                  <a:rPr lang="en-US" sz="2100" b="1" dirty="0">
                    <a:solidFill>
                      <a:srgbClr val="3333FF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100" b="1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100" b="1" dirty="0">
                            <a:solidFill>
                              <a:srgbClr val="3333FF"/>
                            </a:solidFill>
                          </a:rPr>
                          <m:t>10</m:t>
                        </m:r>
                      </m:e>
                      <m:sup>
                        <m:r>
                          <a:rPr lang="en-US" sz="2100" b="1" i="1" smtClean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US" sz="2100" b="1" dirty="0">
                    <a:solidFill>
                      <a:srgbClr val="3333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100" b="1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2100" b="1" dirty="0">
                            <a:solidFill>
                              <a:srgbClr val="3333FF"/>
                            </a:solidFill>
                            <a:ea typeface="MathJax_Math-italic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sz="2100" b="1" dirty="0">
                            <a:solidFill>
                              <a:srgbClr val="3333FF"/>
                            </a:solidFill>
                            <a:ea typeface="MathJax_Main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100" b="1" dirty="0">
                    <a:solidFill>
                      <a:srgbClr val="3333FF"/>
                    </a:solidFill>
                  </a:rPr>
                  <a:t> in the Milky Way. 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333" y="1375806"/>
                <a:ext cx="3931473" cy="2097626"/>
              </a:xfrm>
              <a:prstGeom prst="rect">
                <a:avLst/>
              </a:prstGeom>
              <a:blipFill>
                <a:blip r:embed="rId3"/>
                <a:stretch>
                  <a:fillRect l="-1860" t="-2035" r="-930"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817768" y="3593544"/>
                <a:ext cx="4106088" cy="22929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latin typeface="+mj-lt"/>
                    <a:cs typeface="Times New Roman" panose="02020603050405020304" pitchFamily="18" charset="0"/>
                  </a:rPr>
                  <a:t>x-axis: ejection mass per NS implosion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latin typeface="+mj-lt"/>
                    <a:cs typeface="Times New Roman" panose="02020603050405020304" pitchFamily="18" charset="0"/>
                  </a:rPr>
                  <a:t>y-axis: implosion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altLang="zh-TW" sz="2000" b="1" i="1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sSub>
                      <m:sSubPr>
                        <m:ctrlPr>
                          <a:rPr lang="en-US" altLang="zh-TW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zh-TW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en-US" altLang="zh-TW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US" altLang="zh-TW" sz="2000" b="1" dirty="0">
                    <a:latin typeface="+mj-lt"/>
                    <a:cs typeface="Times New Roman" panose="02020603050405020304" pitchFamily="18" charset="0"/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1" i="1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altLang="zh-TW" sz="20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endParaRPr lang="en-US" sz="2000" b="1" dirty="0">
                  <a:solidFill>
                    <a:srgbClr val="0070C0"/>
                  </a:solidFill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100" dirty="0">
                    <a:solidFill>
                      <a:srgbClr val="C00000"/>
                    </a:solidFill>
                  </a:rPr>
                  <a:t>The constraints are stronger if NS implosions not responsible for all r-process elements </a:t>
                </a: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7768" y="3593544"/>
                <a:ext cx="4106088" cy="2292935"/>
              </a:xfrm>
              <a:prstGeom prst="rect">
                <a:avLst/>
              </a:prstGeom>
              <a:blipFill>
                <a:blip r:embed="rId4"/>
                <a:stretch>
                  <a:fillRect l="-1484" t="-1326" b="-4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246885" y="1563132"/>
                <a:ext cx="1276247" cy="6587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B050"/>
                            </a:solidFill>
                          </a:rPr>
                          <m:t>10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00B050"/>
                    </a:solidFill>
                  </a:rPr>
                  <a:t> NSs</a:t>
                </a:r>
                <a:r>
                  <a:rPr lang="en-US" b="1" dirty="0">
                    <a:solidFill>
                      <a:srgbClr val="0070C0"/>
                    </a:solidFill>
                  </a:rPr>
                  <a:t> </a:t>
                </a:r>
                <a:endParaRPr lang="en-US" b="1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70C0"/>
                            </a:solidFill>
                          </a:rPr>
                          <m:t>10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0070C0"/>
                    </a:solidFill>
                  </a:rPr>
                  <a:t> NSs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6885" y="1563132"/>
                <a:ext cx="1276247" cy="658770"/>
              </a:xfrm>
              <a:prstGeom prst="rect">
                <a:avLst/>
              </a:prstGeom>
              <a:blipFill>
                <a:blip r:embed="rId5"/>
                <a:stretch>
                  <a:fillRect l="-3349" t="-3704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1167837" y="442433"/>
            <a:ext cx="714612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srgbClr val="0070C0"/>
                </a:solidFill>
                <a:latin typeface="Helvetica Neue"/>
              </a:rPr>
              <a:t>r-Process Element Abundance &amp; Bounds</a:t>
            </a:r>
          </a:p>
        </p:txBody>
      </p:sp>
      <p:sp>
        <p:nvSpPr>
          <p:cNvPr id="16" name="JB Linden 2016"/>
          <p:cNvSpPr txBox="1"/>
          <p:nvPr/>
        </p:nvSpPr>
        <p:spPr>
          <a:xfrm>
            <a:off x="745979" y="5015999"/>
            <a:ext cx="3198449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US" sz="1828" dirty="0">
                <a:solidFill>
                  <a:srgbClr val="7030A0"/>
                </a:solidFill>
              </a:rPr>
              <a:t>Bramante, Linden, </a:t>
            </a:r>
            <a:r>
              <a:rPr lang="en-US" sz="1828" b="1" dirty="0">
                <a:solidFill>
                  <a:srgbClr val="7030A0"/>
                </a:solidFill>
              </a:rPr>
              <a:t>YT</a:t>
            </a:r>
            <a:r>
              <a:rPr lang="en-US" sz="1828" dirty="0">
                <a:solidFill>
                  <a:srgbClr val="7030A0"/>
                </a:solidFill>
              </a:rPr>
              <a:t>, 2017</a:t>
            </a:r>
            <a:endParaRPr sz="1828" dirty="0">
              <a:solidFill>
                <a:srgbClr val="7030A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07391" y="3723037"/>
            <a:ext cx="172675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Bramante,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Elahi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2015 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9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9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91661" y="4410022"/>
            <a:ext cx="1739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cs typeface="Times New Roman" panose="02020603050405020304" pitchFamily="18" charset="0"/>
              </a:rPr>
              <a:t>ejection mass per NS implosion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05620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405978" y="2333910"/>
            <a:ext cx="4126346" cy="3500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081" y="750628"/>
            <a:ext cx="4961739" cy="3889458"/>
          </a:xfrm>
          <a:prstGeom prst="rect">
            <a:avLst/>
          </a:prstGeom>
        </p:spPr>
      </p:pic>
      <p:sp>
        <p:nvSpPr>
          <p:cNvPr id="7" name="JB Linden 2016"/>
          <p:cNvSpPr txBox="1"/>
          <p:nvPr/>
        </p:nvSpPr>
        <p:spPr>
          <a:xfrm>
            <a:off x="858563" y="5282621"/>
            <a:ext cx="3198449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l"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US" sz="1828" dirty="0">
                <a:solidFill>
                  <a:srgbClr val="7030A0"/>
                </a:solidFill>
              </a:rPr>
              <a:t>Bramante, Linden, </a:t>
            </a:r>
            <a:r>
              <a:rPr lang="en-US" sz="1828" b="1" dirty="0">
                <a:solidFill>
                  <a:srgbClr val="7030A0"/>
                </a:solidFill>
              </a:rPr>
              <a:t>YT</a:t>
            </a:r>
            <a:r>
              <a:rPr lang="en-US" sz="1828" dirty="0">
                <a:solidFill>
                  <a:srgbClr val="7030A0"/>
                </a:solidFill>
              </a:rPr>
              <a:t>, 2017</a:t>
            </a:r>
            <a:endParaRPr sz="1828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67765" y="944736"/>
            <a:ext cx="402093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/>
              <a:t>Kilonova</a:t>
            </a:r>
            <a:r>
              <a:rPr lang="en-US" sz="2000" b="1" dirty="0"/>
              <a:t> light curves </a:t>
            </a:r>
            <a:r>
              <a:rPr lang="en-US" sz="2000" dirty="0"/>
              <a:t>depend mainly on the </a:t>
            </a:r>
            <a:r>
              <a:rPr lang="en-US" sz="2000" b="1" dirty="0"/>
              <a:t>mass </a:t>
            </a:r>
            <a:r>
              <a:rPr lang="en-US" sz="2000" dirty="0"/>
              <a:t>and </a:t>
            </a:r>
            <a:r>
              <a:rPr lang="en-US" sz="2000" b="1" dirty="0"/>
              <a:t>velocity</a:t>
            </a:r>
            <a:r>
              <a:rPr lang="en-US" sz="2000" dirty="0"/>
              <a:t> of NS ﬂuid ejected (Kasen et al, 2013)</a:t>
            </a:r>
          </a:p>
          <a:p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Dark Energy Survey (DES)</a:t>
            </a:r>
            <a:r>
              <a:rPr lang="en-US" sz="2000" dirty="0"/>
              <a:t> published a null wide ﬁeld optical search for </a:t>
            </a:r>
            <a:r>
              <a:rPr lang="en-US" sz="2000" dirty="0" err="1"/>
              <a:t>kilonovae</a:t>
            </a:r>
            <a:r>
              <a:rPr lang="en-US" sz="2000" dirty="0"/>
              <a:t> (</a:t>
            </a:r>
            <a:r>
              <a:rPr lang="fr-FR" sz="2000" dirty="0" err="1"/>
              <a:t>Doctor</a:t>
            </a:r>
            <a:r>
              <a:rPr lang="fr-FR" sz="2000" dirty="0"/>
              <a:t> et al., DES, 2017</a:t>
            </a:r>
            <a:r>
              <a:rPr lang="en-US" sz="2000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We set </a:t>
            </a:r>
            <a:r>
              <a:rPr lang="en-US" sz="2000" b="1" dirty="0">
                <a:solidFill>
                  <a:srgbClr val="C00000"/>
                </a:solidFill>
              </a:rPr>
              <a:t>bounds from (not-seeing) </a:t>
            </a:r>
            <a:r>
              <a:rPr lang="en-US" sz="2000" b="1" dirty="0" err="1">
                <a:solidFill>
                  <a:srgbClr val="C00000"/>
                </a:solidFill>
              </a:rPr>
              <a:t>kilonova</a:t>
            </a:r>
            <a:r>
              <a:rPr lang="en-US" sz="2000" b="1" dirty="0">
                <a:solidFill>
                  <a:srgbClr val="C00000"/>
                </a:solidFill>
              </a:rPr>
              <a:t> events by DES, </a:t>
            </a:r>
            <a:r>
              <a:rPr lang="en-US" sz="2000" dirty="0"/>
              <a:t>assuming </a:t>
            </a:r>
            <a:r>
              <a:rPr lang="en-US" sz="2000" b="1" dirty="0"/>
              <a:t>ejection velocity β = 0.3c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The </a:t>
            </a:r>
            <a:r>
              <a:rPr lang="en-US" sz="2000" b="1" dirty="0" err="1"/>
              <a:t>kilonova</a:t>
            </a:r>
            <a:r>
              <a:rPr lang="en-US" sz="2000" b="1" dirty="0"/>
              <a:t> bound may eventually exclude the r-process matching curves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94076" y="4568062"/>
                <a:ext cx="356687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x-axis: ejecta mass per NS implosion</a:t>
                </a:r>
              </a:p>
              <a:p>
                <a:r>
                  <a:rPr lang="en-US" dirty="0"/>
                  <a:t>y-axis: implosion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dirty="0"/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076" y="4568062"/>
                <a:ext cx="3566874" cy="646331"/>
              </a:xfrm>
              <a:prstGeom prst="rect">
                <a:avLst/>
              </a:prstGeom>
              <a:blipFill>
                <a:blip r:embed="rId3"/>
                <a:stretch>
                  <a:fillRect l="-1368" t="-4717" r="-1026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520086" y="2276613"/>
                <a:ext cx="63671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DES</m:t>
                      </m:r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0086" y="2276613"/>
                <a:ext cx="636713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3180786" y="309016"/>
            <a:ext cx="313739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err="1">
                <a:solidFill>
                  <a:srgbClr val="0070C0"/>
                </a:solidFill>
                <a:latin typeface="Helvetica Neue"/>
              </a:rPr>
              <a:t>Kilonova</a:t>
            </a:r>
            <a:r>
              <a:rPr lang="en-US" sz="3000" b="1" dirty="0">
                <a:solidFill>
                  <a:srgbClr val="0070C0"/>
                </a:solidFill>
                <a:latin typeface="Helvetica Neue"/>
              </a:rPr>
              <a:t> Bound</a:t>
            </a:r>
          </a:p>
        </p:txBody>
      </p:sp>
      <p:sp>
        <p:nvSpPr>
          <p:cNvPr id="4" name="Rectangle 3"/>
          <p:cNvSpPr/>
          <p:nvPr/>
        </p:nvSpPr>
        <p:spPr>
          <a:xfrm>
            <a:off x="2515573" y="3453115"/>
            <a:ext cx="18453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Bramante,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Elahi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2015 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9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9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221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5561" y="2130425"/>
            <a:ext cx="6362114" cy="1470025"/>
          </a:xfrm>
        </p:spPr>
        <p:txBody>
          <a:bodyPr>
            <a:normAutofit/>
          </a:bodyPr>
          <a:lstStyle/>
          <a:p>
            <a:r>
              <a:rPr lang="en-US" dirty="0">
                <a:latin typeface="Algerian" panose="04020705040A02060702" pitchFamily="82" charset="0"/>
              </a:rPr>
              <a:t>Quiet </a:t>
            </a:r>
            <a:r>
              <a:rPr lang="en-US" dirty="0" err="1">
                <a:latin typeface="Algerian" panose="04020705040A02060702" pitchFamily="82" charset="0"/>
              </a:rPr>
              <a:t>Kilonova</a:t>
            </a:r>
            <a:r>
              <a:rPr lang="en-US" dirty="0">
                <a:latin typeface="Algerian" panose="04020705040A02060702" pitchFamily="82" charset="0"/>
              </a:rPr>
              <a:t> and its Morphology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6517" y="3886200"/>
            <a:ext cx="6900203" cy="1752600"/>
          </a:xfrm>
        </p:spPr>
        <p:txBody>
          <a:bodyPr/>
          <a:lstStyle/>
          <a:p>
            <a:r>
              <a:rPr lang="en-US" dirty="0">
                <a:latin typeface="+mj-lt"/>
              </a:rPr>
              <a:t>Optical Signature from NS Implosions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86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15</a:t>
            </a:fld>
            <a:endParaRPr lang="en-US"/>
          </a:p>
        </p:txBody>
      </p:sp>
      <p:sp>
        <p:nvSpPr>
          <p:cNvPr id="9" name="Black Mergers, Quiet Kilonovae,"/>
          <p:cNvSpPr txBox="1"/>
          <p:nvPr/>
        </p:nvSpPr>
        <p:spPr>
          <a:xfrm>
            <a:off x="386091" y="250281"/>
            <a:ext cx="8206847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55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3200" b="1" dirty="0"/>
              <a:t>Quiet </a:t>
            </a:r>
            <a:r>
              <a:rPr lang="en-US" sz="3200" b="1" dirty="0" err="1"/>
              <a:t>Kilonova</a:t>
            </a:r>
            <a:endParaRPr sz="3000" dirty="0">
              <a:solidFill>
                <a:schemeClr val="accent3">
                  <a:hueOff val="-546624"/>
                  <a:satOff val="7767"/>
                  <a:lumOff val="-14512"/>
                </a:schemeClr>
              </a:solidFill>
            </a:endParaRPr>
          </a:p>
        </p:txBody>
      </p:sp>
      <p:sp>
        <p:nvSpPr>
          <p:cNvPr id="12" name="Quiet Kilonovae: NS implosions create a (less luminous?)…"/>
          <p:cNvSpPr txBox="1"/>
          <p:nvPr/>
        </p:nvSpPr>
        <p:spPr>
          <a:xfrm>
            <a:off x="1786847" y="3068270"/>
            <a:ext cx="5521529" cy="3288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lang="en-US" sz="2300" b="1" dirty="0"/>
              <a:t>Quiet </a:t>
            </a:r>
            <a:r>
              <a:rPr lang="en-US" sz="2300" b="1" dirty="0" err="1"/>
              <a:t>Kilonova</a:t>
            </a:r>
            <a:r>
              <a:rPr lang="en-US" sz="2300" b="1" dirty="0"/>
              <a:t>:</a:t>
            </a:r>
          </a:p>
          <a:p>
            <a:endParaRPr lang="en-US" sz="23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dirty="0" err="1">
                <a:solidFill>
                  <a:srgbClr val="3333FF"/>
                </a:solidFill>
              </a:rPr>
              <a:t>Kilonova</a:t>
            </a:r>
            <a:r>
              <a:rPr lang="en-US" sz="2300" b="1" dirty="0">
                <a:solidFill>
                  <a:srgbClr val="3333FF"/>
                </a:solidFill>
              </a:rPr>
              <a:t> events from NS implosions</a:t>
            </a:r>
            <a:r>
              <a:rPr lang="en-US" sz="2300" dirty="0"/>
              <a:t>, but NOT from the NS-NS or NS-BH mergers.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3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300" b="1" dirty="0"/>
              <a:t>WITHOUT</a:t>
            </a:r>
            <a:r>
              <a:rPr lang="zh-TW" altLang="en-US" sz="2300" b="1" dirty="0"/>
              <a:t> </a:t>
            </a:r>
            <a:r>
              <a:rPr lang="en-US" altLang="zh-TW" sz="2300" b="1" dirty="0"/>
              <a:t>detectable</a:t>
            </a:r>
            <a:r>
              <a:rPr lang="en-US" sz="2300" b="1" dirty="0"/>
              <a:t> merger signatures</a:t>
            </a:r>
            <a:r>
              <a:rPr lang="en-US" sz="2300" dirty="0"/>
              <a:t>, so we call them “Quiet </a:t>
            </a:r>
            <a:r>
              <a:rPr lang="en-US" sz="2300" dirty="0" err="1"/>
              <a:t>Kilonova</a:t>
            </a:r>
            <a:r>
              <a:rPr lang="en-US" sz="2300" dirty="0"/>
              <a:t>” (Bramante, Linden, </a:t>
            </a:r>
            <a:r>
              <a:rPr lang="en-US" sz="2300" b="1" dirty="0"/>
              <a:t>YT</a:t>
            </a:r>
            <a:r>
              <a:rPr lang="en-US" sz="2300" dirty="0"/>
              <a:t>, 2017)</a:t>
            </a:r>
            <a:endParaRPr lang="en-US" sz="2300" dirty="0">
              <a:solidFill>
                <a:srgbClr val="C00000"/>
              </a:solidFill>
            </a:endParaRPr>
          </a:p>
          <a:p>
            <a:endParaRPr sz="2300" dirty="0"/>
          </a:p>
        </p:txBody>
      </p:sp>
      <p:grpSp>
        <p:nvGrpSpPr>
          <p:cNvPr id="11" name="Group"/>
          <p:cNvGrpSpPr/>
          <p:nvPr/>
        </p:nvGrpSpPr>
        <p:grpSpPr>
          <a:xfrm>
            <a:off x="1857629" y="1184798"/>
            <a:ext cx="2495264" cy="1166041"/>
            <a:chOff x="0" y="0"/>
            <a:chExt cx="3058071" cy="1040098"/>
          </a:xfrm>
        </p:grpSpPr>
        <p:grpSp>
          <p:nvGrpSpPr>
            <p:cNvPr id="13" name="Group"/>
            <p:cNvGrpSpPr/>
            <p:nvPr/>
          </p:nvGrpSpPr>
          <p:grpSpPr>
            <a:xfrm>
              <a:off x="1088065" y="-1"/>
              <a:ext cx="967166" cy="1040100"/>
              <a:chOff x="0" y="0"/>
              <a:chExt cx="967164" cy="1040098"/>
            </a:xfrm>
          </p:grpSpPr>
          <p:sp>
            <p:nvSpPr>
              <p:cNvPr id="16" name="Oval"/>
              <p:cNvSpPr/>
              <p:nvPr/>
            </p:nvSpPr>
            <p:spPr>
              <a:xfrm rot="13026601">
                <a:off x="331711" y="660871"/>
                <a:ext cx="653285" cy="160179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7" name="Oval"/>
              <p:cNvSpPr/>
              <p:nvPr/>
            </p:nvSpPr>
            <p:spPr>
              <a:xfrm rot="3533511">
                <a:off x="-51996" y="240957"/>
                <a:ext cx="653284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8" name="Oval"/>
              <p:cNvSpPr/>
              <p:nvPr/>
            </p:nvSpPr>
            <p:spPr>
              <a:xfrm rot="18745505">
                <a:off x="285923" y="283197"/>
                <a:ext cx="653284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9" name="Oval"/>
              <p:cNvSpPr/>
              <p:nvPr/>
            </p:nvSpPr>
            <p:spPr>
              <a:xfrm rot="18658323">
                <a:off x="-51996" y="660871"/>
                <a:ext cx="653284" cy="160179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0" name="Oval"/>
              <p:cNvSpPr/>
              <p:nvPr/>
            </p:nvSpPr>
            <p:spPr>
              <a:xfrm rot="16033502">
                <a:off x="152366" y="619294"/>
                <a:ext cx="547216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1" name="Oval"/>
              <p:cNvSpPr/>
              <p:nvPr/>
            </p:nvSpPr>
            <p:spPr>
              <a:xfrm rot="16033502">
                <a:off x="144449" y="271152"/>
                <a:ext cx="570007" cy="160180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33"/>
                  </a:gs>
                  <a:gs pos="100000">
                    <a:srgbClr val="B84747"/>
                  </a:gs>
                </a:gsLst>
                <a:path path="circle">
                  <a:fillToRect l="85760" t="-11001" r="14239" b="111001"/>
                </a:path>
              </a:gra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2" name="Circle"/>
              <p:cNvSpPr/>
              <p:nvPr/>
            </p:nvSpPr>
            <p:spPr>
              <a:xfrm>
                <a:off x="342285" y="454213"/>
                <a:ext cx="203035" cy="208116"/>
              </a:xfrm>
              <a:prstGeom prst="ellipse">
                <a:avLst/>
              </a:prstGeom>
              <a:solidFill>
                <a:srgbClr val="000000"/>
              </a:solidFill>
              <a:ln w="31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9013" tIns="59013" rIns="59013" bIns="59013" numCol="1" anchor="ctr">
                <a:noAutofit/>
              </a:bodyPr>
              <a:lstStyle/>
              <a:p>
                <a:pPr algn="l" defTabSz="449262">
                  <a:lnSpc>
                    <a:spcPct val="93000"/>
                  </a:lnSpc>
                  <a:defRPr sz="22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14" name="Oval"/>
            <p:cNvSpPr/>
            <p:nvPr/>
          </p:nvSpPr>
          <p:spPr>
            <a:xfrm rot="21077230">
              <a:off x="-6130" y="647960"/>
              <a:ext cx="1476434" cy="31555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" name="Oval"/>
            <p:cNvSpPr/>
            <p:nvPr/>
          </p:nvSpPr>
          <p:spPr>
            <a:xfrm rot="21077230">
              <a:off x="1587768" y="435069"/>
              <a:ext cx="1476433" cy="31555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2" name="Ink 41"/>
              <p14:cNvContentPartPr/>
              <p14:nvPr/>
            </p14:nvContentPartPr>
            <p14:xfrm>
              <a:off x="2949993" y="2421743"/>
              <a:ext cx="436860" cy="334620"/>
            </p14:xfrm>
          </p:contentPart>
        </mc:Choice>
        <mc:Fallback xmlns="">
          <p:pic>
            <p:nvPicPr>
              <p:cNvPr id="42" name="Ink 4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18712" y="2390473"/>
                <a:ext cx="499423" cy="397159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2916" y="1129730"/>
            <a:ext cx="2631369" cy="191835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82238" y="3165339"/>
            <a:ext cx="3008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/>
              <a:t>Abbott et al., LIGO/VIRGO, PRL 2016</a:t>
            </a:r>
          </a:p>
        </p:txBody>
      </p:sp>
      <p:grpSp>
        <p:nvGrpSpPr>
          <p:cNvPr id="25" name="Group"/>
          <p:cNvGrpSpPr/>
          <p:nvPr/>
        </p:nvGrpSpPr>
        <p:grpSpPr>
          <a:xfrm>
            <a:off x="4679811" y="1377082"/>
            <a:ext cx="1695698" cy="854780"/>
            <a:chOff x="0" y="0"/>
            <a:chExt cx="2559366" cy="1031437"/>
          </a:xfrm>
        </p:grpSpPr>
        <p:sp>
          <p:nvSpPr>
            <p:cNvPr id="26" name="Oval"/>
            <p:cNvSpPr/>
            <p:nvPr/>
          </p:nvSpPr>
          <p:spPr>
            <a:xfrm rot="21450287">
              <a:off x="633669" y="244254"/>
              <a:ext cx="784164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7" name="Oval"/>
            <p:cNvSpPr/>
            <p:nvPr/>
          </p:nvSpPr>
          <p:spPr>
            <a:xfrm>
              <a:off x="1159075" y="171265"/>
              <a:ext cx="784480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8" name="Oval"/>
            <p:cNvSpPr/>
            <p:nvPr/>
          </p:nvSpPr>
          <p:spPr>
            <a:xfrm rot="21077230">
              <a:off x="-3709" y="845360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9" name="Oval"/>
            <p:cNvSpPr/>
            <p:nvPr/>
          </p:nvSpPr>
          <p:spPr>
            <a:xfrm rot="21077230">
              <a:off x="1013306" y="116982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1" name="Ink 40"/>
              <p14:cNvContentPartPr/>
              <p14:nvPr/>
            </p14:nvContentPartPr>
            <p14:xfrm>
              <a:off x="5247634" y="825526"/>
              <a:ext cx="934560" cy="464760"/>
            </p14:xfrm>
          </p:contentPart>
        </mc:Choice>
        <mc:Fallback xmlns="">
          <p:pic>
            <p:nvPicPr>
              <p:cNvPr id="41" name="Ink 4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38634" y="816526"/>
                <a:ext cx="952200" cy="482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68" name="Ink 67"/>
              <p14:cNvContentPartPr/>
              <p14:nvPr/>
            </p14:nvContentPartPr>
            <p14:xfrm>
              <a:off x="5452114" y="2517886"/>
              <a:ext cx="280080" cy="239040"/>
            </p14:xfrm>
          </p:contentPart>
        </mc:Choice>
        <mc:Fallback xmlns="">
          <p:pic>
            <p:nvPicPr>
              <p:cNvPr id="68" name="Ink 6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420794" y="2486566"/>
                <a:ext cx="342720" cy="30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1" name="Ink 70"/>
              <p14:cNvContentPartPr/>
              <p14:nvPr/>
            </p14:nvContentPartPr>
            <p14:xfrm>
              <a:off x="5479474" y="2490886"/>
              <a:ext cx="225360" cy="204840"/>
            </p14:xfrm>
          </p:contentPart>
        </mc:Choice>
        <mc:Fallback xmlns="">
          <p:pic>
            <p:nvPicPr>
              <p:cNvPr id="71" name="Ink 70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448154" y="2459566"/>
                <a:ext cx="288000" cy="267480"/>
              </a:xfrm>
              <a:prstGeom prst="rect">
                <a:avLst/>
              </a:prstGeom>
            </p:spPr>
          </p:pic>
        </mc:Fallback>
      </mc:AlternateContent>
      <p:sp>
        <p:nvSpPr>
          <p:cNvPr id="31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869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16</a:t>
            </a:fld>
            <a:endParaRPr lang="en-US"/>
          </a:p>
        </p:txBody>
      </p:sp>
      <p:sp>
        <p:nvSpPr>
          <p:cNvPr id="12" name="Quiet Kilonovae: NS implosions create a (less luminous?)…"/>
          <p:cNvSpPr txBox="1"/>
          <p:nvPr/>
        </p:nvSpPr>
        <p:spPr>
          <a:xfrm>
            <a:off x="854580" y="822063"/>
            <a:ext cx="740304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lang="en-US" sz="2000" dirty="0"/>
              <a:t>… or </a:t>
            </a:r>
            <a:r>
              <a:rPr lang="en-US" sz="2000" b="1" dirty="0">
                <a:solidFill>
                  <a:srgbClr val="FF0000"/>
                </a:solidFill>
              </a:rPr>
              <a:t>“Gold Donut”</a:t>
            </a:r>
            <a:r>
              <a:rPr lang="en-US" sz="2000" dirty="0"/>
              <a:t>, since its related to r-process that can give you gold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033" y="2858798"/>
            <a:ext cx="5295204" cy="263999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6" name="Ink 25"/>
              <p14:cNvContentPartPr/>
              <p14:nvPr/>
            </p14:nvContentPartPr>
            <p14:xfrm>
              <a:off x="5476688" y="1247885"/>
              <a:ext cx="2566800" cy="164628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67688" y="1238885"/>
                <a:ext cx="2584440" cy="166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7" name="Ink 26"/>
              <p14:cNvContentPartPr/>
              <p14:nvPr/>
            </p14:nvContentPartPr>
            <p14:xfrm>
              <a:off x="3269823" y="1451566"/>
              <a:ext cx="1286280" cy="9446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60823" y="1442566"/>
                <a:ext cx="1303920" cy="962280"/>
              </a:xfrm>
              <a:prstGeom prst="rect">
                <a:avLst/>
              </a:prstGeom>
            </p:spPr>
          </p:pic>
        </mc:Fallback>
      </mc:AlternateContent>
      <p:sp>
        <p:nvSpPr>
          <p:cNvPr id="29" name="Rectangle 28"/>
          <p:cNvSpPr/>
          <p:nvPr/>
        </p:nvSpPr>
        <p:spPr>
          <a:xfrm>
            <a:off x="6195146" y="1886359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Imploded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43351" y="1794026"/>
            <a:ext cx="7809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Imploded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62866" y="1438023"/>
            <a:ext cx="9380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Imploding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256639" y="1253888"/>
            <a:ext cx="1148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Imploding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341820" y="2184111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C00000"/>
                </a:solidFill>
              </a:rPr>
              <a:t>ADM1</a:t>
            </a:r>
            <a:endParaRPr 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2803112" y="5477708"/>
                <a:ext cx="4586640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en-US" altLang="zh-TW" sz="2000" b="1" dirty="0">
                    <a:solidFill>
                      <a:srgbClr val="FF0000"/>
                    </a:solidFill>
                  </a:rPr>
                  <a:t>ADM1</a:t>
                </a:r>
                <a:r>
                  <a:rPr lang="en-US" altLang="zh-TW" sz="2000" dirty="0">
                    <a:solidFill>
                      <a:srgbClr val="FF000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FF0000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FF0000"/>
                    </a:solidFill>
                  </a:rPr>
                  <a:t>=  3  </a:t>
                </a:r>
                <a:r>
                  <a:rPr lang="en-US" altLang="zh-TW" sz="2000" dirty="0" err="1">
                    <a:solidFill>
                      <a:srgbClr val="FF0000"/>
                    </a:solidFill>
                  </a:rPr>
                  <a:t>Gyr</a:t>
                </a:r>
                <a:r>
                  <a:rPr lang="en-US" altLang="zh-TW" sz="2000" dirty="0">
                    <a:solidFill>
                      <a:srgbClr val="FF0000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sz="20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200 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FF000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0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TW" sz="2000" dirty="0">
                  <a:solidFill>
                    <a:srgbClr val="FF0000"/>
                  </a:solidFill>
                </a:endParaRPr>
              </a:p>
              <a:p>
                <a:r>
                  <a:rPr lang="en-US" altLang="zh-TW" sz="2000" b="1" dirty="0">
                    <a:solidFill>
                      <a:srgbClr val="00B050"/>
                    </a:solidFill>
                  </a:rPr>
                  <a:t>ADM2</a:t>
                </a:r>
                <a:r>
                  <a:rPr lang="en-US" altLang="zh-TW" sz="2000" dirty="0">
                    <a:solidFill>
                      <a:srgbClr val="00B05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00B050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00B050"/>
                    </a:solidFill>
                  </a:rPr>
                  <a:t>= 15 </a:t>
                </a:r>
                <a:r>
                  <a:rPr lang="en-US" altLang="zh-TW" sz="2000" dirty="0" err="1">
                    <a:solidFill>
                      <a:srgbClr val="00B050"/>
                    </a:solidFill>
                  </a:rPr>
                  <a:t>Gyr</a:t>
                </a:r>
                <a:r>
                  <a:rPr lang="en-US" altLang="zh-TW" sz="2000" dirty="0">
                    <a:solidFill>
                      <a:srgbClr val="00B050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200 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TW" sz="2000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3112" y="5477708"/>
                <a:ext cx="4586640" cy="707886"/>
              </a:xfrm>
              <a:prstGeom prst="rect">
                <a:avLst/>
              </a:prstGeom>
              <a:blipFill>
                <a:blip r:embed="rId7"/>
                <a:stretch>
                  <a:fillRect l="-1463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4831203" y="6489406"/>
              <a:ext cx="75240" cy="2070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799883" y="6458356"/>
                <a:ext cx="137880" cy="8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0" name="Ink 39"/>
              <p14:cNvContentPartPr/>
              <p14:nvPr/>
            </p14:nvContentPartPr>
            <p14:xfrm>
              <a:off x="3896283" y="6482566"/>
              <a:ext cx="95760" cy="88920"/>
            </p14:xfrm>
          </p:contentPart>
        </mc:Choice>
        <mc:Fallback xmlns="">
          <p:pic>
            <p:nvPicPr>
              <p:cNvPr id="40" name="Ink 39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864963" y="6451372"/>
                <a:ext cx="158400" cy="1513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2" name="Ink 41"/>
              <p14:cNvContentPartPr/>
              <p14:nvPr/>
            </p14:nvContentPartPr>
            <p14:xfrm>
              <a:off x="-607497" y="1890046"/>
              <a:ext cx="180" cy="180"/>
            </p14:xfrm>
          </p:contentPart>
        </mc:Choice>
        <mc:Fallback xmlns="">
          <p:pic>
            <p:nvPicPr>
              <p:cNvPr id="42" name="Ink 4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-623157" y="1874386"/>
                <a:ext cx="31500" cy="31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47" name="Ink 46"/>
              <p14:cNvContentPartPr/>
              <p14:nvPr/>
            </p14:nvContentPartPr>
            <p14:xfrm>
              <a:off x="3370863" y="1663966"/>
              <a:ext cx="1160280" cy="649800"/>
            </p14:xfrm>
          </p:contentPart>
        </mc:Choice>
        <mc:Fallback xmlns="">
          <p:pic>
            <p:nvPicPr>
              <p:cNvPr id="47" name="Ink 46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339543" y="1654966"/>
                <a:ext cx="1222920" cy="690120"/>
              </a:xfrm>
              <a:prstGeom prst="rect">
                <a:avLst/>
              </a:prstGeom>
            </p:spPr>
          </p:pic>
        </mc:Fallback>
      </mc:AlternateContent>
      <p:sp>
        <p:nvSpPr>
          <p:cNvPr id="52" name="Rectangle 51"/>
          <p:cNvSpPr/>
          <p:nvPr/>
        </p:nvSpPr>
        <p:spPr>
          <a:xfrm>
            <a:off x="3269823" y="2311683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00B050"/>
                </a:solidFill>
              </a:rPr>
              <a:t>ADM2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7" name="Ink 56"/>
              <p14:cNvContentPartPr/>
              <p14:nvPr/>
            </p14:nvContentPartPr>
            <p14:xfrm>
              <a:off x="5889608" y="1578106"/>
              <a:ext cx="1646280" cy="1050480"/>
            </p14:xfrm>
          </p:contentPart>
        </mc:Choice>
        <mc:Fallback xmlns="">
          <p:pic>
            <p:nvPicPr>
              <p:cNvPr id="57" name="Ink 56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880608" y="1569106"/>
                <a:ext cx="1663920" cy="106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67" name="Ink 66"/>
              <p14:cNvContentPartPr/>
              <p14:nvPr/>
            </p14:nvContentPartPr>
            <p14:xfrm>
              <a:off x="6660003" y="3521026"/>
              <a:ext cx="273060" cy="82080"/>
            </p14:xfrm>
          </p:contentPart>
        </mc:Choice>
        <mc:Fallback xmlns="">
          <p:pic>
            <p:nvPicPr>
              <p:cNvPr id="67" name="Ink 66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651021" y="3512026"/>
                <a:ext cx="290665" cy="9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68" name="Ink 67"/>
              <p14:cNvContentPartPr/>
              <p14:nvPr/>
            </p14:nvContentPartPr>
            <p14:xfrm>
              <a:off x="6748743" y="2756746"/>
              <a:ext cx="941940" cy="805320"/>
            </p14:xfrm>
          </p:contentPart>
        </mc:Choice>
        <mc:Fallback xmlns="">
          <p:pic>
            <p:nvPicPr>
              <p:cNvPr id="68" name="Ink 67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739745" y="2747746"/>
                <a:ext cx="959577" cy="82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9" name="Ink 68"/>
              <p14:cNvContentPartPr/>
              <p14:nvPr/>
            </p14:nvContentPartPr>
            <p14:xfrm>
              <a:off x="5663703" y="1453366"/>
              <a:ext cx="2177280" cy="1317240"/>
            </p14:xfrm>
          </p:contentPart>
        </mc:Choice>
        <mc:Fallback xmlns="">
          <p:pic>
            <p:nvPicPr>
              <p:cNvPr id="69" name="Ink 68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632383" y="1422046"/>
                <a:ext cx="2239920" cy="137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70" name="Ink 69"/>
              <p14:cNvContentPartPr/>
              <p14:nvPr/>
            </p14:nvContentPartPr>
            <p14:xfrm>
              <a:off x="6161768" y="1555786"/>
              <a:ext cx="464760" cy="68760"/>
            </p14:xfrm>
          </p:contentPart>
        </mc:Choice>
        <mc:Fallback xmlns="">
          <p:pic>
            <p:nvPicPr>
              <p:cNvPr id="70" name="Ink 69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6130448" y="1524466"/>
                <a:ext cx="527400" cy="13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76" name="Ink 75"/>
              <p14:cNvContentPartPr/>
              <p14:nvPr/>
            </p14:nvContentPartPr>
            <p14:xfrm>
              <a:off x="3978183" y="2463346"/>
              <a:ext cx="191520" cy="389160"/>
            </p14:xfrm>
          </p:contentPart>
        </mc:Choice>
        <mc:Fallback xmlns="">
          <p:pic>
            <p:nvPicPr>
              <p:cNvPr id="76" name="Ink 75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969183" y="2454346"/>
                <a:ext cx="209160" cy="40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77" name="Ink 76"/>
              <p14:cNvContentPartPr/>
              <p14:nvPr/>
            </p14:nvContentPartPr>
            <p14:xfrm>
              <a:off x="7396923" y="1542106"/>
              <a:ext cx="13860" cy="13860"/>
            </p14:xfrm>
          </p:contentPart>
        </mc:Choice>
        <mc:Fallback xmlns="">
          <p:pic>
            <p:nvPicPr>
              <p:cNvPr id="77" name="Ink 76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7381263" y="1526240"/>
                <a:ext cx="45180" cy="455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79" name="Ink 78"/>
              <p14:cNvContentPartPr/>
              <p14:nvPr/>
            </p14:nvContentPartPr>
            <p14:xfrm>
              <a:off x="7239963" y="1487566"/>
              <a:ext cx="204840" cy="157140"/>
            </p14:xfrm>
          </p:contentPart>
        </mc:Choice>
        <mc:Fallback xmlns="">
          <p:pic>
            <p:nvPicPr>
              <p:cNvPr id="79" name="Ink 78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208643" y="1456282"/>
                <a:ext cx="267480" cy="219708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Rectangle 27"/>
          <p:cNvSpPr/>
          <p:nvPr/>
        </p:nvSpPr>
        <p:spPr>
          <a:xfrm>
            <a:off x="2446345" y="216149"/>
            <a:ext cx="479490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latin typeface="Helvetica Neue"/>
              </a:rPr>
              <a:t>Quiet </a:t>
            </a:r>
            <a:r>
              <a:rPr lang="en-US" sz="3000" dirty="0" err="1">
                <a:latin typeface="Helvetica Neue"/>
              </a:rPr>
              <a:t>Kilonova</a:t>
            </a:r>
            <a:r>
              <a:rPr lang="en-US" sz="3000" dirty="0">
                <a:latin typeface="Helvetica Neue"/>
              </a:rPr>
              <a:t> Morphology</a:t>
            </a:r>
          </a:p>
        </p:txBody>
      </p:sp>
      <p:sp>
        <p:nvSpPr>
          <p:cNvPr id="2" name="Rectangle 1"/>
          <p:cNvSpPr/>
          <p:nvPr/>
        </p:nvSpPr>
        <p:spPr>
          <a:xfrm>
            <a:off x="562372" y="1422400"/>
            <a:ext cx="2552291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900" b="1" dirty="0">
                <a:solidFill>
                  <a:srgbClr val="C00000"/>
                </a:solidFill>
              </a:rPr>
              <a:t>ADM1</a:t>
            </a:r>
            <a:r>
              <a:rPr lang="en-US" altLang="zh-TW" sz="1900" b="1" dirty="0"/>
              <a:t> implosion faster than </a:t>
            </a:r>
            <a:r>
              <a:rPr lang="en-US" altLang="zh-TW" sz="1900" b="1" dirty="0">
                <a:solidFill>
                  <a:srgbClr val="00B050"/>
                </a:solidFill>
              </a:rPr>
              <a:t>ADM2</a:t>
            </a:r>
            <a:r>
              <a:rPr lang="en-US" altLang="zh-TW" sz="1900" b="1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C00000"/>
                </a:solidFill>
              </a:rPr>
              <a:t>ADM1</a:t>
            </a:r>
            <a:r>
              <a:rPr lang="en-US" sz="1900" b="1" dirty="0"/>
              <a:t> is the larger donut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900" dirty="0">
                <a:latin typeface="Algerian" panose="04020705040A02060702" pitchFamily="82" charset="0"/>
              </a:rPr>
              <a:t>Yu-Dai Tsai, </a:t>
            </a:r>
            <a:r>
              <a:rPr lang="en-US" altLang="zh-TW" sz="1900" dirty="0" err="1">
                <a:latin typeface="Algerian" panose="04020705040A02060702" pitchFamily="82" charset="0"/>
              </a:rPr>
              <a:t>TeVPA</a:t>
            </a:r>
            <a:r>
              <a:rPr lang="en-US" altLang="zh-TW" sz="1900" dirty="0">
                <a:latin typeface="Algerian" panose="04020705040A02060702" pitchFamily="82" charset="0"/>
              </a:rPr>
              <a:t> 2017</a:t>
            </a:r>
            <a:endParaRPr lang="en-US" sz="19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081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lgerian" panose="04020705040A02060702" pitchFamily="82" charset="0"/>
              </a:rPr>
              <a:t>Black Merger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6517" y="3886200"/>
            <a:ext cx="6900203" cy="1752600"/>
          </a:xfrm>
        </p:spPr>
        <p:txBody>
          <a:bodyPr/>
          <a:lstStyle/>
          <a:p>
            <a:r>
              <a:rPr lang="en-US" dirty="0">
                <a:latin typeface="+mj-lt"/>
              </a:rPr>
              <a:t>Gravitational-wave Signature form Converted NS-NS(BH) Merger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235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6805"/>
            <a:ext cx="8229600" cy="804672"/>
          </a:xfrm>
        </p:spPr>
        <p:txBody>
          <a:bodyPr>
            <a:normAutofit/>
          </a:bodyPr>
          <a:lstStyle/>
          <a:p>
            <a:r>
              <a:rPr lang="en-US" altLang="zh-TW" sz="3400" dirty="0"/>
              <a:t> G-Wave Signature: </a:t>
            </a:r>
            <a:r>
              <a:rPr lang="en-US" altLang="zh-TW" sz="3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Black Mergers</a:t>
            </a:r>
            <a:endParaRPr lang="en-US" sz="3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718160" y="1695891"/>
                <a:ext cx="6354491" cy="26482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en-US" sz="2200" dirty="0">
                    <a:solidFill>
                      <a:srgbClr val="000000"/>
                    </a:solidFill>
                    <a:ea typeface="Lucida Grande"/>
                  </a:rPr>
                  <a:t>Putative "</a:t>
                </a:r>
                <a:r>
                  <a:rPr lang="en-US" altLang="en-US" sz="2200" dirty="0">
                    <a:ea typeface="Lucida Grande"/>
                  </a:rPr>
                  <a:t>mass gap</a:t>
                </a:r>
                <a:r>
                  <a:rPr lang="en-US" altLang="en-US" sz="2200" dirty="0">
                    <a:solidFill>
                      <a:srgbClr val="000000"/>
                    </a:solidFill>
                    <a:ea typeface="Lucida Grande"/>
                  </a:rPr>
                  <a:t>" between heaviest NSs (</a:t>
                </a:r>
                <a:r>
                  <a:rPr lang="en-US" altLang="en-US" sz="2200" dirty="0">
                    <a:solidFill>
                      <a:srgbClr val="000000"/>
                    </a:solidFill>
                    <a:ea typeface="MathJax_Math-italic"/>
                  </a:rPr>
                  <a:t>m</a:t>
                </a:r>
                <a:r>
                  <a:rPr lang="en-US" altLang="en-US" sz="2200" dirty="0">
                    <a:solidFill>
                      <a:srgbClr val="000000"/>
                    </a:solidFill>
                    <a:ea typeface="MathJax_Main"/>
                  </a:rPr>
                  <a:t>≤3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200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2200" dirty="0">
                            <a:solidFill>
                              <a:srgbClr val="000000"/>
                            </a:solidFill>
                            <a:ea typeface="MathJax_Math-italic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sz="2200" dirty="0">
                            <a:solidFill>
                              <a:srgbClr val="000000"/>
                            </a:solidFill>
                            <a:ea typeface="MathJax_Main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altLang="en-US" sz="2200" dirty="0">
                    <a:solidFill>
                      <a:srgbClr val="000000"/>
                    </a:solidFill>
                    <a:ea typeface="Lucida Grande"/>
                  </a:rPr>
                  <a:t>) and lightest BHs (</a:t>
                </a:r>
                <a:r>
                  <a:rPr lang="en-US" altLang="en-US" sz="2200" dirty="0">
                    <a:solidFill>
                      <a:srgbClr val="000000"/>
                    </a:solidFill>
                    <a:ea typeface="MathJax_Math-italic"/>
                  </a:rPr>
                  <a:t>m</a:t>
                </a:r>
                <a:r>
                  <a:rPr lang="en-US" altLang="en-US" sz="2200" dirty="0">
                    <a:solidFill>
                      <a:srgbClr val="000000"/>
                    </a:solidFill>
                    <a:ea typeface="MathJax_Main"/>
                  </a:rPr>
                  <a:t>≥5</a:t>
                </a:r>
                <a:r>
                  <a:rPr lang="ar-AE" sz="2200" dirty="0">
                    <a:solidFill>
                      <a:srgbClr val="3333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200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2200" dirty="0">
                            <a:solidFill>
                              <a:srgbClr val="000000"/>
                            </a:solidFill>
                            <a:ea typeface="MathJax_Math-italic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sz="2200" dirty="0">
                            <a:solidFill>
                              <a:srgbClr val="000000"/>
                            </a:solidFill>
                            <a:ea typeface="MathJax_Main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altLang="en-US" sz="2200" dirty="0">
                    <a:solidFill>
                      <a:srgbClr val="000000"/>
                    </a:solidFill>
                    <a:ea typeface="Lucida Grande"/>
                  </a:rPr>
                  <a:t>)</a:t>
                </a:r>
                <a:endParaRPr lang="en-US" sz="2200" dirty="0">
                  <a:latin typeface="+mj-lt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+mj-lt"/>
                    <a:cs typeface="Times New Roman" panose="02020603050405020304" pitchFamily="18" charset="0"/>
                  </a:rPr>
                  <a:t>NS-NS or NS-BH mergers are converted into BH-BH mergers, creating </a:t>
                </a:r>
                <a:r>
                  <a:rPr lang="en-US" altLang="en-US" sz="2200" b="1" dirty="0">
                    <a:solidFill>
                      <a:srgbClr val="3333FF"/>
                    </a:solidFill>
                    <a:ea typeface="MathJax_Math-italic"/>
                  </a:rPr>
                  <a:t>m</a:t>
                </a:r>
                <a:r>
                  <a:rPr lang="en-US" altLang="en-US" sz="2200" b="1" dirty="0">
                    <a:solidFill>
                      <a:srgbClr val="3333FF"/>
                    </a:solidFill>
                    <a:ea typeface="MathJax_Main"/>
                  </a:rPr>
                  <a:t>≤3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200" b="1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sz="2200" b="1" dirty="0">
                            <a:solidFill>
                              <a:srgbClr val="3333FF"/>
                            </a:solidFill>
                            <a:ea typeface="MathJax_Math-italic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sz="2200" b="1" dirty="0">
                            <a:solidFill>
                              <a:srgbClr val="3333FF"/>
                            </a:solidFill>
                            <a:ea typeface="MathJax_Main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rgbClr val="3333FF"/>
                    </a:solidFill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en-US" sz="2200" b="1" dirty="0">
                    <a:solidFill>
                      <a:srgbClr val="3333FF"/>
                    </a:solidFill>
                    <a:latin typeface="+mj-lt"/>
                    <a:cs typeface="Times New Roman" panose="02020603050405020304" pitchFamily="18" charset="0"/>
                  </a:rPr>
                  <a:t>solar-mass BH-BH mergers</a:t>
                </a:r>
                <a:r>
                  <a:rPr lang="en-US" sz="2200" dirty="0">
                    <a:latin typeface="+mj-lt"/>
                    <a:cs typeface="Times New Roman" panose="02020603050405020304" pitchFamily="18" charset="0"/>
                  </a:rPr>
                  <a:t>, violating the mass gap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latin typeface="+mj-lt"/>
                    <a:cs typeface="Times New Roman" panose="02020603050405020304" pitchFamily="18" charset="0"/>
                  </a:rPr>
                  <a:t>These are merger events WITHOUT optical follow-on, we call them </a:t>
                </a:r>
                <a:r>
                  <a:rPr lang="en-US" sz="2200" b="1" dirty="0">
                    <a:latin typeface="+mj-lt"/>
                    <a:cs typeface="Times New Roman" panose="02020603050405020304" pitchFamily="18" charset="0"/>
                  </a:rPr>
                  <a:t>“Black Mergers”.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8160" y="1695891"/>
                <a:ext cx="6354491" cy="2648225"/>
              </a:xfrm>
              <a:prstGeom prst="rect">
                <a:avLst/>
              </a:prstGeom>
              <a:blipFill>
                <a:blip r:embed="rId2"/>
                <a:stretch>
                  <a:fillRect l="-1152" t="-1609" r="-768" b="-1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"/>
          <p:cNvGrpSpPr/>
          <p:nvPr/>
        </p:nvGrpSpPr>
        <p:grpSpPr>
          <a:xfrm>
            <a:off x="3094786" y="5024134"/>
            <a:ext cx="1335446" cy="654180"/>
            <a:chOff x="0" y="0"/>
            <a:chExt cx="2559366" cy="1031437"/>
          </a:xfrm>
        </p:grpSpPr>
        <p:sp>
          <p:nvSpPr>
            <p:cNvPr id="22" name="Oval"/>
            <p:cNvSpPr/>
            <p:nvPr/>
          </p:nvSpPr>
          <p:spPr>
            <a:xfrm rot="21450287">
              <a:off x="633669" y="244254"/>
              <a:ext cx="784164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" name="Oval"/>
            <p:cNvSpPr/>
            <p:nvPr/>
          </p:nvSpPr>
          <p:spPr>
            <a:xfrm>
              <a:off x="1159075" y="171265"/>
              <a:ext cx="784480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" name="Oval"/>
            <p:cNvSpPr/>
            <p:nvPr/>
          </p:nvSpPr>
          <p:spPr>
            <a:xfrm rot="21077230">
              <a:off x="-3709" y="845360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" name="Oval"/>
            <p:cNvSpPr/>
            <p:nvPr/>
          </p:nvSpPr>
          <p:spPr>
            <a:xfrm rot="21077230">
              <a:off x="1013306" y="116982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6" name="Ink 25"/>
              <p14:cNvContentPartPr/>
              <p14:nvPr/>
            </p14:nvContentPartPr>
            <p14:xfrm>
              <a:off x="4430284" y="5366528"/>
              <a:ext cx="551160" cy="24480"/>
            </p14:xfrm>
          </p:contentPart>
        </mc:Choice>
        <mc:Fallback xmlns="">
          <p:pic>
            <p:nvPicPr>
              <p:cNvPr id="26" name="Ink 2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21284" y="5357528"/>
                <a:ext cx="568800" cy="4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7" name="Ink 26"/>
              <p14:cNvContentPartPr/>
              <p14:nvPr/>
            </p14:nvContentPartPr>
            <p14:xfrm>
              <a:off x="5435764" y="4428008"/>
              <a:ext cx="200160" cy="527040"/>
            </p14:xfrm>
          </p:contentPart>
        </mc:Choice>
        <mc:Fallback xmlns="">
          <p:pic>
            <p:nvPicPr>
              <p:cNvPr id="27" name="Ink 26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26764" y="4419008"/>
                <a:ext cx="217800" cy="54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7" name="Ink 16"/>
              <p14:cNvContentPartPr/>
              <p14:nvPr/>
            </p14:nvContentPartPr>
            <p14:xfrm>
              <a:off x="6029044" y="4403708"/>
              <a:ext cx="285480" cy="52704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020044" y="4394708"/>
                <a:ext cx="303120" cy="54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9" name="Ink 38"/>
              <p14:cNvContentPartPr/>
              <p14:nvPr/>
            </p14:nvContentPartPr>
            <p14:xfrm>
              <a:off x="5671924" y="5088068"/>
              <a:ext cx="363960" cy="73080"/>
            </p14:xfrm>
          </p:contentPart>
        </mc:Choice>
        <mc:Fallback xmlns="">
          <p:pic>
            <p:nvPicPr>
              <p:cNvPr id="39" name="Ink 38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62924" y="5079068"/>
                <a:ext cx="38160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40" name="Ink 39"/>
              <p14:cNvContentPartPr/>
              <p14:nvPr/>
            </p14:nvContentPartPr>
            <p14:xfrm>
              <a:off x="4896484" y="5299211"/>
              <a:ext cx="1060076" cy="1060737"/>
            </p14:xfrm>
          </p:contentPart>
        </mc:Choice>
        <mc:Fallback xmlns="">
          <p:pic>
            <p:nvPicPr>
              <p:cNvPr id="40" name="Ink 39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887488" y="5290209"/>
                <a:ext cx="1077708" cy="10783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1" name="Ink 40"/>
              <p14:cNvContentPartPr/>
              <p14:nvPr/>
            </p14:nvContentPartPr>
            <p14:xfrm>
              <a:off x="5669705" y="5479924"/>
              <a:ext cx="346320" cy="73080"/>
            </p14:xfrm>
          </p:contentPart>
        </mc:Choice>
        <mc:Fallback xmlns="">
          <p:pic>
            <p:nvPicPr>
              <p:cNvPr id="41" name="Ink 40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660705" y="5470924"/>
                <a:ext cx="363960" cy="9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45" name="Ink 44"/>
              <p14:cNvContentPartPr/>
              <p14:nvPr/>
            </p14:nvContentPartPr>
            <p14:xfrm>
              <a:off x="5993044" y="5051891"/>
              <a:ext cx="906840" cy="974160"/>
            </p14:xfrm>
          </p:contentPart>
        </mc:Choice>
        <mc:Fallback xmlns="">
          <p:pic>
            <p:nvPicPr>
              <p:cNvPr id="45" name="Ink 44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984044" y="5042891"/>
                <a:ext cx="924480" cy="991800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9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9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74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926" y="420659"/>
            <a:ext cx="8229600" cy="804672"/>
          </a:xfrm>
        </p:spPr>
        <p:txBody>
          <a:bodyPr>
            <a:normAutofit/>
          </a:bodyPr>
          <a:lstStyle/>
          <a:p>
            <a:r>
              <a:rPr lang="en-US" altLang="zh-TW" sz="3400" dirty="0"/>
              <a:t> G-Wave Signature: </a:t>
            </a:r>
            <a:r>
              <a:rPr lang="en-US" altLang="zh-TW" sz="3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Black Mergers</a:t>
            </a:r>
            <a:endParaRPr lang="en-US" sz="3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614" y="1343631"/>
            <a:ext cx="6008927" cy="24908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401757" y="4168967"/>
                <a:ext cx="4586640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2000" b="1" dirty="0">
                    <a:solidFill>
                      <a:srgbClr val="C00000"/>
                    </a:solidFill>
                  </a:rPr>
                  <a:t>ADM1</a:t>
                </a:r>
                <a:r>
                  <a:rPr lang="en-US" altLang="zh-TW" sz="2000" dirty="0">
                    <a:solidFill>
                      <a:srgbClr val="C0000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C00000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C00000"/>
                    </a:solidFill>
                  </a:rPr>
                  <a:t>=  3  </a:t>
                </a:r>
                <a:r>
                  <a:rPr lang="en-US" altLang="zh-TW" sz="2000" dirty="0" err="1">
                    <a:solidFill>
                      <a:srgbClr val="C00000"/>
                    </a:solidFill>
                  </a:rPr>
                  <a:t>Gyr</a:t>
                </a:r>
                <a:r>
                  <a:rPr lang="en-US" altLang="zh-TW" sz="2000" dirty="0">
                    <a:solidFill>
                      <a:srgbClr val="C00000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sz="200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200 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C0000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sz="20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000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TW" sz="2000" dirty="0">
                  <a:solidFill>
                    <a:srgbClr val="FF0000"/>
                  </a:solidFill>
                </a:endParaRPr>
              </a:p>
              <a:p>
                <a:r>
                  <a:rPr lang="en-US" altLang="zh-TW" sz="2000" b="1" dirty="0">
                    <a:solidFill>
                      <a:srgbClr val="00B050"/>
                    </a:solidFill>
                  </a:rPr>
                  <a:t>ADM2</a:t>
                </a:r>
                <a:r>
                  <a:rPr lang="en-US" altLang="zh-TW" sz="2000" dirty="0">
                    <a:solidFill>
                      <a:srgbClr val="00B05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00B050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rgbClr val="00B050"/>
                    </a:solidFill>
                  </a:rPr>
                  <a:t>= 15 </a:t>
                </a:r>
                <a:r>
                  <a:rPr lang="en-US" altLang="zh-TW" sz="2000" dirty="0" err="1">
                    <a:solidFill>
                      <a:srgbClr val="00B050"/>
                    </a:solidFill>
                  </a:rPr>
                  <a:t>Gyr</a:t>
                </a:r>
                <a:r>
                  <a:rPr lang="en-US" altLang="zh-TW" sz="2000" dirty="0">
                    <a:solidFill>
                      <a:srgbClr val="00B050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sz="20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200 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sz="2000" dirty="0">
                            <a:solidFill>
                              <a:srgbClr val="00B05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000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TW" sz="20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757" y="4168967"/>
                <a:ext cx="4586640" cy="707886"/>
              </a:xfrm>
              <a:prstGeom prst="rect">
                <a:avLst/>
              </a:prstGeom>
              <a:blipFill>
                <a:blip r:embed="rId3"/>
                <a:stretch>
                  <a:fillRect l="-1463" t="-5172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1951969" y="5210994"/>
            <a:ext cx="62230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3333FF"/>
                </a:solidFill>
                <a:cs typeface="Times New Roman" panose="02020603050405020304" pitchFamily="18" charset="0"/>
              </a:rPr>
              <a:t>No NS-NS merger in the Galactic Center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Can use </a:t>
            </a:r>
            <a:r>
              <a:rPr lang="en-US" sz="2000" b="1" dirty="0">
                <a:cs typeface="Times New Roman" panose="02020603050405020304" pitchFamily="18" charset="0"/>
              </a:rPr>
              <a:t>LIGO/VIRGO </a:t>
            </a:r>
            <a:r>
              <a:rPr lang="en-US" sz="2000" dirty="0">
                <a:cs typeface="Times New Roman" panose="02020603050405020304" pitchFamily="18" charset="0"/>
              </a:rPr>
              <a:t>to see merger signatures, that are without optical signatures by </a:t>
            </a:r>
            <a:r>
              <a:rPr lang="en-US" sz="2000" b="1" dirty="0" err="1">
                <a:cs typeface="Times New Roman" panose="02020603050405020304" pitchFamily="18" charset="0"/>
              </a:rPr>
              <a:t>BlackGEM</a:t>
            </a:r>
            <a:r>
              <a:rPr lang="en-US" sz="2000" b="1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cs typeface="Times New Roman" panose="02020603050405020304" pitchFamily="18" charset="0"/>
              </a:rPr>
              <a:t>telescope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2">
                    <a:lumMod val="10000"/>
                  </a:schemeClr>
                </a:solidFill>
                <a:cs typeface="Times New Roman" panose="02020603050405020304" pitchFamily="18" charset="0"/>
              </a:rPr>
              <a:t>Not easy to confirm a black merger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8175" y="3827614"/>
            <a:ext cx="2303497" cy="30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257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6520" y="5403444"/>
            <a:ext cx="634039" cy="749873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>
          <a:xfrm>
            <a:off x="2464550" y="49713"/>
            <a:ext cx="3858921" cy="3842527"/>
          </a:xfrm>
          <a:custGeom>
            <a:avLst/>
            <a:gdLst>
              <a:gd name="connsiteX0" fmla="*/ 915603 w 1831206"/>
              <a:gd name="connsiteY0" fmla="*/ 0 h 1831206"/>
              <a:gd name="connsiteX1" fmla="*/ 1831206 w 1831206"/>
              <a:gd name="connsiteY1" fmla="*/ 915603 h 1831206"/>
              <a:gd name="connsiteX2" fmla="*/ 915603 w 1831206"/>
              <a:gd name="connsiteY2" fmla="*/ 1831206 h 1831206"/>
              <a:gd name="connsiteX3" fmla="*/ 909247 w 1831206"/>
              <a:gd name="connsiteY3" fmla="*/ 1830885 h 1831206"/>
              <a:gd name="connsiteX4" fmla="*/ 866168 w 1831206"/>
              <a:gd name="connsiteY4" fmla="*/ 1759975 h 1831206"/>
              <a:gd name="connsiteX5" fmla="*/ 146029 w 1831206"/>
              <a:gd name="connsiteY5" fmla="*/ 1328343 h 1831206"/>
              <a:gd name="connsiteX6" fmla="*/ 97926 w 1831206"/>
              <a:gd name="connsiteY6" fmla="*/ 1325914 h 1831206"/>
              <a:gd name="connsiteX7" fmla="*/ 71953 w 1831206"/>
              <a:gd name="connsiteY7" fmla="*/ 1271997 h 1831206"/>
              <a:gd name="connsiteX8" fmla="*/ 0 w 1831206"/>
              <a:gd name="connsiteY8" fmla="*/ 915603 h 1831206"/>
              <a:gd name="connsiteX9" fmla="*/ 915603 w 1831206"/>
              <a:gd name="connsiteY9" fmla="*/ 0 h 183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31206" h="1831206">
                <a:moveTo>
                  <a:pt x="915603" y="0"/>
                </a:moveTo>
                <a:cubicBezTo>
                  <a:pt x="1421277" y="0"/>
                  <a:pt x="1831206" y="409929"/>
                  <a:pt x="1831206" y="915603"/>
                </a:cubicBezTo>
                <a:cubicBezTo>
                  <a:pt x="1831206" y="1421277"/>
                  <a:pt x="1421277" y="1831206"/>
                  <a:pt x="915603" y="1831206"/>
                </a:cubicBezTo>
                <a:lnTo>
                  <a:pt x="909247" y="1830885"/>
                </a:lnTo>
                <a:lnTo>
                  <a:pt x="866168" y="1759975"/>
                </a:lnTo>
                <a:cubicBezTo>
                  <a:pt x="705952" y="1522824"/>
                  <a:pt x="445739" y="1358781"/>
                  <a:pt x="146029" y="1328343"/>
                </a:cubicBezTo>
                <a:lnTo>
                  <a:pt x="97926" y="1325914"/>
                </a:lnTo>
                <a:lnTo>
                  <a:pt x="71953" y="1271997"/>
                </a:lnTo>
                <a:cubicBezTo>
                  <a:pt x="25621" y="1162456"/>
                  <a:pt x="0" y="1042022"/>
                  <a:pt x="0" y="915603"/>
                </a:cubicBezTo>
                <a:cubicBezTo>
                  <a:pt x="0" y="409929"/>
                  <a:pt x="409929" y="0"/>
                  <a:pt x="91560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553071" y="2937112"/>
            <a:ext cx="3768077" cy="3816980"/>
          </a:xfrm>
          <a:custGeom>
            <a:avLst/>
            <a:gdLst>
              <a:gd name="connsiteX0" fmla="*/ 915603 w 1744877"/>
              <a:gd name="connsiteY0" fmla="*/ 0 h 1831206"/>
              <a:gd name="connsiteX1" fmla="*/ 1720698 w 1744877"/>
              <a:gd name="connsiteY1" fmla="*/ 479172 h 1831206"/>
              <a:gd name="connsiteX2" fmla="*/ 1744877 w 1744877"/>
              <a:gd name="connsiteY2" fmla="*/ 529365 h 1831206"/>
              <a:gd name="connsiteX3" fmla="*/ 1744563 w 1744877"/>
              <a:gd name="connsiteY3" fmla="*/ 530016 h 1831206"/>
              <a:gd name="connsiteX4" fmla="*/ 1666717 w 1744877"/>
              <a:gd name="connsiteY4" fmla="*/ 915603 h 1831206"/>
              <a:gd name="connsiteX5" fmla="*/ 1744563 w 1744877"/>
              <a:gd name="connsiteY5" fmla="*/ 1301190 h 1831206"/>
              <a:gd name="connsiteX6" fmla="*/ 1744877 w 1744877"/>
              <a:gd name="connsiteY6" fmla="*/ 1301841 h 1831206"/>
              <a:gd name="connsiteX7" fmla="*/ 1720698 w 1744877"/>
              <a:gd name="connsiteY7" fmla="*/ 1352034 h 1831206"/>
              <a:gd name="connsiteX8" fmla="*/ 915603 w 1744877"/>
              <a:gd name="connsiteY8" fmla="*/ 1831206 h 1831206"/>
              <a:gd name="connsiteX9" fmla="*/ 0 w 1744877"/>
              <a:gd name="connsiteY9" fmla="*/ 915603 h 1831206"/>
              <a:gd name="connsiteX10" fmla="*/ 915603 w 1744877"/>
              <a:gd name="connsiteY10" fmla="*/ 0 h 183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44877" h="1831206">
                <a:moveTo>
                  <a:pt x="915603" y="0"/>
                </a:moveTo>
                <a:cubicBezTo>
                  <a:pt x="1263254" y="0"/>
                  <a:pt x="1565651" y="193756"/>
                  <a:pt x="1720698" y="479172"/>
                </a:cubicBezTo>
                <a:lnTo>
                  <a:pt x="1744877" y="529365"/>
                </a:lnTo>
                <a:lnTo>
                  <a:pt x="1744563" y="530016"/>
                </a:lnTo>
                <a:cubicBezTo>
                  <a:pt x="1694436" y="648530"/>
                  <a:pt x="1666717" y="778830"/>
                  <a:pt x="1666717" y="915603"/>
                </a:cubicBezTo>
                <a:cubicBezTo>
                  <a:pt x="1666717" y="1052377"/>
                  <a:pt x="1694436" y="1182676"/>
                  <a:pt x="1744563" y="1301190"/>
                </a:cubicBezTo>
                <a:lnTo>
                  <a:pt x="1744877" y="1301841"/>
                </a:lnTo>
                <a:lnTo>
                  <a:pt x="1720698" y="1352034"/>
                </a:lnTo>
                <a:cubicBezTo>
                  <a:pt x="1565651" y="1637451"/>
                  <a:pt x="1263254" y="1831206"/>
                  <a:pt x="915603" y="1831206"/>
                </a:cubicBezTo>
                <a:cubicBezTo>
                  <a:pt x="409929" y="1831206"/>
                  <a:pt x="0" y="1421277"/>
                  <a:pt x="0" y="915603"/>
                </a:cubicBezTo>
                <a:cubicBezTo>
                  <a:pt x="0" y="409929"/>
                  <a:pt x="409929" y="0"/>
                  <a:pt x="915603" y="0"/>
                </a:cubicBezTo>
                <a:close/>
              </a:path>
            </a:pathLst>
          </a:custGeom>
          <a:solidFill>
            <a:srgbClr val="F3AC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4278057" y="2959911"/>
            <a:ext cx="3854259" cy="3816980"/>
          </a:xfrm>
          <a:custGeom>
            <a:avLst/>
            <a:gdLst>
              <a:gd name="connsiteX0" fmla="*/ 915603 w 1831206"/>
              <a:gd name="connsiteY0" fmla="*/ 0 h 1831206"/>
              <a:gd name="connsiteX1" fmla="*/ 1831206 w 1831206"/>
              <a:gd name="connsiteY1" fmla="*/ 915603 h 1831206"/>
              <a:gd name="connsiteX2" fmla="*/ 915603 w 1831206"/>
              <a:gd name="connsiteY2" fmla="*/ 1831206 h 1831206"/>
              <a:gd name="connsiteX3" fmla="*/ 0 w 1831206"/>
              <a:gd name="connsiteY3" fmla="*/ 915603 h 1831206"/>
              <a:gd name="connsiteX4" fmla="*/ 71953 w 1831206"/>
              <a:gd name="connsiteY4" fmla="*/ 559209 h 1831206"/>
              <a:gd name="connsiteX5" fmla="*/ 97926 w 1831206"/>
              <a:gd name="connsiteY5" fmla="*/ 505292 h 1831206"/>
              <a:gd name="connsiteX6" fmla="*/ 146028 w 1831206"/>
              <a:gd name="connsiteY6" fmla="*/ 502863 h 1831206"/>
              <a:gd name="connsiteX7" fmla="*/ 866167 w 1831206"/>
              <a:gd name="connsiteY7" fmla="*/ 71231 h 1831206"/>
              <a:gd name="connsiteX8" fmla="*/ 909246 w 1831206"/>
              <a:gd name="connsiteY8" fmla="*/ 321 h 1831206"/>
              <a:gd name="connsiteX9" fmla="*/ 915603 w 1831206"/>
              <a:gd name="connsiteY9" fmla="*/ 0 h 1831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31206" h="1831206">
                <a:moveTo>
                  <a:pt x="915603" y="0"/>
                </a:moveTo>
                <a:cubicBezTo>
                  <a:pt x="1421277" y="0"/>
                  <a:pt x="1831206" y="409929"/>
                  <a:pt x="1831206" y="915603"/>
                </a:cubicBezTo>
                <a:cubicBezTo>
                  <a:pt x="1831206" y="1421277"/>
                  <a:pt x="1421277" y="1831206"/>
                  <a:pt x="915603" y="1831206"/>
                </a:cubicBezTo>
                <a:cubicBezTo>
                  <a:pt x="409929" y="1831206"/>
                  <a:pt x="0" y="1421277"/>
                  <a:pt x="0" y="915603"/>
                </a:cubicBezTo>
                <a:cubicBezTo>
                  <a:pt x="0" y="789185"/>
                  <a:pt x="25621" y="668750"/>
                  <a:pt x="71953" y="559209"/>
                </a:cubicBezTo>
                <a:lnTo>
                  <a:pt x="97926" y="505292"/>
                </a:lnTo>
                <a:lnTo>
                  <a:pt x="146028" y="502863"/>
                </a:lnTo>
                <a:cubicBezTo>
                  <a:pt x="445738" y="472426"/>
                  <a:pt x="705951" y="308382"/>
                  <a:pt x="866167" y="71231"/>
                </a:cubicBezTo>
                <a:lnTo>
                  <a:pt x="909246" y="321"/>
                </a:lnTo>
                <a:lnTo>
                  <a:pt x="915603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176159" y="467473"/>
            <a:ext cx="25619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Sub-GeV Thermal DM:</a:t>
            </a:r>
          </a:p>
          <a:p>
            <a:pPr algn="ctr"/>
            <a:r>
              <a:rPr lang="en-US" sz="2200" b="1" dirty="0">
                <a:solidFill>
                  <a:schemeClr val="bg1"/>
                </a:solidFill>
              </a:rPr>
              <a:t>ELDER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284841" y="3655179"/>
            <a:ext cx="25201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New Lampposts from Astrophysics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1074791" y="3433056"/>
            <a:ext cx="2875915" cy="1719242"/>
            <a:chOff x="1599997" y="4339312"/>
            <a:chExt cx="3058692" cy="1113497"/>
          </a:xfrm>
        </p:grpSpPr>
        <p:sp>
          <p:nvSpPr>
            <p:cNvPr id="45" name="Rectangle 44"/>
            <p:cNvSpPr/>
            <p:nvPr/>
          </p:nvSpPr>
          <p:spPr>
            <a:xfrm>
              <a:off x="1739892" y="4669073"/>
              <a:ext cx="2150162" cy="7837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700" dirty="0"/>
                <a:t>Maxim </a:t>
              </a:r>
              <a:r>
                <a:rPr lang="en-US" sz="1700" dirty="0" err="1"/>
                <a:t>Pospelov</a:t>
              </a:r>
              <a:endParaRPr lang="en-US" sz="170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700" dirty="0"/>
                <a:t>Gabriel Magill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700" dirty="0"/>
                <a:t>Ryan </a:t>
              </a:r>
              <a:r>
                <a:rPr lang="en-US" sz="1700" dirty="0" err="1"/>
                <a:t>Plestid</a:t>
              </a:r>
              <a:endParaRPr lang="en-US" sz="17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599997" y="4339312"/>
              <a:ext cx="3058692" cy="3574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/>
                <a:t> </a:t>
              </a:r>
              <a:r>
                <a:rPr lang="el-GR" sz="2000" b="1" dirty="0"/>
                <a:t>ν</a:t>
              </a:r>
              <a:r>
                <a:rPr lang="en-US" sz="2000" b="1" dirty="0"/>
                <a:t> Hopes for New Physics 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2906084" y="2063561"/>
            <a:ext cx="3180817" cy="10772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b="1" dirty="0">
                <a:solidFill>
                  <a:schemeClr val="bg1"/>
                </a:solidFill>
              </a:rPr>
              <a:t>ELDER </a:t>
            </a:r>
            <a:r>
              <a:rPr lang="en-US" sz="1600" dirty="0">
                <a:solidFill>
                  <a:schemeClr val="bg1"/>
                </a:solidFill>
              </a:rPr>
              <a:t>/ ELDER + </a:t>
            </a:r>
            <a:r>
              <a:rPr lang="en-US" sz="1600" b="1" dirty="0">
                <a:solidFill>
                  <a:schemeClr val="bg1"/>
                </a:solidFill>
              </a:rPr>
              <a:t>NFDM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bg1"/>
                </a:solidFill>
              </a:rPr>
              <a:t>Experimental /Observational Signatures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bg1"/>
                </a:solidFill>
              </a:rPr>
              <a:t>     - 1512.04545,1706.05381...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7472" y="120638"/>
            <a:ext cx="2543294" cy="992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Ongoing  Research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18899" y="4385864"/>
            <a:ext cx="2426295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700" dirty="0"/>
              <a:t>Joseph Bramante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700" dirty="0"/>
              <a:t>Tim Linden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dirty="0"/>
          </a:p>
          <a:p>
            <a:r>
              <a:rPr lang="en-US" altLang="zh-TW" sz="1600" dirty="0"/>
              <a:t>Optical, Gravitational, and Radio Signatures of DM-induced NS Implosions </a:t>
            </a:r>
            <a:endParaRPr lang="en-US" sz="1100" dirty="0"/>
          </a:p>
          <a:p>
            <a:r>
              <a:rPr lang="en-US" sz="1500" dirty="0"/>
              <a:t>  - </a:t>
            </a:r>
            <a:r>
              <a:rPr lang="en-US" sz="1500" dirty="0">
                <a:hlinkClick r:id="rId3"/>
              </a:rPr>
              <a:t>arXiv: 1706.00001 </a:t>
            </a:r>
            <a:r>
              <a:rPr lang="en-US" sz="1500" dirty="0"/>
              <a:t>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64053" y="3774467"/>
            <a:ext cx="476412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5400" dirty="0">
                <a:latin typeface="Agency FB" panose="020B0503020202020204" pitchFamily="34" charset="0"/>
              </a:rPr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66948" y="402808"/>
            <a:ext cx="569387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84980" y="3788401"/>
            <a:ext cx="455574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5400" dirty="0">
                <a:latin typeface="Agency FB" panose="020B0503020202020204" pitchFamily="34" charset="0"/>
              </a:rPr>
              <a:t>2</a:t>
            </a: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13918" y="1189655"/>
            <a:ext cx="1281869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  <a:latin typeface="+mj-lt"/>
              </a:rPr>
              <a:t>Slatyer</a:t>
            </a:r>
            <a:endParaRPr lang="en-US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  <a:latin typeface="+mj-lt"/>
              </a:rPr>
              <a:t>Xue</a:t>
            </a:r>
            <a:endParaRPr lang="en-US" dirty="0">
              <a:solidFill>
                <a:schemeClr val="bg1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+mj-lt"/>
              </a:rPr>
              <a:t>Liu</a:t>
            </a:r>
          </a:p>
        </p:txBody>
      </p:sp>
      <p:sp>
        <p:nvSpPr>
          <p:cNvPr id="3" name="Rectangle 2"/>
          <p:cNvSpPr/>
          <p:nvPr/>
        </p:nvSpPr>
        <p:spPr>
          <a:xfrm>
            <a:off x="3003831" y="1183076"/>
            <a:ext cx="1412340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Perelstein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Kuflik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/>
                </a:solidFill>
              </a:rPr>
              <a:t>Lorier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072" y="5116660"/>
            <a:ext cx="30362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Constraints and signatures of new physics in </a:t>
            </a:r>
            <a:r>
              <a:rPr lang="en-US" sz="1600" b="1" dirty="0"/>
              <a:t>neutrino detectors</a:t>
            </a:r>
            <a:r>
              <a:rPr lang="en-US" sz="1600" dirty="0"/>
              <a:t>, including </a:t>
            </a:r>
            <a:r>
              <a:rPr lang="en-US" sz="1600" b="1" dirty="0" err="1">
                <a:solidFill>
                  <a:srgbClr val="3333FF"/>
                </a:solidFill>
              </a:rPr>
              <a:t>BoreXino</a:t>
            </a:r>
            <a:r>
              <a:rPr lang="en-US" sz="1600" dirty="0"/>
              <a:t>, </a:t>
            </a:r>
            <a:r>
              <a:rPr lang="en-US" sz="1600" b="1" dirty="0">
                <a:solidFill>
                  <a:srgbClr val="C00000"/>
                </a:solidFill>
              </a:rPr>
              <a:t>LSND</a:t>
            </a:r>
            <a:r>
              <a:rPr lang="en-US" sz="1600" dirty="0"/>
              <a:t>, SBND, Mini/</a:t>
            </a:r>
            <a:r>
              <a:rPr lang="en-US" sz="1600" dirty="0" err="1"/>
              <a:t>MicroBooNE</a:t>
            </a:r>
            <a:r>
              <a:rPr lang="en-US" sz="1600" dirty="0"/>
              <a:t>, and </a:t>
            </a:r>
            <a:r>
              <a:rPr lang="en-US" sz="1600" dirty="0" err="1"/>
              <a:t>SHiP</a:t>
            </a:r>
            <a:endParaRPr lang="en-US" sz="1600" dirty="0"/>
          </a:p>
          <a:p>
            <a:r>
              <a:rPr lang="en-US" sz="1600" dirty="0"/>
              <a:t>       -arXiv: 1706.00424 …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031547" y="3948787"/>
            <a:ext cx="1048391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Talk on Friday 2:30 PM</a:t>
            </a:r>
            <a:endParaRPr lang="en-US" sz="1600" b="1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5903582" y="156612"/>
            <a:ext cx="3120669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5772" y="1058674"/>
            <a:ext cx="2243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chemeClr val="bg1">
                    <a:lumMod val="50000"/>
                  </a:schemeClr>
                </a:solidFill>
              </a:rPr>
              <a:t>as a busy PhD student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1266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lgerian" panose="04020705040A02060702" pitchFamily="82" charset="0"/>
              </a:rPr>
              <a:t>Merger </a:t>
            </a:r>
            <a:r>
              <a:rPr lang="en-US" dirty="0" err="1">
                <a:latin typeface="Algerian" panose="04020705040A02060702" pitchFamily="82" charset="0"/>
              </a:rPr>
              <a:t>Kilonova</a:t>
            </a:r>
            <a:r>
              <a:rPr lang="en-US" dirty="0">
                <a:latin typeface="Algerian" panose="04020705040A02060702" pitchFamily="82" charset="0"/>
              </a:rPr>
              <a:t> </a:t>
            </a:r>
            <a:br>
              <a:rPr lang="en-US" dirty="0">
                <a:latin typeface="Algerian" panose="04020705040A02060702" pitchFamily="82" charset="0"/>
              </a:rPr>
            </a:br>
            <a:r>
              <a:rPr lang="en-US" dirty="0">
                <a:latin typeface="Algerian" panose="04020705040A02060702" pitchFamily="82" charset="0"/>
              </a:rPr>
              <a:t>(Bright Merger)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40" y="4108924"/>
            <a:ext cx="7360920" cy="1240999"/>
          </a:xfrm>
        </p:spPr>
        <p:txBody>
          <a:bodyPr>
            <a:normAutofit fontScale="92500"/>
          </a:bodyPr>
          <a:lstStyle/>
          <a:p>
            <a:r>
              <a:rPr lang="en-US" dirty="0">
                <a:latin typeface="+mj-lt"/>
              </a:rPr>
              <a:t>Using the altered NS-NS(BH) galactic merger distribution to test DM-induced implosions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336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21</a:t>
            </a:fld>
            <a:endParaRPr lang="en-US"/>
          </a:p>
        </p:txBody>
      </p:sp>
      <p:sp>
        <p:nvSpPr>
          <p:cNvPr id="9" name="Black Mergers, Quiet Kilonovae,"/>
          <p:cNvSpPr txBox="1"/>
          <p:nvPr/>
        </p:nvSpPr>
        <p:spPr>
          <a:xfrm>
            <a:off x="389339" y="199933"/>
            <a:ext cx="8206847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55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altLang="zh-TW" sz="3200" dirty="0">
                <a:solidFill>
                  <a:schemeClr val="accent4">
                    <a:lumMod val="75000"/>
                  </a:schemeClr>
                </a:solidFill>
              </a:rPr>
              <a:t>Combined Signature: </a:t>
            </a:r>
            <a:r>
              <a:rPr lang="en-US" sz="3000" dirty="0">
                <a:solidFill>
                  <a:schemeClr val="accent4">
                    <a:lumMod val="75000"/>
                  </a:schemeClr>
                </a:solidFill>
              </a:rPr>
              <a:t>Merger </a:t>
            </a: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</a:rPr>
              <a:t>Kilonova</a:t>
            </a:r>
            <a:r>
              <a:rPr lang="en-US" altLang="zh-TW" sz="3200" dirty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711" y="3827436"/>
            <a:ext cx="4215732" cy="266505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60910" y="1185113"/>
            <a:ext cx="59013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cs typeface="Times New Roman" panose="02020603050405020304" pitchFamily="18" charset="0"/>
              </a:rPr>
              <a:t>Having </a:t>
            </a:r>
            <a:r>
              <a:rPr lang="en-US" sz="2200" i="1" dirty="0">
                <a:cs typeface="Times New Roman" panose="02020603050405020304" pitchFamily="18" charset="0"/>
              </a:rPr>
              <a:t>Black Mergers </a:t>
            </a:r>
            <a:r>
              <a:rPr lang="en-US" sz="2200" dirty="0">
                <a:cs typeface="Times New Roman" panose="02020603050405020304" pitchFamily="18" charset="0"/>
              </a:rPr>
              <a:t>means the usual NS-NS(BH) mergers </a:t>
            </a:r>
            <a:r>
              <a:rPr lang="en-US" altLang="zh-TW" sz="2200" dirty="0"/>
              <a:t>have the </a:t>
            </a:r>
            <a:r>
              <a:rPr lang="en-US" altLang="zh-TW" sz="2200" b="1" dirty="0">
                <a:solidFill>
                  <a:srgbClr val="3333FF"/>
                </a:solidFill>
              </a:rPr>
              <a:t>distributions altered by NS implosions</a:t>
            </a:r>
            <a:r>
              <a:rPr lang="en-US" sz="2200" b="1" dirty="0">
                <a:solidFill>
                  <a:srgbClr val="3333FF"/>
                </a:solidFill>
              </a:rPr>
              <a:t> </a:t>
            </a:r>
          </a:p>
        </p:txBody>
      </p:sp>
      <p:grpSp>
        <p:nvGrpSpPr>
          <p:cNvPr id="11" name="Group"/>
          <p:cNvGrpSpPr/>
          <p:nvPr/>
        </p:nvGrpSpPr>
        <p:grpSpPr>
          <a:xfrm>
            <a:off x="7339675" y="1210859"/>
            <a:ext cx="1335446" cy="654180"/>
            <a:chOff x="0" y="0"/>
            <a:chExt cx="2559366" cy="1031437"/>
          </a:xfrm>
        </p:grpSpPr>
        <p:sp>
          <p:nvSpPr>
            <p:cNvPr id="12" name="Oval"/>
            <p:cNvSpPr/>
            <p:nvPr/>
          </p:nvSpPr>
          <p:spPr>
            <a:xfrm rot="21450287">
              <a:off x="633669" y="244254"/>
              <a:ext cx="784164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" name="Oval"/>
            <p:cNvSpPr/>
            <p:nvPr/>
          </p:nvSpPr>
          <p:spPr>
            <a:xfrm>
              <a:off x="1159075" y="171265"/>
              <a:ext cx="784480" cy="618427"/>
            </a:xfrm>
            <a:prstGeom prst="ellipse">
              <a:avLst/>
            </a:prstGeom>
            <a:gradFill flip="none" rotWithShape="1">
              <a:gsLst>
                <a:gs pos="0">
                  <a:srgbClr val="BF5D5D"/>
                </a:gs>
                <a:gs pos="73301">
                  <a:srgbClr val="AF4455"/>
                </a:gs>
                <a:gs pos="100000">
                  <a:srgbClr val="9F2A4C"/>
                </a:gs>
              </a:gsLst>
              <a:path path="circle">
                <a:fillToRect l="37721" t="-19636" r="62278" b="1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" name="Oval"/>
            <p:cNvSpPr/>
            <p:nvPr/>
          </p:nvSpPr>
          <p:spPr>
            <a:xfrm rot="21077230">
              <a:off x="-3709" y="845360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" name="Oval"/>
            <p:cNvSpPr/>
            <p:nvPr/>
          </p:nvSpPr>
          <p:spPr>
            <a:xfrm rot="21077230">
              <a:off x="1013306" y="116982"/>
              <a:ext cx="1549770" cy="69096"/>
            </a:xfrm>
            <a:prstGeom prst="ellipse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1" name="Ink 30"/>
              <p14:cNvContentPartPr/>
              <p14:nvPr/>
            </p14:nvContentPartPr>
            <p14:xfrm>
              <a:off x="8150326" y="2021840"/>
              <a:ext cx="206640" cy="393840"/>
            </p14:xfrm>
          </p:contentPart>
        </mc:Choice>
        <mc:Fallback xmlns="">
          <p:pic>
            <p:nvPicPr>
              <p:cNvPr id="31" name="Ink 30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41326" y="2012840"/>
                <a:ext cx="224280" cy="41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4" name="Ink 33"/>
              <p14:cNvContentPartPr/>
              <p14:nvPr/>
            </p14:nvContentPartPr>
            <p14:xfrm>
              <a:off x="6963946" y="1205000"/>
              <a:ext cx="478440" cy="284760"/>
            </p14:xfrm>
          </p:contentPart>
        </mc:Choice>
        <mc:Fallback xmlns="">
          <p:pic>
            <p:nvPicPr>
              <p:cNvPr id="34" name="Ink 3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54953" y="1196011"/>
                <a:ext cx="496067" cy="3023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5" name="Ink 34"/>
              <p14:cNvContentPartPr/>
              <p14:nvPr/>
            </p14:nvContentPartPr>
            <p14:xfrm>
              <a:off x="8532286" y="726560"/>
              <a:ext cx="127800" cy="30600"/>
            </p14:xfrm>
          </p:contentPart>
        </mc:Choice>
        <mc:Fallback xmlns="">
          <p:pic>
            <p:nvPicPr>
              <p:cNvPr id="35" name="Ink 3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523286" y="717560"/>
                <a:ext cx="145440" cy="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6" name="Ink 35"/>
              <p14:cNvContentPartPr/>
              <p14:nvPr/>
            </p14:nvContentPartPr>
            <p14:xfrm>
              <a:off x="8423206" y="750680"/>
              <a:ext cx="194400" cy="321480"/>
            </p14:xfrm>
          </p:contentPart>
        </mc:Choice>
        <mc:Fallback xmlns="">
          <p:pic>
            <p:nvPicPr>
              <p:cNvPr id="36" name="Ink 3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414206" y="741680"/>
                <a:ext cx="212040" cy="33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9" name="Ink 38"/>
              <p14:cNvContentPartPr/>
              <p14:nvPr/>
            </p14:nvContentPartPr>
            <p14:xfrm>
              <a:off x="8495926" y="1653020"/>
              <a:ext cx="417960" cy="206100"/>
            </p14:xfrm>
          </p:contentPart>
        </mc:Choice>
        <mc:Fallback xmlns="">
          <p:pic>
            <p:nvPicPr>
              <p:cNvPr id="39" name="Ink 38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486926" y="1644028"/>
                <a:ext cx="435600" cy="223725"/>
              </a:xfrm>
              <a:prstGeom prst="rect">
                <a:avLst/>
              </a:prstGeom>
            </p:spPr>
          </p:pic>
        </mc:Fallback>
      </mc:AlternateContent>
      <p:sp>
        <p:nvSpPr>
          <p:cNvPr id="41" name="Rectangle 40"/>
          <p:cNvSpPr/>
          <p:nvPr/>
        </p:nvSpPr>
        <p:spPr>
          <a:xfrm>
            <a:off x="5073242" y="3939545"/>
            <a:ext cx="35957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CDF(Cumulative distribution function) of the Merger </a:t>
            </a:r>
            <a:r>
              <a:rPr lang="en-US" b="1" dirty="0" err="1"/>
              <a:t>Kilonova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rgbClr val="7030A0"/>
                </a:solidFill>
              </a:rPr>
              <a:t>Sartore</a:t>
            </a:r>
            <a:r>
              <a:rPr lang="en-US" b="1" dirty="0">
                <a:solidFill>
                  <a:srgbClr val="7030A0"/>
                </a:solidFill>
              </a:rPr>
              <a:t> et al, 09</a:t>
            </a:r>
            <a:endParaRPr lang="en-US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43" name="Rectangle 42"/>
          <p:cNvSpPr/>
          <p:nvPr/>
        </p:nvSpPr>
        <p:spPr>
          <a:xfrm>
            <a:off x="1646243" y="3976958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7030A0"/>
                </a:solidFill>
              </a:rPr>
              <a:t>No Implosion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3636" y="2552441"/>
            <a:ext cx="7379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Merger </a:t>
            </a:r>
            <a:r>
              <a:rPr lang="en-US" sz="2000" b="1" dirty="0" err="1"/>
              <a:t>Kilonova</a:t>
            </a:r>
            <a:r>
              <a:rPr lang="en-US" sz="2000" dirty="0"/>
              <a:t>: </a:t>
            </a:r>
            <a:r>
              <a:rPr lang="en-US" altLang="zh-TW" sz="2000" dirty="0"/>
              <a:t>NS-NS(BH) mergers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Merger signatures detectable by LIGO/VIRGO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associated </a:t>
            </a:r>
            <a:r>
              <a:rPr lang="en-US" sz="2000" dirty="0" err="1"/>
              <a:t>Kilonova</a:t>
            </a:r>
            <a:r>
              <a:rPr lang="en-US" sz="2000" dirty="0"/>
              <a:t> signature can be confirmed by </a:t>
            </a:r>
            <a:r>
              <a:rPr lang="en-US" sz="2000" dirty="0" err="1"/>
              <a:t>BlackGEM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4465092" y="5002411"/>
                <a:ext cx="4176215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TW" b="1" dirty="0">
                    <a:solidFill>
                      <a:schemeClr val="accent2"/>
                    </a:solidFill>
                  </a:rPr>
                  <a:t>ADM1</a:t>
                </a:r>
                <a:r>
                  <a:rPr lang="en-US" altLang="zh-TW" dirty="0">
                    <a:solidFill>
                      <a:schemeClr val="accent2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dirty="0">
                    <a:solidFill>
                      <a:schemeClr val="accent2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dirty="0">
                    <a:solidFill>
                      <a:schemeClr val="accent2"/>
                    </a:solidFill>
                  </a:rPr>
                  <a:t>=  3  </a:t>
                </a:r>
                <a:r>
                  <a:rPr lang="en-US" altLang="zh-TW" dirty="0" err="1">
                    <a:solidFill>
                      <a:schemeClr val="accent2"/>
                    </a:solidFill>
                  </a:rPr>
                  <a:t>Gyr</a:t>
                </a:r>
                <a:r>
                  <a:rPr lang="en-US" altLang="zh-TW" dirty="0">
                    <a:solidFill>
                      <a:schemeClr val="accent2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chemeClr val="accent2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chemeClr val="accent2"/>
                            </a:solidFill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chemeClr val="accent2"/>
                            </a:solidFill>
                          </a:rPr>
                          <m:t>200 </m:t>
                        </m:r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chemeClr val="accent2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chemeClr val="accent2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chemeClr val="accent2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chemeClr val="accent2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b="0" i="1" dirty="0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TW" dirty="0">
                  <a:solidFill>
                    <a:schemeClr val="accent2"/>
                  </a:solidFill>
                </a:endParaRPr>
              </a:p>
              <a:p>
                <a:r>
                  <a:rPr lang="en-US" altLang="zh-TW" b="1" dirty="0">
                    <a:solidFill>
                      <a:srgbClr val="00B050"/>
                    </a:solidFill>
                  </a:rPr>
                  <a:t>ADM2</a:t>
                </a:r>
                <a:r>
                  <a:rPr lang="en-US" altLang="zh-TW" dirty="0">
                    <a:solidFill>
                      <a:srgbClr val="00B05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dirty="0">
                    <a:solidFill>
                      <a:srgbClr val="00B050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dirty="0">
                    <a:solidFill>
                      <a:srgbClr val="00B050"/>
                    </a:solidFill>
                  </a:rPr>
                  <a:t>= 15 </a:t>
                </a:r>
                <a:r>
                  <a:rPr lang="en-US" altLang="zh-TW" dirty="0" err="1">
                    <a:solidFill>
                      <a:srgbClr val="00B050"/>
                    </a:solidFill>
                  </a:rPr>
                  <a:t>Gyr</a:t>
                </a:r>
                <a:r>
                  <a:rPr lang="en-US" altLang="zh-TW" dirty="0">
                    <a:solidFill>
                      <a:srgbClr val="00B050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rgbClr val="00B050"/>
                            </a:solidFill>
                          </a:rPr>
                          <m:t>cm</m:t>
                        </m:r>
                      </m:e>
                      <m:sup>
                        <m:r>
                          <a:rPr lang="en-US" altLang="zh-TW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TW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rgbClr val="00B050"/>
                            </a:solidFill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rgbClr val="00B050"/>
                            </a:solidFill>
                          </a:rPr>
                          <m:t>200 </m:t>
                        </m:r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rgbClr val="00B050"/>
                            </a:solidFill>
                          </a:rPr>
                          <m:t>km</m:t>
                        </m:r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rgbClr val="00B050"/>
                            </a:solidFill>
                          </a:rPr>
                          <m:t>/</m:t>
                        </m:r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rgbClr val="00B050"/>
                            </a:solidFill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en-US" altLang="zh-TW" dirty="0">
                            <a:solidFill>
                              <a:srgbClr val="00B050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en-US" altLang="zh-TW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endParaRPr lang="en-US" altLang="zh-TW" dirty="0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5092" y="5002411"/>
                <a:ext cx="4176215" cy="646331"/>
              </a:xfrm>
              <a:prstGeom prst="rect">
                <a:avLst/>
              </a:prstGeom>
              <a:blipFill>
                <a:blip r:embed="rId13"/>
                <a:stretch>
                  <a:fillRect l="-1017" t="-4630" b="-12963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8526924" y="6410330"/>
            <a:ext cx="4010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/28</a:t>
            </a:r>
          </a:p>
        </p:txBody>
      </p:sp>
    </p:spTree>
    <p:extLst>
      <p:ext uri="{BB962C8B-B14F-4D97-AF65-F5344CB8AC3E}">
        <p14:creationId xmlns:p14="http://schemas.microsoft.com/office/powerpoint/2010/main" val="39661791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22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97565" y="261821"/>
            <a:ext cx="8466720" cy="913147"/>
          </a:xfrm>
        </p:spPr>
        <p:txBody>
          <a:bodyPr>
            <a:normAutofit/>
          </a:bodyPr>
          <a:lstStyle/>
          <a:p>
            <a:r>
              <a:rPr lang="en-US" altLang="zh-TW" sz="4000" dirty="0">
                <a:solidFill>
                  <a:srgbClr val="3333FF"/>
                </a:solidFill>
              </a:rPr>
              <a:t>Statistics of Merger </a:t>
            </a:r>
            <a:r>
              <a:rPr lang="en-US" altLang="zh-TW" sz="4000" dirty="0" err="1">
                <a:solidFill>
                  <a:srgbClr val="3333FF"/>
                </a:solidFill>
              </a:rPr>
              <a:t>Kilonova</a:t>
            </a:r>
            <a:r>
              <a:rPr lang="en-US" altLang="zh-TW" sz="4000" dirty="0">
                <a:solidFill>
                  <a:srgbClr val="3333FF"/>
                </a:solidFill>
              </a:rPr>
              <a:t> Events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471" y="1206983"/>
            <a:ext cx="4370415" cy="27897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005841" y="4052522"/>
                <a:ext cx="7491566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Apply K-S test for randomly generated events based on the implosion parameter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TW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TW" sz="2000" dirty="0">
                    <a:solidFill>
                      <a:schemeClr val="tx1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(Right) </a:t>
                </a:r>
                <a:r>
                  <a:rPr lang="en-US" sz="2000" b="1" dirty="0">
                    <a:solidFill>
                      <a:srgbClr val="7030A0"/>
                    </a:solidFill>
                  </a:rPr>
                  <a:t>Purple band </a:t>
                </a:r>
                <a:r>
                  <a:rPr lang="en-US" sz="2000" dirty="0"/>
                  <a:t>indicate number of events needed for </a:t>
                </a:r>
                <a:r>
                  <a:rPr lang="en-US" sz="2000" b="1" dirty="0"/>
                  <a:t>2σ signiﬁcance </a:t>
                </a:r>
                <a:r>
                  <a:rPr lang="en-US" sz="2000" dirty="0"/>
                  <a:t>in testing the ADM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model parameters</a:t>
                </a:r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7030A0"/>
                    </a:solidFill>
                  </a:rPr>
                  <a:t>Dashed</a:t>
                </a:r>
                <a:r>
                  <a:rPr lang="en-US" sz="2000" dirty="0"/>
                  <a:t>: upper and lower quartile; </a:t>
                </a:r>
                <a:r>
                  <a:rPr lang="en-US" sz="2000" b="1" dirty="0">
                    <a:solidFill>
                      <a:srgbClr val="7030A0"/>
                    </a:solidFill>
                  </a:rPr>
                  <a:t>Solid</a:t>
                </a:r>
                <a:r>
                  <a:rPr lang="en-US" sz="2000" dirty="0"/>
                  <a:t>: the median based on the repeated experiments.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TW" sz="2000" b="1" dirty="0"/>
                  <a:t>Different NS-distribution models does not change the result much</a:t>
                </a:r>
                <a:r>
                  <a:rPr lang="en-US" sz="2000" b="1" dirty="0"/>
                  <a:t>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41" y="4052522"/>
                <a:ext cx="7491566" cy="2246769"/>
              </a:xfrm>
              <a:prstGeom prst="rect">
                <a:avLst/>
              </a:prstGeom>
              <a:blipFill>
                <a:blip r:embed="rId3"/>
                <a:stretch>
                  <a:fillRect l="-732" t="-1630" b="-40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259" y="1236943"/>
            <a:ext cx="4221869" cy="26689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94613" y="1414162"/>
            <a:ext cx="174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7030A0"/>
                </a:solidFill>
              </a:rPr>
              <a:t>No Implosion</a:t>
            </a:r>
          </a:p>
        </p:txBody>
      </p:sp>
      <p:sp>
        <p:nvSpPr>
          <p:cNvPr id="35" name="Oval 34"/>
          <p:cNvSpPr/>
          <p:nvPr/>
        </p:nvSpPr>
        <p:spPr>
          <a:xfrm>
            <a:off x="5882184" y="2808055"/>
            <a:ext cx="156949" cy="17059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566158" y="2392731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ADM1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133344" y="2279176"/>
            <a:ext cx="113958" cy="482887"/>
          </a:xfrm>
          <a:prstGeom prst="ellipse">
            <a:avLst/>
          </a:prstGeom>
          <a:solidFill>
            <a:srgbClr val="00B050"/>
          </a:solidFill>
          <a:ln>
            <a:solidFill>
              <a:srgbClr val="0508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795823" y="1877829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00B050"/>
                </a:solidFill>
              </a:rPr>
              <a:t>ADM2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26924" y="6403506"/>
            <a:ext cx="4010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/28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9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9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5668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lgerian" panose="04020705040A02060702" pitchFamily="82" charset="0"/>
              </a:rPr>
              <a:t>Fast Radio Bursts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6517" y="3886200"/>
            <a:ext cx="6900203" cy="1752600"/>
          </a:xfrm>
        </p:spPr>
        <p:txBody>
          <a:bodyPr/>
          <a:lstStyle/>
          <a:p>
            <a:r>
              <a:rPr lang="en-US" dirty="0">
                <a:latin typeface="+mj-lt"/>
              </a:rPr>
              <a:t>A Possible Radio Signature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526924" y="6403506"/>
            <a:ext cx="4010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/28</a:t>
            </a:r>
          </a:p>
        </p:txBody>
      </p:sp>
    </p:spTree>
    <p:extLst>
      <p:ext uri="{BB962C8B-B14F-4D97-AF65-F5344CB8AC3E}">
        <p14:creationId xmlns:p14="http://schemas.microsoft.com/office/powerpoint/2010/main" val="1624250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creen Shot 2015-11-05 at 11.02.43 PM.pdf" descr="Screen Shot 2015-11-05 at 11.02.43 PM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33187" y="1228777"/>
            <a:ext cx="3405306" cy="419658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405978" y="2333910"/>
            <a:ext cx="4126346" cy="3500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24</a:t>
            </a:fld>
            <a:endParaRPr lang="en-US"/>
          </a:p>
        </p:txBody>
      </p:sp>
      <p:sp>
        <p:nvSpPr>
          <p:cNvPr id="12" name="Quiet Kilonovae: NS implosions create a (less luminous?)…"/>
          <p:cNvSpPr txBox="1"/>
          <p:nvPr/>
        </p:nvSpPr>
        <p:spPr>
          <a:xfrm>
            <a:off x="478659" y="1096560"/>
            <a:ext cx="4895199" cy="5027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lang="en-US" sz="2000" b="1" dirty="0"/>
              <a:t>Fast radio bursts (FRBs) from DM: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millisecond-length &amp; ∼</a:t>
            </a:r>
            <a:r>
              <a:rPr lang="en-US" sz="2000" dirty="0" err="1"/>
              <a:t>Ghz</a:t>
            </a:r>
            <a:r>
              <a:rPr lang="en-US" sz="2000" dirty="0"/>
              <a:t> radio pulses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sky rate ∼ 10^4/day.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source is not determined. 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DM-induced NS implosions may be the source of FRBs.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 EM energy released by a NS implosion matches what is required for an FRB </a:t>
            </a:r>
          </a:p>
          <a:p>
            <a:r>
              <a:rPr lang="en-US" sz="2000" dirty="0">
                <a:solidFill>
                  <a:srgbClr val="C00000"/>
                </a:solidFill>
              </a:rPr>
              <a:t>      [Fuller and Ott, 2014]</a:t>
            </a:r>
            <a:r>
              <a:rPr lang="en-US" sz="2000" dirty="0"/>
              <a:t>.</a:t>
            </a:r>
          </a:p>
          <a:p>
            <a:r>
              <a:rPr lang="en-US" sz="20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b="1" dirty="0"/>
              <a:t>We improve on the rate calculations by using a </a:t>
            </a:r>
            <a:r>
              <a:rPr lang="en-US" sz="2000" b="1" dirty="0">
                <a:solidFill>
                  <a:srgbClr val="3333FF"/>
                </a:solidFill>
              </a:rPr>
              <a:t>realistic star formation history </a:t>
            </a:r>
            <a:r>
              <a:rPr lang="en-US" sz="2000" b="1" dirty="0">
                <a:solidFill>
                  <a:srgbClr val="C00000"/>
                </a:solidFill>
              </a:rPr>
              <a:t>[Hopkins and </a:t>
            </a:r>
            <a:r>
              <a:rPr lang="en-US" sz="2000" b="1" dirty="0" err="1">
                <a:solidFill>
                  <a:srgbClr val="C00000"/>
                </a:solidFill>
              </a:rPr>
              <a:t>Beacom</a:t>
            </a:r>
            <a:r>
              <a:rPr lang="en-US" sz="2000" b="1" dirty="0">
                <a:solidFill>
                  <a:srgbClr val="C00000"/>
                </a:solidFill>
              </a:rPr>
              <a:t>, 06] </a:t>
            </a:r>
            <a:r>
              <a:rPr lang="en-US" sz="2000" b="1" dirty="0"/>
              <a:t>and </a:t>
            </a:r>
            <a:r>
              <a:rPr lang="en-US" sz="2000" b="1" dirty="0">
                <a:solidFill>
                  <a:srgbClr val="3333FF"/>
                </a:solidFill>
              </a:rPr>
              <a:t>NS distribution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[</a:t>
            </a:r>
            <a:r>
              <a:rPr lang="en-US" sz="2000" b="1" dirty="0" err="1">
                <a:solidFill>
                  <a:srgbClr val="C00000"/>
                </a:solidFill>
              </a:rPr>
              <a:t>Sartore</a:t>
            </a:r>
            <a:r>
              <a:rPr lang="en-US" sz="2000" b="1" dirty="0">
                <a:solidFill>
                  <a:srgbClr val="C00000"/>
                </a:solidFill>
              </a:rPr>
              <a:t> et al, 09]</a:t>
            </a:r>
            <a:endParaRPr lang="en-US" sz="2000" dirty="0">
              <a:solidFill>
                <a:srgbClr val="C00000"/>
              </a:solidFill>
              <a:latin typeface="+mj-lt"/>
            </a:endParaRPr>
          </a:p>
          <a:p>
            <a:endParaRPr lang="en-US" sz="2000" dirty="0">
              <a:latin typeface="+mj-lt"/>
            </a:endParaRPr>
          </a:p>
        </p:txBody>
      </p:sp>
      <p:sp>
        <p:nvSpPr>
          <p:cNvPr id="8" name="Black Mergers, Quiet Kilonovae,"/>
          <p:cNvSpPr txBox="1"/>
          <p:nvPr/>
        </p:nvSpPr>
        <p:spPr>
          <a:xfrm>
            <a:off x="1592604" y="339904"/>
            <a:ext cx="6313762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55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altLang="zh-TW" sz="3000" dirty="0">
                <a:solidFill>
                  <a:srgbClr val="7030A0"/>
                </a:solidFill>
              </a:rPr>
              <a:t>Fast Radio Burst and DM Implosions</a:t>
            </a:r>
            <a:endParaRPr sz="3000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26924" y="6403506"/>
            <a:ext cx="4010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/28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9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9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83329" y="5512250"/>
            <a:ext cx="2444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Thornton et al., 2013</a:t>
            </a:r>
          </a:p>
        </p:txBody>
      </p:sp>
      <p:sp>
        <p:nvSpPr>
          <p:cNvPr id="3" name="Rectangle 2"/>
          <p:cNvSpPr/>
          <p:nvPr/>
        </p:nvSpPr>
        <p:spPr>
          <a:xfrm>
            <a:off x="3613721" y="818719"/>
            <a:ext cx="531427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>
                <a:latin typeface="Roboto"/>
              </a:rPr>
              <a:t>Mentioned briefly by Professor </a:t>
            </a:r>
            <a:r>
              <a:rPr lang="en-US" sz="1500" dirty="0" err="1">
                <a:latin typeface="Roboto"/>
              </a:rPr>
              <a:t>Kamionkowski</a:t>
            </a:r>
            <a:r>
              <a:rPr lang="en-US" sz="1500" dirty="0">
                <a:latin typeface="Roboto"/>
              </a:rPr>
              <a:t> in the morning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8312671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25</a:t>
            </a:fld>
            <a:endParaRPr lang="en-US" dirty="0"/>
          </a:p>
        </p:txBody>
      </p:sp>
      <p:sp>
        <p:nvSpPr>
          <p:cNvPr id="14" name="NS Implosion Rate matches…"/>
          <p:cNvSpPr txBox="1"/>
          <p:nvPr/>
        </p:nvSpPr>
        <p:spPr>
          <a:xfrm>
            <a:off x="1089154" y="662055"/>
            <a:ext cx="7320661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55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3000" dirty="0"/>
              <a:t>Match </a:t>
            </a:r>
            <a:r>
              <a:rPr sz="3000" dirty="0"/>
              <a:t>NS Implosion Rate </a:t>
            </a:r>
            <a:r>
              <a:rPr lang="en-US" sz="3000" dirty="0"/>
              <a:t>to the FRB Rate</a:t>
            </a:r>
            <a:endParaRPr sz="3000" dirty="0"/>
          </a:p>
        </p:txBody>
      </p:sp>
      <p:sp>
        <p:nvSpPr>
          <p:cNvPr id="15" name="JB, Linden, Tsai…"/>
          <p:cNvSpPr txBox="1"/>
          <p:nvPr/>
        </p:nvSpPr>
        <p:spPr>
          <a:xfrm>
            <a:off x="5915555" y="3695216"/>
            <a:ext cx="2771245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30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2000" dirty="0"/>
              <a:t>Bramante</a:t>
            </a:r>
            <a:r>
              <a:rPr sz="2000" dirty="0"/>
              <a:t>, Linden, </a:t>
            </a:r>
            <a:r>
              <a:rPr lang="en-US" sz="2000" b="1" dirty="0"/>
              <a:t>YT</a:t>
            </a:r>
            <a:r>
              <a:rPr lang="en-US" sz="2000" dirty="0"/>
              <a:t>,</a:t>
            </a:r>
            <a:r>
              <a:rPr lang="zh-TW" altLang="en-US" sz="2000" dirty="0"/>
              <a:t> </a:t>
            </a:r>
            <a:r>
              <a:rPr sz="2000" dirty="0"/>
              <a:t>2017</a:t>
            </a:r>
          </a:p>
        </p:txBody>
      </p:sp>
      <p:sp>
        <p:nvSpPr>
          <p:cNvPr id="32" name="-Incorporates…"/>
          <p:cNvSpPr txBox="1"/>
          <p:nvPr/>
        </p:nvSpPr>
        <p:spPr>
          <a:xfrm>
            <a:off x="5851379" y="1972064"/>
            <a:ext cx="3068445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000" dirty="0"/>
              <a:t>Incorporate</a:t>
            </a:r>
            <a:r>
              <a:rPr lang="zh-TW" altLang="en-US" sz="2000" dirty="0"/>
              <a:t> </a:t>
            </a:r>
            <a:r>
              <a:rPr sz="2000" b="1" dirty="0"/>
              <a:t>NS birthrates </a:t>
            </a:r>
            <a:r>
              <a:rPr sz="2000" dirty="0"/>
              <a:t>in</a:t>
            </a:r>
            <a:r>
              <a:rPr lang="zh-TW" altLang="en-US" sz="2000" dirty="0"/>
              <a:t> </a:t>
            </a:r>
            <a:r>
              <a:rPr sz="2000" dirty="0"/>
              <a:t>Milky Way</a:t>
            </a:r>
            <a:r>
              <a:rPr lang="en-US" sz="2000" dirty="0"/>
              <a:t> </a:t>
            </a:r>
          </a:p>
          <a:p>
            <a:pPr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2000" dirty="0"/>
              <a:t>&amp;</a:t>
            </a:r>
            <a:r>
              <a:rPr lang="zh-TW" altLang="en-US" sz="2000" dirty="0"/>
              <a:t> </a:t>
            </a:r>
            <a:r>
              <a:rPr sz="2000" b="1" dirty="0"/>
              <a:t>capture rate </a:t>
            </a:r>
            <a:r>
              <a:rPr sz="2000" dirty="0"/>
              <a:t>for</a:t>
            </a:r>
            <a:r>
              <a:rPr lang="en-US" sz="2000" dirty="0"/>
              <a:t> given</a:t>
            </a:r>
            <a:r>
              <a:rPr lang="zh-TW" altLang="en-US" sz="2000" dirty="0"/>
              <a:t> </a:t>
            </a:r>
            <a:r>
              <a:rPr sz="2000" dirty="0"/>
              <a:t>position in</a:t>
            </a:r>
            <a:r>
              <a:rPr lang="zh-TW" altLang="en-US" sz="2000" dirty="0"/>
              <a:t> </a:t>
            </a:r>
            <a:r>
              <a:rPr sz="2000" dirty="0"/>
              <a:t>galaxy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13" y="1670159"/>
            <a:ext cx="5273733" cy="328850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53299" y="5282102"/>
            <a:ext cx="71923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The dotted lines indicate high, median, and low </a:t>
            </a:r>
            <a:r>
              <a:rPr lang="en-US" sz="2100" b="1" dirty="0"/>
              <a:t>FRB</a:t>
            </a:r>
            <a:r>
              <a:rPr lang="en-US" sz="2100" dirty="0"/>
              <a:t> rate estimates from surveys [arXiv: 1505.00834 and 1612.00896].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26924" y="6403506"/>
            <a:ext cx="4010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/28</a:t>
            </a:r>
          </a:p>
        </p:txBody>
      </p:sp>
    </p:spTree>
    <p:extLst>
      <p:ext uri="{BB962C8B-B14F-4D97-AF65-F5344CB8AC3E}">
        <p14:creationId xmlns:p14="http://schemas.microsoft.com/office/powerpoint/2010/main" val="3810333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26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34613" y="142744"/>
            <a:ext cx="8229600" cy="871205"/>
          </a:xfrm>
        </p:spPr>
        <p:txBody>
          <a:bodyPr>
            <a:noAutofit/>
          </a:bodyPr>
          <a:lstStyle/>
          <a:p>
            <a:r>
              <a:rPr lang="en-US" sz="4000" dirty="0"/>
              <a:t>Statistics of Located FRBs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833" y="3284366"/>
            <a:ext cx="4082204" cy="264344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91300" y="900397"/>
            <a:ext cx="702177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C00000"/>
                </a:solidFill>
              </a:rPr>
              <a:t>FRB caused by</a:t>
            </a:r>
            <a:r>
              <a:rPr lang="en-US" sz="2000" b="1" dirty="0">
                <a:solidFill>
                  <a:srgbClr val="C00000"/>
                </a:solidFill>
              </a:rPr>
              <a:t> DM-induced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NS-implosions</a:t>
            </a:r>
          </a:p>
          <a:p>
            <a:r>
              <a:rPr lang="en-US" sz="2000" b="1" dirty="0"/>
              <a:t>       vs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7030A0"/>
                </a:solidFill>
              </a:rPr>
              <a:t>FRB come from a </a:t>
            </a:r>
            <a:r>
              <a:rPr lang="en-US" sz="2000" b="1" dirty="0">
                <a:solidFill>
                  <a:srgbClr val="7030A0"/>
                </a:solidFill>
              </a:rPr>
              <a:t>non-imploding population of NSs</a:t>
            </a:r>
            <a:r>
              <a:rPr lang="en-US" sz="2000" dirty="0"/>
              <a:t>, </a:t>
            </a:r>
          </a:p>
          <a:p>
            <a:r>
              <a:rPr lang="en-US" sz="2000" dirty="0"/>
              <a:t>       at 2σ signiﬁcance.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Need localized to </a:t>
            </a:r>
            <a:r>
              <a:rPr lang="en-US" sz="2000" b="1" dirty="0"/>
              <a:t>∼ 1 </a:t>
            </a:r>
            <a:r>
              <a:rPr lang="en-US" sz="2000" b="1" dirty="0" err="1"/>
              <a:t>kpc</a:t>
            </a:r>
            <a:r>
              <a:rPr lang="en-US" sz="2000" b="1" dirty="0"/>
              <a:t> </a:t>
            </a:r>
            <a:r>
              <a:rPr lang="en-US" sz="2000" dirty="0"/>
              <a:t>in a host galaxy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2000" dirty="0"/>
              <a:t>FRBs could possibly</a:t>
            </a:r>
            <a:r>
              <a:rPr lang="en-US" sz="2000" dirty="0"/>
              <a:t> be </a:t>
            </a:r>
            <a:r>
              <a:rPr lang="en-US" sz="2000" b="1" dirty="0"/>
              <a:t>located </a:t>
            </a:r>
            <a:r>
              <a:rPr lang="en-US" sz="2000" dirty="0"/>
              <a:t>by</a:t>
            </a:r>
          </a:p>
          <a:p>
            <a:r>
              <a:rPr lang="en-US" sz="2000" dirty="0"/>
              <a:t>CHIME - </a:t>
            </a:r>
            <a:r>
              <a:rPr lang="en-US" dirty="0"/>
              <a:t>The </a:t>
            </a:r>
            <a:r>
              <a:rPr lang="en-US" b="1" dirty="0"/>
              <a:t>C</a:t>
            </a:r>
            <a:r>
              <a:rPr lang="en-US" dirty="0"/>
              <a:t>anadian </a:t>
            </a:r>
            <a:r>
              <a:rPr lang="en-US" b="1" dirty="0"/>
              <a:t>H</a:t>
            </a:r>
            <a:r>
              <a:rPr lang="en-US" dirty="0"/>
              <a:t>ydrogen </a:t>
            </a:r>
            <a:r>
              <a:rPr lang="en-US" b="1" dirty="0"/>
              <a:t>I</a:t>
            </a:r>
            <a:r>
              <a:rPr lang="en-US" dirty="0"/>
              <a:t>ntensity </a:t>
            </a:r>
            <a:r>
              <a:rPr lang="en-US" b="1" dirty="0"/>
              <a:t>M</a:t>
            </a:r>
            <a:r>
              <a:rPr lang="en-US" dirty="0"/>
              <a:t>apping </a:t>
            </a:r>
            <a:r>
              <a:rPr lang="en-US" b="1" dirty="0"/>
              <a:t>E</a:t>
            </a:r>
            <a:r>
              <a:rPr lang="en-US" dirty="0"/>
              <a:t>xperiment</a:t>
            </a:r>
            <a:r>
              <a:rPr lang="en-US" sz="2000" dirty="0"/>
              <a:t> </a:t>
            </a:r>
            <a:r>
              <a:rPr lang="en-US" altLang="zh-TW" sz="2000" dirty="0"/>
              <a:t>&amp;</a:t>
            </a:r>
            <a:r>
              <a:rPr lang="en-US" sz="2000" dirty="0"/>
              <a:t> HIRAX-</a:t>
            </a:r>
            <a:r>
              <a:rPr lang="en-US" dirty="0"/>
              <a:t> The </a:t>
            </a:r>
            <a:r>
              <a:rPr lang="en-US" b="1" dirty="0"/>
              <a:t>H</a:t>
            </a:r>
            <a:r>
              <a:rPr lang="en-US" dirty="0"/>
              <a:t>ydrogen </a:t>
            </a:r>
            <a:r>
              <a:rPr lang="en-US" b="1" dirty="0"/>
              <a:t>I</a:t>
            </a:r>
            <a:r>
              <a:rPr lang="en-US" dirty="0"/>
              <a:t>ntensity and </a:t>
            </a:r>
            <a:r>
              <a:rPr lang="en-US" b="1" dirty="0"/>
              <a:t>R</a:t>
            </a:r>
            <a:r>
              <a:rPr lang="en-US" dirty="0"/>
              <a:t>eal-time </a:t>
            </a:r>
            <a:r>
              <a:rPr lang="en-US" b="1" dirty="0"/>
              <a:t>A</a:t>
            </a:r>
            <a:r>
              <a:rPr lang="en-US" dirty="0"/>
              <a:t>nalysis </a:t>
            </a:r>
            <a:r>
              <a:rPr lang="en-US" dirty="0" err="1"/>
              <a:t>e</a:t>
            </a:r>
            <a:r>
              <a:rPr lang="en-US" b="1" dirty="0" err="1"/>
              <a:t>X</a:t>
            </a:r>
            <a:r>
              <a:rPr lang="en-US" dirty="0" err="1"/>
              <a:t>periment</a:t>
            </a:r>
            <a:endParaRPr lang="en-US" sz="2000" dirty="0"/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014" y="3250528"/>
            <a:ext cx="4368105" cy="274985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661830" y="3941395"/>
            <a:ext cx="17475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7030A0"/>
                </a:solidFill>
              </a:rPr>
              <a:t>Non-imploding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B050"/>
                </a:solidFill>
              </a:rPr>
              <a:t>ADM2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00000"/>
                </a:solidFill>
              </a:rPr>
              <a:t>ADM1</a:t>
            </a:r>
          </a:p>
        </p:txBody>
      </p:sp>
      <p:sp>
        <p:nvSpPr>
          <p:cNvPr id="12" name="Oval 11"/>
          <p:cNvSpPr/>
          <p:nvPr/>
        </p:nvSpPr>
        <p:spPr>
          <a:xfrm>
            <a:off x="6083271" y="4108123"/>
            <a:ext cx="156949" cy="5768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813417" y="3733417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ADM1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247560" y="4442042"/>
            <a:ext cx="166765" cy="242972"/>
          </a:xfrm>
          <a:prstGeom prst="ellipse">
            <a:avLst/>
          </a:prstGeom>
          <a:solidFill>
            <a:srgbClr val="00B050"/>
          </a:solidFill>
          <a:ln>
            <a:solidFill>
              <a:srgbClr val="0508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19825" y="4070286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00B050"/>
                </a:solidFill>
              </a:rPr>
              <a:t>ADM2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208347" y="6301093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00B050"/>
                </a:solidFill>
              </a:rPr>
              <a:t>ADM2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970567" y="6352143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ADM1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8" name="Ink 57"/>
              <p14:cNvContentPartPr/>
              <p14:nvPr/>
            </p14:nvContentPartPr>
            <p14:xfrm>
              <a:off x="2139815" y="5945736"/>
              <a:ext cx="450360" cy="394020"/>
            </p14:xfrm>
          </p:contentPart>
        </mc:Choice>
        <mc:Fallback xmlns="">
          <p:pic>
            <p:nvPicPr>
              <p:cNvPr id="58" name="Ink 57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08520" y="5914430"/>
                <a:ext cx="512950" cy="4566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6" name="Ink 65"/>
              <p14:cNvContentPartPr/>
              <p14:nvPr/>
            </p14:nvContentPartPr>
            <p14:xfrm>
              <a:off x="1483146" y="6134587"/>
              <a:ext cx="119700" cy="147960"/>
            </p14:xfrm>
          </p:contentPart>
        </mc:Choice>
        <mc:Fallback xmlns="">
          <p:pic>
            <p:nvPicPr>
              <p:cNvPr id="66" name="Ink 6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51779" y="6103267"/>
                <a:ext cx="182434" cy="2106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Rectangle 1"/>
          <p:cNvSpPr/>
          <p:nvPr/>
        </p:nvSpPr>
        <p:spPr>
          <a:xfrm>
            <a:off x="358434" y="6000381"/>
            <a:ext cx="8499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FRB </a:t>
            </a:r>
          </a:p>
          <a:p>
            <a:pPr algn="ctr"/>
            <a:r>
              <a:rPr lang="en-US" b="1" dirty="0"/>
              <a:t>donuts</a:t>
            </a:r>
            <a:endParaRPr lang="en-US" dirty="0"/>
          </a:p>
        </p:txBody>
      </p:sp>
      <p:sp>
        <p:nvSpPr>
          <p:cNvPr id="15" name="JB, Linden, Tsai…"/>
          <p:cNvSpPr txBox="1"/>
          <p:nvPr/>
        </p:nvSpPr>
        <p:spPr>
          <a:xfrm>
            <a:off x="3333861" y="5862300"/>
            <a:ext cx="3336650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30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2000" dirty="0"/>
              <a:t>Bramante</a:t>
            </a:r>
            <a:r>
              <a:rPr sz="2000" dirty="0"/>
              <a:t>, Linden, </a:t>
            </a:r>
            <a:r>
              <a:rPr lang="en-US" sz="2000" b="1" dirty="0"/>
              <a:t>YT</a:t>
            </a:r>
            <a:r>
              <a:rPr lang="en-US" sz="2000" dirty="0"/>
              <a:t>,</a:t>
            </a:r>
            <a:r>
              <a:rPr lang="zh-TW" altLang="en-US" sz="2000" dirty="0"/>
              <a:t> </a:t>
            </a:r>
            <a:r>
              <a:rPr sz="2000" dirty="0"/>
              <a:t>2017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526924" y="6403506"/>
            <a:ext cx="4010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/28</a:t>
            </a:r>
          </a:p>
        </p:txBody>
      </p:sp>
      <p:sp>
        <p:nvSpPr>
          <p:cNvPr id="5" name="Rectangle 4"/>
          <p:cNvSpPr/>
          <p:nvPr/>
        </p:nvSpPr>
        <p:spPr>
          <a:xfrm>
            <a:off x="3590938" y="5548760"/>
            <a:ext cx="202311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>
                <a:solidFill>
                  <a:srgbClr val="C00000"/>
                </a:solidFill>
              </a:rPr>
              <a:t>(Milky Way Equivalent)</a:t>
            </a:r>
            <a:endParaRPr lang="en-US" sz="1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591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13" y="300857"/>
            <a:ext cx="8229600" cy="871205"/>
          </a:xfrm>
        </p:spPr>
        <p:txBody>
          <a:bodyPr>
            <a:noAutofit/>
          </a:bodyPr>
          <a:lstStyle/>
          <a:p>
            <a:r>
              <a:rPr lang="en-US" sz="4000" dirty="0"/>
              <a:t>Conclusion and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3678" y="1404489"/>
            <a:ext cx="7451614" cy="4951861"/>
          </a:xfrm>
        </p:spPr>
        <p:txBody>
          <a:bodyPr>
            <a:noAutofit/>
          </a:bodyPr>
          <a:lstStyle/>
          <a:p>
            <a:pPr>
              <a:spcBef>
                <a:spcPts val="400"/>
              </a:spcBef>
            </a:pPr>
            <a:r>
              <a:rPr lang="en-US" sz="2500" dirty="0">
                <a:latin typeface="+mj-lt"/>
              </a:rPr>
              <a:t>(Asymmetric) Dark Matter implodes neutron stars and give novel astrophysical signatures.</a:t>
            </a:r>
          </a:p>
          <a:p>
            <a:pPr lvl="1">
              <a:spcBef>
                <a:spcPts val="400"/>
              </a:spcBef>
              <a:buFontTx/>
              <a:buChar char="-"/>
            </a:pPr>
            <a:r>
              <a:rPr lang="en-US" sz="2500" b="1" dirty="0" err="1">
                <a:solidFill>
                  <a:srgbClr val="C00000"/>
                </a:solidFill>
                <a:latin typeface="+mj-lt"/>
              </a:rPr>
              <a:t>Kilonova</a:t>
            </a:r>
            <a:r>
              <a:rPr lang="en-US" sz="2500" b="1" dirty="0">
                <a:solidFill>
                  <a:srgbClr val="C00000"/>
                </a:solidFill>
                <a:latin typeface="+mj-lt"/>
              </a:rPr>
              <a:t> events </a:t>
            </a:r>
            <a:r>
              <a:rPr lang="en-US" sz="2500" dirty="0">
                <a:latin typeface="+mj-lt"/>
              </a:rPr>
              <a:t>seen by telescopes like Dark Energy Survey (DES) and </a:t>
            </a:r>
            <a:r>
              <a:rPr lang="en-US" sz="2500" dirty="0" err="1">
                <a:latin typeface="+mj-lt"/>
              </a:rPr>
              <a:t>BlackGEM</a:t>
            </a:r>
            <a:endParaRPr lang="en-US" sz="2500" dirty="0">
              <a:latin typeface="+mj-lt"/>
            </a:endParaRPr>
          </a:p>
          <a:p>
            <a:pPr lvl="1">
              <a:spcBef>
                <a:spcPts val="400"/>
              </a:spcBef>
              <a:buFontTx/>
              <a:buChar char="-"/>
            </a:pPr>
            <a:r>
              <a:rPr lang="en-US" sz="2500" b="1" dirty="0">
                <a:solidFill>
                  <a:srgbClr val="3333FF"/>
                </a:solidFill>
                <a:latin typeface="+mj-lt"/>
              </a:rPr>
              <a:t>Merger signatures </a:t>
            </a:r>
            <a:r>
              <a:rPr lang="en-US" sz="2500" dirty="0">
                <a:latin typeface="+mj-lt"/>
              </a:rPr>
              <a:t>by LIGO/VIRGO</a:t>
            </a:r>
          </a:p>
          <a:p>
            <a:pPr lvl="1">
              <a:spcBef>
                <a:spcPts val="400"/>
              </a:spcBef>
              <a:buFontTx/>
              <a:buChar char="-"/>
            </a:pPr>
            <a:r>
              <a:rPr lang="en-US" sz="2500" b="1" dirty="0">
                <a:solidFill>
                  <a:srgbClr val="00B050"/>
                </a:solidFill>
                <a:latin typeface="+mj-lt"/>
              </a:rPr>
              <a:t>located FRBs </a:t>
            </a:r>
            <a:r>
              <a:rPr lang="en-US" sz="2500" dirty="0">
                <a:latin typeface="+mj-lt"/>
              </a:rPr>
              <a:t>by radio arrays like CHIME and HIRAX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500" dirty="0">
                <a:latin typeface="+mj-lt"/>
              </a:rPr>
              <a:t>      can be applied to test the DM implosion scenarios.</a:t>
            </a:r>
          </a:p>
          <a:p>
            <a:pPr marL="0" indent="0">
              <a:spcBef>
                <a:spcPts val="400"/>
              </a:spcBef>
              <a:buNone/>
            </a:pPr>
            <a:endParaRPr lang="en-US" sz="700" dirty="0">
              <a:latin typeface="+mj-lt"/>
            </a:endParaRPr>
          </a:p>
          <a:p>
            <a:pPr>
              <a:spcBef>
                <a:spcPts val="400"/>
              </a:spcBef>
            </a:pPr>
            <a:r>
              <a:rPr lang="en-US" sz="2500" dirty="0">
                <a:latin typeface="+mj-lt"/>
              </a:rPr>
              <a:t>Explore similar/different models, extend to other mass ranges for NS-implosions and conduct more detailed analysis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9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9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26924" y="6403506"/>
            <a:ext cx="4010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/28</a:t>
            </a:r>
          </a:p>
        </p:txBody>
      </p:sp>
    </p:spTree>
    <p:extLst>
      <p:ext uri="{BB962C8B-B14F-4D97-AF65-F5344CB8AC3E}">
        <p14:creationId xmlns:p14="http://schemas.microsoft.com/office/powerpoint/2010/main" val="10712481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8803" y="1497583"/>
            <a:ext cx="8660253" cy="18192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>
              <a:solidFill>
                <a:schemeClr val="bg1"/>
              </a:solidFill>
              <a:cs typeface="Calibri Light" panose="020F03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86430" y="5991225"/>
            <a:ext cx="2133600" cy="365125"/>
          </a:xfrm>
        </p:spPr>
        <p:txBody>
          <a:bodyPr/>
          <a:lstStyle/>
          <a:p>
            <a:r>
              <a:rPr lang="en-US" dirty="0"/>
              <a:t>28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859506" y="4953386"/>
            <a:ext cx="7584487" cy="86505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2900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Thanks you! </a:t>
            </a:r>
            <a:r>
              <a:rPr lang="en-US" sz="2900" dirty="0">
                <a:solidFill>
                  <a:schemeClr val="bg1"/>
                </a:solidFill>
                <a:latin typeface="+mj-lt"/>
              </a:rPr>
              <a:t>Special thanks go to Joe and Tim.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</a:rPr>
              <a:t>“Self-detecting” dark matter? cue the joke!</a:t>
            </a:r>
          </a:p>
          <a:p>
            <a:pPr marL="0" indent="0" algn="ctr">
              <a:buNone/>
            </a:pPr>
            <a:endParaRPr lang="en-US" sz="3000" dirty="0">
              <a:solidFill>
                <a:schemeClr val="bg1"/>
              </a:solidFill>
              <a:latin typeface="+mj-lt"/>
            </a:endParaRPr>
          </a:p>
          <a:p>
            <a:pPr marL="0" indent="0" algn="ctr">
              <a:buNone/>
            </a:pPr>
            <a:endParaRPr lang="en-US" sz="3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4829" y="1404529"/>
            <a:ext cx="8553843" cy="180975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7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96602" y="1424598"/>
            <a:ext cx="8320827" cy="17696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2900" dirty="0">
                <a:solidFill>
                  <a:schemeClr val="bg1"/>
                </a:solidFill>
                <a:cs typeface="Calibri Light" panose="020F0302020204030204" pitchFamily="34" charset="0"/>
              </a:rPr>
              <a:t>‘</a:t>
            </a:r>
            <a:r>
              <a:rPr lang="en-US" sz="2900" dirty="0">
                <a:solidFill>
                  <a:schemeClr val="bg1"/>
                </a:solidFill>
                <a:cs typeface="Calibri Light" panose="020F0302020204030204" pitchFamily="34" charset="0"/>
              </a:rPr>
              <a:t>We are all in the gutter, but some of us </a:t>
            </a:r>
          </a:p>
          <a:p>
            <a:r>
              <a:rPr lang="en-US" sz="2900" dirty="0">
                <a:solidFill>
                  <a:schemeClr val="bg1"/>
                </a:solidFill>
                <a:cs typeface="Calibri Light" panose="020F0302020204030204" pitchFamily="34" charset="0"/>
              </a:rPr>
              <a:t>are looking at the stars.</a:t>
            </a:r>
            <a:r>
              <a:rPr lang="en-US" altLang="zh-TW" sz="2900" dirty="0">
                <a:solidFill>
                  <a:schemeClr val="bg1"/>
                </a:solidFill>
                <a:cs typeface="Calibri Light" panose="020F0302020204030204" pitchFamily="34" charset="0"/>
              </a:rPr>
              <a:t>’</a:t>
            </a:r>
            <a:endParaRPr lang="en-US" sz="2900" dirty="0">
              <a:solidFill>
                <a:schemeClr val="bg1"/>
              </a:solidFill>
              <a:cs typeface="Calibri Light" panose="020F0302020204030204" pitchFamily="34" charset="0"/>
            </a:endParaRPr>
          </a:p>
          <a:p>
            <a:r>
              <a:rPr lang="en-US" sz="2900" dirty="0">
                <a:solidFill>
                  <a:schemeClr val="bg1"/>
                </a:solidFill>
                <a:cs typeface="Calibri Light" panose="020F0302020204030204" pitchFamily="34" charset="0"/>
              </a:rPr>
              <a:t>– Oscar Wilde, on searching for </a:t>
            </a:r>
            <a:r>
              <a:rPr lang="en-US" sz="2900">
                <a:solidFill>
                  <a:schemeClr val="bg1"/>
                </a:solidFill>
                <a:cs typeface="Calibri Light" panose="020F0302020204030204" pitchFamily="34" charset="0"/>
              </a:rPr>
              <a:t>new physics</a:t>
            </a:r>
            <a:endParaRPr lang="en-US" sz="29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941020"/>
            <a:ext cx="26996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cap="all" dirty="0">
                <a:solidFill>
                  <a:srgbClr val="FF0000"/>
                </a:solidFill>
                <a:latin typeface="ff-oxide-solid-web"/>
              </a:rPr>
              <a:t>NASA/CXC/UMASS/D. WANG ET AL./STSCI/JPL-CALTECH/SSC/S.STOLOVY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34685" y="6308943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chemeClr val="bg1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800" dirty="0" err="1">
                <a:solidFill>
                  <a:schemeClr val="bg1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800" dirty="0">
                <a:solidFill>
                  <a:schemeClr val="bg1"/>
                </a:solidFill>
                <a:latin typeface="Algerian" panose="04020705040A02060702" pitchFamily="82" charset="0"/>
              </a:rPr>
              <a:t> 2017</a:t>
            </a:r>
            <a:endParaRPr lang="en-US" sz="18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5192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6043" y="5934670"/>
            <a:ext cx="87955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782" y="135364"/>
            <a:ext cx="2140482" cy="2182914"/>
          </a:xfrm>
          <a:prstGeom prst="rect">
            <a:avLst/>
          </a:prstGeom>
        </p:spPr>
      </p:pic>
      <p:sp>
        <p:nvSpPr>
          <p:cNvPr id="10" name="-Repeated scattering results in DM with same temperature…"/>
          <p:cNvSpPr txBox="1"/>
          <p:nvPr/>
        </p:nvSpPr>
        <p:spPr>
          <a:xfrm>
            <a:off x="3405672" y="772423"/>
            <a:ext cx="4636552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449262">
              <a:tabLst>
                <a:tab pos="927100" algn="l"/>
              </a:tabLst>
              <a:defRPr sz="33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000" dirty="0"/>
              <a:t>Repeated scattering results in DM with same temperature and </a:t>
            </a:r>
            <a:r>
              <a:rPr lang="en-US" sz="2000" dirty="0"/>
              <a:t>settle </a:t>
            </a:r>
            <a:r>
              <a:rPr sz="2000" dirty="0"/>
              <a:t>at center of neutron star</a:t>
            </a:r>
          </a:p>
        </p:txBody>
      </p:sp>
      <p:pic>
        <p:nvPicPr>
          <p:cNvPr id="9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79002" y="2574310"/>
            <a:ext cx="1949676" cy="33499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DM will collapse to a black hole if it…"/>
              <p:cNvSpPr txBox="1"/>
              <p:nvPr/>
            </p:nvSpPr>
            <p:spPr>
              <a:xfrm>
                <a:off x="3392129" y="2968393"/>
                <a:ext cx="5537463" cy="12958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/>
              <a:p>
                <a:pPr algn="l"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000" dirty="0">
                    <a:solidFill>
                      <a:schemeClr val="tx1"/>
                    </a:solidFill>
                  </a:rPr>
                  <a:t>DM will collapse to a black hole if the accumulated mass exceeds its own degeneracy pressure</a:t>
                </a:r>
              </a:p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000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𝑐𝑟𝑖𝑡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𝑠𝑒𝑙𝑓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𝑔𝑟𝑎𝑣𝑖𝑡𝑎𝑡𝑒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for </a:t>
                </a:r>
                <a:r>
                  <a:rPr lang="en-US" sz="2000" dirty="0" err="1">
                    <a:solidFill>
                      <a:schemeClr val="tx1"/>
                    </a:solidFill>
                  </a:rPr>
                  <a:t>PeV-EeV</a:t>
                </a:r>
                <a:r>
                  <a:rPr lang="en-US" sz="2000" dirty="0">
                    <a:solidFill>
                      <a:schemeClr val="tx1"/>
                    </a:solidFill>
                  </a:rPr>
                  <a:t> mass DM)</a:t>
                </a:r>
                <a:endParaRPr lang="ar-AE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DM will collapse to a black hole if it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2129" y="2968393"/>
                <a:ext cx="5537463" cy="1295868"/>
              </a:xfrm>
              <a:prstGeom prst="rect">
                <a:avLst/>
              </a:prstGeom>
              <a:blipFill>
                <a:blip r:embed="rId4"/>
                <a:stretch>
                  <a:fillRect l="-1870" t="-2817" r="-2310" b="-563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3. DM collapses"/>
          <p:cNvSpPr txBox="1"/>
          <p:nvPr/>
        </p:nvSpPr>
        <p:spPr>
          <a:xfrm>
            <a:off x="1066813" y="2256468"/>
            <a:ext cx="1941520" cy="409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8084" tIns="58084" rIns="58084" bIns="58084">
            <a:spAutoFit/>
          </a:bodyPr>
          <a:lstStyle/>
          <a:p>
            <a:pPr algn="l" defTabSz="449262">
              <a:lnSpc>
                <a:spcPct val="95000"/>
              </a:lnSpc>
              <a:tabLst>
                <a:tab pos="927100" algn="l"/>
              </a:tabLst>
              <a:defRPr sz="2600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000" dirty="0"/>
              <a:t>3. DM collapses</a:t>
            </a:r>
          </a:p>
        </p:txBody>
      </p:sp>
      <p:grpSp>
        <p:nvGrpSpPr>
          <p:cNvPr id="14" name="Group"/>
          <p:cNvGrpSpPr/>
          <p:nvPr/>
        </p:nvGrpSpPr>
        <p:grpSpPr>
          <a:xfrm>
            <a:off x="1217580" y="2633872"/>
            <a:ext cx="1661629" cy="1546314"/>
            <a:chOff x="0" y="0"/>
            <a:chExt cx="2272202" cy="2140481"/>
          </a:xfrm>
        </p:grpSpPr>
        <p:sp>
          <p:nvSpPr>
            <p:cNvPr id="15" name="Rounded Rectangle"/>
            <p:cNvSpPr/>
            <p:nvPr/>
          </p:nvSpPr>
          <p:spPr>
            <a:xfrm>
              <a:off x="0" y="0"/>
              <a:ext cx="2272203" cy="2140482"/>
            </a:xfrm>
            <a:prstGeom prst="roundRect">
              <a:avLst>
                <a:gd name="adj" fmla="val 119"/>
              </a:avLst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9013" tIns="59013" rIns="59013" bIns="59013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6" name="Oval"/>
            <p:cNvSpPr/>
            <p:nvPr/>
          </p:nvSpPr>
          <p:spPr>
            <a:xfrm>
              <a:off x="69154" y="55981"/>
              <a:ext cx="2133895" cy="2028519"/>
            </a:xfrm>
            <a:prstGeom prst="ellipse">
              <a:avLst/>
            </a:prstGeom>
            <a:gradFill flip="none" rotWithShape="1">
              <a:gsLst>
                <a:gs pos="0">
                  <a:srgbClr val="FF3333"/>
                </a:gs>
                <a:gs pos="100000">
                  <a:srgbClr val="B84747"/>
                </a:gs>
              </a:gsLst>
              <a:path path="circle">
                <a:fillToRect l="37721" t="-19636" r="62278" b="119636"/>
              </a:path>
            </a:gra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9013" tIns="59013" rIns="59013" bIns="59013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7" name="Circle"/>
            <p:cNvSpPr/>
            <p:nvPr/>
          </p:nvSpPr>
          <p:spPr>
            <a:xfrm>
              <a:off x="994243" y="928937"/>
              <a:ext cx="283716" cy="282607"/>
            </a:xfrm>
            <a:prstGeom prst="ellipse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9013" tIns="59013" rIns="59013" bIns="59013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19" name="4. BH consumes…"/>
          <p:cNvSpPr txBox="1"/>
          <p:nvPr/>
        </p:nvSpPr>
        <p:spPr>
          <a:xfrm>
            <a:off x="1122808" y="4549455"/>
            <a:ext cx="4073508" cy="409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8084" tIns="58084" rIns="58084" bIns="58084">
            <a:spAutoFit/>
          </a:bodyPr>
          <a:lstStyle/>
          <a:p>
            <a:pPr defTabSz="449262">
              <a:lnSpc>
                <a:spcPct val="95000"/>
              </a:lnSpc>
              <a:tabLst>
                <a:tab pos="927100" algn="l"/>
                <a:tab pos="1866900" algn="l"/>
              </a:tabLst>
              <a:defRPr sz="2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000" dirty="0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 Neue"/>
                <a:ea typeface="Helvetica Neue"/>
                <a:cs typeface="Helvetica Neue"/>
              </a:rPr>
              <a:t>4. BH consumes</a:t>
            </a:r>
            <a:r>
              <a:rPr lang="en-US" sz="2000" dirty="0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 Neue"/>
                <a:ea typeface="Helvetica Neue"/>
                <a:cs typeface="Helvetica Neue"/>
              </a:rPr>
              <a:t> </a:t>
            </a:r>
            <a:r>
              <a:rPr sz="2000" dirty="0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 Neue"/>
                <a:ea typeface="Helvetica Neue"/>
                <a:cs typeface="Helvetica Neue"/>
              </a:rPr>
              <a:t>neutron star</a:t>
            </a:r>
          </a:p>
        </p:txBody>
      </p:sp>
      <p:grpSp>
        <p:nvGrpSpPr>
          <p:cNvPr id="20" name="Group"/>
          <p:cNvGrpSpPr/>
          <p:nvPr/>
        </p:nvGrpSpPr>
        <p:grpSpPr>
          <a:xfrm>
            <a:off x="1234211" y="4967393"/>
            <a:ext cx="1661687" cy="1563193"/>
            <a:chOff x="0" y="0"/>
            <a:chExt cx="2276523" cy="2153579"/>
          </a:xfrm>
        </p:grpSpPr>
        <p:sp>
          <p:nvSpPr>
            <p:cNvPr id="21" name="Rounded Rectangle"/>
            <p:cNvSpPr/>
            <p:nvPr/>
          </p:nvSpPr>
          <p:spPr>
            <a:xfrm>
              <a:off x="0" y="0"/>
              <a:ext cx="2276524" cy="2153580"/>
            </a:xfrm>
            <a:prstGeom prst="roundRect">
              <a:avLst>
                <a:gd name="adj" fmla="val 72"/>
              </a:avLst>
            </a:prstGeom>
            <a:solidFill>
              <a:srgbClr val="DC23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9013" tIns="59013" rIns="59013" bIns="59013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2" name="Oval"/>
            <p:cNvSpPr/>
            <p:nvPr/>
          </p:nvSpPr>
          <p:spPr>
            <a:xfrm>
              <a:off x="702682" y="720388"/>
              <a:ext cx="871159" cy="854756"/>
            </a:xfrm>
            <a:prstGeom prst="ellipse">
              <a:avLst/>
            </a:pr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9013" tIns="59013" rIns="59013" bIns="59013" numCol="1" anchor="ctr">
              <a:noAutofit/>
            </a:bodyPr>
            <a:lstStyle/>
            <a:p>
              <a:pPr algn="l" defTabSz="449262">
                <a:lnSpc>
                  <a:spcPct val="93000"/>
                </a:lnSpc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" name="Line"/>
            <p:cNvSpPr/>
            <p:nvPr/>
          </p:nvSpPr>
          <p:spPr>
            <a:xfrm flipV="1">
              <a:off x="451239" y="1102351"/>
              <a:ext cx="705975" cy="662518"/>
            </a:xfrm>
            <a:prstGeom prst="line">
              <a:avLst/>
            </a:prstGeom>
            <a:noFill/>
            <a:ln w="50800" cap="flat">
              <a:solidFill>
                <a:schemeClr val="accent5">
                  <a:hueOff val="-176146"/>
                  <a:satOff val="3665"/>
                  <a:lumOff val="-13986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24" name="Line"/>
            <p:cNvSpPr/>
            <p:nvPr/>
          </p:nvSpPr>
          <p:spPr>
            <a:xfrm flipH="1">
              <a:off x="1199547" y="391618"/>
              <a:ext cx="489277" cy="617600"/>
            </a:xfrm>
            <a:prstGeom prst="line">
              <a:avLst/>
            </a:prstGeom>
            <a:noFill/>
            <a:ln w="50800" cap="flat">
              <a:solidFill>
                <a:schemeClr val="accent5">
                  <a:hueOff val="-176146"/>
                  <a:satOff val="3665"/>
                  <a:lumOff val="-13986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pic>
          <p:nvPicPr>
            <p:cNvPr id="25" name="Line" descr="Line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3726231">
              <a:off x="465008" y="667014"/>
              <a:ext cx="495011" cy="101601"/>
            </a:xfrm>
            <a:prstGeom prst="rect">
              <a:avLst/>
            </a:prstGeom>
            <a:effectLst/>
          </p:spPr>
        </p:pic>
        <p:pic>
          <p:nvPicPr>
            <p:cNvPr id="26" name="Line" descr="Line"/>
            <p:cNvPicPr>
              <a:picLocks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rot="2452507">
              <a:off x="1365870" y="1496417"/>
              <a:ext cx="528239" cy="101601"/>
            </a:xfrm>
            <a:prstGeom prst="rect">
              <a:avLst/>
            </a:prstGeom>
            <a:effectLst/>
          </p:spPr>
        </p:pic>
      </p:grpSp>
      <p:sp>
        <p:nvSpPr>
          <p:cNvPr id="2" name="Rectangle 1"/>
          <p:cNvSpPr/>
          <p:nvPr/>
        </p:nvSpPr>
        <p:spPr>
          <a:xfrm>
            <a:off x="3408803" y="5295934"/>
            <a:ext cx="42475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Helvetica Neue"/>
              </a:rPr>
              <a:t>Bondi accretion from the black hole consumes the host neutron star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428678" y="2564476"/>
                <a:ext cx="2996205" cy="4206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 b="1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 ~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rPr lang="ar-AE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altLang="en-US" dirty="0">
                            <a:ea typeface="MathJax_Math-italic"/>
                          </a:rPr>
                          <m:t>M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en-US" dirty="0">
                            <a:ea typeface="MathJax_Main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/>
                  <a:t>for </a:t>
                </a:r>
                <a:r>
                  <a:rPr lang="en-US" dirty="0" err="1"/>
                  <a:t>PeV</a:t>
                </a:r>
                <a:r>
                  <a:rPr lang="en-US" dirty="0"/>
                  <a:t> DM )</a:t>
                </a:r>
                <a:endParaRPr 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8678" y="2564476"/>
                <a:ext cx="2996205" cy="420693"/>
              </a:xfrm>
              <a:prstGeom prst="rect">
                <a:avLst/>
              </a:prstGeom>
              <a:blipFill>
                <a:blip r:embed="rId7"/>
                <a:stretch>
                  <a:fillRect l="-1833" t="-8696" r="-1018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9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9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9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33614" y="4232496"/>
            <a:ext cx="1726499" cy="109520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08704" y="5147118"/>
            <a:ext cx="1422212" cy="3449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84692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1164732" y="1605936"/>
            <a:ext cx="7341817" cy="4384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 to DM-induced neutron star (NS) implosions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Astrophysical Signatures:</a:t>
            </a:r>
          </a:p>
          <a:p>
            <a:pPr marL="914400" lvl="1" indent="-457200" algn="l">
              <a:lnSpc>
                <a:spcPct val="120000"/>
              </a:lnSpc>
              <a:buFontTx/>
              <a:buChar char="-"/>
            </a:pPr>
            <a:r>
              <a:rPr lang="en-US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Kilonova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Events and r-Process Elements </a:t>
            </a:r>
          </a:p>
          <a:p>
            <a:pPr marL="914400" lvl="1" indent="-457200" algn="l">
              <a:lnSpc>
                <a:spcPct val="120000"/>
              </a:lnSpc>
              <a:buFontTx/>
              <a:buChar char="-"/>
            </a:pPr>
            <a:r>
              <a:rPr lang="en-US" altLang="zh-TW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Optical Signature</a:t>
            </a:r>
          </a:p>
          <a:p>
            <a:pPr marL="914400" lvl="1" indent="-457200" algn="l">
              <a:lnSpc>
                <a:spcPct val="120000"/>
              </a:lnSpc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Gravitational Signature</a:t>
            </a:r>
          </a:p>
          <a:p>
            <a:pPr marL="914400" lvl="1" indent="-457200" algn="l">
              <a:lnSpc>
                <a:spcPct val="120000"/>
              </a:lnSpc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Optical + Merger Signature</a:t>
            </a:r>
          </a:p>
          <a:p>
            <a:pPr marL="914400" lvl="1" indent="-457200" algn="l">
              <a:lnSpc>
                <a:spcPct val="120000"/>
              </a:lnSpc>
              <a:buFontTx/>
              <a:buChar char="-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Possible Radio Signature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Outlook</a:t>
            </a:r>
          </a:p>
          <a:p>
            <a:pPr marL="457200" indent="-45720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Please ask me questions &amp; a joke in the end / after the talk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97565" y="471329"/>
            <a:ext cx="8466720" cy="1064002"/>
          </a:xfrm>
        </p:spPr>
        <p:txBody>
          <a:bodyPr/>
          <a:lstStyle/>
          <a:p>
            <a:r>
              <a:rPr lang="en-US" sz="4000" dirty="0"/>
              <a:t>O</a:t>
            </a:r>
            <a:r>
              <a:rPr lang="en-US" dirty="0"/>
              <a:t>utline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34685" y="6236859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227156" y="4520399"/>
            <a:ext cx="2525050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FRB mentioned by 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Kamionkowski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555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-Suppose dark matter (like ordinary matter) composed of particles and not antiparticles of some symmetry.…"/>
          <p:cNvSpPr txBox="1">
            <a:spLocks/>
          </p:cNvSpPr>
          <p:nvPr/>
        </p:nvSpPr>
        <p:spPr>
          <a:xfrm>
            <a:off x="1218105" y="1975642"/>
            <a:ext cx="7052068" cy="38413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/>
              <a:t>Asymmetric Dark Matter</a:t>
            </a:r>
            <a:r>
              <a:rPr lang="en-US" altLang="zh-TW" sz="2000" dirty="0"/>
              <a:t> (ADM):</a:t>
            </a:r>
            <a:r>
              <a:rPr lang="en-US" sz="2000" dirty="0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 dark matter with particle/anti-particle asymmetry, often linked to baryon/ lepton asymmetry.</a:t>
            </a:r>
          </a:p>
          <a:p>
            <a:pPr algn="l"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lang="en-US" sz="2000" dirty="0">
              <a:solidFill>
                <a:schemeClr val="accent2">
                  <a:hueOff val="-902888"/>
                  <a:satOff val="-15377"/>
                  <a:lumOff val="-12864"/>
                </a:schemeClr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342900" indent="-34290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The asymmetry often sets the DM relic abundance.</a:t>
            </a:r>
          </a:p>
          <a:p>
            <a:pPr marL="342900" indent="-34290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700" dirty="0">
                <a:solidFill>
                  <a:schemeClr val="tx1"/>
                </a:solidFill>
                <a:latin typeface="Helvetica" panose="020B0604020202020204" pitchFamily="34" charset="0"/>
                <a:ea typeface="Helvetica"/>
                <a:cs typeface="Helvetica" panose="020B0604020202020204" pitchFamily="34" charset="0"/>
                <a:sym typeface="Helvetica"/>
              </a:rPr>
              <a:t>see, e.g., reviews from </a:t>
            </a:r>
            <a:r>
              <a:rPr lang="en-US" sz="1700" dirty="0" err="1">
                <a:solidFill>
                  <a:schemeClr val="tx1"/>
                </a:solidFill>
                <a:latin typeface="Helvetica" panose="020B0604020202020204" pitchFamily="34" charset="0"/>
                <a:ea typeface="Helvetica"/>
                <a:cs typeface="Helvetica" panose="020B0604020202020204" pitchFamily="34" charset="0"/>
                <a:sym typeface="Helvetica"/>
              </a:rPr>
              <a:t>Petraki</a:t>
            </a:r>
            <a:r>
              <a:rPr lang="en-US" sz="1700" dirty="0">
                <a:solidFill>
                  <a:schemeClr val="tx1"/>
                </a:solidFill>
                <a:latin typeface="Helvetica" panose="020B0604020202020204" pitchFamily="34" charset="0"/>
                <a:ea typeface="Helvetica"/>
                <a:cs typeface="Helvetica" panose="020B0604020202020204" pitchFamily="34" charset="0"/>
                <a:sym typeface="Helvetica"/>
              </a:rPr>
              <a:t> and </a:t>
            </a:r>
            <a:r>
              <a:rPr lang="en-US" sz="1700" dirty="0" err="1">
                <a:solidFill>
                  <a:schemeClr val="tx1"/>
                </a:solidFill>
                <a:latin typeface="Helvetica" panose="020B0604020202020204" pitchFamily="34" charset="0"/>
                <a:ea typeface="Helvetica"/>
                <a:cs typeface="Helvetica" panose="020B0604020202020204" pitchFamily="34" charset="0"/>
                <a:sym typeface="Helvetica"/>
              </a:rPr>
              <a:t>Volkas</a:t>
            </a:r>
            <a:r>
              <a:rPr lang="en-US" sz="1700" dirty="0">
                <a:solidFill>
                  <a:schemeClr val="tx1"/>
                </a:solidFill>
                <a:latin typeface="Helvetica" panose="020B0604020202020204" pitchFamily="34" charset="0"/>
                <a:ea typeface="Helvetica"/>
                <a:cs typeface="Helvetica" panose="020B0604020202020204" pitchFamily="34" charset="0"/>
                <a:sym typeface="Helvetica"/>
              </a:rPr>
              <a:t> 2013, </a:t>
            </a:r>
            <a:r>
              <a:rPr lang="en-US" sz="1700" dirty="0">
                <a:solidFill>
                  <a:srgbClr val="C00000"/>
                </a:solidFill>
                <a:latin typeface="Helvetica" panose="020B0604020202020204" pitchFamily="34" charset="0"/>
                <a:ea typeface="Helvetica"/>
                <a:cs typeface="Helvetica" panose="020B0604020202020204" pitchFamily="34" charset="0"/>
                <a:sym typeface="Helvetica"/>
              </a:rPr>
              <a:t>Zurek</a:t>
            </a:r>
            <a:r>
              <a:rPr lang="en-US" sz="1700" dirty="0">
                <a:solidFill>
                  <a:schemeClr val="tx1"/>
                </a:solidFill>
                <a:latin typeface="Helvetica" panose="020B0604020202020204" pitchFamily="34" charset="0"/>
                <a:ea typeface="Helvetica"/>
                <a:cs typeface="Helvetica" panose="020B0604020202020204" pitchFamily="34" charset="0"/>
                <a:sym typeface="Helvetica"/>
              </a:rPr>
              <a:t> 2013 </a:t>
            </a:r>
            <a:r>
              <a:rPr lang="en-US" sz="1700" dirty="0">
                <a:solidFill>
                  <a:schemeClr val="tx1"/>
                </a:solidFill>
              </a:rPr>
              <a:t>…</a:t>
            </a:r>
            <a:r>
              <a:rPr lang="en-US" sz="1700" dirty="0"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 panose="020B0604020202020204" pitchFamily="34" charset="0"/>
                <a:ea typeface="Helvetica"/>
                <a:cs typeface="Helvetica" panose="020B0604020202020204" pitchFamily="34" charset="0"/>
                <a:sym typeface="Helvetica"/>
              </a:rPr>
              <a:t> </a:t>
            </a:r>
          </a:p>
          <a:p>
            <a:pPr algn="l">
              <a:defRPr>
                <a:latin typeface="Helvetica"/>
                <a:ea typeface="Helvetica"/>
                <a:cs typeface="Helvetica"/>
                <a:sym typeface="Helvetica"/>
              </a:defRPr>
            </a:pPr>
            <a:endParaRPr lang="en-US" sz="2000" dirty="0">
              <a:solidFill>
                <a:schemeClr val="accent2">
                  <a:hueOff val="-902888"/>
                  <a:satOff val="-15377"/>
                  <a:lumOff val="-12864"/>
                </a:schemeClr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342900" indent="-34290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000" dirty="0">
                <a:solidFill>
                  <a:srgbClr val="3333FF"/>
                </a:solidFill>
                <a:latin typeface="Helvetica"/>
                <a:ea typeface="Helvetica"/>
                <a:cs typeface="Helvetica"/>
                <a:sym typeface="Helvetica"/>
              </a:rPr>
              <a:t>Dark matter asymmetry allows efficient collection and collapse in stars without annihilating to lighter particles </a:t>
            </a:r>
          </a:p>
          <a:p>
            <a:pPr marL="342900" indent="-342900" algn="l">
              <a:buFontTx/>
              <a:buChar char="-"/>
              <a:defRPr>
                <a:solidFill>
                  <a:schemeClr val="accent2">
                    <a:hueOff val="-902888"/>
                    <a:satOff val="-15377"/>
                    <a:lumOff val="-1286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6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See e.g. </a:t>
            </a:r>
            <a:r>
              <a:rPr lang="en-US" sz="1600" dirty="0">
                <a:solidFill>
                  <a:schemeClr val="tx1"/>
                </a:solidFill>
                <a:sym typeface="Helvetica"/>
              </a:rPr>
              <a:t>Goldman and </a:t>
            </a:r>
            <a:r>
              <a:rPr lang="en-US" sz="1600" dirty="0" err="1">
                <a:solidFill>
                  <a:schemeClr val="tx1"/>
                </a:solidFill>
                <a:sym typeface="Helvetica"/>
              </a:rPr>
              <a:t>Nussinov</a:t>
            </a:r>
            <a:r>
              <a:rPr lang="en-US" sz="1600" dirty="0">
                <a:solidFill>
                  <a:schemeClr val="tx1"/>
                </a:solidFill>
                <a:sym typeface="Helvetica"/>
              </a:rPr>
              <a:t> 1989, </a:t>
            </a:r>
            <a:r>
              <a:rPr lang="en-US" sz="1600" dirty="0" err="1">
                <a:solidFill>
                  <a:schemeClr val="tx1"/>
                </a:solidFill>
              </a:rPr>
              <a:t>Kouvaris</a:t>
            </a:r>
            <a:r>
              <a:rPr lang="en-US" sz="1600" dirty="0">
                <a:solidFill>
                  <a:schemeClr val="tx1"/>
                </a:solidFill>
              </a:rPr>
              <a:t> and </a:t>
            </a:r>
            <a:r>
              <a:rPr lang="en-US" sz="1600" dirty="0" err="1">
                <a:solidFill>
                  <a:schemeClr val="tx1"/>
                </a:solidFill>
              </a:rPr>
              <a:t>Tinyakov</a:t>
            </a:r>
            <a:r>
              <a:rPr lang="en-US" sz="1600" dirty="0">
                <a:solidFill>
                  <a:schemeClr val="tx1"/>
                </a:solidFill>
              </a:rPr>
              <a:t> 2010, </a:t>
            </a:r>
            <a:r>
              <a:rPr lang="en-US" sz="1600" dirty="0" err="1">
                <a:solidFill>
                  <a:schemeClr val="tx1"/>
                </a:solidFill>
              </a:rPr>
              <a:t>Lavallaz</a:t>
            </a:r>
            <a:r>
              <a:rPr lang="en-US" sz="1600" dirty="0">
                <a:solidFill>
                  <a:schemeClr val="tx1"/>
                </a:solidFill>
              </a:rPr>
              <a:t> and Fairbairn 2010, McDermott, </a:t>
            </a:r>
            <a:r>
              <a:rPr lang="en-US" sz="1600" dirty="0">
                <a:solidFill>
                  <a:srgbClr val="C00000"/>
                </a:solidFill>
              </a:rPr>
              <a:t>Yu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>
                <a:solidFill>
                  <a:srgbClr val="C00000"/>
                </a:solidFill>
              </a:rPr>
              <a:t>Zurek </a:t>
            </a:r>
            <a:r>
              <a:rPr lang="en-US" sz="1600" dirty="0">
                <a:solidFill>
                  <a:schemeClr val="tx1"/>
                </a:solidFill>
              </a:rPr>
              <a:t>2011, </a:t>
            </a:r>
            <a:r>
              <a:rPr lang="en-US" sz="1600" dirty="0">
                <a:solidFill>
                  <a:srgbClr val="C00000"/>
                </a:solidFill>
              </a:rPr>
              <a:t>Bell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Melatos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Petraki</a:t>
            </a:r>
            <a:r>
              <a:rPr lang="en-US" sz="1600" dirty="0">
                <a:solidFill>
                  <a:schemeClr val="tx1"/>
                </a:solidFill>
              </a:rPr>
              <a:t> 2013 …</a:t>
            </a:r>
            <a:endParaRPr lang="en-US" sz="1600" dirty="0">
              <a:solidFill>
                <a:srgbClr val="0070C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9" name="Asymmetric Dark Matter Implodes Pulsars"/>
          <p:cNvSpPr txBox="1"/>
          <p:nvPr/>
        </p:nvSpPr>
        <p:spPr>
          <a:xfrm>
            <a:off x="1014689" y="564206"/>
            <a:ext cx="7458901" cy="5411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49262">
              <a:lnSpc>
                <a:spcPct val="95000"/>
              </a:lnSpc>
              <a:tabLst>
                <a:tab pos="927100" algn="l"/>
                <a:tab pos="1866900" algn="l"/>
                <a:tab pos="2794000" algn="l"/>
                <a:tab pos="3733800" algn="l"/>
                <a:tab pos="4660900" algn="l"/>
                <a:tab pos="5600700" algn="l"/>
                <a:tab pos="6540500" algn="l"/>
                <a:tab pos="7467600" algn="l"/>
                <a:tab pos="8407400" algn="l"/>
                <a:tab pos="9334500" algn="l"/>
                <a:tab pos="10274300" algn="l"/>
                <a:tab pos="11201400" algn="l"/>
              </a:tabLst>
              <a:defRPr sz="46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en-US" altLang="zh-TW" sz="3000" dirty="0"/>
              <a:t>NS</a:t>
            </a:r>
            <a:r>
              <a:rPr sz="3000" dirty="0"/>
              <a:t> Implo</a:t>
            </a:r>
            <a:r>
              <a:rPr lang="en-US" sz="3000" dirty="0"/>
              <a:t>sion </a:t>
            </a:r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&amp;</a:t>
            </a:r>
            <a:r>
              <a:rPr lang="en-US" sz="3000" dirty="0"/>
              <a:t> Asymmetric Dark Matter</a:t>
            </a:r>
            <a:endParaRPr sz="3000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34685" y="6309153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920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26772" y="239745"/>
            <a:ext cx="8466720" cy="913147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DM-induced NS Implosions</a:t>
            </a:r>
            <a:endParaRPr lang="en-US" altLang="zh-TW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887" y="1118386"/>
            <a:ext cx="3775965" cy="40465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9431" y="3141638"/>
            <a:ext cx="2013988" cy="195075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57451" y="5773063"/>
            <a:ext cx="685529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Consider the implosion using </a:t>
            </a:r>
            <a:r>
              <a:rPr lang="en-US" sz="1700" b="1" dirty="0" err="1"/>
              <a:t>PeV-EeV</a:t>
            </a:r>
            <a:r>
              <a:rPr lang="en-US" sz="1700" b="1" dirty="0"/>
              <a:t> (10</a:t>
            </a:r>
            <a:r>
              <a:rPr lang="en-US" sz="1700" b="1" baseline="31999" dirty="0"/>
              <a:t>15 </a:t>
            </a:r>
            <a:r>
              <a:rPr lang="en-US" sz="1700" b="1" dirty="0"/>
              <a:t>-10</a:t>
            </a:r>
            <a:r>
              <a:rPr lang="en-US" sz="1700" b="1" baseline="31999" dirty="0"/>
              <a:t>18</a:t>
            </a:r>
            <a:r>
              <a:rPr lang="en-US" sz="1700" b="1" dirty="0"/>
              <a:t>eV) DM </a:t>
            </a:r>
            <a:r>
              <a:rPr lang="en-US" sz="1700" dirty="0"/>
              <a:t>as an example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rgbClr val="002060"/>
                </a:solidFill>
              </a:rPr>
              <a:t>Super heavy ADM</a:t>
            </a:r>
            <a:r>
              <a:rPr lang="en-US" sz="1700" dirty="0">
                <a:solidFill>
                  <a:srgbClr val="002060"/>
                </a:solidFill>
              </a:rPr>
              <a:t>: see e.g. </a:t>
            </a:r>
            <a:r>
              <a:rPr lang="en-US" sz="1700" dirty="0">
                <a:solidFill>
                  <a:srgbClr val="3333FF"/>
                </a:solidFill>
              </a:rPr>
              <a:t>Bramante, Unwin,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Other mass ranges: see e.g. Bramante, Kumar,</a:t>
            </a:r>
            <a:r>
              <a:rPr lang="da-DK" sz="1700" dirty="0"/>
              <a:t> et al. 2013, </a:t>
            </a:r>
            <a:r>
              <a:rPr lang="en-US" sz="1700" dirty="0" err="1"/>
              <a:t>Bramabte</a:t>
            </a:r>
            <a:r>
              <a:rPr lang="en-US" sz="1700" dirty="0"/>
              <a:t>, </a:t>
            </a:r>
            <a:r>
              <a:rPr lang="en-US" sz="1700" dirty="0" err="1"/>
              <a:t>Elahi</a:t>
            </a:r>
            <a:r>
              <a:rPr lang="en-US" sz="1700" dirty="0"/>
              <a:t> 2015</a:t>
            </a:r>
          </a:p>
        </p:txBody>
      </p:sp>
      <p:sp>
        <p:nvSpPr>
          <p:cNvPr id="5" name="Rectangle 4"/>
          <p:cNvSpPr/>
          <p:nvPr/>
        </p:nvSpPr>
        <p:spPr>
          <a:xfrm>
            <a:off x="1175740" y="4938077"/>
            <a:ext cx="174214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</a:rPr>
              <a:t>Collapse into a black hole once reach critical mass</a:t>
            </a:r>
          </a:p>
        </p:txBody>
      </p:sp>
      <p:sp>
        <p:nvSpPr>
          <p:cNvPr id="8" name="Rectangle 7"/>
          <p:cNvSpPr/>
          <p:nvPr/>
        </p:nvSpPr>
        <p:spPr>
          <a:xfrm>
            <a:off x="3203540" y="4927323"/>
            <a:ext cx="1672389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+mj-lt"/>
              </a:rPr>
              <a:t>Black hole Bondi accretes inside the neutron star</a:t>
            </a:r>
          </a:p>
        </p:txBody>
      </p:sp>
      <p:sp>
        <p:nvSpPr>
          <p:cNvPr id="9" name="-Repeated scattering results in DM with same temperature…"/>
          <p:cNvSpPr txBox="1"/>
          <p:nvPr/>
        </p:nvSpPr>
        <p:spPr>
          <a:xfrm>
            <a:off x="4875929" y="1587822"/>
            <a:ext cx="2900993" cy="88742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defTabSz="449262">
              <a:tabLst>
                <a:tab pos="927100" algn="l"/>
              </a:tabLst>
              <a:defRPr sz="33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700" dirty="0">
                <a:solidFill>
                  <a:srgbClr val="C00000"/>
                </a:solidFill>
                <a:latin typeface="+mj-lt"/>
              </a:rPr>
              <a:t>Repeated scattering</a:t>
            </a:r>
            <a:r>
              <a:rPr lang="en-US" sz="1700" dirty="0">
                <a:solidFill>
                  <a:srgbClr val="C00000"/>
                </a:solidFill>
                <a:latin typeface="+mj-lt"/>
              </a:rPr>
              <a:t>:</a:t>
            </a:r>
            <a:r>
              <a:rPr sz="1700" dirty="0">
                <a:solidFill>
                  <a:srgbClr val="C00000"/>
                </a:solidFill>
                <a:latin typeface="+mj-lt"/>
              </a:rPr>
              <a:t> DM </a:t>
            </a:r>
            <a:r>
              <a:rPr lang="en-US" sz="1700" dirty="0">
                <a:solidFill>
                  <a:srgbClr val="C00000"/>
                </a:solidFill>
                <a:latin typeface="+mj-lt"/>
              </a:rPr>
              <a:t>reach the </a:t>
            </a:r>
            <a:r>
              <a:rPr sz="1700" dirty="0">
                <a:solidFill>
                  <a:srgbClr val="C00000"/>
                </a:solidFill>
                <a:latin typeface="+mj-lt"/>
              </a:rPr>
              <a:t>same temperature</a:t>
            </a:r>
            <a:r>
              <a:rPr lang="en-US" sz="1700" dirty="0">
                <a:solidFill>
                  <a:srgbClr val="C00000"/>
                </a:solidFill>
                <a:latin typeface="+mj-lt"/>
              </a:rPr>
              <a:t> </a:t>
            </a:r>
            <a:r>
              <a:rPr sz="1700" dirty="0">
                <a:solidFill>
                  <a:srgbClr val="C00000"/>
                </a:solidFill>
                <a:latin typeface="+mj-lt"/>
              </a:rPr>
              <a:t>and </a:t>
            </a:r>
            <a:r>
              <a:rPr lang="en-US" sz="1700" dirty="0">
                <a:solidFill>
                  <a:srgbClr val="C00000"/>
                </a:solidFill>
                <a:latin typeface="+mj-lt"/>
              </a:rPr>
              <a:t>settle </a:t>
            </a:r>
            <a:r>
              <a:rPr sz="1700" dirty="0">
                <a:solidFill>
                  <a:srgbClr val="C00000"/>
                </a:solidFill>
                <a:latin typeface="+mj-lt"/>
              </a:rPr>
              <a:t>at center of neutron star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99377" y="5373726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5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02814" y="5773063"/>
            <a:ext cx="1539585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As </a:t>
            </a:r>
            <a:r>
              <a:rPr lang="en-US" b="1" dirty="0"/>
              <a:t>Joe </a:t>
            </a:r>
            <a:r>
              <a:rPr lang="en-US" dirty="0"/>
              <a:t>explained</a:t>
            </a:r>
            <a:r>
              <a:rPr lang="en-US" b="1" dirty="0"/>
              <a:t> </a:t>
            </a:r>
            <a:r>
              <a:rPr lang="en-US" dirty="0"/>
              <a:t>&amp; motivated us</a:t>
            </a:r>
            <a:r>
              <a:rPr lang="en-US" b="1" dirty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677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7309" y="106948"/>
            <a:ext cx="7772400" cy="829187"/>
          </a:xfrm>
        </p:spPr>
        <p:txBody>
          <a:bodyPr>
            <a:normAutofit/>
          </a:bodyPr>
          <a:lstStyle/>
          <a:p>
            <a:r>
              <a:rPr lang="en-US" sz="4000" dirty="0"/>
              <a:t>Dark Matter Capture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290" y="901566"/>
            <a:ext cx="1676691" cy="18901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524" y="4473531"/>
            <a:ext cx="1756445" cy="430667"/>
          </a:xfrm>
          <a:prstGeom prst="rect">
            <a:avLst/>
          </a:prstGeom>
          <a:ln>
            <a:solidFill>
              <a:schemeClr val="accent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408436" y="3565024"/>
                <a:ext cx="8567212" cy="7648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300" b="1" i="1" smtClean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1" i="1" smtClean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300" b="1" i="1" smtClean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sz="2300" b="0" i="1" smtClean="0">
                        <a:solidFill>
                          <a:srgbClr val="3333FF"/>
                        </a:solidFill>
                        <a:latin typeface="Cambria Math" panose="02040503050406030204" pitchFamily="18" charset="0"/>
                      </a:rPr>
                      <m:t>≔</m:t>
                    </m:r>
                  </m:oMath>
                </a14:m>
                <a:r>
                  <a:rPr lang="en-US" sz="2300" dirty="0">
                    <a:solidFill>
                      <a:srgbClr val="3333FF"/>
                    </a:solidFill>
                    <a:latin typeface="+mj-lt"/>
                  </a:rPr>
                  <a:t> Dark Matter Capture Time:</a:t>
                </a:r>
              </a:p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300" dirty="0">
                    <a:solidFill>
                      <a:srgbClr val="3333FF"/>
                    </a:solidFill>
                    <a:latin typeface="+mj-lt"/>
                  </a:rPr>
                  <a:t>the time for a critical collapsing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b="0" i="1" smtClean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300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300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𝑐𝑟𝑖𝑡</m:t>
                        </m:r>
                        <m:r>
                          <a:rPr lang="en-US" sz="2300" i="1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300" b="0" i="1" smtClean="0">
                        <a:solidFill>
                          <a:srgbClr val="3333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300" dirty="0">
                    <a:solidFill>
                      <a:srgbClr val="3333FF"/>
                    </a:solidFill>
                    <a:latin typeface="+mj-lt"/>
                  </a:rPr>
                  <a:t> to accumulate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8436" y="3565024"/>
                <a:ext cx="8567212" cy="764825"/>
              </a:xfrm>
              <a:prstGeom prst="rect">
                <a:avLst/>
              </a:prstGeom>
              <a:blipFill>
                <a:blip r:embed="rId4"/>
                <a:stretch>
                  <a:fillRect l="-996" t="-8800" b="-17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579033" y="5102251"/>
            <a:ext cx="5408621" cy="123110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See also </a:t>
            </a:r>
            <a:r>
              <a:rPr lang="en-US" dirty="0">
                <a:solidFill>
                  <a:srgbClr val="7030A0"/>
                </a:solidFill>
                <a:latin typeface="+mj-lt"/>
              </a:rPr>
              <a:t>Bramante, Linden, </a:t>
            </a:r>
            <a:r>
              <a:rPr lang="en-US" b="1" dirty="0">
                <a:solidFill>
                  <a:srgbClr val="7030A0"/>
                </a:solidFill>
                <a:latin typeface="+mj-lt"/>
              </a:rPr>
              <a:t>YT,</a:t>
            </a:r>
            <a:r>
              <a:rPr lang="en-US" dirty="0">
                <a:solidFill>
                  <a:srgbClr val="7030A0"/>
                </a:solidFill>
                <a:latin typeface="+mj-lt"/>
              </a:rPr>
              <a:t> 1706.00001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	    + Bramante,</a:t>
            </a:r>
            <a:r>
              <a:rPr lang="pt-BR" dirty="0">
                <a:latin typeface="+mj-lt"/>
              </a:rPr>
              <a:t> Delgado, Martin, 2017 </a:t>
            </a:r>
          </a:p>
          <a:p>
            <a:r>
              <a:rPr lang="en-US" dirty="0">
                <a:latin typeface="+mj-lt"/>
              </a:rPr>
              <a:t>             + </a:t>
            </a:r>
            <a:r>
              <a:rPr lang="en-US" dirty="0" err="1">
                <a:solidFill>
                  <a:srgbClr val="00823B"/>
                </a:solidFill>
                <a:latin typeface="+mj-lt"/>
              </a:rPr>
              <a:t>Baryakhtar</a:t>
            </a:r>
            <a:r>
              <a:rPr lang="en-US" dirty="0">
                <a:solidFill>
                  <a:srgbClr val="00823B"/>
                </a:solidFill>
                <a:latin typeface="+mj-lt"/>
              </a:rPr>
              <a:t>, Bramante, Li, Linden, Raj, 2017</a:t>
            </a:r>
          </a:p>
          <a:p>
            <a:r>
              <a:rPr lang="en-US" dirty="0">
                <a:solidFill>
                  <a:srgbClr val="00823B"/>
                </a:solidFill>
                <a:latin typeface="+mj-lt"/>
              </a:rPr>
              <a:t>	        (the topic of the next talk!)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4981" y="1338996"/>
            <a:ext cx="1459321" cy="118404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628230" y="5209972"/>
            <a:ext cx="1741479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err="1"/>
              <a:t>Nirmal</a:t>
            </a:r>
            <a:r>
              <a:rPr lang="en-US" sz="2000" dirty="0"/>
              <a:t> will explain this more later!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1747" y="1262623"/>
            <a:ext cx="1508025" cy="12092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408436" y="3118997"/>
            <a:ext cx="56418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implies maximum mass capture rate</a:t>
            </a:r>
          </a:p>
        </p:txBody>
      </p:sp>
      <p:sp>
        <p:nvSpPr>
          <p:cNvPr id="3" name="Rectangle 2"/>
          <p:cNvSpPr/>
          <p:nvPr/>
        </p:nvSpPr>
        <p:spPr>
          <a:xfrm>
            <a:off x="1408436" y="2774895"/>
            <a:ext cx="32143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DM-nucleon cross section,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3322" y="2792509"/>
            <a:ext cx="2901858" cy="46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976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7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26772" y="239745"/>
            <a:ext cx="8466720" cy="913147"/>
          </a:xfrm>
        </p:spPr>
        <p:txBody>
          <a:bodyPr>
            <a:normAutofit/>
          </a:bodyPr>
          <a:lstStyle/>
          <a:p>
            <a:r>
              <a:rPr lang="en-US" altLang="zh-TW" sz="4000" dirty="0"/>
              <a:t>Determining the </a:t>
            </a:r>
            <a:r>
              <a:rPr lang="en-US" altLang="zh-TW" sz="4000"/>
              <a:t>Implosion Time</a:t>
            </a:r>
            <a:endParaRPr lang="en-US" sz="40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122" y="1414297"/>
            <a:ext cx="4675881" cy="50108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33566" y="5002364"/>
            <a:ext cx="7185509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9850" y="3534427"/>
            <a:ext cx="511217" cy="3408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8383" y="6239275"/>
            <a:ext cx="874149" cy="3718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3879" y="6261759"/>
            <a:ext cx="483498" cy="3268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3879" y="3509755"/>
            <a:ext cx="482014" cy="3654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366976" y="1866412"/>
                <a:ext cx="3426516" cy="41419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3000" dirty="0">
                    <a:latin typeface="+mj-lt"/>
                  </a:rPr>
                  <a:t>For </a:t>
                </a:r>
                <a:r>
                  <a:rPr lang="en-US" sz="3000" dirty="0" err="1">
                    <a:latin typeface="+mj-lt"/>
                  </a:rPr>
                  <a:t>PeV-EeV</a:t>
                </a:r>
                <a:r>
                  <a:rPr lang="en-US" sz="3000" dirty="0">
                    <a:latin typeface="+mj-lt"/>
                  </a:rPr>
                  <a:t> ADM:</a:t>
                </a:r>
              </a:p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500" i="1" smtClean="0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25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500" i="1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𝑐𝑜</m:t>
                        </m:r>
                      </m:sub>
                    </m:sSub>
                  </m:oMath>
                </a14:m>
                <a:r>
                  <a:rPr lang="en-US" sz="2500" dirty="0"/>
                  <a:t> 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500" i="1"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𝐵𝑜𝑛𝑑𝑖</m:t>
                        </m:r>
                      </m:sub>
                    </m:sSub>
                  </m:oMath>
                </a14:m>
                <a:endParaRPr lang="en-US" sz="2500" dirty="0">
                  <a:latin typeface="+mj-lt"/>
                </a:endParaRPr>
              </a:p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en-US" sz="2500" dirty="0">
                  <a:latin typeface="+mj-lt"/>
                </a:endParaRPr>
              </a:p>
              <a:p>
                <a:pPr marL="342900" indent="-342900" defTabSz="449262">
                  <a:lnSpc>
                    <a:spcPct val="95000"/>
                  </a:lnSpc>
                  <a:buFont typeface="Arial" panose="020B0604020202020204" pitchFamily="34" charset="0"/>
                  <a:buChar char="•"/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500" dirty="0">
                    <a:latin typeface="+mj-lt"/>
                  </a:rPr>
                  <a:t>So the capturing sets the implosion time.</a:t>
                </a:r>
              </a:p>
              <a:p>
                <a:pPr marL="342900" indent="-342900" defTabSz="449262">
                  <a:lnSpc>
                    <a:spcPct val="95000"/>
                  </a:lnSpc>
                  <a:buFont typeface="Arial" panose="020B0604020202020204" pitchFamily="34" charset="0"/>
                  <a:buChar char="•"/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500" dirty="0">
                    <a:latin typeface="+mj-lt"/>
                  </a:rPr>
                  <a:t>Easy to parameterize</a:t>
                </a:r>
              </a:p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en-US" sz="2500" dirty="0">
                  <a:latin typeface="+mj-lt"/>
                </a:endParaRPr>
              </a:p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en-US" sz="2500" dirty="0">
                  <a:latin typeface="+mj-lt"/>
                </a:endParaRPr>
              </a:p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en-US" sz="2500" dirty="0">
                  <a:latin typeface="+mj-lt"/>
                </a:endParaRPr>
              </a:p>
              <a:p>
                <a:pPr defTabSz="449262">
                  <a:lnSpc>
                    <a:spcPct val="95000"/>
                  </a:lnSpc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en-US" sz="2500" dirty="0">
                  <a:latin typeface="+mj-lt"/>
                </a:endParaRPr>
              </a:p>
              <a:p>
                <a:pPr marL="342900" indent="-342900" defTabSz="449262">
                  <a:lnSpc>
                    <a:spcPct val="95000"/>
                  </a:lnSpc>
                  <a:buFont typeface="Arial" panose="020B0604020202020204" pitchFamily="34" charset="0"/>
                  <a:buChar char="•"/>
                  <a:tabLst>
                    <a:tab pos="927100" algn="l"/>
                  </a:tabLst>
                  <a:defRPr sz="3300"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2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Appendix of 1706.00001</a:t>
                </a: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6976" y="1866412"/>
                <a:ext cx="3426516" cy="4141903"/>
              </a:xfrm>
              <a:prstGeom prst="rect">
                <a:avLst/>
              </a:prstGeom>
              <a:blipFill>
                <a:blip r:embed="rId7"/>
                <a:stretch>
                  <a:fillRect l="-4085" t="-2353" b="-2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735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405978" y="2333910"/>
            <a:ext cx="4126346" cy="3500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8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15552" y="367047"/>
            <a:ext cx="8466720" cy="913147"/>
          </a:xfrm>
        </p:spPr>
        <p:txBody>
          <a:bodyPr>
            <a:normAutofit/>
          </a:bodyPr>
          <a:lstStyle/>
          <a:p>
            <a:r>
              <a:rPr lang="en-US" sz="4000" dirty="0"/>
              <a:t>Normalized Implosion Time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815" y="3170960"/>
            <a:ext cx="4912770" cy="8941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387" y="4041382"/>
            <a:ext cx="5530737" cy="16170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406" y="1353663"/>
            <a:ext cx="5057696" cy="7425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7387" y="2777530"/>
            <a:ext cx="1735821" cy="4256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4696" y="5564585"/>
            <a:ext cx="1422212" cy="3449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539255" y="5609193"/>
            <a:ext cx="3724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  <a:r>
              <a:rPr lang="en-US" dirty="0" err="1"/>
              <a:t>Colpi</a:t>
            </a:r>
            <a:r>
              <a:rPr lang="en-US" dirty="0"/>
              <a:t>, Shapiro, and Wasserman, 1986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4716" y="2184402"/>
            <a:ext cx="3185199" cy="43211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401271" y="2805606"/>
            <a:ext cx="448686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propose this normalized implosion time,</a:t>
            </a:r>
          </a:p>
        </p:txBody>
      </p:sp>
    </p:spTree>
    <p:extLst>
      <p:ext uri="{BB962C8B-B14F-4D97-AF65-F5344CB8AC3E}">
        <p14:creationId xmlns:p14="http://schemas.microsoft.com/office/powerpoint/2010/main" val="1147387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9</a:t>
            </a:fld>
            <a:endParaRPr lang="en-US" dirty="0"/>
          </a:p>
        </p:txBody>
      </p:sp>
      <p:sp>
        <p:nvSpPr>
          <p:cNvPr id="14" name="NS Implosion Rate matches…"/>
          <p:cNvSpPr txBox="1"/>
          <p:nvPr/>
        </p:nvSpPr>
        <p:spPr>
          <a:xfrm>
            <a:off x="1022783" y="647547"/>
            <a:ext cx="6278276" cy="564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55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3000" dirty="0"/>
              <a:t>Total </a:t>
            </a:r>
            <a:r>
              <a:rPr sz="3000" dirty="0"/>
              <a:t>NS Implosion Rate </a:t>
            </a:r>
            <a:r>
              <a:rPr lang="en-US" sz="3000" dirty="0"/>
              <a:t>in terms of</a:t>
            </a:r>
            <a:endParaRPr sz="3000" dirty="0"/>
          </a:p>
        </p:txBody>
      </p:sp>
      <p:sp>
        <p:nvSpPr>
          <p:cNvPr id="15" name="JB, Linden, Tsai…"/>
          <p:cNvSpPr txBox="1"/>
          <p:nvPr/>
        </p:nvSpPr>
        <p:spPr>
          <a:xfrm>
            <a:off x="6332143" y="4597134"/>
            <a:ext cx="2402695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30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-Incorporates…"/>
              <p:cNvSpPr txBox="1"/>
              <p:nvPr/>
            </p:nvSpPr>
            <p:spPr>
              <a:xfrm>
                <a:off x="6347712" y="1597410"/>
                <a:ext cx="2490671" cy="387022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50800" tIns="50800" rIns="50800" bIns="50800" anchor="ctr">
                <a:spAutoFit/>
              </a:bodyPr>
              <a:lstStyle/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000" dirty="0">
                    <a:solidFill>
                      <a:schemeClr val="tx1"/>
                    </a:solidFill>
                  </a:rPr>
                  <a:t>MWEG: Milky Way Equivalent Galaxy</a:t>
                </a:r>
              </a:p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ar-A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∼</m:t>
                          </m:r>
                          <m:r>
                            <m:rPr>
                              <m:nor/>
                            </m:rPr>
                            <a:rPr lang="ar-AE" sz="2000" dirty="0">
                              <a:solidFill>
                                <a:schemeClr val="tx1"/>
                              </a:solidFill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ar-AE" sz="2000" dirty="0">
                              <a:solidFill>
                                <a:schemeClr val="tx1"/>
                              </a:solidFill>
                            </a:rPr>
                            <m:t>4</m:t>
                          </m:r>
                          <m:r>
                            <m:rPr>
                              <m:nor/>
                            </m:rPr>
                            <a:rPr lang="ar-AE" sz="2000" dirty="0">
                              <a:solidFill>
                                <a:schemeClr val="tx1"/>
                              </a:solidFill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ar-AE" sz="2000" dirty="0">
                              <a:solidFill>
                                <a:schemeClr val="tx1"/>
                              </a:solidFill>
                            </a:rPr>
                            <m:t>4 </m:t>
                          </m:r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m:t>Mpc</m:t>
                          </m:r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chemeClr val="tx1"/>
                              </a:solidFill>
                            </a:rPr>
                            <m:t>)</m:t>
                          </m:r>
                        </m:e>
                        <m:sup>
                          <m:r>
                            <a:rPr lang="ar-AE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ar-AE" sz="2000" dirty="0">
                  <a:solidFill>
                    <a:srgbClr val="FF0000"/>
                  </a:solidFill>
                </a:endParaRPr>
              </a:p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ar-AE" sz="2000" dirty="0"/>
              </a:p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000" dirty="0"/>
                  <a:t>Incorporates</a:t>
                </a:r>
                <a:r>
                  <a:rPr lang="en-US" altLang="zh-TW" sz="2000" dirty="0"/>
                  <a:t> </a:t>
                </a:r>
                <a:r>
                  <a:rPr lang="en-US" sz="2000" dirty="0"/>
                  <a:t>NS birthrates in</a:t>
                </a:r>
                <a:r>
                  <a:rPr lang="en-US" altLang="zh-TW" sz="2000" dirty="0"/>
                  <a:t> </a:t>
                </a:r>
                <a:r>
                  <a:rPr lang="en-US" sz="2000" dirty="0"/>
                  <a:t>Milky Way,</a:t>
                </a:r>
                <a:r>
                  <a:rPr lang="en-US" altLang="zh-TW" sz="2000" dirty="0"/>
                  <a:t> </a:t>
                </a:r>
                <a:r>
                  <a:rPr lang="en-US" sz="2000" dirty="0"/>
                  <a:t>capture rate for</a:t>
                </a:r>
                <a:r>
                  <a:rPr lang="en-US" altLang="zh-TW" sz="2000" dirty="0"/>
                  <a:t> </a:t>
                </a:r>
                <a:r>
                  <a:rPr lang="en-US" sz="2000" dirty="0"/>
                  <a:t>position in</a:t>
                </a:r>
                <a:r>
                  <a:rPr lang="en-US" altLang="zh-TW" sz="2000" dirty="0"/>
                  <a:t> </a:t>
                </a:r>
                <a:r>
                  <a:rPr lang="en-US" sz="2000" dirty="0"/>
                  <a:t>galaxy</a:t>
                </a:r>
              </a:p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lang="en-US" sz="2000" dirty="0"/>
              </a:p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US" sz="2000" dirty="0">
                    <a:solidFill>
                      <a:srgbClr val="C00000"/>
                    </a:solidFill>
                  </a:rPr>
                  <a:t>Bramante, Linden,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YT</a:t>
                </a:r>
                <a:r>
                  <a:rPr lang="en-US" sz="2000" dirty="0">
                    <a:solidFill>
                      <a:srgbClr val="C00000"/>
                    </a:solidFill>
                  </a:rPr>
                  <a:t>,</a:t>
                </a:r>
                <a:r>
                  <a:rPr lang="en-US" altLang="zh-TW" sz="2000" dirty="0">
                    <a:solidFill>
                      <a:srgbClr val="C00000"/>
                    </a:solidFill>
                  </a:rPr>
                  <a:t> </a:t>
                </a:r>
                <a:r>
                  <a:rPr lang="en-US" sz="2000" dirty="0">
                    <a:solidFill>
                      <a:srgbClr val="C00000"/>
                    </a:solidFill>
                  </a:rPr>
                  <a:t>2017</a:t>
                </a:r>
              </a:p>
              <a:p>
                <a:pPr>
                  <a:defRPr sz="40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sz="2000" dirty="0"/>
              </a:p>
            </p:txBody>
          </p:sp>
        </mc:Choice>
        <mc:Fallback xmlns="">
          <p:sp>
            <p:nvSpPr>
              <p:cNvPr id="32" name="-Incorporates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7712" y="1597410"/>
                <a:ext cx="2490671" cy="3870227"/>
              </a:xfrm>
              <a:prstGeom prst="rect">
                <a:avLst/>
              </a:prstGeom>
              <a:blipFill>
                <a:blip r:embed="rId2"/>
                <a:stretch>
                  <a:fillRect l="-4156" r="-244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25" y="1597410"/>
            <a:ext cx="5829101" cy="36348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2378" y="504327"/>
            <a:ext cx="901337" cy="963194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634685" y="6315977"/>
            <a:ext cx="8229600" cy="492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Yu-Dai Tsai, </a:t>
            </a:r>
            <a:r>
              <a:rPr lang="en-US" altLang="zh-TW" sz="1800" dirty="0" err="1">
                <a:solidFill>
                  <a:srgbClr val="C00000"/>
                </a:solidFill>
                <a:latin typeface="Algerian" panose="04020705040A02060702" pitchFamily="82" charset="0"/>
              </a:rPr>
              <a:t>TeVPA</a:t>
            </a:r>
            <a:r>
              <a:rPr lang="en-US" altLang="zh-TW" sz="1800" dirty="0">
                <a:solidFill>
                  <a:srgbClr val="C00000"/>
                </a:solidFill>
                <a:latin typeface="Algerian" panose="04020705040A02060702" pitchFamily="82" charset="0"/>
              </a:rPr>
              <a:t> 2017</a:t>
            </a:r>
            <a:endParaRPr lang="en-US" sz="1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225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47183</TotalTime>
  <Words>1878</Words>
  <Application>Microsoft Office PowerPoint</Application>
  <PresentationFormat>On-screen Show (4:3)</PresentationFormat>
  <Paragraphs>297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9" baseType="lpstr">
      <vt:lpstr>ff-oxide-solid-web</vt:lpstr>
      <vt:lpstr>Helvetica Neue</vt:lpstr>
      <vt:lpstr>Lucida Grande</vt:lpstr>
      <vt:lpstr>MathJax_Main</vt:lpstr>
      <vt:lpstr>MathJax_Math-italic</vt:lpstr>
      <vt:lpstr>新細明體</vt:lpstr>
      <vt:lpstr>Roboto</vt:lpstr>
      <vt:lpstr>White</vt:lpstr>
      <vt:lpstr>Agency FB</vt:lpstr>
      <vt:lpstr>Algerian</vt:lpstr>
      <vt:lpstr>Arial</vt:lpstr>
      <vt:lpstr>Calibri</vt:lpstr>
      <vt:lpstr>Calibri Light</vt:lpstr>
      <vt:lpstr>Cambria</vt:lpstr>
      <vt:lpstr>Cambria Math</vt:lpstr>
      <vt:lpstr>Helvetica</vt:lpstr>
      <vt:lpstr>Times New Roman</vt:lpstr>
      <vt:lpstr>Verdana</vt:lpstr>
      <vt:lpstr>Wingdings</vt:lpstr>
      <vt:lpstr>Office Theme</vt:lpstr>
      <vt:lpstr>PowerPoint Presentation</vt:lpstr>
      <vt:lpstr>PowerPoint Presentation</vt:lpstr>
      <vt:lpstr>Outline</vt:lpstr>
      <vt:lpstr>PowerPoint Presentation</vt:lpstr>
      <vt:lpstr>DM-induced NS Implosions</vt:lpstr>
      <vt:lpstr>Dark Matter Capture</vt:lpstr>
      <vt:lpstr>Determining the Implosion Time</vt:lpstr>
      <vt:lpstr>Normalized Implosion Time</vt:lpstr>
      <vt:lpstr>PowerPoint Presentation</vt:lpstr>
      <vt:lpstr>r-Process and Kilonova </vt:lpstr>
      <vt:lpstr>PowerPoint Presentation</vt:lpstr>
      <vt:lpstr>PowerPoint Presentation</vt:lpstr>
      <vt:lpstr>PowerPoint Presentation</vt:lpstr>
      <vt:lpstr>Quiet Kilonova and its Morphology</vt:lpstr>
      <vt:lpstr>PowerPoint Presentation</vt:lpstr>
      <vt:lpstr>PowerPoint Presentation</vt:lpstr>
      <vt:lpstr>Black Merger</vt:lpstr>
      <vt:lpstr> G-Wave Signature: Black Mergers</vt:lpstr>
      <vt:lpstr> G-Wave Signature: Black Mergers</vt:lpstr>
      <vt:lpstr>Merger Kilonova  (Bright Merger)</vt:lpstr>
      <vt:lpstr>PowerPoint Presentation</vt:lpstr>
      <vt:lpstr>Statistics of Merger Kilonova Events</vt:lpstr>
      <vt:lpstr>Fast Radio Bursts</vt:lpstr>
      <vt:lpstr>PowerPoint Presentation</vt:lpstr>
      <vt:lpstr>PowerPoint Presentation</vt:lpstr>
      <vt:lpstr>Statistics of Located FRBs</vt:lpstr>
      <vt:lpstr>Conclusion and Outlook</vt:lpstr>
      <vt:lpstr>PowerPoint Presentation</vt:lpstr>
      <vt:lpstr>PowerPoint Presentation</vt:lpstr>
    </vt:vector>
  </TitlesOfParts>
  <Company>NIST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presentations for the Advanced Laboratory</dc:title>
  <dc:creator>Michael Niemack</dc:creator>
  <cp:lastModifiedBy>yu-dai tsai</cp:lastModifiedBy>
  <cp:revision>5192</cp:revision>
  <cp:lastPrinted>2017-08-08T15:13:45Z</cp:lastPrinted>
  <dcterms:created xsi:type="dcterms:W3CDTF">2013-03-31T19:28:56Z</dcterms:created>
  <dcterms:modified xsi:type="dcterms:W3CDTF">2017-08-08T16:18:16Z</dcterms:modified>
</cp:coreProperties>
</file>