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361" r:id="rId3"/>
    <p:sldId id="280" r:id="rId4"/>
    <p:sldId id="360" r:id="rId5"/>
    <p:sldId id="321" r:id="rId6"/>
    <p:sldId id="327" r:id="rId7"/>
    <p:sldId id="325" r:id="rId8"/>
    <p:sldId id="334" r:id="rId9"/>
    <p:sldId id="322" r:id="rId10"/>
    <p:sldId id="323" r:id="rId11"/>
    <p:sldId id="320" r:id="rId12"/>
    <p:sldId id="363" r:id="rId13"/>
    <p:sldId id="362" r:id="rId14"/>
    <p:sldId id="350" r:id="rId15"/>
    <p:sldId id="358" r:id="rId16"/>
    <p:sldId id="354" r:id="rId17"/>
    <p:sldId id="355" r:id="rId18"/>
    <p:sldId id="269" r:id="rId19"/>
    <p:sldId id="304" r:id="rId20"/>
    <p:sldId id="359" r:id="rId21"/>
    <p:sldId id="335" r:id="rId22"/>
    <p:sldId id="347" r:id="rId23"/>
    <p:sldId id="348" r:id="rId24"/>
    <p:sldId id="349" r:id="rId25"/>
    <p:sldId id="340" r:id="rId26"/>
    <p:sldId id="364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8B707"/>
    <a:srgbClr val="00B050"/>
    <a:srgbClr val="808000"/>
    <a:srgbClr val="CCFF66"/>
    <a:srgbClr val="FFFF66"/>
    <a:srgbClr val="D43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04" autoAdjust="0"/>
  </p:normalViewPr>
  <p:slideViewPr>
    <p:cSldViewPr snapToObjects="1" showGuides="1">
      <p:cViewPr varScale="1">
        <p:scale>
          <a:sx n="79" d="100"/>
          <a:sy n="79" d="100"/>
        </p:scale>
        <p:origin x="-1456" y="-96"/>
      </p:cViewPr>
      <p:guideLst>
        <p:guide orient="horz" pos="209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EE3EB8-8B95-9B49-A0EA-79EE20A7EF6A}" type="datetimeFigureOut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2A59076-DBD6-C447-8258-6A1A45A34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74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A32092-2642-9A48-864A-F6313B6D2A47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F02A18-3D56-EC42-89E0-3F0D70DBD7E9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695BA7-A89F-CD48-82E5-2CCC4B9F4F66}" type="slidenum">
              <a:rPr lang="en-US" sz="1200"/>
              <a:pPr eaLnBrk="1" hangingPunct="1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09E68E-82E1-094E-A2BF-AE16E5B08BCD}" type="slidenum">
              <a:rPr lang="en-US" sz="1200"/>
              <a:pPr eaLnBrk="1" hangingPunct="1"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6521CED-37F5-EC4C-8C3F-269570130839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95F961C-6C24-E543-9A48-F7CA4451DFEA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0297B1-649A-9748-A267-358D372B9996}" type="slidenum">
              <a:rPr lang="en-US" sz="1200">
                <a:solidFill>
                  <a:srgbClr val="000000"/>
                </a:solidFill>
                <a:latin typeface="Calibri" charset="0"/>
              </a:rPr>
              <a:pPr eaLnBrk="1" hangingPunct="1"/>
              <a:t>11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D7DB53F-DD15-E840-8F52-F22981EEA40D}" type="slidenum">
              <a:rPr lang="en-US" sz="1200"/>
              <a:pPr eaLnBrk="1" hangingPunct="1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64B1B8-97B6-744F-911F-7D169C145A61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23D3063-91D0-DD44-898A-FA6F3494645A}" type="slidenum">
              <a:rPr lang="en-US" sz="1200"/>
              <a:pPr eaLnBrk="1" hangingPunct="1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23D3063-91D0-DD44-898A-FA6F3494645A}" type="slidenum">
              <a:rPr lang="en-US" sz="1200"/>
              <a:pPr eaLnBrk="1" hangingPunct="1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B13F252-35EE-1449-9A67-69569E4C3DF0}" type="slidenum">
              <a:rPr lang="en-US" sz="1200"/>
              <a:pPr eaLnBrk="1" hangingPunct="1"/>
              <a:t>18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ineDrilling2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40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hape 53"/>
          <p:cNvPicPr preferRelativeResize="0"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5400"/>
            <a:ext cx="787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8838" y="2130425"/>
            <a:ext cx="38100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5038" y="3886200"/>
            <a:ext cx="36576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4922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459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53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5400"/>
            <a:ext cx="787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1A84C-55BB-CF43-8E08-4B9726FFD54E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DE56F-807F-AA4C-8485-FB9BA1BF0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857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4349001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3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5400"/>
            <a:ext cx="787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475" y="1257300"/>
            <a:ext cx="3919538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>
                <a:solidFill>
                  <a:srgbClr val="D43E2E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CEBA-65A5-9C48-9AB8-15AB54A42F5E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1D95E-FA82-F544-8C74-12B06714F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2892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hape 53"/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5400"/>
            <a:ext cx="787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62269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7895-849A-0147-929D-BC91175C6BFF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DFF9-8031-6E48-B6BA-AF291D927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8581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5AF2-CDE5-4841-A68C-70FF859E44EA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914C-BA30-4F42-A2FF-3E3B22F0A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3235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9764D-6400-6141-BD49-4E794FE7B341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E99F8-65D1-154B-A4B1-DAA93AAF3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6493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2735C-0345-A149-A9EF-8E2381BBE957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01E96-4D1C-7E4A-85F0-1D46BECE5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6161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981068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0300" y="100013"/>
            <a:ext cx="68707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475" y="1257300"/>
            <a:ext cx="7991475" cy="502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>
            <a:off x="1173163" y="817563"/>
            <a:ext cx="6827837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3124200" y="64008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 (Headings)"/>
                <a:ea typeface="ＭＳ Ｐゴシック" pitchFamily="-111" charset="-128"/>
                <a:cs typeface="Calibri (Headings)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>
          <a:xfrm>
            <a:off x="625475" y="64008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3333CC"/>
                </a:solidFill>
                <a:latin typeface="Calibri (Headings)" charset="0"/>
                <a:cs typeface="Calibri (Headings)" charset="0"/>
              </a:defRPr>
            </a:lvl1pPr>
          </a:lstStyle>
          <a:p>
            <a:pPr>
              <a:defRPr/>
            </a:pPr>
            <a:fld id="{8A6E5815-1E16-2349-B513-544EF167D433}" type="datetime1">
              <a:rPr lang="en-US"/>
              <a:pPr>
                <a:defRPr/>
              </a:pPr>
              <a:t>8/4/17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3333CC"/>
                </a:solidFill>
                <a:latin typeface="Calibri (Headings)" charset="0"/>
                <a:cs typeface="Calibri (Headings)" charset="0"/>
              </a:defRPr>
            </a:lvl1pPr>
          </a:lstStyle>
          <a:p>
            <a:pPr>
              <a:defRPr/>
            </a:pPr>
            <a:fld id="{70BF646B-EACD-6F49-B749-A907F0D2A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594" r:id="rId6"/>
    <p:sldLayoutId id="2147484595" r:id="rId7"/>
    <p:sldLayoutId id="2147484596" r:id="rId8"/>
    <p:sldLayoutId id="2147484602" r:id="rId9"/>
    <p:sldLayoutId id="2147484603" r:id="rId1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Calibri (Headings)"/>
          <a:ea typeface="ＭＳ Ｐゴシック" pitchFamily="-111" charset="-128"/>
          <a:cs typeface="Calibri (Headings)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Calibri (Headings)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Calibri (Headings)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Calibri (Headings)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Calibri (Headings)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Calibri (Headings)"/>
          <a:ea typeface="ＭＳ Ｐゴシック" pitchFamily="-111" charset="-128"/>
          <a:cs typeface="Calibri (Headings)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accent2"/>
          </a:solidFill>
          <a:latin typeface="Calibri (Headings)"/>
          <a:ea typeface="ＭＳ Ｐゴシック" pitchFamily="-112" charset="-128"/>
          <a:cs typeface="Calibri (Headings)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D43E2E"/>
          </a:solidFill>
          <a:latin typeface="Calibri (Headings)"/>
          <a:ea typeface="ＭＳ Ｐゴシック" pitchFamily="-112" charset="-128"/>
          <a:cs typeface="Calibri (Headings)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Calibri (Headings)"/>
          <a:ea typeface="ＭＳ Ｐゴシック" pitchFamily="-112" charset="-128"/>
          <a:cs typeface="Calibri (Headings)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Calibri (Headings)"/>
          <a:ea typeface="ＭＳ Ｐゴシック" pitchFamily="-112" charset="-128"/>
          <a:cs typeface="Calibri (Headings)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st.physics.ucdavis.edu/sit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4629150" y="590823"/>
            <a:ext cx="4046538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FF6600"/>
                </a:solidFill>
              </a:rPr>
              <a:t>Next Generation </a:t>
            </a:r>
            <a:r>
              <a:rPr lang="en-US" sz="3200" dirty="0" smtClean="0"/>
              <a:t>Dark Matter Project </a:t>
            </a:r>
            <a:r>
              <a:rPr lang="en-US" sz="4200" dirty="0" smtClean="0"/>
              <a:t>LUX-ZEPLIN</a:t>
            </a:r>
            <a:endParaRPr lang="en-US" sz="4200" dirty="0">
              <a:ea typeface="ＭＳ Ｐゴシック" charset="0"/>
            </a:endParaRPr>
          </a:p>
        </p:txBody>
      </p:sp>
      <p:sp>
        <p:nvSpPr>
          <p:cNvPr id="10242" name="Subtitle 18"/>
          <p:cNvSpPr>
            <a:spLocks noGrp="1"/>
          </p:cNvSpPr>
          <p:nvPr>
            <p:ph type="subTitle" idx="1"/>
          </p:nvPr>
        </p:nvSpPr>
        <p:spPr>
          <a:xfrm>
            <a:off x="4927600" y="2492896"/>
            <a:ext cx="3473450" cy="10795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dirty="0" smtClean="0">
                <a:latin typeface="Calibri (Headings)" charset="0"/>
                <a:ea typeface="ＭＳ Ｐゴシック" charset="0"/>
              </a:rPr>
              <a:t>Matthew </a:t>
            </a:r>
            <a:r>
              <a:rPr lang="en-US" sz="2400" dirty="0" smtClean="0">
                <a:latin typeface="Calibri (Headings)" charset="0"/>
                <a:ea typeface="ＭＳ Ｐゴシック" charset="0"/>
              </a:rPr>
              <a:t>Szydagis,</a:t>
            </a:r>
            <a:endParaRPr lang="en-US" sz="2400" dirty="0">
              <a:latin typeface="Calibri (Headings)" charset="0"/>
              <a:ea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Calibri (Headings)" charset="0"/>
                <a:ea typeface="ＭＳ Ｐゴシック" charset="0"/>
              </a:rPr>
              <a:t>on behalf of the LZ Collaboration</a:t>
            </a:r>
          </a:p>
        </p:txBody>
      </p:sp>
      <p:sp>
        <p:nvSpPr>
          <p:cNvPr id="10244" name="Subtitle 18"/>
          <p:cNvSpPr txBox="1">
            <a:spLocks/>
          </p:cNvSpPr>
          <p:nvPr/>
        </p:nvSpPr>
        <p:spPr bwMode="auto">
          <a:xfrm>
            <a:off x="4437530" y="5662066"/>
            <a:ext cx="452695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b="1" dirty="0" smtClean="0">
                <a:latin typeface="Calibri (Headings)" charset="0"/>
                <a:cs typeface="Calibri (Headings)" charset="0"/>
              </a:rPr>
              <a:t>TeVPA OSU  August 8, </a:t>
            </a:r>
            <a:r>
              <a:rPr lang="en-US" b="1" dirty="0">
                <a:latin typeface="Calibri (Headings)" charset="0"/>
                <a:cs typeface="Calibri (Headings)" charset="0"/>
              </a:rPr>
              <a:t>2017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29" y="4180601"/>
            <a:ext cx="4526959" cy="14089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355976" y="6300028"/>
            <a:ext cx="471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adapted from slides by M.E. Monzani, SLAC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060"/>
            <a:ext cx="4389120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3" name="Picture 1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1" r="7768"/>
          <a:stretch/>
        </p:blipFill>
        <p:spPr bwMode="auto">
          <a:xfrm>
            <a:off x="107516" y="1565885"/>
            <a:ext cx="4104444" cy="366331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788891" y="1543144"/>
            <a:ext cx="774997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LZ</a:t>
            </a:r>
            <a:endParaRPr lang="en-US" sz="37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62561" y="1565885"/>
            <a:ext cx="1126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ADMX</a:t>
            </a:r>
            <a:endParaRPr lang="en-US" sz="24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1628800"/>
            <a:ext cx="150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mic Sans MS"/>
                <a:cs typeface="Comic Sans MS"/>
              </a:rPr>
              <a:t>SuperCDMS</a:t>
            </a:r>
            <a:endParaRPr lang="en-US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" y="4869160"/>
            <a:ext cx="432001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latin typeface="Comic Sans MS"/>
                <a:cs typeface="Comic Sans MS"/>
              </a:rPr>
              <a:t>The victors of the </a:t>
            </a:r>
            <a:r>
              <a:rPr lang="en-US" sz="1700" dirty="0" smtClean="0">
                <a:solidFill>
                  <a:srgbClr val="FFFF00"/>
                </a:solidFill>
                <a:latin typeface="Comic Sans MS"/>
                <a:cs typeface="Comic Sans MS"/>
              </a:rPr>
              <a:t>DoE </a:t>
            </a:r>
            <a:r>
              <a:rPr lang="en-US" sz="1700" dirty="0" smtClean="0">
                <a:solidFill>
                  <a:srgbClr val="FFFFFF"/>
                </a:solidFill>
                <a:latin typeface="Comic Sans MS"/>
                <a:cs typeface="Comic Sans MS"/>
              </a:rPr>
              <a:t>G2 hunger games</a:t>
            </a:r>
            <a:endParaRPr lang="en-US" sz="17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2" name="Picture 1" descr="Screen Shot 2017-08-05 at 11.32.2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7022"/>
            <a:ext cx="3577874" cy="1225754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301208"/>
            <a:ext cx="436880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4775398" y="3784684"/>
            <a:ext cx="39010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(a </a:t>
            </a:r>
            <a:r>
              <a:rPr lang="en-US" sz="1300" dirty="0" smtClean="0"/>
              <a:t>merger of 2 </a:t>
            </a:r>
            <a:r>
              <a:rPr lang="en-US" sz="1300" dirty="0" smtClean="0"/>
              <a:t>collaborations,</a:t>
            </a:r>
            <a:r>
              <a:rPr lang="en-US" sz="1300" dirty="0" smtClean="0"/>
              <a:t> separate from LUX)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Z_senProj_withLimi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4" r="11456"/>
          <a:stretch/>
        </p:blipFill>
        <p:spPr>
          <a:xfrm>
            <a:off x="395536" y="908720"/>
            <a:ext cx="7751514" cy="5837863"/>
          </a:xfrm>
          <a:prstGeom prst="snip1Rect">
            <a:avLst>
              <a:gd name="adj" fmla="val 723"/>
            </a:avLst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00013"/>
            <a:ext cx="9144000" cy="6572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Latest 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Sensitivity Projections: Spin-Independent</a:t>
            </a:r>
            <a:endParaRPr lang="en-US" dirty="0"/>
          </a:p>
        </p:txBody>
      </p:sp>
      <p:sp>
        <p:nvSpPr>
          <p:cNvPr id="30723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198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C432C11-D8CD-244E-AB6F-25249D723F29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10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Screen Shot 2017-04-04 at 11.06.33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5"/>
          <a:stretch/>
        </p:blipFill>
        <p:spPr bwMode="auto">
          <a:xfrm>
            <a:off x="195486" y="980728"/>
            <a:ext cx="8124010" cy="582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83386" y="4458940"/>
            <a:ext cx="7683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LUX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51736" y="4327178"/>
            <a:ext cx="457200" cy="396875"/>
          </a:xfrm>
          <a:prstGeom prst="line">
            <a:avLst/>
          </a:prstGeom>
          <a:ln w="41275">
            <a:solidFill>
              <a:srgbClr val="FF000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7975" y="5317798"/>
            <a:ext cx="2785780" cy="109773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LZ &lt; </a:t>
            </a:r>
            <a:r>
              <a:rPr lang="en-US" sz="2800" b="1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2.3×</a:t>
            </a:r>
            <a:r>
              <a:rPr lang="en-US" sz="2800" b="1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10</a:t>
            </a:r>
            <a:r>
              <a:rPr lang="en-US" sz="2800" b="1" baseline="30000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-48 </a:t>
            </a:r>
            <a:r>
              <a:rPr lang="en-US" sz="2800" b="1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cm</a:t>
            </a:r>
            <a:r>
              <a:rPr lang="en-US" sz="2800" b="1" baseline="30000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2</a:t>
            </a:r>
          </a:p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9076E5"/>
                </a:solidFill>
                <a:latin typeface="Calibri"/>
              </a:rPr>
              <a:t>(~XENONnT</a:t>
            </a:r>
            <a:r>
              <a:rPr lang="en-US" sz="2000" b="1" dirty="0">
                <a:solidFill>
                  <a:srgbClr val="9076E5"/>
                </a:solidFill>
                <a:latin typeface="Calibri"/>
              </a:rPr>
              <a:t>)</a:t>
            </a:r>
            <a:endParaRPr lang="en-US" sz="2000" b="1" baseline="30000" dirty="0">
              <a:solidFill>
                <a:srgbClr val="9076E5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baseline="30000" dirty="0">
              <a:solidFill>
                <a:srgbClr val="0000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6634" y="1182340"/>
            <a:ext cx="500179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9E0702"/>
                </a:solidFill>
                <a:latin typeface="Calibri"/>
                <a:ea typeface="+mn-ea"/>
                <a:cs typeface="+mn-cs"/>
              </a:rPr>
              <a:t>Ge, NaI no </a:t>
            </a:r>
            <a:r>
              <a:rPr lang="en-US" sz="2400" b="1" dirty="0" smtClean="0">
                <a:solidFill>
                  <a:srgbClr val="9E0702"/>
                </a:solidFill>
                <a:latin typeface="Calibri"/>
                <a:ea typeface="+mn-ea"/>
                <a:cs typeface="+mn-cs"/>
              </a:rPr>
              <a:t>background discrimination</a:t>
            </a:r>
            <a:endParaRPr lang="en-US" sz="2400" b="1" dirty="0">
              <a:solidFill>
                <a:srgbClr val="9E0702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2436" y="1723678"/>
            <a:ext cx="316219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1F0C9E"/>
                </a:solidFill>
                <a:latin typeface="Calibri"/>
                <a:ea typeface="+mn-ea"/>
                <a:cs typeface="+mn-cs"/>
              </a:rPr>
              <a:t>Ge, </a:t>
            </a:r>
            <a:r>
              <a:rPr lang="en-US" sz="2400" b="1" dirty="0" smtClean="0">
                <a:solidFill>
                  <a:srgbClr val="1F0C9E"/>
                </a:solidFill>
                <a:latin typeface="Calibri"/>
                <a:ea typeface="+mn-ea"/>
                <a:cs typeface="+mn-cs"/>
              </a:rPr>
              <a:t>with </a:t>
            </a:r>
            <a:r>
              <a:rPr lang="en-US" sz="2400" b="1" dirty="0" smtClean="0">
                <a:solidFill>
                  <a:srgbClr val="1F0C9E"/>
                </a:solidFill>
                <a:latin typeface="Calibri"/>
                <a:ea typeface="+mn-ea"/>
                <a:cs typeface="+mn-cs"/>
              </a:rPr>
              <a:t>discrim</a:t>
            </a:r>
            <a:r>
              <a:rPr lang="en-US" sz="2400" b="1" dirty="0" smtClean="0">
                <a:solidFill>
                  <a:srgbClr val="1F0C9E"/>
                </a:solidFill>
                <a:latin typeface="Calibri"/>
                <a:ea typeface="+mn-ea"/>
                <a:cs typeface="+mn-cs"/>
              </a:rPr>
              <a:t>ination</a:t>
            </a:r>
            <a:endParaRPr lang="en-US" sz="2400" b="1" dirty="0">
              <a:solidFill>
                <a:srgbClr val="1F0C9E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208936" y="5790853"/>
            <a:ext cx="1282700" cy="0"/>
          </a:xfrm>
          <a:prstGeom prst="line">
            <a:avLst/>
          </a:prstGeom>
          <a:ln w="41275">
            <a:solidFill>
              <a:srgbClr val="0000FF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386736" y="4481165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" name="Straight Connector 11"/>
          <p:cNvCxnSpPr>
            <a:stCxn id="3" idx="3"/>
          </p:cNvCxnSpPr>
          <p:nvPr/>
        </p:nvCxnSpPr>
        <p:spPr>
          <a:xfrm>
            <a:off x="5751736" y="4720878"/>
            <a:ext cx="1046163" cy="55562"/>
          </a:xfrm>
          <a:prstGeom prst="line">
            <a:avLst/>
          </a:prstGeom>
          <a:ln w="41275">
            <a:solidFill>
              <a:srgbClr val="FF000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Moore’s-like </a:t>
            </a:r>
            <a:r>
              <a:rPr lang="en-US" dirty="0">
                <a:ea typeface="ＭＳ Ｐゴシック" charset="0"/>
              </a:rPr>
              <a:t>Law </a:t>
            </a:r>
            <a:r>
              <a:rPr lang="en-US" dirty="0">
                <a:ea typeface="ＭＳ Ｐゴシック" charset="0"/>
              </a:rPr>
              <a:t>f</a:t>
            </a:r>
            <a:r>
              <a:rPr lang="en-US" dirty="0" smtClean="0">
                <a:ea typeface="ＭＳ Ｐゴシック" charset="0"/>
              </a:rPr>
              <a:t>or</a:t>
            </a:r>
            <a:r>
              <a:rPr lang="en-US" dirty="0" smtClean="0">
                <a:ea typeface="ＭＳ Ｐゴシック" charset="0"/>
              </a:rPr>
              <a:t> WIMP SI Direct </a:t>
            </a:r>
            <a:r>
              <a:rPr lang="en-US" dirty="0">
                <a:ea typeface="ＭＳ Ｐゴシック" charset="0"/>
              </a:rPr>
              <a:t>Detection</a:t>
            </a:r>
            <a:endParaRPr lang="en-US" dirty="0"/>
          </a:p>
        </p:txBody>
      </p:sp>
      <p:sp>
        <p:nvSpPr>
          <p:cNvPr id="36" name="TextBox 14"/>
          <p:cNvSpPr txBox="1">
            <a:spLocks noChangeArrowheads="1"/>
          </p:cNvSpPr>
          <p:nvPr/>
        </p:nvSpPr>
        <p:spPr bwMode="auto">
          <a:xfrm>
            <a:off x="4035649" y="3254028"/>
            <a:ext cx="3265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LXe, </a:t>
            </a:r>
            <a:r>
              <a:rPr lang="en-US" b="1" dirty="0" smtClean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with </a:t>
            </a:r>
            <a:r>
              <a:rPr lang="en-US" b="1" dirty="0" smtClean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discrim</a:t>
            </a:r>
            <a:r>
              <a:rPr lang="en-US" b="1" dirty="0" smtClean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ination</a:t>
            </a:r>
            <a:endParaRPr lang="en-US" b="1" dirty="0">
              <a:solidFill>
                <a:srgbClr val="00B05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Diamond 3"/>
          <p:cNvSpPr/>
          <p:nvPr/>
        </p:nvSpPr>
        <p:spPr>
          <a:xfrm>
            <a:off x="7021736" y="3308003"/>
            <a:ext cx="109538" cy="153987"/>
          </a:xfrm>
          <a:prstGeom prst="diamond">
            <a:avLst/>
          </a:prstGeom>
          <a:solidFill>
            <a:srgbClr val="8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7045549" y="4832003"/>
            <a:ext cx="84137" cy="87312"/>
          </a:xfrm>
          <a:prstGeom prst="triangle">
            <a:avLst>
              <a:gd name="adj" fmla="val 52632"/>
            </a:avLst>
          </a:prstGeom>
          <a:solidFill>
            <a:srgbClr val="00B050"/>
          </a:solidFill>
          <a:ln w="28575" cmpd="sng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13799" y="5166965"/>
            <a:ext cx="215900" cy="1524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7263036" y="5193953"/>
            <a:ext cx="101600" cy="106362"/>
          </a:xfrm>
          <a:prstGeom prst="triangle">
            <a:avLst>
              <a:gd name="adj" fmla="val 52632"/>
            </a:avLst>
          </a:prstGeom>
          <a:noFill/>
          <a:ln w="28575" cmpd="sng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186586" y="4933605"/>
            <a:ext cx="2055813" cy="461665"/>
            <a:chOff x="5004048" y="4983559"/>
            <a:chExt cx="2055358" cy="461368"/>
          </a:xfrm>
        </p:grpSpPr>
        <p:sp>
          <p:nvSpPr>
            <p:cNvPr id="20" name="TextBox 19"/>
            <p:cNvSpPr txBox="1"/>
            <p:nvPr/>
          </p:nvSpPr>
          <p:spPr>
            <a:xfrm>
              <a:off x="5004048" y="4983559"/>
              <a:ext cx="1425976" cy="46136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XENON1T</a:t>
              </a:r>
              <a:endParaRPr lang="en-US" sz="2400" b="1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6432482" y="4983559"/>
              <a:ext cx="398375" cy="276047"/>
            </a:xfrm>
            <a:prstGeom prst="line">
              <a:avLst/>
            </a:prstGeom>
            <a:ln w="41275">
              <a:solidFill>
                <a:srgbClr val="00B05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437244" y="5254846"/>
              <a:ext cx="622162" cy="49181"/>
            </a:xfrm>
            <a:prstGeom prst="line">
              <a:avLst/>
            </a:prstGeom>
            <a:ln w="41275">
              <a:solidFill>
                <a:srgbClr val="00B05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53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4035CA-56F7-3445-844F-E39F0BF79180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11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Spin-Dependent Neutron and Proton</a:t>
            </a:r>
            <a:endParaRPr lang="en-US" dirty="0"/>
          </a:p>
        </p:txBody>
      </p:sp>
      <p:pic>
        <p:nvPicPr>
          <p:cNvPr id="4" name="Picture 3" descr="Screen Shot 2017-08-05 at 11.11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28800"/>
            <a:ext cx="4752528" cy="3911514"/>
          </a:xfrm>
          <a:prstGeom prst="rect">
            <a:avLst/>
          </a:prstGeom>
        </p:spPr>
      </p:pic>
      <p:pic>
        <p:nvPicPr>
          <p:cNvPr id="5" name="Picture 4" descr="Screen Shot 2017-08-05 at 11.12.2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36" y="1628800"/>
            <a:ext cx="4568968" cy="41044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7351" y="836712"/>
            <a:ext cx="6223001" cy="307773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 defTabSz="457177">
              <a:defRPr/>
            </a:pPr>
            <a:r>
              <a:rPr lang="en-US" sz="1400" spc="-50" dirty="0" smtClean="0">
                <a:solidFill>
                  <a:schemeClr val="accent2"/>
                </a:solidFill>
                <a:latin typeface="Verdana"/>
              </a:rPr>
              <a:t>Conceptual Design Report (CDR) arXiv</a:t>
            </a:r>
            <a:r>
              <a:rPr lang="en-US" sz="1400" spc="-50" dirty="0">
                <a:solidFill>
                  <a:schemeClr val="accent2"/>
                </a:solidFill>
                <a:latin typeface="Verdana"/>
              </a:rPr>
              <a:t>:</a:t>
            </a:r>
            <a:r>
              <a:rPr lang="en-US" sz="1400" spc="-50" dirty="0" smtClean="0">
                <a:solidFill>
                  <a:schemeClr val="accent2"/>
                </a:solidFill>
                <a:latin typeface="Verdana"/>
              </a:rPr>
              <a:t>1509.02910</a:t>
            </a:r>
            <a:endParaRPr lang="en-US" sz="1400" spc="-5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5795972"/>
            <a:ext cx="825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(apologies that slightly outdated: latest PICO SD-p results missing for instance) </a:t>
            </a:r>
            <a:endParaRPr lang="en-US" dirty="0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4035CA-56F7-3445-844F-E39F0BF79180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12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8174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Axions, and Galactic ALPs</a:t>
            </a:r>
            <a:endParaRPr lang="en-US" dirty="0"/>
          </a:p>
        </p:txBody>
      </p:sp>
      <p:pic>
        <p:nvPicPr>
          <p:cNvPr id="4" name="Picture 3" descr="Screen Shot 2017-08-05 at 12.11.44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"/>
          <a:stretch/>
        </p:blipFill>
        <p:spPr>
          <a:xfrm>
            <a:off x="179512" y="1879108"/>
            <a:ext cx="4435066" cy="3494108"/>
          </a:xfrm>
          <a:prstGeom prst="rect">
            <a:avLst/>
          </a:prstGeom>
        </p:spPr>
      </p:pic>
      <p:pic>
        <p:nvPicPr>
          <p:cNvPr id="5" name="Picture 4" descr="Screen Shot 2017-08-05 at 12.12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63" y="1879108"/>
            <a:ext cx="4413225" cy="34941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517232"/>
            <a:ext cx="8691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LUX not here because plots predate that work. See LUX talk for recent results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4035CA-56F7-3445-844F-E39F0BF79180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13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903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86738" y="7938"/>
            <a:ext cx="957262" cy="14557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106" name="TextBox 3"/>
          <p:cNvSpPr txBox="1">
            <a:spLocks noChangeArrowheads="1"/>
          </p:cNvSpPr>
          <p:nvPr/>
        </p:nvSpPr>
        <p:spPr bwMode="auto">
          <a:xfrm>
            <a:off x="-317500" y="-387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47107" name="Picture 2" descr="top_of_the_h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2"/>
          <a:stretch>
            <a:fillRect/>
          </a:stretch>
        </p:blipFill>
        <p:spPr bwMode="auto">
          <a:xfrm>
            <a:off x="0" y="0"/>
            <a:ext cx="918686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051720" y="6289675"/>
            <a:ext cx="70573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2800" b="1" cap="small" dirty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The SLAC </a:t>
            </a: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“</a:t>
            </a: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S</a:t>
            </a: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ystem Test” </a:t>
            </a:r>
            <a:r>
              <a:rPr lang="en-US" altLang="ja-JP" sz="2800" b="1" cap="small" dirty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Platform</a:t>
            </a:r>
          </a:p>
        </p:txBody>
      </p:sp>
    </p:spTree>
    <p:extLst>
      <p:ext uri="{BB962C8B-B14F-4D97-AF65-F5344CB8AC3E}">
        <p14:creationId xmlns:p14="http://schemas.microsoft.com/office/powerpoint/2010/main" val="16108671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86738" y="7938"/>
            <a:ext cx="957262" cy="14557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SLAC Noble </a:t>
            </a:r>
            <a:r>
              <a:rPr lang="en-US" dirty="0" smtClean="0"/>
              <a:t>Liquid Test </a:t>
            </a:r>
            <a:r>
              <a:rPr lang="en-US" dirty="0"/>
              <a:t>Platform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0179" name="Picture 10" descr="GridMaking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-12700"/>
            <a:ext cx="5075237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" descr="GridMaking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26988"/>
            <a:ext cx="4706938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843808" y="6289675"/>
            <a:ext cx="6265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Grid Prototyping and Testing</a:t>
            </a:r>
            <a:endParaRPr lang="en-US" altLang="ja-JP" sz="2800" b="1" cap="small" dirty="0">
              <a:solidFill>
                <a:srgbClr val="FFFF00"/>
              </a:solidFill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14595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6" descr="LZ_prototype_detector_hanging-445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78938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635896" y="6289675"/>
            <a:ext cx="6265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Phase I Test Detector</a:t>
            </a:r>
            <a:endParaRPr lang="en-US" altLang="ja-JP" sz="2800" b="1" cap="small" dirty="0">
              <a:solidFill>
                <a:srgbClr val="FFFF00"/>
              </a:solidFill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588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102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12576" y="-3868"/>
            <a:ext cx="10320053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2843808" y="6289675"/>
            <a:ext cx="6265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28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Full-Scale Grid Loom at SLAC</a:t>
            </a:r>
            <a:endParaRPr lang="en-US" altLang="ja-JP" sz="2800" b="1" cap="small" dirty="0">
              <a:solidFill>
                <a:srgbClr val="FFFF00"/>
              </a:solidFill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7668344" y="241484"/>
            <a:ext cx="16808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1400" b="1" cap="small" dirty="0" smtClean="0">
                <a:solidFill>
                  <a:srgbClr val="FFFF00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(My Student, Jack Genovesi)</a:t>
            </a:r>
            <a:endParaRPr lang="en-US" altLang="ja-JP" sz="1400" b="1" cap="small" dirty="0">
              <a:solidFill>
                <a:srgbClr val="FFFF00"/>
              </a:solidFill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53953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</a:rPr>
              <a:t>LZ = LUX + ZEPLIN</a:t>
            </a:r>
            <a:endParaRPr lang="en-US" dirty="0">
              <a:ea typeface="ＭＳ Ｐゴシック" charset="0"/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749045" y="764704"/>
            <a:ext cx="7783395" cy="1457796"/>
          </a:xfrm>
        </p:spPr>
        <p:txBody>
          <a:bodyPr/>
          <a:lstStyle/>
          <a:p>
            <a:pPr marL="0" lvl="1" indent="0">
              <a:spcBef>
                <a:spcPts val="300"/>
              </a:spcBef>
              <a:buFontTx/>
              <a:buNone/>
              <a:defRPr/>
            </a:pPr>
            <a:r>
              <a:rPr lang="en-US" sz="2400" dirty="0" smtClean="0">
                <a:solidFill>
                  <a:schemeClr val="accent6"/>
                </a:solidFill>
                <a:ea typeface="ＭＳ Ｐゴシック" charset="0"/>
              </a:rPr>
              <a:t>A </a:t>
            </a:r>
            <a:r>
              <a:rPr lang="en-US" sz="2400" dirty="0">
                <a:solidFill>
                  <a:schemeClr val="accent6"/>
                </a:solidFill>
                <a:ea typeface="ＭＳ Ｐゴシック" charset="0"/>
              </a:rPr>
              <a:t>l</a:t>
            </a:r>
            <a:r>
              <a:rPr lang="en-US" sz="2400" dirty="0" smtClean="0">
                <a:solidFill>
                  <a:schemeClr val="accent6"/>
                </a:solidFill>
                <a:ea typeface="ＭＳ Ｐゴシック" charset="0"/>
              </a:rPr>
              <a:t>arge collaboration, for the field of dark matter:</a:t>
            </a:r>
            <a:endParaRPr lang="en-US" sz="2400" dirty="0" smtClean="0">
              <a:solidFill>
                <a:schemeClr val="accent6"/>
              </a:solidFill>
              <a:ea typeface="ＭＳ Ｐゴシック" charset="0"/>
            </a:endParaRPr>
          </a:p>
          <a:p>
            <a:pPr marL="742950" lvl="2" indent="-342900">
              <a:spcBef>
                <a:spcPts val="300"/>
              </a:spcBef>
              <a:defRPr/>
            </a:pP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38 institutions (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US,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UK, Portugal, Russia,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+ South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Korea)</a:t>
            </a:r>
          </a:p>
          <a:p>
            <a:pPr marL="742950" lvl="2" indent="-342900">
              <a:spcBef>
                <a:spcPts val="300"/>
              </a:spcBef>
              <a:defRPr/>
            </a:pP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&gt;250 laboratory staff scientists,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university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faculty, postdocs, graduate students, engineers</a:t>
            </a:r>
            <a:r>
              <a:rPr lang="en-US" dirty="0">
                <a:solidFill>
                  <a:schemeClr val="tx1"/>
                </a:solidFill>
                <a:ea typeface="ＭＳ Ｐゴシック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</a:rPr>
              <a:t>&amp; technicians</a:t>
            </a:r>
            <a:endParaRPr lang="en-US" dirty="0">
              <a:solidFill>
                <a:schemeClr val="tx1"/>
              </a:solidFill>
              <a:ea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6269250"/>
            <a:ext cx="7652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914400" eaLnBrk="0" hangingPunct="0">
              <a:spcBef>
                <a:spcPts val="300"/>
              </a:spcBef>
              <a:defRPr/>
            </a:pPr>
            <a:r>
              <a:rPr lang="en-US" sz="2000" b="1" kern="0" dirty="0" smtClean="0">
                <a:latin typeface="Calibri (Headings)"/>
                <a:cs typeface="Calibri (Headings)"/>
              </a:rPr>
              <a:t>The most recent LZ </a:t>
            </a:r>
            <a:r>
              <a:rPr lang="en-US" sz="2000" b="1" kern="0" dirty="0">
                <a:latin typeface="Calibri (Headings)"/>
                <a:cs typeface="Calibri (Headings)"/>
              </a:rPr>
              <a:t>collaboration meeting, </a:t>
            </a:r>
            <a:r>
              <a:rPr lang="en-US" sz="2000" b="1" kern="0" dirty="0" smtClean="0">
                <a:latin typeface="Calibri (Headings)"/>
                <a:cs typeface="Calibri (Headings)"/>
              </a:rPr>
              <a:t>at SURF</a:t>
            </a:r>
            <a:r>
              <a:rPr lang="en-US" sz="2000" b="1" kern="0" dirty="0">
                <a:latin typeface="Calibri (Headings)"/>
                <a:cs typeface="Calibri (Headings)"/>
              </a:rPr>
              <a:t>, </a:t>
            </a:r>
            <a:r>
              <a:rPr lang="en-US" sz="2000" b="1" kern="0" dirty="0" smtClean="0">
                <a:latin typeface="Calibri (Headings)"/>
                <a:cs typeface="Calibri (Headings)"/>
              </a:rPr>
              <a:t>July 2017</a:t>
            </a:r>
            <a:endParaRPr lang="en-US" sz="2000" b="1" kern="0" dirty="0">
              <a:latin typeface="Calibri (Headings)"/>
              <a:cs typeface="Calibri (Headings)"/>
            </a:endParaRPr>
          </a:p>
        </p:txBody>
      </p:sp>
      <p:sp>
        <p:nvSpPr>
          <p:cNvPr id="12292" name="Picture 2" descr="LZ-collaboration-SURF-July2017.jpg"/>
          <p:cNvSpPr>
            <a:spLocks noChangeAspect="1"/>
          </p:cNvSpPr>
          <p:nvPr/>
        </p:nvSpPr>
        <p:spPr bwMode="auto">
          <a:xfrm>
            <a:off x="0" y="2222500"/>
            <a:ext cx="916305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3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9B4A2E-21D8-6F41-AB33-1D5B3786616E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18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pic>
        <p:nvPicPr>
          <p:cNvPr id="12294" name="Picture 6" descr="LZ-collaboration-SURF-July20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3" b="9660"/>
          <a:stretch>
            <a:fillRect/>
          </a:stretch>
        </p:blipFill>
        <p:spPr bwMode="auto">
          <a:xfrm>
            <a:off x="216024" y="2350382"/>
            <a:ext cx="8748464" cy="39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</a:rPr>
              <a:t>Summary and Outlook</a:t>
            </a:r>
            <a:endParaRPr lang="en-US" dirty="0">
              <a:ea typeface="ＭＳ Ｐゴシック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0648" y="1052736"/>
            <a:ext cx="5751512" cy="5471889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 (Headings)" charset="0"/>
                <a:ea typeface="ＭＳ Ｐゴシック" charset="0"/>
              </a:rPr>
              <a:t>LZ achieved CD-3 milestone on 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02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.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09.17</a:t>
            </a:r>
            <a:endParaRPr lang="en-US" dirty="0">
              <a:latin typeface="Calibri (Headings)" charset="0"/>
              <a:ea typeface="ＭＳ Ｐゴシック" charset="0"/>
            </a:endParaRPr>
          </a:p>
          <a:p>
            <a:pPr lvl="1">
              <a:defRPr/>
            </a:pPr>
            <a:r>
              <a:rPr lang="en-US" dirty="0" smtClean="0">
                <a:solidFill>
                  <a:srgbClr val="3333CC"/>
                </a:solidFill>
                <a:latin typeface="Calibri (Headings)" charset="0"/>
                <a:ea typeface="ＭＳ Ｐゴシック" charset="0"/>
              </a:rPr>
              <a:t>March 2016</a:t>
            </a:r>
            <a:r>
              <a:rPr lang="en-US" dirty="0" smtClean="0">
                <a:solidFill>
                  <a:srgbClr val="3333CC"/>
                </a:solidFill>
                <a:latin typeface="Calibri (Headings)" charset="0"/>
                <a:ea typeface="ＭＳ Ｐゴシック" charset="0"/>
              </a:rPr>
              <a:t>: LUX removed from </a:t>
            </a:r>
            <a:r>
              <a:rPr lang="en-US" dirty="0" smtClean="0">
                <a:solidFill>
                  <a:srgbClr val="3333CC"/>
                </a:solidFill>
                <a:latin typeface="Calibri (Headings)" charset="0"/>
                <a:ea typeface="ＭＳ Ｐゴシック" charset="0"/>
              </a:rPr>
              <a:t>Davis</a:t>
            </a:r>
            <a:endParaRPr lang="en-US" dirty="0">
              <a:solidFill>
                <a:srgbClr val="3333CC"/>
              </a:solidFill>
              <a:latin typeface="Calibri (Headings)" charset="0"/>
              <a:ea typeface="ＭＳ Ｐゴシック" charset="0"/>
            </a:endParaRPr>
          </a:p>
          <a:p>
            <a:pPr lvl="1">
              <a:defRPr/>
            </a:pPr>
            <a:r>
              <a:rPr lang="en-US" dirty="0" smtClean="0"/>
              <a:t>July </a:t>
            </a:r>
            <a:r>
              <a:rPr lang="en-US" dirty="0" smtClean="0"/>
              <a:t>2017 (NOW): </a:t>
            </a:r>
            <a:r>
              <a:rPr lang="en-US" dirty="0" smtClean="0"/>
              <a:t>surface assembly </a:t>
            </a:r>
            <a:r>
              <a:rPr lang="en-US" dirty="0" smtClean="0"/>
              <a:t>prep</a:t>
            </a:r>
            <a:endParaRPr lang="en-US" dirty="0"/>
          </a:p>
          <a:p>
            <a:pPr lvl="1">
              <a:spcAft>
                <a:spcPts val="0"/>
              </a:spcAft>
              <a:defRPr/>
            </a:pPr>
            <a:r>
              <a:rPr lang="en-US" dirty="0"/>
              <a:t>July 2018: underground </a:t>
            </a:r>
            <a:r>
              <a:rPr lang="en-US" dirty="0" smtClean="0"/>
              <a:t>installation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 smtClean="0"/>
              <a:t>2020: </a:t>
            </a:r>
            <a:r>
              <a:rPr lang="en-US" dirty="0" smtClean="0"/>
              <a:t>beginning of LZ </a:t>
            </a:r>
            <a:r>
              <a:rPr lang="en-US" dirty="0" smtClean="0"/>
              <a:t>commissioning</a:t>
            </a:r>
          </a:p>
          <a:p>
            <a:pPr>
              <a:spcBef>
                <a:spcPts val="1200"/>
              </a:spcBef>
              <a:defRPr/>
            </a:pPr>
            <a:r>
              <a:rPr lang="en-US" dirty="0">
                <a:solidFill>
                  <a:srgbClr val="000000"/>
                </a:solidFill>
              </a:rPr>
              <a:t>Long lead-time </a:t>
            </a:r>
            <a:r>
              <a:rPr lang="en-US" dirty="0" smtClean="0">
                <a:solidFill>
                  <a:srgbClr val="000000"/>
                </a:solidFill>
              </a:rPr>
              <a:t>procurements are </a:t>
            </a:r>
            <a:r>
              <a:rPr lang="en-US" dirty="0">
                <a:solidFill>
                  <a:srgbClr val="000000"/>
                </a:solidFill>
              </a:rPr>
              <a:t>underway</a:t>
            </a:r>
          </a:p>
          <a:p>
            <a:r>
              <a:rPr lang="en-US" dirty="0" smtClean="0"/>
              <a:t>Quality assurance and testing </a:t>
            </a:r>
            <a:r>
              <a:rPr lang="en-US" dirty="0"/>
              <a:t>for hardware </a:t>
            </a:r>
            <a:r>
              <a:rPr lang="en-US" dirty="0" smtClean="0"/>
              <a:t>underway; material screening program busy</a:t>
            </a:r>
            <a:endParaRPr lang="en-US" dirty="0"/>
          </a:p>
          <a:p>
            <a:pPr>
              <a:spcAft>
                <a:spcPts val="600"/>
              </a:spcAft>
              <a:defRPr/>
            </a:pPr>
            <a:r>
              <a:rPr lang="en-US" dirty="0" smtClean="0"/>
              <a:t>LZ </a:t>
            </a:r>
            <a:r>
              <a:rPr lang="en-US" dirty="0"/>
              <a:t>benefits from excellent LUX calibrations </a:t>
            </a:r>
            <a:r>
              <a:rPr lang="en-US" dirty="0" smtClean="0"/>
              <a:t>plus understanding </a:t>
            </a:r>
            <a:r>
              <a:rPr lang="en-US" dirty="0"/>
              <a:t>of </a:t>
            </a:r>
            <a:r>
              <a:rPr lang="en-US" dirty="0" smtClean="0"/>
              <a:t>BGs, and from NEST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LZ </a:t>
            </a:r>
            <a:r>
              <a:rPr lang="en-US" dirty="0">
                <a:solidFill>
                  <a:srgbClr val="000000"/>
                </a:solidFill>
              </a:rPr>
              <a:t>science </a:t>
            </a:r>
            <a:r>
              <a:rPr lang="en-US" dirty="0" smtClean="0">
                <a:solidFill>
                  <a:srgbClr val="000000"/>
                </a:solidFill>
              </a:rPr>
              <a:t>run planned to </a:t>
            </a:r>
            <a:r>
              <a:rPr lang="en-US" dirty="0">
                <a:solidFill>
                  <a:srgbClr val="000000"/>
                </a:solidFill>
              </a:rPr>
              <a:t>start in </a:t>
            </a:r>
            <a:r>
              <a:rPr lang="en-US" dirty="0" smtClean="0">
                <a:solidFill>
                  <a:srgbClr val="000000"/>
                </a:solidFill>
              </a:rPr>
              <a:t>2021: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defRPr/>
            </a:pPr>
            <a:r>
              <a:rPr lang="en-US" dirty="0" smtClean="0"/>
              <a:t>1,000 live-days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 smtClean="0"/>
              <a:t> 5.6T fiducial </a:t>
            </a:r>
            <a:r>
              <a:rPr lang="en-US" dirty="0" smtClean="0"/>
              <a:t>mass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Baseline SI sensitivity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D43E2E"/>
                </a:solidFill>
              </a:rPr>
              <a:t>2.3×</a:t>
            </a:r>
            <a:r>
              <a:rPr lang="en-US" dirty="0">
                <a:solidFill>
                  <a:srgbClr val="D43E2E"/>
                </a:solidFill>
              </a:rPr>
              <a:t>10</a:t>
            </a:r>
            <a:r>
              <a:rPr lang="en-US" baseline="30000" dirty="0">
                <a:solidFill>
                  <a:srgbClr val="D43E2E"/>
                </a:solidFill>
              </a:rPr>
              <a:t>-48 </a:t>
            </a:r>
            <a:r>
              <a:rPr lang="en-US" dirty="0">
                <a:solidFill>
                  <a:srgbClr val="D43E2E"/>
                </a:solidFill>
              </a:rPr>
              <a:t>cm</a:t>
            </a:r>
            <a:r>
              <a:rPr lang="en-US" baseline="30000" dirty="0">
                <a:solidFill>
                  <a:srgbClr val="D43E2E"/>
                </a:solidFill>
              </a:rPr>
              <a:t>2</a:t>
            </a:r>
          </a:p>
          <a:p>
            <a:pPr lvl="1">
              <a:defRPr/>
            </a:pPr>
            <a:r>
              <a:rPr lang="en-US" dirty="0">
                <a:solidFill>
                  <a:schemeClr val="accent6"/>
                </a:solidFill>
              </a:rPr>
              <a:t>Start </a:t>
            </a:r>
            <a:r>
              <a:rPr lang="en-US" dirty="0" smtClean="0">
                <a:solidFill>
                  <a:schemeClr val="accent6"/>
                </a:solidFill>
              </a:rPr>
              <a:t>probing the </a:t>
            </a:r>
            <a:r>
              <a:rPr lang="en-US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chemeClr val="accent6"/>
                </a:solidFill>
              </a:rPr>
              <a:t> floor at &lt;10 GeV/c</a:t>
            </a:r>
            <a:r>
              <a:rPr lang="en-US" baseline="30000" dirty="0" smtClean="0">
                <a:solidFill>
                  <a:schemeClr val="accent6"/>
                </a:solidFill>
              </a:rPr>
              <a:t>2</a:t>
            </a:r>
            <a:endParaRPr lang="en-US" baseline="30000" dirty="0" smtClean="0"/>
          </a:p>
        </p:txBody>
      </p:sp>
      <p:sp>
        <p:nvSpPr>
          <p:cNvPr id="31747" name="Picture 5" descr="HomestakeGoldBar.png"/>
          <p:cNvSpPr>
            <a:spLocks noChangeAspect="1"/>
          </p:cNvSpPr>
          <p:nvPr/>
        </p:nvSpPr>
        <p:spPr bwMode="auto">
          <a:xfrm>
            <a:off x="147638" y="908050"/>
            <a:ext cx="2840037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9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EFECA5-3F96-1C4A-A6BB-2D0334CB41A9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19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92962" y="2503983"/>
            <a:ext cx="4869160" cy="2830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mestake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Sanford Underground Research Facility SURF</a:t>
            </a:r>
            <a:endParaRPr lang="en-US" dirty="0"/>
          </a:p>
        </p:txBody>
      </p:sp>
      <p:pic>
        <p:nvPicPr>
          <p:cNvPr id="5" name="Picture 4" descr="cs03p04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8"/>
          <a:stretch/>
        </p:blipFill>
        <p:spPr bwMode="auto">
          <a:xfrm>
            <a:off x="5400426" y="2606978"/>
            <a:ext cx="3201988" cy="397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avis-R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026" y="2759378"/>
            <a:ext cx="125730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nobe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75" y="2846962"/>
            <a:ext cx="1393043" cy="13904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55576" y="766445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4,850 feet </a:t>
            </a:r>
            <a:r>
              <a:rPr lang="en-US" dirty="0" smtClean="0"/>
              <a:t>below Lead</a:t>
            </a:r>
            <a:r>
              <a:rPr lang="en-US" dirty="0" smtClean="0"/>
              <a:t>, SD: </a:t>
            </a:r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former site </a:t>
            </a:r>
            <a:r>
              <a:rPr lang="en-US" dirty="0" smtClean="0"/>
              <a:t>of the Homestake </a:t>
            </a:r>
            <a:r>
              <a:rPr lang="en-US" dirty="0" smtClean="0">
                <a:solidFill>
                  <a:srgbClr val="FFFF00"/>
                </a:solidFill>
              </a:rPr>
              <a:t>gold </a:t>
            </a:r>
            <a:r>
              <a:rPr lang="en-US" dirty="0" smtClean="0"/>
              <a:t>mine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568" y="2924944"/>
            <a:ext cx="3499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LZ, </a:t>
            </a:r>
            <a:r>
              <a:rPr lang="en-US" dirty="0" smtClean="0">
                <a:solidFill>
                  <a:schemeClr val="bg1"/>
                </a:solidFill>
              </a:rPr>
              <a:t>like </a:t>
            </a:r>
            <a:r>
              <a:rPr lang="en-US" dirty="0" smtClean="0">
                <a:solidFill>
                  <a:schemeClr val="bg1"/>
                </a:solidFill>
              </a:rPr>
              <a:t>LUX, will be </a:t>
            </a:r>
            <a:r>
              <a:rPr lang="en-US" dirty="0">
                <a:solidFill>
                  <a:schemeClr val="bg1"/>
                </a:solidFill>
              </a:rPr>
              <a:t>installed </a:t>
            </a: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the Davis </a:t>
            </a:r>
            <a:r>
              <a:rPr lang="en-US" dirty="0" smtClean="0">
                <a:solidFill>
                  <a:schemeClr val="bg1"/>
                </a:solidFill>
              </a:rPr>
              <a:t>Cavern</a:t>
            </a:r>
            <a:r>
              <a:rPr lang="en-US" dirty="0">
                <a:solidFill>
                  <a:schemeClr val="bg1"/>
                </a:solidFill>
              </a:rPr>
              <a:t>, once home to the Nobel prize-winning </a:t>
            </a:r>
            <a:r>
              <a:rPr lang="en-US" dirty="0" smtClean="0">
                <a:solidFill>
                  <a:schemeClr val="bg1"/>
                </a:solidFill>
              </a:rPr>
              <a:t>Ray Davis </a:t>
            </a:r>
            <a:r>
              <a:rPr lang="en-US" dirty="0" smtClean="0">
                <a:solidFill>
                  <a:schemeClr val="bg1"/>
                </a:solidFill>
              </a:rPr>
              <a:t>solar neutrino experiment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6"/>
          <p:cNvSpPr txBox="1">
            <a:spLocks/>
          </p:cNvSpPr>
          <p:nvPr/>
        </p:nvSpPr>
        <p:spPr>
          <a:xfrm>
            <a:off x="8610599" y="203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28FB93-0A08-4E7D-8E63-9EFA29F1E09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737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2915816" y="241484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altLang="ja-JP" sz="2800" b="1" cap="small" dirty="0" smtClean="0">
                <a:solidFill>
                  <a:srgbClr val="B8B707"/>
                </a:solidFill>
                <a:latin typeface="Verdana"/>
                <a:ea typeface="ＭＳ Ｐゴシック" pitchFamily="-111" charset="-128"/>
                <a:cs typeface="ＭＳ Ｐゴシック" pitchFamily="-111" charset="-128"/>
              </a:rPr>
              <a:t>Backup Slides</a:t>
            </a:r>
            <a:endParaRPr lang="en-US" altLang="ja-JP" sz="2800" b="1" cap="small" dirty="0">
              <a:solidFill>
                <a:srgbClr val="B8B707"/>
              </a:solidFill>
              <a:latin typeface="Verdan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5995" y="764704"/>
            <a:ext cx="6060341" cy="606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6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LZ_lim_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125538"/>
            <a:ext cx="8615363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Hypothetical </a:t>
            </a:r>
            <a:r>
              <a:rPr lang="en-US" baseline="30000" dirty="0" smtClean="0">
                <a:latin typeface="Calibri (Headings)" charset="0"/>
                <a:ea typeface="ＭＳ Ｐゴシック" charset="0"/>
              </a:rPr>
              <a:t>222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Rn Scenarios</a:t>
            </a:r>
            <a:endParaRPr lang="en-US" dirty="0">
              <a:latin typeface="Calibri (Headings)" charset="0"/>
              <a:ea typeface="ＭＳ Ｐゴシック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585913" y="3081338"/>
            <a:ext cx="4733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2D2DB9"/>
                </a:solidFill>
                <a:latin typeface="Calibri (Headings)" charset="0"/>
                <a:cs typeface="Calibri (Headings)" charset="0"/>
              </a:rPr>
              <a:t>Powerful background rejection thanks to Profile-Likelihood-Ratio (PLR) analysis</a:t>
            </a:r>
          </a:p>
        </p:txBody>
      </p:sp>
      <p:sp>
        <p:nvSpPr>
          <p:cNvPr id="33796" name="Rectangle 9"/>
          <p:cNvSpPr>
            <a:spLocks noChangeArrowheads="1"/>
          </p:cNvSpPr>
          <p:nvPr/>
        </p:nvSpPr>
        <p:spPr bwMode="auto">
          <a:xfrm>
            <a:off x="4572000" y="6288088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sz="2000" b="1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Sensitivity estimate is robust!</a:t>
            </a:r>
          </a:p>
        </p:txBody>
      </p:sp>
      <p:sp>
        <p:nvSpPr>
          <p:cNvPr id="33797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587709-C572-A14B-8773-7F13C0ECC5A3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21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10GeV_cont_S2S1-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8" y="1125538"/>
            <a:ext cx="7556500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 (Headings)" charset="0"/>
                <a:ea typeface="ＭＳ Ｐゴシック" charset="0"/>
              </a:rPr>
              <a:t>WIMP Signal Region in LZ</a:t>
            </a:r>
            <a:endParaRPr lang="en-US" dirty="0"/>
          </a:p>
        </p:txBody>
      </p: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2819400" y="4060825"/>
            <a:ext cx="2146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10 GeV WIMP</a:t>
            </a:r>
          </a:p>
        </p:txBody>
      </p:sp>
      <p:sp>
        <p:nvSpPr>
          <p:cNvPr id="35844" name="TextBox 6"/>
          <p:cNvSpPr txBox="1">
            <a:spLocks noChangeArrowheads="1"/>
          </p:cNvSpPr>
          <p:nvPr/>
        </p:nvSpPr>
        <p:spPr bwMode="auto">
          <a:xfrm>
            <a:off x="2371725" y="3379788"/>
            <a:ext cx="566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1σ</a:t>
            </a:r>
          </a:p>
        </p:txBody>
      </p:sp>
      <p:sp>
        <p:nvSpPr>
          <p:cNvPr id="35845" name="TextBox 7"/>
          <p:cNvSpPr txBox="1">
            <a:spLocks noChangeArrowheads="1"/>
          </p:cNvSpPr>
          <p:nvPr/>
        </p:nvSpPr>
        <p:spPr bwMode="auto">
          <a:xfrm>
            <a:off x="2819400" y="4667250"/>
            <a:ext cx="600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2σ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6235700" y="3086100"/>
            <a:ext cx="107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</a:rPr>
              <a:t>(x5)</a:t>
            </a:r>
          </a:p>
        </p:txBody>
      </p:sp>
      <p:sp>
        <p:nvSpPr>
          <p:cNvPr id="35847" name="Rectangle 2"/>
          <p:cNvSpPr>
            <a:spLocks noChangeArrowheads="1"/>
          </p:cNvSpPr>
          <p:nvPr/>
        </p:nvSpPr>
        <p:spPr bwMode="auto">
          <a:xfrm>
            <a:off x="1889125" y="4535488"/>
            <a:ext cx="954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latin typeface="Calibri (Headings)" charset="0"/>
                <a:cs typeface="Calibri (Headings)" charset="0"/>
              </a:rPr>
              <a:t>(x500) </a:t>
            </a:r>
            <a:endParaRPr lang="en-US"/>
          </a:p>
        </p:txBody>
      </p:sp>
      <p:sp>
        <p:nvSpPr>
          <p:cNvPr id="35848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2D5A6B-B199-7745-9058-F680232C6B74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22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 (Headings)" charset="0"/>
                <a:ea typeface="ＭＳ Ｐゴシック" charset="0"/>
              </a:rPr>
              <a:t>WIMP Signal Region in LZ</a:t>
            </a:r>
            <a:endParaRPr lang="en-US" dirty="0"/>
          </a:p>
        </p:txBody>
      </p:sp>
      <p:pic>
        <p:nvPicPr>
          <p:cNvPr id="36866" name="Picture 2" descr="SigBkg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60463"/>
            <a:ext cx="74818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2613025" y="3798888"/>
            <a:ext cx="2144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40 GeV WIMP</a:t>
            </a: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4648200" y="4121150"/>
            <a:ext cx="566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1σ</a:t>
            </a:r>
          </a:p>
        </p:txBody>
      </p:sp>
      <p:sp>
        <p:nvSpPr>
          <p:cNvPr id="36869" name="TextBox 7"/>
          <p:cNvSpPr txBox="1">
            <a:spLocks noChangeArrowheads="1"/>
          </p:cNvSpPr>
          <p:nvPr/>
        </p:nvSpPr>
        <p:spPr bwMode="auto">
          <a:xfrm>
            <a:off x="5340350" y="4792663"/>
            <a:ext cx="600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2σ</a:t>
            </a:r>
          </a:p>
        </p:txBody>
      </p:sp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3048000" y="5549900"/>
            <a:ext cx="494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sz="2400" b="1" dirty="0">
                <a:solidFill>
                  <a:srgbClr val="000000"/>
                </a:solidFill>
                <a:latin typeface="Calibri (Headings)" charset="0"/>
                <a:cs typeface="Calibri (Headings)" charset="0"/>
              </a:rPr>
              <a:t>PDF known with great precision</a:t>
            </a:r>
          </a:p>
        </p:txBody>
      </p:sp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6235700" y="3076575"/>
            <a:ext cx="107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</a:rPr>
              <a:t>(x5)</a:t>
            </a:r>
          </a:p>
        </p:txBody>
      </p:sp>
      <p:sp>
        <p:nvSpPr>
          <p:cNvPr id="36872" name="Rectangle 2"/>
          <p:cNvSpPr>
            <a:spLocks noChangeArrowheads="1"/>
          </p:cNvSpPr>
          <p:nvPr/>
        </p:nvSpPr>
        <p:spPr bwMode="auto">
          <a:xfrm>
            <a:off x="1889125" y="4525963"/>
            <a:ext cx="954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 (Headings)" charset="0"/>
                <a:cs typeface="Calibri (Headings)" charset="0"/>
              </a:rPr>
              <a:t>(x500) </a:t>
            </a:r>
            <a:endParaRPr lang="en-US"/>
          </a:p>
        </p:txBody>
      </p:sp>
      <p:sp>
        <p:nvSpPr>
          <p:cNvPr id="36873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645A2B-4110-1245-AF51-4BE57332F90F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23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1000GeV_cont_S2S1-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136650"/>
            <a:ext cx="7496175" cy="551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 (Headings)" charset="0"/>
                <a:ea typeface="ＭＳ Ｐゴシック" charset="0"/>
              </a:rPr>
              <a:t>WIMP Signal Region in LZ</a:t>
            </a:r>
            <a:endParaRPr lang="en-US" dirty="0"/>
          </a:p>
        </p:txBody>
      </p:sp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3505200" y="3948113"/>
            <a:ext cx="19002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1 TeV WIMP</a:t>
            </a:r>
          </a:p>
        </p:txBody>
      </p:sp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5334000" y="4530725"/>
            <a:ext cx="566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1σ</a:t>
            </a:r>
          </a:p>
        </p:txBody>
      </p:sp>
      <p:sp>
        <p:nvSpPr>
          <p:cNvPr id="37893" name="TextBox 7"/>
          <p:cNvSpPr txBox="1">
            <a:spLocks noChangeArrowheads="1"/>
          </p:cNvSpPr>
          <p:nvPr/>
        </p:nvSpPr>
        <p:spPr bwMode="auto">
          <a:xfrm>
            <a:off x="6029325" y="4983163"/>
            <a:ext cx="600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D43E2E"/>
                </a:solidFill>
              </a:rPr>
              <a:t>2σ</a:t>
            </a:r>
          </a:p>
        </p:txBody>
      </p:sp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6235700" y="3071813"/>
            <a:ext cx="107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</a:rPr>
              <a:t>(x5)</a:t>
            </a:r>
          </a:p>
        </p:txBody>
      </p:sp>
      <p:sp>
        <p:nvSpPr>
          <p:cNvPr id="37895" name="Rectangle 2"/>
          <p:cNvSpPr>
            <a:spLocks noChangeArrowheads="1"/>
          </p:cNvSpPr>
          <p:nvPr/>
        </p:nvSpPr>
        <p:spPr bwMode="auto">
          <a:xfrm>
            <a:off x="1889125" y="4521200"/>
            <a:ext cx="954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 (Headings)" charset="0"/>
                <a:cs typeface="Calibri (Headings)" charset="0"/>
              </a:rPr>
              <a:t>(x500) </a:t>
            </a:r>
            <a:endParaRPr lang="en-US"/>
          </a:p>
        </p:txBody>
      </p:sp>
      <p:sp>
        <p:nvSpPr>
          <p:cNvPr id="37896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34F546-46CC-E142-9674-82364DFC8B04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24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C_ER-B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" y="1065213"/>
            <a:ext cx="7735888" cy="5603875"/>
          </a:xfrm>
          <a:prstGeom prst="snip1Rect">
            <a:avLst>
              <a:gd name="adj" fmla="val 7556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Effective background rejection with PLR</a:t>
            </a:r>
            <a:endParaRPr lang="en-US" dirty="0">
              <a:latin typeface="Calibri (Headings)" charset="0"/>
              <a:ea typeface="ＭＳ Ｐゴシック" charset="0"/>
            </a:endParaRPr>
          </a:p>
        </p:txBody>
      </p:sp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1524000" y="1301750"/>
            <a:ext cx="1319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200" b="1">
                <a:solidFill>
                  <a:srgbClr val="D43E2E"/>
                </a:solidFill>
              </a:rPr>
              <a:t>ER + </a:t>
            </a:r>
            <a:r>
              <a:rPr lang="en-US" sz="2200" b="1" baseline="30000">
                <a:solidFill>
                  <a:srgbClr val="D43E2E"/>
                </a:solidFill>
              </a:rPr>
              <a:t>8</a:t>
            </a:r>
            <a:r>
              <a:rPr lang="en-US" sz="2200" b="1">
                <a:solidFill>
                  <a:srgbClr val="D43E2E"/>
                </a:solidFill>
              </a:rPr>
              <a:t>B</a:t>
            </a:r>
            <a:endParaRPr lang="en-US" sz="2200" b="1" baseline="30000">
              <a:solidFill>
                <a:srgbClr val="D43E2E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34F546-46CC-E142-9674-82364DFC8B04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25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Noble Element Simulation Technique</a:t>
            </a:r>
          </a:p>
          <a:p>
            <a:endParaRPr lang="en-US" dirty="0" smtClean="0"/>
          </a:p>
          <a:p>
            <a:r>
              <a:rPr lang="en-US" dirty="0" smtClean="0"/>
              <a:t>Simulates excitation, ionization, and elastic scattering processes</a:t>
            </a:r>
          </a:p>
          <a:p>
            <a:r>
              <a:rPr lang="en-US" dirty="0" smtClean="0"/>
              <a:t>Simulates electron recombination and escape/drift</a:t>
            </a:r>
          </a:p>
          <a:p>
            <a:endParaRPr lang="en-US" dirty="0"/>
          </a:p>
          <a:p>
            <a:r>
              <a:rPr lang="en-US" dirty="0" smtClean="0"/>
              <a:t>Pulse shapes: S1 triplet and singlet decay times, and photon travel times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</a:t>
            </a:r>
            <a:r>
              <a:rPr lang="en-US" dirty="0" smtClean="0">
                <a:hlinkClick r:id="rId2"/>
              </a:rPr>
              <a:t>ttp</a:t>
            </a:r>
            <a:r>
              <a:rPr lang="en-US" dirty="0">
                <a:hlinkClick r:id="rId2"/>
              </a:rPr>
              <a:t>://nest.physics.ucdavis.edu/</a:t>
            </a:r>
            <a:r>
              <a:rPr lang="en-US" dirty="0" smtClean="0">
                <a:hlinkClick r:id="rId2"/>
              </a:rPr>
              <a:t>site/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See website for publications list</a:t>
            </a:r>
          </a:p>
          <a:p>
            <a:pPr lvl="1"/>
            <a:endParaRPr lang="en-US" dirty="0"/>
          </a:p>
          <a:p>
            <a:r>
              <a:rPr lang="en-US" dirty="0" smtClean="0"/>
              <a:t>Used by LUX, LZ, XENON100, XENON1T/nT, PandaX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34F546-46CC-E142-9674-82364DFC8B04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26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7413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</a:rPr>
              <a:t>The Onion-Like Layers of the Beast</a:t>
            </a:r>
            <a:endParaRPr lang="en-US" dirty="0">
              <a:ea typeface="ＭＳ Ｐゴシック" charset="0"/>
            </a:endParaRPr>
          </a:p>
        </p:txBody>
      </p:sp>
      <p:pic>
        <p:nvPicPr>
          <p:cNvPr id="2048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12094" r="16309" b="7735"/>
          <a:stretch>
            <a:fillRect/>
          </a:stretch>
        </p:blipFill>
        <p:spPr bwMode="auto">
          <a:xfrm>
            <a:off x="1068388" y="1098550"/>
            <a:ext cx="6886575" cy="54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Picture 5" descr="LZ_main_assy_alabama_a_1.JPG"/>
          <p:cNvSpPr>
            <a:spLocks noChangeAspect="1"/>
          </p:cNvSpPr>
          <p:nvPr/>
        </p:nvSpPr>
        <p:spPr bwMode="auto">
          <a:xfrm>
            <a:off x="815975" y="1241425"/>
            <a:ext cx="6780213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-36513" y="1858963"/>
            <a:ext cx="2016126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 smtClean="0">
                <a:latin typeface="Calibri (Headings)" charset="0"/>
                <a:cs typeface="Calibri (Headings)" charset="0"/>
              </a:rPr>
              <a:t>The Cathode</a:t>
            </a:r>
            <a:endParaRPr lang="en-US" sz="1800" b="1" dirty="0">
              <a:latin typeface="Calibri (Headings)" charset="0"/>
              <a:cs typeface="Calibri (Headings)" charset="0"/>
            </a:endParaRPr>
          </a:p>
          <a:p>
            <a:pPr algn="ctr" eaLnBrk="1" hangingPunct="1"/>
            <a:r>
              <a:rPr lang="en-US" sz="1800" b="1" dirty="0" smtClean="0">
                <a:latin typeface="Calibri (Headings)" charset="0"/>
                <a:cs typeface="Calibri (Headings)" charset="0"/>
              </a:rPr>
              <a:t>H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igh-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V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oltage</a:t>
            </a:r>
            <a:endParaRPr lang="en-US" sz="1800" b="1" dirty="0">
              <a:latin typeface="Calibri (Headings)" charset="0"/>
              <a:cs typeface="Calibri (Headings)" charset="0"/>
            </a:endParaRPr>
          </a:p>
          <a:p>
            <a:pPr algn="ctr" eaLnBrk="1" hangingPunct="1"/>
            <a:r>
              <a:rPr lang="en-US" sz="1800" b="1" dirty="0">
                <a:latin typeface="Calibri (Headings)" charset="0"/>
                <a:cs typeface="Calibri (Headings)" charset="0"/>
              </a:rPr>
              <a:t>F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eedthrough</a:t>
            </a:r>
            <a:endParaRPr lang="en-US" sz="1800" b="1" dirty="0">
              <a:latin typeface="Calibri (Headings)" charset="0"/>
              <a:cs typeface="Calibri (Headings)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04938" y="2849563"/>
            <a:ext cx="863600" cy="1443037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6" name="TextBox 9"/>
          <p:cNvSpPr txBox="1">
            <a:spLocks noChangeArrowheads="1"/>
          </p:cNvSpPr>
          <p:nvPr/>
        </p:nvSpPr>
        <p:spPr bwMode="auto">
          <a:xfrm>
            <a:off x="7372350" y="3933825"/>
            <a:ext cx="144812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 smtClean="0">
                <a:latin typeface="Calibri (Headings)" charset="0"/>
                <a:cs typeface="Calibri (Headings)" charset="0"/>
              </a:rPr>
              <a:t>The Outer</a:t>
            </a:r>
            <a:endParaRPr lang="en-US" sz="1800" b="1" dirty="0">
              <a:latin typeface="Calibri (Headings)" charset="0"/>
              <a:cs typeface="Calibri (Headings)" charset="0"/>
            </a:endParaRPr>
          </a:p>
          <a:p>
            <a:pPr algn="ctr" eaLnBrk="1" hangingPunct="1"/>
            <a:r>
              <a:rPr lang="en-US" sz="1800" b="1" dirty="0">
                <a:latin typeface="Calibri (Headings)" charset="0"/>
                <a:cs typeface="Calibri (Headings)" charset="0"/>
              </a:rPr>
              <a:t>D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etector</a:t>
            </a:r>
            <a:endParaRPr lang="en-US" sz="1800" b="1" dirty="0">
              <a:latin typeface="Calibri (Headings)" charset="0"/>
              <a:cs typeface="Calibri (Headings)" charset="0"/>
            </a:endParaRPr>
          </a:p>
          <a:p>
            <a:pPr algn="ctr" eaLnBrk="1" hangingPunct="1"/>
            <a:r>
              <a:rPr lang="en-US" sz="1800" b="1" dirty="0" smtClean="0">
                <a:latin typeface="Calibri (Headings)" charset="0"/>
                <a:cs typeface="Calibri (Headings)" charset="0"/>
              </a:rPr>
              <a:t>PMTs (120)</a:t>
            </a:r>
            <a:endParaRPr lang="en-US" sz="1800" b="1" dirty="0">
              <a:latin typeface="Calibri (Headings)" charset="0"/>
              <a:cs typeface="Calibri (Headings)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724525" y="4437063"/>
            <a:ext cx="1728788" cy="0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8" name="TextBox 11"/>
          <p:cNvSpPr txBox="1">
            <a:spLocks noChangeArrowheads="1"/>
          </p:cNvSpPr>
          <p:nvPr/>
        </p:nvSpPr>
        <p:spPr bwMode="auto">
          <a:xfrm>
            <a:off x="35496" y="6023029"/>
            <a:ext cx="351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 smtClean="0">
                <a:solidFill>
                  <a:srgbClr val="D43E2E"/>
                </a:solidFill>
              </a:rPr>
              <a:t>Dual </a:t>
            </a:r>
            <a:r>
              <a:rPr lang="en-US" sz="1800" b="1" dirty="0" smtClean="0">
                <a:solidFill>
                  <a:srgbClr val="D43E2E"/>
                </a:solidFill>
              </a:rPr>
              <a:t>phase xenon TPC, with</a:t>
            </a:r>
          </a:p>
          <a:p>
            <a:pPr algn="ctr" eaLnBrk="1" hangingPunct="1"/>
            <a:r>
              <a:rPr lang="en-US" sz="1800" b="1" dirty="0" smtClean="0">
                <a:solidFill>
                  <a:srgbClr val="D43E2E"/>
                </a:solidFill>
              </a:rPr>
              <a:t>494 TPC + 131 Xe skin PMTs</a:t>
            </a:r>
            <a:endParaRPr lang="en-US" sz="1800" b="1" dirty="0">
              <a:solidFill>
                <a:srgbClr val="D43E2E"/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rot="5400000" flipH="1" flipV="1">
            <a:off x="2901156" y="5063332"/>
            <a:ext cx="1666875" cy="614362"/>
          </a:xfrm>
          <a:prstGeom prst="bentConnector3">
            <a:avLst>
              <a:gd name="adj1" fmla="val -388"/>
            </a:avLst>
          </a:prstGeom>
          <a:ln>
            <a:solidFill>
              <a:srgbClr val="D43E2E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0" name="TextBox 13"/>
          <p:cNvSpPr txBox="1">
            <a:spLocks noChangeArrowheads="1"/>
          </p:cNvSpPr>
          <p:nvPr/>
        </p:nvSpPr>
        <p:spPr bwMode="auto">
          <a:xfrm>
            <a:off x="-36786" y="3668831"/>
            <a:ext cx="13684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 smtClean="0">
                <a:latin typeface="Calibri (Headings)" charset="0"/>
                <a:cs typeface="Calibri (Headings)" charset="0"/>
              </a:rPr>
              <a:t>LXe Heat Exchanger</a:t>
            </a:r>
            <a:endParaRPr lang="en-US" sz="1800" b="1" dirty="0">
              <a:latin typeface="Calibri (Headings)" charset="0"/>
              <a:cs typeface="Calibri (Headings)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04813" y="4292600"/>
            <a:ext cx="639762" cy="0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705600" y="2205038"/>
            <a:ext cx="531813" cy="330200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3" name="TextBox 16"/>
          <p:cNvSpPr txBox="1">
            <a:spLocks noChangeArrowheads="1"/>
          </p:cNvSpPr>
          <p:nvPr/>
        </p:nvSpPr>
        <p:spPr bwMode="auto">
          <a:xfrm>
            <a:off x="7002462" y="1652607"/>
            <a:ext cx="20335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Existing</a:t>
            </a:r>
          </a:p>
          <a:p>
            <a:pPr algn="ctr" eaLnBrk="1" hangingPunct="1"/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W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ater 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T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ank, and SURF Infrastructure</a:t>
            </a:r>
            <a:endParaRPr lang="en-US" sz="1800" b="1" dirty="0">
              <a:solidFill>
                <a:srgbClr val="FF0000"/>
              </a:solidFill>
              <a:latin typeface="Calibri (Headings)" charset="0"/>
              <a:cs typeface="Calibri (Headings)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4932363" y="3068638"/>
            <a:ext cx="1803400" cy="430212"/>
          </a:xfrm>
          <a:prstGeom prst="line">
            <a:avLst/>
          </a:prstGeom>
          <a:ln w="25400">
            <a:solidFill>
              <a:srgbClr val="D43E2E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5" name="TextBox 18"/>
          <p:cNvSpPr txBox="1">
            <a:spLocks noChangeArrowheads="1"/>
          </p:cNvSpPr>
          <p:nvPr/>
        </p:nvSpPr>
        <p:spPr bwMode="auto">
          <a:xfrm>
            <a:off x="6444208" y="2854677"/>
            <a:ext cx="28083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Gadolinium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-Loaded</a:t>
            </a:r>
            <a:endParaRPr lang="en-US" sz="1800" b="1" dirty="0">
              <a:solidFill>
                <a:srgbClr val="FF0000"/>
              </a:solidFill>
              <a:latin typeface="Calibri (Headings)" charset="0"/>
              <a:cs typeface="Calibri (Headings)" charset="0"/>
            </a:endParaRPr>
          </a:p>
          <a:p>
            <a:pPr algn="ctr" eaLnBrk="1" hangingPunct="1"/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L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iquid </a:t>
            </a:r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S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cintillator </a:t>
            </a:r>
            <a:r>
              <a:rPr lang="en-US" sz="1800" b="1" dirty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V</a:t>
            </a:r>
            <a:r>
              <a:rPr lang="en-US" sz="1800" b="1" dirty="0" smtClean="0">
                <a:solidFill>
                  <a:srgbClr val="FF0000"/>
                </a:solidFill>
                <a:latin typeface="Calibri (Headings)" charset="0"/>
                <a:cs typeface="Calibri (Headings)" charset="0"/>
              </a:rPr>
              <a:t>eto</a:t>
            </a:r>
            <a:endParaRPr lang="en-US" sz="1800" b="1" dirty="0">
              <a:solidFill>
                <a:srgbClr val="FF0000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20496" name="TextBox 19"/>
          <p:cNvSpPr txBox="1">
            <a:spLocks noChangeArrowheads="1"/>
          </p:cNvSpPr>
          <p:nvPr/>
        </p:nvSpPr>
        <p:spPr bwMode="auto">
          <a:xfrm>
            <a:off x="179388" y="908050"/>
            <a:ext cx="3328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latin typeface="Calibri (Headings)" charset="0"/>
                <a:cs typeface="Calibri (Headings)" charset="0"/>
              </a:rPr>
              <a:t>Instrumentation </a:t>
            </a:r>
            <a:r>
              <a:rPr lang="en-US" sz="1800" b="1" dirty="0" smtClean="0">
                <a:latin typeface="Calibri (Headings)" charset="0"/>
                <a:cs typeface="Calibri (Headings)" charset="0"/>
              </a:rPr>
              <a:t>Conduits</a:t>
            </a:r>
            <a:endParaRPr lang="en-US" sz="1800" b="1" dirty="0">
              <a:latin typeface="Calibri (Headings)" charset="0"/>
              <a:cs typeface="Calibri (Headings)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692275" y="1276350"/>
            <a:ext cx="792163" cy="352425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8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38770DC-DC09-5A48-BF07-DE42EC0CBE88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3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6296" y="6165304"/>
            <a:ext cx="1504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D-D neutron </a:t>
            </a:r>
            <a:r>
              <a:rPr lang="en-US" b="1" dirty="0" smtClean="0"/>
              <a:t>tube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299076" y="5157192"/>
            <a:ext cx="1009228" cy="12150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88225" y="962144"/>
            <a:ext cx="1800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bigger and </a:t>
            </a:r>
            <a:r>
              <a:rPr lang="en-US" sz="1400" i="1" dirty="0" smtClean="0"/>
              <a:t>better</a:t>
            </a:r>
            <a:r>
              <a:rPr lang="en-US" sz="1400" dirty="0" smtClean="0"/>
              <a:t> version of </a:t>
            </a:r>
            <a:r>
              <a:rPr lang="en-US" sz="1400" dirty="0" smtClean="0"/>
              <a:t>LUX, and ZEPLIN. </a:t>
            </a:r>
            <a:endParaRPr lang="en-US" sz="1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Big Liquid Noble Time Projection Chamber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993675"/>
            <a:ext cx="5688632" cy="5675685"/>
          </a:xfrm>
        </p:spPr>
        <p:txBody>
          <a:bodyPr/>
          <a:lstStyle/>
          <a:p>
            <a:r>
              <a:rPr lang="en-US" dirty="0" smtClean="0"/>
              <a:t>10 tons, to find WIMP nuclear recoil (NR)</a:t>
            </a:r>
          </a:p>
          <a:p>
            <a:pPr lvl="1"/>
            <a:r>
              <a:rPr lang="en-US" dirty="0" smtClean="0"/>
              <a:t>7 tons in the active volume (drift E-field)</a:t>
            </a:r>
          </a:p>
          <a:p>
            <a:r>
              <a:rPr lang="en-US" dirty="0" smtClean="0"/>
              <a:t>5.6 ton total fiducial mass nominally</a:t>
            </a:r>
          </a:p>
          <a:p>
            <a:pPr lvl="1"/>
            <a:r>
              <a:rPr lang="en-US" dirty="0" smtClean="0"/>
              <a:t>Thanks to unique *triple* veto system</a:t>
            </a:r>
          </a:p>
          <a:p>
            <a:r>
              <a:rPr lang="en-US" dirty="0" smtClean="0"/>
              <a:t>Spin-independent WIMP search sensitivity goal of &lt;= 2.3 x 10^-48 cm^2 interaction cross-section for a mass-energy of 40 GeV</a:t>
            </a:r>
          </a:p>
          <a:p>
            <a:pPr lvl="1"/>
            <a:r>
              <a:rPr lang="en-US" dirty="0" smtClean="0"/>
              <a:t>Clip the neutrino “shoulder” at low mass</a:t>
            </a:r>
          </a:p>
          <a:p>
            <a:r>
              <a:rPr lang="en-US" dirty="0" smtClean="0"/>
              <a:t>Turning on by 2020, with 1,000 initial live-days: get within order mag. high-m </a:t>
            </a:r>
            <a:r>
              <a:rPr lang="en-US" dirty="0" smtClean="0">
                <a:latin typeface="Symbol" charset="2"/>
                <a:cs typeface="Symbol" charset="2"/>
              </a:rPr>
              <a:t>n </a:t>
            </a:r>
            <a:r>
              <a:rPr lang="en-US" dirty="0" smtClean="0">
                <a:latin typeface="Calibri"/>
                <a:cs typeface="Calibri"/>
              </a:rPr>
              <a:t>floor</a:t>
            </a:r>
          </a:p>
          <a:p>
            <a:r>
              <a:rPr lang="en-US" dirty="0" smtClean="0"/>
              <a:t>6 keVnr threshold with at least 99.5% discrimination are baseline assumptions</a:t>
            </a:r>
          </a:p>
          <a:p>
            <a:pPr lvl="1"/>
            <a:r>
              <a:rPr lang="en-US" dirty="0" smtClean="0"/>
              <a:t>Threshold means energy at which efficiency </a:t>
            </a:r>
            <a:r>
              <a:rPr lang="en-US" dirty="0"/>
              <a:t>(sigmoid-like</a:t>
            </a:r>
            <a:r>
              <a:rPr lang="en-US" dirty="0" smtClean="0"/>
              <a:t>) is 50%</a:t>
            </a:r>
          </a:p>
          <a:p>
            <a:pPr lvl="1"/>
            <a:r>
              <a:rPr lang="en-US" dirty="0" smtClean="0"/>
              <a:t>Electron recoil (ER) leakage of 0.5% below NR band Gaussian centroid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947493"/>
            <a:ext cx="2603649" cy="269753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3371677" cy="31281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38770DC-DC09-5A48-BF07-DE42EC0CBE88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4</a:t>
            </a:fld>
            <a:endParaRPr lang="en-US" sz="1200" dirty="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447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4"/>
          <p:cNvSpPr>
            <a:spLocks noGrp="1"/>
          </p:cNvSpPr>
          <p:nvPr>
            <p:ph idx="1"/>
          </p:nvPr>
        </p:nvSpPr>
        <p:spPr>
          <a:xfrm>
            <a:off x="107950" y="1050925"/>
            <a:ext cx="8116888" cy="5065713"/>
          </a:xfrm>
        </p:spPr>
        <p:txBody>
          <a:bodyPr/>
          <a:lstStyle/>
          <a:p>
            <a:pPr lvl="1">
              <a:spcBef>
                <a:spcPts val="475"/>
              </a:spcBef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61-cm </a:t>
            </a:r>
            <a:r>
              <a:rPr lang="en-US" dirty="0">
                <a:latin typeface="Calibri (Headings)" charset="0"/>
                <a:ea typeface="ＭＳ Ｐゴシック" charset="0"/>
              </a:rPr>
              <a:t>thick Gd-loaded scintillator </a:t>
            </a:r>
          </a:p>
          <a:p>
            <a:pPr lvl="1">
              <a:spcBef>
                <a:spcPts val="475"/>
              </a:spcBef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i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nstrumented xenon </a:t>
            </a:r>
            <a:r>
              <a:rPr lang="en-US" dirty="0">
                <a:latin typeface="Calibri (Headings)" charset="0"/>
                <a:ea typeface="ＭＳ Ｐゴシック" charset="0"/>
              </a:rPr>
              <a:t>“</a:t>
            </a:r>
            <a:r>
              <a:rPr lang="en-US" altLang="ja-JP" dirty="0">
                <a:latin typeface="Calibri (Headings)" charset="0"/>
                <a:ea typeface="ＭＳ Ｐゴシック" charset="0"/>
              </a:rPr>
              <a:t>skin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” layer</a:t>
            </a:r>
            <a:endParaRPr lang="en-US" altLang="ja-JP" dirty="0">
              <a:latin typeface="Calibri (Headings)" charset="0"/>
              <a:ea typeface="ＭＳ Ｐゴシック" charset="0"/>
            </a:endParaRPr>
          </a:p>
          <a:p>
            <a:pPr lvl="1">
              <a:spcBef>
                <a:spcPts val="475"/>
              </a:spcBef>
            </a:pPr>
            <a:r>
              <a:rPr lang="en-US" dirty="0">
                <a:latin typeface="Calibri (Headings)" charset="0"/>
                <a:ea typeface="ＭＳ Ｐゴシック" charset="0"/>
              </a:rPr>
              <a:t>w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ater shield, an active muon veto</a:t>
            </a:r>
            <a:endParaRPr lang="en-US" dirty="0">
              <a:latin typeface="Calibri (Headings)" charset="0"/>
              <a:ea typeface="ＭＳ Ｐゴシック" charset="0"/>
            </a:endParaRPr>
          </a:p>
          <a:p>
            <a:pPr lvl="1"/>
            <a:endParaRPr lang="en-US" dirty="0">
              <a:latin typeface="Calibri (Headings)" charset="0"/>
              <a:ea typeface="ＭＳ Ｐゴシック" charset="0"/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5364088" y="1152525"/>
            <a:ext cx="220663" cy="1052513"/>
          </a:xfrm>
          <a:prstGeom prst="rightBrace">
            <a:avLst>
              <a:gd name="adj1" fmla="val 59698"/>
              <a:gd name="adj2" fmla="val 50000"/>
            </a:avLst>
          </a:prstGeom>
          <a:ln w="38100" cmpd="sng">
            <a:solidFill>
              <a:srgbClr val="D43E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A4001D"/>
              </a:solidFill>
            </a:endParaRPr>
          </a:p>
        </p:txBody>
      </p:sp>
      <p:sp>
        <p:nvSpPr>
          <p:cNvPr id="24579" name="Rectangle 22"/>
          <p:cNvSpPr>
            <a:spLocks noChangeArrowheads="1"/>
          </p:cNvSpPr>
          <p:nvPr/>
        </p:nvSpPr>
        <p:spPr bwMode="auto">
          <a:xfrm>
            <a:off x="5651500" y="1285875"/>
            <a:ext cx="2967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/>
            <a:r>
              <a:rPr lang="en-US" sz="2000" b="1" dirty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i</a:t>
            </a:r>
            <a:r>
              <a:rPr lang="en-US" sz="2000" b="1" dirty="0" smtClean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n</a:t>
            </a:r>
            <a:r>
              <a:rPr lang="en-US" sz="2000" b="1" dirty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-situ monitoring of residual backgrounds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22925" y="6253163"/>
            <a:ext cx="6429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724128" y="2848121"/>
            <a:ext cx="280140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700" b="1" kern="0" dirty="0" smtClean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RoI </a:t>
            </a:r>
            <a:r>
              <a:rPr lang="en-US" sz="1700" b="1" kern="0" dirty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+ </a:t>
            </a:r>
            <a:r>
              <a:rPr lang="en-US" sz="1700" b="1" kern="0" dirty="0" smtClean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SS Cut </a:t>
            </a:r>
            <a:r>
              <a:rPr lang="en-US" sz="1700" b="1" kern="0" dirty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+ </a:t>
            </a:r>
            <a:r>
              <a:rPr lang="en-US" sz="1700" b="1" kern="0" dirty="0" smtClean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All Vetoes</a:t>
            </a:r>
            <a:endParaRPr lang="en-US" sz="1700" dirty="0">
              <a:solidFill>
                <a:srgbClr val="D43E2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Discovery Machine</a:t>
            </a:r>
            <a:endParaRPr lang="en-US" dirty="0"/>
          </a:p>
        </p:txBody>
      </p:sp>
      <p:sp>
        <p:nvSpPr>
          <p:cNvPr id="24583" name="Slide Number Placeholder 17"/>
          <p:cNvSpPr txBox="1">
            <a:spLocks/>
          </p:cNvSpPr>
          <p:nvPr/>
        </p:nvSpPr>
        <p:spPr bwMode="auto">
          <a:xfrm>
            <a:off x="6902450" y="6519863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81B4960-2C0E-2746-A450-2B0EEEE1B6B9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algn="r" eaLnBrk="1" hangingPunct="1"/>
              <a:t>5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pic>
        <p:nvPicPr>
          <p:cNvPr id="29706" name="Picture 8" descr="VetoRejectionC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91792"/>
            <a:ext cx="6516687" cy="3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2771800" y="2858417"/>
            <a:ext cx="304442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700" b="1" kern="0" dirty="0" smtClean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Energy RoI </a:t>
            </a:r>
            <a:r>
              <a:rPr lang="en-US" sz="1700" b="1" kern="0" dirty="0">
                <a:solidFill>
                  <a:srgbClr val="D43E2E"/>
                </a:solidFill>
                <a:latin typeface="Calibri (Headings)"/>
                <a:ea typeface="ＭＳ Ｐゴシック" pitchFamily="-111" charset="-128"/>
                <a:cs typeface="Calibri (Headings)"/>
              </a:rPr>
              <a:t>+ Single Scatter</a:t>
            </a:r>
            <a:endParaRPr lang="en-US" sz="1700" dirty="0">
              <a:solidFill>
                <a:srgbClr val="D43E2E"/>
              </a:solidFill>
            </a:endParaRPr>
          </a:p>
        </p:txBody>
      </p:sp>
      <p:pic>
        <p:nvPicPr>
          <p:cNvPr id="24584" name="Picture 6" descr="Screen Shot 2017-07-26 at 6.00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/>
          <a:stretch>
            <a:fillRect/>
          </a:stretch>
        </p:blipFill>
        <p:spPr bwMode="auto">
          <a:xfrm>
            <a:off x="117475" y="2132856"/>
            <a:ext cx="2506663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65622" y="2420888"/>
            <a:ext cx="68548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475"/>
              </a:spcBef>
            </a:pPr>
            <a:r>
              <a:rPr lang="en-US" sz="1400" dirty="0">
                <a:latin typeface="Calibri (Headings)" charset="0"/>
              </a:rPr>
              <a:t>W</a:t>
            </a:r>
            <a:r>
              <a:rPr lang="en-US" sz="1400" dirty="0" smtClean="0">
                <a:latin typeface="Calibri (Headings)" charset="0"/>
              </a:rPr>
              <a:t>e </a:t>
            </a:r>
            <a:r>
              <a:rPr lang="en-US" sz="1400" dirty="0">
                <a:latin typeface="Calibri (Headings)" charset="0"/>
              </a:rPr>
              <a:t>will </a:t>
            </a:r>
            <a:r>
              <a:rPr lang="en-US" sz="1400" dirty="0" smtClean="0">
                <a:latin typeface="Calibri (Headings)" charset="0"/>
              </a:rPr>
              <a:t>be able to tag both neutrons (muon-induced and other) </a:t>
            </a:r>
            <a:r>
              <a:rPr lang="en-US" sz="1400" dirty="0">
                <a:latin typeface="Calibri (Headings)" charset="0"/>
              </a:rPr>
              <a:t>&amp; gammas</a:t>
            </a:r>
            <a:endParaRPr lang="en-US" sz="1400" dirty="0">
              <a:latin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50" y="100013"/>
            <a:ext cx="7029450" cy="6572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Screening </a:t>
            </a:r>
            <a:r>
              <a:rPr lang="en-US" dirty="0" smtClean="0">
                <a:ea typeface="ＭＳ Ｐゴシック" charset="0"/>
              </a:rPr>
              <a:t>and </a:t>
            </a:r>
            <a:r>
              <a:rPr lang="en-US" dirty="0" smtClean="0">
                <a:ea typeface="ＭＳ Ｐゴシック" charset="0"/>
              </a:rPr>
              <a:t>Simulations</a:t>
            </a:r>
            <a:r>
              <a:rPr lang="en-US" dirty="0" smtClean="0">
                <a:ea typeface="ＭＳ Ｐゴシック" charset="0"/>
              </a:rPr>
              <a:t>: Background </a:t>
            </a:r>
            <a:r>
              <a:rPr lang="en-US" dirty="0">
                <a:ea typeface="ＭＳ Ｐゴシック" charset="0"/>
              </a:rPr>
              <a:t>T</a:t>
            </a:r>
            <a:r>
              <a:rPr lang="en-US" dirty="0" smtClean="0">
                <a:ea typeface="ＭＳ Ｐゴシック" charset="0"/>
              </a:rPr>
              <a:t>able</a:t>
            </a:r>
            <a:endParaRPr lang="en-US" dirty="0"/>
          </a:p>
        </p:txBody>
      </p:sp>
      <p:sp>
        <p:nvSpPr>
          <p:cNvPr id="25607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2806B0-C431-2442-BD96-83FC0007D4D1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6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pic>
        <p:nvPicPr>
          <p:cNvPr id="11" name="Picture 5" descr="Screen Shot 2017-04-24 at 5.02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57" y="1484784"/>
            <a:ext cx="7589837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452319" y="4642321"/>
            <a:ext cx="855663" cy="858838"/>
          </a:xfrm>
          <a:prstGeom prst="rect">
            <a:avLst/>
          </a:prstGeom>
          <a:noFill/>
          <a:ln w="38100" cmpd="sng">
            <a:solidFill>
              <a:srgbClr val="A400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0507" y="5499571"/>
            <a:ext cx="5611812" cy="423863"/>
          </a:xfrm>
          <a:prstGeom prst="rect">
            <a:avLst/>
          </a:prstGeom>
          <a:noFill/>
          <a:ln w="38100" cmpd="sng">
            <a:solidFill>
              <a:srgbClr val="A4001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2556" y="849313"/>
            <a:ext cx="7943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>
              <a:spcBef>
                <a:spcPts val="1200"/>
              </a:spcBef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 (Headings)" charset="0"/>
                <a:cs typeface="Calibri (Headings)"/>
              </a:rPr>
              <a:t>Expected counts in 1,000 live days in an indicative 5.6-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ton fiducial </a:t>
            </a:r>
            <a:r>
              <a:rPr lang="en-US" sz="2000" b="1" kern="0" dirty="0">
                <a:solidFill>
                  <a:srgbClr val="000000"/>
                </a:solidFill>
                <a:latin typeface="Calibri (Headings)" charset="0"/>
                <a:cs typeface="Calibri (Headings)"/>
              </a:rPr>
              <a:t>mass in 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(1.5</a:t>
            </a:r>
            <a:r>
              <a:rPr lang="en-US" sz="2000" b="1" kern="0" dirty="0">
                <a:solidFill>
                  <a:srgbClr val="000000"/>
                </a:solidFill>
                <a:latin typeface="Calibri (Headings)" charset="0"/>
                <a:cs typeface="Calibri (Headings)"/>
              </a:rPr>
              <a:t>-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6.5 keV</a:t>
            </a:r>
            <a:r>
              <a:rPr lang="en-US" sz="2000" b="1" kern="0" baseline="-2500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ee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)</a:t>
            </a:r>
            <a:r>
              <a:rPr lang="en-US" sz="2000" b="1" kern="0" baseline="-2500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 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and </a:t>
            </a:r>
            <a:r>
              <a:rPr lang="en-US" sz="2000" b="1" kern="0" dirty="0">
                <a:solidFill>
                  <a:srgbClr val="000000"/>
                </a:solidFill>
                <a:latin typeface="Calibri (Headings)" charset="0"/>
                <a:cs typeface="Calibri (Headings)"/>
              </a:rPr>
              <a:t>(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6</a:t>
            </a:r>
            <a:r>
              <a:rPr lang="en-US" sz="2000" b="1" kern="0" dirty="0">
                <a:solidFill>
                  <a:srgbClr val="000000"/>
                </a:solidFill>
                <a:latin typeface="Calibri (Headings)" charset="0"/>
                <a:cs typeface="Calibri (Headings)"/>
              </a:rPr>
              <a:t>-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30 keV</a:t>
            </a:r>
            <a:r>
              <a:rPr lang="en-US" sz="2000" b="1" kern="0" baseline="-2500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nr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)</a:t>
            </a:r>
            <a:r>
              <a:rPr lang="en-US" sz="2000" b="1" kern="0" baseline="-2500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 </a:t>
            </a:r>
            <a:r>
              <a:rPr lang="en-US" sz="2000" b="1" kern="0" dirty="0" smtClean="0">
                <a:solidFill>
                  <a:srgbClr val="000000"/>
                </a:solidFill>
                <a:latin typeface="Calibri (Headings)" charset="0"/>
                <a:cs typeface="Calibri (Headings)"/>
              </a:rPr>
              <a:t>energy ranges:</a:t>
            </a:r>
            <a:endParaRPr lang="en-US" sz="2000" b="1" kern="0" dirty="0">
              <a:solidFill>
                <a:srgbClr val="000000"/>
              </a:solidFill>
              <a:latin typeface="Calibri (Headings)" charset="0"/>
              <a:cs typeface="Calibri (Headings)"/>
            </a:endParaRPr>
          </a:p>
        </p:txBody>
      </p:sp>
      <p:sp>
        <p:nvSpPr>
          <p:cNvPr id="1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695970" y="5986288"/>
            <a:ext cx="7764462" cy="827088"/>
          </a:xfrm>
        </p:spPr>
        <p:txBody>
          <a:bodyPr/>
          <a:lstStyle/>
          <a:p>
            <a:r>
              <a:rPr lang="en-US" dirty="0" smtClean="0">
                <a:latin typeface="Calibri (Headings)" charset="0"/>
                <a:ea typeface="ＭＳ Ｐゴシック" charset="0"/>
              </a:rPr>
              <a:t>ER vs. NR discrimination is critical to success </a:t>
            </a:r>
            <a:r>
              <a:rPr lang="en-US" dirty="0">
                <a:latin typeface="Calibri (Headings)" charset="0"/>
                <a:ea typeface="ＭＳ Ｐゴシック" charset="0"/>
              </a:rPr>
              <a:t>of 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experiment</a:t>
            </a:r>
            <a:endParaRPr lang="en-US" dirty="0">
              <a:latin typeface="Calibri (Headings)" charset="0"/>
              <a:ea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dirty="0">
                <a:latin typeface="Calibri (Headings)" charset="0"/>
                <a:ea typeface="ＭＳ Ｐゴシック" charset="0"/>
              </a:rPr>
              <a:t>PLR 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analysis: very </a:t>
            </a:r>
            <a:r>
              <a:rPr lang="en-US" dirty="0">
                <a:latin typeface="Calibri (Headings)" charset="0"/>
                <a:ea typeface="ＭＳ Ｐゴシック" charset="0"/>
              </a:rPr>
              <a:t>powerful at rejecting residual ER 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events</a:t>
            </a:r>
            <a:endParaRPr lang="en-US" dirty="0">
              <a:latin typeface="Calibri (Headings)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8-04 at 11.05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08720"/>
            <a:ext cx="3939260" cy="3344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High-stat LUX Calibrations + NEST</a:t>
            </a:r>
            <a:endParaRPr lang="en-US" dirty="0">
              <a:latin typeface="Calibri (Headings)" charset="0"/>
              <a:ea typeface="ＭＳ Ｐゴシック" charset="0"/>
            </a:endParaRPr>
          </a:p>
        </p:txBody>
      </p:sp>
      <p:sp>
        <p:nvSpPr>
          <p:cNvPr id="26627" name="TextBox 12"/>
          <p:cNvSpPr txBox="1">
            <a:spLocks noChangeArrowheads="1"/>
          </p:cNvSpPr>
          <p:nvPr/>
        </p:nvSpPr>
        <p:spPr bwMode="auto">
          <a:xfrm>
            <a:off x="4704828" y="2494057"/>
            <a:ext cx="947292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400" b="1" dirty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LUX 2015: 1.1 </a:t>
            </a:r>
            <a:r>
              <a:rPr lang="en-US" sz="1400" b="1" dirty="0" smtClean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keVnr</a:t>
            </a:r>
            <a:endParaRPr lang="en-US" sz="1400" b="1" dirty="0">
              <a:solidFill>
                <a:srgbClr val="D43E2E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34824" name="TextBox 12"/>
          <p:cNvSpPr txBox="1">
            <a:spLocks noChangeArrowheads="1"/>
          </p:cNvSpPr>
          <p:nvPr/>
        </p:nvSpPr>
        <p:spPr bwMode="auto">
          <a:xfrm>
            <a:off x="6268266" y="3245152"/>
            <a:ext cx="2192166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 smtClean="0">
                <a:solidFill>
                  <a:schemeClr val="accent6"/>
                </a:solidFill>
                <a:latin typeface="Calibri (Headings)" charset="0"/>
                <a:cs typeface="Calibri (Headings)" charset="0"/>
              </a:rPr>
              <a:t>LUX </a:t>
            </a:r>
            <a:r>
              <a:rPr lang="en-US" sz="1400" b="1" dirty="0" smtClean="0">
                <a:solidFill>
                  <a:schemeClr val="accent6"/>
                </a:solidFill>
                <a:latin typeface="Calibri (Headings)" charset="0"/>
                <a:cs typeface="Calibri (Headings)" charset="0"/>
              </a:rPr>
              <a:t>2013: 0 quanta was assumed </a:t>
            </a:r>
            <a:r>
              <a:rPr lang="en-US" sz="1400" b="1" dirty="0" smtClean="0">
                <a:solidFill>
                  <a:schemeClr val="accent6"/>
                </a:solidFill>
                <a:latin typeface="Calibri (Headings)" charset="0"/>
                <a:cs typeface="Calibri (Headings)" charset="0"/>
              </a:rPr>
              <a:t>below </a:t>
            </a:r>
            <a:r>
              <a:rPr lang="en-US" sz="1400" b="1" dirty="0" smtClean="0">
                <a:solidFill>
                  <a:schemeClr val="accent6"/>
                </a:solidFill>
                <a:latin typeface="Calibri (Headings)" charset="0"/>
                <a:cs typeface="Calibri (Headings)" charset="0"/>
              </a:rPr>
              <a:t>3 keVnr</a:t>
            </a:r>
            <a:endParaRPr lang="en-US" sz="1400" b="1" dirty="0" smtClean="0">
              <a:solidFill>
                <a:schemeClr val="accent6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26629" name="TextBox 12"/>
          <p:cNvSpPr txBox="1">
            <a:spLocks noChangeArrowheads="1"/>
          </p:cNvSpPr>
          <p:nvPr/>
        </p:nvSpPr>
        <p:spPr bwMode="auto">
          <a:xfrm>
            <a:off x="7072116" y="2093024"/>
            <a:ext cx="1943200" cy="10772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latin typeface="Calibri (Headings)" charset="0"/>
                <a:cs typeface="Calibri (Headings)" charset="0"/>
              </a:rPr>
              <a:t>s</a:t>
            </a:r>
            <a:r>
              <a:rPr lang="en-US" sz="1400" b="1" dirty="0" smtClean="0">
                <a:latin typeface="Calibri (Headings)" charset="0"/>
                <a:cs typeface="Calibri (Headings)" charset="0"/>
              </a:rPr>
              <a:t>um of light and </a:t>
            </a:r>
            <a:r>
              <a:rPr lang="en-US" sz="1400" b="1" dirty="0" smtClean="0">
                <a:latin typeface="Calibri (Headings)" charset="0"/>
                <a:cs typeface="Calibri (Headings)" charset="0"/>
              </a:rPr>
              <a:t>c</a:t>
            </a:r>
            <a:r>
              <a:rPr lang="en-US" sz="1400" b="1" dirty="0" smtClean="0">
                <a:latin typeface="Calibri (Headings)" charset="0"/>
                <a:cs typeface="Calibri (Headings)" charset="0"/>
              </a:rPr>
              <a:t>harge </a:t>
            </a:r>
            <a:r>
              <a:rPr lang="en-US" sz="1400" b="1" dirty="0" smtClean="0">
                <a:latin typeface="Calibri (Headings)" charset="0"/>
                <a:cs typeface="Calibri (Headings)" charset="0"/>
              </a:rPr>
              <a:t>y</a:t>
            </a:r>
            <a:r>
              <a:rPr lang="en-US" sz="1400" b="1" dirty="0" smtClean="0">
                <a:latin typeface="Calibri (Headings)" charset="0"/>
                <a:cs typeface="Calibri (Headings)" charset="0"/>
              </a:rPr>
              <a:t>ields, found to be a great match to the famous Lindhard “quenching” factor</a:t>
            </a:r>
            <a:endParaRPr lang="en-US" sz="1400" b="1" dirty="0">
              <a:latin typeface="Calibri (Headings)" charset="0"/>
              <a:cs typeface="Calibri (Headings)" charset="0"/>
            </a:endParaRPr>
          </a:p>
        </p:txBody>
      </p:sp>
      <p:sp>
        <p:nvSpPr>
          <p:cNvPr id="26631" name="TextBox 12"/>
          <p:cNvSpPr txBox="1">
            <a:spLocks noChangeArrowheads="1"/>
          </p:cNvSpPr>
          <p:nvPr/>
        </p:nvSpPr>
        <p:spPr bwMode="auto">
          <a:xfrm>
            <a:off x="2987824" y="5733256"/>
            <a:ext cx="125571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latin typeface="Calibri (Headings)" charset="0"/>
                <a:cs typeface="Calibri (Headings)" charset="0"/>
              </a:rPr>
              <a:t>Efficiency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4860032" y="2924944"/>
            <a:ext cx="0" cy="533305"/>
          </a:xfrm>
          <a:prstGeom prst="line">
            <a:avLst/>
          </a:prstGeom>
          <a:ln w="41275">
            <a:solidFill>
              <a:srgbClr val="D43E2E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537959" y="3212976"/>
            <a:ext cx="618217" cy="216024"/>
          </a:xfrm>
          <a:prstGeom prst="line">
            <a:avLst/>
          </a:prstGeom>
          <a:ln w="41275">
            <a:solidFill>
              <a:schemeClr val="accent6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63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25538"/>
            <a:ext cx="3757613" cy="391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TextBox 12"/>
          <p:cNvSpPr txBox="1">
            <a:spLocks noChangeArrowheads="1"/>
          </p:cNvSpPr>
          <p:nvPr/>
        </p:nvSpPr>
        <p:spPr bwMode="auto">
          <a:xfrm>
            <a:off x="1752600" y="1208088"/>
            <a:ext cx="1955800" cy="492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1" dirty="0" smtClean="0">
                <a:solidFill>
                  <a:srgbClr val="2D2DB9"/>
                </a:solidFill>
                <a:latin typeface="Calibri (Headings)" charset="0"/>
                <a:cs typeface="Calibri (Headings)" charset="0"/>
              </a:rPr>
              <a:t>ER</a:t>
            </a:r>
            <a:endParaRPr lang="en-US" sz="1600" b="1" dirty="0">
              <a:solidFill>
                <a:srgbClr val="2D2DB9"/>
              </a:solidFill>
              <a:latin typeface="Calibri (Headings)" charset="0"/>
              <a:cs typeface="Calibri (Headings)" charset="0"/>
            </a:endParaRPr>
          </a:p>
          <a:p>
            <a:pPr algn="r" eaLnBrk="1" hangingPunct="1"/>
            <a:r>
              <a:rPr lang="en-US" sz="1600" b="1" dirty="0" smtClean="0">
                <a:solidFill>
                  <a:srgbClr val="2D2DB9"/>
                </a:solidFill>
                <a:latin typeface="Calibri (Headings)" charset="0"/>
                <a:cs typeface="Calibri (Headings)" charset="0"/>
              </a:rPr>
              <a:t>(tritiated </a:t>
            </a:r>
            <a:r>
              <a:rPr lang="en-US" sz="1600" b="1" dirty="0">
                <a:solidFill>
                  <a:srgbClr val="2D2DB9"/>
                </a:solidFill>
                <a:latin typeface="Calibri (Headings)" charset="0"/>
                <a:cs typeface="Calibri (Headings)" charset="0"/>
              </a:rPr>
              <a:t>methane)</a:t>
            </a:r>
          </a:p>
        </p:txBody>
      </p:sp>
      <p:sp>
        <p:nvSpPr>
          <p:cNvPr id="26639" name="TextBox 12"/>
          <p:cNvSpPr txBox="1">
            <a:spLocks noChangeArrowheads="1"/>
          </p:cNvSpPr>
          <p:nvPr/>
        </p:nvSpPr>
        <p:spPr bwMode="auto">
          <a:xfrm>
            <a:off x="1331640" y="3021013"/>
            <a:ext cx="2400573" cy="4924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1" dirty="0" smtClean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NR</a:t>
            </a:r>
          </a:p>
          <a:p>
            <a:pPr algn="r" eaLnBrk="1" hangingPunct="1"/>
            <a:r>
              <a:rPr lang="en-US" sz="1600" b="1" dirty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(</a:t>
            </a:r>
            <a:r>
              <a:rPr lang="en-US" sz="1600" b="1" dirty="0" smtClean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D-D </a:t>
            </a:r>
            <a:r>
              <a:rPr lang="en-US" sz="1600" b="1" dirty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neutron </a:t>
            </a:r>
            <a:r>
              <a:rPr lang="en-US" sz="1600" b="1" dirty="0" smtClean="0">
                <a:solidFill>
                  <a:srgbClr val="D43E2E"/>
                </a:solidFill>
                <a:latin typeface="Calibri (Headings)" charset="0"/>
                <a:cs typeface="Calibri (Headings)" charset="0"/>
              </a:rPr>
              <a:t>generator)</a:t>
            </a:r>
            <a:endParaRPr lang="en-US" sz="1600" b="1" dirty="0">
              <a:solidFill>
                <a:srgbClr val="D43E2E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26641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8F7022F-41FC-6741-93C0-327BFF6E3F90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7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5147900"/>
            <a:ext cx="385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Phys. Rev. Lett. 116, 161301 (</a:t>
            </a:r>
            <a:r>
              <a:rPr lang="it-IT" dirty="0" smtClean="0"/>
              <a:t>2016)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94836" y="1804992"/>
            <a:ext cx="2058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arXiv:1608.05381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614716" y="3645024"/>
            <a:ext cx="525236" cy="3602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creen Shot 2017-08-04 at 11.13.2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003" y="4248472"/>
            <a:ext cx="3568389" cy="242088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755576" y="6093296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Phys. Rev. Lett. 118, 251302 (2017)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00392" y="4532927"/>
            <a:ext cx="9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science run (~1 live-year)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An Example WIMP Signal Region</a:t>
            </a:r>
            <a:endParaRPr lang="en-US" dirty="0"/>
          </a:p>
        </p:txBody>
      </p:sp>
      <p:pic>
        <p:nvPicPr>
          <p:cNvPr id="28674" name="Picture 2" descr="SigBkg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96975"/>
            <a:ext cx="74818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2613025" y="3836988"/>
            <a:ext cx="2144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981E32"/>
                </a:solidFill>
              </a:rPr>
              <a:t>40 GeV WIMP</a:t>
            </a: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4648200" y="4157663"/>
            <a:ext cx="566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981E32"/>
                </a:solidFill>
              </a:rPr>
              <a:t>1σ</a:t>
            </a:r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5340350" y="4829175"/>
            <a:ext cx="600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981E32"/>
                </a:solidFill>
              </a:rPr>
              <a:t>2σ</a:t>
            </a:r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3048000" y="5586413"/>
            <a:ext cx="4945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sz="2400" b="1">
                <a:solidFill>
                  <a:srgbClr val="000000"/>
                </a:solidFill>
                <a:latin typeface="Calibri (Headings)" charset="0"/>
                <a:cs typeface="Calibri (Headings)" charset="0"/>
              </a:rPr>
              <a:t>PDF known with great precision</a:t>
            </a:r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6235700" y="3113088"/>
            <a:ext cx="107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</a:rPr>
              <a:t>(x5)</a:t>
            </a:r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1889125" y="4562475"/>
            <a:ext cx="954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 (Headings)" charset="0"/>
                <a:cs typeface="Calibri (Headings)" charset="0"/>
              </a:rPr>
              <a:t>(x500) 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17351" y="836712"/>
            <a:ext cx="6223001" cy="307773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 defTabSz="457177">
              <a:defRPr/>
            </a:pPr>
            <a:r>
              <a:rPr lang="en-US" sz="1400" spc="-50" dirty="0" smtClean="0">
                <a:solidFill>
                  <a:schemeClr val="accent2"/>
                </a:solidFill>
                <a:latin typeface="Verdana"/>
              </a:rPr>
              <a:t>Technical Design Report (TDR) arXiv</a:t>
            </a:r>
            <a:r>
              <a:rPr lang="en-US" sz="1400" spc="-50" dirty="0">
                <a:solidFill>
                  <a:schemeClr val="accent2"/>
                </a:solidFill>
                <a:latin typeface="Verdana"/>
              </a:rPr>
              <a:t>:</a:t>
            </a:r>
            <a:r>
              <a:rPr lang="en-US" sz="1400" spc="-50" dirty="0" smtClean="0">
                <a:solidFill>
                  <a:schemeClr val="accent2"/>
                </a:solidFill>
                <a:latin typeface="Verdana"/>
              </a:rPr>
              <a:t>1703.09144</a:t>
            </a:r>
            <a:endParaRPr lang="en-US" sz="1400" spc="-5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28682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246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F51920-A702-7847-86D9-BCC2C084B01F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8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alibri (Headings)" charset="0"/>
                <a:ea typeface="ＭＳ Ｐゴシック" charset="0"/>
              </a:rPr>
              <a:t>S</a:t>
            </a:r>
            <a:r>
              <a:rPr lang="en-US" dirty="0" smtClean="0">
                <a:latin typeface="Calibri (Headings)" charset="0"/>
                <a:ea typeface="ＭＳ Ｐゴシック" charset="0"/>
              </a:rPr>
              <a:t>imulation of LZ’s Full Initial Exposure</a:t>
            </a:r>
            <a:endParaRPr lang="en-US" dirty="0"/>
          </a:p>
        </p:txBody>
      </p:sp>
      <p:grpSp>
        <p:nvGrpSpPr>
          <p:cNvPr id="29698" name="Group 4"/>
          <p:cNvGrpSpPr>
            <a:grpSpLocks/>
          </p:cNvGrpSpPr>
          <p:nvPr/>
        </p:nvGrpSpPr>
        <p:grpSpPr bwMode="auto">
          <a:xfrm>
            <a:off x="683568" y="1052736"/>
            <a:ext cx="7488236" cy="5489574"/>
            <a:chOff x="826860" y="1295400"/>
            <a:chExt cx="7488935" cy="5490452"/>
          </a:xfrm>
        </p:grpSpPr>
        <p:pic>
          <p:nvPicPr>
            <p:cNvPr id="29701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860" y="1295400"/>
              <a:ext cx="7488935" cy="5490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2" name="TextBox 2"/>
            <p:cNvSpPr txBox="1">
              <a:spLocks noChangeArrowheads="1"/>
            </p:cNvSpPr>
            <p:nvPr/>
          </p:nvSpPr>
          <p:spPr bwMode="auto">
            <a:xfrm>
              <a:off x="4894254" y="2119335"/>
              <a:ext cx="1135177" cy="400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smtClean="0"/>
                <a:t>s</a:t>
              </a:r>
              <a:r>
                <a:rPr lang="en-US" sz="2000" dirty="0" smtClean="0"/>
                <a:t>olar </a:t>
              </a:r>
              <a:r>
                <a:rPr lang="en-US" sz="2000" dirty="0" smtClean="0">
                  <a:latin typeface="Symbol" charset="2"/>
                  <a:cs typeface="Symbol" charset="2"/>
                </a:rPr>
                <a:t>n</a:t>
              </a:r>
              <a:r>
                <a:rPr lang="en-US" sz="2000" dirty="0" smtClean="0"/>
                <a:t>’s</a:t>
              </a:r>
              <a:endParaRPr lang="en-US" sz="2000" dirty="0"/>
            </a:p>
          </p:txBody>
        </p:sp>
        <p:sp>
          <p:nvSpPr>
            <p:cNvPr id="29703" name="Rectangle 2"/>
            <p:cNvSpPr>
              <a:spLocks noChangeArrowheads="1"/>
            </p:cNvSpPr>
            <p:nvPr/>
          </p:nvSpPr>
          <p:spPr bwMode="auto">
            <a:xfrm>
              <a:off x="6081212" y="2078380"/>
              <a:ext cx="18988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alibri (Headings)" charset="0"/>
                  <a:cs typeface="Calibri (Headings)" charset="0"/>
                </a:rPr>
                <a:t>σ = 6 x 10</a:t>
              </a:r>
              <a:r>
                <a:rPr lang="en-US" baseline="30000" dirty="0">
                  <a:latin typeface="Calibri (Headings)" charset="0"/>
                  <a:cs typeface="Calibri (Headings)" charset="0"/>
                </a:rPr>
                <a:t>-48</a:t>
              </a:r>
              <a:r>
                <a:rPr lang="en-US" dirty="0">
                  <a:latin typeface="Calibri (Headings)" charset="0"/>
                  <a:cs typeface="Calibri (Headings)" charset="0"/>
                </a:rPr>
                <a:t> cm</a:t>
              </a:r>
              <a:r>
                <a:rPr lang="en-US" baseline="30000" dirty="0">
                  <a:latin typeface="Calibri (Headings)" charset="0"/>
                  <a:cs typeface="Calibri (Headings)" charset="0"/>
                </a:rPr>
                <a:t>2</a:t>
              </a:r>
              <a:r>
                <a:rPr lang="en-US" dirty="0">
                  <a:latin typeface="Calibri (Headings)" charset="0"/>
                  <a:cs typeface="Calibri (Headings)" charset="0"/>
                </a:rPr>
                <a:t>   </a:t>
              </a:r>
            </a:p>
          </p:txBody>
        </p:sp>
      </p:grpSp>
      <p:sp>
        <p:nvSpPr>
          <p:cNvPr id="29699" name="Slide Number Placeholder 17"/>
          <p:cNvSpPr>
            <a:spLocks noGrp="1"/>
          </p:cNvSpPr>
          <p:nvPr>
            <p:ph type="sldNum" sz="quarter" idx="12"/>
          </p:nvPr>
        </p:nvSpPr>
        <p:spPr bwMode="auto">
          <a:xfrm>
            <a:off x="6902450" y="65198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C3907F7-6D26-744E-9D88-69AD7D470090}" type="slidenum">
              <a:rPr lang="en-US" sz="1200">
                <a:solidFill>
                  <a:srgbClr val="898989"/>
                </a:solidFill>
                <a:latin typeface="Calibri (Headings)" charset="0"/>
                <a:cs typeface="Calibri (Headings)" charset="0"/>
              </a:rPr>
              <a:pPr eaLnBrk="1" hangingPunct="1"/>
              <a:t>9</a:t>
            </a:fld>
            <a:endParaRPr lang="en-US" sz="1200">
              <a:solidFill>
                <a:srgbClr val="898989"/>
              </a:solidFill>
              <a:latin typeface="Calibri (Headings)" charset="0"/>
              <a:cs typeface="Calibri (Headings)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2120" y="6309320"/>
            <a:ext cx="2186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177">
              <a:defRPr/>
            </a:pPr>
            <a:r>
              <a:rPr lang="en-US" spc="-50" dirty="0">
                <a:solidFill>
                  <a:schemeClr val="accent2"/>
                </a:solidFill>
                <a:latin typeface="Verdana"/>
              </a:rPr>
              <a:t>arXiv:1703.09144</a:t>
            </a:r>
            <a:endParaRPr lang="en-US" spc="-50" dirty="0">
              <a:solidFill>
                <a:schemeClr val="accent2"/>
              </a:solidFill>
              <a:latin typeface="Verdana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6401</TotalTime>
  <Words>1057</Words>
  <Application>Microsoft Macintosh PowerPoint</Application>
  <PresentationFormat>On-screen Show (4:3)</PresentationFormat>
  <Paragraphs>207</Paragraphs>
  <Slides>26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Fermi</vt:lpstr>
      <vt:lpstr>The Next Generation Dark Matter Project LUX-ZEPLIN</vt:lpstr>
      <vt:lpstr>Sanford Underground Research Facility SURF</vt:lpstr>
      <vt:lpstr>The Onion-Like Layers of the Beast</vt:lpstr>
      <vt:lpstr>A Big Liquid Noble Time Projection Chamber</vt:lpstr>
      <vt:lpstr>Discovery Machine</vt:lpstr>
      <vt:lpstr>Screening and Simulations: Background Table</vt:lpstr>
      <vt:lpstr>High-stat LUX Calibrations + NEST</vt:lpstr>
      <vt:lpstr>An Example WIMP Signal Region</vt:lpstr>
      <vt:lpstr>Simulation of LZ’s Full Initial Exposure</vt:lpstr>
      <vt:lpstr>Latest Sensitivity Projections: Spin-Independent</vt:lpstr>
      <vt:lpstr>Moore’s-like Law for WIMP SI Direct Detection</vt:lpstr>
      <vt:lpstr>Spin-Dependent Neutron and Proton</vt:lpstr>
      <vt:lpstr>Solar Axions, and Galactic ALPs</vt:lpstr>
      <vt:lpstr>PowerPoint Presentation</vt:lpstr>
      <vt:lpstr>SLAC Noble Liquid Test Platform</vt:lpstr>
      <vt:lpstr>PowerPoint Presentation</vt:lpstr>
      <vt:lpstr>PowerPoint Presentation</vt:lpstr>
      <vt:lpstr>LZ = LUX + ZEPLIN</vt:lpstr>
      <vt:lpstr>Summary and Outlook</vt:lpstr>
      <vt:lpstr>PowerPoint Presentation</vt:lpstr>
      <vt:lpstr>Hypothetical 222Rn Scenarios</vt:lpstr>
      <vt:lpstr>WIMP Signal Region in LZ</vt:lpstr>
      <vt:lpstr>WIMP Signal Region in LZ</vt:lpstr>
      <vt:lpstr>WIMP Signal Region in LZ</vt:lpstr>
      <vt:lpstr>Effective background rejection with PLR</vt:lpstr>
      <vt:lpstr>What is NEST?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Omodei Nicola</dc:creator>
  <cp:lastModifiedBy>Matthew Szydagis</cp:lastModifiedBy>
  <cp:revision>1897</cp:revision>
  <cp:lastPrinted>2017-07-28T06:15:31Z</cp:lastPrinted>
  <dcterms:created xsi:type="dcterms:W3CDTF">2009-12-18T04:55:22Z</dcterms:created>
  <dcterms:modified xsi:type="dcterms:W3CDTF">2017-08-05T16:07:14Z</dcterms:modified>
</cp:coreProperties>
</file>