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13.jpg" ContentType="image/pn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603" r:id="rId2"/>
    <p:sldId id="604" r:id="rId3"/>
    <p:sldId id="576" r:id="rId4"/>
    <p:sldId id="605" r:id="rId5"/>
    <p:sldId id="555" r:id="rId6"/>
    <p:sldId id="606" r:id="rId7"/>
    <p:sldId id="582" r:id="rId8"/>
    <p:sldId id="583" r:id="rId9"/>
    <p:sldId id="607" r:id="rId10"/>
    <p:sldId id="590" r:id="rId11"/>
    <p:sldId id="593" r:id="rId12"/>
    <p:sldId id="600" r:id="rId13"/>
    <p:sldId id="609" r:id="rId14"/>
    <p:sldId id="610" r:id="rId15"/>
    <p:sldId id="596" r:id="rId16"/>
    <p:sldId id="595" r:id="rId17"/>
    <p:sldId id="611" r:id="rId18"/>
    <p:sldId id="613" r:id="rId19"/>
    <p:sldId id="615" r:id="rId20"/>
    <p:sldId id="61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F4810E"/>
    <a:srgbClr val="A2BC1B"/>
    <a:srgbClr val="CC0099"/>
    <a:srgbClr val="FF0000"/>
    <a:srgbClr val="FFFF00"/>
    <a:srgbClr val="0099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101" autoAdjust="0"/>
  </p:normalViewPr>
  <p:slideViewPr>
    <p:cSldViewPr>
      <p:cViewPr>
        <p:scale>
          <a:sx n="108" d="100"/>
          <a:sy n="108" d="100"/>
        </p:scale>
        <p:origin x="-91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1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223992-C6F2-4242-81AA-FD1AAD950A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45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D445A3-9788-3E4D-83C6-6E0C5C0C5B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23D1C0E-01F2-9146-B6D0-68953880DAA7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21507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CB642E1-292C-484A-92F3-885D82240C30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1351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F3D618-CE93-804E-9926-E5EAEDFED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6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32E22-C656-7C4D-B4BD-441F008D4A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A416B5-F077-624A-8ED0-81C1950833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20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A362E-F976-5A4F-8415-F21BE484AB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31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C5B87D-838D-1643-B1E4-8359D2EF7E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8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69CAE-5695-4043-9AF1-1189C2354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6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4FC86-5855-C64F-8B4F-9EC1D15DC9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9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665990-859E-DF42-AD35-52068C26FA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0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BC593D-9B46-1A4F-A5B3-14A5EC4C80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4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17EB0E-D22D-B94E-9E96-16DE3C4B01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4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464541-5625-3743-8A4A-255D7F3651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1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57CF1-C384-AB49-8F84-B8533C81CD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44B08F-B6AA-FE4A-977E-76CE80A1230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609600"/>
            <a:ext cx="7315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Cosmology With </a:t>
            </a:r>
            <a:r>
              <a:rPr lang="en-US" sz="3200" dirty="0">
                <a:solidFill>
                  <a:schemeClr val="tx2"/>
                </a:solidFill>
              </a:rPr>
              <a:t>T</a:t>
            </a:r>
            <a:r>
              <a:rPr lang="en-US" sz="3200" dirty="0" smtClean="0">
                <a:solidFill>
                  <a:schemeClr val="tx2"/>
                </a:solidFill>
              </a:rPr>
              <a:t>he Lyα Forest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192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David Weinberg, Ohio State Astronomy and CCAPP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2098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Results from the SDSS-III BOSS Lyα Forest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667000"/>
            <a:ext cx="8001000" cy="1410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 smtClean="0">
                <a:solidFill>
                  <a:srgbClr val="00FFFF"/>
                </a:solidFill>
              </a:rPr>
              <a:t>Baryon acoustic oscillations (BAO):</a:t>
            </a:r>
          </a:p>
          <a:p>
            <a:pPr>
              <a:spcAft>
                <a:spcPts val="200"/>
              </a:spcAft>
            </a:pPr>
            <a:r>
              <a:rPr lang="en-US" dirty="0" smtClean="0"/>
              <a:t>J. Bautista, M. </a:t>
            </a:r>
            <a:r>
              <a:rPr lang="en-US" dirty="0" err="1" smtClean="0"/>
              <a:t>Blomqvist</a:t>
            </a:r>
            <a:r>
              <a:rPr lang="en-US" dirty="0" smtClean="0"/>
              <a:t>, N. </a:t>
            </a:r>
            <a:r>
              <a:rPr lang="en-US" dirty="0" err="1" smtClean="0"/>
              <a:t>Busca</a:t>
            </a:r>
            <a:r>
              <a:rPr lang="en-US" dirty="0" smtClean="0"/>
              <a:t>, T. </a:t>
            </a:r>
            <a:r>
              <a:rPr lang="en-US" dirty="0" err="1" smtClean="0"/>
              <a:t>Delubac</a:t>
            </a:r>
            <a:r>
              <a:rPr lang="en-US" dirty="0" smtClean="0"/>
              <a:t>, </a:t>
            </a:r>
            <a:r>
              <a:rPr lang="en-US" dirty="0"/>
              <a:t>H. du Mas des </a:t>
            </a:r>
            <a:r>
              <a:rPr lang="en-US" dirty="0" err="1" smtClean="0"/>
              <a:t>Bourboux</a:t>
            </a:r>
            <a:r>
              <a:rPr lang="en-US" dirty="0" smtClean="0"/>
              <a:t> A. Font-Ribera, J. Guy, D. </a:t>
            </a:r>
            <a:r>
              <a:rPr lang="en-US" dirty="0" err="1" smtClean="0"/>
              <a:t>Kirkby</a:t>
            </a:r>
            <a:r>
              <a:rPr lang="en-US" dirty="0" smtClean="0"/>
              <a:t>, P. McDonald, J. </a:t>
            </a:r>
            <a:r>
              <a:rPr lang="en-US" dirty="0" err="1" smtClean="0"/>
              <a:t>Miralda-Escude</a:t>
            </a:r>
            <a:r>
              <a:rPr lang="en-US" dirty="0" smtClean="0"/>
              <a:t>,           M. </a:t>
            </a:r>
            <a:r>
              <a:rPr lang="en-US" dirty="0" err="1" smtClean="0"/>
              <a:t>Pieri</a:t>
            </a:r>
            <a:r>
              <a:rPr lang="en-US" dirty="0" smtClean="0"/>
              <a:t>, J. Rich, A. </a:t>
            </a:r>
            <a:r>
              <a:rPr lang="en-US" dirty="0" err="1" smtClean="0"/>
              <a:t>Slosar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191000"/>
            <a:ext cx="7543800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 smtClean="0">
                <a:solidFill>
                  <a:srgbClr val="00FFFF"/>
                </a:solidFill>
              </a:rPr>
              <a:t>1-d power spectrum:</a:t>
            </a:r>
          </a:p>
          <a:p>
            <a:pPr>
              <a:spcAft>
                <a:spcPts val="200"/>
              </a:spcAft>
            </a:pPr>
            <a:r>
              <a:rPr lang="en-US" dirty="0" smtClean="0"/>
              <a:t>N. </a:t>
            </a:r>
            <a:r>
              <a:rPr lang="en-US" dirty="0" err="1" smtClean="0"/>
              <a:t>Palanque-Delabrouille</a:t>
            </a:r>
            <a:r>
              <a:rPr lang="en-US" dirty="0" smtClean="0"/>
              <a:t>, C. </a:t>
            </a:r>
            <a:r>
              <a:rPr lang="en-US" dirty="0" err="1" smtClean="0"/>
              <a:t>Yèche</a:t>
            </a:r>
            <a:r>
              <a:rPr lang="en-US" dirty="0" smtClean="0"/>
              <a:t>, J. </a:t>
            </a:r>
            <a:r>
              <a:rPr lang="en-US" dirty="0" err="1" smtClean="0"/>
              <a:t>Baur</a:t>
            </a:r>
            <a:r>
              <a:rPr lang="en-US" dirty="0" smtClean="0"/>
              <a:t>, A. </a:t>
            </a:r>
            <a:r>
              <a:rPr lang="en-US" dirty="0" err="1" smtClean="0"/>
              <a:t>Borde</a:t>
            </a:r>
            <a:r>
              <a:rPr lang="en-US" dirty="0" smtClean="0"/>
              <a:t>, J.-M. Le Goff, C. </a:t>
            </a:r>
            <a:r>
              <a:rPr lang="en-US" dirty="0" err="1" smtClean="0"/>
              <a:t>Magneville</a:t>
            </a:r>
            <a:r>
              <a:rPr lang="en-US" dirty="0" smtClean="0"/>
              <a:t>, G. Rossi, M. </a:t>
            </a:r>
            <a:r>
              <a:rPr lang="en-US" dirty="0" err="1" smtClean="0"/>
              <a:t>Viel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3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28600"/>
            <a:ext cx="3621314" cy="29249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248" y="3276600"/>
            <a:ext cx="3647952" cy="27442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04800"/>
            <a:ext cx="4419600" cy="6370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Combined with BOSS DR12 QSO - </a:t>
            </a:r>
            <a:r>
              <a:rPr lang="en-US" sz="2400" dirty="0"/>
              <a:t>Lyα </a:t>
            </a:r>
            <a:r>
              <a:rPr lang="en-US" sz="2400" dirty="0" smtClean="0"/>
              <a:t> cross-correlation sharpens precision to</a:t>
            </a:r>
          </a:p>
          <a:p>
            <a:endParaRPr lang="en-US" sz="2400" dirty="0"/>
          </a:p>
          <a:p>
            <a:r>
              <a:rPr lang="en-US" sz="2400" dirty="0" smtClean="0"/>
              <a:t> 2.5% on H(z)</a:t>
            </a:r>
          </a:p>
          <a:p>
            <a:r>
              <a:rPr lang="en-US" sz="2400" dirty="0" smtClean="0"/>
              <a:t> 3.3%  on D</a:t>
            </a:r>
            <a:r>
              <a:rPr lang="en-US" sz="2400" baseline="-25000" dirty="0" smtClean="0"/>
              <a:t>A</a:t>
            </a:r>
            <a:r>
              <a:rPr lang="en-US" sz="2400" dirty="0" smtClean="0"/>
              <a:t>(z)</a:t>
            </a:r>
          </a:p>
          <a:p>
            <a:endParaRPr lang="en-US" sz="2400" dirty="0"/>
          </a:p>
          <a:p>
            <a:r>
              <a:rPr lang="en-US" sz="2400" dirty="0" smtClean="0"/>
              <a:t>Combined constraint is ~ 2.3σ from best Planck ΛCDM model.</a:t>
            </a:r>
          </a:p>
          <a:p>
            <a:endParaRPr lang="en-US" sz="2400" dirty="0"/>
          </a:p>
          <a:p>
            <a:r>
              <a:rPr lang="en-US" sz="2400" dirty="0" smtClean="0"/>
              <a:t>Hard to explain with new physics: D</a:t>
            </a:r>
            <a:r>
              <a:rPr lang="en-US" sz="2400" baseline="-25000" dirty="0" smtClean="0"/>
              <a:t>A</a:t>
            </a:r>
            <a:r>
              <a:rPr lang="en-US" sz="2400" dirty="0" smtClean="0"/>
              <a:t> and </a:t>
            </a:r>
            <a:r>
              <a:rPr lang="en-US" sz="2400" dirty="0" smtClean="0"/>
              <a:t>(</a:t>
            </a:r>
            <a:r>
              <a:rPr lang="en-US" sz="2400" dirty="0" err="1" smtClean="0"/>
              <a:t>cz</a:t>
            </a:r>
            <a:r>
              <a:rPr lang="en-US" sz="2400" dirty="0" smtClean="0"/>
              <a:t>/</a:t>
            </a:r>
            <a:r>
              <a:rPr lang="en-US" sz="2400" dirty="0" smtClean="0"/>
              <a:t>H) </a:t>
            </a:r>
            <a:r>
              <a:rPr lang="en-US" sz="2400" dirty="0" smtClean="0"/>
              <a:t>off in opposite directions.</a:t>
            </a:r>
          </a:p>
          <a:p>
            <a:endParaRPr lang="en-US" sz="2400" dirty="0"/>
          </a:p>
          <a:p>
            <a:r>
              <a:rPr lang="en-US" sz="2400" dirty="0" smtClean="0"/>
              <a:t>Ensemble of BAO data consistent with Planck ΛCDM.</a:t>
            </a:r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60198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u Mas des </a:t>
            </a:r>
            <a:r>
              <a:rPr lang="en-US" dirty="0" err="1" smtClean="0"/>
              <a:t>Bourboux</a:t>
            </a:r>
            <a:r>
              <a:rPr lang="en-US" dirty="0" smtClean="0"/>
              <a:t>, Le Goff, </a:t>
            </a:r>
            <a:r>
              <a:rPr lang="en-US" dirty="0" err="1" smtClean="0"/>
              <a:t>Blomqvist</a:t>
            </a:r>
            <a:r>
              <a:rPr lang="en-US" dirty="0" smtClean="0"/>
              <a:t> et al. 2017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543800" y="1219200"/>
            <a:ext cx="0" cy="152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38800" y="2286000"/>
            <a:ext cx="2971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>
            <a:spLocks/>
          </p:cNvSpPr>
          <p:nvPr/>
        </p:nvSpPr>
        <p:spPr>
          <a:xfrm flipH="1">
            <a:off x="7467600" y="2179320"/>
            <a:ext cx="182880" cy="1828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7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62200"/>
            <a:ext cx="6387307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7620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High-precision measurement of 1-d P(k) from ensemble of BOSS spectra, z = 2.2 – 4.4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82880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Yèche</a:t>
            </a:r>
            <a:r>
              <a:rPr lang="en-US" dirty="0" smtClean="0"/>
              <a:t>, </a:t>
            </a:r>
            <a:r>
              <a:rPr lang="en-US" dirty="0" err="1" smtClean="0"/>
              <a:t>Borde</a:t>
            </a:r>
            <a:r>
              <a:rPr lang="en-US" dirty="0" smtClean="0"/>
              <a:t> et al. 2013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4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69" y="1981200"/>
            <a:ext cx="3997831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592449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Rossi, </a:t>
            </a:r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Borde</a:t>
            </a:r>
            <a:r>
              <a:rPr lang="en-US" dirty="0" smtClean="0"/>
              <a:t> et al. 2015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041" b="21899"/>
          <a:stretch/>
        </p:blipFill>
        <p:spPr>
          <a:xfrm>
            <a:off x="5848152" y="223736"/>
            <a:ext cx="3219648" cy="3129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2927" b="20453"/>
          <a:stretch/>
        </p:blipFill>
        <p:spPr>
          <a:xfrm>
            <a:off x="5867400" y="3505200"/>
            <a:ext cx="3276600" cy="3147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5334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Non-zero neutrino mass suppresses linear P(k) on Lyα forest scales relative to CMB.</a:t>
            </a:r>
          </a:p>
        </p:txBody>
      </p:sp>
    </p:spTree>
    <p:extLst>
      <p:ext uri="{BB962C8B-B14F-4D97-AF65-F5344CB8AC3E}">
        <p14:creationId xmlns:p14="http://schemas.microsoft.com/office/powerpoint/2010/main" val="2816965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592449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Rossi, </a:t>
            </a:r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Borde</a:t>
            </a:r>
            <a:r>
              <a:rPr lang="en-US" dirty="0" smtClean="0"/>
              <a:t> et al. 2015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041" b="21899"/>
          <a:stretch/>
        </p:blipFill>
        <p:spPr>
          <a:xfrm>
            <a:off x="5848152" y="223736"/>
            <a:ext cx="3219648" cy="3129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2927" b="20453"/>
          <a:stretch/>
        </p:blipFill>
        <p:spPr>
          <a:xfrm>
            <a:off x="5867400" y="3505200"/>
            <a:ext cx="3276600" cy="31475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533400"/>
            <a:ext cx="5715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Non-zero neutrino mass suppresses linear P(k) on Lyα forest scales relative to CMB.</a:t>
            </a:r>
          </a:p>
          <a:p>
            <a:r>
              <a:rPr lang="en-US" sz="2400" dirty="0" smtClean="0"/>
              <a:t>Impact on flux P(k) </a:t>
            </a:r>
            <a:r>
              <a:rPr lang="en-US" sz="2400" dirty="0" smtClean="0"/>
              <a:t>is few % </a:t>
            </a:r>
            <a:r>
              <a:rPr lang="en-US" sz="2400" dirty="0" smtClean="0"/>
              <a:t>for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ν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~ 0.5 </a:t>
            </a:r>
            <a:r>
              <a:rPr lang="en-US" sz="2400" dirty="0" err="1" smtClean="0"/>
              <a:t>eV</a:t>
            </a:r>
            <a:endParaRPr lang="en-US" sz="2400" baseline="-2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" y="1905000"/>
            <a:ext cx="4087749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53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8151944" cy="2590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30480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Yèche</a:t>
            </a:r>
            <a:r>
              <a:rPr lang="en-US" dirty="0" smtClean="0"/>
              <a:t>, </a:t>
            </a:r>
            <a:r>
              <a:rPr lang="en-US" dirty="0" err="1" smtClean="0"/>
              <a:t>Baur</a:t>
            </a:r>
            <a:r>
              <a:rPr lang="en-US" dirty="0" smtClean="0"/>
              <a:t> et al. 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10000"/>
            <a:ext cx="79248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dirty="0" smtClean="0"/>
              <a:t>For Planck CMB, high </a:t>
            </a:r>
            <a:r>
              <a:rPr lang="en-US" sz="2400" dirty="0" err="1" smtClean="0"/>
              <a:t>Σm</a:t>
            </a:r>
            <a:r>
              <a:rPr lang="en-US" sz="2400" baseline="-25000" dirty="0" err="1" smtClean="0"/>
              <a:t>ν</a:t>
            </a:r>
            <a:r>
              <a:rPr lang="en-US" sz="2400" dirty="0"/>
              <a:t> </a:t>
            </a:r>
            <a:r>
              <a:rPr lang="en-US" sz="2400" dirty="0" smtClean="0"/>
              <a:t>implies low σ</a:t>
            </a:r>
            <a:r>
              <a:rPr lang="en-US" sz="2400" baseline="-25000" dirty="0" smtClean="0"/>
              <a:t>8</a:t>
            </a:r>
            <a:r>
              <a:rPr lang="en-US" sz="2400" dirty="0" smtClean="0"/>
              <a:t>, high </a:t>
            </a:r>
            <a:r>
              <a:rPr lang="en-US" sz="2400" dirty="0" err="1" smtClean="0"/>
              <a:t>Ω</a:t>
            </a:r>
            <a:r>
              <a:rPr lang="en-US" sz="2400" baseline="-25000" dirty="0" err="1" smtClean="0"/>
              <a:t>m</a:t>
            </a:r>
            <a:r>
              <a:rPr lang="en-US" sz="2400" baseline="-25000" dirty="0" smtClean="0"/>
              <a:t>.</a:t>
            </a:r>
          </a:p>
          <a:p>
            <a:pPr>
              <a:spcAft>
                <a:spcPts val="400"/>
              </a:spcAft>
            </a:pPr>
            <a:r>
              <a:rPr lang="en-US" sz="2400" dirty="0" smtClean="0"/>
              <a:t>Lyα P(k) measures these independent of CMB.</a:t>
            </a:r>
          </a:p>
          <a:p>
            <a:pPr>
              <a:spcAft>
                <a:spcPts val="400"/>
              </a:spcAft>
            </a:pPr>
            <a:r>
              <a:rPr lang="en-US" sz="2400" dirty="0" smtClean="0"/>
              <a:t>Combined 95% C.L. constraint is </a:t>
            </a:r>
            <a:r>
              <a:rPr lang="en-US" sz="2400" dirty="0" err="1" smtClean="0"/>
              <a:t>Σm</a:t>
            </a:r>
            <a:r>
              <a:rPr lang="en-US" sz="2400" baseline="-25000" dirty="0" err="1" smtClean="0"/>
              <a:t>ν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&lt; 0.12 </a:t>
            </a:r>
            <a:r>
              <a:rPr lang="en-US" sz="2400" dirty="0" err="1" smtClean="0"/>
              <a:t>eV</a:t>
            </a:r>
            <a:r>
              <a:rPr lang="en-US" sz="2400" dirty="0" smtClean="0"/>
              <a:t>.</a:t>
            </a:r>
          </a:p>
          <a:p>
            <a:pPr>
              <a:spcAft>
                <a:spcPts val="400"/>
              </a:spcAft>
            </a:pPr>
            <a:r>
              <a:rPr lang="en-US" sz="2400" dirty="0" smtClean="0"/>
              <a:t>Some tension between CMB and Lyα value of n</a:t>
            </a:r>
            <a:r>
              <a:rPr lang="en-US" sz="2400" baseline="-25000" dirty="0" smtClean="0"/>
              <a:t>s.</a:t>
            </a:r>
            <a:endParaRPr lang="en-US" sz="2400" dirty="0" smtClean="0"/>
          </a:p>
          <a:p>
            <a:pPr>
              <a:spcAft>
                <a:spcPts val="400"/>
              </a:spcAft>
            </a:pPr>
            <a:r>
              <a:rPr lang="en-US" sz="2400" baseline="-25000" dirty="0" smtClean="0"/>
              <a:t>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400800" y="1524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= CMB</a:t>
            </a:r>
          </a:p>
          <a:p>
            <a:r>
              <a:rPr lang="en-US" dirty="0" smtClean="0"/>
              <a:t>Red = </a:t>
            </a:r>
            <a:r>
              <a:rPr lang="en-US" dirty="0"/>
              <a:t>Lyα</a:t>
            </a:r>
          </a:p>
        </p:txBody>
      </p:sp>
    </p:spTree>
    <p:extLst>
      <p:ext uri="{BB962C8B-B14F-4D97-AF65-F5344CB8AC3E}">
        <p14:creationId xmlns:p14="http://schemas.microsoft.com/office/powerpoint/2010/main" val="419533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52" y="1295400"/>
            <a:ext cx="5286190" cy="495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889" y="533400"/>
            <a:ext cx="2667911" cy="586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63246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Baur</a:t>
            </a:r>
            <a:r>
              <a:rPr lang="en-US" dirty="0" smtClean="0"/>
              <a:t>, </a:t>
            </a:r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Yeche</a:t>
            </a:r>
            <a:r>
              <a:rPr lang="en-US" dirty="0" smtClean="0"/>
              <a:t>, </a:t>
            </a:r>
            <a:r>
              <a:rPr lang="en-US" dirty="0" err="1" smtClean="0"/>
              <a:t>Magneville</a:t>
            </a:r>
            <a:r>
              <a:rPr lang="en-US" dirty="0" smtClean="0"/>
              <a:t>, </a:t>
            </a:r>
            <a:r>
              <a:rPr lang="en-US" dirty="0" err="1" smtClean="0"/>
              <a:t>Viel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1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Warm dark matter suppresses small scale P(k)</a:t>
            </a:r>
          </a:p>
          <a:p>
            <a:r>
              <a:rPr lang="en-US" sz="2400" dirty="0" smtClean="0"/>
              <a:t>Larger suppression at higher redshift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5257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2.5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5257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92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9906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BOSS DR9 1-d P(k):</a:t>
            </a:r>
          </a:p>
          <a:p>
            <a:r>
              <a:rPr lang="en-US" sz="2400" dirty="0" smtClean="0"/>
              <a:t>Thermal </a:t>
            </a:r>
            <a:r>
              <a:rPr lang="en-US" sz="2400" dirty="0" smtClean="0"/>
              <a:t>relic </a:t>
            </a:r>
            <a:r>
              <a:rPr lang="en-US" sz="2400" dirty="0" smtClean="0"/>
              <a:t>95% C.L. lower limit of 3.0 </a:t>
            </a:r>
            <a:r>
              <a:rPr lang="en-US" sz="2400" dirty="0" err="1" smtClean="0"/>
              <a:t>keV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4913106" cy="2788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05000"/>
            <a:ext cx="3346053" cy="20757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48768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Baur</a:t>
            </a:r>
            <a:r>
              <a:rPr lang="en-US" dirty="0" smtClean="0"/>
              <a:t>, </a:t>
            </a:r>
            <a:r>
              <a:rPr lang="en-US" dirty="0" err="1" smtClean="0"/>
              <a:t>Palanque-Delabrouille</a:t>
            </a:r>
            <a:r>
              <a:rPr lang="en-US" dirty="0" smtClean="0"/>
              <a:t>, </a:t>
            </a:r>
            <a:r>
              <a:rPr lang="en-US" dirty="0" err="1" smtClean="0"/>
              <a:t>Yèche</a:t>
            </a:r>
            <a:r>
              <a:rPr lang="en-US" dirty="0" smtClean="0"/>
              <a:t>, </a:t>
            </a:r>
            <a:r>
              <a:rPr lang="en-US" dirty="0" err="1" smtClean="0"/>
              <a:t>Magneville</a:t>
            </a:r>
            <a:r>
              <a:rPr lang="en-US" dirty="0" smtClean="0"/>
              <a:t>, </a:t>
            </a:r>
            <a:r>
              <a:rPr lang="en-US" dirty="0" err="1" smtClean="0"/>
              <a:t>Viel</a:t>
            </a:r>
            <a:r>
              <a:rPr lang="en-US" dirty="0" smtClean="0"/>
              <a:t>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111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500" y="3429000"/>
            <a:ext cx="4051300" cy="1066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472633"/>
            <a:ext cx="8305800" cy="16233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643082"/>
            <a:ext cx="3749400" cy="24049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81000"/>
            <a:ext cx="5105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Higher resolution data provide greater leverage on WDM, especially at high z.</a:t>
            </a:r>
          </a:p>
          <a:p>
            <a:endParaRPr lang="en-US" sz="2400" dirty="0"/>
          </a:p>
          <a:p>
            <a:r>
              <a:rPr lang="en-US" sz="2400" dirty="0" err="1" smtClean="0"/>
              <a:t>Iršič</a:t>
            </a:r>
            <a:r>
              <a:rPr lang="en-US" sz="2400" dirty="0" smtClean="0"/>
              <a:t>, </a:t>
            </a:r>
            <a:r>
              <a:rPr lang="en-US" sz="2400" dirty="0" err="1" smtClean="0"/>
              <a:t>Viel</a:t>
            </a:r>
            <a:r>
              <a:rPr lang="en-US" sz="2400" dirty="0" smtClean="0"/>
              <a:t>, </a:t>
            </a:r>
            <a:r>
              <a:rPr lang="en-US" sz="2400" dirty="0" err="1" smtClean="0"/>
              <a:t>Haehnelt</a:t>
            </a:r>
            <a:r>
              <a:rPr lang="en-US" sz="2400" dirty="0" smtClean="0"/>
              <a:t>++ 2017: </a:t>
            </a:r>
          </a:p>
          <a:p>
            <a:r>
              <a:rPr lang="en-US" sz="2400" dirty="0" smtClean="0"/>
              <a:t>High-res data =&gt;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wdm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&gt; 5.3 </a:t>
            </a:r>
            <a:r>
              <a:rPr lang="en-US" sz="2400" dirty="0" err="1" smtClean="0"/>
              <a:t>keV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Baur</a:t>
            </a:r>
            <a:r>
              <a:rPr lang="en-US" sz="2400" dirty="0"/>
              <a:t>, </a:t>
            </a:r>
            <a:r>
              <a:rPr lang="en-US" sz="2400" dirty="0" smtClean="0"/>
              <a:t>P.-D., </a:t>
            </a:r>
            <a:r>
              <a:rPr lang="en-US" sz="2400" dirty="0" err="1" smtClean="0"/>
              <a:t>Yèche</a:t>
            </a:r>
            <a:r>
              <a:rPr lang="en-US" sz="2400" dirty="0" smtClean="0"/>
              <a:t>++ 2017:</a:t>
            </a:r>
          </a:p>
          <a:p>
            <a:r>
              <a:rPr lang="en-US" sz="2400" dirty="0" smtClean="0"/>
              <a:t>Compared to BOSS, high-res data show suppression, could be WDM or IGM physics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61722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Iršič</a:t>
            </a:r>
            <a:r>
              <a:rPr lang="en-US" dirty="0"/>
              <a:t>, </a:t>
            </a:r>
            <a:r>
              <a:rPr lang="en-US" dirty="0" err="1"/>
              <a:t>Viel</a:t>
            </a:r>
            <a:r>
              <a:rPr lang="en-US" dirty="0"/>
              <a:t>, </a:t>
            </a:r>
            <a:r>
              <a:rPr lang="en-US" dirty="0" err="1"/>
              <a:t>Haehnelt</a:t>
            </a:r>
            <a:r>
              <a:rPr lang="en-US" dirty="0"/>
              <a:t>++ 2017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0" y="2286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Baur</a:t>
            </a:r>
            <a:r>
              <a:rPr lang="en-US" dirty="0"/>
              <a:t>, P.-D., </a:t>
            </a:r>
            <a:r>
              <a:rPr lang="en-US" dirty="0" err="1"/>
              <a:t>Yèche</a:t>
            </a:r>
            <a:r>
              <a:rPr lang="en-US" dirty="0"/>
              <a:t>++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0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447800"/>
            <a:ext cx="5918200" cy="4330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DESI: 700,000 </a:t>
            </a:r>
            <a:r>
              <a:rPr lang="en-US" sz="2400" dirty="0"/>
              <a:t>Lyα </a:t>
            </a:r>
            <a:r>
              <a:rPr lang="en-US" sz="2400" dirty="0" smtClean="0"/>
              <a:t>QSOs (z &gt; 2.1)</a:t>
            </a:r>
          </a:p>
          <a:p>
            <a:r>
              <a:rPr lang="en-US" sz="2400" dirty="0" smtClean="0"/>
              <a:t>(vs. 158,000 for BOSS)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8674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 Collaboration 2016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943600" y="3200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1981200"/>
            <a:ext cx="609600" cy="609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11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7010400" cy="182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505200" y="4953000"/>
            <a:ext cx="3581400" cy="0"/>
          </a:xfrm>
          <a:prstGeom prst="line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05000" y="4114800"/>
            <a:ext cx="2895600" cy="0"/>
          </a:xfrm>
          <a:prstGeom prst="line">
            <a:avLst/>
          </a:prstGeom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7200" y="4953000"/>
            <a:ext cx="28956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53000" y="4114800"/>
            <a:ext cx="18288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5486400"/>
            <a:ext cx="609600" cy="0"/>
          </a:xfrm>
          <a:prstGeom prst="line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3000" y="5257800"/>
            <a:ext cx="3429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Density &amp; velocity fields</a:t>
            </a:r>
          </a:p>
          <a:p>
            <a:r>
              <a:rPr lang="en-US" sz="2400" dirty="0" smtClean="0"/>
              <a:t>IGM parameters</a:t>
            </a:r>
          </a:p>
          <a:p>
            <a:r>
              <a:rPr lang="en-US" sz="2400" dirty="0" smtClean="0"/>
              <a:t>Cosmological parameters</a:t>
            </a:r>
            <a:endParaRPr lang="en-US" sz="2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5867400"/>
            <a:ext cx="609600" cy="0"/>
          </a:xfrm>
          <a:prstGeom prst="line">
            <a:avLst/>
          </a:prstGeom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1000" y="6248400"/>
            <a:ext cx="6096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" y="354955"/>
            <a:ext cx="784860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The “nuisance parameters” are </a:t>
            </a:r>
            <a:r>
              <a:rPr lang="en-US" sz="2400" dirty="0" err="1" smtClean="0"/>
              <a:t>astrophysically</a:t>
            </a:r>
            <a:r>
              <a:rPr lang="en-US" sz="2400" dirty="0" smtClean="0"/>
              <a:t> interesting: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Hydrogen and helium </a:t>
            </a:r>
            <a:r>
              <a:rPr lang="en-US" sz="2400" dirty="0" err="1" smtClean="0"/>
              <a:t>reionization</a:t>
            </a:r>
            <a:endParaRPr lang="en-US" sz="2400" dirty="0" smtClean="0"/>
          </a:p>
          <a:p>
            <a:pPr>
              <a:spcAft>
                <a:spcPts val="600"/>
              </a:spcAft>
            </a:pPr>
            <a:r>
              <a:rPr lang="en-US" sz="2400" dirty="0" smtClean="0"/>
              <a:t>Sources of the ionizing background radiation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Heating mechanisms of the diffuse intergalactic medium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Nature of high column density absorbers &amp; metal-line systems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Influence of CDM-baryon streaming velocities on Lyα forest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7147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609600"/>
            <a:ext cx="7315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Cosmology With </a:t>
            </a:r>
            <a:r>
              <a:rPr lang="en-US" sz="3200" dirty="0">
                <a:solidFill>
                  <a:schemeClr val="tx2"/>
                </a:solidFill>
              </a:rPr>
              <a:t>T</a:t>
            </a:r>
            <a:r>
              <a:rPr lang="en-US" sz="3200" dirty="0" smtClean="0">
                <a:solidFill>
                  <a:schemeClr val="tx2"/>
                </a:solidFill>
              </a:rPr>
              <a:t>he Lyα Forest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192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David Weinberg, Ohio State Astronomy and CCAPP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133600"/>
            <a:ext cx="7620000" cy="3826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dirty="0" smtClean="0">
                <a:solidFill>
                  <a:schemeClr val="accent2"/>
                </a:solidFill>
              </a:rPr>
              <a:t>Best probe of expansion and matter clustering at z = 2 – 4</a:t>
            </a:r>
          </a:p>
          <a:p>
            <a:pPr>
              <a:spcAft>
                <a:spcPts val="400"/>
              </a:spcAft>
            </a:pPr>
            <a:r>
              <a:rPr lang="en-US" sz="2400" dirty="0"/>
              <a:t> </a:t>
            </a:r>
            <a:r>
              <a:rPr lang="en-US" sz="2400" dirty="0" smtClean="0"/>
              <a:t>   (together with CMB lensing)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Observational accessibility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Simplicity of first-order physical interpretation</a:t>
            </a:r>
          </a:p>
          <a:p>
            <a:pPr>
              <a:spcAft>
                <a:spcPts val="400"/>
              </a:spcAft>
            </a:pPr>
            <a:endParaRPr lang="en-US" sz="2400" dirty="0" smtClean="0"/>
          </a:p>
          <a:p>
            <a:pPr>
              <a:spcAft>
                <a:spcPts val="400"/>
              </a:spcAft>
            </a:pPr>
            <a:r>
              <a:rPr lang="en-US" sz="2400" dirty="0" smtClean="0">
                <a:solidFill>
                  <a:srgbClr val="00FFFF"/>
                </a:solidFill>
              </a:rPr>
              <a:t>Best probe of primordial power spectrum on ~ </a:t>
            </a:r>
            <a:r>
              <a:rPr lang="en-US" sz="2400" dirty="0" err="1" smtClean="0">
                <a:solidFill>
                  <a:srgbClr val="00FFFF"/>
                </a:solidFill>
              </a:rPr>
              <a:t>Mpc</a:t>
            </a:r>
            <a:r>
              <a:rPr lang="en-US" sz="2400" dirty="0" smtClean="0">
                <a:solidFill>
                  <a:srgbClr val="00FFFF"/>
                </a:solidFill>
              </a:rPr>
              <a:t> scales</a:t>
            </a:r>
          </a:p>
          <a:p>
            <a:pPr>
              <a:spcAft>
                <a:spcPts val="400"/>
              </a:spcAft>
            </a:pPr>
            <a:r>
              <a:rPr lang="en-US" sz="2400" dirty="0"/>
              <a:t> </a:t>
            </a:r>
            <a:r>
              <a:rPr lang="en-US" sz="2400" dirty="0" smtClean="0"/>
              <a:t>   (together with dwarf galaxies/strong lensing/tidal streams)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Primordial structure not erased by non-linearity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Neutrino masses, warm dark matter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790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533400"/>
            <a:ext cx="7315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Cosmology With </a:t>
            </a:r>
            <a:r>
              <a:rPr lang="en-US" sz="3200" dirty="0">
                <a:solidFill>
                  <a:schemeClr val="tx2"/>
                </a:solidFill>
              </a:rPr>
              <a:t>T</a:t>
            </a:r>
            <a:r>
              <a:rPr lang="en-US" sz="3200" dirty="0" smtClean="0">
                <a:solidFill>
                  <a:schemeClr val="tx2"/>
                </a:solidFill>
              </a:rPr>
              <a:t>he Lyα Forest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143000"/>
            <a:ext cx="8077200" cy="5088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dirty="0" smtClean="0">
                <a:solidFill>
                  <a:schemeClr val="accent2"/>
                </a:solidFill>
              </a:rPr>
              <a:t>Best probe of expansion and matter clustering at z = 2 – </a:t>
            </a:r>
            <a:r>
              <a:rPr lang="en-US" sz="2400" dirty="0" smtClean="0">
                <a:solidFill>
                  <a:schemeClr val="accent2"/>
                </a:solidFill>
              </a:rPr>
              <a:t>4</a:t>
            </a:r>
            <a:endParaRPr lang="en-US" sz="2400" dirty="0" smtClean="0"/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Observational accessibility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Simplicity of first-order physical </a:t>
            </a:r>
            <a:r>
              <a:rPr lang="en-US" sz="2400" dirty="0" smtClean="0"/>
              <a:t>interpretation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BAO in slight tension w/ ΛCDM, probably statistical fluke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endParaRPr lang="en-US" sz="2400" dirty="0" smtClean="0"/>
          </a:p>
          <a:p>
            <a:pPr>
              <a:spcAft>
                <a:spcPts val="400"/>
              </a:spcAft>
            </a:pPr>
            <a:r>
              <a:rPr lang="en-US" sz="2400" dirty="0" smtClean="0">
                <a:solidFill>
                  <a:srgbClr val="00FFFF"/>
                </a:solidFill>
              </a:rPr>
              <a:t>Best </a:t>
            </a:r>
            <a:r>
              <a:rPr lang="en-US" sz="2400" dirty="0" smtClean="0">
                <a:solidFill>
                  <a:srgbClr val="00FFFF"/>
                </a:solidFill>
              </a:rPr>
              <a:t>probe of primordial power spectrum on ~ </a:t>
            </a:r>
            <a:r>
              <a:rPr lang="en-US" sz="2400" dirty="0" err="1" smtClean="0">
                <a:solidFill>
                  <a:srgbClr val="00FFFF"/>
                </a:solidFill>
              </a:rPr>
              <a:t>Mpc</a:t>
            </a:r>
            <a:r>
              <a:rPr lang="en-US" sz="2400" dirty="0" smtClean="0">
                <a:solidFill>
                  <a:srgbClr val="00FFFF"/>
                </a:solidFill>
              </a:rPr>
              <a:t> </a:t>
            </a:r>
            <a:r>
              <a:rPr lang="en-US" sz="2400" dirty="0" smtClean="0">
                <a:solidFill>
                  <a:srgbClr val="00FFFF"/>
                </a:solidFill>
              </a:rPr>
              <a:t>scales</a:t>
            </a:r>
            <a:endParaRPr lang="en-US" sz="2400" dirty="0" smtClean="0"/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Primordial structure not erased by non-linearity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Consistent w/ΛCDM, </a:t>
            </a:r>
            <a:r>
              <a:rPr lang="en-US" sz="2400" dirty="0"/>
              <a:t>limits neutrino or WDM </a:t>
            </a:r>
            <a:r>
              <a:rPr lang="en-US" sz="2400" dirty="0" smtClean="0"/>
              <a:t>suppression</a:t>
            </a:r>
          </a:p>
          <a:p>
            <a:pPr>
              <a:spcAft>
                <a:spcPts val="400"/>
              </a:spcAft>
            </a:pPr>
            <a:endParaRPr lang="en-US" sz="2400" dirty="0" smtClean="0"/>
          </a:p>
          <a:p>
            <a:pPr>
              <a:spcAft>
                <a:spcPts val="400"/>
              </a:spcAft>
            </a:pPr>
            <a:r>
              <a:rPr lang="en-US" sz="2400" dirty="0" smtClean="0">
                <a:solidFill>
                  <a:schemeClr val="accent2"/>
                </a:solidFill>
              </a:rPr>
              <a:t>Challenges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Removal of instrumental/observational signatures</a:t>
            </a:r>
          </a:p>
          <a:p>
            <a:pPr marL="342900" indent="-342900">
              <a:spcAft>
                <a:spcPts val="400"/>
              </a:spcAft>
              <a:buFont typeface="Arial"/>
              <a:buChar char="•"/>
            </a:pPr>
            <a:r>
              <a:rPr lang="en-US" sz="2400" dirty="0" smtClean="0"/>
              <a:t>Highly accurate modeling of IGM physics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8511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685800" y="1752600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400"/>
          </a:p>
        </p:txBody>
      </p:sp>
      <p:pic>
        <p:nvPicPr>
          <p:cNvPr id="20484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52" b="339"/>
          <a:stretch/>
        </p:blipFill>
        <p:spPr bwMode="auto">
          <a:xfrm rot="5400000">
            <a:off x="1671811" y="-1367011"/>
            <a:ext cx="1248045" cy="459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167640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Lynds</a:t>
            </a:r>
            <a:r>
              <a:rPr lang="en-US" dirty="0" smtClean="0"/>
              <a:t> 1971, </a:t>
            </a:r>
            <a:r>
              <a:rPr lang="en-US" dirty="0" err="1" smtClean="0"/>
              <a:t>Kitt</a:t>
            </a:r>
            <a:r>
              <a:rPr lang="en-US" dirty="0" smtClean="0"/>
              <a:t> Peak 2.2m</a:t>
            </a:r>
            <a:endParaRPr lang="en-US" dirty="0"/>
          </a:p>
        </p:txBody>
      </p:sp>
      <p:pic>
        <p:nvPicPr>
          <p:cNvPr id="8" name="Picture 3" descr="Lya-forest-6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" t="48981" r="-1778" b="3571"/>
          <a:stretch>
            <a:fillRect/>
          </a:stretch>
        </p:blipFill>
        <p:spPr bwMode="auto">
          <a:xfrm>
            <a:off x="4709911" y="304800"/>
            <a:ext cx="443408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24400" y="16764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Songaila</a:t>
            </a:r>
            <a:r>
              <a:rPr lang="en-US" dirty="0" smtClean="0"/>
              <a:t> &amp; </a:t>
            </a:r>
            <a:r>
              <a:rPr lang="en-US" dirty="0" err="1" smtClean="0"/>
              <a:t>Cowie</a:t>
            </a:r>
            <a:r>
              <a:rPr lang="en-US" dirty="0" smtClean="0"/>
              <a:t> 1994, Keck 10m</a:t>
            </a:r>
            <a:endParaRPr lang="en-US" dirty="0"/>
          </a:p>
        </p:txBody>
      </p:sp>
      <p:pic>
        <p:nvPicPr>
          <p:cNvPr id="10" name="Picture 5" descr="q142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9237"/>
            <a:ext cx="8229600" cy="4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880" y="2743200"/>
            <a:ext cx="2976696" cy="220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676400"/>
            <a:ext cx="533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 smtClean="0"/>
              <a:t>Cen, </a:t>
            </a:r>
            <a:r>
              <a:rPr lang="en-US" dirty="0" err="1"/>
              <a:t>Miralda-</a:t>
            </a:r>
            <a:r>
              <a:rPr lang="en-US" dirty="0" err="1" smtClean="0"/>
              <a:t>Escudé</a:t>
            </a:r>
            <a:r>
              <a:rPr lang="en-US" dirty="0" smtClean="0"/>
              <a:t>, </a:t>
            </a:r>
            <a:r>
              <a:rPr lang="en-US" dirty="0" err="1" smtClean="0"/>
              <a:t>Ostriker</a:t>
            </a:r>
            <a:r>
              <a:rPr lang="en-US" dirty="0" smtClean="0"/>
              <a:t>, Rauch 1994</a:t>
            </a:r>
          </a:p>
          <a:p>
            <a:pPr>
              <a:spcAft>
                <a:spcPts val="400"/>
              </a:spcAft>
            </a:pPr>
            <a:r>
              <a:rPr lang="en-US" dirty="0"/>
              <a:t>Zhang, </a:t>
            </a:r>
            <a:r>
              <a:rPr lang="en-US" dirty="0" err="1"/>
              <a:t>Anninos</a:t>
            </a:r>
            <a:r>
              <a:rPr lang="en-US" dirty="0"/>
              <a:t>, Norman 1995</a:t>
            </a:r>
          </a:p>
          <a:p>
            <a:pPr>
              <a:spcAft>
                <a:spcPts val="400"/>
              </a:spcAft>
            </a:pPr>
            <a:r>
              <a:rPr lang="en-US" dirty="0" err="1" smtClean="0"/>
              <a:t>Hernquist</a:t>
            </a:r>
            <a:r>
              <a:rPr lang="en-US" dirty="0"/>
              <a:t>, Katz, Weinberg, </a:t>
            </a:r>
            <a:r>
              <a:rPr lang="en-US" dirty="0" err="1"/>
              <a:t>Miralda-Escudé</a:t>
            </a:r>
            <a:r>
              <a:rPr lang="en-US" dirty="0"/>
              <a:t> 1996</a:t>
            </a:r>
          </a:p>
          <a:p>
            <a:pPr>
              <a:spcAft>
                <a:spcPts val="400"/>
              </a:spcAft>
            </a:pPr>
            <a:r>
              <a:rPr lang="en-US" dirty="0" smtClean="0"/>
              <a:t>Bi &amp; </a:t>
            </a:r>
            <a:r>
              <a:rPr lang="en-US" dirty="0" err="1" smtClean="0"/>
              <a:t>Davidsen</a:t>
            </a:r>
            <a:r>
              <a:rPr lang="en-US" dirty="0" smtClean="0"/>
              <a:t> 1997; </a:t>
            </a:r>
            <a:r>
              <a:rPr lang="en-US" dirty="0" err="1" smtClean="0"/>
              <a:t>Hui</a:t>
            </a:r>
            <a:r>
              <a:rPr lang="en-US" dirty="0" smtClean="0"/>
              <a:t> &amp; </a:t>
            </a:r>
            <a:r>
              <a:rPr lang="en-US" dirty="0" err="1" smtClean="0"/>
              <a:t>Gnedin</a:t>
            </a:r>
            <a:r>
              <a:rPr lang="en-US" dirty="0" smtClean="0"/>
              <a:t> 1997</a:t>
            </a:r>
            <a:endParaRPr lang="en-US" dirty="0"/>
          </a:p>
        </p:txBody>
      </p:sp>
      <p:pic>
        <p:nvPicPr>
          <p:cNvPr id="5" name="Picture 2" descr="lyaf_fi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3505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381000"/>
            <a:ext cx="4267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Mid-1990s: Properties of </a:t>
            </a:r>
            <a:r>
              <a:rPr lang="en-US" sz="2400" dirty="0"/>
              <a:t>Lyα </a:t>
            </a:r>
            <a:r>
              <a:rPr lang="en-US" sz="2400" dirty="0" smtClean="0"/>
              <a:t>forest well explained by 3-d cosmological hydro simulations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62484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Katz et al. 1996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5029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Hernquist</a:t>
            </a:r>
            <a:r>
              <a:rPr lang="en-US" dirty="0" smtClean="0"/>
              <a:t> et al. 1996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52400"/>
            <a:ext cx="301625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07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7010400" cy="182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505200" y="4953000"/>
            <a:ext cx="3581400" cy="0"/>
          </a:xfrm>
          <a:prstGeom prst="line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05000" y="4114800"/>
            <a:ext cx="2895600" cy="0"/>
          </a:xfrm>
          <a:prstGeom prst="line">
            <a:avLst/>
          </a:prstGeom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5" name="TextBox 6"/>
          <p:cNvSpPr txBox="1">
            <a:spLocks noChangeArrowheads="1"/>
          </p:cNvSpPr>
          <p:nvPr/>
        </p:nvSpPr>
        <p:spPr bwMode="auto">
          <a:xfrm>
            <a:off x="228600" y="2667000"/>
            <a:ext cx="662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dirty="0" smtClean="0"/>
              <a:t>Fluctuating </a:t>
            </a:r>
            <a:r>
              <a:rPr lang="en-US" sz="2400" dirty="0"/>
              <a:t>Gunn-Peterson </a:t>
            </a:r>
            <a:r>
              <a:rPr lang="en-US" sz="2400" dirty="0" smtClean="0"/>
              <a:t>Approximation </a:t>
            </a:r>
            <a:r>
              <a:rPr lang="en-US" sz="2400" dirty="0"/>
              <a:t>(FGPA)</a:t>
            </a: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9415"/>
            <a:ext cx="2590800" cy="2623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5486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Power-law temperature-density relation    =&gt;  Lyα absorption is a local non-linear map of baryonic matter density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50686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Weinberg, Katz, &amp; </a:t>
            </a:r>
            <a:r>
              <a:rPr lang="en-US" sz="1800" dirty="0" err="1" smtClean="0"/>
              <a:t>Hernquist</a:t>
            </a:r>
            <a:r>
              <a:rPr lang="en-US" sz="1800" dirty="0" smtClean="0"/>
              <a:t> 1997</a:t>
            </a:r>
          </a:p>
          <a:p>
            <a:r>
              <a:rPr lang="en-US" sz="1800" dirty="0" smtClean="0"/>
              <a:t>Croft, Weinberg, Katz &amp; </a:t>
            </a:r>
            <a:r>
              <a:rPr lang="en-US" sz="1800" dirty="0" err="1" smtClean="0"/>
              <a:t>Hernquist</a:t>
            </a:r>
            <a:r>
              <a:rPr lang="en-US" sz="1800" dirty="0" smtClean="0"/>
              <a:t> 1998</a:t>
            </a:r>
            <a:endParaRPr lang="en-US" sz="18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" y="4953000"/>
            <a:ext cx="28956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53000" y="4114800"/>
            <a:ext cx="18288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5486400"/>
            <a:ext cx="609600" cy="0"/>
          </a:xfrm>
          <a:prstGeom prst="line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3000" y="5257800"/>
            <a:ext cx="3429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Density &amp; velocity fields</a:t>
            </a:r>
          </a:p>
          <a:p>
            <a:r>
              <a:rPr lang="en-US" sz="2400" dirty="0" smtClean="0"/>
              <a:t>IGM parameters</a:t>
            </a:r>
          </a:p>
          <a:p>
            <a:r>
              <a:rPr lang="en-US" sz="2400" dirty="0" smtClean="0"/>
              <a:t>Cosmological parameters</a:t>
            </a:r>
            <a:endParaRPr lang="en-US" sz="2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5867400"/>
            <a:ext cx="609600" cy="0"/>
          </a:xfrm>
          <a:prstGeom prst="line">
            <a:avLst/>
          </a:prstGeom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1000" y="6248400"/>
            <a:ext cx="6096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4800" y="1828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FF00"/>
                </a:solidFill>
              </a:rPr>
              <a:t>F ≈ </a:t>
            </a:r>
            <a:r>
              <a:rPr lang="en-US" sz="2800" dirty="0" err="1" smtClean="0">
                <a:solidFill>
                  <a:srgbClr val="FFFF00"/>
                </a:solidFill>
              </a:rPr>
              <a:t>exp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[- A (1+δ)</a:t>
            </a:r>
            <a:r>
              <a:rPr lang="en-US" sz="2800" baseline="30000" dirty="0" smtClean="0">
                <a:solidFill>
                  <a:srgbClr val="FFFF00"/>
                </a:solidFill>
              </a:rPr>
              <a:t>1.6 </a:t>
            </a:r>
            <a:r>
              <a:rPr lang="en-US" sz="2800" dirty="0" smtClean="0">
                <a:solidFill>
                  <a:srgbClr val="FFFF00"/>
                </a:solidFill>
              </a:rPr>
              <a:t>]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399"/>
            <a:ext cx="4038600" cy="380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762000"/>
            <a:ext cx="4495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Line-of-sight Lyα power spectrum is proportional to 1-d matter P(k)</a:t>
            </a:r>
          </a:p>
          <a:p>
            <a:endParaRPr lang="en-US" sz="2400" dirty="0"/>
          </a:p>
          <a:p>
            <a:r>
              <a:rPr lang="en-US" dirty="0" smtClean="0">
                <a:solidFill>
                  <a:schemeClr val="accent2"/>
                </a:solidFill>
              </a:rPr>
              <a:t>R. Croft</a:t>
            </a:r>
            <a:r>
              <a:rPr lang="en-US" dirty="0" smtClean="0"/>
              <a:t>, Weinberg, Katz, </a:t>
            </a:r>
            <a:r>
              <a:rPr lang="en-US" dirty="0" err="1" smtClean="0"/>
              <a:t>Hernquist</a:t>
            </a:r>
            <a:r>
              <a:rPr lang="en-US" dirty="0" smtClean="0"/>
              <a:t> ++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P. McDonald</a:t>
            </a:r>
            <a:r>
              <a:rPr lang="en-US" dirty="0" smtClean="0"/>
              <a:t>, </a:t>
            </a:r>
            <a:r>
              <a:rPr lang="en-US" dirty="0" err="1" smtClean="0"/>
              <a:t>Miralda-Escudé</a:t>
            </a:r>
            <a:r>
              <a:rPr lang="en-US" dirty="0" smtClean="0"/>
              <a:t>, </a:t>
            </a:r>
            <a:r>
              <a:rPr lang="en-US" dirty="0" err="1" smtClean="0"/>
              <a:t>Seljak</a:t>
            </a:r>
            <a:r>
              <a:rPr lang="en-US" dirty="0" smtClean="0"/>
              <a:t> ++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48006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Seljak</a:t>
            </a:r>
            <a:r>
              <a:rPr lang="en-US" dirty="0" smtClean="0"/>
              <a:t>, Makarov, McDonald, </a:t>
            </a:r>
            <a:r>
              <a:rPr lang="en-US" dirty="0" err="1" smtClean="0"/>
              <a:t>Trac</a:t>
            </a:r>
            <a:r>
              <a:rPr lang="en-US" dirty="0" smtClean="0"/>
              <a:t> 2006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124200"/>
            <a:ext cx="4648200" cy="311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dirty="0" smtClean="0"/>
              <a:t>With a sufficiently large, dense survey, one can measure 3-d  structure and BAO in the Lyα forest</a:t>
            </a:r>
          </a:p>
          <a:p>
            <a:pPr>
              <a:spcAft>
                <a:spcPts val="400"/>
              </a:spcAft>
            </a:pPr>
            <a:r>
              <a:rPr lang="en-US" dirty="0" smtClean="0"/>
              <a:t>M. White 2003</a:t>
            </a:r>
          </a:p>
          <a:p>
            <a:pPr>
              <a:spcAft>
                <a:spcPts val="400"/>
              </a:spcAft>
            </a:pPr>
            <a:r>
              <a:rPr lang="en-US" dirty="0" smtClean="0"/>
              <a:t>McDonald &amp; Eisenstein 2007</a:t>
            </a:r>
          </a:p>
          <a:p>
            <a:pPr>
              <a:spcAft>
                <a:spcPts val="400"/>
              </a:spcAft>
            </a:pPr>
            <a:endParaRPr lang="en-US" dirty="0"/>
          </a:p>
          <a:p>
            <a:pPr>
              <a:spcAft>
                <a:spcPts val="400"/>
              </a:spcAft>
            </a:pPr>
            <a:r>
              <a:rPr lang="en-US" sz="2400" dirty="0" smtClean="0"/>
              <a:t>And in QSO-Lyα cross-correlations</a:t>
            </a:r>
          </a:p>
          <a:p>
            <a:pPr>
              <a:spcAft>
                <a:spcPts val="400"/>
              </a:spcAft>
            </a:pPr>
            <a:r>
              <a:rPr lang="en-US" dirty="0" smtClean="0"/>
              <a:t>Font-Ribera, </a:t>
            </a:r>
            <a:r>
              <a:rPr lang="en-US" dirty="0" err="1" smtClean="0"/>
              <a:t>Kirkby</a:t>
            </a:r>
            <a:r>
              <a:rPr lang="en-US" dirty="0" smtClean="0"/>
              <a:t>, </a:t>
            </a:r>
            <a:r>
              <a:rPr lang="en-US" dirty="0" err="1" smtClean="0"/>
              <a:t>Busca</a:t>
            </a:r>
            <a:r>
              <a:rPr lang="en-US" dirty="0" smtClean="0"/>
              <a:t> et al.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993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rcup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4191000" cy="3352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830" y="1339760"/>
            <a:ext cx="4413570" cy="3308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54358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SDSS-III BOSS: 3-d correlations in the Lyman-α forest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6" name="Picture 5" descr="lyadensity_slosar.jpg"/>
          <p:cNvPicPr>
            <a:picLocks noChangeAspect="1"/>
          </p:cNvPicPr>
          <p:nvPr/>
        </p:nvPicPr>
        <p:blipFill rotWithShape="1">
          <a:blip r:embed="rId4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6" t="16394" r="3859" b="19294"/>
          <a:stretch/>
        </p:blipFill>
        <p:spPr>
          <a:xfrm rot="16200000">
            <a:off x="804859" y="719141"/>
            <a:ext cx="3015335" cy="41678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48006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Slosar</a:t>
            </a:r>
            <a:r>
              <a:rPr lang="en-US" dirty="0" smtClean="0"/>
              <a:t>, Font-Ribera, </a:t>
            </a:r>
            <a:r>
              <a:rPr lang="en-US" dirty="0" err="1" smtClean="0"/>
              <a:t>Pieri</a:t>
            </a:r>
            <a:r>
              <a:rPr lang="en-US" dirty="0" smtClean="0"/>
              <a:t> et al.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6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6172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Figure: A. </a:t>
            </a:r>
            <a:r>
              <a:rPr lang="en-US" sz="1800" dirty="0" err="1" smtClean="0"/>
              <a:t>Slosar</a:t>
            </a:r>
            <a:endParaRPr lang="en-US" sz="1800" dirty="0"/>
          </a:p>
        </p:txBody>
      </p:sp>
      <p:pic>
        <p:nvPicPr>
          <p:cNvPr id="2" name="Picture 1" descr="lya_rs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71600"/>
            <a:ext cx="4107988" cy="38496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8200" y="5257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Figure: N. </a:t>
            </a:r>
            <a:r>
              <a:rPr lang="en-US" sz="1800" dirty="0" err="1" smtClean="0"/>
              <a:t>Busca</a:t>
            </a:r>
            <a:endParaRPr lang="en-US" sz="1800" dirty="0"/>
          </a:p>
        </p:txBody>
      </p:sp>
      <p:pic>
        <p:nvPicPr>
          <p:cNvPr id="9" name="Picture 8" descr="lyadensity_slosar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5" t="10294" r="5448" b="9414"/>
          <a:stretch/>
        </p:blipFill>
        <p:spPr>
          <a:xfrm rot="5400000">
            <a:off x="-48490" y="1420091"/>
            <a:ext cx="4876802" cy="43226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54358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SDSS-III BOSS: 3-d correlations in the Lyman-α forest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6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 descr="5135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889374" y="4575174"/>
            <a:ext cx="433388" cy="1846263"/>
          </a:xfrm>
          <a:prstGeom prst="rect">
            <a:avLst/>
          </a:prstGeom>
          <a:noFill/>
        </p:spPr>
      </p:pic>
      <p:pic>
        <p:nvPicPr>
          <p:cNvPr id="24" name="Picture 5" descr="5135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4478337"/>
            <a:ext cx="433388" cy="1846263"/>
          </a:xfrm>
          <a:prstGeom prst="rect">
            <a:avLst/>
          </a:prstGeom>
          <a:noFill/>
        </p:spPr>
      </p:pic>
      <p:pic>
        <p:nvPicPr>
          <p:cNvPr id="26" name="Picture 8" descr="survey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953000"/>
            <a:ext cx="1692275" cy="1555750"/>
          </a:xfrm>
          <a:prstGeom prst="rect">
            <a:avLst/>
          </a:prstGeom>
          <a:noFill/>
        </p:spPr>
      </p:pic>
      <p:sp>
        <p:nvSpPr>
          <p:cNvPr id="27" name="Line 9"/>
          <p:cNvSpPr>
            <a:spLocks noChangeShapeType="1"/>
          </p:cNvSpPr>
          <p:nvPr/>
        </p:nvSpPr>
        <p:spPr bwMode="auto">
          <a:xfrm flipV="1">
            <a:off x="1219200" y="4495801"/>
            <a:ext cx="2743200" cy="68579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1219200" y="5181600"/>
            <a:ext cx="2667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>
            <a:off x="1295401" y="5181598"/>
            <a:ext cx="1905000" cy="2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10"/>
          <p:cNvSpPr>
            <a:spLocks noChangeShapeType="1"/>
          </p:cNvSpPr>
          <p:nvPr/>
        </p:nvSpPr>
        <p:spPr bwMode="auto">
          <a:xfrm>
            <a:off x="3276600" y="5181600"/>
            <a:ext cx="1828800" cy="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19600" y="6015335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9900"/>
                </a:solidFill>
              </a:rPr>
              <a:t>D</a:t>
            </a:r>
            <a:r>
              <a:rPr lang="en-US" sz="2400" baseline="-25000" dirty="0" smtClean="0">
                <a:solidFill>
                  <a:srgbClr val="FF9900"/>
                </a:solidFill>
              </a:rPr>
              <a:t>A </a:t>
            </a:r>
            <a:r>
              <a:rPr lang="en-US" sz="2400" dirty="0" smtClean="0">
                <a:solidFill>
                  <a:srgbClr val="FF9900"/>
                </a:solidFill>
              </a:rPr>
              <a:t>= L / </a:t>
            </a:r>
            <a:r>
              <a:rPr lang="en-US" sz="2400" dirty="0" err="1" smtClean="0">
                <a:solidFill>
                  <a:srgbClr val="FF9900"/>
                </a:solidFill>
              </a:rPr>
              <a:t>θ</a:t>
            </a:r>
            <a:r>
              <a:rPr lang="en-US" sz="2400" dirty="0" smtClean="0">
                <a:solidFill>
                  <a:srgbClr val="FF9900"/>
                </a:solidFill>
              </a:rPr>
              <a:t>  ; H = c </a:t>
            </a:r>
            <a:r>
              <a:rPr lang="en-US" sz="2400" dirty="0" err="1" smtClean="0">
                <a:solidFill>
                  <a:srgbClr val="FF9900"/>
                </a:solidFill>
              </a:rPr>
              <a:t>Δz</a:t>
            </a:r>
            <a:r>
              <a:rPr lang="en-US" sz="2400" dirty="0" smtClean="0">
                <a:solidFill>
                  <a:srgbClr val="FF9900"/>
                </a:solidFill>
              </a:rPr>
              <a:t> / L </a:t>
            </a:r>
            <a:endParaRPr lang="en-US" sz="2400" dirty="0">
              <a:solidFill>
                <a:srgbClr val="FF99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457200"/>
            <a:ext cx="5076554" cy="3810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91000" y="43434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Bautista, </a:t>
            </a:r>
            <a:r>
              <a:rPr lang="en-US" dirty="0" err="1" smtClean="0"/>
              <a:t>Busca</a:t>
            </a:r>
            <a:r>
              <a:rPr lang="en-US" dirty="0" smtClean="0"/>
              <a:t>, Guy et al. 2017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685800"/>
            <a:ext cx="342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BAO in BOSS DR12 Lyα forest auto-correlation </a:t>
            </a:r>
          </a:p>
          <a:p>
            <a:endParaRPr lang="en-US" sz="2400" dirty="0"/>
          </a:p>
          <a:p>
            <a:r>
              <a:rPr lang="en-US" sz="2400" dirty="0" smtClean="0"/>
              <a:t>Measures H(z) to 3.4%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D</a:t>
            </a:r>
            <a:r>
              <a:rPr lang="en-US" sz="2400" baseline="-25000" dirty="0" smtClean="0"/>
              <a:t>A</a:t>
            </a:r>
            <a:r>
              <a:rPr lang="en-US" sz="2400" dirty="0" smtClean="0"/>
              <a:t>(z) to 5.7%</a:t>
            </a:r>
          </a:p>
          <a:p>
            <a:r>
              <a:rPr lang="en-US" sz="2400" dirty="0" smtClean="0"/>
              <a:t>Best combo to 2.5%</a:t>
            </a:r>
          </a:p>
          <a:p>
            <a:r>
              <a:rPr lang="en-US" sz="2400" dirty="0" smtClean="0"/>
              <a:t>At effective z = 2.3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419600" y="609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ine-of-sight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2800" y="2362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transverse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7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5206</TotalTime>
  <Words>1117</Words>
  <Application>Microsoft Macintosh PowerPoint</Application>
  <PresentationFormat>On-screen Show (4:3)</PresentationFormat>
  <Paragraphs>131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2: Motion of the Stars and Sun</dc:title>
  <dc:creator>David Weinberg</dc:creator>
  <cp:lastModifiedBy>David Weinberg</cp:lastModifiedBy>
  <cp:revision>188</cp:revision>
  <cp:lastPrinted>2017-08-07T17:08:40Z</cp:lastPrinted>
  <dcterms:created xsi:type="dcterms:W3CDTF">2013-04-12T02:15:33Z</dcterms:created>
  <dcterms:modified xsi:type="dcterms:W3CDTF">2017-08-07T17:08:43Z</dcterms:modified>
</cp:coreProperties>
</file>