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87" r:id="rId2"/>
    <p:sldId id="288" r:id="rId3"/>
    <p:sldId id="284" r:id="rId4"/>
    <p:sldId id="290" r:id="rId5"/>
    <p:sldId id="277" r:id="rId6"/>
    <p:sldId id="261" r:id="rId7"/>
    <p:sldId id="264" r:id="rId8"/>
    <p:sldId id="265" r:id="rId9"/>
    <p:sldId id="266" r:id="rId10"/>
    <p:sldId id="267" r:id="rId11"/>
    <p:sldId id="268" r:id="rId12"/>
    <p:sldId id="286" r:id="rId13"/>
    <p:sldId id="278" r:id="rId14"/>
    <p:sldId id="270" r:id="rId15"/>
    <p:sldId id="282" r:id="rId16"/>
    <p:sldId id="283" r:id="rId17"/>
    <p:sldId id="285" r:id="rId18"/>
    <p:sldId id="279" r:id="rId19"/>
    <p:sldId id="272" r:id="rId20"/>
    <p:sldId id="273" r:id="rId21"/>
    <p:sldId id="289" r:id="rId22"/>
    <p:sldId id="274" r:id="rId23"/>
    <p:sldId id="276" r:id="rId24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venir Next"/>
        <a:ea typeface="Avenir Next"/>
        <a:cs typeface="Avenir Next"/>
        <a:sym typeface="Avenir Next"/>
      </a:defRPr>
    </a:lvl1pPr>
    <a:lvl2pPr marL="0" marR="0" indent="228600" algn="l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venir Next"/>
        <a:ea typeface="Avenir Next"/>
        <a:cs typeface="Avenir Next"/>
        <a:sym typeface="Avenir Next"/>
      </a:defRPr>
    </a:lvl2pPr>
    <a:lvl3pPr marL="0" marR="0" indent="457200" algn="l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venir Next"/>
        <a:ea typeface="Avenir Next"/>
        <a:cs typeface="Avenir Next"/>
        <a:sym typeface="Avenir Next"/>
      </a:defRPr>
    </a:lvl3pPr>
    <a:lvl4pPr marL="0" marR="0" indent="685800" algn="l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venir Next"/>
        <a:ea typeface="Avenir Next"/>
        <a:cs typeface="Avenir Next"/>
        <a:sym typeface="Avenir Next"/>
      </a:defRPr>
    </a:lvl4pPr>
    <a:lvl5pPr marL="0" marR="0" indent="914400" algn="l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venir Next"/>
        <a:ea typeface="Avenir Next"/>
        <a:cs typeface="Avenir Next"/>
        <a:sym typeface="Avenir Next"/>
      </a:defRPr>
    </a:lvl5pPr>
    <a:lvl6pPr marL="0" marR="0" indent="1143000" algn="l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venir Next"/>
        <a:ea typeface="Avenir Next"/>
        <a:cs typeface="Avenir Next"/>
        <a:sym typeface="Avenir Next"/>
      </a:defRPr>
    </a:lvl6pPr>
    <a:lvl7pPr marL="0" marR="0" indent="1371600" algn="l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venir Next"/>
        <a:ea typeface="Avenir Next"/>
        <a:cs typeface="Avenir Next"/>
        <a:sym typeface="Avenir Next"/>
      </a:defRPr>
    </a:lvl7pPr>
    <a:lvl8pPr marL="0" marR="0" indent="1600200" algn="l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venir Next"/>
        <a:ea typeface="Avenir Next"/>
        <a:cs typeface="Avenir Next"/>
        <a:sym typeface="Avenir Next"/>
      </a:defRPr>
    </a:lvl8pPr>
    <a:lvl9pPr marL="0" marR="0" indent="1828800" algn="l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venir Next"/>
        <a:ea typeface="Avenir Next"/>
        <a:cs typeface="Avenir Next"/>
        <a:sym typeface="Avenir Next"/>
      </a:defRPr>
    </a:lvl9pPr>
  </p:defaultTextStyle>
  <p:extLst>
    <p:ext uri="{EFAFB233-063F-42B5-8137-9DF3F51BA10A}">
      <p15:sldGuideLst xmlns:p15="http://schemas.microsoft.com/office/powerpoint/2012/main">
        <p15:guide id="1" orient="horz" pos="3072">
          <p15:clr>
            <a:srgbClr val="A4A3A4"/>
          </p15:clr>
        </p15:guide>
        <p15:guide id="2" pos="40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251"/>
    <p:restoredTop sz="94674"/>
  </p:normalViewPr>
  <p:slideViewPr>
    <p:cSldViewPr snapToGrid="0" snapToObjects="1">
      <p:cViewPr varScale="1">
        <p:scale>
          <a:sx n="87" d="100"/>
          <a:sy n="87" d="100"/>
        </p:scale>
        <p:origin x="1560" y="200"/>
      </p:cViewPr>
      <p:guideLst>
        <p:guide orient="horz" pos="3072"/>
        <p:guide pos="409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notesMaster" Target="notesMasters/notesMaster1.xml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ln/>
        </p:spPr>
        <p:txBody>
          <a:bodyPr/>
          <a:lstStyle/>
          <a:p>
            <a:fld id="{85D2D9C2-7DB5-B44C-9615-F0EE6CF242EE}" type="slidenum">
              <a:rPr lang="en-US"/>
              <a:pPr/>
              <a:t>16</a:t>
            </a:fld>
            <a:endParaRPr lang="en-US"/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Shape 12"/>
          <p:cNvSpPr>
            <a:spLocks noGrp="1"/>
          </p:cNvSpPr>
          <p:nvPr>
            <p:ph type="body" sz="quarter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hape 1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>
            <a:spLocks noGrp="1"/>
          </p:cNvSpPr>
          <p:nvPr>
            <p:ph type="body" sz="quarter" idx="13"/>
          </p:nvPr>
        </p:nvSpPr>
        <p:spPr>
          <a:xfrm>
            <a:off x="1270000" y="6362700"/>
            <a:ext cx="10464800" cy="4699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400"/>
            </a:lvl1pPr>
          </a:lstStyle>
          <a:p>
            <a:r>
              <a:t>–Johnny Appleseed</a:t>
            </a:r>
          </a:p>
        </p:txBody>
      </p:sp>
      <p:sp>
        <p:nvSpPr>
          <p:cNvPr id="94" name="Shape 94"/>
          <p:cNvSpPr>
            <a:spLocks noGrp="1"/>
          </p:cNvSpPr>
          <p:nvPr>
            <p:ph type="body" sz="quarter" idx="14"/>
          </p:nvPr>
        </p:nvSpPr>
        <p:spPr>
          <a:xfrm>
            <a:off x="1270000" y="4267200"/>
            <a:ext cx="10464800" cy="6858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800"/>
            </a:lvl1pPr>
          </a:lstStyle>
          <a:p>
            <a:r>
              <a:t>“Type a quote here.” </a:t>
            </a:r>
          </a:p>
        </p:txBody>
      </p:sp>
      <p:sp>
        <p:nvSpPr>
          <p:cNvPr id="95" name="Shape 9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>
            <a:spLocks noGrp="1"/>
          </p:cNvSpPr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hape 10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0240" y="9040143"/>
            <a:ext cx="3034453" cy="519289"/>
          </a:xfrm>
          <a:prstGeom prst="rect">
            <a:avLst/>
          </a:prstGeom>
        </p:spPr>
        <p:txBody>
          <a:bodyPr lIns="130046" tIns="65023" rIns="130046" bIns="65023"/>
          <a:lstStyle/>
          <a:p>
            <a:fld id="{3F38FE09-20B7-C740-9883-1D71ADDA5508}" type="datetimeFigureOut">
              <a:rPr lang="en-US" smtClean="0"/>
              <a:pPr/>
              <a:t>8/4/17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443307" y="9040143"/>
            <a:ext cx="4118187" cy="519289"/>
          </a:xfrm>
          <a:prstGeom prst="rect">
            <a:avLst/>
          </a:prstGeom>
        </p:spPr>
        <p:txBody>
          <a:bodyPr lIns="130046" tIns="65023" rIns="130046" bIns="65023"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90791" y="9251950"/>
            <a:ext cx="410519" cy="379591"/>
          </a:xfrm>
        </p:spPr>
        <p:txBody>
          <a:bodyPr/>
          <a:lstStyle/>
          <a:p>
            <a:fld id="{C0061B35-819E-8C4A-858E-EB9A32B0EC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0240" y="9040143"/>
            <a:ext cx="3034453" cy="519289"/>
          </a:xfrm>
          <a:prstGeom prst="rect">
            <a:avLst/>
          </a:prstGeom>
        </p:spPr>
        <p:txBody>
          <a:bodyPr lIns="130046" tIns="65023" rIns="130046" bIns="65023"/>
          <a:lstStyle/>
          <a:p>
            <a:fld id="{3F38FE09-20B7-C740-9883-1D71ADDA5508}" type="datetimeFigureOut">
              <a:rPr lang="en-US" smtClean="0"/>
              <a:pPr/>
              <a:t>8/4/17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443307" y="9040143"/>
            <a:ext cx="4118187" cy="519289"/>
          </a:xfrm>
          <a:prstGeom prst="rect">
            <a:avLst/>
          </a:prstGeom>
        </p:spPr>
        <p:txBody>
          <a:bodyPr lIns="130046" tIns="65023" rIns="130046" bIns="65023"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290791" y="9251950"/>
            <a:ext cx="410519" cy="379591"/>
          </a:xfrm>
        </p:spPr>
        <p:txBody>
          <a:bodyPr/>
          <a:lstStyle/>
          <a:p>
            <a:fld id="{C0061B35-819E-8C4A-858E-EB9A32B0EC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>
            <a:spLocks noGrp="1"/>
          </p:cNvSpPr>
          <p:nvPr>
            <p:ph type="pic" idx="13"/>
          </p:nvPr>
        </p:nvSpPr>
        <p:spPr>
          <a:xfrm>
            <a:off x="1606550" y="635000"/>
            <a:ext cx="9779000" cy="59182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Shape 21"/>
          <p:cNvSpPr>
            <a:spLocks noGrp="1"/>
          </p:cNvSpPr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Shape 22"/>
          <p:cNvSpPr>
            <a:spLocks noGrp="1"/>
          </p:cNvSpPr>
          <p:nvPr>
            <p:ph type="body" sz="quarter" idx="1"/>
          </p:nvPr>
        </p:nvSpPr>
        <p:spPr>
          <a:xfrm>
            <a:off x="1270000" y="81915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hape 23"/>
          <p:cNvSpPr>
            <a:spLocks noGrp="1"/>
          </p:cNvSpPr>
          <p:nvPr>
            <p:ph type="sldNum" sz="quarter" idx="2"/>
          </p:nvPr>
        </p:nvSpPr>
        <p:spPr>
          <a:xfrm>
            <a:off x="6311798" y="9245600"/>
            <a:ext cx="368504" cy="3810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>
            <a:spLocks noGrp="1"/>
          </p:cNvSpPr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hape 3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/>
          </p:cNvSpPr>
          <p:nvPr>
            <p:ph type="pic" sz="half" idx="13"/>
          </p:nvPr>
        </p:nvSpPr>
        <p:spPr>
          <a:xfrm>
            <a:off x="6718300" y="635000"/>
            <a:ext cx="5334000" cy="8229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Shape 39"/>
          <p:cNvSpPr>
            <a:spLocks noGrp="1"/>
          </p:cNvSpPr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40" name="Shape 40"/>
          <p:cNvSpPr>
            <a:spLocks noGrp="1"/>
          </p:cNvSpPr>
          <p:nvPr>
            <p:ph type="body" sz="quarter" idx="1"/>
          </p:nvPr>
        </p:nvSpPr>
        <p:spPr>
          <a:xfrm>
            <a:off x="952500" y="4762500"/>
            <a:ext cx="5334000" cy="4102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hape 4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hape 4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Shape 57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hape 5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/>
          </p:cNvSpPr>
          <p:nvPr>
            <p:ph type="pic" sz="half" idx="13"/>
          </p:nvPr>
        </p:nvSpPr>
        <p:spPr>
          <a:xfrm>
            <a:off x="6718300" y="2603500"/>
            <a:ext cx="533400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Shape 6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Shape 67"/>
          <p:cNvSpPr>
            <a:spLocks noGrp="1"/>
          </p:cNvSpPr>
          <p:nvPr>
            <p:ph type="body" sz="half" idx="1"/>
          </p:nvPr>
        </p:nvSpPr>
        <p:spPr>
          <a:xfrm>
            <a:off x="952500" y="26035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hape 6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>
            <a:spLocks noGrp="1"/>
          </p:cNvSpPr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hape 7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>
            <a:spLocks noGrp="1"/>
          </p:cNvSpPr>
          <p:nvPr>
            <p:ph type="pic" sz="quarter" idx="13"/>
          </p:nvPr>
        </p:nvSpPr>
        <p:spPr>
          <a:xfrm>
            <a:off x="6718300" y="50927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Shape 84"/>
          <p:cNvSpPr>
            <a:spLocks noGrp="1"/>
          </p:cNvSpPr>
          <p:nvPr>
            <p:ph type="pic" sz="quarter" idx="14"/>
          </p:nvPr>
        </p:nvSpPr>
        <p:spPr>
          <a:xfrm>
            <a:off x="6724518" y="889000"/>
            <a:ext cx="5334001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Shape 85"/>
          <p:cNvSpPr>
            <a:spLocks noGrp="1"/>
          </p:cNvSpPr>
          <p:nvPr>
            <p:ph type="pic" sz="half" idx="15"/>
          </p:nvPr>
        </p:nvSpPr>
        <p:spPr>
          <a:xfrm>
            <a:off x="952500" y="889000"/>
            <a:ext cx="5334000" cy="7975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hape 8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 algn="ctr">
              <a:defRPr sz="1800"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ransition spd="med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.jpeg"/><Relationship Id="rId3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0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21.tiff"/><Relationship Id="rId3" Type="http://schemas.openxmlformats.org/officeDocument/2006/relationships/image" Target="../media/image22.tif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4.png"/><Relationship Id="rId3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6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7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8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0.png"/><Relationship Id="rId5" Type="http://schemas.openxmlformats.org/officeDocument/2006/relationships/image" Target="../media/image14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1" name="Group 121"/>
          <p:cNvGrpSpPr/>
          <p:nvPr/>
        </p:nvGrpSpPr>
        <p:grpSpPr>
          <a:xfrm>
            <a:off x="-1224997" y="-929049"/>
            <a:ext cx="14862277" cy="10205543"/>
            <a:chOff x="0" y="0"/>
            <a:chExt cx="14862275" cy="10205542"/>
          </a:xfrm>
        </p:grpSpPr>
        <p:pic>
          <p:nvPicPr>
            <p:cNvPr id="120" name="IMG_0068.jpeg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10100" r="10100"/>
            <a:stretch>
              <a:fillRect/>
            </a:stretch>
          </p:blipFill>
          <p:spPr>
            <a:xfrm>
              <a:off x="50800" y="50800"/>
              <a:ext cx="14760676" cy="10103943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119" name="Picture 118"/>
            <p:cNvPicPr>
              <a:picLocks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-1" y="0"/>
              <a:ext cx="14862277" cy="10205543"/>
            </a:xfrm>
            <a:prstGeom prst="rect">
              <a:avLst/>
            </a:prstGeom>
            <a:effectLst/>
          </p:spPr>
        </p:pic>
      </p:grpSp>
      <p:sp>
        <p:nvSpPr>
          <p:cNvPr id="122" name="Shape 122"/>
          <p:cNvSpPr>
            <a:spLocks noGrp="1"/>
          </p:cNvSpPr>
          <p:nvPr>
            <p:ph type="title" idx="4294967295"/>
          </p:nvPr>
        </p:nvSpPr>
        <p:spPr>
          <a:xfrm>
            <a:off x="0" y="1643725"/>
            <a:ext cx="12729704" cy="1651133"/>
          </a:xfrm>
          <a:prstGeom prst="rect">
            <a:avLst/>
          </a:prstGeom>
        </p:spPr>
        <p:txBody>
          <a:bodyPr anchor="b">
            <a:noAutofit/>
          </a:bodyPr>
          <a:lstStyle/>
          <a:p>
            <a:pPr>
              <a:defRPr sz="3400">
                <a:solidFill>
                  <a:srgbClr val="FFFFFF"/>
                </a:solidFill>
                <a:latin typeface="Avenir Next Demi Bold"/>
                <a:ea typeface="Avenir Next Demi Bold"/>
                <a:cs typeface="Avenir Next Demi Bold"/>
                <a:sym typeface="Avenir Next Demi Bold"/>
              </a:defRPr>
            </a:pPr>
            <a:r>
              <a:rPr lang="en-US" sz="6000" dirty="0" smtClean="0">
                <a:latin typeface="Abadi MT Condensed Extra Bold" charset="0"/>
              </a:rPr>
              <a:t>Determining the Intergalactic Photon Densities from Deep Galaxy Surveys and the </a:t>
            </a:r>
            <a:r>
              <a:rPr lang="en-US" sz="6000" dirty="0" smtClean="0">
                <a:latin typeface="Symbol" charset="2"/>
              </a:rPr>
              <a:t>g</a:t>
            </a:r>
            <a:r>
              <a:rPr lang="en-US" sz="6000" dirty="0" smtClean="0">
                <a:latin typeface="Abadi MT Condensed Extra Bold" charset="0"/>
              </a:rPr>
              <a:t>-ray Opacity of the Universe</a:t>
            </a:r>
            <a:endParaRPr sz="6000" dirty="0">
              <a:latin typeface="Abadi MT Condensed Extra Bold" charset="0"/>
            </a:endParaRPr>
          </a:p>
        </p:txBody>
      </p:sp>
      <p:sp>
        <p:nvSpPr>
          <p:cNvPr id="123" name="Shape 123"/>
          <p:cNvSpPr>
            <a:spLocks noGrp="1"/>
          </p:cNvSpPr>
          <p:nvPr>
            <p:ph type="body" idx="4294967295"/>
          </p:nvPr>
        </p:nvSpPr>
        <p:spPr>
          <a:xfrm>
            <a:off x="0" y="4321207"/>
            <a:ext cx="13102578" cy="4343431"/>
          </a:xfrm>
          <a:prstGeom prst="rect">
            <a:avLst/>
          </a:prstGeom>
        </p:spPr>
        <p:txBody>
          <a:bodyPr anchor="t">
            <a:normAutofit/>
          </a:bodyPr>
          <a:lstStyle/>
          <a:p>
            <a:pPr marL="0" indent="0" algn="ctr" defTabSz="560831">
              <a:spcBef>
                <a:spcPts val="0"/>
              </a:spcBef>
              <a:buSzTx/>
              <a:buNone/>
              <a:defRPr sz="3839">
                <a:solidFill>
                  <a:srgbClr val="FFFFFF"/>
                </a:solidFill>
                <a:latin typeface="Avenir Next"/>
                <a:ea typeface="Avenir Next"/>
                <a:cs typeface="Avenir Next"/>
                <a:sym typeface="Avenir Next"/>
              </a:defRPr>
            </a:pPr>
            <a:r>
              <a:rPr lang="en-US" sz="5002" b="1" dirty="0" smtClean="0">
                <a:latin typeface="Avenir Next Demi Bold"/>
              </a:rPr>
              <a:t>Floyd W. Stecker</a:t>
            </a:r>
          </a:p>
          <a:p>
            <a:pPr marL="0" indent="0" algn="ctr" defTabSz="560831">
              <a:spcBef>
                <a:spcPts val="0"/>
              </a:spcBef>
              <a:buSzTx/>
              <a:buNone/>
              <a:defRPr sz="2784">
                <a:solidFill>
                  <a:srgbClr val="FFFFFF"/>
                </a:solidFill>
                <a:latin typeface="Avenir Next"/>
                <a:ea typeface="Avenir Next"/>
                <a:cs typeface="Avenir Next"/>
                <a:sym typeface="Avenir Next"/>
              </a:defRPr>
            </a:pPr>
            <a:r>
              <a:rPr lang="en-US" sz="3892" b="1" dirty="0" smtClean="0">
                <a:latin typeface="Avenir Next Demi Bold"/>
              </a:rPr>
              <a:t> </a:t>
            </a:r>
          </a:p>
          <a:p>
            <a:pPr marL="0" indent="0" algn="ctr" defTabSz="560831">
              <a:spcBef>
                <a:spcPts val="0"/>
              </a:spcBef>
              <a:buSzTx/>
              <a:buNone/>
              <a:defRPr sz="4512">
                <a:solidFill>
                  <a:srgbClr val="FFFFFF"/>
                </a:solidFill>
                <a:latin typeface="Avenir Next"/>
                <a:ea typeface="Avenir Next"/>
                <a:cs typeface="Avenir Next"/>
                <a:sym typeface="Avenir Next"/>
              </a:defRPr>
            </a:pPr>
            <a:endParaRPr lang="en-US" sz="3892" dirty="0" smtClean="0">
              <a:latin typeface="Avenir Medium"/>
              <a:ea typeface="Avenir Next Demi Bold"/>
              <a:cs typeface="Avenir Next Demi Bold"/>
              <a:sym typeface="Avenir Next Demi Bold"/>
            </a:endParaRPr>
          </a:p>
          <a:p>
            <a:pPr marL="0" indent="0" algn="ctr" defTabSz="560831">
              <a:spcBef>
                <a:spcPts val="0"/>
              </a:spcBef>
              <a:buSzTx/>
              <a:buNone/>
              <a:defRPr sz="4512">
                <a:solidFill>
                  <a:srgbClr val="FFFFFF"/>
                </a:solidFill>
                <a:latin typeface="Avenir Next"/>
                <a:ea typeface="Avenir Next"/>
                <a:cs typeface="Avenir Next"/>
                <a:sym typeface="Avenir Next"/>
              </a:defRPr>
            </a:pPr>
            <a:r>
              <a:rPr lang="en-US" sz="3892" dirty="0" smtClean="0">
                <a:latin typeface="Avenir Medium"/>
                <a:ea typeface="Avenir Next Demi Bold"/>
                <a:cs typeface="Avenir Next Demi Bold"/>
                <a:sym typeface="Avenir Next Demi Bold"/>
              </a:rPr>
              <a:t>Collaborators:  </a:t>
            </a:r>
          </a:p>
          <a:p>
            <a:pPr marL="0" indent="0" algn="ctr" defTabSz="560831">
              <a:spcBef>
                <a:spcPts val="0"/>
              </a:spcBef>
              <a:buSzTx/>
              <a:buNone/>
              <a:defRPr sz="4512">
                <a:solidFill>
                  <a:srgbClr val="FFFFFF"/>
                </a:solidFill>
                <a:latin typeface="Avenir Next"/>
                <a:ea typeface="Avenir Next"/>
                <a:cs typeface="Avenir Next"/>
                <a:sym typeface="Avenir Next"/>
              </a:defRPr>
            </a:pPr>
            <a:r>
              <a:rPr lang="en-US" sz="3892" dirty="0" smtClean="0">
                <a:latin typeface="Avenir Medium"/>
              </a:rPr>
              <a:t>Mathew </a:t>
            </a:r>
            <a:r>
              <a:rPr lang="en-US" sz="3892" dirty="0">
                <a:latin typeface="Avenir Medium"/>
              </a:rPr>
              <a:t>A. </a:t>
            </a:r>
            <a:r>
              <a:rPr lang="en-US" sz="3892" dirty="0" err="1" smtClean="0">
                <a:latin typeface="Avenir Medium"/>
              </a:rPr>
              <a:t>Malkan</a:t>
            </a:r>
            <a:r>
              <a:rPr lang="en-US" sz="3892" dirty="0" smtClean="0">
                <a:latin typeface="Avenir Medium"/>
              </a:rPr>
              <a:t> (UCLA) and </a:t>
            </a:r>
            <a:r>
              <a:rPr sz="3892" dirty="0" smtClean="0">
                <a:latin typeface="Avenir Medium"/>
                <a:ea typeface="Avenir Next Demi Bold"/>
                <a:cs typeface="Avenir Next Demi Bold"/>
                <a:sym typeface="Avenir Next Demi Bold"/>
              </a:rPr>
              <a:t>Sean </a:t>
            </a:r>
            <a:r>
              <a:rPr sz="3892" dirty="0">
                <a:latin typeface="Avenir Medium"/>
                <a:ea typeface="Avenir Next Demi Bold"/>
                <a:cs typeface="Avenir Next Demi Bold"/>
                <a:sym typeface="Avenir Next Demi Bold"/>
              </a:rPr>
              <a:t>T. </a:t>
            </a:r>
            <a:r>
              <a:rPr sz="3892" dirty="0" smtClean="0">
                <a:latin typeface="Avenir Medium"/>
                <a:ea typeface="Avenir Next Demi Bold"/>
                <a:cs typeface="Avenir Next Demi Bold"/>
                <a:sym typeface="Avenir Next Demi Bold"/>
              </a:rPr>
              <a:t>Scully</a:t>
            </a:r>
            <a:r>
              <a:rPr lang="en-US" sz="3892" dirty="0" smtClean="0">
                <a:latin typeface="Avenir Medium"/>
                <a:ea typeface="Avenir Next Demi Bold"/>
                <a:cs typeface="Avenir Next Demi Bold"/>
                <a:sym typeface="Avenir Next Demi Bold"/>
              </a:rPr>
              <a:t> (JMU)</a:t>
            </a:r>
          </a:p>
          <a:p>
            <a:pPr marL="0" indent="0" algn="ctr" defTabSz="560831">
              <a:spcBef>
                <a:spcPts val="0"/>
              </a:spcBef>
              <a:buSzTx/>
              <a:buNone/>
              <a:defRPr sz="4512">
                <a:solidFill>
                  <a:srgbClr val="FFFFFF"/>
                </a:solidFill>
                <a:latin typeface="Avenir Next"/>
                <a:ea typeface="Avenir Next"/>
                <a:cs typeface="Avenir Next"/>
                <a:sym typeface="Avenir Next"/>
              </a:defRPr>
            </a:pPr>
            <a:endParaRPr sz="3892" dirty="0" smtClean="0">
              <a:latin typeface="Avenir Medium"/>
              <a:ea typeface="Avenir Next Demi Bold"/>
              <a:cs typeface="Avenir Next Demi Bold"/>
              <a:sym typeface="Avenir Next Demi Bold"/>
            </a:endParaRPr>
          </a:p>
        </p:txBody>
      </p:sp>
    </p:spTree>
    <p:extLst>
      <p:ext uri="{BB962C8B-B14F-4D97-AF65-F5344CB8AC3E}">
        <p14:creationId xmlns:p14="http://schemas.microsoft.com/office/powerpoint/2010/main" val="35700699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" name="f1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304106" y="1654024"/>
            <a:ext cx="13613012" cy="7683789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TextBox 2"/>
          <p:cNvSpPr txBox="1"/>
          <p:nvPr/>
        </p:nvSpPr>
        <p:spPr>
          <a:xfrm>
            <a:off x="1499740" y="803820"/>
            <a:ext cx="8548923" cy="71814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4000" b="0" i="0" u="none" strike="noStrike" cap="none" spc="0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Avenir Medium"/>
                <a:ea typeface="Avenir Next"/>
                <a:cs typeface="Avenir Next"/>
                <a:sym typeface="Avenir Next"/>
              </a:rPr>
              <a:t>8 to 25</a:t>
            </a:r>
            <a:r>
              <a:rPr kumimoji="0" lang="en-US" sz="4000" b="0" i="0" u="none" strike="noStrike" cap="none" spc="0" normalizeH="0" dirty="0" smtClean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Avenir Medium"/>
                <a:ea typeface="Avenir Next"/>
                <a:cs typeface="Avenir Next"/>
                <a:sym typeface="Avenir Next"/>
              </a:rPr>
              <a:t> Micron Luminosity Densities:</a:t>
            </a:r>
            <a:r>
              <a:rPr kumimoji="0" lang="en-US" sz="4000" b="0" i="0" u="none" strike="noStrike" cap="none" spc="0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Avenir Medium"/>
                <a:ea typeface="Avenir Next"/>
                <a:cs typeface="Avenir Next"/>
                <a:sym typeface="Avenir Next"/>
              </a:rPr>
              <a:t> </a:t>
            </a:r>
            <a:endParaRPr kumimoji="0" lang="en-US" sz="4000" b="0" i="0" u="none" strike="noStrike" cap="none" spc="0" normalizeH="0" baseline="0" dirty="0">
              <a:ln>
                <a:noFill/>
              </a:ln>
              <a:solidFill>
                <a:srgbClr val="FF0000"/>
              </a:solidFill>
              <a:effectLst/>
              <a:uFillTx/>
              <a:latin typeface="Avenir Medium"/>
              <a:ea typeface="Avenir Next"/>
              <a:cs typeface="Avenir Next"/>
              <a:sym typeface="Avenir Nex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dissolve/>
      </p:transition>
    </mc:Choice>
    <mc:Fallback xmlns:mv="urn:schemas-microsoft-com:mac:vml"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" name="f2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247452" y="1603546"/>
            <a:ext cx="13499704" cy="7619833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TextBox 3"/>
          <p:cNvSpPr txBox="1"/>
          <p:nvPr/>
        </p:nvSpPr>
        <p:spPr>
          <a:xfrm flipH="1">
            <a:off x="1035699" y="641067"/>
            <a:ext cx="11134205" cy="71814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4000" b="0" i="0" u="none" strike="noStrike" cap="none" spc="0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Avenir Medium"/>
                <a:ea typeface="Avenir Next"/>
                <a:cs typeface="Avenir Next"/>
                <a:sym typeface="Avenir Next"/>
              </a:rPr>
              <a:t>35 Micron to 250 Micron Luminosity Densities:</a:t>
            </a:r>
            <a:endParaRPr kumimoji="0" lang="en-US" sz="4000" b="0" i="0" u="none" strike="noStrike" cap="none" spc="0" normalizeH="0" baseline="0" dirty="0">
              <a:ln>
                <a:noFill/>
              </a:ln>
              <a:solidFill>
                <a:srgbClr val="FF0000"/>
              </a:solidFill>
              <a:effectLst/>
              <a:uFillTx/>
              <a:latin typeface="Avenir Medium"/>
              <a:ea typeface="Avenir Next"/>
              <a:cs typeface="Avenir Next"/>
              <a:sym typeface="Avenir Nex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dissolve/>
      </p:transition>
    </mc:Choice>
    <mc:Fallback xmlns:mv="urn:schemas-microsoft-com:mac:vml"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34011" y="169339"/>
            <a:ext cx="6252948" cy="10259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6000" b="0" i="0" u="none" strike="noStrike" cap="none" spc="0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Avenir Medium"/>
                <a:ea typeface="Avenir Next"/>
                <a:cs typeface="Avenir Next"/>
                <a:sym typeface="Avenir Next"/>
              </a:rPr>
              <a:t>Coming Soon!</a:t>
            </a:r>
            <a:endParaRPr kumimoji="0" lang="en-US" sz="6000" b="0" i="0" u="none" strike="noStrike" cap="none" spc="0" normalizeH="0" baseline="0" dirty="0">
              <a:ln>
                <a:noFill/>
              </a:ln>
              <a:solidFill>
                <a:srgbClr val="FF0000"/>
              </a:solidFill>
              <a:effectLst/>
              <a:uFillTx/>
              <a:latin typeface="Avenir Medium"/>
              <a:ea typeface="Avenir Next"/>
              <a:cs typeface="Avenir Next"/>
              <a:sym typeface="Avenir Next"/>
            </a:endParaRPr>
          </a:p>
        </p:txBody>
      </p:sp>
      <p:pic>
        <p:nvPicPr>
          <p:cNvPr id="3" name="Picture 2" descr="Webb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4746" y="1403091"/>
            <a:ext cx="8333231" cy="736121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834011" y="8979817"/>
            <a:ext cx="5750855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venir Medium"/>
                <a:ea typeface="Avenir Next"/>
                <a:cs typeface="Avenir Next"/>
                <a:sym typeface="Avenir Next"/>
              </a:rPr>
              <a:t>James Webb Space Telescope</a:t>
            </a: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venir Medium"/>
              <a:ea typeface="Avenir Next"/>
              <a:cs typeface="Avenir Next"/>
              <a:sym typeface="Avenir Nex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150" y="196850"/>
            <a:ext cx="12382500" cy="935990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03" y="2508385"/>
            <a:ext cx="12882897" cy="66722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83527" y="655563"/>
            <a:ext cx="9500565" cy="176458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spc="0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uFillTx/>
                <a:latin typeface="Avenir Medium"/>
                <a:ea typeface="Avenir Next"/>
                <a:cs typeface="Avenir Next"/>
                <a:sym typeface="Avenir Next"/>
              </a:rPr>
              <a:t>Spectral Energy Distribution of the EBL:</a:t>
            </a:r>
          </a:p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rgbClr val="008000"/>
                </a:solidFill>
                <a:latin typeface="Avenir Medium"/>
              </a:rPr>
              <a:t>Comparison of our uncertainty band with </a:t>
            </a:r>
          </a:p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rgbClr val="008000"/>
                </a:solidFill>
                <a:latin typeface="Avenir Medium"/>
              </a:rPr>
              <a:t>measurements </a:t>
            </a:r>
            <a:r>
              <a:rPr lang="en-US" dirty="0" smtClean="0">
                <a:solidFill>
                  <a:schemeClr val="tx1"/>
                </a:solidFill>
                <a:latin typeface="Avenir Medium"/>
              </a:rPr>
              <a:t>(black) </a:t>
            </a:r>
            <a:r>
              <a:rPr lang="en-US" dirty="0" smtClean="0">
                <a:solidFill>
                  <a:srgbClr val="008000"/>
                </a:solidFill>
                <a:latin typeface="Avenir Medium"/>
              </a:rPr>
              <a:t>and lower limits </a:t>
            </a:r>
            <a:r>
              <a:rPr lang="en-US" dirty="0" smtClean="0">
                <a:solidFill>
                  <a:srgbClr val="0000FF"/>
                </a:solidFill>
                <a:latin typeface="Avenir Medium"/>
              </a:rPr>
              <a:t>(blue)</a:t>
            </a:r>
            <a:endParaRPr kumimoji="0" lang="en-US" sz="3600" b="0" i="0" u="none" strike="noStrike" cap="none" spc="0" normalizeH="0" baseline="0" dirty="0">
              <a:ln>
                <a:noFill/>
              </a:ln>
              <a:solidFill>
                <a:srgbClr val="0000FF"/>
              </a:solidFill>
              <a:effectLst/>
              <a:uFillTx/>
              <a:latin typeface="Avenir Medium"/>
              <a:ea typeface="Avenir Next"/>
              <a:cs typeface="Avenir Next"/>
              <a:sym typeface="Avenir Nex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dissolve/>
      </p:transition>
    </mc:Choice>
    <mc:Fallback xmlns:mv="urn:schemas-microsoft-com:mac:vml"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>
          <a:xfrm>
            <a:off x="519853" y="4182205"/>
            <a:ext cx="11704320" cy="932463"/>
          </a:xfrm>
        </p:spPr>
        <p:txBody>
          <a:bodyPr>
            <a:normAutofit fontScale="90000"/>
          </a:bodyPr>
          <a:lstStyle/>
          <a:p>
            <a:r>
              <a:rPr lang="en-US" sz="5700" i="1" dirty="0" smtClean="0">
                <a:solidFill>
                  <a:schemeClr val="accent5"/>
                </a:solidFill>
                <a:latin typeface="Symbol" charset="2"/>
              </a:rPr>
              <a:t>g</a:t>
            </a:r>
            <a:r>
              <a:rPr lang="en-US" sz="5700" i="1" dirty="0" smtClean="0">
                <a:solidFill>
                  <a:schemeClr val="accent5"/>
                </a:solidFill>
                <a:latin typeface="Times New Roman" charset="0"/>
              </a:rPr>
              <a:t>-ray extinction through mutual annihilation with intergalactic UV-IR photons.  </a:t>
            </a:r>
            <a:endParaRPr lang="en-US" sz="5700" i="1" dirty="0">
              <a:solidFill>
                <a:schemeClr val="accent5"/>
              </a:solidFill>
              <a:latin typeface="Times New Roman" charset="0"/>
            </a:endParaRPr>
          </a:p>
        </p:txBody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56439" y="5250426"/>
            <a:ext cx="11704320" cy="4365521"/>
          </a:xfrm>
        </p:spPr>
        <p:txBody>
          <a:bodyPr/>
          <a:lstStyle/>
          <a:p>
            <a:pPr>
              <a:buFontTx/>
              <a:buNone/>
            </a:pPr>
            <a:r>
              <a:rPr lang="en-US" dirty="0" smtClean="0"/>
              <a:t>   </a:t>
            </a:r>
            <a:r>
              <a:rPr lang="en-US" sz="3200" dirty="0" smtClean="0">
                <a:latin typeface="Avenir Medium"/>
              </a:rPr>
              <a:t>High energy </a:t>
            </a:r>
            <a:r>
              <a:rPr lang="en-US" sz="3200" dirty="0" err="1" smtClean="0">
                <a:latin typeface="Symbol"/>
              </a:rPr>
              <a:t>g</a:t>
            </a:r>
            <a:r>
              <a:rPr lang="en-US" sz="3200" dirty="0" smtClean="0">
                <a:latin typeface="Avenir Medium"/>
              </a:rPr>
              <a:t>-rays can interact with UV-IR photons emitted by galaxies through annihilation into electron-positron pairs</a:t>
            </a:r>
            <a:r>
              <a:rPr lang="en-US" dirty="0" smtClean="0"/>
              <a:t>:</a:t>
            </a:r>
          </a:p>
          <a:p>
            <a:pPr>
              <a:buFontTx/>
              <a:buNone/>
            </a:pPr>
            <a:r>
              <a:rPr lang="en-US" dirty="0"/>
              <a:t>             </a:t>
            </a:r>
            <a:r>
              <a:rPr lang="en-US" dirty="0" smtClean="0"/>
              <a:t>              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Symbol" charset="2"/>
              </a:rPr>
              <a:t>g  </a:t>
            </a:r>
            <a:r>
              <a:rPr lang="en-US" dirty="0">
                <a:solidFill>
                  <a:srgbClr val="FF0000"/>
                </a:solidFill>
                <a:latin typeface="Symbol" charset="2"/>
              </a:rPr>
              <a:t>+  g            </a:t>
            </a:r>
            <a:r>
              <a:rPr lang="en-US" dirty="0">
                <a:solidFill>
                  <a:srgbClr val="FF0000"/>
                </a:solidFill>
              </a:rPr>
              <a:t>e</a:t>
            </a:r>
            <a:r>
              <a:rPr lang="en-US" baseline="30000" dirty="0">
                <a:solidFill>
                  <a:srgbClr val="FF0000"/>
                </a:solidFill>
              </a:rPr>
              <a:t>+   </a:t>
            </a:r>
            <a:r>
              <a:rPr lang="en-US" dirty="0">
                <a:solidFill>
                  <a:srgbClr val="FF0000"/>
                </a:solidFill>
              </a:rPr>
              <a:t>+</a:t>
            </a:r>
            <a:r>
              <a:rPr lang="en-US" baseline="30000" dirty="0">
                <a:solidFill>
                  <a:srgbClr val="FF0000"/>
                </a:solidFill>
              </a:rPr>
              <a:t>   </a:t>
            </a:r>
            <a:r>
              <a:rPr lang="en-US" dirty="0">
                <a:solidFill>
                  <a:srgbClr val="FF0000"/>
                </a:solidFill>
              </a:rPr>
              <a:t>e</a:t>
            </a:r>
            <a:r>
              <a:rPr lang="en-US" baseline="30000" dirty="0">
                <a:solidFill>
                  <a:srgbClr val="FF0000"/>
                </a:solidFill>
              </a:rPr>
              <a:t>-</a:t>
            </a:r>
          </a:p>
        </p:txBody>
      </p:sp>
      <p:sp>
        <p:nvSpPr>
          <p:cNvPr id="138246" name="Line 6"/>
          <p:cNvSpPr>
            <a:spLocks noChangeShapeType="1"/>
          </p:cNvSpPr>
          <p:nvPr/>
        </p:nvSpPr>
        <p:spPr bwMode="auto">
          <a:xfrm>
            <a:off x="5505026" y="8327112"/>
            <a:ext cx="8669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lIns="130046" tIns="65023" rIns="130046" bIns="65023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extBox 1"/>
          <p:cNvSpPr txBox="1"/>
          <p:nvPr/>
        </p:nvSpPr>
        <p:spPr>
          <a:xfrm flipH="1">
            <a:off x="1137236" y="571820"/>
            <a:ext cx="11223523" cy="264174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ctr"/>
            <a:r>
              <a:rPr lang="en-US" sz="5500" i="1" dirty="0" smtClean="0">
                <a:solidFill>
                  <a:schemeClr val="accent2"/>
                </a:solidFill>
                <a:latin typeface="Symbol" charset="2"/>
              </a:rPr>
              <a:t>g</a:t>
            </a:r>
            <a:r>
              <a:rPr lang="en-US" sz="5500" i="1" dirty="0" smtClean="0">
                <a:solidFill>
                  <a:schemeClr val="accent2"/>
                </a:solidFill>
                <a:latin typeface="Times New Roman Bold" charset="0"/>
              </a:rPr>
              <a:t>-ray Opacity from Pair Production   from Deep Survey Data Compared with Observations</a:t>
            </a:r>
            <a:endParaRPr kumimoji="0" lang="en-US" sz="5500" b="0" i="0" u="none" strike="noStrike" cap="none" spc="0" normalizeH="0" dirty="0">
              <a:ln>
                <a:noFill/>
              </a:ln>
              <a:solidFill>
                <a:schemeClr val="accent2"/>
              </a:solidFill>
              <a:effectLst/>
              <a:uFillTx/>
              <a:latin typeface="Times New Roman Bold" charset="0"/>
              <a:sym typeface="Avenir Nex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952500" y="278199"/>
            <a:ext cx="11099800" cy="1962527"/>
          </a:xfrm>
        </p:spPr>
        <p:txBody>
          <a:bodyPr>
            <a:normAutofit/>
          </a:bodyPr>
          <a:lstStyle/>
          <a:p>
            <a:r>
              <a:rPr lang="en-US" sz="4800" i="1" dirty="0">
                <a:solidFill>
                  <a:srgbClr val="008000"/>
                </a:solidFill>
                <a:latin typeface="Avenir Medium"/>
              </a:rPr>
              <a:t>Pair Production Cross Section</a:t>
            </a:r>
          </a:p>
        </p:txBody>
      </p:sp>
      <p:pic>
        <p:nvPicPr>
          <p:cNvPr id="12291" name="Picture 3" descr="Sigma"/>
          <p:cNvPicPr>
            <a:picLocks noChangeAspect="1" noChangeArrowheads="1"/>
          </p:cNvPicPr>
          <p:nvPr/>
        </p:nvPicPr>
        <p:blipFill>
          <a:blip r:embed="rId3"/>
          <a:srcRect l="6870" t="4831" r="3835" b="9828"/>
          <a:stretch>
            <a:fillRect/>
          </a:stretch>
        </p:blipFill>
        <p:spPr bwMode="auto">
          <a:xfrm>
            <a:off x="1733973" y="1842347"/>
            <a:ext cx="9428480" cy="76877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7090" y="520111"/>
            <a:ext cx="11099800" cy="2159000"/>
          </a:xfrm>
        </p:spPr>
        <p:txBody>
          <a:bodyPr>
            <a:noAutofit/>
          </a:bodyPr>
          <a:lstStyle/>
          <a:p>
            <a:r>
              <a:rPr lang="en-US" sz="3600" dirty="0" smtClean="0">
                <a:latin typeface="Avenir Next Demi Bold"/>
                <a:ea typeface="Avenir Next Demi Bold"/>
                <a:cs typeface="Avenir Next Demi Bold"/>
                <a:sym typeface="Avenir Next Demi Bold"/>
              </a:rPr>
              <a:t>Our opacity results cover the whole energy range of the </a:t>
            </a:r>
            <a:r>
              <a:rPr lang="en-US" sz="3600" i="1" dirty="0" smtClean="0">
                <a:latin typeface="Avenir Next Demi Bold"/>
                <a:ea typeface="Avenir Next Demi Bold"/>
                <a:cs typeface="Avenir Next Demi Bold"/>
                <a:sym typeface="Avenir Next Demi Bold"/>
              </a:rPr>
              <a:t>Fermi</a:t>
            </a:r>
            <a:r>
              <a:rPr lang="en-US" sz="3600" dirty="0" smtClean="0">
                <a:latin typeface="Avenir Next Demi Bold"/>
                <a:ea typeface="Avenir Next Demi Bold"/>
                <a:cs typeface="Avenir Next Demi Bold"/>
                <a:sym typeface="Avenir Next Demi Bold"/>
              </a:rPr>
              <a:t> Space Telescope and Air Cherenkov Telescopes</a:t>
            </a:r>
            <a:r>
              <a:rPr lang="en-US" sz="3600" dirty="0" smtClean="0"/>
              <a:t> </a:t>
            </a:r>
            <a:br>
              <a:rPr lang="en-US" sz="3600" dirty="0" smtClean="0"/>
            </a:br>
            <a:endParaRPr lang="en-US" sz="3600" dirty="0"/>
          </a:p>
        </p:txBody>
      </p:sp>
      <p:pic>
        <p:nvPicPr>
          <p:cNvPr id="3" name="pasted-image.tiff"/>
          <p:cNvPicPr>
            <a:picLocks noChangeAspect="1"/>
          </p:cNvPicPr>
          <p:nvPr/>
        </p:nvPicPr>
        <p:blipFill>
          <a:blip r:embed="rId2">
            <a:extLst/>
          </a:blip>
          <a:srcRect l="20213" t="1263" r="20213" b="22118"/>
          <a:stretch>
            <a:fillRect/>
          </a:stretch>
        </p:blipFill>
        <p:spPr>
          <a:xfrm>
            <a:off x="6496990" y="2902040"/>
            <a:ext cx="5996810" cy="4339102"/>
          </a:xfrm>
          <a:prstGeom prst="rect">
            <a:avLst/>
          </a:prstGeom>
          <a:ln w="12700">
            <a:miter lim="400000"/>
          </a:ln>
        </p:spPr>
      </p:pic>
      <p:pic>
        <p:nvPicPr>
          <p:cNvPr id="4" name="pasted-image.tif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94004" y="4084257"/>
            <a:ext cx="5905571" cy="1878880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TextBox 4"/>
          <p:cNvSpPr txBox="1"/>
          <p:nvPr/>
        </p:nvSpPr>
        <p:spPr>
          <a:xfrm>
            <a:off x="641018" y="6071590"/>
            <a:ext cx="4405265" cy="10874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200" i="1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venir Medium"/>
                <a:ea typeface="Avenir Next"/>
                <a:cs typeface="Avenir Next"/>
                <a:sym typeface="Avenir Next"/>
              </a:rPr>
              <a:t>Fermi</a:t>
            </a:r>
            <a:r>
              <a:rPr kumimoji="0" lang="en-US" sz="32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venir Medium"/>
                <a:ea typeface="Avenir Next"/>
                <a:cs typeface="Avenir Next"/>
                <a:sym typeface="Avenir Next"/>
              </a:rPr>
              <a:t> Space Telescope </a:t>
            </a:r>
          </a:p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3200" dirty="0" smtClean="0">
                <a:latin typeface="Avenir Medium"/>
              </a:rPr>
              <a:t>      </a:t>
            </a:r>
            <a:r>
              <a:rPr kumimoji="0" lang="en-US" sz="32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venir Medium"/>
                <a:ea typeface="Avenir Next"/>
                <a:cs typeface="Avenir Next"/>
                <a:sym typeface="Avenir Next"/>
              </a:rPr>
              <a:t>(</a:t>
            </a:r>
            <a:r>
              <a:rPr kumimoji="0" lang="en-US" sz="3200" b="0" i="0" u="none" strike="noStrike" cap="none" spc="0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venir Medium"/>
                <a:ea typeface="Avenir Next"/>
                <a:cs typeface="Avenir Next"/>
                <a:sym typeface="Avenir Next"/>
              </a:rPr>
              <a:t>GeV</a:t>
            </a:r>
            <a:r>
              <a:rPr kumimoji="0" lang="en-US" sz="32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venir Medium"/>
                <a:ea typeface="Avenir Next"/>
                <a:cs typeface="Avenir Next"/>
                <a:sym typeface="Avenir Next"/>
              </a:rPr>
              <a:t> energies)</a:t>
            </a: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venir Medium"/>
              <a:ea typeface="Avenir Next"/>
              <a:cs typeface="Avenir Next"/>
              <a:sym typeface="Avenir Nex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99575" y="7438729"/>
            <a:ext cx="6777944" cy="10874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venir Medium"/>
                <a:ea typeface="Avenir Next"/>
                <a:cs typeface="Avenir Next"/>
                <a:sym typeface="Avenir Next"/>
              </a:rPr>
              <a:t>Future Cherenkov Telescope Array</a:t>
            </a:r>
          </a:p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3200" dirty="0" smtClean="0">
                <a:latin typeface="Avenir Medium"/>
              </a:rPr>
              <a:t>                (TeV energies)        </a:t>
            </a: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venir Medium"/>
              <a:ea typeface="Avenir Next"/>
              <a:cs typeface="Avenir Next"/>
              <a:sym typeface="Avenir Nex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3586" y="1113868"/>
            <a:ext cx="11453658" cy="842383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74944" y="426500"/>
            <a:ext cx="11067132" cy="65659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rgbClr val="008000"/>
                </a:solidFill>
                <a:latin typeface="Symbol"/>
              </a:rPr>
              <a:t>g</a:t>
            </a:r>
            <a:r>
              <a:rPr kumimoji="0" lang="en-US" b="0" i="0" u="none" strike="noStrike" cap="none" spc="0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uFillTx/>
                <a:latin typeface="Avenir Medium"/>
                <a:ea typeface="Avenir Next"/>
                <a:cs typeface="Avenir Next"/>
                <a:sym typeface="Avenir Next"/>
              </a:rPr>
              <a:t>-ray opacity through pair production</a:t>
            </a:r>
            <a:r>
              <a:rPr kumimoji="0" lang="en-US" b="0" i="0" u="none" strike="noStrike" cap="none" spc="0" normalizeH="0" dirty="0" smtClean="0">
                <a:ln>
                  <a:noFill/>
                </a:ln>
                <a:solidFill>
                  <a:srgbClr val="008000"/>
                </a:solidFill>
                <a:effectLst/>
                <a:uFillTx/>
                <a:latin typeface="Avenir Medium"/>
                <a:ea typeface="Avenir Next"/>
                <a:cs typeface="Avenir Next"/>
                <a:sym typeface="Avenir Next"/>
              </a:rPr>
              <a:t> </a:t>
            </a:r>
            <a:r>
              <a:rPr kumimoji="0" lang="en-US" b="0" i="0" u="none" strike="noStrike" cap="none" spc="0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uFillTx/>
                <a:latin typeface="Avenir Medium"/>
                <a:ea typeface="Avenir Next"/>
                <a:cs typeface="Avenir Next"/>
                <a:sym typeface="Avenir Next"/>
              </a:rPr>
              <a:t>versus </a:t>
            </a:r>
            <a:r>
              <a:rPr lang="en-US" dirty="0" smtClean="0">
                <a:solidFill>
                  <a:srgbClr val="008000"/>
                </a:solidFill>
                <a:latin typeface="Avenir Medium"/>
              </a:rPr>
              <a:t>e</a:t>
            </a:r>
            <a:r>
              <a:rPr kumimoji="0" lang="en-US" b="0" i="0" u="none" strike="noStrike" cap="none" spc="0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uFillTx/>
                <a:latin typeface="Avenir Medium"/>
                <a:ea typeface="Avenir Next"/>
                <a:cs typeface="Avenir Next"/>
                <a:sym typeface="Avenir Next"/>
              </a:rPr>
              <a:t>nergy</a:t>
            </a:r>
            <a:endParaRPr kumimoji="0" lang="en-US" b="0" i="0" u="none" strike="noStrike" cap="none" spc="0" normalizeH="0" baseline="0" dirty="0">
              <a:ln>
                <a:noFill/>
              </a:ln>
              <a:solidFill>
                <a:srgbClr val="008000"/>
              </a:solidFill>
              <a:effectLst/>
              <a:uFillTx/>
              <a:latin typeface="Avenir Medium"/>
              <a:ea typeface="Avenir Next"/>
              <a:cs typeface="Avenir Next"/>
              <a:sym typeface="Avenir Nex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/>
          <p:nvPr/>
        </p:nvSpPr>
        <p:spPr>
          <a:xfrm>
            <a:off x="717408" y="6461538"/>
            <a:ext cx="4284226" cy="10874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/>
                </a:solidFill>
                <a:latin typeface="Avenir Next Demi Bold"/>
                <a:ea typeface="Avenir Next Demi Bold"/>
                <a:cs typeface="Avenir Next Demi Bold"/>
                <a:sym typeface="Avenir Next Demi Bold"/>
              </a:defRPr>
            </a:lvl1pPr>
          </a:lstStyle>
          <a:p>
            <a:r>
              <a:rPr lang="en-US" sz="3200" dirty="0" smtClean="0">
                <a:latin typeface="Avenir Medium"/>
              </a:rPr>
              <a:t>Dashed red lines:</a:t>
            </a:r>
          </a:p>
          <a:p>
            <a:r>
              <a:rPr lang="en-US" sz="3200" dirty="0" smtClean="0">
                <a:latin typeface="Avenir Medium"/>
              </a:rPr>
              <a:t>Dominguez et al. 2011</a:t>
            </a:r>
            <a:endParaRPr sz="3200" dirty="0">
              <a:latin typeface="Avenir Medium"/>
            </a:endParaRPr>
          </a:p>
        </p:txBody>
      </p:sp>
      <p:sp>
        <p:nvSpPr>
          <p:cNvPr id="170" name="Shape 170"/>
          <p:cNvSpPr/>
          <p:nvPr/>
        </p:nvSpPr>
        <p:spPr>
          <a:xfrm>
            <a:off x="661668" y="5159314"/>
            <a:ext cx="4634282" cy="10874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latin typeface="Avenir Next Demi Bold"/>
                <a:ea typeface="Avenir Next Demi Bold"/>
                <a:cs typeface="Avenir Next Demi Bold"/>
                <a:sym typeface="Avenir Next Demi Bold"/>
              </a:defRPr>
            </a:lvl1pPr>
          </a:lstStyle>
          <a:p>
            <a:r>
              <a:rPr lang="en-US" sz="3200" dirty="0" smtClean="0">
                <a:latin typeface="Avenir Medium"/>
              </a:rPr>
              <a:t>Solid black lines:</a:t>
            </a:r>
          </a:p>
          <a:p>
            <a:r>
              <a:rPr lang="en-US" sz="3200" dirty="0" smtClean="0">
                <a:latin typeface="Avenir Medium"/>
              </a:rPr>
              <a:t>Franceschini et al. 2008*</a:t>
            </a:r>
            <a:endParaRPr sz="3200" dirty="0">
              <a:latin typeface="Avenir Medium"/>
            </a:endParaRPr>
          </a:p>
        </p:txBody>
      </p:sp>
      <p:pic>
        <p:nvPicPr>
          <p:cNvPr id="171" name="f8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0521" y="393733"/>
            <a:ext cx="6350001" cy="4550834"/>
          </a:xfrm>
          <a:prstGeom prst="rect">
            <a:avLst/>
          </a:prstGeom>
          <a:ln w="12700">
            <a:miter lim="400000"/>
          </a:ln>
        </p:spPr>
      </p:pic>
      <p:pic>
        <p:nvPicPr>
          <p:cNvPr id="172" name="f9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458521" y="4825984"/>
            <a:ext cx="6777659" cy="4879914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TextBox 5"/>
          <p:cNvSpPr txBox="1"/>
          <p:nvPr/>
        </p:nvSpPr>
        <p:spPr>
          <a:xfrm>
            <a:off x="6941647" y="1441778"/>
            <a:ext cx="5878846" cy="176458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spc="0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uFillTx/>
                <a:latin typeface="Avenir Medium"/>
                <a:ea typeface="Avenir Next"/>
                <a:cs typeface="Avenir Next"/>
                <a:sym typeface="Avenir Next"/>
              </a:rPr>
              <a:t>Comparison of our </a:t>
            </a:r>
          </a:p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spc="0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uFillTx/>
                <a:latin typeface="Avenir Medium"/>
                <a:ea typeface="Avenir Next"/>
                <a:cs typeface="Avenir Next"/>
                <a:sym typeface="Avenir Next"/>
              </a:rPr>
              <a:t>68% confidence bands </a:t>
            </a:r>
          </a:p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spc="0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uFillTx/>
                <a:latin typeface="Avenir Medium"/>
                <a:ea typeface="Avenir Next"/>
                <a:cs typeface="Avenir Next"/>
                <a:sym typeface="Avenir Next"/>
              </a:rPr>
              <a:t>with previous model</a:t>
            </a:r>
            <a:r>
              <a:rPr kumimoji="0" lang="en-US" sz="3600" b="0" i="0" u="none" strike="noStrike" cap="none" spc="0" normalizeH="0" dirty="0" smtClean="0">
                <a:ln>
                  <a:noFill/>
                </a:ln>
                <a:solidFill>
                  <a:srgbClr val="008000"/>
                </a:solidFill>
                <a:effectLst/>
                <a:uFillTx/>
                <a:latin typeface="Avenir Medium"/>
                <a:ea typeface="Avenir Next"/>
                <a:cs typeface="Avenir Next"/>
                <a:sym typeface="Avenir Next"/>
              </a:rPr>
              <a:t> results</a:t>
            </a:r>
            <a:endParaRPr kumimoji="0" lang="en-US" sz="3600" b="0" i="0" u="none" strike="noStrike" cap="none" spc="0" normalizeH="0" baseline="0" dirty="0">
              <a:ln>
                <a:noFill/>
              </a:ln>
              <a:solidFill>
                <a:srgbClr val="008000"/>
              </a:solidFill>
              <a:effectLst/>
              <a:uFillTx/>
              <a:latin typeface="Avenir Medium"/>
              <a:ea typeface="Avenir Next"/>
              <a:cs typeface="Avenir Next"/>
              <a:sym typeface="Avenir Nex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04229" y="815965"/>
            <a:ext cx="1721894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spc="0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uFillTx/>
                <a:latin typeface="Avenir Medium"/>
                <a:ea typeface="Avenir Next"/>
                <a:cs typeface="Avenir Next"/>
                <a:sym typeface="Avenir Next"/>
              </a:rPr>
              <a:t>EBL SED</a:t>
            </a: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008000"/>
              </a:solidFill>
              <a:effectLst/>
              <a:uFillTx/>
              <a:latin typeface="Avenir Medium"/>
              <a:ea typeface="Avenir Next"/>
              <a:cs typeface="Avenir Next"/>
              <a:sym typeface="Avenir Nex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941647" y="5275968"/>
            <a:ext cx="1561024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spc="0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uFillTx/>
                <a:latin typeface="Avenir Medium"/>
                <a:ea typeface="Avenir Next"/>
                <a:cs typeface="Avenir Next"/>
                <a:sym typeface="Avenir Next"/>
              </a:rPr>
              <a:t>Opacity</a:t>
            </a: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008000"/>
              </a:solidFill>
              <a:effectLst/>
              <a:uFillTx/>
              <a:latin typeface="Avenir Medium"/>
              <a:ea typeface="Avenir Next"/>
              <a:cs typeface="Avenir Next"/>
              <a:sym typeface="Avenir Nex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17408" y="8168056"/>
            <a:ext cx="4741113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venir Next"/>
                <a:ea typeface="Avenir Next"/>
                <a:cs typeface="Avenir Next"/>
                <a:sym typeface="Avenir Next"/>
              </a:rPr>
              <a:t>*new model of </a:t>
            </a:r>
            <a:r>
              <a:rPr kumimoji="0" lang="en-US" sz="1600" b="0" i="0" u="none" strike="noStrike" cap="none" spc="0" normalizeH="0" dirty="0" err="1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venir Next"/>
                <a:ea typeface="Avenir Next"/>
                <a:cs typeface="Avenir Next"/>
                <a:sym typeface="Avenir Next"/>
              </a:rPr>
              <a:t>Franceschini</a:t>
            </a:r>
            <a:r>
              <a:rPr kumimoji="0" lang="en-US" sz="16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venir Next"/>
                <a:ea typeface="Avenir Next"/>
                <a:cs typeface="Avenir Next"/>
                <a:sym typeface="Avenir Next"/>
              </a:rPr>
              <a:t> &amp; </a:t>
            </a:r>
            <a:r>
              <a:rPr kumimoji="0" lang="en-US" sz="1600" b="0" i="0" u="none" strike="noStrike" cap="none" spc="0" normalizeH="0" dirty="0" err="1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venir Next"/>
                <a:ea typeface="Avenir Next"/>
                <a:cs typeface="Avenir Next"/>
                <a:sym typeface="Avenir Next"/>
              </a:rPr>
              <a:t>Rodighero</a:t>
            </a:r>
            <a:r>
              <a:rPr kumimoji="0" lang="en-US" sz="16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venir Next"/>
                <a:ea typeface="Avenir Next"/>
                <a:cs typeface="Avenir Next"/>
                <a:sym typeface="Avenir Next"/>
              </a:rPr>
              <a:t> (2017) gives a smaller FIR flux at ~ 100 microns.</a:t>
            </a:r>
            <a:endParaRPr kumimoji="0" lang="en-US" sz="1600" b="0" i="0" u="none" strike="noStrike" cap="none" spc="0" normalizeH="0" dirty="0">
              <a:ln>
                <a:noFill/>
              </a:ln>
              <a:solidFill>
                <a:srgbClr val="000000"/>
              </a:solidFill>
              <a:effectLst/>
              <a:uFillTx/>
              <a:latin typeface="Avenir Next"/>
              <a:ea typeface="Avenir Next"/>
              <a:cs typeface="Avenir Next"/>
              <a:sym typeface="Avenir Nex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502670" y="8260388"/>
            <a:ext cx="2632361" cy="41036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venir Next"/>
                <a:ea typeface="Avenir Next"/>
                <a:cs typeface="Avenir Next"/>
                <a:sym typeface="Avenir Next"/>
              </a:rPr>
              <a:t>Z= 0.1, 0.5, 1, 3, 5 </a:t>
            </a:r>
            <a:endParaRPr kumimoji="0" lang="en-US" sz="20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venir Next"/>
              <a:ea typeface="Avenir Next"/>
              <a:cs typeface="Avenir Next"/>
              <a:sym typeface="Avenir Nex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dissolve/>
      </p:transition>
    </mc:Choice>
    <mc:Fallback xmlns:mv="urn:schemas-microsoft-com:mac:vml"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532" y="1024799"/>
            <a:ext cx="3674517" cy="463099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9484" y="1024799"/>
            <a:ext cx="3760838" cy="462383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0318" y="1017638"/>
            <a:ext cx="3706701" cy="463099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30532" y="6142417"/>
            <a:ext cx="12238294" cy="65659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venir Next"/>
                <a:ea typeface="Avenir Next"/>
                <a:cs typeface="Avenir Next"/>
                <a:sym typeface="Avenir Next"/>
              </a:rPr>
              <a:t>  </a:t>
            </a:r>
            <a:r>
              <a:rPr kumimoji="0" lang="en-US" sz="3600" b="0" i="0" u="none" strike="noStrike" cap="none" spc="0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venir Next"/>
                <a:ea typeface="Avenir Next"/>
                <a:cs typeface="Avenir Next"/>
                <a:sym typeface="Avenir Next"/>
              </a:rPr>
              <a:t>Stecker</a:t>
            </a:r>
            <a:r>
              <a:rPr kumimoji="0" lang="en-US" sz="36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venir Next"/>
                <a:ea typeface="Avenir Next"/>
                <a:cs typeface="Avenir Next"/>
                <a:sym typeface="Avenir Next"/>
              </a:rPr>
              <a:t> (GSFC)          </a:t>
            </a:r>
            <a:r>
              <a:rPr kumimoji="0" lang="en-US" sz="3600" b="0" i="0" u="none" strike="noStrike" cap="none" spc="0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venir Next"/>
                <a:ea typeface="Avenir Next"/>
                <a:cs typeface="Avenir Next"/>
                <a:sym typeface="Avenir Next"/>
              </a:rPr>
              <a:t>Malkan</a:t>
            </a:r>
            <a:r>
              <a:rPr kumimoji="0" lang="en-US" sz="36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venir Next"/>
                <a:ea typeface="Avenir Next"/>
                <a:cs typeface="Avenir Next"/>
                <a:sym typeface="Avenir Next"/>
              </a:rPr>
              <a:t> (UCLA)           Scully (JMU)       </a:t>
            </a:r>
            <a:endParaRPr kumimoji="0" lang="en-US" sz="3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venir Next"/>
              <a:ea typeface="Avenir Next"/>
              <a:cs typeface="Avenir Next"/>
              <a:sym typeface="Avenir Next"/>
            </a:endParaRPr>
          </a:p>
        </p:txBody>
      </p:sp>
    </p:spTree>
    <p:extLst>
      <p:ext uri="{BB962C8B-B14F-4D97-AF65-F5344CB8AC3E}">
        <p14:creationId xmlns:p14="http://schemas.microsoft.com/office/powerpoint/2010/main" val="10469330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/>
          <p:nvPr/>
        </p:nvSpPr>
        <p:spPr>
          <a:xfrm>
            <a:off x="511463" y="447538"/>
            <a:ext cx="11981874" cy="18876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900"/>
            </a:lvl1pPr>
          </a:lstStyle>
          <a:p>
            <a:r>
              <a:rPr dirty="0">
                <a:latin typeface="Avenir Medium"/>
              </a:rPr>
              <a:t>A </a:t>
            </a:r>
            <a:r>
              <a:rPr dirty="0">
                <a:latin typeface="Symbol"/>
              </a:rPr>
              <a:t>τ</a:t>
            </a:r>
            <a:r>
              <a:rPr dirty="0">
                <a:latin typeface="Avenir Medium"/>
              </a:rPr>
              <a:t> = 1 energy-redshift plot (Fazio &amp; Stecker 1970) showing our uncertainty band results compared with the Fermi plot of their highest energy photons from FSRQs </a:t>
            </a:r>
            <a:r>
              <a:rPr dirty="0">
                <a:solidFill>
                  <a:srgbClr val="FF0000"/>
                </a:solidFill>
                <a:latin typeface="Avenir Medium"/>
              </a:rPr>
              <a:t>(red)</a:t>
            </a:r>
            <a:r>
              <a:rPr dirty="0">
                <a:latin typeface="Avenir Medium"/>
              </a:rPr>
              <a:t>, BL Lacs (black) and GRBs </a:t>
            </a:r>
            <a:r>
              <a:rPr dirty="0">
                <a:solidFill>
                  <a:srgbClr val="0000FF"/>
                </a:solidFill>
                <a:latin typeface="Avenir Medium"/>
              </a:rPr>
              <a:t>(blue) </a:t>
            </a:r>
            <a:r>
              <a:rPr dirty="0">
                <a:latin typeface="Avenir Medium"/>
              </a:rPr>
              <a:t>vs. redshift (from Abdo et al. 2010</a:t>
            </a:r>
            <a:r>
              <a:rPr dirty="0" smtClean="0">
                <a:latin typeface="Avenir Medium"/>
              </a:rPr>
              <a:t>)</a:t>
            </a:r>
            <a:r>
              <a:rPr lang="en-US" dirty="0" smtClean="0">
                <a:latin typeface="Avenir Medium"/>
              </a:rPr>
              <a:t>.</a:t>
            </a:r>
            <a:r>
              <a:rPr dirty="0" smtClean="0">
                <a:latin typeface="Avenir Medium"/>
              </a:rPr>
              <a:t> </a:t>
            </a:r>
            <a:endParaRPr dirty="0">
              <a:latin typeface="Avenir Medium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9195" y="2506369"/>
            <a:ext cx="11211765" cy="697178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dissolve/>
      </p:transition>
    </mc:Choice>
    <mc:Fallback xmlns:mv="urn:schemas-microsoft-com:mac:vml"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415845" y="8186374"/>
            <a:ext cx="12019935" cy="65659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venir Medium" charset="0"/>
                <a:ea typeface="Avenir Next"/>
                <a:cs typeface="Avenir Next"/>
                <a:sym typeface="Avenir Next"/>
              </a:rPr>
              <a:t>EBL from </a:t>
            </a:r>
            <a:r>
              <a:rPr kumimoji="0" lang="en-US" sz="360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Symbol" charset="2"/>
                <a:ea typeface="Avenir Next"/>
                <a:cs typeface="Avenir Next"/>
                <a:sym typeface="Avenir Next"/>
              </a:rPr>
              <a:t>g</a:t>
            </a:r>
            <a:r>
              <a:rPr kumimoji="0" lang="en-US" sz="360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venir Medium" charset="0"/>
                <a:ea typeface="Avenir Next"/>
                <a:cs typeface="Avenir Next"/>
                <a:sym typeface="Avenir Next"/>
              </a:rPr>
              <a:t>-ray observations (</a:t>
            </a:r>
            <a:r>
              <a:rPr kumimoji="0" lang="en-US" sz="3600" u="none" strike="noStrike" cap="none" spc="0" normalizeH="0" dirty="0" err="1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venir Medium" charset="0"/>
                <a:ea typeface="Avenir Next"/>
                <a:cs typeface="Avenir Next"/>
                <a:sym typeface="Avenir Next"/>
              </a:rPr>
              <a:t>Biteau</a:t>
            </a:r>
            <a:r>
              <a:rPr kumimoji="0" lang="en-US" sz="360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venir Medium" charset="0"/>
                <a:ea typeface="Avenir Next"/>
                <a:cs typeface="Avenir Next"/>
                <a:sym typeface="Avenir Next"/>
              </a:rPr>
              <a:t> &amp; Williams 2015)</a:t>
            </a:r>
            <a:endParaRPr kumimoji="0" lang="en-US" sz="3600" u="none" strike="noStrike" cap="none" spc="0" normalizeH="0" dirty="0">
              <a:ln>
                <a:noFill/>
              </a:ln>
              <a:solidFill>
                <a:srgbClr val="000000"/>
              </a:solidFill>
              <a:effectLst/>
              <a:uFillTx/>
              <a:latin typeface="Avenir Medium" charset="0"/>
              <a:ea typeface="Avenir Next"/>
              <a:cs typeface="Avenir Next"/>
              <a:sym typeface="Avenir Nex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626" y="-117987"/>
            <a:ext cx="11724968" cy="7982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177624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/>
          <p:nvPr/>
        </p:nvSpPr>
        <p:spPr>
          <a:xfrm>
            <a:off x="2023298" y="553094"/>
            <a:ext cx="10252798" cy="9951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2900"/>
            </a:lvl1pPr>
          </a:lstStyle>
          <a:p>
            <a:r>
              <a:rPr dirty="0">
                <a:latin typeface="Avenir Medium"/>
              </a:rPr>
              <a:t>A comparison of our </a:t>
            </a:r>
            <a:r>
              <a:rPr i="1" dirty="0">
                <a:latin typeface="Avenir Medium"/>
              </a:rPr>
              <a:t>z = 1 </a:t>
            </a:r>
            <a:r>
              <a:rPr dirty="0">
                <a:latin typeface="Avenir Medium"/>
              </a:rPr>
              <a:t>opacity band with the results</a:t>
            </a:r>
            <a:r>
              <a:rPr dirty="0" smtClean="0">
                <a:latin typeface="Avenir Medium"/>
              </a:rPr>
              <a:t> </a:t>
            </a:r>
            <a:endParaRPr lang="en-US" dirty="0" smtClean="0">
              <a:latin typeface="Avenir Medium"/>
            </a:endParaRPr>
          </a:p>
          <a:p>
            <a:r>
              <a:rPr lang="en-US" dirty="0" smtClean="0">
                <a:latin typeface="Avenir Medium"/>
              </a:rPr>
              <a:t>derived from </a:t>
            </a:r>
            <a:r>
              <a:rPr lang="en-US" i="1" dirty="0" smtClean="0">
                <a:latin typeface="Avenir Medium"/>
              </a:rPr>
              <a:t>Fermi</a:t>
            </a:r>
            <a:r>
              <a:rPr lang="en-US" dirty="0" smtClean="0">
                <a:latin typeface="Avenir Medium"/>
              </a:rPr>
              <a:t> data given by </a:t>
            </a:r>
            <a:r>
              <a:rPr dirty="0" smtClean="0">
                <a:latin typeface="Avenir Medium"/>
              </a:rPr>
              <a:t>Ackerman</a:t>
            </a:r>
            <a:r>
              <a:rPr lang="en-US" dirty="0" smtClean="0">
                <a:latin typeface="Avenir Medium"/>
              </a:rPr>
              <a:t>n</a:t>
            </a:r>
            <a:r>
              <a:rPr dirty="0" smtClean="0">
                <a:latin typeface="Avenir Medium"/>
              </a:rPr>
              <a:t> </a:t>
            </a:r>
            <a:r>
              <a:rPr dirty="0">
                <a:latin typeface="Avenir Medium"/>
              </a:rPr>
              <a:t>et al</a:t>
            </a:r>
            <a:r>
              <a:rPr dirty="0" smtClean="0">
                <a:latin typeface="Avenir Medium"/>
              </a:rPr>
              <a:t>.</a:t>
            </a:r>
            <a:r>
              <a:rPr lang="en-US" dirty="0" smtClean="0">
                <a:latin typeface="Avenir Medium"/>
              </a:rPr>
              <a:t> </a:t>
            </a:r>
            <a:r>
              <a:rPr dirty="0" smtClean="0">
                <a:latin typeface="Avenir Medium"/>
              </a:rPr>
              <a:t> </a:t>
            </a:r>
            <a:r>
              <a:rPr lang="en-US" dirty="0" smtClean="0">
                <a:latin typeface="Avenir Medium"/>
              </a:rPr>
              <a:t>(</a:t>
            </a:r>
            <a:r>
              <a:rPr dirty="0" smtClean="0">
                <a:latin typeface="Avenir Medium"/>
              </a:rPr>
              <a:t>2012</a:t>
            </a:r>
            <a:r>
              <a:rPr lang="en-US" dirty="0" smtClean="0">
                <a:latin typeface="Avenir Medium"/>
              </a:rPr>
              <a:t>)</a:t>
            </a:r>
            <a:r>
              <a:rPr dirty="0" smtClean="0">
                <a:latin typeface="Avenir Medium"/>
              </a:rPr>
              <a:t>.</a:t>
            </a:r>
            <a:endParaRPr dirty="0">
              <a:latin typeface="Avenir Medium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367" y="1755745"/>
            <a:ext cx="11813011" cy="768129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dissolve/>
      </p:transition>
    </mc:Choice>
    <mc:Fallback xmlns:mv="urn:schemas-microsoft-com:mac:vml"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hape 183"/>
          <p:cNvSpPr/>
          <p:nvPr/>
        </p:nvSpPr>
        <p:spPr>
          <a:xfrm>
            <a:off x="333771" y="1584932"/>
            <a:ext cx="12337258" cy="6258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3400">
                <a:latin typeface="Avenir Book"/>
                <a:ea typeface="Avenir Book"/>
                <a:cs typeface="Avenir Book"/>
                <a:sym typeface="Avenir Book"/>
              </a:defRPr>
            </a:lvl1pPr>
          </a:lstStyle>
          <a:p>
            <a:endParaRPr dirty="0"/>
          </a:p>
        </p:txBody>
      </p:sp>
      <p:sp>
        <p:nvSpPr>
          <p:cNvPr id="184" name="Shape 184"/>
          <p:cNvSpPr/>
          <p:nvPr/>
        </p:nvSpPr>
        <p:spPr>
          <a:xfrm>
            <a:off x="582223" y="3725449"/>
            <a:ext cx="12419622" cy="20723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3400">
                <a:latin typeface="Avenir Book"/>
                <a:ea typeface="Avenir Book"/>
                <a:cs typeface="Avenir Book"/>
                <a:sym typeface="Avenir Book"/>
              </a:defRPr>
            </a:lvl1pPr>
          </a:lstStyle>
          <a:p>
            <a:r>
              <a:rPr lang="en-US" sz="3200" i="1" dirty="0" smtClean="0">
                <a:latin typeface="Times New Roman"/>
              </a:rPr>
              <a:t>The overlap of our absorption results with previous results derived from Fermi </a:t>
            </a:r>
            <a:r>
              <a:rPr lang="en-US" sz="3200" i="1" dirty="0" err="1" smtClean="0">
                <a:latin typeface="Symbol"/>
              </a:rPr>
              <a:t>g</a:t>
            </a:r>
            <a:r>
              <a:rPr lang="en-US" sz="3200" i="1" dirty="0" smtClean="0">
                <a:latin typeface="Times New Roman"/>
              </a:rPr>
              <a:t>-ray spectral data implies that there is no evidence for other modifications of </a:t>
            </a:r>
            <a:r>
              <a:rPr lang="en-US" sz="3200" i="1" dirty="0" err="1" smtClean="0">
                <a:latin typeface="Symbol"/>
              </a:rPr>
              <a:t>g</a:t>
            </a:r>
            <a:r>
              <a:rPr lang="en-US" sz="3200" i="1" dirty="0" smtClean="0">
                <a:latin typeface="Times New Roman"/>
              </a:rPr>
              <a:t>-ray spectra from effects such as photon-axion oscillations </a:t>
            </a:r>
            <a:r>
              <a:rPr sz="3200" i="1" dirty="0" smtClean="0">
                <a:latin typeface="Times New Roman"/>
              </a:rPr>
              <a:t>or </a:t>
            </a:r>
            <a:r>
              <a:rPr sz="3200" i="1" dirty="0">
                <a:latin typeface="Times New Roman"/>
              </a:rPr>
              <a:t>secondary</a:t>
            </a:r>
            <a:r>
              <a:rPr sz="3200" i="1" dirty="0" smtClean="0">
                <a:latin typeface="Times New Roman"/>
              </a:rPr>
              <a:t> </a:t>
            </a:r>
            <a:r>
              <a:rPr lang="en-US" sz="3200" i="1" dirty="0" err="1" smtClean="0">
                <a:latin typeface="Symbol"/>
              </a:rPr>
              <a:t>g</a:t>
            </a:r>
            <a:r>
              <a:rPr lang="en-US" sz="3200" i="1" dirty="0" smtClean="0">
                <a:latin typeface="Times New Roman"/>
              </a:rPr>
              <a:t>-ray </a:t>
            </a:r>
            <a:r>
              <a:rPr sz="3200" i="1" dirty="0" smtClean="0">
                <a:latin typeface="Times New Roman"/>
              </a:rPr>
              <a:t>components</a:t>
            </a:r>
            <a:r>
              <a:rPr sz="3200" i="1" dirty="0">
                <a:latin typeface="Times New Roman"/>
              </a:rPr>
              <a:t>.</a:t>
            </a:r>
          </a:p>
        </p:txBody>
      </p:sp>
      <p:sp>
        <p:nvSpPr>
          <p:cNvPr id="185" name="Shape 185"/>
          <p:cNvSpPr/>
          <p:nvPr/>
        </p:nvSpPr>
        <p:spPr>
          <a:xfrm>
            <a:off x="333771" y="6301814"/>
            <a:ext cx="12337258" cy="25648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3500">
                <a:latin typeface="Avenir Book"/>
                <a:ea typeface="Avenir Book"/>
                <a:cs typeface="Avenir Book"/>
                <a:sym typeface="Avenir Book"/>
              </a:defRPr>
            </a:lvl1pPr>
          </a:lstStyle>
          <a:p>
            <a:r>
              <a:rPr sz="3200" i="1" dirty="0">
                <a:latin typeface="Times New Roman"/>
              </a:rPr>
              <a:t>Next generation ground-based</a:t>
            </a:r>
            <a:r>
              <a:rPr sz="3200" i="1" dirty="0" smtClean="0">
                <a:latin typeface="Times New Roman"/>
              </a:rPr>
              <a:t> </a:t>
            </a:r>
            <a:r>
              <a:rPr sz="3200" i="1" dirty="0" smtClean="0">
                <a:latin typeface="Symbol"/>
              </a:rPr>
              <a:t>g</a:t>
            </a:r>
            <a:r>
              <a:rPr sz="3200" i="1" dirty="0" smtClean="0">
                <a:latin typeface="Times New Roman"/>
              </a:rPr>
              <a:t>-</a:t>
            </a:r>
            <a:r>
              <a:rPr sz="3200" i="1" dirty="0">
                <a:latin typeface="Times New Roman"/>
              </a:rPr>
              <a:t>ray telescopes</a:t>
            </a:r>
            <a:r>
              <a:rPr sz="3200" i="1" dirty="0" smtClean="0">
                <a:latin typeface="Times New Roman"/>
              </a:rPr>
              <a:t> </a:t>
            </a:r>
            <a:r>
              <a:rPr lang="en-US" sz="3200" i="1" dirty="0" smtClean="0">
                <a:latin typeface="Times New Roman"/>
              </a:rPr>
              <a:t>such as the Cherenkov Telescope Array </a:t>
            </a:r>
            <a:r>
              <a:rPr sz="3200" i="1" dirty="0" smtClean="0">
                <a:latin typeface="Times New Roman"/>
              </a:rPr>
              <a:t>will </a:t>
            </a:r>
            <a:r>
              <a:rPr sz="3200" i="1" dirty="0">
                <a:latin typeface="Times New Roman"/>
              </a:rPr>
              <a:t>probe the universe in the tens of TeV range.  Our</a:t>
            </a:r>
            <a:r>
              <a:rPr sz="3200" i="1" dirty="0" smtClean="0">
                <a:latin typeface="Times New Roman"/>
              </a:rPr>
              <a:t> </a:t>
            </a:r>
            <a:r>
              <a:rPr lang="en-US" sz="3200" i="1" dirty="0" smtClean="0">
                <a:latin typeface="Times New Roman"/>
              </a:rPr>
              <a:t>far-IR </a:t>
            </a:r>
            <a:r>
              <a:rPr sz="3200" i="1" dirty="0" smtClean="0">
                <a:latin typeface="Times New Roman"/>
              </a:rPr>
              <a:t>results </a:t>
            </a:r>
            <a:r>
              <a:rPr sz="3200" i="1" dirty="0">
                <a:latin typeface="Times New Roman"/>
              </a:rPr>
              <a:t>will</a:t>
            </a:r>
            <a:r>
              <a:rPr sz="3200" i="1" dirty="0" smtClean="0">
                <a:latin typeface="Times New Roman"/>
              </a:rPr>
              <a:t> </a:t>
            </a:r>
            <a:r>
              <a:rPr lang="en-US" sz="3200" i="1" dirty="0" smtClean="0">
                <a:latin typeface="Times New Roman"/>
              </a:rPr>
              <a:t>enable</a:t>
            </a:r>
            <a:r>
              <a:rPr sz="3200" i="1" dirty="0" smtClean="0">
                <a:latin typeface="Times New Roman"/>
              </a:rPr>
              <a:t> </a:t>
            </a:r>
            <a:r>
              <a:rPr sz="3200" i="1" dirty="0">
                <a:latin typeface="Times New Roman"/>
              </a:rPr>
              <a:t>the interpretation of</a:t>
            </a:r>
            <a:r>
              <a:rPr sz="3200" i="1" dirty="0" smtClean="0">
                <a:latin typeface="Times New Roman"/>
              </a:rPr>
              <a:t> </a:t>
            </a:r>
            <a:r>
              <a:rPr lang="en-US" sz="3200" i="1" dirty="0" smtClean="0">
                <a:latin typeface="Times New Roman"/>
              </a:rPr>
              <a:t>extragalactic source spectra from these telescopes </a:t>
            </a:r>
            <a:r>
              <a:rPr sz="3200" i="1" dirty="0" smtClean="0">
                <a:latin typeface="Times New Roman"/>
              </a:rPr>
              <a:t>and </a:t>
            </a:r>
            <a:r>
              <a:rPr sz="3200" i="1" dirty="0">
                <a:latin typeface="Times New Roman"/>
              </a:rPr>
              <a:t>can</a:t>
            </a:r>
            <a:r>
              <a:rPr sz="3200" i="1" dirty="0" smtClean="0">
                <a:latin typeface="Times New Roman"/>
              </a:rPr>
              <a:t> </a:t>
            </a:r>
            <a:r>
              <a:rPr lang="en-US" sz="3200" i="1" dirty="0" smtClean="0">
                <a:latin typeface="Times New Roman"/>
              </a:rPr>
              <a:t>also </a:t>
            </a:r>
            <a:r>
              <a:rPr sz="3200" i="1" dirty="0" smtClean="0">
                <a:latin typeface="Times New Roman"/>
              </a:rPr>
              <a:t>place </a:t>
            </a:r>
            <a:r>
              <a:rPr sz="3200" i="1" dirty="0">
                <a:latin typeface="Times New Roman"/>
              </a:rPr>
              <a:t>strong constraints on Lorentz invariance violation.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11313" y="304272"/>
            <a:ext cx="4295047" cy="10259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6000" b="1" i="1" u="none" strike="noStrike" cap="none" spc="0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uFillTx/>
                <a:latin typeface="Times New Roman"/>
                <a:ea typeface="Avenir Next"/>
                <a:cs typeface="Avenir Next"/>
                <a:sym typeface="Avenir Next"/>
              </a:rPr>
              <a:t>Conclusions</a:t>
            </a:r>
            <a:endParaRPr kumimoji="0" lang="en-US" sz="6000" b="1" i="1" u="none" strike="noStrike" cap="none" spc="0" normalizeH="0" baseline="0" dirty="0">
              <a:ln>
                <a:noFill/>
              </a:ln>
              <a:solidFill>
                <a:srgbClr val="008000"/>
              </a:solidFill>
              <a:effectLst/>
              <a:uFillTx/>
              <a:latin typeface="Times New Roman"/>
              <a:ea typeface="Avenir Next"/>
              <a:cs typeface="Avenir Next"/>
              <a:sym typeface="Avenir Nex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82223" y="1584932"/>
            <a:ext cx="11318938" cy="157992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r>
              <a:rPr kumimoji="0" lang="en-US" sz="3200" i="1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imes New Roman"/>
                <a:ea typeface="Avenir Next"/>
                <a:cs typeface="Avenir Next"/>
                <a:sym typeface="Avenir Next"/>
              </a:rPr>
              <a:t>Our results </a:t>
            </a:r>
            <a:r>
              <a:rPr lang="en-US" sz="3200" i="1" dirty="0" smtClean="0">
                <a:latin typeface="Times New Roman"/>
              </a:rPr>
              <a:t>as obtained by using deep galaxy survey data </a:t>
            </a:r>
            <a:r>
              <a:rPr kumimoji="0" lang="en-US" sz="3200" i="1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imes New Roman"/>
                <a:ea typeface="Avenir Next"/>
                <a:cs typeface="Avenir Next"/>
                <a:sym typeface="Avenir Next"/>
              </a:rPr>
              <a:t>generally</a:t>
            </a:r>
            <a:r>
              <a:rPr kumimoji="0" lang="en-US" sz="3200" i="1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imes New Roman"/>
                <a:ea typeface="Avenir Next"/>
                <a:cs typeface="Avenir Next"/>
                <a:sym typeface="Avenir Next"/>
              </a:rPr>
              <a:t> </a:t>
            </a:r>
          </a:p>
          <a:p>
            <a:r>
              <a:rPr kumimoji="0" lang="en-US" sz="3200" i="1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imes New Roman"/>
                <a:ea typeface="Avenir Next"/>
                <a:cs typeface="Avenir Next"/>
                <a:sym typeface="Avenir Next"/>
              </a:rPr>
              <a:t>agree with recent results from modeling, but our method allows us </a:t>
            </a:r>
          </a:p>
          <a:p>
            <a:r>
              <a:rPr lang="en-US" sz="3200" i="1" dirty="0" smtClean="0">
                <a:latin typeface="Times New Roman"/>
              </a:rPr>
              <a:t>to derive </a:t>
            </a:r>
            <a:r>
              <a:rPr lang="en-US" sz="3200" i="1" dirty="0" smtClean="0">
                <a:solidFill>
                  <a:srgbClr val="FF0000"/>
                </a:solidFill>
                <a:latin typeface="Times New Roman"/>
              </a:rPr>
              <a:t>real empirically-based </a:t>
            </a:r>
            <a:r>
              <a:rPr lang="en-US" sz="3200" i="1" dirty="0" smtClean="0">
                <a:latin typeface="Times New Roman"/>
              </a:rPr>
              <a:t>error bars and uncertainties. </a:t>
            </a:r>
            <a:endParaRPr kumimoji="0" lang="en-US" sz="3200" i="1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imes New Roman"/>
              <a:ea typeface="Avenir Next"/>
              <a:cs typeface="Avenir Next"/>
              <a:sym typeface="Avenir Nex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dissolve/>
      </p:transition>
    </mc:Choice>
    <mc:Fallback xmlns:mv="urn:schemas-microsoft-com:mac:vml"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" grpId="0" animBg="1"/>
      <p:bldP spid="185" grpId="0" animBg="1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2500" y="444500"/>
            <a:ext cx="11099800" cy="1623850"/>
          </a:xfrm>
        </p:spPr>
        <p:txBody>
          <a:bodyPr>
            <a:normAutofit/>
          </a:bodyPr>
          <a:lstStyle/>
          <a:p>
            <a:r>
              <a:rPr lang="en-US" sz="6000" i="1" dirty="0" smtClean="0">
                <a:solidFill>
                  <a:srgbClr val="008000"/>
                </a:solidFill>
                <a:latin typeface="Times New Roman"/>
              </a:rPr>
              <a:t>Intergalactic Photon Fields</a:t>
            </a:r>
            <a:endParaRPr lang="en-US" sz="6000" dirty="0">
              <a:latin typeface="Times New Roman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92957" y="2254225"/>
            <a:ext cx="11058630" cy="133369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en-US" sz="4000" i="1" dirty="0" smtClean="0">
                <a:latin typeface="Times New Roman"/>
              </a:rPr>
              <a:t>Emission from stars and dust re-radiation of starlight in galaxies produces IR, optical and UV photons.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09481" y="4385579"/>
            <a:ext cx="11829494" cy="66684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>
              <a:lnSpc>
                <a:spcPct val="90000"/>
              </a:lnSpc>
            </a:pPr>
            <a:r>
              <a:rPr lang="en-US" sz="4000" i="1" dirty="0" smtClean="0">
                <a:latin typeface="Times New Roman"/>
              </a:rPr>
              <a:t>These low energy photons escape to intergalactic space</a:t>
            </a:r>
            <a:r>
              <a:rPr lang="en-US" i="1" dirty="0" smtClean="0">
                <a:latin typeface="Times New Roman"/>
              </a:rPr>
              <a:t>.</a:t>
            </a:r>
            <a:endParaRPr lang="en-US" i="1" dirty="0">
              <a:latin typeface="Times New Roman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92957" y="5676816"/>
            <a:ext cx="10859343" cy="232884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>
              <a:lnSpc>
                <a:spcPct val="90000"/>
              </a:lnSpc>
            </a:pPr>
            <a:r>
              <a:rPr lang="en-US" sz="4000" i="1" dirty="0" smtClean="0">
                <a:latin typeface="Times New Roman"/>
              </a:rPr>
              <a:t>If we know enough about galaxy UV-Op-IR spectra as a function of redshift from deep astronomical surveys, we can calculate the evolution of intergalactic photon densities. </a:t>
            </a:r>
            <a:endParaRPr lang="en-US" sz="4000" i="1" dirty="0">
              <a:latin typeface="Times New Roman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58498" y="1457480"/>
            <a:ext cx="11811897" cy="259558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en-US" sz="5400" i="1" baseline="30000" dirty="0" smtClean="0">
                <a:latin typeface="Times New Roman"/>
              </a:rPr>
              <a:t>The intergalactic background light can now be fully</a:t>
            </a:r>
            <a:r>
              <a:rPr lang="en-US" sz="5400" i="1" dirty="0" smtClean="0">
                <a:latin typeface="Times New Roman"/>
              </a:rPr>
              <a:t> </a:t>
            </a:r>
            <a:r>
              <a:rPr lang="en-US" sz="5400" i="1" baseline="30000" dirty="0" smtClean="0">
                <a:latin typeface="Times New Roman"/>
              </a:rPr>
              <a:t>constructed using deep galaxy survey data covering the whole</a:t>
            </a:r>
            <a:r>
              <a:rPr lang="en-US" sz="5400" i="1" dirty="0" smtClean="0">
                <a:latin typeface="Times New Roman"/>
              </a:rPr>
              <a:t>  </a:t>
            </a:r>
            <a:r>
              <a:rPr lang="en-US" sz="5400" i="1" baseline="30000" dirty="0" smtClean="0">
                <a:latin typeface="Times New Roman"/>
              </a:rPr>
              <a:t>wavelength range from the far UV to the far IR.</a:t>
            </a:r>
            <a:endParaRPr kumimoji="0" lang="en-US" sz="5400" i="1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imes New Roman"/>
              <a:ea typeface="Avenir Next"/>
              <a:cs typeface="Avenir Next"/>
              <a:sym typeface="Avenir Nex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58498" y="4053062"/>
            <a:ext cx="10877755" cy="231858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en-US" i="1" dirty="0" smtClean="0">
                <a:latin typeface="Times New Roman"/>
              </a:rPr>
              <a:t>This has the advantage over modeling galaxy SEDs, </a:t>
            </a:r>
          </a:p>
          <a:p>
            <a:r>
              <a:rPr lang="en-US" i="1" dirty="0" smtClean="0">
                <a:latin typeface="Times New Roman"/>
              </a:rPr>
              <a:t>since we are using real, observationally determined </a:t>
            </a:r>
          </a:p>
          <a:p>
            <a:r>
              <a:rPr lang="en-US" i="1" dirty="0" smtClean="0">
                <a:latin typeface="Times New Roman"/>
              </a:rPr>
              <a:t>error bands on galaxy luminosity densities. </a:t>
            </a:r>
            <a:r>
              <a:rPr lang="en-US" dirty="0" smtClean="0"/>
              <a:t/>
            </a:r>
            <a:br>
              <a:rPr lang="en-US" dirty="0" smtClean="0"/>
            </a:br>
            <a:endParaRPr kumimoji="0" lang="en-US" sz="3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venir Next"/>
              <a:ea typeface="Avenir Next"/>
              <a:cs typeface="Avenir Next"/>
              <a:sym typeface="Avenir Nex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58498" y="6234024"/>
            <a:ext cx="12028816" cy="287258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en-US" i="1" dirty="0" smtClean="0">
                <a:latin typeface="Times New Roman"/>
              </a:rPr>
              <a:t>This approach compliments blazar </a:t>
            </a:r>
            <a:r>
              <a:rPr lang="en-US" i="1" dirty="0" err="1" smtClean="0">
                <a:latin typeface="Times New Roman"/>
              </a:rPr>
              <a:t>γ</a:t>
            </a:r>
            <a:r>
              <a:rPr lang="en-US" i="1" dirty="0" smtClean="0">
                <a:latin typeface="Times New Roman"/>
              </a:rPr>
              <a:t>-ray absorption method </a:t>
            </a:r>
            <a:r>
              <a:rPr lang="en-US" i="1" smtClean="0">
                <a:latin typeface="Times New Roman"/>
              </a:rPr>
              <a:t>approach suggested </a:t>
            </a:r>
            <a:r>
              <a:rPr lang="en-US" i="1" dirty="0" smtClean="0">
                <a:latin typeface="Times New Roman"/>
              </a:rPr>
              <a:t>by </a:t>
            </a:r>
            <a:r>
              <a:rPr lang="en-US" i="1" dirty="0" err="1" smtClean="0">
                <a:latin typeface="Times New Roman"/>
              </a:rPr>
              <a:t>Stecker</a:t>
            </a:r>
            <a:r>
              <a:rPr lang="en-US" i="1" dirty="0" smtClean="0">
                <a:latin typeface="Times New Roman"/>
              </a:rPr>
              <a:t> et al. (1992) for determining the </a:t>
            </a:r>
            <a:r>
              <a:rPr lang="en-US" i="1" dirty="0" err="1" smtClean="0">
                <a:latin typeface="Times New Roman"/>
              </a:rPr>
              <a:t>γ</a:t>
            </a:r>
            <a:r>
              <a:rPr lang="en-US" i="1" dirty="0" smtClean="0">
                <a:latin typeface="Times New Roman"/>
              </a:rPr>
              <a:t>-ray opacity of the universe and for probing modification of </a:t>
            </a:r>
            <a:r>
              <a:rPr lang="en-US" i="1" dirty="0" err="1" smtClean="0">
                <a:latin typeface="Times New Roman"/>
              </a:rPr>
              <a:t>γ</a:t>
            </a:r>
            <a:r>
              <a:rPr lang="en-US" i="1" dirty="0" smtClean="0">
                <a:latin typeface="Times New Roman"/>
              </a:rPr>
              <a:t>-ray spectra by </a:t>
            </a:r>
            <a:r>
              <a:rPr lang="en-US" i="1" dirty="0" err="1" smtClean="0">
                <a:latin typeface="Times New Roman"/>
              </a:rPr>
              <a:t>axions</a:t>
            </a:r>
            <a:r>
              <a:rPr lang="en-US" i="1" dirty="0" smtClean="0">
                <a:latin typeface="Times New Roman"/>
              </a:rPr>
              <a:t>, Lorentz invariance violation or secondary</a:t>
            </a:r>
            <a:r>
              <a:rPr lang="en-US" i="1" dirty="0" smtClean="0">
                <a:latin typeface="Symbol"/>
              </a:rPr>
              <a:t> g</a:t>
            </a:r>
            <a:r>
              <a:rPr lang="en-US" i="1" dirty="0" smtClean="0">
                <a:latin typeface="Times New Roman"/>
              </a:rPr>
              <a:t>-ray components.</a:t>
            </a:r>
            <a:endParaRPr kumimoji="0" lang="en-US" i="1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imes New Roman"/>
              <a:ea typeface="Avenir Next"/>
              <a:cs typeface="Avenir Next"/>
              <a:sym typeface="Avenir Nex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87956" y="254008"/>
            <a:ext cx="5598364" cy="10259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6000" b="1" i="1" u="none" strike="noStrike" cap="none" spc="0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uFillTx/>
                <a:latin typeface="Times New Roman"/>
                <a:ea typeface="Avenir Next"/>
                <a:cs typeface="Avenir Next"/>
                <a:sym typeface="Avenir Next"/>
              </a:rPr>
              <a:t>Our Motivations</a:t>
            </a:r>
            <a:endParaRPr kumimoji="0" lang="en-US" sz="6000" b="1" i="1" u="none" strike="noStrike" cap="none" spc="0" normalizeH="0" baseline="0" dirty="0">
              <a:ln>
                <a:noFill/>
              </a:ln>
              <a:solidFill>
                <a:srgbClr val="008000"/>
              </a:solidFill>
              <a:effectLst/>
              <a:uFillTx/>
              <a:latin typeface="Times New Roman"/>
              <a:ea typeface="Avenir Next"/>
              <a:cs typeface="Avenir Next"/>
              <a:sym typeface="Avenir Next"/>
            </a:endParaRPr>
          </a:p>
        </p:txBody>
      </p:sp>
    </p:spTree>
    <p:extLst>
      <p:ext uri="{BB962C8B-B14F-4D97-AF65-F5344CB8AC3E}">
        <p14:creationId xmlns:p14="http://schemas.microsoft.com/office/powerpoint/2010/main" val="197562830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Shape 187"/>
          <p:cNvSpPr/>
          <p:nvPr/>
        </p:nvSpPr>
        <p:spPr>
          <a:xfrm>
            <a:off x="197927" y="114812"/>
            <a:ext cx="2080504" cy="680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914400">
              <a:defRPr sz="2000" b="1" u="sng">
                <a:latin typeface="Helvetica"/>
                <a:ea typeface="Helvetica"/>
                <a:cs typeface="Helvetica"/>
                <a:sym typeface="Helvetica"/>
              </a:defRPr>
            </a:pPr>
            <a:r>
              <a:t>FUV</a:t>
            </a:r>
          </a:p>
          <a:p>
            <a:pPr defTabSz="914400">
              <a:defRPr sz="20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  <a:p>
            <a:pPr defTabSz="914400">
              <a:defRPr sz="2000">
                <a:latin typeface="+mn-lt"/>
                <a:ea typeface="+mn-ea"/>
                <a:cs typeface="+mn-cs"/>
                <a:sym typeface="Helvetica Light"/>
              </a:defRPr>
            </a:pPr>
            <a:r>
              <a:t>Budavari 05</a:t>
            </a:r>
          </a:p>
          <a:p>
            <a:pPr defTabSz="914400">
              <a:defRPr sz="2000">
                <a:latin typeface="+mn-lt"/>
                <a:ea typeface="+mn-ea"/>
                <a:cs typeface="+mn-cs"/>
                <a:sym typeface="Helvetica Light"/>
              </a:defRPr>
            </a:pPr>
            <a:r>
              <a:t>Schiminovich 05</a:t>
            </a:r>
          </a:p>
          <a:p>
            <a:pPr defTabSz="914400">
              <a:defRPr sz="2000">
                <a:latin typeface="+mn-lt"/>
                <a:ea typeface="+mn-ea"/>
                <a:cs typeface="+mn-cs"/>
                <a:sym typeface="Helvetica Light"/>
              </a:defRPr>
            </a:pPr>
            <a:r>
              <a:t>Burgarella 07</a:t>
            </a:r>
          </a:p>
          <a:p>
            <a:pPr defTabSz="914400">
              <a:defRPr sz="2000">
                <a:latin typeface="+mn-lt"/>
                <a:ea typeface="+mn-ea"/>
                <a:cs typeface="+mn-cs"/>
                <a:sym typeface="Helvetica Light"/>
              </a:defRPr>
            </a:pPr>
            <a:r>
              <a:t>Iwata 07</a:t>
            </a:r>
          </a:p>
          <a:p>
            <a:pPr defTabSz="914400">
              <a:defRPr sz="2000">
                <a:latin typeface="+mn-lt"/>
                <a:ea typeface="+mn-ea"/>
                <a:cs typeface="+mn-cs"/>
                <a:sym typeface="Helvetica Light"/>
              </a:defRPr>
            </a:pPr>
            <a:r>
              <a:t>Bouwens 07</a:t>
            </a:r>
          </a:p>
          <a:p>
            <a:pPr defTabSz="914400">
              <a:defRPr sz="2000">
                <a:latin typeface="+mn-lt"/>
                <a:ea typeface="+mn-ea"/>
                <a:cs typeface="+mn-cs"/>
                <a:sym typeface="Helvetica Light"/>
              </a:defRPr>
            </a:pPr>
            <a:r>
              <a:t>Sawicki 06</a:t>
            </a:r>
          </a:p>
          <a:p>
            <a:pPr defTabSz="914400">
              <a:defRPr sz="2000">
                <a:latin typeface="+mn-lt"/>
                <a:ea typeface="+mn-ea"/>
                <a:cs typeface="+mn-cs"/>
                <a:sym typeface="Helvetica Light"/>
              </a:defRPr>
            </a:pPr>
            <a:r>
              <a:t>Paltani 07</a:t>
            </a:r>
          </a:p>
          <a:p>
            <a:pPr defTabSz="914400">
              <a:defRPr sz="2000">
                <a:latin typeface="+mn-lt"/>
                <a:ea typeface="+mn-ea"/>
                <a:cs typeface="+mn-cs"/>
                <a:sym typeface="Helvetica Light"/>
              </a:defRPr>
            </a:pPr>
            <a:r>
              <a:t>Reddy 08</a:t>
            </a:r>
          </a:p>
          <a:p>
            <a:pPr defTabSz="914400">
              <a:defRPr sz="2000">
                <a:latin typeface="+mn-lt"/>
                <a:ea typeface="+mn-ea"/>
                <a:cs typeface="+mn-cs"/>
                <a:sym typeface="Helvetica Light"/>
              </a:defRPr>
            </a:pPr>
            <a:r>
              <a:t>Yoshida 06</a:t>
            </a:r>
          </a:p>
          <a:p>
            <a:pPr defTabSz="914400">
              <a:defRPr sz="2000">
                <a:latin typeface="+mn-lt"/>
                <a:ea typeface="+mn-ea"/>
                <a:cs typeface="+mn-cs"/>
                <a:sym typeface="Helvetica Light"/>
              </a:defRPr>
            </a:pPr>
            <a:r>
              <a:t>Reddy 08</a:t>
            </a:r>
          </a:p>
          <a:p>
            <a:pPr defTabSz="914400">
              <a:defRPr sz="2000">
                <a:latin typeface="+mn-lt"/>
                <a:ea typeface="+mn-ea"/>
                <a:cs typeface="+mn-cs"/>
                <a:sym typeface="Helvetica Light"/>
              </a:defRPr>
            </a:pPr>
            <a:r>
              <a:t>Ly 09</a:t>
            </a:r>
          </a:p>
          <a:p>
            <a:pPr defTabSz="914400">
              <a:defRPr sz="2000">
                <a:latin typeface="+mn-lt"/>
                <a:ea typeface="+mn-ea"/>
                <a:cs typeface="+mn-cs"/>
                <a:sym typeface="Helvetica Light"/>
              </a:defRPr>
            </a:pPr>
            <a:r>
              <a:t>Ryder 05</a:t>
            </a:r>
          </a:p>
          <a:p>
            <a:pPr defTabSz="914400">
              <a:defRPr sz="2000">
                <a:latin typeface="+mn-lt"/>
                <a:ea typeface="+mn-ea"/>
                <a:cs typeface="+mn-cs"/>
                <a:sym typeface="Helvetica Light"/>
              </a:defRPr>
            </a:pPr>
            <a:r>
              <a:t>Dahlen 07</a:t>
            </a:r>
          </a:p>
          <a:p>
            <a:pPr defTabSz="914400">
              <a:defRPr sz="2000">
                <a:latin typeface="+mn-lt"/>
                <a:ea typeface="+mn-ea"/>
                <a:cs typeface="+mn-cs"/>
                <a:sym typeface="Helvetica Light"/>
              </a:defRPr>
            </a:pPr>
            <a:r>
              <a:t>Tresse 07</a:t>
            </a:r>
          </a:p>
          <a:p>
            <a:pPr defTabSz="914400">
              <a:defRPr sz="2000">
                <a:latin typeface="+mn-lt"/>
                <a:ea typeface="+mn-ea"/>
                <a:cs typeface="+mn-cs"/>
                <a:sym typeface="Helvetica Light"/>
              </a:defRPr>
            </a:pPr>
            <a:r>
              <a:t>Bouwens 10</a:t>
            </a:r>
          </a:p>
          <a:p>
            <a:pPr defTabSz="914400">
              <a:defRPr sz="2000">
                <a:latin typeface="+mn-lt"/>
                <a:ea typeface="+mn-ea"/>
                <a:cs typeface="+mn-cs"/>
                <a:sym typeface="Helvetica Light"/>
              </a:defRPr>
            </a:pPr>
            <a:r>
              <a:t>Oesch 10</a:t>
            </a:r>
          </a:p>
          <a:p>
            <a:pPr defTabSz="914400">
              <a:defRPr sz="2000">
                <a:latin typeface="+mn-lt"/>
                <a:ea typeface="+mn-ea"/>
                <a:cs typeface="+mn-cs"/>
                <a:sym typeface="Helvetica Light"/>
              </a:defRPr>
            </a:pPr>
            <a:r>
              <a:t>Cucciati 12</a:t>
            </a:r>
          </a:p>
          <a:p>
            <a:pPr defTabSz="914400">
              <a:defRPr sz="2000">
                <a:latin typeface="+mn-lt"/>
                <a:ea typeface="+mn-ea"/>
                <a:cs typeface="+mn-cs"/>
                <a:sym typeface="Helvetica Light"/>
              </a:defRPr>
            </a:pPr>
            <a:r>
              <a:t>Bouwens 12</a:t>
            </a:r>
          </a:p>
          <a:p>
            <a:pPr defTabSz="914400">
              <a:defRPr sz="2000">
                <a:latin typeface="+mn-lt"/>
                <a:ea typeface="+mn-ea"/>
                <a:cs typeface="+mn-cs"/>
                <a:sym typeface="Helvetica Light"/>
              </a:defRPr>
            </a:pPr>
            <a:r>
              <a:t>Bouwens 14</a:t>
            </a:r>
          </a:p>
        </p:txBody>
      </p:sp>
      <p:sp>
        <p:nvSpPr>
          <p:cNvPr id="188" name="Shape 188"/>
          <p:cNvSpPr/>
          <p:nvPr/>
        </p:nvSpPr>
        <p:spPr>
          <a:xfrm>
            <a:off x="197927" y="6741878"/>
            <a:ext cx="2080504" cy="284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914400">
              <a:defRPr sz="2000" b="1" u="sng">
                <a:latin typeface="Helvetica"/>
                <a:ea typeface="Helvetica"/>
                <a:cs typeface="Helvetica"/>
                <a:sym typeface="Helvetica"/>
              </a:defRPr>
            </a:pPr>
            <a:r>
              <a:t>NUV</a:t>
            </a:r>
          </a:p>
          <a:p>
            <a:pPr defTabSz="914400">
              <a:defRPr sz="20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  <a:p>
            <a:pPr defTabSz="914400">
              <a:defRPr sz="2000">
                <a:latin typeface="+mn-lt"/>
                <a:ea typeface="+mn-ea"/>
                <a:cs typeface="+mn-cs"/>
                <a:sym typeface="Helvetica Light"/>
              </a:defRPr>
            </a:pPr>
            <a:r>
              <a:t>Budavari 05</a:t>
            </a:r>
          </a:p>
          <a:p>
            <a:pPr defTabSz="914400">
              <a:defRPr sz="2000">
                <a:latin typeface="+mn-lt"/>
                <a:ea typeface="+mn-ea"/>
                <a:cs typeface="+mn-cs"/>
                <a:sym typeface="Helvetica Light"/>
              </a:defRPr>
            </a:pPr>
            <a:r>
              <a:t>Dahlen 07</a:t>
            </a:r>
          </a:p>
          <a:p>
            <a:pPr defTabSz="914400">
              <a:defRPr sz="2000">
                <a:latin typeface="+mn-lt"/>
                <a:ea typeface="+mn-ea"/>
                <a:cs typeface="+mn-cs"/>
                <a:sym typeface="Helvetica Light"/>
              </a:defRPr>
            </a:pPr>
            <a:r>
              <a:t>Wyder 05</a:t>
            </a:r>
          </a:p>
          <a:p>
            <a:pPr defTabSz="914400">
              <a:defRPr sz="2000">
                <a:latin typeface="+mn-lt"/>
                <a:ea typeface="+mn-ea"/>
                <a:cs typeface="+mn-cs"/>
                <a:sym typeface="Helvetica Light"/>
              </a:defRPr>
            </a:pPr>
            <a:r>
              <a:t>Tresse 07</a:t>
            </a:r>
          </a:p>
          <a:p>
            <a:pPr defTabSz="914400">
              <a:defRPr sz="2000">
                <a:latin typeface="+mn-lt"/>
                <a:ea typeface="+mn-ea"/>
                <a:cs typeface="+mn-cs"/>
                <a:sym typeface="Helvetica Light"/>
              </a:defRPr>
            </a:pPr>
            <a:r>
              <a:t>Cucciati 12</a:t>
            </a:r>
          </a:p>
          <a:p>
            <a:pPr defTabSz="914400">
              <a:defRPr sz="2000">
                <a:latin typeface="+mn-lt"/>
                <a:ea typeface="+mn-ea"/>
                <a:cs typeface="+mn-cs"/>
                <a:sym typeface="Helvetica Light"/>
              </a:defRPr>
            </a:pPr>
            <a:r>
              <a:t>Wolf 03</a:t>
            </a:r>
          </a:p>
        </p:txBody>
      </p:sp>
      <p:sp>
        <p:nvSpPr>
          <p:cNvPr id="189" name="Shape 189"/>
          <p:cNvSpPr/>
          <p:nvPr/>
        </p:nvSpPr>
        <p:spPr>
          <a:xfrm>
            <a:off x="2501071" y="156486"/>
            <a:ext cx="2080504" cy="162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914400">
              <a:defRPr sz="2000" b="1" u="sng">
                <a:latin typeface="Helvetica"/>
                <a:ea typeface="Helvetica"/>
                <a:cs typeface="Helvetica"/>
                <a:sym typeface="Helvetica"/>
              </a:defRPr>
            </a:pPr>
            <a:r>
              <a:t>U</a:t>
            </a:r>
          </a:p>
          <a:p>
            <a:pPr defTabSz="914400">
              <a:defRPr sz="20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  <a:p>
            <a:pPr defTabSz="914400">
              <a:defRPr sz="2000">
                <a:latin typeface="+mn-lt"/>
                <a:ea typeface="+mn-ea"/>
                <a:cs typeface="+mn-cs"/>
                <a:sym typeface="Helvetica Light"/>
              </a:defRPr>
            </a:pPr>
            <a:r>
              <a:t>Tresse 07</a:t>
            </a:r>
          </a:p>
          <a:p>
            <a:pPr defTabSz="914400">
              <a:defRPr sz="2000">
                <a:latin typeface="+mn-lt"/>
                <a:ea typeface="+mn-ea"/>
                <a:cs typeface="+mn-cs"/>
                <a:sym typeface="Helvetica Light"/>
              </a:defRPr>
            </a:pPr>
            <a:r>
              <a:t>Dahlen 07</a:t>
            </a:r>
          </a:p>
        </p:txBody>
      </p:sp>
      <p:sp>
        <p:nvSpPr>
          <p:cNvPr id="190" name="Shape 190"/>
          <p:cNvSpPr/>
          <p:nvPr/>
        </p:nvSpPr>
        <p:spPr>
          <a:xfrm>
            <a:off x="2501071" y="1619427"/>
            <a:ext cx="2080504" cy="2540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914400">
              <a:defRPr sz="2000" b="1" u="sng">
                <a:latin typeface="Helvetica"/>
                <a:ea typeface="Helvetica"/>
                <a:cs typeface="Helvetica"/>
                <a:sym typeface="Helvetica"/>
              </a:defRPr>
            </a:pPr>
            <a:r>
              <a:t>B</a:t>
            </a:r>
          </a:p>
          <a:p>
            <a:pPr defTabSz="914400">
              <a:defRPr sz="20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  <a:p>
            <a:pPr defTabSz="914400">
              <a:defRPr sz="2000">
                <a:latin typeface="+mn-lt"/>
                <a:ea typeface="+mn-ea"/>
                <a:cs typeface="+mn-cs"/>
                <a:sym typeface="Helvetica Light"/>
              </a:defRPr>
            </a:pPr>
            <a:r>
              <a:t>Tresse 07</a:t>
            </a:r>
          </a:p>
          <a:p>
            <a:pPr defTabSz="914400">
              <a:defRPr sz="2000">
                <a:latin typeface="+mn-lt"/>
                <a:ea typeface="+mn-ea"/>
                <a:cs typeface="+mn-cs"/>
                <a:sym typeface="Helvetica Light"/>
              </a:defRPr>
            </a:pPr>
            <a:r>
              <a:t>Dahlen 05</a:t>
            </a:r>
          </a:p>
          <a:p>
            <a:pPr defTabSz="914400">
              <a:defRPr sz="2000">
                <a:latin typeface="+mn-lt"/>
                <a:ea typeface="+mn-ea"/>
                <a:cs typeface="+mn-cs"/>
                <a:sym typeface="Helvetica Light"/>
              </a:defRPr>
            </a:pPr>
            <a:r>
              <a:t>Faber 07</a:t>
            </a:r>
          </a:p>
          <a:p>
            <a:pPr defTabSz="914400">
              <a:defRPr sz="2000">
                <a:latin typeface="+mn-lt"/>
                <a:ea typeface="+mn-ea"/>
                <a:cs typeface="+mn-cs"/>
                <a:sym typeface="Helvetica Light"/>
              </a:defRPr>
            </a:pPr>
            <a:r>
              <a:t>Marchesini 07</a:t>
            </a:r>
          </a:p>
          <a:p>
            <a:pPr defTabSz="914400">
              <a:defRPr sz="2000">
                <a:latin typeface="+mn-lt"/>
                <a:ea typeface="+mn-ea"/>
                <a:cs typeface="+mn-cs"/>
                <a:sym typeface="Helvetica Light"/>
              </a:defRPr>
            </a:pPr>
            <a:r>
              <a:t>Wolf 03</a:t>
            </a:r>
          </a:p>
        </p:txBody>
      </p:sp>
      <p:sp>
        <p:nvSpPr>
          <p:cNvPr id="191" name="Shape 191"/>
          <p:cNvSpPr/>
          <p:nvPr/>
        </p:nvSpPr>
        <p:spPr>
          <a:xfrm>
            <a:off x="2501071" y="3911600"/>
            <a:ext cx="2080504" cy="1930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914400">
              <a:defRPr sz="2000" b="1" u="sng">
                <a:latin typeface="Helvetica"/>
                <a:ea typeface="Helvetica"/>
                <a:cs typeface="Helvetica"/>
                <a:sym typeface="Helvetica"/>
              </a:defRPr>
            </a:pPr>
            <a:r>
              <a:t>V</a:t>
            </a:r>
          </a:p>
          <a:p>
            <a:pPr defTabSz="914400">
              <a:defRPr sz="20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  <a:p>
            <a:pPr defTabSz="914400">
              <a:defRPr sz="2000">
                <a:latin typeface="+mn-lt"/>
                <a:ea typeface="+mn-ea"/>
                <a:cs typeface="+mn-cs"/>
                <a:sym typeface="Helvetica Light"/>
              </a:defRPr>
            </a:pPr>
            <a:r>
              <a:t>Tresse 07</a:t>
            </a:r>
          </a:p>
          <a:p>
            <a:pPr defTabSz="914400">
              <a:defRPr sz="2000">
                <a:latin typeface="+mn-lt"/>
                <a:ea typeface="+mn-ea"/>
                <a:cs typeface="+mn-cs"/>
                <a:sym typeface="Helvetica Light"/>
              </a:defRPr>
            </a:pPr>
            <a:r>
              <a:t>Marchesini 07</a:t>
            </a:r>
          </a:p>
          <a:p>
            <a:pPr defTabSz="914400">
              <a:defRPr sz="2000">
                <a:latin typeface="+mn-lt"/>
                <a:ea typeface="+mn-ea"/>
                <a:cs typeface="+mn-cs"/>
                <a:sym typeface="Helvetica Light"/>
              </a:defRPr>
            </a:pPr>
            <a:r>
              <a:t>Marchesini 12</a:t>
            </a:r>
          </a:p>
        </p:txBody>
      </p:sp>
      <p:sp>
        <p:nvSpPr>
          <p:cNvPr id="192" name="Shape 192"/>
          <p:cNvSpPr/>
          <p:nvPr/>
        </p:nvSpPr>
        <p:spPr>
          <a:xfrm>
            <a:off x="2501071" y="5706509"/>
            <a:ext cx="2080504" cy="2235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914400">
              <a:defRPr sz="2000" b="1" u="sng">
                <a:latin typeface="Helvetica"/>
                <a:ea typeface="Helvetica"/>
                <a:cs typeface="Helvetica"/>
                <a:sym typeface="Helvetica"/>
              </a:defRPr>
            </a:pPr>
            <a:r>
              <a:t>R</a:t>
            </a:r>
          </a:p>
          <a:p>
            <a:pPr defTabSz="914400">
              <a:defRPr sz="20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  <a:p>
            <a:pPr defTabSz="914400">
              <a:defRPr sz="2000">
                <a:latin typeface="+mn-lt"/>
                <a:ea typeface="+mn-ea"/>
                <a:cs typeface="+mn-cs"/>
                <a:sym typeface="Helvetica Light"/>
              </a:defRPr>
            </a:pPr>
            <a:r>
              <a:t>Dahlen 05</a:t>
            </a:r>
          </a:p>
          <a:p>
            <a:pPr defTabSz="914400">
              <a:defRPr sz="2000">
                <a:latin typeface="+mn-lt"/>
                <a:ea typeface="+mn-ea"/>
                <a:cs typeface="+mn-cs"/>
                <a:sym typeface="Helvetica Light"/>
              </a:defRPr>
            </a:pPr>
            <a:r>
              <a:t>Tresse 07</a:t>
            </a:r>
          </a:p>
          <a:p>
            <a:pPr defTabSz="914400">
              <a:defRPr sz="2000">
                <a:latin typeface="+mn-lt"/>
                <a:ea typeface="+mn-ea"/>
                <a:cs typeface="+mn-cs"/>
                <a:sym typeface="Helvetica Light"/>
              </a:defRPr>
            </a:pPr>
            <a:r>
              <a:t>Marchesini 07</a:t>
            </a:r>
          </a:p>
          <a:p>
            <a:pPr defTabSz="914400">
              <a:defRPr sz="2000">
                <a:latin typeface="+mn-lt"/>
                <a:ea typeface="+mn-ea"/>
                <a:cs typeface="+mn-cs"/>
                <a:sym typeface="Helvetica Light"/>
              </a:defRPr>
            </a:pPr>
            <a:r>
              <a:t>Chen 03</a:t>
            </a:r>
          </a:p>
          <a:p>
            <a:pPr defTabSz="914400">
              <a:defRPr sz="2000">
                <a:latin typeface="+mn-lt"/>
                <a:ea typeface="+mn-ea"/>
                <a:cs typeface="+mn-cs"/>
                <a:sym typeface="Helvetica Light"/>
              </a:defRPr>
            </a:pPr>
            <a:r>
              <a:t>Wolf 03</a:t>
            </a:r>
          </a:p>
        </p:txBody>
      </p:sp>
      <p:sp>
        <p:nvSpPr>
          <p:cNvPr id="193" name="Shape 193"/>
          <p:cNvSpPr/>
          <p:nvPr/>
        </p:nvSpPr>
        <p:spPr>
          <a:xfrm>
            <a:off x="2501071" y="7971513"/>
            <a:ext cx="2080504" cy="1016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914400">
              <a:defRPr sz="2000" b="1" u="sng">
                <a:latin typeface="Helvetica"/>
                <a:ea typeface="Helvetica"/>
                <a:cs typeface="Helvetica"/>
                <a:sym typeface="Helvetica"/>
              </a:defRPr>
            </a:pPr>
            <a:r>
              <a:t>I</a:t>
            </a:r>
          </a:p>
          <a:p>
            <a:pPr defTabSz="914400">
              <a:defRPr sz="20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  <a:p>
            <a:pPr defTabSz="914400">
              <a:defRPr sz="2000">
                <a:latin typeface="+mn-lt"/>
                <a:ea typeface="+mn-ea"/>
                <a:cs typeface="+mn-cs"/>
                <a:sym typeface="Helvetica Light"/>
              </a:defRPr>
            </a:pPr>
            <a:r>
              <a:t>Tresse 07</a:t>
            </a:r>
          </a:p>
        </p:txBody>
      </p:sp>
      <p:sp>
        <p:nvSpPr>
          <p:cNvPr id="194" name="Shape 194"/>
          <p:cNvSpPr/>
          <p:nvPr/>
        </p:nvSpPr>
        <p:spPr>
          <a:xfrm>
            <a:off x="4804216" y="65596"/>
            <a:ext cx="2080503" cy="2540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914400">
              <a:defRPr sz="2000" b="1" u="sng">
                <a:latin typeface="Helvetica"/>
                <a:ea typeface="Helvetica"/>
                <a:cs typeface="Helvetica"/>
                <a:sym typeface="Helvetica"/>
              </a:defRPr>
            </a:pPr>
            <a:r>
              <a:t>J</a:t>
            </a:r>
          </a:p>
          <a:p>
            <a:pPr defTabSz="914400">
              <a:defRPr sz="20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  <a:p>
            <a:pPr defTabSz="914400">
              <a:defRPr sz="2000">
                <a:latin typeface="+mn-lt"/>
                <a:ea typeface="+mn-ea"/>
                <a:cs typeface="+mn-cs"/>
                <a:sym typeface="Helvetica Light"/>
              </a:defRPr>
            </a:pPr>
            <a:r>
              <a:t>Hill 10</a:t>
            </a:r>
          </a:p>
          <a:p>
            <a:pPr defTabSz="914400">
              <a:defRPr sz="2000">
                <a:latin typeface="+mn-lt"/>
                <a:ea typeface="+mn-ea"/>
                <a:cs typeface="+mn-cs"/>
                <a:sym typeface="Helvetica Light"/>
              </a:defRPr>
            </a:pPr>
            <a:r>
              <a:t>Stephanon</a:t>
            </a:r>
          </a:p>
          <a:p>
            <a:pPr defTabSz="914400">
              <a:defRPr sz="2000">
                <a:latin typeface="+mn-lt"/>
                <a:ea typeface="+mn-ea"/>
                <a:cs typeface="+mn-cs"/>
                <a:sym typeface="Helvetica Light"/>
              </a:defRPr>
            </a:pPr>
            <a:r>
              <a:t>Jones</a:t>
            </a:r>
          </a:p>
          <a:p>
            <a:pPr defTabSz="914400">
              <a:defRPr sz="2000">
                <a:latin typeface="+mn-lt"/>
                <a:ea typeface="+mn-ea"/>
                <a:cs typeface="+mn-cs"/>
                <a:sym typeface="Helvetica Light"/>
              </a:defRPr>
            </a:pPr>
            <a:r>
              <a:t>Pozzetti 03</a:t>
            </a:r>
          </a:p>
          <a:p>
            <a:pPr defTabSz="914400">
              <a:defRPr sz="2000">
                <a:latin typeface="+mn-lt"/>
                <a:ea typeface="+mn-ea"/>
                <a:cs typeface="+mn-cs"/>
                <a:sym typeface="Helvetica Light"/>
              </a:defRPr>
            </a:pPr>
            <a:r>
              <a:t>Feulner03</a:t>
            </a:r>
          </a:p>
        </p:txBody>
      </p:sp>
      <p:sp>
        <p:nvSpPr>
          <p:cNvPr id="195" name="Shape 195"/>
          <p:cNvSpPr/>
          <p:nvPr/>
        </p:nvSpPr>
        <p:spPr>
          <a:xfrm>
            <a:off x="4804216" y="2357309"/>
            <a:ext cx="2080503" cy="3454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914400">
              <a:defRPr sz="2000" b="1" u="sng">
                <a:latin typeface="Helvetica"/>
                <a:ea typeface="Helvetica"/>
                <a:cs typeface="Helvetica"/>
                <a:sym typeface="Helvetica"/>
              </a:defRPr>
            </a:pPr>
            <a:r>
              <a:t>K</a:t>
            </a:r>
          </a:p>
          <a:p>
            <a:pPr defTabSz="914400">
              <a:defRPr sz="20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  <a:p>
            <a:pPr defTabSz="914400">
              <a:defRPr sz="2000">
                <a:latin typeface="+mn-lt"/>
                <a:ea typeface="+mn-ea"/>
                <a:cs typeface="+mn-cs"/>
                <a:sym typeface="Helvetica Light"/>
              </a:defRPr>
            </a:pPr>
            <a:r>
              <a:t>Arnouts 07</a:t>
            </a:r>
          </a:p>
          <a:p>
            <a:pPr defTabSz="914400">
              <a:defRPr sz="2000">
                <a:latin typeface="+mn-lt"/>
                <a:ea typeface="+mn-ea"/>
                <a:cs typeface="+mn-cs"/>
                <a:sym typeface="Helvetica Light"/>
              </a:defRPr>
            </a:pPr>
            <a:r>
              <a:t>Heath 06</a:t>
            </a:r>
          </a:p>
          <a:p>
            <a:pPr defTabSz="914400">
              <a:defRPr sz="2000">
                <a:latin typeface="+mn-lt"/>
                <a:ea typeface="+mn-ea"/>
                <a:cs typeface="+mn-cs"/>
                <a:sym typeface="Helvetica Light"/>
              </a:defRPr>
            </a:pPr>
            <a:r>
              <a:t>Bell 03</a:t>
            </a:r>
          </a:p>
          <a:p>
            <a:pPr defTabSz="914400">
              <a:defRPr sz="2000">
                <a:latin typeface="+mn-lt"/>
                <a:ea typeface="+mn-ea"/>
                <a:cs typeface="+mn-cs"/>
                <a:sym typeface="Helvetica Light"/>
              </a:defRPr>
            </a:pPr>
            <a:r>
              <a:t>Kochanek</a:t>
            </a:r>
          </a:p>
          <a:p>
            <a:pPr defTabSz="914400">
              <a:defRPr sz="2000">
                <a:latin typeface="+mn-lt"/>
                <a:ea typeface="+mn-ea"/>
                <a:cs typeface="+mn-cs"/>
                <a:sym typeface="Helvetica Light"/>
              </a:defRPr>
            </a:pPr>
            <a:r>
              <a:t>Hill 10</a:t>
            </a:r>
          </a:p>
          <a:p>
            <a:pPr defTabSz="914400">
              <a:defRPr sz="2000">
                <a:latin typeface="+mn-lt"/>
                <a:ea typeface="+mn-ea"/>
                <a:cs typeface="+mn-cs"/>
                <a:sym typeface="Helvetica Light"/>
              </a:defRPr>
            </a:pPr>
            <a:r>
              <a:t>Feulner 03</a:t>
            </a:r>
          </a:p>
          <a:p>
            <a:pPr defTabSz="914400">
              <a:defRPr sz="2000">
                <a:latin typeface="+mn-lt"/>
                <a:ea typeface="+mn-ea"/>
                <a:cs typeface="+mn-cs"/>
                <a:sym typeface="Helvetica Light"/>
              </a:defRPr>
            </a:pPr>
            <a:r>
              <a:t>Cole 01</a:t>
            </a:r>
          </a:p>
          <a:p>
            <a:pPr defTabSz="914400">
              <a:defRPr sz="2000">
                <a:latin typeface="+mn-lt"/>
                <a:ea typeface="+mn-ea"/>
                <a:cs typeface="+mn-cs"/>
                <a:sym typeface="Helvetica Light"/>
              </a:defRPr>
            </a:pPr>
            <a:r>
              <a:t>Pozzetti 03</a:t>
            </a:r>
          </a:p>
        </p:txBody>
      </p:sp>
      <p:sp>
        <p:nvSpPr>
          <p:cNvPr id="196" name="Shape 196"/>
          <p:cNvSpPr/>
          <p:nvPr/>
        </p:nvSpPr>
        <p:spPr>
          <a:xfrm>
            <a:off x="4804216" y="5498348"/>
            <a:ext cx="1802766" cy="2235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914400">
              <a:defRPr sz="2000" b="1" u="sng">
                <a:latin typeface="Helvetica"/>
                <a:ea typeface="Helvetica"/>
                <a:cs typeface="Helvetica"/>
                <a:sym typeface="Helvetica"/>
              </a:defRPr>
            </a:pPr>
            <a:r>
              <a:t>8 μm</a:t>
            </a:r>
          </a:p>
          <a:p>
            <a:pPr defTabSz="914400">
              <a:defRPr sz="20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  <a:p>
            <a:pPr defTabSz="914400">
              <a:defRPr sz="2000">
                <a:latin typeface="+mn-lt"/>
                <a:ea typeface="+mn-ea"/>
                <a:cs typeface="+mn-cs"/>
                <a:sym typeface="Helvetica Light"/>
              </a:defRPr>
            </a:pPr>
            <a:r>
              <a:t>Magnelli 11</a:t>
            </a:r>
          </a:p>
          <a:p>
            <a:pPr defTabSz="914400">
              <a:defRPr sz="2000">
                <a:latin typeface="+mn-lt"/>
                <a:ea typeface="+mn-ea"/>
                <a:cs typeface="+mn-cs"/>
                <a:sym typeface="Helvetica Light"/>
              </a:defRPr>
            </a:pPr>
            <a:r>
              <a:t>Caputi 07</a:t>
            </a:r>
          </a:p>
          <a:p>
            <a:pPr defTabSz="914400">
              <a:defRPr sz="2000">
                <a:latin typeface="+mn-lt"/>
                <a:ea typeface="+mn-ea"/>
                <a:cs typeface="+mn-cs"/>
                <a:sym typeface="Helvetica Light"/>
              </a:defRPr>
            </a:pPr>
            <a:r>
              <a:t>Huang 06</a:t>
            </a:r>
          </a:p>
          <a:p>
            <a:pPr defTabSz="914400">
              <a:defRPr sz="2000">
                <a:latin typeface="+mn-lt"/>
                <a:ea typeface="+mn-ea"/>
                <a:cs typeface="+mn-cs"/>
                <a:sym typeface="Helvetica Light"/>
              </a:defRPr>
            </a:pPr>
            <a:r>
              <a:t>Rodighiero 10</a:t>
            </a:r>
          </a:p>
          <a:p>
            <a:pPr defTabSz="914400">
              <a:defRPr sz="2000">
                <a:latin typeface="+mn-lt"/>
                <a:ea typeface="+mn-ea"/>
                <a:cs typeface="+mn-cs"/>
                <a:sym typeface="Helvetica Light"/>
              </a:defRPr>
            </a:pPr>
            <a:r>
              <a:t>Goto 15</a:t>
            </a:r>
          </a:p>
        </p:txBody>
      </p:sp>
      <p:sp>
        <p:nvSpPr>
          <p:cNvPr id="197" name="Shape 197"/>
          <p:cNvSpPr/>
          <p:nvPr/>
        </p:nvSpPr>
        <p:spPr>
          <a:xfrm>
            <a:off x="4804216" y="7757604"/>
            <a:ext cx="2362327" cy="1930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914400">
              <a:defRPr sz="2000" b="1" u="sng">
                <a:latin typeface="Helvetica"/>
                <a:ea typeface="Helvetica"/>
                <a:cs typeface="Helvetica"/>
                <a:sym typeface="Helvetica"/>
              </a:defRPr>
            </a:pPr>
            <a:r>
              <a:t>12 μm</a:t>
            </a:r>
          </a:p>
          <a:p>
            <a:pPr defTabSz="914400">
              <a:defRPr sz="20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  <a:p>
            <a:pPr defTabSz="914400">
              <a:defRPr sz="2000">
                <a:latin typeface="+mn-lt"/>
                <a:ea typeface="+mn-ea"/>
                <a:cs typeface="+mn-cs"/>
                <a:sym typeface="Helvetica Light"/>
              </a:defRPr>
            </a:pPr>
            <a:r>
              <a:t>Toba 14</a:t>
            </a:r>
          </a:p>
          <a:p>
            <a:pPr defTabSz="914400">
              <a:defRPr sz="2000">
                <a:latin typeface="+mn-lt"/>
                <a:ea typeface="+mn-ea"/>
                <a:cs typeface="+mn-cs"/>
                <a:sym typeface="Helvetica Light"/>
              </a:defRPr>
            </a:pPr>
            <a:r>
              <a:t>Perez-Gonzalez 05</a:t>
            </a:r>
          </a:p>
          <a:p>
            <a:pPr defTabSz="914400">
              <a:defRPr sz="2000">
                <a:latin typeface="+mn-lt"/>
                <a:ea typeface="+mn-ea"/>
                <a:cs typeface="+mn-cs"/>
                <a:sym typeface="Helvetica Light"/>
              </a:defRPr>
            </a:pPr>
            <a:r>
              <a:t>Rodighiero 10</a:t>
            </a:r>
          </a:p>
          <a:p>
            <a:pPr defTabSz="914400">
              <a:defRPr sz="2000">
                <a:latin typeface="+mn-lt"/>
                <a:ea typeface="+mn-ea"/>
                <a:cs typeface="+mn-cs"/>
                <a:sym typeface="Helvetica Light"/>
              </a:defRPr>
            </a:pPr>
            <a:r>
              <a:t>Goto 15</a:t>
            </a:r>
          </a:p>
        </p:txBody>
      </p:sp>
      <p:sp>
        <p:nvSpPr>
          <p:cNvPr id="198" name="Shape 198"/>
          <p:cNvSpPr/>
          <p:nvPr/>
        </p:nvSpPr>
        <p:spPr>
          <a:xfrm>
            <a:off x="7514083" y="82302"/>
            <a:ext cx="2080504" cy="2540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914400">
              <a:defRPr sz="2000" b="1" u="sng">
                <a:latin typeface="Helvetica"/>
                <a:ea typeface="Helvetica"/>
                <a:cs typeface="Helvetica"/>
                <a:sym typeface="Helvetica"/>
              </a:defRPr>
            </a:pPr>
            <a:r>
              <a:t>15 μm</a:t>
            </a:r>
          </a:p>
          <a:p>
            <a:pPr defTabSz="914400">
              <a:defRPr sz="20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  <a:p>
            <a:pPr defTabSz="914400">
              <a:defRPr sz="2000">
                <a:latin typeface="+mn-lt"/>
                <a:ea typeface="+mn-ea"/>
                <a:cs typeface="+mn-cs"/>
                <a:sym typeface="Helvetica Light"/>
              </a:defRPr>
            </a:pPr>
            <a:r>
              <a:t>Xu 98</a:t>
            </a:r>
          </a:p>
          <a:p>
            <a:pPr defTabSz="914400">
              <a:defRPr sz="2000">
                <a:latin typeface="+mn-lt"/>
                <a:ea typeface="+mn-ea"/>
                <a:cs typeface="+mn-cs"/>
                <a:sym typeface="Helvetica Light"/>
              </a:defRPr>
            </a:pPr>
            <a:r>
              <a:t>Pozzi 04</a:t>
            </a:r>
          </a:p>
          <a:p>
            <a:pPr defTabSz="914400">
              <a:defRPr sz="2000">
                <a:latin typeface="+mn-lt"/>
                <a:ea typeface="+mn-ea"/>
                <a:cs typeface="+mn-cs"/>
                <a:sym typeface="Helvetica Light"/>
              </a:defRPr>
            </a:pPr>
            <a:r>
              <a:t>LeFloc’h 05</a:t>
            </a:r>
          </a:p>
          <a:p>
            <a:pPr defTabSz="914400">
              <a:defRPr sz="2000">
                <a:latin typeface="+mn-lt"/>
                <a:ea typeface="+mn-ea"/>
                <a:cs typeface="+mn-cs"/>
                <a:sym typeface="Helvetica Light"/>
              </a:defRPr>
            </a:pPr>
            <a:r>
              <a:t>Magnelli 09</a:t>
            </a:r>
          </a:p>
          <a:p>
            <a:pPr defTabSz="914400">
              <a:defRPr sz="2000">
                <a:latin typeface="+mn-lt"/>
                <a:ea typeface="+mn-ea"/>
                <a:cs typeface="+mn-cs"/>
                <a:sym typeface="Helvetica Light"/>
              </a:defRPr>
            </a:pPr>
            <a:r>
              <a:t>Magnelli 11</a:t>
            </a:r>
          </a:p>
          <a:p>
            <a:pPr defTabSz="914400">
              <a:defRPr sz="2000">
                <a:latin typeface="+mn-lt"/>
                <a:ea typeface="+mn-ea"/>
                <a:cs typeface="+mn-cs"/>
                <a:sym typeface="Helvetica Light"/>
              </a:defRPr>
            </a:pPr>
            <a:r>
              <a:t>Rodighiero 10</a:t>
            </a:r>
          </a:p>
        </p:txBody>
      </p:sp>
      <p:sp>
        <p:nvSpPr>
          <p:cNvPr id="199" name="Shape 199"/>
          <p:cNvSpPr/>
          <p:nvPr/>
        </p:nvSpPr>
        <p:spPr>
          <a:xfrm>
            <a:off x="7514083" y="2698864"/>
            <a:ext cx="1802766" cy="2235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914400">
              <a:defRPr sz="2000" b="1" u="sng">
                <a:latin typeface="Helvetica"/>
                <a:ea typeface="Helvetica"/>
                <a:cs typeface="Helvetica"/>
                <a:sym typeface="Helvetica"/>
              </a:defRPr>
            </a:pPr>
            <a:r>
              <a:t>24 μm</a:t>
            </a:r>
          </a:p>
          <a:p>
            <a:pPr defTabSz="914400">
              <a:defRPr sz="20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  <a:p>
            <a:pPr defTabSz="914400">
              <a:defRPr sz="2000">
                <a:latin typeface="+mn-lt"/>
                <a:ea typeface="+mn-ea"/>
                <a:cs typeface="+mn-cs"/>
                <a:sym typeface="Helvetica Light"/>
              </a:defRPr>
            </a:pPr>
            <a:r>
              <a:t>Shupe 98</a:t>
            </a:r>
          </a:p>
          <a:p>
            <a:pPr defTabSz="914400">
              <a:defRPr sz="2000">
                <a:latin typeface="+mn-lt"/>
                <a:ea typeface="+mn-ea"/>
                <a:cs typeface="+mn-cs"/>
                <a:sym typeface="Helvetica Light"/>
              </a:defRPr>
            </a:pPr>
            <a:r>
              <a:t>Rujopakarn 10</a:t>
            </a:r>
          </a:p>
          <a:p>
            <a:pPr defTabSz="914400">
              <a:defRPr sz="2000">
                <a:latin typeface="+mn-lt"/>
                <a:ea typeface="+mn-ea"/>
                <a:cs typeface="+mn-cs"/>
                <a:sym typeface="Helvetica Light"/>
              </a:defRPr>
            </a:pPr>
            <a:r>
              <a:t>Magnelli 11</a:t>
            </a:r>
          </a:p>
          <a:p>
            <a:pPr defTabSz="914400">
              <a:defRPr sz="2000">
                <a:latin typeface="+mn-lt"/>
                <a:ea typeface="+mn-ea"/>
                <a:cs typeface="+mn-cs"/>
                <a:sym typeface="Helvetica Light"/>
              </a:defRPr>
            </a:pPr>
            <a:r>
              <a:t>Rodighiero 10</a:t>
            </a:r>
          </a:p>
          <a:p>
            <a:pPr defTabSz="914400">
              <a:defRPr sz="2000">
                <a:latin typeface="+mn-lt"/>
                <a:ea typeface="+mn-ea"/>
                <a:cs typeface="+mn-cs"/>
                <a:sym typeface="Helvetica Light"/>
              </a:defRPr>
            </a:pPr>
            <a:r>
              <a:t>Babbedge 06</a:t>
            </a:r>
          </a:p>
        </p:txBody>
      </p:sp>
      <p:sp>
        <p:nvSpPr>
          <p:cNvPr id="200" name="Shape 200"/>
          <p:cNvSpPr/>
          <p:nvPr/>
        </p:nvSpPr>
        <p:spPr>
          <a:xfrm>
            <a:off x="7514083" y="5010627"/>
            <a:ext cx="1802766" cy="1320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914400">
              <a:defRPr sz="2000" b="1" u="sng">
                <a:latin typeface="Helvetica"/>
                <a:ea typeface="Helvetica"/>
                <a:cs typeface="Helvetica"/>
                <a:sym typeface="Helvetica"/>
              </a:defRPr>
            </a:pPr>
            <a:r>
              <a:t>35 μm</a:t>
            </a:r>
          </a:p>
          <a:p>
            <a:pPr defTabSz="914400">
              <a:defRPr sz="20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  <a:p>
            <a:pPr defTabSz="914400">
              <a:defRPr sz="2000">
                <a:latin typeface="+mn-lt"/>
                <a:ea typeface="+mn-ea"/>
                <a:cs typeface="+mn-cs"/>
                <a:sym typeface="Helvetica Light"/>
              </a:defRPr>
            </a:pPr>
            <a:r>
              <a:t>Magnelli 11</a:t>
            </a:r>
          </a:p>
          <a:p>
            <a:pPr defTabSz="914400">
              <a:defRPr sz="2000">
                <a:latin typeface="+mn-lt"/>
                <a:ea typeface="+mn-ea"/>
                <a:cs typeface="+mn-cs"/>
                <a:sym typeface="Helvetica Light"/>
              </a:defRPr>
            </a:pPr>
            <a:r>
              <a:t>Gruppioni 13</a:t>
            </a:r>
          </a:p>
        </p:txBody>
      </p:sp>
      <p:sp>
        <p:nvSpPr>
          <p:cNvPr id="201" name="Shape 201"/>
          <p:cNvSpPr/>
          <p:nvPr/>
        </p:nvSpPr>
        <p:spPr>
          <a:xfrm>
            <a:off x="7514083" y="6365299"/>
            <a:ext cx="1802766" cy="1320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914400">
              <a:defRPr sz="2000" b="1" u="sng">
                <a:latin typeface="Helvetica"/>
                <a:ea typeface="Helvetica"/>
                <a:cs typeface="Helvetica"/>
                <a:sym typeface="Helvetica"/>
              </a:defRPr>
            </a:pPr>
            <a:r>
              <a:t>60 μm</a:t>
            </a:r>
          </a:p>
          <a:p>
            <a:pPr defTabSz="914400">
              <a:defRPr sz="20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  <a:p>
            <a:pPr defTabSz="914400">
              <a:defRPr sz="2000">
                <a:latin typeface="+mn-lt"/>
                <a:ea typeface="+mn-ea"/>
                <a:cs typeface="+mn-cs"/>
                <a:sym typeface="Helvetica Light"/>
              </a:defRPr>
            </a:pPr>
            <a:r>
              <a:t>Gruppioni 10</a:t>
            </a:r>
          </a:p>
          <a:p>
            <a:pPr defTabSz="914400">
              <a:defRPr sz="2000">
                <a:latin typeface="+mn-lt"/>
                <a:ea typeface="+mn-ea"/>
                <a:cs typeface="+mn-cs"/>
                <a:sym typeface="Helvetica Light"/>
              </a:defRPr>
            </a:pPr>
            <a:r>
              <a:t>Gruppioni 13</a:t>
            </a:r>
          </a:p>
        </p:txBody>
      </p:sp>
      <p:sp>
        <p:nvSpPr>
          <p:cNvPr id="202" name="Shape 202"/>
          <p:cNvSpPr/>
          <p:nvPr/>
        </p:nvSpPr>
        <p:spPr>
          <a:xfrm>
            <a:off x="7514083" y="7719972"/>
            <a:ext cx="1802766" cy="162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914400">
              <a:defRPr sz="2000" b="1" u="sng">
                <a:latin typeface="Helvetica"/>
                <a:ea typeface="Helvetica"/>
                <a:cs typeface="Helvetica"/>
                <a:sym typeface="Helvetica"/>
              </a:defRPr>
            </a:pPr>
            <a:r>
              <a:t>90 μm</a:t>
            </a:r>
          </a:p>
          <a:p>
            <a:pPr defTabSz="914400">
              <a:defRPr sz="20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  <a:p>
            <a:pPr defTabSz="914400">
              <a:defRPr sz="2000">
                <a:latin typeface="+mn-lt"/>
                <a:ea typeface="+mn-ea"/>
                <a:cs typeface="+mn-cs"/>
                <a:sym typeface="Helvetica Light"/>
              </a:defRPr>
            </a:pPr>
            <a:r>
              <a:t>Gruppioni 10</a:t>
            </a:r>
          </a:p>
          <a:p>
            <a:pPr defTabSz="914400">
              <a:defRPr sz="2000">
                <a:latin typeface="+mn-lt"/>
                <a:ea typeface="+mn-ea"/>
                <a:cs typeface="+mn-cs"/>
                <a:sym typeface="Helvetica Light"/>
              </a:defRPr>
            </a:pPr>
            <a:r>
              <a:t>Gruppioni 13</a:t>
            </a:r>
          </a:p>
          <a:p>
            <a:pPr defTabSz="914400">
              <a:defRPr sz="2000">
                <a:latin typeface="+mn-lt"/>
                <a:ea typeface="+mn-ea"/>
                <a:cs typeface="+mn-cs"/>
                <a:sym typeface="Helvetica Light"/>
              </a:defRPr>
            </a:pPr>
            <a:r>
              <a:t>Lapi 10</a:t>
            </a:r>
          </a:p>
        </p:txBody>
      </p:sp>
      <p:sp>
        <p:nvSpPr>
          <p:cNvPr id="203" name="Shape 203"/>
          <p:cNvSpPr/>
          <p:nvPr/>
        </p:nvSpPr>
        <p:spPr>
          <a:xfrm>
            <a:off x="10473749" y="95957"/>
            <a:ext cx="1802766" cy="1320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914400">
              <a:defRPr sz="2000" b="1" u="sng">
                <a:latin typeface="Helvetica"/>
                <a:ea typeface="Helvetica"/>
                <a:cs typeface="Helvetica"/>
                <a:sym typeface="Helvetica"/>
              </a:defRPr>
            </a:pPr>
            <a:r>
              <a:t>250 μm</a:t>
            </a:r>
          </a:p>
          <a:p>
            <a:pPr defTabSz="914400">
              <a:defRPr sz="20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  <a:p>
            <a:pPr defTabSz="914400">
              <a:defRPr sz="2000">
                <a:latin typeface="+mn-lt"/>
                <a:ea typeface="+mn-ea"/>
                <a:cs typeface="+mn-cs"/>
                <a:sym typeface="Helvetica Light"/>
              </a:defRPr>
            </a:pPr>
            <a:r>
              <a:t>Lapi 10</a:t>
            </a:r>
          </a:p>
          <a:p>
            <a:pPr defTabSz="914400">
              <a:defRPr sz="2000">
                <a:latin typeface="+mn-lt"/>
                <a:ea typeface="+mn-ea"/>
                <a:cs typeface="+mn-cs"/>
                <a:sym typeface="Helvetica Light"/>
              </a:defRPr>
            </a:pPr>
            <a:r>
              <a:t>Guy 12</a:t>
            </a:r>
          </a:p>
        </p:txBody>
      </p:sp>
      <p:sp>
        <p:nvSpPr>
          <p:cNvPr id="204" name="Shape 204"/>
          <p:cNvSpPr/>
          <p:nvPr/>
        </p:nvSpPr>
        <p:spPr>
          <a:xfrm>
            <a:off x="10473749" y="1663930"/>
            <a:ext cx="1802766" cy="1016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914400">
              <a:defRPr sz="2000" b="1" u="sng">
                <a:latin typeface="Helvetica"/>
                <a:ea typeface="Helvetica"/>
                <a:cs typeface="Helvetica"/>
                <a:sym typeface="Helvetica"/>
              </a:defRPr>
            </a:pPr>
            <a:r>
              <a:t>350 - 850 μm</a:t>
            </a:r>
          </a:p>
          <a:p>
            <a:pPr defTabSz="914400">
              <a:defRPr sz="20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  <a:p>
            <a:pPr defTabSz="914400">
              <a:defRPr sz="2000">
                <a:latin typeface="+mn-lt"/>
                <a:ea typeface="+mn-ea"/>
                <a:cs typeface="+mn-cs"/>
                <a:sym typeface="Helvetica Light"/>
              </a:defRPr>
            </a:pPr>
            <a:r>
              <a:t>Negrello 13</a:t>
            </a:r>
          </a:p>
        </p:txBody>
      </p:sp>
      <p:sp>
        <p:nvSpPr>
          <p:cNvPr id="205" name="Shape 205"/>
          <p:cNvSpPr/>
          <p:nvPr/>
        </p:nvSpPr>
        <p:spPr>
          <a:xfrm>
            <a:off x="10473749" y="2927102"/>
            <a:ext cx="1802766" cy="589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914400">
              <a:defRPr sz="2000" b="1" u="sng">
                <a:latin typeface="Helvetica"/>
                <a:ea typeface="Helvetica"/>
                <a:cs typeface="Helvetica"/>
                <a:sym typeface="Helvetica"/>
              </a:defRPr>
            </a:pPr>
            <a:r>
              <a:t>β’s</a:t>
            </a:r>
          </a:p>
          <a:p>
            <a:pPr defTabSz="914400">
              <a:defRPr sz="2000"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  <a:p>
            <a:pPr defTabSz="914400">
              <a:defRPr sz="2000">
                <a:latin typeface="+mn-lt"/>
                <a:ea typeface="+mn-ea"/>
                <a:cs typeface="+mn-cs"/>
                <a:sym typeface="Helvetica Light"/>
              </a:defRPr>
            </a:pPr>
            <a:r>
              <a:t>Bouwens 09</a:t>
            </a:r>
          </a:p>
          <a:p>
            <a:pPr defTabSz="914400">
              <a:defRPr sz="2000">
                <a:latin typeface="+mn-lt"/>
                <a:ea typeface="+mn-ea"/>
                <a:cs typeface="+mn-cs"/>
                <a:sym typeface="Helvetica Light"/>
              </a:defRPr>
            </a:pPr>
            <a:r>
              <a:t>Budavari 05</a:t>
            </a:r>
          </a:p>
          <a:p>
            <a:pPr defTabSz="914400">
              <a:defRPr sz="2000">
                <a:latin typeface="+mn-lt"/>
                <a:ea typeface="+mn-ea"/>
                <a:cs typeface="+mn-cs"/>
                <a:sym typeface="Helvetica Light"/>
              </a:defRPr>
            </a:pPr>
            <a:r>
              <a:t>Castellano 12</a:t>
            </a:r>
          </a:p>
          <a:p>
            <a:pPr defTabSz="914400">
              <a:defRPr sz="2000">
                <a:latin typeface="+mn-lt"/>
                <a:ea typeface="+mn-ea"/>
                <a:cs typeface="+mn-cs"/>
                <a:sym typeface="Helvetica Light"/>
              </a:defRPr>
            </a:pPr>
            <a:r>
              <a:t>Cucciatti 12</a:t>
            </a:r>
          </a:p>
          <a:p>
            <a:pPr defTabSz="914400">
              <a:defRPr sz="2000">
                <a:latin typeface="+mn-lt"/>
                <a:ea typeface="+mn-ea"/>
                <a:cs typeface="+mn-cs"/>
                <a:sym typeface="Helvetica Light"/>
              </a:defRPr>
            </a:pPr>
            <a:r>
              <a:t>Dunlop 12</a:t>
            </a:r>
          </a:p>
          <a:p>
            <a:pPr defTabSz="914400">
              <a:defRPr sz="2000">
                <a:latin typeface="+mn-lt"/>
                <a:ea typeface="+mn-ea"/>
                <a:cs typeface="+mn-cs"/>
                <a:sym typeface="Helvetica Light"/>
              </a:defRPr>
            </a:pPr>
            <a:r>
              <a:t>Wilcot 12</a:t>
            </a:r>
          </a:p>
          <a:p>
            <a:pPr defTabSz="914400">
              <a:defRPr sz="2000">
                <a:latin typeface="+mn-lt"/>
                <a:ea typeface="+mn-ea"/>
                <a:cs typeface="+mn-cs"/>
                <a:sym typeface="Helvetica Light"/>
              </a:defRPr>
            </a:pPr>
            <a:r>
              <a:t>Wyder 05</a:t>
            </a:r>
          </a:p>
          <a:p>
            <a:pPr defTabSz="914400">
              <a:defRPr sz="2000">
                <a:latin typeface="+mn-lt"/>
                <a:ea typeface="+mn-ea"/>
                <a:cs typeface="+mn-cs"/>
                <a:sym typeface="Helvetica Light"/>
              </a:defRPr>
            </a:pPr>
            <a:r>
              <a:t>Arnouts 07</a:t>
            </a:r>
          </a:p>
          <a:p>
            <a:pPr defTabSz="914400">
              <a:defRPr sz="2000">
                <a:latin typeface="+mn-lt"/>
                <a:ea typeface="+mn-ea"/>
                <a:cs typeface="+mn-cs"/>
                <a:sym typeface="Helvetica Light"/>
              </a:defRPr>
            </a:pPr>
            <a:r>
              <a:t>Brammer 11</a:t>
            </a:r>
          </a:p>
          <a:p>
            <a:pPr defTabSz="914400">
              <a:defRPr sz="2000">
                <a:latin typeface="+mn-lt"/>
                <a:ea typeface="+mn-ea"/>
                <a:cs typeface="+mn-cs"/>
                <a:sym typeface="Helvetica Light"/>
              </a:defRPr>
            </a:pPr>
            <a:r>
              <a:t>Tresse 07</a:t>
            </a:r>
          </a:p>
          <a:p>
            <a:pPr defTabSz="914400">
              <a:defRPr sz="2000">
                <a:latin typeface="+mn-lt"/>
                <a:ea typeface="+mn-ea"/>
                <a:cs typeface="+mn-cs"/>
                <a:sym typeface="Helvetica Light"/>
              </a:defRPr>
            </a:pPr>
            <a:r>
              <a:t>Ly 09</a:t>
            </a:r>
          </a:p>
          <a:p>
            <a:pPr defTabSz="914400">
              <a:defRPr sz="2000">
                <a:latin typeface="+mn-lt"/>
                <a:ea typeface="+mn-ea"/>
                <a:cs typeface="+mn-cs"/>
                <a:sym typeface="Helvetica Light"/>
              </a:defRPr>
            </a:pPr>
            <a:r>
              <a:t>Marchesini 07</a:t>
            </a:r>
          </a:p>
          <a:p>
            <a:pPr defTabSz="914400">
              <a:defRPr sz="2000">
                <a:latin typeface="+mn-lt"/>
                <a:ea typeface="+mn-ea"/>
                <a:cs typeface="+mn-cs"/>
                <a:sym typeface="Helvetica Light"/>
              </a:defRPr>
            </a:pPr>
            <a:r>
              <a:t>Gonzalez 11</a:t>
            </a:r>
          </a:p>
          <a:p>
            <a:pPr defTabSz="914400">
              <a:defRPr sz="2000">
                <a:latin typeface="+mn-lt"/>
                <a:ea typeface="+mn-ea"/>
                <a:cs typeface="+mn-cs"/>
                <a:sym typeface="Helvetica Light"/>
              </a:defRPr>
            </a:pPr>
            <a:r>
              <a:t>Dai 09</a:t>
            </a:r>
          </a:p>
          <a:p>
            <a:pPr defTabSz="914400">
              <a:defRPr sz="2000">
                <a:latin typeface="+mn-lt"/>
                <a:ea typeface="+mn-ea"/>
                <a:cs typeface="+mn-cs"/>
                <a:sym typeface="Helvetica Light"/>
              </a:defRPr>
            </a:pPr>
            <a:r>
              <a:t>Kriek 10</a:t>
            </a:r>
          </a:p>
          <a:p>
            <a:pPr defTabSz="914400">
              <a:defRPr sz="2000">
                <a:latin typeface="+mn-lt"/>
                <a:ea typeface="+mn-ea"/>
                <a:cs typeface="+mn-cs"/>
                <a:sym typeface="Helvetica Light"/>
              </a:defRPr>
            </a:pPr>
            <a:r>
              <a:t>Kriek 11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/>
          <p:nvPr/>
        </p:nvSpPr>
        <p:spPr>
          <a:xfrm>
            <a:off x="592639" y="942355"/>
            <a:ext cx="4879677" cy="11380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b">
            <a:normAutofit fontScale="85000" lnSpcReduction="20000"/>
          </a:bodyPr>
          <a:lstStyle>
            <a:lvl1pPr defTabSz="473201">
              <a:defRPr sz="6723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1pPr>
          </a:lstStyle>
          <a:p>
            <a:r>
              <a:rPr lang="en-US" sz="4800" dirty="0" smtClean="0">
                <a:solidFill>
                  <a:srgbClr val="660066"/>
                </a:solidFill>
                <a:latin typeface="Avenir Medium"/>
              </a:rPr>
              <a:t>UV Luminosity Densities:</a:t>
            </a:r>
            <a:endParaRPr sz="4800" dirty="0">
              <a:solidFill>
                <a:srgbClr val="660066"/>
              </a:solidFill>
              <a:latin typeface="Avenir Medium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7467" y="194012"/>
            <a:ext cx="7551669" cy="9318287"/>
          </a:xfrm>
          <a:prstGeom prst="rect">
            <a:avLst/>
          </a:prstGeom>
        </p:spPr>
      </p:pic>
      <p:pic>
        <p:nvPicPr>
          <p:cNvPr id="5" name="Picture 4" descr="Galex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266" y="2836863"/>
            <a:ext cx="4890119" cy="381814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1266" y="6970232"/>
            <a:ext cx="4929716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venir Medium"/>
                <a:ea typeface="Avenir Next"/>
                <a:cs typeface="Avenir Next"/>
                <a:sym typeface="Avenir Next"/>
              </a:rPr>
              <a:t>Galaxy Evolution</a:t>
            </a:r>
            <a:r>
              <a:rPr kumimoji="0" lang="en-US" sz="32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venir Medium"/>
                <a:ea typeface="Avenir Next"/>
                <a:cs typeface="Avenir Next"/>
                <a:sym typeface="Avenir Next"/>
              </a:rPr>
              <a:t> Explorer</a:t>
            </a: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venir Medium"/>
              <a:ea typeface="Avenir Next"/>
              <a:cs typeface="Avenir Next"/>
              <a:sym typeface="Avenir Nex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dissolve/>
      </p:transition>
    </mc:Choice>
    <mc:Fallback xmlns:mv="urn:schemas-microsoft-com:mac:vml"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4693" y="1104458"/>
            <a:ext cx="9142946" cy="849949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81047" y="312628"/>
            <a:ext cx="2603277" cy="194925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4000" b="0" i="0" u="none" strike="noStrike" cap="none" spc="0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uFillTx/>
                <a:latin typeface="Avenir Medium"/>
                <a:ea typeface="Avenir Next"/>
                <a:cs typeface="Avenir Next"/>
                <a:sym typeface="Avenir Next"/>
              </a:rPr>
              <a:t>Optical </a:t>
            </a:r>
          </a:p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4000" b="0" i="0" u="none" strike="noStrike" cap="none" spc="0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uFillTx/>
                <a:latin typeface="Avenir Medium"/>
                <a:ea typeface="Avenir Next"/>
                <a:cs typeface="Avenir Next"/>
                <a:sym typeface="Avenir Next"/>
              </a:rPr>
              <a:t>Luminosity</a:t>
            </a:r>
            <a:r>
              <a:rPr kumimoji="0" lang="en-US" sz="4000" b="0" i="0" u="none" strike="noStrike" cap="none" spc="0" normalizeH="0" dirty="0" smtClean="0">
                <a:ln>
                  <a:noFill/>
                </a:ln>
                <a:solidFill>
                  <a:srgbClr val="008000"/>
                </a:solidFill>
                <a:effectLst/>
                <a:uFillTx/>
                <a:latin typeface="Avenir Medium"/>
                <a:ea typeface="Avenir Next"/>
                <a:cs typeface="Avenir Next"/>
                <a:sym typeface="Avenir Next"/>
              </a:rPr>
              <a:t> </a:t>
            </a:r>
          </a:p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4000" b="0" i="0" u="none" strike="noStrike" cap="none" spc="0" normalizeH="0" dirty="0" smtClean="0">
                <a:ln>
                  <a:noFill/>
                </a:ln>
                <a:solidFill>
                  <a:srgbClr val="008000"/>
                </a:solidFill>
                <a:effectLst/>
                <a:uFillTx/>
                <a:latin typeface="Avenir Medium"/>
                <a:ea typeface="Avenir Next"/>
                <a:cs typeface="Avenir Next"/>
                <a:sym typeface="Avenir Next"/>
              </a:rPr>
              <a:t>Densities:</a:t>
            </a:r>
            <a:endParaRPr kumimoji="0" lang="en-US" sz="4000" b="0" i="0" u="none" strike="noStrike" cap="none" spc="0" normalizeH="0" baseline="0" dirty="0">
              <a:ln>
                <a:noFill/>
              </a:ln>
              <a:solidFill>
                <a:srgbClr val="008000"/>
              </a:solidFill>
              <a:effectLst/>
              <a:uFillTx/>
              <a:latin typeface="Avenir Medium"/>
              <a:ea typeface="Avenir Next"/>
              <a:cs typeface="Avenir Next"/>
              <a:sym typeface="Avenir Next"/>
            </a:endParaRPr>
          </a:p>
        </p:txBody>
      </p:sp>
      <p:pic>
        <p:nvPicPr>
          <p:cNvPr id="4" name="Picture 3" descr="Hersche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046" y="3526586"/>
            <a:ext cx="3213647" cy="303335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32138" y="6784851"/>
            <a:ext cx="1652186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venir Medium"/>
                <a:ea typeface="Avenir Next"/>
                <a:cs typeface="Avenir Next"/>
                <a:sym typeface="Avenir Next"/>
              </a:rPr>
              <a:t>Hubble</a:t>
            </a: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venir Medium"/>
              <a:ea typeface="Avenir Next"/>
              <a:cs typeface="Avenir Next"/>
              <a:sym typeface="Avenir Nex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dissolve/>
      </p:transition>
    </mc:Choice>
    <mc:Fallback xmlns:mv="urn:schemas-microsoft-com:mac:vml"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" name="fig1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 rot="16200000">
            <a:off x="1612626" y="-1212465"/>
            <a:ext cx="9507308" cy="12732560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TextBox 2"/>
          <p:cNvSpPr txBox="1"/>
          <p:nvPr/>
        </p:nvSpPr>
        <p:spPr>
          <a:xfrm>
            <a:off x="544261" y="400161"/>
            <a:ext cx="6904381" cy="71814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4000" b="0" i="0" u="none" strike="noStrike" cap="none" spc="0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Avenir Medium"/>
                <a:ea typeface="Avenir Next"/>
                <a:cs typeface="Avenir Next"/>
                <a:sym typeface="Avenir Next"/>
              </a:rPr>
              <a:t>Near IR Luminosity Densities:</a:t>
            </a:r>
            <a:endParaRPr kumimoji="0" lang="en-US" sz="4000" b="0" i="0" u="none" strike="noStrike" cap="none" spc="0" normalizeH="0" baseline="0" dirty="0">
              <a:ln>
                <a:noFill/>
              </a:ln>
              <a:solidFill>
                <a:srgbClr val="FF0000"/>
              </a:solidFill>
              <a:effectLst/>
              <a:uFillTx/>
              <a:latin typeface="Avenir Medium"/>
              <a:ea typeface="Avenir Next"/>
              <a:cs typeface="Avenir Next"/>
              <a:sym typeface="Avenir Nex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dissolve/>
      </p:transition>
    </mc:Choice>
    <mc:Fallback xmlns:mv="urn:schemas-microsoft-com:mac:vml"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/>
          <p:nvPr/>
        </p:nvSpPr>
        <p:spPr>
          <a:xfrm>
            <a:off x="7123764" y="3323595"/>
            <a:ext cx="5222883" cy="12721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3400">
                <a:latin typeface="Avenir Book"/>
                <a:ea typeface="Avenir Book"/>
                <a:cs typeface="Avenir Book"/>
                <a:sym typeface="Avenir Book"/>
              </a:defRPr>
            </a:lvl1pPr>
          </a:lstStyle>
          <a:p>
            <a:r>
              <a:rPr sz="2400" dirty="0">
                <a:latin typeface="Avenir Medium"/>
              </a:rPr>
              <a:t>For</a:t>
            </a:r>
            <a:r>
              <a:rPr sz="2400" dirty="0" smtClean="0">
                <a:latin typeface="Symbol"/>
              </a:rPr>
              <a:t> </a:t>
            </a:r>
            <a:r>
              <a:rPr lang="en-US" sz="2400" dirty="0" smtClean="0">
                <a:latin typeface="Symbol"/>
              </a:rPr>
              <a:t>l </a:t>
            </a:r>
            <a:r>
              <a:rPr sz="2400" dirty="0" smtClean="0">
                <a:latin typeface="Avenir Medium"/>
              </a:rPr>
              <a:t>≥ </a:t>
            </a:r>
            <a:r>
              <a:rPr sz="2400" dirty="0">
                <a:latin typeface="Avenir Medium"/>
              </a:rPr>
              <a:t>8 μm,</a:t>
            </a:r>
            <a:r>
              <a:rPr sz="2400" dirty="0" smtClean="0">
                <a:latin typeface="Avenir Medium"/>
              </a:rPr>
              <a:t> </a:t>
            </a:r>
            <a:r>
              <a:rPr lang="en-US" sz="2400" dirty="0" smtClean="0">
                <a:latin typeface="Avenir Medium"/>
              </a:rPr>
              <a:t>we integrated </a:t>
            </a:r>
          </a:p>
          <a:p>
            <a:r>
              <a:rPr sz="2400" dirty="0" smtClean="0">
                <a:latin typeface="Avenir Medium"/>
              </a:rPr>
              <a:t>luminosity </a:t>
            </a:r>
            <a:r>
              <a:rPr sz="2400" dirty="0">
                <a:latin typeface="Avenir Medium"/>
              </a:rPr>
              <a:t>function </a:t>
            </a:r>
            <a:r>
              <a:rPr sz="2400" dirty="0" smtClean="0">
                <a:latin typeface="Avenir Medium"/>
              </a:rPr>
              <a:t>fits</a:t>
            </a:r>
            <a:r>
              <a:rPr lang="en-US" sz="2400" dirty="0" smtClean="0">
                <a:latin typeface="Avenir Medium"/>
              </a:rPr>
              <a:t>, typically broken power-laws</a:t>
            </a:r>
            <a:r>
              <a:rPr lang="en-US" sz="2800" dirty="0" smtClean="0">
                <a:latin typeface="Avenir Medium"/>
              </a:rPr>
              <a:t>.</a:t>
            </a:r>
            <a:endParaRPr sz="2800" dirty="0">
              <a:latin typeface="Avenir Medium"/>
            </a:endParaRPr>
          </a:p>
        </p:txBody>
      </p:sp>
      <p:pic>
        <p:nvPicPr>
          <p:cNvPr id="150" name="lf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732041" y="1270064"/>
            <a:ext cx="6016916" cy="3810713"/>
          </a:xfrm>
          <a:prstGeom prst="rect">
            <a:avLst/>
          </a:prstGeom>
          <a:ln w="12700">
            <a:miter lim="400000"/>
          </a:ln>
        </p:spPr>
      </p:pic>
      <p:pic>
        <p:nvPicPr>
          <p:cNvPr id="151" name="histo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019003" y="5080777"/>
            <a:ext cx="5729954" cy="3342474"/>
          </a:xfrm>
          <a:prstGeom prst="rect">
            <a:avLst/>
          </a:prstGeom>
          <a:ln w="12700">
            <a:miter lim="400000"/>
          </a:ln>
        </p:spPr>
      </p:pic>
      <p:sp>
        <p:nvSpPr>
          <p:cNvPr id="152" name="Shape 152"/>
          <p:cNvSpPr/>
          <p:nvPr/>
        </p:nvSpPr>
        <p:spPr>
          <a:xfrm>
            <a:off x="7123764" y="8637144"/>
            <a:ext cx="5881036" cy="8412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3400">
                <a:latin typeface="Avenir Book"/>
                <a:ea typeface="Avenir Book"/>
                <a:cs typeface="Avenir Book"/>
                <a:sym typeface="Avenir Book"/>
              </a:defRPr>
            </a:lvl1pPr>
          </a:lstStyle>
          <a:p>
            <a:r>
              <a:rPr sz="2400" dirty="0">
                <a:latin typeface="Avenir Medium"/>
              </a:rPr>
              <a:t>We generated 10,000 realizations of the fit parameters to characterize the errors.</a:t>
            </a:r>
          </a:p>
        </p:txBody>
      </p:sp>
      <p:sp>
        <p:nvSpPr>
          <p:cNvPr id="153" name="Shape 153"/>
          <p:cNvSpPr/>
          <p:nvPr/>
        </p:nvSpPr>
        <p:spPr>
          <a:xfrm>
            <a:off x="419100" y="8011332"/>
            <a:ext cx="6163669" cy="6258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3400">
                <a:latin typeface="Avenir Book"/>
                <a:ea typeface="Avenir Book"/>
                <a:cs typeface="Avenir Book"/>
                <a:sym typeface="Avenir Book"/>
              </a:defRPr>
            </a:lvl1pPr>
          </a:lstStyle>
          <a:p>
            <a:endParaRPr dirty="0">
              <a:latin typeface="Avenir Medium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60047" y="445824"/>
            <a:ext cx="8045443" cy="65659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Avenir Medium"/>
              </a:rPr>
              <a:t>Mid-IR and far-IR Luminosity Densities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9" name="Picture 8" descr="Herschel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0244" y="5665420"/>
            <a:ext cx="4039606" cy="381298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861288" y="6686524"/>
            <a:ext cx="1721481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venir Medium"/>
                <a:ea typeface="Avenir Next"/>
                <a:cs typeface="Avenir Next"/>
                <a:sym typeface="Avenir Next"/>
              </a:rPr>
              <a:t>Herschel</a:t>
            </a: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venir Medium"/>
              <a:ea typeface="Avenir Next"/>
              <a:cs typeface="Avenir Next"/>
              <a:sym typeface="Avenir Next"/>
            </a:endParaRPr>
          </a:p>
        </p:txBody>
      </p:sp>
      <p:pic>
        <p:nvPicPr>
          <p:cNvPr id="11" name="Picture 10" descr="Screen Shot 2016-07-22 at 3.47.51 P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8021" y="1270064"/>
            <a:ext cx="4031829" cy="359358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861288" y="3026077"/>
            <a:ext cx="1401807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venir Medium"/>
                <a:ea typeface="Avenir Next"/>
                <a:cs typeface="Avenir Next"/>
                <a:sym typeface="Avenir Next"/>
              </a:rPr>
              <a:t>Spitzer</a:t>
            </a: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venir Medium"/>
              <a:ea typeface="Avenir Next"/>
              <a:cs typeface="Avenir Next"/>
              <a:sym typeface="Avenir Nex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dissolve/>
      </p:transition>
    </mc:Choice>
    <mc:Fallback xmlns:mv="urn:schemas-microsoft-com:mac:vml"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venir Next"/>
            <a:ea typeface="Avenir Next"/>
            <a:cs typeface="Avenir Next"/>
            <a:sym typeface="Avenir Nex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venir Next"/>
            <a:ea typeface="Avenir Next"/>
            <a:cs typeface="Avenir Next"/>
            <a:sym typeface="Avenir Nex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388</TotalTime>
  <Words>897</Words>
  <Application>Microsoft Macintosh PowerPoint</Application>
  <PresentationFormat>Custom</PresentationFormat>
  <Paragraphs>208</Paragraphs>
  <Slides>23</Slides>
  <Notes>1</Notes>
  <HiddenSlides>1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5" baseType="lpstr">
      <vt:lpstr>Abadi MT Condensed Extra Bold</vt:lpstr>
      <vt:lpstr>Avenir Book</vt:lpstr>
      <vt:lpstr>Avenir Medium</vt:lpstr>
      <vt:lpstr>Avenir Next</vt:lpstr>
      <vt:lpstr>Avenir Next Demi Bold</vt:lpstr>
      <vt:lpstr>Helvetica</vt:lpstr>
      <vt:lpstr>Helvetica Light</vt:lpstr>
      <vt:lpstr>Helvetica Neue</vt:lpstr>
      <vt:lpstr>Symbol</vt:lpstr>
      <vt:lpstr>Times New Roman</vt:lpstr>
      <vt:lpstr>Times New Roman Bold</vt:lpstr>
      <vt:lpstr>White</vt:lpstr>
      <vt:lpstr>Determining the Intergalactic Photon Densities from Deep Galaxy Surveys and the g-ray Opacity of the Universe</vt:lpstr>
      <vt:lpstr>PowerPoint Presentation</vt:lpstr>
      <vt:lpstr>Intergalactic Photon Fields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g-ray extinction through mutual annihilation with intergalactic UV-IR photons.  </vt:lpstr>
      <vt:lpstr>Pair Production Cross Section</vt:lpstr>
      <vt:lpstr>Our opacity results cover the whole energy range of the Fermi Space Telescope and Air Cherenkov Telescopes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15.0036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Intergalactic mid IR - Far IR Luminosity Density and the Gamma-Ray Opacity of the Universe </dc:title>
  <cp:lastModifiedBy>Microsoft Office User</cp:lastModifiedBy>
  <cp:revision>131</cp:revision>
  <dcterms:created xsi:type="dcterms:W3CDTF">2016-08-11T14:03:40Z</dcterms:created>
  <dcterms:modified xsi:type="dcterms:W3CDTF">2017-08-04T14:37:38Z</dcterms:modified>
</cp:coreProperties>
</file>