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256" r:id="rId2"/>
    <p:sldId id="258" r:id="rId3"/>
    <p:sldId id="257" r:id="rId4"/>
    <p:sldId id="259" r:id="rId5"/>
    <p:sldId id="270" r:id="rId6"/>
    <p:sldId id="272" r:id="rId7"/>
    <p:sldId id="264" r:id="rId8"/>
    <p:sldId id="274" r:id="rId9"/>
    <p:sldId id="260" r:id="rId10"/>
    <p:sldId id="261" r:id="rId11"/>
    <p:sldId id="271" r:id="rId12"/>
    <p:sldId id="266" r:id="rId13"/>
    <p:sldId id="265" r:id="rId14"/>
    <p:sldId id="273" r:id="rId15"/>
    <p:sldId id="263" r:id="rId16"/>
    <p:sldId id="26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13"/>
  </p:normalViewPr>
  <p:slideViewPr>
    <p:cSldViewPr snapToGrid="0" snapToObjects="1">
      <p:cViewPr varScale="1">
        <p:scale>
          <a:sx n="119" d="100"/>
          <a:sy n="119" d="100"/>
        </p:scale>
        <p:origin x="14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F7542-EBEB-3148-ABF7-2672AC279BFD}" type="datetimeFigureOut">
              <a:rPr lang="en-US" smtClean="0"/>
              <a:t>8/7/17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1DEDB-BA24-8B46-9AF7-BE35246DF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704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4B079-99D6-6A43-AEFE-61BD1D936F0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925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4B079-99D6-6A43-AEFE-61BD1D936F0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982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C4F2D-A545-4E00-8BBE-B3BDDB9564AD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57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C4F2D-A545-4E00-8BBE-B3BDDB9564AD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32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C4F2D-A545-4E00-8BBE-B3BDDB9564AD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621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C4F2D-A545-4E00-8BBE-B3BDDB9564AD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58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DD99-18CA-1840-9746-8D65BB619F14}" type="datetimeFigureOut">
              <a:rPr lang="en-US" smtClean="0"/>
              <a:t>8/7/17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EC66F-BCA6-2743-A675-E585376112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DD99-18CA-1840-9746-8D65BB619F14}" type="datetimeFigureOut">
              <a:rPr lang="en-US" smtClean="0"/>
              <a:t>8/7/17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EC66F-BCA6-2743-A675-E585376112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DD99-18CA-1840-9746-8D65BB619F14}" type="datetimeFigureOut">
              <a:rPr lang="en-US" smtClean="0"/>
              <a:t>8/7/17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EC66F-BCA6-2743-A675-E585376112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DD99-18CA-1840-9746-8D65BB619F14}" type="datetimeFigureOut">
              <a:rPr lang="en-US" smtClean="0"/>
              <a:t>8/7/17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EC66F-BCA6-2743-A675-E585376112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DD99-18CA-1840-9746-8D65BB619F14}" type="datetimeFigureOut">
              <a:rPr lang="en-US" smtClean="0"/>
              <a:t>8/7/17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EC66F-BCA6-2743-A675-E585376112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DD99-18CA-1840-9746-8D65BB619F14}" type="datetimeFigureOut">
              <a:rPr lang="en-US" smtClean="0"/>
              <a:t>8/7/17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EC66F-BCA6-2743-A675-E585376112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DD99-18CA-1840-9746-8D65BB619F14}" type="datetimeFigureOut">
              <a:rPr lang="en-US" smtClean="0"/>
              <a:t>8/7/17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EC66F-BCA6-2743-A675-E585376112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DD99-18CA-1840-9746-8D65BB619F14}" type="datetimeFigureOut">
              <a:rPr lang="en-US" smtClean="0"/>
              <a:t>8/7/17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EC66F-BCA6-2743-A675-E585376112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DD99-18CA-1840-9746-8D65BB619F14}" type="datetimeFigureOut">
              <a:rPr lang="en-US" smtClean="0"/>
              <a:t>8/7/17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EC66F-BCA6-2743-A675-E585376112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DD99-18CA-1840-9746-8D65BB619F14}" type="datetimeFigureOut">
              <a:rPr lang="en-US" smtClean="0"/>
              <a:t>8/7/17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EC66F-BCA6-2743-A675-E585376112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DD99-18CA-1840-9746-8D65BB619F14}" type="datetimeFigureOut">
              <a:rPr lang="en-US" smtClean="0"/>
              <a:t>8/7/17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EC66F-BCA6-2743-A675-E585376112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EDD99-18CA-1840-9746-8D65BB619F14}" type="datetimeFigureOut">
              <a:rPr lang="en-US" smtClean="0"/>
              <a:t>8/7/17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EC66F-BCA6-2743-A675-E58537611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796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22363"/>
            <a:ext cx="9144000" cy="23876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Gill Sans MT" charset="0"/>
                <a:ea typeface="Gill Sans MT" charset="0"/>
                <a:cs typeface="Gill Sans MT" charset="0"/>
              </a:rPr>
              <a:t>An FRB in a bottle? :</a:t>
            </a:r>
            <a:br>
              <a:rPr lang="en-US" sz="4800" b="1" dirty="0" smtClean="0">
                <a:latin typeface="Gill Sans MT" charset="0"/>
                <a:ea typeface="Gill Sans MT" charset="0"/>
                <a:cs typeface="Gill Sans MT" charset="0"/>
              </a:rPr>
            </a:br>
            <a:r>
              <a:rPr lang="en-US" sz="4800" b="1" dirty="0" smtClean="0">
                <a:latin typeface="Gill Sans MT" charset="0"/>
                <a:ea typeface="Gill Sans MT" charset="0"/>
                <a:cs typeface="Gill Sans MT" charset="0"/>
              </a:rPr>
              <a:t>multi-wavelength approach</a:t>
            </a:r>
            <a:endParaRPr lang="en-US" sz="4800" b="1" dirty="0">
              <a:latin typeface="Gill Sans MT" charset="0"/>
              <a:ea typeface="Gill Sans MT" charset="0"/>
              <a:cs typeface="Gill Sans MT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978554"/>
            <a:ext cx="9144000" cy="265891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Gill Sans" charset="0"/>
                <a:ea typeface="Gill Sans" charset="0"/>
                <a:cs typeface="Gill Sans" charset="0"/>
              </a:rPr>
              <a:t>Kazumi Kashiyama (U. of Tokyo</a:t>
            </a:r>
            <a:r>
              <a:rPr lang="en-US" sz="2800" dirty="0" smtClean="0">
                <a:latin typeface="Gill Sans" charset="0"/>
                <a:ea typeface="Gill Sans" charset="0"/>
                <a:cs typeface="Gill Sans" charset="0"/>
              </a:rPr>
              <a:t>)</a:t>
            </a:r>
          </a:p>
          <a:p>
            <a:endParaRPr lang="en-US" sz="2800" dirty="0">
              <a:latin typeface="Gill Sans" charset="0"/>
              <a:ea typeface="Gill Sans" charset="0"/>
              <a:cs typeface="Gill Sans" charset="0"/>
            </a:endParaRPr>
          </a:p>
          <a:p>
            <a:r>
              <a:rPr lang="en-US" sz="2000" dirty="0" smtClean="0">
                <a:latin typeface="Gill Sans" charset="0"/>
                <a:ea typeface="Gill Sans" charset="0"/>
                <a:cs typeface="Gill Sans" charset="0"/>
              </a:rPr>
              <a:t>With </a:t>
            </a:r>
          </a:p>
          <a:p>
            <a:r>
              <a:rPr lang="en-US" sz="2000" dirty="0" err="1" smtClean="0">
                <a:latin typeface="Gill Sans" charset="0"/>
                <a:ea typeface="Gill Sans" charset="0"/>
                <a:cs typeface="Gill Sans" charset="0"/>
              </a:rPr>
              <a:t>Kohta</a:t>
            </a:r>
            <a:r>
              <a:rPr lang="en-US" sz="2000" dirty="0" smtClean="0"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dirty="0" err="1" smtClean="0">
                <a:latin typeface="Gill Sans" charset="0"/>
                <a:ea typeface="Gill Sans" charset="0"/>
                <a:cs typeface="Gill Sans" charset="0"/>
              </a:rPr>
              <a:t>Murase</a:t>
            </a:r>
            <a:r>
              <a:rPr lang="en-US" sz="2000" dirty="0" smtClean="0">
                <a:latin typeface="Gill Sans" charset="0"/>
                <a:ea typeface="Gill Sans" charset="0"/>
                <a:cs typeface="Gill Sans" charset="0"/>
              </a:rPr>
              <a:t>, Peter </a:t>
            </a:r>
            <a:r>
              <a:rPr lang="en-US" sz="2000" dirty="0" err="1" smtClean="0">
                <a:latin typeface="Gill Sans" charset="0"/>
                <a:ea typeface="Gill Sans" charset="0"/>
                <a:cs typeface="Gill Sans" charset="0"/>
              </a:rPr>
              <a:t>Meszaros</a:t>
            </a:r>
            <a:r>
              <a:rPr lang="en-US" sz="2000" dirty="0">
                <a:latin typeface="Gill Sans" charset="0"/>
                <a:ea typeface="Gill Sans" charset="0"/>
                <a:cs typeface="Gill Sans" charset="0"/>
              </a:rPr>
              <a:t> (Penn state),</a:t>
            </a:r>
            <a:r>
              <a:rPr lang="en-US" sz="2000" dirty="0" smtClean="0">
                <a:latin typeface="Gill Sans" charset="0"/>
                <a:ea typeface="Gill Sans" charset="0"/>
                <a:cs typeface="Gill Sans" charset="0"/>
              </a:rPr>
              <a:t> </a:t>
            </a:r>
          </a:p>
          <a:p>
            <a:r>
              <a:rPr lang="en-US" sz="2000" dirty="0" smtClean="0">
                <a:latin typeface="Gill Sans" charset="0"/>
                <a:ea typeface="Gill Sans" charset="0"/>
                <a:cs typeface="Gill Sans" charset="0"/>
              </a:rPr>
              <a:t>Kenta </a:t>
            </a:r>
            <a:r>
              <a:rPr lang="en-US" sz="2000" dirty="0" err="1" smtClean="0">
                <a:latin typeface="Gill Sans" charset="0"/>
                <a:ea typeface="Gill Sans" charset="0"/>
                <a:cs typeface="Gill Sans" charset="0"/>
              </a:rPr>
              <a:t>Hotokezaka</a:t>
            </a:r>
            <a:r>
              <a:rPr lang="en-US" sz="2000" dirty="0" smtClean="0">
                <a:latin typeface="Gill Sans" charset="0"/>
                <a:ea typeface="Gill Sans" charset="0"/>
                <a:cs typeface="Gill Sans" charset="0"/>
              </a:rPr>
              <a:t> (CCA), </a:t>
            </a:r>
            <a:r>
              <a:rPr lang="en-US" sz="2000" dirty="0" err="1" smtClean="0">
                <a:latin typeface="Gill Sans" charset="0"/>
                <a:ea typeface="Gill Sans" charset="0"/>
                <a:cs typeface="Gill Sans" charset="0"/>
              </a:rPr>
              <a:t>Conor</a:t>
            </a:r>
            <a:r>
              <a:rPr lang="en-US" sz="2000" dirty="0" smtClean="0"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dirty="0" err="1" smtClean="0">
                <a:latin typeface="Gill Sans" charset="0"/>
                <a:ea typeface="Gill Sans" charset="0"/>
                <a:cs typeface="Gill Sans" charset="0"/>
              </a:rPr>
              <a:t>Omand</a:t>
            </a:r>
            <a:r>
              <a:rPr lang="en-US" sz="2000" dirty="0" smtClean="0">
                <a:latin typeface="Gill Sans" charset="0"/>
                <a:ea typeface="Gill Sans" charset="0"/>
                <a:cs typeface="Gill Sans" charset="0"/>
              </a:rPr>
              <a:t> (U. of Tokyo)</a:t>
            </a:r>
          </a:p>
          <a:p>
            <a:endParaRPr lang="en-US" sz="2800" dirty="0" smtClean="0">
              <a:latin typeface="Gill Sans" charset="0"/>
              <a:ea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67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9"/>
          <p:cNvSpPr txBox="1"/>
          <p:nvPr/>
        </p:nvSpPr>
        <p:spPr>
          <a:xfrm>
            <a:off x="7586500" y="1160401"/>
            <a:ext cx="1391728" cy="307777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Gill Sans"/>
                <a:cs typeface="Gill Sans"/>
              </a:rPr>
              <a:t>KK &amp; </a:t>
            </a:r>
            <a:r>
              <a:rPr lang="en-US" altLang="ja-JP" sz="1400" dirty="0" err="1" smtClean="0">
                <a:latin typeface="Gill Sans"/>
                <a:cs typeface="Gill Sans"/>
              </a:rPr>
              <a:t>Murase</a:t>
            </a:r>
            <a:r>
              <a:rPr lang="en-US" altLang="ja-JP" sz="1400" dirty="0" smtClean="0">
                <a:latin typeface="Gill Sans"/>
                <a:cs typeface="Gill Sans"/>
              </a:rPr>
              <a:t> 17</a:t>
            </a:r>
            <a:endParaRPr kumimoji="1" lang="ja-JP" altLang="en-US" sz="1400" dirty="0">
              <a:latin typeface="Gill Sans"/>
              <a:cs typeface="Gill San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2326" y="5710064"/>
            <a:ext cx="84993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ü"/>
            </a:pPr>
            <a:r>
              <a:rPr lang="en-US" sz="2000" i="1" dirty="0" err="1" smtClean="0">
                <a:latin typeface="Gill Sans" charset="0"/>
                <a:ea typeface="Gill Sans" charset="0"/>
                <a:cs typeface="Gill Sans" charset="0"/>
              </a:rPr>
              <a:t>PWNe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 with </a:t>
            </a:r>
            <a:r>
              <a:rPr lang="en-US" sz="2000" i="1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M</a:t>
            </a:r>
            <a:r>
              <a:rPr lang="en-US" sz="2000" i="1" baseline="-25000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ej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~ a few 0.1 </a:t>
            </a:r>
            <a:r>
              <a:rPr lang="en-US" sz="2000" i="1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M</a:t>
            </a:r>
            <a:r>
              <a:rPr lang="en-US" sz="2000" i="1" baseline="-25000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sun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, P</a:t>
            </a:r>
            <a:r>
              <a:rPr lang="en-US" sz="2000" i="1" baseline="-25000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0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~ </a:t>
            </a:r>
            <a:r>
              <a:rPr lang="en-US" sz="2000" i="1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ms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, </a:t>
            </a:r>
            <a:r>
              <a:rPr lang="en-US" sz="2000" i="1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B</a:t>
            </a:r>
            <a:r>
              <a:rPr lang="en-US" sz="2000" i="1" baseline="-25000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dip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~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10</a:t>
            </a:r>
            <a:r>
              <a:rPr lang="en-US" sz="2000" i="1" baseline="30000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12-13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G, &amp;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i="1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t</a:t>
            </a:r>
            <a:r>
              <a:rPr lang="en-US" sz="2000" i="1" baseline="-25000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age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~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a few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-10 </a:t>
            </a:r>
            <a:r>
              <a:rPr lang="en-US" sz="2000" i="1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yrs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                           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can 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explain the repeating FRB. </a:t>
            </a:r>
          </a:p>
          <a:p>
            <a:pPr marL="342900" indent="-342900">
              <a:buFont typeface="Wingdings" charset="2"/>
              <a:buChar char="ü"/>
            </a:pP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If </a:t>
            </a:r>
            <a:r>
              <a:rPr lang="en-US" sz="2000" i="1" dirty="0" err="1" smtClean="0">
                <a:latin typeface="Gill Sans" charset="0"/>
                <a:ea typeface="Gill Sans" charset="0"/>
                <a:cs typeface="Gill Sans" charset="0"/>
              </a:rPr>
              <a:t>t</a:t>
            </a:r>
            <a:r>
              <a:rPr lang="en-US" sz="2000" i="1" baseline="-25000" dirty="0" err="1" smtClean="0">
                <a:latin typeface="Gill Sans" charset="0"/>
                <a:ea typeface="Gill Sans" charset="0"/>
                <a:cs typeface="Gill Sans" charset="0"/>
              </a:rPr>
              <a:t>age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 ~ 10 </a:t>
            </a:r>
            <a:r>
              <a:rPr lang="en-US" sz="2000" i="1" dirty="0" err="1" smtClean="0">
                <a:latin typeface="Gill Sans" charset="0"/>
                <a:ea typeface="Gill Sans" charset="0"/>
                <a:cs typeface="Gill Sans" charset="0"/>
              </a:rPr>
              <a:t>yrs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, the formation rate is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~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0.1 % of </a:t>
            </a:r>
            <a:r>
              <a:rPr lang="en-US" sz="2000" i="1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CCSNe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.</a:t>
            </a:r>
            <a:endParaRPr lang="en-US" sz="2000" i="1" dirty="0">
              <a:solidFill>
                <a:srgbClr val="FF0000"/>
              </a:solidFill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2383" y="-165162"/>
            <a:ext cx="8359233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Gill Sans" charset="0"/>
                <a:ea typeface="Gill Sans" charset="0"/>
                <a:cs typeface="Gill Sans" charset="0"/>
              </a:rPr>
              <a:t>Constraints on NS &amp; SN</a:t>
            </a:r>
            <a:endParaRPr lang="en-US" sz="4000" b="1" dirty="0">
              <a:latin typeface="Gill Sans" charset="0"/>
              <a:ea typeface="Gill Sans" charset="0"/>
              <a:cs typeface="Gill Sans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425" y="826753"/>
            <a:ext cx="6734155" cy="4907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0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/>
          <p:cNvSpPr>
            <a:spLocks noChangeAspect="1"/>
          </p:cNvSpPr>
          <p:nvPr/>
        </p:nvSpPr>
        <p:spPr>
          <a:xfrm>
            <a:off x="184812" y="3014457"/>
            <a:ext cx="3004504" cy="3004504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513418" y="3348339"/>
            <a:ext cx="2347293" cy="2347293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817443" y="3632791"/>
            <a:ext cx="1739243" cy="173924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6" name="Group 45"/>
          <p:cNvGrpSpPr/>
          <p:nvPr/>
        </p:nvGrpSpPr>
        <p:grpSpPr>
          <a:xfrm rot="16200000">
            <a:off x="1596778" y="4302876"/>
            <a:ext cx="180572" cy="433656"/>
            <a:chOff x="932704" y="2655343"/>
            <a:chExt cx="553769" cy="1329917"/>
          </a:xfrm>
        </p:grpSpPr>
        <p:sp>
          <p:nvSpPr>
            <p:cNvPr id="48" name="Freeform 47"/>
            <p:cNvSpPr/>
            <p:nvPr/>
          </p:nvSpPr>
          <p:spPr>
            <a:xfrm>
              <a:off x="932704" y="2655343"/>
              <a:ext cx="467738" cy="613484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49" name="Freeform 48"/>
            <p:cNvSpPr/>
            <p:nvPr/>
          </p:nvSpPr>
          <p:spPr>
            <a:xfrm rot="20630758" flipV="1">
              <a:off x="975269" y="3381764"/>
              <a:ext cx="511204" cy="603496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50" name="Freeform 49"/>
            <p:cNvSpPr/>
            <p:nvPr/>
          </p:nvSpPr>
          <p:spPr>
            <a:xfrm rot="20630758" flipV="1">
              <a:off x="1109212" y="3388157"/>
              <a:ext cx="265340" cy="357682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51" name="Freeform 50"/>
            <p:cNvSpPr/>
            <p:nvPr/>
          </p:nvSpPr>
          <p:spPr>
            <a:xfrm rot="20923009">
              <a:off x="1126063" y="2866420"/>
              <a:ext cx="121985" cy="329827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52" name="Oval 18"/>
            <p:cNvSpPr>
              <a:spLocks noChangeAspect="1" noChangeArrowheads="1"/>
            </p:cNvSpPr>
            <p:nvPr/>
          </p:nvSpPr>
          <p:spPr bwMode="auto">
            <a:xfrm>
              <a:off x="1077948" y="3138856"/>
              <a:ext cx="329184" cy="329184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50000">
                  <a:srgbClr val="7030A0"/>
                </a:gs>
                <a:gs pos="100000">
                  <a:srgbClr val="FF40FF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altLang="ja-JP" sz="1620" dirty="0">
                <a:latin typeface="Gill Sans" charset="0"/>
                <a:ea typeface="Gill Sans" charset="0"/>
                <a:cs typeface="Gill Sans" charset="0"/>
              </a:endParaRPr>
            </a:p>
          </p:txBody>
        </p:sp>
      </p:grpSp>
      <p:sp>
        <p:nvSpPr>
          <p:cNvPr id="53" name="Oval 52"/>
          <p:cNvSpPr>
            <a:spLocks noChangeAspect="1"/>
          </p:cNvSpPr>
          <p:nvPr/>
        </p:nvSpPr>
        <p:spPr>
          <a:xfrm>
            <a:off x="4958406" y="2569483"/>
            <a:ext cx="3902188" cy="3902189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309890" y="2922594"/>
            <a:ext cx="3188229" cy="3188229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5710475" y="3322960"/>
            <a:ext cx="2398051" cy="239805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8" name="Group 57"/>
          <p:cNvGrpSpPr/>
          <p:nvPr/>
        </p:nvGrpSpPr>
        <p:grpSpPr>
          <a:xfrm rot="16200000">
            <a:off x="6819214" y="4302878"/>
            <a:ext cx="180572" cy="433656"/>
            <a:chOff x="932704" y="2655343"/>
            <a:chExt cx="553769" cy="1329917"/>
          </a:xfrm>
        </p:grpSpPr>
        <p:sp>
          <p:nvSpPr>
            <p:cNvPr id="60" name="Freeform 59"/>
            <p:cNvSpPr/>
            <p:nvPr/>
          </p:nvSpPr>
          <p:spPr>
            <a:xfrm>
              <a:off x="932704" y="2655343"/>
              <a:ext cx="467738" cy="613484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61" name="Freeform 60"/>
            <p:cNvSpPr/>
            <p:nvPr/>
          </p:nvSpPr>
          <p:spPr>
            <a:xfrm rot="20630758" flipV="1">
              <a:off x="975269" y="3381764"/>
              <a:ext cx="511204" cy="603496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62" name="Freeform 61"/>
            <p:cNvSpPr/>
            <p:nvPr/>
          </p:nvSpPr>
          <p:spPr>
            <a:xfrm rot="20630758" flipV="1">
              <a:off x="1109212" y="3388157"/>
              <a:ext cx="265340" cy="357682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63" name="Freeform 62"/>
            <p:cNvSpPr/>
            <p:nvPr/>
          </p:nvSpPr>
          <p:spPr>
            <a:xfrm rot="20923009">
              <a:off x="1126063" y="2866420"/>
              <a:ext cx="121985" cy="329827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64" name="Oval 18"/>
            <p:cNvSpPr>
              <a:spLocks noChangeAspect="1" noChangeArrowheads="1"/>
            </p:cNvSpPr>
            <p:nvPr/>
          </p:nvSpPr>
          <p:spPr bwMode="auto">
            <a:xfrm>
              <a:off x="1077948" y="3138856"/>
              <a:ext cx="329184" cy="329184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50000">
                  <a:srgbClr val="7030A0"/>
                </a:gs>
                <a:gs pos="100000">
                  <a:srgbClr val="FF40FF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altLang="ja-JP" sz="1620" dirty="0">
                <a:latin typeface="Gill Sans" charset="0"/>
                <a:ea typeface="Gill Sans" charset="0"/>
                <a:cs typeface="Gill Sans" charset="0"/>
              </a:endParaRPr>
            </a:p>
          </p:txBody>
        </p:sp>
      </p:grpSp>
      <p:sp>
        <p:nvSpPr>
          <p:cNvPr id="65" name="Right Arrow 64"/>
          <p:cNvSpPr/>
          <p:nvPr/>
        </p:nvSpPr>
        <p:spPr>
          <a:xfrm>
            <a:off x="3527179" y="4161105"/>
            <a:ext cx="1005366" cy="711206"/>
          </a:xfrm>
          <a:prstGeom prst="right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67" name="Straight Arrow Connector 66"/>
          <p:cNvCxnSpPr/>
          <p:nvPr/>
        </p:nvCxnSpPr>
        <p:spPr>
          <a:xfrm flipV="1">
            <a:off x="1847383" y="3968207"/>
            <a:ext cx="387469" cy="37474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 flipV="1">
            <a:off x="1129761" y="3961736"/>
            <a:ext cx="389016" cy="38121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>
            <a:off x="1093869" y="4671897"/>
            <a:ext cx="397839" cy="36076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1855423" y="4671897"/>
            <a:ext cx="370621" cy="36076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Freeform 6"/>
          <p:cNvSpPr>
            <a:spLocks/>
          </p:cNvSpPr>
          <p:nvPr/>
        </p:nvSpPr>
        <p:spPr bwMode="auto">
          <a:xfrm rot="2567503">
            <a:off x="838239" y="3705256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2" name="Freeform 6"/>
          <p:cNvSpPr>
            <a:spLocks/>
          </p:cNvSpPr>
          <p:nvPr/>
        </p:nvSpPr>
        <p:spPr bwMode="auto">
          <a:xfrm rot="5178870">
            <a:off x="1531710" y="3427426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3" name="Freeform 6"/>
          <p:cNvSpPr>
            <a:spLocks/>
          </p:cNvSpPr>
          <p:nvPr/>
        </p:nvSpPr>
        <p:spPr bwMode="auto">
          <a:xfrm rot="7782946">
            <a:off x="783526" y="5115862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4" name="Freeform 6"/>
          <p:cNvSpPr>
            <a:spLocks/>
          </p:cNvSpPr>
          <p:nvPr/>
        </p:nvSpPr>
        <p:spPr bwMode="auto">
          <a:xfrm rot="7959562">
            <a:off x="2303874" y="3743548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5" name="Freeform 6"/>
          <p:cNvSpPr>
            <a:spLocks/>
          </p:cNvSpPr>
          <p:nvPr/>
        </p:nvSpPr>
        <p:spPr bwMode="auto">
          <a:xfrm rot="5178870">
            <a:off x="1528443" y="5461958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7" name="Freeform 6"/>
          <p:cNvSpPr>
            <a:spLocks/>
          </p:cNvSpPr>
          <p:nvPr/>
        </p:nvSpPr>
        <p:spPr bwMode="auto">
          <a:xfrm rot="2567503">
            <a:off x="2305705" y="5121807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8" name="Freeform 6"/>
          <p:cNvSpPr>
            <a:spLocks/>
          </p:cNvSpPr>
          <p:nvPr/>
        </p:nvSpPr>
        <p:spPr bwMode="auto">
          <a:xfrm>
            <a:off x="2566849" y="4461991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9" name="Freeform 6"/>
          <p:cNvSpPr>
            <a:spLocks/>
          </p:cNvSpPr>
          <p:nvPr/>
        </p:nvSpPr>
        <p:spPr bwMode="auto">
          <a:xfrm>
            <a:off x="533771" y="4430672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grpSp>
        <p:nvGrpSpPr>
          <p:cNvPr id="98" name="Group 97"/>
          <p:cNvGrpSpPr>
            <a:grpSpLocks noChangeAspect="1"/>
          </p:cNvGrpSpPr>
          <p:nvPr/>
        </p:nvGrpSpPr>
        <p:grpSpPr>
          <a:xfrm rot="1391468">
            <a:off x="107039" y="2945138"/>
            <a:ext cx="3160046" cy="3162032"/>
            <a:chOff x="1970624" y="5401735"/>
            <a:chExt cx="3481406" cy="3483590"/>
          </a:xfrm>
        </p:grpSpPr>
        <p:sp>
          <p:nvSpPr>
            <p:cNvPr id="90" name="Freeform 6"/>
            <p:cNvSpPr>
              <a:spLocks/>
            </p:cNvSpPr>
            <p:nvPr/>
          </p:nvSpPr>
          <p:spPr bwMode="auto">
            <a:xfrm rot="2567503">
              <a:off x="2428153" y="5924568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1" name="Freeform 6"/>
            <p:cNvSpPr>
              <a:spLocks/>
            </p:cNvSpPr>
            <p:nvPr/>
          </p:nvSpPr>
          <p:spPr bwMode="auto">
            <a:xfrm rot="5178870">
              <a:off x="3470238" y="550707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2" name="Freeform 6"/>
            <p:cNvSpPr>
              <a:spLocks/>
            </p:cNvSpPr>
            <p:nvPr/>
          </p:nvSpPr>
          <p:spPr bwMode="auto">
            <a:xfrm rot="7782946">
              <a:off x="2345934" y="804430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 rot="7959562">
              <a:off x="4630577" y="5982111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4" name="Freeform 6"/>
            <p:cNvSpPr>
              <a:spLocks/>
            </p:cNvSpPr>
            <p:nvPr/>
          </p:nvSpPr>
          <p:spPr bwMode="auto">
            <a:xfrm rot="5178870">
              <a:off x="3465328" y="8564383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 rot="2567503">
              <a:off x="4633329" y="8053234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5025753" y="7061722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7" name="Freeform 6"/>
            <p:cNvSpPr>
              <a:spLocks/>
            </p:cNvSpPr>
            <p:nvPr/>
          </p:nvSpPr>
          <p:spPr bwMode="auto">
            <a:xfrm>
              <a:off x="1970624" y="7014659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</p:grpSp>
      <p:grpSp>
        <p:nvGrpSpPr>
          <p:cNvPr id="99" name="Group 98"/>
          <p:cNvGrpSpPr>
            <a:grpSpLocks noChangeAspect="1"/>
          </p:cNvGrpSpPr>
          <p:nvPr/>
        </p:nvGrpSpPr>
        <p:grpSpPr>
          <a:xfrm rot="1391468">
            <a:off x="5341870" y="2940967"/>
            <a:ext cx="3160046" cy="3162032"/>
            <a:chOff x="1970624" y="5401735"/>
            <a:chExt cx="3481406" cy="3483590"/>
          </a:xfrm>
        </p:grpSpPr>
        <p:sp>
          <p:nvSpPr>
            <p:cNvPr id="100" name="Freeform 6"/>
            <p:cNvSpPr>
              <a:spLocks/>
            </p:cNvSpPr>
            <p:nvPr/>
          </p:nvSpPr>
          <p:spPr bwMode="auto">
            <a:xfrm rot="2567503">
              <a:off x="2428153" y="5924568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1" name="Freeform 6"/>
            <p:cNvSpPr>
              <a:spLocks/>
            </p:cNvSpPr>
            <p:nvPr/>
          </p:nvSpPr>
          <p:spPr bwMode="auto">
            <a:xfrm rot="5178870">
              <a:off x="3470238" y="550707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2" name="Freeform 6"/>
            <p:cNvSpPr>
              <a:spLocks/>
            </p:cNvSpPr>
            <p:nvPr/>
          </p:nvSpPr>
          <p:spPr bwMode="auto">
            <a:xfrm rot="7782946">
              <a:off x="2345934" y="804430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3" name="Freeform 6"/>
            <p:cNvSpPr>
              <a:spLocks/>
            </p:cNvSpPr>
            <p:nvPr/>
          </p:nvSpPr>
          <p:spPr bwMode="auto">
            <a:xfrm rot="7959562">
              <a:off x="4630577" y="5982111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 rot="5178870">
              <a:off x="3465328" y="8564383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 rot="2567503">
              <a:off x="4633329" y="8053234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6" name="Freeform 6"/>
            <p:cNvSpPr>
              <a:spLocks/>
            </p:cNvSpPr>
            <p:nvPr/>
          </p:nvSpPr>
          <p:spPr bwMode="auto">
            <a:xfrm>
              <a:off x="5025753" y="7061722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7" name="Freeform 6"/>
            <p:cNvSpPr>
              <a:spLocks/>
            </p:cNvSpPr>
            <p:nvPr/>
          </p:nvSpPr>
          <p:spPr bwMode="auto">
            <a:xfrm>
              <a:off x="1970624" y="7014659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</p:grpSp>
      <p:grpSp>
        <p:nvGrpSpPr>
          <p:cNvPr id="108" name="Group 107"/>
          <p:cNvGrpSpPr>
            <a:grpSpLocks noChangeAspect="1"/>
          </p:cNvGrpSpPr>
          <p:nvPr/>
        </p:nvGrpSpPr>
        <p:grpSpPr>
          <a:xfrm rot="1432961">
            <a:off x="4821280" y="2411514"/>
            <a:ext cx="4205270" cy="4216424"/>
            <a:chOff x="2042610" y="5438075"/>
            <a:chExt cx="3371092" cy="3380027"/>
          </a:xfrm>
        </p:grpSpPr>
        <p:sp>
          <p:nvSpPr>
            <p:cNvPr id="109" name="Freeform 6"/>
            <p:cNvSpPr>
              <a:spLocks/>
            </p:cNvSpPr>
            <p:nvPr/>
          </p:nvSpPr>
          <p:spPr bwMode="auto">
            <a:xfrm rot="2567503">
              <a:off x="2461722" y="5967659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0" name="Freeform 6"/>
            <p:cNvSpPr>
              <a:spLocks/>
            </p:cNvSpPr>
            <p:nvPr/>
          </p:nvSpPr>
          <p:spPr bwMode="auto">
            <a:xfrm rot="5178870">
              <a:off x="3486328" y="554341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1" name="Freeform 6"/>
            <p:cNvSpPr>
              <a:spLocks/>
            </p:cNvSpPr>
            <p:nvPr/>
          </p:nvSpPr>
          <p:spPr bwMode="auto">
            <a:xfrm rot="7782946">
              <a:off x="2426658" y="8030288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2" name="Freeform 6"/>
            <p:cNvSpPr>
              <a:spLocks/>
            </p:cNvSpPr>
            <p:nvPr/>
          </p:nvSpPr>
          <p:spPr bwMode="auto">
            <a:xfrm rot="7959562">
              <a:off x="4600293" y="5995521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 rot="5178870">
              <a:off x="3486271" y="849716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 rot="2567503">
              <a:off x="4599068" y="8024943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5" name="Freeform 6"/>
            <p:cNvSpPr>
              <a:spLocks/>
            </p:cNvSpPr>
            <p:nvPr/>
          </p:nvSpPr>
          <p:spPr bwMode="auto">
            <a:xfrm>
              <a:off x="4987425" y="7056961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6" name="Freeform 6"/>
            <p:cNvSpPr>
              <a:spLocks/>
            </p:cNvSpPr>
            <p:nvPr/>
          </p:nvSpPr>
          <p:spPr bwMode="auto">
            <a:xfrm>
              <a:off x="2042610" y="6997277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</p:grpSp>
      <p:grpSp>
        <p:nvGrpSpPr>
          <p:cNvPr id="121" name="Group 120"/>
          <p:cNvGrpSpPr>
            <a:grpSpLocks noChangeAspect="1"/>
          </p:cNvGrpSpPr>
          <p:nvPr/>
        </p:nvGrpSpPr>
        <p:grpSpPr>
          <a:xfrm>
            <a:off x="6186888" y="3870174"/>
            <a:ext cx="1414937" cy="1328054"/>
            <a:chOff x="8265490" y="2589710"/>
            <a:chExt cx="1714568" cy="1609287"/>
          </a:xfrm>
        </p:grpSpPr>
        <p:cxnSp>
          <p:nvCxnSpPr>
            <p:cNvPr id="117" name="Straight Arrow Connector 116"/>
            <p:cNvCxnSpPr/>
            <p:nvPr/>
          </p:nvCxnSpPr>
          <p:spPr>
            <a:xfrm flipV="1">
              <a:off x="9397804" y="2599436"/>
              <a:ext cx="582254" cy="56313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/>
            <p:nvPr/>
          </p:nvCxnSpPr>
          <p:spPr>
            <a:xfrm flipH="1" flipV="1">
              <a:off x="8319426" y="2589710"/>
              <a:ext cx="584579" cy="57285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/>
            <p:nvPr/>
          </p:nvCxnSpPr>
          <p:spPr>
            <a:xfrm flipH="1">
              <a:off x="8265490" y="3656877"/>
              <a:ext cx="597837" cy="5421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>
              <a:off x="9409885" y="3656877"/>
              <a:ext cx="556936" cy="5421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TextBox 121"/>
          <p:cNvSpPr txBox="1"/>
          <p:nvPr/>
        </p:nvSpPr>
        <p:spPr>
          <a:xfrm>
            <a:off x="3221487" y="5621209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ill Sans" charset="0"/>
                <a:ea typeface="Gill Sans" charset="0"/>
                <a:cs typeface="Gill Sans" charset="0"/>
              </a:rPr>
              <a:t>pulsar wind nebula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3178510" y="6167036"/>
            <a:ext cx="1756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Gill Sans" charset="0"/>
                <a:ea typeface="Gill Sans" charset="0"/>
                <a:cs typeface="Gill Sans" charset="0"/>
              </a:rPr>
              <a:t>supernova ejecta</a:t>
            </a:r>
          </a:p>
        </p:txBody>
      </p:sp>
      <p:cxnSp>
        <p:nvCxnSpPr>
          <p:cNvPr id="125" name="Straight Connector 124"/>
          <p:cNvCxnSpPr/>
          <p:nvPr/>
        </p:nvCxnSpPr>
        <p:spPr>
          <a:xfrm flipH="1">
            <a:off x="5053567" y="5334311"/>
            <a:ext cx="675344" cy="47738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>
            <a:endCxn id="122" idx="1"/>
          </p:cNvCxnSpPr>
          <p:nvPr/>
        </p:nvCxnSpPr>
        <p:spPr>
          <a:xfrm>
            <a:off x="2600359" y="5024803"/>
            <a:ext cx="621128" cy="78107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>
            <a:endCxn id="123" idx="1"/>
          </p:cNvCxnSpPr>
          <p:nvPr/>
        </p:nvCxnSpPr>
        <p:spPr>
          <a:xfrm>
            <a:off x="2538738" y="5567788"/>
            <a:ext cx="639772" cy="783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flipH="1">
            <a:off x="4865698" y="5811694"/>
            <a:ext cx="779137" cy="5694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172523" y="1238500"/>
            <a:ext cx="3114827" cy="33855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~ a </a:t>
            </a:r>
            <a:r>
              <a:rPr lang="en-US" sz="1600" dirty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few months after the explosion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4298678" y="1576578"/>
            <a:ext cx="49199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The non-thermal pulsar wind nebula </a:t>
            </a:r>
            <a:r>
              <a:rPr lang="en-US" sz="1600" dirty="0" smtClean="0">
                <a:latin typeface="Gill Sans" charset="0"/>
                <a:ea typeface="Gill Sans" charset="0"/>
                <a:cs typeface="Gill Sans" charset="0"/>
              </a:rPr>
              <a:t>(PWN) emission </a:t>
            </a:r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in </a:t>
            </a:r>
          </a:p>
          <a:p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the </a:t>
            </a:r>
            <a:r>
              <a:rPr lang="en-US" sz="1600" dirty="0" smtClean="0">
                <a:latin typeface="Gill Sans" charset="0"/>
                <a:ea typeface="Gill Sans" charset="0"/>
                <a:cs typeface="Gill Sans" charset="0"/>
              </a:rPr>
              <a:t>radio </a:t>
            </a:r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bands starts to escape the supernova ejecta. </a:t>
            </a:r>
            <a:endParaRPr lang="en-US" sz="1600" dirty="0" smtClean="0">
              <a:latin typeface="Gill Sans" charset="0"/>
              <a:ea typeface="Gill Sans" charset="0"/>
              <a:cs typeface="Gill Sans" charset="0"/>
            </a:endParaRPr>
          </a:p>
          <a:p>
            <a:r>
              <a:rPr lang="en-US" sz="1600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 </a:t>
            </a:r>
            <a:r>
              <a:rPr lang="en-US" sz="1600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r</a:t>
            </a:r>
            <a:r>
              <a:rPr lang="en-US" sz="1600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epeating FRBs and the persistent radio counterpart? </a:t>
            </a:r>
            <a:endParaRPr lang="en-US" sz="1600" dirty="0">
              <a:solidFill>
                <a:srgbClr val="FF0000"/>
              </a:solidFill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191738" y="1576578"/>
            <a:ext cx="3584699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The </a:t>
            </a:r>
            <a:r>
              <a:rPr lang="en-US" sz="1600" dirty="0" smtClean="0">
                <a:latin typeface="Gill Sans" charset="0"/>
                <a:ea typeface="Gill Sans" charset="0"/>
                <a:cs typeface="Gill Sans" charset="0"/>
              </a:rPr>
              <a:t>PWN </a:t>
            </a:r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emission is absorbed</a:t>
            </a:r>
          </a:p>
          <a:p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and thermalized in the supernova ejecta, </a:t>
            </a:r>
          </a:p>
          <a:p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powering </a:t>
            </a:r>
            <a:r>
              <a:rPr lang="en-US" sz="1600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a </a:t>
            </a:r>
            <a:r>
              <a:rPr lang="en-US" sz="1600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luminous </a:t>
            </a:r>
            <a:r>
              <a:rPr lang="en-US" sz="1600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supernova</a:t>
            </a:r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. </a:t>
            </a:r>
          </a:p>
        </p:txBody>
      </p:sp>
      <p:sp>
        <p:nvSpPr>
          <p:cNvPr id="165" name="Freeform 164"/>
          <p:cNvSpPr/>
          <p:nvPr/>
        </p:nvSpPr>
        <p:spPr>
          <a:xfrm>
            <a:off x="1456795" y="3901761"/>
            <a:ext cx="239794" cy="512285"/>
          </a:xfrm>
          <a:custGeom>
            <a:avLst/>
            <a:gdLst>
              <a:gd name="connsiteX0" fmla="*/ 275421 w 319725"/>
              <a:gd name="connsiteY0" fmla="*/ 683046 h 683046"/>
              <a:gd name="connsiteX1" fmla="*/ 297455 w 319725"/>
              <a:gd name="connsiteY1" fmla="*/ 418641 h 683046"/>
              <a:gd name="connsiteX2" fmla="*/ 0 w 319725"/>
              <a:gd name="connsiteY2" fmla="*/ 0 h 683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9725" h="683046">
                <a:moveTo>
                  <a:pt x="275421" y="683046"/>
                </a:moveTo>
                <a:cubicBezTo>
                  <a:pt x="309389" y="607764"/>
                  <a:pt x="343358" y="532482"/>
                  <a:pt x="297455" y="418641"/>
                </a:cubicBezTo>
                <a:cubicBezTo>
                  <a:pt x="251552" y="304800"/>
                  <a:pt x="0" y="0"/>
                  <a:pt x="0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6" name="Freeform 165"/>
          <p:cNvSpPr/>
          <p:nvPr/>
        </p:nvSpPr>
        <p:spPr>
          <a:xfrm>
            <a:off x="1624601" y="4612349"/>
            <a:ext cx="278376" cy="479234"/>
          </a:xfrm>
          <a:custGeom>
            <a:avLst/>
            <a:gdLst>
              <a:gd name="connsiteX0" fmla="*/ 51679 w 371168"/>
              <a:gd name="connsiteY0" fmla="*/ 0 h 638978"/>
              <a:gd name="connsiteX1" fmla="*/ 18629 w 371168"/>
              <a:gd name="connsiteY1" fmla="*/ 143219 h 638978"/>
              <a:gd name="connsiteX2" fmla="*/ 305067 w 371168"/>
              <a:gd name="connsiteY2" fmla="*/ 374574 h 638978"/>
              <a:gd name="connsiteX3" fmla="*/ 371168 w 371168"/>
              <a:gd name="connsiteY3" fmla="*/ 638978 h 63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168" h="638978">
                <a:moveTo>
                  <a:pt x="51679" y="0"/>
                </a:moveTo>
                <a:cubicBezTo>
                  <a:pt x="14038" y="40395"/>
                  <a:pt x="-23602" y="80790"/>
                  <a:pt x="18629" y="143219"/>
                </a:cubicBezTo>
                <a:cubicBezTo>
                  <a:pt x="60860" y="205648"/>
                  <a:pt x="246311" y="291948"/>
                  <a:pt x="305067" y="374574"/>
                </a:cubicBezTo>
                <a:cubicBezTo>
                  <a:pt x="363823" y="457200"/>
                  <a:pt x="371168" y="638978"/>
                  <a:pt x="371168" y="638978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7" name="Freeform 166"/>
          <p:cNvSpPr/>
          <p:nvPr/>
        </p:nvSpPr>
        <p:spPr>
          <a:xfrm>
            <a:off x="6690265" y="3910428"/>
            <a:ext cx="239794" cy="512285"/>
          </a:xfrm>
          <a:custGeom>
            <a:avLst/>
            <a:gdLst>
              <a:gd name="connsiteX0" fmla="*/ 275421 w 319725"/>
              <a:gd name="connsiteY0" fmla="*/ 683046 h 683046"/>
              <a:gd name="connsiteX1" fmla="*/ 297455 w 319725"/>
              <a:gd name="connsiteY1" fmla="*/ 418641 h 683046"/>
              <a:gd name="connsiteX2" fmla="*/ 0 w 319725"/>
              <a:gd name="connsiteY2" fmla="*/ 0 h 683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9725" h="683046">
                <a:moveTo>
                  <a:pt x="275421" y="683046"/>
                </a:moveTo>
                <a:cubicBezTo>
                  <a:pt x="309389" y="607764"/>
                  <a:pt x="343358" y="532482"/>
                  <a:pt x="297455" y="418641"/>
                </a:cubicBezTo>
                <a:cubicBezTo>
                  <a:pt x="251552" y="304800"/>
                  <a:pt x="0" y="0"/>
                  <a:pt x="0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8" name="Freeform 167"/>
          <p:cNvSpPr/>
          <p:nvPr/>
        </p:nvSpPr>
        <p:spPr>
          <a:xfrm>
            <a:off x="6858071" y="4621016"/>
            <a:ext cx="278376" cy="479234"/>
          </a:xfrm>
          <a:custGeom>
            <a:avLst/>
            <a:gdLst>
              <a:gd name="connsiteX0" fmla="*/ 51679 w 371168"/>
              <a:gd name="connsiteY0" fmla="*/ 0 h 638978"/>
              <a:gd name="connsiteX1" fmla="*/ 18629 w 371168"/>
              <a:gd name="connsiteY1" fmla="*/ 143219 h 638978"/>
              <a:gd name="connsiteX2" fmla="*/ 305067 w 371168"/>
              <a:gd name="connsiteY2" fmla="*/ 374574 h 638978"/>
              <a:gd name="connsiteX3" fmla="*/ 371168 w 371168"/>
              <a:gd name="connsiteY3" fmla="*/ 638978 h 63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168" h="638978">
                <a:moveTo>
                  <a:pt x="51679" y="0"/>
                </a:moveTo>
                <a:cubicBezTo>
                  <a:pt x="14038" y="40395"/>
                  <a:pt x="-23602" y="80790"/>
                  <a:pt x="18629" y="143219"/>
                </a:cubicBezTo>
                <a:cubicBezTo>
                  <a:pt x="60860" y="205648"/>
                  <a:pt x="246311" y="291948"/>
                  <a:pt x="305067" y="374574"/>
                </a:cubicBezTo>
                <a:cubicBezTo>
                  <a:pt x="363823" y="457200"/>
                  <a:pt x="371168" y="638978"/>
                  <a:pt x="371168" y="638978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Title 1"/>
          <p:cNvSpPr txBox="1">
            <a:spLocks/>
          </p:cNvSpPr>
          <p:nvPr/>
        </p:nvSpPr>
        <p:spPr>
          <a:xfrm>
            <a:off x="0" y="203594"/>
            <a:ext cx="9144000" cy="109328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Gill Sans" charset="0"/>
                <a:ea typeface="Gill Sans" charset="0"/>
                <a:cs typeface="Gill Sans" charset="0"/>
              </a:rPr>
              <a:t>A </a:t>
            </a:r>
            <a:r>
              <a:rPr lang="en-US" sz="4000" b="1" dirty="0" smtClean="0">
                <a:latin typeface="Gill Sans" charset="0"/>
                <a:ea typeface="Gill Sans" charset="0"/>
                <a:cs typeface="Gill Sans" charset="0"/>
              </a:rPr>
              <a:t>very young </a:t>
            </a:r>
            <a:r>
              <a:rPr lang="en-US" sz="4000" b="1" dirty="0" smtClean="0">
                <a:latin typeface="Gill Sans" charset="0"/>
                <a:ea typeface="Gill Sans" charset="0"/>
                <a:cs typeface="Gill Sans" charset="0"/>
              </a:rPr>
              <a:t>NS in a bubble</a:t>
            </a:r>
            <a:endParaRPr lang="en-US" sz="4000" b="1" dirty="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6571" y="1030865"/>
            <a:ext cx="3792368" cy="569312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/>
          <p:cNvSpPr txBox="1"/>
          <p:nvPr/>
        </p:nvSpPr>
        <p:spPr>
          <a:xfrm>
            <a:off x="4327928" y="1243056"/>
            <a:ext cx="2730064" cy="33855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~ </a:t>
            </a:r>
            <a:r>
              <a:rPr lang="en-US" sz="1600" smtClean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1-100 </a:t>
            </a:r>
            <a:r>
              <a:rPr lang="en-US" sz="1600" dirty="0" err="1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yr</a:t>
            </a:r>
            <a:r>
              <a:rPr lang="en-US" sz="1600" dirty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 after the explosion</a:t>
            </a:r>
          </a:p>
        </p:txBody>
      </p:sp>
    </p:spTree>
    <p:extLst>
      <p:ext uri="{BB962C8B-B14F-4D97-AF65-F5344CB8AC3E}">
        <p14:creationId xmlns:p14="http://schemas.microsoft.com/office/powerpoint/2010/main" val="21424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849"/>
            <a:ext cx="9144000" cy="908089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err="1" smtClean="0">
                <a:latin typeface="Gill Sans" charset="0"/>
                <a:ea typeface="Gill Sans" charset="0"/>
                <a:cs typeface="Gill Sans" charset="0"/>
              </a:rPr>
              <a:t>Superluminous</a:t>
            </a:r>
            <a:r>
              <a:rPr lang="en-US" sz="3600" b="1" dirty="0" smtClean="0">
                <a:latin typeface="Gill Sans" charset="0"/>
                <a:ea typeface="Gill Sans" charset="0"/>
                <a:cs typeface="Gill Sans" charset="0"/>
              </a:rPr>
              <a:t> Supernovae – FRBs?</a:t>
            </a:r>
            <a:endParaRPr lang="en-US" sz="3600" b="1" dirty="0">
              <a:latin typeface="Gill Sans" charset="0"/>
              <a:ea typeface="Gill Sans" charset="0"/>
              <a:cs typeface="Gill Sans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444" y="825908"/>
            <a:ext cx="6834693" cy="4376364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7094536" y="1123041"/>
            <a:ext cx="2009140" cy="52322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Gill Sans"/>
                <a:cs typeface="Gill Sans"/>
              </a:rPr>
              <a:t>KK +</a:t>
            </a:r>
            <a:r>
              <a:rPr lang="en-US" altLang="ja-JP" sz="1400" dirty="0" smtClean="0">
                <a:latin typeface="Gill Sans"/>
                <a:cs typeface="Gill Sans"/>
              </a:rPr>
              <a:t>16</a:t>
            </a:r>
            <a:endParaRPr lang="en-US" altLang="ja-JP" sz="1400" dirty="0" smtClean="0">
              <a:latin typeface="Gill Sans"/>
              <a:cs typeface="Gill Sans"/>
            </a:endParaRPr>
          </a:p>
          <a:p>
            <a:r>
              <a:rPr lang="en-US" altLang="ja-JP" sz="1400" dirty="0" err="1" smtClean="0">
                <a:latin typeface="Gill Sans"/>
                <a:cs typeface="Gill Sans"/>
              </a:rPr>
              <a:t>Murase</a:t>
            </a:r>
            <a:r>
              <a:rPr lang="en-US" altLang="ja-JP" sz="1400" dirty="0" smtClean="0">
                <a:latin typeface="Gill Sans"/>
                <a:cs typeface="Gill Sans"/>
              </a:rPr>
              <a:t>, KK, </a:t>
            </a:r>
            <a:r>
              <a:rPr lang="en-US" altLang="ja-JP" sz="1400" dirty="0" err="1" smtClean="0">
                <a:latin typeface="Gill Sans"/>
                <a:cs typeface="Gill Sans"/>
              </a:rPr>
              <a:t>Meszaros</a:t>
            </a:r>
            <a:r>
              <a:rPr lang="en-US" altLang="ja-JP" sz="1400" dirty="0" smtClean="0">
                <a:latin typeface="Gill Sans"/>
                <a:cs typeface="Gill Sans"/>
              </a:rPr>
              <a:t> 16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64529" y="4191988"/>
            <a:ext cx="1189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mtClean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Ni powered</a:t>
            </a:r>
            <a:endParaRPr lang="en-US" sz="1600" b="1">
              <a:solidFill>
                <a:schemeClr val="bg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1" name="テキスト ボックス 9"/>
          <p:cNvSpPr txBox="1"/>
          <p:nvPr/>
        </p:nvSpPr>
        <p:spPr>
          <a:xfrm>
            <a:off x="7094536" y="1723177"/>
            <a:ext cx="1143326" cy="73866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Gill Sans"/>
                <a:cs typeface="Gill Sans"/>
              </a:rPr>
              <a:t>See also </a:t>
            </a:r>
            <a:r>
              <a:rPr lang="en-US" altLang="ja-JP" sz="1400" dirty="0" smtClean="0">
                <a:latin typeface="Gill Sans"/>
                <a:cs typeface="Gill Sans"/>
              </a:rPr>
              <a:t>e.g., </a:t>
            </a:r>
          </a:p>
          <a:p>
            <a:r>
              <a:rPr lang="en-US" altLang="ja-JP" sz="1400" dirty="0" smtClean="0">
                <a:latin typeface="Gill Sans"/>
                <a:cs typeface="Gill Sans"/>
              </a:rPr>
              <a:t>Metzger+16, </a:t>
            </a:r>
          </a:p>
          <a:p>
            <a:r>
              <a:rPr lang="en-US" sz="1400" dirty="0" smtClean="0">
                <a:latin typeface="Gill Sans" charset="0"/>
                <a:ea typeface="Gill Sans" charset="0"/>
                <a:cs typeface="Gill Sans" charset="0"/>
              </a:rPr>
              <a:t>Margalit+</a:t>
            </a:r>
            <a:r>
              <a:rPr lang="en-US" altLang="ja-JP" sz="1400" dirty="0" smtClean="0">
                <a:latin typeface="Gill Sans"/>
                <a:cs typeface="Gill Sans"/>
              </a:rPr>
              <a:t>17</a:t>
            </a:r>
            <a:endParaRPr kumimoji="1" lang="ja-JP" altLang="en-US" sz="1400" dirty="0">
              <a:latin typeface="Gill Sans"/>
              <a:cs typeface="Gill San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83516" y="5279188"/>
            <a:ext cx="767358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ü"/>
            </a:pP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 Pulsar-driven </a:t>
            </a:r>
            <a:r>
              <a:rPr lang="en-US" sz="2000" i="1" dirty="0" err="1" smtClean="0">
                <a:latin typeface="Gill Sans" charset="0"/>
                <a:ea typeface="Gill Sans" charset="0"/>
                <a:cs typeface="Gill Sans" charset="0"/>
              </a:rPr>
              <a:t>superluminous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i="1" dirty="0" err="1" smtClean="0">
                <a:latin typeface="Gill Sans" charset="0"/>
                <a:ea typeface="Gill Sans" charset="0"/>
                <a:cs typeface="Gill Sans" charset="0"/>
              </a:rPr>
              <a:t>SNe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: </a:t>
            </a:r>
            <a:r>
              <a:rPr lang="en-US" sz="2000" i="1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M</a:t>
            </a:r>
            <a:r>
              <a:rPr lang="en-US" sz="2000" i="1" baseline="-25000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ej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~ a few </a:t>
            </a:r>
            <a:r>
              <a:rPr lang="en-US" sz="2000" i="1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M</a:t>
            </a:r>
            <a:r>
              <a:rPr lang="en-US" sz="2000" i="1" baseline="-25000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sun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, P</a:t>
            </a:r>
            <a:r>
              <a:rPr lang="en-US" sz="2000" i="1" baseline="-25000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0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~ </a:t>
            </a:r>
            <a:r>
              <a:rPr lang="en-US" sz="2000" i="1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ms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, </a:t>
            </a:r>
            <a:r>
              <a:rPr lang="en-US" sz="2000" i="1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B</a:t>
            </a:r>
            <a:r>
              <a:rPr lang="en-US" sz="2000" i="1" baseline="-25000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dip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~ 10</a:t>
            </a:r>
            <a:r>
              <a:rPr lang="en-US" sz="2000" i="1" baseline="30000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13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G                             </a:t>
            </a:r>
            <a:endParaRPr lang="en-US" sz="2000" i="1" dirty="0">
              <a:latin typeface="Gill Sans" charset="0"/>
              <a:ea typeface="Gill Sans" charset="0"/>
              <a:cs typeface="Gill Sans" charset="0"/>
            </a:endParaRPr>
          </a:p>
          <a:p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     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 consistent with the young NS model for FRB 121102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 </a:t>
            </a:r>
            <a:endParaRPr lang="en-US" sz="2000" i="1" dirty="0" smtClean="0">
              <a:latin typeface="Gill Sans" charset="0"/>
              <a:ea typeface="Gill Sans" charset="0"/>
              <a:cs typeface="Gill Sans" charset="0"/>
            </a:endParaRPr>
          </a:p>
          <a:p>
            <a:pPr marL="342900" indent="-342900">
              <a:buFont typeface="Wingdings" charset="2"/>
              <a:buChar char="ü"/>
            </a:pP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 The event rate is consistent; 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~ 0.01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% of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core collapse </a:t>
            </a:r>
            <a:r>
              <a:rPr lang="en-US" sz="2000" i="1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SNe</a:t>
            </a:r>
            <a:endParaRPr lang="en-US" sz="2000" i="1" dirty="0">
              <a:solidFill>
                <a:srgbClr val="FF0000"/>
              </a:solidFill>
              <a:latin typeface="Gill Sans" charset="0"/>
              <a:ea typeface="Gill Sans" charset="0"/>
              <a:cs typeface="Gill Sans" charset="0"/>
            </a:endParaRPr>
          </a:p>
          <a:p>
            <a:pPr marL="342900" indent="-342900">
              <a:buFont typeface="Wingdings" charset="2"/>
              <a:buChar char="ü"/>
            </a:pP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The host gal. type is also consistent</a:t>
            </a:r>
            <a:endParaRPr lang="en-US" sz="2000" i="1" dirty="0">
              <a:solidFill>
                <a:srgbClr val="FF0000"/>
              </a:solidFill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958823" y="3356386"/>
            <a:ext cx="2279232" cy="123858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78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57200" y="-119541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sz="4000" b="1" dirty="0" smtClean="0">
                <a:latin typeface="Gill Sans"/>
                <a:cs typeface="Gill Sans"/>
              </a:rPr>
              <a:t>Ultra-stripped </a:t>
            </a:r>
            <a:r>
              <a:rPr kumimoji="1" lang="en-US" altLang="ja-JP" sz="4000" b="1" dirty="0" err="1" smtClean="0">
                <a:latin typeface="Gill Sans"/>
                <a:cs typeface="Gill Sans"/>
              </a:rPr>
              <a:t>SNe</a:t>
            </a:r>
            <a:r>
              <a:rPr kumimoji="1" lang="en-US" altLang="ja-JP" sz="4000" b="1" dirty="0" smtClean="0">
                <a:latin typeface="Gill Sans"/>
                <a:cs typeface="Gill Sans"/>
              </a:rPr>
              <a:t> – BNSs ? </a:t>
            </a:r>
            <a:endParaRPr kumimoji="1" lang="ja-JP" altLang="en-US" sz="4000" b="1" dirty="0">
              <a:latin typeface="Gill Sans"/>
              <a:cs typeface="Gill Sans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460283" y="817879"/>
            <a:ext cx="1518429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>
                <a:latin typeface="Gill Sans"/>
                <a:cs typeface="Gill Sans"/>
              </a:rPr>
              <a:t>e.g.,Tauris</a:t>
            </a:r>
            <a:r>
              <a:rPr lang="en-US" altLang="ja-JP" sz="1400" dirty="0" smtClean="0">
                <a:latin typeface="Gill Sans"/>
                <a:cs typeface="Gill Sans"/>
              </a:rPr>
              <a:t> et al. </a:t>
            </a:r>
            <a:r>
              <a:rPr kumimoji="1" lang="en-US" altLang="ja-JP" sz="1400" dirty="0" smtClean="0">
                <a:latin typeface="Gill Sans"/>
                <a:cs typeface="Gill Sans"/>
              </a:rPr>
              <a:t>15</a:t>
            </a:r>
            <a:endParaRPr kumimoji="1" lang="ja-JP" altLang="en-US" sz="1400" dirty="0">
              <a:latin typeface="Gill Sans"/>
              <a:cs typeface="Gill San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" y="646935"/>
            <a:ext cx="2622854" cy="433855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38327" y="3840474"/>
            <a:ext cx="2374418" cy="1850316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48590" y="933103"/>
            <a:ext cx="2017" cy="4757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1151069" y="5249721"/>
            <a:ext cx="75304" cy="75304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206651" y="5251511"/>
            <a:ext cx="75304" cy="75304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52727" y="5118096"/>
            <a:ext cx="11630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mtClean="0">
                <a:latin typeface="+mj-lt"/>
              </a:rPr>
              <a:t>BNS merger</a:t>
            </a:r>
            <a:endParaRPr lang="en-US" sz="1600" b="1">
              <a:latin typeface="+mj-lt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000461" y="4931700"/>
            <a:ext cx="161636" cy="2752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185135" y="5024078"/>
            <a:ext cx="32542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292981" y="4967489"/>
            <a:ext cx="137785" cy="2412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318123" y="5133446"/>
            <a:ext cx="168264" cy="1215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1015213" y="5367346"/>
            <a:ext cx="137785" cy="2412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305401" y="5336863"/>
            <a:ext cx="224018" cy="1335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880877" y="5313555"/>
            <a:ext cx="218334" cy="1075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917479" y="5165720"/>
            <a:ext cx="181732" cy="832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249822" y="5378103"/>
            <a:ext cx="75166" cy="2429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itle 1"/>
          <p:cNvSpPr txBox="1">
            <a:spLocks/>
          </p:cNvSpPr>
          <p:nvPr/>
        </p:nvSpPr>
        <p:spPr>
          <a:xfrm>
            <a:off x="3214935" y="1239567"/>
            <a:ext cx="4202317" cy="76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k-SK" sz="2400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e.g</a:t>
            </a:r>
            <a:r>
              <a:rPr lang="sk-SK" sz="2400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., PSR J0737-3039A/B </a:t>
            </a:r>
            <a:endParaRPr lang="en-US" sz="2400" dirty="0">
              <a:solidFill>
                <a:srgbClr val="FF0000"/>
              </a:solidFill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692541" y="1941657"/>
            <a:ext cx="5449360" cy="360728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ü"/>
            </a:pPr>
            <a:r>
              <a:rPr lang="en-US" sz="2000" dirty="0">
                <a:latin typeface="Gill Sans" charset="0"/>
                <a:ea typeface="Gill Sans" charset="0"/>
                <a:cs typeface="Gill Sans" charset="0"/>
              </a:rPr>
              <a:t>Proper motion of the system ~ 9 km/s</a:t>
            </a:r>
          </a:p>
          <a:p>
            <a:pPr marL="0" indent="0">
              <a:buNone/>
            </a:pPr>
            <a:r>
              <a:rPr lang="en-US" sz="2000" dirty="0">
                <a:latin typeface="Gill Sans" charset="0"/>
                <a:ea typeface="Gill Sans" charset="0"/>
                <a:cs typeface="Gill Sans" charset="0"/>
                <a:sym typeface="Wingdings"/>
              </a:rPr>
              <a:t>   ultra-stripped 2</a:t>
            </a:r>
            <a:r>
              <a:rPr lang="en-US" sz="2000" baseline="30000" dirty="0">
                <a:latin typeface="Gill Sans" charset="0"/>
                <a:ea typeface="Gill Sans" charset="0"/>
                <a:cs typeface="Gill Sans" charset="0"/>
                <a:sym typeface="Wingdings"/>
              </a:rPr>
              <a:t>nd</a:t>
            </a:r>
            <a:r>
              <a:rPr lang="en-US" sz="2000" dirty="0">
                <a:latin typeface="Gill Sans" charset="0"/>
                <a:ea typeface="Gill Sans" charset="0"/>
                <a:cs typeface="Gill Sans" charset="0"/>
                <a:sym typeface="Wingdings"/>
              </a:rPr>
              <a:t> exp. with </a:t>
            </a:r>
            <a:r>
              <a:rPr lang="en-US" sz="2000" i="1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M</a:t>
            </a:r>
            <a:r>
              <a:rPr lang="en-US" sz="2000" i="1" baseline="-25000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ej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 ~ 0.1-0.2 </a:t>
            </a:r>
            <a:r>
              <a:rPr lang="en-US" sz="2000" i="1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M</a:t>
            </a:r>
            <a:r>
              <a:rPr lang="en-US" sz="2000" i="1" baseline="-25000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sun</a:t>
            </a:r>
            <a:r>
              <a:rPr lang="en-US" sz="2000" dirty="0">
                <a:latin typeface="Gill Sans" charset="0"/>
                <a:ea typeface="Gill Sans" charset="0"/>
                <a:cs typeface="Gill Sans" charset="0"/>
                <a:sym typeface="Wingdings"/>
              </a:rPr>
              <a:t>?</a:t>
            </a:r>
          </a:p>
          <a:p>
            <a:pPr>
              <a:buFont typeface="Wingdings" charset="2"/>
              <a:buChar char="ü"/>
            </a:pPr>
            <a:endParaRPr lang="en-US" dirty="0">
              <a:latin typeface="Gill Sans" charset="0"/>
              <a:ea typeface="Gill Sans" charset="0"/>
              <a:cs typeface="Gill Sans" charset="0"/>
              <a:sym typeface="Wingdings"/>
            </a:endParaRPr>
          </a:p>
          <a:p>
            <a:pPr>
              <a:buFont typeface="Wingdings" charset="2"/>
              <a:buChar char="ü"/>
            </a:pP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M</a:t>
            </a:r>
            <a:r>
              <a:rPr lang="en-US" sz="2000" i="1" baseline="-25000" dirty="0" smtClean="0">
                <a:latin typeface="Gill Sans" charset="0"/>
                <a:ea typeface="Gill Sans" charset="0"/>
                <a:cs typeface="Gill Sans" charset="0"/>
              </a:rPr>
              <a:t>A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 = 1.338</a:t>
            </a:r>
            <a:r>
              <a:rPr lang="en-US" altLang="ja-JP" sz="2000" i="1" dirty="0" smtClean="0">
                <a:latin typeface="Gill Sans" charset="0"/>
                <a:ea typeface="Gill Sans" charset="0"/>
                <a:cs typeface="Gill Sans" charset="0"/>
              </a:rPr>
              <a:t>±0.0007, M</a:t>
            </a:r>
            <a:r>
              <a:rPr lang="en-US" altLang="ja-JP" sz="2000" i="1" baseline="-25000" dirty="0" smtClean="0">
                <a:latin typeface="Gill Sans" charset="0"/>
                <a:ea typeface="Gill Sans" charset="0"/>
                <a:cs typeface="Gill Sans" charset="0"/>
              </a:rPr>
              <a:t>B </a:t>
            </a:r>
            <a:r>
              <a:rPr lang="en-US" altLang="ja-JP" sz="2000" i="1" dirty="0" smtClean="0">
                <a:latin typeface="Gill Sans" charset="0"/>
                <a:ea typeface="Gill Sans" charset="0"/>
                <a:cs typeface="Gill Sans" charset="0"/>
              </a:rPr>
              <a:t>= 1.249±0.0007,                </a:t>
            </a:r>
            <a:r>
              <a:rPr lang="en-US" sz="2000" i="1" dirty="0" err="1" smtClean="0">
                <a:solidFill>
                  <a:srgbClr val="0070C0"/>
                </a:solidFill>
                <a:latin typeface="Gill Sans" charset="0"/>
                <a:ea typeface="Gill Sans" charset="0"/>
                <a:cs typeface="Gill Sans" charset="0"/>
              </a:rPr>
              <a:t>P</a:t>
            </a:r>
            <a:r>
              <a:rPr lang="en-US" sz="2000" baseline="-25000" dirty="0" err="1" smtClean="0">
                <a:solidFill>
                  <a:srgbClr val="0070C0"/>
                </a:solidFill>
                <a:latin typeface="Gill Sans" charset="0"/>
                <a:ea typeface="Gill Sans" charset="0"/>
                <a:cs typeface="Gill Sans" charset="0"/>
              </a:rPr>
              <a:t>orb</a:t>
            </a:r>
            <a:r>
              <a:rPr lang="en-US" sz="2000" i="1" dirty="0" smtClean="0">
                <a:solidFill>
                  <a:srgbClr val="0070C0"/>
                </a:solidFill>
                <a:latin typeface="Gill Sans" charset="0"/>
                <a:ea typeface="Gill Sans" charset="0"/>
                <a:cs typeface="Gill Sans" charset="0"/>
              </a:rPr>
              <a:t> = 0.102 day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, e = 0.088</a:t>
            </a:r>
          </a:p>
          <a:p>
            <a:pPr marL="0" indent="0">
              <a:buNone/>
            </a:pP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  </a:t>
            </a:r>
            <a:r>
              <a:rPr lang="en-US" sz="2000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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 the progenitor of the 2</a:t>
            </a:r>
            <a:r>
              <a:rPr lang="en-US" sz="2000" i="1" baseline="30000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nd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 NS is likely tidally locked</a:t>
            </a:r>
          </a:p>
          <a:p>
            <a:pPr marL="0" indent="0">
              <a:buNone/>
            </a:pPr>
            <a:r>
              <a:rPr lang="en-US" sz="2000" i="1" dirty="0">
                <a:latin typeface="Gill Sans" charset="0"/>
                <a:ea typeface="Gill Sans" charset="0"/>
                <a:cs typeface="Gill Sans" charset="0"/>
                <a:sym typeface="Wingdings"/>
              </a:rPr>
              <a:t> 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 </a:t>
            </a:r>
            <a:r>
              <a:rPr lang="en-US" sz="2000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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 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P</a:t>
            </a:r>
            <a:r>
              <a:rPr lang="en-US" sz="2000" i="1" baseline="-25000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0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~ </a:t>
            </a:r>
            <a:r>
              <a:rPr lang="en-US" sz="2000" i="1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ms</a:t>
            </a:r>
            <a:endParaRPr lang="en-US" sz="2000" i="1" dirty="0" smtClean="0">
              <a:latin typeface="Gill Sans" charset="0"/>
              <a:ea typeface="Gill Sans" charset="0"/>
              <a:cs typeface="Gill Sans" charset="0"/>
            </a:endParaRPr>
          </a:p>
          <a:p>
            <a:pPr>
              <a:buFont typeface="Wingdings" charset="2"/>
              <a:buChar char="ü"/>
            </a:pPr>
            <a:endParaRPr lang="en-US" sz="100" dirty="0" smtClean="0">
              <a:latin typeface="Gill Sans" charset="0"/>
              <a:ea typeface="Gill Sans" charset="0"/>
              <a:cs typeface="Gill Sans" charset="0"/>
            </a:endParaRPr>
          </a:p>
          <a:p>
            <a:pPr>
              <a:buFont typeface="Wingdings" charset="2"/>
              <a:buChar char="ü"/>
            </a:pP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B</a:t>
            </a:r>
            <a:r>
              <a:rPr lang="en-US" sz="2000" i="1" baseline="-25000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A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 = 10</a:t>
            </a:r>
            <a:r>
              <a:rPr lang="en-US" sz="2000" i="1" baseline="30000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9.8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 G,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B</a:t>
            </a:r>
            <a:r>
              <a:rPr lang="en-US" sz="2000" i="1" baseline="-25000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B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 = 10</a:t>
            </a:r>
            <a:r>
              <a:rPr lang="en-US" sz="2000" i="1" baseline="30000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12.2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 G </a:t>
            </a:r>
            <a:r>
              <a:rPr lang="en-US" sz="2000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(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 </a:t>
            </a:r>
            <a:r>
              <a:rPr lang="en-US" sz="2000" i="1" dirty="0" err="1" smtClean="0">
                <a:latin typeface="Gill Sans" charset="0"/>
                <a:ea typeface="Gill Sans" charset="0"/>
                <a:cs typeface="Gill Sans" charset="0"/>
                <a:sym typeface="Wingdings"/>
              </a:rPr>
              <a:t>t</a:t>
            </a:r>
            <a:r>
              <a:rPr lang="en-US" sz="2000" i="1" baseline="-25000" dirty="0" err="1" smtClean="0">
                <a:latin typeface="Gill Sans" charset="0"/>
                <a:ea typeface="Gill Sans" charset="0"/>
                <a:cs typeface="Gill Sans" charset="0"/>
                <a:sym typeface="Wingdings"/>
              </a:rPr>
              <a:t>sd,B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 ~ 50 </a:t>
            </a:r>
            <a:r>
              <a:rPr lang="en-US" sz="2000" i="1" dirty="0" err="1" smtClean="0">
                <a:latin typeface="Gill Sans" charset="0"/>
                <a:ea typeface="Gill Sans" charset="0"/>
                <a:cs typeface="Gill Sans" charset="0"/>
                <a:sym typeface="Wingdings"/>
              </a:rPr>
              <a:t>Myr</a:t>
            </a:r>
            <a:r>
              <a:rPr lang="en-US" sz="2000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)</a:t>
            </a:r>
            <a:endParaRPr lang="en-US" sz="2000" dirty="0">
              <a:latin typeface="Gill Sans" charset="0"/>
              <a:ea typeface="Gill Sans" charset="0"/>
              <a:cs typeface="Gill Sans" charset="0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2506532" y="1656678"/>
            <a:ext cx="1280160" cy="30013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241300" y="5922910"/>
            <a:ext cx="8214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err="1" smtClean="0">
                <a:latin typeface="Gill Sans" charset="0"/>
                <a:ea typeface="Gill Sans" charset="0"/>
                <a:cs typeface="Gill Sans" charset="0"/>
              </a:rPr>
              <a:t>SNe</a:t>
            </a:r>
            <a:r>
              <a:rPr lang="en-US" sz="2400" i="1" dirty="0" smtClean="0">
                <a:latin typeface="Gill Sans" charset="0"/>
                <a:ea typeface="Gill Sans" charset="0"/>
                <a:cs typeface="Gill Sans" charset="0"/>
              </a:rPr>
              <a:t> at the birth of BNSs : </a:t>
            </a:r>
            <a:r>
              <a:rPr lang="en-US" sz="2400" i="1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M</a:t>
            </a:r>
            <a:r>
              <a:rPr lang="en-US" sz="2400" i="1" baseline="-25000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ej</a:t>
            </a:r>
            <a:r>
              <a:rPr lang="en-US" sz="24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~ a few </a:t>
            </a:r>
            <a:r>
              <a:rPr lang="en-US" sz="2400" i="1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M</a:t>
            </a:r>
            <a:r>
              <a:rPr lang="en-US" sz="2400" i="1" baseline="-25000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sun</a:t>
            </a:r>
            <a:r>
              <a:rPr lang="en-US" sz="24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, P</a:t>
            </a:r>
            <a:r>
              <a:rPr lang="en-US" sz="2400" i="1" baseline="-25000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0</a:t>
            </a:r>
            <a:r>
              <a:rPr lang="en-US" sz="24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~ </a:t>
            </a:r>
            <a:r>
              <a:rPr lang="en-US" sz="2400" i="1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ms</a:t>
            </a:r>
            <a:r>
              <a:rPr lang="en-US" sz="24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, </a:t>
            </a:r>
            <a:r>
              <a:rPr lang="en-US" sz="2400" i="1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B</a:t>
            </a:r>
            <a:r>
              <a:rPr lang="en-US" sz="2400" i="1" baseline="-25000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dip</a:t>
            </a:r>
            <a:r>
              <a:rPr lang="en-US" sz="24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4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~ 10</a:t>
            </a:r>
            <a:r>
              <a:rPr lang="en-US" sz="2400" i="1" baseline="30000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12-13</a:t>
            </a:r>
            <a:r>
              <a:rPr lang="en-US" sz="24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4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G                             </a:t>
            </a:r>
            <a:endParaRPr lang="en-US" sz="2400" i="1" dirty="0">
              <a:latin typeface="Gill Sans" charset="0"/>
              <a:ea typeface="Gill Sans" charset="0"/>
              <a:cs typeface="Gill Sans" charset="0"/>
            </a:endParaRPr>
          </a:p>
          <a:p>
            <a:r>
              <a:rPr lang="en-US" sz="2400" i="1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 also consistent </a:t>
            </a:r>
            <a:r>
              <a:rPr lang="en-US" sz="2400" i="1" dirty="0">
                <a:latin typeface="Gill Sans" charset="0"/>
                <a:ea typeface="Gill Sans" charset="0"/>
                <a:cs typeface="Gill Sans" charset="0"/>
                <a:sym typeface="Wingdings"/>
              </a:rPr>
              <a:t>with the young NS model for FRB 121102</a:t>
            </a:r>
            <a:r>
              <a:rPr lang="en-US" sz="2400" i="1" dirty="0">
                <a:latin typeface="Gill Sans" charset="0"/>
                <a:ea typeface="Gill Sans" charset="0"/>
                <a:cs typeface="Gill Sans" charset="0"/>
              </a:rPr>
              <a:t> 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692541" y="1258426"/>
            <a:ext cx="5449360" cy="4198224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7434667" y="6338408"/>
            <a:ext cx="1569660" cy="338554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en-US" altLang="ja-JP" sz="1600">
                <a:latin typeface="Gill Sans"/>
                <a:cs typeface="Gill Sans"/>
              </a:rPr>
              <a:t>KK </a:t>
            </a:r>
            <a:r>
              <a:rPr lang="en-US" altLang="ja-JP" sz="1600" smtClean="0">
                <a:latin typeface="Gill Sans"/>
                <a:cs typeface="Gill Sans"/>
              </a:rPr>
              <a:t>&amp; </a:t>
            </a:r>
            <a:r>
              <a:rPr lang="en-US" altLang="ja-JP" sz="1600" dirty="0" err="1" smtClean="0">
                <a:latin typeface="Gill Sans"/>
                <a:cs typeface="Gill Sans"/>
              </a:rPr>
              <a:t>Murase</a:t>
            </a:r>
            <a:r>
              <a:rPr lang="en-US" altLang="ja-JP" sz="1600" dirty="0" smtClean="0">
                <a:latin typeface="Gill Sans"/>
                <a:cs typeface="Gill Sans"/>
              </a:rPr>
              <a:t> 17</a:t>
            </a:r>
            <a:endParaRPr lang="en-US" altLang="ja-JP" sz="1600" dirty="0">
              <a:latin typeface="Gill Sans"/>
              <a:cs typeface="Gill Sans"/>
            </a:endParaRPr>
          </a:p>
        </p:txBody>
      </p:sp>
      <p:sp>
        <p:nvSpPr>
          <p:cNvPr id="48" name="テキスト ボックス 9"/>
          <p:cNvSpPr txBox="1"/>
          <p:nvPr/>
        </p:nvSpPr>
        <p:spPr>
          <a:xfrm>
            <a:off x="5140144" y="4393318"/>
            <a:ext cx="1853713" cy="276999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altLang="ja-JP" sz="1200" smtClean="0">
                <a:latin typeface="Gill Sans"/>
                <a:cs typeface="Gill Sans"/>
              </a:rPr>
              <a:t>Hotokezaka,KK,Murase</a:t>
            </a:r>
            <a:r>
              <a:rPr lang="en-US" altLang="ja-JP" sz="1200" dirty="0" smtClean="0">
                <a:latin typeface="Gill Sans"/>
                <a:cs typeface="Gill Sans"/>
              </a:rPr>
              <a:t> 17</a:t>
            </a:r>
            <a:endParaRPr kumimoji="1" lang="ja-JP" altLang="en-US" sz="1200" dirty="0">
              <a:latin typeface="Gill Sans"/>
              <a:cs typeface="Gill Sans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817647" y="2727475"/>
            <a:ext cx="2161065" cy="27699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dirty="0" err="1" smtClean="0">
                <a:effectLst/>
                <a:latin typeface="Gill Sans" charset="0"/>
                <a:ea typeface="Gill Sans" charset="0"/>
                <a:cs typeface="Gill Sans" charset="0"/>
              </a:rPr>
              <a:t>Piran</a:t>
            </a:r>
            <a:r>
              <a:rPr lang="en-US" sz="1200" dirty="0" smtClean="0">
                <a:effectLst/>
                <a:latin typeface="Gill Sans" charset="0"/>
                <a:ea typeface="Gill Sans" charset="0"/>
                <a:cs typeface="Gill Sans" charset="0"/>
              </a:rPr>
              <a:t> &amp; </a:t>
            </a:r>
            <a:r>
              <a:rPr lang="en-US" sz="1200" dirty="0" err="1" smtClean="0">
                <a:effectLst/>
                <a:latin typeface="Gill Sans" charset="0"/>
                <a:ea typeface="Gill Sans" charset="0"/>
                <a:cs typeface="Gill Sans" charset="0"/>
              </a:rPr>
              <a:t>Shaviv</a:t>
            </a:r>
            <a:r>
              <a:rPr lang="en-US" sz="1200" dirty="0" smtClean="0">
                <a:effectLst/>
                <a:latin typeface="Gill Sans" charset="0"/>
                <a:ea typeface="Gill Sans" charset="0"/>
                <a:cs typeface="Gill Sans" charset="0"/>
              </a:rPr>
              <a:t> 05; Dall’Osso</a:t>
            </a:r>
            <a:r>
              <a:rPr lang="en-US" sz="1200" dirty="0">
                <a:latin typeface="Gill Sans" charset="0"/>
                <a:ea typeface="Gill Sans" charset="0"/>
                <a:cs typeface="Gill Sans" charset="0"/>
              </a:rPr>
              <a:t>+</a:t>
            </a:r>
            <a:r>
              <a:rPr lang="en-US" sz="1200" dirty="0" smtClean="0">
                <a:effectLst/>
                <a:latin typeface="Gill Sans" charset="0"/>
                <a:ea typeface="Gill Sans" charset="0"/>
                <a:cs typeface="Gill Sans" charset="0"/>
              </a:rPr>
              <a:t>14 </a:t>
            </a:r>
            <a:endParaRPr lang="en-US" sz="1200" dirty="0">
              <a:latin typeface="Gill Sans" charset="0"/>
              <a:ea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61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9853"/>
            <a:ext cx="9143999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Gill Sans" charset="0"/>
                <a:ea typeface="Gill Sans" charset="0"/>
                <a:cs typeface="Gill Sans" charset="0"/>
              </a:rPr>
              <a:t>Luminous gap transients </a:t>
            </a:r>
            <a:r>
              <a:rPr lang="en-US" sz="3200" b="1" dirty="0" smtClean="0">
                <a:latin typeface="Gill Sans" charset="0"/>
                <a:ea typeface="Gill Sans" charset="0"/>
                <a:cs typeface="Gill Sans" charset="0"/>
              </a:rPr>
              <a:t>- FRBs - </a:t>
            </a:r>
            <a:r>
              <a:rPr lang="en-US" sz="3200" b="1" dirty="0" smtClean="0">
                <a:latin typeface="Gill Sans" charset="0"/>
                <a:ea typeface="Gill Sans" charset="0"/>
                <a:cs typeface="Gill Sans" charset="0"/>
              </a:rPr>
              <a:t>BNSs?</a:t>
            </a:r>
            <a:endParaRPr lang="en-US" sz="3200" b="1" dirty="0">
              <a:latin typeface="Gill Sans" charset="0"/>
              <a:ea typeface="Gill Sans" charset="0"/>
              <a:cs typeface="Gill Sans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5" y="923864"/>
            <a:ext cx="5975434" cy="410375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79121" y="5150093"/>
            <a:ext cx="802557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ü"/>
            </a:pP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 Pulsar-driven </a:t>
            </a:r>
            <a:r>
              <a:rPr lang="en-US" sz="2000" i="1" dirty="0" err="1" smtClean="0">
                <a:latin typeface="Gill Sans" charset="0"/>
                <a:ea typeface="Gill Sans" charset="0"/>
                <a:cs typeface="Gill Sans" charset="0"/>
              </a:rPr>
              <a:t>ulta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-stripped </a:t>
            </a:r>
            <a:r>
              <a:rPr lang="en-US" sz="2000" i="1" dirty="0" err="1" smtClean="0">
                <a:latin typeface="Gill Sans" charset="0"/>
                <a:ea typeface="Gill Sans" charset="0"/>
                <a:cs typeface="Gill Sans" charset="0"/>
              </a:rPr>
              <a:t>SNe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: </a:t>
            </a:r>
            <a:r>
              <a:rPr lang="en-US" sz="2000" i="1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M</a:t>
            </a:r>
            <a:r>
              <a:rPr lang="en-US" sz="2000" i="1" baseline="-25000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ej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~ a few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0.1 </a:t>
            </a:r>
            <a:r>
              <a:rPr lang="en-US" sz="2000" i="1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M</a:t>
            </a:r>
            <a:r>
              <a:rPr lang="en-US" sz="2000" i="1" baseline="-25000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sun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, P</a:t>
            </a:r>
            <a:r>
              <a:rPr lang="en-US" sz="2000" i="1" baseline="-25000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0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~ </a:t>
            </a:r>
            <a:r>
              <a:rPr lang="en-US" sz="2000" i="1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ms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, </a:t>
            </a:r>
            <a:r>
              <a:rPr lang="en-US" sz="2000" i="1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B</a:t>
            </a:r>
            <a:r>
              <a:rPr lang="en-US" sz="2000" i="1" baseline="-25000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dip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~ 10</a:t>
            </a:r>
            <a:r>
              <a:rPr lang="en-US" sz="2000" i="1" baseline="30000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13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G                             </a:t>
            </a:r>
            <a:endParaRPr lang="en-US" sz="2000" i="1" dirty="0">
              <a:latin typeface="Gill Sans" charset="0"/>
              <a:ea typeface="Gill Sans" charset="0"/>
              <a:cs typeface="Gill Sans" charset="0"/>
            </a:endParaRPr>
          </a:p>
          <a:p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     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 fast rise (= lower ejecta mass) &amp; long tail (= longer energy injection)</a:t>
            </a:r>
            <a:endParaRPr lang="en-US" sz="2000" i="1" dirty="0" smtClean="0">
              <a:latin typeface="Gill Sans" charset="0"/>
              <a:ea typeface="Gill Sans" charset="0"/>
              <a:cs typeface="Gill Sans" charset="0"/>
            </a:endParaRPr>
          </a:p>
          <a:p>
            <a:r>
              <a:rPr lang="en-US" sz="2000" i="1" dirty="0">
                <a:latin typeface="Gill Sans" charset="0"/>
                <a:ea typeface="Gill Sans" charset="0"/>
                <a:cs typeface="Gill Sans" charset="0"/>
                <a:sym typeface="Wingdings"/>
              </a:rPr>
              <a:t> 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    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 luminous gap transients </a:t>
            </a:r>
            <a:endParaRPr lang="en-US" sz="2000" i="1" dirty="0" smtClean="0">
              <a:latin typeface="Gill Sans" charset="0"/>
              <a:ea typeface="Gill Sans" charset="0"/>
              <a:cs typeface="Gill Sans" charset="0"/>
            </a:endParaRPr>
          </a:p>
          <a:p>
            <a:pPr marL="342900" indent="-342900">
              <a:buFont typeface="Wingdings" charset="2"/>
              <a:buChar char="ü"/>
            </a:pP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 The event rate is consistent; 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~ 0.1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% of </a:t>
            </a:r>
            <a:r>
              <a:rPr lang="en-US" sz="2000" i="1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CCSNe</a:t>
            </a:r>
            <a:endParaRPr lang="en-US" sz="2000" i="1" dirty="0">
              <a:solidFill>
                <a:srgbClr val="FF0000"/>
              </a:solidFill>
              <a:latin typeface="Gill Sans" charset="0"/>
              <a:ea typeface="Gill Sans" charset="0"/>
              <a:cs typeface="Gill Sans" charset="0"/>
            </a:endParaRPr>
          </a:p>
          <a:p>
            <a:pPr marL="342900" indent="-342900">
              <a:buFont typeface="Wingdings" charset="2"/>
              <a:buChar char="ü"/>
            </a:pP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The host gal. type is also consistent (?)</a:t>
            </a:r>
            <a:endParaRPr lang="en-US" sz="2000" i="1" dirty="0">
              <a:solidFill>
                <a:srgbClr val="FF0000"/>
              </a:solidFill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7" name="テキスト ボックス 9"/>
          <p:cNvSpPr txBox="1"/>
          <p:nvPr/>
        </p:nvSpPr>
        <p:spPr>
          <a:xfrm>
            <a:off x="6775557" y="1185710"/>
            <a:ext cx="2133533" cy="307777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altLang="ja-JP" sz="1400" smtClean="0">
                <a:latin typeface="Gill Sans"/>
                <a:cs typeface="Gill Sans"/>
              </a:rPr>
              <a:t>Hotokezaka,KK,Murase</a:t>
            </a:r>
            <a:r>
              <a:rPr lang="en-US" altLang="ja-JP" sz="1400" dirty="0" smtClean="0">
                <a:latin typeface="Gill Sans"/>
                <a:cs typeface="Gill Sans"/>
              </a:rPr>
              <a:t> 17</a:t>
            </a:r>
            <a:endParaRPr kumimoji="1" lang="ja-JP" altLang="en-US" sz="1400" dirty="0">
              <a:latin typeface="Gill Sans"/>
              <a:cs typeface="Gill Sans"/>
            </a:endParaRPr>
          </a:p>
        </p:txBody>
      </p:sp>
      <p:sp>
        <p:nvSpPr>
          <p:cNvPr id="8" name="テキスト ボックス 9"/>
          <p:cNvSpPr txBox="1"/>
          <p:nvPr/>
        </p:nvSpPr>
        <p:spPr>
          <a:xfrm>
            <a:off x="3758462" y="5801054"/>
            <a:ext cx="922688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smtClean="0">
                <a:latin typeface="Gill Sans"/>
                <a:cs typeface="Gill Sans"/>
              </a:rPr>
              <a:t>Arcavi+16</a:t>
            </a:r>
            <a:endParaRPr kumimoji="1" lang="ja-JP" altLang="en-US" sz="1400" dirty="0">
              <a:latin typeface="Gill Sans"/>
              <a:cs typeface="Gill Sans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843232" y="6440011"/>
            <a:ext cx="1385445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smtClean="0">
                <a:latin typeface="Gill Sans" charset="0"/>
                <a:ea typeface="Gill Sans" charset="0"/>
                <a:cs typeface="Gill Sans" charset="0"/>
              </a:rPr>
              <a:t>Whitesides</a:t>
            </a:r>
            <a:r>
              <a:rPr lang="en-US" altLang="ja-JP" sz="1400" smtClean="0">
                <a:latin typeface="Gill Sans" charset="0"/>
                <a:ea typeface="Gill Sans" charset="0"/>
                <a:cs typeface="Gill Sans" charset="0"/>
              </a:rPr>
              <a:t>+17</a:t>
            </a:r>
            <a:endParaRPr kumimoji="1" lang="ja-JP" altLang="en-US" sz="1400" dirty="0">
              <a:latin typeface="Gill Sans" charset="0"/>
              <a:ea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9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9800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sz="4800" b="1" smtClean="0">
                <a:latin typeface="Gill Sans" charset="0"/>
                <a:ea typeface="Gill Sans" charset="0"/>
                <a:cs typeface="Gill Sans" charset="0"/>
              </a:rPr>
              <a:t>Summary and Discussion </a:t>
            </a:r>
            <a:endParaRPr lang="en-US" sz="4800" b="1" dirty="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401" y="1445363"/>
            <a:ext cx="8573197" cy="514500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Gill Sans" charset="0"/>
                <a:ea typeface="Gill Sans" charset="0"/>
                <a:cs typeface="Gill Sans" charset="0"/>
              </a:rPr>
              <a:t>FRB 121102 </a:t>
            </a:r>
            <a:endParaRPr lang="en-US" dirty="0" smtClean="0">
              <a:latin typeface="Gill Sans" charset="0"/>
              <a:ea typeface="Gill Sans" charset="0"/>
              <a:cs typeface="Gill Sans" charset="0"/>
            </a:endParaRPr>
          </a:p>
          <a:p>
            <a:pPr marL="457200" lvl="1" indent="0">
              <a:buNone/>
            </a:pPr>
            <a:r>
              <a:rPr lang="en-US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If the persistent radio counterpart is a rotation-powered PWN</a:t>
            </a:r>
            <a:r>
              <a:rPr lang="en-US" dirty="0" smtClean="0">
                <a:latin typeface="Gill Sans" charset="0"/>
                <a:ea typeface="Gill Sans" charset="0"/>
                <a:cs typeface="Gill Sans" charset="0"/>
              </a:rPr>
              <a:t>,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i="1" dirty="0" smtClean="0">
                <a:latin typeface="Gill Sans" charset="0"/>
                <a:ea typeface="Gill Sans" charset="0"/>
                <a:cs typeface="Gill Sans" charset="0"/>
              </a:rPr>
              <a:t>NSs </a:t>
            </a:r>
            <a:r>
              <a:rPr lang="en-US" i="1" dirty="0" smtClean="0">
                <a:latin typeface="Gill Sans" charset="0"/>
                <a:ea typeface="Gill Sans" charset="0"/>
                <a:cs typeface="Gill Sans" charset="0"/>
              </a:rPr>
              <a:t>with </a:t>
            </a:r>
            <a:r>
              <a:rPr lang="en-US" i="1" dirty="0" err="1" smtClean="0">
                <a:latin typeface="Gill Sans" charset="0"/>
                <a:ea typeface="Gill Sans" charset="0"/>
                <a:cs typeface="Gill Sans" charset="0"/>
              </a:rPr>
              <a:t>M</a:t>
            </a:r>
            <a:r>
              <a:rPr lang="en-US" i="1" baseline="-25000" dirty="0" err="1" smtClean="0">
                <a:latin typeface="Gill Sans" charset="0"/>
                <a:ea typeface="Gill Sans" charset="0"/>
                <a:cs typeface="Gill Sans" charset="0"/>
              </a:rPr>
              <a:t>ej</a:t>
            </a:r>
            <a:r>
              <a:rPr lang="en-US" i="1" dirty="0" smtClean="0">
                <a:latin typeface="Gill Sans" charset="0"/>
                <a:ea typeface="Gill Sans" charset="0"/>
                <a:cs typeface="Gill Sans" charset="0"/>
              </a:rPr>
              <a:t> ~ a few </a:t>
            </a:r>
            <a:r>
              <a:rPr lang="en-US" i="1" dirty="0" err="1" smtClean="0">
                <a:latin typeface="Gill Sans" charset="0"/>
                <a:ea typeface="Gill Sans" charset="0"/>
                <a:cs typeface="Gill Sans" charset="0"/>
              </a:rPr>
              <a:t>M</a:t>
            </a:r>
            <a:r>
              <a:rPr lang="en-US" i="1" baseline="-25000" dirty="0" err="1" smtClean="0">
                <a:latin typeface="Gill Sans" charset="0"/>
                <a:ea typeface="Gill Sans" charset="0"/>
                <a:cs typeface="Gill Sans" charset="0"/>
              </a:rPr>
              <a:t>sun</a:t>
            </a:r>
            <a:r>
              <a:rPr lang="en-US" i="1" dirty="0" smtClean="0">
                <a:latin typeface="Gill Sans" charset="0"/>
                <a:ea typeface="Gill Sans" charset="0"/>
                <a:cs typeface="Gill Sans" charset="0"/>
              </a:rPr>
              <a:t>, P</a:t>
            </a:r>
            <a:r>
              <a:rPr lang="en-US" i="1" baseline="-25000" dirty="0" smtClean="0">
                <a:latin typeface="Gill Sans" charset="0"/>
                <a:ea typeface="Gill Sans" charset="0"/>
                <a:cs typeface="Gill Sans" charset="0"/>
              </a:rPr>
              <a:t>0</a:t>
            </a:r>
            <a:r>
              <a:rPr lang="en-US" i="1" dirty="0" smtClean="0">
                <a:latin typeface="Gill Sans" charset="0"/>
                <a:ea typeface="Gill Sans" charset="0"/>
                <a:cs typeface="Gill Sans" charset="0"/>
              </a:rPr>
              <a:t> ~ </a:t>
            </a:r>
            <a:r>
              <a:rPr lang="en-US" i="1" dirty="0" err="1" smtClean="0">
                <a:latin typeface="Gill Sans" charset="0"/>
                <a:ea typeface="Gill Sans" charset="0"/>
                <a:cs typeface="Gill Sans" charset="0"/>
              </a:rPr>
              <a:t>ms</a:t>
            </a:r>
            <a:r>
              <a:rPr lang="en-US" i="1" dirty="0" smtClean="0">
                <a:latin typeface="Gill Sans" charset="0"/>
                <a:ea typeface="Gill Sans" charset="0"/>
                <a:cs typeface="Gill Sans" charset="0"/>
              </a:rPr>
              <a:t>, </a:t>
            </a:r>
            <a:r>
              <a:rPr lang="en-US" i="1" dirty="0" err="1" smtClean="0">
                <a:latin typeface="Gill Sans" charset="0"/>
                <a:ea typeface="Gill Sans" charset="0"/>
                <a:cs typeface="Gill Sans" charset="0"/>
              </a:rPr>
              <a:t>B</a:t>
            </a:r>
            <a:r>
              <a:rPr lang="en-US" i="1" baseline="-25000" dirty="0" err="1" smtClean="0">
                <a:latin typeface="Gill Sans" charset="0"/>
                <a:ea typeface="Gill Sans" charset="0"/>
                <a:cs typeface="Gill Sans" charset="0"/>
              </a:rPr>
              <a:t>dip</a:t>
            </a:r>
            <a:r>
              <a:rPr lang="en-US" i="1" dirty="0" smtClean="0">
                <a:latin typeface="Gill Sans" charset="0"/>
                <a:ea typeface="Gill Sans" charset="0"/>
                <a:cs typeface="Gill Sans" charset="0"/>
              </a:rPr>
              <a:t> &lt;~ a few 10</a:t>
            </a:r>
            <a:r>
              <a:rPr lang="en-US" i="1" baseline="30000" dirty="0" smtClean="0">
                <a:latin typeface="Gill Sans" charset="0"/>
                <a:ea typeface="Gill Sans" charset="0"/>
                <a:cs typeface="Gill Sans" charset="0"/>
              </a:rPr>
              <a:t>13</a:t>
            </a:r>
            <a:r>
              <a:rPr lang="en-US" i="1" dirty="0" smtClean="0">
                <a:latin typeface="Gill Sans" charset="0"/>
                <a:ea typeface="Gill Sans" charset="0"/>
                <a:cs typeface="Gill Sans" charset="0"/>
              </a:rPr>
              <a:t> G, and </a:t>
            </a:r>
            <a:r>
              <a:rPr lang="en-US" i="1" dirty="0" err="1">
                <a:latin typeface="Gill Sans" charset="0"/>
                <a:ea typeface="Gill Sans" charset="0"/>
                <a:cs typeface="Gill Sans" charset="0"/>
              </a:rPr>
              <a:t>t</a:t>
            </a:r>
            <a:r>
              <a:rPr lang="en-US" i="1" baseline="-25000" dirty="0" err="1">
                <a:latin typeface="Gill Sans" charset="0"/>
                <a:ea typeface="Gill Sans" charset="0"/>
                <a:cs typeface="Gill Sans" charset="0"/>
              </a:rPr>
              <a:t>age</a:t>
            </a:r>
            <a:r>
              <a:rPr lang="en-US" i="1" dirty="0">
                <a:latin typeface="Gill Sans" charset="0"/>
                <a:ea typeface="Gill Sans" charset="0"/>
                <a:cs typeface="Gill Sans" charset="0"/>
              </a:rPr>
              <a:t> ~ 100 </a:t>
            </a:r>
            <a:r>
              <a:rPr lang="en-US" i="1" dirty="0" err="1" smtClean="0">
                <a:latin typeface="Gill Sans" charset="0"/>
                <a:ea typeface="Gill Sans" charset="0"/>
                <a:cs typeface="Gill Sans" charset="0"/>
              </a:rPr>
              <a:t>yrs</a:t>
            </a:r>
            <a:r>
              <a:rPr lang="en-US" i="1" dirty="0" smtClean="0">
                <a:latin typeface="Gill Sans" charset="0"/>
                <a:ea typeface="Gill Sans" charset="0"/>
                <a:cs typeface="Gill Sans" charset="0"/>
              </a:rPr>
              <a:t>, or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i="1" dirty="0" smtClean="0">
                <a:latin typeface="Gill Sans" charset="0"/>
                <a:ea typeface="Gill Sans" charset="0"/>
                <a:cs typeface="Gill Sans" charset="0"/>
              </a:rPr>
              <a:t>NSs </a:t>
            </a:r>
            <a:r>
              <a:rPr lang="en-US" i="1" dirty="0">
                <a:latin typeface="Gill Sans" charset="0"/>
                <a:ea typeface="Gill Sans" charset="0"/>
                <a:cs typeface="Gill Sans" charset="0"/>
              </a:rPr>
              <a:t>with </a:t>
            </a:r>
            <a:r>
              <a:rPr lang="en-US" i="1" dirty="0" err="1">
                <a:latin typeface="Gill Sans" charset="0"/>
                <a:ea typeface="Gill Sans" charset="0"/>
                <a:cs typeface="Gill Sans" charset="0"/>
              </a:rPr>
              <a:t>M</a:t>
            </a:r>
            <a:r>
              <a:rPr lang="en-US" i="1" baseline="-25000" dirty="0" err="1">
                <a:latin typeface="Gill Sans" charset="0"/>
                <a:ea typeface="Gill Sans" charset="0"/>
                <a:cs typeface="Gill Sans" charset="0"/>
              </a:rPr>
              <a:t>ej</a:t>
            </a:r>
            <a:r>
              <a:rPr lang="en-US" i="1" dirty="0">
                <a:latin typeface="Gill Sans" charset="0"/>
                <a:ea typeface="Gill Sans" charset="0"/>
                <a:cs typeface="Gill Sans" charset="0"/>
              </a:rPr>
              <a:t> ~ a few </a:t>
            </a:r>
            <a:r>
              <a:rPr lang="en-US" i="1" dirty="0" smtClean="0">
                <a:latin typeface="Gill Sans" charset="0"/>
                <a:ea typeface="Gill Sans" charset="0"/>
                <a:cs typeface="Gill Sans" charset="0"/>
              </a:rPr>
              <a:t>0.1 </a:t>
            </a:r>
            <a:r>
              <a:rPr lang="en-US" i="1" dirty="0" err="1" smtClean="0">
                <a:latin typeface="Gill Sans" charset="0"/>
                <a:ea typeface="Gill Sans" charset="0"/>
                <a:cs typeface="Gill Sans" charset="0"/>
              </a:rPr>
              <a:t>M</a:t>
            </a:r>
            <a:r>
              <a:rPr lang="en-US" i="1" baseline="-25000" dirty="0" err="1" smtClean="0">
                <a:latin typeface="Gill Sans" charset="0"/>
                <a:ea typeface="Gill Sans" charset="0"/>
                <a:cs typeface="Gill Sans" charset="0"/>
              </a:rPr>
              <a:t>sun</a:t>
            </a:r>
            <a:r>
              <a:rPr lang="en-US" i="1" dirty="0">
                <a:latin typeface="Gill Sans" charset="0"/>
                <a:ea typeface="Gill Sans" charset="0"/>
                <a:cs typeface="Gill Sans" charset="0"/>
              </a:rPr>
              <a:t>, P</a:t>
            </a:r>
            <a:r>
              <a:rPr lang="en-US" i="1" baseline="-25000" dirty="0">
                <a:latin typeface="Gill Sans" charset="0"/>
                <a:ea typeface="Gill Sans" charset="0"/>
                <a:cs typeface="Gill Sans" charset="0"/>
              </a:rPr>
              <a:t>0</a:t>
            </a:r>
            <a:r>
              <a:rPr lang="en-US" i="1" dirty="0">
                <a:latin typeface="Gill Sans" charset="0"/>
                <a:ea typeface="Gill Sans" charset="0"/>
                <a:cs typeface="Gill Sans" charset="0"/>
              </a:rPr>
              <a:t> ~ </a:t>
            </a:r>
            <a:r>
              <a:rPr lang="en-US" i="1" dirty="0" err="1">
                <a:latin typeface="Gill Sans" charset="0"/>
                <a:ea typeface="Gill Sans" charset="0"/>
                <a:cs typeface="Gill Sans" charset="0"/>
              </a:rPr>
              <a:t>ms</a:t>
            </a:r>
            <a:r>
              <a:rPr lang="en-US" i="1" dirty="0">
                <a:latin typeface="Gill Sans" charset="0"/>
                <a:ea typeface="Gill Sans" charset="0"/>
                <a:cs typeface="Gill Sans" charset="0"/>
              </a:rPr>
              <a:t>, </a:t>
            </a:r>
            <a:r>
              <a:rPr lang="en-US" i="1" dirty="0" err="1">
                <a:latin typeface="Gill Sans" charset="0"/>
                <a:ea typeface="Gill Sans" charset="0"/>
                <a:cs typeface="Gill Sans" charset="0"/>
              </a:rPr>
              <a:t>B</a:t>
            </a:r>
            <a:r>
              <a:rPr lang="en-US" i="1" baseline="-25000" dirty="0" err="1">
                <a:latin typeface="Gill Sans" charset="0"/>
                <a:ea typeface="Gill Sans" charset="0"/>
                <a:cs typeface="Gill Sans" charset="0"/>
              </a:rPr>
              <a:t>dip</a:t>
            </a:r>
            <a:r>
              <a:rPr lang="en-US" i="1" dirty="0">
                <a:latin typeface="Gill Sans" charset="0"/>
                <a:ea typeface="Gill Sans" charset="0"/>
                <a:cs typeface="Gill Sans" charset="0"/>
              </a:rPr>
              <a:t> &lt;~ a few 10</a:t>
            </a:r>
            <a:r>
              <a:rPr lang="en-US" i="1" baseline="30000" dirty="0">
                <a:latin typeface="Gill Sans" charset="0"/>
                <a:ea typeface="Gill Sans" charset="0"/>
                <a:cs typeface="Gill Sans" charset="0"/>
              </a:rPr>
              <a:t>13</a:t>
            </a:r>
            <a:r>
              <a:rPr lang="en-US" i="1" dirty="0">
                <a:latin typeface="Gill Sans" charset="0"/>
                <a:ea typeface="Gill Sans" charset="0"/>
                <a:cs typeface="Gill Sans" charset="0"/>
              </a:rPr>
              <a:t> G, and </a:t>
            </a:r>
            <a:r>
              <a:rPr lang="en-US" i="1" dirty="0" err="1">
                <a:latin typeface="Gill Sans" charset="0"/>
                <a:ea typeface="Gill Sans" charset="0"/>
                <a:cs typeface="Gill Sans" charset="0"/>
              </a:rPr>
              <a:t>t</a:t>
            </a:r>
            <a:r>
              <a:rPr lang="en-US" i="1" baseline="-25000" dirty="0" err="1">
                <a:latin typeface="Gill Sans" charset="0"/>
                <a:ea typeface="Gill Sans" charset="0"/>
                <a:cs typeface="Gill Sans" charset="0"/>
              </a:rPr>
              <a:t>age</a:t>
            </a:r>
            <a:r>
              <a:rPr lang="en-US" i="1" dirty="0">
                <a:latin typeface="Gill Sans" charset="0"/>
                <a:ea typeface="Gill Sans" charset="0"/>
                <a:cs typeface="Gill Sans" charset="0"/>
              </a:rPr>
              <a:t> ~ </a:t>
            </a:r>
            <a:r>
              <a:rPr lang="en-US" i="1" dirty="0" smtClean="0">
                <a:latin typeface="Gill Sans" charset="0"/>
                <a:ea typeface="Gill Sans" charset="0"/>
                <a:cs typeface="Gill Sans" charset="0"/>
              </a:rPr>
              <a:t>10 </a:t>
            </a:r>
            <a:r>
              <a:rPr lang="en-US" i="1" dirty="0" err="1" smtClean="0">
                <a:latin typeface="Gill Sans" charset="0"/>
                <a:ea typeface="Gill Sans" charset="0"/>
                <a:cs typeface="Gill Sans" charset="0"/>
              </a:rPr>
              <a:t>yrs</a:t>
            </a:r>
            <a:endParaRPr lang="en-US" i="1" dirty="0">
              <a:latin typeface="Gill Sans" charset="0"/>
              <a:ea typeface="Gill Sans" charset="0"/>
              <a:cs typeface="Gill Sans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sz="1800" dirty="0" smtClean="0">
              <a:latin typeface="Gill Sans" charset="0"/>
              <a:ea typeface="Gill Sans" charset="0"/>
              <a:cs typeface="Gill Sans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sz="2800" i="1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 SLSN </a:t>
            </a:r>
            <a:r>
              <a:rPr lang="en-US" sz="2800" i="1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– FRB ?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i="1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 Luminous gap transients – FRB – </a:t>
            </a:r>
            <a:r>
              <a:rPr lang="en-US" sz="2800" i="1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BNS </a:t>
            </a:r>
            <a:r>
              <a:rPr lang="en-US" sz="2800" i="1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sz="4000" dirty="0">
              <a:latin typeface="Gill Sans" charset="0"/>
              <a:ea typeface="Gill Sans" charset="0"/>
              <a:cs typeface="Gill Sans" charset="0"/>
              <a:sym typeface="Wingdings"/>
            </a:endParaRPr>
          </a:p>
          <a:p>
            <a:pPr marL="457200" lvl="1" indent="0">
              <a:buNone/>
            </a:pPr>
            <a:r>
              <a:rPr lang="en-US" dirty="0" smtClean="0">
                <a:latin typeface="Gill Sans" charset="0"/>
                <a:ea typeface="Gill Sans" charset="0"/>
                <a:cs typeface="Gill Sans" charset="0"/>
              </a:rPr>
              <a:t>Multi-band </a:t>
            </a:r>
            <a:r>
              <a:rPr lang="en-US" dirty="0" err="1" smtClean="0">
                <a:latin typeface="Gill Sans" charset="0"/>
                <a:ea typeface="Gill Sans" charset="0"/>
                <a:cs typeface="Gill Sans" charset="0"/>
              </a:rPr>
              <a:t>followup</a:t>
            </a:r>
            <a:r>
              <a:rPr lang="en-US" dirty="0" smtClean="0">
                <a:latin typeface="Gill Sans" charset="0"/>
                <a:ea typeface="Gill Sans" charset="0"/>
                <a:cs typeface="Gill Sans" charset="0"/>
              </a:rPr>
              <a:t> obs. of </a:t>
            </a:r>
            <a:r>
              <a:rPr lang="en-US" dirty="0" err="1" smtClean="0">
                <a:latin typeface="Gill Sans" charset="0"/>
                <a:ea typeface="Gill Sans" charset="0"/>
                <a:cs typeface="Gill Sans" charset="0"/>
              </a:rPr>
              <a:t>SLSNe</a:t>
            </a:r>
            <a:r>
              <a:rPr lang="en-US" dirty="0" smtClean="0">
                <a:latin typeface="Gill Sans" charset="0"/>
                <a:ea typeface="Gill Sans" charset="0"/>
                <a:cs typeface="Gill Sans" charset="0"/>
              </a:rPr>
              <a:t>-I and </a:t>
            </a:r>
            <a:r>
              <a:rPr lang="en-US" dirty="0" smtClean="0">
                <a:latin typeface="Gill Sans" charset="0"/>
                <a:ea typeface="Gill Sans" charset="0"/>
                <a:cs typeface="Gill Sans" charset="0"/>
              </a:rPr>
              <a:t>luminous gap </a:t>
            </a:r>
            <a:r>
              <a:rPr lang="en-US" dirty="0" smtClean="0">
                <a:latin typeface="Gill Sans" charset="0"/>
                <a:ea typeface="Gill Sans" charset="0"/>
                <a:cs typeface="Gill Sans" charset="0"/>
              </a:rPr>
              <a:t>transients is the key to test the scenario.</a:t>
            </a:r>
            <a:endParaRPr lang="en-US" dirty="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7672" y="5335797"/>
            <a:ext cx="2801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GeV-</a:t>
            </a:r>
            <a:r>
              <a:rPr lang="en-US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TeV</a:t>
            </a:r>
            <a:r>
              <a:rPr lang="en-US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, MeV, </a:t>
            </a:r>
            <a:r>
              <a:rPr lang="en-US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keV</a:t>
            </a:r>
            <a:r>
              <a:rPr lang="en-US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, radio, </a:t>
            </a:r>
            <a:r>
              <a:rPr lang="is-IS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…</a:t>
            </a:r>
            <a:endParaRPr lang="en-US" dirty="0">
              <a:solidFill>
                <a:srgbClr val="FF0000"/>
              </a:solidFill>
              <a:latin typeface="Gill Sans" charset="0"/>
              <a:ea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8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2189" y="929545"/>
            <a:ext cx="3599968" cy="569367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773" y="1298342"/>
            <a:ext cx="3933175" cy="3095238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-125525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Gill Sans" charset="0"/>
                <a:ea typeface="Gill Sans" charset="0"/>
                <a:cs typeface="Gill Sans" charset="0"/>
              </a:rPr>
              <a:t>e.g., radio </a:t>
            </a:r>
            <a:r>
              <a:rPr lang="en-US" sz="3600" b="1" dirty="0" err="1" smtClean="0">
                <a:latin typeface="Gill Sans" charset="0"/>
                <a:ea typeface="Gill Sans" charset="0"/>
                <a:cs typeface="Gill Sans" charset="0"/>
              </a:rPr>
              <a:t>PWNe</a:t>
            </a:r>
            <a:r>
              <a:rPr lang="en-US" sz="3600" b="1" dirty="0" smtClean="0">
                <a:latin typeface="Gill Sans" charset="0"/>
                <a:ea typeface="Gill Sans" charset="0"/>
                <a:cs typeface="Gill Sans" charset="0"/>
              </a:rPr>
              <a:t> of </a:t>
            </a:r>
            <a:r>
              <a:rPr lang="en-US" sz="3600" b="1" dirty="0" smtClean="0">
                <a:latin typeface="Gill Sans" charset="0"/>
                <a:ea typeface="Gill Sans" charset="0"/>
                <a:cs typeface="Gill Sans" charset="0"/>
              </a:rPr>
              <a:t>SLSN </a:t>
            </a:r>
            <a:r>
              <a:rPr lang="en-US" sz="3600" b="1" dirty="0">
                <a:latin typeface="Gill Sans" charset="0"/>
                <a:ea typeface="Gill Sans" charset="0"/>
                <a:cs typeface="Gill Sans" charset="0"/>
              </a:rPr>
              <a:t>r</a:t>
            </a:r>
            <a:r>
              <a:rPr lang="en-US" sz="3600" b="1" dirty="0" smtClean="0">
                <a:latin typeface="Gill Sans" charset="0"/>
                <a:ea typeface="Gill Sans" charset="0"/>
                <a:cs typeface="Gill Sans" charset="0"/>
              </a:rPr>
              <a:t>emnants</a:t>
            </a:r>
            <a:endParaRPr lang="en-US" sz="3600" b="1" dirty="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4303395" y="1759304"/>
            <a:ext cx="666173" cy="1906859"/>
          </a:xfrm>
          <a:prstGeom prst="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テキスト ボックス 9"/>
          <p:cNvSpPr txBox="1"/>
          <p:nvPr/>
        </p:nvSpPr>
        <p:spPr>
          <a:xfrm>
            <a:off x="523989" y="1031146"/>
            <a:ext cx="1803699" cy="307777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err="1" smtClean="0">
                <a:latin typeface="Gill Sans"/>
                <a:cs typeface="Gill Sans"/>
              </a:rPr>
              <a:t>Omand,KK,Murase</a:t>
            </a:r>
            <a:r>
              <a:rPr lang="en-US" altLang="ja-JP" sz="1400" dirty="0" smtClean="0">
                <a:latin typeface="Gill Sans"/>
                <a:cs typeface="Gill Sans"/>
              </a:rPr>
              <a:t> 17</a:t>
            </a:r>
            <a:endParaRPr kumimoji="1" lang="ja-JP" altLang="en-US" sz="1400" dirty="0">
              <a:latin typeface="Gill Sans"/>
              <a:cs typeface="Gill San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1292" y="4776061"/>
            <a:ext cx="446333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2"/>
              <a:buChar char="ü"/>
            </a:pPr>
            <a:r>
              <a:rPr lang="en-US" sz="2000" dirty="0" smtClean="0">
                <a:latin typeface="Gill Sans" charset="0"/>
                <a:ea typeface="Gill Sans" charset="0"/>
                <a:cs typeface="Gill Sans" charset="0"/>
              </a:rPr>
              <a:t>Detectable with ALMA from ~ 1 </a:t>
            </a:r>
            <a:r>
              <a:rPr lang="en-US" sz="2000" dirty="0" err="1">
                <a:latin typeface="Gill Sans" charset="0"/>
                <a:ea typeface="Gill Sans" charset="0"/>
                <a:cs typeface="Gill Sans" charset="0"/>
              </a:rPr>
              <a:t>G</a:t>
            </a:r>
            <a:r>
              <a:rPr lang="en-US" sz="2000" dirty="0" err="1" smtClean="0">
                <a:latin typeface="Gill Sans" charset="0"/>
                <a:ea typeface="Gill Sans" charset="0"/>
                <a:cs typeface="Gill Sans" charset="0"/>
              </a:rPr>
              <a:t>pc</a:t>
            </a:r>
            <a:r>
              <a:rPr lang="en-US" sz="2000" dirty="0" smtClean="0">
                <a:latin typeface="Gill Sans" charset="0"/>
                <a:ea typeface="Gill Sans" charset="0"/>
                <a:cs typeface="Gill Sans" charset="0"/>
              </a:rPr>
              <a:t> </a:t>
            </a:r>
          </a:p>
          <a:p>
            <a:r>
              <a:rPr lang="en-US" sz="2000" dirty="0"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dirty="0" smtClean="0">
                <a:latin typeface="Gill Sans" charset="0"/>
                <a:ea typeface="Gill Sans" charset="0"/>
                <a:cs typeface="Gill Sans" charset="0"/>
              </a:rPr>
              <a:t>    &lt;~ a few </a:t>
            </a:r>
            <a:r>
              <a:rPr lang="en-US" sz="2000" dirty="0" err="1" smtClean="0">
                <a:latin typeface="Gill Sans" charset="0"/>
                <a:ea typeface="Gill Sans" charset="0"/>
                <a:cs typeface="Gill Sans" charset="0"/>
              </a:rPr>
              <a:t>yrs</a:t>
            </a:r>
            <a:r>
              <a:rPr lang="en-US" sz="2000" dirty="0" smtClean="0">
                <a:latin typeface="Gill Sans" charset="0"/>
                <a:ea typeface="Gill Sans" charset="0"/>
                <a:cs typeface="Gill Sans" charset="0"/>
              </a:rPr>
              <a:t> after the explosion</a:t>
            </a:r>
          </a:p>
          <a:p>
            <a:pPr marL="342900" indent="-342900">
              <a:buFont typeface="Wingdings" charset="2"/>
              <a:buChar char="ü"/>
            </a:pPr>
            <a:r>
              <a:rPr lang="en-US" sz="2000" dirty="0">
                <a:latin typeface="Gill Sans" charset="0"/>
                <a:ea typeface="Gill Sans" charset="0"/>
                <a:cs typeface="Gill Sans" charset="0"/>
              </a:rPr>
              <a:t>D</a:t>
            </a:r>
            <a:r>
              <a:rPr lang="en-US" sz="2000" dirty="0" smtClean="0">
                <a:latin typeface="Gill Sans" charset="0"/>
                <a:ea typeface="Gill Sans" charset="0"/>
                <a:cs typeface="Gill Sans" charset="0"/>
              </a:rPr>
              <a:t>etectable with VLA from ~ 1 </a:t>
            </a:r>
            <a:r>
              <a:rPr lang="en-US" sz="2000" dirty="0" err="1">
                <a:latin typeface="Gill Sans" charset="0"/>
                <a:ea typeface="Gill Sans" charset="0"/>
                <a:cs typeface="Gill Sans" charset="0"/>
              </a:rPr>
              <a:t>G</a:t>
            </a:r>
            <a:r>
              <a:rPr lang="en-US" sz="2000" dirty="0" err="1" smtClean="0">
                <a:latin typeface="Gill Sans" charset="0"/>
                <a:ea typeface="Gill Sans" charset="0"/>
                <a:cs typeface="Gill Sans" charset="0"/>
              </a:rPr>
              <a:t>pc</a:t>
            </a:r>
            <a:endParaRPr lang="en-US" sz="2000" dirty="0" smtClean="0">
              <a:latin typeface="Gill Sans" charset="0"/>
              <a:ea typeface="Gill Sans" charset="0"/>
              <a:cs typeface="Gill Sans" charset="0"/>
            </a:endParaRPr>
          </a:p>
          <a:p>
            <a:r>
              <a:rPr lang="en-US" sz="2000" dirty="0" smtClean="0">
                <a:latin typeface="Gill Sans" charset="0"/>
                <a:ea typeface="Gill Sans" charset="0"/>
                <a:cs typeface="Gill Sans" charset="0"/>
              </a:rPr>
              <a:t>     ~ few 10 </a:t>
            </a:r>
            <a:r>
              <a:rPr lang="en-US" sz="2000" dirty="0" err="1" smtClean="0">
                <a:latin typeface="Gill Sans" charset="0"/>
                <a:ea typeface="Gill Sans" charset="0"/>
                <a:cs typeface="Gill Sans" charset="0"/>
              </a:rPr>
              <a:t>yrs</a:t>
            </a:r>
            <a:r>
              <a:rPr lang="en-US" sz="2000" dirty="0" smtClean="0">
                <a:latin typeface="Gill Sans" charset="0"/>
                <a:ea typeface="Gill Sans" charset="0"/>
                <a:cs typeface="Gill Sans" charset="0"/>
              </a:rPr>
              <a:t> after the explosion, and </a:t>
            </a:r>
          </a:p>
          <a:p>
            <a:r>
              <a:rPr lang="en-US" sz="2000" dirty="0"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dirty="0" smtClean="0">
                <a:latin typeface="Gill Sans" charset="0"/>
                <a:ea typeface="Gill Sans" charset="0"/>
                <a:cs typeface="Gill Sans" charset="0"/>
              </a:rPr>
              <a:t>    consistent with FRB121102</a:t>
            </a:r>
          </a:p>
          <a:p>
            <a:pPr marL="342900" indent="-342900">
              <a:buFont typeface="Wingdings" charset="2"/>
              <a:buChar char="ü"/>
            </a:pPr>
            <a:r>
              <a:rPr lang="en-US" sz="2000" dirty="0" smtClean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But see </a:t>
            </a:r>
            <a:r>
              <a:rPr lang="en-US" sz="2000" dirty="0" err="1" smtClean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Beloborodov</a:t>
            </a:r>
            <a:r>
              <a:rPr lang="en-US" sz="2000" dirty="0" smtClean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 17 for</a:t>
            </a:r>
          </a:p>
          <a:p>
            <a:r>
              <a:rPr lang="en-US" sz="2000" dirty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    non-rotation powered radio </a:t>
            </a:r>
            <a:r>
              <a:rPr lang="en-US" sz="2000" dirty="0" err="1" smtClean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PWNe</a:t>
            </a:r>
            <a:endParaRPr lang="en-US" sz="2000" dirty="0" smtClean="0">
              <a:solidFill>
                <a:schemeClr val="bg1"/>
              </a:solidFill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83912" y="1098622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Gill Sans" charset="0"/>
                <a:ea typeface="Gill Sans" charset="0"/>
                <a:cs typeface="Gill Sans" charset="0"/>
              </a:rPr>
              <a:t>1GHz</a:t>
            </a:r>
            <a:endParaRPr lang="en-US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88960" y="4024248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Gill Sans" charset="0"/>
                <a:ea typeface="Gill Sans" charset="0"/>
                <a:cs typeface="Gill Sans" charset="0"/>
              </a:rPr>
              <a:t>100 GHz</a:t>
            </a:r>
            <a:endParaRPr lang="en-US">
              <a:latin typeface="Gill Sans" charset="0"/>
              <a:ea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96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228" y="181834"/>
            <a:ext cx="8775124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latin typeface="Gill Sans" charset="0"/>
                <a:ea typeface="Gill Sans" charset="0"/>
                <a:cs typeface="Gill Sans" charset="0"/>
              </a:rPr>
              <a:t>Fast radio bursts</a:t>
            </a:r>
            <a:endParaRPr lang="en-US" sz="5400" b="1" dirty="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228" y="1507397"/>
            <a:ext cx="3621235" cy="4351338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altLang="ja-JP" sz="2400" i="1" dirty="0" err="1" smtClean="0">
                <a:latin typeface="Gill Sans" charset="0"/>
                <a:ea typeface="Gill Sans" charset="0"/>
                <a:cs typeface="Gill Sans" charset="0"/>
              </a:rPr>
              <a:t>τ</a:t>
            </a:r>
            <a:r>
              <a:rPr lang="en-US" sz="2400" i="1" dirty="0" smtClean="0"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400" dirty="0" smtClean="0">
                <a:latin typeface="Gill Sans" charset="0"/>
                <a:ea typeface="Gill Sans" charset="0"/>
                <a:cs typeface="Gill Sans" charset="0"/>
              </a:rPr>
              <a:t>~1-10 </a:t>
            </a:r>
            <a:r>
              <a:rPr lang="en-US" sz="2400" dirty="0" err="1" smtClean="0">
                <a:latin typeface="Gill Sans" charset="0"/>
                <a:ea typeface="Gill Sans" charset="0"/>
                <a:cs typeface="Gill Sans" charset="0"/>
              </a:rPr>
              <a:t>ms</a:t>
            </a:r>
            <a:endParaRPr lang="en-US" sz="2400" dirty="0" smtClean="0">
              <a:latin typeface="Gill Sans" charset="0"/>
              <a:ea typeface="Gill Sans" charset="0"/>
              <a:cs typeface="Gill Sans" charset="0"/>
            </a:endParaRPr>
          </a:p>
          <a:p>
            <a:pPr algn="just"/>
            <a:r>
              <a:rPr lang="en-US" sz="2400" i="1" dirty="0" err="1" smtClean="0">
                <a:latin typeface="Gill Sans" charset="0"/>
                <a:ea typeface="Gill Sans" charset="0"/>
                <a:cs typeface="Gill Sans" charset="0"/>
              </a:rPr>
              <a:t>S</a:t>
            </a:r>
            <a:r>
              <a:rPr lang="en-US" altLang="ja-JP" sz="2400" i="1" baseline="-25000" dirty="0" err="1" smtClean="0">
                <a:latin typeface="Gill Sans" charset="0"/>
                <a:ea typeface="Gill Sans" charset="0"/>
                <a:cs typeface="Gill Sans" charset="0"/>
              </a:rPr>
              <a:t>ν</a:t>
            </a:r>
            <a:r>
              <a:rPr lang="en-US" sz="2400" dirty="0" smtClean="0">
                <a:latin typeface="Gill Sans" charset="0"/>
                <a:ea typeface="Gill Sans" charset="0"/>
                <a:cs typeface="Gill Sans" charset="0"/>
              </a:rPr>
              <a:t> ~ 0.1-1 </a:t>
            </a:r>
            <a:r>
              <a:rPr lang="en-US" sz="2400" dirty="0" err="1" smtClean="0">
                <a:latin typeface="Gill Sans" charset="0"/>
                <a:ea typeface="Gill Sans" charset="0"/>
                <a:cs typeface="Gill Sans" charset="0"/>
              </a:rPr>
              <a:t>Jy</a:t>
            </a:r>
            <a:endParaRPr lang="en-US" sz="2400" dirty="0" smtClean="0">
              <a:latin typeface="Gill Sans" charset="0"/>
              <a:ea typeface="Gill Sans" charset="0"/>
              <a:cs typeface="Gill Sans" charset="0"/>
            </a:endParaRPr>
          </a:p>
          <a:p>
            <a:pPr algn="just"/>
            <a:r>
              <a:rPr lang="en-US" altLang="ja-JP" sz="2400" i="1" dirty="0" err="1" smtClean="0">
                <a:latin typeface="Gill Sans" charset="0"/>
                <a:ea typeface="Gill Sans" charset="0"/>
                <a:cs typeface="Gill Sans" charset="0"/>
              </a:rPr>
              <a:t>ν</a:t>
            </a:r>
            <a:r>
              <a:rPr lang="en-US" sz="2400" dirty="0" smtClean="0">
                <a:latin typeface="Gill Sans" charset="0"/>
                <a:ea typeface="Gill Sans" charset="0"/>
                <a:cs typeface="Gill Sans" charset="0"/>
              </a:rPr>
              <a:t> ~ GHz </a:t>
            </a:r>
          </a:p>
          <a:p>
            <a:r>
              <a:rPr lang="en-US" sz="2400" dirty="0" smtClean="0">
                <a:latin typeface="Gill Sans" charset="0"/>
                <a:ea typeface="Gill Sans" charset="0"/>
                <a:cs typeface="Gill Sans" charset="0"/>
              </a:rPr>
              <a:t>event rate                               ~ 10</a:t>
            </a:r>
            <a:r>
              <a:rPr lang="en-US" sz="2400" baseline="30000" dirty="0" smtClean="0">
                <a:latin typeface="Gill Sans" charset="0"/>
                <a:ea typeface="Gill Sans" charset="0"/>
                <a:cs typeface="Gill Sans" charset="0"/>
              </a:rPr>
              <a:t>3-4</a:t>
            </a:r>
            <a:r>
              <a:rPr lang="en-US" sz="2400" dirty="0" smtClean="0">
                <a:latin typeface="Gill Sans" charset="0"/>
                <a:ea typeface="Gill Sans" charset="0"/>
                <a:cs typeface="Gill Sans" charset="0"/>
              </a:rPr>
              <a:t> day</a:t>
            </a:r>
            <a:r>
              <a:rPr lang="en-US" sz="2400" baseline="30000" dirty="0" smtClean="0">
                <a:latin typeface="Gill Sans" charset="0"/>
                <a:ea typeface="Gill Sans" charset="0"/>
                <a:cs typeface="Gill Sans" charset="0"/>
              </a:rPr>
              <a:t>-1 </a:t>
            </a:r>
            <a:r>
              <a:rPr lang="en-US" sz="2400" dirty="0" smtClean="0">
                <a:latin typeface="Gill Sans" charset="0"/>
                <a:ea typeface="Gill Sans" charset="0"/>
                <a:cs typeface="Gill Sans" charset="0"/>
              </a:rPr>
              <a:t>sky</a:t>
            </a:r>
            <a:r>
              <a:rPr lang="en-US" sz="2400" baseline="30000" dirty="0" smtClean="0">
                <a:latin typeface="Gill Sans" charset="0"/>
                <a:ea typeface="Gill Sans" charset="0"/>
                <a:cs typeface="Gill Sans" charset="0"/>
              </a:rPr>
              <a:t>-1</a:t>
            </a:r>
          </a:p>
          <a:p>
            <a:pPr algn="just"/>
            <a:r>
              <a:rPr lang="en-US" sz="2400" i="1" dirty="0"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altLang="ja-JP" sz="2400" i="1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δ</a:t>
            </a:r>
            <a:r>
              <a:rPr lang="en-US" sz="2400" i="1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t</a:t>
            </a:r>
            <a:r>
              <a:rPr lang="en-US" altLang="ja-JP" sz="2400" i="1" baseline="-25000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ν</a:t>
            </a:r>
            <a:r>
              <a:rPr lang="en-US" sz="24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~ </a:t>
            </a:r>
            <a:r>
              <a:rPr lang="en-US" altLang="ja-JP" sz="2400" i="1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ν</a:t>
            </a:r>
            <a:r>
              <a:rPr lang="en-US" altLang="ja-JP" sz="24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altLang="ja-JP" sz="2400" i="1" baseline="30000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-2 </a:t>
            </a:r>
            <a:endParaRPr lang="en-US" altLang="ja-JP" sz="2400" dirty="0">
              <a:solidFill>
                <a:srgbClr val="FF0000"/>
              </a:solidFill>
              <a:latin typeface="Gill Sans" charset="0"/>
              <a:ea typeface="Gill Sans" charset="0"/>
              <a:cs typeface="Gill Sans" charset="0"/>
            </a:endParaRPr>
          </a:p>
          <a:p>
            <a:pPr algn="just"/>
            <a:r>
              <a:rPr lang="en-US" altLang="ja-JP" sz="2400" dirty="0" smtClean="0"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DM ~ 500-1000 cm</a:t>
            </a:r>
            <a:r>
              <a:rPr lang="en-US" altLang="ja-JP" sz="2400" baseline="30000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-3</a:t>
            </a:r>
            <a:r>
              <a:rPr lang="en-US" altLang="ja-JP" sz="2400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pc</a:t>
            </a:r>
          </a:p>
          <a:p>
            <a:pPr algn="just"/>
            <a:endParaRPr lang="en-US" altLang="ja-JP" sz="2400" i="1" baseline="30000" dirty="0" smtClean="0">
              <a:solidFill>
                <a:srgbClr val="FF0000"/>
              </a:solidFill>
              <a:latin typeface="Gill Sans" charset="0"/>
              <a:ea typeface="Gill Sans" charset="0"/>
              <a:cs typeface="Gill Sans" charset="0"/>
            </a:endParaRPr>
          </a:p>
          <a:p>
            <a:pPr algn="just"/>
            <a:r>
              <a:rPr lang="en-US" sz="2400" dirty="0" smtClean="0">
                <a:latin typeface="Gill Sans" charset="0"/>
                <a:ea typeface="Gill Sans" charset="0"/>
                <a:cs typeface="Gill Sans" charset="0"/>
              </a:rPr>
              <a:t>~ 20 events so far with Parkes,  Arecibo, and GBT but not with LOFAR</a:t>
            </a:r>
            <a:endParaRPr lang="en-US" sz="2400" dirty="0">
              <a:latin typeface="Gill Sans" charset="0"/>
              <a:ea typeface="Gill Sans" charset="0"/>
              <a:cs typeface="Gill Sans" charset="0"/>
            </a:endParaRPr>
          </a:p>
          <a:p>
            <a:endParaRPr lang="en-US" sz="2400" dirty="0" smtClean="0">
              <a:latin typeface="Gill Sans" charset="0"/>
              <a:ea typeface="Gill Sans" charset="0"/>
              <a:cs typeface="Gill Sans" charset="0"/>
            </a:endParaRPr>
          </a:p>
          <a:p>
            <a:endParaRPr lang="en-US" sz="2400" dirty="0">
              <a:latin typeface="Gill Sans" charset="0"/>
              <a:ea typeface="Gill Sans" charset="0"/>
              <a:cs typeface="Gill Sans" charset="0"/>
            </a:endParaRPr>
          </a:p>
          <a:p>
            <a:endParaRPr lang="en-US" sz="2400" dirty="0" smtClean="0">
              <a:latin typeface="Gill Sans" charset="0"/>
              <a:ea typeface="Gill Sans" charset="0"/>
              <a:cs typeface="Gill Sans" charset="0"/>
            </a:endParaRPr>
          </a:p>
          <a:p>
            <a:endParaRPr lang="en-US" sz="2400" dirty="0">
              <a:latin typeface="Gill Sans" charset="0"/>
              <a:ea typeface="Gill Sans" charset="0"/>
              <a:cs typeface="Gill Sans" charset="0"/>
            </a:endParaRPr>
          </a:p>
        </p:txBody>
      </p:sp>
      <p:pic>
        <p:nvPicPr>
          <p:cNvPr id="4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3463" y="1514760"/>
            <a:ext cx="5164282" cy="398103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91179" y="5866098"/>
            <a:ext cx="8177221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effectLst/>
                <a:latin typeface="Gill Sans" charset="0"/>
                <a:ea typeface="Gill Sans" charset="0"/>
                <a:cs typeface="Gill Sans" charset="0"/>
              </a:rPr>
              <a:t>Lorimer et al. 2007; Keane et al. 2012; Thornton et al. 2013; Burke-</a:t>
            </a:r>
            <a:r>
              <a:rPr lang="en-US" sz="1400" dirty="0" err="1" smtClean="0">
                <a:effectLst/>
                <a:latin typeface="Gill Sans" charset="0"/>
                <a:ea typeface="Gill Sans" charset="0"/>
                <a:cs typeface="Gill Sans" charset="0"/>
              </a:rPr>
              <a:t>Spolaor</a:t>
            </a:r>
            <a:r>
              <a:rPr lang="en-US" sz="1400" dirty="0" smtClean="0">
                <a:effectLst/>
                <a:latin typeface="Gill Sans" charset="0"/>
                <a:ea typeface="Gill Sans" charset="0"/>
                <a:cs typeface="Gill Sans" charset="0"/>
              </a:rPr>
              <a:t> &amp; Bannister 2014; </a:t>
            </a:r>
            <a:r>
              <a:rPr lang="en-US" sz="1400" dirty="0" err="1" smtClean="0">
                <a:effectLst/>
                <a:latin typeface="Gill Sans" charset="0"/>
                <a:ea typeface="Gill Sans" charset="0"/>
                <a:cs typeface="Gill Sans" charset="0"/>
              </a:rPr>
              <a:t>Spitler</a:t>
            </a:r>
            <a:r>
              <a:rPr lang="en-US" sz="1400" dirty="0" smtClean="0">
                <a:effectLst/>
                <a:latin typeface="Gill Sans" charset="0"/>
                <a:ea typeface="Gill Sans" charset="0"/>
                <a:cs typeface="Gill Sans" charset="0"/>
              </a:rPr>
              <a:t> et al. 2014; </a:t>
            </a:r>
          </a:p>
          <a:p>
            <a:r>
              <a:rPr lang="en-US" sz="1400" dirty="0" smtClean="0">
                <a:effectLst/>
                <a:latin typeface="Gill Sans" charset="0"/>
                <a:ea typeface="Gill Sans" charset="0"/>
                <a:cs typeface="Gill Sans" charset="0"/>
              </a:rPr>
              <a:t>Ravi, Shannon &amp; Jameson 2015; </a:t>
            </a:r>
            <a:r>
              <a:rPr lang="en-US" sz="1400" dirty="0" err="1" smtClean="0">
                <a:effectLst/>
                <a:latin typeface="Gill Sans" charset="0"/>
                <a:ea typeface="Gill Sans" charset="0"/>
                <a:cs typeface="Gill Sans" charset="0"/>
              </a:rPr>
              <a:t>Petroff</a:t>
            </a:r>
            <a:r>
              <a:rPr lang="en-US" sz="1400" dirty="0" smtClean="0">
                <a:effectLst/>
                <a:latin typeface="Gill Sans" charset="0"/>
                <a:ea typeface="Gill Sans" charset="0"/>
                <a:cs typeface="Gill Sans" charset="0"/>
              </a:rPr>
              <a:t> et al. 2015; Masui et al. 2015; Champion et al. 2015 </a:t>
            </a:r>
            <a:r>
              <a:rPr lang="is-IS" sz="1400" dirty="0" smtClean="0">
                <a:effectLst/>
                <a:latin typeface="Gill Sans" charset="0"/>
                <a:ea typeface="Gill Sans" charset="0"/>
                <a:cs typeface="Gill Sans" charset="0"/>
              </a:rPr>
              <a:t>…</a:t>
            </a:r>
            <a:r>
              <a:rPr lang="en-US" sz="1400" dirty="0" smtClean="0">
                <a:effectLst/>
                <a:latin typeface="Gill Sans" charset="0"/>
                <a:ea typeface="Gill Sans" charset="0"/>
                <a:cs typeface="Gill Sans" charset="0"/>
              </a:rPr>
              <a:t> </a:t>
            </a:r>
            <a:endParaRPr lang="en-US" sz="1400" dirty="0">
              <a:latin typeface="Gill Sans" charset="0"/>
              <a:ea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19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458" y="1186751"/>
            <a:ext cx="3783316" cy="5376291"/>
          </a:xfrm>
          <a:prstGeom prst="rect">
            <a:avLst/>
          </a:prstGeom>
        </p:spPr>
      </p:pic>
      <p:sp>
        <p:nvSpPr>
          <p:cNvPr id="9" name="テキスト ボックス 9"/>
          <p:cNvSpPr txBox="1"/>
          <p:nvPr/>
        </p:nvSpPr>
        <p:spPr>
          <a:xfrm>
            <a:off x="5123187" y="385470"/>
            <a:ext cx="3741666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 smtClean="0">
                <a:latin typeface="Gill Sans" charset="0"/>
                <a:ea typeface="Gill Sans" charset="0"/>
                <a:cs typeface="Gill Sans" charset="0"/>
              </a:rPr>
              <a:t>Spitler+</a:t>
            </a:r>
            <a:r>
              <a:rPr kumimoji="1" lang="en-US" altLang="ja-JP" sz="1200" dirty="0" smtClean="0">
                <a:latin typeface="Gill Sans" charset="0"/>
                <a:ea typeface="Gill Sans" charset="0"/>
                <a:cs typeface="Gill Sans" charset="0"/>
              </a:rPr>
              <a:t>16,</a:t>
            </a:r>
            <a:r>
              <a:rPr lang="en-US" sz="1200" dirty="0" smtClean="0">
                <a:latin typeface="Gill Sans" charset="0"/>
                <a:ea typeface="Gill Sans" charset="0"/>
                <a:cs typeface="Gill Sans" charset="0"/>
              </a:rPr>
              <a:t> Chatterjee</a:t>
            </a:r>
            <a:r>
              <a:rPr lang="en-US" altLang="ja-JP" sz="1200" dirty="0" smtClean="0">
                <a:latin typeface="Gill Sans" charset="0"/>
                <a:ea typeface="Gill Sans" charset="0"/>
                <a:cs typeface="Gill Sans" charset="0"/>
              </a:rPr>
              <a:t>+</a:t>
            </a:r>
            <a:r>
              <a:rPr kumimoji="1" lang="en-US" altLang="ja-JP" sz="1200" dirty="0" smtClean="0">
                <a:latin typeface="Gill Sans" charset="0"/>
                <a:ea typeface="Gill Sans" charset="0"/>
                <a:cs typeface="Gill Sans" charset="0"/>
              </a:rPr>
              <a:t>17,</a:t>
            </a:r>
            <a:r>
              <a:rPr lang="en-US" sz="1200" dirty="0" smtClean="0">
                <a:latin typeface="Gill Sans" charset="0"/>
                <a:ea typeface="Gill Sans" charset="0"/>
                <a:cs typeface="Gill Sans" charset="0"/>
              </a:rPr>
              <a:t> Marcote</a:t>
            </a:r>
            <a:r>
              <a:rPr lang="en-US" altLang="ja-JP" sz="1200" dirty="0" smtClean="0">
                <a:latin typeface="Gill Sans" charset="0"/>
                <a:ea typeface="Gill Sans" charset="0"/>
                <a:cs typeface="Gill Sans" charset="0"/>
              </a:rPr>
              <a:t>+</a:t>
            </a:r>
            <a:r>
              <a:rPr kumimoji="1" lang="en-US" altLang="ja-JP" sz="1200" dirty="0" smtClean="0">
                <a:latin typeface="Gill Sans" charset="0"/>
                <a:ea typeface="Gill Sans" charset="0"/>
                <a:cs typeface="Gill Sans" charset="0"/>
              </a:rPr>
              <a:t>17,</a:t>
            </a:r>
            <a:r>
              <a:rPr lang="en-US" sz="1200" dirty="0" smtClean="0">
                <a:latin typeface="Gill Sans" charset="0"/>
                <a:ea typeface="Gill Sans" charset="0"/>
                <a:cs typeface="Gill Sans" charset="0"/>
              </a:rPr>
              <a:t> Tendulkar+17, </a:t>
            </a:r>
            <a:r>
              <a:rPr lang="is-IS" sz="1200" dirty="0" smtClean="0">
                <a:latin typeface="Gill Sans" charset="0"/>
                <a:ea typeface="Gill Sans" charset="0"/>
                <a:cs typeface="Gill Sans" charset="0"/>
              </a:rPr>
              <a:t>…</a:t>
            </a:r>
            <a:endParaRPr lang="en-US" sz="1200" dirty="0" smtClean="0">
              <a:effectLst/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812"/>
            <a:ext cx="4650686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latin typeface="Gill Sans" charset="0"/>
                <a:ea typeface="Gill Sans" charset="0"/>
                <a:cs typeface="Gill Sans" charset="0"/>
              </a:rPr>
              <a:t> FRB 121102</a:t>
            </a:r>
            <a:endParaRPr lang="en-US" sz="5400" b="1" dirty="0">
              <a:latin typeface="Gill Sans" charset="0"/>
              <a:ea typeface="Gill Sans" charset="0"/>
              <a:cs typeface="Gill Sans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0686" y="811476"/>
            <a:ext cx="4398721" cy="59331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44566" y="1029097"/>
            <a:ext cx="267445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solidFill>
                  <a:srgbClr val="00B050"/>
                </a:solidFill>
                <a:latin typeface="Gill Sans" charset="0"/>
                <a:ea typeface="Gill Sans" charset="0"/>
                <a:cs typeface="Gill Sans" charset="0"/>
              </a:rPr>
              <a:t>It repeats!</a:t>
            </a:r>
          </a:p>
          <a:p>
            <a:r>
              <a:rPr lang="en-US" sz="2000" dirty="0" smtClean="0">
                <a:solidFill>
                  <a:srgbClr val="00B050"/>
                </a:solidFill>
                <a:latin typeface="Gill Sans" charset="0"/>
                <a:ea typeface="Gill Sans" charset="0"/>
                <a:cs typeface="Gill Sans" charset="0"/>
              </a:rPr>
              <a:t>e.g., ~10 times in ~3 </a:t>
            </a:r>
            <a:r>
              <a:rPr lang="en-US" sz="2000" dirty="0" err="1" smtClean="0">
                <a:solidFill>
                  <a:srgbClr val="00B050"/>
                </a:solidFill>
                <a:latin typeface="Gill Sans" charset="0"/>
                <a:ea typeface="Gill Sans" charset="0"/>
                <a:cs typeface="Gill Sans" charset="0"/>
              </a:rPr>
              <a:t>hrs</a:t>
            </a:r>
            <a:endParaRPr lang="en-US" sz="2000" dirty="0">
              <a:solidFill>
                <a:srgbClr val="00B050"/>
              </a:solidFill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34311" y="915193"/>
            <a:ext cx="34562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solidFill>
                  <a:srgbClr val="FFFF00"/>
                </a:solidFill>
                <a:latin typeface="Gill Sans" charset="0"/>
                <a:ea typeface="Gill Sans" charset="0"/>
                <a:cs typeface="Gill Sans" charset="0"/>
              </a:rPr>
              <a:t>The host is </a:t>
            </a:r>
            <a:r>
              <a:rPr lang="en-US" sz="3200" i="1" smtClean="0">
                <a:solidFill>
                  <a:srgbClr val="FFFF00"/>
                </a:solidFill>
                <a:latin typeface="Gill Sans" charset="0"/>
                <a:ea typeface="Gill Sans" charset="0"/>
                <a:cs typeface="Gill Sans" charset="0"/>
              </a:rPr>
              <a:t>identified!</a:t>
            </a:r>
            <a:endParaRPr lang="en-US" sz="3200" i="1" dirty="0" smtClean="0">
              <a:solidFill>
                <a:srgbClr val="FFFF00"/>
              </a:solidFill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73726" y="3306693"/>
            <a:ext cx="25618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Gill Sans" charset="0"/>
                <a:ea typeface="Gill Sans" charset="0"/>
                <a:cs typeface="Gill Sans" charset="0"/>
              </a:rPr>
              <a:t>a dwarf star-forming gal. </a:t>
            </a:r>
          </a:p>
          <a:p>
            <a:r>
              <a:rPr lang="en-US" dirty="0" smtClean="0">
                <a:solidFill>
                  <a:srgbClr val="FFFF00"/>
                </a:solidFill>
                <a:latin typeface="Gill Sans" charset="0"/>
                <a:ea typeface="Gill Sans" charset="0"/>
                <a:cs typeface="Gill Sans" charset="0"/>
              </a:rPr>
              <a:t>@ z = 0.19</a:t>
            </a:r>
            <a:endParaRPr lang="en-US" dirty="0">
              <a:solidFill>
                <a:srgbClr val="FFFF00"/>
              </a:solidFill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03024" y="5994317"/>
            <a:ext cx="3718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A </a:t>
            </a:r>
            <a:r>
              <a:rPr lang="en-US" sz="24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persistent </a:t>
            </a:r>
            <a:r>
              <a:rPr lang="en-US" sz="2400" i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radio counterpart!</a:t>
            </a:r>
            <a:endParaRPr lang="en-US" sz="2400" i="1" dirty="0" smtClean="0">
              <a:solidFill>
                <a:srgbClr val="FF0000"/>
              </a:solidFill>
              <a:latin typeface="Gill Sans" charset="0"/>
              <a:ea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93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9"/>
          <p:cNvSpPr txBox="1"/>
          <p:nvPr/>
        </p:nvSpPr>
        <p:spPr>
          <a:xfrm>
            <a:off x="5902799" y="1090513"/>
            <a:ext cx="3035703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smtClean="0">
                <a:latin typeface="Gill Sans" charset="0"/>
                <a:ea typeface="Gill Sans" charset="0"/>
                <a:cs typeface="Gill Sans" charset="0"/>
              </a:rPr>
              <a:t>Chatterjee</a:t>
            </a:r>
            <a:r>
              <a:rPr lang="en-US" altLang="ja-JP" sz="1200" smtClean="0">
                <a:latin typeface="Gill Sans" charset="0"/>
                <a:ea typeface="Gill Sans" charset="0"/>
                <a:cs typeface="Gill Sans" charset="0"/>
              </a:rPr>
              <a:t>+</a:t>
            </a:r>
            <a:r>
              <a:rPr kumimoji="1" lang="en-US" altLang="ja-JP" sz="1200" smtClean="0">
                <a:latin typeface="Gill Sans" charset="0"/>
                <a:ea typeface="Gill Sans" charset="0"/>
                <a:cs typeface="Gill Sans" charset="0"/>
              </a:rPr>
              <a:t>17</a:t>
            </a:r>
            <a:r>
              <a:rPr kumimoji="1" lang="en-US" altLang="ja-JP" sz="1200" dirty="0" smtClean="0">
                <a:latin typeface="Gill Sans" charset="0"/>
                <a:ea typeface="Gill Sans" charset="0"/>
                <a:cs typeface="Gill Sans" charset="0"/>
              </a:rPr>
              <a:t>,</a:t>
            </a:r>
            <a:r>
              <a:rPr lang="en-US" sz="1200" dirty="0" smtClean="0">
                <a:latin typeface="Gill Sans" charset="0"/>
                <a:ea typeface="Gill Sans" charset="0"/>
                <a:cs typeface="Gill Sans" charset="0"/>
              </a:rPr>
              <a:t> Marcote</a:t>
            </a:r>
            <a:r>
              <a:rPr lang="en-US" altLang="ja-JP" sz="1200" dirty="0" smtClean="0">
                <a:latin typeface="Gill Sans" charset="0"/>
                <a:ea typeface="Gill Sans" charset="0"/>
                <a:cs typeface="Gill Sans" charset="0"/>
              </a:rPr>
              <a:t>+</a:t>
            </a:r>
            <a:r>
              <a:rPr kumimoji="1" lang="en-US" altLang="ja-JP" sz="1200" dirty="0" smtClean="0">
                <a:latin typeface="Gill Sans" charset="0"/>
                <a:ea typeface="Gill Sans" charset="0"/>
                <a:cs typeface="Gill Sans" charset="0"/>
              </a:rPr>
              <a:t>17,</a:t>
            </a:r>
            <a:r>
              <a:rPr lang="en-US" sz="1200" dirty="0" smtClean="0">
                <a:latin typeface="Gill Sans" charset="0"/>
                <a:ea typeface="Gill Sans" charset="0"/>
                <a:cs typeface="Gill Sans" charset="0"/>
              </a:rPr>
              <a:t> Tendulkar+17, </a:t>
            </a:r>
            <a:r>
              <a:rPr lang="is-IS" sz="1200" dirty="0" smtClean="0">
                <a:latin typeface="Gill Sans" charset="0"/>
                <a:ea typeface="Gill Sans" charset="0"/>
                <a:cs typeface="Gill Sans" charset="0"/>
              </a:rPr>
              <a:t>…</a:t>
            </a:r>
            <a:endParaRPr lang="en-US" sz="1200" dirty="0" smtClean="0">
              <a:effectLst/>
              <a:latin typeface="Gill Sans" charset="0"/>
              <a:ea typeface="Gill Sans" charset="0"/>
              <a:cs typeface="Gill Sans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8" y="1485754"/>
            <a:ext cx="5581322" cy="45361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1949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Gill Sans" charset="0"/>
                <a:ea typeface="Gill Sans" charset="0"/>
                <a:cs typeface="Gill Sans" charset="0"/>
              </a:rPr>
              <a:t>The persistent radio counterpart </a:t>
            </a:r>
            <a:endParaRPr lang="en-US" sz="4000" b="1" dirty="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734374" y="4334973"/>
            <a:ext cx="914400" cy="1316421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525513" y="1556024"/>
            <a:ext cx="3664786" cy="3647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Gill Sans" charset="0"/>
                <a:ea typeface="Gill Sans" charset="0"/>
                <a:cs typeface="Gill Sans" charset="0"/>
              </a:rPr>
              <a:t>The spectrum is compatible with </a:t>
            </a:r>
          </a:p>
          <a:p>
            <a:r>
              <a:rPr lang="en-US" sz="2000" dirty="0" smtClean="0">
                <a:latin typeface="Gill Sans" charset="0"/>
                <a:ea typeface="Gill Sans" charset="0"/>
                <a:cs typeface="Gill Sans" charset="0"/>
              </a:rPr>
              <a:t>the Crab </a:t>
            </a:r>
            <a:r>
              <a:rPr lang="en-US" sz="2000" dirty="0" smtClean="0">
                <a:latin typeface="Gill Sans" charset="0"/>
                <a:ea typeface="Gill Sans" charset="0"/>
                <a:cs typeface="Gill Sans" charset="0"/>
              </a:rPr>
              <a:t>pulsar-wind nebula </a:t>
            </a:r>
            <a:r>
              <a:rPr lang="en-US" sz="2000" dirty="0" smtClean="0">
                <a:latin typeface="Gill Sans" charset="0"/>
                <a:ea typeface="Gill Sans" charset="0"/>
                <a:cs typeface="Gill Sans" charset="0"/>
              </a:rPr>
              <a:t>... </a:t>
            </a:r>
          </a:p>
          <a:p>
            <a:endParaRPr lang="en-US" sz="1100" dirty="0" smtClean="0">
              <a:latin typeface="Gill Sans" charset="0"/>
              <a:ea typeface="Gill Sans" charset="0"/>
              <a:cs typeface="Gill Sans" charset="0"/>
            </a:endParaRPr>
          </a:p>
          <a:p>
            <a:pPr marL="285750" indent="-285750">
              <a:buFont typeface="Wingdings" charset="2"/>
              <a:buChar char="à"/>
            </a:pP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(repeating) FRB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= young NS? </a:t>
            </a:r>
            <a:endParaRPr lang="is-IS" sz="2000" i="1" dirty="0" smtClean="0">
              <a:solidFill>
                <a:srgbClr val="FF0000"/>
              </a:solidFill>
              <a:latin typeface="Gill Sans" charset="0"/>
              <a:ea typeface="Gill Sans" charset="0"/>
              <a:cs typeface="Gill Sans" charset="0"/>
              <a:sym typeface="Wingdings"/>
            </a:endParaRPr>
          </a:p>
          <a:p>
            <a:endParaRPr lang="en-US" sz="2000" dirty="0" smtClean="0">
              <a:latin typeface="Gill Sans" charset="0"/>
              <a:ea typeface="Gill Sans" charset="0"/>
              <a:cs typeface="Gill Sans" charset="0"/>
            </a:endParaRPr>
          </a:p>
          <a:p>
            <a:endParaRPr lang="en-US" sz="2000" dirty="0" smtClean="0">
              <a:latin typeface="Gill Sans" charset="0"/>
              <a:ea typeface="Gill Sans" charset="0"/>
              <a:cs typeface="Gill Sans" charset="0"/>
            </a:endParaRPr>
          </a:p>
          <a:p>
            <a:endParaRPr lang="en-US" sz="2000" dirty="0" smtClean="0">
              <a:latin typeface="Gill Sans" charset="0"/>
              <a:ea typeface="Gill Sans" charset="0"/>
              <a:cs typeface="Gill Sans" charset="0"/>
            </a:endParaRPr>
          </a:p>
          <a:p>
            <a:r>
              <a:rPr lang="en-US" sz="2000" dirty="0" smtClean="0">
                <a:latin typeface="Gill Sans" charset="0"/>
                <a:ea typeface="Gill Sans" charset="0"/>
                <a:cs typeface="Gill Sans" charset="0"/>
              </a:rPr>
              <a:t>but </a:t>
            </a:r>
            <a:r>
              <a:rPr lang="en-US" sz="2000" dirty="0" smtClean="0">
                <a:latin typeface="Gill Sans" charset="0"/>
                <a:ea typeface="Gill Sans" charset="0"/>
                <a:cs typeface="Gill Sans" charset="0"/>
              </a:rPr>
              <a:t>the flux is much higher ... </a:t>
            </a:r>
            <a:r>
              <a:rPr lang="is-IS" sz="2000" dirty="0" smtClean="0">
                <a:latin typeface="Gill Sans" charset="0"/>
                <a:ea typeface="Gill Sans" charset="0"/>
                <a:cs typeface="Gill Sans" charset="0"/>
              </a:rPr>
              <a:t> </a:t>
            </a:r>
          </a:p>
          <a:p>
            <a:endParaRPr lang="is-IS" sz="2000" i="1" dirty="0">
              <a:latin typeface="Gill Sans" charset="0"/>
              <a:ea typeface="Gill Sans" charset="0"/>
              <a:cs typeface="Gill Sans" charset="0"/>
            </a:endParaRPr>
          </a:p>
          <a:p>
            <a:pPr marL="285750" indent="-285750">
              <a:buFont typeface="Wingdings" charset="2"/>
              <a:buChar char="à"/>
            </a:pP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M</a:t>
            </a:r>
            <a:r>
              <a:rPr lang="is-I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uch younger </a:t>
            </a:r>
            <a:r>
              <a:rPr lang="is-I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and </a:t>
            </a:r>
            <a:r>
              <a:rPr lang="is-I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powerful </a:t>
            </a:r>
          </a:p>
          <a:p>
            <a:r>
              <a:rPr lang="is-I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 </a:t>
            </a:r>
            <a:r>
              <a:rPr lang="is-I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   than the Crab pulsar. </a:t>
            </a:r>
          </a:p>
          <a:p>
            <a:r>
              <a:rPr lang="is-IS" sz="2000" i="1" dirty="0">
                <a:latin typeface="Gill Sans" charset="0"/>
                <a:ea typeface="Gill Sans" charset="0"/>
                <a:cs typeface="Gill Sans" charset="0"/>
                <a:sym typeface="Wingdings"/>
              </a:rPr>
              <a:t> </a:t>
            </a:r>
            <a:r>
              <a:rPr lang="is-IS" sz="2000" i="1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      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33094" y="5054189"/>
            <a:ext cx="353462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2000" dirty="0" smtClean="0">
                <a:latin typeface="Gill Sans" charset="0"/>
                <a:ea typeface="Gill Sans" charset="0"/>
                <a:cs typeface="Gill Sans" charset="0"/>
              </a:rPr>
              <a:t>In the early stage, radio waves </a:t>
            </a:r>
          </a:p>
          <a:p>
            <a:r>
              <a:rPr lang="is-IS" sz="2000" dirty="0" smtClean="0">
                <a:latin typeface="Gill Sans" charset="0"/>
                <a:ea typeface="Gill Sans" charset="0"/>
                <a:cs typeface="Gill Sans" charset="0"/>
              </a:rPr>
              <a:t>cannot escape the nebula ...</a:t>
            </a:r>
          </a:p>
          <a:p>
            <a:endParaRPr lang="is-IS" sz="2000" i="1" dirty="0">
              <a:latin typeface="Gill Sans" charset="0"/>
              <a:ea typeface="Gill Sans" charset="0"/>
              <a:cs typeface="Gill Sans" charset="0"/>
            </a:endParaRPr>
          </a:p>
          <a:p>
            <a:pPr marL="285750" indent="-285750">
              <a:buFont typeface="Wingdings" charset="2"/>
              <a:buChar char="à"/>
            </a:pPr>
            <a:r>
              <a:rPr lang="is-I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 T</a:t>
            </a:r>
            <a:r>
              <a:rPr lang="is-I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he NS is sufficiently old and/or</a:t>
            </a:r>
          </a:p>
          <a:p>
            <a:r>
              <a:rPr lang="is-I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 </a:t>
            </a:r>
            <a:r>
              <a:rPr lang="is-I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    the SN ejecta mass is small.</a:t>
            </a:r>
          </a:p>
          <a:p>
            <a:r>
              <a:rPr lang="is-IS" sz="2000" i="1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       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 </a:t>
            </a:r>
          </a:p>
        </p:txBody>
      </p:sp>
      <p:sp>
        <p:nvSpPr>
          <p:cNvPr id="10" name="テキスト ボックス 11"/>
          <p:cNvSpPr txBox="1"/>
          <p:nvPr/>
        </p:nvSpPr>
        <p:spPr>
          <a:xfrm>
            <a:off x="5841416" y="3088639"/>
            <a:ext cx="3288403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sz="1200" dirty="0" err="1" smtClean="0">
                <a:latin typeface="Gill Sans"/>
                <a:cs typeface="Gill Sans"/>
              </a:rPr>
              <a:t>Popov</a:t>
            </a:r>
            <a:r>
              <a:rPr kumimoji="1" lang="en-US" altLang="ja-JP" sz="1200" dirty="0" err="1" smtClean="0">
                <a:latin typeface="Gill Sans"/>
                <a:cs typeface="Gill Sans"/>
              </a:rPr>
              <a:t>&amp;Postnov</a:t>
            </a:r>
            <a:r>
              <a:rPr kumimoji="1" lang="en-US" altLang="ja-JP" sz="1200" dirty="0" smtClean="0">
                <a:latin typeface="Gill Sans"/>
                <a:cs typeface="Gill Sans"/>
              </a:rPr>
              <a:t> 08; Thornton+13; </a:t>
            </a:r>
            <a:r>
              <a:rPr kumimoji="1" lang="en-US" altLang="ja-JP" sz="1200" dirty="0" err="1" smtClean="0">
                <a:latin typeface="Gill Sans"/>
                <a:cs typeface="Gill Sans"/>
              </a:rPr>
              <a:t>Lyubarsky</a:t>
            </a:r>
            <a:r>
              <a:rPr kumimoji="1" lang="en-US" altLang="ja-JP" sz="1200" dirty="0" smtClean="0">
                <a:latin typeface="Gill Sans"/>
                <a:cs typeface="Gill Sans"/>
              </a:rPr>
              <a:t> 14</a:t>
            </a:r>
            <a:endParaRPr kumimoji="1" lang="ja-JP" altLang="en-US" sz="1200" dirty="0">
              <a:latin typeface="Gill Sans"/>
              <a:cs typeface="Gill Sans"/>
            </a:endParaRPr>
          </a:p>
        </p:txBody>
      </p:sp>
      <p:sp>
        <p:nvSpPr>
          <p:cNvPr id="11" name="テキスト ボックス 11"/>
          <p:cNvSpPr txBox="1"/>
          <p:nvPr/>
        </p:nvSpPr>
        <p:spPr>
          <a:xfrm>
            <a:off x="5514022" y="2807627"/>
            <a:ext cx="3615798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Gill Sans" charset="0"/>
                <a:ea typeface="Gill Sans" charset="0"/>
                <a:cs typeface="Gill Sans" charset="0"/>
              </a:rPr>
              <a:t>e.g., </a:t>
            </a:r>
            <a:r>
              <a:rPr lang="en-US" sz="1200" dirty="0" err="1" smtClean="0">
                <a:latin typeface="Gill Sans" charset="0"/>
                <a:ea typeface="Gill Sans" charset="0"/>
                <a:cs typeface="Gill Sans" charset="0"/>
              </a:rPr>
              <a:t>Cordes&amp;Wasserman</a:t>
            </a:r>
            <a:r>
              <a:rPr lang="en-US" sz="1200" dirty="0" smtClean="0"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1200" dirty="0" smtClean="0">
                <a:latin typeface="Gill Sans" charset="0"/>
                <a:ea typeface="Gill Sans" charset="0"/>
                <a:cs typeface="Gill Sans" charset="0"/>
              </a:rPr>
              <a:t>16</a:t>
            </a:r>
            <a:r>
              <a:rPr lang="en-US" sz="1200" dirty="0">
                <a:latin typeface="Gill Sans" charset="0"/>
                <a:ea typeface="Gill Sans" charset="0"/>
                <a:cs typeface="Gill Sans" charset="0"/>
              </a:rPr>
              <a:t>; </a:t>
            </a:r>
            <a:r>
              <a:rPr lang="en-US" sz="1200" dirty="0" smtClean="0">
                <a:latin typeface="Gill Sans" charset="0"/>
                <a:ea typeface="Gill Sans" charset="0"/>
                <a:cs typeface="Gill Sans" charset="0"/>
              </a:rPr>
              <a:t>Connor+16; </a:t>
            </a:r>
            <a:r>
              <a:rPr lang="en-US" sz="1200" dirty="0" smtClean="0">
                <a:latin typeface="Gill Sans" charset="0"/>
                <a:ea typeface="Gill Sans" charset="0"/>
                <a:cs typeface="Gill Sans" charset="0"/>
              </a:rPr>
              <a:t>Lyutikov+16 </a:t>
            </a:r>
            <a:endParaRPr lang="en-US" sz="1200" dirty="0">
              <a:latin typeface="Gill Sans" charset="0"/>
              <a:ea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12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/>
          <p:cNvSpPr>
            <a:spLocks noChangeAspect="1"/>
          </p:cNvSpPr>
          <p:nvPr/>
        </p:nvSpPr>
        <p:spPr>
          <a:xfrm>
            <a:off x="184812" y="3014457"/>
            <a:ext cx="3004504" cy="3004504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513418" y="3348339"/>
            <a:ext cx="2347293" cy="2347293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817443" y="3632791"/>
            <a:ext cx="1739243" cy="173924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6" name="Group 45"/>
          <p:cNvGrpSpPr/>
          <p:nvPr/>
        </p:nvGrpSpPr>
        <p:grpSpPr>
          <a:xfrm rot="16200000">
            <a:off x="1596778" y="4302876"/>
            <a:ext cx="180572" cy="433656"/>
            <a:chOff x="932704" y="2655343"/>
            <a:chExt cx="553769" cy="1329917"/>
          </a:xfrm>
        </p:grpSpPr>
        <p:sp>
          <p:nvSpPr>
            <p:cNvPr id="48" name="Freeform 47"/>
            <p:cNvSpPr/>
            <p:nvPr/>
          </p:nvSpPr>
          <p:spPr>
            <a:xfrm>
              <a:off x="932704" y="2655343"/>
              <a:ext cx="467738" cy="613484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49" name="Freeform 48"/>
            <p:cNvSpPr/>
            <p:nvPr/>
          </p:nvSpPr>
          <p:spPr>
            <a:xfrm rot="20630758" flipV="1">
              <a:off x="975269" y="3381764"/>
              <a:ext cx="511204" cy="603496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50" name="Freeform 49"/>
            <p:cNvSpPr/>
            <p:nvPr/>
          </p:nvSpPr>
          <p:spPr>
            <a:xfrm rot="20630758" flipV="1">
              <a:off x="1109212" y="3388157"/>
              <a:ext cx="265340" cy="357682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51" name="Freeform 50"/>
            <p:cNvSpPr/>
            <p:nvPr/>
          </p:nvSpPr>
          <p:spPr>
            <a:xfrm rot="20923009">
              <a:off x="1126063" y="2866420"/>
              <a:ext cx="121985" cy="329827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52" name="Oval 18"/>
            <p:cNvSpPr>
              <a:spLocks noChangeAspect="1" noChangeArrowheads="1"/>
            </p:cNvSpPr>
            <p:nvPr/>
          </p:nvSpPr>
          <p:spPr bwMode="auto">
            <a:xfrm>
              <a:off x="1077948" y="3138856"/>
              <a:ext cx="329184" cy="329184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50000">
                  <a:srgbClr val="7030A0"/>
                </a:gs>
                <a:gs pos="100000">
                  <a:srgbClr val="FF40FF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altLang="ja-JP" sz="1620" dirty="0">
                <a:latin typeface="Gill Sans" charset="0"/>
                <a:ea typeface="Gill Sans" charset="0"/>
                <a:cs typeface="Gill Sans" charset="0"/>
              </a:endParaRPr>
            </a:p>
          </p:txBody>
        </p:sp>
      </p:grpSp>
      <p:sp>
        <p:nvSpPr>
          <p:cNvPr id="53" name="Oval 52"/>
          <p:cNvSpPr>
            <a:spLocks noChangeAspect="1"/>
          </p:cNvSpPr>
          <p:nvPr/>
        </p:nvSpPr>
        <p:spPr>
          <a:xfrm>
            <a:off x="4958406" y="2569483"/>
            <a:ext cx="3902188" cy="3902189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309890" y="2922594"/>
            <a:ext cx="3188229" cy="3188229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5710475" y="3322960"/>
            <a:ext cx="2398051" cy="239805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8" name="Group 57"/>
          <p:cNvGrpSpPr/>
          <p:nvPr/>
        </p:nvGrpSpPr>
        <p:grpSpPr>
          <a:xfrm rot="16200000">
            <a:off x="6819214" y="4302878"/>
            <a:ext cx="180572" cy="433656"/>
            <a:chOff x="932704" y="2655343"/>
            <a:chExt cx="553769" cy="1329917"/>
          </a:xfrm>
        </p:grpSpPr>
        <p:sp>
          <p:nvSpPr>
            <p:cNvPr id="60" name="Freeform 59"/>
            <p:cNvSpPr/>
            <p:nvPr/>
          </p:nvSpPr>
          <p:spPr>
            <a:xfrm>
              <a:off x="932704" y="2655343"/>
              <a:ext cx="467738" cy="613484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61" name="Freeform 60"/>
            <p:cNvSpPr/>
            <p:nvPr/>
          </p:nvSpPr>
          <p:spPr>
            <a:xfrm rot="20630758" flipV="1">
              <a:off x="975269" y="3381764"/>
              <a:ext cx="511204" cy="603496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62" name="Freeform 61"/>
            <p:cNvSpPr/>
            <p:nvPr/>
          </p:nvSpPr>
          <p:spPr>
            <a:xfrm rot="20630758" flipV="1">
              <a:off x="1109212" y="3388157"/>
              <a:ext cx="265340" cy="357682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63" name="Freeform 62"/>
            <p:cNvSpPr/>
            <p:nvPr/>
          </p:nvSpPr>
          <p:spPr>
            <a:xfrm rot="20923009">
              <a:off x="1126063" y="2866420"/>
              <a:ext cx="121985" cy="329827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64" name="Oval 18"/>
            <p:cNvSpPr>
              <a:spLocks noChangeAspect="1" noChangeArrowheads="1"/>
            </p:cNvSpPr>
            <p:nvPr/>
          </p:nvSpPr>
          <p:spPr bwMode="auto">
            <a:xfrm>
              <a:off x="1077948" y="3138856"/>
              <a:ext cx="329184" cy="329184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50000">
                  <a:srgbClr val="7030A0"/>
                </a:gs>
                <a:gs pos="100000">
                  <a:srgbClr val="FF40FF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altLang="ja-JP" sz="1620" dirty="0">
                <a:latin typeface="Gill Sans" charset="0"/>
                <a:ea typeface="Gill Sans" charset="0"/>
                <a:cs typeface="Gill Sans" charset="0"/>
              </a:endParaRPr>
            </a:p>
          </p:txBody>
        </p:sp>
      </p:grpSp>
      <p:sp>
        <p:nvSpPr>
          <p:cNvPr id="65" name="Right Arrow 64"/>
          <p:cNvSpPr/>
          <p:nvPr/>
        </p:nvSpPr>
        <p:spPr>
          <a:xfrm>
            <a:off x="3527179" y="4161105"/>
            <a:ext cx="1005366" cy="711206"/>
          </a:xfrm>
          <a:prstGeom prst="right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67" name="Straight Arrow Connector 66"/>
          <p:cNvCxnSpPr/>
          <p:nvPr/>
        </p:nvCxnSpPr>
        <p:spPr>
          <a:xfrm flipV="1">
            <a:off x="1847383" y="3968207"/>
            <a:ext cx="387469" cy="37474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 flipV="1">
            <a:off x="1129761" y="3961736"/>
            <a:ext cx="389016" cy="38121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>
            <a:off x="1093869" y="4671897"/>
            <a:ext cx="397839" cy="36076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1855423" y="4671897"/>
            <a:ext cx="370621" cy="36076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Freeform 6"/>
          <p:cNvSpPr>
            <a:spLocks/>
          </p:cNvSpPr>
          <p:nvPr/>
        </p:nvSpPr>
        <p:spPr bwMode="auto">
          <a:xfrm rot="2567503">
            <a:off x="838239" y="3705256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2" name="Freeform 6"/>
          <p:cNvSpPr>
            <a:spLocks/>
          </p:cNvSpPr>
          <p:nvPr/>
        </p:nvSpPr>
        <p:spPr bwMode="auto">
          <a:xfrm rot="5178870">
            <a:off x="1531710" y="3427426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3" name="Freeform 6"/>
          <p:cNvSpPr>
            <a:spLocks/>
          </p:cNvSpPr>
          <p:nvPr/>
        </p:nvSpPr>
        <p:spPr bwMode="auto">
          <a:xfrm rot="7782946">
            <a:off x="783526" y="5115862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4" name="Freeform 6"/>
          <p:cNvSpPr>
            <a:spLocks/>
          </p:cNvSpPr>
          <p:nvPr/>
        </p:nvSpPr>
        <p:spPr bwMode="auto">
          <a:xfrm rot="7959562">
            <a:off x="2303874" y="3743548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5" name="Freeform 6"/>
          <p:cNvSpPr>
            <a:spLocks/>
          </p:cNvSpPr>
          <p:nvPr/>
        </p:nvSpPr>
        <p:spPr bwMode="auto">
          <a:xfrm rot="5178870">
            <a:off x="1528443" y="5461958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7" name="Freeform 6"/>
          <p:cNvSpPr>
            <a:spLocks/>
          </p:cNvSpPr>
          <p:nvPr/>
        </p:nvSpPr>
        <p:spPr bwMode="auto">
          <a:xfrm rot="2567503">
            <a:off x="2305705" y="5121807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8" name="Freeform 6"/>
          <p:cNvSpPr>
            <a:spLocks/>
          </p:cNvSpPr>
          <p:nvPr/>
        </p:nvSpPr>
        <p:spPr bwMode="auto">
          <a:xfrm>
            <a:off x="2566849" y="4461991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9" name="Freeform 6"/>
          <p:cNvSpPr>
            <a:spLocks/>
          </p:cNvSpPr>
          <p:nvPr/>
        </p:nvSpPr>
        <p:spPr bwMode="auto">
          <a:xfrm>
            <a:off x="533771" y="4430672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grpSp>
        <p:nvGrpSpPr>
          <p:cNvPr id="98" name="Group 97"/>
          <p:cNvGrpSpPr>
            <a:grpSpLocks noChangeAspect="1"/>
          </p:cNvGrpSpPr>
          <p:nvPr/>
        </p:nvGrpSpPr>
        <p:grpSpPr>
          <a:xfrm rot="1391468">
            <a:off x="107039" y="2945138"/>
            <a:ext cx="3160046" cy="3162032"/>
            <a:chOff x="1970624" y="5401735"/>
            <a:chExt cx="3481406" cy="3483590"/>
          </a:xfrm>
        </p:grpSpPr>
        <p:sp>
          <p:nvSpPr>
            <p:cNvPr id="90" name="Freeform 6"/>
            <p:cNvSpPr>
              <a:spLocks/>
            </p:cNvSpPr>
            <p:nvPr/>
          </p:nvSpPr>
          <p:spPr bwMode="auto">
            <a:xfrm rot="2567503">
              <a:off x="2428153" y="5924568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1" name="Freeform 6"/>
            <p:cNvSpPr>
              <a:spLocks/>
            </p:cNvSpPr>
            <p:nvPr/>
          </p:nvSpPr>
          <p:spPr bwMode="auto">
            <a:xfrm rot="5178870">
              <a:off x="3470238" y="550707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2" name="Freeform 6"/>
            <p:cNvSpPr>
              <a:spLocks/>
            </p:cNvSpPr>
            <p:nvPr/>
          </p:nvSpPr>
          <p:spPr bwMode="auto">
            <a:xfrm rot="7782946">
              <a:off x="2345934" y="804430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 rot="7959562">
              <a:off x="4630577" y="5982111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4" name="Freeform 6"/>
            <p:cNvSpPr>
              <a:spLocks/>
            </p:cNvSpPr>
            <p:nvPr/>
          </p:nvSpPr>
          <p:spPr bwMode="auto">
            <a:xfrm rot="5178870">
              <a:off x="3465328" y="8564383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 rot="2567503">
              <a:off x="4633329" y="8053234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5025753" y="7061722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7" name="Freeform 6"/>
            <p:cNvSpPr>
              <a:spLocks/>
            </p:cNvSpPr>
            <p:nvPr/>
          </p:nvSpPr>
          <p:spPr bwMode="auto">
            <a:xfrm>
              <a:off x="1970624" y="7014659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</p:grpSp>
      <p:grpSp>
        <p:nvGrpSpPr>
          <p:cNvPr id="99" name="Group 98"/>
          <p:cNvGrpSpPr>
            <a:grpSpLocks noChangeAspect="1"/>
          </p:cNvGrpSpPr>
          <p:nvPr/>
        </p:nvGrpSpPr>
        <p:grpSpPr>
          <a:xfrm rot="1391468">
            <a:off x="5341870" y="2940967"/>
            <a:ext cx="3160046" cy="3162032"/>
            <a:chOff x="1970624" y="5401735"/>
            <a:chExt cx="3481406" cy="3483590"/>
          </a:xfrm>
        </p:grpSpPr>
        <p:sp>
          <p:nvSpPr>
            <p:cNvPr id="100" name="Freeform 6"/>
            <p:cNvSpPr>
              <a:spLocks/>
            </p:cNvSpPr>
            <p:nvPr/>
          </p:nvSpPr>
          <p:spPr bwMode="auto">
            <a:xfrm rot="2567503">
              <a:off x="2428153" y="5924568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1" name="Freeform 6"/>
            <p:cNvSpPr>
              <a:spLocks/>
            </p:cNvSpPr>
            <p:nvPr/>
          </p:nvSpPr>
          <p:spPr bwMode="auto">
            <a:xfrm rot="5178870">
              <a:off x="3470238" y="550707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2" name="Freeform 6"/>
            <p:cNvSpPr>
              <a:spLocks/>
            </p:cNvSpPr>
            <p:nvPr/>
          </p:nvSpPr>
          <p:spPr bwMode="auto">
            <a:xfrm rot="7782946">
              <a:off x="2345934" y="804430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3" name="Freeform 6"/>
            <p:cNvSpPr>
              <a:spLocks/>
            </p:cNvSpPr>
            <p:nvPr/>
          </p:nvSpPr>
          <p:spPr bwMode="auto">
            <a:xfrm rot="7959562">
              <a:off x="4630577" y="5982111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 rot="5178870">
              <a:off x="3465328" y="8564383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 rot="2567503">
              <a:off x="4633329" y="8053234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6" name="Freeform 6"/>
            <p:cNvSpPr>
              <a:spLocks/>
            </p:cNvSpPr>
            <p:nvPr/>
          </p:nvSpPr>
          <p:spPr bwMode="auto">
            <a:xfrm>
              <a:off x="5025753" y="7061722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7" name="Freeform 6"/>
            <p:cNvSpPr>
              <a:spLocks/>
            </p:cNvSpPr>
            <p:nvPr/>
          </p:nvSpPr>
          <p:spPr bwMode="auto">
            <a:xfrm>
              <a:off x="1970624" y="7014659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</p:grpSp>
      <p:grpSp>
        <p:nvGrpSpPr>
          <p:cNvPr id="108" name="Group 107"/>
          <p:cNvGrpSpPr>
            <a:grpSpLocks noChangeAspect="1"/>
          </p:cNvGrpSpPr>
          <p:nvPr/>
        </p:nvGrpSpPr>
        <p:grpSpPr>
          <a:xfrm rot="1432961">
            <a:off x="4821280" y="2411514"/>
            <a:ext cx="4205270" cy="4216424"/>
            <a:chOff x="2042610" y="5438075"/>
            <a:chExt cx="3371092" cy="3380027"/>
          </a:xfrm>
        </p:grpSpPr>
        <p:sp>
          <p:nvSpPr>
            <p:cNvPr id="109" name="Freeform 6"/>
            <p:cNvSpPr>
              <a:spLocks/>
            </p:cNvSpPr>
            <p:nvPr/>
          </p:nvSpPr>
          <p:spPr bwMode="auto">
            <a:xfrm rot="2567503">
              <a:off x="2461722" y="5967659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0" name="Freeform 6"/>
            <p:cNvSpPr>
              <a:spLocks/>
            </p:cNvSpPr>
            <p:nvPr/>
          </p:nvSpPr>
          <p:spPr bwMode="auto">
            <a:xfrm rot="5178870">
              <a:off x="3486328" y="554341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1" name="Freeform 6"/>
            <p:cNvSpPr>
              <a:spLocks/>
            </p:cNvSpPr>
            <p:nvPr/>
          </p:nvSpPr>
          <p:spPr bwMode="auto">
            <a:xfrm rot="7782946">
              <a:off x="2426658" y="8030288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2" name="Freeform 6"/>
            <p:cNvSpPr>
              <a:spLocks/>
            </p:cNvSpPr>
            <p:nvPr/>
          </p:nvSpPr>
          <p:spPr bwMode="auto">
            <a:xfrm rot="7959562">
              <a:off x="4600293" y="5995521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 rot="5178870">
              <a:off x="3486271" y="849716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 rot="2567503">
              <a:off x="4599068" y="8024943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5" name="Freeform 6"/>
            <p:cNvSpPr>
              <a:spLocks/>
            </p:cNvSpPr>
            <p:nvPr/>
          </p:nvSpPr>
          <p:spPr bwMode="auto">
            <a:xfrm>
              <a:off x="4987425" y="7056961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6" name="Freeform 6"/>
            <p:cNvSpPr>
              <a:spLocks/>
            </p:cNvSpPr>
            <p:nvPr/>
          </p:nvSpPr>
          <p:spPr bwMode="auto">
            <a:xfrm>
              <a:off x="2042610" y="6997277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</p:grpSp>
      <p:grpSp>
        <p:nvGrpSpPr>
          <p:cNvPr id="121" name="Group 120"/>
          <p:cNvGrpSpPr>
            <a:grpSpLocks noChangeAspect="1"/>
          </p:cNvGrpSpPr>
          <p:nvPr/>
        </p:nvGrpSpPr>
        <p:grpSpPr>
          <a:xfrm>
            <a:off x="6186888" y="3870174"/>
            <a:ext cx="1414937" cy="1328054"/>
            <a:chOff x="8265490" y="2589710"/>
            <a:chExt cx="1714568" cy="1609287"/>
          </a:xfrm>
        </p:grpSpPr>
        <p:cxnSp>
          <p:nvCxnSpPr>
            <p:cNvPr id="117" name="Straight Arrow Connector 116"/>
            <p:cNvCxnSpPr/>
            <p:nvPr/>
          </p:nvCxnSpPr>
          <p:spPr>
            <a:xfrm flipV="1">
              <a:off x="9397804" y="2599436"/>
              <a:ext cx="582254" cy="56313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/>
            <p:nvPr/>
          </p:nvCxnSpPr>
          <p:spPr>
            <a:xfrm flipH="1" flipV="1">
              <a:off x="8319426" y="2589710"/>
              <a:ext cx="584579" cy="57285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/>
            <p:nvPr/>
          </p:nvCxnSpPr>
          <p:spPr>
            <a:xfrm flipH="1">
              <a:off x="8265490" y="3656877"/>
              <a:ext cx="597837" cy="5421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>
              <a:off x="9409885" y="3656877"/>
              <a:ext cx="556936" cy="5421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TextBox 121"/>
          <p:cNvSpPr txBox="1"/>
          <p:nvPr/>
        </p:nvSpPr>
        <p:spPr>
          <a:xfrm>
            <a:off x="3221487" y="5621209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ill Sans" charset="0"/>
                <a:ea typeface="Gill Sans" charset="0"/>
                <a:cs typeface="Gill Sans" charset="0"/>
              </a:rPr>
              <a:t>pulsar wind nebula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3178510" y="6167036"/>
            <a:ext cx="1756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Gill Sans" charset="0"/>
                <a:ea typeface="Gill Sans" charset="0"/>
                <a:cs typeface="Gill Sans" charset="0"/>
              </a:rPr>
              <a:t>supernova ejecta</a:t>
            </a:r>
          </a:p>
        </p:txBody>
      </p:sp>
      <p:cxnSp>
        <p:nvCxnSpPr>
          <p:cNvPr id="125" name="Straight Connector 124"/>
          <p:cNvCxnSpPr/>
          <p:nvPr/>
        </p:nvCxnSpPr>
        <p:spPr>
          <a:xfrm flipH="1">
            <a:off x="5053567" y="5334311"/>
            <a:ext cx="675344" cy="47738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>
            <a:endCxn id="122" idx="1"/>
          </p:cNvCxnSpPr>
          <p:nvPr/>
        </p:nvCxnSpPr>
        <p:spPr>
          <a:xfrm>
            <a:off x="2600359" y="5024803"/>
            <a:ext cx="621128" cy="78107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>
            <a:endCxn id="123" idx="1"/>
          </p:cNvCxnSpPr>
          <p:nvPr/>
        </p:nvCxnSpPr>
        <p:spPr>
          <a:xfrm>
            <a:off x="2538738" y="5567788"/>
            <a:ext cx="639772" cy="783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flipH="1">
            <a:off x="4865698" y="5811694"/>
            <a:ext cx="779137" cy="5694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172523" y="1238500"/>
            <a:ext cx="3114827" cy="33855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~ a </a:t>
            </a:r>
            <a:r>
              <a:rPr lang="en-US" sz="1600" dirty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few months after the explosion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4298678" y="1576578"/>
            <a:ext cx="49199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The </a:t>
            </a:r>
            <a:r>
              <a:rPr lang="en-US" sz="1600" dirty="0" smtClean="0">
                <a:latin typeface="Gill Sans" charset="0"/>
                <a:ea typeface="Gill Sans" charset="0"/>
                <a:cs typeface="Gill Sans" charset="0"/>
              </a:rPr>
              <a:t>non-thermal pulsar wind nebula (PWN) </a:t>
            </a:r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emission in </a:t>
            </a:r>
          </a:p>
          <a:p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the </a:t>
            </a:r>
            <a:r>
              <a:rPr lang="en-US" sz="1600" dirty="0" smtClean="0">
                <a:latin typeface="Gill Sans" charset="0"/>
                <a:ea typeface="Gill Sans" charset="0"/>
                <a:cs typeface="Gill Sans" charset="0"/>
              </a:rPr>
              <a:t>radio </a:t>
            </a:r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bands starts to escape the supernova ejecta. </a:t>
            </a:r>
            <a:endParaRPr lang="en-US" sz="1600" dirty="0" smtClean="0">
              <a:latin typeface="Gill Sans" charset="0"/>
              <a:ea typeface="Gill Sans" charset="0"/>
              <a:cs typeface="Gill Sans" charset="0"/>
            </a:endParaRPr>
          </a:p>
          <a:p>
            <a:r>
              <a:rPr lang="en-US" sz="1600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 </a:t>
            </a:r>
            <a:r>
              <a:rPr lang="en-US" sz="1600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r</a:t>
            </a:r>
            <a:r>
              <a:rPr lang="en-US" sz="1600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epeating FRBs and the persistent radio counterpart? </a:t>
            </a:r>
            <a:endParaRPr lang="en-US" sz="1600" dirty="0">
              <a:solidFill>
                <a:srgbClr val="FF0000"/>
              </a:solidFill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191738" y="1576578"/>
            <a:ext cx="3584699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The </a:t>
            </a:r>
            <a:r>
              <a:rPr lang="en-US" sz="1600" dirty="0" smtClean="0">
                <a:latin typeface="Gill Sans" charset="0"/>
                <a:ea typeface="Gill Sans" charset="0"/>
                <a:cs typeface="Gill Sans" charset="0"/>
              </a:rPr>
              <a:t>PWN </a:t>
            </a:r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emission is absorbed</a:t>
            </a:r>
          </a:p>
          <a:p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and thermalized in the supernova ejecta, </a:t>
            </a:r>
          </a:p>
          <a:p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powering </a:t>
            </a:r>
            <a:r>
              <a:rPr lang="en-US" sz="1600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a </a:t>
            </a:r>
            <a:r>
              <a:rPr lang="en-US" sz="1600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luminous </a:t>
            </a:r>
            <a:r>
              <a:rPr lang="en-US" sz="1600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supernova</a:t>
            </a:r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. </a:t>
            </a:r>
          </a:p>
        </p:txBody>
      </p:sp>
      <p:sp>
        <p:nvSpPr>
          <p:cNvPr id="165" name="Freeform 164"/>
          <p:cNvSpPr/>
          <p:nvPr/>
        </p:nvSpPr>
        <p:spPr>
          <a:xfrm>
            <a:off x="1456795" y="3901761"/>
            <a:ext cx="239794" cy="512285"/>
          </a:xfrm>
          <a:custGeom>
            <a:avLst/>
            <a:gdLst>
              <a:gd name="connsiteX0" fmla="*/ 275421 w 319725"/>
              <a:gd name="connsiteY0" fmla="*/ 683046 h 683046"/>
              <a:gd name="connsiteX1" fmla="*/ 297455 w 319725"/>
              <a:gd name="connsiteY1" fmla="*/ 418641 h 683046"/>
              <a:gd name="connsiteX2" fmla="*/ 0 w 319725"/>
              <a:gd name="connsiteY2" fmla="*/ 0 h 683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9725" h="683046">
                <a:moveTo>
                  <a:pt x="275421" y="683046"/>
                </a:moveTo>
                <a:cubicBezTo>
                  <a:pt x="309389" y="607764"/>
                  <a:pt x="343358" y="532482"/>
                  <a:pt x="297455" y="418641"/>
                </a:cubicBezTo>
                <a:cubicBezTo>
                  <a:pt x="251552" y="304800"/>
                  <a:pt x="0" y="0"/>
                  <a:pt x="0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6" name="Freeform 165"/>
          <p:cNvSpPr/>
          <p:nvPr/>
        </p:nvSpPr>
        <p:spPr>
          <a:xfrm>
            <a:off x="1624601" y="4612349"/>
            <a:ext cx="278376" cy="479234"/>
          </a:xfrm>
          <a:custGeom>
            <a:avLst/>
            <a:gdLst>
              <a:gd name="connsiteX0" fmla="*/ 51679 w 371168"/>
              <a:gd name="connsiteY0" fmla="*/ 0 h 638978"/>
              <a:gd name="connsiteX1" fmla="*/ 18629 w 371168"/>
              <a:gd name="connsiteY1" fmla="*/ 143219 h 638978"/>
              <a:gd name="connsiteX2" fmla="*/ 305067 w 371168"/>
              <a:gd name="connsiteY2" fmla="*/ 374574 h 638978"/>
              <a:gd name="connsiteX3" fmla="*/ 371168 w 371168"/>
              <a:gd name="connsiteY3" fmla="*/ 638978 h 63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168" h="638978">
                <a:moveTo>
                  <a:pt x="51679" y="0"/>
                </a:moveTo>
                <a:cubicBezTo>
                  <a:pt x="14038" y="40395"/>
                  <a:pt x="-23602" y="80790"/>
                  <a:pt x="18629" y="143219"/>
                </a:cubicBezTo>
                <a:cubicBezTo>
                  <a:pt x="60860" y="205648"/>
                  <a:pt x="246311" y="291948"/>
                  <a:pt x="305067" y="374574"/>
                </a:cubicBezTo>
                <a:cubicBezTo>
                  <a:pt x="363823" y="457200"/>
                  <a:pt x="371168" y="638978"/>
                  <a:pt x="371168" y="638978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7" name="Freeform 166"/>
          <p:cNvSpPr/>
          <p:nvPr/>
        </p:nvSpPr>
        <p:spPr>
          <a:xfrm>
            <a:off x="6690265" y="3910428"/>
            <a:ext cx="239794" cy="512285"/>
          </a:xfrm>
          <a:custGeom>
            <a:avLst/>
            <a:gdLst>
              <a:gd name="connsiteX0" fmla="*/ 275421 w 319725"/>
              <a:gd name="connsiteY0" fmla="*/ 683046 h 683046"/>
              <a:gd name="connsiteX1" fmla="*/ 297455 w 319725"/>
              <a:gd name="connsiteY1" fmla="*/ 418641 h 683046"/>
              <a:gd name="connsiteX2" fmla="*/ 0 w 319725"/>
              <a:gd name="connsiteY2" fmla="*/ 0 h 683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9725" h="683046">
                <a:moveTo>
                  <a:pt x="275421" y="683046"/>
                </a:moveTo>
                <a:cubicBezTo>
                  <a:pt x="309389" y="607764"/>
                  <a:pt x="343358" y="532482"/>
                  <a:pt x="297455" y="418641"/>
                </a:cubicBezTo>
                <a:cubicBezTo>
                  <a:pt x="251552" y="304800"/>
                  <a:pt x="0" y="0"/>
                  <a:pt x="0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8" name="Freeform 167"/>
          <p:cNvSpPr/>
          <p:nvPr/>
        </p:nvSpPr>
        <p:spPr>
          <a:xfrm>
            <a:off x="6858071" y="4621016"/>
            <a:ext cx="278376" cy="479234"/>
          </a:xfrm>
          <a:custGeom>
            <a:avLst/>
            <a:gdLst>
              <a:gd name="connsiteX0" fmla="*/ 51679 w 371168"/>
              <a:gd name="connsiteY0" fmla="*/ 0 h 638978"/>
              <a:gd name="connsiteX1" fmla="*/ 18629 w 371168"/>
              <a:gd name="connsiteY1" fmla="*/ 143219 h 638978"/>
              <a:gd name="connsiteX2" fmla="*/ 305067 w 371168"/>
              <a:gd name="connsiteY2" fmla="*/ 374574 h 638978"/>
              <a:gd name="connsiteX3" fmla="*/ 371168 w 371168"/>
              <a:gd name="connsiteY3" fmla="*/ 638978 h 63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168" h="638978">
                <a:moveTo>
                  <a:pt x="51679" y="0"/>
                </a:moveTo>
                <a:cubicBezTo>
                  <a:pt x="14038" y="40395"/>
                  <a:pt x="-23602" y="80790"/>
                  <a:pt x="18629" y="143219"/>
                </a:cubicBezTo>
                <a:cubicBezTo>
                  <a:pt x="60860" y="205648"/>
                  <a:pt x="246311" y="291948"/>
                  <a:pt x="305067" y="374574"/>
                </a:cubicBezTo>
                <a:cubicBezTo>
                  <a:pt x="363823" y="457200"/>
                  <a:pt x="371168" y="638978"/>
                  <a:pt x="371168" y="638978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Title 1"/>
          <p:cNvSpPr txBox="1">
            <a:spLocks/>
          </p:cNvSpPr>
          <p:nvPr/>
        </p:nvSpPr>
        <p:spPr>
          <a:xfrm>
            <a:off x="0" y="203594"/>
            <a:ext cx="9144000" cy="109328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Gill Sans" charset="0"/>
                <a:ea typeface="Gill Sans" charset="0"/>
                <a:cs typeface="Gill Sans" charset="0"/>
              </a:rPr>
              <a:t>A </a:t>
            </a:r>
            <a:r>
              <a:rPr lang="en-US" sz="4000" b="1" dirty="0" smtClean="0">
                <a:latin typeface="Gill Sans" charset="0"/>
                <a:ea typeface="Gill Sans" charset="0"/>
                <a:cs typeface="Gill Sans" charset="0"/>
              </a:rPr>
              <a:t>very young </a:t>
            </a:r>
            <a:r>
              <a:rPr lang="en-US" sz="4000" b="1" dirty="0" smtClean="0">
                <a:latin typeface="Gill Sans" charset="0"/>
                <a:ea typeface="Gill Sans" charset="0"/>
                <a:cs typeface="Gill Sans" charset="0"/>
              </a:rPr>
              <a:t>NS in a bubble</a:t>
            </a:r>
            <a:endParaRPr lang="en-US" sz="4000" b="1" dirty="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327928" y="1243056"/>
            <a:ext cx="2730064" cy="33855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~ </a:t>
            </a:r>
            <a:r>
              <a:rPr lang="en-US" sz="1600" smtClean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1-100 </a:t>
            </a:r>
            <a:r>
              <a:rPr lang="en-US" sz="1600" dirty="0" err="1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yr</a:t>
            </a:r>
            <a:r>
              <a:rPr lang="en-US" sz="1600" dirty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 after the explosion</a:t>
            </a:r>
          </a:p>
        </p:txBody>
      </p:sp>
    </p:spTree>
    <p:extLst>
      <p:ext uri="{BB962C8B-B14F-4D97-AF65-F5344CB8AC3E}">
        <p14:creationId xmlns:p14="http://schemas.microsoft.com/office/powerpoint/2010/main" val="181029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/>
          <p:cNvSpPr>
            <a:spLocks noChangeAspect="1"/>
          </p:cNvSpPr>
          <p:nvPr/>
        </p:nvSpPr>
        <p:spPr>
          <a:xfrm>
            <a:off x="184812" y="3014457"/>
            <a:ext cx="3004504" cy="3004504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513418" y="3348339"/>
            <a:ext cx="2347293" cy="2347293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817443" y="3632791"/>
            <a:ext cx="1739243" cy="173924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6" name="Group 45"/>
          <p:cNvGrpSpPr/>
          <p:nvPr/>
        </p:nvGrpSpPr>
        <p:grpSpPr>
          <a:xfrm rot="16200000">
            <a:off x="1596778" y="4302876"/>
            <a:ext cx="180572" cy="433656"/>
            <a:chOff x="932704" y="2655343"/>
            <a:chExt cx="553769" cy="1329917"/>
          </a:xfrm>
        </p:grpSpPr>
        <p:sp>
          <p:nvSpPr>
            <p:cNvPr id="48" name="Freeform 47"/>
            <p:cNvSpPr/>
            <p:nvPr/>
          </p:nvSpPr>
          <p:spPr>
            <a:xfrm>
              <a:off x="932704" y="2655343"/>
              <a:ext cx="467738" cy="613484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49" name="Freeform 48"/>
            <p:cNvSpPr/>
            <p:nvPr/>
          </p:nvSpPr>
          <p:spPr>
            <a:xfrm rot="20630758" flipV="1">
              <a:off x="975269" y="3381764"/>
              <a:ext cx="511204" cy="603496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50" name="Freeform 49"/>
            <p:cNvSpPr/>
            <p:nvPr/>
          </p:nvSpPr>
          <p:spPr>
            <a:xfrm rot="20630758" flipV="1">
              <a:off x="1109212" y="3388157"/>
              <a:ext cx="265340" cy="357682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51" name="Freeform 50"/>
            <p:cNvSpPr/>
            <p:nvPr/>
          </p:nvSpPr>
          <p:spPr>
            <a:xfrm rot="20923009">
              <a:off x="1126063" y="2866420"/>
              <a:ext cx="121985" cy="329827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52" name="Oval 18"/>
            <p:cNvSpPr>
              <a:spLocks noChangeAspect="1" noChangeArrowheads="1"/>
            </p:cNvSpPr>
            <p:nvPr/>
          </p:nvSpPr>
          <p:spPr bwMode="auto">
            <a:xfrm>
              <a:off x="1077948" y="3138856"/>
              <a:ext cx="329184" cy="329184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50000">
                  <a:srgbClr val="7030A0"/>
                </a:gs>
                <a:gs pos="100000">
                  <a:srgbClr val="FF40FF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altLang="ja-JP" sz="1620" dirty="0">
                <a:latin typeface="Gill Sans" charset="0"/>
                <a:ea typeface="Gill Sans" charset="0"/>
                <a:cs typeface="Gill Sans" charset="0"/>
              </a:endParaRPr>
            </a:p>
          </p:txBody>
        </p:sp>
      </p:grpSp>
      <p:sp>
        <p:nvSpPr>
          <p:cNvPr id="53" name="Oval 52"/>
          <p:cNvSpPr>
            <a:spLocks noChangeAspect="1"/>
          </p:cNvSpPr>
          <p:nvPr/>
        </p:nvSpPr>
        <p:spPr>
          <a:xfrm>
            <a:off x="4958406" y="2569483"/>
            <a:ext cx="3902188" cy="3902189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309890" y="2922594"/>
            <a:ext cx="3188229" cy="3188229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5710475" y="3322960"/>
            <a:ext cx="2398051" cy="239805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8" name="Group 57"/>
          <p:cNvGrpSpPr/>
          <p:nvPr/>
        </p:nvGrpSpPr>
        <p:grpSpPr>
          <a:xfrm rot="16200000">
            <a:off x="6819214" y="4302878"/>
            <a:ext cx="180572" cy="433656"/>
            <a:chOff x="932704" y="2655343"/>
            <a:chExt cx="553769" cy="1329917"/>
          </a:xfrm>
        </p:grpSpPr>
        <p:sp>
          <p:nvSpPr>
            <p:cNvPr id="60" name="Freeform 59"/>
            <p:cNvSpPr/>
            <p:nvPr/>
          </p:nvSpPr>
          <p:spPr>
            <a:xfrm>
              <a:off x="932704" y="2655343"/>
              <a:ext cx="467738" cy="613484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61" name="Freeform 60"/>
            <p:cNvSpPr/>
            <p:nvPr/>
          </p:nvSpPr>
          <p:spPr>
            <a:xfrm rot="20630758" flipV="1">
              <a:off x="975269" y="3381764"/>
              <a:ext cx="511204" cy="603496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62" name="Freeform 61"/>
            <p:cNvSpPr/>
            <p:nvPr/>
          </p:nvSpPr>
          <p:spPr>
            <a:xfrm rot="20630758" flipV="1">
              <a:off x="1109212" y="3388157"/>
              <a:ext cx="265340" cy="357682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63" name="Freeform 62"/>
            <p:cNvSpPr/>
            <p:nvPr/>
          </p:nvSpPr>
          <p:spPr>
            <a:xfrm rot="20923009">
              <a:off x="1126063" y="2866420"/>
              <a:ext cx="121985" cy="329827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64" name="Oval 18"/>
            <p:cNvSpPr>
              <a:spLocks noChangeAspect="1" noChangeArrowheads="1"/>
            </p:cNvSpPr>
            <p:nvPr/>
          </p:nvSpPr>
          <p:spPr bwMode="auto">
            <a:xfrm>
              <a:off x="1077948" y="3138856"/>
              <a:ext cx="329184" cy="329184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50000">
                  <a:srgbClr val="7030A0"/>
                </a:gs>
                <a:gs pos="100000">
                  <a:srgbClr val="FF40FF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altLang="ja-JP" sz="1620" dirty="0">
                <a:latin typeface="Gill Sans" charset="0"/>
                <a:ea typeface="Gill Sans" charset="0"/>
                <a:cs typeface="Gill Sans" charset="0"/>
              </a:endParaRPr>
            </a:p>
          </p:txBody>
        </p:sp>
      </p:grpSp>
      <p:sp>
        <p:nvSpPr>
          <p:cNvPr id="65" name="Right Arrow 64"/>
          <p:cNvSpPr/>
          <p:nvPr/>
        </p:nvSpPr>
        <p:spPr>
          <a:xfrm>
            <a:off x="3527179" y="4161105"/>
            <a:ext cx="1005366" cy="711206"/>
          </a:xfrm>
          <a:prstGeom prst="right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67" name="Straight Arrow Connector 66"/>
          <p:cNvCxnSpPr/>
          <p:nvPr/>
        </p:nvCxnSpPr>
        <p:spPr>
          <a:xfrm flipV="1">
            <a:off x="1847383" y="3968207"/>
            <a:ext cx="387469" cy="37474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 flipV="1">
            <a:off x="1129761" y="3961736"/>
            <a:ext cx="389016" cy="38121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>
            <a:off x="1093869" y="4671897"/>
            <a:ext cx="397839" cy="36076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1855423" y="4671897"/>
            <a:ext cx="370621" cy="36076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Freeform 6"/>
          <p:cNvSpPr>
            <a:spLocks/>
          </p:cNvSpPr>
          <p:nvPr/>
        </p:nvSpPr>
        <p:spPr bwMode="auto">
          <a:xfrm rot="2567503">
            <a:off x="838239" y="3705256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2" name="Freeform 6"/>
          <p:cNvSpPr>
            <a:spLocks/>
          </p:cNvSpPr>
          <p:nvPr/>
        </p:nvSpPr>
        <p:spPr bwMode="auto">
          <a:xfrm rot="5178870">
            <a:off x="1531710" y="3427426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3" name="Freeform 6"/>
          <p:cNvSpPr>
            <a:spLocks/>
          </p:cNvSpPr>
          <p:nvPr/>
        </p:nvSpPr>
        <p:spPr bwMode="auto">
          <a:xfrm rot="7782946">
            <a:off x="783526" y="5115862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4" name="Freeform 6"/>
          <p:cNvSpPr>
            <a:spLocks/>
          </p:cNvSpPr>
          <p:nvPr/>
        </p:nvSpPr>
        <p:spPr bwMode="auto">
          <a:xfrm rot="7959562">
            <a:off x="2303874" y="3743548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5" name="Freeform 6"/>
          <p:cNvSpPr>
            <a:spLocks/>
          </p:cNvSpPr>
          <p:nvPr/>
        </p:nvSpPr>
        <p:spPr bwMode="auto">
          <a:xfrm rot="5178870">
            <a:off x="1528443" y="5461958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7" name="Freeform 6"/>
          <p:cNvSpPr>
            <a:spLocks/>
          </p:cNvSpPr>
          <p:nvPr/>
        </p:nvSpPr>
        <p:spPr bwMode="auto">
          <a:xfrm rot="2567503">
            <a:off x="2305705" y="5121807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8" name="Freeform 6"/>
          <p:cNvSpPr>
            <a:spLocks/>
          </p:cNvSpPr>
          <p:nvPr/>
        </p:nvSpPr>
        <p:spPr bwMode="auto">
          <a:xfrm>
            <a:off x="2566849" y="4461991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9" name="Freeform 6"/>
          <p:cNvSpPr>
            <a:spLocks/>
          </p:cNvSpPr>
          <p:nvPr/>
        </p:nvSpPr>
        <p:spPr bwMode="auto">
          <a:xfrm>
            <a:off x="533771" y="4430672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grpSp>
        <p:nvGrpSpPr>
          <p:cNvPr id="98" name="Group 97"/>
          <p:cNvGrpSpPr>
            <a:grpSpLocks noChangeAspect="1"/>
          </p:cNvGrpSpPr>
          <p:nvPr/>
        </p:nvGrpSpPr>
        <p:grpSpPr>
          <a:xfrm rot="1391468">
            <a:off x="107039" y="2945138"/>
            <a:ext cx="3160046" cy="3162032"/>
            <a:chOff x="1970624" y="5401735"/>
            <a:chExt cx="3481406" cy="3483590"/>
          </a:xfrm>
        </p:grpSpPr>
        <p:sp>
          <p:nvSpPr>
            <p:cNvPr id="90" name="Freeform 6"/>
            <p:cNvSpPr>
              <a:spLocks/>
            </p:cNvSpPr>
            <p:nvPr/>
          </p:nvSpPr>
          <p:spPr bwMode="auto">
            <a:xfrm rot="2567503">
              <a:off x="2428153" y="5924568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1" name="Freeform 6"/>
            <p:cNvSpPr>
              <a:spLocks/>
            </p:cNvSpPr>
            <p:nvPr/>
          </p:nvSpPr>
          <p:spPr bwMode="auto">
            <a:xfrm rot="5178870">
              <a:off x="3470238" y="550707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2" name="Freeform 6"/>
            <p:cNvSpPr>
              <a:spLocks/>
            </p:cNvSpPr>
            <p:nvPr/>
          </p:nvSpPr>
          <p:spPr bwMode="auto">
            <a:xfrm rot="7782946">
              <a:off x="2345934" y="804430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 rot="7959562">
              <a:off x="4630577" y="5982111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4" name="Freeform 6"/>
            <p:cNvSpPr>
              <a:spLocks/>
            </p:cNvSpPr>
            <p:nvPr/>
          </p:nvSpPr>
          <p:spPr bwMode="auto">
            <a:xfrm rot="5178870">
              <a:off x="3465328" y="8564383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 rot="2567503">
              <a:off x="4633329" y="8053234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5025753" y="7061722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7" name="Freeform 6"/>
            <p:cNvSpPr>
              <a:spLocks/>
            </p:cNvSpPr>
            <p:nvPr/>
          </p:nvSpPr>
          <p:spPr bwMode="auto">
            <a:xfrm>
              <a:off x="1970624" y="7014659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</p:grpSp>
      <p:grpSp>
        <p:nvGrpSpPr>
          <p:cNvPr id="99" name="Group 98"/>
          <p:cNvGrpSpPr>
            <a:grpSpLocks noChangeAspect="1"/>
          </p:cNvGrpSpPr>
          <p:nvPr/>
        </p:nvGrpSpPr>
        <p:grpSpPr>
          <a:xfrm rot="1391468">
            <a:off x="5341870" y="2940967"/>
            <a:ext cx="3160046" cy="3162032"/>
            <a:chOff x="1970624" y="5401735"/>
            <a:chExt cx="3481406" cy="3483590"/>
          </a:xfrm>
        </p:grpSpPr>
        <p:sp>
          <p:nvSpPr>
            <p:cNvPr id="100" name="Freeform 6"/>
            <p:cNvSpPr>
              <a:spLocks/>
            </p:cNvSpPr>
            <p:nvPr/>
          </p:nvSpPr>
          <p:spPr bwMode="auto">
            <a:xfrm rot="2567503">
              <a:off x="2428153" y="5924568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1" name="Freeform 6"/>
            <p:cNvSpPr>
              <a:spLocks/>
            </p:cNvSpPr>
            <p:nvPr/>
          </p:nvSpPr>
          <p:spPr bwMode="auto">
            <a:xfrm rot="5178870">
              <a:off x="3470238" y="550707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2" name="Freeform 6"/>
            <p:cNvSpPr>
              <a:spLocks/>
            </p:cNvSpPr>
            <p:nvPr/>
          </p:nvSpPr>
          <p:spPr bwMode="auto">
            <a:xfrm rot="7782946">
              <a:off x="2345934" y="804430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3" name="Freeform 6"/>
            <p:cNvSpPr>
              <a:spLocks/>
            </p:cNvSpPr>
            <p:nvPr/>
          </p:nvSpPr>
          <p:spPr bwMode="auto">
            <a:xfrm rot="7959562">
              <a:off x="4630577" y="5982111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 rot="5178870">
              <a:off x="3465328" y="8564383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 rot="2567503">
              <a:off x="4633329" y="8053234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6" name="Freeform 6"/>
            <p:cNvSpPr>
              <a:spLocks/>
            </p:cNvSpPr>
            <p:nvPr/>
          </p:nvSpPr>
          <p:spPr bwMode="auto">
            <a:xfrm>
              <a:off x="5025753" y="7061722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7" name="Freeform 6"/>
            <p:cNvSpPr>
              <a:spLocks/>
            </p:cNvSpPr>
            <p:nvPr/>
          </p:nvSpPr>
          <p:spPr bwMode="auto">
            <a:xfrm>
              <a:off x="1970624" y="7014659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</p:grpSp>
      <p:grpSp>
        <p:nvGrpSpPr>
          <p:cNvPr id="108" name="Group 107"/>
          <p:cNvGrpSpPr>
            <a:grpSpLocks noChangeAspect="1"/>
          </p:cNvGrpSpPr>
          <p:nvPr/>
        </p:nvGrpSpPr>
        <p:grpSpPr>
          <a:xfrm rot="1432961">
            <a:off x="4821280" y="2411514"/>
            <a:ext cx="4205270" cy="4216424"/>
            <a:chOff x="2042610" y="5438075"/>
            <a:chExt cx="3371092" cy="3380027"/>
          </a:xfrm>
        </p:grpSpPr>
        <p:sp>
          <p:nvSpPr>
            <p:cNvPr id="109" name="Freeform 6"/>
            <p:cNvSpPr>
              <a:spLocks/>
            </p:cNvSpPr>
            <p:nvPr/>
          </p:nvSpPr>
          <p:spPr bwMode="auto">
            <a:xfrm rot="2567503">
              <a:off x="2461722" y="5967659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0" name="Freeform 6"/>
            <p:cNvSpPr>
              <a:spLocks/>
            </p:cNvSpPr>
            <p:nvPr/>
          </p:nvSpPr>
          <p:spPr bwMode="auto">
            <a:xfrm rot="5178870">
              <a:off x="3486328" y="554341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1" name="Freeform 6"/>
            <p:cNvSpPr>
              <a:spLocks/>
            </p:cNvSpPr>
            <p:nvPr/>
          </p:nvSpPr>
          <p:spPr bwMode="auto">
            <a:xfrm rot="7782946">
              <a:off x="2426658" y="8030288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2" name="Freeform 6"/>
            <p:cNvSpPr>
              <a:spLocks/>
            </p:cNvSpPr>
            <p:nvPr/>
          </p:nvSpPr>
          <p:spPr bwMode="auto">
            <a:xfrm rot="7959562">
              <a:off x="4600293" y="5995521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 rot="5178870">
              <a:off x="3486271" y="849716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 rot="2567503">
              <a:off x="4599068" y="8024943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5" name="Freeform 6"/>
            <p:cNvSpPr>
              <a:spLocks/>
            </p:cNvSpPr>
            <p:nvPr/>
          </p:nvSpPr>
          <p:spPr bwMode="auto">
            <a:xfrm>
              <a:off x="4987425" y="7056961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6" name="Freeform 6"/>
            <p:cNvSpPr>
              <a:spLocks/>
            </p:cNvSpPr>
            <p:nvPr/>
          </p:nvSpPr>
          <p:spPr bwMode="auto">
            <a:xfrm>
              <a:off x="2042610" y="6997277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</p:grpSp>
      <p:grpSp>
        <p:nvGrpSpPr>
          <p:cNvPr id="121" name="Group 120"/>
          <p:cNvGrpSpPr>
            <a:grpSpLocks noChangeAspect="1"/>
          </p:cNvGrpSpPr>
          <p:nvPr/>
        </p:nvGrpSpPr>
        <p:grpSpPr>
          <a:xfrm>
            <a:off x="6186888" y="3870174"/>
            <a:ext cx="1414937" cy="1328054"/>
            <a:chOff x="8265490" y="2589710"/>
            <a:chExt cx="1714568" cy="1609287"/>
          </a:xfrm>
        </p:grpSpPr>
        <p:cxnSp>
          <p:nvCxnSpPr>
            <p:cNvPr id="117" name="Straight Arrow Connector 116"/>
            <p:cNvCxnSpPr/>
            <p:nvPr/>
          </p:nvCxnSpPr>
          <p:spPr>
            <a:xfrm flipV="1">
              <a:off x="9397804" y="2599436"/>
              <a:ext cx="582254" cy="56313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/>
            <p:nvPr/>
          </p:nvCxnSpPr>
          <p:spPr>
            <a:xfrm flipH="1" flipV="1">
              <a:off x="8319426" y="2589710"/>
              <a:ext cx="584579" cy="57285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/>
            <p:nvPr/>
          </p:nvCxnSpPr>
          <p:spPr>
            <a:xfrm flipH="1">
              <a:off x="8265490" y="3656877"/>
              <a:ext cx="597837" cy="5421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>
              <a:off x="9409885" y="3656877"/>
              <a:ext cx="556936" cy="5421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TextBox 121"/>
          <p:cNvSpPr txBox="1"/>
          <p:nvPr/>
        </p:nvSpPr>
        <p:spPr>
          <a:xfrm>
            <a:off x="3221487" y="5621209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ill Sans" charset="0"/>
                <a:ea typeface="Gill Sans" charset="0"/>
                <a:cs typeface="Gill Sans" charset="0"/>
              </a:rPr>
              <a:t>pulsar wind nebula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3178510" y="6167036"/>
            <a:ext cx="1756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Gill Sans" charset="0"/>
                <a:ea typeface="Gill Sans" charset="0"/>
                <a:cs typeface="Gill Sans" charset="0"/>
              </a:rPr>
              <a:t>supernova ejecta</a:t>
            </a:r>
          </a:p>
        </p:txBody>
      </p:sp>
      <p:cxnSp>
        <p:nvCxnSpPr>
          <p:cNvPr id="125" name="Straight Connector 124"/>
          <p:cNvCxnSpPr/>
          <p:nvPr/>
        </p:nvCxnSpPr>
        <p:spPr>
          <a:xfrm flipH="1">
            <a:off x="5053567" y="5334311"/>
            <a:ext cx="675344" cy="47738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>
            <a:endCxn id="122" idx="1"/>
          </p:cNvCxnSpPr>
          <p:nvPr/>
        </p:nvCxnSpPr>
        <p:spPr>
          <a:xfrm>
            <a:off x="2600359" y="5024803"/>
            <a:ext cx="621128" cy="78107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>
            <a:endCxn id="123" idx="1"/>
          </p:cNvCxnSpPr>
          <p:nvPr/>
        </p:nvCxnSpPr>
        <p:spPr>
          <a:xfrm>
            <a:off x="2538738" y="5567788"/>
            <a:ext cx="639772" cy="783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flipH="1">
            <a:off x="4865698" y="5811694"/>
            <a:ext cx="779137" cy="5694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172523" y="1238500"/>
            <a:ext cx="3114827" cy="33855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~ a </a:t>
            </a:r>
            <a:r>
              <a:rPr lang="en-US" sz="1600" dirty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few months after the explosion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4327928" y="1243056"/>
            <a:ext cx="2730064" cy="33855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~ </a:t>
            </a:r>
            <a:r>
              <a:rPr lang="en-US" sz="1600" smtClean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1-100 </a:t>
            </a:r>
            <a:r>
              <a:rPr lang="en-US" sz="1600" dirty="0" err="1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yr</a:t>
            </a:r>
            <a:r>
              <a:rPr lang="en-US" sz="1600" dirty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 after the explosion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4298678" y="1576578"/>
            <a:ext cx="49199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The non-thermal pulsar wind nebula </a:t>
            </a:r>
            <a:r>
              <a:rPr lang="en-US" sz="1600" dirty="0" smtClean="0">
                <a:latin typeface="Gill Sans" charset="0"/>
                <a:ea typeface="Gill Sans" charset="0"/>
                <a:cs typeface="Gill Sans" charset="0"/>
              </a:rPr>
              <a:t>(PWN) emission </a:t>
            </a:r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in </a:t>
            </a:r>
          </a:p>
          <a:p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the </a:t>
            </a:r>
            <a:r>
              <a:rPr lang="en-US" sz="1600" dirty="0" smtClean="0">
                <a:latin typeface="Gill Sans" charset="0"/>
                <a:ea typeface="Gill Sans" charset="0"/>
                <a:cs typeface="Gill Sans" charset="0"/>
              </a:rPr>
              <a:t>radio </a:t>
            </a:r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bands starts to escape the supernova ejecta. </a:t>
            </a:r>
            <a:endParaRPr lang="en-US" sz="1600" dirty="0" smtClean="0">
              <a:latin typeface="Gill Sans" charset="0"/>
              <a:ea typeface="Gill Sans" charset="0"/>
              <a:cs typeface="Gill Sans" charset="0"/>
            </a:endParaRPr>
          </a:p>
          <a:p>
            <a:r>
              <a:rPr lang="en-US" sz="1600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 </a:t>
            </a:r>
            <a:r>
              <a:rPr lang="en-US" sz="1600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r</a:t>
            </a:r>
            <a:r>
              <a:rPr lang="en-US" sz="1600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epeating FRBs and the persistent radio counterpart? </a:t>
            </a:r>
            <a:endParaRPr lang="en-US" sz="1600" dirty="0">
              <a:solidFill>
                <a:srgbClr val="FF0000"/>
              </a:solidFill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191738" y="1576578"/>
            <a:ext cx="3584699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The </a:t>
            </a:r>
            <a:r>
              <a:rPr lang="en-US" sz="1600" dirty="0" smtClean="0">
                <a:latin typeface="Gill Sans" charset="0"/>
                <a:ea typeface="Gill Sans" charset="0"/>
                <a:cs typeface="Gill Sans" charset="0"/>
              </a:rPr>
              <a:t>PWN </a:t>
            </a:r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emission is absorbed</a:t>
            </a:r>
          </a:p>
          <a:p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and thermalized in the supernova ejecta, </a:t>
            </a:r>
          </a:p>
          <a:p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powering </a:t>
            </a:r>
            <a:r>
              <a:rPr lang="en-US" sz="1600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a </a:t>
            </a:r>
            <a:r>
              <a:rPr lang="en-US" sz="1600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luminous </a:t>
            </a:r>
            <a:r>
              <a:rPr lang="en-US" sz="1600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supernova</a:t>
            </a:r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. </a:t>
            </a:r>
          </a:p>
        </p:txBody>
      </p:sp>
      <p:sp>
        <p:nvSpPr>
          <p:cNvPr id="165" name="Freeform 164"/>
          <p:cNvSpPr/>
          <p:nvPr/>
        </p:nvSpPr>
        <p:spPr>
          <a:xfrm>
            <a:off x="1456795" y="3901761"/>
            <a:ext cx="239794" cy="512285"/>
          </a:xfrm>
          <a:custGeom>
            <a:avLst/>
            <a:gdLst>
              <a:gd name="connsiteX0" fmla="*/ 275421 w 319725"/>
              <a:gd name="connsiteY0" fmla="*/ 683046 h 683046"/>
              <a:gd name="connsiteX1" fmla="*/ 297455 w 319725"/>
              <a:gd name="connsiteY1" fmla="*/ 418641 h 683046"/>
              <a:gd name="connsiteX2" fmla="*/ 0 w 319725"/>
              <a:gd name="connsiteY2" fmla="*/ 0 h 683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9725" h="683046">
                <a:moveTo>
                  <a:pt x="275421" y="683046"/>
                </a:moveTo>
                <a:cubicBezTo>
                  <a:pt x="309389" y="607764"/>
                  <a:pt x="343358" y="532482"/>
                  <a:pt x="297455" y="418641"/>
                </a:cubicBezTo>
                <a:cubicBezTo>
                  <a:pt x="251552" y="304800"/>
                  <a:pt x="0" y="0"/>
                  <a:pt x="0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6" name="Freeform 165"/>
          <p:cNvSpPr/>
          <p:nvPr/>
        </p:nvSpPr>
        <p:spPr>
          <a:xfrm>
            <a:off x="1624601" y="4612349"/>
            <a:ext cx="278376" cy="479234"/>
          </a:xfrm>
          <a:custGeom>
            <a:avLst/>
            <a:gdLst>
              <a:gd name="connsiteX0" fmla="*/ 51679 w 371168"/>
              <a:gd name="connsiteY0" fmla="*/ 0 h 638978"/>
              <a:gd name="connsiteX1" fmla="*/ 18629 w 371168"/>
              <a:gd name="connsiteY1" fmla="*/ 143219 h 638978"/>
              <a:gd name="connsiteX2" fmla="*/ 305067 w 371168"/>
              <a:gd name="connsiteY2" fmla="*/ 374574 h 638978"/>
              <a:gd name="connsiteX3" fmla="*/ 371168 w 371168"/>
              <a:gd name="connsiteY3" fmla="*/ 638978 h 63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168" h="638978">
                <a:moveTo>
                  <a:pt x="51679" y="0"/>
                </a:moveTo>
                <a:cubicBezTo>
                  <a:pt x="14038" y="40395"/>
                  <a:pt x="-23602" y="80790"/>
                  <a:pt x="18629" y="143219"/>
                </a:cubicBezTo>
                <a:cubicBezTo>
                  <a:pt x="60860" y="205648"/>
                  <a:pt x="246311" y="291948"/>
                  <a:pt x="305067" y="374574"/>
                </a:cubicBezTo>
                <a:cubicBezTo>
                  <a:pt x="363823" y="457200"/>
                  <a:pt x="371168" y="638978"/>
                  <a:pt x="371168" y="638978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7" name="Freeform 166"/>
          <p:cNvSpPr/>
          <p:nvPr/>
        </p:nvSpPr>
        <p:spPr>
          <a:xfrm>
            <a:off x="6690265" y="3910428"/>
            <a:ext cx="239794" cy="512285"/>
          </a:xfrm>
          <a:custGeom>
            <a:avLst/>
            <a:gdLst>
              <a:gd name="connsiteX0" fmla="*/ 275421 w 319725"/>
              <a:gd name="connsiteY0" fmla="*/ 683046 h 683046"/>
              <a:gd name="connsiteX1" fmla="*/ 297455 w 319725"/>
              <a:gd name="connsiteY1" fmla="*/ 418641 h 683046"/>
              <a:gd name="connsiteX2" fmla="*/ 0 w 319725"/>
              <a:gd name="connsiteY2" fmla="*/ 0 h 683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9725" h="683046">
                <a:moveTo>
                  <a:pt x="275421" y="683046"/>
                </a:moveTo>
                <a:cubicBezTo>
                  <a:pt x="309389" y="607764"/>
                  <a:pt x="343358" y="532482"/>
                  <a:pt x="297455" y="418641"/>
                </a:cubicBezTo>
                <a:cubicBezTo>
                  <a:pt x="251552" y="304800"/>
                  <a:pt x="0" y="0"/>
                  <a:pt x="0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8" name="Freeform 167"/>
          <p:cNvSpPr/>
          <p:nvPr/>
        </p:nvSpPr>
        <p:spPr>
          <a:xfrm>
            <a:off x="6858071" y="4621016"/>
            <a:ext cx="278376" cy="479234"/>
          </a:xfrm>
          <a:custGeom>
            <a:avLst/>
            <a:gdLst>
              <a:gd name="connsiteX0" fmla="*/ 51679 w 371168"/>
              <a:gd name="connsiteY0" fmla="*/ 0 h 638978"/>
              <a:gd name="connsiteX1" fmla="*/ 18629 w 371168"/>
              <a:gd name="connsiteY1" fmla="*/ 143219 h 638978"/>
              <a:gd name="connsiteX2" fmla="*/ 305067 w 371168"/>
              <a:gd name="connsiteY2" fmla="*/ 374574 h 638978"/>
              <a:gd name="connsiteX3" fmla="*/ 371168 w 371168"/>
              <a:gd name="connsiteY3" fmla="*/ 638978 h 63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168" h="638978">
                <a:moveTo>
                  <a:pt x="51679" y="0"/>
                </a:moveTo>
                <a:cubicBezTo>
                  <a:pt x="14038" y="40395"/>
                  <a:pt x="-23602" y="80790"/>
                  <a:pt x="18629" y="143219"/>
                </a:cubicBezTo>
                <a:cubicBezTo>
                  <a:pt x="60860" y="205648"/>
                  <a:pt x="246311" y="291948"/>
                  <a:pt x="305067" y="374574"/>
                </a:cubicBezTo>
                <a:cubicBezTo>
                  <a:pt x="363823" y="457200"/>
                  <a:pt x="371168" y="638978"/>
                  <a:pt x="371168" y="638978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Title 1"/>
          <p:cNvSpPr txBox="1">
            <a:spLocks/>
          </p:cNvSpPr>
          <p:nvPr/>
        </p:nvSpPr>
        <p:spPr>
          <a:xfrm>
            <a:off x="0" y="203594"/>
            <a:ext cx="9144000" cy="109328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Gill Sans" charset="0"/>
                <a:ea typeface="Gill Sans" charset="0"/>
                <a:cs typeface="Gill Sans" charset="0"/>
              </a:rPr>
              <a:t>A </a:t>
            </a:r>
            <a:r>
              <a:rPr lang="en-US" sz="4000" b="1" dirty="0" smtClean="0">
                <a:latin typeface="Gill Sans" charset="0"/>
                <a:ea typeface="Gill Sans" charset="0"/>
                <a:cs typeface="Gill Sans" charset="0"/>
              </a:rPr>
              <a:t>very young </a:t>
            </a:r>
            <a:r>
              <a:rPr lang="en-US" sz="4000" b="1" dirty="0" smtClean="0">
                <a:latin typeface="Gill Sans" charset="0"/>
                <a:ea typeface="Gill Sans" charset="0"/>
                <a:cs typeface="Gill Sans" charset="0"/>
              </a:rPr>
              <a:t>NS in a bubble</a:t>
            </a:r>
            <a:endParaRPr lang="en-US" sz="4000" b="1" dirty="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96873" y="1079432"/>
            <a:ext cx="4991947" cy="569312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84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523" y="1146445"/>
            <a:ext cx="7276814" cy="421289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38001" y="0"/>
            <a:ext cx="7886700" cy="1325563"/>
          </a:xfrm>
        </p:spPr>
        <p:txBody>
          <a:bodyPr/>
          <a:lstStyle/>
          <a:p>
            <a:r>
              <a:rPr lang="en-US" b="1" dirty="0" smtClean="0">
                <a:latin typeface="Gill Sans" charset="0"/>
                <a:ea typeface="Gill Sans" charset="0"/>
                <a:cs typeface="Gill Sans" charset="0"/>
              </a:rPr>
              <a:t>GeV-</a:t>
            </a:r>
            <a:r>
              <a:rPr lang="en-US" b="1" dirty="0" err="1" smtClean="0">
                <a:latin typeface="Gill Sans" charset="0"/>
                <a:ea typeface="Gill Sans" charset="0"/>
                <a:cs typeface="Gill Sans" charset="0"/>
              </a:rPr>
              <a:t>TeV</a:t>
            </a:r>
            <a:r>
              <a:rPr lang="en-US" b="1" dirty="0" smtClean="0">
                <a:latin typeface="Gill Sans" charset="0"/>
                <a:ea typeface="Gill Sans" charset="0"/>
                <a:cs typeface="Gill Sans" charset="0"/>
              </a:rPr>
              <a:t> flares?</a:t>
            </a:r>
            <a:endParaRPr lang="en-US" b="1" dirty="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4" name="テキスト ボックス 9"/>
          <p:cNvSpPr txBox="1"/>
          <p:nvPr/>
        </p:nvSpPr>
        <p:spPr>
          <a:xfrm>
            <a:off x="6704372" y="662781"/>
            <a:ext cx="2009140" cy="307777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err="1" smtClean="0">
                <a:latin typeface="Gill Sans"/>
                <a:cs typeface="Gill Sans"/>
              </a:rPr>
              <a:t>Murase</a:t>
            </a:r>
            <a:r>
              <a:rPr lang="en-US" altLang="ja-JP" sz="1400" dirty="0" smtClean="0">
                <a:latin typeface="Gill Sans"/>
                <a:cs typeface="Gill Sans"/>
              </a:rPr>
              <a:t>, </a:t>
            </a:r>
            <a:r>
              <a:rPr lang="en-US" altLang="ja-JP" sz="1400" dirty="0" smtClean="0">
                <a:latin typeface="Gill Sans"/>
                <a:cs typeface="Gill Sans"/>
              </a:rPr>
              <a:t>KK, </a:t>
            </a:r>
            <a:r>
              <a:rPr lang="en-US" altLang="ja-JP" sz="1400" dirty="0" err="1" smtClean="0">
                <a:latin typeface="Gill Sans"/>
                <a:cs typeface="Gill Sans"/>
              </a:rPr>
              <a:t>Meszaros</a:t>
            </a:r>
            <a:r>
              <a:rPr lang="en-US" altLang="ja-JP" sz="1400" dirty="0" smtClean="0">
                <a:latin typeface="Gill Sans"/>
                <a:cs typeface="Gill Sans"/>
              </a:rPr>
              <a:t> 16</a:t>
            </a:r>
            <a:endParaRPr kumimoji="1" lang="ja-JP" altLang="en-US" sz="1400" dirty="0">
              <a:latin typeface="Gill Sans"/>
              <a:cs typeface="Gill Sans"/>
            </a:endParaRPr>
          </a:p>
        </p:txBody>
      </p:sp>
      <p:sp>
        <p:nvSpPr>
          <p:cNvPr id="5" name="テキスト ボックス 9"/>
          <p:cNvSpPr txBox="1"/>
          <p:nvPr/>
        </p:nvSpPr>
        <p:spPr>
          <a:xfrm>
            <a:off x="6704372" y="322730"/>
            <a:ext cx="1136465" cy="30777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 err="1" smtClean="0">
                <a:latin typeface="Gill Sans"/>
                <a:cs typeface="Gill Sans"/>
              </a:rPr>
              <a:t>Lyubarsky</a:t>
            </a:r>
            <a:r>
              <a:rPr lang="en-US" altLang="ja-JP" sz="1400" dirty="0" smtClean="0">
                <a:latin typeface="Gill Sans"/>
                <a:cs typeface="Gill Sans"/>
              </a:rPr>
              <a:t> 14</a:t>
            </a:r>
            <a:endParaRPr kumimoji="1" lang="ja-JP" altLang="en-US" sz="1400" dirty="0">
              <a:latin typeface="Gill Sans"/>
              <a:cs typeface="Gill San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8925" y="5327456"/>
            <a:ext cx="8096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Gill Sans" charset="0"/>
                <a:ea typeface="Gill Sans" charset="0"/>
                <a:cs typeface="Gill Sans" charset="0"/>
              </a:rPr>
              <a:t>t</a:t>
            </a:r>
            <a:r>
              <a:rPr lang="en-US" sz="2400" i="1" dirty="0" smtClean="0">
                <a:latin typeface="Gill Sans" charset="0"/>
                <a:ea typeface="Gill Sans" charset="0"/>
                <a:cs typeface="Gill Sans" charset="0"/>
              </a:rPr>
              <a:t>otal </a:t>
            </a:r>
            <a:r>
              <a:rPr lang="en-US" sz="2400" i="1" dirty="0" err="1" smtClean="0">
                <a:latin typeface="Gill Sans" charset="0"/>
                <a:ea typeface="Gill Sans" charset="0"/>
                <a:cs typeface="Gill Sans" charset="0"/>
              </a:rPr>
              <a:t>fluence</a:t>
            </a:r>
            <a:r>
              <a:rPr lang="en-US" sz="2400" i="1" dirty="0" smtClean="0">
                <a:latin typeface="Gill Sans" charset="0"/>
                <a:ea typeface="Gill Sans" charset="0"/>
                <a:cs typeface="Gill Sans" charset="0"/>
              </a:rPr>
              <a:t>                           in GeV-</a:t>
            </a:r>
            <a:r>
              <a:rPr lang="en-US" sz="2400" i="1" dirty="0" err="1" smtClean="0">
                <a:latin typeface="Gill Sans" charset="0"/>
                <a:ea typeface="Gill Sans" charset="0"/>
                <a:cs typeface="Gill Sans" charset="0"/>
              </a:rPr>
              <a:t>TeV</a:t>
            </a:r>
            <a:r>
              <a:rPr lang="en-US" sz="2400" i="1" dirty="0" smtClean="0">
                <a:latin typeface="Gill Sans" charset="0"/>
                <a:ea typeface="Gill Sans" charset="0"/>
                <a:cs typeface="Gill Sans" charset="0"/>
              </a:rPr>
              <a:t> (in the fast cooling case)</a:t>
            </a:r>
            <a:endParaRPr lang="en-US" sz="2400" i="1" dirty="0">
              <a:latin typeface="Gill Sans" charset="0"/>
              <a:ea typeface="Gill Sans" charset="0"/>
              <a:cs typeface="Gill Sans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8623" y="5440087"/>
            <a:ext cx="1961553" cy="3333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4140" y="5726175"/>
            <a:ext cx="8431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Gill Sans" charset="0"/>
                <a:ea typeface="Gill Sans" charset="0"/>
                <a:cs typeface="Gill Sans" charset="0"/>
              </a:rPr>
              <a:t>duration                        (sensitive to the Lorentz factor of the outflow)</a:t>
            </a:r>
            <a:endParaRPr lang="en-US" sz="2400" i="1" dirty="0">
              <a:latin typeface="Gill Sans" charset="0"/>
              <a:ea typeface="Gill Sans" charset="0"/>
              <a:cs typeface="Gill Sans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7073" y="5851544"/>
            <a:ext cx="1829161" cy="21519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8925" y="6259297"/>
            <a:ext cx="67542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 </a:t>
            </a:r>
            <a:r>
              <a:rPr lang="en-US" sz="2400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can be detectable from ~ 10-100 </a:t>
            </a:r>
            <a:r>
              <a:rPr lang="en-US" sz="2400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Mpc</a:t>
            </a:r>
            <a:r>
              <a:rPr lang="en-US" sz="2400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 by HAWC </a:t>
            </a:r>
            <a:endParaRPr lang="en-US" sz="2400" dirty="0">
              <a:solidFill>
                <a:srgbClr val="FF0000"/>
              </a:solidFill>
              <a:latin typeface="Gill Sans" charset="0"/>
              <a:ea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00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/>
          <p:cNvSpPr>
            <a:spLocks noChangeAspect="1"/>
          </p:cNvSpPr>
          <p:nvPr/>
        </p:nvSpPr>
        <p:spPr>
          <a:xfrm>
            <a:off x="184812" y="3014457"/>
            <a:ext cx="3004504" cy="3004504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513418" y="3348339"/>
            <a:ext cx="2347293" cy="2347293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817443" y="3632791"/>
            <a:ext cx="1739243" cy="173924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6" name="Group 45"/>
          <p:cNvGrpSpPr/>
          <p:nvPr/>
        </p:nvGrpSpPr>
        <p:grpSpPr>
          <a:xfrm rot="16200000">
            <a:off x="1596778" y="4302876"/>
            <a:ext cx="180572" cy="433656"/>
            <a:chOff x="932704" y="2655343"/>
            <a:chExt cx="553769" cy="1329917"/>
          </a:xfrm>
        </p:grpSpPr>
        <p:sp>
          <p:nvSpPr>
            <p:cNvPr id="48" name="Freeform 47"/>
            <p:cNvSpPr/>
            <p:nvPr/>
          </p:nvSpPr>
          <p:spPr>
            <a:xfrm>
              <a:off x="932704" y="2655343"/>
              <a:ext cx="467738" cy="613484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49" name="Freeform 48"/>
            <p:cNvSpPr/>
            <p:nvPr/>
          </p:nvSpPr>
          <p:spPr>
            <a:xfrm rot="20630758" flipV="1">
              <a:off x="975269" y="3381764"/>
              <a:ext cx="511204" cy="603496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50" name="Freeform 49"/>
            <p:cNvSpPr/>
            <p:nvPr/>
          </p:nvSpPr>
          <p:spPr>
            <a:xfrm rot="20630758" flipV="1">
              <a:off x="1109212" y="3388157"/>
              <a:ext cx="265340" cy="357682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51" name="Freeform 50"/>
            <p:cNvSpPr/>
            <p:nvPr/>
          </p:nvSpPr>
          <p:spPr>
            <a:xfrm rot="20923009">
              <a:off x="1126063" y="2866420"/>
              <a:ext cx="121985" cy="329827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52" name="Oval 18"/>
            <p:cNvSpPr>
              <a:spLocks noChangeAspect="1" noChangeArrowheads="1"/>
            </p:cNvSpPr>
            <p:nvPr/>
          </p:nvSpPr>
          <p:spPr bwMode="auto">
            <a:xfrm>
              <a:off x="1077948" y="3138856"/>
              <a:ext cx="329184" cy="329184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50000">
                  <a:srgbClr val="7030A0"/>
                </a:gs>
                <a:gs pos="100000">
                  <a:srgbClr val="FF40FF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altLang="ja-JP" sz="1620" dirty="0">
                <a:latin typeface="Gill Sans" charset="0"/>
                <a:ea typeface="Gill Sans" charset="0"/>
                <a:cs typeface="Gill Sans" charset="0"/>
              </a:endParaRPr>
            </a:p>
          </p:txBody>
        </p:sp>
      </p:grpSp>
      <p:sp>
        <p:nvSpPr>
          <p:cNvPr id="53" name="Oval 52"/>
          <p:cNvSpPr>
            <a:spLocks noChangeAspect="1"/>
          </p:cNvSpPr>
          <p:nvPr/>
        </p:nvSpPr>
        <p:spPr>
          <a:xfrm>
            <a:off x="4958406" y="2569483"/>
            <a:ext cx="3902188" cy="3902189"/>
          </a:xfrm>
          <a:prstGeom prst="ellipse">
            <a:avLst/>
          </a:prstGeom>
          <a:gradFill flip="none" rotWithShape="1">
            <a:gsLst>
              <a:gs pos="0">
                <a:schemeClr val="tx1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309890" y="2922594"/>
            <a:ext cx="3188229" cy="3188229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5710475" y="3322960"/>
            <a:ext cx="2398051" cy="239805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8" name="Group 57"/>
          <p:cNvGrpSpPr/>
          <p:nvPr/>
        </p:nvGrpSpPr>
        <p:grpSpPr>
          <a:xfrm rot="16200000">
            <a:off x="6819214" y="4302878"/>
            <a:ext cx="180572" cy="433656"/>
            <a:chOff x="932704" y="2655343"/>
            <a:chExt cx="553769" cy="1329917"/>
          </a:xfrm>
        </p:grpSpPr>
        <p:sp>
          <p:nvSpPr>
            <p:cNvPr id="60" name="Freeform 59"/>
            <p:cNvSpPr/>
            <p:nvPr/>
          </p:nvSpPr>
          <p:spPr>
            <a:xfrm>
              <a:off x="932704" y="2655343"/>
              <a:ext cx="467738" cy="613484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61" name="Freeform 60"/>
            <p:cNvSpPr/>
            <p:nvPr/>
          </p:nvSpPr>
          <p:spPr>
            <a:xfrm rot="20630758" flipV="1">
              <a:off x="975269" y="3381764"/>
              <a:ext cx="511204" cy="603496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62" name="Freeform 61"/>
            <p:cNvSpPr/>
            <p:nvPr/>
          </p:nvSpPr>
          <p:spPr>
            <a:xfrm rot="20630758" flipV="1">
              <a:off x="1109212" y="3388157"/>
              <a:ext cx="265340" cy="357682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63" name="Freeform 62"/>
            <p:cNvSpPr/>
            <p:nvPr/>
          </p:nvSpPr>
          <p:spPr>
            <a:xfrm rot="20923009">
              <a:off x="1126063" y="2866420"/>
              <a:ext cx="121985" cy="329827"/>
            </a:xfrm>
            <a:custGeom>
              <a:avLst/>
              <a:gdLst>
                <a:gd name="connsiteX0" fmla="*/ 263614 w 416581"/>
                <a:gd name="connsiteY0" fmla="*/ 894854 h 894854"/>
                <a:gd name="connsiteX1" fmla="*/ 2357 w 416581"/>
                <a:gd name="connsiteY1" fmla="*/ 551954 h 894854"/>
                <a:gd name="connsiteX2" fmla="*/ 149314 w 416581"/>
                <a:gd name="connsiteY2" fmla="*/ 13112 h 894854"/>
                <a:gd name="connsiteX3" fmla="*/ 394242 w 416581"/>
                <a:gd name="connsiteY3" fmla="*/ 209054 h 894854"/>
                <a:gd name="connsiteX4" fmla="*/ 394242 w 416581"/>
                <a:gd name="connsiteY4" fmla="*/ 682583 h 894854"/>
                <a:gd name="connsiteX5" fmla="*/ 296271 w 416581"/>
                <a:gd name="connsiteY5" fmla="*/ 845869 h 89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6581" h="894854">
                  <a:moveTo>
                    <a:pt x="263614" y="894854"/>
                  </a:moveTo>
                  <a:cubicBezTo>
                    <a:pt x="142510" y="796882"/>
                    <a:pt x="21407" y="698911"/>
                    <a:pt x="2357" y="551954"/>
                  </a:cubicBezTo>
                  <a:cubicBezTo>
                    <a:pt x="-16693" y="404997"/>
                    <a:pt x="84000" y="70262"/>
                    <a:pt x="149314" y="13112"/>
                  </a:cubicBezTo>
                  <a:cubicBezTo>
                    <a:pt x="214628" y="-44038"/>
                    <a:pt x="353421" y="97476"/>
                    <a:pt x="394242" y="209054"/>
                  </a:cubicBezTo>
                  <a:cubicBezTo>
                    <a:pt x="435063" y="320632"/>
                    <a:pt x="410571" y="576447"/>
                    <a:pt x="394242" y="682583"/>
                  </a:cubicBezTo>
                  <a:cubicBezTo>
                    <a:pt x="377914" y="788719"/>
                    <a:pt x="296271" y="845869"/>
                    <a:pt x="296271" y="84586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2296" tIns="41148" rIns="82296" bIns="41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20"/>
            </a:p>
          </p:txBody>
        </p:sp>
        <p:sp>
          <p:nvSpPr>
            <p:cNvPr id="64" name="Oval 18"/>
            <p:cNvSpPr>
              <a:spLocks noChangeAspect="1" noChangeArrowheads="1"/>
            </p:cNvSpPr>
            <p:nvPr/>
          </p:nvSpPr>
          <p:spPr bwMode="auto">
            <a:xfrm>
              <a:off x="1077948" y="3138856"/>
              <a:ext cx="329184" cy="329184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50000">
                  <a:srgbClr val="7030A0"/>
                </a:gs>
                <a:gs pos="100000">
                  <a:srgbClr val="FF40FF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altLang="ja-JP" sz="1620" dirty="0">
                <a:latin typeface="Gill Sans" charset="0"/>
                <a:ea typeface="Gill Sans" charset="0"/>
                <a:cs typeface="Gill Sans" charset="0"/>
              </a:endParaRPr>
            </a:p>
          </p:txBody>
        </p:sp>
      </p:grpSp>
      <p:sp>
        <p:nvSpPr>
          <p:cNvPr id="65" name="Right Arrow 64"/>
          <p:cNvSpPr/>
          <p:nvPr/>
        </p:nvSpPr>
        <p:spPr>
          <a:xfrm>
            <a:off x="3527179" y="4161105"/>
            <a:ext cx="1005366" cy="711206"/>
          </a:xfrm>
          <a:prstGeom prst="right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67" name="Straight Arrow Connector 66"/>
          <p:cNvCxnSpPr/>
          <p:nvPr/>
        </p:nvCxnSpPr>
        <p:spPr>
          <a:xfrm flipV="1">
            <a:off x="1847383" y="3968207"/>
            <a:ext cx="387469" cy="37474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 flipV="1">
            <a:off x="1129761" y="3961736"/>
            <a:ext cx="389016" cy="38121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>
            <a:off x="1093869" y="4671897"/>
            <a:ext cx="397839" cy="36076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1855423" y="4671897"/>
            <a:ext cx="370621" cy="36076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Freeform 6"/>
          <p:cNvSpPr>
            <a:spLocks/>
          </p:cNvSpPr>
          <p:nvPr/>
        </p:nvSpPr>
        <p:spPr bwMode="auto">
          <a:xfrm rot="2567503">
            <a:off x="838239" y="3705256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2" name="Freeform 6"/>
          <p:cNvSpPr>
            <a:spLocks/>
          </p:cNvSpPr>
          <p:nvPr/>
        </p:nvSpPr>
        <p:spPr bwMode="auto">
          <a:xfrm rot="5178870">
            <a:off x="1531710" y="3427426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3" name="Freeform 6"/>
          <p:cNvSpPr>
            <a:spLocks/>
          </p:cNvSpPr>
          <p:nvPr/>
        </p:nvSpPr>
        <p:spPr bwMode="auto">
          <a:xfrm rot="7782946">
            <a:off x="783526" y="5115862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4" name="Freeform 6"/>
          <p:cNvSpPr>
            <a:spLocks/>
          </p:cNvSpPr>
          <p:nvPr/>
        </p:nvSpPr>
        <p:spPr bwMode="auto">
          <a:xfrm rot="7959562">
            <a:off x="2303874" y="3743548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5" name="Freeform 6"/>
          <p:cNvSpPr>
            <a:spLocks/>
          </p:cNvSpPr>
          <p:nvPr/>
        </p:nvSpPr>
        <p:spPr bwMode="auto">
          <a:xfrm rot="5178870">
            <a:off x="1528443" y="5461958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7" name="Freeform 6"/>
          <p:cNvSpPr>
            <a:spLocks/>
          </p:cNvSpPr>
          <p:nvPr/>
        </p:nvSpPr>
        <p:spPr bwMode="auto">
          <a:xfrm rot="2567503">
            <a:off x="2305705" y="5121807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8" name="Freeform 6"/>
          <p:cNvSpPr>
            <a:spLocks/>
          </p:cNvSpPr>
          <p:nvPr/>
        </p:nvSpPr>
        <p:spPr bwMode="auto">
          <a:xfrm>
            <a:off x="2566849" y="4461991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89" name="Freeform 6"/>
          <p:cNvSpPr>
            <a:spLocks/>
          </p:cNvSpPr>
          <p:nvPr/>
        </p:nvSpPr>
        <p:spPr bwMode="auto">
          <a:xfrm>
            <a:off x="533771" y="4430672"/>
            <a:ext cx="283672" cy="143480"/>
          </a:xfrm>
          <a:custGeom>
            <a:avLst/>
            <a:gdLst>
              <a:gd name="T0" fmla="*/ 0 w 590"/>
              <a:gd name="T1" fmla="*/ 2147483647 h 106"/>
              <a:gd name="T2" fmla="*/ 2147483647 w 590"/>
              <a:gd name="T3" fmla="*/ 2147483647 h 106"/>
              <a:gd name="T4" fmla="*/ 2147483647 w 590"/>
              <a:gd name="T5" fmla="*/ 2147483647 h 106"/>
              <a:gd name="T6" fmla="*/ 2147483647 w 590"/>
              <a:gd name="T7" fmla="*/ 2147483647 h 106"/>
              <a:gd name="T8" fmla="*/ 2147483647 w 590"/>
              <a:gd name="T9" fmla="*/ 2147483647 h 106"/>
              <a:gd name="T10" fmla="*/ 2147483647 w 590"/>
              <a:gd name="T11" fmla="*/ 2147483647 h 106"/>
              <a:gd name="T12" fmla="*/ 2147483647 w 590"/>
              <a:gd name="T13" fmla="*/ 2147483647 h 106"/>
              <a:gd name="T14" fmla="*/ 2147483647 w 590"/>
              <a:gd name="T15" fmla="*/ 2147483647 h 106"/>
              <a:gd name="T16" fmla="*/ 2147483647 w 590"/>
              <a:gd name="T17" fmla="*/ 2147483647 h 106"/>
              <a:gd name="T18" fmla="*/ 2147483647 w 590"/>
              <a:gd name="T19" fmla="*/ 2147483647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106"/>
              <a:gd name="T32" fmla="*/ 590 w 590"/>
              <a:gd name="T33" fmla="*/ 106 h 1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106">
                <a:moveTo>
                  <a:pt x="0" y="53"/>
                </a:moveTo>
                <a:cubicBezTo>
                  <a:pt x="11" y="26"/>
                  <a:pt x="23" y="0"/>
                  <a:pt x="46" y="7"/>
                </a:cubicBezTo>
                <a:cubicBezTo>
                  <a:pt x="69" y="14"/>
                  <a:pt x="113" y="98"/>
                  <a:pt x="136" y="98"/>
                </a:cubicBezTo>
                <a:cubicBezTo>
                  <a:pt x="159" y="98"/>
                  <a:pt x="159" y="7"/>
                  <a:pt x="182" y="7"/>
                </a:cubicBezTo>
                <a:cubicBezTo>
                  <a:pt x="205" y="7"/>
                  <a:pt x="249" y="98"/>
                  <a:pt x="272" y="98"/>
                </a:cubicBezTo>
                <a:cubicBezTo>
                  <a:pt x="295" y="98"/>
                  <a:pt x="295" y="7"/>
                  <a:pt x="318" y="7"/>
                </a:cubicBezTo>
                <a:cubicBezTo>
                  <a:pt x="341" y="7"/>
                  <a:pt x="385" y="98"/>
                  <a:pt x="408" y="98"/>
                </a:cubicBezTo>
                <a:cubicBezTo>
                  <a:pt x="431" y="98"/>
                  <a:pt x="431" y="7"/>
                  <a:pt x="454" y="7"/>
                </a:cubicBezTo>
                <a:cubicBezTo>
                  <a:pt x="477" y="7"/>
                  <a:pt x="522" y="90"/>
                  <a:pt x="545" y="98"/>
                </a:cubicBezTo>
                <a:cubicBezTo>
                  <a:pt x="568" y="106"/>
                  <a:pt x="583" y="60"/>
                  <a:pt x="590" y="53"/>
                </a:cubicBez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20">
              <a:latin typeface="Gill Sans" charset="0"/>
              <a:ea typeface="Gill Sans" charset="0"/>
              <a:cs typeface="Gill Sans" charset="0"/>
            </a:endParaRPr>
          </a:p>
        </p:txBody>
      </p:sp>
      <p:grpSp>
        <p:nvGrpSpPr>
          <p:cNvPr id="98" name="Group 97"/>
          <p:cNvGrpSpPr>
            <a:grpSpLocks noChangeAspect="1"/>
          </p:cNvGrpSpPr>
          <p:nvPr/>
        </p:nvGrpSpPr>
        <p:grpSpPr>
          <a:xfrm rot="1391468">
            <a:off x="107039" y="2945138"/>
            <a:ext cx="3160046" cy="3162032"/>
            <a:chOff x="1970624" y="5401735"/>
            <a:chExt cx="3481406" cy="3483590"/>
          </a:xfrm>
        </p:grpSpPr>
        <p:sp>
          <p:nvSpPr>
            <p:cNvPr id="90" name="Freeform 6"/>
            <p:cNvSpPr>
              <a:spLocks/>
            </p:cNvSpPr>
            <p:nvPr/>
          </p:nvSpPr>
          <p:spPr bwMode="auto">
            <a:xfrm rot="2567503">
              <a:off x="2428153" y="5924568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1" name="Freeform 6"/>
            <p:cNvSpPr>
              <a:spLocks/>
            </p:cNvSpPr>
            <p:nvPr/>
          </p:nvSpPr>
          <p:spPr bwMode="auto">
            <a:xfrm rot="5178870">
              <a:off x="3470238" y="550707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2" name="Freeform 6"/>
            <p:cNvSpPr>
              <a:spLocks/>
            </p:cNvSpPr>
            <p:nvPr/>
          </p:nvSpPr>
          <p:spPr bwMode="auto">
            <a:xfrm rot="7782946">
              <a:off x="2345934" y="804430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 rot="7959562">
              <a:off x="4630577" y="5982111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4" name="Freeform 6"/>
            <p:cNvSpPr>
              <a:spLocks/>
            </p:cNvSpPr>
            <p:nvPr/>
          </p:nvSpPr>
          <p:spPr bwMode="auto">
            <a:xfrm rot="5178870">
              <a:off x="3465328" y="8564383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 rot="2567503">
              <a:off x="4633329" y="8053234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5025753" y="7061722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97" name="Freeform 6"/>
            <p:cNvSpPr>
              <a:spLocks/>
            </p:cNvSpPr>
            <p:nvPr/>
          </p:nvSpPr>
          <p:spPr bwMode="auto">
            <a:xfrm>
              <a:off x="1970624" y="7014659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</p:grpSp>
      <p:grpSp>
        <p:nvGrpSpPr>
          <p:cNvPr id="99" name="Group 98"/>
          <p:cNvGrpSpPr>
            <a:grpSpLocks noChangeAspect="1"/>
          </p:cNvGrpSpPr>
          <p:nvPr/>
        </p:nvGrpSpPr>
        <p:grpSpPr>
          <a:xfrm rot="1391468">
            <a:off x="5341870" y="2940967"/>
            <a:ext cx="3160046" cy="3162032"/>
            <a:chOff x="1970624" y="5401735"/>
            <a:chExt cx="3481406" cy="3483590"/>
          </a:xfrm>
        </p:grpSpPr>
        <p:sp>
          <p:nvSpPr>
            <p:cNvPr id="100" name="Freeform 6"/>
            <p:cNvSpPr>
              <a:spLocks/>
            </p:cNvSpPr>
            <p:nvPr/>
          </p:nvSpPr>
          <p:spPr bwMode="auto">
            <a:xfrm rot="2567503">
              <a:off x="2428153" y="5924568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1" name="Freeform 6"/>
            <p:cNvSpPr>
              <a:spLocks/>
            </p:cNvSpPr>
            <p:nvPr/>
          </p:nvSpPr>
          <p:spPr bwMode="auto">
            <a:xfrm rot="5178870">
              <a:off x="3470238" y="550707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2" name="Freeform 6"/>
            <p:cNvSpPr>
              <a:spLocks/>
            </p:cNvSpPr>
            <p:nvPr/>
          </p:nvSpPr>
          <p:spPr bwMode="auto">
            <a:xfrm rot="7782946">
              <a:off x="2345934" y="804430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3" name="Freeform 6"/>
            <p:cNvSpPr>
              <a:spLocks/>
            </p:cNvSpPr>
            <p:nvPr/>
          </p:nvSpPr>
          <p:spPr bwMode="auto">
            <a:xfrm rot="7959562">
              <a:off x="4630577" y="5982111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 rot="5178870">
              <a:off x="3465328" y="8564383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 rot="2567503">
              <a:off x="4633329" y="8053234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6" name="Freeform 6"/>
            <p:cNvSpPr>
              <a:spLocks/>
            </p:cNvSpPr>
            <p:nvPr/>
          </p:nvSpPr>
          <p:spPr bwMode="auto">
            <a:xfrm>
              <a:off x="5025753" y="7061722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07" name="Freeform 6"/>
            <p:cNvSpPr>
              <a:spLocks/>
            </p:cNvSpPr>
            <p:nvPr/>
          </p:nvSpPr>
          <p:spPr bwMode="auto">
            <a:xfrm>
              <a:off x="1970624" y="7014659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</p:grpSp>
      <p:grpSp>
        <p:nvGrpSpPr>
          <p:cNvPr id="108" name="Group 107"/>
          <p:cNvGrpSpPr>
            <a:grpSpLocks noChangeAspect="1"/>
          </p:cNvGrpSpPr>
          <p:nvPr/>
        </p:nvGrpSpPr>
        <p:grpSpPr>
          <a:xfrm rot="1432961">
            <a:off x="4821280" y="2411514"/>
            <a:ext cx="4205270" cy="4216424"/>
            <a:chOff x="2042610" y="5438075"/>
            <a:chExt cx="3371092" cy="3380027"/>
          </a:xfrm>
        </p:grpSpPr>
        <p:sp>
          <p:nvSpPr>
            <p:cNvPr id="109" name="Freeform 6"/>
            <p:cNvSpPr>
              <a:spLocks/>
            </p:cNvSpPr>
            <p:nvPr/>
          </p:nvSpPr>
          <p:spPr bwMode="auto">
            <a:xfrm rot="2567503">
              <a:off x="2461722" y="5967659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0" name="Freeform 6"/>
            <p:cNvSpPr>
              <a:spLocks/>
            </p:cNvSpPr>
            <p:nvPr/>
          </p:nvSpPr>
          <p:spPr bwMode="auto">
            <a:xfrm rot="5178870">
              <a:off x="3486328" y="554341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1" name="Freeform 6"/>
            <p:cNvSpPr>
              <a:spLocks/>
            </p:cNvSpPr>
            <p:nvPr/>
          </p:nvSpPr>
          <p:spPr bwMode="auto">
            <a:xfrm rot="7782946">
              <a:off x="2426658" y="8030288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2" name="Freeform 6"/>
            <p:cNvSpPr>
              <a:spLocks/>
            </p:cNvSpPr>
            <p:nvPr/>
          </p:nvSpPr>
          <p:spPr bwMode="auto">
            <a:xfrm rot="7959562">
              <a:off x="4600293" y="5995521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3" name="Freeform 112"/>
            <p:cNvSpPr>
              <a:spLocks/>
            </p:cNvSpPr>
            <p:nvPr/>
          </p:nvSpPr>
          <p:spPr bwMode="auto">
            <a:xfrm rot="5178870">
              <a:off x="3486271" y="8497160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 rot="2567503">
              <a:off x="4599068" y="8024943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5" name="Freeform 6"/>
            <p:cNvSpPr>
              <a:spLocks/>
            </p:cNvSpPr>
            <p:nvPr/>
          </p:nvSpPr>
          <p:spPr bwMode="auto">
            <a:xfrm>
              <a:off x="4987425" y="7056961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  <p:sp>
          <p:nvSpPr>
            <p:cNvPr id="116" name="Freeform 6"/>
            <p:cNvSpPr>
              <a:spLocks/>
            </p:cNvSpPr>
            <p:nvPr/>
          </p:nvSpPr>
          <p:spPr bwMode="auto">
            <a:xfrm>
              <a:off x="2042610" y="6997277"/>
              <a:ext cx="426277" cy="215608"/>
            </a:xfrm>
            <a:custGeom>
              <a:avLst/>
              <a:gdLst>
                <a:gd name="T0" fmla="*/ 0 w 590"/>
                <a:gd name="T1" fmla="*/ 2147483647 h 106"/>
                <a:gd name="T2" fmla="*/ 2147483647 w 590"/>
                <a:gd name="T3" fmla="*/ 2147483647 h 106"/>
                <a:gd name="T4" fmla="*/ 2147483647 w 590"/>
                <a:gd name="T5" fmla="*/ 2147483647 h 106"/>
                <a:gd name="T6" fmla="*/ 2147483647 w 590"/>
                <a:gd name="T7" fmla="*/ 2147483647 h 106"/>
                <a:gd name="T8" fmla="*/ 2147483647 w 590"/>
                <a:gd name="T9" fmla="*/ 2147483647 h 106"/>
                <a:gd name="T10" fmla="*/ 2147483647 w 590"/>
                <a:gd name="T11" fmla="*/ 2147483647 h 106"/>
                <a:gd name="T12" fmla="*/ 2147483647 w 590"/>
                <a:gd name="T13" fmla="*/ 2147483647 h 106"/>
                <a:gd name="T14" fmla="*/ 2147483647 w 590"/>
                <a:gd name="T15" fmla="*/ 2147483647 h 106"/>
                <a:gd name="T16" fmla="*/ 2147483647 w 590"/>
                <a:gd name="T17" fmla="*/ 2147483647 h 106"/>
                <a:gd name="T18" fmla="*/ 2147483647 w 590"/>
                <a:gd name="T19" fmla="*/ 2147483647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90"/>
                <a:gd name="T31" fmla="*/ 0 h 106"/>
                <a:gd name="T32" fmla="*/ 590 w 590"/>
                <a:gd name="T33" fmla="*/ 106 h 1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90" h="106">
                  <a:moveTo>
                    <a:pt x="0" y="53"/>
                  </a:moveTo>
                  <a:cubicBezTo>
                    <a:pt x="11" y="26"/>
                    <a:pt x="23" y="0"/>
                    <a:pt x="46" y="7"/>
                  </a:cubicBezTo>
                  <a:cubicBezTo>
                    <a:pt x="69" y="14"/>
                    <a:pt x="113" y="98"/>
                    <a:pt x="136" y="98"/>
                  </a:cubicBezTo>
                  <a:cubicBezTo>
                    <a:pt x="159" y="98"/>
                    <a:pt x="159" y="7"/>
                    <a:pt x="182" y="7"/>
                  </a:cubicBezTo>
                  <a:cubicBezTo>
                    <a:pt x="205" y="7"/>
                    <a:pt x="249" y="98"/>
                    <a:pt x="272" y="98"/>
                  </a:cubicBezTo>
                  <a:cubicBezTo>
                    <a:pt x="295" y="98"/>
                    <a:pt x="295" y="7"/>
                    <a:pt x="318" y="7"/>
                  </a:cubicBezTo>
                  <a:cubicBezTo>
                    <a:pt x="341" y="7"/>
                    <a:pt x="385" y="98"/>
                    <a:pt x="408" y="98"/>
                  </a:cubicBezTo>
                  <a:cubicBezTo>
                    <a:pt x="431" y="98"/>
                    <a:pt x="431" y="7"/>
                    <a:pt x="454" y="7"/>
                  </a:cubicBezTo>
                  <a:cubicBezTo>
                    <a:pt x="477" y="7"/>
                    <a:pt x="522" y="90"/>
                    <a:pt x="545" y="98"/>
                  </a:cubicBezTo>
                  <a:cubicBezTo>
                    <a:pt x="568" y="106"/>
                    <a:pt x="583" y="60"/>
                    <a:pt x="590" y="53"/>
                  </a:cubicBezTo>
                </a:path>
              </a:pathLst>
            </a:cu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620">
                <a:latin typeface="Gill Sans" charset="0"/>
                <a:ea typeface="Gill Sans" charset="0"/>
                <a:cs typeface="Gill Sans" charset="0"/>
              </a:endParaRPr>
            </a:p>
          </p:txBody>
        </p:sp>
      </p:grpSp>
      <p:grpSp>
        <p:nvGrpSpPr>
          <p:cNvPr id="121" name="Group 120"/>
          <p:cNvGrpSpPr>
            <a:grpSpLocks noChangeAspect="1"/>
          </p:cNvGrpSpPr>
          <p:nvPr/>
        </p:nvGrpSpPr>
        <p:grpSpPr>
          <a:xfrm>
            <a:off x="6186888" y="3870174"/>
            <a:ext cx="1414937" cy="1328054"/>
            <a:chOff x="8265490" y="2589710"/>
            <a:chExt cx="1714568" cy="1609287"/>
          </a:xfrm>
        </p:grpSpPr>
        <p:cxnSp>
          <p:nvCxnSpPr>
            <p:cNvPr id="117" name="Straight Arrow Connector 116"/>
            <p:cNvCxnSpPr/>
            <p:nvPr/>
          </p:nvCxnSpPr>
          <p:spPr>
            <a:xfrm flipV="1">
              <a:off x="9397804" y="2599436"/>
              <a:ext cx="582254" cy="56313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/>
            <p:nvPr/>
          </p:nvCxnSpPr>
          <p:spPr>
            <a:xfrm flipH="1" flipV="1">
              <a:off x="8319426" y="2589710"/>
              <a:ext cx="584579" cy="57285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/>
            <p:nvPr/>
          </p:nvCxnSpPr>
          <p:spPr>
            <a:xfrm flipH="1">
              <a:off x="8265490" y="3656877"/>
              <a:ext cx="597837" cy="5421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>
              <a:off x="9409885" y="3656877"/>
              <a:ext cx="556936" cy="5421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TextBox 121"/>
          <p:cNvSpPr txBox="1"/>
          <p:nvPr/>
        </p:nvSpPr>
        <p:spPr>
          <a:xfrm>
            <a:off x="3221487" y="5621209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ill Sans" charset="0"/>
                <a:ea typeface="Gill Sans" charset="0"/>
                <a:cs typeface="Gill Sans" charset="0"/>
              </a:rPr>
              <a:t>pulsar wind nebula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3178510" y="6167036"/>
            <a:ext cx="1756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Gill Sans" charset="0"/>
                <a:ea typeface="Gill Sans" charset="0"/>
                <a:cs typeface="Gill Sans" charset="0"/>
              </a:rPr>
              <a:t>supernova ejecta</a:t>
            </a:r>
          </a:p>
        </p:txBody>
      </p:sp>
      <p:cxnSp>
        <p:nvCxnSpPr>
          <p:cNvPr id="125" name="Straight Connector 124"/>
          <p:cNvCxnSpPr/>
          <p:nvPr/>
        </p:nvCxnSpPr>
        <p:spPr>
          <a:xfrm flipH="1">
            <a:off x="5053567" y="5334311"/>
            <a:ext cx="675344" cy="47738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>
            <a:endCxn id="122" idx="1"/>
          </p:cNvCxnSpPr>
          <p:nvPr/>
        </p:nvCxnSpPr>
        <p:spPr>
          <a:xfrm>
            <a:off x="2600359" y="5024803"/>
            <a:ext cx="621128" cy="78107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>
            <a:endCxn id="123" idx="1"/>
          </p:cNvCxnSpPr>
          <p:nvPr/>
        </p:nvCxnSpPr>
        <p:spPr>
          <a:xfrm>
            <a:off x="2538738" y="5567788"/>
            <a:ext cx="639772" cy="783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flipH="1">
            <a:off x="4865698" y="5811694"/>
            <a:ext cx="779137" cy="5694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172523" y="1238500"/>
            <a:ext cx="3114827" cy="33855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~ a </a:t>
            </a:r>
            <a:r>
              <a:rPr lang="en-US" sz="1600" dirty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few months after the explosion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4298678" y="1576578"/>
            <a:ext cx="49199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The non-thermal pulsar wind nebula </a:t>
            </a:r>
            <a:r>
              <a:rPr lang="en-US" sz="1600" dirty="0" smtClean="0">
                <a:latin typeface="Gill Sans" charset="0"/>
                <a:ea typeface="Gill Sans" charset="0"/>
                <a:cs typeface="Gill Sans" charset="0"/>
              </a:rPr>
              <a:t>(PWN) emission </a:t>
            </a:r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in </a:t>
            </a:r>
          </a:p>
          <a:p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the </a:t>
            </a:r>
            <a:r>
              <a:rPr lang="en-US" sz="1600" dirty="0" smtClean="0">
                <a:latin typeface="Gill Sans" charset="0"/>
                <a:ea typeface="Gill Sans" charset="0"/>
                <a:cs typeface="Gill Sans" charset="0"/>
              </a:rPr>
              <a:t>radio </a:t>
            </a:r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bands starts to escape the supernova ejecta. </a:t>
            </a:r>
            <a:endParaRPr lang="en-US" sz="1600" dirty="0" smtClean="0">
              <a:latin typeface="Gill Sans" charset="0"/>
              <a:ea typeface="Gill Sans" charset="0"/>
              <a:cs typeface="Gill Sans" charset="0"/>
            </a:endParaRPr>
          </a:p>
          <a:p>
            <a:r>
              <a:rPr lang="en-US" sz="1600" dirty="0" smtClean="0">
                <a:latin typeface="Gill Sans" charset="0"/>
                <a:ea typeface="Gill Sans" charset="0"/>
                <a:cs typeface="Gill Sans" charset="0"/>
                <a:sym typeface="Wingdings"/>
              </a:rPr>
              <a:t> </a:t>
            </a:r>
            <a:r>
              <a:rPr lang="en-US" sz="1600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r</a:t>
            </a:r>
            <a:r>
              <a:rPr lang="en-US" sz="1600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  <a:sym typeface="Wingdings"/>
              </a:rPr>
              <a:t>epeating FRBs and the persistent radio counterpart? </a:t>
            </a:r>
            <a:endParaRPr lang="en-US" sz="1600" dirty="0">
              <a:solidFill>
                <a:srgbClr val="FF0000"/>
              </a:solidFill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191738" y="1576578"/>
            <a:ext cx="3584699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The </a:t>
            </a:r>
            <a:r>
              <a:rPr lang="en-US" sz="1600" dirty="0" smtClean="0">
                <a:latin typeface="Gill Sans" charset="0"/>
                <a:ea typeface="Gill Sans" charset="0"/>
                <a:cs typeface="Gill Sans" charset="0"/>
              </a:rPr>
              <a:t>PWN </a:t>
            </a:r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emission is absorbed</a:t>
            </a:r>
          </a:p>
          <a:p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and thermalized in the supernova ejecta, </a:t>
            </a:r>
          </a:p>
          <a:p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powering </a:t>
            </a:r>
            <a:r>
              <a:rPr lang="en-US" sz="1600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a </a:t>
            </a:r>
            <a:r>
              <a:rPr lang="en-US" sz="1600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luminous </a:t>
            </a:r>
            <a:r>
              <a:rPr lang="en-US" sz="1600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supernova</a:t>
            </a:r>
            <a:r>
              <a:rPr lang="en-US" sz="1600" dirty="0">
                <a:latin typeface="Gill Sans" charset="0"/>
                <a:ea typeface="Gill Sans" charset="0"/>
                <a:cs typeface="Gill Sans" charset="0"/>
              </a:rPr>
              <a:t>. </a:t>
            </a:r>
          </a:p>
        </p:txBody>
      </p:sp>
      <p:sp>
        <p:nvSpPr>
          <p:cNvPr id="165" name="Freeform 164"/>
          <p:cNvSpPr/>
          <p:nvPr/>
        </p:nvSpPr>
        <p:spPr>
          <a:xfrm>
            <a:off x="1456795" y="3901761"/>
            <a:ext cx="239794" cy="512285"/>
          </a:xfrm>
          <a:custGeom>
            <a:avLst/>
            <a:gdLst>
              <a:gd name="connsiteX0" fmla="*/ 275421 w 319725"/>
              <a:gd name="connsiteY0" fmla="*/ 683046 h 683046"/>
              <a:gd name="connsiteX1" fmla="*/ 297455 w 319725"/>
              <a:gd name="connsiteY1" fmla="*/ 418641 h 683046"/>
              <a:gd name="connsiteX2" fmla="*/ 0 w 319725"/>
              <a:gd name="connsiteY2" fmla="*/ 0 h 683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9725" h="683046">
                <a:moveTo>
                  <a:pt x="275421" y="683046"/>
                </a:moveTo>
                <a:cubicBezTo>
                  <a:pt x="309389" y="607764"/>
                  <a:pt x="343358" y="532482"/>
                  <a:pt x="297455" y="418641"/>
                </a:cubicBezTo>
                <a:cubicBezTo>
                  <a:pt x="251552" y="304800"/>
                  <a:pt x="0" y="0"/>
                  <a:pt x="0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6" name="Freeform 165"/>
          <p:cNvSpPr/>
          <p:nvPr/>
        </p:nvSpPr>
        <p:spPr>
          <a:xfrm>
            <a:off x="1624601" y="4612349"/>
            <a:ext cx="278376" cy="479234"/>
          </a:xfrm>
          <a:custGeom>
            <a:avLst/>
            <a:gdLst>
              <a:gd name="connsiteX0" fmla="*/ 51679 w 371168"/>
              <a:gd name="connsiteY0" fmla="*/ 0 h 638978"/>
              <a:gd name="connsiteX1" fmla="*/ 18629 w 371168"/>
              <a:gd name="connsiteY1" fmla="*/ 143219 h 638978"/>
              <a:gd name="connsiteX2" fmla="*/ 305067 w 371168"/>
              <a:gd name="connsiteY2" fmla="*/ 374574 h 638978"/>
              <a:gd name="connsiteX3" fmla="*/ 371168 w 371168"/>
              <a:gd name="connsiteY3" fmla="*/ 638978 h 63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168" h="638978">
                <a:moveTo>
                  <a:pt x="51679" y="0"/>
                </a:moveTo>
                <a:cubicBezTo>
                  <a:pt x="14038" y="40395"/>
                  <a:pt x="-23602" y="80790"/>
                  <a:pt x="18629" y="143219"/>
                </a:cubicBezTo>
                <a:cubicBezTo>
                  <a:pt x="60860" y="205648"/>
                  <a:pt x="246311" y="291948"/>
                  <a:pt x="305067" y="374574"/>
                </a:cubicBezTo>
                <a:cubicBezTo>
                  <a:pt x="363823" y="457200"/>
                  <a:pt x="371168" y="638978"/>
                  <a:pt x="371168" y="638978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7" name="Freeform 166"/>
          <p:cNvSpPr/>
          <p:nvPr/>
        </p:nvSpPr>
        <p:spPr>
          <a:xfrm>
            <a:off x="6690265" y="3910428"/>
            <a:ext cx="239794" cy="512285"/>
          </a:xfrm>
          <a:custGeom>
            <a:avLst/>
            <a:gdLst>
              <a:gd name="connsiteX0" fmla="*/ 275421 w 319725"/>
              <a:gd name="connsiteY0" fmla="*/ 683046 h 683046"/>
              <a:gd name="connsiteX1" fmla="*/ 297455 w 319725"/>
              <a:gd name="connsiteY1" fmla="*/ 418641 h 683046"/>
              <a:gd name="connsiteX2" fmla="*/ 0 w 319725"/>
              <a:gd name="connsiteY2" fmla="*/ 0 h 683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9725" h="683046">
                <a:moveTo>
                  <a:pt x="275421" y="683046"/>
                </a:moveTo>
                <a:cubicBezTo>
                  <a:pt x="309389" y="607764"/>
                  <a:pt x="343358" y="532482"/>
                  <a:pt x="297455" y="418641"/>
                </a:cubicBezTo>
                <a:cubicBezTo>
                  <a:pt x="251552" y="304800"/>
                  <a:pt x="0" y="0"/>
                  <a:pt x="0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8" name="Freeform 167"/>
          <p:cNvSpPr/>
          <p:nvPr/>
        </p:nvSpPr>
        <p:spPr>
          <a:xfrm>
            <a:off x="6858071" y="4621016"/>
            <a:ext cx="278376" cy="479234"/>
          </a:xfrm>
          <a:custGeom>
            <a:avLst/>
            <a:gdLst>
              <a:gd name="connsiteX0" fmla="*/ 51679 w 371168"/>
              <a:gd name="connsiteY0" fmla="*/ 0 h 638978"/>
              <a:gd name="connsiteX1" fmla="*/ 18629 w 371168"/>
              <a:gd name="connsiteY1" fmla="*/ 143219 h 638978"/>
              <a:gd name="connsiteX2" fmla="*/ 305067 w 371168"/>
              <a:gd name="connsiteY2" fmla="*/ 374574 h 638978"/>
              <a:gd name="connsiteX3" fmla="*/ 371168 w 371168"/>
              <a:gd name="connsiteY3" fmla="*/ 638978 h 63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168" h="638978">
                <a:moveTo>
                  <a:pt x="51679" y="0"/>
                </a:moveTo>
                <a:cubicBezTo>
                  <a:pt x="14038" y="40395"/>
                  <a:pt x="-23602" y="80790"/>
                  <a:pt x="18629" y="143219"/>
                </a:cubicBezTo>
                <a:cubicBezTo>
                  <a:pt x="60860" y="205648"/>
                  <a:pt x="246311" y="291948"/>
                  <a:pt x="305067" y="374574"/>
                </a:cubicBezTo>
                <a:cubicBezTo>
                  <a:pt x="363823" y="457200"/>
                  <a:pt x="371168" y="638978"/>
                  <a:pt x="371168" y="638978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Title 1"/>
          <p:cNvSpPr txBox="1">
            <a:spLocks/>
          </p:cNvSpPr>
          <p:nvPr/>
        </p:nvSpPr>
        <p:spPr>
          <a:xfrm>
            <a:off x="0" y="203594"/>
            <a:ext cx="9144000" cy="109328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 smtClean="0">
                <a:latin typeface="Gill Sans" charset="0"/>
                <a:ea typeface="Gill Sans" charset="0"/>
                <a:cs typeface="Gill Sans" charset="0"/>
              </a:rPr>
              <a:t>A </a:t>
            </a:r>
            <a:r>
              <a:rPr lang="en-US" sz="4000" b="1" dirty="0" smtClean="0">
                <a:latin typeface="Gill Sans" charset="0"/>
                <a:ea typeface="Gill Sans" charset="0"/>
                <a:cs typeface="Gill Sans" charset="0"/>
              </a:rPr>
              <a:t>very young </a:t>
            </a:r>
            <a:r>
              <a:rPr lang="en-US" sz="4000" b="1" dirty="0" smtClean="0">
                <a:latin typeface="Gill Sans" charset="0"/>
                <a:ea typeface="Gill Sans" charset="0"/>
                <a:cs typeface="Gill Sans" charset="0"/>
              </a:rPr>
              <a:t>NS in a bubble</a:t>
            </a:r>
            <a:endParaRPr lang="en-US" sz="4000" b="1" dirty="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96873" y="1079432"/>
            <a:ext cx="4991947" cy="569312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/>
          <p:cNvSpPr txBox="1"/>
          <p:nvPr/>
        </p:nvSpPr>
        <p:spPr>
          <a:xfrm>
            <a:off x="4327928" y="1243056"/>
            <a:ext cx="2730064" cy="33855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~ </a:t>
            </a:r>
            <a:r>
              <a:rPr lang="en-US" sz="1600" smtClean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1-100 </a:t>
            </a:r>
            <a:r>
              <a:rPr lang="en-US" sz="1600" dirty="0" err="1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yr</a:t>
            </a:r>
            <a:r>
              <a:rPr lang="en-US" sz="1600" dirty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</a:rPr>
              <a:t> after the explosion</a:t>
            </a:r>
          </a:p>
        </p:txBody>
      </p:sp>
    </p:spTree>
    <p:extLst>
      <p:ext uri="{BB962C8B-B14F-4D97-AF65-F5344CB8AC3E}">
        <p14:creationId xmlns:p14="http://schemas.microsoft.com/office/powerpoint/2010/main" val="122498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038" y="887426"/>
            <a:ext cx="6618312" cy="472365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2383" y="-165162"/>
            <a:ext cx="8359233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Gill Sans" charset="0"/>
                <a:ea typeface="Gill Sans" charset="0"/>
                <a:cs typeface="Gill Sans" charset="0"/>
              </a:rPr>
              <a:t>Constraints on NS &amp; SN</a:t>
            </a:r>
            <a:endParaRPr lang="en-US" sz="4000" b="1" dirty="0"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6" name="テキスト ボックス 9"/>
          <p:cNvSpPr txBox="1"/>
          <p:nvPr/>
        </p:nvSpPr>
        <p:spPr>
          <a:xfrm>
            <a:off x="7586500" y="1160401"/>
            <a:ext cx="1391728" cy="307777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Gill Sans"/>
                <a:cs typeface="Gill Sans"/>
              </a:rPr>
              <a:t>KK &amp; </a:t>
            </a:r>
            <a:r>
              <a:rPr lang="en-US" altLang="ja-JP" sz="1400" dirty="0" err="1" smtClean="0">
                <a:latin typeface="Gill Sans"/>
                <a:cs typeface="Gill Sans"/>
              </a:rPr>
              <a:t>Murase</a:t>
            </a:r>
            <a:r>
              <a:rPr lang="en-US" altLang="ja-JP" sz="1400" dirty="0" smtClean="0">
                <a:latin typeface="Gill Sans"/>
                <a:cs typeface="Gill Sans"/>
              </a:rPr>
              <a:t> 17</a:t>
            </a:r>
            <a:endParaRPr kumimoji="1" lang="ja-JP" altLang="en-US" sz="1400" dirty="0">
              <a:latin typeface="Gill Sans"/>
              <a:cs typeface="Gill San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8883" y="5648009"/>
            <a:ext cx="81862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ü"/>
            </a:pPr>
            <a:r>
              <a:rPr lang="en-US" sz="2000" i="1" dirty="0" err="1" smtClean="0">
                <a:latin typeface="Gill Sans" charset="0"/>
                <a:ea typeface="Gill Sans" charset="0"/>
                <a:cs typeface="Gill Sans" charset="0"/>
              </a:rPr>
              <a:t>PWNe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 with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M</a:t>
            </a:r>
            <a:r>
              <a:rPr lang="en-US" sz="2000" i="1" baseline="-25000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ej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~ a few </a:t>
            </a:r>
            <a:r>
              <a:rPr lang="en-US" sz="2000" i="1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M</a:t>
            </a:r>
            <a:r>
              <a:rPr lang="en-US" sz="2000" i="1" baseline="-25000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sun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, P</a:t>
            </a:r>
            <a:r>
              <a:rPr lang="en-US" sz="2000" i="1" baseline="-25000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0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~ </a:t>
            </a:r>
            <a:r>
              <a:rPr lang="en-US" sz="2000" i="1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ms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, </a:t>
            </a:r>
            <a:r>
              <a:rPr lang="en-US" sz="2000" i="1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B</a:t>
            </a:r>
            <a:r>
              <a:rPr lang="en-US" sz="2000" i="1" baseline="-25000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dip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~ 10</a:t>
            </a:r>
            <a:r>
              <a:rPr lang="en-US" sz="2000" i="1" baseline="30000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13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G, &amp;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</a:t>
            </a:r>
            <a:r>
              <a:rPr lang="en-US" sz="2000" i="1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t</a:t>
            </a:r>
            <a:r>
              <a:rPr lang="en-US" sz="2000" i="1" baseline="-25000" dirty="0" err="1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age</a:t>
            </a:r>
            <a:r>
              <a:rPr lang="en-US" sz="2000" i="1" dirty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~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a few 10-100 </a:t>
            </a:r>
            <a:r>
              <a:rPr lang="en-US" sz="2000" i="1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yrs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                            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can 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explain the repeating FRB. </a:t>
            </a:r>
          </a:p>
          <a:p>
            <a:pPr marL="342900" indent="-342900">
              <a:buFont typeface="Wingdings" charset="2"/>
              <a:buChar char="ü"/>
            </a:pP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If </a:t>
            </a:r>
            <a:r>
              <a:rPr lang="en-US" sz="2000" i="1" dirty="0" err="1" smtClean="0">
                <a:latin typeface="Gill Sans" charset="0"/>
                <a:ea typeface="Gill Sans" charset="0"/>
                <a:cs typeface="Gill Sans" charset="0"/>
              </a:rPr>
              <a:t>t</a:t>
            </a:r>
            <a:r>
              <a:rPr lang="en-US" sz="2000" i="1" baseline="-25000" dirty="0" err="1" smtClean="0">
                <a:latin typeface="Gill Sans" charset="0"/>
                <a:ea typeface="Gill Sans" charset="0"/>
                <a:cs typeface="Gill Sans" charset="0"/>
              </a:rPr>
              <a:t>age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 ~ 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100 </a:t>
            </a:r>
            <a:r>
              <a:rPr lang="en-US" sz="2000" i="1" dirty="0" err="1" smtClean="0">
                <a:latin typeface="Gill Sans" charset="0"/>
                <a:ea typeface="Gill Sans" charset="0"/>
                <a:cs typeface="Gill Sans" charset="0"/>
              </a:rPr>
              <a:t>yrs</a:t>
            </a:r>
            <a:r>
              <a:rPr lang="en-US" sz="2000" i="1" dirty="0" smtClean="0">
                <a:latin typeface="Gill Sans" charset="0"/>
                <a:ea typeface="Gill Sans" charset="0"/>
                <a:cs typeface="Gill Sans" charset="0"/>
              </a:rPr>
              <a:t>, the formation rate is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~ 0.01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% of 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core-collapse </a:t>
            </a:r>
            <a:r>
              <a:rPr lang="en-US" sz="2000" i="1" dirty="0" err="1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SNe</a:t>
            </a:r>
            <a:r>
              <a:rPr lang="en-US" sz="2000" i="1" dirty="0" smtClean="0">
                <a:solidFill>
                  <a:srgbClr val="FF0000"/>
                </a:solidFill>
                <a:latin typeface="Gill Sans" charset="0"/>
                <a:ea typeface="Gill Sans" charset="0"/>
                <a:cs typeface="Gill Sans" charset="0"/>
              </a:rPr>
              <a:t>.</a:t>
            </a:r>
            <a:endParaRPr lang="en-US" sz="2000" i="1" dirty="0">
              <a:solidFill>
                <a:srgbClr val="FF0000"/>
              </a:solidFill>
              <a:latin typeface="Gill Sans" charset="0"/>
              <a:ea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150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2794</TotalTime>
  <Words>1168</Words>
  <Application>Microsoft Macintosh PowerPoint</Application>
  <PresentationFormat>On-screen Show (4:3)</PresentationFormat>
  <Paragraphs>172</Paragraphs>
  <Slides>16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Calibri</vt:lpstr>
      <vt:lpstr>Calibri Light</vt:lpstr>
      <vt:lpstr>Gill Sans</vt:lpstr>
      <vt:lpstr>Gill Sans MT</vt:lpstr>
      <vt:lpstr>Times New Roman</vt:lpstr>
      <vt:lpstr>Wingdings</vt:lpstr>
      <vt:lpstr>游ゴシック</vt:lpstr>
      <vt:lpstr>游ゴシック Light</vt:lpstr>
      <vt:lpstr>Arial</vt:lpstr>
      <vt:lpstr>Office Theme</vt:lpstr>
      <vt:lpstr>An FRB in a bottle? : multi-wavelength approach</vt:lpstr>
      <vt:lpstr>Fast radio bursts</vt:lpstr>
      <vt:lpstr> FRB 121102</vt:lpstr>
      <vt:lpstr>The persistent radio counterpart </vt:lpstr>
      <vt:lpstr>PowerPoint Presentation</vt:lpstr>
      <vt:lpstr>PowerPoint Presentation</vt:lpstr>
      <vt:lpstr>GeV-TeV flares?</vt:lpstr>
      <vt:lpstr>PowerPoint Presentation</vt:lpstr>
      <vt:lpstr>Constraints on NS &amp; SN</vt:lpstr>
      <vt:lpstr>Constraints on NS &amp; SN</vt:lpstr>
      <vt:lpstr>PowerPoint Presentation</vt:lpstr>
      <vt:lpstr>Superluminous Supernovae – FRBs?</vt:lpstr>
      <vt:lpstr>Ultra-stripped SNe – BNSs ? </vt:lpstr>
      <vt:lpstr>Luminous gap transients - FRBs - BNSs?</vt:lpstr>
      <vt:lpstr>Summary and Discussion </vt:lpstr>
      <vt:lpstr>e.g., radio PWNe of SLSN remnants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FRB in a bottle? : multi-wavelength approach</dc:title>
  <dc:creator>Microsoft Office User</dc:creator>
  <cp:lastModifiedBy>Microsoft Office User</cp:lastModifiedBy>
  <cp:revision>36</cp:revision>
  <dcterms:created xsi:type="dcterms:W3CDTF">2017-08-05T23:49:54Z</dcterms:created>
  <dcterms:modified xsi:type="dcterms:W3CDTF">2017-08-09T10:25:08Z</dcterms:modified>
</cp:coreProperties>
</file>