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mp4" ContentType="video/mp4"/>
  <Default Extension="jpeg" ContentType="image/jpeg"/>
  <Default Extension="rels" ContentType="application/vnd.openxmlformats-package.relationships+xml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9" r:id="rId3"/>
    <p:sldId id="260" r:id="rId4"/>
    <p:sldId id="264" r:id="rId5"/>
    <p:sldId id="265" r:id="rId6"/>
    <p:sldId id="261" r:id="rId7"/>
    <p:sldId id="289" r:id="rId8"/>
    <p:sldId id="268" r:id="rId9"/>
    <p:sldId id="269" r:id="rId10"/>
    <p:sldId id="271" r:id="rId11"/>
    <p:sldId id="272" r:id="rId12"/>
    <p:sldId id="285" r:id="rId13"/>
    <p:sldId id="286" r:id="rId14"/>
    <p:sldId id="287" r:id="rId15"/>
    <p:sldId id="288" r:id="rId16"/>
    <p:sldId id="277" r:id="rId17"/>
    <p:sldId id="275" r:id="rId18"/>
    <p:sldId id="281" r:id="rId19"/>
    <p:sldId id="276" r:id="rId20"/>
    <p:sldId id="280" r:id="rId21"/>
    <p:sldId id="273" r:id="rId22"/>
    <p:sldId id="283" r:id="rId23"/>
    <p:sldId id="270" r:id="rId24"/>
    <p:sldId id="290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6A6A"/>
    <a:srgbClr val="123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4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B0788-E935-A74F-A98F-36A66852AA21}" type="datetimeFigureOut">
              <a:rPr lang="en-US" smtClean="0"/>
              <a:t>8/10/17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497F5-BFA8-D145-B862-15B4AE288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9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97F5-BFA8-D145-B862-15B4AE2882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15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97F5-BFA8-D145-B862-15B4AE28820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7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23A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46100" y="666750"/>
            <a:ext cx="77597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33680" y="815598"/>
            <a:ext cx="8229600" cy="78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3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889000" y="2211851"/>
            <a:ext cx="7774280" cy="340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2000">
                <a:solidFill>
                  <a:srgbClr val="6A6A6A"/>
                </a:solidFill>
                <a:latin typeface="TitilliumMaps26L 500 wt"/>
                <a:cs typeface="TitilliumMaps26L 500 wt"/>
              </a:defRPr>
            </a:lvl1pPr>
            <a:lvl2pPr algn="l">
              <a:defRPr sz="2000">
                <a:solidFill>
                  <a:srgbClr val="6A6A6A"/>
                </a:solidFill>
                <a:latin typeface="TitilliumMaps26L 500 wt"/>
                <a:cs typeface="TitilliumMaps26L 500 wt"/>
              </a:defRPr>
            </a:lvl2pPr>
            <a:lvl3pPr algn="l">
              <a:defRPr sz="2000">
                <a:solidFill>
                  <a:srgbClr val="6A6A6A"/>
                </a:solidFill>
                <a:latin typeface="TitilliumMaps26L 500 wt"/>
                <a:cs typeface="TitilliumMaps26L 500 wt"/>
              </a:defRPr>
            </a:lvl3pPr>
          </a:lstStyle>
          <a:p>
            <a:pPr lvl="0"/>
            <a:r>
              <a:rPr lang="en-US" dirty="0"/>
              <a:t>Click to edit Master text </a:t>
            </a:r>
            <a:r>
              <a:rPr lang="en-US" dirty="0" smtClean="0"/>
              <a:t>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123A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60820"/>
            <a:ext cx="7772400" cy="4108156"/>
          </a:xfrm>
          <a:prstGeom prst="rect">
            <a:avLst/>
          </a:prstGeo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5695950"/>
            <a:ext cx="9144000" cy="1162050"/>
          </a:xfrm>
          <a:prstGeom prst="rect">
            <a:avLst/>
          </a:prstGeom>
          <a:solidFill>
            <a:srgbClr val="6A6A6A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6A6A6A"/>
              </a:solidFill>
            </a:endParaRPr>
          </a:p>
        </p:txBody>
      </p:sp>
      <p:pic>
        <p:nvPicPr>
          <p:cNvPr id="12" name="Picture 6" descr="cwru formal logo white-rev tag.wmf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46100" y="6018213"/>
            <a:ext cx="25654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400" kern="1200">
          <a:solidFill>
            <a:srgbClr val="6A6A6A"/>
          </a:solidFill>
          <a:latin typeface="TitilliumMaps26L 999 wt"/>
          <a:ea typeface="헤드라인A"/>
          <a:cs typeface="TitilliumMaps26L 999 wt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Tx/>
        <a:buNone/>
        <a:defRPr sz="1800" kern="1200">
          <a:solidFill>
            <a:srgbClr val="6A6A6A"/>
          </a:solidFill>
          <a:latin typeface="TitilliumMaps26L 500 w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Tx/>
        <a:buNone/>
        <a:defRPr sz="1600" kern="1200">
          <a:solidFill>
            <a:srgbClr val="6A6A6A"/>
          </a:solidFill>
          <a:latin typeface="TitilliumMaps26L 500 w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Tx/>
        <a:buNone/>
        <a:defRPr sz="1400" kern="1200">
          <a:solidFill>
            <a:srgbClr val="6A6A6A"/>
          </a:solidFill>
          <a:latin typeface="TitilliumMaps26L 500 w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Tx/>
        <a:buNone/>
        <a:defRPr sz="1200" kern="1200">
          <a:solidFill>
            <a:srgbClr val="6A6A6A"/>
          </a:solidFill>
          <a:latin typeface="TitilliumMaps26L 500 w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Tx/>
        <a:buNone/>
        <a:defRPr sz="1200" kern="1200">
          <a:solidFill>
            <a:srgbClr val="6A6A6A"/>
          </a:solidFill>
          <a:latin typeface="TitilliumMaps26L 500 w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hyperlink" Target="mailto:rph32@case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tiff"/><Relationship Id="rId5" Type="http://schemas.openxmlformats.org/officeDocument/2006/relationships/image" Target="../media/image26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A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3"/>
          <p:cNvSpPr>
            <a:spLocks noChangeArrowheads="1"/>
          </p:cNvSpPr>
          <p:nvPr/>
        </p:nvSpPr>
        <p:spPr bwMode="auto">
          <a:xfrm>
            <a:off x="692149" y="2489200"/>
            <a:ext cx="737608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4800" baseline="3000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GPS Timing and Synchronization:</a:t>
            </a:r>
          </a:p>
          <a:p>
            <a:r>
              <a:rPr lang="en-US" sz="4800" baseline="3000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Characterization and Spatial Correlation</a:t>
            </a:r>
            <a:endParaRPr lang="en-US" sz="4800" baseline="30000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3188" y="4206239"/>
            <a:ext cx="5368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8/11/2017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Rob Halliday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High Energy Astrophysics Group, CWRU</a:t>
            </a:r>
            <a:endParaRPr lang="en-US" sz="2400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Procedure: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Atomic </a:t>
            </a:r>
            <a:r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t>Clock Training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466495" y="1266698"/>
            <a:ext cx="8046720" cy="22847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There are a few caveats to using an atomic clock to measure GPS: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They must be trained/disciplined to a GPS unit to maintain long term stability </a:t>
            </a:r>
            <a:r>
              <a:rPr lang="mr-IN" dirty="0" smtClean="0"/>
              <a:t>–</a:t>
            </a:r>
            <a:r>
              <a:rPr lang="en-US" dirty="0" smtClean="0"/>
              <a:t> Acts as low-pass filter for timing, training accuracy increases over operating time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656827" y="3455512"/>
            <a:ext cx="5442839" cy="180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231498" y="3414221"/>
            <a:ext cx="173929" cy="13543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24399" y="3392583"/>
            <a:ext cx="173929" cy="13543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285327" y="2813907"/>
            <a:ext cx="4668239" cy="1582128"/>
          </a:xfrm>
          <a:custGeom>
            <a:avLst/>
            <a:gdLst>
              <a:gd name="connsiteX0" fmla="*/ 0 w 6710183"/>
              <a:gd name="connsiteY0" fmla="*/ 170012 h 2570187"/>
              <a:gd name="connsiteX1" fmla="*/ 850023 w 6710183"/>
              <a:gd name="connsiteY1" fmla="*/ 1740126 h 2570187"/>
              <a:gd name="connsiteX2" fmla="*/ 1470040 w 6710183"/>
              <a:gd name="connsiteY2" fmla="*/ 1270092 h 2570187"/>
              <a:gd name="connsiteX3" fmla="*/ 2250061 w 6710183"/>
              <a:gd name="connsiteY3" fmla="*/ 2190159 h 2570187"/>
              <a:gd name="connsiteX4" fmla="*/ 2730074 w 6710183"/>
              <a:gd name="connsiteY4" fmla="*/ 2570187 h 2570187"/>
              <a:gd name="connsiteX5" fmla="*/ 3360092 w 6710183"/>
              <a:gd name="connsiteY5" fmla="*/ 1580115 h 2570187"/>
              <a:gd name="connsiteX6" fmla="*/ 4320118 w 6710183"/>
              <a:gd name="connsiteY6" fmla="*/ 1050076 h 2570187"/>
              <a:gd name="connsiteX7" fmla="*/ 4570125 w 6710183"/>
              <a:gd name="connsiteY7" fmla="*/ 260019 h 2570187"/>
              <a:gd name="connsiteX8" fmla="*/ 5140140 w 6710183"/>
              <a:gd name="connsiteY8" fmla="*/ 960070 h 2570187"/>
              <a:gd name="connsiteX9" fmla="*/ 5660154 w 6710183"/>
              <a:gd name="connsiteY9" fmla="*/ 0 h 2570187"/>
              <a:gd name="connsiteX10" fmla="*/ 5970163 w 6710183"/>
              <a:gd name="connsiteY10" fmla="*/ 1370100 h 2570187"/>
              <a:gd name="connsiteX11" fmla="*/ 6710183 w 6710183"/>
              <a:gd name="connsiteY11" fmla="*/ 600043 h 2570187"/>
              <a:gd name="connsiteX12" fmla="*/ 6710183 w 6710183"/>
              <a:gd name="connsiteY12" fmla="*/ 600043 h 25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10183" h="2570187">
                <a:moveTo>
                  <a:pt x="0" y="170012"/>
                </a:moveTo>
                <a:lnTo>
                  <a:pt x="850023" y="1740126"/>
                </a:lnTo>
                <a:lnTo>
                  <a:pt x="1470040" y="1270092"/>
                </a:lnTo>
                <a:lnTo>
                  <a:pt x="2250061" y="2190159"/>
                </a:lnTo>
                <a:lnTo>
                  <a:pt x="2730074" y="2570187"/>
                </a:lnTo>
                <a:lnTo>
                  <a:pt x="3360092" y="1580115"/>
                </a:lnTo>
                <a:lnTo>
                  <a:pt x="4320118" y="1050076"/>
                </a:lnTo>
                <a:lnTo>
                  <a:pt x="4570125" y="260019"/>
                </a:lnTo>
                <a:lnTo>
                  <a:pt x="5140140" y="960070"/>
                </a:lnTo>
                <a:lnTo>
                  <a:pt x="5660154" y="0"/>
                </a:lnTo>
                <a:lnTo>
                  <a:pt x="5970163" y="1370100"/>
                </a:lnTo>
                <a:lnTo>
                  <a:pt x="6710183" y="600043"/>
                </a:lnTo>
                <a:lnTo>
                  <a:pt x="6710183" y="600043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22712" y="2869311"/>
            <a:ext cx="153057" cy="1477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20" idx="7"/>
            <a:endCxn id="22" idx="3"/>
          </p:cNvCxnSpPr>
          <p:nvPr/>
        </p:nvCxnSpPr>
        <p:spPr>
          <a:xfrm flipV="1">
            <a:off x="1772855" y="2995422"/>
            <a:ext cx="472271" cy="4169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2217299" y="3276983"/>
            <a:ext cx="173929" cy="13543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800155" y="3811201"/>
            <a:ext cx="153057" cy="1477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786563" y="3324866"/>
            <a:ext cx="173929" cy="13543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231497" y="3521862"/>
            <a:ext cx="153057" cy="1477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89735" y="4108166"/>
            <a:ext cx="153057" cy="1477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102806" y="4322161"/>
            <a:ext cx="153057" cy="1477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041826" y="2586129"/>
            <a:ext cx="787947" cy="22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baseline="30000" dirty="0">
                <a:latin typeface="Times New Roman" charset="0"/>
                <a:ea typeface="Times New Roman" charset="0"/>
                <a:cs typeface="Times New Roman" charset="0"/>
              </a:rPr>
              <a:t>st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second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474713" y="3994491"/>
            <a:ext cx="822710" cy="22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baseline="30000" dirty="0">
                <a:latin typeface="Times New Roman" charset="0"/>
                <a:ea typeface="Times New Roman" charset="0"/>
                <a:cs typeface="Times New Roman" charset="0"/>
              </a:rPr>
              <a:t>nd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second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82575" y="3003957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n-US" baseline="30000" dirty="0">
                <a:latin typeface="Times New Roman" charset="0"/>
                <a:ea typeface="Times New Roman" charset="0"/>
                <a:cs typeface="Times New Roman" charset="0"/>
              </a:rPr>
              <a:t>rd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second,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etc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768864" y="3588214"/>
            <a:ext cx="173929" cy="13543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917321" y="3703815"/>
            <a:ext cx="262014" cy="6183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2" idx="4"/>
          </p:cNvCxnSpPr>
          <p:nvPr/>
        </p:nvCxnSpPr>
        <p:spPr>
          <a:xfrm>
            <a:off x="2299241" y="3017060"/>
            <a:ext cx="5022" cy="2599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29" idx="0"/>
          </p:cNvCxnSpPr>
          <p:nvPr/>
        </p:nvCxnSpPr>
        <p:spPr>
          <a:xfrm>
            <a:off x="2873527" y="3460302"/>
            <a:ext cx="3156" cy="3509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7" idx="0"/>
            <a:endCxn id="47" idx="0"/>
          </p:cNvCxnSpPr>
          <p:nvPr/>
        </p:nvCxnSpPr>
        <p:spPr>
          <a:xfrm>
            <a:off x="3308026" y="3521862"/>
            <a:ext cx="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48" idx="0"/>
          </p:cNvCxnSpPr>
          <p:nvPr/>
        </p:nvCxnSpPr>
        <p:spPr>
          <a:xfrm>
            <a:off x="3855828" y="3723650"/>
            <a:ext cx="10435" cy="38451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607985" y="4533669"/>
            <a:ext cx="3205327" cy="1118615"/>
            <a:chOff x="3789375" y="3899324"/>
            <a:chExt cx="3205327" cy="1118615"/>
          </a:xfrm>
        </p:grpSpPr>
        <p:cxnSp>
          <p:nvCxnSpPr>
            <p:cNvPr id="64" name="Straight Connector 63"/>
            <p:cNvCxnSpPr/>
            <p:nvPr/>
          </p:nvCxnSpPr>
          <p:spPr>
            <a:xfrm flipV="1">
              <a:off x="3832407" y="4096961"/>
              <a:ext cx="530975" cy="2815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294419" y="3899324"/>
              <a:ext cx="25961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charset="0"/>
                  <a:ea typeface="Times New Roman" charset="0"/>
                  <a:cs typeface="Times New Roman" charset="0"/>
                </a:rPr>
                <a:t>Hypothetical True Second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3908935" y="4322161"/>
              <a:ext cx="45444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4295664" y="4134079"/>
              <a:ext cx="1140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charset="0"/>
                  <a:ea typeface="Times New Roman" charset="0"/>
                  <a:cs typeface="Times New Roman" charset="0"/>
                </a:rPr>
                <a:t>GPS Time</a:t>
              </a:r>
            </a:p>
          </p:txBody>
        </p:sp>
        <p:sp>
          <p:nvSpPr>
            <p:cNvPr id="68" name="Oval 67"/>
            <p:cNvSpPr/>
            <p:nvPr/>
          </p:nvSpPr>
          <p:spPr>
            <a:xfrm>
              <a:off x="4027466" y="4543295"/>
              <a:ext cx="173929" cy="13543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3832407" y="4257629"/>
              <a:ext cx="153057" cy="14774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22606" y="4385720"/>
              <a:ext cx="20190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charset="0"/>
                  <a:ea typeface="Times New Roman" charset="0"/>
                  <a:cs typeface="Times New Roman" charset="0"/>
                </a:rPr>
                <a:t>Atomic Clock Time</a:t>
              </a: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3789375" y="4848344"/>
              <a:ext cx="585601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325766" y="4648607"/>
              <a:ext cx="266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charset="0"/>
                  <a:ea typeface="Times New Roman" charset="0"/>
                  <a:cs typeface="Times New Roman" charset="0"/>
                </a:rPr>
                <a:t>Measured Time Difference</a:t>
              </a:r>
            </a:p>
          </p:txBody>
        </p:sp>
      </p:grpSp>
      <p:cxnSp>
        <p:nvCxnSpPr>
          <p:cNvPr id="426" name="Straight Arrow Connector 425"/>
          <p:cNvCxnSpPr>
            <a:stCxn id="24" idx="6"/>
            <a:endCxn id="26" idx="2"/>
          </p:cNvCxnSpPr>
          <p:nvPr/>
        </p:nvCxnSpPr>
        <p:spPr>
          <a:xfrm>
            <a:off x="2391228" y="3344701"/>
            <a:ext cx="408927" cy="5403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9" name="Straight Arrow Connector 428"/>
          <p:cNvCxnSpPr>
            <a:stCxn id="27" idx="6"/>
            <a:endCxn id="29" idx="3"/>
          </p:cNvCxnSpPr>
          <p:nvPr/>
        </p:nvCxnSpPr>
        <p:spPr>
          <a:xfrm>
            <a:off x="2960492" y="3392584"/>
            <a:ext cx="293420" cy="2553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2" name="Straight Arrow Connector 431"/>
          <p:cNvCxnSpPr>
            <a:stCxn id="19" idx="6"/>
            <a:endCxn id="30" idx="1"/>
          </p:cNvCxnSpPr>
          <p:nvPr/>
        </p:nvCxnSpPr>
        <p:spPr>
          <a:xfrm>
            <a:off x="3405427" y="3481939"/>
            <a:ext cx="406723" cy="647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116087" y="3937427"/>
            <a:ext cx="39671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Finer points: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GPS constellation trains to UTC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GPS receiver trains to constellation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Atomic clock trains to receiver and attempts to pick out the true frequency corresponding to 1PPS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2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Procedure: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Data Taking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606349" y="1527586"/>
            <a:ext cx="4472411" cy="37651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We made a handful of separate attempts to measure this quantity: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Using Chip Scale Atomic Clocks and about 30 min data runs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Fixed set-up in radio tower using week long data runs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Moving setup in running car, stopping and surveying for 4 hours </a:t>
            </a:r>
            <a:r>
              <a:rPr lang="en-US" dirty="0"/>
              <a:t>a</a:t>
            </a:r>
            <a:r>
              <a:rPr lang="en-US" dirty="0" smtClean="0"/>
              <a:t>t a 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Move set up between “sites”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b="1" dirty="0" smtClean="0"/>
              <a:t>Clocks must be running for 6-8 hours to fully acquire the 1PPS frequency of the GPS constellation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b="1" dirty="0" smtClean="0"/>
              <a:t>Antennae mounted for maximum sky coverage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b="1" dirty="0" smtClean="0"/>
              <a:t>Run for 24-48 hours and move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595" y="2817571"/>
            <a:ext cx="2989474" cy="2242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21984"/>
          <a:stretch/>
        </p:blipFill>
        <p:spPr>
          <a:xfrm>
            <a:off x="5862661" y="21515"/>
            <a:ext cx="2549820" cy="265370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078760" y="1236943"/>
            <a:ext cx="1440374" cy="14382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27961" y="3302598"/>
            <a:ext cx="1142533" cy="505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Analysis: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Measurement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038" y="1361917"/>
            <a:ext cx="4915192" cy="37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6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92696" y="1056577"/>
            <a:ext cx="4718320" cy="3609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738" y="245440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Analysis: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Measurement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cxnSp>
        <p:nvCxnSpPr>
          <p:cNvPr id="9" name="Straight Arrow Connector 8"/>
          <p:cNvCxnSpPr/>
          <p:nvPr/>
        </p:nvCxnSpPr>
        <p:spPr>
          <a:xfrm flipH="1">
            <a:off x="3915786" y="1014516"/>
            <a:ext cx="836070" cy="502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84553" y="1030042"/>
            <a:ext cx="749344" cy="486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414692" y="453155"/>
            <a:ext cx="3979646" cy="6259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mtClean="0"/>
              <a:t>Point-wise: </a:t>
            </a:r>
          </a:p>
          <a:p>
            <a:pPr marL="0" indent="0">
              <a:buNone/>
            </a:pPr>
            <a:r>
              <a:rPr lang="en-US" dirty="0" smtClean="0"/>
              <a:t>-blue + red = yellow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333897" y="1014516"/>
            <a:ext cx="952018" cy="462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2" y="1624404"/>
            <a:ext cx="3905750" cy="2987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738" y="245440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Analysis: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Measurement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7" name="Right Arrow 6"/>
          <p:cNvSpPr/>
          <p:nvPr/>
        </p:nvSpPr>
        <p:spPr>
          <a:xfrm>
            <a:off x="3974794" y="2521303"/>
            <a:ext cx="1118796" cy="119409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90" y="1463847"/>
            <a:ext cx="3876570" cy="29655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62982" y="5023785"/>
            <a:ext cx="3967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(From an engineering run, not actual measurement data)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76920" y="4447330"/>
            <a:ext cx="396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Gives one data point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4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Experiment: 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Setup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995649" y="1579298"/>
            <a:ext cx="7072585" cy="3515216"/>
            <a:chOff x="280578" y="254882"/>
            <a:chExt cx="7072585" cy="3515216"/>
          </a:xfrm>
        </p:grpSpPr>
        <p:grpSp>
          <p:nvGrpSpPr>
            <p:cNvPr id="8" name="Group 7"/>
            <p:cNvGrpSpPr/>
            <p:nvPr/>
          </p:nvGrpSpPr>
          <p:grpSpPr>
            <a:xfrm>
              <a:off x="280578" y="254882"/>
              <a:ext cx="6854866" cy="3515216"/>
              <a:chOff x="65425" y="265640"/>
              <a:chExt cx="6854866" cy="351521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41552" y="1411687"/>
                <a:ext cx="2705905" cy="871623"/>
              </a:xfrm>
              <a:prstGeom prst="rect">
                <a:avLst/>
              </a:prstGeom>
              <a:effectLst/>
            </p:spPr>
          </p:pic>
          <p:cxnSp>
            <p:nvCxnSpPr>
              <p:cNvPr id="13" name="Straight Connector 12"/>
              <p:cNvCxnSpPr>
                <a:endCxn id="9" idx="0"/>
              </p:cNvCxnSpPr>
              <p:nvPr/>
            </p:nvCxnSpPr>
            <p:spPr>
              <a:xfrm flipH="1">
                <a:off x="1819547" y="720723"/>
                <a:ext cx="134578" cy="1874978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954124" y="749653"/>
                <a:ext cx="2032714" cy="1744308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871730" y="720723"/>
                <a:ext cx="4941176" cy="2378206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954124" y="3199142"/>
                <a:ext cx="988341" cy="1528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794504" y="3199140"/>
                <a:ext cx="2640627" cy="511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5194962" y="3199141"/>
                <a:ext cx="1510560" cy="1530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3893457" y="2493961"/>
                <a:ext cx="186761" cy="2034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585545" y="3066809"/>
                <a:ext cx="186761" cy="20348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705521" y="3098929"/>
                <a:ext cx="214770" cy="2034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9199" y="265640"/>
                <a:ext cx="978016" cy="989542"/>
              </a:xfrm>
              <a:prstGeom prst="rect">
                <a:avLst/>
              </a:prstGeom>
              <a:effectLst/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65425" y="2192863"/>
                <a:ext cx="1429906" cy="954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Reference FS725 Atomic Clock and GPS Receiver</a:t>
                </a:r>
                <a:endParaRPr lang="en-US" sz="1400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456617" y="2539467"/>
                <a:ext cx="1218431" cy="52734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FS725+GPS Test Platform</a:t>
                </a:r>
                <a:endParaRPr lang="en-US" sz="1400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cxnSp>
            <p:nvCxnSpPr>
              <p:cNvPr id="25" name="Straight Arrow Connector 24"/>
              <p:cNvCxnSpPr>
                <a:endCxn id="20" idx="1"/>
              </p:cNvCxnSpPr>
              <p:nvPr/>
            </p:nvCxnSpPr>
            <p:spPr>
              <a:xfrm>
                <a:off x="920091" y="2879731"/>
                <a:ext cx="665454" cy="288819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Left Bracket 25"/>
              <p:cNvSpPr/>
              <p:nvPr/>
            </p:nvSpPr>
            <p:spPr>
              <a:xfrm rot="16200000" flipV="1">
                <a:off x="4237340" y="925814"/>
                <a:ext cx="201446" cy="4954639"/>
              </a:xfrm>
              <a:prstGeom prst="leftBracket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04580" y="3503857"/>
                <a:ext cx="508000" cy="27699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~0m</a:t>
                </a:r>
                <a:endParaRPr lang="en-US" sz="1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893457" y="3497869"/>
                <a:ext cx="772584" cy="27699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1-5km</a:t>
                </a:r>
                <a:endParaRPr lang="en-US" sz="1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1656705" y="2584943"/>
              <a:ext cx="755989" cy="721078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13052" y="2694130"/>
              <a:ext cx="619816" cy="64104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33347" y="2695918"/>
              <a:ext cx="619816" cy="64104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63304" y="4821955"/>
            <a:ext cx="90762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“Local”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43130" y="4950026"/>
            <a:ext cx="1099981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“Remote”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46524" y="4390877"/>
            <a:ext cx="186761" cy="20348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7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Results: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Error vs. Distance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5927461" y="2029828"/>
            <a:ext cx="3410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Window chosen by looking for lowest error sampling from </a:t>
            </a:r>
            <a:r>
              <a:rPr lang="en-US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previous versions of the experiment</a:t>
            </a:r>
            <a:endParaRPr lang="en-US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057" y="3920630"/>
            <a:ext cx="3108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Error bars are statistical, sky coverage, run duration and weather are folded in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80" y="1094590"/>
            <a:ext cx="5652981" cy="4327607"/>
          </a:xfrm>
        </p:spPr>
      </p:pic>
    </p:spTree>
    <p:extLst>
      <p:ext uri="{BB962C8B-B14F-4D97-AF65-F5344CB8AC3E}">
        <p14:creationId xmlns:p14="http://schemas.microsoft.com/office/powerpoint/2010/main" val="9748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Results: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Correlation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937760" y="681079"/>
            <a:ext cx="4034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</a:rPr>
              <a:t>*Note: This plot has been adjusted to </a:t>
            </a:r>
            <a:r>
              <a:rPr lang="en-US" dirty="0" smtClean="0">
                <a:solidFill>
                  <a:srgbClr val="6A6A6A"/>
                </a:solidFill>
              </a:rPr>
              <a:t>exclude </a:t>
            </a:r>
            <a:r>
              <a:rPr lang="en-US" dirty="0" smtClean="0">
                <a:solidFill>
                  <a:srgbClr val="6A6A6A"/>
                </a:solidFill>
              </a:rPr>
              <a:t>training errors from the atomic clocks</a:t>
            </a:r>
            <a:endParaRPr lang="en-US" dirty="0">
              <a:solidFill>
                <a:srgbClr val="6A6A6A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65" y="1142744"/>
            <a:ext cx="6043630" cy="4626666"/>
          </a:xfrm>
        </p:spPr>
      </p:pic>
    </p:spTree>
    <p:extLst>
      <p:ext uri="{BB962C8B-B14F-4D97-AF65-F5344CB8AC3E}">
        <p14:creationId xmlns:p14="http://schemas.microsoft.com/office/powerpoint/2010/main" val="9831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Conclusions: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Correlation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63364" y="2079537"/>
            <a:ext cx="8046720" cy="356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GPS timing solutions are correlated, but the inaccuracies in the solution due to the receiver, at least for the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M12M,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dominate the noise of the units. For practical purposes, they can be viewed as being independent timing sources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 the context of Auger, the lack of correlation is only worrisome if the deviation of each receiver is greater than one time bin. 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For the current Auger detector, even the largest fluctuations are within one bin, that said, the m12m receivers will only be installed in the upgrade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For the Prime upgrade, we may want to have each station collect it’s own calibration histogram (as is currently done), since the largest fluctuations can be as much as 4 timing bins, however the standard deviation of the timing coming out of the M12M is about half a bin.</a:t>
            </a:r>
          </a:p>
          <a:p>
            <a:pPr lvl="1">
              <a:buFont typeface="Arial" charset="0"/>
              <a:buChar char="•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We plan to do another run of the experiment to try to get more data points with better statistics at each one over the course of the next month.</a:t>
            </a:r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3351" y="0"/>
            <a:ext cx="2716417" cy="20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355" y="58167"/>
            <a:ext cx="2786284" cy="213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469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Results: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Characterization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423468" y="1406551"/>
            <a:ext cx="2911401" cy="2778174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Weather </a:t>
            </a:r>
            <a:r>
              <a:rPr lang="en-US" dirty="0" smtClean="0"/>
              <a:t>effects: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Before storm: SD=6.7 ns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During Storm: SD=15.0 ns</a:t>
            </a:r>
          </a:p>
          <a:p>
            <a:pPr marL="457200" lvl="1" indent="0"/>
            <a:endParaRPr lang="en-US" dirty="0"/>
          </a:p>
          <a:p>
            <a:pPr marL="0" indent="0"/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695" y="1094590"/>
            <a:ext cx="5344374" cy="409135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1998" y="659710"/>
            <a:ext cx="2911401" cy="5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dirty="0" smtClean="0"/>
              <a:t>Data from “site4</a:t>
            </a:r>
            <a:r>
              <a:rPr lang="en-US" smtClean="0"/>
              <a:t>”, </a:t>
            </a:r>
            <a:r>
              <a:rPr lang="en-US" smtClean="0"/>
              <a:t>unused</a:t>
            </a:r>
            <a:endParaRPr lang="en-US" dirty="0" smtClean="0"/>
          </a:p>
          <a:p>
            <a:pPr marL="0" indent="0"/>
            <a:endParaRPr lang="en-US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36985" y="2684586"/>
            <a:ext cx="2778369" cy="233289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57043" y="5017477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Fairly violent thunderstorm hits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GPS Basics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84768" y="1492941"/>
            <a:ext cx="8635002" cy="4134447"/>
            <a:chOff x="616576" y="1417638"/>
            <a:chExt cx="8635002" cy="4134447"/>
          </a:xfrm>
        </p:grpSpPr>
        <p:pic>
          <p:nvPicPr>
            <p:cNvPr id="7" name="Picture 6" descr="gps_eq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669" y="1953022"/>
              <a:ext cx="1701800" cy="800100"/>
            </a:xfrm>
            <a:prstGeom prst="rect">
              <a:avLst/>
            </a:prstGeom>
          </p:spPr>
        </p:pic>
        <p:pic>
          <p:nvPicPr>
            <p:cNvPr id="8" name="Picture 7" descr="more_gps_eq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836"/>
            <a:stretch/>
          </p:blipFill>
          <p:spPr>
            <a:xfrm>
              <a:off x="4211669" y="2749306"/>
              <a:ext cx="4401510" cy="1198472"/>
            </a:xfrm>
            <a:prstGeom prst="rect">
              <a:avLst/>
            </a:prstGeom>
          </p:spPr>
        </p:pic>
        <p:pic>
          <p:nvPicPr>
            <p:cNvPr id="9" name="Picture 8" descr="pseudorange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6095" y="2172695"/>
              <a:ext cx="1778000" cy="4191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182365" y="3947778"/>
              <a:ext cx="50692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</a:t>
              </a:r>
              <a:r>
                <a:rPr lang="en-US" baseline="-25000" dirty="0" err="1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</a:t>
              </a:r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is the time the message is received, and </a:t>
              </a:r>
              <a:r>
                <a:rPr lang="en-US" dirty="0" err="1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</a:t>
              </a:r>
              <a:r>
                <a:rPr lang="en-US" baseline="-25000" dirty="0" err="1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i</a:t>
              </a:r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is the broadcast time of each satellite.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pic>
          <p:nvPicPr>
            <p:cNvPr id="11" name="Picture 10" descr="coords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9546" y="1417638"/>
              <a:ext cx="2949528" cy="328343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16576" y="4628755"/>
              <a:ext cx="80799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GPS works by finding ‘</a:t>
              </a:r>
              <a:r>
                <a:rPr lang="en-US" dirty="0" err="1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pseudoranges</a:t>
              </a:r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’ from satellites through timing, then solving the above equations. If position is not needed, they can be used as an over-determined system to obtain the time and time error.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51238" y="516363"/>
            <a:ext cx="4260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GPS Constellation: 30+ Satellites, orbiting earth at 26.6Mm, each carrying a Cesium atomic clock, updated periodically by the US Air Force (~ every 4 </a:t>
            </a:r>
            <a:r>
              <a:rPr lang="en-US" dirty="0" err="1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hrs</a:t>
            </a: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Thank you for listening!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083" y="882630"/>
            <a:ext cx="2758257" cy="20686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64" y="995647"/>
            <a:ext cx="3021395" cy="22660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985" y="3162749"/>
            <a:ext cx="3265116" cy="244883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6395037" y="3967620"/>
            <a:ext cx="1909867" cy="34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68234" y="3915785"/>
            <a:ext cx="1430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Thermal low-pass filter aka cooler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640612" y="2553608"/>
            <a:ext cx="52743" cy="9103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551308" y="2007613"/>
            <a:ext cx="32272" cy="13937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7913" y="337757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Local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71961" y="337984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Remote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8" name="Straight Arrow Connector 17"/>
          <p:cNvCxnSpPr>
            <a:stCxn id="20" idx="1"/>
          </p:cNvCxnSpPr>
          <p:nvPr/>
        </p:nvCxnSpPr>
        <p:spPr>
          <a:xfrm flipH="1">
            <a:off x="5056094" y="428613"/>
            <a:ext cx="914400" cy="1579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70494" y="-33052"/>
            <a:ext cx="3723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Extremely high tech mounting hardware (c-clamps and leftover woodshop pieces)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90199" y="3856385"/>
            <a:ext cx="3763523" cy="173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dirty="0" smtClean="0"/>
              <a:t>Thanks </a:t>
            </a:r>
            <a:r>
              <a:rPr lang="en-US" dirty="0" smtClean="0"/>
              <a:t>to Sean Quinn, Ryan </a:t>
            </a:r>
            <a:r>
              <a:rPr lang="en-US" dirty="0" err="1" smtClean="0"/>
              <a:t>Lorek</a:t>
            </a:r>
            <a:r>
              <a:rPr lang="en-US" dirty="0" smtClean="0"/>
              <a:t>, Jackson </a:t>
            </a:r>
            <a:r>
              <a:rPr lang="en-US" dirty="0" err="1" smtClean="0"/>
              <a:t>Kishbaugh-Maish</a:t>
            </a:r>
            <a:r>
              <a:rPr lang="en-US" dirty="0" smtClean="0"/>
              <a:t>, and Corbin </a:t>
            </a:r>
            <a:r>
              <a:rPr lang="en-US" dirty="0" err="1" smtClean="0"/>
              <a:t>Covault</a:t>
            </a:r>
            <a:r>
              <a:rPr lang="en-US" dirty="0" smtClean="0"/>
              <a:t> for their help in completing this measurement. Special thanks to Patrick Allison and Jim Beatty for lending us their clock and vetting some of our ideas!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91978" y="1314933"/>
            <a:ext cx="1962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Contact me at </a:t>
            </a: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  <a:hlinkClick r:id="rId6"/>
              </a:rPr>
              <a:t>rph32@case.edu</a:t>
            </a: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 for more information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3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469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Results: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Characterization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423469" y="1406551"/>
            <a:ext cx="2354718" cy="2778174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Gaussian of Gaussians:</a:t>
            </a:r>
            <a:endParaRPr lang="en-US" dirty="0"/>
          </a:p>
          <a:p>
            <a:pPr marL="0" indent="0"/>
            <a:r>
              <a:rPr lang="en-US" dirty="0" smtClean="0"/>
              <a:t>As small shifts in ionospheric conditions and satellite visibility occur, the distribution being sampled moves around.</a:t>
            </a:r>
          </a:p>
          <a:p>
            <a:pPr marL="0" indent="0"/>
            <a:endParaRPr lang="en-US" dirty="0" smtClean="0"/>
          </a:p>
        </p:txBody>
      </p:sp>
      <p:pic>
        <p:nvPicPr>
          <p:cNvPr id="7" name="te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34870" y="1406551"/>
            <a:ext cx="4813250" cy="3609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1695" y="30121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BACKUP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0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469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Conclusions: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Characterization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423468" y="1406550"/>
            <a:ext cx="7970255" cy="3857111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Gaussian of Gaussians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Weather effects: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Before storm: SD=6.7 ns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During Storm: SD=15.0 ns</a:t>
            </a:r>
          </a:p>
          <a:p>
            <a:pPr marL="400050">
              <a:buFont typeface="Arial" charset="0"/>
              <a:buChar char="•"/>
            </a:pPr>
            <a:r>
              <a:rPr lang="en-US" dirty="0" smtClean="0"/>
              <a:t>Minimum and maximum differences:</a:t>
            </a:r>
          </a:p>
          <a:p>
            <a:pPr marL="800100" lvl="1">
              <a:buFont typeface="Arial" charset="0"/>
              <a:buChar char="•"/>
            </a:pPr>
            <a:r>
              <a:rPr lang="en-US" dirty="0" smtClean="0"/>
              <a:t> -29 ns to 24 ns</a:t>
            </a:r>
          </a:p>
          <a:p>
            <a:pPr marL="400050">
              <a:buFont typeface="Arial" charset="0"/>
              <a:buChar char="•"/>
            </a:pPr>
            <a:r>
              <a:rPr lang="en-US" dirty="0" smtClean="0"/>
              <a:t>A finer point- the </a:t>
            </a:r>
            <a:r>
              <a:rPr lang="en-US" dirty="0" err="1" smtClean="0"/>
              <a:t>sawtooth</a:t>
            </a:r>
            <a:r>
              <a:rPr lang="en-US" dirty="0" smtClean="0"/>
              <a:t> correction varies in how necessary it is, there are different “phase alignments” that the receiver can have relative to the GPS constellation</a:t>
            </a:r>
          </a:p>
          <a:p>
            <a:pPr marL="800100" lvl="1">
              <a:buFont typeface="Arial" charset="0"/>
              <a:buChar char="•"/>
            </a:pPr>
            <a:r>
              <a:rPr lang="en-US" smtClean="0"/>
              <a:t>This is its own talk</a:t>
            </a:r>
            <a:endParaRPr lang="en-US" dirty="0" smtClean="0"/>
          </a:p>
          <a:p>
            <a:pPr marL="514350" lvl="1" indent="0"/>
            <a:endParaRPr lang="en-US" dirty="0" smtClean="0"/>
          </a:p>
          <a:p>
            <a:pPr marL="400050">
              <a:buFont typeface="Arial" charset="0"/>
              <a:buChar char="•"/>
            </a:pPr>
            <a:endParaRPr lang="en-US" dirty="0" smtClean="0"/>
          </a:p>
          <a:p>
            <a:pPr marL="457200" lvl="1" indent="0"/>
            <a:endParaRPr lang="en-US" dirty="0"/>
          </a:p>
          <a:p>
            <a:pPr marL="0" indent="0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41695" y="30121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BACKUP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Procedure: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Atomic </a:t>
            </a:r>
            <a:r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t>Clock Training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606349" y="1374278"/>
            <a:ext cx="8046720" cy="27781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There are a few caveats to using an atomic clock to measure GPS: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They must be trained/disciplined to a GPS unit to maintain long term stability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They are exceptionally sensitive and therefore need to train for 8+ hours to obtain a good fix on the GPS constellation’s frequency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Training can be played with to be faster but less accurate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Chosen to minimize “co-training” error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Moving them tends to destabilize training (~200ns tops, ~20ns min)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2296" y="13984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88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Results: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Unadjusted Correlation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582296" y="13984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73" y="1094590"/>
            <a:ext cx="5893023" cy="4511370"/>
          </a:xfrm>
        </p:spPr>
      </p:pic>
    </p:spTree>
    <p:extLst>
      <p:ext uri="{BB962C8B-B14F-4D97-AF65-F5344CB8AC3E}">
        <p14:creationId xmlns:p14="http://schemas.microsoft.com/office/powerpoint/2010/main" val="47292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Why do we care?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Auger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0946" y="2539829"/>
            <a:ext cx="3499609" cy="1489563"/>
          </a:xfrm>
        </p:spPr>
        <p:txBody>
          <a:bodyPr/>
          <a:lstStyle/>
          <a:p>
            <a:pPr marL="0" indent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Timing is used to reconstruct point of first interaction, which along with shower core gives arrival direction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872072" y="1848249"/>
            <a:ext cx="4390398" cy="2092749"/>
            <a:chOff x="2786933" y="1310366"/>
            <a:chExt cx="4390398" cy="2092749"/>
          </a:xfrm>
        </p:grpSpPr>
        <p:sp>
          <p:nvSpPr>
            <p:cNvPr id="8" name="Rectangle 7"/>
            <p:cNvSpPr/>
            <p:nvPr/>
          </p:nvSpPr>
          <p:spPr>
            <a:xfrm>
              <a:off x="5573582" y="2640891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573582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73582" y="3191440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270238" y="2640891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70238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70238" y="3191440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35440" y="3191440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35440" y="2640891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35440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003722" y="23989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545543" y="220483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862618" y="32216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384282" y="317128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164983" y="2832407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206279" y="2832407"/>
              <a:ext cx="161261" cy="1814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04740" y="1310366"/>
              <a:ext cx="1572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Detector Array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68611" y="1435100"/>
              <a:ext cx="14313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Molecules in atmosphere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25" name="Straight Arrow Connector 24"/>
            <p:cNvCxnSpPr>
              <a:stCxn id="24" idx="6"/>
              <a:endCxn id="23" idx="2"/>
            </p:cNvCxnSpPr>
            <p:nvPr/>
          </p:nvCxnSpPr>
          <p:spPr>
            <a:xfrm>
              <a:off x="3367540" y="2923125"/>
              <a:ext cx="79744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786933" y="303378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UHECR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16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Why do we care?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Auger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0946" y="2539829"/>
            <a:ext cx="3499609" cy="1489563"/>
          </a:xfrm>
        </p:spPr>
        <p:txBody>
          <a:bodyPr/>
          <a:lstStyle/>
          <a:p>
            <a:pPr marL="0" indent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GPS is used to synchronize the clocks between Auger stations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1775634" y="2024937"/>
            <a:ext cx="3314713" cy="2096043"/>
            <a:chOff x="3862618" y="1536277"/>
            <a:chExt cx="3314713" cy="2096043"/>
          </a:xfrm>
        </p:grpSpPr>
        <p:sp>
          <p:nvSpPr>
            <p:cNvPr id="26" name="Rectangle 25"/>
            <p:cNvSpPr/>
            <p:nvPr/>
          </p:nvSpPr>
          <p:spPr>
            <a:xfrm>
              <a:off x="5573582" y="2640891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573582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573582" y="3191440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270238" y="2640891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270238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270238" y="3191440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935440" y="3191440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935440" y="2640891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935440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003722" y="23989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4545543" y="220483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3862618" y="32216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4384282" y="317128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4164983" y="2832407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164983" y="2852566"/>
              <a:ext cx="161261" cy="1814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04740" y="1536277"/>
              <a:ext cx="1572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Detector Array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0" name="Isosceles Triangle 25"/>
            <p:cNvSpPr/>
            <p:nvPr/>
          </p:nvSpPr>
          <p:spPr>
            <a:xfrm rot="16200000">
              <a:off x="4866103" y="1765775"/>
              <a:ext cx="1336771" cy="2396319"/>
            </a:xfrm>
            <a:prstGeom prst="triangle">
              <a:avLst/>
            </a:prstGeom>
            <a:solidFill>
              <a:srgbClr val="FF0000">
                <a:alpha val="24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643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Why do we care?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Overall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5472132" y="1426701"/>
            <a:ext cx="3499609" cy="340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TitilliumMaps26L 500 wt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200" kern="1200">
                <a:solidFill>
                  <a:srgbClr val="6A6A6A"/>
                </a:solidFill>
                <a:latin typeface="TitilliumMaps26L 500 w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Many experiments in disparate fields use GPS for time synchronization: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Auger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LIGO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ICARUS</a:t>
            </a:r>
          </a:p>
          <a:p>
            <a:pPr lvl="1">
              <a:buFont typeface="Arial" charset="0"/>
              <a:buChar char="•"/>
            </a:pP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Axion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Dark Matter Detection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75634" y="2024936"/>
            <a:ext cx="3535233" cy="2243626"/>
            <a:chOff x="3862618" y="1536276"/>
            <a:chExt cx="3535233" cy="2243626"/>
          </a:xfrm>
        </p:grpSpPr>
        <p:sp>
          <p:nvSpPr>
            <p:cNvPr id="29" name="Rectangle 28"/>
            <p:cNvSpPr/>
            <p:nvPr/>
          </p:nvSpPr>
          <p:spPr>
            <a:xfrm>
              <a:off x="5573582" y="2640891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573582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573582" y="3191440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70238" y="2640891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270238" y="2083874"/>
              <a:ext cx="241891" cy="2116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270238" y="3191440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935440" y="3191440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935440" y="2640891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935440" y="2083874"/>
              <a:ext cx="241891" cy="2116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003722" y="23989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545543" y="220483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862618" y="3221680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384282" y="3171281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4164983" y="2832407"/>
              <a:ext cx="161261" cy="18143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4164985" y="2852566"/>
              <a:ext cx="161261" cy="1814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04740" y="1536276"/>
              <a:ext cx="1572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Detector Array</a:t>
              </a:r>
              <a:endParaRPr lang="en-US" dirty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1" name="Isosceles Triangle 25"/>
            <p:cNvSpPr/>
            <p:nvPr/>
          </p:nvSpPr>
          <p:spPr>
            <a:xfrm rot="16200000">
              <a:off x="5012814" y="1394866"/>
              <a:ext cx="1698471" cy="3071602"/>
            </a:xfrm>
            <a:prstGeom prst="triangle">
              <a:avLst/>
            </a:prstGeom>
            <a:solidFill>
              <a:srgbClr val="FF0000">
                <a:alpha val="24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935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Question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544872"/>
            <a:ext cx="3188148" cy="3405699"/>
          </a:xfrm>
        </p:spPr>
        <p:txBody>
          <a:bodyPr/>
          <a:lstStyle/>
          <a:p>
            <a:pPr marL="0" indent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Occasionally overheard at Auger meetings:</a:t>
            </a:r>
          </a:p>
          <a:p>
            <a:pPr marL="0" indent="0"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“GPS receivers can have fluctuations between then as large as 30ns which will affect our timing”</a:t>
            </a:r>
          </a:p>
          <a:p>
            <a:pPr marL="0" indent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How independent or correlated are two GPS receiver’s timing solutions as a function of distance?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104" y="1126378"/>
            <a:ext cx="3403423" cy="349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2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471352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Experiment: 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Setup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995649" y="1579298"/>
            <a:ext cx="7072585" cy="3515216"/>
            <a:chOff x="280578" y="254882"/>
            <a:chExt cx="7072585" cy="3515216"/>
          </a:xfrm>
        </p:grpSpPr>
        <p:grpSp>
          <p:nvGrpSpPr>
            <p:cNvPr id="8" name="Group 7"/>
            <p:cNvGrpSpPr/>
            <p:nvPr/>
          </p:nvGrpSpPr>
          <p:grpSpPr>
            <a:xfrm>
              <a:off x="280578" y="254882"/>
              <a:ext cx="6854866" cy="3515216"/>
              <a:chOff x="65425" y="265640"/>
              <a:chExt cx="6854866" cy="351521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41552" y="1411687"/>
                <a:ext cx="2705905" cy="871623"/>
              </a:xfrm>
              <a:prstGeom prst="rect">
                <a:avLst/>
              </a:prstGeom>
              <a:effectLst/>
            </p:spPr>
          </p:pic>
          <p:cxnSp>
            <p:nvCxnSpPr>
              <p:cNvPr id="13" name="Straight Connector 12"/>
              <p:cNvCxnSpPr>
                <a:endCxn id="9" idx="0"/>
              </p:cNvCxnSpPr>
              <p:nvPr/>
            </p:nvCxnSpPr>
            <p:spPr>
              <a:xfrm flipH="1">
                <a:off x="1819547" y="720723"/>
                <a:ext cx="134578" cy="1874978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954124" y="749653"/>
                <a:ext cx="2032714" cy="1744308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871730" y="720723"/>
                <a:ext cx="4941176" cy="2378206"/>
              </a:xfrm>
              <a:prstGeom prst="line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954124" y="3199142"/>
                <a:ext cx="988341" cy="1528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794504" y="3199140"/>
                <a:ext cx="2640627" cy="511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5194962" y="3199141"/>
                <a:ext cx="1510560" cy="1530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3893457" y="2493961"/>
                <a:ext cx="186761" cy="2034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585545" y="3066809"/>
                <a:ext cx="186761" cy="20348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705521" y="3098929"/>
                <a:ext cx="214770" cy="203482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9199" y="265640"/>
                <a:ext cx="978016" cy="989542"/>
              </a:xfrm>
              <a:prstGeom prst="rect">
                <a:avLst/>
              </a:prstGeom>
              <a:effectLst/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65425" y="2192863"/>
                <a:ext cx="1429906" cy="954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Reference FS725 Atomic Clock and GPS Receiver</a:t>
                </a:r>
                <a:endParaRPr lang="en-US" sz="1400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456617" y="2539467"/>
                <a:ext cx="1218431" cy="52734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FS725+GPS Test Platform</a:t>
                </a:r>
                <a:endParaRPr lang="en-US" sz="1400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cxnSp>
            <p:nvCxnSpPr>
              <p:cNvPr id="25" name="Straight Arrow Connector 24"/>
              <p:cNvCxnSpPr>
                <a:endCxn id="20" idx="1"/>
              </p:cNvCxnSpPr>
              <p:nvPr/>
            </p:nvCxnSpPr>
            <p:spPr>
              <a:xfrm>
                <a:off x="920091" y="2879731"/>
                <a:ext cx="665454" cy="288819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Left Bracket 25"/>
              <p:cNvSpPr/>
              <p:nvPr/>
            </p:nvSpPr>
            <p:spPr>
              <a:xfrm rot="16200000" flipV="1">
                <a:off x="4237340" y="925814"/>
                <a:ext cx="201446" cy="4954639"/>
              </a:xfrm>
              <a:prstGeom prst="leftBracket">
                <a:avLst/>
              </a:prstGeom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04580" y="3503857"/>
                <a:ext cx="508000" cy="27699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~0m</a:t>
                </a:r>
                <a:endParaRPr lang="en-US" sz="1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893457" y="3497869"/>
                <a:ext cx="772584" cy="27699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1-5km</a:t>
                </a:r>
                <a:endParaRPr lang="en-US" sz="1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1656705" y="2584943"/>
              <a:ext cx="755989" cy="721078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13052" y="2694130"/>
              <a:ext cx="619816" cy="64104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33347" y="2695918"/>
              <a:ext cx="619816" cy="64104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63304" y="4821955"/>
            <a:ext cx="90762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“Local”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43130" y="4950026"/>
            <a:ext cx="1099981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“Remote”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46524" y="4390877"/>
            <a:ext cx="186761" cy="20348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5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159379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Experiment: 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Timing Instrumentation Module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1496219" y="3286936"/>
            <a:ext cx="6980809" cy="2458171"/>
            <a:chOff x="160777" y="1674874"/>
            <a:chExt cx="6980809" cy="2458171"/>
          </a:xfrm>
        </p:grpSpPr>
        <p:grpSp>
          <p:nvGrpSpPr>
            <p:cNvPr id="32" name="Group 31"/>
            <p:cNvGrpSpPr/>
            <p:nvPr/>
          </p:nvGrpSpPr>
          <p:grpSpPr>
            <a:xfrm>
              <a:off x="160777" y="1674874"/>
              <a:ext cx="6980809" cy="2458171"/>
              <a:chOff x="1149653" y="1291812"/>
              <a:chExt cx="8098496" cy="2141224"/>
            </a:xfrm>
          </p:grpSpPr>
          <p:pic>
            <p:nvPicPr>
              <p:cNvPr id="34" name="Picture 33" descr="m12m_0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11" t="13619" r="4698" b="16171"/>
              <a:stretch/>
            </p:blipFill>
            <p:spPr>
              <a:xfrm>
                <a:off x="6265334" y="1493030"/>
                <a:ext cx="1325180" cy="1037365"/>
              </a:xfrm>
              <a:prstGeom prst="rect">
                <a:avLst/>
              </a:prstGeom>
            </p:spPr>
          </p:pic>
          <p:pic>
            <p:nvPicPr>
              <p:cNvPr id="35" name="Picture 34" descr="ZedBoard_RevA_sideA_0_0 (1)_0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8726" y="1291812"/>
                <a:ext cx="1536180" cy="1317049"/>
              </a:xfrm>
              <a:prstGeom prst="rect">
                <a:avLst/>
              </a:prstGeom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628726" y="2628756"/>
                <a:ext cx="1957678" cy="804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ZedBoard</a:t>
                </a:r>
                <a:endParaRPr lang="en-US" dirty="0" smtClean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r>
                  <a:rPr lang="en-US" dirty="0" err="1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Timetagging</a:t>
                </a:r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:</a:t>
                </a:r>
              </a:p>
              <a:p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750Mhz, 1.33ns</a:t>
                </a:r>
                <a:endParaRPr lang="en-US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753652" y="2554396"/>
                <a:ext cx="3494497" cy="562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M12M GPS Timing Receiver</a:t>
                </a:r>
              </a:p>
              <a:p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“2ns”, really ~4ns</a:t>
                </a:r>
                <a:endParaRPr lang="en-US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149653" y="2608861"/>
                <a:ext cx="2479073" cy="8042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FS725</a:t>
                </a:r>
              </a:p>
              <a:p>
                <a:r>
                  <a:rPr lang="en-US" dirty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~</a:t>
                </a:r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.2ps/100s</a:t>
                </a:r>
              </a:p>
              <a:p>
                <a:r>
                  <a:rPr lang="en-US" dirty="0" smtClean="0">
                    <a:solidFill>
                      <a:srgbClr val="6A6A6A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1ns TTAG resolution</a:t>
                </a:r>
                <a:endParaRPr lang="en-US" dirty="0">
                  <a:solidFill>
                    <a:srgbClr val="6A6A6A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 flipH="1" flipV="1">
                <a:off x="5164906" y="1950337"/>
                <a:ext cx="1100428" cy="6137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V="1">
                <a:off x="2815167" y="1950337"/>
                <a:ext cx="813559" cy="1345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217" y="2218533"/>
              <a:ext cx="1371600" cy="786384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606349" y="1245185"/>
            <a:ext cx="8046720" cy="22847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Ideally you have: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A </a:t>
            </a:r>
            <a:r>
              <a:rPr lang="en-US" dirty="0" smtClean="0"/>
              <a:t>time-tagging (TTAG) </a:t>
            </a:r>
            <a:r>
              <a:rPr lang="en-US" dirty="0" smtClean="0"/>
              <a:t>system with a higher resolution than the accuracy of the GPS Receiver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A frequency standard that is more stable than GPS on short and medium time scales</a:t>
            </a:r>
          </a:p>
          <a:p>
            <a:pPr marL="0" indent="0">
              <a:buNone/>
            </a:pPr>
            <a:r>
              <a:rPr lang="en-US" dirty="0" smtClean="0"/>
              <a:t>We use an FS725 Rubidium Frequency Standard (aka Atomic Clock or AC) and </a:t>
            </a:r>
            <a:r>
              <a:rPr lang="en-US" dirty="0" err="1" smtClean="0"/>
              <a:t>ZedBoard</a:t>
            </a:r>
            <a:r>
              <a:rPr lang="en-US" dirty="0" smtClean="0"/>
              <a:t> (</a:t>
            </a:r>
            <a:r>
              <a:rPr lang="en-US" dirty="0" err="1" smtClean="0"/>
              <a:t>SoC+FPGA</a:t>
            </a:r>
            <a:r>
              <a:rPr lang="en-US" dirty="0" smtClean="0"/>
              <a:t>) to measure timing of M12M GPS Receiver make up Timing Instrumentation Module (TIM)</a:t>
            </a:r>
          </a:p>
        </p:txBody>
      </p:sp>
    </p:spTree>
    <p:extLst>
      <p:ext uri="{BB962C8B-B14F-4D97-AF65-F5344CB8AC3E}">
        <p14:creationId xmlns:p14="http://schemas.microsoft.com/office/powerpoint/2010/main" val="17351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allende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4592"/>
            <a:ext cx="6226243" cy="3758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80" y="309988"/>
            <a:ext cx="8229600" cy="78460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Procedure:</a:t>
            </a:r>
            <a:b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Atomic </a:t>
            </a:r>
            <a:r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t>Clock Training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93282" y="5863509"/>
            <a:ext cx="1859787" cy="886993"/>
            <a:chOff x="6793282" y="5863509"/>
            <a:chExt cx="1859787" cy="8869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35153"/>
            <a:stretch/>
          </p:blipFill>
          <p:spPr>
            <a:xfrm>
              <a:off x="6793282" y="5863509"/>
              <a:ext cx="690117" cy="8869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65894"/>
            <a:stretch/>
          </p:blipFill>
          <p:spPr>
            <a:xfrm>
              <a:off x="7483399" y="5863509"/>
              <a:ext cx="1169670" cy="790686"/>
            </a:xfrm>
            <a:prstGeom prst="rect">
              <a:avLst/>
            </a:prstGeom>
          </p:spPr>
        </p:pic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466495" y="1266698"/>
            <a:ext cx="8046720" cy="22847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There are a few caveats to using an atomic clock to measure GPS: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They must be trained/disciplined to a GPS unit to maintain long term stability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18539" y="2409080"/>
            <a:ext cx="3394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Allan Deviation (ADEV) is a measure of frequency </a:t>
            </a: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stability-basically </a:t>
            </a:r>
            <a:r>
              <a:rPr lang="en-US" dirty="0" smtClean="0">
                <a:solidFill>
                  <a:srgbClr val="6A6A6A"/>
                </a:solidFill>
                <a:latin typeface="Times New Roman" charset="0"/>
                <a:ea typeface="Times New Roman" charset="0"/>
                <a:cs typeface="Times New Roman" charset="0"/>
              </a:rPr>
              <a:t>the running standard deviation of the difference in frequency between successive measurements </a:t>
            </a:r>
            <a:endParaRPr lang="en-US" dirty="0">
              <a:solidFill>
                <a:srgbClr val="6A6A6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2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e Option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Case Option 1.pot</Template>
  <TotalTime>1598</TotalTime>
  <Words>1138</Words>
  <Application>Microsoft Macintosh PowerPoint</Application>
  <PresentationFormat>On-screen Show (4:3)</PresentationFormat>
  <Paragraphs>143</Paragraphs>
  <Slides>24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Calibri</vt:lpstr>
      <vt:lpstr>ＭＳ Ｐゴシック</vt:lpstr>
      <vt:lpstr>Times New Roman</vt:lpstr>
      <vt:lpstr>TitilliumMaps26L 500 wt</vt:lpstr>
      <vt:lpstr>TitilliumMaps26L 999 wt</vt:lpstr>
      <vt:lpstr>헤드라인A</vt:lpstr>
      <vt:lpstr>Arial</vt:lpstr>
      <vt:lpstr>Case Option 1</vt:lpstr>
      <vt:lpstr>PowerPoint Presentation</vt:lpstr>
      <vt:lpstr>GPS Basics</vt:lpstr>
      <vt:lpstr>Why do we care? – Auger</vt:lpstr>
      <vt:lpstr>Why do we care? – Auger</vt:lpstr>
      <vt:lpstr>Why do we care? – Overall</vt:lpstr>
      <vt:lpstr>The Question</vt:lpstr>
      <vt:lpstr>The Experiment:  Setup</vt:lpstr>
      <vt:lpstr>The Experiment:  Timing Instrumentation Module</vt:lpstr>
      <vt:lpstr>Procedure: Atomic Clock Training</vt:lpstr>
      <vt:lpstr>Procedure: Atomic Clock Training</vt:lpstr>
      <vt:lpstr>Procedure: Data Taking</vt:lpstr>
      <vt:lpstr>Analysis: The Measurement</vt:lpstr>
      <vt:lpstr>Analysis: The Measurement</vt:lpstr>
      <vt:lpstr>Analysis: The Measurement</vt:lpstr>
      <vt:lpstr>The Experiment:  Setup</vt:lpstr>
      <vt:lpstr>Results: Error vs. Distance</vt:lpstr>
      <vt:lpstr>Results: Correlation</vt:lpstr>
      <vt:lpstr>Conclusions: Correlation</vt:lpstr>
      <vt:lpstr>Results: Characterization</vt:lpstr>
      <vt:lpstr>Thank you for listening!</vt:lpstr>
      <vt:lpstr>Results: Characterization</vt:lpstr>
      <vt:lpstr>Conclusions: Characterization</vt:lpstr>
      <vt:lpstr>Procedure: Atomic Clock Training</vt:lpstr>
      <vt:lpstr>Results: Unadjusted Correlation</vt:lpstr>
    </vt:vector>
  </TitlesOfParts>
  <Company>L.A. graphics,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Tia A</dc:creator>
  <cp:lastModifiedBy>Rob Halliday</cp:lastModifiedBy>
  <cp:revision>80</cp:revision>
  <cp:lastPrinted>2017-08-11T03:50:15Z</cp:lastPrinted>
  <dcterms:created xsi:type="dcterms:W3CDTF">2010-10-04T02:05:57Z</dcterms:created>
  <dcterms:modified xsi:type="dcterms:W3CDTF">2017-08-11T03:50:36Z</dcterms:modified>
</cp:coreProperties>
</file>