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5"/>
  </p:notesMasterIdLst>
  <p:handoutMasterIdLst>
    <p:handoutMasterId r:id="rId36"/>
  </p:handoutMasterIdLst>
  <p:sldIdLst>
    <p:sldId id="256" r:id="rId2"/>
    <p:sldId id="257" r:id="rId3"/>
    <p:sldId id="288" r:id="rId4"/>
    <p:sldId id="259" r:id="rId5"/>
    <p:sldId id="262" r:id="rId6"/>
    <p:sldId id="261" r:id="rId7"/>
    <p:sldId id="263" r:id="rId8"/>
    <p:sldId id="264" r:id="rId9"/>
    <p:sldId id="265" r:id="rId10"/>
    <p:sldId id="266" r:id="rId11"/>
    <p:sldId id="267" r:id="rId12"/>
    <p:sldId id="280" r:id="rId13"/>
    <p:sldId id="269" r:id="rId14"/>
    <p:sldId id="270" r:id="rId15"/>
    <p:sldId id="271" r:id="rId16"/>
    <p:sldId id="272" r:id="rId17"/>
    <p:sldId id="292" r:id="rId18"/>
    <p:sldId id="273" r:id="rId19"/>
    <p:sldId id="275" r:id="rId20"/>
    <p:sldId id="276" r:id="rId21"/>
    <p:sldId id="289" r:id="rId22"/>
    <p:sldId id="281" r:id="rId23"/>
    <p:sldId id="282" r:id="rId24"/>
    <p:sldId id="277" r:id="rId25"/>
    <p:sldId id="279" r:id="rId26"/>
    <p:sldId id="278" r:id="rId27"/>
    <p:sldId id="283" r:id="rId28"/>
    <p:sldId id="290" r:id="rId29"/>
    <p:sldId id="291" r:id="rId30"/>
    <p:sldId id="284" r:id="rId31"/>
    <p:sldId id="285" r:id="rId32"/>
    <p:sldId id="286" r:id="rId33"/>
    <p:sldId id="287"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7" d="100"/>
          <a:sy n="97" d="100"/>
        </p:scale>
        <p:origin x="-189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F46CF7-3FD1-D640-8C55-5493F6C0AAE5}" type="doc">
      <dgm:prSet loTypeId="urn:microsoft.com/office/officeart/2005/8/layout/hierarchy4" loCatId="" qsTypeId="urn:microsoft.com/office/officeart/2005/8/quickstyle/simple4" qsCatId="simple" csTypeId="urn:microsoft.com/office/officeart/2005/8/colors/accent4_2" csCatId="accent4" phldr="1"/>
      <dgm:spPr/>
      <dgm:t>
        <a:bodyPr/>
        <a:lstStyle/>
        <a:p>
          <a:endParaRPr lang="en-US"/>
        </a:p>
      </dgm:t>
    </dgm:pt>
    <dgm:pt modelId="{F54E4FCF-092B-0349-9E00-EB2B95AF83CF}">
      <dgm:prSet phldrT="[Text]"/>
      <dgm:spPr/>
      <dgm:t>
        <a:bodyPr/>
        <a:lstStyle/>
        <a:p>
          <a:r>
            <a:rPr lang="en-US" dirty="0" smtClean="0">
              <a:solidFill>
                <a:srgbClr val="FF0000"/>
              </a:solidFill>
            </a:rPr>
            <a:t>From Simulations:</a:t>
          </a:r>
        </a:p>
        <a:p>
          <a:r>
            <a:rPr lang="en-US" dirty="0" smtClean="0"/>
            <a:t>Metal-Poor Stars trace the velocity of Dark Matter.</a:t>
          </a:r>
          <a:endParaRPr lang="en-US" dirty="0"/>
        </a:p>
      </dgm:t>
    </dgm:pt>
    <dgm:pt modelId="{F804C1C8-722E-7B4A-BED1-8F9982ACC711}" type="parTrans" cxnId="{D976D544-7570-2A4C-B389-6DDB41AD9771}">
      <dgm:prSet/>
      <dgm:spPr/>
      <dgm:t>
        <a:bodyPr/>
        <a:lstStyle/>
        <a:p>
          <a:endParaRPr lang="en-US"/>
        </a:p>
      </dgm:t>
    </dgm:pt>
    <dgm:pt modelId="{F20C0CAD-02AA-094C-8E59-9107EDCE32A1}" type="sibTrans" cxnId="{D976D544-7570-2A4C-B389-6DDB41AD9771}">
      <dgm:prSet/>
      <dgm:spPr/>
      <dgm:t>
        <a:bodyPr/>
        <a:lstStyle/>
        <a:p>
          <a:endParaRPr lang="en-US"/>
        </a:p>
      </dgm:t>
    </dgm:pt>
    <dgm:pt modelId="{B733F1EF-CEE2-A746-8554-B84DD174047C}">
      <dgm:prSet phldrT="[Text]"/>
      <dgm:spPr/>
      <dgm:t>
        <a:bodyPr/>
        <a:lstStyle/>
        <a:p>
          <a:r>
            <a:rPr lang="en-US" dirty="0" smtClean="0">
              <a:solidFill>
                <a:srgbClr val="FF0000"/>
              </a:solidFill>
            </a:rPr>
            <a:t>From Gaia DR1: </a:t>
          </a:r>
        </a:p>
        <a:p>
          <a:r>
            <a:rPr lang="en-US" dirty="0" smtClean="0"/>
            <a:t>We get the local velocity distribution of Metal-Poor Stars. </a:t>
          </a:r>
          <a:endParaRPr lang="en-US" dirty="0"/>
        </a:p>
      </dgm:t>
    </dgm:pt>
    <dgm:pt modelId="{BAF34F70-94DE-3242-B999-51BA594F3E47}" type="parTrans" cxnId="{EDB4F30A-79B5-B44E-8248-FEA50C2139DF}">
      <dgm:prSet/>
      <dgm:spPr/>
      <dgm:t>
        <a:bodyPr/>
        <a:lstStyle/>
        <a:p>
          <a:endParaRPr lang="en-US"/>
        </a:p>
      </dgm:t>
    </dgm:pt>
    <dgm:pt modelId="{15BFE584-9B87-DC46-9A8F-57EC6F1A91DE}" type="sibTrans" cxnId="{EDB4F30A-79B5-B44E-8248-FEA50C2139DF}">
      <dgm:prSet/>
      <dgm:spPr/>
      <dgm:t>
        <a:bodyPr/>
        <a:lstStyle/>
        <a:p>
          <a:endParaRPr lang="en-US"/>
        </a:p>
      </dgm:t>
    </dgm:pt>
    <dgm:pt modelId="{59AC0D0E-B694-6044-AA3A-D2C67768D3A3}">
      <dgm:prSet phldrT="[Text]"/>
      <dgm:spPr/>
      <dgm:t>
        <a:bodyPr/>
        <a:lstStyle/>
        <a:p>
          <a:r>
            <a:rPr lang="en-US" dirty="0" smtClean="0">
              <a:solidFill>
                <a:srgbClr val="FF0000"/>
              </a:solidFill>
            </a:rPr>
            <a:t>Therefore:</a:t>
          </a:r>
        </a:p>
        <a:p>
          <a:r>
            <a:rPr lang="en-US" dirty="0" smtClean="0"/>
            <a:t>We empirically obtain the Dark Matter velocity distribution.</a:t>
          </a:r>
          <a:endParaRPr lang="en-US" dirty="0"/>
        </a:p>
      </dgm:t>
    </dgm:pt>
    <dgm:pt modelId="{8EE22B6A-15A0-9C44-8A5F-E8890811E083}" type="parTrans" cxnId="{89D2F5A3-5611-7644-8C41-BDA97D53D47C}">
      <dgm:prSet/>
      <dgm:spPr/>
      <dgm:t>
        <a:bodyPr/>
        <a:lstStyle/>
        <a:p>
          <a:endParaRPr lang="en-US"/>
        </a:p>
      </dgm:t>
    </dgm:pt>
    <dgm:pt modelId="{80184B9C-1425-FF42-87F3-C5146E9E0DCA}" type="sibTrans" cxnId="{89D2F5A3-5611-7644-8C41-BDA97D53D47C}">
      <dgm:prSet/>
      <dgm:spPr/>
      <dgm:t>
        <a:bodyPr/>
        <a:lstStyle/>
        <a:p>
          <a:endParaRPr lang="en-US"/>
        </a:p>
      </dgm:t>
    </dgm:pt>
    <dgm:pt modelId="{BFC61139-94A6-3340-A30C-591223981EFE}" type="pres">
      <dgm:prSet presAssocID="{01F46CF7-3FD1-D640-8C55-5493F6C0AAE5}" presName="Name0" presStyleCnt="0">
        <dgm:presLayoutVars>
          <dgm:chPref val="1"/>
          <dgm:dir/>
          <dgm:animOne val="branch"/>
          <dgm:animLvl val="lvl"/>
          <dgm:resizeHandles/>
        </dgm:presLayoutVars>
      </dgm:prSet>
      <dgm:spPr/>
      <dgm:t>
        <a:bodyPr/>
        <a:lstStyle/>
        <a:p>
          <a:endParaRPr lang="en-US"/>
        </a:p>
      </dgm:t>
    </dgm:pt>
    <dgm:pt modelId="{7CE0D00C-375B-CC4F-B749-B405B5BBFB51}" type="pres">
      <dgm:prSet presAssocID="{F54E4FCF-092B-0349-9E00-EB2B95AF83CF}" presName="vertOne" presStyleCnt="0"/>
      <dgm:spPr/>
    </dgm:pt>
    <dgm:pt modelId="{2F8F0CDF-601E-794B-8AEB-E292AD899094}" type="pres">
      <dgm:prSet presAssocID="{F54E4FCF-092B-0349-9E00-EB2B95AF83CF}" presName="txOne" presStyleLbl="node0" presStyleIdx="0" presStyleCnt="3">
        <dgm:presLayoutVars>
          <dgm:chPref val="3"/>
        </dgm:presLayoutVars>
      </dgm:prSet>
      <dgm:spPr/>
      <dgm:t>
        <a:bodyPr/>
        <a:lstStyle/>
        <a:p>
          <a:endParaRPr lang="en-US"/>
        </a:p>
      </dgm:t>
    </dgm:pt>
    <dgm:pt modelId="{7D77BFA7-3776-FD4F-8FB7-69BE27425228}" type="pres">
      <dgm:prSet presAssocID="{F54E4FCF-092B-0349-9E00-EB2B95AF83CF}" presName="horzOne" presStyleCnt="0"/>
      <dgm:spPr/>
    </dgm:pt>
    <dgm:pt modelId="{070CA10F-50F6-A442-87D5-D195A00183CA}" type="pres">
      <dgm:prSet presAssocID="{F20C0CAD-02AA-094C-8E59-9107EDCE32A1}" presName="sibSpaceOne" presStyleCnt="0"/>
      <dgm:spPr/>
    </dgm:pt>
    <dgm:pt modelId="{45B28209-C03A-4740-BC42-3A183596B1FF}" type="pres">
      <dgm:prSet presAssocID="{B733F1EF-CEE2-A746-8554-B84DD174047C}" presName="vertOne" presStyleCnt="0"/>
      <dgm:spPr/>
    </dgm:pt>
    <dgm:pt modelId="{8A70A6B7-5EE3-0948-A8AD-871BA263BA47}" type="pres">
      <dgm:prSet presAssocID="{B733F1EF-CEE2-A746-8554-B84DD174047C}" presName="txOne" presStyleLbl="node0" presStyleIdx="1" presStyleCnt="3">
        <dgm:presLayoutVars>
          <dgm:chPref val="3"/>
        </dgm:presLayoutVars>
      </dgm:prSet>
      <dgm:spPr/>
      <dgm:t>
        <a:bodyPr/>
        <a:lstStyle/>
        <a:p>
          <a:endParaRPr lang="en-US"/>
        </a:p>
      </dgm:t>
    </dgm:pt>
    <dgm:pt modelId="{564FAF7C-4C11-1448-9CE6-BBBFBB529475}" type="pres">
      <dgm:prSet presAssocID="{B733F1EF-CEE2-A746-8554-B84DD174047C}" presName="horzOne" presStyleCnt="0"/>
      <dgm:spPr/>
    </dgm:pt>
    <dgm:pt modelId="{E6CE589B-4756-6F4C-9B43-F933B65F5E78}" type="pres">
      <dgm:prSet presAssocID="{15BFE584-9B87-DC46-9A8F-57EC6F1A91DE}" presName="sibSpaceOne" presStyleCnt="0"/>
      <dgm:spPr/>
    </dgm:pt>
    <dgm:pt modelId="{5B304E50-0415-9F43-B5E6-7F8B2B087713}" type="pres">
      <dgm:prSet presAssocID="{59AC0D0E-B694-6044-AA3A-D2C67768D3A3}" presName="vertOne" presStyleCnt="0"/>
      <dgm:spPr/>
    </dgm:pt>
    <dgm:pt modelId="{BA2B6A44-110A-F044-9288-8481B57C6F8B}" type="pres">
      <dgm:prSet presAssocID="{59AC0D0E-B694-6044-AA3A-D2C67768D3A3}" presName="txOne" presStyleLbl="node0" presStyleIdx="2" presStyleCnt="3">
        <dgm:presLayoutVars>
          <dgm:chPref val="3"/>
        </dgm:presLayoutVars>
      </dgm:prSet>
      <dgm:spPr/>
      <dgm:t>
        <a:bodyPr/>
        <a:lstStyle/>
        <a:p>
          <a:endParaRPr lang="en-US"/>
        </a:p>
      </dgm:t>
    </dgm:pt>
    <dgm:pt modelId="{E3F6F149-2EAC-424C-B194-C4F16BA2B559}" type="pres">
      <dgm:prSet presAssocID="{59AC0D0E-B694-6044-AA3A-D2C67768D3A3}" presName="horzOne" presStyleCnt="0"/>
      <dgm:spPr/>
    </dgm:pt>
  </dgm:ptLst>
  <dgm:cxnLst>
    <dgm:cxn modelId="{D976D544-7570-2A4C-B389-6DDB41AD9771}" srcId="{01F46CF7-3FD1-D640-8C55-5493F6C0AAE5}" destId="{F54E4FCF-092B-0349-9E00-EB2B95AF83CF}" srcOrd="0" destOrd="0" parTransId="{F804C1C8-722E-7B4A-BED1-8F9982ACC711}" sibTransId="{F20C0CAD-02AA-094C-8E59-9107EDCE32A1}"/>
    <dgm:cxn modelId="{EDB4F30A-79B5-B44E-8248-FEA50C2139DF}" srcId="{01F46CF7-3FD1-D640-8C55-5493F6C0AAE5}" destId="{B733F1EF-CEE2-A746-8554-B84DD174047C}" srcOrd="1" destOrd="0" parTransId="{BAF34F70-94DE-3242-B999-51BA594F3E47}" sibTransId="{15BFE584-9B87-DC46-9A8F-57EC6F1A91DE}"/>
    <dgm:cxn modelId="{97528DFA-1A8F-9840-858C-BB22B3460768}" type="presOf" srcId="{01F46CF7-3FD1-D640-8C55-5493F6C0AAE5}" destId="{BFC61139-94A6-3340-A30C-591223981EFE}" srcOrd="0" destOrd="0" presId="urn:microsoft.com/office/officeart/2005/8/layout/hierarchy4"/>
    <dgm:cxn modelId="{17209DFF-9D32-7E4B-9F45-05B81786A87F}" type="presOf" srcId="{B733F1EF-CEE2-A746-8554-B84DD174047C}" destId="{8A70A6B7-5EE3-0948-A8AD-871BA263BA47}" srcOrd="0" destOrd="0" presId="urn:microsoft.com/office/officeart/2005/8/layout/hierarchy4"/>
    <dgm:cxn modelId="{7875BC20-FB79-B345-A3B7-0A84FC222EC6}" type="presOf" srcId="{F54E4FCF-092B-0349-9E00-EB2B95AF83CF}" destId="{2F8F0CDF-601E-794B-8AEB-E292AD899094}" srcOrd="0" destOrd="0" presId="urn:microsoft.com/office/officeart/2005/8/layout/hierarchy4"/>
    <dgm:cxn modelId="{89D2F5A3-5611-7644-8C41-BDA97D53D47C}" srcId="{01F46CF7-3FD1-D640-8C55-5493F6C0AAE5}" destId="{59AC0D0E-B694-6044-AA3A-D2C67768D3A3}" srcOrd="2" destOrd="0" parTransId="{8EE22B6A-15A0-9C44-8A5F-E8890811E083}" sibTransId="{80184B9C-1425-FF42-87F3-C5146E9E0DCA}"/>
    <dgm:cxn modelId="{F163809E-D6CA-6F4F-AAD4-277135DCDAC3}" type="presOf" srcId="{59AC0D0E-B694-6044-AA3A-D2C67768D3A3}" destId="{BA2B6A44-110A-F044-9288-8481B57C6F8B}" srcOrd="0" destOrd="0" presId="urn:microsoft.com/office/officeart/2005/8/layout/hierarchy4"/>
    <dgm:cxn modelId="{5F53B4D2-BE49-884C-8C26-FC6A2C4A1042}" type="presParOf" srcId="{BFC61139-94A6-3340-A30C-591223981EFE}" destId="{7CE0D00C-375B-CC4F-B749-B405B5BBFB51}" srcOrd="0" destOrd="0" presId="urn:microsoft.com/office/officeart/2005/8/layout/hierarchy4"/>
    <dgm:cxn modelId="{B1F41D0D-1335-A048-A217-DB00B5838CE9}" type="presParOf" srcId="{7CE0D00C-375B-CC4F-B749-B405B5BBFB51}" destId="{2F8F0CDF-601E-794B-8AEB-E292AD899094}" srcOrd="0" destOrd="0" presId="urn:microsoft.com/office/officeart/2005/8/layout/hierarchy4"/>
    <dgm:cxn modelId="{14EF1F89-B594-CD4C-BD85-FEC4FA998C66}" type="presParOf" srcId="{7CE0D00C-375B-CC4F-B749-B405B5BBFB51}" destId="{7D77BFA7-3776-FD4F-8FB7-69BE27425228}" srcOrd="1" destOrd="0" presId="urn:microsoft.com/office/officeart/2005/8/layout/hierarchy4"/>
    <dgm:cxn modelId="{38D1B1AC-A884-A941-B5C5-4748FA90DE99}" type="presParOf" srcId="{BFC61139-94A6-3340-A30C-591223981EFE}" destId="{070CA10F-50F6-A442-87D5-D195A00183CA}" srcOrd="1" destOrd="0" presId="urn:microsoft.com/office/officeart/2005/8/layout/hierarchy4"/>
    <dgm:cxn modelId="{792AFC05-763E-9548-90D6-A5576C48BEAC}" type="presParOf" srcId="{BFC61139-94A6-3340-A30C-591223981EFE}" destId="{45B28209-C03A-4740-BC42-3A183596B1FF}" srcOrd="2" destOrd="0" presId="urn:microsoft.com/office/officeart/2005/8/layout/hierarchy4"/>
    <dgm:cxn modelId="{37FCA17B-D343-024E-B1AB-DA48E45563DF}" type="presParOf" srcId="{45B28209-C03A-4740-BC42-3A183596B1FF}" destId="{8A70A6B7-5EE3-0948-A8AD-871BA263BA47}" srcOrd="0" destOrd="0" presId="urn:microsoft.com/office/officeart/2005/8/layout/hierarchy4"/>
    <dgm:cxn modelId="{01F0DB07-16AB-4C4B-8A6E-B2698CDAA4BA}" type="presParOf" srcId="{45B28209-C03A-4740-BC42-3A183596B1FF}" destId="{564FAF7C-4C11-1448-9CE6-BBBFBB529475}" srcOrd="1" destOrd="0" presId="urn:microsoft.com/office/officeart/2005/8/layout/hierarchy4"/>
    <dgm:cxn modelId="{5F2FC5FD-3F5E-CF4F-A466-5779B448E0A6}" type="presParOf" srcId="{BFC61139-94A6-3340-A30C-591223981EFE}" destId="{E6CE589B-4756-6F4C-9B43-F933B65F5E78}" srcOrd="3" destOrd="0" presId="urn:microsoft.com/office/officeart/2005/8/layout/hierarchy4"/>
    <dgm:cxn modelId="{068E4B37-4A48-5447-A186-241C05F29B77}" type="presParOf" srcId="{BFC61139-94A6-3340-A30C-591223981EFE}" destId="{5B304E50-0415-9F43-B5E6-7F8B2B087713}" srcOrd="4" destOrd="0" presId="urn:microsoft.com/office/officeart/2005/8/layout/hierarchy4"/>
    <dgm:cxn modelId="{7D406D95-F512-694E-802C-965705BCC322}" type="presParOf" srcId="{5B304E50-0415-9F43-B5E6-7F8B2B087713}" destId="{BA2B6A44-110A-F044-9288-8481B57C6F8B}" srcOrd="0" destOrd="0" presId="urn:microsoft.com/office/officeart/2005/8/layout/hierarchy4"/>
    <dgm:cxn modelId="{C683E9F3-FB8B-FA42-AA20-6E4638BECEA3}" type="presParOf" srcId="{5B304E50-0415-9F43-B5E6-7F8B2B087713}" destId="{E3F6F149-2EAC-424C-B194-C4F16BA2B559}"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F0CDF-601E-794B-8AEB-E292AD899094}">
      <dsp:nvSpPr>
        <dsp:cNvPr id="0" name=""/>
        <dsp:cNvSpPr/>
      </dsp:nvSpPr>
      <dsp:spPr>
        <a:xfrm>
          <a:off x="6216" y="0"/>
          <a:ext cx="2513622" cy="5135019"/>
        </a:xfrm>
        <a:prstGeom prst="roundRect">
          <a:avLst>
            <a:gd name="adj" fmla="val 10000"/>
          </a:avLst>
        </a:prstGeom>
        <a:gradFill rotWithShape="0">
          <a:gsLst>
            <a:gs pos="38000">
              <a:schemeClr val="accent4">
                <a:hueOff val="0"/>
                <a:satOff val="0"/>
                <a:lumOff val="0"/>
                <a:alphaOff val="0"/>
                <a:satMod val="120000"/>
              </a:schemeClr>
            </a:gs>
            <a:gs pos="100000">
              <a:schemeClr val="accent4">
                <a:hueOff val="0"/>
                <a:satOff val="0"/>
                <a:lumOff val="0"/>
                <a:alphaOff val="0"/>
                <a:shade val="60000"/>
                <a:satMod val="180000"/>
                <a:lumMod val="70000"/>
              </a:schemeClr>
            </a:gs>
          </a:gsLst>
          <a:lin ang="4680000" scaled="0"/>
        </a:gradFill>
        <a:ln>
          <a:noFill/>
        </a:ln>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solidFill>
                <a:srgbClr val="FF0000"/>
              </a:solidFill>
            </a:rPr>
            <a:t>From Simulations:</a:t>
          </a:r>
        </a:p>
        <a:p>
          <a:pPr lvl="0" algn="ctr" defTabSz="1289050">
            <a:lnSpc>
              <a:spcPct val="90000"/>
            </a:lnSpc>
            <a:spcBef>
              <a:spcPct val="0"/>
            </a:spcBef>
            <a:spcAft>
              <a:spcPct val="35000"/>
            </a:spcAft>
          </a:pPr>
          <a:r>
            <a:rPr lang="en-US" sz="2900" kern="1200" dirty="0" smtClean="0"/>
            <a:t>Metal-Poor Stars trace the velocity of Dark Matter.</a:t>
          </a:r>
          <a:endParaRPr lang="en-US" sz="2900" kern="1200" dirty="0"/>
        </a:p>
      </dsp:txBody>
      <dsp:txXfrm>
        <a:off x="79837" y="73621"/>
        <a:ext cx="2366380" cy="4987777"/>
      </dsp:txXfrm>
    </dsp:sp>
    <dsp:sp modelId="{8A70A6B7-5EE3-0948-A8AD-871BA263BA47}">
      <dsp:nvSpPr>
        <dsp:cNvPr id="0" name=""/>
        <dsp:cNvSpPr/>
      </dsp:nvSpPr>
      <dsp:spPr>
        <a:xfrm>
          <a:off x="2942126" y="0"/>
          <a:ext cx="2513622" cy="5135019"/>
        </a:xfrm>
        <a:prstGeom prst="roundRect">
          <a:avLst>
            <a:gd name="adj" fmla="val 10000"/>
          </a:avLst>
        </a:prstGeom>
        <a:gradFill rotWithShape="0">
          <a:gsLst>
            <a:gs pos="38000">
              <a:schemeClr val="accent4">
                <a:hueOff val="0"/>
                <a:satOff val="0"/>
                <a:lumOff val="0"/>
                <a:alphaOff val="0"/>
                <a:satMod val="120000"/>
              </a:schemeClr>
            </a:gs>
            <a:gs pos="100000">
              <a:schemeClr val="accent4">
                <a:hueOff val="0"/>
                <a:satOff val="0"/>
                <a:lumOff val="0"/>
                <a:alphaOff val="0"/>
                <a:shade val="60000"/>
                <a:satMod val="180000"/>
                <a:lumMod val="70000"/>
              </a:schemeClr>
            </a:gs>
          </a:gsLst>
          <a:lin ang="4680000" scaled="0"/>
        </a:gradFill>
        <a:ln>
          <a:noFill/>
        </a:ln>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solidFill>
                <a:srgbClr val="FF0000"/>
              </a:solidFill>
            </a:rPr>
            <a:t>From Gaia DR1: </a:t>
          </a:r>
        </a:p>
        <a:p>
          <a:pPr lvl="0" algn="ctr" defTabSz="1289050">
            <a:lnSpc>
              <a:spcPct val="90000"/>
            </a:lnSpc>
            <a:spcBef>
              <a:spcPct val="0"/>
            </a:spcBef>
            <a:spcAft>
              <a:spcPct val="35000"/>
            </a:spcAft>
          </a:pPr>
          <a:r>
            <a:rPr lang="en-US" sz="2900" kern="1200" dirty="0" smtClean="0"/>
            <a:t>We get the local velocity distribution of Metal-Poor Stars. </a:t>
          </a:r>
          <a:endParaRPr lang="en-US" sz="2900" kern="1200" dirty="0"/>
        </a:p>
      </dsp:txBody>
      <dsp:txXfrm>
        <a:off x="3015747" y="73621"/>
        <a:ext cx="2366380" cy="4987777"/>
      </dsp:txXfrm>
    </dsp:sp>
    <dsp:sp modelId="{BA2B6A44-110A-F044-9288-8481B57C6F8B}">
      <dsp:nvSpPr>
        <dsp:cNvPr id="0" name=""/>
        <dsp:cNvSpPr/>
      </dsp:nvSpPr>
      <dsp:spPr>
        <a:xfrm>
          <a:off x="5878037" y="0"/>
          <a:ext cx="2513622" cy="5135019"/>
        </a:xfrm>
        <a:prstGeom prst="roundRect">
          <a:avLst>
            <a:gd name="adj" fmla="val 10000"/>
          </a:avLst>
        </a:prstGeom>
        <a:gradFill rotWithShape="0">
          <a:gsLst>
            <a:gs pos="38000">
              <a:schemeClr val="accent4">
                <a:hueOff val="0"/>
                <a:satOff val="0"/>
                <a:lumOff val="0"/>
                <a:alphaOff val="0"/>
                <a:satMod val="120000"/>
              </a:schemeClr>
            </a:gs>
            <a:gs pos="100000">
              <a:schemeClr val="accent4">
                <a:hueOff val="0"/>
                <a:satOff val="0"/>
                <a:lumOff val="0"/>
                <a:alphaOff val="0"/>
                <a:shade val="60000"/>
                <a:satMod val="180000"/>
                <a:lumMod val="70000"/>
              </a:schemeClr>
            </a:gs>
          </a:gsLst>
          <a:lin ang="4680000" scaled="0"/>
        </a:gradFill>
        <a:ln>
          <a:noFill/>
        </a:ln>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solidFill>
                <a:srgbClr val="FF0000"/>
              </a:solidFill>
            </a:rPr>
            <a:t>Therefore:</a:t>
          </a:r>
        </a:p>
        <a:p>
          <a:pPr lvl="0" algn="ctr" defTabSz="1289050">
            <a:lnSpc>
              <a:spcPct val="90000"/>
            </a:lnSpc>
            <a:spcBef>
              <a:spcPct val="0"/>
            </a:spcBef>
            <a:spcAft>
              <a:spcPct val="35000"/>
            </a:spcAft>
          </a:pPr>
          <a:r>
            <a:rPr lang="en-US" sz="2900" kern="1200" dirty="0" smtClean="0"/>
            <a:t>We empirically obtain the Dark Matter velocity distribution.</a:t>
          </a:r>
          <a:endParaRPr lang="en-US" sz="2900" kern="1200" dirty="0"/>
        </a:p>
      </dsp:txBody>
      <dsp:txXfrm>
        <a:off x="5951658" y="73621"/>
        <a:ext cx="2366380" cy="498777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B504D2-A184-524B-B8BD-191C18659B4A}" type="datetimeFigureOut">
              <a:rPr lang="en-US" smtClean="0"/>
              <a:t>8/9/17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C38469-684C-E84E-A866-A190A617C825}" type="slidenum">
              <a:rPr lang="en-US" smtClean="0"/>
              <a:t>‹#›</a:t>
            </a:fld>
            <a:endParaRPr lang="en-US"/>
          </a:p>
        </p:txBody>
      </p:sp>
    </p:spTree>
    <p:extLst>
      <p:ext uri="{BB962C8B-B14F-4D97-AF65-F5344CB8AC3E}">
        <p14:creationId xmlns:p14="http://schemas.microsoft.com/office/powerpoint/2010/main" val="13801587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6BEEEC-2854-0D43-939A-CAF3009B32F7}" type="datetimeFigureOut">
              <a:rPr lang="en-US" smtClean="0"/>
              <a:t>8/9/17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AAC9CD-6E35-0440-BBDC-CA9B644596E5}" type="slidenum">
              <a:rPr lang="en-US" smtClean="0"/>
              <a:t>‹#›</a:t>
            </a:fld>
            <a:endParaRPr lang="en-US"/>
          </a:p>
        </p:txBody>
      </p:sp>
    </p:spTree>
    <p:extLst>
      <p:ext uri="{BB962C8B-B14F-4D97-AF65-F5344CB8AC3E}">
        <p14:creationId xmlns:p14="http://schemas.microsoft.com/office/powerpoint/2010/main" val="130050688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Meeting Notes (8/9/17 23:00) -----</a:t>
            </a:r>
          </a:p>
          <a:p>
            <a:r>
              <a:rPr lang="en-US" dirty="0"/>
              <a:t>Hi! I am very excited to tell you today about our new results on how we empirically determined the velocity distribution of dark matter. This work has been done in collaboration with Jonah and Mariangela at Princeton.</a:t>
            </a:r>
          </a:p>
        </p:txBody>
      </p:sp>
      <p:sp>
        <p:nvSpPr>
          <p:cNvPr id="4" name="Slide Number Placeholder 3"/>
          <p:cNvSpPr>
            <a:spLocks noGrp="1"/>
          </p:cNvSpPr>
          <p:nvPr>
            <p:ph type="sldNum" sz="quarter" idx="10"/>
          </p:nvPr>
        </p:nvSpPr>
        <p:spPr/>
        <p:txBody>
          <a:bodyPr/>
          <a:lstStyle/>
          <a:p>
            <a:fld id="{1CAAC9CD-6E35-0440-BBDC-CA9B644596E5}" type="slidenum">
              <a:rPr lang="en-US" smtClean="0"/>
              <a:t>1</a:t>
            </a:fld>
            <a:endParaRPr lang="en-US"/>
          </a:p>
        </p:txBody>
      </p:sp>
    </p:spTree>
    <p:extLst>
      <p:ext uri="{BB962C8B-B14F-4D97-AF65-F5344CB8AC3E}">
        <p14:creationId xmlns:p14="http://schemas.microsoft.com/office/powerpoint/2010/main" val="3447677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 call this the stellar halo. </a:t>
            </a:r>
          </a:p>
        </p:txBody>
      </p:sp>
      <p:sp>
        <p:nvSpPr>
          <p:cNvPr id="4" name="Slide Number Placeholder 3"/>
          <p:cNvSpPr>
            <a:spLocks noGrp="1"/>
          </p:cNvSpPr>
          <p:nvPr>
            <p:ph type="sldNum" sz="quarter" idx="10"/>
          </p:nvPr>
        </p:nvSpPr>
        <p:spPr/>
        <p:txBody>
          <a:bodyPr/>
          <a:lstStyle/>
          <a:p>
            <a:fld id="{1CAAC9CD-6E35-0440-BBDC-CA9B644596E5}" type="slidenum">
              <a:rPr lang="en-US" smtClean="0"/>
              <a:t>10</a:t>
            </a:fld>
            <a:endParaRPr lang="en-US"/>
          </a:p>
        </p:txBody>
      </p:sp>
    </p:spTree>
    <p:extLst>
      <p:ext uri="{BB962C8B-B14F-4D97-AF65-F5344CB8AC3E}">
        <p14:creationId xmlns:p14="http://schemas.microsoft.com/office/powerpoint/2010/main" val="2697918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(8/3/17 12:59) -----</a:t>
            </a:r>
          </a:p>
          <a:p>
            <a:r>
              <a:rPr lang="en-US"/>
              <a:t>what does RAVE stand for?</a:t>
            </a:r>
          </a:p>
          <a:p>
            <a:r>
              <a:rPr lang="en-US"/>
              <a:t>----- Meeting Notes (8/9/17 23:00) -----</a:t>
            </a:r>
          </a:p>
          <a:p>
            <a:r>
              <a:rPr lang="en-US"/>
              <a:t>Now we use data to actually pick out these stars. </a:t>
            </a:r>
          </a:p>
          <a:p>
            <a:endParaRPr lang="en-US"/>
          </a:p>
          <a:p>
            <a:r>
              <a:rPr lang="en-US"/>
              <a:t>We are using the first gaia data release, which combines different catalogs: So we got the heliocentric velocities from RAVE, the proper motions from TGAS, the chemical properties (the iron fraction) from RAVE-on and the distances from the McMillan et al analysis published a month ago. </a:t>
            </a:r>
          </a:p>
          <a:p>
            <a:endParaRPr lang="en-US"/>
          </a:p>
          <a:p>
            <a:r>
              <a:rPr lang="en-US"/>
              <a:t>Putting all of this together, we get this map of stars with their metallicity color coded. </a:t>
            </a:r>
          </a:p>
          <a:p>
            <a:endParaRPr lang="en-US"/>
          </a:p>
          <a:p>
            <a:r>
              <a:rPr lang="en-US"/>
              <a:t>As you might remember, we wanted the halo stars. </a:t>
            </a:r>
          </a:p>
        </p:txBody>
      </p:sp>
      <p:sp>
        <p:nvSpPr>
          <p:cNvPr id="4" name="Slide Number Placeholder 3"/>
          <p:cNvSpPr>
            <a:spLocks noGrp="1"/>
          </p:cNvSpPr>
          <p:nvPr>
            <p:ph type="sldNum" sz="quarter" idx="10"/>
          </p:nvPr>
        </p:nvSpPr>
        <p:spPr/>
        <p:txBody>
          <a:bodyPr/>
          <a:lstStyle/>
          <a:p>
            <a:fld id="{1CAAC9CD-6E35-0440-BBDC-CA9B644596E5}" type="slidenum">
              <a:rPr lang="en-US" smtClean="0"/>
              <a:t>11</a:t>
            </a:fld>
            <a:endParaRPr lang="en-US"/>
          </a:p>
        </p:txBody>
      </p:sp>
    </p:spTree>
    <p:extLst>
      <p:ext uri="{BB962C8B-B14F-4D97-AF65-F5344CB8AC3E}">
        <p14:creationId xmlns:p14="http://schemas.microsoft.com/office/powerpoint/2010/main" val="1312879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to do that, we cut on |z|, and on the metallicity. </a:t>
            </a:r>
          </a:p>
          <a:p>
            <a:endParaRPr lang="en-US"/>
          </a:p>
          <a:p>
            <a:r>
              <a:rPr lang="en-US"/>
              <a:t>You might notice these beautiful stars, but let's get back to these a little later :-)</a:t>
            </a:r>
          </a:p>
        </p:txBody>
      </p:sp>
      <p:sp>
        <p:nvSpPr>
          <p:cNvPr id="4" name="Slide Number Placeholder 3"/>
          <p:cNvSpPr>
            <a:spLocks noGrp="1"/>
          </p:cNvSpPr>
          <p:nvPr>
            <p:ph type="sldNum" sz="quarter" idx="10"/>
          </p:nvPr>
        </p:nvSpPr>
        <p:spPr/>
        <p:txBody>
          <a:bodyPr/>
          <a:lstStyle/>
          <a:p>
            <a:fld id="{1CAAC9CD-6E35-0440-BBDC-CA9B644596E5}" type="slidenum">
              <a:rPr lang="en-US" smtClean="0"/>
              <a:t>12</a:t>
            </a:fld>
            <a:endParaRPr lang="en-US"/>
          </a:p>
        </p:txBody>
      </p:sp>
    </p:spTree>
    <p:extLst>
      <p:ext uri="{BB962C8B-B14F-4D97-AF65-F5344CB8AC3E}">
        <p14:creationId xmlns:p14="http://schemas.microsoft.com/office/powerpoint/2010/main" val="4152588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(8/3/17 12:59) -----</a:t>
            </a:r>
          </a:p>
          <a:p>
            <a:r>
              <a:rPr lang="en-US"/>
              <a:t>explain why no disk contamination</a:t>
            </a:r>
          </a:p>
          <a:p>
            <a:r>
              <a:rPr lang="en-US"/>
              <a:t>----- Meeting Notes (8/9/17 23:00) -----</a:t>
            </a:r>
          </a:p>
          <a:p>
            <a:r>
              <a:rPr lang="en-US"/>
              <a:t>So, to understand the kinematics of our stars, we try to fit them in two sets: the stellar halo, and the kinematic outliers. </a:t>
            </a:r>
          </a:p>
        </p:txBody>
      </p:sp>
      <p:sp>
        <p:nvSpPr>
          <p:cNvPr id="4" name="Slide Number Placeholder 3"/>
          <p:cNvSpPr>
            <a:spLocks noGrp="1"/>
          </p:cNvSpPr>
          <p:nvPr>
            <p:ph type="sldNum" sz="quarter" idx="10"/>
          </p:nvPr>
        </p:nvSpPr>
        <p:spPr/>
        <p:txBody>
          <a:bodyPr/>
          <a:lstStyle/>
          <a:p>
            <a:fld id="{1CAAC9CD-6E35-0440-BBDC-CA9B644596E5}" type="slidenum">
              <a:rPr lang="en-US" smtClean="0"/>
              <a:t>13</a:t>
            </a:fld>
            <a:endParaRPr lang="en-US"/>
          </a:p>
        </p:txBody>
      </p:sp>
    </p:spTree>
    <p:extLst>
      <p:ext uri="{BB962C8B-B14F-4D97-AF65-F5344CB8AC3E}">
        <p14:creationId xmlns:p14="http://schemas.microsoft.com/office/powerpoint/2010/main" val="1117282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 use an MCMC to find the best fit parameters for these two groups, as well as the relative fraction between the two groups.</a:t>
            </a:r>
          </a:p>
        </p:txBody>
      </p:sp>
      <p:sp>
        <p:nvSpPr>
          <p:cNvPr id="4" name="Slide Number Placeholder 3"/>
          <p:cNvSpPr>
            <a:spLocks noGrp="1"/>
          </p:cNvSpPr>
          <p:nvPr>
            <p:ph type="sldNum" sz="quarter" idx="10"/>
          </p:nvPr>
        </p:nvSpPr>
        <p:spPr/>
        <p:txBody>
          <a:bodyPr/>
          <a:lstStyle/>
          <a:p>
            <a:fld id="{1CAAC9CD-6E35-0440-BBDC-CA9B644596E5}" type="slidenum">
              <a:rPr lang="en-US" smtClean="0"/>
              <a:t>14</a:t>
            </a:fld>
            <a:endParaRPr lang="en-US"/>
          </a:p>
        </p:txBody>
      </p:sp>
    </p:spTree>
    <p:extLst>
      <p:ext uri="{BB962C8B-B14F-4D97-AF65-F5344CB8AC3E}">
        <p14:creationId xmlns:p14="http://schemas.microsoft.com/office/powerpoint/2010/main" val="26290747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 model each group with a 3 dimensional gaussian function in velocity, in spherical coordinates. </a:t>
            </a:r>
          </a:p>
        </p:txBody>
      </p:sp>
      <p:sp>
        <p:nvSpPr>
          <p:cNvPr id="4" name="Slide Number Placeholder 3"/>
          <p:cNvSpPr>
            <a:spLocks noGrp="1"/>
          </p:cNvSpPr>
          <p:nvPr>
            <p:ph type="sldNum" sz="quarter" idx="10"/>
          </p:nvPr>
        </p:nvSpPr>
        <p:spPr/>
        <p:txBody>
          <a:bodyPr/>
          <a:lstStyle/>
          <a:p>
            <a:fld id="{1CAAC9CD-6E35-0440-BBDC-CA9B644596E5}" type="slidenum">
              <a:rPr lang="en-US" smtClean="0"/>
              <a:t>15</a:t>
            </a:fld>
            <a:endParaRPr lang="en-US"/>
          </a:p>
        </p:txBody>
      </p:sp>
    </p:spTree>
    <p:extLst>
      <p:ext uri="{BB962C8B-B14F-4D97-AF65-F5344CB8AC3E}">
        <p14:creationId xmlns:p14="http://schemas.microsoft.com/office/powerpoint/2010/main" val="689727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 the best fit parameters fo the halo here in the vr, vtheta, vphi space. On the right side here, we have the probability associated with each star to belong to the halo. You can see that we identified 4 of these stars with pretty low probability to be in the halo. We think these are kinematic outliers, and might be hint of substructure ;-) (add this!!!!)</a:t>
            </a:r>
          </a:p>
        </p:txBody>
      </p:sp>
      <p:sp>
        <p:nvSpPr>
          <p:cNvPr id="4" name="Slide Number Placeholder 3"/>
          <p:cNvSpPr>
            <a:spLocks noGrp="1"/>
          </p:cNvSpPr>
          <p:nvPr>
            <p:ph type="sldNum" sz="quarter" idx="10"/>
          </p:nvPr>
        </p:nvSpPr>
        <p:spPr/>
        <p:txBody>
          <a:bodyPr/>
          <a:lstStyle/>
          <a:p>
            <a:fld id="{1CAAC9CD-6E35-0440-BBDC-CA9B644596E5}" type="slidenum">
              <a:rPr lang="en-US" smtClean="0"/>
              <a:t>16</a:t>
            </a:fld>
            <a:endParaRPr lang="en-US"/>
          </a:p>
        </p:txBody>
      </p:sp>
    </p:spTree>
    <p:extLst>
      <p:ext uri="{BB962C8B-B14F-4D97-AF65-F5344CB8AC3E}">
        <p14:creationId xmlns:p14="http://schemas.microsoft.com/office/powerpoint/2010/main" val="12688450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 the best fit parameters fo the halo here in the vr, vtheta, vphi space. On the right side here, we have the probability associated with each star to belong to the halo. You can see that we identified 4 of these stars with pretty low probability to be in the halo. We think these are kinematic outliers, and might be hint of substructure ;-) (add this!!!!)</a:t>
            </a:r>
          </a:p>
        </p:txBody>
      </p:sp>
      <p:sp>
        <p:nvSpPr>
          <p:cNvPr id="4" name="Slide Number Placeholder 3"/>
          <p:cNvSpPr>
            <a:spLocks noGrp="1"/>
          </p:cNvSpPr>
          <p:nvPr>
            <p:ph type="sldNum" sz="quarter" idx="10"/>
          </p:nvPr>
        </p:nvSpPr>
        <p:spPr/>
        <p:txBody>
          <a:bodyPr/>
          <a:lstStyle/>
          <a:p>
            <a:fld id="{1CAAC9CD-6E35-0440-BBDC-CA9B644596E5}" type="slidenum">
              <a:rPr lang="en-US" smtClean="0"/>
              <a:t>17</a:t>
            </a:fld>
            <a:endParaRPr lang="en-US"/>
          </a:p>
        </p:txBody>
      </p:sp>
    </p:spTree>
    <p:extLst>
      <p:ext uri="{BB962C8B-B14F-4D97-AF65-F5344CB8AC3E}">
        <p14:creationId xmlns:p14="http://schemas.microsoft.com/office/powerpoint/2010/main" val="12688450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Now, the velocity distribution (which also was in the first slide :D)</a:t>
            </a:r>
          </a:p>
        </p:txBody>
      </p:sp>
      <p:sp>
        <p:nvSpPr>
          <p:cNvPr id="4" name="Slide Number Placeholder 3"/>
          <p:cNvSpPr>
            <a:spLocks noGrp="1"/>
          </p:cNvSpPr>
          <p:nvPr>
            <p:ph type="sldNum" sz="quarter" idx="10"/>
          </p:nvPr>
        </p:nvSpPr>
        <p:spPr/>
        <p:txBody>
          <a:bodyPr/>
          <a:lstStyle/>
          <a:p>
            <a:fld id="{1CAAC9CD-6E35-0440-BBDC-CA9B644596E5}" type="slidenum">
              <a:rPr lang="en-US" smtClean="0"/>
              <a:t>18</a:t>
            </a:fld>
            <a:endParaRPr lang="en-US"/>
          </a:p>
        </p:txBody>
      </p:sp>
    </p:spTree>
    <p:extLst>
      <p:ext uri="{BB962C8B-B14F-4D97-AF65-F5344CB8AC3E}">
        <p14:creationId xmlns:p14="http://schemas.microsoft.com/office/powerpoint/2010/main" val="3162761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Here it is. This is the posterior distribution of the norm of |v|. We worked out two analyses, [Fe/H]&lt;-1.5 and -1.8, and theu are consistent with each other. </a:t>
            </a:r>
          </a:p>
        </p:txBody>
      </p:sp>
      <p:sp>
        <p:nvSpPr>
          <p:cNvPr id="4" name="Slide Number Placeholder 3"/>
          <p:cNvSpPr>
            <a:spLocks noGrp="1"/>
          </p:cNvSpPr>
          <p:nvPr>
            <p:ph type="sldNum" sz="quarter" idx="10"/>
          </p:nvPr>
        </p:nvSpPr>
        <p:spPr/>
        <p:txBody>
          <a:bodyPr/>
          <a:lstStyle/>
          <a:p>
            <a:fld id="{1CAAC9CD-6E35-0440-BBDC-CA9B644596E5}" type="slidenum">
              <a:rPr lang="en-US" smtClean="0"/>
              <a:t>19</a:t>
            </a:fld>
            <a:endParaRPr lang="en-US"/>
          </a:p>
        </p:txBody>
      </p:sp>
    </p:spTree>
    <p:extLst>
      <p:ext uri="{BB962C8B-B14F-4D97-AF65-F5344CB8AC3E}">
        <p14:creationId xmlns:p14="http://schemas.microsoft.com/office/powerpoint/2010/main" val="3690959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 do not have much time, so let's get straight to the chase. What you should remember from my talk is that we have a new velocity distribution of dark matter intown, and that's what we should be using! :D</a:t>
            </a:r>
          </a:p>
          <a:p>
            <a:endParaRPr lang="en-US"/>
          </a:p>
          <a:p>
            <a:r>
              <a:rPr lang="en-US"/>
              <a:t>More precisely, I will tell you how we find a population of old stars that trace the same kinematics as dark matter, and used those sto get the velocity distribuiton of dark matter. </a:t>
            </a:r>
          </a:p>
          <a:p>
            <a:endParaRPr lang="en-US"/>
          </a:p>
          <a:p>
            <a:r>
              <a:rPr lang="en-US"/>
              <a:t>You might wonder, why should you care.</a:t>
            </a:r>
          </a:p>
        </p:txBody>
      </p:sp>
      <p:sp>
        <p:nvSpPr>
          <p:cNvPr id="4" name="Slide Number Placeholder 3"/>
          <p:cNvSpPr>
            <a:spLocks noGrp="1"/>
          </p:cNvSpPr>
          <p:nvPr>
            <p:ph type="sldNum" sz="quarter" idx="10"/>
          </p:nvPr>
        </p:nvSpPr>
        <p:spPr/>
        <p:txBody>
          <a:bodyPr/>
          <a:lstStyle/>
          <a:p>
            <a:fld id="{1CAAC9CD-6E35-0440-BBDC-CA9B644596E5}" type="slidenum">
              <a:rPr lang="en-US" smtClean="0"/>
              <a:t>2</a:t>
            </a:fld>
            <a:endParaRPr lang="en-US"/>
          </a:p>
        </p:txBody>
      </p:sp>
    </p:spTree>
    <p:extLst>
      <p:ext uri="{BB962C8B-B14F-4D97-AF65-F5344CB8AC3E}">
        <p14:creationId xmlns:p14="http://schemas.microsoft.com/office/powerpoint/2010/main" val="25036363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the interesting this is that this is the standard halo model, and the maxwell boltzmann distribution we are taught at school!!!</a:t>
            </a:r>
          </a:p>
        </p:txBody>
      </p:sp>
      <p:sp>
        <p:nvSpPr>
          <p:cNvPr id="4" name="Slide Number Placeholder 3"/>
          <p:cNvSpPr>
            <a:spLocks noGrp="1"/>
          </p:cNvSpPr>
          <p:nvPr>
            <p:ph type="sldNum" sz="quarter" idx="10"/>
          </p:nvPr>
        </p:nvSpPr>
        <p:spPr/>
        <p:txBody>
          <a:bodyPr/>
          <a:lstStyle/>
          <a:p>
            <a:fld id="{1CAAC9CD-6E35-0440-BBDC-CA9B644596E5}" type="slidenum">
              <a:rPr lang="en-US" smtClean="0"/>
              <a:t>20</a:t>
            </a:fld>
            <a:endParaRPr lang="en-US"/>
          </a:p>
        </p:txBody>
      </p:sp>
    </p:spTree>
    <p:extLst>
      <p:ext uri="{BB962C8B-B14F-4D97-AF65-F5344CB8AC3E}">
        <p14:creationId xmlns:p14="http://schemas.microsoft.com/office/powerpoint/2010/main" val="9274764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More explicitely, these distributions are 6 sigma discrepant!!! </a:t>
            </a:r>
          </a:p>
        </p:txBody>
      </p:sp>
      <p:sp>
        <p:nvSpPr>
          <p:cNvPr id="4" name="Slide Number Placeholder 3"/>
          <p:cNvSpPr>
            <a:spLocks noGrp="1"/>
          </p:cNvSpPr>
          <p:nvPr>
            <p:ph type="sldNum" sz="quarter" idx="10"/>
          </p:nvPr>
        </p:nvSpPr>
        <p:spPr/>
        <p:txBody>
          <a:bodyPr/>
          <a:lstStyle/>
          <a:p>
            <a:fld id="{1CAAC9CD-6E35-0440-BBDC-CA9B644596E5}" type="slidenum">
              <a:rPr lang="en-US" smtClean="0"/>
              <a:t>21</a:t>
            </a:fld>
            <a:endParaRPr lang="en-US"/>
          </a:p>
        </p:txBody>
      </p:sp>
    </p:spTree>
    <p:extLst>
      <p:ext uri="{BB962C8B-B14F-4D97-AF65-F5344CB8AC3E}">
        <p14:creationId xmlns:p14="http://schemas.microsoft.com/office/powerpoint/2010/main" val="38238005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dR</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dQ</a:t>
            </a:r>
            <a:r>
              <a:rPr lang="en-US" sz="1200" kern="1200" dirty="0" smtClean="0">
                <a:solidFill>
                  <a:schemeClr val="tx1"/>
                </a:solidFill>
                <a:latin typeface="+mn-lt"/>
                <a:ea typeface="+mn-ea"/>
                <a:cs typeface="+mn-cs"/>
              </a:rPr>
              <a:t>} = \</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{\sigma_0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]{1.000000,0.000000,0.000000}\rho_0}}{\</a:t>
            </a:r>
            <a:r>
              <a:rPr lang="en-US" sz="1200" kern="1200" dirty="0" err="1" smtClean="0">
                <a:solidFill>
                  <a:schemeClr val="tx1"/>
                </a:solidFill>
                <a:latin typeface="+mn-lt"/>
                <a:ea typeface="+mn-ea"/>
                <a:cs typeface="+mn-cs"/>
              </a:rPr>
              <a:t>sqrt</a:t>
            </a:r>
            <a:r>
              <a:rPr lang="en-US" sz="1200" kern="1200" dirty="0" smtClean="0">
                <a:solidFill>
                  <a:schemeClr val="tx1"/>
                </a:solidFill>
                <a:latin typeface="+mn-lt"/>
                <a:ea typeface="+mn-ea"/>
                <a:cs typeface="+mn-cs"/>
              </a:rPr>
              <a:t>{\pi}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]{1.000000,0.000000,0.000000}v_0} m_\chi m_r^2} F^2(Q)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]{1.000000,0.000000,0.000000}T(Q)}</a:t>
            </a:r>
          </a:p>
          <a:p>
            <a:endParaRPr lang="en-US" sz="1200" kern="1200" dirty="0" smtClean="0">
              <a:solidFill>
                <a:schemeClr val="tx1"/>
              </a:solidFill>
              <a:latin typeface="+mn-lt"/>
              <a:ea typeface="+mn-ea"/>
              <a:cs typeface="+mn-cs"/>
            </a:endParaRPr>
          </a:p>
          <a:p>
            <a:endParaRPr lang="en-US" dirty="0"/>
          </a:p>
          <a:p>
            <a:r>
              <a:rPr lang="en-US" dirty="0" err="1" smtClean="0"/>
              <a:t>Vmin</a:t>
            </a:r>
            <a:r>
              <a:rPr lang="en-US" dirty="0" smtClean="0"/>
              <a:t> = </a:t>
            </a:r>
            <a:r>
              <a:rPr lang="en-US" dirty="0" err="1" smtClean="0"/>
              <a:t>sqrt</a:t>
            </a:r>
            <a:r>
              <a:rPr lang="en-US" dirty="0" smtClean="0"/>
              <a:t>{Q </a:t>
            </a:r>
            <a:r>
              <a:rPr lang="en-US" dirty="0" err="1" smtClean="0"/>
              <a:t>mN</a:t>
            </a:r>
            <a:r>
              <a:rPr lang="en-US" dirty="0" smtClean="0"/>
              <a:t>/(2 mu^2)}</a:t>
            </a:r>
          </a:p>
          <a:p>
            <a:r>
              <a:rPr lang="en-US" dirty="0" smtClean="0"/>
              <a:t>----- Meeting Notes (5/18/17 12:06) -----</a:t>
            </a:r>
          </a:p>
          <a:p>
            <a:r>
              <a:rPr lang="en-US" dirty="0" smtClean="0"/>
              <a:t>More explicitely, the detection rate is given as follows:  where there are 3 sets of parameters: </a:t>
            </a:r>
          </a:p>
          <a:p>
            <a:endParaRPr lang="en-US" dirty="0" smtClean="0"/>
          </a:p>
          <a:p>
            <a:r>
              <a:rPr lang="en-US" dirty="0" smtClean="0"/>
              <a:t>astrophysical parameters in red, that depend on the local dark matter density, as well as the dm velocity,</a:t>
            </a:r>
          </a:p>
          <a:p>
            <a:endParaRPr lang="en-US" dirty="0" smtClean="0"/>
          </a:p>
          <a:p>
            <a:r>
              <a:rPr lang="en-US" dirty="0" smtClean="0"/>
              <a:t>particle physics scenario, such as the scattering cross section (which is basically the probability that dark matter interacts with our experiment) as well as the mass of the dark matter</a:t>
            </a:r>
          </a:p>
          <a:p>
            <a:endParaRPr lang="en-US" dirty="0" smtClean="0"/>
          </a:p>
          <a:p>
            <a:r>
              <a:rPr lang="en-US" dirty="0" smtClean="0"/>
              <a:t>and finally some experimental features such as the type of material that the experiment is based on </a:t>
            </a:r>
          </a:p>
          <a:p>
            <a:endParaRPr lang="en-US" dirty="0" smtClean="0"/>
          </a:p>
          <a:p>
            <a:r>
              <a:rPr lang="en-US" dirty="0" smtClean="0"/>
              <a:t>----- Meeting Notes (8/9/17 23:00) -----</a:t>
            </a:r>
          </a:p>
          <a:p>
            <a:r>
              <a:rPr lang="en-US" dirty="0" smtClean="0"/>
              <a:t>In terms of direct detection rate:</a:t>
            </a:r>
          </a:p>
          <a:p>
            <a:endParaRPr lang="en-US" dirty="0" smtClean="0"/>
          </a:p>
          <a:p>
            <a:r>
              <a:rPr lang="en-US" dirty="0" smtClean="0"/>
              <a:t>The expected rate depends on astrophysics, particle physics, and the experimental set up. </a:t>
            </a:r>
          </a:p>
        </p:txBody>
      </p:sp>
      <p:sp>
        <p:nvSpPr>
          <p:cNvPr id="4" name="Slide Number Placeholder 3"/>
          <p:cNvSpPr>
            <a:spLocks noGrp="1"/>
          </p:cNvSpPr>
          <p:nvPr>
            <p:ph type="sldNum" sz="quarter" idx="10"/>
          </p:nvPr>
        </p:nvSpPr>
        <p:spPr/>
        <p:txBody>
          <a:bodyPr/>
          <a:lstStyle/>
          <a:p>
            <a:fld id="{5675AA58-8AF2-3941-8E81-02E0F418D147}" type="slidenum">
              <a:rPr lang="en-US" smtClean="0"/>
              <a:pPr/>
              <a:t>22</a:t>
            </a:fld>
            <a:endParaRPr lang="en-US"/>
          </a:p>
        </p:txBody>
      </p:sp>
    </p:spTree>
    <p:extLst>
      <p:ext uri="{BB962C8B-B14F-4D97-AF65-F5344CB8AC3E}">
        <p14:creationId xmlns:p14="http://schemas.microsoft.com/office/powerpoint/2010/main" val="15435993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dR</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dQ</a:t>
            </a:r>
            <a:r>
              <a:rPr lang="en-US" sz="1200" kern="1200" dirty="0" smtClean="0">
                <a:solidFill>
                  <a:schemeClr val="tx1"/>
                </a:solidFill>
                <a:latin typeface="+mn-lt"/>
                <a:ea typeface="+mn-ea"/>
                <a:cs typeface="+mn-cs"/>
              </a:rPr>
              <a:t>} = \</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{\sigma_0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]{1.000000,0.000000,0.000000}\rho_0}}{\</a:t>
            </a:r>
            <a:r>
              <a:rPr lang="en-US" sz="1200" kern="1200" dirty="0" err="1" smtClean="0">
                <a:solidFill>
                  <a:schemeClr val="tx1"/>
                </a:solidFill>
                <a:latin typeface="+mn-lt"/>
                <a:ea typeface="+mn-ea"/>
                <a:cs typeface="+mn-cs"/>
              </a:rPr>
              <a:t>sqrt</a:t>
            </a:r>
            <a:r>
              <a:rPr lang="en-US" sz="1200" kern="1200" dirty="0" smtClean="0">
                <a:solidFill>
                  <a:schemeClr val="tx1"/>
                </a:solidFill>
                <a:latin typeface="+mn-lt"/>
                <a:ea typeface="+mn-ea"/>
                <a:cs typeface="+mn-cs"/>
              </a:rPr>
              <a:t>{\pi}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]{1.000000,0.000000,0.000000}v_0} m_\chi m_r^2} F^2(Q)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]{1.000000,0.000000,0.000000}T(Q)}</a:t>
            </a:r>
          </a:p>
          <a:p>
            <a:endParaRPr lang="en-US" sz="1200" kern="1200" dirty="0" smtClean="0">
              <a:solidFill>
                <a:schemeClr val="tx1"/>
              </a:solidFill>
              <a:latin typeface="+mn-lt"/>
              <a:ea typeface="+mn-ea"/>
              <a:cs typeface="+mn-cs"/>
            </a:endParaRPr>
          </a:p>
          <a:p>
            <a:endParaRPr lang="en-US" dirty="0" smtClean="0"/>
          </a:p>
          <a:p>
            <a:r>
              <a:rPr lang="en-US" sz="1200" kern="1200" dirty="0" smtClean="0">
                <a:solidFill>
                  <a:schemeClr val="tx1"/>
                </a:solidFill>
                <a:latin typeface="+mn-lt"/>
                <a:ea typeface="+mn-ea"/>
                <a:cs typeface="+mn-cs"/>
              </a:rPr>
              <a:t>T(Q) = \</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sqrt</a:t>
            </a:r>
            <a:r>
              <a:rPr lang="en-US" sz="1200" kern="1200" dirty="0" smtClean="0">
                <a:solidFill>
                  <a:schemeClr val="tx1"/>
                </a:solidFill>
                <a:latin typeface="+mn-lt"/>
                <a:ea typeface="+mn-ea"/>
                <a:cs typeface="+mn-cs"/>
              </a:rPr>
              <a:t>{\pi}}{2} v_0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_{v_{\text{min}}}^\</a:t>
            </a:r>
            <a:r>
              <a:rPr lang="en-US" sz="1200" kern="1200" dirty="0" err="1" smtClean="0">
                <a:solidFill>
                  <a:schemeClr val="tx1"/>
                </a:solidFill>
                <a:latin typeface="+mn-lt"/>
                <a:ea typeface="+mn-ea"/>
                <a:cs typeface="+mn-cs"/>
              </a:rPr>
              <a:t>infty</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]{1.000000,0.000000,0.000000}f(v)}}{v}dv</a:t>
            </a:r>
            <a:endParaRPr lang="en-US" dirty="0"/>
          </a:p>
          <a:p>
            <a:r>
              <a:rPr lang="en-US" dirty="0" err="1" smtClean="0"/>
              <a:t>Vmin</a:t>
            </a:r>
            <a:r>
              <a:rPr lang="en-US" dirty="0" smtClean="0"/>
              <a:t> = </a:t>
            </a:r>
            <a:r>
              <a:rPr lang="en-US" dirty="0" err="1" smtClean="0"/>
              <a:t>sqrt</a:t>
            </a:r>
            <a:r>
              <a:rPr lang="en-US" dirty="0" smtClean="0"/>
              <a:t>{Q </a:t>
            </a:r>
            <a:r>
              <a:rPr lang="en-US" dirty="0" err="1" smtClean="0"/>
              <a:t>mN</a:t>
            </a:r>
            <a:r>
              <a:rPr lang="en-US" dirty="0" smtClean="0"/>
              <a:t>/(2 mu^2)}</a:t>
            </a:r>
          </a:p>
          <a:p>
            <a:r>
              <a:rPr lang="en-US" dirty="0" smtClean="0"/>
              <a:t>----- Meeting Notes (5/18/17 12:06) -----</a:t>
            </a:r>
          </a:p>
          <a:p>
            <a:r>
              <a:rPr lang="en-US" dirty="0" smtClean="0"/>
              <a:t>the quantity that we will focus on is T(Q), or the velocity distribution of dark matter</a:t>
            </a:r>
          </a:p>
          <a:p>
            <a:endParaRPr lang="en-US" dirty="0" smtClean="0"/>
          </a:p>
          <a:p>
            <a:r>
              <a:rPr lang="en-US" dirty="0" smtClean="0"/>
              <a:t>this is related to the integral of the velocity distribution</a:t>
            </a:r>
          </a:p>
          <a:p>
            <a:endParaRPr lang="en-US" dirty="0" smtClean="0"/>
          </a:p>
          <a:p>
            <a:r>
              <a:rPr lang="en-US" dirty="0" smtClean="0"/>
              <a:t>You see here that we are integrating from a particular value v_min to infinity.</a:t>
            </a:r>
          </a:p>
          <a:p>
            <a:r>
              <a:rPr lang="en-US" dirty="0" smtClean="0"/>
              <a:t>----- Meeting Notes (8/9/17 23:00) -----</a:t>
            </a:r>
          </a:p>
          <a:p>
            <a:r>
              <a:rPr lang="en-US" dirty="0" smtClean="0"/>
              <a:t>What I will focus on is this dependence on the velocitu distribution. Vmin here depends on the threshold of the experiment and the dark matter mass. Basically for a fixed dark matter mass and a fixed experimental threshold, you will get a value for this function g(vmin)</a:t>
            </a:r>
            <a:endParaRPr lang="en-US" dirty="0"/>
          </a:p>
        </p:txBody>
      </p:sp>
      <p:sp>
        <p:nvSpPr>
          <p:cNvPr id="4" name="Slide Number Placeholder 3"/>
          <p:cNvSpPr>
            <a:spLocks noGrp="1"/>
          </p:cNvSpPr>
          <p:nvPr>
            <p:ph type="sldNum" sz="quarter" idx="10"/>
          </p:nvPr>
        </p:nvSpPr>
        <p:spPr/>
        <p:txBody>
          <a:bodyPr/>
          <a:lstStyle/>
          <a:p>
            <a:fld id="{5675AA58-8AF2-3941-8E81-02E0F418D147}" type="slidenum">
              <a:rPr lang="en-US" smtClean="0"/>
              <a:pPr/>
              <a:t>23</a:t>
            </a:fld>
            <a:endParaRPr lang="en-US"/>
          </a:p>
        </p:txBody>
      </p:sp>
    </p:spTree>
    <p:extLst>
      <p:ext uri="{BB962C8B-B14F-4D97-AF65-F5344CB8AC3E}">
        <p14:creationId xmlns:p14="http://schemas.microsoft.com/office/powerpoint/2010/main" val="15435993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putting things together, for a 10 GeV mass, we find that gvmin is plotted like this (this is a log plot in terms of vmin). Althrough the two analyses are consistent with each other, we find that at v_min values higher than 200 km/s they are below the SHM curve. </a:t>
            </a:r>
          </a:p>
        </p:txBody>
      </p:sp>
      <p:sp>
        <p:nvSpPr>
          <p:cNvPr id="4" name="Slide Number Placeholder 3"/>
          <p:cNvSpPr>
            <a:spLocks noGrp="1"/>
          </p:cNvSpPr>
          <p:nvPr>
            <p:ph type="sldNum" sz="quarter" idx="10"/>
          </p:nvPr>
        </p:nvSpPr>
        <p:spPr/>
        <p:txBody>
          <a:bodyPr/>
          <a:lstStyle/>
          <a:p>
            <a:fld id="{1CAAC9CD-6E35-0440-BBDC-CA9B644596E5}" type="slidenum">
              <a:rPr lang="en-US" smtClean="0"/>
              <a:t>24</a:t>
            </a:fld>
            <a:endParaRPr lang="en-US"/>
          </a:p>
        </p:txBody>
      </p:sp>
    </p:spTree>
    <p:extLst>
      <p:ext uri="{BB962C8B-B14F-4D97-AF65-F5344CB8AC3E}">
        <p14:creationId xmlns:p14="http://schemas.microsoft.com/office/powerpoint/2010/main" val="40457624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So much that this is actually a factor of 2 too low, which means that the limits that we are putting using these experiments are a factor of 2 too strong in the low mass range of dark matter.</a:t>
            </a:r>
          </a:p>
        </p:txBody>
      </p:sp>
      <p:sp>
        <p:nvSpPr>
          <p:cNvPr id="4" name="Slide Number Placeholder 3"/>
          <p:cNvSpPr>
            <a:spLocks noGrp="1"/>
          </p:cNvSpPr>
          <p:nvPr>
            <p:ph type="sldNum" sz="quarter" idx="10"/>
          </p:nvPr>
        </p:nvSpPr>
        <p:spPr/>
        <p:txBody>
          <a:bodyPr/>
          <a:lstStyle/>
          <a:p>
            <a:fld id="{1CAAC9CD-6E35-0440-BBDC-CA9B644596E5}" type="slidenum">
              <a:rPr lang="en-US" smtClean="0"/>
              <a:t>25</a:t>
            </a:fld>
            <a:endParaRPr lang="en-US"/>
          </a:p>
        </p:txBody>
      </p:sp>
    </p:spTree>
    <p:extLst>
      <p:ext uri="{BB962C8B-B14F-4D97-AF65-F5344CB8AC3E}">
        <p14:creationId xmlns:p14="http://schemas.microsoft.com/office/powerpoint/2010/main" val="39199757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Now let's conclude: we got a new velocity distribution for dark matter: so far the error bars are large, but they will get better with future gaia releases, and the kinematic outliers of earlier might be hints of dark matter substructure as we'll continue to study  :-)</a:t>
            </a:r>
          </a:p>
        </p:txBody>
      </p:sp>
      <p:sp>
        <p:nvSpPr>
          <p:cNvPr id="4" name="Slide Number Placeholder 3"/>
          <p:cNvSpPr>
            <a:spLocks noGrp="1"/>
          </p:cNvSpPr>
          <p:nvPr>
            <p:ph type="sldNum" sz="quarter" idx="10"/>
          </p:nvPr>
        </p:nvSpPr>
        <p:spPr/>
        <p:txBody>
          <a:bodyPr/>
          <a:lstStyle/>
          <a:p>
            <a:fld id="{1CAAC9CD-6E35-0440-BBDC-CA9B644596E5}" type="slidenum">
              <a:rPr lang="en-US" smtClean="0"/>
              <a:t>26</a:t>
            </a:fld>
            <a:endParaRPr lang="en-US"/>
          </a:p>
        </p:txBody>
      </p:sp>
    </p:spTree>
    <p:extLst>
      <p:ext uri="{BB962C8B-B14F-4D97-AF65-F5344CB8AC3E}">
        <p14:creationId xmlns:p14="http://schemas.microsoft.com/office/powerpoint/2010/main" val="1303425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Meeting Notes (5/18/17 12:06) -----</a:t>
            </a:r>
          </a:p>
          <a:p>
            <a:r>
              <a:rPr lang="en-US" dirty="0"/>
              <a:t>let me pause and tell you that we used a hydrodynamic simulation for this work, and tell you more about this simuation. </a:t>
            </a:r>
          </a:p>
          <a:p>
            <a:endParaRPr lang="en-US" dirty="0"/>
          </a:p>
          <a:p>
            <a:r>
              <a:rPr lang="en-US" dirty="0"/>
              <a:t>It is a zoom in simulation of the milky way, with a resolution of 120 pc, with particle masses around 10^5 solar masses, etc... </a:t>
            </a:r>
          </a:p>
          <a:p>
            <a:endParaRPr lang="en-US" dirty="0"/>
          </a:p>
          <a:p>
            <a:r>
              <a:rPr lang="en-US" dirty="0"/>
              <a:t>This is a close realization of the milky way, since it is able to simulate the spiral arms, and get pretty close to the mass of the halo.</a:t>
            </a:r>
          </a:p>
        </p:txBody>
      </p:sp>
      <p:sp>
        <p:nvSpPr>
          <p:cNvPr id="4" name="Slide Number Placeholder 3"/>
          <p:cNvSpPr>
            <a:spLocks noGrp="1"/>
          </p:cNvSpPr>
          <p:nvPr>
            <p:ph type="sldNum" sz="quarter" idx="10"/>
          </p:nvPr>
        </p:nvSpPr>
        <p:spPr/>
        <p:txBody>
          <a:bodyPr/>
          <a:lstStyle/>
          <a:p>
            <a:fld id="{5675AA58-8AF2-3941-8E81-02E0F418D147}" type="slidenum">
              <a:rPr lang="en-US" smtClean="0"/>
              <a:pPr/>
              <a:t>30</a:t>
            </a:fld>
            <a:endParaRPr lang="en-US"/>
          </a:p>
        </p:txBody>
      </p:sp>
    </p:spTree>
    <p:extLst>
      <p:ext uri="{BB962C8B-B14F-4D97-AF65-F5344CB8AC3E}">
        <p14:creationId xmlns:p14="http://schemas.microsoft.com/office/powerpoint/2010/main" val="33324359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(5/18/17 12:06) -----</a:t>
            </a:r>
          </a:p>
          <a:p>
            <a:r>
              <a:rPr lang="en-US"/>
              <a:t>now in this simulation, we look at  the distribution of all stars in blue, as well as progresssively making stronger and stronger cuts on the metallicity of stars, adn find that the orange line follows quite closely the black distribution of dark matter. The plot on the left is for the radial component, and the one of the right is for the z component, and there is fair agreement. You might wonder, what about phi?</a:t>
            </a:r>
          </a:p>
        </p:txBody>
      </p:sp>
      <p:sp>
        <p:nvSpPr>
          <p:cNvPr id="4" name="Slide Number Placeholder 3"/>
          <p:cNvSpPr>
            <a:spLocks noGrp="1"/>
          </p:cNvSpPr>
          <p:nvPr>
            <p:ph type="sldNum" sz="quarter" idx="10"/>
          </p:nvPr>
        </p:nvSpPr>
        <p:spPr/>
        <p:txBody>
          <a:bodyPr/>
          <a:lstStyle/>
          <a:p>
            <a:fld id="{DEA7E849-A261-AC46-A707-0185D892E4E7}" type="slidenum">
              <a:rPr lang="en-US" smtClean="0"/>
              <a:t>31</a:t>
            </a:fld>
            <a:endParaRPr lang="en-US"/>
          </a:p>
        </p:txBody>
      </p:sp>
    </p:spTree>
    <p:extLst>
      <p:ext uri="{BB962C8B-B14F-4D97-AF65-F5344CB8AC3E}">
        <p14:creationId xmlns:p14="http://schemas.microsoft.com/office/powerpoint/2010/main" val="33087040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Meeting Notes (5/18/17 12:06) -----</a:t>
            </a:r>
          </a:p>
          <a:p>
            <a:r>
              <a:rPr lang="en-US" baseline="0" dirty="0" smtClean="0"/>
              <a:t>well, phi is special. First, let's look at what regular (disk) stars do. They are peaked at about 200 km/s, and that makes sense because that's the rotation of the disk. Now, looking at the orange line like earlier, we find that there is an excess for positive values over negative ones. We call that prograde rotation. Dark Matter exhibits though to a lesser extend similiar behavior. In order to understand what's going on, we can think that a dark matter/or a star particle coming in to collide with the disk. If it is already going in the direction of the disk rotation, then it preferentially gets sucked in, versus if it wass going the other way. You might worry about this behavior, but don't</a:t>
            </a:r>
            <a:endParaRPr lang="en-US" dirty="0"/>
          </a:p>
        </p:txBody>
      </p:sp>
      <p:sp>
        <p:nvSpPr>
          <p:cNvPr id="4" name="Slide Number Placeholder 3"/>
          <p:cNvSpPr>
            <a:spLocks noGrp="1"/>
          </p:cNvSpPr>
          <p:nvPr>
            <p:ph type="sldNum" sz="quarter" idx="10"/>
          </p:nvPr>
        </p:nvSpPr>
        <p:spPr/>
        <p:txBody>
          <a:bodyPr/>
          <a:lstStyle/>
          <a:p>
            <a:fld id="{DEA7E849-A261-AC46-A707-0185D892E4E7}" type="slidenum">
              <a:rPr lang="en-US" smtClean="0"/>
              <a:t>32</a:t>
            </a:fld>
            <a:endParaRPr lang="en-US"/>
          </a:p>
        </p:txBody>
      </p:sp>
    </p:spTree>
    <p:extLst>
      <p:ext uri="{BB962C8B-B14F-4D97-AF65-F5344CB8AC3E}">
        <p14:creationId xmlns:p14="http://schemas.microsoft.com/office/powerpoint/2010/main" val="3138243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This actually weakens the dark matter limits in direct detection experiments at low masses (around ~10 GeV), and it does so pretty significantly!</a:t>
            </a:r>
          </a:p>
        </p:txBody>
      </p:sp>
      <p:sp>
        <p:nvSpPr>
          <p:cNvPr id="4" name="Slide Number Placeholder 3"/>
          <p:cNvSpPr>
            <a:spLocks noGrp="1"/>
          </p:cNvSpPr>
          <p:nvPr>
            <p:ph type="sldNum" sz="quarter" idx="10"/>
          </p:nvPr>
        </p:nvSpPr>
        <p:spPr/>
        <p:txBody>
          <a:bodyPr/>
          <a:lstStyle/>
          <a:p>
            <a:fld id="{1CAAC9CD-6E35-0440-BBDC-CA9B644596E5}" type="slidenum">
              <a:rPr lang="en-US" smtClean="0"/>
              <a:t>3</a:t>
            </a:fld>
            <a:endParaRPr lang="en-US"/>
          </a:p>
        </p:txBody>
      </p:sp>
    </p:spTree>
    <p:extLst>
      <p:ext uri="{BB962C8B-B14F-4D97-AF65-F5344CB8AC3E}">
        <p14:creationId xmlns:p14="http://schemas.microsoft.com/office/powerpoint/2010/main" val="33313188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Meeting Notes (5/18/17 12:06) -----</a:t>
            </a:r>
          </a:p>
          <a:p>
            <a:r>
              <a:rPr lang="en-US" baseline="0" dirty="0" smtClean="0"/>
              <a:t>there has been no evidence of prograte rotation of metal poor stars in data. So we do not expect this to be happening in our galaxy.</a:t>
            </a:r>
          </a:p>
          <a:p>
            <a:endParaRPr lang="en-US" baseline="0" dirty="0" smtClean="0"/>
          </a:p>
          <a:p>
            <a:r>
              <a:rPr lang="en-US" baseline="0" dirty="0" smtClean="0"/>
              <a:t>Now that we're done with simulations, let's see what the world has to say</a:t>
            </a:r>
            <a:endParaRPr lang="en-US" dirty="0"/>
          </a:p>
        </p:txBody>
      </p:sp>
      <p:sp>
        <p:nvSpPr>
          <p:cNvPr id="4" name="Slide Number Placeholder 3"/>
          <p:cNvSpPr>
            <a:spLocks noGrp="1"/>
          </p:cNvSpPr>
          <p:nvPr>
            <p:ph type="sldNum" sz="quarter" idx="10"/>
          </p:nvPr>
        </p:nvSpPr>
        <p:spPr/>
        <p:txBody>
          <a:bodyPr/>
          <a:lstStyle/>
          <a:p>
            <a:fld id="{DEA7E849-A261-AC46-A707-0185D892E4E7}" type="slidenum">
              <a:rPr lang="en-US" smtClean="0"/>
              <a:t>33</a:t>
            </a:fld>
            <a:endParaRPr lang="en-US"/>
          </a:p>
        </p:txBody>
      </p:sp>
    </p:spTree>
    <p:extLst>
      <p:ext uri="{BB962C8B-B14F-4D97-AF65-F5344CB8AC3E}">
        <p14:creationId xmlns:p14="http://schemas.microsoft.com/office/powerpoint/2010/main" val="3138243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So, the logic is this:</a:t>
            </a:r>
          </a:p>
          <a:p>
            <a:endParaRPr lang="en-US"/>
          </a:p>
          <a:p>
            <a:r>
              <a:rPr lang="en-US"/>
              <a:t>from simulations, we found metal poor stars (which I will explain what those are in the next slide), trace the velocity distribution fo dark matter. </a:t>
            </a:r>
          </a:p>
          <a:p>
            <a:endParaRPr lang="en-US"/>
          </a:p>
          <a:p>
            <a:r>
              <a:rPr lang="en-US"/>
              <a:t>From gaia, we got the velocity distribution of these stars</a:t>
            </a:r>
          </a:p>
          <a:p>
            <a:endParaRPr lang="en-US"/>
          </a:p>
          <a:p>
            <a:r>
              <a:rPr lang="en-US"/>
              <a:t>THEREFORE, we get the velocity distribution of dark matter. </a:t>
            </a:r>
          </a:p>
        </p:txBody>
      </p:sp>
      <p:sp>
        <p:nvSpPr>
          <p:cNvPr id="4" name="Slide Number Placeholder 3"/>
          <p:cNvSpPr>
            <a:spLocks noGrp="1"/>
          </p:cNvSpPr>
          <p:nvPr>
            <p:ph type="sldNum" sz="quarter" idx="10"/>
          </p:nvPr>
        </p:nvSpPr>
        <p:spPr/>
        <p:txBody>
          <a:bodyPr/>
          <a:lstStyle/>
          <a:p>
            <a:fld id="{1CAAC9CD-6E35-0440-BBDC-CA9B644596E5}" type="slidenum">
              <a:rPr lang="en-US" smtClean="0"/>
              <a:t>4</a:t>
            </a:fld>
            <a:endParaRPr lang="en-US"/>
          </a:p>
        </p:txBody>
      </p:sp>
    </p:spTree>
    <p:extLst>
      <p:ext uri="{BB962C8B-B14F-4D97-AF65-F5344CB8AC3E}">
        <p14:creationId xmlns:p14="http://schemas.microsoft.com/office/powerpoint/2010/main" val="1901965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(8/3/17 12:59) -----</a:t>
            </a:r>
          </a:p>
          <a:p>
            <a:r>
              <a:rPr lang="en-US"/>
              <a:t>change this to an equal sign</a:t>
            </a:r>
          </a:p>
          <a:p>
            <a:r>
              <a:rPr lang="en-US"/>
              <a:t>----- Meeting Notes (8/9/17 23:00) -----</a:t>
            </a:r>
          </a:p>
          <a:p>
            <a:r>
              <a:rPr lang="en-US"/>
              <a:t>So what are these metal poor stars:</a:t>
            </a:r>
          </a:p>
          <a:p>
            <a:r>
              <a:rPr lang="en-US"/>
              <a:t>Well, the universe started at high temperatures, with quarks, gluons, etc... and as it cools down, heavier elements were forming. When the first stars were born, we "more or less" just had hydrogen and helium around. Of course, in astro anything beyond helium is a metal, so these stars are metal poor stars. </a:t>
            </a:r>
          </a:p>
          <a:p>
            <a:endParaRPr lang="en-US"/>
          </a:p>
          <a:p>
            <a:r>
              <a:rPr lang="en-US"/>
              <a:t>Just to understand the notation, we compute the metallicity as a log of metal fraction with respect to the SUN, so for example, [Fe/H] = -1 means that this star has a tenth of the iron fraction of the Sun. </a:t>
            </a:r>
          </a:p>
        </p:txBody>
      </p:sp>
      <p:sp>
        <p:nvSpPr>
          <p:cNvPr id="4" name="Slide Number Placeholder 3"/>
          <p:cNvSpPr>
            <a:spLocks noGrp="1"/>
          </p:cNvSpPr>
          <p:nvPr>
            <p:ph type="sldNum" sz="quarter" idx="10"/>
          </p:nvPr>
        </p:nvSpPr>
        <p:spPr/>
        <p:txBody>
          <a:bodyPr/>
          <a:lstStyle/>
          <a:p>
            <a:fld id="{1CAAC9CD-6E35-0440-BBDC-CA9B644596E5}" type="slidenum">
              <a:rPr lang="en-US" smtClean="0"/>
              <a:t>5</a:t>
            </a:fld>
            <a:endParaRPr lang="en-US"/>
          </a:p>
        </p:txBody>
      </p:sp>
    </p:spTree>
    <p:extLst>
      <p:ext uri="{BB962C8B-B14F-4D97-AF65-F5344CB8AC3E}">
        <p14:creationId xmlns:p14="http://schemas.microsoft.com/office/powerpoint/2010/main" val="3812556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so what about these stars. </a:t>
            </a:r>
          </a:p>
          <a:p>
            <a:endParaRPr lang="en-US"/>
          </a:p>
          <a:p>
            <a:r>
              <a:rPr lang="en-US"/>
              <a:t>Today, we see things that we call streams, which are ripped group of stars that is slowly merging with our galaxy, just like this one.</a:t>
            </a:r>
          </a:p>
          <a:p>
            <a:endParaRPr lang="en-US"/>
          </a:p>
          <a:p>
            <a:r>
              <a:rPr lang="en-US"/>
              <a:t>The formation history of our halo is through more and more of these mergers. The stars that formed our halo earlier on came with some dark matter for the ride, and therefore, these actually share the same kinematics. </a:t>
            </a:r>
          </a:p>
        </p:txBody>
      </p:sp>
      <p:sp>
        <p:nvSpPr>
          <p:cNvPr id="4" name="Slide Number Placeholder 3"/>
          <p:cNvSpPr>
            <a:spLocks noGrp="1"/>
          </p:cNvSpPr>
          <p:nvPr>
            <p:ph type="sldNum" sz="quarter" idx="10"/>
          </p:nvPr>
        </p:nvSpPr>
        <p:spPr/>
        <p:txBody>
          <a:bodyPr/>
          <a:lstStyle/>
          <a:p>
            <a:fld id="{1CAAC9CD-6E35-0440-BBDC-CA9B644596E5}" type="slidenum">
              <a:rPr lang="en-US" smtClean="0"/>
              <a:t>6</a:t>
            </a:fld>
            <a:endParaRPr lang="en-US"/>
          </a:p>
        </p:txBody>
      </p:sp>
    </p:spTree>
    <p:extLst>
      <p:ext uri="{BB962C8B-B14F-4D97-AF65-F5344CB8AC3E}">
        <p14:creationId xmlns:p14="http://schemas.microsoft.com/office/powerpoint/2010/main" val="3985934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To check that, we looked at the Eris simulation, which is a milky way simulation, and found that indeed as you cut more and more harshly on the metallicity, the distribution of the velocity of the stars approaches that of the dark matter.</a:t>
            </a:r>
          </a:p>
        </p:txBody>
      </p:sp>
      <p:sp>
        <p:nvSpPr>
          <p:cNvPr id="4" name="Slide Number Placeholder 3"/>
          <p:cNvSpPr>
            <a:spLocks noGrp="1"/>
          </p:cNvSpPr>
          <p:nvPr>
            <p:ph type="sldNum" sz="quarter" idx="10"/>
          </p:nvPr>
        </p:nvSpPr>
        <p:spPr/>
        <p:txBody>
          <a:bodyPr/>
          <a:lstStyle/>
          <a:p>
            <a:fld id="{1CAAC9CD-6E35-0440-BBDC-CA9B644596E5}" type="slidenum">
              <a:rPr lang="en-US" smtClean="0"/>
              <a:t>7</a:t>
            </a:fld>
            <a:endParaRPr lang="en-US"/>
          </a:p>
        </p:txBody>
      </p:sp>
    </p:spTree>
    <p:extLst>
      <p:ext uri="{BB962C8B-B14F-4D97-AF65-F5344CB8AC3E}">
        <p14:creationId xmlns:p14="http://schemas.microsoft.com/office/powerpoint/2010/main" val="217060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so we are these stars you might wonder.</a:t>
            </a:r>
          </a:p>
        </p:txBody>
      </p:sp>
      <p:sp>
        <p:nvSpPr>
          <p:cNvPr id="4" name="Slide Number Placeholder 3"/>
          <p:cNvSpPr>
            <a:spLocks noGrp="1"/>
          </p:cNvSpPr>
          <p:nvPr>
            <p:ph type="sldNum" sz="quarter" idx="10"/>
          </p:nvPr>
        </p:nvSpPr>
        <p:spPr/>
        <p:txBody>
          <a:bodyPr/>
          <a:lstStyle/>
          <a:p>
            <a:fld id="{1CAAC9CD-6E35-0440-BBDC-CA9B644596E5}" type="slidenum">
              <a:rPr lang="en-US" smtClean="0"/>
              <a:t>8</a:t>
            </a:fld>
            <a:endParaRPr lang="en-US"/>
          </a:p>
        </p:txBody>
      </p:sp>
    </p:spTree>
    <p:extLst>
      <p:ext uri="{BB962C8B-B14F-4D97-AF65-F5344CB8AC3E}">
        <p14:creationId xmlns:p14="http://schemas.microsoft.com/office/powerpoint/2010/main" val="3196189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Well, this is our milky way, and this is where we are. There are many components to the milky way, but the older stars that formed along with our dark matter halo are these stars.</a:t>
            </a:r>
          </a:p>
        </p:txBody>
      </p:sp>
      <p:sp>
        <p:nvSpPr>
          <p:cNvPr id="4" name="Slide Number Placeholder 3"/>
          <p:cNvSpPr>
            <a:spLocks noGrp="1"/>
          </p:cNvSpPr>
          <p:nvPr>
            <p:ph type="sldNum" sz="quarter" idx="10"/>
          </p:nvPr>
        </p:nvSpPr>
        <p:spPr/>
        <p:txBody>
          <a:bodyPr/>
          <a:lstStyle/>
          <a:p>
            <a:fld id="{1CAAC9CD-6E35-0440-BBDC-CA9B644596E5}" type="slidenum">
              <a:rPr lang="en-US" smtClean="0"/>
              <a:t>9</a:t>
            </a:fld>
            <a:endParaRPr lang="en-US"/>
          </a:p>
        </p:txBody>
      </p:sp>
    </p:spTree>
    <p:extLst>
      <p:ext uri="{BB962C8B-B14F-4D97-AF65-F5344CB8AC3E}">
        <p14:creationId xmlns:p14="http://schemas.microsoft.com/office/powerpoint/2010/main" val="3232633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7D838A28-A3A4-4545-AEC9-0414B49F9AF9}" type="datetime1">
              <a:rPr lang="en-US" smtClean="0"/>
              <a:t>8/9/17</a:t>
            </a:fld>
            <a:endParaRPr lang="en-US" dirty="0"/>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r>
              <a:rPr lang="en-US" smtClean="0"/>
              <a:t>Lina Necib, MIT</a:t>
            </a:r>
            <a:endParaRPr lang="en-US" dirty="0"/>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1AD20DFC-E2D5-4BD6-B744-D8DEEAB5F7C2}" type="slidenum">
              <a:rPr lang="en-US" smtClean="0"/>
              <a:pPr/>
              <a:t>‹#›</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C6B49870-D46D-9D46-8C6F-1D666D8E8BE9}" type="datetime1">
              <a:rPr lang="en-US" smtClean="0"/>
              <a:t>8/9/17</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r>
              <a:rPr lang="en-US" smtClean="0"/>
              <a:t>Lina Necib, MIT</a:t>
            </a:r>
            <a:endParaRPr lang="en-US" dirty="0"/>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1AD20DFC-E2D5-4BD6-B744-D8DEEAB5F7C2}" type="slidenum">
              <a:rPr lang="en-US" smtClean="0"/>
              <a:pPr/>
              <a:t>‹#›</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896B6186-E472-354B-BAF5-BFB956517CF3}" type="datetime1">
              <a:rPr lang="en-US" smtClean="0"/>
              <a:t>8/9/17</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r>
              <a:rPr lang="en-US" smtClean="0"/>
              <a:t>Lina Necib, MIT</a:t>
            </a:r>
            <a:endParaRPr lang="en-US" dirty="0"/>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1AD20DFC-E2D5-4BD6-B744-D8DEEAB5F7C2}" type="slidenum">
              <a:rPr lang="en-US" smtClean="0"/>
              <a:pPr/>
              <a:t>‹#›</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5C6C61DF-A52C-C04F-A327-EE98D2A5ED95}" type="datetime1">
              <a:rPr lang="en-US" smtClean="0"/>
              <a:t>8/9/17</a:t>
            </a:fld>
            <a:endParaRPr lang="en-US" dirty="0"/>
          </a:p>
        </p:txBody>
      </p:sp>
      <p:sp>
        <p:nvSpPr>
          <p:cNvPr id="5" name="Footer Placeholder 4"/>
          <p:cNvSpPr>
            <a:spLocks noGrp="1"/>
          </p:cNvSpPr>
          <p:nvPr>
            <p:ph type="ftr" sz="quarter" idx="11"/>
          </p:nvPr>
        </p:nvSpPr>
        <p:spPr>
          <a:xfrm rot="900000">
            <a:off x="3103620" y="6177546"/>
            <a:ext cx="2392237" cy="365125"/>
          </a:xfrm>
        </p:spPr>
        <p:txBody>
          <a:bodyPr/>
          <a:lstStyle/>
          <a:p>
            <a:r>
              <a:rPr lang="en-US" smtClean="0"/>
              <a:t>Lina Necib, MIT</a:t>
            </a:r>
            <a:endParaRPr lang="en-US" dirty="0"/>
          </a:p>
        </p:txBody>
      </p:sp>
      <p:sp>
        <p:nvSpPr>
          <p:cNvPr id="6" name="Slide Number Placeholder 5"/>
          <p:cNvSpPr>
            <a:spLocks noGrp="1"/>
          </p:cNvSpPr>
          <p:nvPr>
            <p:ph type="sldNum" sz="quarter" idx="12"/>
          </p:nvPr>
        </p:nvSpPr>
        <p:spPr>
          <a:xfrm rot="900000">
            <a:off x="1265370" y="300797"/>
            <a:ext cx="2287319" cy="365125"/>
          </a:xfrm>
        </p:spPr>
        <p:txBody>
          <a:bodyPr/>
          <a:lstStyle/>
          <a:p>
            <a:fld id="{1AD20DFC-E2D5-4BD6-B744-D8DEEAB5F7C2}" type="slidenum">
              <a:rPr lang="en-US" smtClean="0"/>
              <a:pPr/>
              <a:t>‹#›</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243B0CC9-6619-A849-864B-AC44EA6EC8BC}" type="datetime1">
              <a:rPr lang="en-US" smtClean="0"/>
              <a:t>8/9/17</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r>
              <a:rPr lang="en-US" smtClean="0"/>
              <a:t>Lina Necib, MIT</a:t>
            </a:r>
            <a:endParaRPr lang="en-US" dirty="0"/>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1AD20DFC-E2D5-4BD6-B744-D8DEEAB5F7C2}" type="slidenum">
              <a:rPr lang="en-US" smtClean="0"/>
              <a:pPr/>
              <a:t>‹#›</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45B2BCBB-1AE3-264C-ACCC-809B18B869F5}" type="datetime1">
              <a:rPr lang="en-US" smtClean="0"/>
              <a:t>8/9/17</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r>
              <a:rPr lang="en-US" smtClean="0"/>
              <a:t>Lina Necib, MIT</a:t>
            </a:r>
            <a:endParaRPr lang="en-US" dirty="0"/>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1AD20DFC-E2D5-4BD6-B744-D8DEEAB5F7C2}" type="slidenum">
              <a:rPr lang="en-US" smtClean="0"/>
              <a:pPr/>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24319B77-9E31-BB49-98B6-B7D14EA87EC9}" type="datetime1">
              <a:rPr lang="en-US" smtClean="0"/>
              <a:t>8/9/17</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r>
              <a:rPr lang="en-US" smtClean="0"/>
              <a:t>Lina Necib, MIT</a:t>
            </a:r>
            <a:endParaRPr lang="en-US" dirty="0"/>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1AD20DFC-E2D5-4BD6-B744-D8DEEAB5F7C2}" type="slidenum">
              <a:rPr lang="en-US" smtClean="0"/>
              <a:pPr/>
              <a:t>‹#›</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F33B7E2A-BC6B-7046-AE62-AA9D857EC213}" type="datetime1">
              <a:rPr lang="en-US" smtClean="0"/>
              <a:t>8/9/17</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r>
              <a:rPr lang="en-US" smtClean="0"/>
              <a:t>Lina Necib, MIT</a:t>
            </a:r>
            <a:endParaRPr lang="en-US" dirty="0"/>
          </a:p>
        </p:txBody>
      </p:sp>
      <p:sp>
        <p:nvSpPr>
          <p:cNvPr id="5" name="Slide Number Placeholder 4"/>
          <p:cNvSpPr>
            <a:spLocks noGrp="1"/>
          </p:cNvSpPr>
          <p:nvPr>
            <p:ph type="sldNum" sz="quarter" idx="12"/>
          </p:nvPr>
        </p:nvSpPr>
        <p:spPr>
          <a:xfrm rot="900000">
            <a:off x="1261872" y="301752"/>
            <a:ext cx="2286000" cy="365125"/>
          </a:xfrm>
        </p:spPr>
        <p:txBody>
          <a:bodyPr/>
          <a:lstStyle/>
          <a:p>
            <a:fld id="{1AD20DFC-E2D5-4BD6-B744-D8DEEAB5F7C2}" type="slidenum">
              <a:rPr lang="en-US" smtClean="0"/>
              <a:pPr/>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FD5CC418-71AB-B348-A037-24909D5C8CD6}" type="datetime1">
              <a:rPr lang="en-US" smtClean="0"/>
              <a:t>8/9/17</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r>
              <a:rPr lang="en-US" smtClean="0"/>
              <a:t>Lina Necib, MIT</a:t>
            </a:r>
            <a:endParaRPr lang="en-US" dirty="0"/>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1AD20DFC-E2D5-4BD6-B744-D8DEEAB5F7C2}" type="slidenum">
              <a:rPr lang="en-US" smtClean="0"/>
              <a:pPr/>
              <a:t>‹#›</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CD2315FB-13AE-AF45-AF04-A2B090A76101}" type="datetime1">
              <a:rPr lang="en-US" smtClean="0"/>
              <a:t>8/9/17</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r>
              <a:rPr lang="en-US" smtClean="0"/>
              <a:t>Lina Necib, MIT</a:t>
            </a:r>
            <a:endParaRPr lang="en-US" dirty="0"/>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1AD20DFC-E2D5-4BD6-B744-D8DEEAB5F7C2}" type="slidenum">
              <a:rPr lang="en-US" smtClean="0"/>
              <a:pPr/>
              <a:t>‹#›</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DDAE89F6-E08E-C34E-81F1-79CFB8F792C5}" type="datetime1">
              <a:rPr lang="en-US" smtClean="0"/>
              <a:t>8/9/17</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r>
              <a:rPr lang="en-US" smtClean="0"/>
              <a:t>Lina Necib, MIT</a:t>
            </a:r>
            <a:endParaRPr lang="en-US" dirty="0"/>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1AD20DFC-E2D5-4BD6-B744-D8DEEAB5F7C2}" type="slidenum">
              <a:rPr lang="en-US" smtClean="0"/>
              <a:pPr/>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01CF4034-37B1-3744-8009-B899814FD526}" type="datetime1">
              <a:rPr lang="en-US" smtClean="0"/>
              <a:t>8/9/17</a:t>
            </a:fld>
            <a:endParaRPr lang="en-US" dirty="0"/>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Lina Necib, MIT</a:t>
            </a:r>
            <a:endParaRPr lang="en-US" dirty="0"/>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1AD20DFC-E2D5-4BD6-B744-D8DEEAB5F7C2}"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xmlns:p14="http://schemas.microsoft.com/office/powerpoint/2010/main"/>
  <p:timing>
    <p:tnLst>
      <p:par>
        <p:cTn xmlns:p14="http://schemas.microsoft.com/office/powerpoint/2010/main" id="1" dur="indefinite" restart="never" nodeType="tmRoot"/>
      </p:par>
    </p:tnLst>
  </p:timing>
  <p:hf hdr="0"/>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png"/><Relationship Id="rId5" Type="http://schemas.microsoft.com/office/2007/relationships/hdphoto" Target="../media/hdphoto1.wdp"/><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0.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1.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2.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2.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2.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2.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13.emf"/></Relationships>
</file>

<file path=ppt/slides/_rels/slide23.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3.emf"/><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5.emf"/><Relationship Id="rId4" Type="http://schemas.openxmlformats.org/officeDocument/2006/relationships/image" Target="../media/image14.emf"/><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 Id="rId3" Type="http://schemas.openxmlformats.org/officeDocument/2006/relationships/image" Target="../media/image15.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6.xml"/><Relationship Id="rId3" Type="http://schemas.openxmlformats.org/officeDocument/2006/relationships/image" Target="../media/image2.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emf"/></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emf"/><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1.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1.emf"/></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emf"/><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5.gif"/></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emf"/><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png"/><Relationship Id="rId5" Type="http://schemas.microsoft.com/office/2007/relationships/hdphoto" Target="../media/hdphoto1.wdp"/><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900000">
            <a:off x="255687" y="916662"/>
            <a:ext cx="5985159" cy="3863643"/>
          </a:xfrm>
        </p:spPr>
        <p:txBody>
          <a:bodyPr>
            <a:normAutofit fontScale="90000"/>
          </a:bodyPr>
          <a:lstStyle/>
          <a:p>
            <a:r>
              <a:rPr lang="en-US" dirty="0" smtClean="0"/>
              <a:t>Empirical Determination of Dark Matter Velocity Distribution</a:t>
            </a:r>
            <a:endParaRPr lang="en-US" dirty="0"/>
          </a:p>
        </p:txBody>
      </p:sp>
      <p:sp>
        <p:nvSpPr>
          <p:cNvPr id="3" name="Subtitle 2"/>
          <p:cNvSpPr>
            <a:spLocks noGrp="1"/>
          </p:cNvSpPr>
          <p:nvPr>
            <p:ph type="subTitle" idx="1"/>
          </p:nvPr>
        </p:nvSpPr>
        <p:spPr>
          <a:xfrm rot="-900000">
            <a:off x="2197230" y="4475727"/>
            <a:ext cx="4856560" cy="2175779"/>
          </a:xfrm>
        </p:spPr>
        <p:txBody>
          <a:bodyPr>
            <a:normAutofit fontScale="92500"/>
          </a:bodyPr>
          <a:lstStyle/>
          <a:p>
            <a:r>
              <a:rPr lang="en-US" dirty="0" smtClean="0"/>
              <a:t>Lina </a:t>
            </a:r>
            <a:r>
              <a:rPr lang="en-US" dirty="0" err="1" smtClean="0"/>
              <a:t>Necib</a:t>
            </a:r>
            <a:r>
              <a:rPr lang="en-US" dirty="0" smtClean="0"/>
              <a:t>, MIT</a:t>
            </a:r>
          </a:p>
          <a:p>
            <a:r>
              <a:rPr lang="en-US" dirty="0" smtClean="0"/>
              <a:t>Based on 1704.04499 &amp; 1708.XXXX </a:t>
            </a:r>
          </a:p>
          <a:p>
            <a:r>
              <a:rPr lang="en-US" dirty="0" smtClean="0"/>
              <a:t>In collaboration with Jonah Herzog-</a:t>
            </a:r>
            <a:r>
              <a:rPr lang="en-US" dirty="0" err="1" smtClean="0"/>
              <a:t>Arbeitman</a:t>
            </a:r>
            <a:r>
              <a:rPr lang="en-US" dirty="0"/>
              <a:t> </a:t>
            </a:r>
            <a:r>
              <a:rPr lang="en-US" dirty="0" smtClean="0"/>
              <a:t>and </a:t>
            </a:r>
            <a:r>
              <a:rPr lang="en-US" dirty="0" err="1" smtClean="0"/>
              <a:t>Mariangela</a:t>
            </a:r>
            <a:r>
              <a:rPr lang="en-US" dirty="0" smtClean="0"/>
              <a:t> </a:t>
            </a:r>
            <a:r>
              <a:rPr lang="en-US" dirty="0" err="1" smtClean="0"/>
              <a:t>Lisanti</a:t>
            </a:r>
            <a:endParaRPr lang="en-US" dirty="0"/>
          </a:p>
        </p:txBody>
      </p:sp>
      <p:sp>
        <p:nvSpPr>
          <p:cNvPr id="4" name="Oval Callout 3"/>
          <p:cNvSpPr/>
          <p:nvPr/>
        </p:nvSpPr>
        <p:spPr>
          <a:xfrm>
            <a:off x="7135822" y="2972346"/>
            <a:ext cx="1348605" cy="680889"/>
          </a:xfrm>
          <a:prstGeom prst="wedgeEllipseCallout">
            <a:avLst>
              <a:gd name="adj1" fmla="val -73260"/>
              <a:gd name="adj2" fmla="val 179808"/>
            </a:avLst>
          </a:prstGeom>
          <a:gradFill flip="none" rotWithShape="1">
            <a:gsLst>
              <a:gs pos="0">
                <a:srgbClr val="FF0000"/>
              </a:gs>
              <a:gs pos="100000">
                <a:srgbClr val="FFFFFF"/>
              </a:gs>
            </a:gsLst>
            <a:lin ang="0" scaled="1"/>
            <a:tileRect/>
          </a:gradFill>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Next week!</a:t>
            </a:r>
            <a:endParaRPr lang="en-US" dirty="0"/>
          </a:p>
        </p:txBody>
      </p:sp>
    </p:spTree>
    <p:extLst>
      <p:ext uri="{BB962C8B-B14F-4D97-AF65-F5344CB8AC3E}">
        <p14:creationId xmlns:p14="http://schemas.microsoft.com/office/powerpoint/2010/main" val="13078951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alo sta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02733"/>
            <a:ext cx="9149722" cy="5623429"/>
          </a:xfrm>
          <a:prstGeom prst="rect">
            <a:avLst/>
          </a:prstGeom>
        </p:spPr>
      </p:pic>
      <p:sp>
        <p:nvSpPr>
          <p:cNvPr id="2" name="Donut 1"/>
          <p:cNvSpPr/>
          <p:nvPr/>
        </p:nvSpPr>
        <p:spPr>
          <a:xfrm>
            <a:off x="5683250" y="3381375"/>
            <a:ext cx="3302000" cy="2000250"/>
          </a:xfrm>
          <a:prstGeom prst="donut">
            <a:avLst>
              <a:gd name="adj" fmla="val 11468"/>
            </a:avLst>
          </a:prstGeom>
          <a:gradFill flip="none" rotWithShape="1">
            <a:gsLst>
              <a:gs pos="0">
                <a:srgbClr val="FF0000"/>
              </a:gs>
              <a:gs pos="100000">
                <a:srgbClr val="FFFFFF"/>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Date Placeholder 2"/>
          <p:cNvSpPr>
            <a:spLocks noGrp="1"/>
          </p:cNvSpPr>
          <p:nvPr>
            <p:ph type="dt" sz="half" idx="10"/>
          </p:nvPr>
        </p:nvSpPr>
        <p:spPr/>
        <p:txBody>
          <a:bodyPr/>
          <a:lstStyle/>
          <a:p>
            <a:fld id="{6514202F-CC71-964C-8DC2-605CC602734E}" type="datetime1">
              <a:rPr lang="en-US" smtClean="0"/>
              <a:t>8/9/17</a:t>
            </a:fld>
            <a:endParaRPr lang="en-US"/>
          </a:p>
        </p:txBody>
      </p:sp>
      <p:sp>
        <p:nvSpPr>
          <p:cNvPr id="5" name="Footer Placeholder 4"/>
          <p:cNvSpPr>
            <a:spLocks noGrp="1"/>
          </p:cNvSpPr>
          <p:nvPr>
            <p:ph type="ftr" sz="quarter" idx="11"/>
          </p:nvPr>
        </p:nvSpPr>
        <p:spPr/>
        <p:txBody>
          <a:bodyPr/>
          <a:lstStyle/>
          <a:p>
            <a:r>
              <a:rPr lang="en-US" smtClean="0"/>
              <a:t>Lina Necib, MIT</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10</a:t>
            </a:fld>
            <a:endParaRPr lang="en-US" dirty="0"/>
          </a:p>
        </p:txBody>
      </p:sp>
      <p:pic>
        <p:nvPicPr>
          <p:cNvPr id="7" name="Picture 6" descr="sun.jpeg"/>
          <p:cNvPicPr>
            <a:picLocks noChangeAspect="1"/>
          </p:cNvPicPr>
          <p:nvPr/>
        </p:nvPicPr>
        <p:blipFill>
          <a:blip r:embed="rId4">
            <a:duotone>
              <a:prstClr val="black"/>
              <a:srgbClr val="FEA53F">
                <a:tint val="45000"/>
                <a:satMod val="400000"/>
              </a:srgbClr>
            </a:duotone>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7500651" y="3024145"/>
            <a:ext cx="433740" cy="393307"/>
          </a:xfrm>
          <a:prstGeom prst="rect">
            <a:avLst/>
          </a:prstGeom>
        </p:spPr>
      </p:pic>
    </p:spTree>
    <p:extLst>
      <p:ext uri="{BB962C8B-B14F-4D97-AF65-F5344CB8AC3E}">
        <p14:creationId xmlns:p14="http://schemas.microsoft.com/office/powerpoint/2010/main" val="16781711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zRgcFe_o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078" y="428625"/>
            <a:ext cx="6480233" cy="4526732"/>
          </a:xfrm>
          <a:prstGeom prst="rect">
            <a:avLst/>
          </a:prstGeom>
        </p:spPr>
      </p:pic>
      <p:sp>
        <p:nvSpPr>
          <p:cNvPr id="3" name="TextBox 2"/>
          <p:cNvSpPr txBox="1"/>
          <p:nvPr/>
        </p:nvSpPr>
        <p:spPr>
          <a:xfrm>
            <a:off x="695078" y="4955357"/>
            <a:ext cx="7813922" cy="1631216"/>
          </a:xfrm>
          <a:prstGeom prst="rect">
            <a:avLst/>
          </a:prstGeom>
          <a:noFill/>
        </p:spPr>
        <p:txBody>
          <a:bodyPr wrap="square" rtlCol="0">
            <a:spAutoFit/>
          </a:bodyPr>
          <a:lstStyle/>
          <a:p>
            <a:r>
              <a:rPr lang="en-US" sz="2000" dirty="0" smtClean="0"/>
              <a:t>Gaia DR1: </a:t>
            </a:r>
            <a:r>
              <a:rPr lang="en-US" sz="2000" dirty="0" err="1" smtClean="0"/>
              <a:t>Lindergren</a:t>
            </a:r>
            <a:r>
              <a:rPr lang="en-US" sz="2000" dirty="0" smtClean="0"/>
              <a:t> et al. (2016)</a:t>
            </a:r>
            <a:br>
              <a:rPr lang="en-US" sz="2000" dirty="0" smtClean="0"/>
            </a:br>
            <a:r>
              <a:rPr lang="en-US" sz="2000" dirty="0" smtClean="0"/>
              <a:t>RAVE heliocentric velocities: </a:t>
            </a:r>
            <a:r>
              <a:rPr lang="en-US" sz="2000" dirty="0" err="1" smtClean="0"/>
              <a:t>Kunder</a:t>
            </a:r>
            <a:r>
              <a:rPr lang="en-US" sz="2000" dirty="0" smtClean="0"/>
              <a:t> et al. (2017)</a:t>
            </a:r>
          </a:p>
          <a:p>
            <a:r>
              <a:rPr lang="en-US" sz="2000" dirty="0" smtClean="0"/>
              <a:t>TGAS (</a:t>
            </a:r>
            <a:r>
              <a:rPr lang="en-US" sz="2000" dirty="0" err="1" smtClean="0"/>
              <a:t>Tycho</a:t>
            </a:r>
            <a:r>
              <a:rPr lang="en-US" sz="2000" dirty="0" smtClean="0"/>
              <a:t>-Gaia) proper motions: </a:t>
            </a:r>
            <a:r>
              <a:rPr lang="en-US" sz="2000" dirty="0" err="1" smtClean="0"/>
              <a:t>Michalik</a:t>
            </a:r>
            <a:r>
              <a:rPr lang="en-US" sz="2000" dirty="0" smtClean="0"/>
              <a:t> et al.( 2015)</a:t>
            </a:r>
          </a:p>
          <a:p>
            <a:r>
              <a:rPr lang="en-US" sz="2000" dirty="0" smtClean="0"/>
              <a:t>RAVE-on chemical properties: Casey et al. (2016)</a:t>
            </a:r>
          </a:p>
          <a:p>
            <a:r>
              <a:rPr lang="en-US" sz="2000" dirty="0" smtClean="0"/>
              <a:t>Distances: McMillan et al. (2017)</a:t>
            </a:r>
            <a:endParaRPr lang="en-US" sz="2000" dirty="0"/>
          </a:p>
        </p:txBody>
      </p:sp>
      <p:sp>
        <p:nvSpPr>
          <p:cNvPr id="4" name="Date Placeholder 3"/>
          <p:cNvSpPr>
            <a:spLocks noGrp="1"/>
          </p:cNvSpPr>
          <p:nvPr>
            <p:ph type="dt" sz="half" idx="10"/>
          </p:nvPr>
        </p:nvSpPr>
        <p:spPr/>
        <p:txBody>
          <a:bodyPr/>
          <a:lstStyle/>
          <a:p>
            <a:fld id="{F2DA0D52-A9B4-3344-BA91-92F038B32145}" type="datetime1">
              <a:rPr lang="en-US" smtClean="0"/>
              <a:t>8/9/17</a:t>
            </a:fld>
            <a:endParaRPr lang="en-US"/>
          </a:p>
        </p:txBody>
      </p:sp>
      <p:sp>
        <p:nvSpPr>
          <p:cNvPr id="6" name="Slide Number Placeholder 5"/>
          <p:cNvSpPr>
            <a:spLocks noGrp="1"/>
          </p:cNvSpPr>
          <p:nvPr>
            <p:ph type="sldNum" sz="quarter" idx="12"/>
          </p:nvPr>
        </p:nvSpPr>
        <p:spPr/>
        <p:txBody>
          <a:bodyPr/>
          <a:lstStyle/>
          <a:p>
            <a:fld id="{1AD20DFC-E2D5-4BD6-B744-D8DEEAB5F7C2}" type="slidenum">
              <a:rPr lang="en-US" smtClean="0"/>
              <a:pPr/>
              <a:t>11</a:t>
            </a:fld>
            <a:endParaRPr lang="en-US" dirty="0"/>
          </a:p>
        </p:txBody>
      </p:sp>
    </p:spTree>
    <p:extLst>
      <p:ext uri="{BB962C8B-B14F-4D97-AF65-F5344CB8AC3E}">
        <p14:creationId xmlns:p14="http://schemas.microsoft.com/office/powerpoint/2010/main" val="2379447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zRgcFe_o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078" y="428625"/>
            <a:ext cx="6480233" cy="4526732"/>
          </a:xfrm>
          <a:prstGeom prst="rect">
            <a:avLst/>
          </a:prstGeom>
        </p:spPr>
      </p:pic>
      <p:sp>
        <p:nvSpPr>
          <p:cNvPr id="3" name="TextBox 2"/>
          <p:cNvSpPr txBox="1"/>
          <p:nvPr/>
        </p:nvSpPr>
        <p:spPr>
          <a:xfrm>
            <a:off x="695078" y="4955357"/>
            <a:ext cx="7813922" cy="1631216"/>
          </a:xfrm>
          <a:prstGeom prst="rect">
            <a:avLst/>
          </a:prstGeom>
          <a:noFill/>
        </p:spPr>
        <p:txBody>
          <a:bodyPr wrap="square" rtlCol="0">
            <a:spAutoFit/>
          </a:bodyPr>
          <a:lstStyle/>
          <a:p>
            <a:r>
              <a:rPr lang="en-US" sz="2000" dirty="0" smtClean="0"/>
              <a:t>Gaia DR1: </a:t>
            </a:r>
            <a:r>
              <a:rPr lang="en-US" sz="2000" dirty="0" err="1" smtClean="0"/>
              <a:t>Lindergren</a:t>
            </a:r>
            <a:r>
              <a:rPr lang="en-US" sz="2000" dirty="0" smtClean="0"/>
              <a:t> et al. (2016)</a:t>
            </a:r>
            <a:br>
              <a:rPr lang="en-US" sz="2000" dirty="0" smtClean="0"/>
            </a:br>
            <a:r>
              <a:rPr lang="en-US" sz="2000" dirty="0" smtClean="0"/>
              <a:t>RAVE heliocentric velocities: </a:t>
            </a:r>
            <a:r>
              <a:rPr lang="en-US" sz="2000" dirty="0" err="1" smtClean="0"/>
              <a:t>Kunder</a:t>
            </a:r>
            <a:r>
              <a:rPr lang="en-US" sz="2000" dirty="0" smtClean="0"/>
              <a:t> et al. (2017)</a:t>
            </a:r>
          </a:p>
          <a:p>
            <a:r>
              <a:rPr lang="en-US" sz="2000" dirty="0" smtClean="0"/>
              <a:t>TGAS (</a:t>
            </a:r>
            <a:r>
              <a:rPr lang="en-US" sz="2000" dirty="0" err="1" smtClean="0"/>
              <a:t>Tycho</a:t>
            </a:r>
            <a:r>
              <a:rPr lang="en-US" sz="2000" dirty="0" smtClean="0"/>
              <a:t>-Gaia) proper motions: </a:t>
            </a:r>
            <a:r>
              <a:rPr lang="en-US" sz="2000" dirty="0" err="1" smtClean="0"/>
              <a:t>Michalik</a:t>
            </a:r>
            <a:r>
              <a:rPr lang="en-US" sz="2000" dirty="0" smtClean="0"/>
              <a:t> et al.( 2015)</a:t>
            </a:r>
          </a:p>
          <a:p>
            <a:r>
              <a:rPr lang="en-US" sz="2000" dirty="0" smtClean="0"/>
              <a:t>RAVE-on chemical properties: Casey et al. (2016)</a:t>
            </a:r>
          </a:p>
          <a:p>
            <a:r>
              <a:rPr lang="en-US" sz="2000" dirty="0" smtClean="0"/>
              <a:t>Distances: McMillan et al. (2017)</a:t>
            </a:r>
            <a:endParaRPr lang="en-US" sz="2000" dirty="0"/>
          </a:p>
        </p:txBody>
      </p:sp>
      <p:sp>
        <p:nvSpPr>
          <p:cNvPr id="4" name="Rectangle 3"/>
          <p:cNvSpPr/>
          <p:nvPr/>
        </p:nvSpPr>
        <p:spPr>
          <a:xfrm>
            <a:off x="1603375" y="1646464"/>
            <a:ext cx="4079875" cy="909412"/>
          </a:xfrm>
          <a:prstGeom prst="rect">
            <a:avLst/>
          </a:prstGeom>
          <a:pattFill prst="wdDnDiag">
            <a:fgClr>
              <a:schemeClr val="bg1"/>
            </a:fgClr>
            <a:bgClr>
              <a:prstClr val="white"/>
            </a:bgClr>
          </a:pattFill>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5" name="Rectangle 4"/>
          <p:cNvSpPr/>
          <p:nvPr/>
        </p:nvSpPr>
        <p:spPr>
          <a:xfrm>
            <a:off x="5889625" y="428626"/>
            <a:ext cx="793750" cy="2397124"/>
          </a:xfrm>
          <a:prstGeom prst="rect">
            <a:avLst/>
          </a:prstGeom>
          <a:pattFill prst="wdDnDiag">
            <a:fgClr>
              <a:prstClr val="black"/>
            </a:fgClr>
            <a:bgClr>
              <a:prstClr val="white"/>
            </a:bgClr>
          </a:pattFill>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6" name="Left Arrow 5"/>
          <p:cNvSpPr/>
          <p:nvPr/>
        </p:nvSpPr>
        <p:spPr>
          <a:xfrm rot="2631558">
            <a:off x="4254866" y="2982948"/>
            <a:ext cx="2303858" cy="920750"/>
          </a:xfrm>
          <a:prstGeom prst="leftArrow">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400" dirty="0" smtClean="0"/>
              <a:t>Cut on |z|</a:t>
            </a:r>
            <a:endParaRPr lang="en-US" sz="2400" dirty="0"/>
          </a:p>
        </p:txBody>
      </p:sp>
      <p:sp>
        <p:nvSpPr>
          <p:cNvPr id="7" name="Left Arrow 6"/>
          <p:cNvSpPr/>
          <p:nvPr/>
        </p:nvSpPr>
        <p:spPr>
          <a:xfrm rot="2731443">
            <a:off x="6023571" y="3289112"/>
            <a:ext cx="2303858" cy="920750"/>
          </a:xfrm>
          <a:prstGeom prst="leftArrow">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400" dirty="0" smtClean="0"/>
              <a:t>Cut on [Fe/H]</a:t>
            </a:r>
            <a:endParaRPr lang="en-US" sz="2400" dirty="0"/>
          </a:p>
        </p:txBody>
      </p:sp>
      <p:sp>
        <p:nvSpPr>
          <p:cNvPr id="8" name="Date Placeholder 7"/>
          <p:cNvSpPr>
            <a:spLocks noGrp="1"/>
          </p:cNvSpPr>
          <p:nvPr>
            <p:ph type="dt" sz="half" idx="10"/>
          </p:nvPr>
        </p:nvSpPr>
        <p:spPr/>
        <p:txBody>
          <a:bodyPr/>
          <a:lstStyle/>
          <a:p>
            <a:fld id="{5465A4C8-4779-C24B-9428-274E94FA302D}" type="datetime1">
              <a:rPr lang="en-US" smtClean="0"/>
              <a:t>8/9/17</a:t>
            </a:fld>
            <a:endParaRPr lang="en-US"/>
          </a:p>
        </p:txBody>
      </p:sp>
      <p:sp>
        <p:nvSpPr>
          <p:cNvPr id="10" name="Slide Number Placeholder 9"/>
          <p:cNvSpPr>
            <a:spLocks noGrp="1"/>
          </p:cNvSpPr>
          <p:nvPr>
            <p:ph type="sldNum" sz="quarter" idx="12"/>
          </p:nvPr>
        </p:nvSpPr>
        <p:spPr/>
        <p:txBody>
          <a:bodyPr/>
          <a:lstStyle/>
          <a:p>
            <a:fld id="{1AD20DFC-E2D5-4BD6-B744-D8DEEAB5F7C2}" type="slidenum">
              <a:rPr lang="en-US" smtClean="0"/>
              <a:pPr/>
              <a:t>12</a:t>
            </a:fld>
            <a:endParaRPr lang="en-US" dirty="0"/>
          </a:p>
        </p:txBody>
      </p:sp>
    </p:spTree>
    <p:extLst>
      <p:ext uri="{BB962C8B-B14F-4D97-AF65-F5344CB8AC3E}">
        <p14:creationId xmlns:p14="http://schemas.microsoft.com/office/powerpoint/2010/main" val="7762401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190750" y="730250"/>
            <a:ext cx="4953000" cy="4841875"/>
          </a:xfrm>
          <a:prstGeom prst="ellipse">
            <a:avLst/>
          </a:prstGeom>
          <a:gradFill flip="none" rotWithShape="1">
            <a:gsLst>
              <a:gs pos="0">
                <a:srgbClr val="000090"/>
              </a:gs>
              <a:gs pos="100000">
                <a:srgbClr val="FFFFFF"/>
              </a:gs>
            </a:gsLst>
            <a:path path="circle">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762375" y="2381250"/>
            <a:ext cx="1889125" cy="1809750"/>
          </a:xfrm>
          <a:prstGeom prst="ellipse">
            <a:avLst/>
          </a:prstGeom>
          <a:gradFill flip="none" rotWithShape="1">
            <a:gsLst>
              <a:gs pos="0">
                <a:srgbClr val="FF0000"/>
              </a:gs>
              <a:gs pos="100000">
                <a:srgbClr val="FFFFFF"/>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Stellar Halo</a:t>
            </a:r>
            <a:endParaRPr lang="en-US" sz="2400" dirty="0"/>
          </a:p>
        </p:txBody>
      </p:sp>
      <p:sp>
        <p:nvSpPr>
          <p:cNvPr id="4" name="TextBox 3"/>
          <p:cNvSpPr txBox="1"/>
          <p:nvPr/>
        </p:nvSpPr>
        <p:spPr>
          <a:xfrm>
            <a:off x="3365500" y="1317626"/>
            <a:ext cx="2397125" cy="830997"/>
          </a:xfrm>
          <a:prstGeom prst="rect">
            <a:avLst/>
          </a:prstGeom>
          <a:noFill/>
        </p:spPr>
        <p:txBody>
          <a:bodyPr wrap="square" rtlCol="0">
            <a:spAutoFit/>
          </a:bodyPr>
          <a:lstStyle/>
          <a:p>
            <a:pPr algn="ctr"/>
            <a:r>
              <a:rPr lang="en-US" sz="2400" dirty="0" smtClean="0">
                <a:solidFill>
                  <a:srgbClr val="000000"/>
                </a:solidFill>
              </a:rPr>
              <a:t>Kinematic Outliers</a:t>
            </a:r>
            <a:endParaRPr lang="en-US" sz="2400" dirty="0">
              <a:solidFill>
                <a:srgbClr val="000000"/>
              </a:solidFill>
            </a:endParaRPr>
          </a:p>
        </p:txBody>
      </p:sp>
      <p:sp>
        <p:nvSpPr>
          <p:cNvPr id="6" name="Date Placeholder 5"/>
          <p:cNvSpPr>
            <a:spLocks noGrp="1"/>
          </p:cNvSpPr>
          <p:nvPr>
            <p:ph type="dt" sz="half" idx="10"/>
          </p:nvPr>
        </p:nvSpPr>
        <p:spPr/>
        <p:txBody>
          <a:bodyPr/>
          <a:lstStyle/>
          <a:p>
            <a:fld id="{A6075DA7-C4AB-414B-A5DB-716405FEF7D3}" type="datetime1">
              <a:rPr lang="en-US" smtClean="0"/>
              <a:t>8/9/17</a:t>
            </a:fld>
            <a:endParaRPr lang="en-US"/>
          </a:p>
        </p:txBody>
      </p:sp>
      <p:sp>
        <p:nvSpPr>
          <p:cNvPr id="7" name="Footer Placeholder 6"/>
          <p:cNvSpPr>
            <a:spLocks noGrp="1"/>
          </p:cNvSpPr>
          <p:nvPr>
            <p:ph type="ftr" sz="quarter" idx="11"/>
          </p:nvPr>
        </p:nvSpPr>
        <p:spPr/>
        <p:txBody>
          <a:bodyPr/>
          <a:lstStyle/>
          <a:p>
            <a:r>
              <a:rPr lang="en-US" smtClean="0"/>
              <a:t>Lina Necib, MIT</a:t>
            </a:r>
            <a:endParaRPr lang="en-US" dirty="0"/>
          </a:p>
        </p:txBody>
      </p:sp>
      <p:sp>
        <p:nvSpPr>
          <p:cNvPr id="8" name="Slide Number Placeholder 7"/>
          <p:cNvSpPr>
            <a:spLocks noGrp="1"/>
          </p:cNvSpPr>
          <p:nvPr>
            <p:ph type="sldNum" sz="quarter" idx="12"/>
          </p:nvPr>
        </p:nvSpPr>
        <p:spPr/>
        <p:txBody>
          <a:bodyPr/>
          <a:lstStyle/>
          <a:p>
            <a:fld id="{1AD20DFC-E2D5-4BD6-B744-D8DEEAB5F7C2}" type="slidenum">
              <a:rPr lang="en-US" smtClean="0"/>
              <a:pPr/>
              <a:t>13</a:t>
            </a:fld>
            <a:endParaRPr lang="en-US" dirty="0"/>
          </a:p>
        </p:txBody>
      </p:sp>
    </p:spTree>
    <p:extLst>
      <p:ext uri="{BB962C8B-B14F-4D97-AF65-F5344CB8AC3E}">
        <p14:creationId xmlns:p14="http://schemas.microsoft.com/office/powerpoint/2010/main" val="1284863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190750" y="730250"/>
            <a:ext cx="4953000" cy="4841875"/>
          </a:xfrm>
          <a:prstGeom prst="ellipse">
            <a:avLst/>
          </a:prstGeom>
          <a:gradFill flip="none" rotWithShape="1">
            <a:gsLst>
              <a:gs pos="0">
                <a:srgbClr val="000090"/>
              </a:gs>
              <a:gs pos="100000">
                <a:srgbClr val="FFFFFF"/>
              </a:gs>
            </a:gsLst>
            <a:path path="circle">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762375" y="2381250"/>
            <a:ext cx="1889125" cy="1809750"/>
          </a:xfrm>
          <a:prstGeom prst="ellipse">
            <a:avLst/>
          </a:prstGeom>
          <a:gradFill flip="none" rotWithShape="1">
            <a:gsLst>
              <a:gs pos="0">
                <a:srgbClr val="FF0000"/>
              </a:gs>
              <a:gs pos="100000">
                <a:srgbClr val="FFFFFF"/>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Stellar Halo</a:t>
            </a:r>
            <a:endParaRPr lang="en-US" sz="2400" dirty="0"/>
          </a:p>
        </p:txBody>
      </p:sp>
      <p:sp>
        <p:nvSpPr>
          <p:cNvPr id="4" name="TextBox 3"/>
          <p:cNvSpPr txBox="1"/>
          <p:nvPr/>
        </p:nvSpPr>
        <p:spPr>
          <a:xfrm>
            <a:off x="3365500" y="1317626"/>
            <a:ext cx="2397125" cy="830997"/>
          </a:xfrm>
          <a:prstGeom prst="rect">
            <a:avLst/>
          </a:prstGeom>
          <a:noFill/>
        </p:spPr>
        <p:txBody>
          <a:bodyPr wrap="square" rtlCol="0">
            <a:spAutoFit/>
          </a:bodyPr>
          <a:lstStyle/>
          <a:p>
            <a:pPr algn="ctr"/>
            <a:r>
              <a:rPr lang="en-US" sz="2400" dirty="0" smtClean="0">
                <a:solidFill>
                  <a:srgbClr val="000000"/>
                </a:solidFill>
              </a:rPr>
              <a:t>Kinematic Outliers</a:t>
            </a:r>
            <a:endParaRPr lang="en-US" sz="2400" dirty="0">
              <a:solidFill>
                <a:srgbClr val="000000"/>
              </a:solidFill>
            </a:endParaRPr>
          </a:p>
        </p:txBody>
      </p:sp>
      <p:sp>
        <p:nvSpPr>
          <p:cNvPr id="5" name="TextBox 4"/>
          <p:cNvSpPr txBox="1"/>
          <p:nvPr/>
        </p:nvSpPr>
        <p:spPr>
          <a:xfrm>
            <a:off x="190500" y="1317626"/>
            <a:ext cx="3333750" cy="3785652"/>
          </a:xfrm>
          <a:prstGeom prst="rect">
            <a:avLst/>
          </a:prstGeom>
          <a:gradFill flip="none" rotWithShape="1">
            <a:gsLst>
              <a:gs pos="0">
                <a:schemeClr val="accent6">
                  <a:tint val="14000"/>
                  <a:satMod val="180000"/>
                  <a:lumMod val="100000"/>
                  <a:alpha val="61000"/>
                </a:schemeClr>
              </a:gs>
              <a:gs pos="42000">
                <a:schemeClr val="accent6">
                  <a:tint val="40000"/>
                  <a:satMod val="160000"/>
                  <a:lumMod val="94000"/>
                  <a:alpha val="61000"/>
                </a:schemeClr>
              </a:gs>
              <a:gs pos="100000">
                <a:schemeClr val="accent6">
                  <a:tint val="94000"/>
                  <a:satMod val="140000"/>
                  <a:alpha val="61000"/>
                </a:schemeClr>
              </a:gs>
            </a:gsLst>
            <a:lin ang="5160000" scaled="1"/>
            <a:tileRect/>
          </a:gradFill>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3000" dirty="0" smtClean="0"/>
              <a:t>We use a Markov Chain Monte Carlo to find the best fit parameters for the halo, and any kinematic outliers.</a:t>
            </a:r>
            <a:endParaRPr lang="en-US" sz="3000" dirty="0"/>
          </a:p>
        </p:txBody>
      </p:sp>
      <p:sp>
        <p:nvSpPr>
          <p:cNvPr id="6" name="Date Placeholder 5"/>
          <p:cNvSpPr>
            <a:spLocks noGrp="1"/>
          </p:cNvSpPr>
          <p:nvPr>
            <p:ph type="dt" sz="half" idx="10"/>
          </p:nvPr>
        </p:nvSpPr>
        <p:spPr/>
        <p:txBody>
          <a:bodyPr/>
          <a:lstStyle/>
          <a:p>
            <a:fld id="{DCDA648A-DB7D-A74D-9873-225EB8B1987C}" type="datetime1">
              <a:rPr lang="en-US" smtClean="0"/>
              <a:t>8/9/17</a:t>
            </a:fld>
            <a:endParaRPr lang="en-US"/>
          </a:p>
        </p:txBody>
      </p:sp>
      <p:sp>
        <p:nvSpPr>
          <p:cNvPr id="7" name="Footer Placeholder 6"/>
          <p:cNvSpPr>
            <a:spLocks noGrp="1"/>
          </p:cNvSpPr>
          <p:nvPr>
            <p:ph type="ftr" sz="quarter" idx="11"/>
          </p:nvPr>
        </p:nvSpPr>
        <p:spPr/>
        <p:txBody>
          <a:bodyPr/>
          <a:lstStyle/>
          <a:p>
            <a:r>
              <a:rPr lang="en-US" smtClean="0"/>
              <a:t>Lina Necib, MIT</a:t>
            </a:r>
            <a:endParaRPr lang="en-US" dirty="0"/>
          </a:p>
        </p:txBody>
      </p:sp>
      <p:sp>
        <p:nvSpPr>
          <p:cNvPr id="8" name="Slide Number Placeholder 7"/>
          <p:cNvSpPr>
            <a:spLocks noGrp="1"/>
          </p:cNvSpPr>
          <p:nvPr>
            <p:ph type="sldNum" sz="quarter" idx="12"/>
          </p:nvPr>
        </p:nvSpPr>
        <p:spPr/>
        <p:txBody>
          <a:bodyPr/>
          <a:lstStyle/>
          <a:p>
            <a:fld id="{1AD20DFC-E2D5-4BD6-B744-D8DEEAB5F7C2}" type="slidenum">
              <a:rPr lang="en-US" smtClean="0"/>
              <a:pPr/>
              <a:t>14</a:t>
            </a:fld>
            <a:endParaRPr lang="en-US" dirty="0"/>
          </a:p>
        </p:txBody>
      </p:sp>
    </p:spTree>
    <p:extLst>
      <p:ext uri="{BB962C8B-B14F-4D97-AF65-F5344CB8AC3E}">
        <p14:creationId xmlns:p14="http://schemas.microsoft.com/office/powerpoint/2010/main" val="357879357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190750" y="730250"/>
            <a:ext cx="4953000" cy="4841875"/>
          </a:xfrm>
          <a:prstGeom prst="ellipse">
            <a:avLst/>
          </a:prstGeom>
          <a:gradFill flip="none" rotWithShape="1">
            <a:gsLst>
              <a:gs pos="0">
                <a:srgbClr val="000090"/>
              </a:gs>
              <a:gs pos="100000">
                <a:srgbClr val="FFFFFF"/>
              </a:gs>
            </a:gsLst>
            <a:path path="circle">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762375" y="2381250"/>
            <a:ext cx="1889125" cy="1809750"/>
          </a:xfrm>
          <a:prstGeom prst="ellipse">
            <a:avLst/>
          </a:prstGeom>
          <a:gradFill flip="none" rotWithShape="1">
            <a:gsLst>
              <a:gs pos="0">
                <a:srgbClr val="FF0000"/>
              </a:gs>
              <a:gs pos="100000">
                <a:srgbClr val="FFFFFF"/>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Stellar Halo</a:t>
            </a:r>
            <a:endParaRPr lang="en-US" sz="2400" dirty="0"/>
          </a:p>
        </p:txBody>
      </p:sp>
      <p:sp>
        <p:nvSpPr>
          <p:cNvPr id="4" name="TextBox 3"/>
          <p:cNvSpPr txBox="1"/>
          <p:nvPr/>
        </p:nvSpPr>
        <p:spPr>
          <a:xfrm>
            <a:off x="3365500" y="1317626"/>
            <a:ext cx="2397125" cy="830997"/>
          </a:xfrm>
          <a:prstGeom prst="rect">
            <a:avLst/>
          </a:prstGeom>
          <a:noFill/>
        </p:spPr>
        <p:txBody>
          <a:bodyPr wrap="square" rtlCol="0">
            <a:spAutoFit/>
          </a:bodyPr>
          <a:lstStyle/>
          <a:p>
            <a:pPr algn="ctr"/>
            <a:r>
              <a:rPr lang="en-US" sz="2400" dirty="0" smtClean="0">
                <a:solidFill>
                  <a:srgbClr val="000000"/>
                </a:solidFill>
              </a:rPr>
              <a:t>Kinematic Outliers</a:t>
            </a:r>
            <a:endParaRPr lang="en-US" sz="2400" dirty="0">
              <a:solidFill>
                <a:srgbClr val="000000"/>
              </a:solidFill>
            </a:endParaRPr>
          </a:p>
        </p:txBody>
      </p:sp>
      <p:sp>
        <p:nvSpPr>
          <p:cNvPr id="6" name="Rounded Rectangular Callout 5"/>
          <p:cNvSpPr/>
          <p:nvPr/>
        </p:nvSpPr>
        <p:spPr>
          <a:xfrm>
            <a:off x="6985000" y="31750"/>
            <a:ext cx="2159000" cy="1397000"/>
          </a:xfrm>
          <a:prstGeom prst="wedgeRoundRectCallout">
            <a:avLst>
              <a:gd name="adj1" fmla="val -116421"/>
              <a:gd name="adj2" fmla="val 107955"/>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400" dirty="0" smtClean="0">
                <a:solidFill>
                  <a:srgbClr val="0000FF"/>
                </a:solidFill>
              </a:rPr>
              <a:t>3 Dimensional Gaussian</a:t>
            </a:r>
            <a:endParaRPr lang="en-US" sz="2400" dirty="0">
              <a:solidFill>
                <a:srgbClr val="0000FF"/>
              </a:solidFill>
            </a:endParaRPr>
          </a:p>
        </p:txBody>
      </p:sp>
      <p:sp>
        <p:nvSpPr>
          <p:cNvPr id="7" name="Date Placeholder 6"/>
          <p:cNvSpPr>
            <a:spLocks noGrp="1"/>
          </p:cNvSpPr>
          <p:nvPr>
            <p:ph type="dt" sz="half" idx="10"/>
          </p:nvPr>
        </p:nvSpPr>
        <p:spPr/>
        <p:txBody>
          <a:bodyPr/>
          <a:lstStyle/>
          <a:p>
            <a:fld id="{2828371E-401A-3545-BB7E-A1078F9CC7FF}" type="datetime1">
              <a:rPr lang="en-US" smtClean="0"/>
              <a:t>8/9/17</a:t>
            </a:fld>
            <a:endParaRPr lang="en-US"/>
          </a:p>
        </p:txBody>
      </p:sp>
      <p:sp>
        <p:nvSpPr>
          <p:cNvPr id="8" name="Footer Placeholder 7"/>
          <p:cNvSpPr>
            <a:spLocks noGrp="1"/>
          </p:cNvSpPr>
          <p:nvPr>
            <p:ph type="ftr" sz="quarter" idx="11"/>
          </p:nvPr>
        </p:nvSpPr>
        <p:spPr/>
        <p:txBody>
          <a:bodyPr/>
          <a:lstStyle/>
          <a:p>
            <a:r>
              <a:rPr lang="en-US" smtClean="0"/>
              <a:t>Lina Necib, MIT</a:t>
            </a:r>
            <a:endParaRPr lang="en-US" dirty="0"/>
          </a:p>
        </p:txBody>
      </p:sp>
      <p:sp>
        <p:nvSpPr>
          <p:cNvPr id="9" name="Slide Number Placeholder 8"/>
          <p:cNvSpPr>
            <a:spLocks noGrp="1"/>
          </p:cNvSpPr>
          <p:nvPr>
            <p:ph type="sldNum" sz="quarter" idx="12"/>
          </p:nvPr>
        </p:nvSpPr>
        <p:spPr/>
        <p:txBody>
          <a:bodyPr/>
          <a:lstStyle/>
          <a:p>
            <a:fld id="{1AD20DFC-E2D5-4BD6-B744-D8DEEAB5F7C2}" type="slidenum">
              <a:rPr lang="en-US" smtClean="0"/>
              <a:pPr/>
              <a:t>15</a:t>
            </a:fld>
            <a:endParaRPr lang="en-US" dirty="0"/>
          </a:p>
        </p:txBody>
      </p:sp>
      <p:sp>
        <p:nvSpPr>
          <p:cNvPr id="5" name="Rounded Rectangular Callout 4"/>
          <p:cNvSpPr/>
          <p:nvPr/>
        </p:nvSpPr>
        <p:spPr>
          <a:xfrm>
            <a:off x="6985000" y="5064125"/>
            <a:ext cx="2159000" cy="1397000"/>
          </a:xfrm>
          <a:prstGeom prst="wedgeRoundRectCallout">
            <a:avLst>
              <a:gd name="adj1" fmla="val -123774"/>
              <a:gd name="adj2" fmla="val -165909"/>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400" dirty="0" smtClean="0">
                <a:solidFill>
                  <a:srgbClr val="FF0000"/>
                </a:solidFill>
              </a:rPr>
              <a:t>3 Dimensional Gaussian</a:t>
            </a:r>
            <a:endParaRPr lang="en-US" sz="2400" dirty="0">
              <a:solidFill>
                <a:srgbClr val="FF0000"/>
              </a:solidFill>
            </a:endParaRPr>
          </a:p>
        </p:txBody>
      </p:sp>
    </p:spTree>
    <p:extLst>
      <p:ext uri="{BB962C8B-B14F-4D97-AF65-F5344CB8AC3E}">
        <p14:creationId xmlns:p14="http://schemas.microsoft.com/office/powerpoint/2010/main" val="26387513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848" y="1981200"/>
            <a:ext cx="8280304" cy="2890295"/>
          </a:xfrm>
          <a:prstGeom prst="rect">
            <a:avLst/>
          </a:prstGeom>
        </p:spPr>
      </p:pic>
      <p:sp>
        <p:nvSpPr>
          <p:cNvPr id="3" name="Rounded Rectangular Callout 2"/>
          <p:cNvSpPr/>
          <p:nvPr/>
        </p:nvSpPr>
        <p:spPr>
          <a:xfrm>
            <a:off x="6985000" y="31750"/>
            <a:ext cx="2159000" cy="1397000"/>
          </a:xfrm>
          <a:prstGeom prst="wedgeRoundRectCallout">
            <a:avLst>
              <a:gd name="adj1" fmla="val -23316"/>
              <a:gd name="adj2" fmla="val 157641"/>
              <a:gd name="adj3" fmla="val 16667"/>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dirty="0" smtClean="0">
                <a:solidFill>
                  <a:srgbClr val="0000FF"/>
                </a:solidFill>
              </a:rPr>
              <a:t>Kinematic Outliers</a:t>
            </a:r>
            <a:endParaRPr lang="en-US" sz="2400" dirty="0">
              <a:solidFill>
                <a:srgbClr val="0000FF"/>
              </a:solidFill>
            </a:endParaRPr>
          </a:p>
        </p:txBody>
      </p:sp>
      <p:sp>
        <p:nvSpPr>
          <p:cNvPr id="5" name="Date Placeholder 4"/>
          <p:cNvSpPr>
            <a:spLocks noGrp="1"/>
          </p:cNvSpPr>
          <p:nvPr>
            <p:ph type="dt" sz="half" idx="10"/>
          </p:nvPr>
        </p:nvSpPr>
        <p:spPr/>
        <p:txBody>
          <a:bodyPr/>
          <a:lstStyle/>
          <a:p>
            <a:fld id="{67D69FF8-C4DD-A44B-8408-419FBC8BB685}" type="datetime1">
              <a:rPr lang="en-US" smtClean="0"/>
              <a:t>8/9/17</a:t>
            </a:fld>
            <a:endParaRPr lang="en-US"/>
          </a:p>
        </p:txBody>
      </p:sp>
      <p:sp>
        <p:nvSpPr>
          <p:cNvPr id="6" name="Footer Placeholder 5"/>
          <p:cNvSpPr>
            <a:spLocks noGrp="1"/>
          </p:cNvSpPr>
          <p:nvPr>
            <p:ph type="ftr" sz="quarter" idx="11"/>
          </p:nvPr>
        </p:nvSpPr>
        <p:spPr/>
        <p:txBody>
          <a:bodyPr/>
          <a:lstStyle/>
          <a:p>
            <a:r>
              <a:rPr lang="en-US" smtClean="0"/>
              <a:t>Lina Necib, MIT</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16</a:t>
            </a:fld>
            <a:endParaRPr lang="en-US" dirty="0"/>
          </a:p>
        </p:txBody>
      </p:sp>
      <p:sp>
        <p:nvSpPr>
          <p:cNvPr id="4" name="Rounded Rectangular Callout 3"/>
          <p:cNvSpPr/>
          <p:nvPr/>
        </p:nvSpPr>
        <p:spPr>
          <a:xfrm>
            <a:off x="6985000" y="5064125"/>
            <a:ext cx="2159000" cy="1397000"/>
          </a:xfrm>
          <a:prstGeom prst="wedgeRoundRectCallout">
            <a:avLst>
              <a:gd name="adj1" fmla="val -141821"/>
              <a:gd name="adj2" fmla="val -155580"/>
              <a:gd name="adj3" fmla="val 16667"/>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dirty="0" smtClean="0">
                <a:solidFill>
                  <a:srgbClr val="FF0000"/>
                </a:solidFill>
              </a:rPr>
              <a:t>Best Fit Halo</a:t>
            </a:r>
            <a:endParaRPr lang="en-US" sz="2400" dirty="0">
              <a:solidFill>
                <a:srgbClr val="FF0000"/>
              </a:solidFill>
            </a:endParaRPr>
          </a:p>
        </p:txBody>
      </p:sp>
    </p:spTree>
    <p:extLst>
      <p:ext uri="{BB962C8B-B14F-4D97-AF65-F5344CB8AC3E}">
        <p14:creationId xmlns:p14="http://schemas.microsoft.com/office/powerpoint/2010/main" val="129198917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848" y="1981200"/>
            <a:ext cx="8280304" cy="2890295"/>
          </a:xfrm>
          <a:prstGeom prst="rect">
            <a:avLst/>
          </a:prstGeom>
        </p:spPr>
      </p:pic>
      <p:sp>
        <p:nvSpPr>
          <p:cNvPr id="3" name="Rounded Rectangular Callout 2"/>
          <p:cNvSpPr/>
          <p:nvPr/>
        </p:nvSpPr>
        <p:spPr>
          <a:xfrm>
            <a:off x="6985000" y="31750"/>
            <a:ext cx="2159000" cy="1397000"/>
          </a:xfrm>
          <a:prstGeom prst="wedgeRoundRectCallout">
            <a:avLst>
              <a:gd name="adj1" fmla="val -23316"/>
              <a:gd name="adj2" fmla="val 157641"/>
              <a:gd name="adj3" fmla="val 16667"/>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dirty="0" smtClean="0">
                <a:solidFill>
                  <a:srgbClr val="0000FF"/>
                </a:solidFill>
              </a:rPr>
              <a:t>Kinematic Outliers</a:t>
            </a:r>
            <a:endParaRPr lang="en-US" sz="2400" dirty="0">
              <a:solidFill>
                <a:srgbClr val="0000FF"/>
              </a:solidFill>
            </a:endParaRPr>
          </a:p>
        </p:txBody>
      </p:sp>
      <p:sp>
        <p:nvSpPr>
          <p:cNvPr id="5" name="Date Placeholder 4"/>
          <p:cNvSpPr>
            <a:spLocks noGrp="1"/>
          </p:cNvSpPr>
          <p:nvPr>
            <p:ph type="dt" sz="half" idx="10"/>
          </p:nvPr>
        </p:nvSpPr>
        <p:spPr/>
        <p:txBody>
          <a:bodyPr/>
          <a:lstStyle/>
          <a:p>
            <a:fld id="{67D69FF8-C4DD-A44B-8408-419FBC8BB685}" type="datetime1">
              <a:rPr lang="en-US" smtClean="0"/>
              <a:t>8/9/17</a:t>
            </a:fld>
            <a:endParaRPr lang="en-US"/>
          </a:p>
        </p:txBody>
      </p:sp>
      <p:sp>
        <p:nvSpPr>
          <p:cNvPr id="6" name="Footer Placeholder 5"/>
          <p:cNvSpPr>
            <a:spLocks noGrp="1"/>
          </p:cNvSpPr>
          <p:nvPr>
            <p:ph type="ftr" sz="quarter" idx="11"/>
          </p:nvPr>
        </p:nvSpPr>
        <p:spPr/>
        <p:txBody>
          <a:bodyPr/>
          <a:lstStyle/>
          <a:p>
            <a:r>
              <a:rPr lang="en-US" smtClean="0"/>
              <a:t>Lina Necib, MIT</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17</a:t>
            </a:fld>
            <a:endParaRPr lang="en-US" dirty="0"/>
          </a:p>
        </p:txBody>
      </p:sp>
      <p:sp>
        <p:nvSpPr>
          <p:cNvPr id="4" name="Rounded Rectangular Callout 3"/>
          <p:cNvSpPr/>
          <p:nvPr/>
        </p:nvSpPr>
        <p:spPr>
          <a:xfrm>
            <a:off x="6985000" y="5064125"/>
            <a:ext cx="2159000" cy="1397000"/>
          </a:xfrm>
          <a:prstGeom prst="wedgeRoundRectCallout">
            <a:avLst>
              <a:gd name="adj1" fmla="val -141821"/>
              <a:gd name="adj2" fmla="val -155580"/>
              <a:gd name="adj3" fmla="val 16667"/>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dirty="0" smtClean="0">
                <a:solidFill>
                  <a:srgbClr val="FF0000"/>
                </a:solidFill>
              </a:rPr>
              <a:t>Best Fit Halo</a:t>
            </a:r>
            <a:endParaRPr lang="en-US" sz="2400" dirty="0">
              <a:solidFill>
                <a:srgbClr val="FF0000"/>
              </a:solidFill>
            </a:endParaRPr>
          </a:p>
        </p:txBody>
      </p:sp>
      <p:sp>
        <p:nvSpPr>
          <p:cNvPr id="8" name="Donut 7"/>
          <p:cNvSpPr/>
          <p:nvPr/>
        </p:nvSpPr>
        <p:spPr>
          <a:xfrm>
            <a:off x="1558098" y="2108140"/>
            <a:ext cx="1165299" cy="1217745"/>
          </a:xfrm>
          <a:prstGeom prst="donut">
            <a:avLst>
              <a:gd name="adj" fmla="val 10330"/>
            </a:avLst>
          </a:prstGeom>
          <a:gradFill flip="none" rotWithShape="1">
            <a:gsLst>
              <a:gs pos="34000">
                <a:schemeClr val="bg1"/>
              </a:gs>
              <a:gs pos="100000">
                <a:schemeClr val="accent1">
                  <a:shade val="60000"/>
                  <a:satMod val="180000"/>
                  <a:lumMod val="70000"/>
                </a:schemeClr>
              </a:gs>
              <a:gs pos="69000">
                <a:srgbClr val="FF0000"/>
              </a:gs>
            </a:gsLst>
            <a:path path="circle">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Cloud Callout 8"/>
          <p:cNvSpPr/>
          <p:nvPr/>
        </p:nvSpPr>
        <p:spPr>
          <a:xfrm>
            <a:off x="798688" y="31751"/>
            <a:ext cx="2513905" cy="1397000"/>
          </a:xfrm>
          <a:prstGeom prst="cloudCallout">
            <a:avLst>
              <a:gd name="adj1" fmla="val 13151"/>
              <a:gd name="adj2" fmla="val 101430"/>
            </a:avLst>
          </a:prstGeom>
          <a:gradFill flip="none" rotWithShape="1">
            <a:gsLst>
              <a:gs pos="18000">
                <a:srgbClr val="FF0000"/>
              </a:gs>
              <a:gs pos="84000">
                <a:schemeClr val="bg1"/>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Hints of dark matter substructure?</a:t>
            </a:r>
            <a:endParaRPr lang="en-US" dirty="0"/>
          </a:p>
        </p:txBody>
      </p:sp>
    </p:spTree>
    <p:extLst>
      <p:ext uri="{BB962C8B-B14F-4D97-AF65-F5344CB8AC3E}">
        <p14:creationId xmlns:p14="http://schemas.microsoft.com/office/powerpoint/2010/main" val="24051447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Velocity Distribution</a:t>
            </a:r>
            <a:endParaRPr lang="en-US" dirty="0"/>
          </a:p>
        </p:txBody>
      </p:sp>
      <p:sp>
        <p:nvSpPr>
          <p:cNvPr id="3" name="Text Placeholder 2"/>
          <p:cNvSpPr>
            <a:spLocks noGrp="1"/>
          </p:cNvSpPr>
          <p:nvPr>
            <p:ph type="body" idx="1"/>
          </p:nvPr>
        </p:nvSpPr>
        <p:spPr/>
        <p:txBody>
          <a:bodyPr/>
          <a:lstStyle/>
          <a:p>
            <a:r>
              <a:rPr lang="en-US" dirty="0" smtClean="0"/>
              <a:t>**Drum Roll**</a:t>
            </a:r>
            <a:endParaRPr lang="en-US" dirty="0"/>
          </a:p>
        </p:txBody>
      </p:sp>
      <p:sp>
        <p:nvSpPr>
          <p:cNvPr id="4" name="Date Placeholder 3"/>
          <p:cNvSpPr>
            <a:spLocks noGrp="1"/>
          </p:cNvSpPr>
          <p:nvPr>
            <p:ph type="dt" sz="half" idx="10"/>
          </p:nvPr>
        </p:nvSpPr>
        <p:spPr/>
        <p:txBody>
          <a:bodyPr/>
          <a:lstStyle/>
          <a:p>
            <a:fld id="{F989F3E4-C778-9B4F-981B-EE2D787E94BB}" type="datetime1">
              <a:rPr lang="en-US" smtClean="0"/>
              <a:t>8/9/17</a:t>
            </a:fld>
            <a:endParaRPr lang="en-US"/>
          </a:p>
        </p:txBody>
      </p:sp>
      <p:sp>
        <p:nvSpPr>
          <p:cNvPr id="5" name="Footer Placeholder 4"/>
          <p:cNvSpPr>
            <a:spLocks noGrp="1"/>
          </p:cNvSpPr>
          <p:nvPr>
            <p:ph type="ftr" sz="quarter" idx="11"/>
          </p:nvPr>
        </p:nvSpPr>
        <p:spPr/>
        <p:txBody>
          <a:bodyPr/>
          <a:lstStyle/>
          <a:p>
            <a:r>
              <a:rPr lang="en-US" smtClean="0"/>
              <a:t>Lina Necib, MIT</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18</a:t>
            </a:fld>
            <a:endParaRPr lang="en-US" dirty="0"/>
          </a:p>
        </p:txBody>
      </p:sp>
    </p:spTree>
    <p:extLst>
      <p:ext uri="{BB962C8B-B14F-4D97-AF65-F5344CB8AC3E}">
        <p14:creationId xmlns:p14="http://schemas.microsoft.com/office/powerpoint/2010/main" val="112203468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nal_rave_vel_plotz_cut15fe_18bins_15.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4512" y="1571625"/>
            <a:ext cx="5482088" cy="4321175"/>
          </a:xfrm>
          <a:prstGeom prst="rect">
            <a:avLst/>
          </a:prstGeom>
        </p:spPr>
      </p:pic>
      <p:sp>
        <p:nvSpPr>
          <p:cNvPr id="3" name="Title 2"/>
          <p:cNvSpPr>
            <a:spLocks noGrp="1"/>
          </p:cNvSpPr>
          <p:nvPr>
            <p:ph type="title"/>
          </p:nvPr>
        </p:nvSpPr>
        <p:spPr/>
        <p:txBody>
          <a:bodyPr/>
          <a:lstStyle/>
          <a:p>
            <a:r>
              <a:rPr lang="en-US" dirty="0" smtClean="0"/>
              <a:t>Posterior Distribution of |v|</a:t>
            </a:r>
            <a:endParaRPr lang="en-US" dirty="0"/>
          </a:p>
        </p:txBody>
      </p:sp>
      <p:sp>
        <p:nvSpPr>
          <p:cNvPr id="4" name="Date Placeholder 3"/>
          <p:cNvSpPr>
            <a:spLocks noGrp="1"/>
          </p:cNvSpPr>
          <p:nvPr>
            <p:ph type="dt" sz="half" idx="10"/>
          </p:nvPr>
        </p:nvSpPr>
        <p:spPr/>
        <p:txBody>
          <a:bodyPr/>
          <a:lstStyle/>
          <a:p>
            <a:fld id="{61B76A8B-6486-9245-BB7A-96D76D86CF31}" type="datetime1">
              <a:rPr lang="en-US" smtClean="0"/>
              <a:t>8/9/17</a:t>
            </a:fld>
            <a:endParaRPr lang="en-US"/>
          </a:p>
        </p:txBody>
      </p:sp>
      <p:sp>
        <p:nvSpPr>
          <p:cNvPr id="5" name="Footer Placeholder 4"/>
          <p:cNvSpPr>
            <a:spLocks noGrp="1"/>
          </p:cNvSpPr>
          <p:nvPr>
            <p:ph type="ftr" sz="quarter" idx="11"/>
          </p:nvPr>
        </p:nvSpPr>
        <p:spPr/>
        <p:txBody>
          <a:bodyPr/>
          <a:lstStyle/>
          <a:p>
            <a:r>
              <a:rPr lang="en-US" smtClean="0"/>
              <a:t>Lina Necib, MIT</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19</a:t>
            </a:fld>
            <a:endParaRPr lang="en-US"/>
          </a:p>
        </p:txBody>
      </p:sp>
    </p:spTree>
    <p:extLst>
      <p:ext uri="{BB962C8B-B14F-4D97-AF65-F5344CB8AC3E}">
        <p14:creationId xmlns:p14="http://schemas.microsoft.com/office/powerpoint/2010/main" val="105583156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Empirically Determined Velocity Distribution of DM!</a:t>
            </a:r>
            <a:endParaRPr lang="en-US" dirty="0"/>
          </a:p>
        </p:txBody>
      </p:sp>
      <p:pic>
        <p:nvPicPr>
          <p:cNvPr id="4" name="Content Placeholder 3" descr="final_rave_vel_plotz_cut15fe_18bins_15.pdf"/>
          <p:cNvPicPr>
            <a:picLocks noGrp="1" noChangeAspect="1"/>
          </p:cNvPicPr>
          <p:nvPr>
            <p:ph idx="1"/>
          </p:nvPr>
        </p:nvPicPr>
        <p:blipFill>
          <a:blip r:embed="rId3">
            <a:extLst>
              <a:ext uri="{28A0092B-C50C-407E-A947-70E740481C1C}">
                <a14:useLocalDpi xmlns:a14="http://schemas.microsoft.com/office/drawing/2010/main" val="0"/>
              </a:ext>
            </a:extLst>
          </a:blip>
          <a:srcRect t="-19136" b="-19136"/>
          <a:stretch>
            <a:fillRect/>
          </a:stretch>
        </p:blipFill>
        <p:spPr/>
      </p:pic>
      <p:sp>
        <p:nvSpPr>
          <p:cNvPr id="5" name="Date Placeholder 4"/>
          <p:cNvSpPr>
            <a:spLocks noGrp="1"/>
          </p:cNvSpPr>
          <p:nvPr>
            <p:ph type="dt" sz="half" idx="10"/>
          </p:nvPr>
        </p:nvSpPr>
        <p:spPr/>
        <p:txBody>
          <a:bodyPr/>
          <a:lstStyle/>
          <a:p>
            <a:fld id="{F5730D08-DBD8-E54B-94F9-C6D066A85807}" type="datetime1">
              <a:rPr lang="en-US" smtClean="0"/>
              <a:t>8/9/17</a:t>
            </a:fld>
            <a:endParaRPr lang="en-US" dirty="0"/>
          </a:p>
        </p:txBody>
      </p:sp>
      <p:sp>
        <p:nvSpPr>
          <p:cNvPr id="6" name="Footer Placeholder 5"/>
          <p:cNvSpPr>
            <a:spLocks noGrp="1"/>
          </p:cNvSpPr>
          <p:nvPr>
            <p:ph type="ftr" sz="quarter" idx="11"/>
          </p:nvPr>
        </p:nvSpPr>
        <p:spPr/>
        <p:txBody>
          <a:bodyPr/>
          <a:lstStyle/>
          <a:p>
            <a:r>
              <a:rPr lang="en-US" smtClean="0"/>
              <a:t>Lina Necib, MIT</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2</a:t>
            </a:fld>
            <a:endParaRPr lang="en-US" dirty="0"/>
          </a:p>
        </p:txBody>
      </p:sp>
    </p:spTree>
    <p:extLst>
      <p:ext uri="{BB962C8B-B14F-4D97-AF65-F5344CB8AC3E}">
        <p14:creationId xmlns:p14="http://schemas.microsoft.com/office/powerpoint/2010/main" val="338763278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nal_rave_vel_plotz_cut15fe_18bins_15.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4512" y="1571625"/>
            <a:ext cx="5482088" cy="4321175"/>
          </a:xfrm>
          <a:prstGeom prst="rect">
            <a:avLst/>
          </a:prstGeom>
        </p:spPr>
      </p:pic>
      <p:sp>
        <p:nvSpPr>
          <p:cNvPr id="3" name="Title 2"/>
          <p:cNvSpPr>
            <a:spLocks noGrp="1"/>
          </p:cNvSpPr>
          <p:nvPr>
            <p:ph type="title"/>
          </p:nvPr>
        </p:nvSpPr>
        <p:spPr/>
        <p:txBody>
          <a:bodyPr/>
          <a:lstStyle/>
          <a:p>
            <a:r>
              <a:rPr lang="en-US" dirty="0" smtClean="0"/>
              <a:t>Posterior Distribution of |v|</a:t>
            </a:r>
            <a:endParaRPr lang="en-US" dirty="0"/>
          </a:p>
        </p:txBody>
      </p:sp>
      <p:sp>
        <p:nvSpPr>
          <p:cNvPr id="4" name="Rounded Rectangular Callout 3"/>
          <p:cNvSpPr/>
          <p:nvPr/>
        </p:nvSpPr>
        <p:spPr>
          <a:xfrm>
            <a:off x="5762625" y="222250"/>
            <a:ext cx="2444750" cy="1143000"/>
          </a:xfrm>
          <a:prstGeom prst="wedgeRoundRectCallout">
            <a:avLst>
              <a:gd name="adj1" fmla="val -38365"/>
              <a:gd name="adj2" fmla="val 212500"/>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The Maxwell Boltzmann distribution we are taught at school!</a:t>
            </a:r>
            <a:endParaRPr lang="en-US" dirty="0"/>
          </a:p>
        </p:txBody>
      </p:sp>
      <p:sp>
        <p:nvSpPr>
          <p:cNvPr id="5" name="Date Placeholder 4"/>
          <p:cNvSpPr>
            <a:spLocks noGrp="1"/>
          </p:cNvSpPr>
          <p:nvPr>
            <p:ph type="dt" sz="half" idx="10"/>
          </p:nvPr>
        </p:nvSpPr>
        <p:spPr/>
        <p:txBody>
          <a:bodyPr/>
          <a:lstStyle/>
          <a:p>
            <a:fld id="{5CD5A1E9-5D0A-1D41-98C2-5C291486B3B4}" type="datetime1">
              <a:rPr lang="en-US" smtClean="0"/>
              <a:t>8/9/17</a:t>
            </a:fld>
            <a:endParaRPr lang="en-US"/>
          </a:p>
        </p:txBody>
      </p:sp>
      <p:sp>
        <p:nvSpPr>
          <p:cNvPr id="6" name="Footer Placeholder 5"/>
          <p:cNvSpPr>
            <a:spLocks noGrp="1"/>
          </p:cNvSpPr>
          <p:nvPr>
            <p:ph type="ftr" sz="quarter" idx="11"/>
          </p:nvPr>
        </p:nvSpPr>
        <p:spPr/>
        <p:txBody>
          <a:bodyPr/>
          <a:lstStyle/>
          <a:p>
            <a:r>
              <a:rPr lang="en-US" smtClean="0"/>
              <a:t>Lina Necib, MIT</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20</a:t>
            </a:fld>
            <a:endParaRPr lang="en-US"/>
          </a:p>
        </p:txBody>
      </p:sp>
    </p:spTree>
    <p:extLst>
      <p:ext uri="{BB962C8B-B14F-4D97-AF65-F5344CB8AC3E}">
        <p14:creationId xmlns:p14="http://schemas.microsoft.com/office/powerpoint/2010/main" val="134824476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nal_rave_vel_plotz_cut15fe_18bins_15.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4512" y="1571625"/>
            <a:ext cx="5482088" cy="4321175"/>
          </a:xfrm>
          <a:prstGeom prst="rect">
            <a:avLst/>
          </a:prstGeom>
        </p:spPr>
      </p:pic>
      <p:sp>
        <p:nvSpPr>
          <p:cNvPr id="3" name="Title 2"/>
          <p:cNvSpPr>
            <a:spLocks noGrp="1"/>
          </p:cNvSpPr>
          <p:nvPr>
            <p:ph type="title"/>
          </p:nvPr>
        </p:nvSpPr>
        <p:spPr/>
        <p:txBody>
          <a:bodyPr/>
          <a:lstStyle/>
          <a:p>
            <a:r>
              <a:rPr lang="en-US" dirty="0" smtClean="0"/>
              <a:t>Posterior Distribution of |v|</a:t>
            </a:r>
            <a:endParaRPr lang="en-US" dirty="0"/>
          </a:p>
        </p:txBody>
      </p:sp>
      <p:sp>
        <p:nvSpPr>
          <p:cNvPr id="4" name="Rounded Rectangular Callout 3"/>
          <p:cNvSpPr/>
          <p:nvPr/>
        </p:nvSpPr>
        <p:spPr>
          <a:xfrm>
            <a:off x="5762625" y="222250"/>
            <a:ext cx="2444750" cy="1143000"/>
          </a:xfrm>
          <a:prstGeom prst="wedgeRoundRectCallout">
            <a:avLst>
              <a:gd name="adj1" fmla="val -38365"/>
              <a:gd name="adj2" fmla="val 212500"/>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The Maxwell Boltzmann distribution we are taught at school!</a:t>
            </a:r>
            <a:endParaRPr lang="en-US" dirty="0"/>
          </a:p>
        </p:txBody>
      </p:sp>
      <p:sp>
        <p:nvSpPr>
          <p:cNvPr id="5" name="Date Placeholder 4"/>
          <p:cNvSpPr>
            <a:spLocks noGrp="1"/>
          </p:cNvSpPr>
          <p:nvPr>
            <p:ph type="dt" sz="half" idx="10"/>
          </p:nvPr>
        </p:nvSpPr>
        <p:spPr/>
        <p:txBody>
          <a:bodyPr/>
          <a:lstStyle/>
          <a:p>
            <a:fld id="{5CD5A1E9-5D0A-1D41-98C2-5C291486B3B4}" type="datetime1">
              <a:rPr lang="en-US" smtClean="0"/>
              <a:t>8/9/17</a:t>
            </a:fld>
            <a:endParaRPr lang="en-US"/>
          </a:p>
        </p:txBody>
      </p:sp>
      <p:sp>
        <p:nvSpPr>
          <p:cNvPr id="6" name="Footer Placeholder 5"/>
          <p:cNvSpPr>
            <a:spLocks noGrp="1"/>
          </p:cNvSpPr>
          <p:nvPr>
            <p:ph type="ftr" sz="quarter" idx="11"/>
          </p:nvPr>
        </p:nvSpPr>
        <p:spPr/>
        <p:txBody>
          <a:bodyPr/>
          <a:lstStyle/>
          <a:p>
            <a:r>
              <a:rPr lang="en-US" smtClean="0"/>
              <a:t>Lina Necib, MIT</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21</a:t>
            </a:fld>
            <a:endParaRPr lang="en-US"/>
          </a:p>
        </p:txBody>
      </p:sp>
      <p:sp>
        <p:nvSpPr>
          <p:cNvPr id="8" name="Rounded Rectangle 7"/>
          <p:cNvSpPr/>
          <p:nvPr/>
        </p:nvSpPr>
        <p:spPr>
          <a:xfrm>
            <a:off x="4434951" y="4912458"/>
            <a:ext cx="2444750" cy="1599646"/>
          </a:xfrm>
          <a:prstGeom prst="roundRect">
            <a:avLst/>
          </a:prstGeom>
          <a:solidFill>
            <a:srgbClr val="FF0000">
              <a:alpha val="80000"/>
            </a:srgb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6-sigma discrepancy between the two distributions!</a:t>
            </a:r>
            <a:endParaRPr lang="en-US" dirty="0"/>
          </a:p>
        </p:txBody>
      </p:sp>
    </p:spTree>
    <p:extLst>
      <p:ext uri="{BB962C8B-B14F-4D97-AF65-F5344CB8AC3E}">
        <p14:creationId xmlns:p14="http://schemas.microsoft.com/office/powerpoint/2010/main" val="352220075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372731" y="2954428"/>
            <a:ext cx="4256419" cy="113207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5/19/17</a:t>
            </a:r>
            <a:endParaRPr lang="en-US" dirty="0"/>
          </a:p>
        </p:txBody>
      </p:sp>
      <p:sp>
        <p:nvSpPr>
          <p:cNvPr id="5" name="Footer Placeholder 4"/>
          <p:cNvSpPr>
            <a:spLocks noGrp="1"/>
          </p:cNvSpPr>
          <p:nvPr>
            <p:ph type="ftr" sz="quarter" idx="11"/>
          </p:nvPr>
        </p:nvSpPr>
        <p:spPr/>
        <p:txBody>
          <a:bodyPr/>
          <a:lstStyle/>
          <a:p>
            <a:r>
              <a:rPr lang="en-US" smtClean="0"/>
              <a:t>Lina Necib, MIT</a:t>
            </a:r>
            <a:endParaRPr lang="en-US" dirty="0"/>
          </a:p>
        </p:txBody>
      </p:sp>
      <p:sp>
        <p:nvSpPr>
          <p:cNvPr id="6" name="Slide Number Placeholder 5"/>
          <p:cNvSpPr>
            <a:spLocks noGrp="1"/>
          </p:cNvSpPr>
          <p:nvPr>
            <p:ph type="sldNum" sz="quarter" idx="12"/>
          </p:nvPr>
        </p:nvSpPr>
        <p:spPr/>
        <p:txBody>
          <a:bodyPr>
            <a:normAutofit fontScale="92500" lnSpcReduction="20000"/>
          </a:bodyPr>
          <a:lstStyle/>
          <a:p>
            <a:fld id="{5744759D-0EFF-4FB2-9CCE-04E00944F0FE}" type="slidenum">
              <a:rPr lang="en-US" smtClean="0"/>
              <a:pPr/>
              <a:t>22</a:t>
            </a:fld>
            <a:endParaRPr lang="en-US" dirty="0"/>
          </a:p>
        </p:txBody>
      </p:sp>
      <p:sp>
        <p:nvSpPr>
          <p:cNvPr id="2" name="Title 1"/>
          <p:cNvSpPr>
            <a:spLocks noGrp="1"/>
          </p:cNvSpPr>
          <p:nvPr>
            <p:ph type="title" idx="4294967295"/>
          </p:nvPr>
        </p:nvSpPr>
        <p:spPr>
          <a:xfrm>
            <a:off x="0" y="0"/>
            <a:ext cx="9144000" cy="1600200"/>
          </a:xfrm>
        </p:spPr>
        <p:txBody>
          <a:bodyPr/>
          <a:lstStyle/>
          <a:p>
            <a:r>
              <a:rPr lang="en-US" dirty="0" smtClean="0"/>
              <a:t>Direct Detection Rate</a:t>
            </a:r>
            <a:endParaRPr lang="en-US" dirty="0"/>
          </a:p>
        </p:txBody>
      </p:sp>
      <p:sp>
        <p:nvSpPr>
          <p:cNvPr id="15" name="TextBox 14"/>
          <p:cNvSpPr txBox="1"/>
          <p:nvPr/>
        </p:nvSpPr>
        <p:spPr>
          <a:xfrm>
            <a:off x="5003800" y="2260600"/>
            <a:ext cx="3772647" cy="3139321"/>
          </a:xfrm>
          <a:prstGeom prst="rect">
            <a:avLst/>
          </a:prstGeom>
          <a:noFill/>
        </p:spPr>
        <p:txBody>
          <a:bodyPr wrap="square" rtlCol="0">
            <a:spAutoFit/>
          </a:bodyPr>
          <a:lstStyle/>
          <a:p>
            <a:r>
              <a:rPr lang="en-US" dirty="0" smtClean="0">
                <a:solidFill>
                  <a:srgbClr val="E02C2C"/>
                </a:solidFill>
              </a:rPr>
              <a:t>Astrophysical Parameters: </a:t>
            </a:r>
          </a:p>
          <a:p>
            <a:r>
              <a:rPr lang="en-US" dirty="0" smtClean="0">
                <a:solidFill>
                  <a:srgbClr val="E02C2C"/>
                </a:solidFill>
              </a:rPr>
              <a:t>Dark matter density, velocity.</a:t>
            </a:r>
          </a:p>
          <a:p>
            <a:endParaRPr lang="en-US" dirty="0">
              <a:solidFill>
                <a:srgbClr val="008000"/>
              </a:solidFill>
            </a:endParaRPr>
          </a:p>
          <a:p>
            <a:r>
              <a:rPr lang="en-US" dirty="0" smtClean="0">
                <a:solidFill>
                  <a:srgbClr val="008000"/>
                </a:solidFill>
              </a:rPr>
              <a:t>Particle Physics Parameters:</a:t>
            </a:r>
          </a:p>
          <a:p>
            <a:r>
              <a:rPr lang="en-US" dirty="0" smtClean="0">
                <a:solidFill>
                  <a:srgbClr val="008000"/>
                </a:solidFill>
              </a:rPr>
              <a:t>Scattering cross section, mass of the dark matter.</a:t>
            </a:r>
          </a:p>
          <a:p>
            <a:endParaRPr lang="en-US" dirty="0"/>
          </a:p>
          <a:p>
            <a:r>
              <a:rPr lang="en-US" dirty="0" smtClean="0"/>
              <a:t>Experimental Parameters:</a:t>
            </a:r>
          </a:p>
          <a:p>
            <a:r>
              <a:rPr lang="en-US" dirty="0" smtClean="0"/>
              <a:t>Form factors, mass of the nucleus (also experimental mass/exposure should be added)</a:t>
            </a:r>
            <a:endParaRPr lang="en-US" dirty="0"/>
          </a:p>
        </p:txBody>
      </p:sp>
      <p:pic>
        <p:nvPicPr>
          <p:cNvPr id="8" name="Picture 7"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031" y="3130183"/>
            <a:ext cx="3530600" cy="723900"/>
          </a:xfrm>
          <a:prstGeom prst="rect">
            <a:avLst/>
          </a:prstGeom>
        </p:spPr>
      </p:pic>
      <p:sp>
        <p:nvSpPr>
          <p:cNvPr id="11" name="Content Placeholder 2"/>
          <p:cNvSpPr txBox="1">
            <a:spLocks/>
          </p:cNvSpPr>
          <p:nvPr/>
        </p:nvSpPr>
        <p:spPr>
          <a:xfrm>
            <a:off x="372731" y="1600200"/>
            <a:ext cx="4841875" cy="1247775"/>
          </a:xfrm>
          <a:prstGeom prst="rect">
            <a:avLst/>
          </a:prstGeom>
        </p:spPr>
        <p:txBody>
          <a:bodyPr vert="horz" lIns="91440" tIns="45720" rIns="91440" bIns="45720" rtlCol="0">
            <a:normAutofit fontScale="92500" lnSpcReduction="10000"/>
          </a:bodyPr>
          <a:lst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r>
              <a:rPr lang="en-US" smtClean="0">
                <a:latin typeface="Times"/>
                <a:cs typeface="Times"/>
              </a:rPr>
              <a:t>The DM velocity distribution is part of the computation of the expected direct detection rate.</a:t>
            </a:r>
            <a:endParaRPr lang="en-US" dirty="0">
              <a:latin typeface="Times"/>
              <a:cs typeface="Times"/>
            </a:endParaRPr>
          </a:p>
        </p:txBody>
      </p:sp>
    </p:spTree>
    <p:extLst>
      <p:ext uri="{BB962C8B-B14F-4D97-AF65-F5344CB8AC3E}">
        <p14:creationId xmlns:p14="http://schemas.microsoft.com/office/powerpoint/2010/main" val="1093956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5/19/17</a:t>
            </a:r>
            <a:endParaRPr lang="en-US" dirty="0"/>
          </a:p>
        </p:txBody>
      </p:sp>
      <p:sp>
        <p:nvSpPr>
          <p:cNvPr id="5" name="Footer Placeholder 4"/>
          <p:cNvSpPr>
            <a:spLocks noGrp="1"/>
          </p:cNvSpPr>
          <p:nvPr>
            <p:ph type="ftr" sz="quarter" idx="11"/>
          </p:nvPr>
        </p:nvSpPr>
        <p:spPr/>
        <p:txBody>
          <a:bodyPr/>
          <a:lstStyle/>
          <a:p>
            <a:r>
              <a:rPr lang="en-US" smtClean="0"/>
              <a:t>Lina Necib, MIT</a:t>
            </a:r>
            <a:endParaRPr lang="en-US" dirty="0"/>
          </a:p>
        </p:txBody>
      </p:sp>
      <p:sp>
        <p:nvSpPr>
          <p:cNvPr id="6" name="Slide Number Placeholder 5"/>
          <p:cNvSpPr>
            <a:spLocks noGrp="1"/>
          </p:cNvSpPr>
          <p:nvPr>
            <p:ph type="sldNum" sz="quarter" idx="12"/>
          </p:nvPr>
        </p:nvSpPr>
        <p:spPr/>
        <p:txBody>
          <a:bodyPr>
            <a:normAutofit fontScale="92500" lnSpcReduction="20000"/>
          </a:bodyPr>
          <a:lstStyle/>
          <a:p>
            <a:fld id="{5744759D-0EFF-4FB2-9CCE-04E00944F0FE}" type="slidenum">
              <a:rPr lang="en-US" smtClean="0"/>
              <a:pPr/>
              <a:t>23</a:t>
            </a:fld>
            <a:endParaRPr lang="en-US" dirty="0"/>
          </a:p>
        </p:txBody>
      </p:sp>
      <p:sp>
        <p:nvSpPr>
          <p:cNvPr id="2" name="Title 1"/>
          <p:cNvSpPr>
            <a:spLocks noGrp="1"/>
          </p:cNvSpPr>
          <p:nvPr>
            <p:ph type="title" idx="4294967295"/>
          </p:nvPr>
        </p:nvSpPr>
        <p:spPr>
          <a:xfrm>
            <a:off x="0" y="0"/>
            <a:ext cx="9144000" cy="1600200"/>
          </a:xfrm>
        </p:spPr>
        <p:txBody>
          <a:bodyPr/>
          <a:lstStyle/>
          <a:p>
            <a:r>
              <a:rPr lang="en-US" dirty="0" smtClean="0"/>
              <a:t>Direct Detection Rate</a:t>
            </a:r>
            <a:endParaRPr lang="en-US" dirty="0"/>
          </a:p>
        </p:txBody>
      </p:sp>
      <p:sp>
        <p:nvSpPr>
          <p:cNvPr id="3" name="Content Placeholder 2"/>
          <p:cNvSpPr>
            <a:spLocks noGrp="1"/>
          </p:cNvSpPr>
          <p:nvPr>
            <p:ph idx="4294967295"/>
          </p:nvPr>
        </p:nvSpPr>
        <p:spPr>
          <a:xfrm>
            <a:off x="372731" y="1600200"/>
            <a:ext cx="4841875" cy="1247775"/>
          </a:xfrm>
        </p:spPr>
        <p:txBody>
          <a:bodyPr>
            <a:normAutofit fontScale="92500" lnSpcReduction="10000"/>
          </a:bodyPr>
          <a:lstStyle/>
          <a:p>
            <a:pPr marL="0" indent="0">
              <a:buNone/>
            </a:pPr>
            <a:r>
              <a:rPr lang="en-US" dirty="0" smtClean="0">
                <a:latin typeface="Times"/>
                <a:cs typeface="Times"/>
              </a:rPr>
              <a:t>The DM velocity distribution is part of the computation of the expected direct detection rate.</a:t>
            </a:r>
            <a:endParaRPr lang="en-US" dirty="0">
              <a:latin typeface="Times"/>
              <a:cs typeface="Times"/>
            </a:endParaRPr>
          </a:p>
        </p:txBody>
      </p:sp>
      <p:pic>
        <p:nvPicPr>
          <p:cNvPr id="8" name="Picture 7"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031" y="4543846"/>
            <a:ext cx="3784600" cy="93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p:cNvSpPr txBox="1"/>
          <p:nvPr/>
        </p:nvSpPr>
        <p:spPr>
          <a:xfrm>
            <a:off x="5079392" y="4480027"/>
            <a:ext cx="3844128" cy="1107996"/>
          </a:xfrm>
          <a:prstGeom prst="rect">
            <a:avLst/>
          </a:prstGeom>
          <a:noFill/>
        </p:spPr>
        <p:txBody>
          <a:bodyPr wrap="square" rtlCol="0">
            <a:spAutoFit/>
          </a:bodyPr>
          <a:lstStyle/>
          <a:p>
            <a:r>
              <a:rPr lang="en-US" sz="2200" dirty="0" err="1" smtClean="0">
                <a:latin typeface="Times"/>
                <a:cs typeface="Times"/>
              </a:rPr>
              <a:t>v</a:t>
            </a:r>
            <a:r>
              <a:rPr lang="en-US" sz="2200" baseline="-25000" dirty="0" err="1" smtClean="0">
                <a:latin typeface="Times"/>
                <a:cs typeface="Times"/>
              </a:rPr>
              <a:t>min</a:t>
            </a:r>
            <a:r>
              <a:rPr lang="en-US" sz="2200" dirty="0" smtClean="0">
                <a:latin typeface="Times"/>
                <a:cs typeface="Times"/>
              </a:rPr>
              <a:t> depends on the experimental threshold, and the dark matter mass.</a:t>
            </a:r>
            <a:endParaRPr lang="en-US" sz="2200" dirty="0">
              <a:latin typeface="Times"/>
              <a:cs typeface="Times"/>
            </a:endParaRPr>
          </a:p>
        </p:txBody>
      </p:sp>
      <p:sp>
        <p:nvSpPr>
          <p:cNvPr id="15" name="Rounded Rectangle 14"/>
          <p:cNvSpPr/>
          <p:nvPr/>
        </p:nvSpPr>
        <p:spPr>
          <a:xfrm>
            <a:off x="372731" y="2954428"/>
            <a:ext cx="4256419" cy="113207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031" y="3130183"/>
            <a:ext cx="3530600" cy="723900"/>
          </a:xfrm>
          <a:prstGeom prst="rect">
            <a:avLst/>
          </a:prstGeom>
        </p:spPr>
      </p:pic>
    </p:spTree>
    <p:extLst>
      <p:ext uri="{BB962C8B-B14F-4D97-AF65-F5344CB8AC3E}">
        <p14:creationId xmlns:p14="http://schemas.microsoft.com/office/powerpoint/2010/main" val="2092896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 terms of Direct </a:t>
            </a:r>
            <a:r>
              <a:rPr lang="en-US" dirty="0" smtClean="0"/>
              <a:t>Detection Experiments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4494" y="293772"/>
            <a:ext cx="5132459" cy="5608221"/>
          </a:xfrm>
          <a:prstGeom prst="rect">
            <a:avLst/>
          </a:prstGeom>
        </p:spPr>
      </p:pic>
      <p:sp>
        <p:nvSpPr>
          <p:cNvPr id="8" name="Date Placeholder 7"/>
          <p:cNvSpPr>
            <a:spLocks noGrp="1"/>
          </p:cNvSpPr>
          <p:nvPr>
            <p:ph type="dt" sz="half" idx="10"/>
          </p:nvPr>
        </p:nvSpPr>
        <p:spPr/>
        <p:txBody>
          <a:bodyPr/>
          <a:lstStyle/>
          <a:p>
            <a:fld id="{1009E144-D8F4-1E4B-96A2-4BB388108E9A}" type="datetime1">
              <a:rPr lang="en-US" smtClean="0"/>
              <a:t>8/9/17</a:t>
            </a:fld>
            <a:endParaRPr lang="en-US"/>
          </a:p>
        </p:txBody>
      </p:sp>
      <p:sp>
        <p:nvSpPr>
          <p:cNvPr id="9" name="Footer Placeholder 8"/>
          <p:cNvSpPr>
            <a:spLocks noGrp="1"/>
          </p:cNvSpPr>
          <p:nvPr>
            <p:ph type="ftr" sz="quarter" idx="11"/>
          </p:nvPr>
        </p:nvSpPr>
        <p:spPr/>
        <p:txBody>
          <a:bodyPr/>
          <a:lstStyle/>
          <a:p>
            <a:r>
              <a:rPr lang="en-US" smtClean="0"/>
              <a:t>Lina Necib, MIT</a:t>
            </a:r>
            <a:endParaRPr lang="en-US" dirty="0"/>
          </a:p>
        </p:txBody>
      </p:sp>
      <p:sp>
        <p:nvSpPr>
          <p:cNvPr id="10" name="Slide Number Placeholder 9"/>
          <p:cNvSpPr>
            <a:spLocks noGrp="1"/>
          </p:cNvSpPr>
          <p:nvPr>
            <p:ph type="sldNum" sz="quarter" idx="12"/>
          </p:nvPr>
        </p:nvSpPr>
        <p:spPr/>
        <p:txBody>
          <a:bodyPr/>
          <a:lstStyle/>
          <a:p>
            <a:fld id="{1AD20DFC-E2D5-4BD6-B744-D8DEEAB5F7C2}" type="slidenum">
              <a:rPr lang="en-US" smtClean="0"/>
              <a:pPr/>
              <a:t>24</a:t>
            </a:fld>
            <a:endParaRPr lang="en-US" dirty="0"/>
          </a:p>
        </p:txBody>
      </p:sp>
      <p:pic>
        <p:nvPicPr>
          <p:cNvPr id="11" name="Picture 10"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10" y="6182644"/>
            <a:ext cx="2607767" cy="6475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242182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4494" y="293772"/>
            <a:ext cx="5132459" cy="5608221"/>
          </a:xfrm>
          <a:prstGeom prst="rect">
            <a:avLst/>
          </a:prstGeom>
        </p:spPr>
      </p:pic>
      <p:sp>
        <p:nvSpPr>
          <p:cNvPr id="2" name="Title 1"/>
          <p:cNvSpPr>
            <a:spLocks noGrp="1"/>
          </p:cNvSpPr>
          <p:nvPr>
            <p:ph type="title"/>
          </p:nvPr>
        </p:nvSpPr>
        <p:spPr/>
        <p:txBody>
          <a:bodyPr>
            <a:normAutofit fontScale="90000"/>
          </a:bodyPr>
          <a:lstStyle/>
          <a:p>
            <a:r>
              <a:rPr lang="en-US" dirty="0" smtClean="0"/>
              <a:t>In terms of Direct Detection Experiments</a:t>
            </a:r>
            <a:endParaRPr lang="en-US" dirty="0"/>
          </a:p>
        </p:txBody>
      </p:sp>
      <p:sp>
        <p:nvSpPr>
          <p:cNvPr id="4" name="Donut 3"/>
          <p:cNvSpPr/>
          <p:nvPr/>
        </p:nvSpPr>
        <p:spPr>
          <a:xfrm>
            <a:off x="7461250" y="2695894"/>
            <a:ext cx="1408705" cy="1571625"/>
          </a:xfrm>
          <a:prstGeom prst="donut">
            <a:avLst>
              <a:gd name="adj" fmla="val 9083"/>
            </a:avLst>
          </a:prstGeom>
          <a:gradFill flip="none" rotWithShape="1">
            <a:gsLst>
              <a:gs pos="0">
                <a:schemeClr val="bg1"/>
              </a:gs>
              <a:gs pos="100000">
                <a:srgbClr val="FFFFFF"/>
              </a:gs>
              <a:gs pos="83000">
                <a:srgbClr val="FF0000"/>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Down Arrow 7"/>
          <p:cNvSpPr/>
          <p:nvPr/>
        </p:nvSpPr>
        <p:spPr>
          <a:xfrm>
            <a:off x="7953375" y="4254500"/>
            <a:ext cx="396875" cy="603250"/>
          </a:xfrm>
          <a:prstGeom prst="downArrow">
            <a:avLst/>
          </a:prstGeom>
          <a:gradFill>
            <a:gsLst>
              <a:gs pos="38000">
                <a:schemeClr val="bg1"/>
              </a:gs>
              <a:gs pos="100000">
                <a:schemeClr val="accent1">
                  <a:shade val="60000"/>
                  <a:satMod val="180000"/>
                  <a:lumMod val="70000"/>
                </a:schemeClr>
              </a:gs>
              <a:gs pos="69000">
                <a:srgbClr val="FF000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Date Placeholder 8"/>
          <p:cNvSpPr>
            <a:spLocks noGrp="1"/>
          </p:cNvSpPr>
          <p:nvPr>
            <p:ph type="dt" sz="half" idx="10"/>
          </p:nvPr>
        </p:nvSpPr>
        <p:spPr/>
        <p:txBody>
          <a:bodyPr/>
          <a:lstStyle/>
          <a:p>
            <a:fld id="{F7755212-8FCD-3D45-8A6D-962826792C4C}" type="datetime1">
              <a:rPr lang="en-US" smtClean="0"/>
              <a:t>8/9/17</a:t>
            </a:fld>
            <a:endParaRPr lang="en-US"/>
          </a:p>
        </p:txBody>
      </p:sp>
      <p:sp>
        <p:nvSpPr>
          <p:cNvPr id="10" name="Footer Placeholder 9"/>
          <p:cNvSpPr>
            <a:spLocks noGrp="1"/>
          </p:cNvSpPr>
          <p:nvPr>
            <p:ph type="ftr" sz="quarter" idx="11"/>
          </p:nvPr>
        </p:nvSpPr>
        <p:spPr/>
        <p:txBody>
          <a:bodyPr/>
          <a:lstStyle/>
          <a:p>
            <a:r>
              <a:rPr lang="en-US" smtClean="0"/>
              <a:t>Lina Necib, MIT</a:t>
            </a:r>
            <a:endParaRPr lang="en-US" dirty="0"/>
          </a:p>
        </p:txBody>
      </p:sp>
      <p:sp>
        <p:nvSpPr>
          <p:cNvPr id="11" name="Slide Number Placeholder 10"/>
          <p:cNvSpPr>
            <a:spLocks noGrp="1"/>
          </p:cNvSpPr>
          <p:nvPr>
            <p:ph type="sldNum" sz="quarter" idx="12"/>
          </p:nvPr>
        </p:nvSpPr>
        <p:spPr/>
        <p:txBody>
          <a:bodyPr/>
          <a:lstStyle/>
          <a:p>
            <a:fld id="{1AD20DFC-E2D5-4BD6-B744-D8DEEAB5F7C2}" type="slidenum">
              <a:rPr lang="en-US" smtClean="0"/>
              <a:pPr/>
              <a:t>25</a:t>
            </a:fld>
            <a:endParaRPr lang="en-US"/>
          </a:p>
        </p:txBody>
      </p:sp>
      <p:sp>
        <p:nvSpPr>
          <p:cNvPr id="5" name="Rounded Rectangular Callout 4"/>
          <p:cNvSpPr/>
          <p:nvPr/>
        </p:nvSpPr>
        <p:spPr>
          <a:xfrm>
            <a:off x="1564071" y="5492750"/>
            <a:ext cx="2269358" cy="1111250"/>
          </a:xfrm>
          <a:prstGeom prst="wedgeRoundRectCallout">
            <a:avLst>
              <a:gd name="adj1" fmla="val 213832"/>
              <a:gd name="adj2" fmla="val -196980"/>
              <a:gd name="adj3" fmla="val 16667"/>
            </a:avLst>
          </a:prstGeom>
          <a:gradFill flip="none" rotWithShape="1">
            <a:gsLst>
              <a:gs pos="57000">
                <a:schemeClr val="bg1"/>
              </a:gs>
              <a:gs pos="100000">
                <a:srgbClr val="FFFFFF"/>
              </a:gs>
              <a:gs pos="92000">
                <a:srgbClr val="FF0000"/>
              </a:gs>
            </a:gsLst>
            <a:path path="circle">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A</a:t>
            </a:r>
            <a:r>
              <a:rPr lang="en-US" sz="2400" dirty="0" smtClean="0"/>
              <a:t> factor of 2!</a:t>
            </a:r>
            <a:endParaRPr lang="en-US" sz="2400" dirty="0"/>
          </a:p>
        </p:txBody>
      </p:sp>
    </p:spTree>
    <p:extLst>
      <p:ext uri="{BB962C8B-B14F-4D97-AF65-F5344CB8AC3E}">
        <p14:creationId xmlns:p14="http://schemas.microsoft.com/office/powerpoint/2010/main" val="138328255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500" dirty="0" smtClean="0"/>
              <a:t>First Empirical Velocity  Distribution of </a:t>
            </a:r>
            <a:r>
              <a:rPr lang="en-US" sz="3500" dirty="0" smtClean="0"/>
              <a:t>Dark Matter</a:t>
            </a:r>
            <a:endParaRPr lang="en-US" sz="3500" dirty="0"/>
          </a:p>
        </p:txBody>
      </p:sp>
      <p:pic>
        <p:nvPicPr>
          <p:cNvPr id="5" name="Content Placeholder 4" descr="final_rave_vel_plotz_cut15fe_18bins_15.pdf"/>
          <p:cNvPicPr>
            <a:picLocks noGrp="1" noChangeAspect="1"/>
          </p:cNvPicPr>
          <p:nvPr>
            <p:ph idx="1"/>
          </p:nvPr>
        </p:nvPicPr>
        <p:blipFill>
          <a:blip r:embed="rId3">
            <a:extLst>
              <a:ext uri="{28A0092B-C50C-407E-A947-70E740481C1C}">
                <a14:useLocalDpi xmlns:a14="http://schemas.microsoft.com/office/drawing/2010/main" val="0"/>
              </a:ext>
            </a:extLst>
          </a:blip>
          <a:srcRect t="3848" b="3848"/>
          <a:stretch>
            <a:fillRect/>
          </a:stretch>
        </p:blipFill>
        <p:spPr/>
      </p:pic>
      <p:sp>
        <p:nvSpPr>
          <p:cNvPr id="4" name="Text Placeholder 3"/>
          <p:cNvSpPr>
            <a:spLocks noGrp="1"/>
          </p:cNvSpPr>
          <p:nvPr>
            <p:ph type="body" sz="half" idx="2"/>
          </p:nvPr>
        </p:nvSpPr>
        <p:spPr>
          <a:xfrm rot="-900000">
            <a:off x="2863860" y="5191024"/>
            <a:ext cx="4394682" cy="1789331"/>
          </a:xfrm>
        </p:spPr>
        <p:txBody>
          <a:bodyPr>
            <a:normAutofit/>
          </a:bodyPr>
          <a:lstStyle/>
          <a:p>
            <a:pPr marL="342900" indent="-342900">
              <a:buFont typeface="Arial"/>
              <a:buChar char="•"/>
            </a:pPr>
            <a:r>
              <a:rPr lang="en-US" sz="2200" dirty="0" smtClean="0"/>
              <a:t>Error bars will decrease with the next Gaia releases.</a:t>
            </a:r>
          </a:p>
          <a:p>
            <a:pPr marL="342900" indent="-342900">
              <a:buFont typeface="Arial"/>
              <a:buChar char="•"/>
            </a:pPr>
            <a:r>
              <a:rPr lang="en-US" sz="2200" dirty="0" smtClean="0"/>
              <a:t>Kinematic outliers sign of DM substructure?</a:t>
            </a:r>
            <a:endParaRPr lang="en-US" sz="2200" dirty="0"/>
          </a:p>
        </p:txBody>
      </p:sp>
      <p:sp>
        <p:nvSpPr>
          <p:cNvPr id="6" name="Date Placeholder 5"/>
          <p:cNvSpPr>
            <a:spLocks noGrp="1"/>
          </p:cNvSpPr>
          <p:nvPr>
            <p:ph type="dt" sz="half" idx="10"/>
          </p:nvPr>
        </p:nvSpPr>
        <p:spPr/>
        <p:txBody>
          <a:bodyPr/>
          <a:lstStyle/>
          <a:p>
            <a:fld id="{3B749324-CE4B-7246-8852-632DA40A851C}" type="datetime1">
              <a:rPr lang="en-US" smtClean="0"/>
              <a:t>8/9/17</a:t>
            </a:fld>
            <a:endParaRPr lang="en-US"/>
          </a:p>
        </p:txBody>
      </p:sp>
      <p:sp>
        <p:nvSpPr>
          <p:cNvPr id="7" name="Footer Placeholder 6"/>
          <p:cNvSpPr>
            <a:spLocks noGrp="1"/>
          </p:cNvSpPr>
          <p:nvPr>
            <p:ph type="ftr" sz="quarter" idx="11"/>
          </p:nvPr>
        </p:nvSpPr>
        <p:spPr>
          <a:xfrm rot="-900000">
            <a:off x="4417980" y="6551851"/>
            <a:ext cx="3063047" cy="365125"/>
          </a:xfrm>
        </p:spPr>
        <p:txBody>
          <a:bodyPr/>
          <a:lstStyle/>
          <a:p>
            <a:r>
              <a:rPr lang="en-US" dirty="0" smtClean="0"/>
              <a:t>Lina </a:t>
            </a:r>
            <a:r>
              <a:rPr lang="en-US" dirty="0" err="1" smtClean="0"/>
              <a:t>Necib</a:t>
            </a:r>
            <a:r>
              <a:rPr lang="en-US" dirty="0" smtClean="0"/>
              <a:t>, MIT</a:t>
            </a:r>
            <a:endParaRPr lang="en-US" dirty="0"/>
          </a:p>
        </p:txBody>
      </p:sp>
      <p:sp>
        <p:nvSpPr>
          <p:cNvPr id="8" name="Slide Number Placeholder 7"/>
          <p:cNvSpPr>
            <a:spLocks noGrp="1"/>
          </p:cNvSpPr>
          <p:nvPr>
            <p:ph type="sldNum" sz="quarter" idx="12"/>
          </p:nvPr>
        </p:nvSpPr>
        <p:spPr/>
        <p:txBody>
          <a:bodyPr/>
          <a:lstStyle/>
          <a:p>
            <a:fld id="{1AD20DFC-E2D5-4BD6-B744-D8DEEAB5F7C2}" type="slidenum">
              <a:rPr lang="en-US" smtClean="0"/>
              <a:pPr/>
              <a:t>26</a:t>
            </a:fld>
            <a:endParaRPr lang="en-US" dirty="0"/>
          </a:p>
        </p:txBody>
      </p:sp>
    </p:spTree>
    <p:extLst>
      <p:ext uri="{BB962C8B-B14F-4D97-AF65-F5344CB8AC3E}">
        <p14:creationId xmlns:p14="http://schemas.microsoft.com/office/powerpoint/2010/main" val="24526273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4" name="Date Placeholder 3"/>
          <p:cNvSpPr>
            <a:spLocks noGrp="1"/>
          </p:cNvSpPr>
          <p:nvPr>
            <p:ph type="dt" sz="half" idx="10"/>
          </p:nvPr>
        </p:nvSpPr>
        <p:spPr/>
        <p:txBody>
          <a:bodyPr/>
          <a:lstStyle/>
          <a:p>
            <a:fld id="{243B0CC9-6619-A849-864B-AC44EA6EC8BC}" type="datetime1">
              <a:rPr lang="en-US" smtClean="0"/>
              <a:t>8/9/17</a:t>
            </a:fld>
            <a:endParaRPr lang="en-US"/>
          </a:p>
        </p:txBody>
      </p:sp>
      <p:sp>
        <p:nvSpPr>
          <p:cNvPr id="5" name="Footer Placeholder 4"/>
          <p:cNvSpPr>
            <a:spLocks noGrp="1"/>
          </p:cNvSpPr>
          <p:nvPr>
            <p:ph type="ftr" sz="quarter" idx="11"/>
          </p:nvPr>
        </p:nvSpPr>
        <p:spPr/>
        <p:txBody>
          <a:bodyPr/>
          <a:lstStyle/>
          <a:p>
            <a:r>
              <a:rPr lang="en-US" smtClean="0"/>
              <a:t>Lina Necib, MIT</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27</a:t>
            </a:fld>
            <a:endParaRPr lang="en-US" dirty="0"/>
          </a:p>
        </p:txBody>
      </p:sp>
    </p:spTree>
    <p:extLst>
      <p:ext uri="{BB962C8B-B14F-4D97-AF65-F5344CB8AC3E}">
        <p14:creationId xmlns:p14="http://schemas.microsoft.com/office/powerpoint/2010/main" val="290162737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4" name="Date Placeholder 3"/>
          <p:cNvSpPr>
            <a:spLocks noGrp="1"/>
          </p:cNvSpPr>
          <p:nvPr>
            <p:ph type="dt" sz="half" idx="10"/>
          </p:nvPr>
        </p:nvSpPr>
        <p:spPr/>
        <p:txBody>
          <a:bodyPr/>
          <a:lstStyle/>
          <a:p>
            <a:fld id="{243B0CC9-6619-A849-864B-AC44EA6EC8BC}" type="datetime1">
              <a:rPr lang="en-US" smtClean="0"/>
              <a:t>8/9/17</a:t>
            </a:fld>
            <a:endParaRPr lang="en-US"/>
          </a:p>
        </p:txBody>
      </p:sp>
      <p:sp>
        <p:nvSpPr>
          <p:cNvPr id="5" name="Footer Placeholder 4"/>
          <p:cNvSpPr>
            <a:spLocks noGrp="1"/>
          </p:cNvSpPr>
          <p:nvPr>
            <p:ph type="ftr" sz="quarter" idx="11"/>
          </p:nvPr>
        </p:nvSpPr>
        <p:spPr/>
        <p:txBody>
          <a:bodyPr/>
          <a:lstStyle/>
          <a:p>
            <a:r>
              <a:rPr lang="en-US" smtClean="0"/>
              <a:t>Lina Necib, MIT</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28</a:t>
            </a:fld>
            <a:endParaRPr lang="en-US" dirty="0"/>
          </a:p>
        </p:txBody>
      </p:sp>
      <p:pic>
        <p:nvPicPr>
          <p:cNvPr id="8" name="Picture 7" descr="RAVE_fe_distribution.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176" y="1625600"/>
            <a:ext cx="4406900" cy="3606800"/>
          </a:xfrm>
          <a:prstGeom prst="rect">
            <a:avLst/>
          </a:prstGeom>
        </p:spPr>
      </p:pic>
    </p:spTree>
    <p:extLst>
      <p:ext uri="{BB962C8B-B14F-4D97-AF65-F5344CB8AC3E}">
        <p14:creationId xmlns:p14="http://schemas.microsoft.com/office/powerpoint/2010/main" val="25451664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Date Placeholder 2"/>
          <p:cNvSpPr>
            <a:spLocks noGrp="1"/>
          </p:cNvSpPr>
          <p:nvPr>
            <p:ph type="dt" sz="half" idx="10"/>
          </p:nvPr>
        </p:nvSpPr>
        <p:spPr/>
        <p:txBody>
          <a:bodyPr/>
          <a:lstStyle/>
          <a:p>
            <a:fld id="{F33B7E2A-BC6B-7046-AE62-AA9D857EC213}" type="datetime1">
              <a:rPr lang="en-US" smtClean="0"/>
              <a:t>8/9/17</a:t>
            </a:fld>
            <a:endParaRPr lang="en-US"/>
          </a:p>
        </p:txBody>
      </p:sp>
      <p:sp>
        <p:nvSpPr>
          <p:cNvPr id="4" name="Footer Placeholder 3"/>
          <p:cNvSpPr>
            <a:spLocks noGrp="1"/>
          </p:cNvSpPr>
          <p:nvPr>
            <p:ph type="ftr" sz="quarter" idx="11"/>
          </p:nvPr>
        </p:nvSpPr>
        <p:spPr/>
        <p:txBody>
          <a:bodyPr/>
          <a:lstStyle/>
          <a:p>
            <a:r>
              <a:rPr lang="en-US" smtClean="0"/>
              <a:t>Lina Necib, MIT</a:t>
            </a:r>
            <a:endParaRPr lang="en-US" dirty="0"/>
          </a:p>
        </p:txBody>
      </p:sp>
      <p:sp>
        <p:nvSpPr>
          <p:cNvPr id="5" name="Slide Number Placeholder 4"/>
          <p:cNvSpPr>
            <a:spLocks noGrp="1"/>
          </p:cNvSpPr>
          <p:nvPr>
            <p:ph type="sldNum" sz="quarter" idx="12"/>
          </p:nvPr>
        </p:nvSpPr>
        <p:spPr/>
        <p:txBody>
          <a:bodyPr/>
          <a:lstStyle/>
          <a:p>
            <a:fld id="{1AD20DFC-E2D5-4BD6-B744-D8DEEAB5F7C2}" type="slidenum">
              <a:rPr lang="en-US" smtClean="0"/>
              <a:pPr/>
              <a:t>29</a:t>
            </a:fld>
            <a:endParaRPr lang="en-US"/>
          </a:p>
        </p:txBody>
      </p:sp>
      <p:pic>
        <p:nvPicPr>
          <p:cNvPr id="6" name="Picture 5" descr="probability_distribution_15.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2743" y="1663700"/>
            <a:ext cx="4445000" cy="3517900"/>
          </a:xfrm>
          <a:prstGeom prst="rect">
            <a:avLst/>
          </a:prstGeom>
        </p:spPr>
      </p:pic>
    </p:spTree>
    <p:extLst>
      <p:ext uri="{BB962C8B-B14F-4D97-AF65-F5344CB8AC3E}">
        <p14:creationId xmlns:p14="http://schemas.microsoft.com/office/powerpoint/2010/main" val="507121526"/>
      </p:ext>
    </p:extLst>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Empirically Determined Velocity Distribution of DM!</a:t>
            </a:r>
            <a:endParaRPr lang="en-US" dirty="0"/>
          </a:p>
        </p:txBody>
      </p:sp>
      <p:pic>
        <p:nvPicPr>
          <p:cNvPr id="4" name="Content Placeholder 3" descr="final_rave_vel_plotz_cut15fe_18bins_15.pdf"/>
          <p:cNvPicPr>
            <a:picLocks noGrp="1" noChangeAspect="1"/>
          </p:cNvPicPr>
          <p:nvPr>
            <p:ph idx="1"/>
          </p:nvPr>
        </p:nvPicPr>
        <p:blipFill>
          <a:blip r:embed="rId3">
            <a:extLst>
              <a:ext uri="{28A0092B-C50C-407E-A947-70E740481C1C}">
                <a14:useLocalDpi xmlns:a14="http://schemas.microsoft.com/office/drawing/2010/main" val="0"/>
              </a:ext>
            </a:extLst>
          </a:blip>
          <a:srcRect t="-19136" b="-19136"/>
          <a:stretch>
            <a:fillRect/>
          </a:stretch>
        </p:blipFill>
        <p:spPr/>
      </p:pic>
      <p:sp>
        <p:nvSpPr>
          <p:cNvPr id="5" name="Date Placeholder 4"/>
          <p:cNvSpPr>
            <a:spLocks noGrp="1"/>
          </p:cNvSpPr>
          <p:nvPr>
            <p:ph type="dt" sz="half" idx="10"/>
          </p:nvPr>
        </p:nvSpPr>
        <p:spPr/>
        <p:txBody>
          <a:bodyPr/>
          <a:lstStyle/>
          <a:p>
            <a:fld id="{F5730D08-DBD8-E54B-94F9-C6D066A85807}" type="datetime1">
              <a:rPr lang="en-US" smtClean="0"/>
              <a:t>8/9/17</a:t>
            </a:fld>
            <a:endParaRPr lang="en-US" dirty="0"/>
          </a:p>
        </p:txBody>
      </p:sp>
      <p:sp>
        <p:nvSpPr>
          <p:cNvPr id="6" name="Footer Placeholder 5"/>
          <p:cNvSpPr>
            <a:spLocks noGrp="1"/>
          </p:cNvSpPr>
          <p:nvPr>
            <p:ph type="ftr" sz="quarter" idx="11"/>
          </p:nvPr>
        </p:nvSpPr>
        <p:spPr/>
        <p:txBody>
          <a:bodyPr/>
          <a:lstStyle/>
          <a:p>
            <a:r>
              <a:rPr lang="en-US" smtClean="0"/>
              <a:t>Lina Necib, MIT</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3</a:t>
            </a:fld>
            <a:endParaRPr lang="en-US" dirty="0"/>
          </a:p>
        </p:txBody>
      </p:sp>
      <p:sp>
        <p:nvSpPr>
          <p:cNvPr id="3" name="Rounded Rectangle 2"/>
          <p:cNvSpPr/>
          <p:nvPr/>
        </p:nvSpPr>
        <p:spPr>
          <a:xfrm>
            <a:off x="1549978" y="1946609"/>
            <a:ext cx="6415431" cy="3437629"/>
          </a:xfrm>
          <a:prstGeom prst="roundRect">
            <a:avLst/>
          </a:prstGeom>
          <a:gradFill flip="none" rotWithShape="1">
            <a:gsLst>
              <a:gs pos="0">
                <a:schemeClr val="dk1">
                  <a:tint val="14000"/>
                  <a:satMod val="180000"/>
                  <a:lumMod val="100000"/>
                  <a:alpha val="86000"/>
                </a:schemeClr>
              </a:gs>
              <a:gs pos="42000">
                <a:schemeClr val="dk1">
                  <a:tint val="40000"/>
                  <a:satMod val="160000"/>
                  <a:lumMod val="94000"/>
                  <a:alpha val="86000"/>
                </a:schemeClr>
              </a:gs>
              <a:gs pos="100000">
                <a:schemeClr val="dk1">
                  <a:tint val="94000"/>
                  <a:satMod val="140000"/>
                  <a:alpha val="86000"/>
                </a:schemeClr>
              </a:gs>
            </a:gsLst>
            <a:lin ang="5160000" scaled="1"/>
            <a:tileRect/>
          </a:gradFill>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smtClean="0">
                <a:solidFill>
                  <a:srgbClr val="FF0000"/>
                </a:solidFill>
              </a:rPr>
              <a:t>This makes the bounds on dark matter in direct detection experiments weaker at masses of ~10 </a:t>
            </a:r>
            <a:r>
              <a:rPr lang="en-US" sz="3200" dirty="0" err="1" smtClean="0">
                <a:solidFill>
                  <a:srgbClr val="FF0000"/>
                </a:solidFill>
              </a:rPr>
              <a:t>GeV</a:t>
            </a:r>
            <a:r>
              <a:rPr lang="en-US" sz="3200" dirty="0" smtClean="0">
                <a:solidFill>
                  <a:srgbClr val="FF0000"/>
                </a:solidFill>
              </a:rPr>
              <a:t>!</a:t>
            </a:r>
            <a:endParaRPr lang="en-US" sz="3200" dirty="0">
              <a:solidFill>
                <a:srgbClr val="FF0000"/>
              </a:solidFill>
            </a:endParaRPr>
          </a:p>
        </p:txBody>
      </p:sp>
    </p:spTree>
    <p:extLst>
      <p:ext uri="{BB962C8B-B14F-4D97-AF65-F5344CB8AC3E}">
        <p14:creationId xmlns:p14="http://schemas.microsoft.com/office/powerpoint/2010/main" val="4433567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5/19/17</a:t>
            </a:r>
            <a:endParaRPr lang="en-US" dirty="0"/>
          </a:p>
        </p:txBody>
      </p:sp>
      <p:sp>
        <p:nvSpPr>
          <p:cNvPr id="5" name="Footer Placeholder 4"/>
          <p:cNvSpPr>
            <a:spLocks noGrp="1"/>
          </p:cNvSpPr>
          <p:nvPr>
            <p:ph type="ftr" sz="quarter" idx="11"/>
          </p:nvPr>
        </p:nvSpPr>
        <p:spPr/>
        <p:txBody>
          <a:bodyPr/>
          <a:lstStyle/>
          <a:p>
            <a:r>
              <a:rPr lang="en-US" smtClean="0"/>
              <a:t>Lina Necib, MIT</a:t>
            </a:r>
            <a:endParaRPr lang="en-US" dirty="0"/>
          </a:p>
        </p:txBody>
      </p:sp>
      <p:sp>
        <p:nvSpPr>
          <p:cNvPr id="6" name="Slide Number Placeholder 5"/>
          <p:cNvSpPr>
            <a:spLocks noGrp="1"/>
          </p:cNvSpPr>
          <p:nvPr>
            <p:ph type="sldNum" sz="quarter" idx="12"/>
          </p:nvPr>
        </p:nvSpPr>
        <p:spPr/>
        <p:txBody>
          <a:bodyPr>
            <a:normAutofit fontScale="92500" lnSpcReduction="20000"/>
          </a:bodyPr>
          <a:lstStyle/>
          <a:p>
            <a:fld id="{5744759D-0EFF-4FB2-9CCE-04E00944F0FE}" type="slidenum">
              <a:rPr lang="en-US" smtClean="0"/>
              <a:pPr/>
              <a:t>30</a:t>
            </a:fld>
            <a:endParaRPr lang="en-US" dirty="0"/>
          </a:p>
        </p:txBody>
      </p:sp>
      <p:pic>
        <p:nvPicPr>
          <p:cNvPr id="7" name="Picture 6" descr="Eris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6543" y="0"/>
            <a:ext cx="6858000" cy="6858000"/>
          </a:xfrm>
          <a:prstGeom prst="rect">
            <a:avLst/>
          </a:prstGeom>
        </p:spPr>
      </p:pic>
      <p:sp>
        <p:nvSpPr>
          <p:cNvPr id="8" name="TextBox 7"/>
          <p:cNvSpPr txBox="1"/>
          <p:nvPr/>
        </p:nvSpPr>
        <p:spPr>
          <a:xfrm>
            <a:off x="5436794" y="1864796"/>
            <a:ext cx="3359965" cy="3970318"/>
          </a:xfrm>
          <a:prstGeom prst="rect">
            <a:avLst/>
          </a:prstGeom>
          <a:blipFill dpi="0" rotWithShape="1">
            <a:blip r:embed="rId4">
              <a:alphaModFix amt="75000"/>
              <a:duotone>
                <a:schemeClr val="dk1">
                  <a:shade val="30000"/>
                  <a:satMod val="120000"/>
                </a:schemeClr>
                <a:schemeClr val="dk1">
                  <a:tint val="70000"/>
                  <a:satMod val="350000"/>
                  <a:lumMod val="110000"/>
                </a:schemeClr>
              </a:duotone>
            </a:blip>
            <a:srcRect/>
            <a:stretch>
              <a:fillRect/>
            </a:stretch>
          </a:blipFill>
        </p:spPr>
        <p:style>
          <a:lnRef idx="1">
            <a:schemeClr val="dk1"/>
          </a:lnRef>
          <a:fillRef idx="2">
            <a:schemeClr val="dk1"/>
          </a:fillRef>
          <a:effectRef idx="1">
            <a:schemeClr val="dk1"/>
          </a:effectRef>
          <a:fontRef idx="minor">
            <a:schemeClr val="dk1"/>
          </a:fontRef>
        </p:style>
        <p:txBody>
          <a:bodyPr wrap="square" rtlCol="0">
            <a:spAutoFit/>
          </a:bodyPr>
          <a:lstStyle/>
          <a:p>
            <a:pPr marL="285750" indent="-285750">
              <a:buFont typeface="Arial"/>
              <a:buChar char="•"/>
            </a:pPr>
            <a:r>
              <a:rPr lang="en-US" dirty="0" smtClean="0">
                <a:solidFill>
                  <a:srgbClr val="FFFFFF"/>
                </a:solidFill>
              </a:rPr>
              <a:t>Hydrodynamic zoom in simulation of the Milky way. </a:t>
            </a:r>
          </a:p>
          <a:p>
            <a:pPr marL="285750" indent="-285750">
              <a:buFont typeface="Arial"/>
              <a:buChar char="•"/>
            </a:pPr>
            <a:r>
              <a:rPr lang="en-US" dirty="0" smtClean="0">
                <a:solidFill>
                  <a:srgbClr val="FFFFFF"/>
                </a:solidFill>
              </a:rPr>
              <a:t>Softening length 120pc.</a:t>
            </a:r>
          </a:p>
          <a:p>
            <a:pPr marL="285750" indent="-285750">
              <a:buFont typeface="Arial"/>
              <a:buChar char="•"/>
            </a:pPr>
            <a:r>
              <a:rPr lang="en-US" dirty="0" smtClean="0">
                <a:solidFill>
                  <a:srgbClr val="FFFFFF"/>
                </a:solidFill>
              </a:rPr>
              <a:t>Evolution tracked from redshift 90 to present day, though we will focus on z=0.</a:t>
            </a:r>
          </a:p>
          <a:p>
            <a:pPr marL="285750" indent="-285750">
              <a:buFont typeface="Arial"/>
              <a:buChar char="•"/>
            </a:pPr>
            <a:r>
              <a:rPr lang="en-US" dirty="0" smtClean="0">
                <a:solidFill>
                  <a:srgbClr val="FFFFFF"/>
                </a:solidFill>
              </a:rPr>
              <a:t>7 10</a:t>
            </a:r>
            <a:r>
              <a:rPr lang="en-US" baseline="30000" dirty="0" smtClean="0">
                <a:solidFill>
                  <a:srgbClr val="FFFFFF"/>
                </a:solidFill>
              </a:rPr>
              <a:t>6</a:t>
            </a:r>
            <a:r>
              <a:rPr lang="en-US" dirty="0" smtClean="0">
                <a:solidFill>
                  <a:srgbClr val="FFFFFF"/>
                </a:solidFill>
              </a:rPr>
              <a:t>  DM particles</a:t>
            </a:r>
          </a:p>
          <a:p>
            <a:pPr marL="285750" indent="-285750">
              <a:buFont typeface="Arial"/>
              <a:buChar char="•"/>
            </a:pPr>
            <a:r>
              <a:rPr lang="en-US" dirty="0" smtClean="0">
                <a:solidFill>
                  <a:srgbClr val="FFFFFF"/>
                </a:solidFill>
              </a:rPr>
              <a:t>3 10</a:t>
            </a:r>
            <a:r>
              <a:rPr lang="en-US" baseline="30000" dirty="0" smtClean="0">
                <a:solidFill>
                  <a:srgbClr val="FFFFFF"/>
                </a:solidFill>
              </a:rPr>
              <a:t>6</a:t>
            </a:r>
            <a:r>
              <a:rPr lang="en-US" dirty="0" smtClean="0">
                <a:solidFill>
                  <a:srgbClr val="FFFFFF"/>
                </a:solidFill>
              </a:rPr>
              <a:t> gas particles</a:t>
            </a:r>
          </a:p>
          <a:p>
            <a:pPr marL="285750" indent="-285750">
              <a:buFont typeface="Arial"/>
              <a:buChar char="•"/>
            </a:pPr>
            <a:r>
              <a:rPr lang="en-US" dirty="0" smtClean="0">
                <a:solidFill>
                  <a:srgbClr val="FFFFFF"/>
                </a:solidFill>
              </a:rPr>
              <a:t>8.6 10</a:t>
            </a:r>
            <a:r>
              <a:rPr lang="en-US" baseline="30000" dirty="0" smtClean="0">
                <a:solidFill>
                  <a:srgbClr val="FFFFFF"/>
                </a:solidFill>
              </a:rPr>
              <a:t>6</a:t>
            </a:r>
            <a:r>
              <a:rPr lang="en-US" dirty="0" smtClean="0">
                <a:solidFill>
                  <a:srgbClr val="FFFFFF"/>
                </a:solidFill>
              </a:rPr>
              <a:t> star particles.</a:t>
            </a:r>
          </a:p>
          <a:p>
            <a:pPr marL="285750" indent="-285750">
              <a:buFont typeface="Arial"/>
              <a:buChar char="•"/>
            </a:pPr>
            <a:r>
              <a:rPr lang="en-US" dirty="0" smtClean="0">
                <a:solidFill>
                  <a:srgbClr val="FFFFFF"/>
                </a:solidFill>
              </a:rPr>
              <a:t>M</a:t>
            </a:r>
            <a:r>
              <a:rPr lang="en-US" baseline="-25000" dirty="0" smtClean="0">
                <a:solidFill>
                  <a:srgbClr val="FFFFFF"/>
                </a:solidFill>
              </a:rPr>
              <a:t>DM</a:t>
            </a:r>
            <a:r>
              <a:rPr lang="en-US" dirty="0" smtClean="0">
                <a:solidFill>
                  <a:srgbClr val="FFFFFF"/>
                </a:solidFill>
              </a:rPr>
              <a:t> = 9.8 10</a:t>
            </a:r>
            <a:r>
              <a:rPr lang="en-US" baseline="30000" dirty="0" smtClean="0">
                <a:solidFill>
                  <a:srgbClr val="FFFFFF"/>
                </a:solidFill>
              </a:rPr>
              <a:t>4</a:t>
            </a:r>
            <a:r>
              <a:rPr lang="en-US" dirty="0" smtClean="0">
                <a:solidFill>
                  <a:srgbClr val="FFFFFF"/>
                </a:solidFill>
              </a:rPr>
              <a:t> Solar mass</a:t>
            </a:r>
          </a:p>
          <a:p>
            <a:pPr marL="285750" indent="-285750">
              <a:buFont typeface="Arial"/>
              <a:buChar char="•"/>
            </a:pPr>
            <a:r>
              <a:rPr lang="en-US" dirty="0" err="1" smtClean="0">
                <a:solidFill>
                  <a:srgbClr val="FFFFFF"/>
                </a:solidFill>
              </a:rPr>
              <a:t>M</a:t>
            </a:r>
            <a:r>
              <a:rPr lang="en-US" baseline="-25000" dirty="0" err="1" smtClean="0">
                <a:solidFill>
                  <a:srgbClr val="FFFFFF"/>
                </a:solidFill>
              </a:rPr>
              <a:t>gas</a:t>
            </a:r>
            <a:r>
              <a:rPr lang="en-US" dirty="0" smtClean="0">
                <a:solidFill>
                  <a:srgbClr val="FFFFFF"/>
                </a:solidFill>
              </a:rPr>
              <a:t> = 2 10</a:t>
            </a:r>
            <a:r>
              <a:rPr lang="en-US" baseline="30000" dirty="0" smtClean="0">
                <a:solidFill>
                  <a:srgbClr val="FFFFFF"/>
                </a:solidFill>
              </a:rPr>
              <a:t>4</a:t>
            </a:r>
            <a:r>
              <a:rPr lang="en-US" dirty="0" smtClean="0">
                <a:solidFill>
                  <a:srgbClr val="FFFFFF"/>
                </a:solidFill>
              </a:rPr>
              <a:t> Solar mass</a:t>
            </a:r>
          </a:p>
          <a:p>
            <a:pPr marL="285750" indent="-285750">
              <a:buFont typeface="Arial"/>
              <a:buChar char="•"/>
            </a:pPr>
            <a:r>
              <a:rPr lang="en-US" dirty="0" smtClean="0">
                <a:solidFill>
                  <a:srgbClr val="FFFFFF"/>
                </a:solidFill>
              </a:rPr>
              <a:t>Halo mass= 8 10</a:t>
            </a:r>
            <a:r>
              <a:rPr lang="en-US" baseline="30000" dirty="0" smtClean="0">
                <a:solidFill>
                  <a:srgbClr val="FFFFFF"/>
                </a:solidFill>
              </a:rPr>
              <a:t>11</a:t>
            </a:r>
            <a:r>
              <a:rPr lang="en-US" dirty="0" smtClean="0">
                <a:solidFill>
                  <a:srgbClr val="FFFFFF"/>
                </a:solidFill>
              </a:rPr>
              <a:t> Solar mass.</a:t>
            </a:r>
            <a:endParaRPr lang="en-US" dirty="0">
              <a:solidFill>
                <a:srgbClr val="FFFFFF"/>
              </a:solidFill>
            </a:endParaRPr>
          </a:p>
        </p:txBody>
      </p:sp>
      <p:sp>
        <p:nvSpPr>
          <p:cNvPr id="10" name="Title 9"/>
          <p:cNvSpPr>
            <a:spLocks noGrp="1"/>
          </p:cNvSpPr>
          <p:nvPr>
            <p:ph type="title"/>
          </p:nvPr>
        </p:nvSpPr>
        <p:spPr/>
        <p:txBody>
          <a:bodyPr/>
          <a:lstStyle/>
          <a:p>
            <a:r>
              <a:rPr lang="en-US" dirty="0" smtClean="0">
                <a:solidFill>
                  <a:schemeClr val="bg1"/>
                </a:solidFill>
              </a:rPr>
              <a:t>Eris</a:t>
            </a:r>
            <a:endParaRPr lang="en-US" dirty="0">
              <a:solidFill>
                <a:schemeClr val="bg1"/>
              </a:solidFill>
            </a:endParaRPr>
          </a:p>
        </p:txBody>
      </p:sp>
    </p:spTree>
    <p:extLst>
      <p:ext uri="{BB962C8B-B14F-4D97-AF65-F5344CB8AC3E}">
        <p14:creationId xmlns:p14="http://schemas.microsoft.com/office/powerpoint/2010/main" val="28363631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23296" y="1954981"/>
            <a:ext cx="8807205" cy="3934867"/>
          </a:xfrm>
          <a:prstGeom prst="roundRect">
            <a:avLst>
              <a:gd name="adj" fmla="val 12907"/>
            </a:avLst>
          </a:prstGeom>
          <a:solidFill>
            <a:srgbClr val="FFFFFF"/>
          </a:solid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865549" y="166063"/>
            <a:ext cx="5064953" cy="1695631"/>
          </a:xfrm>
        </p:spPr>
        <p:txBody>
          <a:bodyPr>
            <a:normAutofit fontScale="90000"/>
          </a:bodyPr>
          <a:lstStyle/>
          <a:p>
            <a:r>
              <a:rPr lang="en-US" dirty="0" smtClean="0"/>
              <a:t>Stellar and Dark Matter Distributions</a:t>
            </a:r>
            <a:endParaRPr lang="en-US" dirty="0"/>
          </a:p>
        </p:txBody>
      </p:sp>
      <p:sp>
        <p:nvSpPr>
          <p:cNvPr id="4" name="Date Placeholder 3"/>
          <p:cNvSpPr>
            <a:spLocks noGrp="1"/>
          </p:cNvSpPr>
          <p:nvPr>
            <p:ph type="dt" sz="half" idx="10"/>
          </p:nvPr>
        </p:nvSpPr>
        <p:spPr/>
        <p:txBody>
          <a:bodyPr/>
          <a:lstStyle/>
          <a:p>
            <a:r>
              <a:rPr lang="en-US" smtClean="0"/>
              <a:t>5/19/17</a:t>
            </a:r>
            <a:endParaRPr lang="en-US" dirty="0"/>
          </a:p>
        </p:txBody>
      </p:sp>
      <p:sp>
        <p:nvSpPr>
          <p:cNvPr id="5" name="Footer Placeholder 4"/>
          <p:cNvSpPr>
            <a:spLocks noGrp="1"/>
          </p:cNvSpPr>
          <p:nvPr>
            <p:ph type="ftr" sz="quarter" idx="11"/>
          </p:nvPr>
        </p:nvSpPr>
        <p:spPr/>
        <p:txBody>
          <a:bodyPr/>
          <a:lstStyle/>
          <a:p>
            <a:r>
              <a:rPr lang="en-US" smtClean="0"/>
              <a:t>Lina Necib, MIT</a:t>
            </a:r>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31</a:t>
            </a:fld>
            <a:endParaRPr lang="en-US" dirty="0"/>
          </a:p>
        </p:txBody>
      </p:sp>
      <p:pic>
        <p:nvPicPr>
          <p:cNvPr id="7" name="Picture 6" descr="galactic_distribution_v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895" y="1861694"/>
            <a:ext cx="4390263" cy="3874407"/>
          </a:xfrm>
          <a:prstGeom prst="rect">
            <a:avLst/>
          </a:prstGeom>
        </p:spPr>
      </p:pic>
      <p:pic>
        <p:nvPicPr>
          <p:cNvPr id="11" name="Picture 10" descr="galactic_distribution_vz.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3750" y="1861694"/>
            <a:ext cx="4276752" cy="3752850"/>
          </a:xfrm>
          <a:prstGeom prst="rect">
            <a:avLst/>
          </a:prstGeom>
        </p:spPr>
      </p:pic>
    </p:spTree>
    <p:extLst>
      <p:ext uri="{BB962C8B-B14F-4D97-AF65-F5344CB8AC3E}">
        <p14:creationId xmlns:p14="http://schemas.microsoft.com/office/powerpoint/2010/main" val="22380725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5200" y="2104571"/>
            <a:ext cx="5271247" cy="4350160"/>
          </a:xfrm>
          <a:prstGeom prst="rect">
            <a:avLst/>
          </a:prstGeom>
          <a:solidFill>
            <a:srgbClr val="FFFFFF"/>
          </a:solid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5/19/17</a:t>
            </a:r>
            <a:endParaRPr lang="en-US"/>
          </a:p>
        </p:txBody>
      </p:sp>
      <p:sp>
        <p:nvSpPr>
          <p:cNvPr id="5" name="Footer Placeholder 4"/>
          <p:cNvSpPr>
            <a:spLocks noGrp="1"/>
          </p:cNvSpPr>
          <p:nvPr>
            <p:ph type="ftr" sz="quarter" idx="11"/>
          </p:nvPr>
        </p:nvSpPr>
        <p:spPr/>
        <p:txBody>
          <a:bodyPr/>
          <a:lstStyle/>
          <a:p>
            <a:r>
              <a:rPr lang="en-US" smtClean="0"/>
              <a:t>Lina Necib, MIT</a:t>
            </a:r>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32</a:t>
            </a:fld>
            <a:endParaRPr lang="en-US"/>
          </a:p>
        </p:txBody>
      </p:sp>
      <p:pic>
        <p:nvPicPr>
          <p:cNvPr id="7" name="Picture 6" descr="galactic_distribution_vtheta.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4057" y="1984331"/>
            <a:ext cx="5080000" cy="4470400"/>
          </a:xfrm>
          <a:prstGeom prst="rect">
            <a:avLst/>
          </a:prstGeom>
        </p:spPr>
      </p:pic>
      <p:sp>
        <p:nvSpPr>
          <p:cNvPr id="12" name="Rounded Rectangular Callout 11"/>
          <p:cNvSpPr/>
          <p:nvPr/>
        </p:nvSpPr>
        <p:spPr>
          <a:xfrm>
            <a:off x="774095" y="2104571"/>
            <a:ext cx="2431143" cy="858762"/>
          </a:xfrm>
          <a:prstGeom prst="wedgeRoundRectCallout">
            <a:avLst>
              <a:gd name="adj1" fmla="val 175275"/>
              <a:gd name="adj2" fmla="val 194696"/>
              <a:gd name="adj3" fmla="val 16667"/>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err="1" smtClean="0"/>
              <a:t>Prograde</a:t>
            </a:r>
            <a:r>
              <a:rPr lang="en-US" dirty="0" smtClean="0"/>
              <a:t> rotation found in Eris</a:t>
            </a:r>
            <a:endParaRPr lang="en-US" dirty="0"/>
          </a:p>
        </p:txBody>
      </p:sp>
      <p:sp>
        <p:nvSpPr>
          <p:cNvPr id="3" name="Donut 2"/>
          <p:cNvSpPr/>
          <p:nvPr/>
        </p:nvSpPr>
        <p:spPr>
          <a:xfrm>
            <a:off x="592584" y="4945799"/>
            <a:ext cx="2262186" cy="617496"/>
          </a:xfrm>
          <a:prstGeom prst="donu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1" name="Curved Connector 10"/>
          <p:cNvCxnSpPr/>
          <p:nvPr/>
        </p:nvCxnSpPr>
        <p:spPr>
          <a:xfrm rot="16200000" flipH="1">
            <a:off x="754166" y="3888021"/>
            <a:ext cx="1421411" cy="1381552"/>
          </a:xfrm>
          <a:prstGeom prst="curvedConnector3">
            <a:avLst>
              <a:gd name="adj1" fmla="val 101639"/>
            </a:avLst>
          </a:prstGeom>
          <a:ln w="38100" cmpd="sng">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a:off x="501042" y="3868092"/>
            <a:ext cx="273053" cy="2421023"/>
          </a:xfrm>
          <a:prstGeom prst="straightConnector1">
            <a:avLst/>
          </a:prstGeom>
          <a:ln w="57150" cmpd="sng">
            <a:solidFill>
              <a:srgbClr val="BC300A"/>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25" name="Oval 24"/>
          <p:cNvSpPr/>
          <p:nvPr/>
        </p:nvSpPr>
        <p:spPr>
          <a:xfrm>
            <a:off x="501042" y="3611772"/>
            <a:ext cx="526019" cy="512638"/>
          </a:xfrm>
          <a:prstGeom prst="ellipse">
            <a:avLst/>
          </a:prstGeom>
          <a:solidFill>
            <a:srgbClr val="000090"/>
          </a:solidFill>
        </p:spPr>
        <p:style>
          <a:lnRef idx="1">
            <a:schemeClr val="dk1"/>
          </a:lnRef>
          <a:fillRef idx="3">
            <a:schemeClr val="dk1"/>
          </a:fillRef>
          <a:effectRef idx="2">
            <a:schemeClr val="dk1"/>
          </a:effectRef>
          <a:fontRef idx="minor">
            <a:schemeClr val="lt1"/>
          </a:fontRef>
        </p:style>
        <p:txBody>
          <a:bodyPr rtlCol="0" anchor="ctr"/>
          <a:lstStyle/>
          <a:p>
            <a:pPr algn="ctr"/>
            <a:r>
              <a:rPr lang="en-US" sz="800" dirty="0" smtClean="0"/>
              <a:t>DM</a:t>
            </a:r>
            <a:endParaRPr lang="en-US" sz="800" dirty="0"/>
          </a:p>
        </p:txBody>
      </p:sp>
      <p:sp>
        <p:nvSpPr>
          <p:cNvPr id="13" name="Title 2"/>
          <p:cNvSpPr txBox="1">
            <a:spLocks/>
          </p:cNvSpPr>
          <p:nvPr/>
        </p:nvSpPr>
        <p:spPr>
          <a:xfrm>
            <a:off x="3865549" y="166063"/>
            <a:ext cx="5064953" cy="1695631"/>
          </a:xfrm>
          <a:prstGeom prst="rect">
            <a:avLst/>
          </a:prstGeom>
        </p:spPr>
        <p:txBody>
          <a:bodyPr vert="horz" lIns="91440" tIns="45720" rIns="91440" bIns="45720" rtlCol="0" anchor="b">
            <a:normAutofit fontScale="90000"/>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mtClean="0"/>
              <a:t>Stellar and Dark Matter Distributions</a:t>
            </a:r>
            <a:endParaRPr lang="en-US" dirty="0"/>
          </a:p>
        </p:txBody>
      </p:sp>
    </p:spTree>
    <p:extLst>
      <p:ext uri="{BB962C8B-B14F-4D97-AF65-F5344CB8AC3E}">
        <p14:creationId xmlns:p14="http://schemas.microsoft.com/office/powerpoint/2010/main" val="3398146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5200" y="2104571"/>
            <a:ext cx="5271247" cy="4350160"/>
          </a:xfrm>
          <a:prstGeom prst="rect">
            <a:avLst/>
          </a:prstGeom>
          <a:solidFill>
            <a:srgbClr val="FFFFFF"/>
          </a:solid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5/19/17</a:t>
            </a:r>
            <a:endParaRPr lang="en-US"/>
          </a:p>
        </p:txBody>
      </p:sp>
      <p:sp>
        <p:nvSpPr>
          <p:cNvPr id="5" name="Footer Placeholder 4"/>
          <p:cNvSpPr>
            <a:spLocks noGrp="1"/>
          </p:cNvSpPr>
          <p:nvPr>
            <p:ph type="ftr" sz="quarter" idx="11"/>
          </p:nvPr>
        </p:nvSpPr>
        <p:spPr/>
        <p:txBody>
          <a:bodyPr/>
          <a:lstStyle/>
          <a:p>
            <a:r>
              <a:rPr lang="en-US" smtClean="0"/>
              <a:t>Lina Necib, MIT</a:t>
            </a:r>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33</a:t>
            </a:fld>
            <a:endParaRPr lang="en-US"/>
          </a:p>
        </p:txBody>
      </p:sp>
      <p:pic>
        <p:nvPicPr>
          <p:cNvPr id="7" name="Picture 6" descr="galactic_distribution_vtheta.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4057" y="1984331"/>
            <a:ext cx="5080000" cy="4470400"/>
          </a:xfrm>
          <a:prstGeom prst="rect">
            <a:avLst/>
          </a:prstGeom>
        </p:spPr>
      </p:pic>
      <p:sp>
        <p:nvSpPr>
          <p:cNvPr id="9" name="Rounded Rectangle 8"/>
          <p:cNvSpPr/>
          <p:nvPr/>
        </p:nvSpPr>
        <p:spPr>
          <a:xfrm>
            <a:off x="235266" y="4626732"/>
            <a:ext cx="3156857" cy="107647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t>There is no evidence for </a:t>
            </a:r>
            <a:r>
              <a:rPr lang="en-US" dirty="0"/>
              <a:t>significant </a:t>
            </a:r>
            <a:r>
              <a:rPr lang="en-US" dirty="0" err="1" smtClean="0"/>
              <a:t>prograde</a:t>
            </a:r>
            <a:r>
              <a:rPr lang="en-US" dirty="0" smtClean="0"/>
              <a:t> rotation for metal poor stars in data. </a:t>
            </a:r>
            <a:endParaRPr lang="en-US" dirty="0"/>
          </a:p>
        </p:txBody>
      </p:sp>
      <p:sp>
        <p:nvSpPr>
          <p:cNvPr id="12" name="Rounded Rectangular Callout 11"/>
          <p:cNvSpPr/>
          <p:nvPr/>
        </p:nvSpPr>
        <p:spPr>
          <a:xfrm>
            <a:off x="774095" y="2104571"/>
            <a:ext cx="2431143" cy="858762"/>
          </a:xfrm>
          <a:prstGeom prst="wedgeRoundRectCallout">
            <a:avLst>
              <a:gd name="adj1" fmla="val 175275"/>
              <a:gd name="adj2" fmla="val 194696"/>
              <a:gd name="adj3" fmla="val 16667"/>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err="1" smtClean="0"/>
              <a:t>Prograde</a:t>
            </a:r>
            <a:r>
              <a:rPr lang="en-US" dirty="0" smtClean="0"/>
              <a:t> rotation found in Eris</a:t>
            </a:r>
            <a:endParaRPr lang="en-US" dirty="0"/>
          </a:p>
        </p:txBody>
      </p:sp>
      <p:sp>
        <p:nvSpPr>
          <p:cNvPr id="10" name="Title 2"/>
          <p:cNvSpPr txBox="1">
            <a:spLocks/>
          </p:cNvSpPr>
          <p:nvPr/>
        </p:nvSpPr>
        <p:spPr>
          <a:xfrm>
            <a:off x="3865549" y="166063"/>
            <a:ext cx="5064953" cy="1695631"/>
          </a:xfrm>
          <a:prstGeom prst="rect">
            <a:avLst/>
          </a:prstGeom>
        </p:spPr>
        <p:txBody>
          <a:bodyPr vert="horz" lIns="91440" tIns="45720" rIns="91440" bIns="45720" rtlCol="0" anchor="b">
            <a:normAutofit fontScale="90000"/>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mtClean="0"/>
              <a:t>Stellar and Dark Matter Distributions</a:t>
            </a:r>
            <a:endParaRPr lang="en-US" dirty="0"/>
          </a:p>
        </p:txBody>
      </p:sp>
    </p:spTree>
    <p:extLst>
      <p:ext uri="{BB962C8B-B14F-4D97-AF65-F5344CB8AC3E}">
        <p14:creationId xmlns:p14="http://schemas.microsoft.com/office/powerpoint/2010/main" val="3778465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82362857"/>
              </p:ext>
            </p:extLst>
          </p:nvPr>
        </p:nvGraphicFramePr>
        <p:xfrm>
          <a:off x="508109" y="348627"/>
          <a:ext cx="8397876" cy="51350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ate Placeholder 4"/>
          <p:cNvSpPr>
            <a:spLocks noGrp="1"/>
          </p:cNvSpPr>
          <p:nvPr>
            <p:ph type="dt" sz="half" idx="10"/>
          </p:nvPr>
        </p:nvSpPr>
        <p:spPr/>
        <p:txBody>
          <a:bodyPr/>
          <a:lstStyle/>
          <a:p>
            <a:fld id="{614F38EC-8439-F04E-8833-5A6539E07465}" type="datetime1">
              <a:rPr lang="en-US" smtClean="0"/>
              <a:t>8/9/17</a:t>
            </a:fld>
            <a:endParaRPr lang="en-US"/>
          </a:p>
        </p:txBody>
      </p:sp>
      <p:sp>
        <p:nvSpPr>
          <p:cNvPr id="6" name="Footer Placeholder 5"/>
          <p:cNvSpPr>
            <a:spLocks noGrp="1"/>
          </p:cNvSpPr>
          <p:nvPr>
            <p:ph type="ftr" sz="quarter" idx="11"/>
          </p:nvPr>
        </p:nvSpPr>
        <p:spPr/>
        <p:txBody>
          <a:bodyPr/>
          <a:lstStyle/>
          <a:p>
            <a:r>
              <a:rPr lang="en-US" smtClean="0"/>
              <a:t>Lina Necib, MIT</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4</a:t>
            </a:fld>
            <a:endParaRPr lang="en-US" dirty="0"/>
          </a:p>
        </p:txBody>
      </p:sp>
    </p:spTree>
    <p:extLst>
      <p:ext uri="{BB962C8B-B14F-4D97-AF65-F5344CB8AC3E}">
        <p14:creationId xmlns:p14="http://schemas.microsoft.com/office/powerpoint/2010/main" val="30284580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olution of Galaxi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6100"/>
            <a:ext cx="9144000" cy="5741789"/>
          </a:xfrm>
          <a:prstGeom prst="rect">
            <a:avLst/>
          </a:prstGeom>
        </p:spPr>
      </p:pic>
      <p:sp>
        <p:nvSpPr>
          <p:cNvPr id="3" name="Rounded Rectangular Callout 2"/>
          <p:cNvSpPr/>
          <p:nvPr/>
        </p:nvSpPr>
        <p:spPr>
          <a:xfrm>
            <a:off x="7064375" y="4127500"/>
            <a:ext cx="1825625" cy="1190625"/>
          </a:xfrm>
          <a:prstGeom prst="wedgeRoundRectCallout">
            <a:avLst>
              <a:gd name="adj1" fmla="val -99094"/>
              <a:gd name="adj2" fmla="val -202834"/>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Older stars are metal poor stars!</a:t>
            </a:r>
            <a:endParaRPr lang="en-US" dirty="0">
              <a:solidFill>
                <a:srgbClr val="000000"/>
              </a:solidFill>
            </a:endParaRPr>
          </a:p>
        </p:txBody>
      </p:sp>
      <p:sp>
        <p:nvSpPr>
          <p:cNvPr id="6" name="Rounded Rectangle 5"/>
          <p:cNvSpPr/>
          <p:nvPr/>
        </p:nvSpPr>
        <p:spPr>
          <a:xfrm>
            <a:off x="349250" y="5479731"/>
            <a:ext cx="3365500" cy="137826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bg1"/>
                </a:solidFill>
              </a:rPr>
              <a:t>Means that this star has 1/10 of the iron fraction of the Sun</a:t>
            </a:r>
            <a:r>
              <a:rPr lang="en-US" dirty="0" smtClean="0">
                <a:solidFill>
                  <a:schemeClr val="bg1"/>
                </a:solidFill>
              </a:rPr>
              <a:t>.</a:t>
            </a:r>
            <a:endParaRPr lang="en-US" dirty="0">
              <a:solidFill>
                <a:schemeClr val="bg1"/>
              </a:solidFill>
            </a:endParaRPr>
          </a:p>
        </p:txBody>
      </p:sp>
      <p:sp>
        <p:nvSpPr>
          <p:cNvPr id="7" name="Left Arrow 6"/>
          <p:cNvSpPr/>
          <p:nvPr/>
        </p:nvSpPr>
        <p:spPr>
          <a:xfrm rot="20862221">
            <a:off x="1791386" y="1417025"/>
            <a:ext cx="4164164" cy="483284"/>
          </a:xfrm>
          <a:prstGeom prst="lef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More Elements</a:t>
            </a:r>
            <a:endParaRPr lang="en-US" dirty="0"/>
          </a:p>
        </p:txBody>
      </p:sp>
      <p:sp>
        <p:nvSpPr>
          <p:cNvPr id="8" name="Date Placeholder 7"/>
          <p:cNvSpPr>
            <a:spLocks noGrp="1"/>
          </p:cNvSpPr>
          <p:nvPr>
            <p:ph type="dt" sz="half" idx="10"/>
          </p:nvPr>
        </p:nvSpPr>
        <p:spPr/>
        <p:txBody>
          <a:bodyPr/>
          <a:lstStyle/>
          <a:p>
            <a:fld id="{62D42239-1307-974E-AD60-C15C3769DCF7}" type="datetime1">
              <a:rPr lang="en-US" smtClean="0"/>
              <a:t>8/9/17</a:t>
            </a:fld>
            <a:endParaRPr lang="en-US"/>
          </a:p>
        </p:txBody>
      </p:sp>
      <p:sp>
        <p:nvSpPr>
          <p:cNvPr id="9" name="Footer Placeholder 8"/>
          <p:cNvSpPr>
            <a:spLocks noGrp="1"/>
          </p:cNvSpPr>
          <p:nvPr>
            <p:ph type="ftr" sz="quarter" idx="11"/>
          </p:nvPr>
        </p:nvSpPr>
        <p:spPr/>
        <p:txBody>
          <a:bodyPr/>
          <a:lstStyle/>
          <a:p>
            <a:r>
              <a:rPr lang="en-US" smtClean="0"/>
              <a:t>Lina Necib, MIT</a:t>
            </a:r>
            <a:endParaRPr lang="en-US" dirty="0"/>
          </a:p>
        </p:txBody>
      </p:sp>
      <p:sp>
        <p:nvSpPr>
          <p:cNvPr id="10" name="Slide Number Placeholder 9"/>
          <p:cNvSpPr>
            <a:spLocks noGrp="1"/>
          </p:cNvSpPr>
          <p:nvPr>
            <p:ph type="sldNum" sz="quarter" idx="12"/>
          </p:nvPr>
        </p:nvSpPr>
        <p:spPr/>
        <p:txBody>
          <a:bodyPr/>
          <a:lstStyle/>
          <a:p>
            <a:fld id="{1AD20DFC-E2D5-4BD6-B744-D8DEEAB5F7C2}" type="slidenum">
              <a:rPr lang="en-US" smtClean="0"/>
              <a:pPr/>
              <a:t>5</a:t>
            </a:fld>
            <a:endParaRPr lang="en-US" dirty="0"/>
          </a:p>
        </p:txBody>
      </p:sp>
      <p:pic>
        <p:nvPicPr>
          <p:cNvPr id="5" name="Picture 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5635" y="5482821"/>
            <a:ext cx="1756218" cy="346769"/>
          </a:xfrm>
          <a:prstGeom prst="rect">
            <a:avLst/>
          </a:prstGeom>
        </p:spPr>
      </p:pic>
    </p:spTree>
    <p:extLst>
      <p:ext uri="{BB962C8B-B14F-4D97-AF65-F5344CB8AC3E}">
        <p14:creationId xmlns:p14="http://schemas.microsoft.com/office/powerpoint/2010/main" val="10830583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ream.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Rounded Rectangle 3"/>
          <p:cNvSpPr/>
          <p:nvPr/>
        </p:nvSpPr>
        <p:spPr>
          <a:xfrm>
            <a:off x="142875" y="127000"/>
            <a:ext cx="3397250" cy="100012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These old stars merged with our Milky Way along with the Dark Matter!</a:t>
            </a:r>
            <a:endParaRPr lang="en-US" dirty="0"/>
          </a:p>
        </p:txBody>
      </p:sp>
      <p:sp>
        <p:nvSpPr>
          <p:cNvPr id="5" name="Date Placeholder 4"/>
          <p:cNvSpPr>
            <a:spLocks noGrp="1"/>
          </p:cNvSpPr>
          <p:nvPr>
            <p:ph type="dt" sz="half" idx="10"/>
          </p:nvPr>
        </p:nvSpPr>
        <p:spPr/>
        <p:txBody>
          <a:bodyPr/>
          <a:lstStyle/>
          <a:p>
            <a:fld id="{D78ADDD8-FD27-B847-94A0-71E86DCA9FE9}" type="datetime1">
              <a:rPr lang="en-US" smtClean="0"/>
              <a:t>8/9/17</a:t>
            </a:fld>
            <a:endParaRPr lang="en-US"/>
          </a:p>
        </p:txBody>
      </p:sp>
      <p:sp>
        <p:nvSpPr>
          <p:cNvPr id="6" name="Footer Placeholder 5"/>
          <p:cNvSpPr>
            <a:spLocks noGrp="1"/>
          </p:cNvSpPr>
          <p:nvPr>
            <p:ph type="ftr" sz="quarter" idx="11"/>
          </p:nvPr>
        </p:nvSpPr>
        <p:spPr/>
        <p:txBody>
          <a:bodyPr/>
          <a:lstStyle/>
          <a:p>
            <a:r>
              <a:rPr lang="en-US" smtClean="0"/>
              <a:t>Lina Necib, MIT</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6</a:t>
            </a:fld>
            <a:endParaRPr lang="en-US" dirty="0"/>
          </a:p>
        </p:txBody>
      </p:sp>
    </p:spTree>
    <p:extLst>
      <p:ext uri="{BB962C8B-B14F-4D97-AF65-F5344CB8AC3E}">
        <p14:creationId xmlns:p14="http://schemas.microsoft.com/office/powerpoint/2010/main" val="279257256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10957" y="1809750"/>
            <a:ext cx="5847293" cy="4787900"/>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Eris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010957" cy="3010957"/>
          </a:xfrm>
          <a:prstGeom prst="rect">
            <a:avLst/>
          </a:prstGeom>
        </p:spPr>
      </p:pic>
      <p:sp>
        <p:nvSpPr>
          <p:cNvPr id="6" name="TextBox 5"/>
          <p:cNvSpPr txBox="1"/>
          <p:nvPr/>
        </p:nvSpPr>
        <p:spPr>
          <a:xfrm>
            <a:off x="460375" y="2173610"/>
            <a:ext cx="1952625" cy="830997"/>
          </a:xfrm>
          <a:prstGeom prst="rect">
            <a:avLst/>
          </a:prstGeom>
          <a:noFill/>
        </p:spPr>
        <p:txBody>
          <a:bodyPr wrap="square" rtlCol="0">
            <a:spAutoFit/>
          </a:bodyPr>
          <a:lstStyle/>
          <a:p>
            <a:pPr algn="ctr"/>
            <a:r>
              <a:rPr lang="en-US" sz="2400" dirty="0" smtClean="0"/>
              <a:t>Eris Simulation</a:t>
            </a:r>
            <a:endParaRPr lang="en-US" sz="2400" dirty="0"/>
          </a:p>
        </p:txBody>
      </p:sp>
      <p:sp>
        <p:nvSpPr>
          <p:cNvPr id="7" name="TextBox 6"/>
          <p:cNvSpPr txBox="1"/>
          <p:nvPr/>
        </p:nvSpPr>
        <p:spPr>
          <a:xfrm>
            <a:off x="460375" y="5556250"/>
            <a:ext cx="1952625" cy="1200329"/>
          </a:xfrm>
          <a:prstGeom prst="rect">
            <a:avLst/>
          </a:prstGeom>
          <a:noFill/>
        </p:spPr>
        <p:txBody>
          <a:bodyPr wrap="square" rtlCol="0">
            <a:spAutoFit/>
          </a:bodyPr>
          <a:lstStyle/>
          <a:p>
            <a:r>
              <a:rPr lang="en-US" dirty="0" smtClean="0"/>
              <a:t>This is being further studied in other simulations.</a:t>
            </a:r>
            <a:endParaRPr lang="en-US" dirty="0"/>
          </a:p>
        </p:txBody>
      </p:sp>
      <p:sp>
        <p:nvSpPr>
          <p:cNvPr id="8" name="Left Arrow 7"/>
          <p:cNvSpPr/>
          <p:nvPr/>
        </p:nvSpPr>
        <p:spPr>
          <a:xfrm rot="19222388">
            <a:off x="7210389" y="4519592"/>
            <a:ext cx="1109365" cy="495482"/>
          </a:xfrm>
          <a:prstGeom prst="lef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p>
        </p:txBody>
      </p:sp>
      <p:sp>
        <p:nvSpPr>
          <p:cNvPr id="9" name="Date Placeholder 8"/>
          <p:cNvSpPr>
            <a:spLocks noGrp="1"/>
          </p:cNvSpPr>
          <p:nvPr>
            <p:ph type="dt" sz="half" idx="10"/>
          </p:nvPr>
        </p:nvSpPr>
        <p:spPr/>
        <p:txBody>
          <a:bodyPr/>
          <a:lstStyle/>
          <a:p>
            <a:fld id="{E9278563-C054-434B-BC21-2DBC422961A0}" type="datetime1">
              <a:rPr lang="en-US" smtClean="0"/>
              <a:t>8/9/17</a:t>
            </a:fld>
            <a:endParaRPr lang="en-US"/>
          </a:p>
        </p:txBody>
      </p:sp>
      <p:sp>
        <p:nvSpPr>
          <p:cNvPr id="10" name="Footer Placeholder 9"/>
          <p:cNvSpPr>
            <a:spLocks noGrp="1"/>
          </p:cNvSpPr>
          <p:nvPr>
            <p:ph type="ftr" sz="quarter" idx="11"/>
          </p:nvPr>
        </p:nvSpPr>
        <p:spPr/>
        <p:txBody>
          <a:bodyPr/>
          <a:lstStyle/>
          <a:p>
            <a:r>
              <a:rPr lang="en-US" smtClean="0"/>
              <a:t>Lina Necib, MIT</a:t>
            </a:r>
            <a:endParaRPr lang="en-US" dirty="0"/>
          </a:p>
        </p:txBody>
      </p:sp>
      <p:sp>
        <p:nvSpPr>
          <p:cNvPr id="11" name="Slide Number Placeholder 10"/>
          <p:cNvSpPr>
            <a:spLocks noGrp="1"/>
          </p:cNvSpPr>
          <p:nvPr>
            <p:ph type="sldNum" sz="quarter" idx="12"/>
          </p:nvPr>
        </p:nvSpPr>
        <p:spPr/>
        <p:txBody>
          <a:bodyPr/>
          <a:lstStyle/>
          <a:p>
            <a:fld id="{1AD20DFC-E2D5-4BD6-B744-D8DEEAB5F7C2}" type="slidenum">
              <a:rPr lang="en-US" smtClean="0"/>
              <a:pPr/>
              <a:t>7</a:t>
            </a:fld>
            <a:endParaRPr lang="en-US" dirty="0"/>
          </a:p>
        </p:txBody>
      </p:sp>
      <p:pic>
        <p:nvPicPr>
          <p:cNvPr id="2" name="Picture 1" descr="galactic_distribution_vr.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0957" y="1570233"/>
            <a:ext cx="5847293" cy="5043291"/>
          </a:xfrm>
          <a:prstGeom prst="rect">
            <a:avLst/>
          </a:prstGeom>
        </p:spPr>
      </p:pic>
    </p:spTree>
    <p:extLst>
      <p:ext uri="{BB962C8B-B14F-4D97-AF65-F5344CB8AC3E}">
        <p14:creationId xmlns:p14="http://schemas.microsoft.com/office/powerpoint/2010/main" val="226098955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we find these Metal Poor Stars?</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FB790581-BD9B-8046-B920-C3B9D270F15C}" type="datetime1">
              <a:rPr lang="en-US" smtClean="0"/>
              <a:t>8/9/17</a:t>
            </a:fld>
            <a:endParaRPr lang="en-US"/>
          </a:p>
        </p:txBody>
      </p:sp>
      <p:sp>
        <p:nvSpPr>
          <p:cNvPr id="5" name="Footer Placeholder 4"/>
          <p:cNvSpPr>
            <a:spLocks noGrp="1"/>
          </p:cNvSpPr>
          <p:nvPr>
            <p:ph type="ftr" sz="quarter" idx="11"/>
          </p:nvPr>
        </p:nvSpPr>
        <p:spPr/>
        <p:txBody>
          <a:bodyPr/>
          <a:lstStyle/>
          <a:p>
            <a:r>
              <a:rPr lang="en-US" smtClean="0"/>
              <a:t>Lina Necib, MIT</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8</a:t>
            </a:fld>
            <a:endParaRPr lang="en-US" dirty="0"/>
          </a:p>
        </p:txBody>
      </p:sp>
    </p:spTree>
    <p:extLst>
      <p:ext uri="{BB962C8B-B14F-4D97-AF65-F5344CB8AC3E}">
        <p14:creationId xmlns:p14="http://schemas.microsoft.com/office/powerpoint/2010/main" val="290613042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alo sta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02733"/>
            <a:ext cx="9149722" cy="5623429"/>
          </a:xfrm>
          <a:prstGeom prst="rect">
            <a:avLst/>
          </a:prstGeom>
        </p:spPr>
      </p:pic>
      <p:sp>
        <p:nvSpPr>
          <p:cNvPr id="5" name="Date Placeholder 4"/>
          <p:cNvSpPr>
            <a:spLocks noGrp="1"/>
          </p:cNvSpPr>
          <p:nvPr>
            <p:ph type="dt" sz="half" idx="10"/>
          </p:nvPr>
        </p:nvSpPr>
        <p:spPr/>
        <p:txBody>
          <a:bodyPr/>
          <a:lstStyle/>
          <a:p>
            <a:fld id="{773CFAA2-B3C5-8D4E-8C4E-4B104BB54D0C}" type="datetime1">
              <a:rPr lang="en-US" smtClean="0"/>
              <a:t>8/9/17</a:t>
            </a:fld>
            <a:endParaRPr lang="en-US"/>
          </a:p>
        </p:txBody>
      </p:sp>
      <p:sp>
        <p:nvSpPr>
          <p:cNvPr id="6" name="Footer Placeholder 5"/>
          <p:cNvSpPr>
            <a:spLocks noGrp="1"/>
          </p:cNvSpPr>
          <p:nvPr>
            <p:ph type="ftr" sz="quarter" idx="11"/>
          </p:nvPr>
        </p:nvSpPr>
        <p:spPr/>
        <p:txBody>
          <a:bodyPr/>
          <a:lstStyle/>
          <a:p>
            <a:r>
              <a:rPr lang="en-US" smtClean="0"/>
              <a:t>Lina Necib, MIT</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9</a:t>
            </a:fld>
            <a:endParaRPr lang="en-US" dirty="0"/>
          </a:p>
        </p:txBody>
      </p:sp>
      <p:pic>
        <p:nvPicPr>
          <p:cNvPr id="8" name="Picture 7" descr="sun.jpeg"/>
          <p:cNvPicPr>
            <a:picLocks noChangeAspect="1"/>
          </p:cNvPicPr>
          <p:nvPr/>
        </p:nvPicPr>
        <p:blipFill>
          <a:blip r:embed="rId4">
            <a:duotone>
              <a:prstClr val="black"/>
              <a:srgbClr val="FEA53F">
                <a:tint val="45000"/>
                <a:satMod val="400000"/>
              </a:srgbClr>
            </a:duotone>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7500651" y="3024145"/>
            <a:ext cx="433740" cy="393307"/>
          </a:xfrm>
          <a:prstGeom prst="rect">
            <a:avLst/>
          </a:prstGeom>
        </p:spPr>
      </p:pic>
    </p:spTree>
    <p:extLst>
      <p:ext uri="{BB962C8B-B14F-4D97-AF65-F5344CB8AC3E}">
        <p14:creationId xmlns:p14="http://schemas.microsoft.com/office/powerpoint/2010/main" val="101987660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Kilter">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Kilter">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Kilter.thmx</Template>
  <TotalTime>371</TotalTime>
  <Words>3516</Words>
  <Application>Microsoft Macintosh PowerPoint</Application>
  <PresentationFormat>On-screen Show (4:3)</PresentationFormat>
  <Paragraphs>363</Paragraphs>
  <Slides>33</Slides>
  <Notes>30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Kilter</vt:lpstr>
      <vt:lpstr>Empirical Determination of Dark Matter Velocity Distribution</vt:lpstr>
      <vt:lpstr>Empirically Determined Velocity Distribution of DM!</vt:lpstr>
      <vt:lpstr>Empirically Determined Velocity Distribution of DM!</vt:lpstr>
      <vt:lpstr>PowerPoint Presentation</vt:lpstr>
      <vt:lpstr>PowerPoint Presentation</vt:lpstr>
      <vt:lpstr>PowerPoint Presentation</vt:lpstr>
      <vt:lpstr>PowerPoint Presentation</vt:lpstr>
      <vt:lpstr>Where do we find these Metal Poor Stars?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Local Velocity Distribution</vt:lpstr>
      <vt:lpstr>Posterior Distribution of |v|</vt:lpstr>
      <vt:lpstr>Posterior Distribution of |v|</vt:lpstr>
      <vt:lpstr>Posterior Distribution of |v|</vt:lpstr>
      <vt:lpstr>Direct Detection Rate</vt:lpstr>
      <vt:lpstr>Direct Detection Rate</vt:lpstr>
      <vt:lpstr>In terms of Direct Detection Experiments</vt:lpstr>
      <vt:lpstr>In terms of Direct Detection Experiments</vt:lpstr>
      <vt:lpstr>First Empirical Velocity  Distribution of Dark Matter</vt:lpstr>
      <vt:lpstr>Thank you!</vt:lpstr>
      <vt:lpstr>PowerPoint Presentation</vt:lpstr>
      <vt:lpstr>PowerPoint Presentation</vt:lpstr>
      <vt:lpstr>Eris</vt:lpstr>
      <vt:lpstr>Stellar and Dark Matter Distributions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Empirical Determination of Dark Matter Velocity Distribution</dc:title>
  <dc:creator>Lina</dc:creator>
  <cp:lastModifiedBy>Lina</cp:lastModifiedBy>
  <cp:revision>126</cp:revision>
  <dcterms:created xsi:type="dcterms:W3CDTF">2017-08-03T00:08:30Z</dcterms:created>
  <dcterms:modified xsi:type="dcterms:W3CDTF">2017-08-10T03:16:13Z</dcterms:modified>
</cp:coreProperties>
</file>