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1" r:id="rId4"/>
  </p:sldMasterIdLst>
  <p:notesMasterIdLst>
    <p:notesMasterId r:id="rId107"/>
  </p:notesMasterIdLst>
  <p:handoutMasterIdLst>
    <p:handoutMasterId r:id="rId108"/>
  </p:handoutMasterIdLst>
  <p:sldIdLst>
    <p:sldId id="724" r:id="rId5"/>
    <p:sldId id="734" r:id="rId6"/>
    <p:sldId id="735" r:id="rId7"/>
    <p:sldId id="728" r:id="rId8"/>
    <p:sldId id="726" r:id="rId9"/>
    <p:sldId id="730" r:id="rId10"/>
    <p:sldId id="737" r:id="rId11"/>
    <p:sldId id="576" r:id="rId12"/>
    <p:sldId id="741" r:id="rId13"/>
    <p:sldId id="509" r:id="rId14"/>
    <p:sldId id="751" r:id="rId15"/>
    <p:sldId id="312" r:id="rId16"/>
    <p:sldId id="747" r:id="rId17"/>
    <p:sldId id="748" r:id="rId18"/>
    <p:sldId id="749" r:id="rId19"/>
    <p:sldId id="750" r:id="rId20"/>
    <p:sldId id="733" r:id="rId21"/>
    <p:sldId id="754" r:id="rId22"/>
    <p:sldId id="753" r:id="rId23"/>
    <p:sldId id="757" r:id="rId24"/>
    <p:sldId id="752" r:id="rId25"/>
    <p:sldId id="605" r:id="rId26"/>
    <p:sldId id="607" r:id="rId27"/>
    <p:sldId id="758" r:id="rId28"/>
    <p:sldId id="759" r:id="rId29"/>
    <p:sldId id="732" r:id="rId30"/>
    <p:sldId id="760" r:id="rId31"/>
    <p:sldId id="768" r:id="rId32"/>
    <p:sldId id="755" r:id="rId33"/>
    <p:sldId id="468" r:id="rId34"/>
    <p:sldId id="756" r:id="rId35"/>
    <p:sldId id="736" r:id="rId36"/>
    <p:sldId id="788" r:id="rId37"/>
    <p:sldId id="769" r:id="rId38"/>
    <p:sldId id="739" r:id="rId39"/>
    <p:sldId id="729" r:id="rId40"/>
    <p:sldId id="740" r:id="rId41"/>
    <p:sldId id="771" r:id="rId42"/>
    <p:sldId id="772" r:id="rId43"/>
    <p:sldId id="719" r:id="rId44"/>
    <p:sldId id="773" r:id="rId45"/>
    <p:sldId id="770" r:id="rId46"/>
    <p:sldId id="763" r:id="rId47"/>
    <p:sldId id="766" r:id="rId48"/>
    <p:sldId id="764" r:id="rId49"/>
    <p:sldId id="765" r:id="rId50"/>
    <p:sldId id="792" r:id="rId51"/>
    <p:sldId id="791" r:id="rId52"/>
    <p:sldId id="793" r:id="rId53"/>
    <p:sldId id="762" r:id="rId54"/>
    <p:sldId id="684" r:id="rId55"/>
    <p:sldId id="795" r:id="rId56"/>
    <p:sldId id="796" r:id="rId57"/>
    <p:sldId id="798" r:id="rId58"/>
    <p:sldId id="789" r:id="rId59"/>
    <p:sldId id="797" r:id="rId60"/>
    <p:sldId id="794" r:id="rId61"/>
    <p:sldId id="774" r:id="rId62"/>
    <p:sldId id="790" r:id="rId63"/>
    <p:sldId id="799" r:id="rId64"/>
    <p:sldId id="778" r:id="rId65"/>
    <p:sldId id="776" r:id="rId66"/>
    <p:sldId id="775" r:id="rId67"/>
    <p:sldId id="777" r:id="rId68"/>
    <p:sldId id="731" r:id="rId69"/>
    <p:sldId id="681" r:id="rId70"/>
    <p:sldId id="508" r:id="rId71"/>
    <p:sldId id="574" r:id="rId72"/>
    <p:sldId id="575" r:id="rId73"/>
    <p:sldId id="779" r:id="rId74"/>
    <p:sldId id="780" r:id="rId75"/>
    <p:sldId id="781" r:id="rId76"/>
    <p:sldId id="782" r:id="rId77"/>
    <p:sldId id="783" r:id="rId78"/>
    <p:sldId id="784" r:id="rId79"/>
    <p:sldId id="785" r:id="rId80"/>
    <p:sldId id="786" r:id="rId81"/>
    <p:sldId id="787" r:id="rId82"/>
    <p:sldId id="723" r:id="rId83"/>
    <p:sldId id="701" r:id="rId84"/>
    <p:sldId id="717" r:id="rId85"/>
    <p:sldId id="697" r:id="rId86"/>
    <p:sldId id="691" r:id="rId87"/>
    <p:sldId id="698" r:id="rId88"/>
    <p:sldId id="699" r:id="rId89"/>
    <p:sldId id="687" r:id="rId90"/>
    <p:sldId id="700" r:id="rId91"/>
    <p:sldId id="688" r:id="rId92"/>
    <p:sldId id="676" r:id="rId93"/>
    <p:sldId id="682" r:id="rId94"/>
    <p:sldId id="633" r:id="rId95"/>
    <p:sldId id="632" r:id="rId96"/>
    <p:sldId id="634" r:id="rId97"/>
    <p:sldId id="645" r:id="rId98"/>
    <p:sldId id="625" r:id="rId99"/>
    <p:sldId id="694" r:id="rId100"/>
    <p:sldId id="640" r:id="rId101"/>
    <p:sldId id="629" r:id="rId102"/>
    <p:sldId id="630" r:id="rId103"/>
    <p:sldId id="641" r:id="rId104"/>
    <p:sldId id="712" r:id="rId105"/>
    <p:sldId id="647" r:id="rId10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080"/>
    <a:srgbClr val="E474C0"/>
    <a:srgbClr val="5C8DDA"/>
    <a:srgbClr val="0086F9"/>
    <a:srgbClr val="AC7DDD"/>
    <a:srgbClr val="BD89F3"/>
    <a:srgbClr val="339F34"/>
    <a:srgbClr val="FF2734"/>
    <a:srgbClr val="586995"/>
    <a:srgbClr val="FF43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32" autoAdjust="0"/>
    <p:restoredTop sz="84322" autoAdjust="0"/>
  </p:normalViewPr>
  <p:slideViewPr>
    <p:cSldViewPr snapToGrid="0">
      <p:cViewPr varScale="1">
        <p:scale>
          <a:sx n="84" d="100"/>
          <a:sy n="84" d="100"/>
        </p:scale>
        <p:origin x="408" y="184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-57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42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tableStyles" Target="tableStyles.xml"/><Relationship Id="rId16" Type="http://schemas.openxmlformats.org/officeDocument/2006/relationships/slide" Target="slides/slide12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handoutMaster" Target="handoutMasters/handoutMaster1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presProps" Target="presProps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viewProps" Target="viewProps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5/19/25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5/18/25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uk-UA" smtClean="0"/>
              <a:t>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23927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5129CF-8EA5-A0E1-43B0-5B3F75D73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7F5440-7FB1-88B8-7455-6FBC3C6604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0FDADCBB-413F-E97C-AB2F-E2FCB86BEFB2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/>
                  <a:t>These are the main cosmological parameters of the model </a:t>
                </a:r>
              </a:p>
              <a:p>
                <a:endParaRPr lang="en-GB" dirty="0"/>
              </a:p>
              <a:p>
                <a:r>
                  <a:rPr lang="en-GB" dirty="0"/>
                  <a:t>H_0 – expansion</a:t>
                </a:r>
                <a:r>
                  <a:rPr lang="en-GB" baseline="0" dirty="0"/>
                  <a:t> rate of the universe </a:t>
                </a:r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A_s = amplitude of p </a:t>
                </a:r>
                <a:r>
                  <a:rPr lang="en-GB" dirty="0" err="1"/>
                  <a:t>spect</a:t>
                </a:r>
                <a:r>
                  <a:rPr lang="en-GB" dirty="0"/>
                  <a:t>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𝑘</m:t>
                    </m:r>
                    <m:r>
                      <a:rPr lang="en-US" b="0" i="1" smtClean="0">
                        <a:latin typeface="Cambria Math" charset="0"/>
                      </a:rPr>
                      <m:t>=0.05</m:t>
                    </m:r>
                    <m:r>
                      <a:rPr lang="en-US" b="0" i="1" smtClean="0">
                        <a:latin typeface="Cambria Math" charset="0"/>
                      </a:rPr>
                      <m:t>𝑀𝑝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dirty="0"/>
              </a:p>
              <a:p>
                <a:endParaRPr lang="en-GB" dirty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/>
                  <a:t>Armed with the Lambda CDM model and constraints on its parameters from the CMB, we can make predictions about what we might expect the universe today to look like 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dirty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/>
                  <a:t>If</a:t>
                </a:r>
                <a:r>
                  <a:rPr lang="en-GB" baseline="0" dirty="0"/>
                  <a:t> it’s correct, it should predict this exactly right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These are the main cosmological parameters of the model </a:t>
                </a:r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H_0 – expansion</a:t>
                </a:r>
                <a:r>
                  <a:rPr lang="en-GB" baseline="0" dirty="0" smtClean="0"/>
                  <a:t> rate of the universe </a:t>
                </a:r>
                <a:endParaRPr lang="en-GB" dirty="0" smtClean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A_s = amplitude of p </a:t>
                </a:r>
                <a:r>
                  <a:rPr lang="en-GB" dirty="0" err="1" smtClean="0"/>
                  <a:t>spect</a:t>
                </a:r>
                <a:r>
                  <a:rPr lang="en-GB" dirty="0" smtClean="0"/>
                  <a:t> at </a:t>
                </a:r>
                <a:r>
                  <a:rPr lang="en-US" b="0" i="0" smtClean="0">
                    <a:latin typeface="Cambria Math" charset="0"/>
                  </a:rPr>
                  <a:t>𝑘=0.05𝑀𝑝𝑐^(−1)</a:t>
                </a:r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How each parameter changes the spectrum </a:t>
                </a:r>
              </a:p>
              <a:p>
                <a:r>
                  <a:rPr lang="en-GB" dirty="0" smtClean="0"/>
                  <a:t>Follow up with the partial derivatives </a:t>
                </a:r>
                <a:r>
                  <a:rPr lang="en-GB" dirty="0" smtClean="0"/>
                  <a:t>???</a:t>
                </a:r>
                <a:endParaRPr lang="en-GB" dirty="0" smtClean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 smtClean="0"/>
                  <a:t>Armed with the </a:t>
                </a:r>
                <a:r>
                  <a:rPr lang="en-GB" dirty="0" err="1" smtClean="0"/>
                  <a:t>LambdaCDM</a:t>
                </a:r>
                <a:r>
                  <a:rPr lang="en-GB" dirty="0" smtClean="0"/>
                  <a:t> model and constraints on its parameters from the CMB, we can make predictions about what we might expect the universe today to look like 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dirty="0" smtClean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 smtClean="0"/>
                  <a:t>If</a:t>
                </a:r>
                <a:r>
                  <a:rPr lang="en-GB" baseline="0" dirty="0" smtClean="0"/>
                  <a:t> it’s correct, it should predict this exactly right </a:t>
                </a:r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7BD8AC-EE92-E6FF-9CB2-86C6A89A98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62261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E77DA-A6EF-1F42-0AC2-93BBBE5939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835745-6410-B8D7-B7B0-06C87DC38C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0698942E-14F6-FA95-FB91-FBE2A872F86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/>
                  <a:t>These are the main cosmological parameters of the model </a:t>
                </a:r>
              </a:p>
              <a:p>
                <a:endParaRPr lang="en-GB" dirty="0"/>
              </a:p>
              <a:p>
                <a:r>
                  <a:rPr lang="en-GB" dirty="0"/>
                  <a:t>H_0 – expansion</a:t>
                </a:r>
                <a:r>
                  <a:rPr lang="en-GB" baseline="0" dirty="0"/>
                  <a:t> rate of the universe </a:t>
                </a:r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A_s = amplitude of p </a:t>
                </a:r>
                <a:r>
                  <a:rPr lang="en-GB" dirty="0" err="1"/>
                  <a:t>spect</a:t>
                </a:r>
                <a:r>
                  <a:rPr lang="en-GB" dirty="0"/>
                  <a:t>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𝑘</m:t>
                    </m:r>
                    <m:r>
                      <a:rPr lang="en-US" b="0" i="1" smtClean="0">
                        <a:latin typeface="Cambria Math" charset="0"/>
                      </a:rPr>
                      <m:t>=0.05</m:t>
                    </m:r>
                    <m:r>
                      <a:rPr lang="en-US" b="0" i="1" smtClean="0">
                        <a:latin typeface="Cambria Math" charset="0"/>
                      </a:rPr>
                      <m:t>𝑀𝑝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dirty="0"/>
              </a:p>
              <a:p>
                <a:endParaRPr lang="en-GB" dirty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/>
                  <a:t>Armed with the Lambda CDM model and constraints on its parameters from the CMB, we can make predictions about what we might expect the universe today to look like 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dirty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/>
                  <a:t>If</a:t>
                </a:r>
                <a:r>
                  <a:rPr lang="en-GB" baseline="0" dirty="0"/>
                  <a:t> it’s correct, it should predict this exactly right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These are the main cosmological parameters of the model </a:t>
                </a:r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H_0 – expansion</a:t>
                </a:r>
                <a:r>
                  <a:rPr lang="en-GB" baseline="0" dirty="0" smtClean="0"/>
                  <a:t> rate of the universe </a:t>
                </a:r>
                <a:endParaRPr lang="en-GB" dirty="0" smtClean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A_s = amplitude of p </a:t>
                </a:r>
                <a:r>
                  <a:rPr lang="en-GB" dirty="0" err="1" smtClean="0"/>
                  <a:t>spect</a:t>
                </a:r>
                <a:r>
                  <a:rPr lang="en-GB" dirty="0" smtClean="0"/>
                  <a:t> at </a:t>
                </a:r>
                <a:r>
                  <a:rPr lang="en-US" b="0" i="0" smtClean="0">
                    <a:latin typeface="Cambria Math" charset="0"/>
                  </a:rPr>
                  <a:t>𝑘=0.05𝑀𝑝𝑐^(−1)</a:t>
                </a:r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How each parameter changes the spectrum </a:t>
                </a:r>
              </a:p>
              <a:p>
                <a:r>
                  <a:rPr lang="en-GB" dirty="0" smtClean="0"/>
                  <a:t>Follow up with the partial derivatives </a:t>
                </a:r>
                <a:r>
                  <a:rPr lang="en-GB" dirty="0" smtClean="0"/>
                  <a:t>???</a:t>
                </a:r>
                <a:endParaRPr lang="en-GB" dirty="0" smtClean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 smtClean="0"/>
                  <a:t>Armed with the </a:t>
                </a:r>
                <a:r>
                  <a:rPr lang="en-GB" dirty="0" err="1" smtClean="0"/>
                  <a:t>LambdaCDM</a:t>
                </a:r>
                <a:r>
                  <a:rPr lang="en-GB" dirty="0" smtClean="0"/>
                  <a:t> model and constraints on its parameters from the CMB, we can make predictions about what we might expect the universe today to look like 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dirty="0" smtClean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 smtClean="0"/>
                  <a:t>If</a:t>
                </a:r>
                <a:r>
                  <a:rPr lang="en-GB" baseline="0" dirty="0" smtClean="0"/>
                  <a:t> it’s correct, it should predict this exactly right </a:t>
                </a:r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B03344-2153-3B85-8439-2058EDBD0C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7541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0F961E-F6F7-73A1-6E0C-9C0FBFF285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AD0E87-D8E4-A7A5-80AB-C2E71D1729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0E2FBA-9F70-47A9-CFF2-E3C411FCE0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preferred separation between galaxy clusters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C0C4B6-8925-0AB1-C74B-3FD3D37C3D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720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absolute magnitude of SNe </a:t>
            </a:r>
            <a:r>
              <a:rPr lang="en-US" dirty="0" err="1"/>
              <a:t>Ia</a:t>
            </a:r>
            <a:r>
              <a:rPr lang="en-US" dirty="0"/>
              <a:t> (M) and the H0 parameter (which appears in the luminosity distance) are completely degenerate and therefore they are combined in the single parameter M = M + 5 log10(c/H0)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3171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reality, similar to the early universe observation, this winds up being a lot more complicated </a:t>
            </a:r>
          </a:p>
          <a:p>
            <a:r>
              <a:rPr lang="en-GB" dirty="0"/>
              <a:t>It’s done using a distance ladder </a:t>
            </a:r>
          </a:p>
          <a:p>
            <a:endParaRPr lang="en-GB" dirty="0"/>
          </a:p>
          <a:p>
            <a:r>
              <a:rPr lang="en-GB" dirty="0"/>
              <a:t>You star with a certain type of star of know brightness in our own galaxy</a:t>
            </a:r>
          </a:p>
          <a:p>
            <a:r>
              <a:rPr lang="en-GB" dirty="0"/>
              <a:t>These are called standard candles, because they have a standard brightness </a:t>
            </a:r>
          </a:p>
          <a:p>
            <a:r>
              <a:rPr lang="en-GB" dirty="0"/>
              <a:t>Based on that brightness, you determine the distance to the same type of stars in other galaxies </a:t>
            </a:r>
          </a:p>
          <a:p>
            <a:r>
              <a:rPr lang="en-GB" dirty="0"/>
              <a:t>These galaxies have the extremely bright supernovae – a certain type of exploding star </a:t>
            </a:r>
          </a:p>
          <a:p>
            <a:r>
              <a:rPr lang="en-GB" dirty="0"/>
              <a:t>Which you can see to really far out in the Universe </a:t>
            </a:r>
          </a:p>
          <a:p>
            <a:r>
              <a:rPr lang="en-GB" dirty="0"/>
              <a:t>From the known brightness of these in closer galaxies</a:t>
            </a:r>
          </a:p>
          <a:p>
            <a:r>
              <a:rPr lang="en-GB" dirty="0"/>
              <a:t>You calibrate the distance to faraway galaxies also with supernovae in them </a:t>
            </a:r>
          </a:p>
          <a:p>
            <a:endParaRPr lang="en-GB" dirty="0"/>
          </a:p>
          <a:p>
            <a:r>
              <a:rPr lang="en-GB" dirty="0"/>
              <a:t>You effectively measure distances further away by calibrating to closer objects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1575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BE23D-B704-DCB2-AD4F-3871DBFA8C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CF1495-B18F-15F7-5023-2A67025244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2CA8B7-EBFE-0EF8-7AB7-75DFB40606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It is the CMB measurement which is model dependent, which we seek to shift into agreement with the other measurement </a:t>
            </a:r>
          </a:p>
          <a:p>
            <a:r>
              <a:rPr lang="en-GB" dirty="0"/>
              <a:t>So let’s again think about the CMB and make a straightforward geometric argument </a:t>
            </a:r>
          </a:p>
          <a:p>
            <a:endParaRPr lang="en-GB" dirty="0"/>
          </a:p>
          <a:p>
            <a:r>
              <a:rPr lang="en-GB" dirty="0"/>
              <a:t>Preferred angular scale of the </a:t>
            </a:r>
            <a:r>
              <a:rPr lang="en-GB" dirty="0" err="1"/>
              <a:t>cmb</a:t>
            </a:r>
            <a:r>
              <a:rPr lang="en-GB" dirty="0"/>
              <a:t> depends on the physical size of the feature it tracks and the distance of that feature away from us </a:t>
            </a:r>
          </a:p>
          <a:p>
            <a:r>
              <a:rPr lang="en-GB" dirty="0"/>
              <a:t>Just like a house in the distance – angular scale determined by size of the house and its distance from us </a:t>
            </a:r>
          </a:p>
          <a:p>
            <a:endParaRPr lang="en-GB" dirty="0"/>
          </a:p>
          <a:p>
            <a:r>
              <a:rPr lang="en-GB" dirty="0"/>
              <a:t>Going back to evolution of the universe, </a:t>
            </a:r>
          </a:p>
          <a:p>
            <a:r>
              <a:rPr lang="en-GB" dirty="0"/>
              <a:t>The distance from us depends on post-</a:t>
            </a:r>
            <a:r>
              <a:rPr lang="en-GB" dirty="0" err="1"/>
              <a:t>cmb</a:t>
            </a:r>
            <a:r>
              <a:rPr lang="en-GB" dirty="0"/>
              <a:t> expansion </a:t>
            </a:r>
          </a:p>
          <a:p>
            <a:r>
              <a:rPr lang="en-GB" dirty="0"/>
              <a:t>How the universe has expanded between the CMB an us, and how fast it’s expanding today </a:t>
            </a:r>
          </a:p>
          <a:p>
            <a:endParaRPr lang="en-GB" dirty="0"/>
          </a:p>
          <a:p>
            <a:r>
              <a:rPr lang="en-GB" dirty="0"/>
              <a:t>While the size of the feature depends only on pre-</a:t>
            </a:r>
            <a:r>
              <a:rPr lang="en-GB" dirty="0" err="1"/>
              <a:t>cmb</a:t>
            </a:r>
            <a:r>
              <a:rPr lang="en-GB" dirty="0"/>
              <a:t> physics, the physics of the plasma that produced this feature </a:t>
            </a:r>
          </a:p>
          <a:p>
            <a:endParaRPr lang="en-GB" dirty="0"/>
          </a:p>
          <a:p>
            <a:r>
              <a:rPr lang="en-GB" dirty="0"/>
              <a:t>So Theta_* looks like ~ </a:t>
            </a:r>
            <a:r>
              <a:rPr lang="en-GB" dirty="0" err="1"/>
              <a:t>r_s</a:t>
            </a:r>
            <a:r>
              <a:rPr lang="en-GB" dirty="0"/>
              <a:t> H_0</a:t>
            </a:r>
          </a:p>
          <a:p>
            <a:endParaRPr lang="en-GB" dirty="0"/>
          </a:p>
          <a:p>
            <a:r>
              <a:rPr lang="en-GB" dirty="0"/>
              <a:t>This makes sense – if the size of the fluctuations is bigger, the angle we observe them to be would be bigger</a:t>
            </a:r>
          </a:p>
          <a:p>
            <a:r>
              <a:rPr lang="en-GB" dirty="0"/>
              <a:t>If the universe is expanding faster, this size would be stretched out to be bigger again </a:t>
            </a:r>
          </a:p>
          <a:p>
            <a:endParaRPr lang="en-GB" dirty="0"/>
          </a:p>
          <a:p>
            <a:r>
              <a:rPr lang="en-GB" dirty="0"/>
              <a:t>We are really good at measuring angles and this one is extremely precisely measured </a:t>
            </a:r>
          </a:p>
          <a:p>
            <a:r>
              <a:rPr lang="en-GB" dirty="0"/>
              <a:t>It’s a fixed measurement, that our model must fit </a:t>
            </a:r>
          </a:p>
          <a:p>
            <a:endParaRPr lang="en-GB" dirty="0"/>
          </a:p>
          <a:p>
            <a:r>
              <a:rPr lang="en-GB" dirty="0"/>
              <a:t>So, to keep theta_* fixed, and increase H_0 to solve the Hubble tension </a:t>
            </a:r>
          </a:p>
          <a:p>
            <a:r>
              <a:rPr lang="en-GB" dirty="0"/>
              <a:t>We’d have to decrease </a:t>
            </a:r>
            <a:r>
              <a:rPr lang="en-GB" dirty="0" err="1"/>
              <a:t>r_s</a:t>
            </a:r>
            <a:r>
              <a:rPr lang="en-GB" dirty="0"/>
              <a:t> </a:t>
            </a:r>
          </a:p>
          <a:p>
            <a:r>
              <a:rPr lang="en-GB" dirty="0"/>
              <a:t>Because </a:t>
            </a:r>
            <a:r>
              <a:rPr lang="en-GB" dirty="0" err="1"/>
              <a:t>r_s</a:t>
            </a:r>
            <a:r>
              <a:rPr lang="en-GB" dirty="0"/>
              <a:t> depends on the early, pre CMB universe, that’s where the new physics must take effect </a:t>
            </a:r>
          </a:p>
          <a:p>
            <a:endParaRPr lang="en-GB" dirty="0"/>
          </a:p>
          <a:p>
            <a:r>
              <a:rPr lang="en-GB" dirty="0"/>
              <a:t>------</a:t>
            </a:r>
          </a:p>
          <a:p>
            <a:endParaRPr lang="en-GB" dirty="0"/>
          </a:p>
          <a:p>
            <a:r>
              <a:rPr lang="en-GB" dirty="0"/>
              <a:t>Make the size smaller so it needs the universe to expand faster to maintain that one degree scale we see 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-----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r>
              <a:rPr lang="en-GB" sz="1200" dirty="0"/>
              <a:t>In support of an early universe modification:</a:t>
            </a:r>
          </a:p>
          <a:p>
            <a:r>
              <a:rPr lang="en-GB" sz="1200" dirty="0"/>
              <a:t>Planck [1807.06209]</a:t>
            </a:r>
          </a:p>
          <a:p>
            <a:r>
              <a:rPr lang="en-GB" sz="1200" dirty="0"/>
              <a:t>Bernal et al [1607.05617]</a:t>
            </a:r>
          </a:p>
          <a:p>
            <a:r>
              <a:rPr lang="en-GB" sz="1200" dirty="0"/>
              <a:t>Evslin et al [1711.01051]</a:t>
            </a:r>
          </a:p>
          <a:p>
            <a:r>
              <a:rPr lang="en-GB" sz="1200" dirty="0" err="1"/>
              <a:t>Aylor</a:t>
            </a:r>
            <a:r>
              <a:rPr lang="en-GB" sz="1200" dirty="0"/>
              <a:t> et al [1811.00537]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We’re interested in early universe modifications that the CMB will be sensitive to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2A9DF9-6BFD-43D8-28AD-B8F102AFEC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7220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That </a:t>
            </a:r>
            <a:r>
              <a:rPr lang="en-GB" dirty="0" err="1"/>
              <a:t>r_s</a:t>
            </a:r>
            <a:r>
              <a:rPr lang="en-GB" dirty="0"/>
              <a:t> and H0 are inversely proportional is supported by data </a:t>
            </a:r>
          </a:p>
          <a:p>
            <a:r>
              <a:rPr lang="en-GB" dirty="0"/>
              <a:t>So effectively, the H0 tension can be recast into a sound horizon tension </a:t>
            </a:r>
          </a:p>
          <a:p>
            <a:endParaRPr lang="en-GB" dirty="0"/>
          </a:p>
          <a:p>
            <a:r>
              <a:rPr lang="en-GB" dirty="0"/>
              <a:t>Shown here is the sound horizon determined by different datasets at different epochs of the universe </a:t>
            </a:r>
          </a:p>
          <a:p>
            <a:endParaRPr lang="en-GB" dirty="0"/>
          </a:p>
          <a:p>
            <a:r>
              <a:rPr lang="en-GB" dirty="0"/>
              <a:t>Late measurements which measure a higher H0 predict a lower </a:t>
            </a:r>
            <a:r>
              <a:rPr lang="en-GB" dirty="0" err="1"/>
              <a:t>r_s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Hubble tension remains between early and late universe constraints even without CMB data at all </a:t>
            </a:r>
          </a:p>
          <a:p>
            <a:endParaRPr lang="en-GB" dirty="0"/>
          </a:p>
          <a:p>
            <a:r>
              <a:rPr lang="en-GB" dirty="0"/>
              <a:t>This is exactly what we’re trying to exploit to resolve the Hubble tension </a:t>
            </a:r>
          </a:p>
          <a:p>
            <a:r>
              <a:rPr lang="en-GB" dirty="0"/>
              <a:t>Considering new physics to decrease the sound horizon and bring the orange points to match the blue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003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Visually, something like this happens </a:t>
            </a:r>
          </a:p>
          <a:p>
            <a:r>
              <a:rPr lang="en-GB" dirty="0"/>
              <a:t>We have the observed CMB that LCDM fits </a:t>
            </a:r>
          </a:p>
          <a:p>
            <a:r>
              <a:rPr lang="en-GB" dirty="0"/>
              <a:t>If we add EDE and keep everything else fixed, the early universe expands faster </a:t>
            </a:r>
          </a:p>
          <a:p>
            <a:r>
              <a:rPr lang="en-GB" dirty="0"/>
              <a:t>The CMB is emitted sooner and </a:t>
            </a:r>
            <a:r>
              <a:rPr lang="en-GB" dirty="0" err="1"/>
              <a:t>r_s</a:t>
            </a:r>
            <a:r>
              <a:rPr lang="en-GB" dirty="0"/>
              <a:t> decreases </a:t>
            </a:r>
          </a:p>
          <a:p>
            <a:endParaRPr lang="en-GB" dirty="0"/>
          </a:p>
          <a:p>
            <a:r>
              <a:rPr lang="en-GB" dirty="0"/>
              <a:t>Exaggerated, this would made the fluctuations in the CMB appear smaller </a:t>
            </a:r>
          </a:p>
          <a:p>
            <a:endParaRPr lang="en-GB" dirty="0"/>
          </a:p>
          <a:p>
            <a:r>
              <a:rPr lang="en-GB" dirty="0"/>
              <a:t>We can then increase H_0 and magnify these fluctuations again to the observed size </a:t>
            </a:r>
          </a:p>
          <a:p>
            <a:r>
              <a:rPr lang="en-GB" dirty="0"/>
              <a:t>We continue to fit data well and we solve the Hubble tension </a:t>
            </a:r>
          </a:p>
          <a:p>
            <a:endParaRPr lang="en-GB" dirty="0"/>
          </a:p>
          <a:p>
            <a:r>
              <a:rPr lang="en-GB" dirty="0"/>
              <a:t>--------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simultaneously addresses both the H_0 and </a:t>
            </a:r>
            <a:r>
              <a:rPr lang="en-GB" dirty="0" err="1"/>
              <a:t>r_s</a:t>
            </a:r>
            <a:r>
              <a:rPr lang="en-GB" dirty="0"/>
              <a:t> discrepancies which are related but a resolution could affect one more than the other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0021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H0 tension recast into </a:t>
            </a:r>
            <a:r>
              <a:rPr lang="en-GB" dirty="0" err="1"/>
              <a:t>rs</a:t>
            </a:r>
            <a:r>
              <a:rPr lang="en-GB" dirty="0"/>
              <a:t> tension is why modifications must disappear at late times </a:t>
            </a:r>
          </a:p>
          <a:p>
            <a:r>
              <a:rPr lang="en-GB" dirty="0"/>
              <a:t>CMB and BAO trace the same physics – the physical and angular size of the sound horizon </a:t>
            </a:r>
          </a:p>
          <a:p>
            <a:r>
              <a:rPr lang="en-GB" dirty="0"/>
              <a:t>The excellent agreement between them constrains physics between the CMB and BAO redshifts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0908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plot shows the energy densities of various components of the universe in the LCDM + EDE scenario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Remember, the expansion rate depends on the energy content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If we add energy to the universe, it expands faster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EDE is disjoint from late time DE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early dark energy we add behaves like a CC at early times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Like a CC or the DE causing the universe to expand faster today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EDE too makes the universe expand faster for a short amount of time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It then rapidly dissipates, the EDE shown here goes as size ^-6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But we also investigate EDEs that dissipate like radiation, so the line would be parallel to the blue line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And EDEs that dissipate somewhere in between the blue and red lines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addition has two parameters, the amount of EDE in the universe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And the time at which its behaviour switches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Relative to the rest of the contents of the universe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EDE density is pretty small at all times except near </a:t>
            </a:r>
            <a:r>
              <a:rPr lang="en-GB" dirty="0" err="1"/>
              <a:t>z_c</a:t>
            </a:r>
            <a:r>
              <a:rPr lang="en-GB" dirty="0"/>
              <a:t>, the knee in this curve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Which means, such a model can not only increase the early universe expansion rate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But also leave the late universe unchanged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-------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Slowly rolling scalar field </a:t>
            </a:r>
            <a:br>
              <a:rPr lang="en-GB" dirty="0"/>
            </a:br>
            <a:r>
              <a:rPr lang="en-GB" dirty="0"/>
              <a:t>initially frozen due to Hubble friction </a:t>
            </a:r>
            <a:br>
              <a:rPr lang="en-GB" dirty="0"/>
            </a:br>
            <a:r>
              <a:rPr lang="en-GB" dirty="0"/>
              <a:t>and then dilutes faster than matter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770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C50CC9-3A41-34A0-EE30-EF4490BD74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1C2FBA-2440-1362-D67D-81EF46C1C2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36C715-7B66-2547-4E07-DBB1F42BF1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Non-comprehensive smattering of cosmic observables </a:t>
            </a:r>
          </a:p>
          <a:p>
            <a:r>
              <a:rPr lang="en-GB" dirty="0"/>
              <a:t>There’s even more: </a:t>
            </a:r>
          </a:p>
          <a:p>
            <a:pPr marL="171450" indent="-171450">
              <a:buFontTx/>
              <a:buChar char="-"/>
            </a:pPr>
            <a:r>
              <a:rPr lang="en-GB" dirty="0"/>
              <a:t>Spectral distortions </a:t>
            </a:r>
          </a:p>
          <a:p>
            <a:pPr marL="171450" indent="-171450">
              <a:buFontTx/>
              <a:buChar char="-"/>
            </a:pPr>
            <a:r>
              <a:rPr lang="en-GB" dirty="0"/>
              <a:t>SZ – </a:t>
            </a:r>
            <a:r>
              <a:rPr lang="en-GB" dirty="0" err="1"/>
              <a:t>tSZ</a:t>
            </a:r>
            <a:r>
              <a:rPr lang="en-GB" dirty="0"/>
              <a:t> and </a:t>
            </a:r>
            <a:r>
              <a:rPr lang="en-GB" dirty="0" err="1"/>
              <a:t>kSZ</a:t>
            </a:r>
            <a:r>
              <a:rPr lang="en-GB" dirty="0"/>
              <a:t> </a:t>
            </a:r>
          </a:p>
          <a:p>
            <a:pPr marL="171450" indent="-171450">
              <a:buFontTx/>
              <a:buChar char="-"/>
            </a:pPr>
            <a:r>
              <a:rPr lang="en-GB" dirty="0"/>
              <a:t>LIM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5AA1A-A488-E8C8-542D-8D5CAF04F8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618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7FC20D-8539-DB8A-EBFC-A8DF962BF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93B010-08AF-BEFA-FB3E-A78D376750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12BF71-4EBC-E972-F635-E5C5C7D0D6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E0C57-0371-8EC3-EA50-1FB6AB821F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2621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C0106-D9B7-4E6C-7F57-0D7D703BE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CA9247-16E6-D055-FA83-28865DABB0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3A148C-B196-A100-2BE5-BB7601743B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3ACA91-BCC0-4033-DF58-9B35F8E801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7017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55C4B8-E25E-143A-5CB6-32FB6E4F89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67471D-21FB-8B6E-6BCE-3DF91B953C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8D09BD-FC7F-5A31-B65D-77D46A44DB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EDE has issues </a:t>
            </a:r>
          </a:p>
          <a:p>
            <a:pPr marL="171450" indent="-171450">
              <a:buFontTx/>
              <a:buChar char="-"/>
            </a:pPr>
            <a:r>
              <a:rPr lang="en-GB" dirty="0"/>
              <a:t>Most EDE models are fine-tuned to appear around matter radiation equality </a:t>
            </a:r>
          </a:p>
          <a:p>
            <a:pPr marL="171450" indent="-171450">
              <a:buFontTx/>
              <a:buChar char="-"/>
            </a:pPr>
            <a:r>
              <a:rPr lang="en-GB" dirty="0"/>
              <a:t>This specific potential for EDE itself has fine-tuning issues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6BE3F8-21CE-FA5D-FEE9-2959CE13F3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256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EDE actually fits just CMB data better than LCDM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7997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Planck CMB, SDSS BAO, DESY5 SNe, DES 3x2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171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Urge against w0wa because it is unphysical </a:t>
            </a:r>
          </a:p>
          <a:p>
            <a:endParaRPr lang="en-GB" dirty="0"/>
          </a:p>
          <a:p>
            <a:r>
              <a:rPr lang="en-GB" dirty="0"/>
              <a:t>Thawing chi2 </a:t>
            </a:r>
            <a:r>
              <a:rPr lang="en-US" dirty="0"/>
              <a:t>= −13.2 </a:t>
            </a:r>
          </a:p>
          <a:p>
            <a:r>
              <a:rPr lang="en-GB" dirty="0"/>
              <a:t>Phantom chi2 = </a:t>
            </a:r>
            <a:r>
              <a:rPr lang="en-US" dirty="0"/>
              <a:t>−21.0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4234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Smaller </a:t>
            </a:r>
            <a:r>
              <a:rPr lang="en-GB" dirty="0" err="1"/>
              <a:t>Omm</a:t>
            </a:r>
            <a:r>
              <a:rPr lang="en-GB" dirty="0"/>
              <a:t> than at CMB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564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Others have made these points before, but I will be pulling from my own work to demonstrate it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8938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which has the potential to alleviate the UVLF tension</a:t>
            </a:r>
          </a:p>
          <a:p>
            <a:r>
              <a:rPr lang="en-US" dirty="0"/>
              <a:t>And another tension raised by JWST regarding potentially overly-massive galaxies at 𝑧 ≳ 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390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Coupling a scalar field to DM will have implications for clustering of matter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179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ED08D-EECE-5624-9EDD-E54233862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E2FE8A-A790-5120-76B6-BD418761A2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836589-4901-8D50-5F27-3C6188AD73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0385B2-FD19-12E7-7B56-DE9B95A822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CMR10"/>
              </a:rPr>
              <a:t>EDE saddle-point in the radiation epoch,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CMR10"/>
              </a:rPr>
              <a:t>transition to a matter saddle with some fraction of dark matter composed of the (non-clustering) scalar,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CMR10"/>
              </a:rPr>
              <a:t>and will ultimately settle into the LDE attractor. 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3214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MR10"/>
              </a:rPr>
              <a:t>Alternatives: </a:t>
            </a:r>
          </a:p>
          <a:p>
            <a:r>
              <a:rPr lang="en-US" sz="1800" dirty="0">
                <a:effectLst/>
                <a:latin typeface="CMR10"/>
              </a:rPr>
              <a:t>non-minimal scalar theories such as coupled quintessence, where the scalar is conformally coupled to dark matter. </a:t>
            </a:r>
          </a:p>
          <a:p>
            <a:r>
              <a:rPr lang="en-US" sz="1800" dirty="0">
                <a:effectLst/>
                <a:latin typeface="CMR10"/>
              </a:rPr>
              <a:t>The fixed points of these theories are similar to those found in the uncoupled case </a:t>
            </a:r>
          </a:p>
          <a:p>
            <a:r>
              <a:rPr lang="en-US" sz="1800" dirty="0">
                <a:effectLst/>
                <a:latin typeface="CMR10"/>
              </a:rPr>
              <a:t>but the equation of state for the scalar at each point depends on the strength of the dark matter coupling. </a:t>
            </a:r>
          </a:p>
          <a:p>
            <a:endParaRPr lang="en-US" sz="1800" dirty="0">
              <a:effectLst/>
              <a:latin typeface="CMR10"/>
            </a:endParaRPr>
          </a:p>
          <a:p>
            <a:r>
              <a:rPr lang="en-US" sz="1800" dirty="0">
                <a:effectLst/>
                <a:latin typeface="CMR10"/>
              </a:rPr>
              <a:t>Models where the equation of state at the dark matter saddle is </a:t>
            </a:r>
            <a:r>
              <a:rPr lang="en-US" sz="1800" dirty="0">
                <a:effectLst/>
                <a:latin typeface="CMMI10"/>
              </a:rPr>
              <a:t>w</a:t>
            </a:r>
            <a:r>
              <a:rPr lang="el-GR" sz="1800" dirty="0">
                <a:effectLst/>
                <a:latin typeface="CMMI7"/>
              </a:rPr>
              <a:t>φ </a:t>
            </a:r>
            <a:r>
              <a:rPr lang="el-GR" sz="1800" dirty="0">
                <a:effectLst/>
                <a:latin typeface="CMMI10"/>
              </a:rPr>
              <a:t>&gt; </a:t>
            </a:r>
            <a:r>
              <a:rPr lang="el-GR" sz="1800" dirty="0">
                <a:effectLst/>
                <a:latin typeface="CMR10"/>
              </a:rPr>
              <a:t>0 </a:t>
            </a:r>
            <a:endParaRPr lang="en-US" sz="1800" dirty="0">
              <a:effectLst/>
              <a:latin typeface="CMR10"/>
            </a:endParaRPr>
          </a:p>
          <a:p>
            <a:r>
              <a:rPr lang="en-US" sz="1800" dirty="0">
                <a:effectLst/>
                <a:latin typeface="CMR10"/>
              </a:rPr>
              <a:t>so that the scalar redshifts during the matter era </a:t>
            </a:r>
          </a:p>
          <a:p>
            <a:endParaRPr lang="en-US" sz="1800" dirty="0">
              <a:effectLst/>
              <a:latin typeface="CMR10"/>
            </a:endParaRPr>
          </a:p>
          <a:p>
            <a:r>
              <a:rPr lang="en-US" sz="1800" dirty="0">
                <a:effectLst/>
                <a:latin typeface="CMR10"/>
              </a:rPr>
              <a:t>K-essence theories, where the scalar has a non-canonical kinetic term </a:t>
            </a:r>
          </a:p>
          <a:p>
            <a:r>
              <a:rPr lang="en-US" sz="1800" dirty="0">
                <a:effectLst/>
                <a:latin typeface="CMR10"/>
              </a:rPr>
              <a:t>or </a:t>
            </a:r>
            <a:r>
              <a:rPr lang="en-US" sz="1800" dirty="0" err="1">
                <a:effectLst/>
                <a:latin typeface="CMR10"/>
              </a:rPr>
              <a:t>disformal</a:t>
            </a:r>
            <a:r>
              <a:rPr lang="en-US" sz="1800" dirty="0">
                <a:effectLst/>
                <a:latin typeface="CMR10"/>
              </a:rPr>
              <a:t> quintessence where the scalar is derivatively coupled to dark matter. 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2828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21937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Robust against potential choice, </a:t>
            </a:r>
          </a:p>
          <a:p>
            <a:r>
              <a:rPr lang="en-GB" dirty="0"/>
              <a:t>Only parameters that matter are m, Y, </a:t>
            </a:r>
            <a:r>
              <a:rPr lang="en-GB" dirty="0" err="1"/>
              <a:t>phi_i</a:t>
            </a:r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932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With the DA we are interested in the regime where the scalar is overdamped</a:t>
            </a:r>
          </a:p>
          <a:p>
            <a:endParaRPr lang="en-GB" dirty="0"/>
          </a:p>
          <a:p>
            <a:r>
              <a:rPr lang="en-GB" dirty="0"/>
              <a:t>In the overdamped regime, m and Y determine </a:t>
            </a:r>
            <a:r>
              <a:rPr lang="en-GB" dirty="0" err="1"/>
              <a:t>z_c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Robust against potential choice, </a:t>
            </a:r>
          </a:p>
          <a:p>
            <a:r>
              <a:rPr lang="en-GB" dirty="0"/>
              <a:t>Only parameters that matter are m, Y, </a:t>
            </a:r>
            <a:r>
              <a:rPr lang="en-GB" dirty="0" err="1"/>
              <a:t>phi_i</a:t>
            </a:r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2568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E111F-E3BF-60F5-0E0D-BD9E3925B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143CD5-D29D-EC9D-3458-7208ABF83D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12EDB7-AB8A-F293-8233-0144DB6988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B84501-AF91-BDCC-EF2F-A346026550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6506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39006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Constraints primarily arise from impact to </a:t>
            </a:r>
            <a:r>
              <a:rPr lang="en-GB" dirty="0" err="1"/>
              <a:t>bg</a:t>
            </a:r>
            <a:r>
              <a:rPr lang="en-GB" dirty="0"/>
              <a:t> universe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35183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72638-7DEC-70B2-C0C2-DF24F03508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10D3C4-B012-A21E-911D-45785E44B7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032ED9-5C4B-D462-5D38-B0BF330D31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detection and differentiation in current and future </a:t>
            </a:r>
            <a:r>
              <a:rPr lang="en-GB" dirty="0" err="1"/>
              <a:t>bg</a:t>
            </a:r>
            <a:r>
              <a:rPr lang="en-GB" dirty="0"/>
              <a:t> data unlikely, but may be interesting for LSST / Euclid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49EFD8-F18A-2C11-7AA9-FCDE0033A4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8106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Here the tension is projected to just one dimension </a:t>
            </a:r>
          </a:p>
          <a:p>
            <a:r>
              <a:rPr lang="en-GB" dirty="0"/>
              <a:t>But these surveys probe a broad range in redshift and scales – WL surveys and CMB lensing </a:t>
            </a:r>
          </a:p>
          <a:p>
            <a:endParaRPr lang="en-GB" dirty="0"/>
          </a:p>
          <a:p>
            <a:r>
              <a:rPr lang="en-GB" dirty="0"/>
              <a:t>Some but not all these scales overlap, so we usually project the tension on to one parameter </a:t>
            </a:r>
          </a:p>
          <a:p>
            <a:r>
              <a:rPr lang="en-GB" dirty="0"/>
              <a:t>But there is a lot of useful information and model-building insight hidden by that approach</a:t>
            </a:r>
          </a:p>
          <a:p>
            <a:endParaRPr lang="en-GB" dirty="0"/>
          </a:p>
          <a:p>
            <a:r>
              <a:rPr lang="en-GB" dirty="0"/>
              <a:t>tomographic surveys that constrain cosmology over two decades in wavenumber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393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89795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Model independent deviations from Planck LCDM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7328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Source galaxy distributions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72352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𝜇(𝑎, 𝑘) quantifies the strength of the gravitational interaction, related to the </a:t>
            </a:r>
            <a:r>
              <a:rPr lang="en-US" dirty="0" err="1"/>
              <a:t>behaviour</a:t>
            </a:r>
            <a:r>
              <a:rPr lang="en-US" dirty="0"/>
              <a:t> of non-relativistic particles and which modifies the growth of structure </a:t>
            </a:r>
          </a:p>
          <a:p>
            <a:r>
              <a:rPr lang="el-GR" dirty="0"/>
              <a:t>Σ(𝑎, 𝑘) </a:t>
            </a:r>
            <a:r>
              <a:rPr lang="en-US" dirty="0"/>
              <a:t>is proportional to the Weyl potential (</a:t>
            </a:r>
            <a:r>
              <a:rPr lang="el-GR" dirty="0"/>
              <a:t>Φ + Ψ)/2 </a:t>
            </a:r>
            <a:r>
              <a:rPr lang="en-US" dirty="0"/>
              <a:t>and hence it quantifies deviations from GR associated with the response of massless particles in the gravitational lensing effect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94537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85FC57-7737-B1B7-94A1-D127132A82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38471D-8FE0-0281-6EB5-EFDF89C5D9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EA92FD-4BA2-AA3B-1776-7825087040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𝜇(𝑎, 𝑘) quantifies the strength of the gravitational interaction, related to the </a:t>
            </a:r>
            <a:r>
              <a:rPr lang="en-US" dirty="0" err="1"/>
              <a:t>behaviour</a:t>
            </a:r>
            <a:r>
              <a:rPr lang="en-US" dirty="0"/>
              <a:t> of non-relativistic particles and which modifies the growth of structure </a:t>
            </a:r>
          </a:p>
          <a:p>
            <a:r>
              <a:rPr lang="el-GR" dirty="0"/>
              <a:t>Σ(𝑎, 𝑘) </a:t>
            </a:r>
            <a:r>
              <a:rPr lang="en-US" dirty="0"/>
              <a:t>is proportional to the Weyl potential (</a:t>
            </a:r>
            <a:r>
              <a:rPr lang="el-GR" dirty="0"/>
              <a:t>Φ + Ψ)/2 </a:t>
            </a:r>
            <a:r>
              <a:rPr lang="en-US" dirty="0"/>
              <a:t>and hence it quantifies deviations from GR associated with the response of massless particles in the gravitational lensing effect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7C207-D9D7-5D90-B428-DBB68A1875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53636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85810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301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713789-1322-70CF-52B1-54CA43175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ABC6D3-D01C-10A0-60A2-0E46CCA2F1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5FC233-3A6F-B296-FA9A-2448D779B6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plot shows the energy densities of various components of the universe in the LCDM + EDE scenario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Remember, the expansion rate depends on the energy content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If we add energy to the universe, it expands faster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EDE is disjoint from late time DE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early dark energy we add behaves like a CC at early times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Like a CC or the DE causing the universe to expand faster today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EDE too makes the universe expand faster for a short amount of time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It then rapidly dissipates, the EDE shown here goes as size ^-6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But we also investigate EDEs that dissipate like radiation, so the line would be parallel to the blue line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And EDEs that dissipate somewhere in between the blue and red lines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addition has two parameters, the amount of EDE in the universe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And the time at which its behaviour switches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Relative to the rest of the contents of the universe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EDE density is pretty small at all times except near </a:t>
            </a:r>
            <a:r>
              <a:rPr lang="en-GB" dirty="0" err="1"/>
              <a:t>z_c</a:t>
            </a:r>
            <a:r>
              <a:rPr lang="en-GB" dirty="0"/>
              <a:t>, the knee in this curve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Which means, such a model can not only increase the early universe expansion rate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But also leave the late universe unchanged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-------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Slowly rolling scalar field </a:t>
            </a:r>
            <a:br>
              <a:rPr lang="en-GB" dirty="0"/>
            </a:br>
            <a:r>
              <a:rPr lang="en-GB" dirty="0"/>
              <a:t>initially frozen due to Hubble friction </a:t>
            </a:r>
            <a:br>
              <a:rPr lang="en-GB" dirty="0"/>
            </a:br>
            <a:r>
              <a:rPr lang="en-GB" dirty="0"/>
              <a:t>and then dilutes faster than matter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FA356-556D-33CA-F7DC-D5F22F1A30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03191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Bayesian inference in practice, without infinite MCMC chains, approximates the posterior through Bayes’ theorem </a:t>
            </a:r>
          </a:p>
          <a:p>
            <a:r>
              <a:rPr lang="en-GB" dirty="0"/>
              <a:t>It relies on and incorporates prior knowledge </a:t>
            </a:r>
          </a:p>
          <a:p>
            <a:endParaRPr lang="en-GB" dirty="0"/>
          </a:p>
          <a:p>
            <a:r>
              <a:rPr lang="en-GB" dirty="0"/>
              <a:t>A likelihood profile maximises the likelihood for every given value of a parameter </a:t>
            </a:r>
          </a:p>
          <a:p>
            <a:r>
              <a:rPr lang="en-GB" dirty="0"/>
              <a:t>So this is a profile of the maximum likelihood in a specific parameter direction </a:t>
            </a:r>
          </a:p>
          <a:p>
            <a:r>
              <a:rPr lang="en-GB" dirty="0"/>
              <a:t>It is completely independent of priors </a:t>
            </a:r>
          </a:p>
          <a:p>
            <a:endParaRPr lang="en-GB" dirty="0"/>
          </a:p>
          <a:p>
            <a:r>
              <a:rPr lang="en-GB" dirty="0"/>
              <a:t>Agree in the limit of infinite data </a:t>
            </a:r>
          </a:p>
          <a:p>
            <a:endParaRPr lang="en-GB" dirty="0"/>
          </a:p>
          <a:p>
            <a:r>
              <a:rPr lang="en-GB" dirty="0"/>
              <a:t>Also agree in cases where priors are truly uninformative and the data is sensitive enough to model parameters that they are well constrained, away from prior boundaries </a:t>
            </a:r>
          </a:p>
          <a:p>
            <a:r>
              <a:rPr lang="en-GB" dirty="0"/>
              <a:t>This is the case in LCDM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98309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Procoli</a:t>
            </a:r>
            <a:r>
              <a:rPr lang="en-GB" dirty="0"/>
              <a:t> wraps </a:t>
            </a:r>
            <a:r>
              <a:rPr lang="en-GB" dirty="0" err="1"/>
              <a:t>MontePython</a:t>
            </a:r>
            <a:r>
              <a:rPr lang="en-GB" dirty="0"/>
              <a:t> so you automatically have access to any likelihoods in MP</a:t>
            </a:r>
          </a:p>
          <a:p>
            <a:r>
              <a:rPr lang="en-GB" dirty="0"/>
              <a:t>Working on expanding it to encompass other samplers too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90982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Input mock cosmology recovered </a:t>
            </a:r>
          </a:p>
          <a:p>
            <a:r>
              <a:rPr lang="en-GB" dirty="0"/>
              <a:t>Mock CMB data at a fiducial EDE cosmology </a:t>
            </a:r>
          </a:p>
          <a:p>
            <a:r>
              <a:rPr lang="en-GB" dirty="0" err="1"/>
              <a:t>Procoli</a:t>
            </a:r>
            <a:r>
              <a:rPr lang="en-GB" dirty="0"/>
              <a:t> recovered input cosmology with good and bad initial guesses, within ~0.1% level of the fiducial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8218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It is the CMB measurement which is model dependent, which we seek to shift into agreement with the other measurement </a:t>
            </a:r>
          </a:p>
          <a:p>
            <a:r>
              <a:rPr lang="en-GB" dirty="0"/>
              <a:t>So let’s again think about the CMB and make a straightforward geometric argument </a:t>
            </a:r>
          </a:p>
          <a:p>
            <a:endParaRPr lang="en-GB" dirty="0"/>
          </a:p>
          <a:p>
            <a:r>
              <a:rPr lang="en-GB" dirty="0"/>
              <a:t>Preferred angular scale of the </a:t>
            </a:r>
            <a:r>
              <a:rPr lang="en-GB" dirty="0" err="1"/>
              <a:t>cmb</a:t>
            </a:r>
            <a:r>
              <a:rPr lang="en-GB" dirty="0"/>
              <a:t> depends on the physical size of the feature it tracks and the distance of that feature away from us </a:t>
            </a:r>
          </a:p>
          <a:p>
            <a:r>
              <a:rPr lang="en-GB" dirty="0"/>
              <a:t>Just like a house in the distance – angular scale determined by size of the house and its distance from us </a:t>
            </a:r>
          </a:p>
          <a:p>
            <a:endParaRPr lang="en-GB" dirty="0"/>
          </a:p>
          <a:p>
            <a:r>
              <a:rPr lang="en-GB" dirty="0"/>
              <a:t>Going back to evolution of the universe, </a:t>
            </a:r>
          </a:p>
          <a:p>
            <a:r>
              <a:rPr lang="en-GB" dirty="0"/>
              <a:t>The distance from us depends on post-</a:t>
            </a:r>
            <a:r>
              <a:rPr lang="en-GB" dirty="0" err="1"/>
              <a:t>cmb</a:t>
            </a:r>
            <a:r>
              <a:rPr lang="en-GB" dirty="0"/>
              <a:t> expansion </a:t>
            </a:r>
          </a:p>
          <a:p>
            <a:r>
              <a:rPr lang="en-GB" dirty="0"/>
              <a:t>How the universe has expanded between the CMB an us, and how fast it’s expanding today </a:t>
            </a:r>
          </a:p>
          <a:p>
            <a:endParaRPr lang="en-GB" dirty="0"/>
          </a:p>
          <a:p>
            <a:r>
              <a:rPr lang="en-GB" dirty="0"/>
              <a:t>While the size of the feature depends only on pre-</a:t>
            </a:r>
            <a:r>
              <a:rPr lang="en-GB" dirty="0" err="1"/>
              <a:t>cmb</a:t>
            </a:r>
            <a:r>
              <a:rPr lang="en-GB" dirty="0"/>
              <a:t> physics, the physics of the plasma that produced this feature </a:t>
            </a:r>
          </a:p>
          <a:p>
            <a:endParaRPr lang="en-GB" dirty="0"/>
          </a:p>
          <a:p>
            <a:r>
              <a:rPr lang="en-GB" dirty="0"/>
              <a:t>So Theta_* looks like ~ </a:t>
            </a:r>
            <a:r>
              <a:rPr lang="en-GB" dirty="0" err="1"/>
              <a:t>r_s</a:t>
            </a:r>
            <a:r>
              <a:rPr lang="en-GB" dirty="0"/>
              <a:t> H_0</a:t>
            </a:r>
          </a:p>
          <a:p>
            <a:endParaRPr lang="en-GB" dirty="0"/>
          </a:p>
          <a:p>
            <a:r>
              <a:rPr lang="en-GB" dirty="0"/>
              <a:t>This makes sense – if the size of the fluctuations is bigger, the angle we observe them to be would be bigger</a:t>
            </a:r>
          </a:p>
          <a:p>
            <a:r>
              <a:rPr lang="en-GB" dirty="0"/>
              <a:t>If the universe is expanding faster, this size would be stretched out to be bigger again </a:t>
            </a:r>
          </a:p>
          <a:p>
            <a:endParaRPr lang="en-GB" dirty="0"/>
          </a:p>
          <a:p>
            <a:r>
              <a:rPr lang="en-GB" dirty="0"/>
              <a:t>We are really good at measuring angles and this one is extremely precisely measured </a:t>
            </a:r>
          </a:p>
          <a:p>
            <a:r>
              <a:rPr lang="en-GB" dirty="0"/>
              <a:t>It’s a fixed measurement, that our model must fit </a:t>
            </a:r>
          </a:p>
          <a:p>
            <a:endParaRPr lang="en-GB" dirty="0"/>
          </a:p>
          <a:p>
            <a:r>
              <a:rPr lang="en-GB" dirty="0"/>
              <a:t>So, to keep theta_* fixed, and increase H_0 to solve the Hubble tension </a:t>
            </a:r>
          </a:p>
          <a:p>
            <a:r>
              <a:rPr lang="en-GB" dirty="0"/>
              <a:t>We’d have to decrease </a:t>
            </a:r>
            <a:r>
              <a:rPr lang="en-GB" dirty="0" err="1"/>
              <a:t>r_s</a:t>
            </a:r>
            <a:r>
              <a:rPr lang="en-GB" dirty="0"/>
              <a:t> </a:t>
            </a:r>
          </a:p>
          <a:p>
            <a:r>
              <a:rPr lang="en-GB" dirty="0"/>
              <a:t>Because </a:t>
            </a:r>
            <a:r>
              <a:rPr lang="en-GB" dirty="0" err="1"/>
              <a:t>r_s</a:t>
            </a:r>
            <a:r>
              <a:rPr lang="en-GB" dirty="0"/>
              <a:t> depends on the early, pre CMB universe, that’s where the new physics must take effect </a:t>
            </a:r>
          </a:p>
          <a:p>
            <a:endParaRPr lang="en-GB" dirty="0"/>
          </a:p>
          <a:p>
            <a:r>
              <a:rPr lang="en-GB" dirty="0"/>
              <a:t>------</a:t>
            </a:r>
          </a:p>
          <a:p>
            <a:endParaRPr lang="en-GB" dirty="0"/>
          </a:p>
          <a:p>
            <a:r>
              <a:rPr lang="en-GB" dirty="0"/>
              <a:t>Make the size smaller so it needs the universe to expand faster to maintain that one degree scale we see 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-----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r>
              <a:rPr lang="en-GB" sz="1200" dirty="0"/>
              <a:t>In support of an early universe modification:</a:t>
            </a:r>
          </a:p>
          <a:p>
            <a:r>
              <a:rPr lang="en-GB" sz="1200" dirty="0"/>
              <a:t>Planck [1807.06209]</a:t>
            </a:r>
          </a:p>
          <a:p>
            <a:r>
              <a:rPr lang="en-GB" sz="1200" dirty="0"/>
              <a:t>Bernal et al [1607.05617]</a:t>
            </a:r>
          </a:p>
          <a:p>
            <a:r>
              <a:rPr lang="en-GB" sz="1200" dirty="0"/>
              <a:t>Evslin et al [1711.01051]</a:t>
            </a:r>
          </a:p>
          <a:p>
            <a:r>
              <a:rPr lang="en-GB" sz="1200" dirty="0" err="1"/>
              <a:t>Aylor</a:t>
            </a:r>
            <a:r>
              <a:rPr lang="en-GB" sz="1200" dirty="0"/>
              <a:t> et al [1811.00537]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We’re interested in early universe modifications that the CMB will be sensitive to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7591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0432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304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 can take the CMB, the oldest light in the universe </a:t>
            </a:r>
          </a:p>
          <a:p>
            <a:r>
              <a:rPr lang="en-GB" dirty="0"/>
              <a:t>And learn a lot from it </a:t>
            </a:r>
          </a:p>
          <a:p>
            <a:r>
              <a:rPr lang="en-GB" dirty="0"/>
              <a:t>This map can be transformed into a power spectrum – a 2D </a:t>
            </a:r>
            <a:r>
              <a:rPr lang="en-GB" dirty="0" err="1"/>
              <a:t>fourier</a:t>
            </a:r>
            <a:r>
              <a:rPr lang="en-GB" dirty="0"/>
              <a:t> transform </a:t>
            </a:r>
          </a:p>
          <a:p>
            <a:r>
              <a:rPr lang="en-GB" dirty="0"/>
              <a:t>A power spectrum is then the variance of the amplitude of your </a:t>
            </a:r>
            <a:r>
              <a:rPr lang="en-GB" dirty="0" err="1"/>
              <a:t>fourier</a:t>
            </a:r>
            <a:r>
              <a:rPr lang="en-GB" dirty="0"/>
              <a:t> transform at various scales </a:t>
            </a:r>
          </a:p>
          <a:p>
            <a:endParaRPr lang="en-GB" dirty="0"/>
          </a:p>
          <a:p>
            <a:r>
              <a:rPr lang="en-GB" dirty="0"/>
              <a:t>So this plot is telling you that the most variation you get in the map of the CMB </a:t>
            </a:r>
          </a:p>
          <a:p>
            <a:r>
              <a:rPr lang="en-GB" dirty="0"/>
              <a:t>Is at roughly scales of 1 degree on the sky </a:t>
            </a:r>
          </a:p>
          <a:p>
            <a:endParaRPr lang="en-GB" dirty="0"/>
          </a:p>
          <a:p>
            <a:r>
              <a:rPr lang="en-GB" dirty="0"/>
              <a:t>This scale corresponds to the farthest distance that pressure waves travelled in the early universe </a:t>
            </a:r>
          </a:p>
          <a:p>
            <a:r>
              <a:rPr lang="en-GB" dirty="0"/>
              <a:t>Or the sound horizon </a:t>
            </a:r>
          </a:p>
          <a:p>
            <a:endParaRPr lang="en-GB" dirty="0"/>
          </a:p>
          <a:p>
            <a:r>
              <a:rPr lang="en-GB" dirty="0"/>
              <a:t>The map we see and the data on this plot are fixed measurements </a:t>
            </a:r>
          </a:p>
          <a:p>
            <a:r>
              <a:rPr lang="en-GB" dirty="0"/>
              <a:t>Any model of cosmology must fit this data </a:t>
            </a:r>
          </a:p>
          <a:p>
            <a:r>
              <a:rPr lang="en-GB" dirty="0"/>
              <a:t>With how many every parameters, </a:t>
            </a:r>
            <a:r>
              <a:rPr lang="en-GB" dirty="0" err="1"/>
              <a:t>eg</a:t>
            </a:r>
            <a:r>
              <a:rPr lang="en-GB" dirty="0"/>
              <a:t> LCDM has 6 independent variables to fit this data with </a:t>
            </a:r>
          </a:p>
          <a:p>
            <a:r>
              <a:rPr lang="en-GB" dirty="0"/>
              <a:t>Effectively, the CMB peaks won’t move, need to adjust parameters to them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4488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/>
                  <a:t>These are the main cosmological parameters of the model </a:t>
                </a:r>
              </a:p>
              <a:p>
                <a:endParaRPr lang="en-GB" dirty="0"/>
              </a:p>
              <a:p>
                <a:r>
                  <a:rPr lang="en-GB" dirty="0"/>
                  <a:t>H_0 – expansion</a:t>
                </a:r>
                <a:r>
                  <a:rPr lang="en-GB" baseline="0" dirty="0"/>
                  <a:t> rate of the universe </a:t>
                </a:r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A_s = amplitude of p </a:t>
                </a:r>
                <a:r>
                  <a:rPr lang="en-GB" dirty="0" err="1"/>
                  <a:t>spect</a:t>
                </a:r>
                <a:r>
                  <a:rPr lang="en-GB" dirty="0"/>
                  <a:t>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𝑘</m:t>
                    </m:r>
                    <m:r>
                      <a:rPr lang="en-US" b="0" i="1" smtClean="0">
                        <a:latin typeface="Cambria Math" charset="0"/>
                      </a:rPr>
                      <m:t>=0.05</m:t>
                    </m:r>
                    <m:r>
                      <a:rPr lang="en-US" b="0" i="1" smtClean="0">
                        <a:latin typeface="Cambria Math" charset="0"/>
                      </a:rPr>
                      <m:t>𝑀𝑝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dirty="0"/>
              </a:p>
              <a:p>
                <a:endParaRPr lang="en-GB" dirty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/>
                  <a:t>Armed with the Lambda CDM model and constraints on its parameters from the CMB, we can make predictions about what we might expect the universe today to look like 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dirty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/>
                  <a:t>If</a:t>
                </a:r>
                <a:r>
                  <a:rPr lang="en-GB" baseline="0" dirty="0"/>
                  <a:t> it’s correct, it should predict this exactly right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These are the main cosmological parameters of the model </a:t>
                </a:r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H_0 – expansion</a:t>
                </a:r>
                <a:r>
                  <a:rPr lang="en-GB" baseline="0" dirty="0" smtClean="0"/>
                  <a:t> rate of the universe </a:t>
                </a:r>
                <a:endParaRPr lang="en-GB" dirty="0" smtClean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A_s = amplitude of p </a:t>
                </a:r>
                <a:r>
                  <a:rPr lang="en-GB" dirty="0" err="1" smtClean="0"/>
                  <a:t>spect</a:t>
                </a:r>
                <a:r>
                  <a:rPr lang="en-GB" dirty="0" smtClean="0"/>
                  <a:t> at </a:t>
                </a:r>
                <a:r>
                  <a:rPr lang="en-US" b="0" i="0" smtClean="0">
                    <a:latin typeface="Cambria Math" charset="0"/>
                  </a:rPr>
                  <a:t>𝑘=0.05𝑀𝑝𝑐^(−1)</a:t>
                </a:r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How each parameter changes the spectrum </a:t>
                </a:r>
              </a:p>
              <a:p>
                <a:r>
                  <a:rPr lang="en-GB" dirty="0" smtClean="0"/>
                  <a:t>Follow up with the partial derivatives </a:t>
                </a:r>
                <a:r>
                  <a:rPr lang="en-GB" dirty="0" smtClean="0"/>
                  <a:t>???</a:t>
                </a:r>
                <a:endParaRPr lang="en-GB" dirty="0" smtClean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 smtClean="0"/>
                  <a:t>Armed with the </a:t>
                </a:r>
                <a:r>
                  <a:rPr lang="en-GB" dirty="0" err="1" smtClean="0"/>
                  <a:t>LambdaCDM</a:t>
                </a:r>
                <a:r>
                  <a:rPr lang="en-GB" dirty="0" smtClean="0"/>
                  <a:t> model and constraints on its parameters from the CMB, we can make predictions about what we might expect the universe today to look like 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dirty="0" smtClean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 smtClean="0"/>
                  <a:t>If</a:t>
                </a:r>
                <a:r>
                  <a:rPr lang="en-GB" baseline="0" dirty="0" smtClean="0"/>
                  <a:t> it’s correct, it should predict this exactly right </a:t>
                </a:r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56627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EF3C8F-09C0-730F-6B69-6826A42306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E55BD6-8A74-DC10-3AD0-D40159F5DB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31A030AE-EE35-D0BA-6FE9-B37B380F6D4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/>
                  <a:t>These are the main cosmological parameters of the model </a:t>
                </a:r>
              </a:p>
              <a:p>
                <a:endParaRPr lang="en-GB" dirty="0"/>
              </a:p>
              <a:p>
                <a:r>
                  <a:rPr lang="en-GB" dirty="0"/>
                  <a:t>H_0 – expansion</a:t>
                </a:r>
                <a:r>
                  <a:rPr lang="en-GB" baseline="0" dirty="0"/>
                  <a:t> rate of the universe </a:t>
                </a:r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A_s = amplitude of p </a:t>
                </a:r>
                <a:r>
                  <a:rPr lang="en-GB" dirty="0" err="1"/>
                  <a:t>spect</a:t>
                </a:r>
                <a:r>
                  <a:rPr lang="en-GB" dirty="0"/>
                  <a:t>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𝑘</m:t>
                    </m:r>
                    <m:r>
                      <a:rPr lang="en-US" b="0" i="1" smtClean="0">
                        <a:latin typeface="Cambria Math" charset="0"/>
                      </a:rPr>
                      <m:t>=0.05</m:t>
                    </m:r>
                    <m:r>
                      <a:rPr lang="en-US" b="0" i="1" smtClean="0">
                        <a:latin typeface="Cambria Math" charset="0"/>
                      </a:rPr>
                      <m:t>𝑀𝑝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dirty="0"/>
              </a:p>
              <a:p>
                <a:endParaRPr lang="en-GB" dirty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/>
                  <a:t>Armed with the Lambda CDM model and constraints on its parameters from the CMB, we can make predictions about what we might expect the universe today to look like 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dirty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/>
                  <a:t>If</a:t>
                </a:r>
                <a:r>
                  <a:rPr lang="en-GB" baseline="0" dirty="0"/>
                  <a:t> it’s correct, it should predict this exactly right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These are the main cosmological parameters of the model </a:t>
                </a:r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H_0 – expansion</a:t>
                </a:r>
                <a:r>
                  <a:rPr lang="en-GB" baseline="0" dirty="0" smtClean="0"/>
                  <a:t> rate of the universe </a:t>
                </a:r>
                <a:endParaRPr lang="en-GB" dirty="0" smtClean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A_s = amplitude of p </a:t>
                </a:r>
                <a:r>
                  <a:rPr lang="en-GB" dirty="0" err="1" smtClean="0"/>
                  <a:t>spect</a:t>
                </a:r>
                <a:r>
                  <a:rPr lang="en-GB" dirty="0" smtClean="0"/>
                  <a:t> at </a:t>
                </a:r>
                <a:r>
                  <a:rPr lang="en-US" b="0" i="0" smtClean="0">
                    <a:latin typeface="Cambria Math" charset="0"/>
                  </a:rPr>
                  <a:t>𝑘=0.05𝑀𝑝𝑐^(−1)</a:t>
                </a:r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How each parameter changes the spectrum </a:t>
                </a:r>
              </a:p>
              <a:p>
                <a:r>
                  <a:rPr lang="en-GB" dirty="0" smtClean="0"/>
                  <a:t>Follow up with the partial derivatives </a:t>
                </a:r>
                <a:r>
                  <a:rPr lang="en-GB" dirty="0" smtClean="0"/>
                  <a:t>???</a:t>
                </a:r>
                <a:endParaRPr lang="en-GB" dirty="0" smtClean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 smtClean="0"/>
                  <a:t>Armed with the </a:t>
                </a:r>
                <a:r>
                  <a:rPr lang="en-GB" dirty="0" err="1" smtClean="0"/>
                  <a:t>LambdaCDM</a:t>
                </a:r>
                <a:r>
                  <a:rPr lang="en-GB" dirty="0" smtClean="0"/>
                  <a:t> model and constraints on its parameters from the CMB, we can make predictions about what we might expect the universe today to look like 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dirty="0" smtClean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 smtClean="0"/>
                  <a:t>If</a:t>
                </a:r>
                <a:r>
                  <a:rPr lang="en-GB" baseline="0" dirty="0" smtClean="0"/>
                  <a:t> it’s correct, it should predict this exactly right </a:t>
                </a:r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CE8EEC-5A89-1D39-0350-09E840DFE6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9429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0818B6-F8CC-04E2-2B41-43256EBA95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D71716-032A-3ACC-8E4B-62E5371F8E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2C241753-53FD-87F3-C7DA-FF6C895DA152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/>
                  <a:t>These are the main cosmological parameters of the model </a:t>
                </a:r>
              </a:p>
              <a:p>
                <a:endParaRPr lang="en-GB" dirty="0"/>
              </a:p>
              <a:p>
                <a:r>
                  <a:rPr lang="en-GB" dirty="0"/>
                  <a:t>H_0 – expansion</a:t>
                </a:r>
                <a:r>
                  <a:rPr lang="en-GB" baseline="0" dirty="0"/>
                  <a:t> rate of the universe </a:t>
                </a:r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A_s = amplitude of p </a:t>
                </a:r>
                <a:r>
                  <a:rPr lang="en-GB" dirty="0" err="1"/>
                  <a:t>spect</a:t>
                </a:r>
                <a:r>
                  <a:rPr lang="en-GB" dirty="0"/>
                  <a:t>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𝑘</m:t>
                    </m:r>
                    <m:r>
                      <a:rPr lang="en-US" b="0" i="1" smtClean="0">
                        <a:latin typeface="Cambria Math" charset="0"/>
                      </a:rPr>
                      <m:t>=0.05</m:t>
                    </m:r>
                    <m:r>
                      <a:rPr lang="en-US" b="0" i="1" smtClean="0">
                        <a:latin typeface="Cambria Math" charset="0"/>
                      </a:rPr>
                      <m:t>𝑀𝑝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dirty="0"/>
              </a:p>
              <a:p>
                <a:endParaRPr lang="en-GB" dirty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/>
                  <a:t>Armed with the Lambda CDM model and constraints on its parameters from the CMB, we can make predictions about what we might expect the universe today to look like 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dirty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/>
                  <a:t>If</a:t>
                </a:r>
                <a:r>
                  <a:rPr lang="en-GB" baseline="0" dirty="0"/>
                  <a:t> it’s correct, it should predict this exactly right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These are the main cosmological parameters of the model </a:t>
                </a:r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H_0 – expansion</a:t>
                </a:r>
                <a:r>
                  <a:rPr lang="en-GB" baseline="0" dirty="0" smtClean="0"/>
                  <a:t> rate of the universe </a:t>
                </a:r>
                <a:endParaRPr lang="en-GB" dirty="0" smtClean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A_s = amplitude of p </a:t>
                </a:r>
                <a:r>
                  <a:rPr lang="en-GB" dirty="0" err="1" smtClean="0"/>
                  <a:t>spect</a:t>
                </a:r>
                <a:r>
                  <a:rPr lang="en-GB" dirty="0" smtClean="0"/>
                  <a:t> at </a:t>
                </a:r>
                <a:r>
                  <a:rPr lang="en-US" b="0" i="0" smtClean="0">
                    <a:latin typeface="Cambria Math" charset="0"/>
                  </a:rPr>
                  <a:t>𝑘=0.05𝑀𝑝𝑐^(−1)</a:t>
                </a:r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How each parameter changes the spectrum </a:t>
                </a:r>
              </a:p>
              <a:p>
                <a:r>
                  <a:rPr lang="en-GB" dirty="0" smtClean="0"/>
                  <a:t>Follow up with the partial derivatives </a:t>
                </a:r>
                <a:r>
                  <a:rPr lang="en-GB" dirty="0" smtClean="0"/>
                  <a:t>???</a:t>
                </a:r>
                <a:endParaRPr lang="en-GB" dirty="0" smtClean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 smtClean="0"/>
                  <a:t>Armed with the </a:t>
                </a:r>
                <a:r>
                  <a:rPr lang="en-GB" dirty="0" err="1" smtClean="0"/>
                  <a:t>LambdaCDM</a:t>
                </a:r>
                <a:r>
                  <a:rPr lang="en-GB" dirty="0" smtClean="0"/>
                  <a:t> model and constraints on its parameters from the CMB, we can make predictions about what we might expect the universe today to look like 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dirty="0" smtClean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 smtClean="0"/>
                  <a:t>If</a:t>
                </a:r>
                <a:r>
                  <a:rPr lang="en-GB" baseline="0" dirty="0" smtClean="0"/>
                  <a:t> it’s correct, it should predict this exactly right </a:t>
                </a:r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E231B1-34D3-EC3C-D893-1EA03CFE19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7458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" y="0"/>
            <a:ext cx="12188826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-1" y="5102352"/>
            <a:ext cx="12188826" cy="17556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286000"/>
            <a:ext cx="9601200" cy="1517904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4808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DF381-0C9D-D441-9799-2F7DC62FB96C}" type="datetime1">
              <a:rPr lang="en-US" smtClean="0"/>
              <a:t>5/18/25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230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1B514-AC3A-4445-809B-58A3E9D40BDF}" type="datetime1">
              <a:rPr lang="en-US" smtClean="0"/>
              <a:t>5/18/25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95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0E5D-8BF3-5F4D-8A15-EF6C9C7F6EE3}" type="datetime1">
              <a:rPr lang="en-US" smtClean="0"/>
              <a:t>5/18/25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480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74320"/>
            <a:ext cx="12192000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 anchor="b">
            <a:normAutofit/>
          </a:bodyPr>
          <a:lstStyle>
            <a:lvl1pPr algn="ctr">
              <a:defRPr sz="5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C7410-CA9C-C045-8729-2942D029678C}" type="datetime1">
              <a:rPr lang="en-US" smtClean="0"/>
              <a:t>5/18/25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339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21362-CCB3-D848-9332-6539674A9EFF}" type="datetime1">
              <a:rPr lang="en-US" smtClean="0"/>
              <a:t>5/18/25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17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DE6EE-311E-124D-8DCF-6D477643D9D3}" type="datetime1">
              <a:rPr lang="en-US" smtClean="0"/>
              <a:t>5/18/25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56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5831-BF9E-5A46-A529-BD1B7F396E16}" type="datetime1">
              <a:rPr lang="en-US" smtClean="0"/>
              <a:t>5/18/25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713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88826" cy="2743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97197-2182-B642-8656-10E387EA954D}" type="datetime1">
              <a:rPr lang="en-US" smtClean="0"/>
              <a:t>5/18/25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904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CBDF7-5845-ED48-9B49-677B731C706C}" type="datetime1">
              <a:rPr lang="en-US" smtClean="0"/>
              <a:t>5/18/25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76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1752" y="502920"/>
            <a:ext cx="670255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2E7B-884C-EE41-B215-061B3F2581C4}" type="datetime1">
              <a:rPr lang="en-US" smtClean="0"/>
              <a:t>5/18/25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849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583680"/>
            <a:ext cx="12188826" cy="2743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50B96-778A-E04E-8F0D-711D73749109}" type="datetime1">
              <a:rPr lang="en-US" smtClean="0"/>
              <a:t>5/18/25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Tanvi Karwal, Kavli Institute for Cosmological Physics, University of Chicago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D9AD5-F248-4919-864A-CFD76CC027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1050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2160" userDrawn="1">
          <p15:clr>
            <a:srgbClr val="F26B43"/>
          </p15:clr>
        </p15:guide>
        <p15:guide id="4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150.png"/><Relationship Id="rId4" Type="http://schemas.openxmlformats.org/officeDocument/2006/relationships/image" Target="../media/image19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4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7" Type="http://schemas.openxmlformats.org/officeDocument/2006/relationships/image" Target="../media/image160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9.png"/><Relationship Id="rId5" Type="http://schemas.openxmlformats.org/officeDocument/2006/relationships/image" Target="../media/image158.png"/><Relationship Id="rId4" Type="http://schemas.openxmlformats.org/officeDocument/2006/relationships/image" Target="../media/image157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18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18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18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18.png"/><Relationship Id="rId4" Type="http://schemas.openxmlformats.org/officeDocument/2006/relationships/image" Target="../media/image30.png"/><Relationship Id="rId9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18.png"/><Relationship Id="rId10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1.png"/><Relationship Id="rId3" Type="http://schemas.openxmlformats.org/officeDocument/2006/relationships/image" Target="../media/image6.emf"/><Relationship Id="rId7" Type="http://schemas.openxmlformats.org/officeDocument/2006/relationships/image" Target="../media/image67.png"/><Relationship Id="rId12" Type="http://schemas.openxmlformats.org/officeDocument/2006/relationships/image" Target="../media/image7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11" Type="http://schemas.openxmlformats.org/officeDocument/2006/relationships/image" Target="../media/image69.png"/><Relationship Id="rId5" Type="http://schemas.openxmlformats.org/officeDocument/2006/relationships/image" Target="../media/image9.png"/><Relationship Id="rId15" Type="http://schemas.openxmlformats.org/officeDocument/2006/relationships/image" Target="../media/image73.png"/><Relationship Id="rId10" Type="http://schemas.openxmlformats.org/officeDocument/2006/relationships/image" Target="../media/image15.png"/><Relationship Id="rId4" Type="http://schemas.openxmlformats.org/officeDocument/2006/relationships/image" Target="../media/image65.png"/><Relationship Id="rId9" Type="http://schemas.openxmlformats.org/officeDocument/2006/relationships/image" Target="../media/image14.png"/><Relationship Id="rId14" Type="http://schemas.openxmlformats.org/officeDocument/2006/relationships/image" Target="../media/image7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0.png"/><Relationship Id="rId3" Type="http://schemas.openxmlformats.org/officeDocument/2006/relationships/image" Target="../media/image74.png"/><Relationship Id="rId7" Type="http://schemas.openxmlformats.org/officeDocument/2006/relationships/image" Target="../media/image36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00.png"/><Relationship Id="rId5" Type="http://schemas.openxmlformats.org/officeDocument/2006/relationships/image" Target="../media/image353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0.png"/><Relationship Id="rId4" Type="http://schemas.openxmlformats.org/officeDocument/2006/relationships/image" Target="../media/image48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png"/><Relationship Id="rId3" Type="http://schemas.openxmlformats.org/officeDocument/2006/relationships/image" Target="../media/image76.png"/><Relationship Id="rId7" Type="http://schemas.openxmlformats.org/officeDocument/2006/relationships/image" Target="../media/image4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1.png"/><Relationship Id="rId5" Type="http://schemas.openxmlformats.org/officeDocument/2006/relationships/image" Target="../media/image383.png"/><Relationship Id="rId4" Type="http://schemas.openxmlformats.org/officeDocument/2006/relationships/image" Target="../media/image17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8.gif"/><Relationship Id="rId4" Type="http://schemas.openxmlformats.org/officeDocument/2006/relationships/image" Target="../media/image44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0.png"/><Relationship Id="rId5" Type="http://schemas.openxmlformats.org/officeDocument/2006/relationships/image" Target="../media/image380.png"/><Relationship Id="rId4" Type="http://schemas.openxmlformats.org/officeDocument/2006/relationships/image" Target="../media/image36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1.png"/><Relationship Id="rId5" Type="http://schemas.openxmlformats.org/officeDocument/2006/relationships/image" Target="../media/image502.png"/><Relationship Id="rId4" Type="http://schemas.openxmlformats.org/officeDocument/2006/relationships/image" Target="../media/image123.gi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4.em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0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0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3.png"/><Relationship Id="rId7" Type="http://schemas.openxmlformats.org/officeDocument/2006/relationships/image" Target="../media/image37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0.png"/><Relationship Id="rId5" Type="http://schemas.openxmlformats.org/officeDocument/2006/relationships/image" Target="../media/image352.png"/><Relationship Id="rId4" Type="http://schemas.openxmlformats.org/officeDocument/2006/relationships/image" Target="../media/image125.e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emf"/><Relationship Id="rId2" Type="http://schemas.openxmlformats.org/officeDocument/2006/relationships/image" Target="../media/image57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0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00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1.png"/><Relationship Id="rId3" Type="http://schemas.openxmlformats.org/officeDocument/2006/relationships/image" Target="../media/image127.emf"/><Relationship Id="rId7" Type="http://schemas.openxmlformats.org/officeDocument/2006/relationships/image" Target="../media/image129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0.png"/><Relationship Id="rId5" Type="http://schemas.openxmlformats.org/officeDocument/2006/relationships/image" Target="../media/image711.png"/><Relationship Id="rId4" Type="http://schemas.openxmlformats.org/officeDocument/2006/relationships/image" Target="../media/image128.emf"/><Relationship Id="rId9" Type="http://schemas.openxmlformats.org/officeDocument/2006/relationships/image" Target="../media/image730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1.png"/><Relationship Id="rId4" Type="http://schemas.openxmlformats.org/officeDocument/2006/relationships/image" Target="../media/image501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1.emf"/><Relationship Id="rId4" Type="http://schemas.openxmlformats.org/officeDocument/2006/relationships/image" Target="../media/image740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emf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0.png"/><Relationship Id="rId5" Type="http://schemas.openxmlformats.org/officeDocument/2006/relationships/image" Target="../media/image530.png"/><Relationship Id="rId4" Type="http://schemas.openxmlformats.org/officeDocument/2006/relationships/image" Target="../media/image13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0.png"/><Relationship Id="rId7" Type="http://schemas.openxmlformats.org/officeDocument/2006/relationships/image" Target="../media/image135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1.png"/><Relationship Id="rId5" Type="http://schemas.openxmlformats.org/officeDocument/2006/relationships/image" Target="../media/image532.png"/><Relationship Id="rId4" Type="http://schemas.openxmlformats.org/officeDocument/2006/relationships/image" Target="../media/image133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0.png"/><Relationship Id="rId4" Type="http://schemas.openxmlformats.org/officeDocument/2006/relationships/image" Target="../media/image612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5.emf"/><Relationship Id="rId4" Type="http://schemas.openxmlformats.org/officeDocument/2006/relationships/image" Target="../media/image136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2.png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0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1.png"/><Relationship Id="rId4" Type="http://schemas.openxmlformats.org/officeDocument/2006/relationships/image" Target="../media/image137.emf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1.png"/><Relationship Id="rId5" Type="http://schemas.openxmlformats.org/officeDocument/2006/relationships/image" Target="../media/image661.png"/><Relationship Id="rId4" Type="http://schemas.openxmlformats.org/officeDocument/2006/relationships/image" Target="../media/image137.emf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1.png"/><Relationship Id="rId7" Type="http://schemas.openxmlformats.org/officeDocument/2006/relationships/image" Target="../media/image71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5.emf"/><Relationship Id="rId5" Type="http://schemas.openxmlformats.org/officeDocument/2006/relationships/image" Target="../media/image790.png"/><Relationship Id="rId4" Type="http://schemas.openxmlformats.org/officeDocument/2006/relationships/image" Target="../media/image138.emf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png"/><Relationship Id="rId3" Type="http://schemas.openxmlformats.org/officeDocument/2006/relationships/image" Target="../media/image76.png"/><Relationship Id="rId7" Type="http://schemas.openxmlformats.org/officeDocument/2006/relationships/image" Target="../media/image412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10.png"/><Relationship Id="rId5" Type="http://schemas.openxmlformats.org/officeDocument/2006/relationships/image" Target="../media/image3830.png"/><Relationship Id="rId4" Type="http://schemas.openxmlformats.org/officeDocument/2006/relationships/image" Target="../media/image171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0.png"/><Relationship Id="rId5" Type="http://schemas.openxmlformats.org/officeDocument/2006/relationships/image" Target="../media/image294.png"/><Relationship Id="rId4" Type="http://schemas.openxmlformats.org/officeDocument/2006/relationships/image" Target="../media/image139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0.png"/><Relationship Id="rId4" Type="http://schemas.openxmlformats.org/officeDocument/2006/relationships/image" Target="../media/image140.emf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1.png"/><Relationship Id="rId3" Type="http://schemas.openxmlformats.org/officeDocument/2006/relationships/image" Target="../media/image190.png"/><Relationship Id="rId7" Type="http://schemas.openxmlformats.org/officeDocument/2006/relationships/image" Target="../media/image55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0.png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1.png"/><Relationship Id="rId3" Type="http://schemas.openxmlformats.org/officeDocument/2006/relationships/image" Target="../media/image190.png"/><Relationship Id="rId7" Type="http://schemas.openxmlformats.org/officeDocument/2006/relationships/image" Target="../media/image55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0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4.emf"/><Relationship Id="rId5" Type="http://schemas.openxmlformats.org/officeDocument/2006/relationships/image" Target="../media/image143.png"/><Relationship Id="rId4" Type="http://schemas.openxmlformats.org/officeDocument/2006/relationships/image" Target="../media/image142.png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emf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emf"/><Relationship Id="rId2" Type="http://schemas.openxmlformats.org/officeDocument/2006/relationships/image" Target="../media/image14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3.png"/><Relationship Id="rId4" Type="http://schemas.openxmlformats.org/officeDocument/2006/relationships/image" Target="../media/image281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0.emf"/><Relationship Id="rId4" Type="http://schemas.openxmlformats.org/officeDocument/2006/relationships/image" Target="../media/image149.emf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2.emf"/><Relationship Id="rId4" Type="http://schemas.openxmlformats.org/officeDocument/2006/relationships/image" Target="../media/image15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stars in space&#10;&#10;AI-generated content may be incorrect.">
            <a:extLst>
              <a:ext uri="{FF2B5EF4-FFF2-40B4-BE49-F238E27FC236}">
                <a16:creationId xmlns:a16="http://schemas.microsoft.com/office/drawing/2014/main" id="{9B0BA554-A377-F06C-BC33-BFB4043695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36913"/>
            <a:ext cx="12192000" cy="111318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027136"/>
            <a:ext cx="9601200" cy="1975456"/>
          </a:xfrm>
        </p:spPr>
        <p:txBody>
          <a:bodyPr>
            <a:normAutofit/>
          </a:bodyPr>
          <a:lstStyle/>
          <a:p>
            <a:r>
              <a:rPr lang="en-US" dirty="0"/>
              <a:t>Phenomenological Cosmology 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445578"/>
            <a:ext cx="9601200" cy="601978"/>
          </a:xfrm>
        </p:spPr>
        <p:txBody>
          <a:bodyPr>
            <a:normAutofit/>
          </a:bodyPr>
          <a:lstStyle/>
          <a:p>
            <a:r>
              <a:rPr lang="en-US" sz="3200" cap="none" dirty="0"/>
              <a:t>Tanvi </a:t>
            </a:r>
            <a:r>
              <a:rPr lang="en-US" sz="3200" cap="none" dirty="0" err="1"/>
              <a:t>Karwal</a:t>
            </a:r>
            <a:endParaRPr lang="en-US" sz="3200" cap="none" dirty="0"/>
          </a:p>
          <a:p>
            <a:endParaRPr lang="en-US" sz="3200" cap="none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5486818"/>
            <a:ext cx="9601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PHENO 2025, University of Pittsburgh</a:t>
            </a:r>
          </a:p>
          <a:p>
            <a:pPr algn="ctr"/>
            <a:r>
              <a:rPr lang="en-GB" sz="2000" dirty="0"/>
              <a:t>19th May, 2025 </a:t>
            </a:r>
          </a:p>
          <a:p>
            <a:pPr algn="ctr"/>
            <a:endParaRPr lang="en-GB" sz="2000" dirty="0"/>
          </a:p>
        </p:txBody>
      </p:sp>
      <p:pic>
        <p:nvPicPr>
          <p:cNvPr id="10" name="Picture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78ACDA9-47EB-7988-9162-D4AF593FAA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081" y="3717787"/>
            <a:ext cx="2394711" cy="489164"/>
          </a:xfrm>
          <a:prstGeom prst="rect">
            <a:avLst/>
          </a:prstGeom>
        </p:spPr>
      </p:pic>
      <p:pic>
        <p:nvPicPr>
          <p:cNvPr id="12" name="Picture 11" descr="A red and black logo&#10;&#10;Description automatically generated">
            <a:extLst>
              <a:ext uri="{FF2B5EF4-FFF2-40B4-BE49-F238E27FC236}">
                <a16:creationId xmlns:a16="http://schemas.microsoft.com/office/drawing/2014/main" id="{17B19126-D12B-2C87-9A64-63E7FE324D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112" y="3717787"/>
            <a:ext cx="1464276" cy="49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739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98D27-8407-9D4F-A999-1785E8EBD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</p:spPr>
        <p:txBody>
          <a:bodyPr/>
          <a:lstStyle/>
          <a:p>
            <a:r>
              <a:rPr lang="en-GB" dirty="0"/>
              <a:t>The CMB is sensitive to perturbations 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61C0801-3AB6-834D-8EF4-C478A12DF0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438" y="1901825"/>
            <a:ext cx="5936055" cy="41275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C13A4E-0C47-BA48-80BC-B567B9DB2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AB7649-48FF-BA46-B0B1-502849E82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9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0D216E-5C97-894E-8FC3-285A558B2B45}"/>
              </a:ext>
            </a:extLst>
          </p:cNvPr>
          <p:cNvSpPr txBox="1"/>
          <p:nvPr/>
        </p:nvSpPr>
        <p:spPr>
          <a:xfrm rot="5400000">
            <a:off x="10073638" y="3809590"/>
            <a:ext cx="2869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Planck [1807.06209]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A22C46F-F9C2-294B-AACE-4C73598FA3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27413">
            <a:off x="319127" y="1914031"/>
            <a:ext cx="3904256" cy="1952128"/>
          </a:xfrm>
          <a:prstGeom prst="rect">
            <a:avLst/>
          </a:prstGeom>
        </p:spPr>
      </p:pic>
      <p:sp>
        <p:nvSpPr>
          <p:cNvPr id="17" name="Circular Arrow 16">
            <a:extLst>
              <a:ext uri="{FF2B5EF4-FFF2-40B4-BE49-F238E27FC236}">
                <a16:creationId xmlns:a16="http://schemas.microsoft.com/office/drawing/2014/main" id="{A5AC3E10-2F58-9F4C-85AF-F3A39DFE91A6}"/>
              </a:ext>
            </a:extLst>
          </p:cNvPr>
          <p:cNvSpPr/>
          <p:nvPr/>
        </p:nvSpPr>
        <p:spPr>
          <a:xfrm rot="2031131">
            <a:off x="3718065" y="1536118"/>
            <a:ext cx="2113896" cy="2154304"/>
          </a:xfrm>
          <a:prstGeom prst="circularArrow">
            <a:avLst>
              <a:gd name="adj1" fmla="val 4536"/>
              <a:gd name="adj2" fmla="val 1662340"/>
              <a:gd name="adj3" fmla="val 17535160"/>
              <a:gd name="adj4" fmla="val 10519643"/>
              <a:gd name="adj5" fmla="val 118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29208CA-6337-9C43-AEB4-8B2E2BC571EE}"/>
                  </a:ext>
                </a:extLst>
              </p:cNvPr>
              <p:cNvSpPr txBox="1"/>
              <p:nvPr/>
            </p:nvSpPr>
            <p:spPr>
              <a:xfrm>
                <a:off x="1148143" y="4042368"/>
                <a:ext cx="3022405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Precisely measured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GB" sz="2000" dirty="0"/>
                  <a:t> is an approximate proxy for CMB peak locations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Maximum variation at </a:t>
                </a:r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/>
                  <a:t>scales 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29208CA-6337-9C43-AEB4-8B2E2BC571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8143" y="4042368"/>
                <a:ext cx="3022405" cy="1938992"/>
              </a:xfrm>
              <a:prstGeom prst="rect">
                <a:avLst/>
              </a:prstGeom>
              <a:blipFill>
                <a:blip r:embed="rId5"/>
                <a:stretch>
                  <a:fillRect l="-2092" t="-1961" r="-3766" b="-52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7D8339B-8930-C144-A813-81716334073C}"/>
              </a:ext>
            </a:extLst>
          </p:cNvPr>
          <p:cNvCxnSpPr>
            <a:cxnSpLocks/>
          </p:cNvCxnSpPr>
          <p:nvPr/>
        </p:nvCxnSpPr>
        <p:spPr>
          <a:xfrm>
            <a:off x="7528546" y="2248930"/>
            <a:ext cx="0" cy="2280903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7A9B4C3-3B61-F549-A100-1CE732427F09}"/>
                  </a:ext>
                </a:extLst>
              </p:cNvPr>
              <p:cNvSpPr txBox="1"/>
              <p:nvPr/>
            </p:nvSpPr>
            <p:spPr>
              <a:xfrm>
                <a:off x="7528546" y="4042368"/>
                <a:ext cx="4757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7A9B4C3-3B61-F549-A100-1CE732427F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8546" y="4042368"/>
                <a:ext cx="47573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451EFC9-1DAE-554D-BA30-F6B1EE462DAA}"/>
              </a:ext>
            </a:extLst>
          </p:cNvPr>
          <p:cNvSpPr txBox="1"/>
          <p:nvPr/>
        </p:nvSpPr>
        <p:spPr>
          <a:xfrm rot="16200000">
            <a:off x="4133765" y="3088137"/>
            <a:ext cx="1805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Power spectrum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7DCCDC0-6CA8-3141-A9EB-78255D3C072F}"/>
              </a:ext>
            </a:extLst>
          </p:cNvPr>
          <p:cNvGrpSpPr/>
          <p:nvPr/>
        </p:nvGrpSpPr>
        <p:grpSpPr>
          <a:xfrm>
            <a:off x="9482056" y="2200275"/>
            <a:ext cx="1141281" cy="461665"/>
            <a:chOff x="7359591" y="2200275"/>
            <a:chExt cx="1141281" cy="461665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09EFC46-EE4A-1C41-A4F7-1981106A6E4F}"/>
                </a:ext>
              </a:extLst>
            </p:cNvPr>
            <p:cNvCxnSpPr/>
            <p:nvPr/>
          </p:nvCxnSpPr>
          <p:spPr>
            <a:xfrm>
              <a:off x="7434990" y="2248930"/>
              <a:ext cx="0" cy="162850"/>
            </a:xfrm>
            <a:prstGeom prst="line">
              <a:avLst/>
            </a:prstGeom>
            <a:ln w="19050">
              <a:solidFill>
                <a:srgbClr val="001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0D1EBAF-A3F9-5143-BE0A-497C832B45F8}"/>
                </a:ext>
              </a:extLst>
            </p:cNvPr>
            <p:cNvSpPr/>
            <p:nvPr/>
          </p:nvSpPr>
          <p:spPr>
            <a:xfrm>
              <a:off x="7412130" y="2307495"/>
              <a:ext cx="45719" cy="45719"/>
            </a:xfrm>
            <a:prstGeom prst="ellipse">
              <a:avLst/>
            </a:prstGeom>
            <a:solidFill>
              <a:srgbClr val="FF431C"/>
            </a:solidFill>
            <a:ln>
              <a:solidFill>
                <a:srgbClr val="001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2389A7A-7252-D74B-A907-DE1B0D34F48F}"/>
                </a:ext>
              </a:extLst>
            </p:cNvPr>
            <p:cNvCxnSpPr/>
            <p:nvPr/>
          </p:nvCxnSpPr>
          <p:spPr>
            <a:xfrm>
              <a:off x="7359591" y="2533747"/>
              <a:ext cx="150796" cy="0"/>
            </a:xfrm>
            <a:prstGeom prst="line">
              <a:avLst/>
            </a:prstGeom>
            <a:ln w="19050">
              <a:solidFill>
                <a:srgbClr val="0086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4D96C67B-E385-FD4C-AD61-92414644B3E8}"/>
                    </a:ext>
                  </a:extLst>
                </p:cNvPr>
                <p:cNvSpPr txBox="1"/>
                <p:nvPr/>
              </p:nvSpPr>
              <p:spPr>
                <a:xfrm>
                  <a:off x="7572375" y="2200275"/>
                  <a:ext cx="92849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>
                      <a:solidFill>
                        <a:schemeClr val="bg1"/>
                      </a:solidFill>
                    </a:rPr>
                    <a:t>Planck data </a:t>
                  </a:r>
                </a:p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2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Λ</m:t>
                      </m:r>
                    </m:oMath>
                  </a14:m>
                  <a:r>
                    <a:rPr lang="en-GB" sz="1200" dirty="0">
                      <a:solidFill>
                        <a:schemeClr val="bg1"/>
                      </a:solidFill>
                    </a:rPr>
                    <a:t>CDM</a:t>
                  </a: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4D96C67B-E385-FD4C-AD61-92414644B3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2375" y="2200275"/>
                  <a:ext cx="928497" cy="461665"/>
                </a:xfrm>
                <a:prstGeom prst="rect">
                  <a:avLst/>
                </a:prstGeom>
                <a:blipFill>
                  <a:blip r:embed="rId10"/>
                  <a:stretch>
                    <a:fillRect b="-789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22D7A32-11B9-984B-91BA-04CB24E10C55}"/>
              </a:ext>
            </a:extLst>
          </p:cNvPr>
          <p:cNvSpPr txBox="1"/>
          <p:nvPr/>
        </p:nvSpPr>
        <p:spPr>
          <a:xfrm>
            <a:off x="6707262" y="6007098"/>
            <a:ext cx="3022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Inverse angular scale </a:t>
            </a:r>
          </a:p>
        </p:txBody>
      </p:sp>
    </p:spTree>
    <p:extLst>
      <p:ext uri="{BB962C8B-B14F-4D97-AF65-F5344CB8AC3E}">
        <p14:creationId xmlns:p14="http://schemas.microsoft.com/office/powerpoint/2010/main" val="307730361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31685-E2CE-E8F5-937F-CCD954B15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Procoli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50000"/>
                    <a:lumOff val="50000"/>
                  </a:schemeClr>
                </a:solidFill>
              </a:rPr>
              <a:t>Independent applications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D6FB5E7-36A0-1906-321A-FAAA7D627E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20" y="2320276"/>
            <a:ext cx="4494890" cy="302413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9C8461-2927-16B2-8960-909035C03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420152-F87E-21D3-148C-4023823A0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99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422D6F-62A3-C32B-1C38-0BCD88C8E1BB}"/>
              </a:ext>
            </a:extLst>
          </p:cNvPr>
          <p:cNvSpPr txBox="1"/>
          <p:nvPr/>
        </p:nvSpPr>
        <p:spPr>
          <a:xfrm>
            <a:off x="1341120" y="5401639"/>
            <a:ext cx="4484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Greene and Cyr-Racine [2403.05619]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Some data sets are insensitive to free-fall, amplitude, and Thomson (FFAT) re-scaling</a:t>
            </a:r>
            <a:endParaRPr lang="en-GB" dirty="0"/>
          </a:p>
        </p:txBody>
      </p:sp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836D6AA3-5EBF-98B4-766A-58CBA77635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710" y="2320276"/>
            <a:ext cx="3624170" cy="30272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99C04DF-3519-C01C-D124-163FFAAE7066}"/>
              </a:ext>
            </a:extLst>
          </p:cNvPr>
          <p:cNvSpPr txBox="1"/>
          <p:nvPr/>
        </p:nvSpPr>
        <p:spPr>
          <a:xfrm>
            <a:off x="6909105" y="5401639"/>
            <a:ext cx="42593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Naredo-Tuero et al [2407.13831]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Preferences for neutrino masses are impacted by different CMB data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B49EB7-0765-6C3C-F776-62D099CD3777}"/>
              </a:ext>
            </a:extLst>
          </p:cNvPr>
          <p:cNvSpPr txBox="1"/>
          <p:nvPr/>
        </p:nvSpPr>
        <p:spPr>
          <a:xfrm>
            <a:off x="1341119" y="1922331"/>
            <a:ext cx="4484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Data are insensitive to a parameter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3D4105-09D4-49BE-0617-036019EFF692}"/>
              </a:ext>
            </a:extLst>
          </p:cNvPr>
          <p:cNvSpPr txBox="1"/>
          <p:nvPr/>
        </p:nvSpPr>
        <p:spPr>
          <a:xfrm>
            <a:off x="7226710" y="1912022"/>
            <a:ext cx="4484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Impact of a prior boundary </a:t>
            </a:r>
          </a:p>
        </p:txBody>
      </p:sp>
    </p:spTree>
    <p:extLst>
      <p:ext uri="{BB962C8B-B14F-4D97-AF65-F5344CB8AC3E}">
        <p14:creationId xmlns:p14="http://schemas.microsoft.com/office/powerpoint/2010/main" val="64785550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4006FAD-AD4D-8D6F-3BD9-EDF3BE46D8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194" y="5249621"/>
            <a:ext cx="8007611" cy="68604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80A718-FEEE-9EEA-56A5-5DE414547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B665DC-B0DA-B9B6-5017-2AB35BC5D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100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F18CAD2-C7F4-F17E-AC88-23478F379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</p:spPr>
        <p:txBody>
          <a:bodyPr/>
          <a:lstStyle/>
          <a:p>
            <a:r>
              <a:rPr lang="en-GB" dirty="0" err="1"/>
              <a:t>Procoli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50000"/>
                    <a:lumOff val="50000"/>
                  </a:schemeClr>
                </a:solidFill>
              </a:rPr>
              <a:t>Independent applications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E2118A-3376-FE02-1F3D-C93E8127AF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403" y="4222621"/>
            <a:ext cx="6907193" cy="813201"/>
          </a:xfrm>
          <a:prstGeom prst="rect">
            <a:avLst/>
          </a:prstGeom>
        </p:spPr>
      </p:pic>
      <p:pic>
        <p:nvPicPr>
          <p:cNvPr id="12" name="Picture 11" descr="A close-up of a document&#10;&#10;AI-generated content may be incorrect.">
            <a:extLst>
              <a:ext uri="{FF2B5EF4-FFF2-40B4-BE49-F238E27FC236}">
                <a16:creationId xmlns:a16="http://schemas.microsoft.com/office/drawing/2014/main" id="{4BAF08FE-DEA7-6BFC-CF43-55D9EDA786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601" y="3159371"/>
            <a:ext cx="4826709" cy="831600"/>
          </a:xfrm>
          <a:prstGeom prst="rect">
            <a:avLst/>
          </a:prstGeom>
        </p:spPr>
      </p:pic>
      <p:pic>
        <p:nvPicPr>
          <p:cNvPr id="14" name="Picture 13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0EFD3EEF-F72A-FC11-2961-A34D7515BC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261" y="3080084"/>
            <a:ext cx="3237544" cy="970403"/>
          </a:xfrm>
          <a:prstGeom prst="rect">
            <a:avLst/>
          </a:prstGeom>
        </p:spPr>
      </p:pic>
      <p:pic>
        <p:nvPicPr>
          <p:cNvPr id="16" name="Picture 15" descr="A close-up of a text&#10;&#10;AI-generated content may be incorrect.">
            <a:extLst>
              <a:ext uri="{FF2B5EF4-FFF2-40B4-BE49-F238E27FC236}">
                <a16:creationId xmlns:a16="http://schemas.microsoft.com/office/drawing/2014/main" id="{2444FB96-F6A5-7E3F-D1C0-5CA608411F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481" y="2174855"/>
            <a:ext cx="4428399" cy="782968"/>
          </a:xfrm>
          <a:prstGeom prst="rect">
            <a:avLst/>
          </a:prstGeom>
        </p:spPr>
      </p:pic>
      <p:pic>
        <p:nvPicPr>
          <p:cNvPr id="18" name="Picture 17" descr="A close up of a sign&#10;&#10;AI-generated content may be incorrect.">
            <a:extLst>
              <a:ext uri="{FF2B5EF4-FFF2-40B4-BE49-F238E27FC236}">
                <a16:creationId xmlns:a16="http://schemas.microsoft.com/office/drawing/2014/main" id="{959897F0-9D14-C52D-6DE7-E5BE589940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601" y="2249959"/>
            <a:ext cx="4619582" cy="59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037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8AFAD-E000-A65D-73F0-AA5E4F828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Procoli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50000"/>
                    <a:lumOff val="50000"/>
                  </a:schemeClr>
                </a:solidFill>
              </a:rPr>
              <a:t>2D profiles on DM-b scattering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7E9756-0BE0-DC77-C9B5-5BC98DE70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FD77DF-8FF3-0598-D11C-974BDC40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101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F34AB5E-442F-DA99-34F5-E32560B52DF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513" y="2721264"/>
            <a:ext cx="4571344" cy="337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42DEF79-A99A-387A-BFEE-8E9B57640A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41" y="2721264"/>
            <a:ext cx="4770739" cy="337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person looking up to the sky&#10;&#10;Description automatically generated">
            <a:extLst>
              <a:ext uri="{FF2B5EF4-FFF2-40B4-BE49-F238E27FC236}">
                <a16:creationId xmlns:a16="http://schemas.microsoft.com/office/drawing/2014/main" id="{B551A75F-58DF-BE0A-88CF-5589E4DF0D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010" y="467360"/>
            <a:ext cx="1417284" cy="142049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8375035-7C74-32B5-CEB4-C74C4E6DCD8E}"/>
              </a:ext>
            </a:extLst>
          </p:cNvPr>
          <p:cNvSpPr txBox="1"/>
          <p:nvPr/>
        </p:nvSpPr>
        <p:spPr>
          <a:xfrm>
            <a:off x="10129590" y="1918636"/>
            <a:ext cx="1622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Maria Straight, </a:t>
            </a:r>
            <a:br>
              <a:rPr lang="en-GB" sz="1600" dirty="0"/>
            </a:br>
            <a:r>
              <a:rPr lang="en-GB" sz="1600" dirty="0"/>
              <a:t>UT Austin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76596A-1EBD-199C-1710-25002BF4CD82}"/>
              </a:ext>
            </a:extLst>
          </p:cNvPr>
          <p:cNvSpPr txBox="1"/>
          <p:nvPr/>
        </p:nvSpPr>
        <p:spPr>
          <a:xfrm>
            <a:off x="1477333" y="6163220"/>
            <a:ext cx="42937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 err="1"/>
              <a:t>Gluscevic</a:t>
            </a:r>
            <a:r>
              <a:rPr lang="en-GB" dirty="0"/>
              <a:t> and Boddy [1712.07133]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797366-E997-07A5-2873-0690BF031BDF}"/>
              </a:ext>
            </a:extLst>
          </p:cNvPr>
          <p:cNvSpPr txBox="1"/>
          <p:nvPr/>
        </p:nvSpPr>
        <p:spPr>
          <a:xfrm>
            <a:off x="1338513" y="1887858"/>
            <a:ext cx="8203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Dark matter-baryon scattering has </a:t>
            </a:r>
            <a:r>
              <a:rPr lang="en-GB" dirty="0">
                <a:solidFill>
                  <a:schemeClr val="accent3"/>
                </a:solidFill>
              </a:rPr>
              <a:t>prior volume effects in two parameter directions</a:t>
            </a:r>
            <a:r>
              <a:rPr lang="en-GB" dirty="0"/>
              <a:t> – fraction of DM that interacts and interaction cross section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1DEE527-734A-D5B8-67F0-5F66A711383B}"/>
              </a:ext>
            </a:extLst>
          </p:cNvPr>
          <p:cNvCxnSpPr>
            <a:cxnSpLocks/>
          </p:cNvCxnSpPr>
          <p:nvPr/>
        </p:nvCxnSpPr>
        <p:spPr>
          <a:xfrm flipV="1">
            <a:off x="6955692" y="4040554"/>
            <a:ext cx="1649046" cy="640861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>
            <a:extLst>
              <a:ext uri="{FF2B5EF4-FFF2-40B4-BE49-F238E27FC236}">
                <a16:creationId xmlns:a16="http://schemas.microsoft.com/office/drawing/2014/main" id="{A7D9D58F-0F1E-F5FD-32D9-4F1F34C4EEB6}"/>
              </a:ext>
            </a:extLst>
          </p:cNvPr>
          <p:cNvSpPr/>
          <p:nvPr/>
        </p:nvSpPr>
        <p:spPr>
          <a:xfrm rot="4382028">
            <a:off x="7600795" y="1977737"/>
            <a:ext cx="1546556" cy="2655306"/>
          </a:xfrm>
          <a:prstGeom prst="arc">
            <a:avLst>
              <a:gd name="adj1" fmla="val 17550014"/>
              <a:gd name="adj2" fmla="val 0"/>
            </a:avLst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393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93099B-DA24-CB46-592D-5EB3BF7370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03FB429-645E-51C4-B2D5-6241BFBDC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Cosmic observables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Content Placeholder 24">
                <a:extLst>
                  <a:ext uri="{FF2B5EF4-FFF2-40B4-BE49-F238E27FC236}">
                    <a16:creationId xmlns:a16="http://schemas.microsoft.com/office/drawing/2014/main" id="{1008D5E5-A497-8F99-FC72-505EE57A56CD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35780391"/>
                  </p:ext>
                </p:extLst>
              </p:nvPr>
            </p:nvGraphicFramePr>
            <p:xfrm>
              <a:off x="1341438" y="1901824"/>
              <a:ext cx="9509124" cy="3662070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3169708">
                      <a:extLst>
                        <a:ext uri="{9D8B030D-6E8A-4147-A177-3AD203B41FA5}">
                          <a16:colId xmlns:a16="http://schemas.microsoft.com/office/drawing/2014/main" val="402130923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363801316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1052412614"/>
                        </a:ext>
                      </a:extLst>
                    </a:gridCol>
                  </a:tblGrid>
                  <a:tr h="6103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Observable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 probed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Physics sensitivity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715087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primary anomalies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+ perturbations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207593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lensing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2695054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BAO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36378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Supernovae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2397670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Distance ladder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6124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Content Placeholder 24">
                <a:extLst>
                  <a:ext uri="{FF2B5EF4-FFF2-40B4-BE49-F238E27FC236}">
                    <a16:creationId xmlns:a16="http://schemas.microsoft.com/office/drawing/2014/main" id="{1008D5E5-A497-8F99-FC72-505EE57A56CD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35780391"/>
                  </p:ext>
                </p:extLst>
              </p:nvPr>
            </p:nvGraphicFramePr>
            <p:xfrm>
              <a:off x="1341438" y="1901824"/>
              <a:ext cx="9509124" cy="3662070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3169708">
                      <a:extLst>
                        <a:ext uri="{9D8B030D-6E8A-4147-A177-3AD203B41FA5}">
                          <a16:colId xmlns:a16="http://schemas.microsoft.com/office/drawing/2014/main" val="402130923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363801316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1052412614"/>
                        </a:ext>
                      </a:extLst>
                    </a:gridCol>
                  </a:tblGrid>
                  <a:tr h="6103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Observable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 probed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Physics sensitivity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715087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primary anomalies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102041" r="-100400" b="-395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+ perturbations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207593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lensing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2695054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BAO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36378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Supernovae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2397670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Distance ladder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6124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823268-DB3B-A5EC-6AB1-DD18849CA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E86C8E-C8E2-ADB5-A1E7-16BF3CF92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191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CMB can probe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charset="0"/>
                      </a:rPr>
                      <m:t>Λ</m:t>
                    </m:r>
                  </m:oMath>
                </a14:m>
                <a:r>
                  <a:rPr lang="en-GB" dirty="0"/>
                  <a:t>CDM Parameters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733" b="-18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757311" y="1781683"/>
                <a:ext cx="4572000" cy="4123944"/>
              </a:xfrm>
            </p:spPr>
            <p:txBody>
              <a:bodyPr>
                <a:normAutofit fontScale="92500"/>
              </a:bodyPr>
              <a:lstStyle/>
              <a:p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accent1"/>
                    </a:solidFill>
                  </a:rPr>
                  <a:t> - angular size of the sound horizon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𝑏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h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- the fractional density of baryons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𝑐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h</m:t>
                        </m:r>
                      </m:e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- the fractional density of cold dark matter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charset="0"/>
                      </a:rPr>
                      <m:t>ln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charset="0"/>
                      </a:rPr>
                      <m:t>⁡(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10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– amplitude of the primordial power spectrum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- </a:t>
                </a:r>
                <a:r>
                  <a:rPr lang="en-GB" dirty="0"/>
                  <a:t>primordial</a:t>
                </a:r>
                <a:r>
                  <a:rPr lang="en-GB" dirty="0">
                    <a:solidFill>
                      <a:schemeClr val="tx1"/>
                    </a:solidFill>
                  </a:rPr>
                  <a:t> spectrum power-law index 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𝜏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- the optical depth to reionization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57311" y="1781683"/>
                <a:ext cx="4572000" cy="4123944"/>
              </a:xfrm>
              <a:blipFill>
                <a:blip r:embed="rId4"/>
                <a:stretch>
                  <a:fillRect r="-2216" b="-9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09E37-526F-234F-BE0D-EDE2C3D1B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University of Pennsylvania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uk-UA" smtClean="0"/>
              <a:t>11</a:t>
            </a:fld>
            <a:endParaRPr lang="uk-UA"/>
          </a:p>
        </p:txBody>
      </p:sp>
      <p:pic>
        <p:nvPicPr>
          <p:cNvPr id="12" name="Content Placeholder 10">
            <a:extLst>
              <a:ext uri="{FF2B5EF4-FFF2-40B4-BE49-F238E27FC236}">
                <a16:creationId xmlns:a16="http://schemas.microsoft.com/office/drawing/2014/main" id="{F0C36301-F87C-84C3-AB42-9A874CA6601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715" y="1902532"/>
            <a:ext cx="5757974" cy="4003675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DFBF790-97CB-A3AD-BC45-FBACF6F40998}"/>
              </a:ext>
            </a:extLst>
          </p:cNvPr>
          <p:cNvSpPr txBox="1"/>
          <p:nvPr/>
        </p:nvSpPr>
        <p:spPr>
          <a:xfrm>
            <a:off x="7120797" y="6030887"/>
            <a:ext cx="2869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Planck [1807.06209]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4BB03CD-6D76-26BE-5A41-1026FD75A5EE}"/>
              </a:ext>
            </a:extLst>
          </p:cNvPr>
          <p:cNvCxnSpPr>
            <a:cxnSpLocks/>
          </p:cNvCxnSpPr>
          <p:nvPr/>
        </p:nvCxnSpPr>
        <p:spPr>
          <a:xfrm>
            <a:off x="7885007" y="2242054"/>
            <a:ext cx="0" cy="2280903"/>
          </a:xfrm>
          <a:prstGeom prst="line">
            <a:avLst/>
          </a:prstGeom>
          <a:ln w="254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A1CC962-F56B-28C4-C46F-28880BC87514}"/>
                  </a:ext>
                </a:extLst>
              </p:cNvPr>
              <p:cNvSpPr txBox="1"/>
              <p:nvPr/>
            </p:nvSpPr>
            <p:spPr>
              <a:xfrm>
                <a:off x="7885007" y="4035492"/>
                <a:ext cx="4757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A1CC962-F56B-28C4-C46F-28880BC875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5007" y="4035492"/>
                <a:ext cx="47573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AA88AB9-636B-6029-24B4-78B9788615DA}"/>
              </a:ext>
            </a:extLst>
          </p:cNvPr>
          <p:cNvCxnSpPr>
            <a:cxnSpLocks/>
          </p:cNvCxnSpPr>
          <p:nvPr/>
        </p:nvCxnSpPr>
        <p:spPr>
          <a:xfrm flipH="1">
            <a:off x="7725313" y="4035492"/>
            <a:ext cx="335570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2990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1EC45-7ABD-E46E-4FF1-57F69240DE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2DE21BA-1512-7F40-B3BC-CB8BDD39EC2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CMB can probe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charset="0"/>
                      </a:rPr>
                      <m:t>Λ</m:t>
                    </m:r>
                  </m:oMath>
                </a14:m>
                <a:r>
                  <a:rPr lang="en-GB" dirty="0"/>
                  <a:t>CDM Parameters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2DE21BA-1512-7F40-B3BC-CB8BDD39EC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733" b="-18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65508E-0166-A16A-B34E-7072DDA6D3B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757311" y="1781683"/>
                <a:ext cx="4572000" cy="4123944"/>
              </a:xfrm>
            </p:spPr>
            <p:txBody>
              <a:bodyPr>
                <a:normAutofit fontScale="92500"/>
              </a:bodyPr>
              <a:lstStyle/>
              <a:p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accent1"/>
                    </a:solidFill>
                  </a:rPr>
                  <a:t> - angular size of the sound horizon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𝑏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h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accent2"/>
                    </a:solidFill>
                  </a:rPr>
                  <a:t> - the fractional density of baryons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charset="0"/>
                          </a:rPr>
                          <m:t>Ω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𝑐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</a:rPr>
                          <m:t>h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 - the fractional density of cold dark matter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charset="0"/>
                      </a:rPr>
                      <m:t>ln</m:t>
                    </m:r>
                    <m:r>
                      <a:rPr lang="en-US" i="1">
                        <a:latin typeface="Cambria Math" charset="0"/>
                      </a:rPr>
                      <m:t>⁡(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10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charset="0"/>
                      </a:rPr>
                      <m:t>)</m:t>
                    </m:r>
                  </m:oMath>
                </a14:m>
                <a:r>
                  <a:rPr lang="en-GB" dirty="0"/>
                  <a:t> – amplitude of the primordial power spectrum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/>
                  <a:t> - primordial spectrum power-law index 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𝜏</m:t>
                    </m:r>
                  </m:oMath>
                </a14:m>
                <a:r>
                  <a:rPr lang="en-GB" dirty="0"/>
                  <a:t> - the optical depth to reionization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65508E-0166-A16A-B34E-7072DDA6D3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57311" y="1781683"/>
                <a:ext cx="4572000" cy="4123944"/>
              </a:xfrm>
              <a:blipFill>
                <a:blip r:embed="rId4"/>
                <a:stretch>
                  <a:fillRect r="-2216" b="-9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35BF8-28C2-E75B-0939-ACB872457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University of Pennsylvania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CE855F-7484-B3A1-52A8-9C3671ADE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uk-UA" smtClean="0"/>
              <a:t>12</a:t>
            </a:fld>
            <a:endParaRPr lang="uk-UA"/>
          </a:p>
        </p:txBody>
      </p:sp>
      <p:pic>
        <p:nvPicPr>
          <p:cNvPr id="12" name="Content Placeholder 10">
            <a:extLst>
              <a:ext uri="{FF2B5EF4-FFF2-40B4-BE49-F238E27FC236}">
                <a16:creationId xmlns:a16="http://schemas.microsoft.com/office/drawing/2014/main" id="{7D6460E7-46C0-9170-251B-92D79A6BEA1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715" y="1902532"/>
            <a:ext cx="5757974" cy="4003675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EB3F5A9-6C92-38A9-B300-80B530502223}"/>
              </a:ext>
            </a:extLst>
          </p:cNvPr>
          <p:cNvSpPr txBox="1"/>
          <p:nvPr/>
        </p:nvSpPr>
        <p:spPr>
          <a:xfrm>
            <a:off x="7120797" y="6030887"/>
            <a:ext cx="2869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Planck [1807.06209]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2EA1612-7894-3385-D11F-1B8417065E90}"/>
              </a:ext>
            </a:extLst>
          </p:cNvPr>
          <p:cNvCxnSpPr>
            <a:cxnSpLocks/>
          </p:cNvCxnSpPr>
          <p:nvPr/>
        </p:nvCxnSpPr>
        <p:spPr>
          <a:xfrm>
            <a:off x="7885007" y="2242054"/>
            <a:ext cx="0" cy="2280903"/>
          </a:xfrm>
          <a:prstGeom prst="line">
            <a:avLst/>
          </a:prstGeom>
          <a:ln w="254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E693467-F76A-C141-DEE1-C850B985879F}"/>
                  </a:ext>
                </a:extLst>
              </p:cNvPr>
              <p:cNvSpPr txBox="1"/>
              <p:nvPr/>
            </p:nvSpPr>
            <p:spPr>
              <a:xfrm>
                <a:off x="7885007" y="4035492"/>
                <a:ext cx="4757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E693467-F76A-C141-DEE1-C850B98587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5007" y="4035492"/>
                <a:ext cx="47573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9CBB04C-726E-EF93-5DE1-A2524053D861}"/>
              </a:ext>
            </a:extLst>
          </p:cNvPr>
          <p:cNvCxnSpPr>
            <a:cxnSpLocks/>
          </p:cNvCxnSpPr>
          <p:nvPr/>
        </p:nvCxnSpPr>
        <p:spPr>
          <a:xfrm flipH="1">
            <a:off x="7725313" y="4035492"/>
            <a:ext cx="335570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CFD09B4-0A9C-8E27-6308-F859702B501E}"/>
              </a:ext>
            </a:extLst>
          </p:cNvPr>
          <p:cNvCxnSpPr/>
          <p:nvPr/>
        </p:nvCxnSpPr>
        <p:spPr>
          <a:xfrm>
            <a:off x="8322590" y="3254644"/>
            <a:ext cx="0" cy="449451"/>
          </a:xfrm>
          <a:prstGeom prst="straightConnector1">
            <a:avLst/>
          </a:prstGeom>
          <a:ln w="22225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0F88E24-3245-299D-E747-6619EA9DCFC6}"/>
              </a:ext>
            </a:extLst>
          </p:cNvPr>
          <p:cNvCxnSpPr/>
          <p:nvPr/>
        </p:nvCxnSpPr>
        <p:spPr>
          <a:xfrm>
            <a:off x="8691966" y="3254644"/>
            <a:ext cx="0" cy="449451"/>
          </a:xfrm>
          <a:prstGeom prst="straightConnector1">
            <a:avLst/>
          </a:prstGeom>
          <a:ln w="22225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D762AFC-80CD-5C29-8787-9D2B7C264077}"/>
                  </a:ext>
                </a:extLst>
              </p:cNvPr>
              <p:cNvSpPr txBox="1"/>
              <p:nvPr/>
            </p:nvSpPr>
            <p:spPr>
              <a:xfrm>
                <a:off x="8298749" y="2970399"/>
                <a:ext cx="4757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D762AFC-80CD-5C29-8787-9D2B7C2640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8749" y="2970399"/>
                <a:ext cx="47573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4102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F67303-994D-12B4-0E8C-5AE62DC005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46B9A57-8F55-6729-5ADA-5E3B00D51AD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CMB can probe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charset="0"/>
                      </a:rPr>
                      <m:t>Λ</m:t>
                    </m:r>
                  </m:oMath>
                </a14:m>
                <a:r>
                  <a:rPr lang="en-GB" dirty="0"/>
                  <a:t>CDM Parameters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46B9A57-8F55-6729-5ADA-5E3B00D51AD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733" b="-18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8406B4-F487-C51D-3B81-63461DF0BBD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757311" y="1781683"/>
                <a:ext cx="4572000" cy="4123944"/>
              </a:xfrm>
            </p:spPr>
            <p:txBody>
              <a:bodyPr>
                <a:normAutofit fontScale="92500"/>
              </a:bodyPr>
              <a:lstStyle/>
              <a:p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accent1"/>
                    </a:solidFill>
                  </a:rPr>
                  <a:t> - angular size of the sound horizon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𝑏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h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accent2"/>
                    </a:solidFill>
                  </a:rPr>
                  <a:t> - the fractional density of baryons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solidFill>
                          <a:schemeClr val="accent3"/>
                        </a:solidFill>
                        <a:latin typeface="Cambria Math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𝑐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h</m:t>
                        </m:r>
                      </m:e>
                      <m:sup>
                        <m:r>
                          <a:rPr lang="en-US" i="1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accent3"/>
                    </a:solidFill>
                  </a:rPr>
                  <a:t> - the fractional density of cold dark matter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charset="0"/>
                      </a:rPr>
                      <m:t>ln</m:t>
                    </m:r>
                    <m:r>
                      <a:rPr lang="en-US" i="1">
                        <a:latin typeface="Cambria Math" charset="0"/>
                      </a:rPr>
                      <m:t>⁡(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10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charset="0"/>
                      </a:rPr>
                      <m:t>)</m:t>
                    </m:r>
                  </m:oMath>
                </a14:m>
                <a:r>
                  <a:rPr lang="en-GB" dirty="0"/>
                  <a:t> – amplitude of the primordial power spectrum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/>
                  <a:t> - primordial spectrum power-law index 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𝜏</m:t>
                    </m:r>
                  </m:oMath>
                </a14:m>
                <a:r>
                  <a:rPr lang="en-GB" dirty="0"/>
                  <a:t> - the optical depth to reionization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8406B4-F487-C51D-3B81-63461DF0BB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57311" y="1781683"/>
                <a:ext cx="4572000" cy="4123944"/>
              </a:xfrm>
              <a:blipFill>
                <a:blip r:embed="rId4"/>
                <a:stretch>
                  <a:fillRect r="-2216" b="-9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811528-258E-0551-EF2E-2008229F5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University of Pennsylvania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4BEC3B-9BD0-2085-1F40-2EA20E6B8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uk-UA" smtClean="0"/>
              <a:t>13</a:t>
            </a:fld>
            <a:endParaRPr lang="uk-UA"/>
          </a:p>
        </p:txBody>
      </p:sp>
      <p:pic>
        <p:nvPicPr>
          <p:cNvPr id="12" name="Content Placeholder 10">
            <a:extLst>
              <a:ext uri="{FF2B5EF4-FFF2-40B4-BE49-F238E27FC236}">
                <a16:creationId xmlns:a16="http://schemas.microsoft.com/office/drawing/2014/main" id="{A43A3173-0043-5738-A2CD-B2A0076B726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715" y="1902532"/>
            <a:ext cx="5757974" cy="4003675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0DF0DC0-51EA-4BFA-BA14-D8E55F168DBF}"/>
              </a:ext>
            </a:extLst>
          </p:cNvPr>
          <p:cNvSpPr txBox="1"/>
          <p:nvPr/>
        </p:nvSpPr>
        <p:spPr>
          <a:xfrm>
            <a:off x="7120797" y="6030887"/>
            <a:ext cx="2869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Planck [1807.06209]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97C25A-F088-7761-EF76-66FEECFD01C3}"/>
              </a:ext>
            </a:extLst>
          </p:cNvPr>
          <p:cNvCxnSpPr>
            <a:cxnSpLocks/>
          </p:cNvCxnSpPr>
          <p:nvPr/>
        </p:nvCxnSpPr>
        <p:spPr>
          <a:xfrm>
            <a:off x="7885007" y="2242054"/>
            <a:ext cx="0" cy="2280903"/>
          </a:xfrm>
          <a:prstGeom prst="line">
            <a:avLst/>
          </a:prstGeom>
          <a:ln w="254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EAD731E-1CC6-0057-374F-99E72487AD3C}"/>
                  </a:ext>
                </a:extLst>
              </p:cNvPr>
              <p:cNvSpPr txBox="1"/>
              <p:nvPr/>
            </p:nvSpPr>
            <p:spPr>
              <a:xfrm>
                <a:off x="7885007" y="4035492"/>
                <a:ext cx="4757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EAD731E-1CC6-0057-374F-99E72487AD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5007" y="4035492"/>
                <a:ext cx="47573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BE7A2DE-2751-EB46-6145-A8D346BB382B}"/>
              </a:ext>
            </a:extLst>
          </p:cNvPr>
          <p:cNvCxnSpPr>
            <a:cxnSpLocks/>
          </p:cNvCxnSpPr>
          <p:nvPr/>
        </p:nvCxnSpPr>
        <p:spPr>
          <a:xfrm flipH="1">
            <a:off x="7725313" y="4035492"/>
            <a:ext cx="335570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0D1B049-8BB7-0B4A-7EF0-65C5EE1E6FA9}"/>
              </a:ext>
            </a:extLst>
          </p:cNvPr>
          <p:cNvCxnSpPr/>
          <p:nvPr/>
        </p:nvCxnSpPr>
        <p:spPr>
          <a:xfrm>
            <a:off x="8322590" y="3254644"/>
            <a:ext cx="0" cy="449451"/>
          </a:xfrm>
          <a:prstGeom prst="straightConnector1">
            <a:avLst/>
          </a:prstGeom>
          <a:ln w="22225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050E86F-F8F8-98FD-0D9D-BF8194517433}"/>
              </a:ext>
            </a:extLst>
          </p:cNvPr>
          <p:cNvCxnSpPr/>
          <p:nvPr/>
        </p:nvCxnSpPr>
        <p:spPr>
          <a:xfrm>
            <a:off x="8691966" y="3254644"/>
            <a:ext cx="0" cy="449451"/>
          </a:xfrm>
          <a:prstGeom prst="straightConnector1">
            <a:avLst/>
          </a:prstGeom>
          <a:ln w="22225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6E9A16C-38EA-C0C8-9C23-D58E01ADD7D2}"/>
                  </a:ext>
                </a:extLst>
              </p:cNvPr>
              <p:cNvSpPr txBox="1"/>
              <p:nvPr/>
            </p:nvSpPr>
            <p:spPr>
              <a:xfrm>
                <a:off x="8298749" y="2970399"/>
                <a:ext cx="4757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6E9A16C-38EA-C0C8-9C23-D58E01ADD7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8749" y="2970399"/>
                <a:ext cx="47573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82DCDD4-D405-8E4D-1686-065282A9C2DB}"/>
              </a:ext>
            </a:extLst>
          </p:cNvPr>
          <p:cNvCxnSpPr/>
          <p:nvPr/>
        </p:nvCxnSpPr>
        <p:spPr>
          <a:xfrm>
            <a:off x="7893098" y="2058623"/>
            <a:ext cx="0" cy="449451"/>
          </a:xfrm>
          <a:prstGeom prst="straightConnector1">
            <a:avLst/>
          </a:prstGeom>
          <a:ln w="28575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8A7D7F0-4819-7439-241A-8B1BC3B9F606}"/>
                  </a:ext>
                </a:extLst>
              </p:cNvPr>
              <p:cNvSpPr txBox="1"/>
              <p:nvPr/>
            </p:nvSpPr>
            <p:spPr>
              <a:xfrm>
                <a:off x="7970702" y="2130910"/>
                <a:ext cx="4757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8A7D7F0-4819-7439-241A-8B1BC3B9F6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0702" y="2130910"/>
                <a:ext cx="475735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85666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709EF9-C3AD-DC65-BEA7-83E4A87A1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827112D-CF6A-1C69-62EC-9EA4C0BD179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CMB can probe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charset="0"/>
                      </a:rPr>
                      <m:t>Λ</m:t>
                    </m:r>
                  </m:oMath>
                </a14:m>
                <a:r>
                  <a:rPr lang="en-GB" dirty="0"/>
                  <a:t>CDM Parameters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827112D-CF6A-1C69-62EC-9EA4C0BD17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733" b="-18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397D633-5439-0700-2879-6CE772F5957F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757311" y="1781683"/>
                <a:ext cx="4572000" cy="4123944"/>
              </a:xfrm>
            </p:spPr>
            <p:txBody>
              <a:bodyPr>
                <a:normAutofit fontScale="92500"/>
              </a:bodyPr>
              <a:lstStyle/>
              <a:p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accent1"/>
                    </a:solidFill>
                  </a:rPr>
                  <a:t> - angular size of the sound horizon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𝑏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h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accent2"/>
                    </a:solidFill>
                  </a:rPr>
                  <a:t> - the fractional density of baryons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solidFill>
                          <a:schemeClr val="accent3"/>
                        </a:solidFill>
                        <a:latin typeface="Cambria Math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𝑐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h</m:t>
                        </m:r>
                      </m:e>
                      <m:sup>
                        <m:r>
                          <a:rPr lang="en-US" i="1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accent3"/>
                    </a:solidFill>
                  </a:rPr>
                  <a:t> - the fractional density of cold dark matter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solidFill>
                          <a:schemeClr val="accent4"/>
                        </a:solidFill>
                        <a:latin typeface="Cambria Math" charset="0"/>
                      </a:rPr>
                      <m:t>ln</m:t>
                    </m:r>
                    <m:r>
                      <a:rPr lang="en-US" i="1">
                        <a:solidFill>
                          <a:schemeClr val="accent4"/>
                        </a:solidFill>
                        <a:latin typeface="Cambria Math" charset="0"/>
                      </a:rPr>
                      <m:t>⁡(</m:t>
                    </m:r>
                    <m:sSup>
                      <m:sSupPr>
                        <m:ctrlP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charset="0"/>
                          </a:rPr>
                          <m:t>10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solidFill>
                          <a:schemeClr val="accent4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GB" dirty="0">
                    <a:solidFill>
                      <a:schemeClr val="accent4"/>
                    </a:solidFill>
                  </a:rPr>
                  <a:t> – amplitude of the primordial power spectrum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/>
                  <a:t> - primordial spectrum power-law index 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4"/>
                        </a:solidFill>
                        <a:latin typeface="Cambria Math" charset="0"/>
                      </a:rPr>
                      <m:t>𝜏</m:t>
                    </m:r>
                  </m:oMath>
                </a14:m>
                <a:r>
                  <a:rPr lang="en-GB" dirty="0">
                    <a:solidFill>
                      <a:schemeClr val="accent4"/>
                    </a:solidFill>
                  </a:rPr>
                  <a:t> - the optical depth to reionization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397D633-5439-0700-2879-6CE772F595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57311" y="1781683"/>
                <a:ext cx="4572000" cy="4123944"/>
              </a:xfrm>
              <a:blipFill>
                <a:blip r:embed="rId4"/>
                <a:stretch>
                  <a:fillRect r="-2216" b="-9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6A98E-F9D2-3E0F-FFCE-5865CD5C5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University of Pennsylvania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9FB178-8F44-1CF5-9C7A-1AAF19A31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uk-UA" smtClean="0"/>
              <a:t>14</a:t>
            </a:fld>
            <a:endParaRPr lang="uk-UA"/>
          </a:p>
        </p:txBody>
      </p:sp>
      <p:pic>
        <p:nvPicPr>
          <p:cNvPr id="12" name="Content Placeholder 10">
            <a:extLst>
              <a:ext uri="{FF2B5EF4-FFF2-40B4-BE49-F238E27FC236}">
                <a16:creationId xmlns:a16="http://schemas.microsoft.com/office/drawing/2014/main" id="{0E290B5D-57F8-331E-93F3-3DCF56E316A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715" y="1902532"/>
            <a:ext cx="5757974" cy="4003675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EF0BBF5-13F2-E244-0716-7D2C443AC72A}"/>
              </a:ext>
            </a:extLst>
          </p:cNvPr>
          <p:cNvSpPr txBox="1"/>
          <p:nvPr/>
        </p:nvSpPr>
        <p:spPr>
          <a:xfrm>
            <a:off x="7120797" y="6030887"/>
            <a:ext cx="2869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Planck [1807.06209]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4369522-E5D0-77B4-AC90-12A6BFCAC14C}"/>
              </a:ext>
            </a:extLst>
          </p:cNvPr>
          <p:cNvCxnSpPr>
            <a:cxnSpLocks/>
          </p:cNvCxnSpPr>
          <p:nvPr/>
        </p:nvCxnSpPr>
        <p:spPr>
          <a:xfrm>
            <a:off x="7885007" y="2242054"/>
            <a:ext cx="0" cy="2280903"/>
          </a:xfrm>
          <a:prstGeom prst="line">
            <a:avLst/>
          </a:prstGeom>
          <a:ln w="254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3115916-678C-E321-24E9-C8024E4B8008}"/>
                  </a:ext>
                </a:extLst>
              </p:cNvPr>
              <p:cNvSpPr txBox="1"/>
              <p:nvPr/>
            </p:nvSpPr>
            <p:spPr>
              <a:xfrm>
                <a:off x="7885007" y="4035492"/>
                <a:ext cx="4757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3115916-678C-E321-24E9-C8024E4B80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5007" y="4035492"/>
                <a:ext cx="47573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04CAA65-712D-1C78-A86B-716F5BB66973}"/>
              </a:ext>
            </a:extLst>
          </p:cNvPr>
          <p:cNvCxnSpPr>
            <a:cxnSpLocks/>
          </p:cNvCxnSpPr>
          <p:nvPr/>
        </p:nvCxnSpPr>
        <p:spPr>
          <a:xfrm flipH="1">
            <a:off x="7725313" y="4035492"/>
            <a:ext cx="335570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E182F18-A9F2-38F9-C9D1-4A71F6894273}"/>
              </a:ext>
            </a:extLst>
          </p:cNvPr>
          <p:cNvCxnSpPr/>
          <p:nvPr/>
        </p:nvCxnSpPr>
        <p:spPr>
          <a:xfrm>
            <a:off x="8322590" y="3254644"/>
            <a:ext cx="0" cy="449451"/>
          </a:xfrm>
          <a:prstGeom prst="straightConnector1">
            <a:avLst/>
          </a:prstGeom>
          <a:ln w="22225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4D83986-6863-B556-DD81-5DBBF97C63E4}"/>
              </a:ext>
            </a:extLst>
          </p:cNvPr>
          <p:cNvCxnSpPr/>
          <p:nvPr/>
        </p:nvCxnSpPr>
        <p:spPr>
          <a:xfrm>
            <a:off x="8691966" y="3254644"/>
            <a:ext cx="0" cy="449451"/>
          </a:xfrm>
          <a:prstGeom prst="straightConnector1">
            <a:avLst/>
          </a:prstGeom>
          <a:ln w="22225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0037626-B295-9974-0308-E0629ECB290E}"/>
                  </a:ext>
                </a:extLst>
              </p:cNvPr>
              <p:cNvSpPr txBox="1"/>
              <p:nvPr/>
            </p:nvSpPr>
            <p:spPr>
              <a:xfrm>
                <a:off x="8298749" y="2970399"/>
                <a:ext cx="4757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0037626-B295-9974-0308-E0629ECB29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8749" y="2970399"/>
                <a:ext cx="47573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4834C1E-6301-02EB-C766-C0F6855387C1}"/>
              </a:ext>
            </a:extLst>
          </p:cNvPr>
          <p:cNvCxnSpPr/>
          <p:nvPr/>
        </p:nvCxnSpPr>
        <p:spPr>
          <a:xfrm>
            <a:off x="7893098" y="2058623"/>
            <a:ext cx="0" cy="449451"/>
          </a:xfrm>
          <a:prstGeom prst="straightConnector1">
            <a:avLst/>
          </a:prstGeom>
          <a:ln w="28575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8068DB6-F152-1646-BF6C-04571CADFA4A}"/>
                  </a:ext>
                </a:extLst>
              </p:cNvPr>
              <p:cNvSpPr txBox="1"/>
              <p:nvPr/>
            </p:nvSpPr>
            <p:spPr>
              <a:xfrm>
                <a:off x="7970702" y="2130910"/>
                <a:ext cx="4757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8068DB6-F152-1646-BF6C-04571CADFA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0702" y="2130910"/>
                <a:ext cx="475735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1AA1BB2-039C-C46F-E116-5B829877F0DF}"/>
              </a:ext>
            </a:extLst>
          </p:cNvPr>
          <p:cNvCxnSpPr>
            <a:cxnSpLocks/>
          </p:cNvCxnSpPr>
          <p:nvPr/>
        </p:nvCxnSpPr>
        <p:spPr>
          <a:xfrm>
            <a:off x="6847668" y="2287861"/>
            <a:ext cx="0" cy="1416234"/>
          </a:xfrm>
          <a:prstGeom prst="straightConnector1">
            <a:avLst/>
          </a:prstGeom>
          <a:ln w="22225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48AE543-D261-A33A-4E59-D3CE39A525D4}"/>
                  </a:ext>
                </a:extLst>
              </p:cNvPr>
              <p:cNvSpPr txBox="1"/>
              <p:nvPr/>
            </p:nvSpPr>
            <p:spPr>
              <a:xfrm>
                <a:off x="6835288" y="2885312"/>
                <a:ext cx="8590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48AE543-D261-A33A-4E59-D3CE39A525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288" y="2885312"/>
                <a:ext cx="85902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8938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D8C30-56BF-6A8A-0633-0B108B6B8F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7A5A770-EA33-52AA-15B6-C4FE013FC5B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CMB can probe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charset="0"/>
                      </a:rPr>
                      <m:t>Λ</m:t>
                    </m:r>
                  </m:oMath>
                </a14:m>
                <a:r>
                  <a:rPr lang="en-GB" dirty="0"/>
                  <a:t>CDM Parameters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7A5A770-EA33-52AA-15B6-C4FE013FC5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733" b="-18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E04C6E-3CFC-F8C6-9937-2067B6F8FBA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757311" y="1781683"/>
                <a:ext cx="4572000" cy="4123944"/>
              </a:xfrm>
            </p:spPr>
            <p:txBody>
              <a:bodyPr>
                <a:normAutofit fontScale="92500"/>
              </a:bodyPr>
              <a:lstStyle/>
              <a:p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accent1"/>
                    </a:solidFill>
                  </a:rPr>
                  <a:t> - angular size of the sound horizon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𝑏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h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accent2"/>
                    </a:solidFill>
                  </a:rPr>
                  <a:t> - the fractional density of baryons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solidFill>
                          <a:schemeClr val="accent3"/>
                        </a:solidFill>
                        <a:latin typeface="Cambria Math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𝑐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h</m:t>
                        </m:r>
                      </m:e>
                      <m:sup>
                        <m:r>
                          <a:rPr lang="en-US" i="1">
                            <a:solidFill>
                              <a:schemeClr val="accent3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accent3"/>
                    </a:solidFill>
                  </a:rPr>
                  <a:t> - the fractional density of cold dark matter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solidFill>
                          <a:schemeClr val="accent4"/>
                        </a:solidFill>
                        <a:latin typeface="Cambria Math" charset="0"/>
                      </a:rPr>
                      <m:t>ln</m:t>
                    </m:r>
                    <m:r>
                      <a:rPr lang="en-US" i="1">
                        <a:solidFill>
                          <a:schemeClr val="accent4"/>
                        </a:solidFill>
                        <a:latin typeface="Cambria Math" charset="0"/>
                      </a:rPr>
                      <m:t>⁡(</m:t>
                    </m:r>
                    <m:sSup>
                      <m:sSupPr>
                        <m:ctrlP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charset="0"/>
                          </a:rPr>
                          <m:t>10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solidFill>
                          <a:schemeClr val="accent4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GB" dirty="0">
                    <a:solidFill>
                      <a:schemeClr val="accent4"/>
                    </a:solidFill>
                  </a:rPr>
                  <a:t> – amplitude of the primordial power spectrum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5"/>
                            </a:solidFill>
                            <a:latin typeface="Cambria Math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solidFill>
                              <a:schemeClr val="accent5"/>
                            </a:solidFill>
                            <a:latin typeface="Cambria Math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accent5"/>
                    </a:solidFill>
                  </a:rPr>
                  <a:t> - primordial spectrum power-law index 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4"/>
                        </a:solidFill>
                        <a:latin typeface="Cambria Math" charset="0"/>
                      </a:rPr>
                      <m:t>𝜏</m:t>
                    </m:r>
                  </m:oMath>
                </a14:m>
                <a:r>
                  <a:rPr lang="en-GB" dirty="0">
                    <a:solidFill>
                      <a:schemeClr val="accent4"/>
                    </a:solidFill>
                  </a:rPr>
                  <a:t> - the optical depth to reionization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E04C6E-3CFC-F8C6-9937-2067B6F8FB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57311" y="1781683"/>
                <a:ext cx="4572000" cy="4123944"/>
              </a:xfrm>
              <a:blipFill>
                <a:blip r:embed="rId4"/>
                <a:stretch>
                  <a:fillRect r="-2216" b="-9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43EC6-30E2-0885-3A5C-F79AB138D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University of Pennsylvania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BC0508-B42E-FA41-E612-5226E4D07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uk-UA" smtClean="0"/>
              <a:t>15</a:t>
            </a:fld>
            <a:endParaRPr lang="uk-UA"/>
          </a:p>
        </p:txBody>
      </p:sp>
      <p:pic>
        <p:nvPicPr>
          <p:cNvPr id="12" name="Content Placeholder 10">
            <a:extLst>
              <a:ext uri="{FF2B5EF4-FFF2-40B4-BE49-F238E27FC236}">
                <a16:creationId xmlns:a16="http://schemas.microsoft.com/office/drawing/2014/main" id="{A33DE000-C148-FB91-A6CA-2E8827F2F33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715" y="1902532"/>
            <a:ext cx="5757974" cy="4003675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6197B59-EC2D-CB29-DB16-B0E460453C28}"/>
              </a:ext>
            </a:extLst>
          </p:cNvPr>
          <p:cNvSpPr txBox="1"/>
          <p:nvPr/>
        </p:nvSpPr>
        <p:spPr>
          <a:xfrm>
            <a:off x="7120797" y="6030887"/>
            <a:ext cx="2869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Planck [1807.06209]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5EDEB40-1F56-2880-C5EB-92EF11590FCF}"/>
              </a:ext>
            </a:extLst>
          </p:cNvPr>
          <p:cNvCxnSpPr>
            <a:cxnSpLocks/>
          </p:cNvCxnSpPr>
          <p:nvPr/>
        </p:nvCxnSpPr>
        <p:spPr>
          <a:xfrm>
            <a:off x="7885007" y="2242054"/>
            <a:ext cx="0" cy="2280903"/>
          </a:xfrm>
          <a:prstGeom prst="line">
            <a:avLst/>
          </a:prstGeom>
          <a:ln w="254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A390C3A-FE14-FF8B-99AC-EDE37A972BE2}"/>
                  </a:ext>
                </a:extLst>
              </p:cNvPr>
              <p:cNvSpPr txBox="1"/>
              <p:nvPr/>
            </p:nvSpPr>
            <p:spPr>
              <a:xfrm>
                <a:off x="7885007" y="4035492"/>
                <a:ext cx="4757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A390C3A-FE14-FF8B-99AC-EDE37A972B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5007" y="4035492"/>
                <a:ext cx="47573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5150155-4DF4-5D1D-5B8A-28FFEE19E83F}"/>
              </a:ext>
            </a:extLst>
          </p:cNvPr>
          <p:cNvCxnSpPr>
            <a:cxnSpLocks/>
          </p:cNvCxnSpPr>
          <p:nvPr/>
        </p:nvCxnSpPr>
        <p:spPr>
          <a:xfrm flipH="1">
            <a:off x="7725313" y="4035492"/>
            <a:ext cx="335570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B825AF8-5D01-A601-D905-902EF51CC9C0}"/>
              </a:ext>
            </a:extLst>
          </p:cNvPr>
          <p:cNvCxnSpPr/>
          <p:nvPr/>
        </p:nvCxnSpPr>
        <p:spPr>
          <a:xfrm>
            <a:off x="8322590" y="3254644"/>
            <a:ext cx="0" cy="449451"/>
          </a:xfrm>
          <a:prstGeom prst="straightConnector1">
            <a:avLst/>
          </a:prstGeom>
          <a:ln w="22225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8D18989-F5D6-8BD7-DCC9-F7305B1E4F37}"/>
              </a:ext>
            </a:extLst>
          </p:cNvPr>
          <p:cNvCxnSpPr/>
          <p:nvPr/>
        </p:nvCxnSpPr>
        <p:spPr>
          <a:xfrm>
            <a:off x="8691966" y="3254644"/>
            <a:ext cx="0" cy="449451"/>
          </a:xfrm>
          <a:prstGeom prst="straightConnector1">
            <a:avLst/>
          </a:prstGeom>
          <a:ln w="22225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58AF6E6-ABD5-C3E9-E989-4D0C7E2C4BD7}"/>
                  </a:ext>
                </a:extLst>
              </p:cNvPr>
              <p:cNvSpPr txBox="1"/>
              <p:nvPr/>
            </p:nvSpPr>
            <p:spPr>
              <a:xfrm>
                <a:off x="8298749" y="2970399"/>
                <a:ext cx="4757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58AF6E6-ABD5-C3E9-E989-4D0C7E2C4B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8749" y="2970399"/>
                <a:ext cx="47573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0A158CE-142F-3BE4-3304-88B955C97B91}"/>
              </a:ext>
            </a:extLst>
          </p:cNvPr>
          <p:cNvCxnSpPr/>
          <p:nvPr/>
        </p:nvCxnSpPr>
        <p:spPr>
          <a:xfrm>
            <a:off x="7893098" y="2058623"/>
            <a:ext cx="0" cy="449451"/>
          </a:xfrm>
          <a:prstGeom prst="straightConnector1">
            <a:avLst/>
          </a:prstGeom>
          <a:ln w="28575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2DEF727-95D6-D7FC-86AE-3FE520E3DEC2}"/>
                  </a:ext>
                </a:extLst>
              </p:cNvPr>
              <p:cNvSpPr txBox="1"/>
              <p:nvPr/>
            </p:nvSpPr>
            <p:spPr>
              <a:xfrm>
                <a:off x="7970702" y="2130910"/>
                <a:ext cx="4757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2DEF727-95D6-D7FC-86AE-3FE520E3DE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0702" y="2130910"/>
                <a:ext cx="475735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D5BB959-5933-25F6-6E4C-5F7030EDA57C}"/>
              </a:ext>
            </a:extLst>
          </p:cNvPr>
          <p:cNvCxnSpPr>
            <a:cxnSpLocks/>
          </p:cNvCxnSpPr>
          <p:nvPr/>
        </p:nvCxnSpPr>
        <p:spPr>
          <a:xfrm>
            <a:off x="6847668" y="2287861"/>
            <a:ext cx="0" cy="1416234"/>
          </a:xfrm>
          <a:prstGeom prst="straightConnector1">
            <a:avLst/>
          </a:prstGeom>
          <a:ln w="22225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9D27133-F0A4-3226-27A1-764C1542EB46}"/>
                  </a:ext>
                </a:extLst>
              </p:cNvPr>
              <p:cNvSpPr txBox="1"/>
              <p:nvPr/>
            </p:nvSpPr>
            <p:spPr>
              <a:xfrm>
                <a:off x="6835288" y="2885312"/>
                <a:ext cx="8590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9D27133-F0A4-3226-27A1-764C1542EB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288" y="2885312"/>
                <a:ext cx="85902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7970781-3D3F-BDE0-EA58-82A032D8CE5F}"/>
              </a:ext>
            </a:extLst>
          </p:cNvPr>
          <p:cNvCxnSpPr>
            <a:cxnSpLocks/>
          </p:cNvCxnSpPr>
          <p:nvPr/>
        </p:nvCxnSpPr>
        <p:spPr>
          <a:xfrm>
            <a:off x="6617776" y="3704095"/>
            <a:ext cx="4541004" cy="700729"/>
          </a:xfrm>
          <a:prstGeom prst="line">
            <a:avLst/>
          </a:prstGeom>
          <a:ln w="19050"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31FD96A-D27F-649D-24B8-57F385BBD0C4}"/>
              </a:ext>
            </a:extLst>
          </p:cNvPr>
          <p:cNvCxnSpPr>
            <a:cxnSpLocks/>
          </p:cNvCxnSpPr>
          <p:nvPr/>
        </p:nvCxnSpPr>
        <p:spPr>
          <a:xfrm>
            <a:off x="9443000" y="3828081"/>
            <a:ext cx="0" cy="576743"/>
          </a:xfrm>
          <a:prstGeom prst="straightConnector1">
            <a:avLst/>
          </a:prstGeom>
          <a:ln w="22225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FB5E657-3B19-F70A-9BD5-F0842A96041C}"/>
                  </a:ext>
                </a:extLst>
              </p:cNvPr>
              <p:cNvSpPr txBox="1"/>
              <p:nvPr/>
            </p:nvSpPr>
            <p:spPr>
              <a:xfrm>
                <a:off x="9443000" y="3741993"/>
                <a:ext cx="4757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FB5E657-3B19-F70A-9BD5-F0842A9604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3000" y="3741993"/>
                <a:ext cx="475735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44891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19F3BF-EB4A-1872-A4CA-A45ACB870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F9EC4B-F425-C5D6-85D2-3880D5A21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Cosmic observables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Content Placeholder 24">
                <a:extLst>
                  <a:ext uri="{FF2B5EF4-FFF2-40B4-BE49-F238E27FC236}">
                    <a16:creationId xmlns:a16="http://schemas.microsoft.com/office/drawing/2014/main" id="{598C8896-81BB-52F4-7ACE-5799FDE8D4A8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8952344"/>
                  </p:ext>
                </p:extLst>
              </p:nvPr>
            </p:nvGraphicFramePr>
            <p:xfrm>
              <a:off x="1341438" y="1901824"/>
              <a:ext cx="9509124" cy="3662070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3169708">
                      <a:extLst>
                        <a:ext uri="{9D8B030D-6E8A-4147-A177-3AD203B41FA5}">
                          <a16:colId xmlns:a16="http://schemas.microsoft.com/office/drawing/2014/main" val="402130923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363801316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1052412614"/>
                        </a:ext>
                      </a:extLst>
                    </a:gridCol>
                  </a:tblGrid>
                  <a:tr h="6103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Observable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 probed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Physics sensitivity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715087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primary anomalies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+ perturbations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207593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lensing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2695054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BAO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36378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Supernovae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2397670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Distance ladder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6124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Content Placeholder 24">
                <a:extLst>
                  <a:ext uri="{FF2B5EF4-FFF2-40B4-BE49-F238E27FC236}">
                    <a16:creationId xmlns:a16="http://schemas.microsoft.com/office/drawing/2014/main" id="{598C8896-81BB-52F4-7ACE-5799FDE8D4A8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8952344"/>
                  </p:ext>
                </p:extLst>
              </p:nvPr>
            </p:nvGraphicFramePr>
            <p:xfrm>
              <a:off x="1341438" y="1901824"/>
              <a:ext cx="9509124" cy="3662070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3169708">
                      <a:extLst>
                        <a:ext uri="{9D8B030D-6E8A-4147-A177-3AD203B41FA5}">
                          <a16:colId xmlns:a16="http://schemas.microsoft.com/office/drawing/2014/main" val="402130923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363801316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1052412614"/>
                        </a:ext>
                      </a:extLst>
                    </a:gridCol>
                  </a:tblGrid>
                  <a:tr h="6103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Observable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 probed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Physics sensitivity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715087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primary anomalies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102041" r="-100400" b="-395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+ perturbations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207593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lensing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2695054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BAO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36378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Supernovae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2397670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Distance ladder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6124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9B34F7-26CA-8438-764E-AD9AEEB87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058E26-65E0-9846-B1C5-5695D52F5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45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55E93-32BB-E2D9-E0A3-CF9809FAD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CMB lensing </a:t>
            </a:r>
          </a:p>
        </p:txBody>
      </p:sp>
      <p:pic>
        <p:nvPicPr>
          <p:cNvPr id="7" name="Content Placeholder 6" descr="A close up of a colorful background&#10;&#10;AI-generated content may be incorrect.">
            <a:extLst>
              <a:ext uri="{FF2B5EF4-FFF2-40B4-BE49-F238E27FC236}">
                <a16:creationId xmlns:a16="http://schemas.microsoft.com/office/drawing/2014/main" id="{D1B2C02C-5CD1-1E30-6EAB-9E87E565E7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158" y="2081160"/>
            <a:ext cx="7779684" cy="387158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2A1CA5-97F9-E05F-CE9A-088A3A8E8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C7D27-F3FE-A00E-CFB3-089ED907F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194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05935-A19E-06A0-07ED-31F93B17B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CMB lensing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F9931A-FED3-DC8C-D22B-713C511BC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B866A-0F3E-7009-6D2F-F92CF76D9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18</a:t>
            </a:fld>
            <a:endParaRPr lang="en-US"/>
          </a:p>
        </p:txBody>
      </p:sp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C23B86D0-906C-E847-C7B0-D17A210D92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158" y="2081160"/>
            <a:ext cx="7779684" cy="387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2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CE65708-440B-D0FD-5223-36F6DDA61C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58"/>
            <a:ext cx="12192000" cy="698601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A4776D-664F-4A21-4031-976EC8C44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E6DE60-0343-4C6E-2ED5-02DC73DED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5C0F70-7878-C9E0-F1D5-09985ED82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500" y="523172"/>
            <a:ext cx="9509760" cy="1233424"/>
          </a:xfrm>
        </p:spPr>
        <p:txBody>
          <a:bodyPr anchor="b">
            <a:normAutofit/>
          </a:bodyPr>
          <a:lstStyle/>
          <a:p>
            <a:r>
              <a:rPr lang="en-US" sz="3600" dirty="0"/>
              <a:t>Phenomenological cosmology </a:t>
            </a:r>
            <a:endParaRPr lang="en-US" sz="3600" dirty="0">
              <a:solidFill>
                <a:schemeClr val="accent4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794BCD-A649-9305-3FF7-57C29C44A5ED}"/>
              </a:ext>
            </a:extLst>
          </p:cNvPr>
          <p:cNvSpPr txBox="1"/>
          <p:nvPr/>
        </p:nvSpPr>
        <p:spPr>
          <a:xfrm>
            <a:off x="1341120" y="2118558"/>
            <a:ext cx="45851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Observables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Hubble tension </a:t>
            </a:r>
            <a:br>
              <a:rPr lang="en-GB" sz="2400" dirty="0"/>
            </a:b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Evolving dark energy </a:t>
            </a:r>
            <a:br>
              <a:rPr lang="en-GB" sz="2400" dirty="0"/>
            </a:b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Neutrinos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S8 tension </a:t>
            </a:r>
          </a:p>
        </p:txBody>
      </p:sp>
    </p:spTree>
    <p:extLst>
      <p:ext uri="{BB962C8B-B14F-4D97-AF65-F5344CB8AC3E}">
        <p14:creationId xmlns:p14="http://schemas.microsoft.com/office/powerpoint/2010/main" val="2102240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151B-A2B1-FA1A-2585-C15DFEB2B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CMB lensing is sensitive to </a:t>
            </a:r>
            <a:br>
              <a:rPr lang="en-GB" dirty="0"/>
            </a:br>
            <a:r>
              <a:rPr lang="en-GB" dirty="0"/>
              <a:t>background and perturbations </a:t>
            </a:r>
          </a:p>
        </p:txBody>
      </p:sp>
      <p:pic>
        <p:nvPicPr>
          <p:cNvPr id="7" name="Content Placeholder 6" descr="A diagram of a sound wave&#10;&#10;AI-generated content may be incorrect.">
            <a:extLst>
              <a:ext uri="{FF2B5EF4-FFF2-40B4-BE49-F238E27FC236}">
                <a16:creationId xmlns:a16="http://schemas.microsoft.com/office/drawing/2014/main" id="{6BF16CCF-CF3C-8686-C96B-E835D77BEA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822" y="3004764"/>
            <a:ext cx="6410100" cy="302397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24FE49-C15A-5C22-3738-4F4764C4B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888937-4410-03EA-F522-D030E8633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19</a:t>
            </a:fld>
            <a:endParaRPr lang="en-US"/>
          </a:p>
        </p:txBody>
      </p:sp>
      <p:pic>
        <p:nvPicPr>
          <p:cNvPr id="9" name="Picture 8" descr="A graph of a function&#10;&#10;AI-generated content may be incorrect.">
            <a:extLst>
              <a:ext uri="{FF2B5EF4-FFF2-40B4-BE49-F238E27FC236}">
                <a16:creationId xmlns:a16="http://schemas.microsoft.com/office/drawing/2014/main" id="{2715C6A7-CEC1-5EEB-E738-CA0C3AC94B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37" y="3000494"/>
            <a:ext cx="4784378" cy="30282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6EF4E96-AD56-C75C-21B9-6CC827CF9BF3}"/>
              </a:ext>
            </a:extLst>
          </p:cNvPr>
          <p:cNvSpPr txBox="1"/>
          <p:nvPr/>
        </p:nvSpPr>
        <p:spPr>
          <a:xfrm>
            <a:off x="4661095" y="6129486"/>
            <a:ext cx="2869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ACT [2304.05203]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217ECF-755C-31AA-D440-EFA8C8D2B559}"/>
              </a:ext>
            </a:extLst>
          </p:cNvPr>
          <p:cNvSpPr txBox="1"/>
          <p:nvPr/>
        </p:nvSpPr>
        <p:spPr>
          <a:xfrm>
            <a:off x="425337" y="2274014"/>
            <a:ext cx="4658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F0"/>
                </a:solidFill>
              </a:rPr>
              <a:t>Lensing kernel </a:t>
            </a:r>
            <a:r>
              <a:rPr lang="en-GB" dirty="0"/>
              <a:t>for CMB – sensitivity in redshift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BED0A2-BACD-6359-E1B8-FA5EBC542BCB}"/>
              </a:ext>
            </a:extLst>
          </p:cNvPr>
          <p:cNvSpPr txBox="1"/>
          <p:nvPr/>
        </p:nvSpPr>
        <p:spPr>
          <a:xfrm>
            <a:off x="5476403" y="2274014"/>
            <a:ext cx="6048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CMB lensing power spectrum </a:t>
            </a:r>
          </a:p>
        </p:txBody>
      </p:sp>
    </p:spTree>
    <p:extLst>
      <p:ext uri="{BB962C8B-B14F-4D97-AF65-F5344CB8AC3E}">
        <p14:creationId xmlns:p14="http://schemas.microsoft.com/office/powerpoint/2010/main" val="3478919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66B62B-5FF8-4BB1-2974-44683C340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B87ADDF-8D70-5441-B6A7-91F48E1E1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Cosmic observables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Content Placeholder 24">
                <a:extLst>
                  <a:ext uri="{FF2B5EF4-FFF2-40B4-BE49-F238E27FC236}">
                    <a16:creationId xmlns:a16="http://schemas.microsoft.com/office/drawing/2014/main" id="{6B97D4EC-F35F-9809-03A6-E4FFE7B6FEA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012217735"/>
                  </p:ext>
                </p:extLst>
              </p:nvPr>
            </p:nvGraphicFramePr>
            <p:xfrm>
              <a:off x="1341438" y="1901824"/>
              <a:ext cx="9509124" cy="3691805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3169708">
                      <a:extLst>
                        <a:ext uri="{9D8B030D-6E8A-4147-A177-3AD203B41FA5}">
                          <a16:colId xmlns:a16="http://schemas.microsoft.com/office/drawing/2014/main" val="402130923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363801316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1052412614"/>
                        </a:ext>
                      </a:extLst>
                    </a:gridCol>
                  </a:tblGrid>
                  <a:tr h="6103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Observable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 probed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Physics sensitivity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715087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primary anomalies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+ perturbations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207593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lensing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dirty="0"/>
                        </a:p>
                        <a:p>
                          <a:pPr algn="ctr"/>
                          <a:r>
                            <a:rPr lang="en-US" b="0" dirty="0"/>
                            <a:t>but</a:t>
                          </a:r>
                          <a:r>
                            <a:rPr lang="en-US" b="0" baseline="0" dirty="0"/>
                            <a:t> degenerate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Background + perturbations </a:t>
                          </a:r>
                        </a:p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2695054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BAO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36378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Supernovae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2397670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Distance ladder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6124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Content Placeholder 24">
                <a:extLst>
                  <a:ext uri="{FF2B5EF4-FFF2-40B4-BE49-F238E27FC236}">
                    <a16:creationId xmlns:a16="http://schemas.microsoft.com/office/drawing/2014/main" id="{6B97D4EC-F35F-9809-03A6-E4FFE7B6FEA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012217735"/>
                  </p:ext>
                </p:extLst>
              </p:nvPr>
            </p:nvGraphicFramePr>
            <p:xfrm>
              <a:off x="1341438" y="1901824"/>
              <a:ext cx="9509124" cy="3691805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3169708">
                      <a:extLst>
                        <a:ext uri="{9D8B030D-6E8A-4147-A177-3AD203B41FA5}">
                          <a16:colId xmlns:a16="http://schemas.microsoft.com/office/drawing/2014/main" val="402130923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363801316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1052412614"/>
                        </a:ext>
                      </a:extLst>
                    </a:gridCol>
                  </a:tblGrid>
                  <a:tr h="6103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Observable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 probed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Physics sensitivity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715087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primary anomalies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102041" r="-100400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+ perturbations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20759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lensing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198000" r="-100400" b="-29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Background + perturbations </a:t>
                          </a:r>
                        </a:p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2695054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BAO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36378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Supernovae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2397670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Distance ladder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6124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31B25E-1156-4DFE-1D12-58C613BC0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8CAE2-D009-D8E6-D788-0AB7AD4CE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6199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C5236C-9484-9123-8B88-16993C770C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7A2F17C-6686-4281-46BB-955D46660D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28" t="5469" r="3608" b="4498"/>
          <a:stretch/>
        </p:blipFill>
        <p:spPr>
          <a:xfrm>
            <a:off x="1911926" y="1606666"/>
            <a:ext cx="8298874" cy="487125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2ECA4AA-D20F-E033-E105-35DE31E1D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</p:spPr>
        <p:txBody>
          <a:bodyPr>
            <a:normAutofit/>
          </a:bodyPr>
          <a:lstStyle/>
          <a:p>
            <a:r>
              <a:rPr lang="en-GB" sz="3600" dirty="0"/>
              <a:t>Baryon acoustic oscillations trace the same physics as the CMB at nearer redshifts 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E26F21A-D252-FFDE-82A4-339B60C35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3A2AED4-E07B-8615-D2CB-5303747A8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21</a:t>
            </a:fld>
            <a:endParaRPr lang="en-US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13A0A20-A98E-0861-5FD4-67AE65E58DEC}"/>
              </a:ext>
            </a:extLst>
          </p:cNvPr>
          <p:cNvCxnSpPr>
            <a:cxnSpLocks/>
          </p:cNvCxnSpPr>
          <p:nvPr/>
        </p:nvCxnSpPr>
        <p:spPr>
          <a:xfrm flipH="1">
            <a:off x="8105614" y="3179544"/>
            <a:ext cx="3198517" cy="86561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8B50B2B-37FD-4740-6743-066FB1073638}"/>
              </a:ext>
            </a:extLst>
          </p:cNvPr>
          <p:cNvCxnSpPr>
            <a:cxnSpLocks/>
          </p:cNvCxnSpPr>
          <p:nvPr/>
        </p:nvCxnSpPr>
        <p:spPr>
          <a:xfrm flipH="1" flipV="1">
            <a:off x="8105614" y="2643612"/>
            <a:ext cx="3198517" cy="51381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0FDA731-9A34-B8EB-F6F8-B72BB76262C7}"/>
              </a:ext>
            </a:extLst>
          </p:cNvPr>
          <p:cNvCxnSpPr>
            <a:cxnSpLocks/>
          </p:cNvCxnSpPr>
          <p:nvPr/>
        </p:nvCxnSpPr>
        <p:spPr>
          <a:xfrm flipH="1">
            <a:off x="8229600" y="3168484"/>
            <a:ext cx="2982871" cy="148153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E937609-A938-944C-9EFE-CCF158F9E0F1}"/>
                  </a:ext>
                </a:extLst>
              </p:cNvPr>
              <p:cNvSpPr txBox="1"/>
              <p:nvPr/>
            </p:nvSpPr>
            <p:spPr>
              <a:xfrm>
                <a:off x="10619712" y="2643612"/>
                <a:ext cx="413852" cy="4017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E937609-A938-944C-9EFE-CCF158F9E0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19712" y="2643612"/>
                <a:ext cx="413852" cy="401784"/>
              </a:xfrm>
              <a:prstGeom prst="rect">
                <a:avLst/>
              </a:prstGeom>
              <a:blipFill>
                <a:blip r:embed="rId4"/>
                <a:stretch>
                  <a:fillRect l="-3030" r="-9091"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2F3C2D-E9D1-D063-7CF5-59387AA57F29}"/>
                  </a:ext>
                </a:extLst>
              </p:cNvPr>
              <p:cNvSpPr txBox="1"/>
              <p:nvPr/>
            </p:nvSpPr>
            <p:spPr>
              <a:xfrm>
                <a:off x="8983076" y="3316637"/>
                <a:ext cx="4844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𝑫</m:t>
                      </m:r>
                    </m:oMath>
                  </m:oMathPara>
                </a14:m>
                <a:endParaRPr lang="en-GB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2F3C2D-E9D1-D063-7CF5-59387AA57F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3076" y="3316637"/>
                <a:ext cx="484428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68E4293-C3BA-87DE-9F8D-6A52CBC7765D}"/>
                  </a:ext>
                </a:extLst>
              </p:cNvPr>
              <p:cNvSpPr txBox="1"/>
              <p:nvPr/>
            </p:nvSpPr>
            <p:spPr>
              <a:xfrm>
                <a:off x="7561939" y="2717879"/>
                <a:ext cx="543675" cy="461665"/>
              </a:xfrm>
              <a:prstGeom prst="rect">
                <a:avLst/>
              </a:prstGeom>
              <a:solidFill>
                <a:schemeClr val="bg1">
                  <a:alpha val="36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en-GB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68E4293-C3BA-87DE-9F8D-6A52CBC776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1939" y="2717879"/>
                <a:ext cx="543675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E3A5F37-C8C4-6E47-51F2-E378E24FEFEA}"/>
              </a:ext>
            </a:extLst>
          </p:cNvPr>
          <p:cNvCxnSpPr/>
          <p:nvPr/>
        </p:nvCxnSpPr>
        <p:spPr>
          <a:xfrm>
            <a:off x="8105614" y="2717879"/>
            <a:ext cx="0" cy="561223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5856C64-DE0A-58E9-CC89-F4889E2D3E90}"/>
              </a:ext>
            </a:extLst>
          </p:cNvPr>
          <p:cNvSpPr txBox="1"/>
          <p:nvPr/>
        </p:nvSpPr>
        <p:spPr>
          <a:xfrm>
            <a:off x="1503014" y="5867400"/>
            <a:ext cx="429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DESI </a:t>
            </a:r>
            <a:r>
              <a:rPr lang="en-GB" dirty="0" err="1"/>
              <a:t>Hee</a:t>
            </a:r>
            <a:r>
              <a:rPr lang="en-GB" dirty="0"/>
              <a:t>-Jong Seo’s talk </a:t>
            </a:r>
          </a:p>
        </p:txBody>
      </p:sp>
    </p:spTree>
    <p:extLst>
      <p:ext uri="{BB962C8B-B14F-4D97-AF65-F5344CB8AC3E}">
        <p14:creationId xmlns:p14="http://schemas.microsoft.com/office/powerpoint/2010/main" val="1367515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4E075C-8157-D70E-0874-3045CDA90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6EDDC63-CAC1-65AA-3AE5-FFC854ACE2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3341" y="700525"/>
            <a:ext cx="9940143" cy="587044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63D85841-226F-B9E5-95CC-23683AF0C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</p:spPr>
        <p:txBody>
          <a:bodyPr>
            <a:normAutofit/>
          </a:bodyPr>
          <a:lstStyle/>
          <a:p>
            <a:r>
              <a:rPr lang="en-GB" sz="3600" dirty="0"/>
              <a:t>Standard ruler in galaxy clusters</a:t>
            </a:r>
            <a:br>
              <a:rPr lang="en-GB" sz="3600" dirty="0"/>
            </a:br>
            <a:r>
              <a:rPr lang="en-GB" sz="3600" dirty="0"/>
              <a:t>Dark Energy Spectroscopic Instrument 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7F1C1A2-8470-9BFC-7739-BC416B04D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0866A3E-852B-C384-080C-5A1A69FC2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22</a:t>
            </a:fld>
            <a:endParaRPr lang="en-US"/>
          </a:p>
        </p:txBody>
      </p:sp>
      <p:pic>
        <p:nvPicPr>
          <p:cNvPr id="3" name="Picture 2" descr="A qr code with a few circles and circles&#10;&#10;AI-generated content may be incorrect.">
            <a:extLst>
              <a:ext uri="{FF2B5EF4-FFF2-40B4-BE49-F238E27FC236}">
                <a16:creationId xmlns:a16="http://schemas.microsoft.com/office/drawing/2014/main" id="{C016BED9-2013-1C29-4985-3FFB424A57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942" y="4844313"/>
            <a:ext cx="1511433" cy="1514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0" endPos="0" dist="5000" dir="5400000" sy="-100000" algn="bl" rotWithShape="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1E79706-21B0-3A3A-08D2-93806AC73699}"/>
              </a:ext>
            </a:extLst>
          </p:cNvPr>
          <p:cNvSpPr txBox="1"/>
          <p:nvPr/>
        </p:nvSpPr>
        <p:spPr>
          <a:xfrm>
            <a:off x="10735055" y="4290097"/>
            <a:ext cx="1089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Otavio Alves</a:t>
            </a:r>
            <a:br>
              <a:rPr lang="en-GB" sz="1400" dirty="0"/>
            </a:br>
            <a:r>
              <a:rPr lang="en-GB" sz="1400" dirty="0"/>
              <a:t>U Michigan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CCA8F3-4501-3A2A-AD96-F85B6E846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5055" y="3157402"/>
            <a:ext cx="1132695" cy="1132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69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E51BC-B061-2404-FB5B-F757FAD46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BAO are sensitive the the background universe </a:t>
            </a:r>
          </a:p>
        </p:txBody>
      </p:sp>
      <p:pic>
        <p:nvPicPr>
          <p:cNvPr id="7" name="Content Placeholder 6" descr="A diagram of a graph&#10;&#10;AI-generated content may be incorrect.">
            <a:extLst>
              <a:ext uri="{FF2B5EF4-FFF2-40B4-BE49-F238E27FC236}">
                <a16:creationId xmlns:a16="http://schemas.microsoft.com/office/drawing/2014/main" id="{8FFF04C1-79D0-8C3C-CEC5-DB20E94C1A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534" y="1901825"/>
            <a:ext cx="4916346" cy="41275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1D5968-B378-919B-746F-3AA2E41C3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D9CCAC-911B-877C-DFFC-7AA6776EF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23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15927E-50B8-185C-BF63-9423A41F964A}"/>
              </a:ext>
            </a:extLst>
          </p:cNvPr>
          <p:cNvSpPr txBox="1"/>
          <p:nvPr/>
        </p:nvSpPr>
        <p:spPr>
          <a:xfrm>
            <a:off x="6819629" y="6130980"/>
            <a:ext cx="3146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DESI [2503.14738]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3931897-48B3-8877-CAAD-EF3DA6B17816}"/>
                  </a:ext>
                </a:extLst>
              </p:cNvPr>
              <p:cNvSpPr txBox="1"/>
              <p:nvPr/>
            </p:nvSpPr>
            <p:spPr>
              <a:xfrm>
                <a:off x="1341120" y="2860703"/>
                <a:ext cx="4369151" cy="4072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0" dirty="0">
                    <a:solidFill>
                      <a:schemeClr val="accent4"/>
                    </a:solidFill>
                  </a:rPr>
                  <a:t>Distance to BAO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den>
                      </m:f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  <a:p>
                <a:r>
                  <a:rPr lang="en-US" sz="20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 dependence </a:t>
                </a:r>
              </a:p>
              <a:p>
                <a:endParaRPr lang="en-GB" sz="2000" dirty="0"/>
              </a:p>
              <a:p>
                <a:r>
                  <a:rPr lang="en-US" sz="2000" dirty="0">
                    <a:solidFill>
                      <a:schemeClr val="accent1"/>
                    </a:solidFill>
                  </a:rPr>
                  <a:t>Drag scale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GB" sz="2000" dirty="0"/>
                  <a:t> rom CMB </a:t>
                </a:r>
              </a:p>
              <a:p>
                <a:endParaRPr lang="en-GB" sz="2000" dirty="0"/>
              </a:p>
              <a:p>
                <a:r>
                  <a:rPr lang="en-US" sz="2000" dirty="0"/>
                  <a:t>BAO measure angles </a:t>
                </a: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𝐵𝐴𝑂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1/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  <a:p>
                <a:r>
                  <a:rPr lang="en-US" sz="20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2000" dirty="0"/>
                  <a:t> dependence </a:t>
                </a:r>
              </a:p>
              <a:p>
                <a:endParaRPr lang="en-GB" sz="2000" dirty="0"/>
              </a:p>
              <a:p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3931897-48B3-8877-CAAD-EF3DA6B178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120" y="2860703"/>
                <a:ext cx="4369151" cy="4072077"/>
              </a:xfrm>
              <a:prstGeom prst="rect">
                <a:avLst/>
              </a:prstGeom>
              <a:blipFill>
                <a:blip r:embed="rId3"/>
                <a:stretch>
                  <a:fillRect l="-1449" t="-9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F4BAB65-3ED9-DE90-6BF5-8B5769CB5839}"/>
                  </a:ext>
                </a:extLst>
              </p:cNvPr>
              <p:cNvSpPr txBox="1"/>
              <p:nvPr/>
            </p:nvSpPr>
            <p:spPr>
              <a:xfrm>
                <a:off x="1341120" y="2100540"/>
                <a:ext cx="1262595" cy="574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𝑩𝑨𝑶</m:t>
                          </m:r>
                        </m:sub>
                      </m:sSub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b>
                          </m:sSub>
                        </m:num>
                        <m:den>
                          <m:r>
                            <a:rPr lang="en-US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den>
                      </m:f>
                    </m:oMath>
                  </m:oMathPara>
                </a14:m>
                <a:endParaRPr lang="en-GB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F4BAB65-3ED9-DE90-6BF5-8B5769CB5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120" y="2100540"/>
                <a:ext cx="1262595" cy="574003"/>
              </a:xfrm>
              <a:prstGeom prst="rect">
                <a:avLst/>
              </a:prstGeom>
              <a:blipFill>
                <a:blip r:embed="rId4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870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02465CD-F172-33FD-2CF7-8B46C927571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BAO probe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02465CD-F172-33FD-2CF7-8B46C92757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33" b="-18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A graph of a line graph&#10;&#10;AI-generated content may be incorrect.">
            <a:extLst>
              <a:ext uri="{FF2B5EF4-FFF2-40B4-BE49-F238E27FC236}">
                <a16:creationId xmlns:a16="http://schemas.microsoft.com/office/drawing/2014/main" id="{23E06D53-6085-E4E3-2814-4D27FE21A5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098" y="1850491"/>
            <a:ext cx="6369804" cy="4065151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C290FD-2D34-F107-F839-21A8335EA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491CBE-BBEE-A467-0907-5FC354B8B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24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A830BB-93EB-5169-1E18-2A848B648FCF}"/>
              </a:ext>
            </a:extLst>
          </p:cNvPr>
          <p:cNvSpPr txBox="1"/>
          <p:nvPr/>
        </p:nvSpPr>
        <p:spPr>
          <a:xfrm>
            <a:off x="4522922" y="6021308"/>
            <a:ext cx="3146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DESI [2503.14738]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270C09-0F5C-5851-8DD3-EF44C4BB72DA}"/>
                  </a:ext>
                </a:extLst>
              </p:cNvPr>
              <p:cNvSpPr txBox="1"/>
              <p:nvPr/>
            </p:nvSpPr>
            <p:spPr>
              <a:xfrm>
                <a:off x="9451770" y="2960602"/>
                <a:ext cx="2158139" cy="9367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0" dirty="0">
                    <a:solidFill>
                      <a:schemeClr val="tx1"/>
                    </a:solidFill>
                  </a:rPr>
                  <a:t>Distance to BAO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270C09-0F5C-5851-8DD3-EF44C4BB72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1770" y="2960602"/>
                <a:ext cx="2158139" cy="936795"/>
              </a:xfrm>
              <a:prstGeom prst="rect">
                <a:avLst/>
              </a:prstGeom>
              <a:blipFill>
                <a:blip r:embed="rId4"/>
                <a:stretch>
                  <a:fillRect l="-2339" t="-40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59381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EDE25D-FF8A-3DA5-42B0-46D4C7619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B9D7858-62E9-820C-DFFD-69DDD7134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Cosmic observables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Content Placeholder 24">
                <a:extLst>
                  <a:ext uri="{FF2B5EF4-FFF2-40B4-BE49-F238E27FC236}">
                    <a16:creationId xmlns:a16="http://schemas.microsoft.com/office/drawing/2014/main" id="{DCF90A79-6D91-D84A-55EC-49C2C5A26C6C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23161026"/>
                  </p:ext>
                </p:extLst>
              </p:nvPr>
            </p:nvGraphicFramePr>
            <p:xfrm>
              <a:off x="1341438" y="1901824"/>
              <a:ext cx="9509124" cy="3691805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3169708">
                      <a:extLst>
                        <a:ext uri="{9D8B030D-6E8A-4147-A177-3AD203B41FA5}">
                          <a16:colId xmlns:a16="http://schemas.microsoft.com/office/drawing/2014/main" val="402130923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363801316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1052412614"/>
                        </a:ext>
                      </a:extLst>
                    </a:gridCol>
                  </a:tblGrid>
                  <a:tr h="6103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Observable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 probed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Physics sensitivity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715087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primary anomalies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+ perturbations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207593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lensing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dirty="0"/>
                        </a:p>
                        <a:p>
                          <a:pPr algn="ctr"/>
                          <a:r>
                            <a:rPr lang="en-US" b="0" dirty="0"/>
                            <a:t>but</a:t>
                          </a:r>
                          <a:r>
                            <a:rPr lang="en-US" b="0" baseline="0" dirty="0"/>
                            <a:t> degenerate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Background + perturbations </a:t>
                          </a:r>
                        </a:p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2695054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BAO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b="0" dirty="0"/>
                                  <m:t>or</m:t>
                                </m:r>
                                <m:r>
                                  <m:rPr>
                                    <m:nor/>
                                  </m:rPr>
                                  <a:rPr lang="en-US" b="0" dirty="0"/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)/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36378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Supernovae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2397670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Distance ladder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6124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Content Placeholder 24">
                <a:extLst>
                  <a:ext uri="{FF2B5EF4-FFF2-40B4-BE49-F238E27FC236}">
                    <a16:creationId xmlns:a16="http://schemas.microsoft.com/office/drawing/2014/main" id="{DCF90A79-6D91-D84A-55EC-49C2C5A26C6C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23161026"/>
                  </p:ext>
                </p:extLst>
              </p:nvPr>
            </p:nvGraphicFramePr>
            <p:xfrm>
              <a:off x="1341438" y="1901824"/>
              <a:ext cx="9509124" cy="3691805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3169708">
                      <a:extLst>
                        <a:ext uri="{9D8B030D-6E8A-4147-A177-3AD203B41FA5}">
                          <a16:colId xmlns:a16="http://schemas.microsoft.com/office/drawing/2014/main" val="402130923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363801316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1052412614"/>
                        </a:ext>
                      </a:extLst>
                    </a:gridCol>
                  </a:tblGrid>
                  <a:tr h="6103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Observable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 probed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Physics sensitivity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715087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primary anomalies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102041" r="-100400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+ perturbations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20759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lensing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198000" r="-100400" b="-29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Background + perturbations </a:t>
                          </a:r>
                        </a:p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2695054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BAO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310417" r="-100400" b="-204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36378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Supernovae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2397670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Distance ladder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6124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EDD6D6-AC54-7BE3-13B2-AC2FC65C0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689655-D42F-5A7E-F250-22509D03D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1949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81917B6-6A9E-8576-BD6F-DDDC94664A0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Supernovae probe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81917B6-6A9E-8576-BD6F-DDDC94664A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733" b="-18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A diagram of a graph&#10;&#10;AI-generated content may be incorrect.">
            <a:extLst>
              <a:ext uri="{FF2B5EF4-FFF2-40B4-BE49-F238E27FC236}">
                <a16:creationId xmlns:a16="http://schemas.microsoft.com/office/drawing/2014/main" id="{CC1821D2-83DE-89B8-7F59-5CEAEA52C4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688" y="1987042"/>
            <a:ext cx="7106192" cy="41275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9E7452-07BB-D923-4F6C-003239061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DE5B1A-0EC1-B182-4C01-793771B92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26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31E873-9F39-6E19-D7F2-8C4C6E26FDB3}"/>
                  </a:ext>
                </a:extLst>
              </p:cNvPr>
              <p:cNvSpPr txBox="1"/>
              <p:nvPr/>
            </p:nvSpPr>
            <p:spPr>
              <a:xfrm>
                <a:off x="1341120" y="3037738"/>
                <a:ext cx="2279022" cy="11136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+25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31E873-9F39-6E19-D7F2-8C4C6E26FD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120" y="3037738"/>
                <a:ext cx="2279022" cy="1113638"/>
              </a:xfrm>
              <a:prstGeom prst="rect">
                <a:avLst/>
              </a:prstGeom>
              <a:blipFill>
                <a:blip r:embed="rId5"/>
                <a:stretch>
                  <a:fillRect l="-552" t="-1136" r="-552" b="-34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C434EEB1-C417-ACF6-D8FA-6275816098BC}"/>
              </a:ext>
            </a:extLst>
          </p:cNvPr>
          <p:cNvSpPr txBox="1"/>
          <p:nvPr/>
        </p:nvSpPr>
        <p:spPr>
          <a:xfrm>
            <a:off x="5724706" y="6173589"/>
            <a:ext cx="3146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DES [2401.02929]</a:t>
            </a:r>
          </a:p>
        </p:txBody>
      </p:sp>
    </p:spTree>
    <p:extLst>
      <p:ext uri="{BB962C8B-B14F-4D97-AF65-F5344CB8AC3E}">
        <p14:creationId xmlns:p14="http://schemas.microsoft.com/office/powerpoint/2010/main" val="6616504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0E161-097A-C444-0C25-7DB8EE65D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Supernovae are sensitive to the background universe </a:t>
            </a:r>
          </a:p>
        </p:txBody>
      </p:sp>
      <p:pic>
        <p:nvPicPr>
          <p:cNvPr id="7" name="Content Placeholder 6" descr="A graph of a function&#10;&#10;AI-generated content may be incorrect.">
            <a:extLst>
              <a:ext uri="{FF2B5EF4-FFF2-40B4-BE49-F238E27FC236}">
                <a16:creationId xmlns:a16="http://schemas.microsoft.com/office/drawing/2014/main" id="{92CAB28C-62F9-8A99-22A2-44BF4293F5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276" y="1901825"/>
            <a:ext cx="3533448" cy="41275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7D84AF-2CE5-4CBD-36DA-8EA8B9CCD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F0A882-A43E-12D2-3454-74E572E4F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27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445912-E10A-2849-4C52-62D77D59D903}"/>
              </a:ext>
            </a:extLst>
          </p:cNvPr>
          <p:cNvSpPr txBox="1"/>
          <p:nvPr/>
        </p:nvSpPr>
        <p:spPr>
          <a:xfrm>
            <a:off x="4522922" y="6130980"/>
            <a:ext cx="3146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DES [2401.02929]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C5C768C-BB45-7A75-0453-FE64DBA419A7}"/>
                  </a:ext>
                </a:extLst>
              </p:cNvPr>
              <p:cNvSpPr txBox="1"/>
              <p:nvPr/>
            </p:nvSpPr>
            <p:spPr>
              <a:xfrm>
                <a:off x="1341120" y="2852928"/>
                <a:ext cx="2828544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Within flat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/>
                  <a:t>CDM, </a:t>
                </a:r>
              </a:p>
              <a:p>
                <a:r>
                  <a:rPr lang="en-GB" dirty="0"/>
                  <a:t>supernovae probe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en-GB" dirty="0"/>
              </a:p>
              <a:p>
                <a:endParaRPr lang="en-GB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is completely degenerate with their absolute magnitude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C5C768C-BB45-7A75-0453-FE64DBA419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120" y="2852928"/>
                <a:ext cx="2828544" cy="1754326"/>
              </a:xfrm>
              <a:prstGeom prst="rect">
                <a:avLst/>
              </a:prstGeom>
              <a:blipFill>
                <a:blip r:embed="rId3"/>
                <a:stretch>
                  <a:fillRect l="-1786" t="-1439" b="-50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62640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603B6C-4A26-3DA7-BC23-EC00761777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E812AF1-24AB-F385-E6D7-C11F89392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Cosmic observables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Content Placeholder 24">
                <a:extLst>
                  <a:ext uri="{FF2B5EF4-FFF2-40B4-BE49-F238E27FC236}">
                    <a16:creationId xmlns:a16="http://schemas.microsoft.com/office/drawing/2014/main" id="{75B838E5-881E-03FF-2EBF-69E64820663C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09923572"/>
                  </p:ext>
                </p:extLst>
              </p:nvPr>
            </p:nvGraphicFramePr>
            <p:xfrm>
              <a:off x="1341438" y="1901824"/>
              <a:ext cx="9509124" cy="3691805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3169708">
                      <a:extLst>
                        <a:ext uri="{9D8B030D-6E8A-4147-A177-3AD203B41FA5}">
                          <a16:colId xmlns:a16="http://schemas.microsoft.com/office/drawing/2014/main" val="402130923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363801316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1052412614"/>
                        </a:ext>
                      </a:extLst>
                    </a:gridCol>
                  </a:tblGrid>
                  <a:tr h="6103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Observable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 probed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Physics sensitivity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715087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primary anomalies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+ perturbations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207593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lensing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dirty="0"/>
                        </a:p>
                        <a:p>
                          <a:pPr algn="ctr"/>
                          <a:r>
                            <a:rPr lang="en-US" b="0" dirty="0"/>
                            <a:t>but</a:t>
                          </a:r>
                          <a:r>
                            <a:rPr lang="en-US" b="0" baseline="0" dirty="0"/>
                            <a:t> degenerate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Background + perturbations </a:t>
                          </a:r>
                        </a:p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2695054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BAO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b="0" dirty="0"/>
                                  <m:t>or</m:t>
                                </m:r>
                                <m:r>
                                  <m:rPr>
                                    <m:nor/>
                                  </m:rPr>
                                  <a:rPr lang="en-US" b="0" dirty="0"/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)/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36378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Supernovae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b="0" dirty="0"/>
                            <a:t> or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)/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2397670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Distance ladder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6124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Content Placeholder 24">
                <a:extLst>
                  <a:ext uri="{FF2B5EF4-FFF2-40B4-BE49-F238E27FC236}">
                    <a16:creationId xmlns:a16="http://schemas.microsoft.com/office/drawing/2014/main" id="{75B838E5-881E-03FF-2EBF-69E64820663C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09923572"/>
                  </p:ext>
                </p:extLst>
              </p:nvPr>
            </p:nvGraphicFramePr>
            <p:xfrm>
              <a:off x="1341438" y="1901824"/>
              <a:ext cx="9509124" cy="3691805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3169708">
                      <a:extLst>
                        <a:ext uri="{9D8B030D-6E8A-4147-A177-3AD203B41FA5}">
                          <a16:colId xmlns:a16="http://schemas.microsoft.com/office/drawing/2014/main" val="402130923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363801316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1052412614"/>
                        </a:ext>
                      </a:extLst>
                    </a:gridCol>
                  </a:tblGrid>
                  <a:tr h="6103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Observable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 probed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Physics sensitivity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715087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primary anomalies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102041" r="-100400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+ perturbations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20759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lensing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198000" r="-100400" b="-29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Background + perturbations </a:t>
                          </a:r>
                        </a:p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2695054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BAO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310417" r="-100400" b="-204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36378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Supernovae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402041" r="-10040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2397670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Distance ladder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6124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B8191C-148A-D6FA-F5E8-61CEE3484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931066-9829-183C-93AF-007BAA633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95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5CED6D-E726-4905-D325-EB75C7B534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52A51A1-854F-EA46-CE47-312EFF659E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58"/>
            <a:ext cx="12192000" cy="698601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C6B001-0F97-7027-D0FE-229608748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88CBE3-F05D-FA77-1745-F4C1A3F62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EFC3E25-AD59-CB56-8974-BBD78C108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500" y="523172"/>
            <a:ext cx="9509760" cy="1233424"/>
          </a:xfrm>
        </p:spPr>
        <p:txBody>
          <a:bodyPr anchor="b">
            <a:normAutofit/>
          </a:bodyPr>
          <a:lstStyle/>
          <a:p>
            <a:r>
              <a:rPr lang="en-US" sz="3600" dirty="0"/>
              <a:t>Phenomenological cosmology </a:t>
            </a:r>
            <a:endParaRPr lang="en-US" sz="3600" dirty="0">
              <a:solidFill>
                <a:schemeClr val="accent4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79AB14-6E8F-0E53-431F-2E051373845B}"/>
              </a:ext>
            </a:extLst>
          </p:cNvPr>
          <p:cNvSpPr txBox="1"/>
          <p:nvPr/>
        </p:nvSpPr>
        <p:spPr>
          <a:xfrm>
            <a:off x="1341120" y="2118558"/>
            <a:ext cx="45851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3"/>
                </a:solidFill>
              </a:rPr>
              <a:t>Observables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Hubble tension </a:t>
            </a:r>
            <a:br>
              <a:rPr lang="en-GB" sz="2400" dirty="0">
                <a:solidFill>
                  <a:schemeClr val="tx2">
                    <a:lumMod val="75000"/>
                  </a:schemeClr>
                </a:solidFill>
              </a:rPr>
            </a:br>
            <a:endParaRPr lang="en-GB" sz="2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Evolving dark energy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Neutrinos </a:t>
            </a:r>
          </a:p>
        </p:txBody>
      </p:sp>
    </p:spTree>
    <p:extLst>
      <p:ext uri="{BB962C8B-B14F-4D97-AF65-F5344CB8AC3E}">
        <p14:creationId xmlns:p14="http://schemas.microsoft.com/office/powerpoint/2010/main" val="32455825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A07B0C6-12F3-B744-9876-85C51C2A18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035"/>
            <a:ext cx="12192000" cy="7315201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71179DC-3F0D-B539-2340-FBBC220840D4}"/>
              </a:ext>
            </a:extLst>
          </p:cNvPr>
          <p:cNvSpPr/>
          <p:nvPr/>
        </p:nvSpPr>
        <p:spPr>
          <a:xfrm>
            <a:off x="947928" y="155448"/>
            <a:ext cx="8004048" cy="795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bg2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5B61A5D-445E-AC4D-B694-03B7138CBB0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47928" y="56181"/>
                <a:ext cx="9509760" cy="1233424"/>
              </a:xfrm>
            </p:spPr>
            <p:txBody>
              <a:bodyPr>
                <a:normAutofit/>
              </a:bodyPr>
              <a:lstStyle/>
              <a:p>
                <a:r>
                  <a:rPr lang="en-GB" sz="3200" dirty="0"/>
                  <a:t>The distance ladder probes only the background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br>
                  <a:rPr lang="en-GB" sz="3200" dirty="0"/>
                </a:br>
                <a:endParaRPr lang="en-GB" sz="32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5B61A5D-445E-AC4D-B694-03B7138CBB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47928" y="56181"/>
                <a:ext cx="9509760" cy="1233424"/>
              </a:xfrm>
              <a:blipFill>
                <a:blip r:embed="rId4"/>
                <a:stretch>
                  <a:fillRect l="-16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2964AAD-6330-2E46-8230-F6BD1870C067}"/>
              </a:ext>
            </a:extLst>
          </p:cNvPr>
          <p:cNvSpPr txBox="1"/>
          <p:nvPr/>
        </p:nvSpPr>
        <p:spPr>
          <a:xfrm>
            <a:off x="7387551" y="6130090"/>
            <a:ext cx="4208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Source: Hubble Space Telescope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8070D1-8D74-FA40-9F5F-1CCFC62595D1}"/>
              </a:ext>
            </a:extLst>
          </p:cNvPr>
          <p:cNvSpPr txBox="1"/>
          <p:nvPr/>
        </p:nvSpPr>
        <p:spPr>
          <a:xfrm>
            <a:off x="1341120" y="4109669"/>
            <a:ext cx="20779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Our own galaxy: </a:t>
            </a:r>
          </a:p>
          <a:p>
            <a:pPr algn="ctr"/>
            <a:r>
              <a:rPr lang="en-GB" dirty="0"/>
              <a:t>Parallax distance</a:t>
            </a:r>
          </a:p>
          <a:p>
            <a:pPr algn="ctr"/>
            <a:r>
              <a:rPr lang="en-GB" dirty="0"/>
              <a:t>Calibrate brightness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690606-E6D4-9542-B74B-4E9AA7CB3F61}"/>
              </a:ext>
            </a:extLst>
          </p:cNvPr>
          <p:cNvSpPr txBox="1"/>
          <p:nvPr/>
        </p:nvSpPr>
        <p:spPr>
          <a:xfrm>
            <a:off x="3721235" y="4109669"/>
            <a:ext cx="20779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Nearby galaxies: </a:t>
            </a:r>
          </a:p>
          <a:p>
            <a:pPr algn="ctr"/>
            <a:r>
              <a:rPr lang="en-GB" dirty="0"/>
              <a:t>Cepheid brightness</a:t>
            </a:r>
          </a:p>
          <a:p>
            <a:pPr algn="ctr"/>
            <a:r>
              <a:rPr lang="en-GB" dirty="0"/>
              <a:t>Calibrate distance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88C98F5-0769-8049-9216-7C38C849BE71}"/>
                  </a:ext>
                </a:extLst>
              </p:cNvPr>
              <p:cNvSpPr txBox="1"/>
              <p:nvPr/>
            </p:nvSpPr>
            <p:spPr>
              <a:xfrm>
                <a:off x="9491844" y="4109669"/>
                <a:ext cx="233357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Faraway galaxies: </a:t>
                </a:r>
              </a:p>
              <a:p>
                <a:pPr algn="ctr"/>
                <a:r>
                  <a:rPr lang="en-GB" dirty="0"/>
                  <a:t>Supernova brightness</a:t>
                </a:r>
              </a:p>
              <a:p>
                <a:pPr algn="ctr"/>
                <a:r>
                  <a:rPr lang="en-GB" dirty="0"/>
                  <a:t>Calibrate distance</a:t>
                </a:r>
              </a:p>
              <a:p>
                <a:pPr algn="ctr"/>
                <a:r>
                  <a:rPr lang="en-GB" dirty="0"/>
                  <a:t>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≃0.15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88C98F5-0769-8049-9216-7C38C849BE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1844" y="4109669"/>
                <a:ext cx="2333572" cy="1200329"/>
              </a:xfrm>
              <a:prstGeom prst="rect">
                <a:avLst/>
              </a:prstGeom>
              <a:blipFill>
                <a:blip r:embed="rId5"/>
                <a:stretch>
                  <a:fillRect t="-2083" b="-72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0D042A-247B-74BA-C195-14F711F14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29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1A3443-5D9A-B802-C130-982733BAF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</p:spTree>
    <p:extLst>
      <p:ext uri="{BB962C8B-B14F-4D97-AF65-F5344CB8AC3E}">
        <p14:creationId xmlns:p14="http://schemas.microsoft.com/office/powerpoint/2010/main" val="32454767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B03B35-B8EA-D5F2-3558-AEB34E7AC8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9048BF-A56D-AC5D-B21C-2D2DB5DE6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Cosmic observables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Content Placeholder 24">
                <a:extLst>
                  <a:ext uri="{FF2B5EF4-FFF2-40B4-BE49-F238E27FC236}">
                    <a16:creationId xmlns:a16="http://schemas.microsoft.com/office/drawing/2014/main" id="{D2E3B158-2A87-E803-6434-7D11733EBDB5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1341438" y="1901824"/>
              <a:ext cx="9509124" cy="3691805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3169708">
                      <a:extLst>
                        <a:ext uri="{9D8B030D-6E8A-4147-A177-3AD203B41FA5}">
                          <a16:colId xmlns:a16="http://schemas.microsoft.com/office/drawing/2014/main" val="402130923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363801316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1052412614"/>
                        </a:ext>
                      </a:extLst>
                    </a:gridCol>
                  </a:tblGrid>
                  <a:tr h="6103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Observable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 probed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Physics sensitivity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715087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primary anomalies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+ perturbations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207593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lensing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dirty="0"/>
                        </a:p>
                        <a:p>
                          <a:pPr algn="ctr"/>
                          <a:r>
                            <a:rPr lang="en-US" b="0" dirty="0"/>
                            <a:t>but</a:t>
                          </a:r>
                          <a:r>
                            <a:rPr lang="en-US" b="0" baseline="0" dirty="0"/>
                            <a:t> degenerate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Background + perturbations </a:t>
                          </a:r>
                        </a:p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2695054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BAO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b="0" dirty="0"/>
                                  <m:t>or</m:t>
                                </m:r>
                                <m:r>
                                  <m:rPr>
                                    <m:nor/>
                                  </m:rPr>
                                  <a:rPr lang="en-US" b="0" dirty="0"/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)/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36378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Supernovae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b="0" dirty="0"/>
                            <a:t> or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)/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2397670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Distance ladder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6124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Content Placeholder 24">
                <a:extLst>
                  <a:ext uri="{FF2B5EF4-FFF2-40B4-BE49-F238E27FC236}">
                    <a16:creationId xmlns:a16="http://schemas.microsoft.com/office/drawing/2014/main" id="{D2E3B158-2A87-E803-6434-7D11733EBDB5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1341438" y="1901824"/>
              <a:ext cx="9509124" cy="3691805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3169708">
                      <a:extLst>
                        <a:ext uri="{9D8B030D-6E8A-4147-A177-3AD203B41FA5}">
                          <a16:colId xmlns:a16="http://schemas.microsoft.com/office/drawing/2014/main" val="402130923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363801316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1052412614"/>
                        </a:ext>
                      </a:extLst>
                    </a:gridCol>
                  </a:tblGrid>
                  <a:tr h="6103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Observable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 probed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Physics sensitivity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715087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primary anomalies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102041" r="-100400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+ perturbations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20759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lensing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198000" r="-100400" b="-29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Background + perturbations </a:t>
                          </a:r>
                        </a:p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2695054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BAO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310417" r="-100400" b="-204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36378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Supernovae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402041" r="-10040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2397670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Distance ladder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512500" r="-100400" b="-20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6124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B490A4-23E8-52B8-A252-18A87C643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A13A09-165A-C235-4572-0AC1CF907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1645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71BC69-75F1-2E6E-2B31-CB0815C13C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A1B6869-85E9-0275-1411-DC87E86E0A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58"/>
            <a:ext cx="12192000" cy="698601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782E77-1546-67C1-DC06-92D741B17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52F1C0-4DF2-3DFE-1B9E-F7E30022B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31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767DD85-AF24-D044-F4F6-9FE8D53E0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500" y="523172"/>
            <a:ext cx="9509760" cy="1233424"/>
          </a:xfrm>
        </p:spPr>
        <p:txBody>
          <a:bodyPr anchor="b">
            <a:normAutofit/>
          </a:bodyPr>
          <a:lstStyle/>
          <a:p>
            <a:r>
              <a:rPr lang="en-US" sz="3600" dirty="0"/>
              <a:t>Phenomenological cosmology </a:t>
            </a:r>
            <a:endParaRPr lang="en-US" sz="3600" dirty="0">
              <a:solidFill>
                <a:schemeClr val="accent4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AE657D-8906-AAA6-F985-C66E24FD1D4C}"/>
              </a:ext>
            </a:extLst>
          </p:cNvPr>
          <p:cNvSpPr txBox="1"/>
          <p:nvPr/>
        </p:nvSpPr>
        <p:spPr>
          <a:xfrm>
            <a:off x="1341120" y="2118558"/>
            <a:ext cx="45851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Observables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3"/>
                </a:solidFill>
              </a:rPr>
              <a:t>Hubble tension </a:t>
            </a:r>
            <a:br>
              <a:rPr lang="en-GB" sz="2400" dirty="0">
                <a:solidFill>
                  <a:schemeClr val="accent3"/>
                </a:solidFill>
              </a:rPr>
            </a:br>
            <a:endParaRPr lang="en-GB" sz="2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Evolving dark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Neutrinos  </a:t>
            </a:r>
            <a:br>
              <a:rPr lang="en-GB" sz="2400" dirty="0">
                <a:solidFill>
                  <a:schemeClr val="tx2">
                    <a:lumMod val="75000"/>
                  </a:schemeClr>
                </a:solidFill>
              </a:rPr>
            </a:br>
            <a:endParaRPr lang="en-GB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9057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C4194742-DC65-F308-8E80-ACD1E2185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Hubble tension current status </a:t>
            </a:r>
          </a:p>
        </p:txBody>
      </p:sp>
      <p:pic>
        <p:nvPicPr>
          <p:cNvPr id="8" name="Content Placeholder 7" descr="A diagram of a diagram&#10;&#10;AI-generated content may be incorrect.">
            <a:extLst>
              <a:ext uri="{FF2B5EF4-FFF2-40B4-BE49-F238E27FC236}">
                <a16:creationId xmlns:a16="http://schemas.microsoft.com/office/drawing/2014/main" id="{65B44DA7-F8D1-1088-E173-20F177F8A4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898" y="1901825"/>
            <a:ext cx="4267811" cy="412750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9BF0C-9021-784C-7C67-E97B91AD2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37FA6E-4E31-842F-F574-0DCF7CFD1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32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09E382-7347-3BBD-6735-23BA271A1D21}"/>
              </a:ext>
            </a:extLst>
          </p:cNvPr>
          <p:cNvSpPr txBox="1"/>
          <p:nvPr/>
        </p:nvSpPr>
        <p:spPr>
          <a:xfrm>
            <a:off x="7126898" y="6129486"/>
            <a:ext cx="2869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ACT [2503.14452]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7A106F7-F7D3-F288-2EEB-552A1C1C4051}"/>
                  </a:ext>
                </a:extLst>
              </p:cNvPr>
              <p:cNvSpPr txBox="1"/>
              <p:nvPr/>
            </p:nvSpPr>
            <p:spPr>
              <a:xfrm>
                <a:off x="1496290" y="2105891"/>
                <a:ext cx="4599709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Tension persists between the two most precise measurements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Using the distance ladder – </a:t>
                </a:r>
                <a:r>
                  <a:rPr lang="en-GB" dirty="0">
                    <a:highlight>
                      <a:srgbClr val="808080"/>
                    </a:highlight>
                  </a:rPr>
                  <a:t>SH0ES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highlight>
                    <a:srgbClr val="C0C0C0"/>
                  </a:highlight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Using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/>
                  <a:t>CDM and the </a:t>
                </a:r>
                <a:r>
                  <a:rPr lang="en-GB" dirty="0">
                    <a:highlight>
                      <a:srgbClr val="0000FF"/>
                    </a:highlight>
                  </a:rPr>
                  <a:t>CMB – Planck + ACT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highlight>
                    <a:srgbClr val="C0C0C0"/>
                  </a:highlight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7A106F7-F7D3-F288-2EEB-552A1C1C40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6290" y="2105891"/>
                <a:ext cx="4599709" cy="2031325"/>
              </a:xfrm>
              <a:prstGeom prst="rect">
                <a:avLst/>
              </a:prstGeom>
              <a:blipFill>
                <a:blip r:embed="rId3"/>
                <a:stretch>
                  <a:fillRect l="-1099" t="-1242" r="-5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09910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5D97FA-5705-3627-4566-E5CF43BC62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0">
            <a:extLst>
              <a:ext uri="{FF2B5EF4-FFF2-40B4-BE49-F238E27FC236}">
                <a16:creationId xmlns:a16="http://schemas.microsoft.com/office/drawing/2014/main" id="{6B924E7E-503A-00EC-2EE9-4F4D82F844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713" y="1991290"/>
            <a:ext cx="5499356" cy="4127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E4848F-094B-4F62-C532-7D270D617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Phenomenological insight </a:t>
            </a:r>
            <a:br>
              <a:rPr lang="en-US" dirty="0"/>
            </a:br>
            <a:r>
              <a:rPr lang="en-US" dirty="0"/>
              <a:t>to resolve the Hubble tension 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565455-0CD5-DDD6-B56D-6893DA603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5DBDEB-367B-9B55-7F13-569A59B01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33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8A1CFFF-9F3D-9249-E813-967728BA3075}"/>
                  </a:ext>
                </a:extLst>
              </p:cNvPr>
              <p:cNvSpPr txBox="1"/>
              <p:nvPr/>
            </p:nvSpPr>
            <p:spPr>
              <a:xfrm>
                <a:off x="548313" y="2037499"/>
                <a:ext cx="215403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Precisely measured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GB" dirty="0"/>
                  <a:t> is an approximate proxy for CMB peak locations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8A1CFFF-9F3D-9249-E813-967728BA30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313" y="2037499"/>
                <a:ext cx="2154032" cy="1200329"/>
              </a:xfrm>
              <a:prstGeom prst="rect">
                <a:avLst/>
              </a:prstGeom>
              <a:blipFill>
                <a:blip r:embed="rId4"/>
                <a:stretch>
                  <a:fillRect l="-2353" t="-2105" r="-2353" b="-84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CA9DFABB-E22C-0784-69B7-040CFB879A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885" y="3236857"/>
            <a:ext cx="2675318" cy="267531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56E2E58C-76BB-3B96-B373-1D8AFA45A9B2}"/>
              </a:ext>
            </a:extLst>
          </p:cNvPr>
          <p:cNvSpPr txBox="1"/>
          <p:nvPr/>
        </p:nvSpPr>
        <p:spPr>
          <a:xfrm>
            <a:off x="730257" y="5920293"/>
            <a:ext cx="2236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Cartoon by Tristan L. Smith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7EAA6A8-A1FC-716F-BE01-ECA69C407949}"/>
                  </a:ext>
                </a:extLst>
              </p:cNvPr>
              <p:cNvSpPr txBox="1"/>
              <p:nvPr/>
            </p:nvSpPr>
            <p:spPr>
              <a:xfrm>
                <a:off x="2837346" y="3236857"/>
                <a:ext cx="319489" cy="338554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7EAA6A8-A1FC-716F-BE01-ECA69C4079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7346" y="3236857"/>
                <a:ext cx="319489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EE59FA1-6E05-D7C9-D998-2207AAA15602}"/>
                  </a:ext>
                </a:extLst>
              </p:cNvPr>
              <p:cNvSpPr txBox="1"/>
              <p:nvPr/>
            </p:nvSpPr>
            <p:spPr>
              <a:xfrm>
                <a:off x="2268380" y="4394222"/>
                <a:ext cx="401175" cy="338554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EE59FA1-6E05-D7C9-D998-2207AAA156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380" y="4394222"/>
                <a:ext cx="401175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32B4184-1083-40AD-763D-D35AD461596A}"/>
                  </a:ext>
                </a:extLst>
              </p:cNvPr>
              <p:cNvSpPr txBox="1"/>
              <p:nvPr/>
            </p:nvSpPr>
            <p:spPr>
              <a:xfrm>
                <a:off x="1015838" y="4642113"/>
                <a:ext cx="1594900" cy="616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  <m:r>
                        <a:rPr lang="en-US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​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32B4184-1083-40AD-763D-D35AD46159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838" y="4642113"/>
                <a:ext cx="1594900" cy="616002"/>
              </a:xfrm>
              <a:prstGeom prst="rect">
                <a:avLst/>
              </a:prstGeom>
              <a:blipFill>
                <a:blip r:embed="rId8"/>
                <a:stretch>
                  <a:fillRect t="-132000" r="-17460" b="-19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4B3981E5-BF46-467B-10BC-2825723A30AC}"/>
              </a:ext>
            </a:extLst>
          </p:cNvPr>
          <p:cNvSpPr txBox="1"/>
          <p:nvPr/>
        </p:nvSpPr>
        <p:spPr>
          <a:xfrm rot="16200000">
            <a:off x="2571079" y="4050215"/>
            <a:ext cx="22369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Energy densities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5BEF929-A3A0-4B5E-90A5-0F6C4EF149B2}"/>
              </a:ext>
            </a:extLst>
          </p:cNvPr>
          <p:cNvCxnSpPr>
            <a:cxnSpLocks/>
          </p:cNvCxnSpPr>
          <p:nvPr/>
        </p:nvCxnSpPr>
        <p:spPr>
          <a:xfrm>
            <a:off x="7483402" y="3290731"/>
            <a:ext cx="0" cy="2361517"/>
          </a:xfrm>
          <a:prstGeom prst="line">
            <a:avLst/>
          </a:prstGeom>
          <a:ln w="254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66FC589-8BC7-2172-6CC8-032C784CA518}"/>
                  </a:ext>
                </a:extLst>
              </p:cNvPr>
              <p:cNvSpPr txBox="1"/>
              <p:nvPr/>
            </p:nvSpPr>
            <p:spPr>
              <a:xfrm>
                <a:off x="7084313" y="4640879"/>
                <a:ext cx="54518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</m:oMath>
                  </m:oMathPara>
                </a14:m>
                <a:endParaRPr lang="en-GB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66FC589-8BC7-2172-6CC8-032C784CA5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4313" y="4640879"/>
                <a:ext cx="545180" cy="3077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633C2C9-7A28-C5E5-6505-EBE0D8FF40E9}"/>
              </a:ext>
            </a:extLst>
          </p:cNvPr>
          <p:cNvCxnSpPr>
            <a:cxnSpLocks/>
          </p:cNvCxnSpPr>
          <p:nvPr/>
        </p:nvCxnSpPr>
        <p:spPr>
          <a:xfrm flipH="1">
            <a:off x="7483402" y="3209142"/>
            <a:ext cx="1388189" cy="0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C2AA6E8-22BA-6271-D7F4-13A7683AB8CD}"/>
              </a:ext>
            </a:extLst>
          </p:cNvPr>
          <p:cNvCxnSpPr>
            <a:cxnSpLocks/>
          </p:cNvCxnSpPr>
          <p:nvPr/>
        </p:nvCxnSpPr>
        <p:spPr>
          <a:xfrm flipH="1">
            <a:off x="4187078" y="3205557"/>
            <a:ext cx="3296324" cy="0"/>
          </a:xfrm>
          <a:prstGeom prst="straightConnector1">
            <a:avLst/>
          </a:prstGeom>
          <a:ln w="38100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5C24034-4A4A-2BFD-7A84-FB31ED542992}"/>
                  </a:ext>
                </a:extLst>
              </p:cNvPr>
              <p:cNvSpPr txBox="1"/>
              <p:nvPr/>
            </p:nvSpPr>
            <p:spPr>
              <a:xfrm>
                <a:off x="4853767" y="3203472"/>
                <a:ext cx="15949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</m:oMath>
                  </m:oMathPara>
                </a14:m>
                <a:endParaRPr lang="en-GB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5C24034-4A4A-2BFD-7A84-FB31ED542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3767" y="3203472"/>
                <a:ext cx="1594900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503B161-8158-99F0-1ABA-ADDBD9B9D3F4}"/>
                  </a:ext>
                </a:extLst>
              </p:cNvPr>
              <p:cNvSpPr txBox="1"/>
              <p:nvPr/>
            </p:nvSpPr>
            <p:spPr>
              <a:xfrm>
                <a:off x="7158512" y="3252406"/>
                <a:ext cx="15949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lang="en-GB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503B161-8158-99F0-1ABA-ADDBD9B9D3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8512" y="3252406"/>
                <a:ext cx="1594900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1B418E3-4185-6AF5-CB9C-ECD0D546A77A}"/>
                  </a:ext>
                </a:extLst>
              </p:cNvPr>
              <p:cNvSpPr txBox="1"/>
              <p:nvPr/>
            </p:nvSpPr>
            <p:spPr>
              <a:xfrm>
                <a:off x="8749131" y="1890765"/>
                <a:ext cx="3031131" cy="423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∝1/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𝑝𝑜𝑠𝑡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1B418E3-4185-6AF5-CB9C-ECD0D546A7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9131" y="1890765"/>
                <a:ext cx="3031131" cy="423770"/>
              </a:xfrm>
              <a:prstGeom prst="rect">
                <a:avLst/>
              </a:prstGeom>
              <a:blipFill>
                <a:blip r:embed="rId12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659C5F3-906B-D4DB-C729-C9F82E8C8462}"/>
                  </a:ext>
                </a:extLst>
              </p:cNvPr>
              <p:cNvSpPr txBox="1"/>
              <p:nvPr/>
            </p:nvSpPr>
            <p:spPr>
              <a:xfrm>
                <a:off x="9227797" y="2676420"/>
                <a:ext cx="2672345" cy="1197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br>
                  <a:rPr lang="en-GB" dirty="0"/>
                </a:br>
                <a:r>
                  <a:rPr lang="en-GB" dirty="0"/>
                  <a:t>For precisely measured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1/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𝑝𝑜𝑠𝑡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659C5F3-906B-D4DB-C729-C9F82E8C84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7797" y="2676420"/>
                <a:ext cx="2672345" cy="1197957"/>
              </a:xfrm>
              <a:prstGeom prst="rect">
                <a:avLst/>
              </a:prstGeom>
              <a:blipFill>
                <a:blip r:embed="rId13"/>
                <a:stretch>
                  <a:fillRect l="-1896" b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7B3095F-C6C7-229C-5DCE-17723372871D}"/>
                  </a:ext>
                </a:extLst>
              </p:cNvPr>
              <p:cNvSpPr txBox="1"/>
              <p:nvPr/>
            </p:nvSpPr>
            <p:spPr>
              <a:xfrm>
                <a:off x="8749131" y="2243997"/>
                <a:ext cx="3031131" cy="423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∝1/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𝑝𝑟𝑒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7B3095F-C6C7-229C-5DCE-1772337287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9131" y="2243997"/>
                <a:ext cx="3031131" cy="423770"/>
              </a:xfrm>
              <a:prstGeom prst="rect">
                <a:avLst/>
              </a:prstGeom>
              <a:blipFill>
                <a:blip r:embed="rId14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D503A1C-C784-3BE4-C017-D9A9DD403909}"/>
                  </a:ext>
                </a:extLst>
              </p:cNvPr>
              <p:cNvSpPr txBox="1"/>
              <p:nvPr/>
            </p:nvSpPr>
            <p:spPr>
              <a:xfrm>
                <a:off x="9021304" y="4328642"/>
                <a:ext cx="28549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∝1/</m:t>
                      </m:r>
                      <m:sSub>
                        <m:sSubPr>
                          <m:ctrlPr>
                            <a:rPr lang="en-US" sz="240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D503A1C-C784-3BE4-C017-D9A9DD4039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1304" y="4328642"/>
                <a:ext cx="2854949" cy="461665"/>
              </a:xfrm>
              <a:prstGeom prst="rect">
                <a:avLst/>
              </a:prstGeom>
              <a:blipFill>
                <a:blip r:embed="rId15"/>
                <a:stretch>
                  <a:fillRect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3F6E3AB3-B38D-2F97-0D44-19E3C40006C9}"/>
              </a:ext>
            </a:extLst>
          </p:cNvPr>
          <p:cNvSpPr txBox="1"/>
          <p:nvPr/>
        </p:nvSpPr>
        <p:spPr>
          <a:xfrm>
            <a:off x="9082856" y="4828443"/>
            <a:ext cx="28172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tx2">
                    <a:lumMod val="75000"/>
                  </a:schemeClr>
                </a:solidFill>
              </a:rPr>
              <a:t>In support of an early universe modification:</a:t>
            </a:r>
          </a:p>
          <a:p>
            <a:pPr algn="r"/>
            <a:r>
              <a:rPr lang="en-GB" sz="1200" dirty="0" err="1">
                <a:solidFill>
                  <a:schemeClr val="accent1"/>
                </a:solidFill>
              </a:rPr>
              <a:t>Karwal</a:t>
            </a:r>
            <a:r>
              <a:rPr lang="en-GB" sz="1200" dirty="0">
                <a:solidFill>
                  <a:schemeClr val="accent1"/>
                </a:solidFill>
              </a:rPr>
              <a:t> et al [1608.01309]</a:t>
            </a:r>
          </a:p>
          <a:p>
            <a:pPr algn="r"/>
            <a:r>
              <a:rPr lang="en-GB" sz="1200" dirty="0">
                <a:solidFill>
                  <a:schemeClr val="tx1">
                    <a:lumMod val="75000"/>
                  </a:schemeClr>
                </a:solidFill>
              </a:rPr>
              <a:t>Planck [1807.06209]</a:t>
            </a:r>
          </a:p>
          <a:p>
            <a:pPr algn="r"/>
            <a:r>
              <a:rPr lang="en-GB" sz="1200" dirty="0">
                <a:solidFill>
                  <a:schemeClr val="tx1">
                    <a:lumMod val="75000"/>
                  </a:schemeClr>
                </a:solidFill>
              </a:rPr>
              <a:t>Bernal et al [1607.05617]</a:t>
            </a:r>
          </a:p>
          <a:p>
            <a:pPr algn="r"/>
            <a:r>
              <a:rPr lang="en-GB" sz="1200" dirty="0" err="1">
                <a:solidFill>
                  <a:schemeClr val="tx1">
                    <a:lumMod val="75000"/>
                  </a:schemeClr>
                </a:solidFill>
              </a:rPr>
              <a:t>Evslin</a:t>
            </a:r>
            <a:r>
              <a:rPr lang="en-GB" sz="1200" dirty="0">
                <a:solidFill>
                  <a:schemeClr val="tx1">
                    <a:lumMod val="75000"/>
                  </a:schemeClr>
                </a:solidFill>
              </a:rPr>
              <a:t> et al [1711.01051]</a:t>
            </a:r>
          </a:p>
          <a:p>
            <a:pPr algn="r"/>
            <a:r>
              <a:rPr lang="en-GB" sz="1200" dirty="0" err="1">
                <a:solidFill>
                  <a:schemeClr val="tx1">
                    <a:lumMod val="75000"/>
                  </a:schemeClr>
                </a:solidFill>
              </a:rPr>
              <a:t>Aylor</a:t>
            </a:r>
            <a:r>
              <a:rPr lang="en-GB" sz="1200" dirty="0">
                <a:solidFill>
                  <a:schemeClr val="tx1">
                    <a:lumMod val="75000"/>
                  </a:schemeClr>
                </a:solidFill>
              </a:rPr>
              <a:t> et al [1811.00537]</a:t>
            </a:r>
          </a:p>
          <a:p>
            <a:pPr algn="r"/>
            <a:r>
              <a:rPr lang="en-GB" sz="1200" dirty="0" err="1">
                <a:solidFill>
                  <a:schemeClr val="tx1">
                    <a:lumMod val="75000"/>
                  </a:schemeClr>
                </a:solidFill>
              </a:rPr>
              <a:t>Raveri</a:t>
            </a:r>
            <a:r>
              <a:rPr lang="en-GB" sz="1200" dirty="0">
                <a:solidFill>
                  <a:schemeClr val="tx1">
                    <a:lumMod val="75000"/>
                  </a:schemeClr>
                </a:solidFill>
              </a:rPr>
              <a:t> et al [2002.11707]</a:t>
            </a:r>
          </a:p>
          <a:p>
            <a:pPr algn="r"/>
            <a:r>
              <a:rPr lang="en-GB" sz="1200" dirty="0">
                <a:solidFill>
                  <a:schemeClr val="tx1">
                    <a:lumMod val="75000"/>
                  </a:schemeClr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632450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07200-EDA0-D743-BCFA-239E734D3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GB" dirty="0">
                <a:solidFill>
                  <a:schemeClr val="accent2"/>
                </a:solidFill>
              </a:rPr>
            </a:br>
            <a:r>
              <a:rPr lang="en-GB" dirty="0"/>
              <a:t>Hubble tension ⟷ sound horizon tension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AD776FE-61EF-EE41-B9C7-F143454ABD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" r="33830"/>
          <a:stretch/>
        </p:blipFill>
        <p:spPr>
          <a:xfrm>
            <a:off x="3737257" y="1817829"/>
            <a:ext cx="4717485" cy="417440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2045C2-9E37-F243-A4F0-39206D64C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F520AB-DBF6-5D47-858D-297CC296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34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5C7029-F43E-A144-95A9-F09DFC8247BC}"/>
              </a:ext>
            </a:extLst>
          </p:cNvPr>
          <p:cNvSpPr txBox="1"/>
          <p:nvPr/>
        </p:nvSpPr>
        <p:spPr>
          <a:xfrm>
            <a:off x="4480560" y="6146369"/>
            <a:ext cx="323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/>
              <a:t>Aylor</a:t>
            </a:r>
            <a:r>
              <a:rPr lang="en-GB" sz="1600" dirty="0"/>
              <a:t> et al [1811.00537]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B92B0-B609-C347-981A-E87CE8DCC188}"/>
              </a:ext>
            </a:extLst>
          </p:cNvPr>
          <p:cNvSpPr txBox="1"/>
          <p:nvPr/>
        </p:nvSpPr>
        <p:spPr>
          <a:xfrm>
            <a:off x="1341120" y="1817829"/>
            <a:ext cx="2235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F0"/>
                </a:solidFill>
              </a:rPr>
              <a:t>Distance ladder and other late universe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FFB7FE-441A-F345-B938-86EA0A497742}"/>
              </a:ext>
            </a:extLst>
          </p:cNvPr>
          <p:cNvSpPr txBox="1"/>
          <p:nvPr/>
        </p:nvSpPr>
        <p:spPr>
          <a:xfrm>
            <a:off x="1341119" y="2781345"/>
            <a:ext cx="1930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D7F28"/>
                </a:solidFill>
              </a:rPr>
              <a:t>CMB, </a:t>
            </a:r>
          </a:p>
          <a:p>
            <a:r>
              <a:rPr lang="en-GB" dirty="0">
                <a:solidFill>
                  <a:srgbClr val="FD7F28"/>
                </a:solidFill>
              </a:rPr>
              <a:t>early universe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7C44D5-8956-8B4E-A621-FF3818B57107}"/>
              </a:ext>
            </a:extLst>
          </p:cNvPr>
          <p:cNvSpPr txBox="1"/>
          <p:nvPr/>
        </p:nvSpPr>
        <p:spPr>
          <a:xfrm>
            <a:off x="1341120" y="3747510"/>
            <a:ext cx="1930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BD89F3"/>
                </a:solidFill>
              </a:rPr>
              <a:t>No CMB data,</a:t>
            </a:r>
          </a:p>
          <a:p>
            <a:r>
              <a:rPr lang="en-GB" dirty="0">
                <a:solidFill>
                  <a:srgbClr val="BD89F3"/>
                </a:solidFill>
              </a:rPr>
              <a:t>early universe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920C211-F747-9A40-86B4-E4E42664B98E}"/>
                  </a:ext>
                </a:extLst>
              </p:cNvPr>
              <p:cNvSpPr txBox="1"/>
              <p:nvPr/>
            </p:nvSpPr>
            <p:spPr>
              <a:xfrm>
                <a:off x="8615081" y="1817828"/>
                <a:ext cx="22357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00B0F0"/>
                    </a:solidFill>
                  </a:rPr>
                  <a:t>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B0F0"/>
                    </a:solidFill>
                  </a:rPr>
                  <a:t> measured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920C211-F747-9A40-86B4-E4E42664B9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5081" y="1817828"/>
                <a:ext cx="2235798" cy="369332"/>
              </a:xfrm>
              <a:prstGeom prst="rect">
                <a:avLst/>
              </a:prstGeom>
              <a:blipFill>
                <a:blip r:embed="rId5"/>
                <a:stretch>
                  <a:fillRect l="-2260"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A8F5180-245C-7C47-8B69-5ADB822E8260}"/>
                  </a:ext>
                </a:extLst>
              </p:cNvPr>
              <p:cNvSpPr txBox="1"/>
              <p:nvPr/>
            </p:nvSpPr>
            <p:spPr>
              <a:xfrm>
                <a:off x="8615081" y="2781345"/>
                <a:ext cx="19300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FD7F28"/>
                    </a:solidFill>
                  </a:rPr>
                  <a:t>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D7F2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D7F28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D7F28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FD7F28"/>
                    </a:solidFill>
                  </a:rPr>
                  <a:t> inferred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A8F5180-245C-7C47-8B69-5ADB822E82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5081" y="2781345"/>
                <a:ext cx="1930047" cy="369332"/>
              </a:xfrm>
              <a:prstGeom prst="rect">
                <a:avLst/>
              </a:prstGeom>
              <a:blipFill>
                <a:blip r:embed="rId6"/>
                <a:stretch>
                  <a:fillRect l="-1961" t="-6667" r="-1307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8D31275-F7FC-0749-8A29-B8E639CD4038}"/>
                  </a:ext>
                </a:extLst>
              </p:cNvPr>
              <p:cNvSpPr txBox="1"/>
              <p:nvPr/>
            </p:nvSpPr>
            <p:spPr>
              <a:xfrm>
                <a:off x="8615081" y="3744861"/>
                <a:ext cx="19300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AC7DDD"/>
                    </a:solidFill>
                  </a:rPr>
                  <a:t>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AC7DD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AC7DDD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AC7DDD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AC7DDD"/>
                    </a:solidFill>
                  </a:rPr>
                  <a:t> inferred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8D31275-F7FC-0749-8A29-B8E639CD40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5081" y="3744861"/>
                <a:ext cx="1930047" cy="369332"/>
              </a:xfrm>
              <a:prstGeom prst="rect">
                <a:avLst/>
              </a:prstGeom>
              <a:blipFill>
                <a:blip r:embed="rId7"/>
                <a:stretch>
                  <a:fillRect l="-2614" t="-6667" r="-130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97A2AEF-1584-619A-43FD-19364A2A384E}"/>
                  </a:ext>
                </a:extLst>
              </p:cNvPr>
              <p:cNvSpPr txBox="1"/>
              <p:nvPr/>
            </p:nvSpPr>
            <p:spPr>
              <a:xfrm>
                <a:off x="7995930" y="4532060"/>
                <a:ext cx="28549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∝1/</m:t>
                      </m:r>
                      <m:sSub>
                        <m:sSub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97A2AEF-1584-619A-43FD-19364A2A38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5930" y="4532060"/>
                <a:ext cx="2854949" cy="461665"/>
              </a:xfrm>
              <a:prstGeom prst="rect">
                <a:avLst/>
              </a:prstGeom>
              <a:blipFill>
                <a:blip r:embed="rId8"/>
                <a:stretch>
                  <a:fillRect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674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7">
            <a:extLst>
              <a:ext uri="{FF2B5EF4-FFF2-40B4-BE49-F238E27FC236}">
                <a16:creationId xmlns:a16="http://schemas.microsoft.com/office/drawing/2014/main" id="{02E51886-3E88-F74A-AD99-E0373B2926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94" t="39032" r="51503" b="34589"/>
          <a:stretch/>
        </p:blipFill>
        <p:spPr>
          <a:xfrm>
            <a:off x="5425589" y="1689619"/>
            <a:ext cx="1601330" cy="156421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AA2BB3-24FD-B84D-B1C1-A23E4995B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0F384C-A888-4245-8489-0C9D96AB5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35</a:t>
            </a:fld>
            <a:endParaRPr lang="en-US"/>
          </a:p>
        </p:txBody>
      </p:sp>
      <p:pic>
        <p:nvPicPr>
          <p:cNvPr id="16" name="Content Placeholder 17">
            <a:extLst>
              <a:ext uri="{FF2B5EF4-FFF2-40B4-BE49-F238E27FC236}">
                <a16:creationId xmlns:a16="http://schemas.microsoft.com/office/drawing/2014/main" id="{440AD5EE-8C1F-954B-8AC8-9FF2FE5E2C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7" t="39032" r="51503" b="16035"/>
          <a:stretch/>
        </p:blipFill>
        <p:spPr>
          <a:xfrm>
            <a:off x="711821" y="3065443"/>
            <a:ext cx="1601284" cy="15642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994B4A-3C27-494A-B586-6CF1BAA21135}"/>
              </a:ext>
            </a:extLst>
          </p:cNvPr>
          <p:cNvSpPr txBox="1"/>
          <p:nvPr/>
        </p:nvSpPr>
        <p:spPr>
          <a:xfrm>
            <a:off x="384599" y="4928903"/>
            <a:ext cx="2222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Observed CMB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B52B66D-D33B-1844-A6C0-19C05CF1C875}"/>
              </a:ext>
            </a:extLst>
          </p:cNvPr>
          <p:cNvCxnSpPr>
            <a:cxnSpLocks/>
          </p:cNvCxnSpPr>
          <p:nvPr/>
        </p:nvCxnSpPr>
        <p:spPr>
          <a:xfrm>
            <a:off x="2794995" y="4243809"/>
            <a:ext cx="2083139" cy="10544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93F3D14-2F16-F54C-B899-B8BD6460A046}"/>
              </a:ext>
            </a:extLst>
          </p:cNvPr>
          <p:cNvCxnSpPr>
            <a:cxnSpLocks/>
          </p:cNvCxnSpPr>
          <p:nvPr/>
        </p:nvCxnSpPr>
        <p:spPr>
          <a:xfrm flipV="1">
            <a:off x="2808402" y="2598011"/>
            <a:ext cx="2038503" cy="763257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7656AE5-56FA-6542-B560-D571D8766116}"/>
                  </a:ext>
                </a:extLst>
              </p:cNvPr>
              <p:cNvSpPr txBox="1"/>
              <p:nvPr/>
            </p:nvSpPr>
            <p:spPr>
              <a:xfrm>
                <a:off x="2494066" y="5357421"/>
                <a:ext cx="26849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Decrease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7656AE5-56FA-6542-B560-D571D87661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4066" y="5357421"/>
                <a:ext cx="2684997" cy="369332"/>
              </a:xfrm>
              <a:prstGeom prst="rect">
                <a:avLst/>
              </a:prstGeom>
              <a:blipFill>
                <a:blip r:embed="rId4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48E7D95-A631-A94B-A63F-7164BC4C3AD7}"/>
                  </a:ext>
                </a:extLst>
              </p:cNvPr>
              <p:cNvSpPr txBox="1"/>
              <p:nvPr/>
            </p:nvSpPr>
            <p:spPr>
              <a:xfrm>
                <a:off x="3010615" y="2148816"/>
                <a:ext cx="16545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Increase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48E7D95-A631-A94B-A63F-7164BC4C3A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615" y="2148816"/>
                <a:ext cx="1654571" cy="369332"/>
              </a:xfrm>
              <a:prstGeom prst="rect">
                <a:avLst/>
              </a:prstGeom>
              <a:blipFill>
                <a:blip r:embed="rId5"/>
                <a:stretch>
                  <a:fillRect t="-3226" b="-22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1C65D9C8-E692-D84C-9AD7-DE7F604498B8}"/>
              </a:ext>
            </a:extLst>
          </p:cNvPr>
          <p:cNvSpPr txBox="1"/>
          <p:nvPr/>
        </p:nvSpPr>
        <p:spPr>
          <a:xfrm>
            <a:off x="5144296" y="3719631"/>
            <a:ext cx="2222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Disagreement with observed CMB</a:t>
            </a:r>
          </a:p>
        </p:txBody>
      </p:sp>
      <p:pic>
        <p:nvPicPr>
          <p:cNvPr id="3" name="Content Placeholder 6">
            <a:extLst>
              <a:ext uri="{FF2B5EF4-FFF2-40B4-BE49-F238E27FC236}">
                <a16:creationId xmlns:a16="http://schemas.microsoft.com/office/drawing/2014/main" id="{595E0224-0CF7-31F7-D0DC-F0FB32FB99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7" t="30778" r="46615" b="9740"/>
          <a:stretch/>
        </p:blipFill>
        <p:spPr>
          <a:xfrm>
            <a:off x="5425588" y="4885983"/>
            <a:ext cx="1599029" cy="1504657"/>
          </a:xfr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44143BB-57F0-8FE0-C314-64D387337D49}"/>
              </a:ext>
            </a:extLst>
          </p:cNvPr>
          <p:cNvCxnSpPr>
            <a:cxnSpLocks/>
          </p:cNvCxnSpPr>
          <p:nvPr/>
        </p:nvCxnSpPr>
        <p:spPr>
          <a:xfrm>
            <a:off x="7438758" y="2484257"/>
            <a:ext cx="1872523" cy="941394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E0E9411-27D3-F917-6BD3-5C294D791DBC}"/>
              </a:ext>
            </a:extLst>
          </p:cNvPr>
          <p:cNvCxnSpPr>
            <a:cxnSpLocks/>
          </p:cNvCxnSpPr>
          <p:nvPr/>
        </p:nvCxnSpPr>
        <p:spPr>
          <a:xfrm flipV="1">
            <a:off x="7518866" y="4254632"/>
            <a:ext cx="1792415" cy="9527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Content Placeholder 17">
            <a:extLst>
              <a:ext uri="{FF2B5EF4-FFF2-40B4-BE49-F238E27FC236}">
                <a16:creationId xmlns:a16="http://schemas.microsoft.com/office/drawing/2014/main" id="{DFADC529-7617-9A3A-89FA-D7F99799D6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7" t="39032" r="51503" b="16035"/>
          <a:stretch/>
        </p:blipFill>
        <p:spPr>
          <a:xfrm>
            <a:off x="9856063" y="3014019"/>
            <a:ext cx="1601284" cy="156421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0970E63-3057-E52B-F4E8-88CCF1D2B570}"/>
              </a:ext>
            </a:extLst>
          </p:cNvPr>
          <p:cNvSpPr txBox="1"/>
          <p:nvPr/>
        </p:nvSpPr>
        <p:spPr>
          <a:xfrm>
            <a:off x="9498875" y="4928903"/>
            <a:ext cx="2222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Observed CMB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80FDE2-D2AE-8AC9-BD1C-37FE165FABD2}"/>
              </a:ext>
            </a:extLst>
          </p:cNvPr>
          <p:cNvSpPr txBox="1"/>
          <p:nvPr/>
        </p:nvSpPr>
        <p:spPr>
          <a:xfrm>
            <a:off x="7986598" y="3606745"/>
            <a:ext cx="1512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Combined effect</a:t>
            </a:r>
          </a:p>
        </p:txBody>
      </p:sp>
      <p:sp>
        <p:nvSpPr>
          <p:cNvPr id="11" name="Title 5">
            <a:extLst>
              <a:ext uri="{FF2B5EF4-FFF2-40B4-BE49-F238E27FC236}">
                <a16:creationId xmlns:a16="http://schemas.microsoft.com/office/drawing/2014/main" id="{1E0E6025-0034-DFB8-634F-4C4F0F7EE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US" dirty="0"/>
              <a:t>Hubble constant ⟷ sound horizon </a:t>
            </a:r>
            <a:endParaRPr lang="en-GB" dirty="0">
              <a:solidFill>
                <a:schemeClr val="bg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19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/>
      <p:bldP spid="22" grpId="0"/>
      <p:bldP spid="30" grpId="0"/>
      <p:bldP spid="3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FB4247-57C5-C244-BDE4-CE5EC14478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en-GB" sz="2400" dirty="0"/>
              </a:p>
              <a:p>
                <a:r>
                  <a:rPr lang="en-GB" sz="2400" dirty="0"/>
                  <a:t>Decrease the sound horizon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400" dirty="0">
                    <a:solidFill>
                      <a:schemeClr val="accent1"/>
                    </a:solidFill>
                  </a:rPr>
                  <a:t> </a:t>
                </a:r>
                <a:r>
                  <a:rPr lang="en-GB" sz="2400" dirty="0"/>
                  <a:t>to increase the predicted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400" dirty="0"/>
                  <a:t>.</a:t>
                </a:r>
                <a:br>
                  <a:rPr lang="en-GB" sz="2400" dirty="0"/>
                </a:br>
                <a:r>
                  <a:rPr lang="en-GB" sz="2400" dirty="0"/>
                  <a:t>New physics must be added before the CMB.</a:t>
                </a:r>
              </a:p>
              <a:p>
                <a:endParaRPr lang="en-GB" sz="2400" dirty="0"/>
              </a:p>
              <a:p>
                <a:r>
                  <a:rPr lang="en-GB" sz="2400" dirty="0"/>
                  <a:t>New physics must vanish post recombination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FB4247-57C5-C244-BDE4-CE5EC14478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E18E6F-B615-FA41-B989-35CC4DFC1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23BBEB-F306-4F4B-A1A1-858BFA8BD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36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EA126A0-8DB0-7353-F7F6-25FF774F9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Phenomenological insight </a:t>
            </a:r>
            <a:br>
              <a:rPr lang="en-US" dirty="0"/>
            </a:br>
            <a:r>
              <a:rPr lang="en-US" dirty="0"/>
              <a:t>to resolve the Hubble tension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7428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9">
            <a:extLst>
              <a:ext uri="{FF2B5EF4-FFF2-40B4-BE49-F238E27FC236}">
                <a16:creationId xmlns:a16="http://schemas.microsoft.com/office/drawing/2014/main" id="{90B89161-5C32-E241-968A-E971A0DD49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300" y="1923134"/>
            <a:ext cx="5402263" cy="40516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841076-8F8F-DF42-96A1-5212108CF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Early dark energy fits this phenomenology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A8EC54-64B4-D441-BC24-6A52095C602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341120" y="1901952"/>
                <a:ext cx="4299976" cy="2556706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en-GB" dirty="0"/>
                  <a:t>Additional energy component that  increases the pre-CMB expansion rate 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/>
                  <a:t>-like behaviour initially </a:t>
                </a:r>
              </a:p>
              <a:p>
                <a:r>
                  <a:rPr lang="en-GB" dirty="0"/>
                  <a:t>Then dilutes faster than matter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en-GB" dirty="0"/>
              </a:p>
              <a:p>
                <a:r>
                  <a:rPr lang="en-GB" dirty="0"/>
                  <a:t>Localised peak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𝑒𝑑𝑒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𝑒𝑑𝑒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𝑡𝑜𝑡𝑎𝑙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/>
                  <a:t> 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GB" dirty="0"/>
              </a:p>
              <a:p>
                <a:endParaRPr lang="en-GB" dirty="0"/>
              </a:p>
              <a:p>
                <a:pPr algn="ctr"/>
                <a:endParaRPr lang="en-GB" dirty="0"/>
              </a:p>
              <a:p>
                <a:pPr algn="ctr"/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A8EC54-64B4-D441-BC24-6A52095C60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341120" y="1901952"/>
                <a:ext cx="4299976" cy="2556706"/>
              </a:xfrm>
              <a:blipFill>
                <a:blip r:embed="rId4"/>
                <a:stretch>
                  <a:fillRect l="-294" t="-2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FC0B5-4E1C-FA49-8A6C-D966CAE60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2877E9-7D6F-BC4E-8ADB-D5F7B2AFD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37</a:t>
            </a:fld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F28C9DA-9EF6-2E4D-B1B2-9E4D8143117B}"/>
              </a:ext>
            </a:extLst>
          </p:cNvPr>
          <p:cNvCxnSpPr/>
          <p:nvPr/>
        </p:nvCxnSpPr>
        <p:spPr>
          <a:xfrm>
            <a:off x="9178864" y="4301061"/>
            <a:ext cx="0" cy="546100"/>
          </a:xfrm>
          <a:prstGeom prst="straightConnector1">
            <a:avLst/>
          </a:prstGeom>
          <a:ln w="25400">
            <a:solidFill>
              <a:srgbClr val="DC1A27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4E263FF-2C5E-1840-ACD4-B76CB1C4F01E}"/>
                  </a:ext>
                </a:extLst>
              </p:cNvPr>
              <p:cNvSpPr txBox="1"/>
              <p:nvPr/>
            </p:nvSpPr>
            <p:spPr>
              <a:xfrm>
                <a:off x="8545169" y="4485881"/>
                <a:ext cx="6168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charset="0"/>
                            </a:rPr>
                            <m:t>𝒆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charset="0"/>
                            </a:rPr>
                            <m:t>𝒆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4E263FF-2C5E-1840-ACD4-B76CB1C4F0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5169" y="4485881"/>
                <a:ext cx="616878" cy="369332"/>
              </a:xfrm>
              <a:prstGeom prst="rect">
                <a:avLst/>
              </a:prstGeom>
              <a:blipFill>
                <a:blip r:embed="rId5"/>
                <a:stretch>
                  <a:fillRect l="-2000" r="-12000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6698B24-EEA6-904A-9E9C-F9D09E46BD41}"/>
              </a:ext>
            </a:extLst>
          </p:cNvPr>
          <p:cNvCxnSpPr>
            <a:cxnSpLocks/>
          </p:cNvCxnSpPr>
          <p:nvPr/>
        </p:nvCxnSpPr>
        <p:spPr>
          <a:xfrm>
            <a:off x="9178864" y="3490204"/>
            <a:ext cx="0" cy="1863674"/>
          </a:xfrm>
          <a:prstGeom prst="line">
            <a:avLst/>
          </a:prstGeom>
          <a:ln w="12700">
            <a:solidFill>
              <a:srgbClr val="DC1A2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786F863-24BD-B54B-9B5C-9AAEA4622CCC}"/>
              </a:ext>
            </a:extLst>
          </p:cNvPr>
          <p:cNvCxnSpPr/>
          <p:nvPr/>
        </p:nvCxnSpPr>
        <p:spPr>
          <a:xfrm>
            <a:off x="8886073" y="4037476"/>
            <a:ext cx="609600" cy="0"/>
          </a:xfrm>
          <a:prstGeom prst="straightConnector1">
            <a:avLst/>
          </a:prstGeom>
          <a:ln w="25400">
            <a:solidFill>
              <a:srgbClr val="DC1A27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B483DF0-BB8A-BE4A-BCF3-5BE7497ADD97}"/>
                  </a:ext>
                </a:extLst>
              </p:cNvPr>
              <p:cNvSpPr txBox="1"/>
              <p:nvPr/>
            </p:nvSpPr>
            <p:spPr>
              <a:xfrm>
                <a:off x="9474407" y="3779263"/>
                <a:ext cx="568155" cy="36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charset="0"/>
                            </a:rPr>
                            <m:t>𝒛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charset="0"/>
                            </a:rPr>
                            <m:t>𝒄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B483DF0-BB8A-BE4A-BCF3-5BE7497ADD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4407" y="3779263"/>
                <a:ext cx="568155" cy="369321"/>
              </a:xfrm>
              <a:prstGeom prst="rect">
                <a:avLst/>
              </a:prstGeom>
              <a:blipFill>
                <a:blip r:embed="rId6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90AE46B-C202-EB43-BFA4-F69EFC1125C8}"/>
              </a:ext>
            </a:extLst>
          </p:cNvPr>
          <p:cNvCxnSpPr>
            <a:cxnSpLocks/>
          </p:cNvCxnSpPr>
          <p:nvPr/>
        </p:nvCxnSpPr>
        <p:spPr>
          <a:xfrm>
            <a:off x="8285406" y="4037476"/>
            <a:ext cx="215466" cy="222290"/>
          </a:xfrm>
          <a:prstGeom prst="straightConnector1">
            <a:avLst/>
          </a:prstGeom>
          <a:ln w="25400">
            <a:solidFill>
              <a:srgbClr val="DC1A27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2AA04FE-57CD-CE41-873F-566710638662}"/>
                  </a:ext>
                </a:extLst>
              </p:cNvPr>
              <p:cNvSpPr txBox="1"/>
              <p:nvPr/>
            </p:nvSpPr>
            <p:spPr>
              <a:xfrm>
                <a:off x="7759550" y="3657553"/>
                <a:ext cx="616878" cy="3955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2AA04FE-57CD-CE41-873F-5667106386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9550" y="3657553"/>
                <a:ext cx="616878" cy="395558"/>
              </a:xfrm>
              <a:prstGeom prst="rect">
                <a:avLst/>
              </a:prstGeom>
              <a:blipFill>
                <a:blip r:embed="rId7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501109C1-DA96-E245-B1C0-D9080E50155F}"/>
              </a:ext>
            </a:extLst>
          </p:cNvPr>
          <p:cNvSpPr txBox="1"/>
          <p:nvPr/>
        </p:nvSpPr>
        <p:spPr>
          <a:xfrm rot="16200000">
            <a:off x="4607702" y="3275111"/>
            <a:ext cx="2812529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Energy densities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CD7D01-D6B3-32F8-F833-6EA9DF9275A3}"/>
                  </a:ext>
                </a:extLst>
              </p:cNvPr>
              <p:cNvSpPr txBox="1"/>
              <p:nvPr/>
            </p:nvSpPr>
            <p:spPr>
              <a:xfrm>
                <a:off x="2046191" y="4574111"/>
                <a:ext cx="2889833" cy="9455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𝑒𝑑𝑒</m:t>
                        </m:r>
                      </m:sub>
                    </m:sSub>
                  </m:oMath>
                </a14:m>
                <a:r>
                  <a:rPr lang="en-US" b="0" dirty="0"/>
                  <a:t> - how much EDE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b="0" dirty="0"/>
                  <a:t> - when EDE appears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dirty="0"/>
                  <a:t> - how fast is disappears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CD7D01-D6B3-32F8-F833-6EA9DF9275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6191" y="4574111"/>
                <a:ext cx="2889833" cy="945580"/>
              </a:xfrm>
              <a:prstGeom prst="rect">
                <a:avLst/>
              </a:prstGeom>
              <a:blipFill>
                <a:blip r:embed="rId8"/>
                <a:stretch>
                  <a:fillRect l="-435" t="-1316" b="-7895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2FA8A23A-9389-14C4-36DE-466E8CD2456C}"/>
              </a:ext>
            </a:extLst>
          </p:cNvPr>
          <p:cNvSpPr txBox="1"/>
          <p:nvPr/>
        </p:nvSpPr>
        <p:spPr>
          <a:xfrm>
            <a:off x="6721782" y="6043523"/>
            <a:ext cx="36467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TK</a:t>
            </a:r>
            <a:r>
              <a:rPr lang="en-GB" sz="1600" dirty="0"/>
              <a:t>  and Kamionkowski [1608.01309]</a:t>
            </a:r>
          </a:p>
        </p:txBody>
      </p:sp>
    </p:spTree>
    <p:extLst>
      <p:ext uri="{BB962C8B-B14F-4D97-AF65-F5344CB8AC3E}">
        <p14:creationId xmlns:p14="http://schemas.microsoft.com/office/powerpoint/2010/main" val="9729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32" grpId="0"/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1412CB-F0E6-D639-D619-0696A2F912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544B2-8BC3-C1EE-0DDE-ADB55BE60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Numerous EDEs </a:t>
            </a:r>
            <a:br>
              <a:rPr lang="en-GB" dirty="0"/>
            </a:br>
            <a:r>
              <a:rPr lang="en-GB" dirty="0"/>
              <a:t>fit this phenomenology </a:t>
            </a:r>
            <a:endParaRPr lang="en-GB" dirty="0">
              <a:solidFill>
                <a:schemeClr val="bg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DEF801-CB56-02E1-DB1B-06844291FD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488688"/>
          </a:xfrm>
        </p:spPr>
        <p:txBody>
          <a:bodyPr>
            <a:normAutofit fontScale="55000" lnSpcReduction="20000"/>
          </a:bodyPr>
          <a:lstStyle/>
          <a:p>
            <a:r>
              <a:rPr lang="en-GB" sz="2500" dirty="0"/>
              <a:t>Early Dark Energy, the Hubble Parameter, and the String </a:t>
            </a:r>
            <a:r>
              <a:rPr lang="en-GB" sz="2500" dirty="0" err="1"/>
              <a:t>Axiverse</a:t>
            </a:r>
            <a:br>
              <a:rPr lang="en-GB" sz="2500" dirty="0"/>
            </a:br>
            <a:r>
              <a:rPr lang="en-GB" sz="2500" b="1" dirty="0">
                <a:solidFill>
                  <a:schemeClr val="accent1"/>
                </a:solidFill>
              </a:rPr>
              <a:t>TK</a:t>
            </a:r>
            <a:r>
              <a:rPr lang="en-GB" sz="2500" dirty="0"/>
              <a:t> &amp; Kamionkowski [1608.01309]</a:t>
            </a:r>
          </a:p>
          <a:p>
            <a:r>
              <a:rPr lang="en-GB" sz="2500" dirty="0"/>
              <a:t>Cosmological Implications of Ultralight Axionlike Fields</a:t>
            </a:r>
            <a:br>
              <a:rPr lang="en-GB" sz="2500" dirty="0"/>
            </a:br>
            <a:r>
              <a:rPr lang="en-GB" sz="2500" dirty="0"/>
              <a:t>Poulin, </a:t>
            </a:r>
            <a:r>
              <a:rPr lang="en-GB" sz="2500" b="1" dirty="0">
                <a:solidFill>
                  <a:schemeClr val="accent1"/>
                </a:solidFill>
              </a:rPr>
              <a:t>TK</a:t>
            </a:r>
            <a:r>
              <a:rPr lang="en-GB" sz="2500" dirty="0"/>
              <a:t> et al [1806.10608]</a:t>
            </a:r>
          </a:p>
          <a:p>
            <a:r>
              <a:rPr lang="en-GB" sz="2500" dirty="0"/>
              <a:t>Early Dark Energy Can Resolve The Hubble Tension</a:t>
            </a:r>
            <a:br>
              <a:rPr lang="en-GB" sz="2500" dirty="0"/>
            </a:br>
            <a:r>
              <a:rPr lang="en-GB" sz="2500" dirty="0"/>
              <a:t>Poulin, </a:t>
            </a:r>
            <a:r>
              <a:rPr lang="en-GB" sz="2500" b="1" dirty="0">
                <a:solidFill>
                  <a:schemeClr val="accent1"/>
                </a:solidFill>
              </a:rPr>
              <a:t>TK</a:t>
            </a:r>
            <a:r>
              <a:rPr lang="en-GB" sz="2500" dirty="0"/>
              <a:t> et al [1811.04083]</a:t>
            </a:r>
          </a:p>
          <a:p>
            <a:r>
              <a:rPr lang="en-GB" sz="2500" dirty="0"/>
              <a:t>Thermal Friction as a Solution to the Hubble Tension</a:t>
            </a:r>
            <a:br>
              <a:rPr lang="en-GB" sz="2500" dirty="0"/>
            </a:br>
            <a:r>
              <a:rPr lang="en-GB" sz="2500" dirty="0"/>
              <a:t>Berghaus &amp; </a:t>
            </a:r>
            <a:r>
              <a:rPr lang="en-GB" sz="2500" b="1" dirty="0">
                <a:solidFill>
                  <a:schemeClr val="accent1"/>
                </a:solidFill>
              </a:rPr>
              <a:t>TK</a:t>
            </a:r>
            <a:r>
              <a:rPr lang="en-GB" sz="2500" dirty="0"/>
              <a:t> [1911.06281]</a:t>
            </a:r>
          </a:p>
          <a:p>
            <a:r>
              <a:rPr lang="en-GB" sz="2500" dirty="0"/>
              <a:t>Chameleon Early Dark Energy and the Hubble Tension</a:t>
            </a:r>
            <a:br>
              <a:rPr lang="en-GB" sz="2500" dirty="0"/>
            </a:br>
            <a:r>
              <a:rPr lang="en-GB" sz="2500" b="1" dirty="0">
                <a:solidFill>
                  <a:schemeClr val="accent1"/>
                </a:solidFill>
              </a:rPr>
              <a:t>TK</a:t>
            </a:r>
            <a:r>
              <a:rPr lang="en-GB" sz="2500" dirty="0"/>
              <a:t>, </a:t>
            </a:r>
            <a:r>
              <a:rPr lang="en-GB" sz="2500" dirty="0" err="1"/>
              <a:t>Raveri</a:t>
            </a:r>
            <a:r>
              <a:rPr lang="en-GB" sz="2500" dirty="0"/>
              <a:t>, Jain, Khoury, Trodden [2106.13290]</a:t>
            </a:r>
          </a:p>
          <a:p>
            <a:r>
              <a:rPr lang="en-GB" sz="2500" dirty="0"/>
              <a:t>Thermal Friction as a Solution to the Hubble and </a:t>
            </a:r>
            <a:br>
              <a:rPr lang="en-GB" sz="2500" dirty="0"/>
            </a:br>
            <a:r>
              <a:rPr lang="en-GB" sz="2500" dirty="0"/>
              <a:t>Large-Scale Structure Tensions</a:t>
            </a:r>
            <a:br>
              <a:rPr lang="en-GB" sz="2500" dirty="0"/>
            </a:br>
            <a:r>
              <a:rPr lang="en-GB" sz="2500" dirty="0"/>
              <a:t>Berghaus &amp; </a:t>
            </a:r>
            <a:r>
              <a:rPr lang="en-GB" sz="2500" b="1" dirty="0">
                <a:solidFill>
                  <a:schemeClr val="accent1"/>
                </a:solidFill>
              </a:rPr>
              <a:t>TK</a:t>
            </a:r>
            <a:r>
              <a:rPr lang="en-GB" sz="2500" dirty="0"/>
              <a:t> [2204. 09133]</a:t>
            </a:r>
          </a:p>
          <a:p>
            <a:r>
              <a:rPr lang="en-GB" sz="2500" dirty="0"/>
              <a:t>An Attractive Proposal for Resolving the Hubble Tension: Dynamical Attractors that Unify Early and Late Dark Energy </a:t>
            </a:r>
            <a:br>
              <a:rPr lang="en-GB" sz="2500" dirty="0"/>
            </a:br>
            <a:r>
              <a:rPr lang="en-GB" sz="2500" dirty="0"/>
              <a:t>Ramadan, </a:t>
            </a:r>
            <a:r>
              <a:rPr lang="en-GB" sz="2500" b="1" dirty="0">
                <a:solidFill>
                  <a:schemeClr val="accent1"/>
                </a:solidFill>
              </a:rPr>
              <a:t>TK</a:t>
            </a:r>
            <a:r>
              <a:rPr lang="en-GB" sz="2500" dirty="0"/>
              <a:t> &amp; </a:t>
            </a:r>
            <a:r>
              <a:rPr lang="en-GB" sz="2500" dirty="0" err="1"/>
              <a:t>Sakstein</a:t>
            </a:r>
            <a:r>
              <a:rPr lang="en-GB" sz="2500" dirty="0"/>
              <a:t> [2309.08082]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5EE45B-BBBC-3E9C-37A5-7D56A5E7C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4231E9-B644-CD4C-B5D2-319EFAD9D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38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773914A-FC3D-297A-C2F6-BBF4EA9C48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61762" y="148390"/>
            <a:ext cx="5608320" cy="6085840"/>
          </a:xfrm>
        </p:spPr>
        <p:txBody>
          <a:bodyPr>
            <a:noAutofit/>
          </a:bodyPr>
          <a:lstStyle/>
          <a:p>
            <a:pPr marL="4572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GB" sz="1050" dirty="0"/>
              <a:t>Non-comprehensive list: 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Rock 'n' Roll Solutions to the Hubble Tension. Agrawal et al [1904.01016]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Axion-</a:t>
            </a:r>
            <a:r>
              <a:rPr lang="en-GB" sz="1050" dirty="0" err="1"/>
              <a:t>Dilaton</a:t>
            </a:r>
            <a:r>
              <a:rPr lang="en-GB" sz="1050" dirty="0"/>
              <a:t> Destabilization and the Hubble Tension. Alexander &amp; McDonough [1904.08912]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Acoustic Dark Energy: Potential Conversion of the Hubble Tension. Lin, </a:t>
            </a:r>
            <a:r>
              <a:rPr lang="en-GB" sz="1050" dirty="0" err="1"/>
              <a:t>Raveri</a:t>
            </a:r>
            <a:r>
              <a:rPr lang="en-GB" sz="1050" dirty="0"/>
              <a:t>, Hu [1905.12618]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Oscillating scalar fields and the Hubble tension: a resolution with novel signatures. Smith, Poulin, Amin [1908.06995]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New Early Dark Energy. </a:t>
            </a:r>
            <a:r>
              <a:rPr lang="en-GB" sz="1050" dirty="0" err="1"/>
              <a:t>Neidermann</a:t>
            </a:r>
            <a:r>
              <a:rPr lang="en-GB" sz="1050" dirty="0"/>
              <a:t> &amp; Sloth [1910.10739]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Early Dark Energy from Massive Neutrinos as a Natural Resolution of the Hubble Tension. </a:t>
            </a:r>
            <a:r>
              <a:rPr lang="en-GB" sz="1050" dirty="0" err="1"/>
              <a:t>Sakstein</a:t>
            </a:r>
            <a:r>
              <a:rPr lang="en-GB" sz="1050" dirty="0"/>
              <a:t> &amp; Trodden [1911.11760]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Unifying Inflation with Early and Late-time Dark Energy in F(R) Gravity. Nojiri et al [1912.13128]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Is the Hubble tension a hint of </a:t>
            </a:r>
            <a:r>
              <a:rPr lang="en-GB" sz="1050" dirty="0" err="1"/>
              <a:t>AdS</a:t>
            </a:r>
            <a:r>
              <a:rPr lang="en-GB" sz="1050" dirty="0"/>
              <a:t> phase around recombination? Ye &amp; Piao [2001.02451]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Unified framework for early dark energy from </a:t>
            </a:r>
            <a:r>
              <a:rPr lang="el-GR" sz="1050" dirty="0"/>
              <a:t>α-</a:t>
            </a:r>
            <a:r>
              <a:rPr lang="en-GB" sz="1050" dirty="0"/>
              <a:t>attractors. Braglia et al [2005.14053]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A novel early Dark Energy model</a:t>
            </a:r>
            <a:r>
              <a:rPr lang="en-GB" sz="1050" dirty="0"/>
              <a:t>. Garcia, Castaneda, Tejeiro [2009.07357]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Neutrino-Assisted Early Dark Energy: Theory and Cosmology. Gonzalez et al [2011.09895]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The Early Dark Sector, the Hubble Tension, and the Swampland. McDonough et al [2112.09128]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Effects of a Geometrically Realized Early Dark Energy Era on the Spectrum of Primordial Gravitational Waves, Oikonomou et al [2206.00721]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Early dark energy and the screening mechanism, Sadjadi et al [2205.15693]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Early Dark Energy from a Higher-dimensional Gauge Theory, Kojima et al [2205.13777]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Unifying inflation with early and late dark energy with multiple fields: Spontaneously broken scale invariant two measures theory,  </a:t>
            </a:r>
            <a:r>
              <a:rPr lang="en-US" sz="1050" dirty="0" err="1"/>
              <a:t>Guendelman</a:t>
            </a:r>
            <a:r>
              <a:rPr lang="en-US" sz="1050" dirty="0"/>
              <a:t> et al [2201.06470]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Quintessential early dark energy, Sohail et al [2408.03229]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Thermo-Coupled Early Dark Energy, </a:t>
            </a:r>
            <a:r>
              <a:rPr lang="en-US" sz="1050" dirty="0" err="1"/>
              <a:t>Kamionkowski</a:t>
            </a:r>
            <a:r>
              <a:rPr lang="en-US" sz="1050" dirty="0"/>
              <a:t> and Mathur [2411.09747]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Interacting Early Dark Energy, </a:t>
            </a:r>
            <a:r>
              <a:rPr lang="en-US" sz="1050" dirty="0" err="1"/>
              <a:t>Bisabr</a:t>
            </a:r>
            <a:r>
              <a:rPr lang="en-US" sz="1050" dirty="0"/>
              <a:t> [2409.08548]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73326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78AE7C-69E5-F58D-CDAB-48CD912A8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close-up of a telescope&#10;&#10;AI-generated content may be incorrect.">
            <a:extLst>
              <a:ext uri="{FF2B5EF4-FFF2-40B4-BE49-F238E27FC236}">
                <a16:creationId xmlns:a16="http://schemas.microsoft.com/office/drawing/2014/main" id="{D4282EA4-881F-677F-EBB0-845159D1BD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376" y="269381"/>
            <a:ext cx="9929247" cy="620577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11DC74-9230-3779-3160-F3CEED402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Cosmic observables </a:t>
            </a:r>
            <a:br>
              <a:rPr lang="en-GB" dirty="0"/>
            </a:b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02FBB2-BD68-149E-B0ED-A6915497F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67D8F4-953D-6D58-3CAE-951A20C2F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3</a:t>
            </a:fld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BE85E7B-481B-32FE-3ED4-49AE47FEB1C1}"/>
              </a:ext>
            </a:extLst>
          </p:cNvPr>
          <p:cNvSpPr txBox="1"/>
          <p:nvPr/>
        </p:nvSpPr>
        <p:spPr>
          <a:xfrm>
            <a:off x="8831390" y="5650799"/>
            <a:ext cx="27588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Distance ladder</a:t>
            </a:r>
          </a:p>
          <a:p>
            <a:r>
              <a:rPr lang="en-GB" dirty="0"/>
              <a:t>Strong lensing time-delays  </a:t>
            </a:r>
          </a:p>
          <a:p>
            <a:r>
              <a:rPr lang="en-GB" dirty="0"/>
              <a:t>Standard sirens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341FA11-8284-9AD6-D600-D1643A62B650}"/>
              </a:ext>
            </a:extLst>
          </p:cNvPr>
          <p:cNvSpPr txBox="1"/>
          <p:nvPr/>
        </p:nvSpPr>
        <p:spPr>
          <a:xfrm>
            <a:off x="6095999" y="5061236"/>
            <a:ext cx="29858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Baryon acoustic oscillations / Galaxy power spectra </a:t>
            </a:r>
          </a:p>
          <a:p>
            <a:r>
              <a:rPr lang="en-GB" dirty="0"/>
              <a:t>Weak lensing </a:t>
            </a:r>
          </a:p>
          <a:p>
            <a:r>
              <a:rPr lang="en-GB" dirty="0"/>
              <a:t>Redshift space distortions </a:t>
            </a:r>
          </a:p>
          <a:p>
            <a:r>
              <a:rPr lang="en-GB" dirty="0"/>
              <a:t>Supernovae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3DABCD-0A46-A320-3701-936CC3193151}"/>
              </a:ext>
            </a:extLst>
          </p:cNvPr>
          <p:cNvSpPr txBox="1"/>
          <p:nvPr/>
        </p:nvSpPr>
        <p:spPr>
          <a:xfrm>
            <a:off x="3460733" y="4923336"/>
            <a:ext cx="2920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CMB gravitational lensing</a:t>
            </a:r>
          </a:p>
          <a:p>
            <a:r>
              <a:rPr lang="en-GB" dirty="0"/>
              <a:t>Reionisation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B9CBDEC-550F-C254-E054-709981DAE558}"/>
              </a:ext>
            </a:extLst>
          </p:cNvPr>
          <p:cNvSpPr txBox="1"/>
          <p:nvPr/>
        </p:nvSpPr>
        <p:spPr>
          <a:xfrm>
            <a:off x="1341120" y="3908760"/>
            <a:ext cx="2696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CMB spectra </a:t>
            </a:r>
            <a:br>
              <a:rPr lang="en-GB" dirty="0"/>
            </a:br>
            <a:r>
              <a:rPr lang="en-GB" dirty="0"/>
              <a:t>Light element abundances </a:t>
            </a:r>
          </a:p>
        </p:txBody>
      </p:sp>
    </p:spTree>
    <p:extLst>
      <p:ext uri="{BB962C8B-B14F-4D97-AF65-F5344CB8AC3E}">
        <p14:creationId xmlns:p14="http://schemas.microsoft.com/office/powerpoint/2010/main" val="20941726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A88740-17EB-13CD-3160-A2FFD4FE8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1BAF88-AC16-85BB-EE7C-555704CF98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488688"/>
          </a:xfrm>
        </p:spPr>
        <p:txBody>
          <a:bodyPr>
            <a:normAutofit fontScale="55000" lnSpcReduction="20000"/>
          </a:bodyPr>
          <a:lstStyle/>
          <a:p>
            <a:r>
              <a:rPr lang="en-GB" sz="2500" dirty="0">
                <a:solidFill>
                  <a:schemeClr val="accent3"/>
                </a:solidFill>
              </a:rPr>
              <a:t>Early Dark Energy, the Hubble Parameter, and the String </a:t>
            </a:r>
            <a:r>
              <a:rPr lang="en-GB" sz="2500" dirty="0" err="1">
                <a:solidFill>
                  <a:schemeClr val="accent3"/>
                </a:solidFill>
              </a:rPr>
              <a:t>Axiverse</a:t>
            </a:r>
            <a:br>
              <a:rPr lang="en-GB" sz="2500" dirty="0">
                <a:solidFill>
                  <a:schemeClr val="accent3"/>
                </a:solidFill>
              </a:rPr>
            </a:br>
            <a:r>
              <a:rPr lang="en-GB" sz="2500" b="1" dirty="0">
                <a:solidFill>
                  <a:schemeClr val="accent1"/>
                </a:solidFill>
              </a:rPr>
              <a:t>TK</a:t>
            </a:r>
            <a:r>
              <a:rPr lang="en-GB" sz="2500" dirty="0">
                <a:solidFill>
                  <a:schemeClr val="accent3"/>
                </a:solidFill>
              </a:rPr>
              <a:t> &amp; Kamionkowski [1608.01309]</a:t>
            </a:r>
          </a:p>
          <a:p>
            <a:r>
              <a:rPr lang="en-GB" sz="2500" dirty="0">
                <a:solidFill>
                  <a:schemeClr val="accent3"/>
                </a:solidFill>
              </a:rPr>
              <a:t>Cosmological Implications of Ultralight Axionlike Fields</a:t>
            </a:r>
            <a:br>
              <a:rPr lang="en-GB" sz="2500" dirty="0">
                <a:solidFill>
                  <a:schemeClr val="accent3"/>
                </a:solidFill>
              </a:rPr>
            </a:br>
            <a:r>
              <a:rPr lang="en-GB" sz="2500" dirty="0">
                <a:solidFill>
                  <a:schemeClr val="accent3"/>
                </a:solidFill>
              </a:rPr>
              <a:t>Poulin, </a:t>
            </a:r>
            <a:r>
              <a:rPr lang="en-GB" sz="2500" b="1" dirty="0">
                <a:solidFill>
                  <a:schemeClr val="accent1"/>
                </a:solidFill>
              </a:rPr>
              <a:t>TK</a:t>
            </a:r>
            <a:r>
              <a:rPr lang="en-GB" sz="2500" dirty="0">
                <a:solidFill>
                  <a:schemeClr val="accent3"/>
                </a:solidFill>
              </a:rPr>
              <a:t> et al [1806.10608]</a:t>
            </a:r>
          </a:p>
          <a:p>
            <a:r>
              <a:rPr lang="en-GB" sz="2500" dirty="0">
                <a:solidFill>
                  <a:schemeClr val="accent3"/>
                </a:solidFill>
              </a:rPr>
              <a:t>Early Dark Energy Can Resolve The Hubble Tension</a:t>
            </a:r>
            <a:br>
              <a:rPr lang="en-GB" sz="2500" dirty="0">
                <a:solidFill>
                  <a:schemeClr val="accent3"/>
                </a:solidFill>
              </a:rPr>
            </a:br>
            <a:r>
              <a:rPr lang="en-GB" sz="2500" dirty="0">
                <a:solidFill>
                  <a:schemeClr val="accent3"/>
                </a:solidFill>
              </a:rPr>
              <a:t>Poulin, </a:t>
            </a:r>
            <a:r>
              <a:rPr lang="en-GB" sz="2500" b="1" dirty="0">
                <a:solidFill>
                  <a:schemeClr val="accent1"/>
                </a:solidFill>
              </a:rPr>
              <a:t>TK</a:t>
            </a:r>
            <a:r>
              <a:rPr lang="en-GB" sz="2500" dirty="0">
                <a:solidFill>
                  <a:schemeClr val="accent3"/>
                </a:solidFill>
              </a:rPr>
              <a:t> et al [1811.04083]</a:t>
            </a:r>
          </a:p>
          <a:p>
            <a:r>
              <a:rPr lang="en-GB" sz="2500" dirty="0"/>
              <a:t>Thermal Friction as a Solution to the Hubble Tension</a:t>
            </a:r>
            <a:br>
              <a:rPr lang="en-GB" sz="2500" dirty="0"/>
            </a:br>
            <a:r>
              <a:rPr lang="en-GB" sz="2500" dirty="0"/>
              <a:t>Berghaus &amp; </a:t>
            </a:r>
            <a:r>
              <a:rPr lang="en-GB" sz="2500" b="1" dirty="0">
                <a:solidFill>
                  <a:schemeClr val="accent1"/>
                </a:solidFill>
              </a:rPr>
              <a:t>TK</a:t>
            </a:r>
            <a:r>
              <a:rPr lang="en-GB" sz="2500" dirty="0"/>
              <a:t> [1911.06281]</a:t>
            </a:r>
          </a:p>
          <a:p>
            <a:r>
              <a:rPr lang="en-GB" sz="2500" dirty="0"/>
              <a:t>Chameleon Early Dark Energy and the Hubble Tension</a:t>
            </a:r>
            <a:br>
              <a:rPr lang="en-GB" sz="2500" dirty="0"/>
            </a:br>
            <a:r>
              <a:rPr lang="en-GB" sz="2500" b="1" dirty="0">
                <a:solidFill>
                  <a:schemeClr val="accent1"/>
                </a:solidFill>
              </a:rPr>
              <a:t>TK</a:t>
            </a:r>
            <a:r>
              <a:rPr lang="en-GB" sz="2500" dirty="0"/>
              <a:t>, </a:t>
            </a:r>
            <a:r>
              <a:rPr lang="en-GB" sz="2500" dirty="0" err="1"/>
              <a:t>Raveri</a:t>
            </a:r>
            <a:r>
              <a:rPr lang="en-GB" sz="2500" dirty="0"/>
              <a:t>, Jain, Khoury, Trodden [2106.13290]</a:t>
            </a:r>
          </a:p>
          <a:p>
            <a:r>
              <a:rPr lang="en-GB" sz="2500" dirty="0"/>
              <a:t>Thermal Friction as a Solution to the Hubble and </a:t>
            </a:r>
            <a:br>
              <a:rPr lang="en-GB" sz="2500" dirty="0"/>
            </a:br>
            <a:r>
              <a:rPr lang="en-GB" sz="2500" dirty="0"/>
              <a:t>Large-Scale Structure Tensions</a:t>
            </a:r>
            <a:br>
              <a:rPr lang="en-GB" sz="2500" dirty="0"/>
            </a:br>
            <a:r>
              <a:rPr lang="en-GB" sz="2500" dirty="0"/>
              <a:t>Berghaus &amp; </a:t>
            </a:r>
            <a:r>
              <a:rPr lang="en-GB" sz="2500" b="1" dirty="0">
                <a:solidFill>
                  <a:schemeClr val="accent1"/>
                </a:solidFill>
              </a:rPr>
              <a:t>TK</a:t>
            </a:r>
            <a:r>
              <a:rPr lang="en-GB" sz="2500" dirty="0"/>
              <a:t> [2204. 09133]</a:t>
            </a:r>
          </a:p>
          <a:p>
            <a:r>
              <a:rPr lang="en-GB" sz="2500" dirty="0"/>
              <a:t>An Attractive Proposal for Resolving the Hubble Tension: Dynamical Attractors that Unify Early and Late Dark Energy </a:t>
            </a:r>
            <a:br>
              <a:rPr lang="en-GB" sz="2500" dirty="0"/>
            </a:br>
            <a:r>
              <a:rPr lang="en-GB" sz="2500" dirty="0"/>
              <a:t>Ramadan, </a:t>
            </a:r>
            <a:r>
              <a:rPr lang="en-GB" sz="2500" b="1" dirty="0">
                <a:solidFill>
                  <a:schemeClr val="accent1"/>
                </a:solidFill>
              </a:rPr>
              <a:t>TK</a:t>
            </a:r>
            <a:r>
              <a:rPr lang="en-GB" sz="2500" dirty="0"/>
              <a:t> &amp; </a:t>
            </a:r>
            <a:r>
              <a:rPr lang="en-GB" sz="2500" dirty="0" err="1"/>
              <a:t>Sakstein</a:t>
            </a:r>
            <a:r>
              <a:rPr lang="en-GB" sz="2500" dirty="0"/>
              <a:t> [2309.08082]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E98486-EDF2-C35A-F175-65F85B74E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A898F1-B139-AFF3-B9FD-CB17C75A0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39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6D1BE0C-1D66-CD44-A794-020FAE482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Numerous EDEs </a:t>
            </a:r>
            <a:br>
              <a:rPr lang="en-GB" dirty="0"/>
            </a:br>
            <a:r>
              <a:rPr lang="en-GB" dirty="0"/>
              <a:t>fit this phenomenology </a:t>
            </a:r>
            <a:endParaRPr lang="en-GB" dirty="0">
              <a:solidFill>
                <a:schemeClr val="bg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2599461D-A15E-8672-1502-39A76B36DE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61762" y="148390"/>
            <a:ext cx="5608320" cy="6085840"/>
          </a:xfrm>
        </p:spPr>
        <p:txBody>
          <a:bodyPr>
            <a:noAutofit/>
          </a:bodyPr>
          <a:lstStyle/>
          <a:p>
            <a:pPr marL="4572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GB" sz="1050" dirty="0"/>
              <a:t>Non-comprehensive list: 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Rock 'n' Roll Solutions to the Hubble Tension. Agrawal et al [1904.01016]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Axion-</a:t>
            </a:r>
            <a:r>
              <a:rPr lang="en-GB" sz="1050" dirty="0" err="1"/>
              <a:t>Dilaton</a:t>
            </a:r>
            <a:r>
              <a:rPr lang="en-GB" sz="1050" dirty="0"/>
              <a:t> Destabilization and the Hubble Tension. Alexander &amp; McDonough [1904.08912]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Acoustic Dark Energy: Potential Conversion of the Hubble Tension. Lin, </a:t>
            </a:r>
            <a:r>
              <a:rPr lang="en-GB" sz="1050" dirty="0" err="1"/>
              <a:t>Raveri</a:t>
            </a:r>
            <a:r>
              <a:rPr lang="en-GB" sz="1050" dirty="0"/>
              <a:t>, Hu [1905.12618]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Oscillating scalar fields and the Hubble tension: a resolution with novel signatures. Smith, Poulin, Amin [1908.06995]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New Early Dark Energy. </a:t>
            </a:r>
            <a:r>
              <a:rPr lang="en-GB" sz="1050" dirty="0" err="1"/>
              <a:t>Neidermann</a:t>
            </a:r>
            <a:r>
              <a:rPr lang="en-GB" sz="1050" dirty="0"/>
              <a:t> &amp; Sloth [1910.10739]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Early Dark Energy from Massive Neutrinos as a Natural Resolution of the Hubble Tension. </a:t>
            </a:r>
            <a:r>
              <a:rPr lang="en-GB" sz="1050" dirty="0" err="1"/>
              <a:t>Sakstein</a:t>
            </a:r>
            <a:r>
              <a:rPr lang="en-GB" sz="1050" dirty="0"/>
              <a:t> &amp; Trodden [1911.11760]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Unifying Inflation with Early and Late-time Dark Energy in F(R) Gravity. Nojiri et al [1912.13128]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Is the Hubble tension a hint of </a:t>
            </a:r>
            <a:r>
              <a:rPr lang="en-GB" sz="1050" dirty="0" err="1"/>
              <a:t>AdS</a:t>
            </a:r>
            <a:r>
              <a:rPr lang="en-GB" sz="1050" dirty="0"/>
              <a:t> phase around recombination? Ye &amp; Piao [2001.02451]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050" dirty="0"/>
              <a:t>Unified framework for early dark energy from </a:t>
            </a:r>
            <a:r>
              <a:rPr lang="el-GR" sz="1050" dirty="0"/>
              <a:t>α-</a:t>
            </a:r>
            <a:r>
              <a:rPr lang="en-GB" sz="1050" dirty="0"/>
              <a:t>attractors. Braglia et al [2005.14053]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A novel early Dark Energy model</a:t>
            </a:r>
            <a:r>
              <a:rPr lang="en-GB" sz="1050" dirty="0"/>
              <a:t>. Garcia, Castaneda, Tejeiro [2009.07357]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Neutrino-Assisted Early Dark Energy: Theory and Cosmology. Gonzalez et al [2011.09895]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The Early Dark Sector, the Hubble Tension, and the Swampland. McDonough et al [2112.09128]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Effects of a Geometrically Realized Early Dark Energy Era on the Spectrum of Primordial Gravitational Waves, Oikonomou et al [2206.00721]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Early dark energy and the screening mechanism, Sadjadi et al [2205.15693]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Early Dark Energy from a Higher-dimensional Gauge Theory, Kojima et al [2205.13777]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Unifying inflation with early and late dark energy with multiple fields: Spontaneously broken scale invariant two measures theory,  </a:t>
            </a:r>
            <a:r>
              <a:rPr lang="en-US" sz="1050" dirty="0" err="1"/>
              <a:t>Guendelman</a:t>
            </a:r>
            <a:r>
              <a:rPr lang="en-US" sz="1050" dirty="0"/>
              <a:t> et al [2201.06470]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Quintessential early dark energy, Sohail et al [2408.03229]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Thermo-Coupled Early Dark Energy, </a:t>
            </a:r>
            <a:r>
              <a:rPr lang="en-US" sz="1050" dirty="0" err="1"/>
              <a:t>Kamionkowski</a:t>
            </a:r>
            <a:r>
              <a:rPr lang="en-US" sz="1050" dirty="0"/>
              <a:t> and Mathur [2411.09747]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Interacting Early Dark Energy, </a:t>
            </a:r>
            <a:r>
              <a:rPr lang="en-US" sz="1050" dirty="0" err="1"/>
              <a:t>Bisabr</a:t>
            </a:r>
            <a:r>
              <a:rPr lang="en-US" sz="1050" dirty="0"/>
              <a:t> [2409.08548]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5321405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8D8831-D33F-1CA8-47BC-DCCE33A9E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55D99E5C-45B5-30CA-80B3-C45FE96F97B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438" y="2439987"/>
            <a:ext cx="4064000" cy="304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05CDF0-36BA-1917-920E-7983366B9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Ultra-light-axion-inspired EDE </a:t>
            </a:r>
            <a:endParaRPr lang="en-GB" dirty="0">
              <a:solidFill>
                <a:schemeClr val="bg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AC95E-CFF6-A13E-C9FA-DD20F7A7E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9E66E-4F90-9F36-467D-FC562340A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40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F765665-5D97-0D2A-89A8-714DD8B21CE5}"/>
              </a:ext>
            </a:extLst>
          </p:cNvPr>
          <p:cNvSpPr txBox="1"/>
          <p:nvPr/>
        </p:nvSpPr>
        <p:spPr>
          <a:xfrm>
            <a:off x="3789698" y="5675644"/>
            <a:ext cx="4612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Based on Poulin,.. </a:t>
            </a:r>
            <a:r>
              <a:rPr lang="en-GB" dirty="0">
                <a:solidFill>
                  <a:schemeClr val="accent1"/>
                </a:solidFill>
              </a:rPr>
              <a:t>TK</a:t>
            </a:r>
            <a:r>
              <a:rPr lang="en-GB" dirty="0"/>
              <a:t>, et al [</a:t>
            </a:r>
            <a:r>
              <a:rPr lang="en-US" dirty="0"/>
              <a:t>1806.10608</a:t>
            </a:r>
            <a:r>
              <a:rPr lang="en-GB" dirty="0"/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D87C9DF-D07F-FBA7-6C2B-B75631B40FB9}"/>
                  </a:ext>
                </a:extLst>
              </p:cNvPr>
              <p:cNvSpPr txBox="1"/>
              <p:nvPr/>
            </p:nvSpPr>
            <p:spPr>
              <a:xfrm>
                <a:off x="2788674" y="2492561"/>
                <a:ext cx="1677528" cy="322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200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  <m:d>
                                <m:dPr>
                                  <m:ctrlP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E4E4056-E4CA-1E4B-887F-BF2AC8147B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8674" y="2492561"/>
                <a:ext cx="1677528" cy="322204"/>
              </a:xfrm>
              <a:prstGeom prst="rect">
                <a:avLst/>
              </a:prstGeom>
              <a:blipFill>
                <a:blip r:embed="rId4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1662B84C-BE00-E7B4-89B1-C6AA309AB1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564" y="2439986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8264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1FD76-AAA9-1A0F-AFF1-A887F6AD4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EDE still a viable solution after DESI and ACT </a:t>
            </a:r>
          </a:p>
        </p:txBody>
      </p:sp>
      <p:pic>
        <p:nvPicPr>
          <p:cNvPr id="7" name="Content Placeholder 6" descr="A graph of a number of data&#10;&#10;AI-generated content may be incorrect.">
            <a:extLst>
              <a:ext uri="{FF2B5EF4-FFF2-40B4-BE49-F238E27FC236}">
                <a16:creationId xmlns:a16="http://schemas.microsoft.com/office/drawing/2014/main" id="{8F252166-9836-2033-BC76-909887FD3F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485" y="1901825"/>
            <a:ext cx="4759030" cy="41275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783CDD-A37D-FC95-F94F-D2A43D4CA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510C78-68B0-5739-9C23-3AF9B7A19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41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2B2C2A-F66C-C5F0-EF43-69317AE91193}"/>
              </a:ext>
            </a:extLst>
          </p:cNvPr>
          <p:cNvSpPr txBox="1"/>
          <p:nvPr/>
        </p:nvSpPr>
        <p:spPr>
          <a:xfrm>
            <a:off x="4254306" y="6076477"/>
            <a:ext cx="3683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Poulin et al [</a:t>
            </a:r>
            <a:r>
              <a:rPr lang="en-US" dirty="0"/>
              <a:t>2505.08051</a:t>
            </a:r>
            <a:r>
              <a:rPr lang="en-GB" dirty="0"/>
              <a:t>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18A51F-0682-E207-76DC-615C055B70A2}"/>
              </a:ext>
            </a:extLst>
          </p:cNvPr>
          <p:cNvSpPr txBox="1"/>
          <p:nvPr/>
        </p:nvSpPr>
        <p:spPr>
          <a:xfrm>
            <a:off x="8366760" y="5799478"/>
            <a:ext cx="3825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See also </a:t>
            </a:r>
            <a:br>
              <a:rPr lang="en-GB" dirty="0"/>
            </a:br>
            <a:r>
              <a:rPr lang="en-GB" dirty="0"/>
              <a:t>Allali, </a:t>
            </a:r>
            <a:r>
              <a:rPr lang="en-GB" dirty="0" err="1">
                <a:solidFill>
                  <a:schemeClr val="accent2"/>
                </a:solidFill>
              </a:rPr>
              <a:t>Praniti</a:t>
            </a:r>
            <a:r>
              <a:rPr lang="en-GB" dirty="0">
                <a:solidFill>
                  <a:schemeClr val="accent2"/>
                </a:solidFill>
              </a:rPr>
              <a:t> Singh </a:t>
            </a:r>
            <a:r>
              <a:rPr lang="en-GB" dirty="0"/>
              <a:t>et al [2503.05691]</a:t>
            </a:r>
          </a:p>
        </p:txBody>
      </p:sp>
    </p:spTree>
    <p:extLst>
      <p:ext uri="{BB962C8B-B14F-4D97-AF65-F5344CB8AC3E}">
        <p14:creationId xmlns:p14="http://schemas.microsoft.com/office/powerpoint/2010/main" val="25842431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B906D0-4F25-7BFC-8CB6-723C64ABD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C514C99-4021-B43F-7F1D-339111E49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58"/>
            <a:ext cx="12192000" cy="698601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6654C9-4BE2-5939-2588-CEC12C915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907734-8BEE-3B9F-E830-578C1BD13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42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B99CD3F-E270-7352-F5A3-CA2F07D5A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500" y="523172"/>
            <a:ext cx="9509760" cy="1233424"/>
          </a:xfrm>
        </p:spPr>
        <p:txBody>
          <a:bodyPr anchor="b">
            <a:normAutofit/>
          </a:bodyPr>
          <a:lstStyle/>
          <a:p>
            <a:r>
              <a:rPr lang="en-US" sz="3600" dirty="0"/>
              <a:t>Phenomenological cosmology </a:t>
            </a:r>
            <a:endParaRPr lang="en-US" sz="3600" dirty="0">
              <a:solidFill>
                <a:schemeClr val="accent4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EBA04E-FA8A-1A66-2CEF-92B691738C84}"/>
              </a:ext>
            </a:extLst>
          </p:cNvPr>
          <p:cNvSpPr txBox="1"/>
          <p:nvPr/>
        </p:nvSpPr>
        <p:spPr>
          <a:xfrm>
            <a:off x="1341120" y="2118558"/>
            <a:ext cx="45851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Observables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Hubble tension </a:t>
            </a:r>
            <a:br>
              <a:rPr lang="en-GB" sz="2400" dirty="0">
                <a:solidFill>
                  <a:schemeClr val="tx2">
                    <a:lumMod val="75000"/>
                  </a:schemeClr>
                </a:solidFill>
              </a:rPr>
            </a:br>
            <a:endParaRPr lang="en-GB" sz="2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3"/>
                </a:solidFill>
              </a:rPr>
              <a:t>Evolving dark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Neutrinos </a:t>
            </a:r>
          </a:p>
          <a:p>
            <a:r>
              <a:rPr lang="en-GB" sz="2400" dirty="0">
                <a:solidFill>
                  <a:schemeClr val="accent3"/>
                </a:solidFill>
              </a:rPr>
              <a:t> </a:t>
            </a:r>
            <a:br>
              <a:rPr lang="en-GB" sz="2400" dirty="0">
                <a:solidFill>
                  <a:schemeClr val="accent3"/>
                </a:solidFill>
              </a:rPr>
            </a:br>
            <a:endParaRPr lang="en-GB" sz="24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44601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8B8A983-DD59-889F-BC5F-71F2642D5DD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BAO and supernovae need more </a:t>
                </a:r>
                <a:br>
                  <a:rPr lang="en-GB" dirty="0"/>
                </a:br>
                <a:r>
                  <a:rPr lang="en-GB" dirty="0"/>
                  <a:t>flexibility than just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8B8A983-DD59-889F-BC5F-71F2642D5D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33" b="-18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A graph of a number of data&#10;&#10;AI-generated content may be incorrect.">
            <a:extLst>
              <a:ext uri="{FF2B5EF4-FFF2-40B4-BE49-F238E27FC236}">
                <a16:creationId xmlns:a16="http://schemas.microsoft.com/office/drawing/2014/main" id="{8F2FDA63-7438-27F7-A1B8-411265EA9B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1055" y="157250"/>
            <a:ext cx="3931852" cy="6250939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7CBFD7-2914-8E09-CAAA-F6A8DBB74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A0337F-D7D9-37CF-FAE3-073AF7AC6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43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325219-3B0B-884D-7913-AACCD86AB0C1}"/>
              </a:ext>
            </a:extLst>
          </p:cNvPr>
          <p:cNvSpPr txBox="1"/>
          <p:nvPr/>
        </p:nvSpPr>
        <p:spPr>
          <a:xfrm>
            <a:off x="5354716" y="6021308"/>
            <a:ext cx="3146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DESI [2503.14738]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9116D5B-F9F0-355A-BFE0-54FE0EFFBBD4}"/>
                  </a:ext>
                </a:extLst>
              </p:cNvPr>
              <p:cNvSpPr txBox="1"/>
              <p:nvPr/>
            </p:nvSpPr>
            <p:spPr>
              <a:xfrm>
                <a:off x="1341120" y="2546381"/>
                <a:ext cx="6472844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sz="2000" dirty="0">
                    <a:solidFill>
                      <a:srgbClr val="00B0F0"/>
                    </a:solidFill>
                  </a:rPr>
                  <a:t>C</a:t>
                </a:r>
                <a:r>
                  <a:rPr lang="en-GB" sz="2000" dirty="0">
                    <a:solidFill>
                      <a:schemeClr val="accent4"/>
                    </a:solidFill>
                  </a:rPr>
                  <a:t>DM</a:t>
                </a:r>
                <a:r>
                  <a:rPr lang="en-GB" sz="2000" dirty="0"/>
                  <a:t> cannot fit both </a:t>
                </a:r>
                <a:r>
                  <a:rPr lang="en-GB" sz="2000" dirty="0">
                    <a:solidFill>
                      <a:srgbClr val="00B0F0"/>
                    </a:solidFill>
                  </a:rPr>
                  <a:t>BAO</a:t>
                </a:r>
                <a:r>
                  <a:rPr lang="en-GB" sz="2000" dirty="0"/>
                  <a:t> and </a:t>
                </a:r>
                <a:r>
                  <a:rPr lang="en-GB" sz="2000" dirty="0">
                    <a:solidFill>
                      <a:schemeClr val="accent4"/>
                    </a:solidFill>
                  </a:rPr>
                  <a:t>SNe</a:t>
                </a:r>
                <a:r>
                  <a:rPr lang="en-GB" sz="2000" dirty="0"/>
                  <a:t> </a:t>
                </a:r>
              </a:p>
              <a:p>
                <a:r>
                  <a:rPr lang="en-GB" sz="2000" dirty="0"/>
                  <a:t>with the sole freedom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/>
                  <a:t>More freedom is needed, </a:t>
                </a:r>
                <a:r>
                  <a:rPr lang="en-GB" sz="2000" dirty="0" err="1"/>
                  <a:t>eg</a:t>
                </a:r>
                <a:r>
                  <a:rPr lang="en-GB" sz="2000" dirty="0"/>
                  <a:t> through freeing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sz="2000" dirty="0"/>
                  <a:t> </a:t>
                </a:r>
              </a:p>
              <a:p>
                <a:r>
                  <a:rPr lang="en-GB" sz="2000" dirty="0"/>
                  <a:t>to fit both simultaneously 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9116D5B-F9F0-355A-BFE0-54FE0EFFBB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120" y="2546381"/>
                <a:ext cx="6472844" cy="1631216"/>
              </a:xfrm>
              <a:prstGeom prst="rect">
                <a:avLst/>
              </a:prstGeom>
              <a:blipFill>
                <a:blip r:embed="rId4"/>
                <a:stretch>
                  <a:fillRect l="-978" t="-2326" b="-62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20278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EDBF8BA-DD3B-F22C-FB8D-67C8161BC04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800" dirty="0"/>
                  <a:t>Discrepancies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2800" dirty="0"/>
                  <a:t> under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sz="2800" dirty="0"/>
                  <a:t>CDM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EDBF8BA-DD3B-F22C-FB8D-67C8161BC0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333"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A diagram of a function&#10;&#10;AI-generated content may be incorrect.">
            <a:extLst>
              <a:ext uri="{FF2B5EF4-FFF2-40B4-BE49-F238E27FC236}">
                <a16:creationId xmlns:a16="http://schemas.microsoft.com/office/drawing/2014/main" id="{1B3671C9-819F-0FF9-F198-B56C4A02A1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479" y="1864688"/>
            <a:ext cx="5306785" cy="41275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334019-0193-689B-8282-E251EC6C6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114AB1-99E8-2475-2864-37E22AFFA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44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2C4776-1D4D-AF09-B76B-4B13A1239DE2}"/>
              </a:ext>
            </a:extLst>
          </p:cNvPr>
          <p:cNvSpPr txBox="1"/>
          <p:nvPr/>
        </p:nvSpPr>
        <p:spPr>
          <a:xfrm>
            <a:off x="6194569" y="6068732"/>
            <a:ext cx="4612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Tang, </a:t>
            </a:r>
            <a:r>
              <a:rPr lang="en-GB" dirty="0" err="1"/>
              <a:t>Brout</a:t>
            </a:r>
            <a:r>
              <a:rPr lang="en-GB" dirty="0"/>
              <a:t>. </a:t>
            </a:r>
            <a:r>
              <a:rPr lang="en-GB" dirty="0">
                <a:solidFill>
                  <a:schemeClr val="accent1"/>
                </a:solidFill>
              </a:rPr>
              <a:t>TK</a:t>
            </a:r>
            <a:r>
              <a:rPr lang="en-GB" dirty="0"/>
              <a:t>, et al [</a:t>
            </a:r>
            <a:r>
              <a:rPr lang="en-US" dirty="0"/>
              <a:t>2412.04430</a:t>
            </a:r>
            <a:r>
              <a:rPr lang="en-GB" dirty="0"/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CC22331-9AF6-ED66-0B08-EDF467175373}"/>
                  </a:ext>
                </a:extLst>
              </p:cNvPr>
              <p:cNvSpPr txBox="1"/>
              <p:nvPr/>
            </p:nvSpPr>
            <p:spPr>
              <a:xfrm>
                <a:off x="1341120" y="2654397"/>
                <a:ext cx="4339244" cy="2555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Under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sz="2000" dirty="0"/>
                  <a:t>CDM, data prefer </a:t>
                </a:r>
              </a:p>
              <a:p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𝐵𝐴𝑂</m:t>
                          </m:r>
                        </m:sup>
                      </m:sSub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Sup>
                        <m:sSubSupPr>
                          <m:ctrlPr>
                            <a:rPr lang="en-US" sz="2000" b="0" i="1" smtClean="0">
                              <a:solidFill>
                                <a:srgbClr val="E474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E474C0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E474C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E474C0"/>
                              </a:solidFill>
                              <a:latin typeface="Cambria Math" panose="02040503050406030204" pitchFamily="18" charset="0"/>
                            </a:rPr>
                            <m:t>𝐶𝑀𝐵</m:t>
                          </m:r>
                        </m:sup>
                      </m:sSub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Sup>
                        <m:sSubSupPr>
                          <m:ctrlPr>
                            <a:rPr lang="en-US" sz="20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𝑆𝑁𝑒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/>
                  <a:t>Mock data generated in </a:t>
                </a:r>
                <a:br>
                  <a:rPr lang="en-GB" sz="2000" dirty="0"/>
                </a:br>
                <a:r>
                  <a:rPr lang="en-GB" sz="2000" dirty="0"/>
                  <a:t>data-preferred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sz="2000" dirty="0"/>
                  <a:t> cosmology </a:t>
                </a:r>
              </a:p>
              <a:p>
                <a:r>
                  <a:rPr lang="en-GB" sz="2000" dirty="0"/>
                  <a:t>echoes the same variation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sz="2000" dirty="0"/>
                  <a:t>CDM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CC22331-9AF6-ED66-0B08-EDF4671753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120" y="2654397"/>
                <a:ext cx="4339244" cy="2555571"/>
              </a:xfrm>
              <a:prstGeom prst="rect">
                <a:avLst/>
              </a:prstGeom>
              <a:blipFill>
                <a:blip r:embed="rId5"/>
                <a:stretch>
                  <a:fillRect l="-1458" t="-985" b="-29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396CB22-C05C-5CD0-1D0B-CCF19182B537}"/>
              </a:ext>
            </a:extLst>
          </p:cNvPr>
          <p:cNvSpPr txBox="1"/>
          <p:nvPr/>
        </p:nvSpPr>
        <p:spPr>
          <a:xfrm>
            <a:off x="1384828" y="6068732"/>
            <a:ext cx="3992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See also Berghaus et al [2404.14341] </a:t>
            </a:r>
          </a:p>
        </p:txBody>
      </p:sp>
    </p:spTree>
    <p:extLst>
      <p:ext uri="{BB962C8B-B14F-4D97-AF65-F5344CB8AC3E}">
        <p14:creationId xmlns:p14="http://schemas.microsoft.com/office/powerpoint/2010/main" val="39786368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53BB62B-94F2-3CF5-4829-4F9FE4A4C09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800" dirty="0"/>
                  <a:t>Discrepancies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2800" dirty="0"/>
                  <a:t> under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sz="2800" dirty="0"/>
                  <a:t>CDM ⟷ preference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53BB62B-94F2-3CF5-4829-4F9FE4A4C0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333"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A diagram of a graph&#10;&#10;AI-generated content may be incorrect.">
            <a:extLst>
              <a:ext uri="{FF2B5EF4-FFF2-40B4-BE49-F238E27FC236}">
                <a16:creationId xmlns:a16="http://schemas.microsoft.com/office/drawing/2014/main" id="{57221325-922C-7466-2287-2BBC4BA002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693" y="1901825"/>
            <a:ext cx="4471458" cy="41275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C45987-0CCF-2E41-5BFC-6F2240D21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5FA822-CE9F-BB93-147E-D1B2757B5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45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715D5A-6617-0AD8-8211-744CE89CEE1C}"/>
              </a:ext>
            </a:extLst>
          </p:cNvPr>
          <p:cNvSpPr txBox="1"/>
          <p:nvPr/>
        </p:nvSpPr>
        <p:spPr>
          <a:xfrm>
            <a:off x="1341120" y="6130980"/>
            <a:ext cx="4612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Tang, </a:t>
            </a:r>
            <a:r>
              <a:rPr lang="en-GB" dirty="0" err="1"/>
              <a:t>Brout</a:t>
            </a:r>
            <a:r>
              <a:rPr lang="en-GB" dirty="0"/>
              <a:t>. </a:t>
            </a:r>
            <a:r>
              <a:rPr lang="en-GB" dirty="0">
                <a:solidFill>
                  <a:schemeClr val="accent1"/>
                </a:solidFill>
              </a:rPr>
              <a:t>TK</a:t>
            </a:r>
            <a:r>
              <a:rPr lang="en-GB" dirty="0"/>
              <a:t>, et al [</a:t>
            </a:r>
            <a:r>
              <a:rPr lang="en-US" dirty="0"/>
              <a:t>2412.04430</a:t>
            </a:r>
            <a:r>
              <a:rPr lang="en-GB" dirty="0"/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DCF15FE-F208-EF65-115A-76FC3D6A936E}"/>
                  </a:ext>
                </a:extLst>
              </p:cNvPr>
              <p:cNvSpPr txBox="1"/>
              <p:nvPr/>
            </p:nvSpPr>
            <p:spPr>
              <a:xfrm>
                <a:off x="6923970" y="2779088"/>
                <a:ext cx="3153804" cy="1940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sz="2000" dirty="0"/>
                  <a:t>CDM mock data with </a:t>
                </a:r>
              </a:p>
              <a:p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𝐵𝐴𝑂</m:t>
                          </m:r>
                        </m:sup>
                      </m:sSub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Sup>
                        <m:sSubSupPr>
                          <m:ctrlPr>
                            <a:rPr lang="en-US" sz="2000" b="0" i="1" smtClean="0">
                              <a:solidFill>
                                <a:srgbClr val="E474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E474C0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E474C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E474C0"/>
                              </a:solidFill>
                              <a:latin typeface="Cambria Math" panose="02040503050406030204" pitchFamily="18" charset="0"/>
                            </a:rPr>
                            <m:t>𝐶𝑀𝐵</m:t>
                          </m:r>
                        </m:sup>
                      </m:sSub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Sup>
                        <m:sSubSupPr>
                          <m:ctrlPr>
                            <a:rPr lang="en-US" sz="20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𝑆𝑁𝑒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/>
                  <a:t>manifests as preference for </a:t>
                </a:r>
                <a:br>
                  <a:rPr lang="en-GB" sz="20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sz="2000" dirty="0"/>
                  <a:t> cosmology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DCF15FE-F208-EF65-115A-76FC3D6A93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3970" y="2779088"/>
                <a:ext cx="3153804" cy="1940018"/>
              </a:xfrm>
              <a:prstGeom prst="rect">
                <a:avLst/>
              </a:prstGeom>
              <a:blipFill>
                <a:blip r:embed="rId4"/>
                <a:stretch>
                  <a:fillRect l="-2008" t="-1299" b="-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93370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7FE2BBE-0624-6CEB-D7A7-56C28BFEEDE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Preference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dirty="0"/>
                  <a:t> is </a:t>
                </a:r>
                <a:r>
                  <a:rPr lang="en-GB" dirty="0">
                    <a:solidFill>
                      <a:schemeClr val="accent3"/>
                    </a:solidFill>
                  </a:rPr>
                  <a:t>stable</a:t>
                </a:r>
                <a:r>
                  <a:rPr lang="en-GB" dirty="0"/>
                  <a:t> across DR1 and DR2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7FE2BBE-0624-6CEB-D7A7-56C28BFEED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33" b="-18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A diagram of a circle with numbers and lines&#10;&#10;AI-generated content may be incorrect.">
            <a:extLst>
              <a:ext uri="{FF2B5EF4-FFF2-40B4-BE49-F238E27FC236}">
                <a16:creationId xmlns:a16="http://schemas.microsoft.com/office/drawing/2014/main" id="{A0CFB3DA-560A-3610-19B7-BE68D6CC96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631748"/>
            <a:ext cx="4408517" cy="2743817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0DD0BC-0D26-C4B4-CC19-9ED533CE6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B25CFF-E4D3-E1DF-C072-82EEE3038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46</a:t>
            </a:fld>
            <a:endParaRPr lang="en-US"/>
          </a:p>
        </p:txBody>
      </p:sp>
      <p:pic>
        <p:nvPicPr>
          <p:cNvPr id="9" name="Picture 8" descr="A diagram of a diagram&#10;&#10;AI-generated content may be incorrect.">
            <a:extLst>
              <a:ext uri="{FF2B5EF4-FFF2-40B4-BE49-F238E27FC236}">
                <a16:creationId xmlns:a16="http://schemas.microsoft.com/office/drawing/2014/main" id="{1F0753CD-1BF0-6632-1782-049FC3AA70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908" y="2631748"/>
            <a:ext cx="3341717" cy="28477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E273AE8-2270-74C3-86EC-9C1AD2828549}"/>
              </a:ext>
            </a:extLst>
          </p:cNvPr>
          <p:cNvSpPr txBox="1"/>
          <p:nvPr/>
        </p:nvSpPr>
        <p:spPr>
          <a:xfrm>
            <a:off x="2647820" y="5514431"/>
            <a:ext cx="21058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DESI [2404.03002]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2253C8-1FC5-7A9D-6285-704384FEE0AC}"/>
              </a:ext>
            </a:extLst>
          </p:cNvPr>
          <p:cNvSpPr txBox="1"/>
          <p:nvPr/>
        </p:nvSpPr>
        <p:spPr>
          <a:xfrm>
            <a:off x="6727181" y="5514431"/>
            <a:ext cx="3146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DESI [2503.14738]</a:t>
            </a:r>
          </a:p>
        </p:txBody>
      </p:sp>
    </p:spTree>
    <p:extLst>
      <p:ext uri="{BB962C8B-B14F-4D97-AF65-F5344CB8AC3E}">
        <p14:creationId xmlns:p14="http://schemas.microsoft.com/office/powerpoint/2010/main" val="31299719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FC162FC-6456-DA3A-9E9A-8B40E5D3BCC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Preference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dirty="0"/>
                  <a:t> is </a:t>
                </a:r>
                <a:r>
                  <a:rPr lang="en-GB" dirty="0">
                    <a:solidFill>
                      <a:schemeClr val="accent3"/>
                    </a:solidFill>
                  </a:rPr>
                  <a:t>not</a:t>
                </a:r>
                <a:r>
                  <a:rPr lang="en-GB" dirty="0"/>
                  <a:t> a prior volume effect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FC162FC-6456-DA3A-9E9A-8B40E5D3BC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33" b="-18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A group of graphs of different values&#10;&#10;AI-generated content may be incorrect.">
            <a:extLst>
              <a:ext uri="{FF2B5EF4-FFF2-40B4-BE49-F238E27FC236}">
                <a16:creationId xmlns:a16="http://schemas.microsoft.com/office/drawing/2014/main" id="{35D3A454-7BD9-F2AC-4B36-A1421C2F71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885" y="1901825"/>
            <a:ext cx="5738231" cy="41275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0ACB95-EFED-6F1B-F826-53E30EAB0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BF94AE-6B51-0631-86B6-01B1974D7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47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033EBD-EDB2-8A74-E612-7AC3215C01BD}"/>
              </a:ext>
            </a:extLst>
          </p:cNvPr>
          <p:cNvSpPr txBox="1"/>
          <p:nvPr/>
        </p:nvSpPr>
        <p:spPr>
          <a:xfrm>
            <a:off x="3789698" y="6130980"/>
            <a:ext cx="4612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Tang, </a:t>
            </a:r>
            <a:r>
              <a:rPr lang="en-GB" dirty="0" err="1"/>
              <a:t>Brout</a:t>
            </a:r>
            <a:r>
              <a:rPr lang="en-GB" dirty="0"/>
              <a:t>. </a:t>
            </a:r>
            <a:r>
              <a:rPr lang="en-GB" dirty="0">
                <a:solidFill>
                  <a:schemeClr val="accent1"/>
                </a:solidFill>
              </a:rPr>
              <a:t>TK</a:t>
            </a:r>
            <a:r>
              <a:rPr lang="en-GB" dirty="0"/>
              <a:t>, et al [</a:t>
            </a:r>
            <a:r>
              <a:rPr lang="en-US" dirty="0"/>
              <a:t>2412.04430</a:t>
            </a:r>
            <a:r>
              <a:rPr lang="en-GB" dirty="0"/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0C90A17-BB43-08CA-E06F-92975B17FE64}"/>
                  </a:ext>
                </a:extLst>
              </p:cNvPr>
              <p:cNvSpPr txBox="1"/>
              <p:nvPr/>
            </p:nvSpPr>
            <p:spPr>
              <a:xfrm>
                <a:off x="9339349" y="3429000"/>
                <a:ext cx="238298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/>
                  <a:t>CDM mock data analysed under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dirty="0"/>
                  <a:t> recover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/>
                  <a:t>CDM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0C90A17-BB43-08CA-E06F-92975B17FE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9349" y="3429000"/>
                <a:ext cx="2382982" cy="923330"/>
              </a:xfrm>
              <a:prstGeom prst="rect">
                <a:avLst/>
              </a:prstGeom>
              <a:blipFill>
                <a:blip r:embed="rId4"/>
                <a:stretch>
                  <a:fillRect l="-2116" t="-4110" b="-95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1130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DC37C-30AC-8B0B-60F7-49E18AA9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prefers a phantom crossing </a:t>
            </a:r>
          </a:p>
        </p:txBody>
      </p:sp>
      <p:pic>
        <p:nvPicPr>
          <p:cNvPr id="10" name="Content Placeholder 9" descr="A graph of a function&#10;&#10;AI-generated content may be incorrect.">
            <a:extLst>
              <a:ext uri="{FF2B5EF4-FFF2-40B4-BE49-F238E27FC236}">
                <a16:creationId xmlns:a16="http://schemas.microsoft.com/office/drawing/2014/main" id="{294DE1BF-3686-AD04-D054-7B2DD03830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658" y="1901825"/>
            <a:ext cx="5019120" cy="41275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1EC2B7-BA56-1922-8F9E-2293AB92F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FBC0AA-F12A-D880-4AC1-392320DE0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48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F09C20-45B5-5369-22A2-ECACB51CAFCE}"/>
              </a:ext>
            </a:extLst>
          </p:cNvPr>
          <p:cNvSpPr txBox="1"/>
          <p:nvPr/>
        </p:nvSpPr>
        <p:spPr>
          <a:xfrm>
            <a:off x="6407140" y="6130980"/>
            <a:ext cx="3146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DESI [2503.14738]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3F4FF0B-FAB5-07EC-14E4-B3D69A9CD415}"/>
                  </a:ext>
                </a:extLst>
              </p:cNvPr>
              <p:cNvSpPr txBox="1"/>
              <p:nvPr/>
            </p:nvSpPr>
            <p:spPr>
              <a:xfrm>
                <a:off x="1551709" y="2967335"/>
                <a:ext cx="349134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dirty="0"/>
                  <a:t> allows phantom crossing </a:t>
                </a:r>
              </a:p>
              <a:p>
                <a:endParaRPr lang="en-GB" dirty="0"/>
              </a:p>
              <a:p>
                <a:r>
                  <a:rPr lang="en-GB" dirty="0"/>
                  <a:t>It does not phenomenologically trace scalar-field dark energy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3F4FF0B-FAB5-07EC-14E4-B3D69A9CD4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1709" y="2967335"/>
                <a:ext cx="3491346" cy="1200329"/>
              </a:xfrm>
              <a:prstGeom prst="rect">
                <a:avLst/>
              </a:prstGeom>
              <a:blipFill>
                <a:blip r:embed="rId4"/>
                <a:stretch>
                  <a:fillRect l="-1455" t="-2083" b="-72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7194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1A4D67-0A2A-8DBA-EC2A-B4D7458F3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close-up of a telescope&#10;&#10;AI-generated content may be incorrect.">
            <a:extLst>
              <a:ext uri="{FF2B5EF4-FFF2-40B4-BE49-F238E27FC236}">
                <a16:creationId xmlns:a16="http://schemas.microsoft.com/office/drawing/2014/main" id="{AABDC14C-5954-02CB-4127-2E6C86180F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376" y="269381"/>
            <a:ext cx="9929247" cy="620577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BDADD57-F91C-194A-3016-D391F4755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Cosmic observables </a:t>
            </a:r>
            <a:br>
              <a:rPr lang="en-GB" dirty="0"/>
            </a:b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11B91B-DD5F-E990-93C8-AB9B12D4F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3EF9B4-2D92-4B7A-ED95-BFB5DB3A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4</a:t>
            </a:fld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3914002-00EC-F951-1A80-1B5E653F6119}"/>
              </a:ext>
            </a:extLst>
          </p:cNvPr>
          <p:cNvSpPr txBox="1"/>
          <p:nvPr/>
        </p:nvSpPr>
        <p:spPr>
          <a:xfrm>
            <a:off x="8843528" y="5708166"/>
            <a:ext cx="2007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Distance ladder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87EE719-BCF7-E186-D7DF-E2C5BE06BA32}"/>
              </a:ext>
            </a:extLst>
          </p:cNvPr>
          <p:cNvSpPr txBox="1"/>
          <p:nvPr/>
        </p:nvSpPr>
        <p:spPr>
          <a:xfrm>
            <a:off x="6095999" y="5265913"/>
            <a:ext cx="2985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Baryon acoustic oscillations </a:t>
            </a:r>
          </a:p>
          <a:p>
            <a:r>
              <a:rPr lang="en-GB" dirty="0"/>
              <a:t>Supernovae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433B4A-1812-E6A7-F023-2C5A42F36DF5}"/>
              </a:ext>
            </a:extLst>
          </p:cNvPr>
          <p:cNvSpPr txBox="1"/>
          <p:nvPr/>
        </p:nvSpPr>
        <p:spPr>
          <a:xfrm>
            <a:off x="3460733" y="4923336"/>
            <a:ext cx="292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CMB gravitational lensing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FCDF1A-A439-2971-F281-F33D1657CE7B}"/>
              </a:ext>
            </a:extLst>
          </p:cNvPr>
          <p:cNvSpPr txBox="1"/>
          <p:nvPr/>
        </p:nvSpPr>
        <p:spPr>
          <a:xfrm>
            <a:off x="1341120" y="3908760"/>
            <a:ext cx="2696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CMB spectra </a:t>
            </a:r>
          </a:p>
        </p:txBody>
      </p:sp>
    </p:spTree>
    <p:extLst>
      <p:ext uri="{BB962C8B-B14F-4D97-AF65-F5344CB8AC3E}">
        <p14:creationId xmlns:p14="http://schemas.microsoft.com/office/powerpoint/2010/main" val="39485210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0A68EB-989F-B0EF-B529-F8605A26B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A611FFF-0839-CA87-9634-34E4364C33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58"/>
            <a:ext cx="12192000" cy="698601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9DA61A-A075-D310-F1DE-FDC3A574F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546690-E017-5F04-706E-B217D3939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49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899A5B1-BBE8-CF0D-2F78-2E555FF1B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500" y="523172"/>
            <a:ext cx="9509760" cy="1233424"/>
          </a:xfrm>
        </p:spPr>
        <p:txBody>
          <a:bodyPr anchor="b">
            <a:normAutofit/>
          </a:bodyPr>
          <a:lstStyle/>
          <a:p>
            <a:r>
              <a:rPr lang="en-US" sz="3600" dirty="0"/>
              <a:t>Phenomenological cosmology </a:t>
            </a:r>
            <a:endParaRPr lang="en-US" sz="3600" dirty="0">
              <a:solidFill>
                <a:schemeClr val="accent4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C2ABD6-DC80-A7C2-5A48-26187E19E219}"/>
              </a:ext>
            </a:extLst>
          </p:cNvPr>
          <p:cNvSpPr txBox="1"/>
          <p:nvPr/>
        </p:nvSpPr>
        <p:spPr>
          <a:xfrm>
            <a:off x="1341120" y="2118558"/>
            <a:ext cx="45851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Observables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Hubble tension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Evolving dark energy  </a:t>
            </a:r>
            <a:br>
              <a:rPr lang="en-GB" sz="2400" dirty="0">
                <a:solidFill>
                  <a:schemeClr val="tx2">
                    <a:lumMod val="75000"/>
                  </a:schemeClr>
                </a:solidFill>
              </a:rPr>
            </a:br>
            <a:endParaRPr lang="en-GB" sz="2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3"/>
                </a:solidFill>
              </a:rPr>
              <a:t>Neutrinos </a:t>
            </a:r>
            <a:endParaRPr lang="en-GB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9605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63CC0-90D7-5038-F2B8-8D23FA8EF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Λ</a:t>
            </a:r>
            <a:r>
              <a:rPr lang="en-GB" dirty="0"/>
              <a:t>CDM cosmology prefers negative neutrino masses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9F31E7-22A0-42DC-ACAA-C78C74492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82E2F8-864E-8F2B-949E-316656386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50</a:t>
            </a:fld>
            <a:endParaRPr lang="en-US"/>
          </a:p>
        </p:txBody>
      </p:sp>
      <p:pic>
        <p:nvPicPr>
          <p:cNvPr id="13" name="Content Placeholder 12" descr="A diagram of a function&#10;&#10;AI-generated content may be incorrect.">
            <a:extLst>
              <a:ext uri="{FF2B5EF4-FFF2-40B4-BE49-F238E27FC236}">
                <a16:creationId xmlns:a16="http://schemas.microsoft.com/office/drawing/2014/main" id="{D1D3DDF9-8404-1224-B894-1B92727473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572" y="1896460"/>
            <a:ext cx="4432300" cy="40132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3AD200B-C45C-19A1-DD6B-698EE59D263F}"/>
              </a:ext>
            </a:extLst>
          </p:cNvPr>
          <p:cNvSpPr txBox="1"/>
          <p:nvPr/>
        </p:nvSpPr>
        <p:spPr>
          <a:xfrm>
            <a:off x="3856827" y="6052086"/>
            <a:ext cx="48557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DESI DR2 BAO + DESI DR1 full shape [2503.14744]</a:t>
            </a:r>
          </a:p>
        </p:txBody>
      </p:sp>
    </p:spTree>
    <p:extLst>
      <p:ext uri="{BB962C8B-B14F-4D97-AF65-F5344CB8AC3E}">
        <p14:creationId xmlns:p14="http://schemas.microsoft.com/office/powerpoint/2010/main" val="119732220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3B0A63A9-8468-AC5B-E2A0-E91E67AC87B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3200" dirty="0"/>
                  <a:t>BAO preference for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3200" dirty="0"/>
                  <a:t> drives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≡</m:t>
                    </m:r>
                    <m:r>
                      <m:rPr>
                        <m:sty m:val="p"/>
                      </m:rPr>
                      <a:rPr lang="en-US" sz="3200" b="0" i="0" smtClean="0">
                        <a:latin typeface="Cambria Math" panose="02040503050406030204" pitchFamily="18" charset="0"/>
                      </a:rPr>
                      <m:t>Σ</m:t>
                    </m:r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GB" sz="3200" dirty="0"/>
                  <a:t> constraint </a:t>
                </a:r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3B0A63A9-8468-AC5B-E2A0-E91E67AC87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600" r="-1733" b="-153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8" descr="A diagram of a function&#10;&#10;AI-generated content may be incorrect.">
            <a:extLst>
              <a:ext uri="{FF2B5EF4-FFF2-40B4-BE49-F238E27FC236}">
                <a16:creationId xmlns:a16="http://schemas.microsoft.com/office/drawing/2014/main" id="{EBCE4C3E-EB51-203B-6C84-56F2C927D1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716" y="1901825"/>
            <a:ext cx="4170569" cy="41275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87135E-9D72-2241-E50C-8D5238993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111F87-206D-A023-EAB4-380024FD1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51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308CCA-4EF5-1D1E-08D0-2C06759E5927}"/>
              </a:ext>
            </a:extLst>
          </p:cNvPr>
          <p:cNvSpPr txBox="1"/>
          <p:nvPr/>
        </p:nvSpPr>
        <p:spPr>
          <a:xfrm>
            <a:off x="4254306" y="6076477"/>
            <a:ext cx="3683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Jhaveri, </a:t>
            </a:r>
            <a:r>
              <a:rPr lang="en-GB" b="1" dirty="0">
                <a:solidFill>
                  <a:schemeClr val="accent1"/>
                </a:solidFill>
              </a:rPr>
              <a:t>TK</a:t>
            </a:r>
            <a:r>
              <a:rPr lang="en-GB" dirty="0"/>
              <a:t>, Hu [</a:t>
            </a:r>
            <a:r>
              <a:rPr lang="en-US" dirty="0"/>
              <a:t>2504.21813</a:t>
            </a:r>
            <a:r>
              <a:rPr lang="en-GB" dirty="0"/>
              <a:t>]</a:t>
            </a:r>
          </a:p>
        </p:txBody>
      </p:sp>
      <p:pic>
        <p:nvPicPr>
          <p:cNvPr id="11" name="Picture 10" descr="A person with long hair wearing glasses&#10;&#10;Description automatically generated">
            <a:extLst>
              <a:ext uri="{FF2B5EF4-FFF2-40B4-BE49-F238E27FC236}">
                <a16:creationId xmlns:a16="http://schemas.microsoft.com/office/drawing/2014/main" id="{B50A058F-952E-2EFA-B71F-1E904D0062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415" y="2107384"/>
            <a:ext cx="1153643" cy="114501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4153193-5903-4D12-D821-CA3847E4322D}"/>
              </a:ext>
            </a:extLst>
          </p:cNvPr>
          <p:cNvSpPr txBox="1"/>
          <p:nvPr/>
        </p:nvSpPr>
        <p:spPr>
          <a:xfrm>
            <a:off x="8356394" y="3382112"/>
            <a:ext cx="1700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Tanisha </a:t>
            </a:r>
            <a:r>
              <a:rPr lang="en-GB" sz="1400" dirty="0" err="1"/>
              <a:t>Jhaveri</a:t>
            </a:r>
            <a:r>
              <a:rPr lang="en-GB" sz="1400" dirty="0"/>
              <a:t>, </a:t>
            </a:r>
            <a:br>
              <a:rPr lang="en-GB" sz="1400" dirty="0"/>
            </a:br>
            <a:r>
              <a:rPr lang="en-GB" sz="1400" dirty="0"/>
              <a:t>U Chicago </a:t>
            </a:r>
          </a:p>
        </p:txBody>
      </p:sp>
    </p:spTree>
    <p:extLst>
      <p:ext uri="{BB962C8B-B14F-4D97-AF65-F5344CB8AC3E}">
        <p14:creationId xmlns:p14="http://schemas.microsoft.com/office/powerpoint/2010/main" val="428131695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CF085B-11AB-CCE2-4D6F-741F294F4F1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Freedom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𝑙𝑒𝑛𝑠</m:t>
                        </m:r>
                      </m:sub>
                    </m:sSub>
                  </m:oMath>
                </a14:m>
                <a:r>
                  <a:rPr lang="en-GB" dirty="0"/>
                  <a:t> 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dirty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dirty="0"/>
                  <a:t> brings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Σ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GB" dirty="0"/>
                  <a:t> into agreement with terrestrial experiments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CF085B-11AB-CCE2-4D6F-741F294F4F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33" b="-173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E73451-3A68-F3C4-FB31-A17A2A0F1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06B5C2-9E50-A9CE-B3E1-30D5E51D4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52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5A7402-F9CD-83F4-FFB7-9D8D26FCCCB1}"/>
              </a:ext>
            </a:extLst>
          </p:cNvPr>
          <p:cNvSpPr txBox="1"/>
          <p:nvPr/>
        </p:nvSpPr>
        <p:spPr>
          <a:xfrm>
            <a:off x="1747383" y="5980168"/>
            <a:ext cx="3683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Jhaveri, </a:t>
            </a:r>
            <a:r>
              <a:rPr lang="en-GB" b="1" dirty="0">
                <a:solidFill>
                  <a:schemeClr val="accent1"/>
                </a:solidFill>
              </a:rPr>
              <a:t>TK</a:t>
            </a:r>
            <a:r>
              <a:rPr lang="en-GB" dirty="0"/>
              <a:t>, Hu [</a:t>
            </a:r>
            <a:r>
              <a:rPr lang="en-US" dirty="0"/>
              <a:t>2504.21813</a:t>
            </a:r>
            <a:r>
              <a:rPr lang="en-GB" dirty="0"/>
              <a:t>]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A61B3928-628A-EF66-B7AA-634C0849DF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188" y="1953252"/>
            <a:ext cx="4377976" cy="3774448"/>
          </a:xfr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2F598E5-C0F2-EC96-D010-C6C8459992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322" y="1953252"/>
            <a:ext cx="5013678" cy="377444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0C4699E-F648-80DF-48EF-70B93F9F1BA7}"/>
              </a:ext>
            </a:extLst>
          </p:cNvPr>
          <p:cNvSpPr txBox="1"/>
          <p:nvPr/>
        </p:nvSpPr>
        <p:spPr>
          <a:xfrm>
            <a:off x="6456281" y="5967903"/>
            <a:ext cx="48557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DESI DR2 BAO + DESI DR1 full shape [2503.14744]</a:t>
            </a:r>
          </a:p>
        </p:txBody>
      </p:sp>
    </p:spTree>
    <p:extLst>
      <p:ext uri="{BB962C8B-B14F-4D97-AF65-F5344CB8AC3E}">
        <p14:creationId xmlns:p14="http://schemas.microsoft.com/office/powerpoint/2010/main" val="288200960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A0930-5E17-1FA9-6F06-1A15E5F736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5E07865-F761-8284-D9E9-A0EB4A92DAC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Freedom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𝑙𝑒𝑛𝑠</m:t>
                        </m:r>
                      </m:sub>
                    </m:sSub>
                  </m:oMath>
                </a14:m>
                <a:r>
                  <a:rPr lang="en-GB" dirty="0"/>
                  <a:t> 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dirty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dirty="0"/>
                  <a:t> brings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Σ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GB" dirty="0"/>
                  <a:t> into agreement with terrestrial experiments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5E07865-F761-8284-D9E9-A0EB4A92DA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33" b="-173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6D44CF-0A0B-0DA1-E105-408AD2130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67677C-A515-4C87-D45C-1F548DC26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53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172E7D-8F07-1AC8-A9BA-7C5265CCA421}"/>
              </a:ext>
            </a:extLst>
          </p:cNvPr>
          <p:cNvSpPr txBox="1"/>
          <p:nvPr/>
        </p:nvSpPr>
        <p:spPr>
          <a:xfrm>
            <a:off x="1487653" y="6251909"/>
            <a:ext cx="3683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Jhaveri, </a:t>
            </a:r>
            <a:r>
              <a:rPr lang="en-GB" sz="1400" b="1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, Hu [</a:t>
            </a:r>
            <a:r>
              <a:rPr lang="en-US" sz="1400" dirty="0"/>
              <a:t>2504.21813</a:t>
            </a:r>
            <a:r>
              <a:rPr lang="en-GB" sz="1400" dirty="0"/>
              <a:t>]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AEDCE09E-8C1F-BFF2-B4CC-CB8DA9703A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491" y="1996295"/>
            <a:ext cx="3189928" cy="2750179"/>
          </a:xfr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F1B622F-A21C-4C9B-DB20-3FC49DFFFC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668" y="2030744"/>
            <a:ext cx="3607361" cy="27157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82E637B-6C14-1305-F343-46600D4F85C0}"/>
              </a:ext>
            </a:extLst>
          </p:cNvPr>
          <p:cNvSpPr txBox="1"/>
          <p:nvPr/>
        </p:nvSpPr>
        <p:spPr>
          <a:xfrm>
            <a:off x="6454560" y="6251909"/>
            <a:ext cx="4855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DESI DR2 BAO + DESI DR1 full shape [2503.14744]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B8D14B5-6E82-5165-00B0-AB4AB67AD39F}"/>
                  </a:ext>
                </a:extLst>
              </p:cNvPr>
              <p:cNvSpPr txBox="1"/>
              <p:nvPr/>
            </p:nvSpPr>
            <p:spPr>
              <a:xfrm>
                <a:off x="1106528" y="4845274"/>
                <a:ext cx="444564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0" dirty="0"/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/>
                  <a:t> degeneracy is further degenerate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𝑙𝑒𝑛𝑠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B8D14B5-6E82-5165-00B0-AB4AB67AD3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528" y="4845274"/>
                <a:ext cx="4445640" cy="646331"/>
              </a:xfrm>
              <a:prstGeom prst="rect">
                <a:avLst/>
              </a:prstGeom>
              <a:blipFill>
                <a:blip r:embed="rId5"/>
                <a:stretch>
                  <a:fillRect t="-3846" b="-15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ED2D901-F3FE-708C-92C4-A5AD6F8525EF}"/>
                  </a:ext>
                </a:extLst>
              </p:cNvPr>
              <p:cNvSpPr txBox="1"/>
              <p:nvPr/>
            </p:nvSpPr>
            <p:spPr>
              <a:xfrm>
                <a:off x="1106527" y="5552077"/>
                <a:ext cx="44456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is degenerate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/>
                  <a:t> which </a:t>
                </a:r>
                <a:br>
                  <a:rPr lang="en-GB" dirty="0"/>
                </a:br>
                <a:r>
                  <a:rPr lang="en-GB" dirty="0"/>
                  <a:t>through CMB lensing tied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ED2D901-F3FE-708C-92C4-A5AD6F8525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527" y="5552077"/>
                <a:ext cx="4445641" cy="646331"/>
              </a:xfrm>
              <a:prstGeom prst="rect">
                <a:avLst/>
              </a:prstGeom>
              <a:blipFill>
                <a:blip r:embed="rId6"/>
                <a:stretch>
                  <a:fillRect t="-5769" b="-13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9307E6F-4F7E-B2F4-6349-F28249D7260D}"/>
                  </a:ext>
                </a:extLst>
              </p:cNvPr>
              <p:cNvSpPr txBox="1"/>
              <p:nvPr/>
            </p:nvSpPr>
            <p:spPr>
              <a:xfrm>
                <a:off x="6454560" y="4891768"/>
                <a:ext cx="48557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dirty="0"/>
                  <a:t> freedom relaxes preference for 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9307E6F-4F7E-B2F4-6349-F28249D726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4560" y="4891768"/>
                <a:ext cx="4855790" cy="369332"/>
              </a:xfrm>
              <a:prstGeom prst="rect">
                <a:avLst/>
              </a:prstGeom>
              <a:blipFill>
                <a:blip r:embed="rId7"/>
                <a:stretch>
                  <a:fillRect t="-3226" b="-22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5700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77DE38E6-D83B-CC44-407F-AF26567F48E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Freedom 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dirty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dirty="0"/>
                  <a:t> brings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GB" dirty="0"/>
                  <a:t> into agreement with terrestrial experiments </a:t>
                </a:r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77DE38E6-D83B-CC44-407F-AF26567F48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33" b="-173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F9C359-8877-8315-B116-A859367FC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23480F-E02B-4693-8283-1F190DF6B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54</a:t>
            </a:fld>
            <a:endParaRPr lang="en-US"/>
          </a:p>
        </p:txBody>
      </p:sp>
      <p:pic>
        <p:nvPicPr>
          <p:cNvPr id="12" name="Picture 11" descr="A graph of a function&#10;&#10;AI-generated content may be incorrect.">
            <a:extLst>
              <a:ext uri="{FF2B5EF4-FFF2-40B4-BE49-F238E27FC236}">
                <a16:creationId xmlns:a16="http://schemas.microsoft.com/office/drawing/2014/main" id="{1A9F4997-4AD6-9252-D622-B94F40FC37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24" y="2253887"/>
            <a:ext cx="4631334" cy="36176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F54BB37-1AF4-1E45-FBC6-E5DC6B5AA411}"/>
              </a:ext>
            </a:extLst>
          </p:cNvPr>
          <p:cNvSpPr txBox="1"/>
          <p:nvPr/>
        </p:nvSpPr>
        <p:spPr>
          <a:xfrm>
            <a:off x="2068286" y="6052086"/>
            <a:ext cx="3683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Jhaveri, </a:t>
            </a:r>
            <a:r>
              <a:rPr lang="en-GB" b="1" dirty="0">
                <a:solidFill>
                  <a:schemeClr val="accent1"/>
                </a:solidFill>
              </a:rPr>
              <a:t>TK</a:t>
            </a:r>
            <a:r>
              <a:rPr lang="en-GB" dirty="0"/>
              <a:t>, Hu [</a:t>
            </a:r>
            <a:r>
              <a:rPr lang="en-US" dirty="0"/>
              <a:t>2504.21813</a:t>
            </a:r>
            <a:r>
              <a:rPr lang="en-GB" dirty="0"/>
              <a:t>]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49BD216-972F-D90B-474B-54E362DD1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089" y="2253887"/>
            <a:ext cx="4235791" cy="361764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2CFF77C-339C-898C-6D38-6C8034C5D45F}"/>
              </a:ext>
            </a:extLst>
          </p:cNvPr>
          <p:cNvSpPr txBox="1"/>
          <p:nvPr/>
        </p:nvSpPr>
        <p:spPr>
          <a:xfrm>
            <a:off x="6440328" y="6052086"/>
            <a:ext cx="48557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DESI DR2 BAO + DESI DR1 full shape [2503.14744]</a:t>
            </a:r>
          </a:p>
        </p:txBody>
      </p:sp>
    </p:spTree>
    <p:extLst>
      <p:ext uri="{BB962C8B-B14F-4D97-AF65-F5344CB8AC3E}">
        <p14:creationId xmlns:p14="http://schemas.microsoft.com/office/powerpoint/2010/main" val="145993984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85DF8-F511-C265-B977-B12A66D0D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Takeaways </a:t>
            </a:r>
            <a:br>
              <a:rPr lang="en-GB" dirty="0"/>
            </a:b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CC928E-B8CF-94D1-0FA1-B492AA2CF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9C0E58-475D-0E43-53BB-E43D46254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55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Content Placeholder 24">
                <a:extLst>
                  <a:ext uri="{FF2B5EF4-FFF2-40B4-BE49-F238E27FC236}">
                    <a16:creationId xmlns:a16="http://schemas.microsoft.com/office/drawing/2014/main" id="{69264E5A-B283-8CDE-146B-7D1A70CDE17C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14400442"/>
                  </p:ext>
                </p:extLst>
              </p:nvPr>
            </p:nvGraphicFramePr>
            <p:xfrm>
              <a:off x="1341120" y="1472339"/>
              <a:ext cx="9509124" cy="2194560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3169708">
                      <a:extLst>
                        <a:ext uri="{9D8B030D-6E8A-4147-A177-3AD203B41FA5}">
                          <a16:colId xmlns:a16="http://schemas.microsoft.com/office/drawing/2014/main" val="402130923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363801316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1052412614"/>
                        </a:ext>
                      </a:extLst>
                    </a:gridCol>
                  </a:tblGrid>
                  <a:tr h="3576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Observable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 probed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Physics sensitivity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715087"/>
                      </a:ext>
                    </a:extLst>
                  </a:tr>
                  <a:tr h="357613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primary anomalies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+ perturbations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207593"/>
                      </a:ext>
                    </a:extLst>
                  </a:tr>
                  <a:tr h="359236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lensing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b="0" dirty="0"/>
                            <a:t> but</a:t>
                          </a:r>
                          <a:r>
                            <a:rPr lang="en-US" b="0" baseline="0" dirty="0"/>
                            <a:t> degenerate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Background + perturbations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2695054"/>
                      </a:ext>
                    </a:extLst>
                  </a:tr>
                  <a:tr h="357613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BAO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b="0" dirty="0"/>
                                  <m:t>or</m:t>
                                </m:r>
                                <m:r>
                                  <m:rPr>
                                    <m:nor/>
                                  </m:rPr>
                                  <a:rPr lang="en-US" b="0" dirty="0"/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)/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36378"/>
                      </a:ext>
                    </a:extLst>
                  </a:tr>
                  <a:tr h="357613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Supernovae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b="0" dirty="0"/>
                            <a:t> or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)/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2397670"/>
                      </a:ext>
                    </a:extLst>
                  </a:tr>
                  <a:tr h="357613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Distance ladder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6124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Content Placeholder 24">
                <a:extLst>
                  <a:ext uri="{FF2B5EF4-FFF2-40B4-BE49-F238E27FC236}">
                    <a16:creationId xmlns:a16="http://schemas.microsoft.com/office/drawing/2014/main" id="{69264E5A-B283-8CDE-146B-7D1A70CDE17C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14400442"/>
                  </p:ext>
                </p:extLst>
              </p:nvPr>
            </p:nvGraphicFramePr>
            <p:xfrm>
              <a:off x="1341120" y="1472339"/>
              <a:ext cx="9509124" cy="2194560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3169708">
                      <a:extLst>
                        <a:ext uri="{9D8B030D-6E8A-4147-A177-3AD203B41FA5}">
                          <a16:colId xmlns:a16="http://schemas.microsoft.com/office/drawing/2014/main" val="402130923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363801316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1052412614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Observable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 probed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Physics sensitivity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71508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primary anomalies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00" t="-106897" r="-100400" b="-4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+ perturbations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20759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lensing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00" t="-206897" r="-100400" b="-3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Background + perturbations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269505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BAO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00" t="-306897" r="-100400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3637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Supernovae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00" t="-406897" r="-100400" b="-1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239767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Distance ladder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00" t="-506897" r="-100400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6124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CD86C3F-AC93-E94C-3FDA-FAB57991E94F}"/>
              </a:ext>
            </a:extLst>
          </p:cNvPr>
          <p:cNvSpPr txBox="1"/>
          <p:nvPr/>
        </p:nvSpPr>
        <p:spPr>
          <a:xfrm>
            <a:off x="1341121" y="4282402"/>
            <a:ext cx="30784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Hubble tension persists with DESI BAO and ACT CMB </a:t>
            </a:r>
            <a:br>
              <a:rPr lang="en-GB" sz="1600" dirty="0"/>
            </a:b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Likely requires an </a:t>
            </a:r>
            <a:br>
              <a:rPr lang="en-GB" sz="1600" dirty="0"/>
            </a:br>
            <a:r>
              <a:rPr lang="en-GB" sz="1600" dirty="0"/>
              <a:t>early-universe solution </a:t>
            </a:r>
            <a:br>
              <a:rPr lang="en-GB" sz="1600" dirty="0"/>
            </a:b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Early dark energy </a:t>
            </a:r>
            <a:br>
              <a:rPr lang="en-GB" sz="1600" dirty="0"/>
            </a:br>
            <a:r>
              <a:rPr lang="en-GB" sz="1600" dirty="0"/>
              <a:t>remains  viable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96FE4B0-D63B-DCBA-8D22-B35D8046663C}"/>
                  </a:ext>
                </a:extLst>
              </p:cNvPr>
              <p:cNvSpPr txBox="1"/>
              <p:nvPr/>
            </p:nvSpPr>
            <p:spPr>
              <a:xfrm>
                <a:off x="4556442" y="4282402"/>
                <a:ext cx="307848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Discrepancies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1600" dirty="0"/>
                  <a:t> across BAO, CMB and SNe lead to preference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GB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Preference is stable and </a:t>
                </a:r>
                <a:br>
                  <a:rPr lang="en-GB" sz="1600" dirty="0"/>
                </a:br>
                <a:r>
                  <a:rPr lang="en-GB" sz="1600" dirty="0"/>
                  <a:t>free of prior-volume effects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96FE4B0-D63B-DCBA-8D22-B35D804666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6442" y="4282402"/>
                <a:ext cx="3078480" cy="1569660"/>
              </a:xfrm>
              <a:prstGeom prst="rect">
                <a:avLst/>
              </a:prstGeom>
              <a:blipFill>
                <a:blip r:embed="rId3"/>
                <a:stretch>
                  <a:fillRect l="-823" b="-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8A61F0F-E15D-DA40-09B5-501FBD8C2B0B}"/>
                  </a:ext>
                </a:extLst>
              </p:cNvPr>
              <p:cNvSpPr txBox="1"/>
              <p:nvPr/>
            </p:nvSpPr>
            <p:spPr>
              <a:xfrm>
                <a:off x="7771764" y="4282402"/>
                <a:ext cx="307848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BAO preference for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1600" dirty="0"/>
                  <a:t> leads to strong constraint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Σ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br>
                  <a:rPr lang="en-US" sz="1600" dirty="0"/>
                </a:br>
                <a:endParaRPr lang="en-GB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Freeing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𝑙𝑒𝑛𝑠</m:t>
                        </m:r>
                      </m:sub>
                    </m:sSub>
                  </m:oMath>
                </a14:m>
                <a:r>
                  <a:rPr lang="en-GB" sz="1600" dirty="0"/>
                  <a:t> ,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sz="1600" dirty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sz="1600" dirty="0"/>
                  <a:t> shifts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Σ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GB" sz="1600" dirty="0"/>
                  <a:t> back into agreement with normal ordering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8A61F0F-E15D-DA40-09B5-501FBD8C2B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1764" y="4282402"/>
                <a:ext cx="3078480" cy="1815882"/>
              </a:xfrm>
              <a:prstGeom prst="rect">
                <a:avLst/>
              </a:prstGeom>
              <a:blipFill>
                <a:blip r:embed="rId4"/>
                <a:stretch>
                  <a:fillRect l="-823" r="-1646" b="-27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FA17EEE9-C831-4B01-2BB9-7F716D9A5175}"/>
              </a:ext>
            </a:extLst>
          </p:cNvPr>
          <p:cNvSpPr txBox="1"/>
          <p:nvPr/>
        </p:nvSpPr>
        <p:spPr>
          <a:xfrm>
            <a:off x="1341120" y="3883322"/>
            <a:ext cx="3078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3"/>
                </a:solidFill>
              </a:rPr>
              <a:t>Hubble tension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A1B4E4-702A-6479-8217-E506C9105E94}"/>
              </a:ext>
            </a:extLst>
          </p:cNvPr>
          <p:cNvSpPr txBox="1"/>
          <p:nvPr/>
        </p:nvSpPr>
        <p:spPr>
          <a:xfrm>
            <a:off x="4556441" y="3883322"/>
            <a:ext cx="3078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/>
                </a:solidFill>
              </a:rPr>
              <a:t>Evolving dark energy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C0CDCD-5668-DD4C-CCF4-3D2AA0245EE3}"/>
              </a:ext>
            </a:extLst>
          </p:cNvPr>
          <p:cNvSpPr txBox="1"/>
          <p:nvPr/>
        </p:nvSpPr>
        <p:spPr>
          <a:xfrm>
            <a:off x="7771763" y="3883322"/>
            <a:ext cx="3078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1"/>
                </a:solidFill>
              </a:rPr>
              <a:t>Neutrino masses </a:t>
            </a:r>
          </a:p>
        </p:txBody>
      </p:sp>
    </p:spTree>
    <p:extLst>
      <p:ext uri="{BB962C8B-B14F-4D97-AF65-F5344CB8AC3E}">
        <p14:creationId xmlns:p14="http://schemas.microsoft.com/office/powerpoint/2010/main" val="162143858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D002B43-DA7F-4193-8D62-2C4959FF0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64756FB-6998-E4D2-3B9C-85D0D3CCE8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6AD99-84F7-4C99-AE35-DCF384673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A66108-1874-CA63-BC46-D59B11713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69323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4A03C-92B6-5995-F46E-3E5C72721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Back-up slides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B64471-B5AC-EA52-B0A0-1E7C491F96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1CA17C-856F-43C3-AFDC-427175CA4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EE60AA-74C0-F7BA-905E-B73AB6A35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54045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C893A25-3C67-D5DF-4AC2-D51AE74E099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GB" dirty="0"/>
                  <a:t>Several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dirty="0"/>
                  <a:t> cosmologies can generate the observed differences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/>
                  <a:t>CDM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/>
                  <a:t> across CMB, SNe and BAO data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C893A25-3C67-D5DF-4AC2-D51AE74E09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467" b="-163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318A453-3F89-9707-BC8B-EC3AF30D81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874" y="1901825"/>
            <a:ext cx="4838252" cy="41275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B92E0A-6D2C-7683-5713-42707BB6D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1DFCF6-FA30-EB07-9115-C7B26CDF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58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DAB47D-AD85-5CC7-58EC-ECB252860154}"/>
              </a:ext>
            </a:extLst>
          </p:cNvPr>
          <p:cNvSpPr txBox="1"/>
          <p:nvPr/>
        </p:nvSpPr>
        <p:spPr>
          <a:xfrm>
            <a:off x="3789698" y="6130980"/>
            <a:ext cx="4612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Tang, </a:t>
            </a:r>
            <a:r>
              <a:rPr lang="en-GB" dirty="0" err="1"/>
              <a:t>Brout</a:t>
            </a:r>
            <a:r>
              <a:rPr lang="en-GB" dirty="0"/>
              <a:t>. </a:t>
            </a:r>
            <a:r>
              <a:rPr lang="en-GB" dirty="0">
                <a:solidFill>
                  <a:schemeClr val="accent1"/>
                </a:solidFill>
              </a:rPr>
              <a:t>TK</a:t>
            </a:r>
            <a:r>
              <a:rPr lang="en-GB" dirty="0"/>
              <a:t>, et al [</a:t>
            </a:r>
            <a:r>
              <a:rPr lang="en-US" dirty="0"/>
              <a:t>2412.04430</a:t>
            </a:r>
            <a:r>
              <a:rPr lang="en-GB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908597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C7E24B0-2F7E-BBA1-57BE-FA22EECD6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Cosmic observables </a:t>
            </a:r>
          </a:p>
        </p:txBody>
      </p:sp>
      <p:graphicFrame>
        <p:nvGraphicFramePr>
          <p:cNvPr id="25" name="Content Placeholder 24">
            <a:extLst>
              <a:ext uri="{FF2B5EF4-FFF2-40B4-BE49-F238E27FC236}">
                <a16:creationId xmlns:a16="http://schemas.microsoft.com/office/drawing/2014/main" id="{87940131-843C-40F1-E730-310D226116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2151908"/>
              </p:ext>
            </p:extLst>
          </p:nvPr>
        </p:nvGraphicFramePr>
        <p:xfrm>
          <a:off x="1341438" y="1901824"/>
          <a:ext cx="9509124" cy="366207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169708">
                  <a:extLst>
                    <a:ext uri="{9D8B030D-6E8A-4147-A177-3AD203B41FA5}">
                      <a16:colId xmlns:a16="http://schemas.microsoft.com/office/drawing/2014/main" val="402130923"/>
                    </a:ext>
                  </a:extLst>
                </a:gridCol>
                <a:gridCol w="3169708">
                  <a:extLst>
                    <a:ext uri="{9D8B030D-6E8A-4147-A177-3AD203B41FA5}">
                      <a16:colId xmlns:a16="http://schemas.microsoft.com/office/drawing/2014/main" val="363801316"/>
                    </a:ext>
                  </a:extLst>
                </a:gridCol>
                <a:gridCol w="3169708">
                  <a:extLst>
                    <a:ext uri="{9D8B030D-6E8A-4147-A177-3AD203B41FA5}">
                      <a16:colId xmlns:a16="http://schemas.microsoft.com/office/drawing/2014/main" val="1052412614"/>
                    </a:ext>
                  </a:extLst>
                </a:gridCol>
              </a:tblGrid>
              <a:tr h="6103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Observable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Parameters probed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Physics sensitivity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6715087"/>
                  </a:ext>
                </a:extLst>
              </a:tr>
              <a:tr h="610345">
                <a:tc>
                  <a:txBody>
                    <a:bodyPr/>
                    <a:lstStyle/>
                    <a:p>
                      <a:r>
                        <a:rPr lang="en-GB" dirty="0"/>
                        <a:t>CMB primary anomalies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207593"/>
                  </a:ext>
                </a:extLst>
              </a:tr>
              <a:tr h="610345">
                <a:tc>
                  <a:txBody>
                    <a:bodyPr/>
                    <a:lstStyle/>
                    <a:p>
                      <a:r>
                        <a:rPr lang="en-GB" dirty="0"/>
                        <a:t>CMB lensing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695054"/>
                  </a:ext>
                </a:extLst>
              </a:tr>
              <a:tr h="610345">
                <a:tc>
                  <a:txBody>
                    <a:bodyPr/>
                    <a:lstStyle/>
                    <a:p>
                      <a:r>
                        <a:rPr lang="en-GB" dirty="0"/>
                        <a:t>BAO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5036378"/>
                  </a:ext>
                </a:extLst>
              </a:tr>
              <a:tr h="610345">
                <a:tc>
                  <a:txBody>
                    <a:bodyPr/>
                    <a:lstStyle/>
                    <a:p>
                      <a:r>
                        <a:rPr lang="en-GB" dirty="0"/>
                        <a:t>Supernovae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2397670"/>
                  </a:ext>
                </a:extLst>
              </a:tr>
              <a:tr h="610345">
                <a:tc>
                  <a:txBody>
                    <a:bodyPr/>
                    <a:lstStyle/>
                    <a:p>
                      <a:r>
                        <a:rPr lang="en-GB" dirty="0"/>
                        <a:t>Distance ladder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6612430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C15D70-D118-9A54-4C04-C6EE55C91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02C7EC-83D1-816B-2A2E-711DDB73B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21817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8E6086B-ACC7-11BD-5ACB-7F58B275B83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dirty="0"/>
                  <a:t> freedom can reconcile minimal mass neutrinos from the CMB with either BAO or SNe but not both 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8E6086B-ACC7-11BD-5ACB-7F58B275B8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33" b="-173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A screenshot of a graph&#10;&#10;AI-generated content may be incorrect.">
            <a:extLst>
              <a:ext uri="{FF2B5EF4-FFF2-40B4-BE49-F238E27FC236}">
                <a16:creationId xmlns:a16="http://schemas.microsoft.com/office/drawing/2014/main" id="{A9D0882A-F9C2-12E0-E1AF-5E51356348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573" y="1901825"/>
            <a:ext cx="3904854" cy="41275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D950FB-E235-EE33-33D7-9B3C20DFB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DC2665-2AEE-94E6-9A90-A36732955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59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0A89AD-081F-D6AD-3041-F700C992D516}"/>
              </a:ext>
            </a:extLst>
          </p:cNvPr>
          <p:cNvSpPr txBox="1"/>
          <p:nvPr/>
        </p:nvSpPr>
        <p:spPr>
          <a:xfrm>
            <a:off x="4254306" y="6130980"/>
            <a:ext cx="3683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Jhaveri, </a:t>
            </a:r>
            <a:r>
              <a:rPr lang="en-GB" b="1" dirty="0">
                <a:solidFill>
                  <a:schemeClr val="accent1"/>
                </a:solidFill>
              </a:rPr>
              <a:t>TK</a:t>
            </a:r>
            <a:r>
              <a:rPr lang="en-GB" dirty="0"/>
              <a:t>, Hu [</a:t>
            </a:r>
            <a:r>
              <a:rPr lang="en-US" dirty="0"/>
              <a:t>2504.21813</a:t>
            </a:r>
            <a:r>
              <a:rPr lang="en-GB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00956643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5B654-B132-EC83-F567-70CEB1066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EDE and data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4A0DD-F887-928B-57ED-07D41DC160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6949DA-1EC6-AA9A-3079-6759B46C9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9B8846-DE3D-A507-34F4-6DC3CA503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78713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A244956-9A7D-B1EA-703E-A573831525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567" y="2004187"/>
            <a:ext cx="3072836" cy="318516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249A85-2E7A-7386-696A-8A8EF5859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98C4DA-25EA-9E6E-5034-DB65760D1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61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1E8C5D-67FA-44C7-A443-B7C5EDC35F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59" y="2004187"/>
            <a:ext cx="3240314" cy="31851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A82628B-8D40-1AAF-CD1C-4594EBBFDFDB}"/>
                  </a:ext>
                </a:extLst>
              </p:cNvPr>
              <p:cNvSpPr txBox="1"/>
              <p:nvPr/>
            </p:nvSpPr>
            <p:spPr>
              <a:xfrm rot="16200000">
                <a:off x="904973" y="3290054"/>
                <a:ext cx="1207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/>
                  <a:t>CDM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A82628B-8D40-1AAF-CD1C-4594EBBFDF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904973" y="3290054"/>
                <a:ext cx="1207008" cy="369332"/>
              </a:xfrm>
              <a:prstGeom prst="rect">
                <a:avLst/>
              </a:prstGeom>
              <a:blipFill>
                <a:blip r:embed="rId4"/>
                <a:stretch>
                  <a:fillRect l="-6667" r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85EF92EE-7EB1-E96A-D5A8-598E93D26932}"/>
              </a:ext>
            </a:extLst>
          </p:cNvPr>
          <p:cNvSpPr txBox="1"/>
          <p:nvPr/>
        </p:nvSpPr>
        <p:spPr>
          <a:xfrm rot="16200000">
            <a:off x="6211855" y="3288665"/>
            <a:ext cx="736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EDE 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2D4427B-88FD-9AE6-9522-60118F1DE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</p:spPr>
        <p:txBody>
          <a:bodyPr/>
          <a:lstStyle/>
          <a:p>
            <a:r>
              <a:rPr lang="en-GB" dirty="0"/>
              <a:t>Early dark energy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40000"/>
                    <a:lumOff val="60000"/>
                  </a:schemeClr>
                </a:solidFill>
              </a:rPr>
              <a:t>Sound-horizon free data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A1CB9E-949E-9414-DAF6-348B679B3F4C}"/>
              </a:ext>
            </a:extLst>
          </p:cNvPr>
          <p:cNvSpPr txBox="1"/>
          <p:nvPr/>
        </p:nvSpPr>
        <p:spPr>
          <a:xfrm>
            <a:off x="4057051" y="6192753"/>
            <a:ext cx="3608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Kable and Miranda [2403.11916]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BC53722-313D-4309-9078-111A3F218BD5}"/>
                  </a:ext>
                </a:extLst>
              </p:cNvPr>
              <p:cNvSpPr txBox="1"/>
              <p:nvPr/>
            </p:nvSpPr>
            <p:spPr>
              <a:xfrm>
                <a:off x="1578000" y="5281846"/>
                <a:ext cx="36088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A sound-horizon free determination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is model-dependent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BC53722-313D-4309-9078-111A3F218B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8000" y="5281846"/>
                <a:ext cx="3608832" cy="646331"/>
              </a:xfrm>
              <a:prstGeom prst="rect">
                <a:avLst/>
              </a:prstGeom>
              <a:blipFill>
                <a:blip r:embed="rId5"/>
                <a:stretch>
                  <a:fillRect l="-1404" t="-3846" r="-351" b="-15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57DC120B-30C3-4CDD-7A79-DC59039C43F0}"/>
              </a:ext>
            </a:extLst>
          </p:cNvPr>
          <p:cNvSpPr txBox="1"/>
          <p:nvPr/>
        </p:nvSpPr>
        <p:spPr>
          <a:xfrm>
            <a:off x="6601967" y="5281846"/>
            <a:ext cx="36088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EDE opens degeneracy directions that still permit a resolution to </a:t>
            </a:r>
            <a:br>
              <a:rPr lang="en-GB" dirty="0"/>
            </a:br>
            <a:r>
              <a:rPr lang="en-GB" dirty="0"/>
              <a:t>the Hubble tension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FD4672-3CA0-6673-8DF4-8A0C02143D46}"/>
              </a:ext>
            </a:extLst>
          </p:cNvPr>
          <p:cNvSpPr txBox="1"/>
          <p:nvPr/>
        </p:nvSpPr>
        <p:spPr>
          <a:xfrm>
            <a:off x="9844549" y="5854199"/>
            <a:ext cx="234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Also </a:t>
            </a:r>
            <a:br>
              <a:rPr lang="en-GB" sz="1200" dirty="0"/>
            </a:br>
            <a:r>
              <a:rPr lang="en-GB" sz="1200" dirty="0"/>
              <a:t>work from Oliver </a:t>
            </a:r>
            <a:r>
              <a:rPr lang="en-GB" sz="1200" dirty="0" err="1"/>
              <a:t>Philcox</a:t>
            </a:r>
            <a:r>
              <a:rPr lang="en-GB" sz="1200" dirty="0"/>
              <a:t> </a:t>
            </a:r>
            <a:br>
              <a:rPr lang="en-GB" sz="1200" dirty="0"/>
            </a:br>
            <a:r>
              <a:rPr lang="en-GB" sz="1200" dirty="0"/>
              <a:t>and Smith et al [2208.12992]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5286D16-E194-A2B3-C94B-60CF3D0B7F76}"/>
                  </a:ext>
                </a:extLst>
              </p:cNvPr>
              <p:cNvSpPr txBox="1"/>
              <p:nvPr/>
            </p:nvSpPr>
            <p:spPr>
              <a:xfrm>
                <a:off x="1693144" y="1684648"/>
                <a:ext cx="886968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P1 = ACT + Planck CMB lensing + priors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400" dirty="0"/>
                  <a:t>, and prior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dirty="0"/>
                  <a:t> from BBN</a:t>
                </a:r>
                <a:endParaRPr lang="en-GB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5286D16-E194-A2B3-C94B-60CF3D0B7F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3144" y="1684648"/>
                <a:ext cx="8869680" cy="307777"/>
              </a:xfrm>
              <a:prstGeom prst="rect">
                <a:avLst/>
              </a:prstGeom>
              <a:blipFill>
                <a:blip r:embed="rId6"/>
                <a:stretch>
                  <a:fillRect l="-143"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039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5" grpId="0"/>
      <p:bldP spid="1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9917F-E03B-AB1B-14DA-34D017CF2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Early dark energy 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40000"/>
                    <a:lumOff val="60000"/>
                  </a:schemeClr>
                </a:solidFill>
              </a:rPr>
              <a:t>JWST early massive galaxies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CB10D15-25BB-3057-FC0E-93B5B1B75F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50" y="1990725"/>
            <a:ext cx="5092700" cy="39497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39B791-5049-3047-2843-CC6FAA903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712AA6-98D5-323A-BC5E-E824B2007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62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0CCFEF-4986-DA58-AB2C-D4AFF60F7D6F}"/>
              </a:ext>
            </a:extLst>
          </p:cNvPr>
          <p:cNvSpPr txBox="1"/>
          <p:nvPr/>
        </p:nvSpPr>
        <p:spPr>
          <a:xfrm>
            <a:off x="4291810" y="6076477"/>
            <a:ext cx="3608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Shen et al </a:t>
            </a:r>
            <a:r>
              <a:rPr lang="en-GB" sz="1400" dirty="0"/>
              <a:t>[2406.15548]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A1CC317-5D69-C171-1EA8-ADBB2B4290C0}"/>
                  </a:ext>
                </a:extLst>
              </p:cNvPr>
              <p:cNvSpPr txBox="1"/>
              <p:nvPr/>
            </p:nvSpPr>
            <p:spPr>
              <a:xfrm>
                <a:off x="8875776" y="2109216"/>
                <a:ext cx="287731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EDE modifications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dirty="0"/>
                  <a:t>CDM parameters enhances halo and galaxy abundances at high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A1CC317-5D69-C171-1EA8-ADBB2B4290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5776" y="2109216"/>
                <a:ext cx="2877312" cy="1200329"/>
              </a:xfrm>
              <a:prstGeom prst="rect">
                <a:avLst/>
              </a:prstGeom>
              <a:blipFill>
                <a:blip r:embed="rId4"/>
                <a:stretch>
                  <a:fillRect l="-1316" t="-2105" b="-73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155716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D464D-D905-9F4C-B968-3BEBA5BBE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Early dark energy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40000"/>
                    <a:lumOff val="60000"/>
                  </a:schemeClr>
                </a:solidFill>
              </a:rPr>
              <a:t>Detection in the CMB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7C1820A-9968-CC49-AE48-FA38912D092B}"/>
                  </a:ext>
                </a:extLst>
              </p:cNvPr>
              <p:cNvSpPr txBox="1"/>
              <p:nvPr/>
            </p:nvSpPr>
            <p:spPr>
              <a:xfrm>
                <a:off x="1341120" y="5322076"/>
                <a:ext cx="486583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ACT data alone and in combination with low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GB" dirty="0"/>
                  <a:t> Planck data favours EDE. </a:t>
                </a:r>
                <a:br>
                  <a:rPr lang="en-GB" dirty="0"/>
                </a:br>
                <a:r>
                  <a:rPr lang="en-GB" dirty="0"/>
                  <a:t>Some tension between ACT and Planck around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1000∼ℓ∼1500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7C1820A-9968-CC49-AE48-FA38912D09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120" y="5322076"/>
                <a:ext cx="4865836" cy="1200329"/>
              </a:xfrm>
              <a:prstGeom prst="rect">
                <a:avLst/>
              </a:prstGeom>
              <a:blipFill>
                <a:blip r:embed="rId2"/>
                <a:stretch>
                  <a:fillRect l="-1042" t="-2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4644C-693B-F94A-B03F-0B71C848D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76A96AE-3E33-3FAC-2892-4CB0D92F8E61}"/>
                  </a:ext>
                </a:extLst>
              </p:cNvPr>
              <p:cNvSpPr txBox="1"/>
              <p:nvPr/>
            </p:nvSpPr>
            <p:spPr>
              <a:xfrm>
                <a:off x="7693151" y="5316291"/>
                <a:ext cx="326623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EDE is consistent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/>
                  <a:t>CDM under SPT and Planck data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76A96AE-3E33-3FAC-2892-4CB0D92F8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3151" y="5316291"/>
                <a:ext cx="3266237" cy="646331"/>
              </a:xfrm>
              <a:prstGeom prst="rect">
                <a:avLst/>
              </a:prstGeom>
              <a:blipFill>
                <a:blip r:embed="rId3"/>
                <a:stretch>
                  <a:fillRect l="-1544" t="-3846" b="-13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6025C9-0A99-81BC-55D3-48E136587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63</a:t>
            </a:fld>
            <a:endParaRPr lang="en-US"/>
          </a:p>
        </p:txBody>
      </p:sp>
      <p:pic>
        <p:nvPicPr>
          <p:cNvPr id="18" name="Picture 17" descr="A diagram of different colored lines&#10;&#10;Description automatically generated">
            <a:extLst>
              <a:ext uri="{FF2B5EF4-FFF2-40B4-BE49-F238E27FC236}">
                <a16:creationId xmlns:a16="http://schemas.microsoft.com/office/drawing/2014/main" id="{A9777B1B-FE6F-AD69-A8E4-12CB66DB08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346" y="1719183"/>
            <a:ext cx="3473848" cy="3265540"/>
          </a:xfrm>
          <a:prstGeom prst="rect">
            <a:avLst/>
          </a:prstGeom>
        </p:spPr>
      </p:pic>
      <p:pic>
        <p:nvPicPr>
          <p:cNvPr id="20" name="Picture 19" descr="A diagram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C5DC49FB-CBDF-6EB4-3AC7-CD372F00E6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11" y="1719182"/>
            <a:ext cx="5399029" cy="326554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D32AAB6-A3BF-8D6B-1FD3-C67B2D926DEE}"/>
              </a:ext>
            </a:extLst>
          </p:cNvPr>
          <p:cNvSpPr txBox="1"/>
          <p:nvPr/>
        </p:nvSpPr>
        <p:spPr>
          <a:xfrm>
            <a:off x="2011499" y="4984724"/>
            <a:ext cx="3525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Poulin et al [2109.06229]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4ED369-0B96-51FD-C1E3-A8EB80B2CD6E}"/>
              </a:ext>
            </a:extLst>
          </p:cNvPr>
          <p:cNvSpPr txBox="1"/>
          <p:nvPr/>
        </p:nvSpPr>
        <p:spPr>
          <a:xfrm>
            <a:off x="7509477" y="4984723"/>
            <a:ext cx="3525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Smith et al [2309.03265]</a:t>
            </a:r>
          </a:p>
        </p:txBody>
      </p:sp>
    </p:spTree>
    <p:extLst>
      <p:ext uri="{BB962C8B-B14F-4D97-AF65-F5344CB8AC3E}">
        <p14:creationId xmlns:p14="http://schemas.microsoft.com/office/powerpoint/2010/main" val="28176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21" grpId="0"/>
      <p:bldP spid="22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AC756D4-530D-9763-DE4F-5CE281B5B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EDE and ACT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0BDC3A-9962-F14F-D75C-B5A4A5C10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674E5E-BFDD-175D-B526-BF4C5B506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64</a:t>
            </a:fld>
            <a:endParaRPr lang="en-US"/>
          </a:p>
        </p:txBody>
      </p:sp>
      <p:pic>
        <p:nvPicPr>
          <p:cNvPr id="7" name="Picture 6" descr="A table with numbers and letters&#10;&#10;AI-generated content may be incorrect.">
            <a:extLst>
              <a:ext uri="{FF2B5EF4-FFF2-40B4-BE49-F238E27FC236}">
                <a16:creationId xmlns:a16="http://schemas.microsoft.com/office/drawing/2014/main" id="{4C6F152D-969F-1704-DE18-721ECDACC9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2663444"/>
            <a:ext cx="5448300" cy="2006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2CA4B2-9A16-58D5-9E85-793CE9EB6362}"/>
              </a:ext>
            </a:extLst>
          </p:cNvPr>
          <p:cNvSpPr txBox="1"/>
          <p:nvPr/>
        </p:nvSpPr>
        <p:spPr>
          <a:xfrm>
            <a:off x="5319556" y="4876800"/>
            <a:ext cx="1857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ACT [2503.14454]</a:t>
            </a:r>
          </a:p>
        </p:txBody>
      </p:sp>
    </p:spTree>
    <p:extLst>
      <p:ext uri="{BB962C8B-B14F-4D97-AF65-F5344CB8AC3E}">
        <p14:creationId xmlns:p14="http://schemas.microsoft.com/office/powerpoint/2010/main" val="66865017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D40C2B0-D576-E12B-CC0B-DB1329B78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dark energy </a:t>
            </a:r>
            <a:br>
              <a:rPr lang="en-US" dirty="0"/>
            </a:br>
            <a:r>
              <a:rPr lang="en-US" dirty="0"/>
              <a:t>and the dark sector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BA7E16-4BA3-A559-640D-E05A6C2AE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5A35D6-8AC9-780F-2CF8-55CBB4067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0677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71CFE-0F7B-D34E-9EEC-CEA9E3DA5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EDE and dark matter 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40000"/>
                    <a:lumOff val="60000"/>
                  </a:schemeClr>
                </a:solidFill>
              </a:rPr>
              <a:t>Chameleon EDE coupled to dark matter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36E423-7797-1C4E-B541-DC5BC5A3400F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en-US" dirty="0">
                    <a:solidFill>
                      <a:schemeClr val="accent1"/>
                    </a:solidFill>
                  </a:rPr>
                  <a:t>Conformally couple</a:t>
                </a:r>
                <a:r>
                  <a:rPr lang="en-US" dirty="0"/>
                  <a:t> a </a:t>
                </a:r>
                <a:r>
                  <a:rPr lang="en-US" dirty="0">
                    <a:solidFill>
                      <a:schemeClr val="accent5"/>
                    </a:solidFill>
                  </a:rPr>
                  <a:t>scalar field</a:t>
                </a:r>
                <a:r>
                  <a:rPr lang="en-US" dirty="0"/>
                  <a:t> to </a:t>
                </a:r>
                <a:r>
                  <a:rPr lang="en-US" dirty="0">
                    <a:solidFill>
                      <a:schemeClr val="accent4"/>
                    </a:solidFill>
                  </a:rPr>
                  <a:t>dark matter</a:t>
                </a:r>
                <a:endParaRPr lang="en-US" i="1" dirty="0">
                  <a:solidFill>
                    <a:schemeClr val="accent4"/>
                  </a:solidFill>
                  <a:latin typeface="Cambria Math" panose="020405030504060302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+=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𝑑𝑚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br>
                  <a:rPr lang="en-US" dirty="0"/>
                </a:br>
                <a:endParaRPr lang="en-US" dirty="0"/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𝑑𝑚</m:t>
                          </m:r>
                        </m:sub>
                      </m:sSub>
                      <m:r>
                        <a:rPr lang="en-US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Modifies </a:t>
                </a:r>
                <a:r>
                  <a:rPr lang="en-US" dirty="0">
                    <a:solidFill>
                      <a:schemeClr val="accent4"/>
                    </a:solidFill>
                  </a:rPr>
                  <a:t>DM</a:t>
                </a:r>
                <a:r>
                  <a:rPr lang="en-US" dirty="0"/>
                  <a:t> evolution </a:t>
                </a:r>
                <a:r>
                  <a:rPr lang="en-US" dirty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sym typeface="Wingdings" pitchFamily="2" charset="2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dirty="0"/>
                  <a:t> ?</a:t>
                </a:r>
              </a:p>
              <a:p>
                <a:r>
                  <a:rPr lang="en-GB" dirty="0"/>
                  <a:t>Tie the redshift of </a:t>
                </a:r>
                <a:r>
                  <a:rPr lang="en-GB" dirty="0">
                    <a:solidFill>
                      <a:schemeClr val="accent5"/>
                    </a:solidFill>
                  </a:rPr>
                  <a:t>EDE</a:t>
                </a:r>
                <a:r>
                  <a:rPr lang="en-GB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dirty="0"/>
                  <a:t> through coupling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45720" indent="0">
                  <a:buNone/>
                </a:pPr>
                <a:br>
                  <a:rPr lang="en-GB" dirty="0"/>
                </a:br>
                <a:endParaRPr lang="en-GB" sz="1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36E423-7797-1C4E-B541-DC5BC5A340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277" t="-15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D847A3B-0CE4-1E44-B70C-02E401CC70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563" y="2249487"/>
            <a:ext cx="4572000" cy="342900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51A1-93B5-9748-B489-12F1FD7D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C7FA3D-4650-304B-80CF-3DE9DE496ED8}"/>
              </a:ext>
            </a:extLst>
          </p:cNvPr>
          <p:cNvSpPr txBox="1"/>
          <p:nvPr/>
        </p:nvSpPr>
        <p:spPr>
          <a:xfrm>
            <a:off x="6806962" y="5832450"/>
            <a:ext cx="3515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et al [2106.13290]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55884CF-7893-5042-A00D-1D111D5765CD}"/>
                  </a:ext>
                </a:extLst>
              </p:cNvPr>
              <p:cNvSpPr/>
              <p:nvPr/>
            </p:nvSpPr>
            <p:spPr>
              <a:xfrm>
                <a:off x="6278563" y="1833951"/>
                <a:ext cx="13099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55884CF-7893-5042-A00D-1D111D5765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8563" y="1833951"/>
                <a:ext cx="1309974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C272F37-D119-3E43-9EB4-B5E0E330899E}"/>
                  </a:ext>
                </a:extLst>
              </p:cNvPr>
              <p:cNvSpPr/>
              <p:nvPr/>
            </p:nvSpPr>
            <p:spPr>
              <a:xfrm>
                <a:off x="7588537" y="1821337"/>
                <a:ext cx="1415644" cy="3822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d>
                        <m:dPr>
                          <m:ctrlPr>
                            <a:rPr lang="en-US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𝛽𝜙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C272F37-D119-3E43-9EB4-B5E0E33089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8537" y="1821337"/>
                <a:ext cx="1415644" cy="382284"/>
              </a:xfrm>
              <a:prstGeom prst="rect">
                <a:avLst/>
              </a:prstGeom>
              <a:blipFill>
                <a:blip r:embed="rId6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104B60-8BC9-9AEB-19B5-E8CA90208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11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/>
      <p:bldP spid="4" grpId="0"/>
      <p:bldP spid="6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85E01-ACA6-86B3-2EF7-E51EE45F0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EDE and dark energy 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40000"/>
                    <a:lumOff val="60000"/>
                  </a:schemeClr>
                </a:solidFill>
              </a:rPr>
              <a:t>Attractive EDE coupled to dark energy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47C02-DEE4-E167-EE1C-B0211AABC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FC605-D069-088C-27AE-78652E6E6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67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519640BB-FA48-F593-320F-1A16DE2DB65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341119" y="1901952"/>
                <a:ext cx="6777270" cy="3782156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𝑃𝑙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𝑃𝑙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  <a:p>
                <a:pPr marL="45720" indent="0">
                  <a:buNone/>
                </a:pPr>
                <a:r>
                  <a:rPr lang="en-GB" dirty="0"/>
                  <a:t>For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, </a:t>
                </a:r>
                <a:r>
                  <a:rPr lang="en-GB" dirty="0">
                    <a:solidFill>
                      <a:schemeClr val="accent1"/>
                    </a:solidFill>
                  </a:rPr>
                  <a:t>early</a:t>
                </a:r>
                <a:r>
                  <a:rPr lang="en-GB" dirty="0"/>
                  <a:t> and </a:t>
                </a:r>
                <a:r>
                  <a:rPr lang="en-GB" dirty="0">
                    <a:solidFill>
                      <a:schemeClr val="accent3"/>
                    </a:solidFill>
                  </a:rPr>
                  <a:t>late</a:t>
                </a:r>
                <a:r>
                  <a:rPr lang="en-GB" dirty="0"/>
                  <a:t> dark energy attractors </a:t>
                </a:r>
              </a:p>
              <a:p>
                <a:r>
                  <a:rPr lang="en-GB" dirty="0">
                    <a:solidFill>
                      <a:schemeClr val="accent1"/>
                    </a:solidFill>
                  </a:rPr>
                  <a:t>EDE saddle point</a:t>
                </a:r>
                <a:r>
                  <a:rPr lang="en-GB" dirty="0"/>
                  <a:t> in the radiation era </a:t>
                </a:r>
              </a:p>
              <a:p>
                <a:r>
                  <a:rPr lang="en-GB" dirty="0"/>
                  <a:t>Transition to a matter saddle in the matter era </a:t>
                </a:r>
              </a:p>
              <a:p>
                <a:r>
                  <a:rPr lang="en-GB" dirty="0"/>
                  <a:t>Settle into </a:t>
                </a:r>
                <a:r>
                  <a:rPr lang="en-GB" dirty="0">
                    <a:solidFill>
                      <a:schemeClr val="accent3"/>
                    </a:solidFill>
                  </a:rPr>
                  <a:t>dark energy attractor </a:t>
                </a:r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519640BB-FA48-F593-320F-1A16DE2DB6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341119" y="1901952"/>
                <a:ext cx="6777270" cy="3782156"/>
              </a:xfrm>
              <a:blipFill>
                <a:blip r:embed="rId3"/>
                <a:stretch>
                  <a:fillRect l="-187" t="-3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A54AD574-06EF-B3A0-F6D0-EDC8DC02544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872" y="520000"/>
            <a:ext cx="3110203" cy="553307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D5245C-D776-EA03-E957-EA199141EC1A}"/>
              </a:ext>
            </a:extLst>
          </p:cNvPr>
          <p:cNvSpPr txBox="1"/>
          <p:nvPr/>
        </p:nvSpPr>
        <p:spPr>
          <a:xfrm>
            <a:off x="8298372" y="6105710"/>
            <a:ext cx="3515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Ramadan, </a:t>
            </a:r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et al [2309.08082]</a:t>
            </a:r>
          </a:p>
        </p:txBody>
      </p:sp>
    </p:spTree>
    <p:extLst>
      <p:ext uri="{BB962C8B-B14F-4D97-AF65-F5344CB8AC3E}">
        <p14:creationId xmlns:p14="http://schemas.microsoft.com/office/powerpoint/2010/main" val="240580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2" grpId="0"/>
      <p:bldP spid="12" grpId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47C02-DEE4-E167-EE1C-B0211AABC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FC605-D069-088C-27AE-78652E6E6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68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519640BB-FA48-F593-320F-1A16DE2DB65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341119" y="1901952"/>
                <a:ext cx="6764913" cy="4488688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𝑃𝑙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𝑃𝑙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  <a:p>
                <a:pPr marL="45720" indent="0">
                  <a:buNone/>
                </a:pPr>
                <a:r>
                  <a:rPr lang="en-GB" dirty="0"/>
                  <a:t>Too much contribution from @EDE during the matter era strongly constrains this model, preventing a Hubble solution</a:t>
                </a:r>
              </a:p>
              <a:p>
                <a:r>
                  <a:rPr lang="en-GB" dirty="0">
                    <a:solidFill>
                      <a:schemeClr val="accent1"/>
                    </a:solidFill>
                  </a:rPr>
                  <a:t>@EDE presence at early times </a:t>
                </a:r>
                <a:r>
                  <a:rPr lang="en-GB" dirty="0"/>
                  <a:t>increases the early ISW effect, requiring an increase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GB" dirty="0"/>
              </a:p>
              <a:p>
                <a:r>
                  <a:rPr lang="en-GB" dirty="0">
                    <a:solidFill>
                      <a:schemeClr val="accent3"/>
                    </a:solidFill>
                  </a:rPr>
                  <a:t>@EDE contribution post-recombination</a:t>
                </a:r>
                <a:r>
                  <a:rPr lang="en-GB" dirty="0"/>
                  <a:t> decreases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dirty="0"/>
                  <a:t> requiring a decreases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GB" dirty="0"/>
              </a:p>
              <a:p>
                <a:pPr marL="45720" indent="0">
                  <a:buNone/>
                </a:pPr>
                <a:r>
                  <a:rPr lang="en-GB" dirty="0"/>
                  <a:t>Model-building guidance - minimise the contribution of @EDE during matter-domination </a:t>
                </a:r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519640BB-FA48-F593-320F-1A16DE2DB6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341119" y="1901952"/>
                <a:ext cx="6764913" cy="4488688"/>
              </a:xfrm>
              <a:blipFill>
                <a:blip r:embed="rId3"/>
                <a:stretch>
                  <a:fillRect l="-187" t="-282" r="-9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A54AD574-06EF-B3A0-F6D0-EDC8DC02544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872" y="520000"/>
            <a:ext cx="3110203" cy="553307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D5245C-D776-EA03-E957-EA199141EC1A}"/>
              </a:ext>
            </a:extLst>
          </p:cNvPr>
          <p:cNvSpPr txBox="1"/>
          <p:nvPr/>
        </p:nvSpPr>
        <p:spPr>
          <a:xfrm>
            <a:off x="8298372" y="6105710"/>
            <a:ext cx="3515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Ramadan, </a:t>
            </a:r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et al [2309.08082]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0145170-A294-73A9-F84A-BCFE053B7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EDE and dark energy 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40000"/>
                    <a:lumOff val="60000"/>
                  </a:schemeClr>
                </a:solidFill>
              </a:rPr>
              <a:t>Attractive EDE coupled to dark energy </a:t>
            </a:r>
          </a:p>
        </p:txBody>
      </p:sp>
    </p:spTree>
    <p:extLst>
      <p:ext uri="{BB962C8B-B14F-4D97-AF65-F5344CB8AC3E}">
        <p14:creationId xmlns:p14="http://schemas.microsoft.com/office/powerpoint/2010/main" val="413571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319373-74E2-586F-0FF1-0D5ED6E4E1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351E6BB-BF4F-E6DF-2998-F2B3B8915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Cosmic observables </a:t>
            </a:r>
          </a:p>
        </p:txBody>
      </p:sp>
      <p:graphicFrame>
        <p:nvGraphicFramePr>
          <p:cNvPr id="25" name="Content Placeholder 24">
            <a:extLst>
              <a:ext uri="{FF2B5EF4-FFF2-40B4-BE49-F238E27FC236}">
                <a16:creationId xmlns:a16="http://schemas.microsoft.com/office/drawing/2014/main" id="{1C5CE00F-CC99-B9F9-6D81-D2C0EEAFC3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1475626"/>
              </p:ext>
            </p:extLst>
          </p:nvPr>
        </p:nvGraphicFramePr>
        <p:xfrm>
          <a:off x="1341438" y="1901824"/>
          <a:ext cx="9509124" cy="366207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169708">
                  <a:extLst>
                    <a:ext uri="{9D8B030D-6E8A-4147-A177-3AD203B41FA5}">
                      <a16:colId xmlns:a16="http://schemas.microsoft.com/office/drawing/2014/main" val="402130923"/>
                    </a:ext>
                  </a:extLst>
                </a:gridCol>
                <a:gridCol w="3169708">
                  <a:extLst>
                    <a:ext uri="{9D8B030D-6E8A-4147-A177-3AD203B41FA5}">
                      <a16:colId xmlns:a16="http://schemas.microsoft.com/office/drawing/2014/main" val="363801316"/>
                    </a:ext>
                  </a:extLst>
                </a:gridCol>
                <a:gridCol w="3169708">
                  <a:extLst>
                    <a:ext uri="{9D8B030D-6E8A-4147-A177-3AD203B41FA5}">
                      <a16:colId xmlns:a16="http://schemas.microsoft.com/office/drawing/2014/main" val="1052412614"/>
                    </a:ext>
                  </a:extLst>
                </a:gridCol>
              </a:tblGrid>
              <a:tr h="6103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Observable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Parameters probed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Physics sensitivity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6715087"/>
                  </a:ext>
                </a:extLst>
              </a:tr>
              <a:tr h="610345">
                <a:tc>
                  <a:txBody>
                    <a:bodyPr/>
                    <a:lstStyle/>
                    <a:p>
                      <a:r>
                        <a:rPr lang="en-GB" dirty="0"/>
                        <a:t>CMB primary anomalies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Background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207593"/>
                  </a:ext>
                </a:extLst>
              </a:tr>
              <a:tr h="610345">
                <a:tc>
                  <a:txBody>
                    <a:bodyPr/>
                    <a:lstStyle/>
                    <a:p>
                      <a:r>
                        <a:rPr lang="en-GB" dirty="0"/>
                        <a:t>CMB lensing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695054"/>
                  </a:ext>
                </a:extLst>
              </a:tr>
              <a:tr h="610345">
                <a:tc>
                  <a:txBody>
                    <a:bodyPr/>
                    <a:lstStyle/>
                    <a:p>
                      <a:r>
                        <a:rPr lang="en-GB" dirty="0"/>
                        <a:t>BAO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5036378"/>
                  </a:ext>
                </a:extLst>
              </a:tr>
              <a:tr h="610345">
                <a:tc>
                  <a:txBody>
                    <a:bodyPr/>
                    <a:lstStyle/>
                    <a:p>
                      <a:r>
                        <a:rPr lang="en-GB" dirty="0"/>
                        <a:t>Supernovae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2397670"/>
                  </a:ext>
                </a:extLst>
              </a:tr>
              <a:tr h="610345">
                <a:tc>
                  <a:txBody>
                    <a:bodyPr/>
                    <a:lstStyle/>
                    <a:p>
                      <a:r>
                        <a:rPr lang="en-GB" dirty="0"/>
                        <a:t>Distance ladder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6612430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25C225-C3BE-3EB4-28A8-F91D9B742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F6E7E6-4CBB-6D7E-BF4C-999C8FC4E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7295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E5D6D-1622-239A-01EE-7E76A2759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DER at late times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4C2B94-3E25-A735-7826-F3155C611D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9C767F-694F-C43E-943B-D6A8DD809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52D816-6EF3-D024-86D2-8B132BD52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70733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FB8D7-A891-AF45-A7FE-D575CBE5F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EDE and dark radiation 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40000"/>
                    <a:lumOff val="60000"/>
                  </a:schemeClr>
                </a:solidFill>
              </a:rPr>
              <a:t>Dissipative axion EDE coupled to dark radiation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02222BF-CD2A-D445-BF33-550BBAE4AD2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ln>
                <a:noFill/>
              </a:ln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en-US" dirty="0"/>
                  <a:t>Uncoupled scalar experiences </a:t>
                </a:r>
                <a:r>
                  <a:rPr lang="en-US" dirty="0">
                    <a:solidFill>
                      <a:schemeClr val="accent2"/>
                    </a:solidFill>
                  </a:rPr>
                  <a:t>Hubble friction</a:t>
                </a:r>
                <a:r>
                  <a:rPr lang="en-US" dirty="0"/>
                  <a:t>. Uncoupled DR dilutes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br>
                  <a:rPr lang="en-US" dirty="0"/>
                </a:br>
                <a:endParaRPr lang="ar-AE" dirty="0"/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i="1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̈"/>
                          <m:ctrlPr>
                            <a:rPr lang="ar-A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ar-AE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ar-AE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  <m:r>
                        <a:rPr lang="ar-AE" i="1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̇"/>
                          <m:ctrlPr>
                            <a:rPr lang="ar-A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ar-AE" i="1" dirty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ar-AE" i="1" dirty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ar-AE" i="1" dirty="0">
                  <a:latin typeface="Cambria Math" panose="02040503050406030204" pitchFamily="18" charset="0"/>
                </a:endParaRPr>
              </a:p>
              <a:p>
                <a:pPr marL="45720" indent="0">
                  <a:buNone/>
                </a:pPr>
                <a:br>
                  <a:rPr lang="en-US" i="1" dirty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ar-AE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ar-AE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</m:acc>
                        </m:e>
                        <m:sub>
                          <m:r>
                            <a:rPr lang="ar-AE" i="1" dirty="0">
                              <a:latin typeface="Cambria Math" panose="02040503050406030204" pitchFamily="18" charset="0"/>
                            </a:rPr>
                            <m:t>𝑑𝑟</m:t>
                          </m:r>
                        </m:sub>
                      </m:sSub>
                      <m:r>
                        <a:rPr lang="ar-AE" i="1" dirty="0">
                          <a:latin typeface="Cambria Math" panose="02040503050406030204" pitchFamily="18" charset="0"/>
                        </a:rPr>
                        <m:t>=−4</m:t>
                      </m:r>
                      <m:r>
                        <a:rPr lang="ar-AE" i="1" dirty="0">
                          <a:latin typeface="Cambria Math" panose="02040503050406030204" pitchFamily="18" charset="0"/>
                        </a:rPr>
                        <m:t>𝐻</m:t>
                      </m:r>
                      <m:sSub>
                        <m:sSubPr>
                          <m:ctrlPr>
                            <a:rPr lang="ar-A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 dirty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ar-AE" i="1" dirty="0">
                              <a:latin typeface="Cambria Math" panose="02040503050406030204" pitchFamily="18" charset="0"/>
                            </a:rPr>
                            <m:t>𝑑𝑟</m:t>
                          </m:r>
                        </m:sub>
                      </m:sSub>
                    </m:oMath>
                  </m:oMathPara>
                </a14:m>
                <a:endParaRPr lang="ar-AE" i="1" dirty="0">
                  <a:latin typeface="Cambria Math" panose="02040503050406030204" pitchFamily="18" charset="0"/>
                </a:endParaRPr>
              </a:p>
              <a:p>
                <a:endParaRPr lang="ar-AE" i="1" dirty="0">
                  <a:latin typeface="Cambria Math" panose="02040503050406030204" pitchFamily="18" charset="0"/>
                </a:endParaRPr>
              </a:p>
              <a:p>
                <a:endParaRPr lang="ar-AE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02222BF-CD2A-D445-BF33-550BBAE4AD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277" t="-153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03A5C8A8-3FA2-644C-B56A-060EC8EAFB9F}"/>
              </a:ext>
            </a:extLst>
          </p:cNvPr>
          <p:cNvSpPr txBox="1"/>
          <p:nvPr/>
        </p:nvSpPr>
        <p:spPr>
          <a:xfrm>
            <a:off x="6804456" y="6082863"/>
            <a:ext cx="4076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Berghaus &amp; </a:t>
            </a:r>
            <a:r>
              <a:rPr lang="en-GB" sz="1400" dirty="0">
                <a:solidFill>
                  <a:schemeClr val="accent1"/>
                </a:solidFill>
              </a:rPr>
              <a:t>Karwal</a:t>
            </a:r>
            <a:r>
              <a:rPr lang="en-GB" sz="1400" dirty="0"/>
              <a:t> [1911.06281]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A62019D-2169-1844-B47E-4718F2C10E6D}"/>
                  </a:ext>
                </a:extLst>
              </p:cNvPr>
              <p:cNvSpPr txBox="1"/>
              <p:nvPr/>
            </p:nvSpPr>
            <p:spPr>
              <a:xfrm>
                <a:off x="6096000" y="2366229"/>
                <a:ext cx="1250461" cy="5104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A62019D-2169-1844-B47E-4718F2C10E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366229"/>
                <a:ext cx="1250461" cy="510476"/>
              </a:xfrm>
              <a:prstGeom prst="rect">
                <a:avLst/>
              </a:prstGeom>
              <a:blipFill>
                <a:blip r:embed="rId4"/>
                <a:stretch>
                  <a:fillRect b="-365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CBB81942-122D-394D-85F2-72BC218F3DE9}"/>
              </a:ext>
            </a:extLst>
          </p:cNvPr>
          <p:cNvGrpSpPr/>
          <p:nvPr/>
        </p:nvGrpSpPr>
        <p:grpSpPr>
          <a:xfrm>
            <a:off x="6570759" y="566464"/>
            <a:ext cx="9682875" cy="4970999"/>
            <a:chOff x="6570759" y="566464"/>
            <a:chExt cx="9682875" cy="4970999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B61F611-D484-9744-8CF0-494E2151470D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7010520" y="3535279"/>
              <a:ext cx="452598" cy="50657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5A32C32-00EA-4C4D-9AED-5FF42AAE7F06}"/>
                </a:ext>
              </a:extLst>
            </p:cNvPr>
            <p:cNvSpPr/>
            <p:nvPr/>
          </p:nvSpPr>
          <p:spPr>
            <a:xfrm>
              <a:off x="6661646" y="3055534"/>
              <a:ext cx="398295" cy="38137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234DD19-0C2B-5E4D-BCC1-6F9C72D548C9}"/>
                </a:ext>
              </a:extLst>
            </p:cNvPr>
            <p:cNvCxnSpPr>
              <a:cxnSpLocks/>
            </p:cNvCxnSpPr>
            <p:nvPr/>
          </p:nvCxnSpPr>
          <p:spPr>
            <a:xfrm>
              <a:off x="6570759" y="5537463"/>
              <a:ext cx="480355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5CB3605-CD22-BF4E-B2AC-D31EA0D7F08D}"/>
                </a:ext>
              </a:extLst>
            </p:cNvPr>
            <p:cNvCxnSpPr>
              <a:cxnSpLocks/>
            </p:cNvCxnSpPr>
            <p:nvPr/>
          </p:nvCxnSpPr>
          <p:spPr>
            <a:xfrm>
              <a:off x="6570759" y="3056053"/>
              <a:ext cx="0" cy="24814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17">
              <a:extLst>
                <a:ext uri="{FF2B5EF4-FFF2-40B4-BE49-F238E27FC236}">
                  <a16:creationId xmlns:a16="http://schemas.microsoft.com/office/drawing/2014/main" id="{795D7C76-5A2C-EA45-BE36-2A8BBB689800}"/>
                </a:ext>
              </a:extLst>
            </p:cNvPr>
            <p:cNvSpPr/>
            <p:nvPr/>
          </p:nvSpPr>
          <p:spPr>
            <a:xfrm rot="10800000">
              <a:off x="6585181" y="566464"/>
              <a:ext cx="9668453" cy="4970999"/>
            </a:xfrm>
            <a:prstGeom prst="arc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EA3BD6-907E-194F-ABB8-367989303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8E04A9-0CB1-17DE-2E18-09C88E66C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41443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02222BF-CD2A-D445-BF33-550BBAE4AD2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ln>
                <a:noFill/>
              </a:ln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en-US" dirty="0"/>
                  <a:t>Scalar coupled to DR </a:t>
                </a:r>
                <a:r>
                  <a:rPr lang="en-US" dirty="0">
                    <a:solidFill>
                      <a:schemeClr val="accent2"/>
                    </a:solidFill>
                  </a:rPr>
                  <a:t>additionally</a:t>
                </a:r>
                <a:r>
                  <a:rPr lang="en-US" dirty="0"/>
                  <a:t>  experiences </a:t>
                </a:r>
                <a:r>
                  <a:rPr lang="en-US" dirty="0">
                    <a:solidFill>
                      <a:schemeClr val="accent3"/>
                    </a:solidFill>
                  </a:rPr>
                  <a:t>thermal friction </a:t>
                </a:r>
                <a:br>
                  <a:rPr lang="en-US" dirty="0">
                    <a:solidFill>
                      <a:schemeClr val="accent1"/>
                    </a:solidFill>
                  </a:rPr>
                </a:br>
                <a:endParaRPr lang="ar-AE" i="1" dirty="0">
                  <a:latin typeface="Cambria Math" panose="020405030504060302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i="1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̈"/>
                          <m:ctrlPr>
                            <a:rPr lang="ar-A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ar-AE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ar-AE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Υ</m:t>
                          </m:r>
                        </m:e>
                      </m:d>
                      <m:r>
                        <a:rPr lang="ar-AE" i="1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̇"/>
                          <m:ctrlPr>
                            <a:rPr lang="ar-A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ar-AE" i="1" dirty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ar-AE" i="1" dirty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ar-AE" i="1" dirty="0">
                  <a:latin typeface="Cambria Math" panose="02040503050406030204" pitchFamily="18" charset="0"/>
                </a:endParaRPr>
              </a:p>
              <a:p>
                <a:endParaRPr lang="ar-AE" i="1" dirty="0">
                  <a:latin typeface="Cambria Math" panose="020405030504060302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ar-AE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ar-AE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</m:acc>
                        </m:e>
                        <m:sub>
                          <m:r>
                            <a:rPr lang="ar-AE" i="1" dirty="0">
                              <a:latin typeface="Cambria Math" panose="02040503050406030204" pitchFamily="18" charset="0"/>
                            </a:rPr>
                            <m:t>𝑑𝑟</m:t>
                          </m:r>
                        </m:sub>
                      </m:sSub>
                      <m:r>
                        <a:rPr lang="ar-AE" i="1" dirty="0">
                          <a:latin typeface="Cambria Math" panose="02040503050406030204" pitchFamily="18" charset="0"/>
                        </a:rPr>
                        <m:t>=−4</m:t>
                      </m:r>
                      <m:r>
                        <a:rPr lang="ar-AE" i="1" dirty="0">
                          <a:latin typeface="Cambria Math" panose="02040503050406030204" pitchFamily="18" charset="0"/>
                        </a:rPr>
                        <m:t>𝐻</m:t>
                      </m:r>
                      <m:sSub>
                        <m:sSubPr>
                          <m:ctrlPr>
                            <a:rPr lang="ar-A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 dirty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ar-AE" i="1" dirty="0">
                              <a:latin typeface="Cambria Math" panose="02040503050406030204" pitchFamily="18" charset="0"/>
                            </a:rPr>
                            <m:t>𝑑𝑟</m:t>
                          </m:r>
                        </m:sub>
                      </m:sSub>
                      <m:r>
                        <a:rPr lang="ar-AE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dirty="0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Υ</m:t>
                      </m:r>
                      <m:sSup>
                        <m:sSupPr>
                          <m:ctrlPr>
                            <a:rPr lang="ar-AE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ar-AE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ar-AE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acc>
                        </m:e>
                        <m:sup>
                          <m:r>
                            <a:rPr lang="ar-AE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ar-AE" i="1" dirty="0">
                  <a:latin typeface="Cambria Math" panose="02040503050406030204" pitchFamily="18" charset="0"/>
                </a:endParaRPr>
              </a:p>
              <a:p>
                <a:endParaRPr lang="ar-AE" i="1" dirty="0">
                  <a:latin typeface="Cambria Math" panose="02040503050406030204" pitchFamily="18" charset="0"/>
                </a:endParaRPr>
              </a:p>
              <a:p>
                <a:endParaRPr lang="ar-AE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02222BF-CD2A-D445-BF33-550BBAE4AD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277" t="-153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03A5C8A8-3FA2-644C-B56A-060EC8EAFB9F}"/>
              </a:ext>
            </a:extLst>
          </p:cNvPr>
          <p:cNvSpPr txBox="1"/>
          <p:nvPr/>
        </p:nvSpPr>
        <p:spPr>
          <a:xfrm>
            <a:off x="6804456" y="6082863"/>
            <a:ext cx="4076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Berghaus &amp; </a:t>
            </a:r>
            <a:r>
              <a:rPr lang="en-GB" sz="1400" dirty="0">
                <a:solidFill>
                  <a:schemeClr val="accent1"/>
                </a:solidFill>
              </a:rPr>
              <a:t>Karwal</a:t>
            </a:r>
            <a:r>
              <a:rPr lang="en-GB" sz="1400" dirty="0"/>
              <a:t> [1911.06281]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A62019D-2169-1844-B47E-4718F2C10E6D}"/>
                  </a:ext>
                </a:extLst>
              </p:cNvPr>
              <p:cNvSpPr txBox="1"/>
              <p:nvPr/>
            </p:nvSpPr>
            <p:spPr>
              <a:xfrm>
                <a:off x="6096000" y="2366229"/>
                <a:ext cx="1250461" cy="5104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A62019D-2169-1844-B47E-4718F2C10E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366229"/>
                <a:ext cx="1250461" cy="510476"/>
              </a:xfrm>
              <a:prstGeom prst="rect">
                <a:avLst/>
              </a:prstGeom>
              <a:blipFill>
                <a:blip r:embed="rId4"/>
                <a:stretch>
                  <a:fillRect b="-365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C191A1E4-F673-4747-A904-462BE370E44E}"/>
              </a:ext>
            </a:extLst>
          </p:cNvPr>
          <p:cNvGrpSpPr/>
          <p:nvPr/>
        </p:nvGrpSpPr>
        <p:grpSpPr>
          <a:xfrm>
            <a:off x="6093631" y="566463"/>
            <a:ext cx="10160003" cy="4971000"/>
            <a:chOff x="6093631" y="566463"/>
            <a:chExt cx="10160003" cy="4971000"/>
          </a:xfrm>
        </p:grpSpPr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E2F2BB48-5BAE-7445-ABA3-30967B41E923}"/>
                </a:ext>
              </a:extLst>
            </p:cNvPr>
            <p:cNvSpPr/>
            <p:nvPr/>
          </p:nvSpPr>
          <p:spPr>
            <a:xfrm rot="10800000">
              <a:off x="6585181" y="566463"/>
              <a:ext cx="9668453" cy="4970999"/>
            </a:xfrm>
            <a:prstGeom prst="arc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234DD19-0C2B-5E4D-BCC1-6F9C72D548C9}"/>
                </a:ext>
              </a:extLst>
            </p:cNvPr>
            <p:cNvCxnSpPr>
              <a:cxnSpLocks/>
            </p:cNvCxnSpPr>
            <p:nvPr/>
          </p:nvCxnSpPr>
          <p:spPr>
            <a:xfrm>
              <a:off x="6570759" y="5537463"/>
              <a:ext cx="480355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5CB3605-CD22-BF4E-B2AC-D31EA0D7F08D}"/>
                </a:ext>
              </a:extLst>
            </p:cNvPr>
            <p:cNvCxnSpPr>
              <a:cxnSpLocks/>
            </p:cNvCxnSpPr>
            <p:nvPr/>
          </p:nvCxnSpPr>
          <p:spPr>
            <a:xfrm>
              <a:off x="6570759" y="3056053"/>
              <a:ext cx="0" cy="24814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eform: Shape 22">
              <a:extLst>
                <a:ext uri="{FF2B5EF4-FFF2-40B4-BE49-F238E27FC236}">
                  <a16:creationId xmlns:a16="http://schemas.microsoft.com/office/drawing/2014/main" id="{40BBDF9E-3703-D245-83A3-58C9E73C6873}"/>
                </a:ext>
              </a:extLst>
            </p:cNvPr>
            <p:cNvSpPr/>
            <p:nvPr/>
          </p:nvSpPr>
          <p:spPr>
            <a:xfrm rot="9846032">
              <a:off x="6093631" y="4175995"/>
              <a:ext cx="528772" cy="599708"/>
            </a:xfrm>
            <a:custGeom>
              <a:avLst/>
              <a:gdLst>
                <a:gd name="connsiteX0" fmla="*/ 0 w 751840"/>
                <a:gd name="connsiteY0" fmla="*/ 701040 h 701040"/>
                <a:gd name="connsiteX1" fmla="*/ 121920 w 751840"/>
                <a:gd name="connsiteY1" fmla="*/ 355600 h 701040"/>
                <a:gd name="connsiteX2" fmla="*/ 386080 w 751840"/>
                <a:gd name="connsiteY2" fmla="*/ 518160 h 701040"/>
                <a:gd name="connsiteX3" fmla="*/ 436880 w 751840"/>
                <a:gd name="connsiteY3" fmla="*/ 213360 h 701040"/>
                <a:gd name="connsiteX4" fmla="*/ 690880 w 751840"/>
                <a:gd name="connsiteY4" fmla="*/ 355600 h 701040"/>
                <a:gd name="connsiteX5" fmla="*/ 751840 w 751840"/>
                <a:gd name="connsiteY5" fmla="*/ 0 h 701040"/>
                <a:gd name="connsiteX6" fmla="*/ 751840 w 751840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1840" h="701040">
                  <a:moveTo>
                    <a:pt x="0" y="701040"/>
                  </a:moveTo>
                  <a:cubicBezTo>
                    <a:pt x="28786" y="543560"/>
                    <a:pt x="57573" y="386080"/>
                    <a:pt x="121920" y="355600"/>
                  </a:cubicBezTo>
                  <a:cubicBezTo>
                    <a:pt x="186267" y="325120"/>
                    <a:pt x="333587" y="541867"/>
                    <a:pt x="386080" y="518160"/>
                  </a:cubicBezTo>
                  <a:cubicBezTo>
                    <a:pt x="438573" y="494453"/>
                    <a:pt x="386080" y="240453"/>
                    <a:pt x="436880" y="213360"/>
                  </a:cubicBezTo>
                  <a:cubicBezTo>
                    <a:pt x="487680" y="186267"/>
                    <a:pt x="638387" y="391160"/>
                    <a:pt x="690880" y="355600"/>
                  </a:cubicBezTo>
                  <a:cubicBezTo>
                    <a:pt x="743373" y="320040"/>
                    <a:pt x="751840" y="0"/>
                    <a:pt x="751840" y="0"/>
                  </a:cubicBezTo>
                  <a:lnTo>
                    <a:pt x="751840" y="0"/>
                  </a:lnTo>
                </a:path>
              </a:pathLst>
            </a:cu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9" name="Freeform: Shape 23">
              <a:extLst>
                <a:ext uri="{FF2B5EF4-FFF2-40B4-BE49-F238E27FC236}">
                  <a16:creationId xmlns:a16="http://schemas.microsoft.com/office/drawing/2014/main" id="{5F940E23-5D1F-0B4B-A3ED-0A0664919639}"/>
                </a:ext>
              </a:extLst>
            </p:cNvPr>
            <p:cNvSpPr/>
            <p:nvPr/>
          </p:nvSpPr>
          <p:spPr>
            <a:xfrm rot="469843">
              <a:off x="7249989" y="2726674"/>
              <a:ext cx="528772" cy="599708"/>
            </a:xfrm>
            <a:custGeom>
              <a:avLst/>
              <a:gdLst>
                <a:gd name="connsiteX0" fmla="*/ 0 w 751840"/>
                <a:gd name="connsiteY0" fmla="*/ 701040 h 701040"/>
                <a:gd name="connsiteX1" fmla="*/ 121920 w 751840"/>
                <a:gd name="connsiteY1" fmla="*/ 355600 h 701040"/>
                <a:gd name="connsiteX2" fmla="*/ 386080 w 751840"/>
                <a:gd name="connsiteY2" fmla="*/ 518160 h 701040"/>
                <a:gd name="connsiteX3" fmla="*/ 436880 w 751840"/>
                <a:gd name="connsiteY3" fmla="*/ 213360 h 701040"/>
                <a:gd name="connsiteX4" fmla="*/ 690880 w 751840"/>
                <a:gd name="connsiteY4" fmla="*/ 355600 h 701040"/>
                <a:gd name="connsiteX5" fmla="*/ 751840 w 751840"/>
                <a:gd name="connsiteY5" fmla="*/ 0 h 701040"/>
                <a:gd name="connsiteX6" fmla="*/ 751840 w 751840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1840" h="701040">
                  <a:moveTo>
                    <a:pt x="0" y="701040"/>
                  </a:moveTo>
                  <a:cubicBezTo>
                    <a:pt x="28786" y="543560"/>
                    <a:pt x="57573" y="386080"/>
                    <a:pt x="121920" y="355600"/>
                  </a:cubicBezTo>
                  <a:cubicBezTo>
                    <a:pt x="186267" y="325120"/>
                    <a:pt x="333587" y="541867"/>
                    <a:pt x="386080" y="518160"/>
                  </a:cubicBezTo>
                  <a:cubicBezTo>
                    <a:pt x="438573" y="494453"/>
                    <a:pt x="386080" y="240453"/>
                    <a:pt x="436880" y="213360"/>
                  </a:cubicBezTo>
                  <a:cubicBezTo>
                    <a:pt x="487680" y="186267"/>
                    <a:pt x="638387" y="391160"/>
                    <a:pt x="690880" y="355600"/>
                  </a:cubicBezTo>
                  <a:cubicBezTo>
                    <a:pt x="743373" y="320040"/>
                    <a:pt x="751840" y="0"/>
                    <a:pt x="751840" y="0"/>
                  </a:cubicBezTo>
                  <a:lnTo>
                    <a:pt x="751840" y="0"/>
                  </a:lnTo>
                </a:path>
              </a:pathLst>
            </a:cu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: Shape 24">
              <a:extLst>
                <a:ext uri="{FF2B5EF4-FFF2-40B4-BE49-F238E27FC236}">
                  <a16:creationId xmlns:a16="http://schemas.microsoft.com/office/drawing/2014/main" id="{262EF6AB-170F-6C40-8C2D-817910AC4774}"/>
                </a:ext>
              </a:extLst>
            </p:cNvPr>
            <p:cNvSpPr/>
            <p:nvPr/>
          </p:nvSpPr>
          <p:spPr>
            <a:xfrm rot="2129496">
              <a:off x="7492449" y="3270886"/>
              <a:ext cx="528772" cy="599708"/>
            </a:xfrm>
            <a:custGeom>
              <a:avLst/>
              <a:gdLst>
                <a:gd name="connsiteX0" fmla="*/ 0 w 751840"/>
                <a:gd name="connsiteY0" fmla="*/ 701040 h 701040"/>
                <a:gd name="connsiteX1" fmla="*/ 121920 w 751840"/>
                <a:gd name="connsiteY1" fmla="*/ 355600 h 701040"/>
                <a:gd name="connsiteX2" fmla="*/ 386080 w 751840"/>
                <a:gd name="connsiteY2" fmla="*/ 518160 h 701040"/>
                <a:gd name="connsiteX3" fmla="*/ 436880 w 751840"/>
                <a:gd name="connsiteY3" fmla="*/ 213360 h 701040"/>
                <a:gd name="connsiteX4" fmla="*/ 690880 w 751840"/>
                <a:gd name="connsiteY4" fmla="*/ 355600 h 701040"/>
                <a:gd name="connsiteX5" fmla="*/ 751840 w 751840"/>
                <a:gd name="connsiteY5" fmla="*/ 0 h 701040"/>
                <a:gd name="connsiteX6" fmla="*/ 751840 w 751840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1840" h="701040">
                  <a:moveTo>
                    <a:pt x="0" y="701040"/>
                  </a:moveTo>
                  <a:cubicBezTo>
                    <a:pt x="28786" y="543560"/>
                    <a:pt x="57573" y="386080"/>
                    <a:pt x="121920" y="355600"/>
                  </a:cubicBezTo>
                  <a:cubicBezTo>
                    <a:pt x="186267" y="325120"/>
                    <a:pt x="333587" y="541867"/>
                    <a:pt x="386080" y="518160"/>
                  </a:cubicBezTo>
                  <a:cubicBezTo>
                    <a:pt x="438573" y="494453"/>
                    <a:pt x="386080" y="240453"/>
                    <a:pt x="436880" y="213360"/>
                  </a:cubicBezTo>
                  <a:cubicBezTo>
                    <a:pt x="487680" y="186267"/>
                    <a:pt x="638387" y="391160"/>
                    <a:pt x="690880" y="355600"/>
                  </a:cubicBezTo>
                  <a:cubicBezTo>
                    <a:pt x="743373" y="320040"/>
                    <a:pt x="751840" y="0"/>
                    <a:pt x="751840" y="0"/>
                  </a:cubicBezTo>
                  <a:lnTo>
                    <a:pt x="751840" y="0"/>
                  </a:lnTo>
                </a:path>
              </a:pathLst>
            </a:cu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: Shape 25">
              <a:extLst>
                <a:ext uri="{FF2B5EF4-FFF2-40B4-BE49-F238E27FC236}">
                  <a16:creationId xmlns:a16="http://schemas.microsoft.com/office/drawing/2014/main" id="{8DE8F518-FF42-684C-B9C5-B877F6A53E39}"/>
                </a:ext>
              </a:extLst>
            </p:cNvPr>
            <p:cNvSpPr/>
            <p:nvPr/>
          </p:nvSpPr>
          <p:spPr>
            <a:xfrm rot="18444553">
              <a:off x="6664787" y="4287476"/>
              <a:ext cx="528772" cy="599708"/>
            </a:xfrm>
            <a:custGeom>
              <a:avLst/>
              <a:gdLst>
                <a:gd name="connsiteX0" fmla="*/ 0 w 751840"/>
                <a:gd name="connsiteY0" fmla="*/ 701040 h 701040"/>
                <a:gd name="connsiteX1" fmla="*/ 121920 w 751840"/>
                <a:gd name="connsiteY1" fmla="*/ 355600 h 701040"/>
                <a:gd name="connsiteX2" fmla="*/ 386080 w 751840"/>
                <a:gd name="connsiteY2" fmla="*/ 518160 h 701040"/>
                <a:gd name="connsiteX3" fmla="*/ 436880 w 751840"/>
                <a:gd name="connsiteY3" fmla="*/ 213360 h 701040"/>
                <a:gd name="connsiteX4" fmla="*/ 690880 w 751840"/>
                <a:gd name="connsiteY4" fmla="*/ 355600 h 701040"/>
                <a:gd name="connsiteX5" fmla="*/ 751840 w 751840"/>
                <a:gd name="connsiteY5" fmla="*/ 0 h 701040"/>
                <a:gd name="connsiteX6" fmla="*/ 751840 w 751840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1840" h="701040">
                  <a:moveTo>
                    <a:pt x="0" y="701040"/>
                  </a:moveTo>
                  <a:cubicBezTo>
                    <a:pt x="28786" y="543560"/>
                    <a:pt x="57573" y="386080"/>
                    <a:pt x="121920" y="355600"/>
                  </a:cubicBezTo>
                  <a:cubicBezTo>
                    <a:pt x="186267" y="325120"/>
                    <a:pt x="333587" y="541867"/>
                    <a:pt x="386080" y="518160"/>
                  </a:cubicBezTo>
                  <a:cubicBezTo>
                    <a:pt x="438573" y="494453"/>
                    <a:pt x="386080" y="240453"/>
                    <a:pt x="436880" y="213360"/>
                  </a:cubicBezTo>
                  <a:cubicBezTo>
                    <a:pt x="487680" y="186267"/>
                    <a:pt x="638387" y="391160"/>
                    <a:pt x="690880" y="355600"/>
                  </a:cubicBezTo>
                  <a:cubicBezTo>
                    <a:pt x="743373" y="320040"/>
                    <a:pt x="751840" y="0"/>
                    <a:pt x="751840" y="0"/>
                  </a:cubicBezTo>
                  <a:lnTo>
                    <a:pt x="751840" y="0"/>
                  </a:lnTo>
                </a:path>
              </a:pathLst>
            </a:cu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: Shape 26">
              <a:extLst>
                <a:ext uri="{FF2B5EF4-FFF2-40B4-BE49-F238E27FC236}">
                  <a16:creationId xmlns:a16="http://schemas.microsoft.com/office/drawing/2014/main" id="{82CD335A-AC06-824E-B820-A5A6030058C9}"/>
                </a:ext>
              </a:extLst>
            </p:cNvPr>
            <p:cNvSpPr/>
            <p:nvPr/>
          </p:nvSpPr>
          <p:spPr>
            <a:xfrm rot="793367">
              <a:off x="7793040" y="3786825"/>
              <a:ext cx="528772" cy="599708"/>
            </a:xfrm>
            <a:custGeom>
              <a:avLst/>
              <a:gdLst>
                <a:gd name="connsiteX0" fmla="*/ 0 w 751840"/>
                <a:gd name="connsiteY0" fmla="*/ 701040 h 701040"/>
                <a:gd name="connsiteX1" fmla="*/ 121920 w 751840"/>
                <a:gd name="connsiteY1" fmla="*/ 355600 h 701040"/>
                <a:gd name="connsiteX2" fmla="*/ 386080 w 751840"/>
                <a:gd name="connsiteY2" fmla="*/ 518160 h 701040"/>
                <a:gd name="connsiteX3" fmla="*/ 436880 w 751840"/>
                <a:gd name="connsiteY3" fmla="*/ 213360 h 701040"/>
                <a:gd name="connsiteX4" fmla="*/ 690880 w 751840"/>
                <a:gd name="connsiteY4" fmla="*/ 355600 h 701040"/>
                <a:gd name="connsiteX5" fmla="*/ 751840 w 751840"/>
                <a:gd name="connsiteY5" fmla="*/ 0 h 701040"/>
                <a:gd name="connsiteX6" fmla="*/ 751840 w 751840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1840" h="701040">
                  <a:moveTo>
                    <a:pt x="0" y="701040"/>
                  </a:moveTo>
                  <a:cubicBezTo>
                    <a:pt x="28786" y="543560"/>
                    <a:pt x="57573" y="386080"/>
                    <a:pt x="121920" y="355600"/>
                  </a:cubicBezTo>
                  <a:cubicBezTo>
                    <a:pt x="186267" y="325120"/>
                    <a:pt x="333587" y="541867"/>
                    <a:pt x="386080" y="518160"/>
                  </a:cubicBezTo>
                  <a:cubicBezTo>
                    <a:pt x="438573" y="494453"/>
                    <a:pt x="386080" y="240453"/>
                    <a:pt x="436880" y="213360"/>
                  </a:cubicBezTo>
                  <a:cubicBezTo>
                    <a:pt x="487680" y="186267"/>
                    <a:pt x="638387" y="391160"/>
                    <a:pt x="690880" y="355600"/>
                  </a:cubicBezTo>
                  <a:cubicBezTo>
                    <a:pt x="743373" y="320040"/>
                    <a:pt x="751840" y="0"/>
                    <a:pt x="751840" y="0"/>
                  </a:cubicBezTo>
                  <a:lnTo>
                    <a:pt x="751840" y="0"/>
                  </a:lnTo>
                </a:path>
              </a:pathLst>
            </a:cu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3" name="Freeform: Shape 27">
              <a:extLst>
                <a:ext uri="{FF2B5EF4-FFF2-40B4-BE49-F238E27FC236}">
                  <a16:creationId xmlns:a16="http://schemas.microsoft.com/office/drawing/2014/main" id="{42701C77-DD8C-1047-88B6-44BDC5A99505}"/>
                </a:ext>
              </a:extLst>
            </p:cNvPr>
            <p:cNvSpPr/>
            <p:nvPr/>
          </p:nvSpPr>
          <p:spPr>
            <a:xfrm rot="4623207">
              <a:off x="8144507" y="2914375"/>
              <a:ext cx="528772" cy="599708"/>
            </a:xfrm>
            <a:custGeom>
              <a:avLst/>
              <a:gdLst>
                <a:gd name="connsiteX0" fmla="*/ 0 w 751840"/>
                <a:gd name="connsiteY0" fmla="*/ 701040 h 701040"/>
                <a:gd name="connsiteX1" fmla="*/ 121920 w 751840"/>
                <a:gd name="connsiteY1" fmla="*/ 355600 h 701040"/>
                <a:gd name="connsiteX2" fmla="*/ 386080 w 751840"/>
                <a:gd name="connsiteY2" fmla="*/ 518160 h 701040"/>
                <a:gd name="connsiteX3" fmla="*/ 436880 w 751840"/>
                <a:gd name="connsiteY3" fmla="*/ 213360 h 701040"/>
                <a:gd name="connsiteX4" fmla="*/ 690880 w 751840"/>
                <a:gd name="connsiteY4" fmla="*/ 355600 h 701040"/>
                <a:gd name="connsiteX5" fmla="*/ 751840 w 751840"/>
                <a:gd name="connsiteY5" fmla="*/ 0 h 701040"/>
                <a:gd name="connsiteX6" fmla="*/ 751840 w 751840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1840" h="701040">
                  <a:moveTo>
                    <a:pt x="0" y="701040"/>
                  </a:moveTo>
                  <a:cubicBezTo>
                    <a:pt x="28786" y="543560"/>
                    <a:pt x="57573" y="386080"/>
                    <a:pt x="121920" y="355600"/>
                  </a:cubicBezTo>
                  <a:cubicBezTo>
                    <a:pt x="186267" y="325120"/>
                    <a:pt x="333587" y="541867"/>
                    <a:pt x="386080" y="518160"/>
                  </a:cubicBezTo>
                  <a:cubicBezTo>
                    <a:pt x="438573" y="494453"/>
                    <a:pt x="386080" y="240453"/>
                    <a:pt x="436880" y="213360"/>
                  </a:cubicBezTo>
                  <a:cubicBezTo>
                    <a:pt x="487680" y="186267"/>
                    <a:pt x="638387" y="391160"/>
                    <a:pt x="690880" y="355600"/>
                  </a:cubicBezTo>
                  <a:cubicBezTo>
                    <a:pt x="743373" y="320040"/>
                    <a:pt x="751840" y="0"/>
                    <a:pt x="751840" y="0"/>
                  </a:cubicBezTo>
                  <a:lnTo>
                    <a:pt x="751840" y="0"/>
                  </a:lnTo>
                </a:path>
              </a:pathLst>
            </a:cu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4" name="Freeform: Shape 28">
              <a:extLst>
                <a:ext uri="{FF2B5EF4-FFF2-40B4-BE49-F238E27FC236}">
                  <a16:creationId xmlns:a16="http://schemas.microsoft.com/office/drawing/2014/main" id="{83280CF8-2FAC-0F4F-9A43-0AC172DE7A42}"/>
                </a:ext>
              </a:extLst>
            </p:cNvPr>
            <p:cNvSpPr/>
            <p:nvPr/>
          </p:nvSpPr>
          <p:spPr>
            <a:xfrm rot="17279803">
              <a:off x="7253836" y="4575134"/>
              <a:ext cx="528772" cy="599708"/>
            </a:xfrm>
            <a:custGeom>
              <a:avLst/>
              <a:gdLst>
                <a:gd name="connsiteX0" fmla="*/ 0 w 751840"/>
                <a:gd name="connsiteY0" fmla="*/ 701040 h 701040"/>
                <a:gd name="connsiteX1" fmla="*/ 121920 w 751840"/>
                <a:gd name="connsiteY1" fmla="*/ 355600 h 701040"/>
                <a:gd name="connsiteX2" fmla="*/ 386080 w 751840"/>
                <a:gd name="connsiteY2" fmla="*/ 518160 h 701040"/>
                <a:gd name="connsiteX3" fmla="*/ 436880 w 751840"/>
                <a:gd name="connsiteY3" fmla="*/ 213360 h 701040"/>
                <a:gd name="connsiteX4" fmla="*/ 690880 w 751840"/>
                <a:gd name="connsiteY4" fmla="*/ 355600 h 701040"/>
                <a:gd name="connsiteX5" fmla="*/ 751840 w 751840"/>
                <a:gd name="connsiteY5" fmla="*/ 0 h 701040"/>
                <a:gd name="connsiteX6" fmla="*/ 751840 w 751840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1840" h="701040">
                  <a:moveTo>
                    <a:pt x="0" y="701040"/>
                  </a:moveTo>
                  <a:cubicBezTo>
                    <a:pt x="28786" y="543560"/>
                    <a:pt x="57573" y="386080"/>
                    <a:pt x="121920" y="355600"/>
                  </a:cubicBezTo>
                  <a:cubicBezTo>
                    <a:pt x="186267" y="325120"/>
                    <a:pt x="333587" y="541867"/>
                    <a:pt x="386080" y="518160"/>
                  </a:cubicBezTo>
                  <a:cubicBezTo>
                    <a:pt x="438573" y="494453"/>
                    <a:pt x="386080" y="240453"/>
                    <a:pt x="436880" y="213360"/>
                  </a:cubicBezTo>
                  <a:cubicBezTo>
                    <a:pt x="487680" y="186267"/>
                    <a:pt x="638387" y="391160"/>
                    <a:pt x="690880" y="355600"/>
                  </a:cubicBezTo>
                  <a:cubicBezTo>
                    <a:pt x="743373" y="320040"/>
                    <a:pt x="751840" y="0"/>
                    <a:pt x="751840" y="0"/>
                  </a:cubicBezTo>
                  <a:lnTo>
                    <a:pt x="751840" y="0"/>
                  </a:lnTo>
                </a:path>
              </a:pathLst>
            </a:cu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4C434DCD-8212-0642-A630-C3C1B4FF677E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7010520" y="3535279"/>
              <a:ext cx="452598" cy="50657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89BCDCF-2444-9B47-9146-2ECC440EEDC4}"/>
                </a:ext>
              </a:extLst>
            </p:cNvPr>
            <p:cNvSpPr/>
            <p:nvPr/>
          </p:nvSpPr>
          <p:spPr>
            <a:xfrm>
              <a:off x="6661646" y="3055534"/>
              <a:ext cx="398295" cy="38137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BA9D1B-0440-6F41-B01F-8FAB71490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73C9B-7E14-DE49-8BC8-C78B1FC5C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71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D5EA2B9-7EAB-3339-8912-D5983DA70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EDE and dark radiation 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40000"/>
                    <a:lumOff val="60000"/>
                  </a:schemeClr>
                </a:solidFill>
              </a:rPr>
              <a:t>Dissipative axion EDE coupled to dark radiation </a:t>
            </a:r>
          </a:p>
        </p:txBody>
      </p:sp>
    </p:spTree>
    <p:extLst>
      <p:ext uri="{BB962C8B-B14F-4D97-AF65-F5344CB8AC3E}">
        <p14:creationId xmlns:p14="http://schemas.microsoft.com/office/powerpoint/2010/main" val="238939305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7A715-A92B-7C4D-A10C-8CD92A498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5702F-DD0C-DC4C-8F3B-AF1547951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72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A5C8A8-3FA2-644C-B56A-060EC8EAFB9F}"/>
              </a:ext>
            </a:extLst>
          </p:cNvPr>
          <p:cNvSpPr txBox="1"/>
          <p:nvPr/>
        </p:nvSpPr>
        <p:spPr>
          <a:xfrm>
            <a:off x="6804456" y="6082863"/>
            <a:ext cx="4076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Berghaus &amp; </a:t>
            </a:r>
            <a:r>
              <a:rPr lang="en-GB" sz="1400" dirty="0">
                <a:solidFill>
                  <a:schemeClr val="accent1"/>
                </a:solidFill>
              </a:rPr>
              <a:t>Karwal</a:t>
            </a:r>
            <a:r>
              <a:rPr lang="en-GB" sz="1400" dirty="0"/>
              <a:t> [1911.06281]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31E49DCD-F69B-294E-8167-C1267A6DA96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45720" indent="0">
                  <a:buNone/>
                </a:pPr>
                <a:endParaRPr lang="en-US" i="1" dirty="0">
                  <a:solidFill>
                    <a:schemeClr val="accent1"/>
                  </a:solidFill>
                  <a:latin typeface="Cambria Math" panose="020405030504060302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ar-AE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ar-AE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ar-AE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>
                              <a:latin typeface="Cambria Math" panose="02040503050406030204" pitchFamily="18" charset="0"/>
                            </a:rPr>
                            <m:t>Υ</m:t>
                          </m:r>
                          <m:d>
                            <m:dPr>
                              <m:ctrlPr>
                                <a:rPr lang="ar-A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ar-A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ar-AE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ar-AE" i="1">
                                      <a:latin typeface="Cambria Math" panose="02040503050406030204" pitchFamily="18" charset="0"/>
                                    </a:rPr>
                                    <m:t>𝑑𝑟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ar-AE" i="1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̇"/>
                          <m:ctrlPr>
                            <a:rPr lang="ar-AE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ar-AE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ar-AE" i="1" dirty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ar-AE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ar-AE" i="1" dirty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ar-AE" i="1" dirty="0">
                  <a:latin typeface="Cambria Math" panose="02040503050406030204" pitchFamily="18" charset="0"/>
                </a:endParaRPr>
              </a:p>
              <a:p>
                <a:endParaRPr lang="ar-AE" i="1" dirty="0">
                  <a:latin typeface="Cambria Math" panose="020405030504060302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i="1" dirty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ar-AE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ar-AE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</m:acc>
                        </m:e>
                        <m:sub>
                          <m:r>
                            <a:rPr lang="ar-AE" i="1" dirty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𝑑𝑟</m:t>
                          </m:r>
                        </m:sub>
                      </m:sSub>
                      <m:r>
                        <a:rPr lang="ar-AE" i="1" dirty="0">
                          <a:latin typeface="Cambria Math" panose="02040503050406030204" pitchFamily="18" charset="0"/>
                        </a:rPr>
                        <m:t>=−4</m:t>
                      </m:r>
                      <m:r>
                        <a:rPr lang="ar-AE" i="1" dirty="0">
                          <a:latin typeface="Cambria Math" panose="02040503050406030204" pitchFamily="18" charset="0"/>
                        </a:rPr>
                        <m:t>𝐻</m:t>
                      </m:r>
                      <m:sSub>
                        <m:sSubPr>
                          <m:ctrlPr>
                            <a:rPr lang="ar-AE" i="1" dirty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 dirty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ar-AE" i="1" dirty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𝑑𝑟</m:t>
                          </m:r>
                        </m:sub>
                      </m:sSub>
                      <m:r>
                        <a:rPr lang="ar-AE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dirty="0">
                          <a:latin typeface="Cambria Math" panose="02040503050406030204" pitchFamily="18" charset="0"/>
                        </a:rPr>
                        <m:t>Υ</m:t>
                      </m:r>
                      <m:d>
                        <m:dPr>
                          <m:ctrlPr>
                            <a:rPr lang="ar-AE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ar-AE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i="1" dirty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ar-AE" i="1" dirty="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ar-AE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ar-AE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ar-AE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acc>
                        </m:e>
                        <m:sup>
                          <m:r>
                            <a:rPr lang="ar-AE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ar-AE" i="1" dirty="0">
                  <a:latin typeface="Cambria Math" panose="02040503050406030204" pitchFamily="18" charset="0"/>
                </a:endParaRPr>
              </a:p>
              <a:p>
                <a:endParaRPr lang="ar-AE" i="1" dirty="0">
                  <a:latin typeface="Cambria Math" panose="020405030504060302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ar-AE" i="1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ar-A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ar-AE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ar-AE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𝑒𝑑𝑒</m:t>
                          </m:r>
                        </m:sub>
                      </m:sSub>
                    </m:oMath>
                  </m:oMathPara>
                </a14:m>
                <a:endParaRPr lang="ar-AE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ar-AE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l-GR">
                          <a:latin typeface="Cambria Math" panose="02040503050406030204" pitchFamily="18" charset="0"/>
                        </a:rPr>
                        <m:t>Υ</m:t>
                      </m:r>
                      <m:d>
                        <m:d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ar-A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dr</m:t>
                              </m:r>
                            </m:sub>
                          </m:sSub>
                        </m:e>
                      </m:d>
                      <m:r>
                        <a:rPr lang="ar-A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ar-AE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ar-AE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ar-AE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ar-AE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ar-A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=1/3</m:t>
                      </m:r>
                    </m:oMath>
                  </m:oMathPara>
                </a14:m>
                <a:endParaRPr lang="ar-AE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" indent="0">
                  <a:buNone/>
                </a:pPr>
                <a:r>
                  <a:rPr lang="en-US" dirty="0"/>
                  <a:t>Robust to choice of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ar-AE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31E49DCD-F69B-294E-8167-C1267A6DA9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Content Placeholder 9">
            <a:extLst>
              <a:ext uri="{FF2B5EF4-FFF2-40B4-BE49-F238E27FC236}">
                <a16:creationId xmlns:a16="http://schemas.microsoft.com/office/drawing/2014/main" id="{7FD10A68-27F4-9A49-AAC4-FF0494FBAAA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563" y="2255837"/>
            <a:ext cx="4572000" cy="3416300"/>
          </a:xfrm>
          <a:solidFill>
            <a:schemeClr val="tx1"/>
          </a:solidFill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30FA02A-B56A-FC45-BAF2-1FEBBA31EF87}"/>
              </a:ext>
            </a:extLst>
          </p:cNvPr>
          <p:cNvCxnSpPr/>
          <p:nvPr/>
        </p:nvCxnSpPr>
        <p:spPr>
          <a:xfrm>
            <a:off x="9416859" y="3507011"/>
            <a:ext cx="0" cy="546100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6BEA544-5012-9641-99CC-349B7B1AFE46}"/>
                  </a:ext>
                </a:extLst>
              </p:cNvPr>
              <p:cNvSpPr txBox="1"/>
              <p:nvPr/>
            </p:nvSpPr>
            <p:spPr>
              <a:xfrm>
                <a:off x="9368136" y="3342782"/>
                <a:ext cx="616878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chemeClr val="bg2"/>
                              </a:solidFill>
                              <a:latin typeface="Cambria Math" charset="0"/>
                            </a:rPr>
                            <m:t>𝒆</m:t>
                          </m:r>
                          <m:r>
                            <a:rPr lang="en-US" sz="12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sz="1200" b="1" i="1" smtClean="0">
                              <a:solidFill>
                                <a:schemeClr val="bg2"/>
                              </a:solidFill>
                              <a:latin typeface="Cambria Math" charset="0"/>
                            </a:rPr>
                            <m:t>𝒆</m:t>
                          </m:r>
                        </m:sub>
                      </m:sSub>
                      <m:r>
                        <a:rPr lang="en-US" sz="12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2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6BEA544-5012-9641-99CC-349B7B1AFE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8136" y="3342782"/>
                <a:ext cx="616878" cy="276999"/>
              </a:xfrm>
              <a:prstGeom prst="rect">
                <a:avLst/>
              </a:prstGeom>
              <a:blipFill>
                <a:blip r:embed="rId5"/>
                <a:stretch>
                  <a:fillRect b="-434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AC21243-0F1D-EC4F-83FD-4EA6AE0FC0ED}"/>
              </a:ext>
            </a:extLst>
          </p:cNvPr>
          <p:cNvCxnSpPr>
            <a:cxnSpLocks/>
          </p:cNvCxnSpPr>
          <p:nvPr/>
        </p:nvCxnSpPr>
        <p:spPr>
          <a:xfrm>
            <a:off x="9416859" y="3121274"/>
            <a:ext cx="0" cy="1983082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BFA32F2-674E-EC42-8083-F4835CCAC69E}"/>
              </a:ext>
            </a:extLst>
          </p:cNvPr>
          <p:cNvCxnSpPr/>
          <p:nvPr/>
        </p:nvCxnSpPr>
        <p:spPr>
          <a:xfrm>
            <a:off x="9112059" y="4901772"/>
            <a:ext cx="609600" cy="0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8E1CAD3-0EAB-C34C-969F-87E3A3E895CA}"/>
                  </a:ext>
                </a:extLst>
              </p:cNvPr>
              <p:cNvSpPr txBox="1"/>
              <p:nvPr/>
            </p:nvSpPr>
            <p:spPr>
              <a:xfrm>
                <a:off x="9310387" y="4622976"/>
                <a:ext cx="56815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solidFill>
                                <a:schemeClr val="bg2"/>
                              </a:solidFill>
                              <a:latin typeface="Cambria Math" charset="0"/>
                            </a:rPr>
                            <m:t>𝒛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chemeClr val="bg2"/>
                              </a:solidFill>
                              <a:latin typeface="Cambria Math" charset="0"/>
                            </a:rPr>
                            <m:t>𝒄</m:t>
                          </m:r>
                        </m:sub>
                      </m:sSub>
                      <m:r>
                        <a:rPr lang="en-US" sz="12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200" b="1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8E1CAD3-0EAB-C34C-969F-87E3A3E895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0387" y="4622976"/>
                <a:ext cx="568155" cy="276999"/>
              </a:xfrm>
              <a:prstGeom prst="rect">
                <a:avLst/>
              </a:prstGeom>
              <a:blipFill>
                <a:blip r:embed="rId6"/>
                <a:stretch>
                  <a:fillRect b="-869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3600828-504B-C14B-8398-9167262ED8CE}"/>
              </a:ext>
            </a:extLst>
          </p:cNvPr>
          <p:cNvCxnSpPr>
            <a:cxnSpLocks/>
          </p:cNvCxnSpPr>
          <p:nvPr/>
        </p:nvCxnSpPr>
        <p:spPr>
          <a:xfrm>
            <a:off x="8268695" y="4184591"/>
            <a:ext cx="215466" cy="222290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9E48009-60F5-FE44-98E8-E8F059E4E597}"/>
                  </a:ext>
                </a:extLst>
              </p:cNvPr>
              <p:cNvSpPr txBox="1"/>
              <p:nvPr/>
            </p:nvSpPr>
            <p:spPr>
              <a:xfrm>
                <a:off x="7646263" y="3914401"/>
                <a:ext cx="1244863" cy="2945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sub>
                      </m:sSub>
                      <m:r>
                        <a:rPr lang="en-US" sz="12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2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2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12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2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9E48009-60F5-FE44-98E8-E8F059E4E5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6263" y="3914401"/>
                <a:ext cx="1244863" cy="29456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>
            <a:extLst>
              <a:ext uri="{FF2B5EF4-FFF2-40B4-BE49-F238E27FC236}">
                <a16:creationId xmlns:a16="http://schemas.microsoft.com/office/drawing/2014/main" id="{489FFCEA-D3D1-3C7F-53EC-E297080A4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EDE and dark radiation 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40000"/>
                    <a:lumOff val="60000"/>
                  </a:schemeClr>
                </a:solidFill>
              </a:rPr>
              <a:t>Dissipative axion EDE coupled to dark radiation </a:t>
            </a:r>
          </a:p>
        </p:txBody>
      </p:sp>
    </p:spTree>
    <p:extLst>
      <p:ext uri="{BB962C8B-B14F-4D97-AF65-F5344CB8AC3E}">
        <p14:creationId xmlns:p14="http://schemas.microsoft.com/office/powerpoint/2010/main" val="313135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0" grpId="0"/>
      <p:bldP spid="42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5F8A9-8629-4F58-F34F-6FE9C68AC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EA01D-51F1-F7EE-D8A0-9CD3ACC9B7B0}"/>
              </a:ext>
            </a:extLst>
          </p:cNvPr>
          <p:cNvSpPr txBox="1"/>
          <p:nvPr/>
        </p:nvSpPr>
        <p:spPr>
          <a:xfrm>
            <a:off x="1338733" y="2132830"/>
            <a:ext cx="4847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Fit to CMB+BAO+SNe+H0+DES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A034FF6-8788-5BA5-4711-E799D5B019AB}"/>
                  </a:ext>
                </a:extLst>
              </p:cNvPr>
              <p:cNvSpPr txBox="1"/>
              <p:nvPr/>
            </p:nvSpPr>
            <p:spPr>
              <a:xfrm>
                <a:off x="1338733" y="2934208"/>
                <a:ext cx="4902200" cy="1521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Higher </a:t>
                </a:r>
                <a:r>
                  <a:rPr lang="en-GB" dirty="0"/>
                  <a:t>Hubble than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E777BF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>
                    <a:solidFill>
                      <a:srgbClr val="E777BF"/>
                    </a:solidFill>
                  </a:rPr>
                  <a:t>CDM</a:t>
                </a:r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Similar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GB" dirty="0"/>
                  <a:t>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solidFill>
                          <a:srgbClr val="E777BF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>
                    <a:solidFill>
                      <a:srgbClr val="E777BF"/>
                    </a:solidFill>
                  </a:rPr>
                  <a:t>CDM </a:t>
                </a:r>
                <a:r>
                  <a:rPr lang="en-GB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Extra radiation </a:t>
                </a:r>
                <a:r>
                  <a:rPr lang="en-GB" dirty="0"/>
                  <a:t>preferred over EDE-like injection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Similar</a:t>
                </a:r>
                <a:r>
                  <a:rPr lang="en-GB" dirty="0"/>
                  <a:t> fit to CMB as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rgbClr val="E777BF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>
                    <a:solidFill>
                      <a:srgbClr val="E777BF"/>
                    </a:solidFill>
                  </a:rPr>
                  <a:t>CDM</a:t>
                </a:r>
                <a:r>
                  <a:rPr lang="en-GB" dirty="0"/>
                  <a:t>, but </a:t>
                </a:r>
                <a:r>
                  <a:rPr lang="en-GB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worse</a:t>
                </a:r>
                <a:r>
                  <a:rPr lang="en-GB" dirty="0"/>
                  <a:t> than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rgbClr val="E777BF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>
                    <a:solidFill>
                      <a:srgbClr val="E777BF"/>
                    </a:solidFill>
                  </a:rPr>
                  <a:t>CDM </a:t>
                </a:r>
                <a:r>
                  <a:rPr lang="en-GB" dirty="0"/>
                  <a:t>fit to concordant data 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A034FF6-8788-5BA5-4711-E799D5B019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8733" y="2934208"/>
                <a:ext cx="4902200" cy="1521827"/>
              </a:xfrm>
              <a:prstGeom prst="rect">
                <a:avLst/>
              </a:prstGeom>
              <a:blipFill>
                <a:blip r:embed="rId2"/>
                <a:stretch>
                  <a:fillRect l="-775" t="-1653" r="-517" b="-66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8852C537-F356-D1DE-8FE4-51ECB262100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600" y="844784"/>
            <a:ext cx="5740400" cy="5727004"/>
          </a:xfr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7EF68A7-2A4D-7D5E-C78D-272B28AF24FB}"/>
              </a:ext>
            </a:extLst>
          </p:cNvPr>
          <p:cNvSpPr txBox="1"/>
          <p:nvPr/>
        </p:nvSpPr>
        <p:spPr>
          <a:xfrm>
            <a:off x="3524052" y="6231295"/>
            <a:ext cx="3052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Berghaus &amp; </a:t>
            </a:r>
            <a:r>
              <a:rPr lang="en-GB" sz="1600" dirty="0" err="1">
                <a:solidFill>
                  <a:schemeClr val="accent1"/>
                </a:solidFill>
              </a:rPr>
              <a:t>Karwal</a:t>
            </a:r>
            <a:r>
              <a:rPr lang="en-GB" sz="1600" dirty="0"/>
              <a:t> [2204.09133]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6E34232-5655-A948-360D-76EDC511A5FE}"/>
                  </a:ext>
                </a:extLst>
              </p:cNvPr>
              <p:cNvSpPr txBox="1"/>
              <p:nvPr/>
            </p:nvSpPr>
            <p:spPr>
              <a:xfrm>
                <a:off x="1338733" y="4732376"/>
                <a:ext cx="4401668" cy="9455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Dissipative axion</a:t>
                </a:r>
                <a:r>
                  <a:rPr lang="en-GB" dirty="0"/>
                  <a:t> </a:t>
                </a:r>
                <a:r>
                  <a:rPr lang="en-GB" dirty="0">
                    <a:solidFill>
                      <a:schemeClr val="tx1"/>
                    </a:solidFill>
                  </a:rPr>
                  <a:t>performs better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:r>
                  <a:rPr lang="en-GB" dirty="0">
                    <a:solidFill>
                      <a:schemeClr val="tx1"/>
                    </a:solidFill>
                  </a:rPr>
                  <a:t>but suffers the same CMB constraints as other extra radiation 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6E34232-5655-A948-360D-76EDC511A5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8733" y="4732376"/>
                <a:ext cx="4401668" cy="945580"/>
              </a:xfrm>
              <a:prstGeom prst="rect">
                <a:avLst/>
              </a:prstGeom>
              <a:blipFill>
                <a:blip r:embed="rId4"/>
                <a:stretch>
                  <a:fillRect l="-1149" t="-2667" b="-10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557EEBB3-3ACA-1B63-83B0-69FC62ABC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73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84A9F4-6657-7197-633F-63CF0B2AC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EDE and dark radiation 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40000"/>
                    <a:lumOff val="60000"/>
                  </a:schemeClr>
                </a:solidFill>
              </a:rPr>
              <a:t>DA EDE coupled to DR </a:t>
            </a:r>
          </a:p>
        </p:txBody>
      </p:sp>
    </p:spTree>
    <p:extLst>
      <p:ext uri="{BB962C8B-B14F-4D97-AF65-F5344CB8AC3E}">
        <p14:creationId xmlns:p14="http://schemas.microsoft.com/office/powerpoint/2010/main" val="120145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CABA76-3200-59A3-6E6B-EC986528F1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8DF342B-B903-DC1A-0C6A-7A5F25F4409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ln>
                <a:noFill/>
              </a:ln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en-US" dirty="0"/>
                  <a:t>Scalar coupled to DR </a:t>
                </a:r>
                <a:r>
                  <a:rPr lang="en-US" dirty="0">
                    <a:solidFill>
                      <a:schemeClr val="accent2"/>
                    </a:solidFill>
                  </a:rPr>
                  <a:t>additionally</a:t>
                </a:r>
                <a:r>
                  <a:rPr lang="en-US" dirty="0"/>
                  <a:t>  experiences </a:t>
                </a:r>
                <a:r>
                  <a:rPr lang="en-US" dirty="0">
                    <a:solidFill>
                      <a:schemeClr val="accent4"/>
                    </a:solidFill>
                  </a:rPr>
                  <a:t>thermal friction </a:t>
                </a:r>
                <a:br>
                  <a:rPr lang="en-US" dirty="0">
                    <a:solidFill>
                      <a:schemeClr val="accent1"/>
                    </a:solidFill>
                  </a:rPr>
                </a:br>
                <a:endParaRPr lang="ar-AE" i="1" dirty="0">
                  <a:latin typeface="Cambria Math" panose="020405030504060302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i="1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̈"/>
                          <m:ctrlPr>
                            <a:rPr lang="ar-A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ar-AE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ar-AE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Υ</m:t>
                          </m:r>
                        </m:e>
                      </m:d>
                      <m:r>
                        <a:rPr lang="ar-AE" i="1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̇"/>
                          <m:ctrlPr>
                            <a:rPr lang="ar-A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ar-AE" i="1" dirty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ar-AE" i="1" dirty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ar-AE" i="1" dirty="0">
                  <a:latin typeface="Cambria Math" panose="02040503050406030204" pitchFamily="18" charset="0"/>
                </a:endParaRPr>
              </a:p>
              <a:p>
                <a:endParaRPr lang="ar-AE" i="1" dirty="0">
                  <a:latin typeface="Cambria Math" panose="020405030504060302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ar-AE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ar-AE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</m:acc>
                        </m:e>
                        <m:sub>
                          <m:r>
                            <a:rPr lang="ar-AE" i="1" dirty="0">
                              <a:latin typeface="Cambria Math" panose="02040503050406030204" pitchFamily="18" charset="0"/>
                            </a:rPr>
                            <m:t>𝑑𝑟</m:t>
                          </m:r>
                        </m:sub>
                      </m:sSub>
                      <m:r>
                        <a:rPr lang="ar-AE" i="1" dirty="0">
                          <a:latin typeface="Cambria Math" panose="02040503050406030204" pitchFamily="18" charset="0"/>
                        </a:rPr>
                        <m:t>=−4</m:t>
                      </m:r>
                      <m:r>
                        <a:rPr lang="ar-AE" i="1" dirty="0">
                          <a:latin typeface="Cambria Math" panose="02040503050406030204" pitchFamily="18" charset="0"/>
                        </a:rPr>
                        <m:t>𝐻</m:t>
                      </m:r>
                      <m:sSub>
                        <m:sSubPr>
                          <m:ctrlPr>
                            <a:rPr lang="ar-A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 dirty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ar-AE" i="1" dirty="0">
                              <a:latin typeface="Cambria Math" panose="02040503050406030204" pitchFamily="18" charset="0"/>
                            </a:rPr>
                            <m:t>𝑑𝑟</m:t>
                          </m:r>
                        </m:sub>
                      </m:sSub>
                      <m:r>
                        <a:rPr lang="ar-AE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Υ</m:t>
                      </m:r>
                      <m:sSup>
                        <m:sSupPr>
                          <m:ctrlPr>
                            <a:rPr lang="ar-AE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ar-AE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ar-AE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acc>
                        </m:e>
                        <m:sup>
                          <m:r>
                            <a:rPr lang="ar-AE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ar-AE" i="1" dirty="0">
                  <a:latin typeface="Cambria Math" panose="02040503050406030204" pitchFamily="18" charset="0"/>
                </a:endParaRPr>
              </a:p>
              <a:p>
                <a:endParaRPr lang="ar-AE" i="1" dirty="0">
                  <a:latin typeface="Cambria Math" panose="02040503050406030204" pitchFamily="18" charset="0"/>
                </a:endParaRPr>
              </a:p>
              <a:p>
                <a:endParaRPr lang="ar-AE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8DF342B-B903-DC1A-0C6A-7A5F25F4409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277" t="-153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F6CA8F4D-8A61-B19A-7D9E-D9EF19794FBF}"/>
              </a:ext>
            </a:extLst>
          </p:cNvPr>
          <p:cNvSpPr txBox="1"/>
          <p:nvPr/>
        </p:nvSpPr>
        <p:spPr>
          <a:xfrm>
            <a:off x="6721983" y="5816375"/>
            <a:ext cx="4076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Berghaus, </a:t>
            </a:r>
            <a:r>
              <a:rPr lang="en-GB" sz="1400" dirty="0">
                <a:solidFill>
                  <a:schemeClr val="accent1"/>
                </a:solidFill>
              </a:rPr>
              <a:t>Karwal</a:t>
            </a:r>
            <a:r>
              <a:rPr lang="en-GB" sz="1400" dirty="0"/>
              <a:t> et al [2311.08638]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C32C32-E671-3B0A-56CD-3034FF0A0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3FE45-8A7C-A5CF-39AF-E7C490C53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74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095BC9B-9296-76C8-6CC4-70D52B349058}"/>
              </a:ext>
            </a:extLst>
          </p:cNvPr>
          <p:cNvGrpSpPr/>
          <p:nvPr/>
        </p:nvGrpSpPr>
        <p:grpSpPr>
          <a:xfrm>
            <a:off x="6096000" y="2168314"/>
            <a:ext cx="5278318" cy="3369149"/>
            <a:chOff x="6096000" y="2168314"/>
            <a:chExt cx="5278318" cy="33691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58396B6-9CB7-445F-3890-679F6F4E478E}"/>
                    </a:ext>
                  </a:extLst>
                </p:cNvPr>
                <p:cNvSpPr txBox="1"/>
                <p:nvPr/>
              </p:nvSpPr>
              <p:spPr>
                <a:xfrm>
                  <a:off x="6096000" y="2366229"/>
                  <a:ext cx="1250461" cy="5104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en-US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58396B6-9CB7-445F-3890-679F6F4E47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6000" y="2366229"/>
                  <a:ext cx="1250461" cy="510476"/>
                </a:xfrm>
                <a:prstGeom prst="rect">
                  <a:avLst/>
                </a:prstGeom>
                <a:blipFill>
                  <a:blip r:embed="rId4"/>
                  <a:stretch>
                    <a:fillRect b="-3658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9C3CA03-4640-074E-BFBE-9C3C0F3D9064}"/>
                </a:ext>
              </a:extLst>
            </p:cNvPr>
            <p:cNvCxnSpPr>
              <a:cxnSpLocks/>
            </p:cNvCxnSpPr>
            <p:nvPr/>
          </p:nvCxnSpPr>
          <p:spPr>
            <a:xfrm>
              <a:off x="6570759" y="5537463"/>
              <a:ext cx="480355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077446C-D2BA-428C-BD02-56FEC963D289}"/>
                </a:ext>
              </a:extLst>
            </p:cNvPr>
            <p:cNvCxnSpPr>
              <a:cxnSpLocks/>
            </p:cNvCxnSpPr>
            <p:nvPr/>
          </p:nvCxnSpPr>
          <p:spPr>
            <a:xfrm>
              <a:off x="6570759" y="3056053"/>
              <a:ext cx="0" cy="24814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Freeform: Shape 22">
              <a:extLst>
                <a:ext uri="{FF2B5EF4-FFF2-40B4-BE49-F238E27FC236}">
                  <a16:creationId xmlns:a16="http://schemas.microsoft.com/office/drawing/2014/main" id="{07E24C5F-390B-EF0A-0458-307902DA060B}"/>
                </a:ext>
              </a:extLst>
            </p:cNvPr>
            <p:cNvSpPr/>
            <p:nvPr/>
          </p:nvSpPr>
          <p:spPr>
            <a:xfrm rot="9846032">
              <a:off x="6464306" y="3550167"/>
              <a:ext cx="528772" cy="599708"/>
            </a:xfrm>
            <a:custGeom>
              <a:avLst/>
              <a:gdLst>
                <a:gd name="connsiteX0" fmla="*/ 0 w 751840"/>
                <a:gd name="connsiteY0" fmla="*/ 701040 h 701040"/>
                <a:gd name="connsiteX1" fmla="*/ 121920 w 751840"/>
                <a:gd name="connsiteY1" fmla="*/ 355600 h 701040"/>
                <a:gd name="connsiteX2" fmla="*/ 386080 w 751840"/>
                <a:gd name="connsiteY2" fmla="*/ 518160 h 701040"/>
                <a:gd name="connsiteX3" fmla="*/ 436880 w 751840"/>
                <a:gd name="connsiteY3" fmla="*/ 213360 h 701040"/>
                <a:gd name="connsiteX4" fmla="*/ 690880 w 751840"/>
                <a:gd name="connsiteY4" fmla="*/ 355600 h 701040"/>
                <a:gd name="connsiteX5" fmla="*/ 751840 w 751840"/>
                <a:gd name="connsiteY5" fmla="*/ 0 h 701040"/>
                <a:gd name="connsiteX6" fmla="*/ 751840 w 751840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1840" h="701040">
                  <a:moveTo>
                    <a:pt x="0" y="701040"/>
                  </a:moveTo>
                  <a:cubicBezTo>
                    <a:pt x="28786" y="543560"/>
                    <a:pt x="57573" y="386080"/>
                    <a:pt x="121920" y="355600"/>
                  </a:cubicBezTo>
                  <a:cubicBezTo>
                    <a:pt x="186267" y="325120"/>
                    <a:pt x="333587" y="541867"/>
                    <a:pt x="386080" y="518160"/>
                  </a:cubicBezTo>
                  <a:cubicBezTo>
                    <a:pt x="438573" y="494453"/>
                    <a:pt x="386080" y="240453"/>
                    <a:pt x="436880" y="213360"/>
                  </a:cubicBezTo>
                  <a:cubicBezTo>
                    <a:pt x="487680" y="186267"/>
                    <a:pt x="638387" y="391160"/>
                    <a:pt x="690880" y="355600"/>
                  </a:cubicBezTo>
                  <a:cubicBezTo>
                    <a:pt x="743373" y="320040"/>
                    <a:pt x="751840" y="0"/>
                    <a:pt x="751840" y="0"/>
                  </a:cubicBezTo>
                  <a:lnTo>
                    <a:pt x="751840" y="0"/>
                  </a:lnTo>
                </a:path>
              </a:pathLst>
            </a:cu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9" name="Freeform: Shape 23">
              <a:extLst>
                <a:ext uri="{FF2B5EF4-FFF2-40B4-BE49-F238E27FC236}">
                  <a16:creationId xmlns:a16="http://schemas.microsoft.com/office/drawing/2014/main" id="{47740246-9D20-D193-1501-5DD0790507FE}"/>
                </a:ext>
              </a:extLst>
            </p:cNvPr>
            <p:cNvSpPr/>
            <p:nvPr/>
          </p:nvSpPr>
          <p:spPr>
            <a:xfrm rot="469843">
              <a:off x="7431572" y="2168314"/>
              <a:ext cx="528772" cy="599708"/>
            </a:xfrm>
            <a:custGeom>
              <a:avLst/>
              <a:gdLst>
                <a:gd name="connsiteX0" fmla="*/ 0 w 751840"/>
                <a:gd name="connsiteY0" fmla="*/ 701040 h 701040"/>
                <a:gd name="connsiteX1" fmla="*/ 121920 w 751840"/>
                <a:gd name="connsiteY1" fmla="*/ 355600 h 701040"/>
                <a:gd name="connsiteX2" fmla="*/ 386080 w 751840"/>
                <a:gd name="connsiteY2" fmla="*/ 518160 h 701040"/>
                <a:gd name="connsiteX3" fmla="*/ 436880 w 751840"/>
                <a:gd name="connsiteY3" fmla="*/ 213360 h 701040"/>
                <a:gd name="connsiteX4" fmla="*/ 690880 w 751840"/>
                <a:gd name="connsiteY4" fmla="*/ 355600 h 701040"/>
                <a:gd name="connsiteX5" fmla="*/ 751840 w 751840"/>
                <a:gd name="connsiteY5" fmla="*/ 0 h 701040"/>
                <a:gd name="connsiteX6" fmla="*/ 751840 w 751840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1840" h="701040">
                  <a:moveTo>
                    <a:pt x="0" y="701040"/>
                  </a:moveTo>
                  <a:cubicBezTo>
                    <a:pt x="28786" y="543560"/>
                    <a:pt x="57573" y="386080"/>
                    <a:pt x="121920" y="355600"/>
                  </a:cubicBezTo>
                  <a:cubicBezTo>
                    <a:pt x="186267" y="325120"/>
                    <a:pt x="333587" y="541867"/>
                    <a:pt x="386080" y="518160"/>
                  </a:cubicBezTo>
                  <a:cubicBezTo>
                    <a:pt x="438573" y="494453"/>
                    <a:pt x="386080" y="240453"/>
                    <a:pt x="436880" y="213360"/>
                  </a:cubicBezTo>
                  <a:cubicBezTo>
                    <a:pt x="487680" y="186267"/>
                    <a:pt x="638387" y="391160"/>
                    <a:pt x="690880" y="355600"/>
                  </a:cubicBezTo>
                  <a:cubicBezTo>
                    <a:pt x="743373" y="320040"/>
                    <a:pt x="751840" y="0"/>
                    <a:pt x="751840" y="0"/>
                  </a:cubicBezTo>
                  <a:lnTo>
                    <a:pt x="751840" y="0"/>
                  </a:lnTo>
                </a:path>
              </a:pathLst>
            </a:cu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0" name="Freeform: Shape 24">
              <a:extLst>
                <a:ext uri="{FF2B5EF4-FFF2-40B4-BE49-F238E27FC236}">
                  <a16:creationId xmlns:a16="http://schemas.microsoft.com/office/drawing/2014/main" id="{634AAB90-8867-5A87-1A01-9F34E4B05E4F}"/>
                </a:ext>
              </a:extLst>
            </p:cNvPr>
            <p:cNvSpPr/>
            <p:nvPr/>
          </p:nvSpPr>
          <p:spPr>
            <a:xfrm rot="2129496">
              <a:off x="7674032" y="2712526"/>
              <a:ext cx="528772" cy="599708"/>
            </a:xfrm>
            <a:custGeom>
              <a:avLst/>
              <a:gdLst>
                <a:gd name="connsiteX0" fmla="*/ 0 w 751840"/>
                <a:gd name="connsiteY0" fmla="*/ 701040 h 701040"/>
                <a:gd name="connsiteX1" fmla="*/ 121920 w 751840"/>
                <a:gd name="connsiteY1" fmla="*/ 355600 h 701040"/>
                <a:gd name="connsiteX2" fmla="*/ 386080 w 751840"/>
                <a:gd name="connsiteY2" fmla="*/ 518160 h 701040"/>
                <a:gd name="connsiteX3" fmla="*/ 436880 w 751840"/>
                <a:gd name="connsiteY3" fmla="*/ 213360 h 701040"/>
                <a:gd name="connsiteX4" fmla="*/ 690880 w 751840"/>
                <a:gd name="connsiteY4" fmla="*/ 355600 h 701040"/>
                <a:gd name="connsiteX5" fmla="*/ 751840 w 751840"/>
                <a:gd name="connsiteY5" fmla="*/ 0 h 701040"/>
                <a:gd name="connsiteX6" fmla="*/ 751840 w 751840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1840" h="701040">
                  <a:moveTo>
                    <a:pt x="0" y="701040"/>
                  </a:moveTo>
                  <a:cubicBezTo>
                    <a:pt x="28786" y="543560"/>
                    <a:pt x="57573" y="386080"/>
                    <a:pt x="121920" y="355600"/>
                  </a:cubicBezTo>
                  <a:cubicBezTo>
                    <a:pt x="186267" y="325120"/>
                    <a:pt x="333587" y="541867"/>
                    <a:pt x="386080" y="518160"/>
                  </a:cubicBezTo>
                  <a:cubicBezTo>
                    <a:pt x="438573" y="494453"/>
                    <a:pt x="386080" y="240453"/>
                    <a:pt x="436880" y="213360"/>
                  </a:cubicBezTo>
                  <a:cubicBezTo>
                    <a:pt x="487680" y="186267"/>
                    <a:pt x="638387" y="391160"/>
                    <a:pt x="690880" y="355600"/>
                  </a:cubicBezTo>
                  <a:cubicBezTo>
                    <a:pt x="743373" y="320040"/>
                    <a:pt x="751840" y="0"/>
                    <a:pt x="751840" y="0"/>
                  </a:cubicBezTo>
                  <a:lnTo>
                    <a:pt x="751840" y="0"/>
                  </a:lnTo>
                </a:path>
              </a:pathLst>
            </a:cu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1" name="Freeform: Shape 25">
              <a:extLst>
                <a:ext uri="{FF2B5EF4-FFF2-40B4-BE49-F238E27FC236}">
                  <a16:creationId xmlns:a16="http://schemas.microsoft.com/office/drawing/2014/main" id="{CDA67DEB-301E-9008-F860-07E826925B0E}"/>
                </a:ext>
              </a:extLst>
            </p:cNvPr>
            <p:cNvSpPr/>
            <p:nvPr/>
          </p:nvSpPr>
          <p:spPr>
            <a:xfrm rot="18444553">
              <a:off x="7035462" y="3661648"/>
              <a:ext cx="528772" cy="599708"/>
            </a:xfrm>
            <a:custGeom>
              <a:avLst/>
              <a:gdLst>
                <a:gd name="connsiteX0" fmla="*/ 0 w 751840"/>
                <a:gd name="connsiteY0" fmla="*/ 701040 h 701040"/>
                <a:gd name="connsiteX1" fmla="*/ 121920 w 751840"/>
                <a:gd name="connsiteY1" fmla="*/ 355600 h 701040"/>
                <a:gd name="connsiteX2" fmla="*/ 386080 w 751840"/>
                <a:gd name="connsiteY2" fmla="*/ 518160 h 701040"/>
                <a:gd name="connsiteX3" fmla="*/ 436880 w 751840"/>
                <a:gd name="connsiteY3" fmla="*/ 213360 h 701040"/>
                <a:gd name="connsiteX4" fmla="*/ 690880 w 751840"/>
                <a:gd name="connsiteY4" fmla="*/ 355600 h 701040"/>
                <a:gd name="connsiteX5" fmla="*/ 751840 w 751840"/>
                <a:gd name="connsiteY5" fmla="*/ 0 h 701040"/>
                <a:gd name="connsiteX6" fmla="*/ 751840 w 751840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1840" h="701040">
                  <a:moveTo>
                    <a:pt x="0" y="701040"/>
                  </a:moveTo>
                  <a:cubicBezTo>
                    <a:pt x="28786" y="543560"/>
                    <a:pt x="57573" y="386080"/>
                    <a:pt x="121920" y="355600"/>
                  </a:cubicBezTo>
                  <a:cubicBezTo>
                    <a:pt x="186267" y="325120"/>
                    <a:pt x="333587" y="541867"/>
                    <a:pt x="386080" y="518160"/>
                  </a:cubicBezTo>
                  <a:cubicBezTo>
                    <a:pt x="438573" y="494453"/>
                    <a:pt x="386080" y="240453"/>
                    <a:pt x="436880" y="213360"/>
                  </a:cubicBezTo>
                  <a:cubicBezTo>
                    <a:pt x="487680" y="186267"/>
                    <a:pt x="638387" y="391160"/>
                    <a:pt x="690880" y="355600"/>
                  </a:cubicBezTo>
                  <a:cubicBezTo>
                    <a:pt x="743373" y="320040"/>
                    <a:pt x="751840" y="0"/>
                    <a:pt x="751840" y="0"/>
                  </a:cubicBezTo>
                  <a:lnTo>
                    <a:pt x="751840" y="0"/>
                  </a:lnTo>
                </a:path>
              </a:pathLst>
            </a:cu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2" name="Freeform: Shape 26">
              <a:extLst>
                <a:ext uri="{FF2B5EF4-FFF2-40B4-BE49-F238E27FC236}">
                  <a16:creationId xmlns:a16="http://schemas.microsoft.com/office/drawing/2014/main" id="{ADD15F0D-D231-EDC1-481F-1A334104E94B}"/>
                </a:ext>
              </a:extLst>
            </p:cNvPr>
            <p:cNvSpPr/>
            <p:nvPr/>
          </p:nvSpPr>
          <p:spPr>
            <a:xfrm rot="793367">
              <a:off x="8317346" y="3041504"/>
              <a:ext cx="528772" cy="599708"/>
            </a:xfrm>
            <a:custGeom>
              <a:avLst/>
              <a:gdLst>
                <a:gd name="connsiteX0" fmla="*/ 0 w 751840"/>
                <a:gd name="connsiteY0" fmla="*/ 701040 h 701040"/>
                <a:gd name="connsiteX1" fmla="*/ 121920 w 751840"/>
                <a:gd name="connsiteY1" fmla="*/ 355600 h 701040"/>
                <a:gd name="connsiteX2" fmla="*/ 386080 w 751840"/>
                <a:gd name="connsiteY2" fmla="*/ 518160 h 701040"/>
                <a:gd name="connsiteX3" fmla="*/ 436880 w 751840"/>
                <a:gd name="connsiteY3" fmla="*/ 213360 h 701040"/>
                <a:gd name="connsiteX4" fmla="*/ 690880 w 751840"/>
                <a:gd name="connsiteY4" fmla="*/ 355600 h 701040"/>
                <a:gd name="connsiteX5" fmla="*/ 751840 w 751840"/>
                <a:gd name="connsiteY5" fmla="*/ 0 h 701040"/>
                <a:gd name="connsiteX6" fmla="*/ 751840 w 751840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1840" h="701040">
                  <a:moveTo>
                    <a:pt x="0" y="701040"/>
                  </a:moveTo>
                  <a:cubicBezTo>
                    <a:pt x="28786" y="543560"/>
                    <a:pt x="57573" y="386080"/>
                    <a:pt x="121920" y="355600"/>
                  </a:cubicBezTo>
                  <a:cubicBezTo>
                    <a:pt x="186267" y="325120"/>
                    <a:pt x="333587" y="541867"/>
                    <a:pt x="386080" y="518160"/>
                  </a:cubicBezTo>
                  <a:cubicBezTo>
                    <a:pt x="438573" y="494453"/>
                    <a:pt x="386080" y="240453"/>
                    <a:pt x="436880" y="213360"/>
                  </a:cubicBezTo>
                  <a:cubicBezTo>
                    <a:pt x="487680" y="186267"/>
                    <a:pt x="638387" y="391160"/>
                    <a:pt x="690880" y="355600"/>
                  </a:cubicBezTo>
                  <a:cubicBezTo>
                    <a:pt x="743373" y="320040"/>
                    <a:pt x="751840" y="0"/>
                    <a:pt x="751840" y="0"/>
                  </a:cubicBezTo>
                  <a:lnTo>
                    <a:pt x="751840" y="0"/>
                  </a:lnTo>
                </a:path>
              </a:pathLst>
            </a:cu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3" name="Freeform: Shape 27">
              <a:extLst>
                <a:ext uri="{FF2B5EF4-FFF2-40B4-BE49-F238E27FC236}">
                  <a16:creationId xmlns:a16="http://schemas.microsoft.com/office/drawing/2014/main" id="{6DCE9522-4267-FBB8-F46A-44357FA7F1A7}"/>
                </a:ext>
              </a:extLst>
            </p:cNvPr>
            <p:cNvSpPr/>
            <p:nvPr/>
          </p:nvSpPr>
          <p:spPr>
            <a:xfrm rot="4623207">
              <a:off x="8326090" y="2356015"/>
              <a:ext cx="528772" cy="599708"/>
            </a:xfrm>
            <a:custGeom>
              <a:avLst/>
              <a:gdLst>
                <a:gd name="connsiteX0" fmla="*/ 0 w 751840"/>
                <a:gd name="connsiteY0" fmla="*/ 701040 h 701040"/>
                <a:gd name="connsiteX1" fmla="*/ 121920 w 751840"/>
                <a:gd name="connsiteY1" fmla="*/ 355600 h 701040"/>
                <a:gd name="connsiteX2" fmla="*/ 386080 w 751840"/>
                <a:gd name="connsiteY2" fmla="*/ 518160 h 701040"/>
                <a:gd name="connsiteX3" fmla="*/ 436880 w 751840"/>
                <a:gd name="connsiteY3" fmla="*/ 213360 h 701040"/>
                <a:gd name="connsiteX4" fmla="*/ 690880 w 751840"/>
                <a:gd name="connsiteY4" fmla="*/ 355600 h 701040"/>
                <a:gd name="connsiteX5" fmla="*/ 751840 w 751840"/>
                <a:gd name="connsiteY5" fmla="*/ 0 h 701040"/>
                <a:gd name="connsiteX6" fmla="*/ 751840 w 751840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1840" h="701040">
                  <a:moveTo>
                    <a:pt x="0" y="701040"/>
                  </a:moveTo>
                  <a:cubicBezTo>
                    <a:pt x="28786" y="543560"/>
                    <a:pt x="57573" y="386080"/>
                    <a:pt x="121920" y="355600"/>
                  </a:cubicBezTo>
                  <a:cubicBezTo>
                    <a:pt x="186267" y="325120"/>
                    <a:pt x="333587" y="541867"/>
                    <a:pt x="386080" y="518160"/>
                  </a:cubicBezTo>
                  <a:cubicBezTo>
                    <a:pt x="438573" y="494453"/>
                    <a:pt x="386080" y="240453"/>
                    <a:pt x="436880" y="213360"/>
                  </a:cubicBezTo>
                  <a:cubicBezTo>
                    <a:pt x="487680" y="186267"/>
                    <a:pt x="638387" y="391160"/>
                    <a:pt x="690880" y="355600"/>
                  </a:cubicBezTo>
                  <a:cubicBezTo>
                    <a:pt x="743373" y="320040"/>
                    <a:pt x="751840" y="0"/>
                    <a:pt x="751840" y="0"/>
                  </a:cubicBezTo>
                  <a:lnTo>
                    <a:pt x="751840" y="0"/>
                  </a:lnTo>
                </a:path>
              </a:pathLst>
            </a:cu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4" name="Freeform: Shape 28">
              <a:extLst>
                <a:ext uri="{FF2B5EF4-FFF2-40B4-BE49-F238E27FC236}">
                  <a16:creationId xmlns:a16="http://schemas.microsoft.com/office/drawing/2014/main" id="{3B107628-43FA-12B1-F693-D5E1F6B9AEC2}"/>
                </a:ext>
              </a:extLst>
            </p:cNvPr>
            <p:cNvSpPr/>
            <p:nvPr/>
          </p:nvSpPr>
          <p:spPr>
            <a:xfrm rot="17279803">
              <a:off x="7624511" y="3949306"/>
              <a:ext cx="528772" cy="599708"/>
            </a:xfrm>
            <a:custGeom>
              <a:avLst/>
              <a:gdLst>
                <a:gd name="connsiteX0" fmla="*/ 0 w 751840"/>
                <a:gd name="connsiteY0" fmla="*/ 701040 h 701040"/>
                <a:gd name="connsiteX1" fmla="*/ 121920 w 751840"/>
                <a:gd name="connsiteY1" fmla="*/ 355600 h 701040"/>
                <a:gd name="connsiteX2" fmla="*/ 386080 w 751840"/>
                <a:gd name="connsiteY2" fmla="*/ 518160 h 701040"/>
                <a:gd name="connsiteX3" fmla="*/ 436880 w 751840"/>
                <a:gd name="connsiteY3" fmla="*/ 213360 h 701040"/>
                <a:gd name="connsiteX4" fmla="*/ 690880 w 751840"/>
                <a:gd name="connsiteY4" fmla="*/ 355600 h 701040"/>
                <a:gd name="connsiteX5" fmla="*/ 751840 w 751840"/>
                <a:gd name="connsiteY5" fmla="*/ 0 h 701040"/>
                <a:gd name="connsiteX6" fmla="*/ 751840 w 751840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1840" h="701040">
                  <a:moveTo>
                    <a:pt x="0" y="701040"/>
                  </a:moveTo>
                  <a:cubicBezTo>
                    <a:pt x="28786" y="543560"/>
                    <a:pt x="57573" y="386080"/>
                    <a:pt x="121920" y="355600"/>
                  </a:cubicBezTo>
                  <a:cubicBezTo>
                    <a:pt x="186267" y="325120"/>
                    <a:pt x="333587" y="541867"/>
                    <a:pt x="386080" y="518160"/>
                  </a:cubicBezTo>
                  <a:cubicBezTo>
                    <a:pt x="438573" y="494453"/>
                    <a:pt x="386080" y="240453"/>
                    <a:pt x="436880" y="213360"/>
                  </a:cubicBezTo>
                  <a:cubicBezTo>
                    <a:pt x="487680" y="186267"/>
                    <a:pt x="638387" y="391160"/>
                    <a:pt x="690880" y="355600"/>
                  </a:cubicBezTo>
                  <a:cubicBezTo>
                    <a:pt x="743373" y="320040"/>
                    <a:pt x="751840" y="0"/>
                    <a:pt x="751840" y="0"/>
                  </a:cubicBezTo>
                  <a:lnTo>
                    <a:pt x="751840" y="0"/>
                  </a:lnTo>
                </a:path>
              </a:pathLst>
            </a:cu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32339DA-70A4-EFEF-FF0A-2705B84100BB}"/>
                </a:ext>
              </a:extLst>
            </p:cNvPr>
            <p:cNvSpPr/>
            <p:nvPr/>
          </p:nvSpPr>
          <p:spPr>
            <a:xfrm>
              <a:off x="7010520" y="2938677"/>
              <a:ext cx="398295" cy="38137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3D795AF-C855-FE28-F06F-77809B25619B}"/>
                </a:ext>
              </a:extLst>
            </p:cNvPr>
            <p:cNvCxnSpPr>
              <a:cxnSpLocks/>
            </p:cNvCxnSpPr>
            <p:nvPr/>
          </p:nvCxnSpPr>
          <p:spPr>
            <a:xfrm>
              <a:off x="6570759" y="3055534"/>
              <a:ext cx="4699753" cy="2481929"/>
            </a:xfrm>
            <a:prstGeom prst="line">
              <a:avLst/>
            </a:prstGeom>
            <a:ln w="603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E52B9B8-669B-3986-8AF0-9D534ADD8A94}"/>
                </a:ext>
              </a:extLst>
            </p:cNvPr>
            <p:cNvCxnSpPr>
              <a:cxnSpLocks/>
            </p:cNvCxnSpPr>
            <p:nvPr/>
          </p:nvCxnSpPr>
          <p:spPr>
            <a:xfrm>
              <a:off x="7453093" y="3261001"/>
              <a:ext cx="883346" cy="496864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942B41E0-8207-A03E-30D0-3823361F2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EDE and dark radiation 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40000"/>
                    <a:lumOff val="60000"/>
                  </a:schemeClr>
                </a:solidFill>
              </a:rPr>
              <a:t>Dark energy radiation </a:t>
            </a:r>
          </a:p>
        </p:txBody>
      </p:sp>
      <p:sp>
        <p:nvSpPr>
          <p:cNvPr id="2" name="Multiply 1">
            <a:extLst>
              <a:ext uri="{FF2B5EF4-FFF2-40B4-BE49-F238E27FC236}">
                <a16:creationId xmlns:a16="http://schemas.microsoft.com/office/drawing/2014/main" id="{CC1E8D04-0B46-DB17-7E65-20992DE2ED70}"/>
              </a:ext>
            </a:extLst>
          </p:cNvPr>
          <p:cNvSpPr/>
          <p:nvPr/>
        </p:nvSpPr>
        <p:spPr>
          <a:xfrm>
            <a:off x="1228385" y="687031"/>
            <a:ext cx="537784" cy="463463"/>
          </a:xfrm>
          <a:prstGeom prst="mathMultiply">
            <a:avLst>
              <a:gd name="adj1" fmla="val 12422"/>
            </a:avLst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691656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96B4D5F-A365-BAE9-F83D-50D3654D77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219" y="1412008"/>
            <a:ext cx="2466335" cy="246633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FBCA84-AC39-C8E6-C6C6-88932949C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4961E5-927E-3A3F-14AE-A90AC8443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75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20454B-24D9-45EB-ADCB-64E27F4DD8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672" y="1412007"/>
            <a:ext cx="2466335" cy="24663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9EEDD1F-6F35-506C-B24B-A841AB732B72}"/>
                  </a:ext>
                </a:extLst>
              </p:cNvPr>
              <p:cNvSpPr txBox="1"/>
              <p:nvPr/>
            </p:nvSpPr>
            <p:spPr>
              <a:xfrm>
                <a:off x="1338734" y="1747545"/>
                <a:ext cx="4856326" cy="23991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Initial constraints:</a:t>
                </a:r>
              </a:p>
              <a:p>
                <a:r>
                  <a:rPr lang="en-GB" dirty="0"/>
                  <a:t>	Planck CMB + BAO + Pantheon </a:t>
                </a:r>
                <a:r>
                  <a:rPr lang="en-GB" dirty="0" err="1"/>
                  <a:t>SNe</a:t>
                </a:r>
                <a:endParaRPr lang="en-GB" dirty="0"/>
              </a:p>
              <a:p>
                <a:br>
                  <a:rPr lang="en-US" b="0" i="1" dirty="0">
                    <a:solidFill>
                      <a:srgbClr val="BD89F3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BD89F3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BD89F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BD89F3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b="0" i="1" smtClean="0">
                        <a:solidFill>
                          <a:srgbClr val="BD89F3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BD89F3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solidFill>
                          <a:srgbClr val="BD89F3"/>
                        </a:solidFill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dirty="0">
                    <a:solidFill>
                      <a:srgbClr val="BD89F3"/>
                    </a:solidFill>
                  </a:rPr>
                  <a:t> </a:t>
                </a:r>
                <a:endParaRPr lang="en-GB" dirty="0"/>
              </a:p>
              <a:p>
                <a:endParaRPr lang="en-GB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𝐷𝐸𝑅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≃</m:t>
                    </m:r>
                    <m:r>
                      <a:rPr lang="en-US" b="0" i="1" smtClean="0">
                        <a:solidFill>
                          <a:srgbClr val="E474C0"/>
                        </a:solidFill>
                        <a:latin typeface="Cambria Math" panose="02040503050406030204" pitchFamily="18" charset="0"/>
                      </a:rPr>
                      <m:t>0.03</m:t>
                    </m:r>
                  </m:oMath>
                </a14:m>
                <a:r>
                  <a:rPr lang="en-GB" dirty="0"/>
                  <a:t>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GB" dirty="0"/>
              </a:p>
              <a:p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100 ×   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/>
                  <a:t>CDM radiation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GB" dirty="0"/>
              </a:p>
              <a:p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5000 ×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GB" dirty="0"/>
                  <a:t> radiation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𝑒𝑓𝑓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9EEDD1F-6F35-506C-B24B-A841AB732B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8734" y="1747545"/>
                <a:ext cx="4856326" cy="2399118"/>
              </a:xfrm>
              <a:prstGeom prst="rect">
                <a:avLst/>
              </a:prstGeom>
              <a:blipFill>
                <a:blip r:embed="rId5"/>
                <a:stretch>
                  <a:fillRect l="-1044" t="-1053" b="-1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1F4C927-07E9-A2ED-8294-F9EEE6D83B58}"/>
                  </a:ext>
                </a:extLst>
              </p:cNvPr>
              <p:cNvSpPr txBox="1"/>
              <p:nvPr/>
            </p:nvSpPr>
            <p:spPr>
              <a:xfrm>
                <a:off x="1338733" y="4146663"/>
                <a:ext cx="442198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Future data:</a:t>
                </a:r>
              </a:p>
              <a:p>
                <a:r>
                  <a:rPr lang="en-GB" dirty="0"/>
                  <a:t>	SO CMB + BAO + Roman </a:t>
                </a:r>
                <a:r>
                  <a:rPr lang="en-GB" dirty="0" err="1"/>
                  <a:t>SNe</a:t>
                </a:r>
                <a:r>
                  <a:rPr lang="en-GB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𝐷𝐸𝑅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≃</m:t>
                    </m:r>
                    <m:r>
                      <a:rPr lang="en-US" b="0" i="1" smtClean="0">
                        <a:solidFill>
                          <a:srgbClr val="E474C0"/>
                        </a:solidFill>
                        <a:latin typeface="Cambria Math" panose="02040503050406030204" pitchFamily="18" charset="0"/>
                      </a:rPr>
                      <m:t>1%</m:t>
                    </m:r>
                  </m:oMath>
                </a14:m>
                <a:r>
                  <a:rPr lang="en-GB" dirty="0"/>
                  <a:t>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1F4C927-07E9-A2ED-8294-F9EEE6D83B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8733" y="4146663"/>
                <a:ext cx="4421986" cy="923330"/>
              </a:xfrm>
              <a:prstGeom prst="rect">
                <a:avLst/>
              </a:prstGeom>
              <a:blipFill>
                <a:blip r:embed="rId6"/>
                <a:stretch>
                  <a:fillRect l="-1146" t="-2703" b="-94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3F25767E-78DB-D27F-47F0-87A4690894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672" y="3981800"/>
            <a:ext cx="2466335" cy="24663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CDDE519-1101-1589-FE9E-CFD190D11EB8}"/>
              </a:ext>
            </a:extLst>
          </p:cNvPr>
          <p:cNvSpPr txBox="1"/>
          <p:nvPr/>
        </p:nvSpPr>
        <p:spPr>
          <a:xfrm rot="5400000">
            <a:off x="9877690" y="3709065"/>
            <a:ext cx="4111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Berghaus, </a:t>
            </a:r>
            <a:r>
              <a:rPr lang="en-GB" sz="1600" dirty="0">
                <a:solidFill>
                  <a:schemeClr val="accent1"/>
                </a:solidFill>
              </a:rPr>
              <a:t>Karwal</a:t>
            </a:r>
            <a:r>
              <a:rPr lang="en-GB" sz="1600" dirty="0"/>
              <a:t> et al [2311.08638]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D344804-E97A-2530-DD2E-276BDE29F550}"/>
                  </a:ext>
                </a:extLst>
              </p:cNvPr>
              <p:cNvSpPr txBox="1"/>
              <p:nvPr/>
            </p:nvSpPr>
            <p:spPr>
              <a:xfrm>
                <a:off x="6661788" y="4006987"/>
                <a:ext cx="2635883" cy="1819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accent4"/>
                    </a:solidFill>
                  </a:rPr>
                  <a:t>Minimal DER </a:t>
                </a:r>
                <a:endParaRPr lang="en-US" b="0" i="0" dirty="0">
                  <a:solidFill>
                    <a:schemeClr val="accent4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Υ</m:t>
                      </m:r>
                      <m:r>
                        <a:rPr lang="en-US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𝐷𝐸𝑅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3/4</m:t>
                          </m:r>
                        </m:sup>
                      </m:sSubSup>
                    </m:oMath>
                  </m:oMathPara>
                </a14:m>
                <a:endParaRPr lang="en-GB" dirty="0">
                  <a:solidFill>
                    <a:schemeClr val="accent4"/>
                  </a:solidFill>
                </a:endParaRPr>
              </a:p>
              <a:p>
                <a:r>
                  <a:rPr lang="en-GB" dirty="0">
                    <a:solidFill>
                      <a:srgbClr val="E474C0"/>
                    </a:solidFill>
                  </a:rPr>
                  <a:t>Toy DER </a:t>
                </a: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E474C0"/>
                        </a:solidFill>
                        <a:latin typeface="Cambria Math" panose="02040503050406030204" pitchFamily="18" charset="0"/>
                      </a:rPr>
                      <m:t>Υ</m:t>
                    </m:r>
                    <m:r>
                      <a:rPr lang="en-US" b="0" i="1" smtClean="0">
                        <a:solidFill>
                          <a:srgbClr val="E474C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>
                    <a:solidFill>
                      <a:srgbClr val="E474C0"/>
                    </a:solidFill>
                  </a:rPr>
                  <a:t> constant</a:t>
                </a:r>
              </a:p>
              <a:p>
                <a:r>
                  <a:rPr lang="en-GB" dirty="0">
                    <a:solidFill>
                      <a:srgbClr val="AC7DDD"/>
                    </a:solidFill>
                  </a:rPr>
                  <a:t>Quintessence </a:t>
                </a:r>
              </a:p>
              <a:p>
                <a:r>
                  <a:rPr lang="en-GB" dirty="0">
                    <a:solidFill>
                      <a:srgbClr val="AC7DDD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AC7DDD"/>
                        </a:solidFill>
                        <a:latin typeface="Cambria Math" panose="02040503050406030204" pitchFamily="18" charset="0"/>
                      </a:rPr>
                      <m:t>Υ</m:t>
                    </m:r>
                    <m:r>
                      <a:rPr lang="en-US" b="0" i="1" smtClean="0">
                        <a:solidFill>
                          <a:srgbClr val="AC7DDD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>
                  <a:solidFill>
                    <a:srgbClr val="AC7DDD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D344804-E97A-2530-DD2E-276BDE29F5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1788" y="4006987"/>
                <a:ext cx="2635883" cy="1819729"/>
              </a:xfrm>
              <a:prstGeom prst="rect">
                <a:avLst/>
              </a:prstGeom>
              <a:blipFill>
                <a:blip r:embed="rId8"/>
                <a:stretch>
                  <a:fillRect l="-1923" t="-13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DF53A60-6E0F-8682-41AE-C7E2293E5138}"/>
                  </a:ext>
                </a:extLst>
              </p:cNvPr>
              <p:cNvSpPr txBox="1"/>
              <p:nvPr/>
            </p:nvSpPr>
            <p:spPr>
              <a:xfrm>
                <a:off x="1338733" y="5266593"/>
                <a:ext cx="4458954" cy="114480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>
                <a:spAutoFit/>
              </a:bodyPr>
              <a:lstStyle/>
              <a:p>
                <a:pPr marL="45720" indent="0">
                  <a:buNone/>
                </a:pPr>
                <a:r>
                  <a:rPr lang="en-GB" dirty="0"/>
                  <a:t>DESI DR1 data: </a:t>
                </a:r>
                <a:br>
                  <a:rPr lang="en-GB" dirty="0"/>
                </a:br>
                <a:r>
                  <a:rPr lang="en-GB" dirty="0"/>
                  <a:t>	CMB + DESI + Pan+</a:t>
                </a:r>
                <a:br>
                  <a:rPr lang="en-GB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𝐷𝐸𝑅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≃</m:t>
                    </m:r>
                    <m:r>
                      <a:rPr lang="en-US" b="0" i="1" smtClean="0">
                        <a:solidFill>
                          <a:srgbClr val="E474C0"/>
                        </a:solidFill>
                        <a:latin typeface="Cambria Math" panose="02040503050406030204" pitchFamily="18" charset="0"/>
                      </a:rPr>
                      <m:t>0.03</m:t>
                    </m:r>
                  </m:oMath>
                </a14:m>
                <a:r>
                  <a:rPr lang="en-GB" dirty="0"/>
                  <a:t> at </a:t>
                </a:r>
                <a:r>
                  <a:rPr lang="en-US" i="0" dirty="0">
                    <a:solidFill>
                      <a:srgbClr val="E474C0"/>
                    </a:solidFill>
                    <a:latin typeface="+mj-lt"/>
                  </a:rPr>
                  <a:t>1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 with</a:t>
                </a:r>
              </a:p>
              <a:p>
                <a:pPr marL="45720" algn="r"/>
                <a:r>
                  <a:rPr lang="en-GB" sz="1400" dirty="0"/>
                  <a:t>Berghaus et al [2404.14341]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DF53A60-6E0F-8682-41AE-C7E2293E51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8733" y="5266593"/>
                <a:ext cx="4458954" cy="1144800"/>
              </a:xfrm>
              <a:prstGeom prst="rect">
                <a:avLst/>
              </a:prstGeom>
              <a:blipFill>
                <a:blip r:embed="rId9"/>
                <a:stretch>
                  <a:fillRect t="-2198" r="-284" b="-4396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le 1">
            <a:extLst>
              <a:ext uri="{FF2B5EF4-FFF2-40B4-BE49-F238E27FC236}">
                <a16:creationId xmlns:a16="http://schemas.microsoft.com/office/drawing/2014/main" id="{95D91E06-1DD9-CC78-2E50-96EF0B7BC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</p:spPr>
        <p:txBody>
          <a:bodyPr>
            <a:normAutofit/>
          </a:bodyPr>
          <a:lstStyle/>
          <a:p>
            <a:r>
              <a:rPr lang="en-GB" dirty="0"/>
              <a:t>EDE and dark radiation 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40000"/>
                    <a:lumOff val="60000"/>
                  </a:schemeClr>
                </a:solidFill>
              </a:rPr>
              <a:t>Dark energy radiation </a:t>
            </a:r>
          </a:p>
        </p:txBody>
      </p:sp>
      <p:sp>
        <p:nvSpPr>
          <p:cNvPr id="14" name="Multiply 13">
            <a:extLst>
              <a:ext uri="{FF2B5EF4-FFF2-40B4-BE49-F238E27FC236}">
                <a16:creationId xmlns:a16="http://schemas.microsoft.com/office/drawing/2014/main" id="{28D9AB1D-698F-226B-E60F-23C78CF4E8CA}"/>
              </a:ext>
            </a:extLst>
          </p:cNvPr>
          <p:cNvSpPr/>
          <p:nvPr/>
        </p:nvSpPr>
        <p:spPr>
          <a:xfrm>
            <a:off x="1228385" y="687031"/>
            <a:ext cx="537784" cy="463463"/>
          </a:xfrm>
          <a:prstGeom prst="mathMultiply">
            <a:avLst>
              <a:gd name="adj1" fmla="val 12422"/>
            </a:avLst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424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8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7D9A4-55B5-3CD7-36EA-91DC620C4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2E666-75B9-BE6C-086D-B928268BD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76</a:t>
            </a:fld>
            <a:endParaRPr lang="en-US"/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9E3F95A5-C57F-39EA-1B5E-6EC10507069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691" y="2192337"/>
            <a:ext cx="4572000" cy="3445251"/>
          </a:xfr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C91CD32-B15C-FB10-7784-7F1DCB81EDD2}"/>
              </a:ext>
            </a:extLst>
          </p:cNvPr>
          <p:cNvSpPr txBox="1"/>
          <p:nvPr/>
        </p:nvSpPr>
        <p:spPr>
          <a:xfrm>
            <a:off x="1801823" y="5930302"/>
            <a:ext cx="4301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Berghaus, </a:t>
            </a:r>
            <a:r>
              <a:rPr lang="en-GB" sz="1600" dirty="0">
                <a:solidFill>
                  <a:schemeClr val="accent1"/>
                </a:solidFill>
              </a:rPr>
              <a:t>Karwal</a:t>
            </a:r>
            <a:r>
              <a:rPr lang="en-GB" sz="1600" dirty="0"/>
              <a:t> et al [2311.08638]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171ED84-5304-C6BF-A2BF-0A0B8675B1A2}"/>
                  </a:ext>
                </a:extLst>
              </p:cNvPr>
              <p:cNvSpPr txBox="1"/>
              <p:nvPr/>
            </p:nvSpPr>
            <p:spPr>
              <a:xfrm>
                <a:off x="136711" y="2192337"/>
                <a:ext cx="152998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>
                    <a:solidFill>
                      <a:schemeClr val="bg1">
                        <a:lumMod val="20000"/>
                        <a:lumOff val="80000"/>
                      </a:schemeClr>
                    </a:solidFill>
                  </a:rPr>
                  <a:t>CDM</a:t>
                </a:r>
              </a:p>
              <a:p>
                <a:r>
                  <a:rPr lang="en-GB" dirty="0">
                    <a:solidFill>
                      <a:schemeClr val="accent4"/>
                    </a:solidFill>
                  </a:rPr>
                  <a:t>Minimal DER </a:t>
                </a:r>
              </a:p>
              <a:p>
                <a:r>
                  <a:rPr lang="en-GB" dirty="0">
                    <a:solidFill>
                      <a:srgbClr val="E474C0"/>
                    </a:solidFill>
                  </a:rPr>
                  <a:t>Toy DER</a:t>
                </a:r>
              </a:p>
              <a:p>
                <a:r>
                  <a:rPr lang="en-GB" dirty="0">
                    <a:solidFill>
                      <a:srgbClr val="AC7DDD"/>
                    </a:solidFill>
                  </a:rPr>
                  <a:t>Quintessence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171ED84-5304-C6BF-A2BF-0A0B8675B1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711" y="2192337"/>
                <a:ext cx="1529980" cy="1200329"/>
              </a:xfrm>
              <a:prstGeom prst="rect">
                <a:avLst/>
              </a:prstGeom>
              <a:blipFill>
                <a:blip r:embed="rId4"/>
                <a:stretch>
                  <a:fillRect l="-3279" t="-2083" r="-820" b="-72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3201DC28-1E20-CE86-652D-FF16EDC95193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564630" y="2192337"/>
                <a:ext cx="4572000" cy="3445251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en-GB" dirty="0"/>
                  <a:t>DER produced dynamically in the late universe evades early-universe DR bounds </a:t>
                </a:r>
                <a:r>
                  <a:rPr lang="en-GB" dirty="0">
                    <a:solidFill>
                      <a:schemeClr val="tx1"/>
                    </a:solidFill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𝐷𝐸𝑅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≃0</m:t>
                    </m:r>
                  </m:oMath>
                </a14:m>
                <a:endParaRPr lang="en-US" b="0" dirty="0"/>
              </a:p>
              <a:p>
                <a:pPr marL="45720" indent="0">
                  <a:buNone/>
                </a:pPr>
                <a:endParaRPr lang="en-GB" dirty="0"/>
              </a:p>
              <a:p>
                <a:pPr marL="45720" indent="0">
                  <a:buNone/>
                </a:pPr>
                <a:r>
                  <a:rPr lang="en-GB" dirty="0"/>
                  <a:t>Constraints are dominated by the impact of DER on the background expansion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GB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 marL="45720" indent="0">
                  <a:buNone/>
                </a:pPr>
                <a:endParaRPr lang="en-GB" dirty="0"/>
              </a:p>
              <a:p>
                <a:pPr marL="4572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3201DC28-1E20-CE86-652D-FF16EDC951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564630" y="2192337"/>
                <a:ext cx="4572000" cy="3445251"/>
              </a:xfrm>
              <a:blipFill>
                <a:blip r:embed="rId5"/>
                <a:stretch>
                  <a:fillRect l="-277" t="-18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EF68D0F8-0340-C5A9-29DE-33000A1A8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</p:spPr>
        <p:txBody>
          <a:bodyPr>
            <a:normAutofit/>
          </a:bodyPr>
          <a:lstStyle/>
          <a:p>
            <a:r>
              <a:rPr lang="en-GB" dirty="0"/>
              <a:t>EDE and dark radiation 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40000"/>
                    <a:lumOff val="60000"/>
                  </a:schemeClr>
                </a:solidFill>
              </a:rPr>
              <a:t>Dark energy radiation </a:t>
            </a:r>
          </a:p>
        </p:txBody>
      </p:sp>
      <p:sp>
        <p:nvSpPr>
          <p:cNvPr id="8" name="Multiply 7">
            <a:extLst>
              <a:ext uri="{FF2B5EF4-FFF2-40B4-BE49-F238E27FC236}">
                <a16:creationId xmlns:a16="http://schemas.microsoft.com/office/drawing/2014/main" id="{E62D10C0-C2BD-5073-D1F0-C937E7EAA4EE}"/>
              </a:ext>
            </a:extLst>
          </p:cNvPr>
          <p:cNvSpPr/>
          <p:nvPr/>
        </p:nvSpPr>
        <p:spPr>
          <a:xfrm>
            <a:off x="1228385" y="687031"/>
            <a:ext cx="537784" cy="463463"/>
          </a:xfrm>
          <a:prstGeom prst="mathMultiply">
            <a:avLst>
              <a:gd name="adj1" fmla="val 12422"/>
            </a:avLst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25174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DCCEDB-4A96-3AED-7EEF-B43E88BFBF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F13DE-AF94-8662-DD85-8E94E677E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141F0-EE9C-E9D5-E8E5-34474B130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77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601C206-8BED-0DA8-DE71-2260DAB16AF9}"/>
                  </a:ext>
                </a:extLst>
              </p:cNvPr>
              <p:cNvSpPr txBox="1"/>
              <p:nvPr/>
            </p:nvSpPr>
            <p:spPr>
              <a:xfrm>
                <a:off x="136711" y="2190010"/>
                <a:ext cx="152998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>
                    <a:solidFill>
                      <a:schemeClr val="accent3"/>
                    </a:solidFill>
                  </a:rPr>
                  <a:t>CDM</a:t>
                </a:r>
              </a:p>
              <a:p>
                <a:r>
                  <a:rPr lang="en-GB" dirty="0">
                    <a:solidFill>
                      <a:schemeClr val="accent4"/>
                    </a:solidFill>
                  </a:rPr>
                  <a:t>Minimal DER </a:t>
                </a:r>
              </a:p>
              <a:p>
                <a:r>
                  <a:rPr lang="en-GB" dirty="0">
                    <a:solidFill>
                      <a:srgbClr val="E474C0"/>
                    </a:solidFill>
                  </a:rPr>
                  <a:t>Toy DER</a:t>
                </a:r>
              </a:p>
              <a:p>
                <a:r>
                  <a:rPr lang="en-GB" dirty="0">
                    <a:solidFill>
                      <a:srgbClr val="AC7DDD"/>
                    </a:solidFill>
                  </a:rPr>
                  <a:t>Quintessence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601C206-8BED-0DA8-DE71-2260DAB16A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711" y="2190010"/>
                <a:ext cx="1529980" cy="1200329"/>
              </a:xfrm>
              <a:prstGeom prst="rect">
                <a:avLst/>
              </a:prstGeom>
              <a:blipFill>
                <a:blip r:embed="rId3"/>
                <a:stretch>
                  <a:fillRect l="-3279" t="-2105" r="-820" b="-84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9A899103-35CC-D46E-4420-58597F00904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278880" y="2189947"/>
                <a:ext cx="4808220" cy="1944732"/>
              </a:xfrm>
            </p:spPr>
            <p:txBody>
              <a:bodyPr/>
              <a:lstStyle/>
              <a:p>
                <a:pPr marL="45720" indent="0">
                  <a:buNone/>
                </a:pPr>
                <a:r>
                  <a:rPr lang="en-GB" dirty="0"/>
                  <a:t>Neither current or future CMB and </a:t>
                </a:r>
                <a:r>
                  <a:rPr lang="en-GB" dirty="0" err="1"/>
                  <a:t>SNe</a:t>
                </a:r>
                <a:r>
                  <a:rPr lang="en-GB" dirty="0"/>
                  <a:t> data will able to distinguish these models in </a:t>
                </a:r>
                <a:br>
                  <a:rPr lang="en-GB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br>
                  <a:rPr lang="en-US" dirty="0"/>
                </a:br>
                <a:r>
                  <a:rPr lang="en-GB" dirty="0"/>
                  <a:t>or</a:t>
                </a: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9A899103-35CC-D46E-4420-58597F0090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278880" y="2189947"/>
                <a:ext cx="4808220" cy="1944732"/>
              </a:xfrm>
              <a:blipFill>
                <a:blip r:embed="rId4"/>
                <a:stretch>
                  <a:fillRect l="-526" t="-3896" r="-18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Content Placeholder 8">
            <a:extLst>
              <a:ext uri="{FF2B5EF4-FFF2-40B4-BE49-F238E27FC236}">
                <a16:creationId xmlns:a16="http://schemas.microsoft.com/office/drawing/2014/main" id="{6FA3D49E-5839-274F-4983-84D4D1F6537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20" y="2189947"/>
            <a:ext cx="4572000" cy="3547954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629BE14-E714-B30D-4DEF-16A6C7129774}"/>
              </a:ext>
            </a:extLst>
          </p:cNvPr>
          <p:cNvSpPr txBox="1"/>
          <p:nvPr/>
        </p:nvSpPr>
        <p:spPr>
          <a:xfrm>
            <a:off x="1754352" y="5888510"/>
            <a:ext cx="4301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Berghaus, </a:t>
            </a:r>
            <a:r>
              <a:rPr lang="en-GB" sz="1600" dirty="0">
                <a:solidFill>
                  <a:schemeClr val="accent1"/>
                </a:solidFill>
              </a:rPr>
              <a:t>Karwal</a:t>
            </a:r>
            <a:r>
              <a:rPr lang="en-GB" sz="1600" dirty="0"/>
              <a:t> et al [2311.08638]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325CC03-0CD8-472F-9C72-D2670280E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</p:spPr>
        <p:txBody>
          <a:bodyPr>
            <a:normAutofit/>
          </a:bodyPr>
          <a:lstStyle/>
          <a:p>
            <a:r>
              <a:rPr lang="en-GB" dirty="0"/>
              <a:t>EDE and dark radiation 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40000"/>
                    <a:lumOff val="60000"/>
                  </a:schemeClr>
                </a:solidFill>
              </a:rPr>
              <a:t>Dark energy radiation </a:t>
            </a:r>
          </a:p>
        </p:txBody>
      </p:sp>
      <p:sp>
        <p:nvSpPr>
          <p:cNvPr id="9" name="Multiply 8">
            <a:extLst>
              <a:ext uri="{FF2B5EF4-FFF2-40B4-BE49-F238E27FC236}">
                <a16:creationId xmlns:a16="http://schemas.microsoft.com/office/drawing/2014/main" id="{944C2B77-2DDC-C40C-8D4A-3943689F5D4B}"/>
              </a:ext>
            </a:extLst>
          </p:cNvPr>
          <p:cNvSpPr/>
          <p:nvPr/>
        </p:nvSpPr>
        <p:spPr>
          <a:xfrm>
            <a:off x="1228385" y="687031"/>
            <a:ext cx="537784" cy="463463"/>
          </a:xfrm>
          <a:prstGeom prst="mathMultiply">
            <a:avLst>
              <a:gd name="adj1" fmla="val 12422"/>
            </a:avLst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5724E1-0B8D-55D7-B3A6-9283ADEE374F}"/>
              </a:ext>
            </a:extLst>
          </p:cNvPr>
          <p:cNvSpPr txBox="1"/>
          <p:nvPr/>
        </p:nvSpPr>
        <p:spPr>
          <a:xfrm>
            <a:off x="6278880" y="4512303"/>
            <a:ext cx="4465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Test with dark radiation experiments? </a:t>
            </a:r>
          </a:p>
        </p:txBody>
      </p:sp>
    </p:spTree>
    <p:extLst>
      <p:ext uri="{BB962C8B-B14F-4D97-AF65-F5344CB8AC3E}">
        <p14:creationId xmlns:p14="http://schemas.microsoft.com/office/powerpoint/2010/main" val="299539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A18F1B-F36F-1D5A-4F40-4F587F8524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64894C4-39D2-7BE0-179D-F9415424C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S8 tension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AA2A708-3089-3966-F4AF-96929F8468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903AC-7C18-0EFE-4605-8034542AB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13C648-4560-7285-BAFD-4780A461E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174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0">
            <a:extLst>
              <a:ext uri="{FF2B5EF4-FFF2-40B4-BE49-F238E27FC236}">
                <a16:creationId xmlns:a16="http://schemas.microsoft.com/office/drawing/2014/main" id="{2622CF3D-4335-52FE-3916-93DE443BFA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586" y="1991290"/>
            <a:ext cx="5499356" cy="4127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8DA51E-A479-4D4C-9102-850FA0B16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CMB is sensitive to the background universe 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9163F-8453-BC4A-82C3-866762347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3DC072-EABE-4F41-893E-88A876569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A0811C-360E-3545-BEA6-7F59266083B3}"/>
                  </a:ext>
                </a:extLst>
              </p:cNvPr>
              <p:cNvSpPr txBox="1"/>
              <p:nvPr/>
            </p:nvSpPr>
            <p:spPr>
              <a:xfrm>
                <a:off x="9160869" y="2625054"/>
                <a:ext cx="3031131" cy="731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0" dirty="0">
                    <a:solidFill>
                      <a:schemeClr val="accent4"/>
                    </a:solidFill>
                  </a:rPr>
                  <a:t>Distance to CMB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∝1/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𝑝𝑜𝑠𝑡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A0811C-360E-3545-BEA6-7F59266083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0869" y="2625054"/>
                <a:ext cx="3031131" cy="731547"/>
              </a:xfrm>
              <a:prstGeom prst="rect">
                <a:avLst/>
              </a:prstGeom>
              <a:blipFill>
                <a:blip r:embed="rId4"/>
                <a:stretch>
                  <a:fillRect t="-3390" b="-33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0E7038E-DBBE-D64A-A6AB-3ACEEF80E863}"/>
                  </a:ext>
                </a:extLst>
              </p:cNvPr>
              <p:cNvSpPr txBox="1"/>
              <p:nvPr/>
            </p:nvSpPr>
            <p:spPr>
              <a:xfrm>
                <a:off x="1064125" y="2037499"/>
                <a:ext cx="215403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Precisely measured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GB" dirty="0"/>
                  <a:t> is an approximate proxy for CMB peak locations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0E7038E-DBBE-D64A-A6AB-3ACEEF80E8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125" y="2037499"/>
                <a:ext cx="2154032" cy="1200329"/>
              </a:xfrm>
              <a:prstGeom prst="rect">
                <a:avLst/>
              </a:prstGeom>
              <a:blipFill>
                <a:blip r:embed="rId5"/>
                <a:stretch>
                  <a:fillRect l="-2941" t="-2105" r="-1765" b="-84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F3FC22F6-2B07-2A41-A6D4-37F5538983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697" y="3236857"/>
            <a:ext cx="2675318" cy="267531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E3F8A996-2E2A-9848-8284-D7780F037015}"/>
              </a:ext>
            </a:extLst>
          </p:cNvPr>
          <p:cNvSpPr txBox="1"/>
          <p:nvPr/>
        </p:nvSpPr>
        <p:spPr>
          <a:xfrm>
            <a:off x="1246069" y="5920293"/>
            <a:ext cx="2236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Cartoon by Tristan L. Smith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158AC9C-67A1-3C4F-B0FA-68D1ED0675DC}"/>
                  </a:ext>
                </a:extLst>
              </p:cNvPr>
              <p:cNvSpPr txBox="1"/>
              <p:nvPr/>
            </p:nvSpPr>
            <p:spPr>
              <a:xfrm>
                <a:off x="3353158" y="3236857"/>
                <a:ext cx="319489" cy="338554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158AC9C-67A1-3C4F-B0FA-68D1ED0675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158" y="3236857"/>
                <a:ext cx="319489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77AA548-0419-C243-AA05-CFCD2AE36597}"/>
                  </a:ext>
                </a:extLst>
              </p:cNvPr>
              <p:cNvSpPr txBox="1"/>
              <p:nvPr/>
            </p:nvSpPr>
            <p:spPr>
              <a:xfrm>
                <a:off x="2784192" y="4394222"/>
                <a:ext cx="401175" cy="338554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77AA548-0419-C243-AA05-CFCD2AE365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4192" y="4394222"/>
                <a:ext cx="401175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EC45DB7-4389-6541-BAB3-37E1CE7395B9}"/>
                  </a:ext>
                </a:extLst>
              </p:cNvPr>
              <p:cNvSpPr txBox="1"/>
              <p:nvPr/>
            </p:nvSpPr>
            <p:spPr>
              <a:xfrm>
                <a:off x="1531650" y="4642113"/>
                <a:ext cx="1594900" cy="616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  <m:r>
                        <a:rPr lang="en-US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​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EC45DB7-4389-6541-BAB3-37E1CE7395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1650" y="4642113"/>
                <a:ext cx="1594900" cy="616002"/>
              </a:xfrm>
              <a:prstGeom prst="rect">
                <a:avLst/>
              </a:prstGeom>
              <a:blipFill>
                <a:blip r:embed="rId9"/>
                <a:stretch>
                  <a:fillRect t="-132000" r="-16535" b="-19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52902800-47A3-6A43-A5A7-BB5840288A2C}"/>
              </a:ext>
            </a:extLst>
          </p:cNvPr>
          <p:cNvSpPr txBox="1"/>
          <p:nvPr/>
        </p:nvSpPr>
        <p:spPr>
          <a:xfrm rot="16200000">
            <a:off x="3168952" y="4050215"/>
            <a:ext cx="22369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Energy densities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12A948A-092F-8ADB-0DBC-D6247FCBDEF7}"/>
                  </a:ext>
                </a:extLst>
              </p:cNvPr>
              <p:cNvSpPr txBox="1"/>
              <p:nvPr/>
            </p:nvSpPr>
            <p:spPr>
              <a:xfrm>
                <a:off x="9144784" y="3732300"/>
                <a:ext cx="3031131" cy="1039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1"/>
                    </a:solidFill>
                  </a:rPr>
                  <a:t>Sound horizon </a:t>
                </a:r>
                <a:br>
                  <a:rPr lang="en-US" sz="2000" dirty="0">
                    <a:solidFill>
                      <a:schemeClr val="accent1"/>
                    </a:solidFill>
                  </a:rPr>
                </a:br>
                <a:r>
                  <a:rPr lang="en-US" sz="2000" dirty="0">
                    <a:solidFill>
                      <a:schemeClr val="accent1"/>
                    </a:solidFill>
                  </a:rPr>
                  <a:t>physical size </a:t>
                </a:r>
                <a:br>
                  <a:rPr lang="en-US" sz="2000" dirty="0">
                    <a:solidFill>
                      <a:schemeClr val="accent1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∝1/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𝑝𝑟𝑒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12A948A-092F-8ADB-0DBC-D6247FCBDE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784" y="3732300"/>
                <a:ext cx="3031131" cy="1039323"/>
              </a:xfrm>
              <a:prstGeom prst="rect">
                <a:avLst/>
              </a:prstGeom>
              <a:blipFill>
                <a:blip r:embed="rId10"/>
                <a:stretch>
                  <a:fillRect t="-2410" b="-24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D7CFF8-C9A7-6BD7-D3FB-F74C092184A7}"/>
              </a:ext>
            </a:extLst>
          </p:cNvPr>
          <p:cNvCxnSpPr>
            <a:cxnSpLocks/>
          </p:cNvCxnSpPr>
          <p:nvPr/>
        </p:nvCxnSpPr>
        <p:spPr>
          <a:xfrm>
            <a:off x="8081275" y="3290731"/>
            <a:ext cx="0" cy="2361517"/>
          </a:xfrm>
          <a:prstGeom prst="line">
            <a:avLst/>
          </a:prstGeom>
          <a:ln w="254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6FB9E5F-4FCD-E46B-20EF-8E043C553CFA}"/>
                  </a:ext>
                </a:extLst>
              </p:cNvPr>
              <p:cNvSpPr txBox="1"/>
              <p:nvPr/>
            </p:nvSpPr>
            <p:spPr>
              <a:xfrm>
                <a:off x="7682186" y="4640879"/>
                <a:ext cx="54518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</m:oMath>
                  </m:oMathPara>
                </a14:m>
                <a:endParaRPr lang="en-GB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6FB9E5F-4FCD-E46B-20EF-8E043C553C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2186" y="4640879"/>
                <a:ext cx="545180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31D6B55-B8F4-AFEA-56BD-0E66975DE205}"/>
              </a:ext>
            </a:extLst>
          </p:cNvPr>
          <p:cNvCxnSpPr>
            <a:cxnSpLocks/>
          </p:cNvCxnSpPr>
          <p:nvPr/>
        </p:nvCxnSpPr>
        <p:spPr>
          <a:xfrm flipH="1">
            <a:off x="8081275" y="3209142"/>
            <a:ext cx="1388189" cy="0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82E3B18-2879-A921-BEBA-AE9595AA76E7}"/>
              </a:ext>
            </a:extLst>
          </p:cNvPr>
          <p:cNvCxnSpPr>
            <a:cxnSpLocks/>
          </p:cNvCxnSpPr>
          <p:nvPr/>
        </p:nvCxnSpPr>
        <p:spPr>
          <a:xfrm flipH="1">
            <a:off x="4784951" y="3205557"/>
            <a:ext cx="3296324" cy="0"/>
          </a:xfrm>
          <a:prstGeom prst="straightConnector1">
            <a:avLst/>
          </a:prstGeom>
          <a:ln w="38100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FFE1F84-A0A5-AFE9-52D3-066B202E861B}"/>
                  </a:ext>
                </a:extLst>
              </p:cNvPr>
              <p:cNvSpPr txBox="1"/>
              <p:nvPr/>
            </p:nvSpPr>
            <p:spPr>
              <a:xfrm>
                <a:off x="5451640" y="3203472"/>
                <a:ext cx="15949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</m:oMath>
                  </m:oMathPara>
                </a14:m>
                <a:endParaRPr lang="en-GB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FFE1F84-A0A5-AFE9-52D3-066B202E86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1640" y="3203472"/>
                <a:ext cx="1594900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6720896-1110-8306-5DE0-8387531994F1}"/>
                  </a:ext>
                </a:extLst>
              </p:cNvPr>
              <p:cNvSpPr txBox="1"/>
              <p:nvPr/>
            </p:nvSpPr>
            <p:spPr>
              <a:xfrm>
                <a:off x="7756385" y="3252406"/>
                <a:ext cx="15949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lang="en-GB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6720896-1110-8306-5DE0-8387531994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6385" y="3252406"/>
                <a:ext cx="1594900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351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9" grpId="0"/>
      <p:bldP spid="13" grpId="0"/>
      <p:bldP spid="19" grpId="0"/>
      <p:bldP spid="25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omputer equipment with many different types of devices&#10;&#10;AI-generated content may be incorrect.">
            <a:extLst>
              <a:ext uri="{FF2B5EF4-FFF2-40B4-BE49-F238E27FC236}">
                <a16:creationId xmlns:a16="http://schemas.microsoft.com/office/drawing/2014/main" id="{B822C588-5077-A781-1857-1D5B36DE7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581" y="68263"/>
            <a:ext cx="6446837" cy="6446837"/>
          </a:xfrm>
          <a:prstGeom prst="rect">
            <a:avLst/>
          </a:prstGeo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E983EA-F1AF-87E5-E42C-E07ADBF90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6389E833-B250-8141-0CC3-5FC1C6C25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CA8D9AD5-F248-4919-864A-CFD76CC027D6}" type="slidenum">
              <a:rPr lang="en-US" smtClean="0"/>
              <a:pPr>
                <a:spcAft>
                  <a:spcPts val="600"/>
                </a:spcAft>
              </a:pPr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99099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D4E859-97DC-345E-FC7F-9BC70797F3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14" descr="Chart, radar chart&#10;&#10;Description automatically generated">
            <a:extLst>
              <a:ext uri="{FF2B5EF4-FFF2-40B4-BE49-F238E27FC236}">
                <a16:creationId xmlns:a16="http://schemas.microsoft.com/office/drawing/2014/main" id="{EEE259E5-A04D-86A2-7F3F-0370C4FFD67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1901825"/>
            <a:ext cx="4124325" cy="412432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470BA4B-A289-A4FF-0E2A-4C7158E8186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Early dark energy </a:t>
                </a:r>
                <a:br>
                  <a:rPr lang="en-GB" dirty="0"/>
                </a:br>
                <a:r>
                  <a:rPr lang="en-GB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worsens the w</a:t>
                </a:r>
                <a:r>
                  <a:rPr lang="en-GB" dirty="0">
                    <a:solidFill>
                      <a:schemeClr val="bg1">
                        <a:lumMod val="40000"/>
                        <a:lumOff val="60000"/>
                      </a:schemeClr>
                    </a:solidFill>
                  </a:rPr>
                  <a:t>eak-lensing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bg1">
                        <a:lumMod val="40000"/>
                        <a:lumOff val="60000"/>
                      </a:schemeClr>
                    </a:solidFill>
                  </a:rPr>
                  <a:t> tension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074FB8A-2B93-C78D-F724-8365C30ED0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733" b="-18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 descr="Chart&#10;&#10;Description automatically generated">
            <a:extLst>
              <a:ext uri="{FF2B5EF4-FFF2-40B4-BE49-F238E27FC236}">
                <a16:creationId xmlns:a16="http://schemas.microsoft.com/office/drawing/2014/main" id="{28DE7F07-BDDB-7298-9BB2-B4CDC4ADFE7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587" y="1901825"/>
            <a:ext cx="4179951" cy="4124325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AF33A-E2D7-A644-CB01-7B0B04EB4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A32D2-D5F1-3716-B2E4-9F3051812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80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043B07-84C9-FD7F-213A-FC18A843F131}"/>
              </a:ext>
            </a:extLst>
          </p:cNvPr>
          <p:cNvSpPr txBox="1"/>
          <p:nvPr/>
        </p:nvSpPr>
        <p:spPr>
          <a:xfrm>
            <a:off x="4333460" y="6180442"/>
            <a:ext cx="3525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Secco, </a:t>
            </a:r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et al [2209.12997]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8A5110-24DE-4C4B-8F22-ED5ED682DDBA}"/>
                  </a:ext>
                </a:extLst>
              </p:cNvPr>
              <p:cNvSpPr txBox="1"/>
              <p:nvPr/>
            </p:nvSpPr>
            <p:spPr>
              <a:xfrm rot="16200000">
                <a:off x="-1204186" y="3794710"/>
                <a:ext cx="4318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Amplitude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sz="1600" dirty="0"/>
                  <a:t> of matter density fluctuations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81F60C2-B4B3-230D-F0F6-75471BB8D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204186" y="3794710"/>
                <a:ext cx="4318000" cy="338554"/>
              </a:xfrm>
              <a:prstGeom prst="rect">
                <a:avLst/>
              </a:prstGeom>
              <a:blipFill>
                <a:blip r:embed="rId5"/>
                <a:stretch>
                  <a:fillRect l="-3571" r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7">
                <a:extLst>
                  <a:ext uri="{FF2B5EF4-FFF2-40B4-BE49-F238E27FC236}">
                    <a16:creationId xmlns:a16="http://schemas.microsoft.com/office/drawing/2014/main" id="{1DC0356F-344C-ABCC-82E2-BB5D4E24F604}"/>
                  </a:ext>
                </a:extLst>
              </p:cNvPr>
              <p:cNvSpPr txBox="1">
                <a:spLocks/>
              </p:cNvSpPr>
              <p:nvPr/>
            </p:nvSpPr>
            <p:spPr>
              <a:xfrm rot="16200000">
                <a:off x="-942357" y="3738776"/>
                <a:ext cx="4572000" cy="45042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2860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80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9436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SzPct val="8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3444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7452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19456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83464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" indent="0" algn="ctr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80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sub>
                      </m:sSub>
                      <m:r>
                        <a:rPr lang="en-US" sz="18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80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80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sz="1800" i="1" smtClean="0">
                              <a:latin typeface="Cambria Math" panose="02040503050406030204" pitchFamily="18" charset="0"/>
                            </a:rPr>
                            <m:t>/0.3</m:t>
                          </m:r>
                        </m:e>
                      </m:rad>
                    </m:oMath>
                  </m:oMathPara>
                </a14:m>
                <a:endParaRPr lang="en-GB" sz="1800" dirty="0"/>
              </a:p>
              <a:p>
                <a:pPr marL="45720" indent="0" algn="ctr">
                  <a:buFont typeface="Arial" pitchFamily="34" charset="0"/>
                  <a:buNone/>
                </a:pPr>
                <a:endParaRPr lang="en-GB" sz="1800" dirty="0"/>
              </a:p>
            </p:txBody>
          </p:sp>
        </mc:Choice>
        <mc:Fallback xmlns="">
          <p:sp>
            <p:nvSpPr>
              <p:cNvPr id="17" name="Content Placeholder 7">
                <a:extLst>
                  <a:ext uri="{FF2B5EF4-FFF2-40B4-BE49-F238E27FC236}">
                    <a16:creationId xmlns:a16="http://schemas.microsoft.com/office/drawing/2014/main" id="{C29EBB89-CBC6-5F9E-7636-546D6A3713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942357" y="3738776"/>
                <a:ext cx="4572000" cy="4504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CD15CF51-DF1A-557E-94DD-E7DFE2F370BF}"/>
              </a:ext>
            </a:extLst>
          </p:cNvPr>
          <p:cNvSpPr txBox="1"/>
          <p:nvPr/>
        </p:nvSpPr>
        <p:spPr>
          <a:xfrm>
            <a:off x="7020526" y="1541169"/>
            <a:ext cx="3190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Impact of EDE on LSS tension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4EBDBB-037A-46E2-9529-F9123CA4B0C5}"/>
              </a:ext>
            </a:extLst>
          </p:cNvPr>
          <p:cNvSpPr/>
          <p:nvPr/>
        </p:nvSpPr>
        <p:spPr>
          <a:xfrm rot="20952401">
            <a:off x="3753496" y="2121076"/>
            <a:ext cx="4312155" cy="3416320"/>
          </a:xfrm>
          <a:prstGeom prst="rect">
            <a:avLst/>
          </a:prstGeom>
          <a:solidFill>
            <a:schemeClr val="bg1">
              <a:lumMod val="10000"/>
              <a:lumOff val="90000"/>
              <a:alpha val="74888"/>
            </a:schemeClr>
          </a:solidFill>
          <a:effectLst>
            <a:softEdge rad="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</a:rPr>
              <a:t>Officially</a:t>
            </a:r>
          </a:p>
          <a:p>
            <a:pPr algn="ctr"/>
            <a:r>
              <a:rPr lang="en-GB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</a:rPr>
              <a:t>HSCY3, DESY3</a:t>
            </a:r>
          </a:p>
          <a:p>
            <a:pPr algn="ctr"/>
            <a:r>
              <a:rPr lang="en-GB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</a:rPr>
              <a:t>KiDS-1350 </a:t>
            </a:r>
          </a:p>
          <a:p>
            <a:pPr algn="ctr"/>
            <a:r>
              <a:rPr lang="en-GB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</a:rPr>
              <a:t>say no tension</a:t>
            </a:r>
          </a:p>
        </p:txBody>
      </p:sp>
    </p:spTree>
    <p:extLst>
      <p:ext uri="{BB962C8B-B14F-4D97-AF65-F5344CB8AC3E}">
        <p14:creationId xmlns:p14="http://schemas.microsoft.com/office/powerpoint/2010/main" val="87065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34DC52-3F5D-DB73-48BD-D488308355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BE885B7-1B18-0786-B4FA-91BB0381509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>
                    <a:solidFill>
                      <a:schemeClr val="tx1"/>
                    </a:solidFill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tension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BE885B7-1B18-0786-B4FA-91BB038150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733" b="-18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BBB54-27AB-8797-F9E3-62E8EB304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3E4B4-5BEA-0A07-BF3B-5E52854AE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81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A4A1B0-E00A-2D34-391A-C1EFC1B2C5BC}"/>
              </a:ext>
            </a:extLst>
          </p:cNvPr>
          <p:cNvSpPr txBox="1"/>
          <p:nvPr/>
        </p:nvSpPr>
        <p:spPr>
          <a:xfrm>
            <a:off x="1865534" y="6160044"/>
            <a:ext cx="3525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Secco, </a:t>
            </a:r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et al [2209.12997]</a:t>
            </a:r>
          </a:p>
        </p:txBody>
      </p:sp>
      <p:pic>
        <p:nvPicPr>
          <p:cNvPr id="15" name="Content Placeholder 14" descr="Chart, radar chart&#10;&#10;Description automatically generated">
            <a:extLst>
              <a:ext uri="{FF2B5EF4-FFF2-40B4-BE49-F238E27FC236}">
                <a16:creationId xmlns:a16="http://schemas.microsoft.com/office/drawing/2014/main" id="{CCD34C0A-3A2A-EE16-C261-ACD8F032E1F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442" y="1901824"/>
            <a:ext cx="4119262" cy="41256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927EC6A-3332-8A78-0F95-E3BE966A0D62}"/>
                  </a:ext>
                </a:extLst>
              </p:cNvPr>
              <p:cNvSpPr txBox="1"/>
              <p:nvPr/>
            </p:nvSpPr>
            <p:spPr>
              <a:xfrm rot="16200000">
                <a:off x="-1204186" y="3794710"/>
                <a:ext cx="4318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Amplitude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sz="1600" dirty="0"/>
                  <a:t> of matter density fluctuations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81F60C2-B4B3-230D-F0F6-75471BB8D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204186" y="3794710"/>
                <a:ext cx="4318000" cy="338554"/>
              </a:xfrm>
              <a:prstGeom prst="rect">
                <a:avLst/>
              </a:prstGeom>
              <a:blipFill>
                <a:blip r:embed="rId5"/>
                <a:stretch>
                  <a:fillRect l="-3571" r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7">
                <a:extLst>
                  <a:ext uri="{FF2B5EF4-FFF2-40B4-BE49-F238E27FC236}">
                    <a16:creationId xmlns:a16="http://schemas.microsoft.com/office/drawing/2014/main" id="{FF942926-4EC9-FEE2-AB21-437D7C41CC7A}"/>
                  </a:ext>
                </a:extLst>
              </p:cNvPr>
              <p:cNvSpPr txBox="1">
                <a:spLocks/>
              </p:cNvSpPr>
              <p:nvPr/>
            </p:nvSpPr>
            <p:spPr>
              <a:xfrm rot="16200000">
                <a:off x="-942357" y="3738776"/>
                <a:ext cx="4572000" cy="45042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2860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80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9436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SzPct val="8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3444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7452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19456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83464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" indent="0" algn="ctr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80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sub>
                      </m:sSub>
                      <m:r>
                        <a:rPr lang="en-US" sz="18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80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80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sz="1800" i="1" smtClean="0">
                              <a:latin typeface="Cambria Math" panose="02040503050406030204" pitchFamily="18" charset="0"/>
                            </a:rPr>
                            <m:t>/0.3</m:t>
                          </m:r>
                        </m:e>
                      </m:rad>
                    </m:oMath>
                  </m:oMathPara>
                </a14:m>
                <a:endParaRPr lang="en-GB" sz="1800" dirty="0"/>
              </a:p>
              <a:p>
                <a:pPr marL="45720" indent="0" algn="ctr">
                  <a:buFont typeface="Arial" pitchFamily="34" charset="0"/>
                  <a:buNone/>
                </a:pPr>
                <a:endParaRPr lang="en-GB" sz="1800" dirty="0"/>
              </a:p>
            </p:txBody>
          </p:sp>
        </mc:Choice>
        <mc:Fallback xmlns="">
          <p:sp>
            <p:nvSpPr>
              <p:cNvPr id="17" name="Content Placeholder 7">
                <a:extLst>
                  <a:ext uri="{FF2B5EF4-FFF2-40B4-BE49-F238E27FC236}">
                    <a16:creationId xmlns:a16="http://schemas.microsoft.com/office/drawing/2014/main" id="{C29EBB89-CBC6-5F9E-7636-546D6A3713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942357" y="3738776"/>
                <a:ext cx="4572000" cy="4504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Content Placeholder 8">
            <a:extLst>
              <a:ext uri="{FF2B5EF4-FFF2-40B4-BE49-F238E27FC236}">
                <a16:creationId xmlns:a16="http://schemas.microsoft.com/office/drawing/2014/main" id="{09E89579-EADC-77A8-AC7D-66771CA9CC0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7"/>
          <a:stretch>
            <a:fillRect/>
          </a:stretch>
        </p:blipFill>
        <p:spPr>
          <a:xfrm>
            <a:off x="6278563" y="2365349"/>
            <a:ext cx="4572000" cy="36576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D63A18-B07F-2849-49BB-9E58F7C9304B}"/>
              </a:ext>
            </a:extLst>
          </p:cNvPr>
          <p:cNvSpPr txBox="1"/>
          <p:nvPr/>
        </p:nvSpPr>
        <p:spPr>
          <a:xfrm>
            <a:off x="6802024" y="6158570"/>
            <a:ext cx="3525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Doux, </a:t>
            </a:r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et al [2505.XXXXX]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FA5713-5CD7-480C-C18D-9DED71BE89EE}"/>
              </a:ext>
            </a:extLst>
          </p:cNvPr>
          <p:cNvSpPr txBox="1"/>
          <p:nvPr/>
        </p:nvSpPr>
        <p:spPr>
          <a:xfrm>
            <a:off x="6233477" y="1928207"/>
            <a:ext cx="4617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Lensing survey sensitivities </a:t>
            </a:r>
          </a:p>
        </p:txBody>
      </p:sp>
    </p:spTree>
    <p:extLst>
      <p:ext uri="{BB962C8B-B14F-4D97-AF65-F5344CB8AC3E}">
        <p14:creationId xmlns:p14="http://schemas.microsoft.com/office/powerpoint/2010/main" val="1833309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E9DB7DE-50AB-B091-A9D7-1651645F8B0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800" dirty="0"/>
                  <a:t>Lensing power spectra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GB" sz="2800" dirty="0">
                    <a:solidFill>
                      <a:schemeClr val="accent1"/>
                    </a:solidFill>
                  </a:rPr>
                  <a:t> </a:t>
                </a:r>
                <a:r>
                  <a:rPr lang="en-GB" sz="2800" dirty="0"/>
                  <a:t>and </a:t>
                </a:r>
                <a:br>
                  <a:rPr lang="en-GB" sz="2800" dirty="0"/>
                </a:br>
                <a:r>
                  <a:rPr lang="en-GB" sz="2800" dirty="0"/>
                  <a:t>the matter power spectrum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E9DB7DE-50AB-B091-A9D7-1651645F8B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333" b="-132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6FB3DD-9C52-85D0-D78D-C5B3547EFA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41120" y="1901952"/>
                <a:ext cx="5830242" cy="4127627"/>
              </a:xfrm>
            </p:spPr>
            <p:txBody>
              <a:bodyPr/>
              <a:lstStyle/>
              <a:p>
                <a:endParaRPr lang="en-GB" dirty="0"/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𝑎𝑏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= 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ℓ+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den>
                          </m:f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  <a:p>
                <a:pPr marL="45720" indent="0">
                  <a:buNone/>
                </a:pPr>
                <a:br>
                  <a:rPr lang="en-US" i="1" dirty="0">
                    <a:latin typeface="Cambria Math" panose="02040503050406030204" pitchFamily="18" charset="0"/>
                  </a:rPr>
                </a:b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[1+</m:t>
                      </m:r>
                      <m:r>
                        <a:rPr lang="en-US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𝑓𝑖𝑑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𝑁𝐿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br>
                  <a:rPr lang="en-US" dirty="0"/>
                </a:br>
                <a:r>
                  <a:rPr lang="en-US" dirty="0"/>
                  <a:t>with window functions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and comoving distance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br>
                  <a:rPr lang="en-US" dirty="0"/>
                </a:br>
                <a:endParaRPr lang="en-GB" dirty="0"/>
              </a:p>
              <a:p>
                <a:pPr marL="45720" indent="0">
                  <a:buNone/>
                </a:pPr>
                <a:r>
                  <a:rPr lang="en-GB" sz="1600" dirty="0"/>
                  <a:t>Based loosely on </a:t>
                </a:r>
                <a:r>
                  <a:rPr lang="en-GB" sz="1600" dirty="0" err="1"/>
                  <a:t>Tegmark</a:t>
                </a:r>
                <a:r>
                  <a:rPr lang="en-GB" sz="1600" dirty="0"/>
                  <a:t> and </a:t>
                </a:r>
                <a:r>
                  <a:rPr lang="en-GB" sz="1600" dirty="0" err="1"/>
                  <a:t>Zaldarriaga</a:t>
                </a:r>
                <a:r>
                  <a:rPr lang="en-GB" sz="1600" dirty="0"/>
                  <a:t> [0207047]</a:t>
                </a:r>
                <a:endParaRPr lang="en-US" sz="1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6FB3DD-9C52-85D0-D78D-C5B3547EFA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41120" y="1901952"/>
                <a:ext cx="5830242" cy="4127627"/>
              </a:xfrm>
              <a:blipFill>
                <a:blip r:embed="rId4"/>
                <a:stretch>
                  <a:fillRect l="-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0422D7-B6C1-1F53-D033-E38F1C7F1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F97FA3-B8C9-A65A-6972-6997C70E8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82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AA9DB1D-B5E2-787B-2A82-B6FA5497D50E}"/>
                  </a:ext>
                </a:extLst>
              </p:cNvPr>
              <p:cNvSpPr txBox="1"/>
              <p:nvPr/>
            </p:nvSpPr>
            <p:spPr>
              <a:xfrm>
                <a:off x="7366570" y="2273173"/>
                <a:ext cx="3484309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accent1"/>
                    </a:solidFill>
                  </a:rPr>
                  <a:t>Data</a:t>
                </a:r>
                <a:r>
                  <a:rPr lang="en-GB" dirty="0"/>
                  <a:t> </a:t>
                </a:r>
              </a:p>
              <a:p>
                <a:endParaRPr lang="en-GB" dirty="0"/>
              </a:p>
              <a:p>
                <a:r>
                  <a:rPr lang="en-GB" dirty="0">
                    <a:solidFill>
                      <a:schemeClr val="accent4"/>
                    </a:solidFill>
                  </a:rPr>
                  <a:t>Model </a:t>
                </a:r>
              </a:p>
              <a:p>
                <a:endParaRPr lang="en-GB" dirty="0"/>
              </a:p>
              <a:p>
                <a:r>
                  <a:rPr lang="en-GB" dirty="0">
                    <a:solidFill>
                      <a:schemeClr val="accent3"/>
                    </a:solidFill>
                  </a:rPr>
                  <a:t>Fiducial cosmology at Planck 2018 </a:t>
                </a:r>
              </a:p>
              <a:p>
                <a:endParaRPr lang="en-GB" dirty="0"/>
              </a:p>
              <a:p>
                <a:r>
                  <a:rPr lang="en-GB" dirty="0">
                    <a:solidFill>
                      <a:schemeClr val="accent5"/>
                    </a:solidFill>
                  </a:rPr>
                  <a:t>Deviations from 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>
                    <a:solidFill>
                      <a:schemeClr val="accent5"/>
                    </a:solidFill>
                  </a:rPr>
                  <a:t>CDM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endParaRPr lang="en-GB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AA9DB1D-B5E2-787B-2A82-B6FA5497D5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6570" y="2273173"/>
                <a:ext cx="3484309" cy="2031325"/>
              </a:xfrm>
              <a:prstGeom prst="rect">
                <a:avLst/>
              </a:prstGeom>
              <a:blipFill>
                <a:blip r:embed="rId5"/>
                <a:stretch>
                  <a:fillRect l="-1087" t="-1875" b="-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03F41E8-43F5-880D-AFEB-D6553D59DFC8}"/>
              </a:ext>
            </a:extLst>
          </p:cNvPr>
          <p:cNvSpPr txBox="1"/>
          <p:nvPr/>
        </p:nvSpPr>
        <p:spPr>
          <a:xfrm>
            <a:off x="4333461" y="6161885"/>
            <a:ext cx="3525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Doux, </a:t>
            </a:r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et al [2505.XXXXX]</a:t>
            </a:r>
          </a:p>
        </p:txBody>
      </p:sp>
    </p:spTree>
    <p:extLst>
      <p:ext uri="{BB962C8B-B14F-4D97-AF65-F5344CB8AC3E}">
        <p14:creationId xmlns:p14="http://schemas.microsoft.com/office/powerpoint/2010/main" val="4086188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16839-2C70-9132-D367-612162010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Lensing sensitivity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696723-1B10-AA4C-CE97-1F30403268F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53091" y="1912112"/>
                <a:ext cx="4309667" cy="830974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1600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𝜒</m:t>
                      </m:r>
                      <m:r>
                        <a:rPr lang="en-GB" sz="1600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3 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60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</m:d>
                        </m:den>
                      </m:f>
                      <m:nary>
                        <m:nary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  <m:sup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sup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ⅆ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b="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  <m:r>
                        <a:rPr lang="en-GB" sz="160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696723-1B10-AA4C-CE97-1F30403268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53091" y="1912112"/>
                <a:ext cx="4309667" cy="830974"/>
              </a:xfrm>
              <a:blipFill>
                <a:blip r:embed="rId3"/>
                <a:stretch>
                  <a:fillRect t="-116418" b="-1402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858140-FF41-C7CA-C7E6-FBF2AF6A1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4264D9-E3AB-7412-4997-9AFD38C95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83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2BC906-BC96-88A8-25BA-099A958C63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6718" y="1856900"/>
            <a:ext cx="3454278" cy="4533740"/>
          </a:xfrm>
          <a:prstGeom prst="rect">
            <a:avLst/>
          </a:prstGeom>
        </p:spPr>
      </p:pic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624CB49D-6946-AE3D-1BCE-FB54BB5DCF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3091" y="2733040"/>
            <a:ext cx="4572000" cy="3657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46E0742-E4FC-B867-9C50-FB61B76AAB92}"/>
              </a:ext>
            </a:extLst>
          </p:cNvPr>
          <p:cNvSpPr txBox="1"/>
          <p:nvPr/>
        </p:nvSpPr>
        <p:spPr>
          <a:xfrm rot="16200000">
            <a:off x="8934452" y="4341690"/>
            <a:ext cx="3525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Doux, </a:t>
            </a:r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et al [2505.XXXXX]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5C94D3-2B2E-55BE-62CA-FF2670FC1F8C}"/>
              </a:ext>
            </a:extLst>
          </p:cNvPr>
          <p:cNvSpPr txBox="1"/>
          <p:nvPr/>
        </p:nvSpPr>
        <p:spPr>
          <a:xfrm rot="16200000">
            <a:off x="511991" y="3939104"/>
            <a:ext cx="1443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DESY3 </a:t>
            </a:r>
          </a:p>
        </p:txBody>
      </p:sp>
    </p:spTree>
    <p:extLst>
      <p:ext uri="{BB962C8B-B14F-4D97-AF65-F5344CB8AC3E}">
        <p14:creationId xmlns:p14="http://schemas.microsoft.com/office/powerpoint/2010/main" val="178167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573684-16C6-B3DF-7D6D-75F68F73F5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940EA50-B19B-3EEB-33FF-18406524DFB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800" dirty="0"/>
                  <a:t>Lensing power spectra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GB" sz="2800" dirty="0">
                    <a:solidFill>
                      <a:schemeClr val="accent1"/>
                    </a:solidFill>
                  </a:rPr>
                  <a:t> </a:t>
                </a:r>
                <a:r>
                  <a:rPr lang="en-GB" sz="2800" dirty="0"/>
                  <a:t>and </a:t>
                </a:r>
                <a:br>
                  <a:rPr lang="en-GB" sz="2800" dirty="0"/>
                </a:br>
                <a:r>
                  <a:rPr lang="en-GB" sz="2800" dirty="0"/>
                  <a:t>the matter power spectrum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940EA50-B19B-3EEB-33FF-18406524DF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333" b="-132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86D310-7345-97E4-F493-D98A063CD5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41120" y="1901952"/>
                <a:ext cx="5830242" cy="4127627"/>
              </a:xfrm>
            </p:spPr>
            <p:txBody>
              <a:bodyPr/>
              <a:lstStyle/>
              <a:p>
                <a:endParaRPr lang="en-GB" dirty="0"/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b>
                        <m:sup>
                          <m:r>
                            <a:rPr lang="en-US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𝑎𝑏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ⅆ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= 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ℓ+</m:t>
                              </m:r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num>
                            <m:den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den>
                          </m:f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  <a:p>
                <a:pPr marL="45720" indent="0">
                  <a:buNone/>
                </a:pPr>
                <a:br>
                  <a:rPr lang="en-US" i="1" dirty="0">
                    <a:latin typeface="Cambria Math" panose="02040503050406030204" pitchFamily="18" charset="0"/>
                  </a:rPr>
                </a:br>
                <a:endParaRPr lang="en-US" i="1" dirty="0">
                  <a:latin typeface="Cambria Math" panose="020405030504060302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[1+</m:t>
                      </m:r>
                      <m:r>
                        <a:rPr lang="en-US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sSubSup>
                        <m:sSubSupPr>
                          <m:ctrlP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𝑓𝑖𝑑</m:t>
                          </m:r>
                        </m:sub>
                        <m:sup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𝑁𝐿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br>
                  <a:rPr lang="en-US" dirty="0"/>
                </a:br>
                <a:r>
                  <a:rPr lang="en-US" dirty="0"/>
                  <a:t>with window functions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and comoving distance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br>
                  <a:rPr lang="en-US" dirty="0"/>
                </a:br>
                <a:endParaRPr lang="en-GB" dirty="0"/>
              </a:p>
              <a:p>
                <a:pPr marL="45720" indent="0">
                  <a:buNone/>
                </a:pPr>
                <a:r>
                  <a:rPr lang="en-GB" sz="1600" dirty="0"/>
                  <a:t>Based loosely on </a:t>
                </a:r>
                <a:r>
                  <a:rPr lang="en-GB" sz="1600" dirty="0" err="1"/>
                  <a:t>Tegmark</a:t>
                </a:r>
                <a:r>
                  <a:rPr lang="en-GB" sz="1600" dirty="0"/>
                  <a:t> and </a:t>
                </a:r>
                <a:r>
                  <a:rPr lang="en-GB" sz="1600" dirty="0" err="1"/>
                  <a:t>Zaldarriaga</a:t>
                </a:r>
                <a:r>
                  <a:rPr lang="en-GB" sz="1600" dirty="0"/>
                  <a:t> [0207047]</a:t>
                </a:r>
                <a:endParaRPr lang="en-US" sz="1600" dirty="0"/>
              </a:p>
              <a:p>
                <a:pPr marL="4572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86D310-7345-97E4-F493-D98A063CD5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41120" y="1901952"/>
                <a:ext cx="5830242" cy="4127627"/>
              </a:xfrm>
              <a:blipFill>
                <a:blip r:embed="rId3"/>
                <a:stretch>
                  <a:fillRect l="-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91F281-2CF0-2FAA-A659-1D8B86A84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511179-F9D1-DE82-0B86-AB046D15C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84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8101A42-0490-B826-1D07-C4EC9B6A462D}"/>
                  </a:ext>
                </a:extLst>
              </p:cNvPr>
              <p:cNvSpPr txBox="1"/>
              <p:nvPr/>
            </p:nvSpPr>
            <p:spPr>
              <a:xfrm>
                <a:off x="7366571" y="2273173"/>
                <a:ext cx="3667874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accent1"/>
                    </a:solidFill>
                  </a:rPr>
                  <a:t>Data</a:t>
                </a:r>
                <a:r>
                  <a:rPr lang="en-GB" dirty="0"/>
                  <a:t> </a:t>
                </a:r>
              </a:p>
              <a:p>
                <a:endParaRPr lang="en-GB" dirty="0"/>
              </a:p>
              <a:p>
                <a:r>
                  <a:rPr lang="en-GB" dirty="0">
                    <a:solidFill>
                      <a:schemeClr val="accent4"/>
                    </a:solidFill>
                  </a:rPr>
                  <a:t>Model </a:t>
                </a:r>
              </a:p>
              <a:p>
                <a:endParaRPr lang="en-GB" dirty="0"/>
              </a:p>
              <a:p>
                <a:r>
                  <a:rPr lang="en-GB" dirty="0">
                    <a:solidFill>
                      <a:schemeClr val="accent3"/>
                    </a:solidFill>
                  </a:rPr>
                  <a:t>Fiducial cosmology at Planck 2018 </a:t>
                </a:r>
              </a:p>
              <a:p>
                <a:endParaRPr lang="en-GB" dirty="0"/>
              </a:p>
              <a:p>
                <a:r>
                  <a:rPr lang="en-GB" dirty="0">
                    <a:solidFill>
                      <a:schemeClr val="accent5"/>
                    </a:solidFill>
                  </a:rPr>
                  <a:t>Deviations from 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>
                    <a:solidFill>
                      <a:schemeClr val="accent5"/>
                    </a:solidFill>
                  </a:rPr>
                  <a:t>CDM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endParaRPr lang="en-GB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8101A42-0490-B826-1D07-C4EC9B6A46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6571" y="2273173"/>
                <a:ext cx="3667874" cy="2031325"/>
              </a:xfrm>
              <a:prstGeom prst="rect">
                <a:avLst/>
              </a:prstGeom>
              <a:blipFill>
                <a:blip r:embed="rId4"/>
                <a:stretch>
                  <a:fillRect l="-1034" t="-1875" b="-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B5676A5-AD53-1D94-82E5-BB0E5DAC746E}"/>
              </a:ext>
            </a:extLst>
          </p:cNvPr>
          <p:cNvSpPr/>
          <p:nvPr/>
        </p:nvSpPr>
        <p:spPr>
          <a:xfrm>
            <a:off x="2457449" y="3688422"/>
            <a:ext cx="3529013" cy="616076"/>
          </a:xfrm>
          <a:prstGeom prst="roundRect">
            <a:avLst/>
          </a:prstGeom>
          <a:noFill/>
          <a:ln w="4445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020602"/>
                      <a:gd name="connsiteY0" fmla="*/ 102681 h 616076"/>
                      <a:gd name="connsiteX1" fmla="*/ 102681 w 3020602"/>
                      <a:gd name="connsiteY1" fmla="*/ 0 h 616076"/>
                      <a:gd name="connsiteX2" fmla="*/ 722034 w 3020602"/>
                      <a:gd name="connsiteY2" fmla="*/ 0 h 616076"/>
                      <a:gd name="connsiteX3" fmla="*/ 1256929 w 3020602"/>
                      <a:gd name="connsiteY3" fmla="*/ 0 h 616076"/>
                      <a:gd name="connsiteX4" fmla="*/ 1763673 w 3020602"/>
                      <a:gd name="connsiteY4" fmla="*/ 0 h 616076"/>
                      <a:gd name="connsiteX5" fmla="*/ 2354873 w 3020602"/>
                      <a:gd name="connsiteY5" fmla="*/ 0 h 616076"/>
                      <a:gd name="connsiteX6" fmla="*/ 2917921 w 3020602"/>
                      <a:gd name="connsiteY6" fmla="*/ 0 h 616076"/>
                      <a:gd name="connsiteX7" fmla="*/ 3020602 w 3020602"/>
                      <a:gd name="connsiteY7" fmla="*/ 102681 h 616076"/>
                      <a:gd name="connsiteX8" fmla="*/ 3020602 w 3020602"/>
                      <a:gd name="connsiteY8" fmla="*/ 513395 h 616076"/>
                      <a:gd name="connsiteX9" fmla="*/ 2917921 w 3020602"/>
                      <a:gd name="connsiteY9" fmla="*/ 616076 h 616076"/>
                      <a:gd name="connsiteX10" fmla="*/ 2354873 w 3020602"/>
                      <a:gd name="connsiteY10" fmla="*/ 616076 h 616076"/>
                      <a:gd name="connsiteX11" fmla="*/ 1819977 w 3020602"/>
                      <a:gd name="connsiteY11" fmla="*/ 616076 h 616076"/>
                      <a:gd name="connsiteX12" fmla="*/ 1200625 w 3020602"/>
                      <a:gd name="connsiteY12" fmla="*/ 616076 h 616076"/>
                      <a:gd name="connsiteX13" fmla="*/ 581272 w 3020602"/>
                      <a:gd name="connsiteY13" fmla="*/ 616076 h 616076"/>
                      <a:gd name="connsiteX14" fmla="*/ 102681 w 3020602"/>
                      <a:gd name="connsiteY14" fmla="*/ 616076 h 616076"/>
                      <a:gd name="connsiteX15" fmla="*/ 0 w 3020602"/>
                      <a:gd name="connsiteY15" fmla="*/ 513395 h 616076"/>
                      <a:gd name="connsiteX16" fmla="*/ 0 w 3020602"/>
                      <a:gd name="connsiteY16" fmla="*/ 102681 h 616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020602" h="616076" extrusionOk="0">
                        <a:moveTo>
                          <a:pt x="0" y="102681"/>
                        </a:moveTo>
                        <a:cubicBezTo>
                          <a:pt x="-5783" y="42405"/>
                          <a:pt x="39852" y="2297"/>
                          <a:pt x="102681" y="0"/>
                        </a:cubicBezTo>
                        <a:cubicBezTo>
                          <a:pt x="330944" y="16271"/>
                          <a:pt x="457491" y="24839"/>
                          <a:pt x="722034" y="0"/>
                        </a:cubicBezTo>
                        <a:cubicBezTo>
                          <a:pt x="986577" y="-24839"/>
                          <a:pt x="1057161" y="6995"/>
                          <a:pt x="1256929" y="0"/>
                        </a:cubicBezTo>
                        <a:cubicBezTo>
                          <a:pt x="1456698" y="-6995"/>
                          <a:pt x="1558420" y="9785"/>
                          <a:pt x="1763673" y="0"/>
                        </a:cubicBezTo>
                        <a:cubicBezTo>
                          <a:pt x="1968926" y="-9785"/>
                          <a:pt x="2148204" y="-25973"/>
                          <a:pt x="2354873" y="0"/>
                        </a:cubicBezTo>
                        <a:cubicBezTo>
                          <a:pt x="2561542" y="25973"/>
                          <a:pt x="2718791" y="-1500"/>
                          <a:pt x="2917921" y="0"/>
                        </a:cubicBezTo>
                        <a:cubicBezTo>
                          <a:pt x="2975324" y="-1130"/>
                          <a:pt x="3016491" y="49584"/>
                          <a:pt x="3020602" y="102681"/>
                        </a:cubicBezTo>
                        <a:cubicBezTo>
                          <a:pt x="3012535" y="265957"/>
                          <a:pt x="3011428" y="425500"/>
                          <a:pt x="3020602" y="513395"/>
                        </a:cubicBezTo>
                        <a:cubicBezTo>
                          <a:pt x="3023420" y="570782"/>
                          <a:pt x="2962577" y="614126"/>
                          <a:pt x="2917921" y="616076"/>
                        </a:cubicBezTo>
                        <a:cubicBezTo>
                          <a:pt x="2747451" y="602454"/>
                          <a:pt x="2626133" y="612584"/>
                          <a:pt x="2354873" y="616076"/>
                        </a:cubicBezTo>
                        <a:cubicBezTo>
                          <a:pt x="2083613" y="619568"/>
                          <a:pt x="2015035" y="634548"/>
                          <a:pt x="1819977" y="616076"/>
                        </a:cubicBezTo>
                        <a:cubicBezTo>
                          <a:pt x="1624919" y="597604"/>
                          <a:pt x="1464783" y="588534"/>
                          <a:pt x="1200625" y="616076"/>
                        </a:cubicBezTo>
                        <a:cubicBezTo>
                          <a:pt x="936467" y="643618"/>
                          <a:pt x="851580" y="639266"/>
                          <a:pt x="581272" y="616076"/>
                        </a:cubicBezTo>
                        <a:cubicBezTo>
                          <a:pt x="310964" y="592886"/>
                          <a:pt x="199861" y="631356"/>
                          <a:pt x="102681" y="616076"/>
                        </a:cubicBezTo>
                        <a:cubicBezTo>
                          <a:pt x="39999" y="610448"/>
                          <a:pt x="-4813" y="562909"/>
                          <a:pt x="0" y="513395"/>
                        </a:cubicBezTo>
                        <a:cubicBezTo>
                          <a:pt x="20072" y="412381"/>
                          <a:pt x="17222" y="222554"/>
                          <a:pt x="0" y="102681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CBE609-F3D2-7B34-2A01-4937725B47F4}"/>
              </a:ext>
            </a:extLst>
          </p:cNvPr>
          <p:cNvSpPr txBox="1"/>
          <p:nvPr/>
        </p:nvSpPr>
        <p:spPr>
          <a:xfrm>
            <a:off x="4333461" y="6161885"/>
            <a:ext cx="3525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Doux, </a:t>
            </a:r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et al [2505.XXXXX]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374489-4DC0-ECEF-BB62-A14E7FD93DEE}"/>
              </a:ext>
            </a:extLst>
          </p:cNvPr>
          <p:cNvSpPr/>
          <p:nvPr/>
        </p:nvSpPr>
        <p:spPr>
          <a:xfrm>
            <a:off x="1341120" y="1901952"/>
            <a:ext cx="5570957" cy="1527048"/>
          </a:xfrm>
          <a:prstGeom prst="rect">
            <a:avLst/>
          </a:prstGeom>
          <a:solidFill>
            <a:schemeClr val="bg1">
              <a:alpha val="4638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28250BB-78DD-CB76-20F8-14753EBDD856}"/>
              </a:ext>
            </a:extLst>
          </p:cNvPr>
          <p:cNvSpPr/>
          <p:nvPr/>
        </p:nvSpPr>
        <p:spPr>
          <a:xfrm>
            <a:off x="1341120" y="4375754"/>
            <a:ext cx="5669280" cy="1317123"/>
          </a:xfrm>
          <a:prstGeom prst="rect">
            <a:avLst/>
          </a:prstGeom>
          <a:solidFill>
            <a:schemeClr val="bg1">
              <a:alpha val="4638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EA4BB6-066C-5E2F-F892-673EE7557AF6}"/>
              </a:ext>
            </a:extLst>
          </p:cNvPr>
          <p:cNvSpPr/>
          <p:nvPr/>
        </p:nvSpPr>
        <p:spPr>
          <a:xfrm>
            <a:off x="7366571" y="2273173"/>
            <a:ext cx="3330926" cy="2829769"/>
          </a:xfrm>
          <a:prstGeom prst="rect">
            <a:avLst/>
          </a:prstGeom>
          <a:solidFill>
            <a:schemeClr val="bg1">
              <a:alpha val="4638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324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0" grpId="0" animBg="1"/>
      <p:bldP spid="11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073B8F4-23B9-8ED3-B2E8-E1680317CC1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Projecting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GB" dirty="0"/>
                  <a:t> onto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br>
                  <a:rPr lang="en-GB" dirty="0"/>
                </a:br>
                <a:r>
                  <a:rPr lang="en-GB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Validation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073B8F4-23B9-8ED3-B2E8-E1680317CC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733" b="-173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BB8BA47-29E7-36D4-E4B5-5B6D1E061E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105186" y="279502"/>
            <a:ext cx="3745694" cy="599311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78128F-02D2-0C5F-05A1-D1EA2AFEB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F660B6-51BF-98F4-75B3-C5F99E3BF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85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1C5C4F-551F-85F9-7628-0D67F25372C6}"/>
              </a:ext>
            </a:extLst>
          </p:cNvPr>
          <p:cNvSpPr txBox="1"/>
          <p:nvPr/>
        </p:nvSpPr>
        <p:spPr>
          <a:xfrm>
            <a:off x="1659088" y="5890493"/>
            <a:ext cx="3525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Doux, </a:t>
            </a:r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et al [2505.XXXXX]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5CB2DDF-A16D-42EE-7F64-87CBFFD089A4}"/>
                  </a:ext>
                </a:extLst>
              </p:cNvPr>
              <p:cNvSpPr txBox="1"/>
              <p:nvPr/>
            </p:nvSpPr>
            <p:spPr>
              <a:xfrm>
                <a:off x="1382636" y="1981473"/>
                <a:ext cx="5572967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5C8DDA"/>
                    </a:solidFill>
                  </a:rPr>
                  <a:t>DES-like mock data </a:t>
                </a:r>
                <a:r>
                  <a:rPr lang="en-GB" dirty="0"/>
                  <a:t>with various </a:t>
                </a:r>
                <a:r>
                  <a:rPr lang="en-GB" dirty="0">
                    <a:solidFill>
                      <a:schemeClr val="accent5"/>
                    </a:solidFill>
                  </a:rPr>
                  <a:t>injected</a:t>
                </a:r>
                <a:r>
                  <a:rPr lang="en-GB" dirty="0"/>
                  <a:t> </a:t>
                </a:r>
                <a:r>
                  <a:rPr lang="en-GB" dirty="0">
                    <a:solidFill>
                      <a:schemeClr val="accent5"/>
                    </a:solidFill>
                  </a:rPr>
                  <a:t>deviations</a:t>
                </a:r>
                <a:r>
                  <a:rPr lang="en-GB" dirty="0"/>
                  <a:t> from </a:t>
                </a:r>
                <a:br>
                  <a:rPr lang="en-GB" dirty="0"/>
                </a:br>
                <a:r>
                  <a:rPr lang="en-GB" dirty="0"/>
                  <a:t>a non-linear, Planck-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/>
                  <a:t>CDM matter power spectrum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dirty="0"/>
                  <a:t>Suppression of the non-linear matter power spectrum based on Preston et al [2305.09827]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dirty="0"/>
                  <a:t>Impact of baryons – AGN feedback 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dirty="0"/>
                  <a:t>Modified gravity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5CB2DDF-A16D-42EE-7F64-87CBFFD089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2636" y="1981473"/>
                <a:ext cx="5572967" cy="2585323"/>
              </a:xfrm>
              <a:prstGeom prst="rect">
                <a:avLst/>
              </a:prstGeom>
              <a:blipFill>
                <a:blip r:embed="rId5"/>
                <a:stretch>
                  <a:fillRect l="-909" t="-980" r="-2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045959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9DDBEA-9077-68E4-360C-8D1349BAE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B1F795F-999C-810A-FEC3-D1BA4CCA21B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Projecting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GB" dirty="0"/>
                  <a:t> onto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br>
                  <a:rPr lang="en-GB" dirty="0"/>
                </a:br>
                <a:r>
                  <a:rPr lang="en-GB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Validation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B1F795F-999C-810A-FEC3-D1BA4CCA21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733" b="-173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7DEC61C-54C5-CAE1-FB40-796A3DD441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105186" y="279502"/>
            <a:ext cx="3745694" cy="599311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C0567F-FA09-B570-C663-AD7A35D60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9C4D88-F44F-BE1A-738D-4D18E6477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86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28338A-B738-1442-BBA4-6D5C8A9C847F}"/>
              </a:ext>
            </a:extLst>
          </p:cNvPr>
          <p:cNvSpPr txBox="1"/>
          <p:nvPr/>
        </p:nvSpPr>
        <p:spPr>
          <a:xfrm>
            <a:off x="1659088" y="5890493"/>
            <a:ext cx="3525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Doux, </a:t>
            </a:r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et al [2505.XXXXX]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1560974-D6D3-305C-8624-2730C3660D7B}"/>
                  </a:ext>
                </a:extLst>
              </p:cNvPr>
              <p:cNvSpPr txBox="1"/>
              <p:nvPr/>
            </p:nvSpPr>
            <p:spPr>
              <a:xfrm>
                <a:off x="1382636" y="1981473"/>
                <a:ext cx="5625199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5C8DDA"/>
                    </a:solidFill>
                  </a:rPr>
                  <a:t>DES-like mock data </a:t>
                </a:r>
                <a:r>
                  <a:rPr lang="en-GB" dirty="0"/>
                  <a:t>with various </a:t>
                </a:r>
                <a:r>
                  <a:rPr lang="en-GB" dirty="0">
                    <a:solidFill>
                      <a:schemeClr val="accent5"/>
                    </a:solidFill>
                  </a:rPr>
                  <a:t>injected</a:t>
                </a:r>
                <a:r>
                  <a:rPr lang="en-GB" dirty="0"/>
                  <a:t> </a:t>
                </a:r>
                <a:r>
                  <a:rPr lang="en-GB" dirty="0">
                    <a:solidFill>
                      <a:schemeClr val="accent5"/>
                    </a:solidFill>
                  </a:rPr>
                  <a:t>deviations</a:t>
                </a:r>
                <a:r>
                  <a:rPr lang="en-GB" dirty="0"/>
                  <a:t> from </a:t>
                </a:r>
                <a:br>
                  <a:rPr lang="en-GB" dirty="0"/>
                </a:br>
                <a:r>
                  <a:rPr lang="en-GB" dirty="0"/>
                  <a:t>a non-linear, Planck-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/>
                  <a:t>CDM matter power spectrum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dirty="0"/>
                  <a:t>Suppression of the non-linear matter power spectrum based on Preston et al [2305.09827]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dirty="0"/>
                  <a:t>Impact of baryons – AGN feedback 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dirty="0"/>
                  <a:t>Modified gravity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accent5"/>
                    </a:solidFill>
                  </a:rPr>
                  <a:t>Scale-dependent</a:t>
                </a:r>
                <a:r>
                  <a:rPr lang="en-GB" dirty="0"/>
                  <a:t> deviations fully recovered </a:t>
                </a:r>
              </a:p>
              <a:p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accent5"/>
                    </a:solidFill>
                  </a:rPr>
                  <a:t>Redshift-dependent</a:t>
                </a:r>
                <a:r>
                  <a:rPr lang="en-GB" dirty="0"/>
                  <a:t> deviations recovered at the redshift at which the experiment has </a:t>
                </a:r>
                <a:r>
                  <a:rPr lang="en-GB" dirty="0">
                    <a:solidFill>
                      <a:schemeClr val="accent5"/>
                    </a:solidFill>
                  </a:rPr>
                  <a:t>peak sensitivity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1560974-D6D3-305C-8624-2730C3660D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2636" y="1981473"/>
                <a:ext cx="5625199" cy="3693319"/>
              </a:xfrm>
              <a:prstGeom prst="rect">
                <a:avLst/>
              </a:prstGeom>
              <a:blipFill>
                <a:blip r:embed="rId5"/>
                <a:stretch>
                  <a:fillRect l="-901" t="-687" r="-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26916A3A-330B-30E7-393E-E1B47666B670}"/>
              </a:ext>
            </a:extLst>
          </p:cNvPr>
          <p:cNvSpPr/>
          <p:nvPr/>
        </p:nvSpPr>
        <p:spPr>
          <a:xfrm>
            <a:off x="1138012" y="1835063"/>
            <a:ext cx="5869823" cy="2076718"/>
          </a:xfrm>
          <a:prstGeom prst="rect">
            <a:avLst/>
          </a:prstGeom>
          <a:solidFill>
            <a:schemeClr val="bg1">
              <a:alpha val="4638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BD0AC13-5FD2-29E1-1B8B-3F8E96C8E17D}"/>
                  </a:ext>
                </a:extLst>
              </p:cNvPr>
              <p:cNvSpPr txBox="1"/>
              <p:nvPr/>
            </p:nvSpPr>
            <p:spPr>
              <a:xfrm>
                <a:off x="2148755" y="3760138"/>
                <a:ext cx="3271837" cy="415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[1+</m:t>
                      </m:r>
                      <m:r>
                        <a:rPr lang="en-US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sSubSup>
                        <m:sSubSupPr>
                          <m:ctrlP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𝑓𝑖𝑑</m:t>
                          </m:r>
                        </m:sub>
                        <m:sup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𝑁𝐿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BD0AC13-5FD2-29E1-1B8B-3F8E96C8E1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8755" y="3760138"/>
                <a:ext cx="3271837" cy="415691"/>
              </a:xfrm>
              <a:prstGeom prst="rect">
                <a:avLst/>
              </a:prstGeom>
              <a:blipFill>
                <a:blip r:embed="rId6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914064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05ADBED-50B8-11AC-F916-1254C3B0BC1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Projecting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GB" dirty="0"/>
                  <a:t> onto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br>
                  <a:rPr lang="en-GB" dirty="0"/>
                </a:br>
                <a:r>
                  <a:rPr lang="en-GB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Results lensing surveys 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05ADBED-50B8-11AC-F916-1254C3B0BC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733" b="-173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1CD086B-4646-7D6E-1826-A3A28C1511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837327" y="1632563"/>
            <a:ext cx="5818702" cy="465496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B4D8B2-0F6E-8571-F382-23DEF4106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A07641-538F-AD79-792F-4DA99285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87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E8A6EC-E079-291B-66EA-8F8C68B0966A}"/>
              </a:ext>
            </a:extLst>
          </p:cNvPr>
          <p:cNvSpPr txBox="1"/>
          <p:nvPr/>
        </p:nvSpPr>
        <p:spPr>
          <a:xfrm>
            <a:off x="4333461" y="6287525"/>
            <a:ext cx="3525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Doux, </a:t>
            </a:r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et al [2505.XXXXX]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50240E-9765-6122-D55E-725E210BE00F}"/>
              </a:ext>
            </a:extLst>
          </p:cNvPr>
          <p:cNvSpPr/>
          <p:nvPr/>
        </p:nvSpPr>
        <p:spPr>
          <a:xfrm rot="19316087">
            <a:off x="5864434" y="3617831"/>
            <a:ext cx="59128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4400" b="0" cap="none" spc="0" dirty="0">
                <a:ln w="0"/>
                <a:solidFill>
                  <a:schemeClr val="tx1">
                    <a:alpha val="481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PRELIMINARY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02451F1-C63F-7F2F-301C-D8E5F2A9BF25}"/>
                  </a:ext>
                </a:extLst>
              </p:cNvPr>
              <p:cNvSpPr txBox="1"/>
              <p:nvPr/>
            </p:nvSpPr>
            <p:spPr>
              <a:xfrm>
                <a:off x="1388111" y="1776713"/>
                <a:ext cx="4239862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rgbClr val="5C8DDA"/>
                    </a:solidFill>
                  </a:rPr>
                  <a:t>DES</a:t>
                </a:r>
                <a:r>
                  <a:rPr lang="en-GB" sz="1600" dirty="0"/>
                  <a:t>, </a:t>
                </a:r>
                <a:r>
                  <a:rPr lang="en-GB" sz="1600" dirty="0" err="1">
                    <a:solidFill>
                      <a:schemeClr val="accent5"/>
                    </a:solidFill>
                  </a:rPr>
                  <a:t>KiDS</a:t>
                </a:r>
                <a:r>
                  <a:rPr lang="en-GB" sz="1600" dirty="0">
                    <a:solidFill>
                      <a:schemeClr val="accent5"/>
                    </a:solidFill>
                  </a:rPr>
                  <a:t>**</a:t>
                </a:r>
                <a:r>
                  <a:rPr lang="en-GB" sz="1600" dirty="0"/>
                  <a:t>, </a:t>
                </a:r>
                <a:r>
                  <a:rPr lang="en-GB" sz="1600" dirty="0">
                    <a:solidFill>
                      <a:schemeClr val="accent2"/>
                    </a:solidFill>
                  </a:rPr>
                  <a:t>HSC</a:t>
                </a:r>
                <a:r>
                  <a:rPr lang="en-GB" sz="1600" dirty="0"/>
                  <a:t> prefer less power on small scales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≳0.03 1/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𝑀𝑝𝑐</m:t>
                    </m:r>
                  </m:oMath>
                </a14:m>
                <a:endParaRPr lang="en-GB" sz="1600" dirty="0"/>
              </a:p>
              <a:p>
                <a:endParaRPr lang="en-GB" sz="1600" dirty="0"/>
              </a:p>
              <a:p>
                <a:r>
                  <a:rPr lang="en-GB" sz="1600" dirty="0">
                    <a:solidFill>
                      <a:schemeClr val="accent3"/>
                    </a:solidFill>
                  </a:rPr>
                  <a:t>ACT</a:t>
                </a:r>
                <a:r>
                  <a:rPr lang="en-GB" sz="1600" dirty="0"/>
                  <a:t> is consistent with Planck </a:t>
                </a:r>
              </a:p>
              <a:p>
                <a:endParaRPr lang="en-GB" sz="1600" dirty="0"/>
              </a:p>
              <a:p>
                <a:r>
                  <a:rPr lang="en-GB" sz="16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Both conclusions match expectations</a:t>
                </a:r>
              </a:p>
              <a:p>
                <a:endParaRPr lang="en-GB" sz="1600" dirty="0"/>
              </a:p>
              <a:p>
                <a:r>
                  <a:rPr lang="en-GB" sz="1600" dirty="0"/>
                  <a:t>Identified specific scales at which suppression is preferred </a:t>
                </a:r>
              </a:p>
              <a:p>
                <a:endParaRPr lang="en-GB" sz="1600" dirty="0"/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02451F1-C63F-7F2F-301C-D8E5F2A9BF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8111" y="1776713"/>
                <a:ext cx="4239862" cy="2862322"/>
              </a:xfrm>
              <a:prstGeom prst="rect">
                <a:avLst/>
              </a:prstGeom>
              <a:blipFill>
                <a:blip r:embed="rId5"/>
                <a:stretch>
                  <a:fillRect l="-896" t="-4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Content Placeholder 8">
            <a:extLst>
              <a:ext uri="{FF2B5EF4-FFF2-40B4-BE49-F238E27FC236}">
                <a16:creationId xmlns:a16="http://schemas.microsoft.com/office/drawing/2014/main" id="{644BD1A8-88AB-355C-C69D-5773595BA8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2670" y="3955799"/>
            <a:ext cx="2914657" cy="23317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50E08E-7B67-892B-528A-EC6B5935E418}"/>
                  </a:ext>
                </a:extLst>
              </p:cNvPr>
              <p:cNvSpPr txBox="1"/>
              <p:nvPr/>
            </p:nvSpPr>
            <p:spPr>
              <a:xfrm>
                <a:off x="7144097" y="1156882"/>
                <a:ext cx="3353529" cy="415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[1+</m:t>
                      </m:r>
                      <m:r>
                        <a:rPr lang="en-US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sSubSup>
                        <m:sSubSupPr>
                          <m:ctrlP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𝑓𝑖𝑑</m:t>
                          </m:r>
                        </m:sub>
                        <m:sup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𝑁𝐿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50E08E-7B67-892B-528A-EC6B5935E4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4097" y="1156882"/>
                <a:ext cx="3353529" cy="415691"/>
              </a:xfrm>
              <a:prstGeom prst="rect">
                <a:avLst/>
              </a:prstGeom>
              <a:blipFill>
                <a:blip r:embed="rId7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467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69FF5AB5-C7A4-83CD-E966-DE9071D5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err="1"/>
              <a:t>Procoli</a:t>
            </a:r>
            <a:r>
              <a:rPr lang="en-GB" sz="4800" dirty="0"/>
              <a:t>: </a:t>
            </a:r>
            <a:br>
              <a:rPr lang="en-GB" sz="4800" dirty="0"/>
            </a:br>
            <a:r>
              <a:rPr lang="en-GB" sz="4800" dirty="0"/>
              <a:t>profiles of cosmological  likelihoods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BF681-9742-D33E-EDB5-8D05C77F4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88015-E2CD-FE05-700C-C1F5AA4B9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643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288ED4-71BA-A934-193D-41139FA6D0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A8251B5-CD3A-C0CE-B1FF-8C6A55154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Cosmic observables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Content Placeholder 24">
                <a:extLst>
                  <a:ext uri="{FF2B5EF4-FFF2-40B4-BE49-F238E27FC236}">
                    <a16:creationId xmlns:a16="http://schemas.microsoft.com/office/drawing/2014/main" id="{45226D63-0223-984C-C5C8-E394BFB04F7E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15068109"/>
                  </p:ext>
                </p:extLst>
              </p:nvPr>
            </p:nvGraphicFramePr>
            <p:xfrm>
              <a:off x="1341438" y="1901824"/>
              <a:ext cx="9509124" cy="3662070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3169708">
                      <a:extLst>
                        <a:ext uri="{9D8B030D-6E8A-4147-A177-3AD203B41FA5}">
                          <a16:colId xmlns:a16="http://schemas.microsoft.com/office/drawing/2014/main" val="402130923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363801316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1052412614"/>
                        </a:ext>
                      </a:extLst>
                    </a:gridCol>
                  </a:tblGrid>
                  <a:tr h="6103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Observable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 probed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Physics sensitivity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715087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primary anomalies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207593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lensing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2695054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BAO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36378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Supernovae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2397670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Distance ladder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6124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Content Placeholder 24">
                <a:extLst>
                  <a:ext uri="{FF2B5EF4-FFF2-40B4-BE49-F238E27FC236}">
                    <a16:creationId xmlns:a16="http://schemas.microsoft.com/office/drawing/2014/main" id="{45226D63-0223-984C-C5C8-E394BFB04F7E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15068109"/>
                  </p:ext>
                </p:extLst>
              </p:nvPr>
            </p:nvGraphicFramePr>
            <p:xfrm>
              <a:off x="1341438" y="1901824"/>
              <a:ext cx="9509124" cy="3662070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3169708">
                      <a:extLst>
                        <a:ext uri="{9D8B030D-6E8A-4147-A177-3AD203B41FA5}">
                          <a16:colId xmlns:a16="http://schemas.microsoft.com/office/drawing/2014/main" val="402130923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363801316"/>
                        </a:ext>
                      </a:extLst>
                    </a:gridCol>
                    <a:gridCol w="3169708">
                      <a:extLst>
                        <a:ext uri="{9D8B030D-6E8A-4147-A177-3AD203B41FA5}">
                          <a16:colId xmlns:a16="http://schemas.microsoft.com/office/drawing/2014/main" val="1052412614"/>
                        </a:ext>
                      </a:extLst>
                    </a:gridCol>
                  </a:tblGrid>
                  <a:tr h="6103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Observable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 probed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Physics sensitivity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715087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primary anomalies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102041" r="-100400" b="-395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207593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CMB lensing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2695054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BAO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36378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Supernovae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2397670"/>
                      </a:ext>
                    </a:extLst>
                  </a:tr>
                  <a:tr h="610345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Distance ladder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6124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BF8D20-04D8-FD68-B894-EF955C72F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2FD518-3DEC-646E-96EB-E62A987D0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5021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B59CC-99BF-FD79-C7E8-7C5E71C0D7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9">
            <a:extLst>
              <a:ext uri="{FF2B5EF4-FFF2-40B4-BE49-F238E27FC236}">
                <a16:creationId xmlns:a16="http://schemas.microsoft.com/office/drawing/2014/main" id="{746CB74D-EB8D-09DF-8CAA-180C095AED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300" y="1923134"/>
            <a:ext cx="5402263" cy="40516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0D0F92-B574-FC37-98C5-E341B673D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Early dark energy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50000"/>
                    <a:lumOff val="50000"/>
                  </a:schemeClr>
                </a:solidFill>
              </a:rPr>
              <a:t>Phenomenology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C72668-C952-D630-658A-7F18FEF4A2F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341120" y="1901952"/>
                <a:ext cx="4299976" cy="2556706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en-GB" dirty="0"/>
                  <a:t>Additional energy component that  increases the pre-CMB expansion rate 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/>
                  <a:t>-like behaviour initially </a:t>
                </a:r>
              </a:p>
              <a:p>
                <a:r>
                  <a:rPr lang="en-GB" dirty="0"/>
                  <a:t>Then dilutes faster than matter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en-GB" dirty="0"/>
              </a:p>
              <a:p>
                <a:r>
                  <a:rPr lang="en-GB" dirty="0"/>
                  <a:t>Localised peak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𝑒𝑑𝑒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𝑒𝑑𝑒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𝑡𝑜𝑡𝑎𝑙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/>
                  <a:t> 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GB" dirty="0"/>
              </a:p>
              <a:p>
                <a:endParaRPr lang="en-GB" dirty="0"/>
              </a:p>
              <a:p>
                <a:pPr algn="ctr"/>
                <a:endParaRPr lang="en-GB" dirty="0"/>
              </a:p>
              <a:p>
                <a:pPr algn="ctr"/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A8EC54-64B4-D441-BC24-6A52095C60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341120" y="1901952"/>
                <a:ext cx="4299976" cy="2556706"/>
              </a:xfrm>
              <a:blipFill>
                <a:blip r:embed="rId4"/>
                <a:stretch>
                  <a:fillRect l="-294" t="-2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3C2DB-FC3C-220E-0E4A-7EDF1790A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81D9F-1A4F-1AC2-6110-53438E493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89</a:t>
            </a:fld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561965E-5742-537C-F540-B2CEB1A705C4}"/>
              </a:ext>
            </a:extLst>
          </p:cNvPr>
          <p:cNvCxnSpPr/>
          <p:nvPr/>
        </p:nvCxnSpPr>
        <p:spPr>
          <a:xfrm>
            <a:off x="9178864" y="4301061"/>
            <a:ext cx="0" cy="546100"/>
          </a:xfrm>
          <a:prstGeom prst="straightConnector1">
            <a:avLst/>
          </a:prstGeom>
          <a:ln w="25400">
            <a:solidFill>
              <a:srgbClr val="DC1A27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F3F78A6-86F6-DBA1-9F13-B10E81CC9433}"/>
                  </a:ext>
                </a:extLst>
              </p:cNvPr>
              <p:cNvSpPr txBox="1"/>
              <p:nvPr/>
            </p:nvSpPr>
            <p:spPr>
              <a:xfrm>
                <a:off x="8545169" y="4485881"/>
                <a:ext cx="6168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charset="0"/>
                            </a:rPr>
                            <m:t>𝒆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charset="0"/>
                            </a:rPr>
                            <m:t>𝒆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4E263FF-2C5E-1840-ACD4-B76CB1C4F0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5169" y="4485881"/>
                <a:ext cx="616878" cy="369332"/>
              </a:xfrm>
              <a:prstGeom prst="rect">
                <a:avLst/>
              </a:prstGeom>
              <a:blipFill>
                <a:blip r:embed="rId5"/>
                <a:stretch>
                  <a:fillRect l="-2000" r="-12000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BB78C42-D4C4-0BB9-742F-B11E2D6F3B58}"/>
              </a:ext>
            </a:extLst>
          </p:cNvPr>
          <p:cNvCxnSpPr>
            <a:cxnSpLocks/>
          </p:cNvCxnSpPr>
          <p:nvPr/>
        </p:nvCxnSpPr>
        <p:spPr>
          <a:xfrm>
            <a:off x="9178864" y="3490204"/>
            <a:ext cx="0" cy="1863674"/>
          </a:xfrm>
          <a:prstGeom prst="line">
            <a:avLst/>
          </a:prstGeom>
          <a:ln w="12700">
            <a:solidFill>
              <a:srgbClr val="DC1A2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03ADBC0-DE6C-D0A5-B6A3-EEAF545109D1}"/>
              </a:ext>
            </a:extLst>
          </p:cNvPr>
          <p:cNvCxnSpPr/>
          <p:nvPr/>
        </p:nvCxnSpPr>
        <p:spPr>
          <a:xfrm>
            <a:off x="8886073" y="4037476"/>
            <a:ext cx="609600" cy="0"/>
          </a:xfrm>
          <a:prstGeom prst="straightConnector1">
            <a:avLst/>
          </a:prstGeom>
          <a:ln w="25400">
            <a:solidFill>
              <a:srgbClr val="DC1A27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917C842-F422-DAAE-080E-1317406A3338}"/>
                  </a:ext>
                </a:extLst>
              </p:cNvPr>
              <p:cNvSpPr txBox="1"/>
              <p:nvPr/>
            </p:nvSpPr>
            <p:spPr>
              <a:xfrm>
                <a:off x="9474407" y="3779263"/>
                <a:ext cx="568155" cy="36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charset="0"/>
                            </a:rPr>
                            <m:t>𝒛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charset="0"/>
                            </a:rPr>
                            <m:t>𝒄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B483DF0-BB8A-BE4A-BCF3-5BE7497ADD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4407" y="3779263"/>
                <a:ext cx="568155" cy="369321"/>
              </a:xfrm>
              <a:prstGeom prst="rect">
                <a:avLst/>
              </a:prstGeom>
              <a:blipFill>
                <a:blip r:embed="rId6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8126FA1-1B1B-7DFD-5DED-8E5945088615}"/>
              </a:ext>
            </a:extLst>
          </p:cNvPr>
          <p:cNvCxnSpPr>
            <a:cxnSpLocks/>
          </p:cNvCxnSpPr>
          <p:nvPr/>
        </p:nvCxnSpPr>
        <p:spPr>
          <a:xfrm>
            <a:off x="8285406" y="4037476"/>
            <a:ext cx="215466" cy="222290"/>
          </a:xfrm>
          <a:prstGeom prst="straightConnector1">
            <a:avLst/>
          </a:prstGeom>
          <a:ln w="25400">
            <a:solidFill>
              <a:srgbClr val="DC1A27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159B6FE-7F4D-CEEE-DC72-3647FE9C97BD}"/>
                  </a:ext>
                </a:extLst>
              </p:cNvPr>
              <p:cNvSpPr txBox="1"/>
              <p:nvPr/>
            </p:nvSpPr>
            <p:spPr>
              <a:xfrm>
                <a:off x="7759550" y="3657553"/>
                <a:ext cx="616878" cy="3955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2AA04FE-57CD-CE41-873F-5667106386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9550" y="3657553"/>
                <a:ext cx="616878" cy="395558"/>
              </a:xfrm>
              <a:prstGeom prst="rect">
                <a:avLst/>
              </a:prstGeom>
              <a:blipFill>
                <a:blip r:embed="rId7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2E852976-0EDB-85AA-707B-E502BDB10610}"/>
              </a:ext>
            </a:extLst>
          </p:cNvPr>
          <p:cNvSpPr txBox="1"/>
          <p:nvPr/>
        </p:nvSpPr>
        <p:spPr>
          <a:xfrm rot="16200000">
            <a:off x="4607702" y="3275111"/>
            <a:ext cx="2812529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Energy densities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EC33B6D-5CEA-0976-3F6A-51B721BDAB63}"/>
                  </a:ext>
                </a:extLst>
              </p:cNvPr>
              <p:cNvSpPr txBox="1"/>
              <p:nvPr/>
            </p:nvSpPr>
            <p:spPr>
              <a:xfrm>
                <a:off x="2046191" y="4574111"/>
                <a:ext cx="2889833" cy="9455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𝑒𝑑𝑒</m:t>
                        </m:r>
                      </m:sub>
                    </m:sSub>
                  </m:oMath>
                </a14:m>
                <a:r>
                  <a:rPr lang="en-US" b="0" dirty="0"/>
                  <a:t> - how much EDE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b="0" dirty="0"/>
                  <a:t> - when EDE appears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dirty="0"/>
                  <a:t> - how fast is disappears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CD7D01-D6B3-32F8-F833-6EA9DF9275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6191" y="4574111"/>
                <a:ext cx="2889833" cy="945580"/>
              </a:xfrm>
              <a:prstGeom prst="rect">
                <a:avLst/>
              </a:prstGeom>
              <a:blipFill>
                <a:blip r:embed="rId8"/>
                <a:stretch>
                  <a:fillRect l="-435" t="-1316" b="-7895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5E622D2-4CF6-1DA8-1136-86E3AA7A452B}"/>
              </a:ext>
            </a:extLst>
          </p:cNvPr>
          <p:cNvSpPr txBox="1"/>
          <p:nvPr/>
        </p:nvSpPr>
        <p:spPr>
          <a:xfrm>
            <a:off x="7204106" y="6057522"/>
            <a:ext cx="3275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 and Kamionkowski [1608.01309]</a:t>
            </a:r>
          </a:p>
        </p:txBody>
      </p:sp>
    </p:spTree>
    <p:extLst>
      <p:ext uri="{BB962C8B-B14F-4D97-AF65-F5344CB8AC3E}">
        <p14:creationId xmlns:p14="http://schemas.microsoft.com/office/powerpoint/2010/main" val="194031425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E2AD5-02A1-80E8-313A-EEBB0C1789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37600-DD35-4A7F-3FCD-3C791FB94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Alternate statistical frameworks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543340-B991-304C-B5AA-1622D1F01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09CD3C-A4A7-1246-973B-DC4556600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90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C5F81C-9DB1-1199-0484-C299CA184CF7}"/>
              </a:ext>
            </a:extLst>
          </p:cNvPr>
          <p:cNvSpPr txBox="1"/>
          <p:nvPr/>
        </p:nvSpPr>
        <p:spPr>
          <a:xfrm>
            <a:off x="4274824" y="2463338"/>
            <a:ext cx="18211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Early dark energy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91B028-420E-63B1-68EA-15BB02A7BF0B}"/>
              </a:ext>
            </a:extLst>
          </p:cNvPr>
          <p:cNvSpPr txBox="1"/>
          <p:nvPr/>
        </p:nvSpPr>
        <p:spPr>
          <a:xfrm>
            <a:off x="6388274" y="2373876"/>
            <a:ext cx="4462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Bayesian posteriors </a:t>
            </a:r>
          </a:p>
          <a:p>
            <a:r>
              <a:rPr lang="en-GB" dirty="0"/>
              <a:t>- - - -  Likelihood profile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E7BDE7-8BDE-A17C-2614-7A4ADAD52926}"/>
              </a:ext>
            </a:extLst>
          </p:cNvPr>
          <p:cNvCxnSpPr>
            <a:cxnSpLocks/>
          </p:cNvCxnSpPr>
          <p:nvPr/>
        </p:nvCxnSpPr>
        <p:spPr>
          <a:xfrm>
            <a:off x="6463430" y="2569427"/>
            <a:ext cx="45093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1C03DEC-FCF9-5487-74A2-AAE6613BF8BF}"/>
                  </a:ext>
                </a:extLst>
              </p:cNvPr>
              <p:cNvSpPr txBox="1"/>
              <p:nvPr/>
            </p:nvSpPr>
            <p:spPr>
              <a:xfrm>
                <a:off x="9832520" y="3637909"/>
                <a:ext cx="2359479" cy="14995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Prior volume increases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𝑒𝑑𝑒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dirty="0"/>
                  <a:t> become unconstrained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1C03DEC-FCF9-5487-74A2-AAE6613BF8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2520" y="3637909"/>
                <a:ext cx="2359479" cy="1499578"/>
              </a:xfrm>
              <a:prstGeom prst="rect">
                <a:avLst/>
              </a:prstGeom>
              <a:blipFill>
                <a:blip r:embed="rId3"/>
                <a:stretch>
                  <a:fillRect l="-2139" t="-1681" r="-1070"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Content Placeholder 6" descr="Chart, line chart, histogram&#10;&#10;Description automatically generated">
            <a:extLst>
              <a:ext uri="{FF2B5EF4-FFF2-40B4-BE49-F238E27FC236}">
                <a16:creationId xmlns:a16="http://schemas.microsoft.com/office/drawing/2014/main" id="{A834BE3B-DDE2-F15E-1ECD-18489483CC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6095999" y="3225112"/>
            <a:ext cx="3736521" cy="2858608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D205313-0CA1-9E93-D489-C31A56708DFA}"/>
                  </a:ext>
                </a:extLst>
              </p:cNvPr>
              <p:cNvSpPr txBox="1"/>
              <p:nvPr/>
            </p:nvSpPr>
            <p:spPr>
              <a:xfrm rot="16200000">
                <a:off x="4423823" y="4537650"/>
                <a:ext cx="24458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Fit to </a:t>
                </a:r>
                <a:r>
                  <a:rPr lang="en-GB" dirty="0" err="1"/>
                  <a:t>CMB+BAO+SNe</a:t>
                </a:r>
                <a:r>
                  <a:rPr lang="en-GB" dirty="0"/>
                  <a:t>, </a:t>
                </a:r>
              </a:p>
              <a:p>
                <a:r>
                  <a:rPr lang="en-GB" dirty="0"/>
                  <a:t>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prior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D205313-0CA1-9E93-D489-C31A56708D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423823" y="4537650"/>
                <a:ext cx="2445810" cy="646331"/>
              </a:xfrm>
              <a:prstGeom prst="rect">
                <a:avLst/>
              </a:prstGeom>
              <a:blipFill>
                <a:blip r:embed="rId5"/>
                <a:stretch>
                  <a:fillRect l="-3922" r="-17647" b="-15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96CBA3E2-992C-1C34-D40A-F049A81E67EE}"/>
              </a:ext>
            </a:extLst>
          </p:cNvPr>
          <p:cNvSpPr txBox="1"/>
          <p:nvPr/>
        </p:nvSpPr>
        <p:spPr>
          <a:xfrm>
            <a:off x="4361098" y="6134781"/>
            <a:ext cx="3275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Poulin, Smith and </a:t>
            </a:r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[2302.09032]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AF53E24-2AA4-335E-F1B2-6A08B3110BD3}"/>
                  </a:ext>
                </a:extLst>
              </p:cNvPr>
              <p:cNvSpPr txBox="1"/>
              <p:nvPr/>
            </p:nvSpPr>
            <p:spPr>
              <a:xfrm>
                <a:off x="2046191" y="4574111"/>
                <a:ext cx="2889833" cy="9455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𝑒𝑑𝑒</m:t>
                        </m:r>
                      </m:sub>
                    </m:sSub>
                  </m:oMath>
                </a14:m>
                <a:r>
                  <a:rPr lang="en-US" b="0" dirty="0"/>
                  <a:t> - how much EDE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b="0" dirty="0"/>
                  <a:t> - when EDE appears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dirty="0"/>
                  <a:t> - how fast is disappears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AF53E24-2AA4-335E-F1B2-6A08B3110B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6191" y="4574111"/>
                <a:ext cx="2889833" cy="945580"/>
              </a:xfrm>
              <a:prstGeom prst="rect">
                <a:avLst/>
              </a:prstGeom>
              <a:blipFill>
                <a:blip r:embed="rId6"/>
                <a:stretch>
                  <a:fillRect l="-435" t="-1316" b="-7895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336331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AA731-C7C5-6E1C-8E38-CBC11594B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1E2DB6-5DC1-8C11-264E-0C04563C6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9E4B6F-C2A3-C78B-3A1A-71CC4157D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91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00C9BF3-3F09-28C6-D4FB-FF2F55BC1560}"/>
                  </a:ext>
                </a:extLst>
              </p:cNvPr>
              <p:cNvSpPr txBox="1"/>
              <p:nvPr/>
            </p:nvSpPr>
            <p:spPr>
              <a:xfrm>
                <a:off x="1341120" y="1885450"/>
                <a:ext cx="4754880" cy="31722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00B0F0"/>
                    </a:solidFill>
                    <a:ea typeface="Cambria Math" panose="02040503050406030204" pitchFamily="18" charset="0"/>
                  </a:rPr>
                  <a:t>Bayesian inference </a:t>
                </a:r>
                <a:endParaRPr lang="en-US" b="0" dirty="0">
                  <a:solidFill>
                    <a:srgbClr val="00B0F0"/>
                  </a:solidFill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𝒫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b="0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>
                    <a:solidFill>
                      <a:schemeClr val="accent5"/>
                    </a:solidFill>
                  </a:rPr>
                  <a:t>Profile likelihoods </a:t>
                </a:r>
                <a:br>
                  <a:rPr lang="en-US" dirty="0"/>
                </a:br>
                <a:r>
                  <a:rPr lang="en-US" dirty="0"/>
                  <a:t>No dependence on </a:t>
                </a:r>
                <a:r>
                  <a:rPr lang="en-US" dirty="0">
                    <a:solidFill>
                      <a:schemeClr val="accent3"/>
                    </a:solidFill>
                  </a:rPr>
                  <a:t>prior</a:t>
                </a:r>
                <a:r>
                  <a:rPr lang="en-US" dirty="0"/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ℙ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max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∀ 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GB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See Planck [1311.1657]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00C9BF3-3F09-28C6-D4FB-FF2F55BC1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120" y="1885450"/>
                <a:ext cx="4754880" cy="3172279"/>
              </a:xfrm>
              <a:prstGeom prst="rect">
                <a:avLst/>
              </a:prstGeom>
              <a:blipFill>
                <a:blip r:embed="rId3"/>
                <a:stretch>
                  <a:fillRect l="-1064" t="-797" b="-19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D71FBF75-4183-E68F-C983-97C8C86D41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892394" y="1885450"/>
            <a:ext cx="5486400" cy="4114800"/>
          </a:xfrm>
        </p:spPr>
      </p:pic>
      <p:sp>
        <p:nvSpPr>
          <p:cNvPr id="20" name="Title 19">
            <a:extLst>
              <a:ext uri="{FF2B5EF4-FFF2-40B4-BE49-F238E27FC236}">
                <a16:creationId xmlns:a16="http://schemas.microsoft.com/office/drawing/2014/main" id="{F40D5C71-F247-65A2-2A20-C9020A3D9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Alternate statistical frameworks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3C162B3-8353-F450-7F1E-D99D78B428A6}"/>
                  </a:ext>
                </a:extLst>
              </p:cNvPr>
              <p:cNvSpPr txBox="1"/>
              <p:nvPr/>
            </p:nvSpPr>
            <p:spPr>
              <a:xfrm>
                <a:off x="6699251" y="6058040"/>
                <a:ext cx="38726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/>
                  <a:t>CDM fit to </a:t>
                </a:r>
                <a:r>
                  <a:rPr lang="en-GB" dirty="0" err="1"/>
                  <a:t>CMB+BAO+SNe</a:t>
                </a:r>
                <a:endParaRPr lang="en-GB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3C162B3-8353-F450-7F1E-D99D78B428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9251" y="6058040"/>
                <a:ext cx="3872685" cy="369332"/>
              </a:xfrm>
              <a:prstGeom prst="rect">
                <a:avLst/>
              </a:prstGeom>
              <a:blipFill>
                <a:blip r:embed="rId5"/>
                <a:stretch>
                  <a:fillRect t="-10345" b="-310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822219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C6EE43-7F54-D43B-0073-35E738BCC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D0BFC-6B61-31DB-7AAA-16AE0F1D7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Alternate statistical frameworks </a:t>
            </a:r>
            <a:endParaRPr lang="en-GB" dirty="0"/>
          </a:p>
        </p:txBody>
      </p:sp>
      <p:pic>
        <p:nvPicPr>
          <p:cNvPr id="7" name="Content Placeholder 6" descr="Chart, line chart, histogram&#10;&#10;Description automatically generated">
            <a:extLst>
              <a:ext uri="{FF2B5EF4-FFF2-40B4-BE49-F238E27FC236}">
                <a16:creationId xmlns:a16="http://schemas.microsoft.com/office/drawing/2014/main" id="{5ABB770C-529A-A902-52CB-252D7553A1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479" y="3225112"/>
            <a:ext cx="7473042" cy="285860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293778-FCE0-50ED-07D4-D2634D3AB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1F241D-74B0-84D9-E3D0-FE3DDBA36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92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43650E4-F2C3-23B9-BAF2-BB66007F825C}"/>
                  </a:ext>
                </a:extLst>
              </p:cNvPr>
              <p:cNvSpPr txBox="1"/>
              <p:nvPr/>
            </p:nvSpPr>
            <p:spPr>
              <a:xfrm rot="16200000">
                <a:off x="813409" y="4537649"/>
                <a:ext cx="24458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Fit to </a:t>
                </a:r>
                <a:r>
                  <a:rPr lang="en-GB" dirty="0" err="1"/>
                  <a:t>CMB+BAO+SNe</a:t>
                </a:r>
                <a:r>
                  <a:rPr lang="en-GB" dirty="0"/>
                  <a:t>, </a:t>
                </a:r>
              </a:p>
              <a:p>
                <a:r>
                  <a:rPr lang="en-GB" dirty="0"/>
                  <a:t>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prior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43650E4-F2C3-23B9-BAF2-BB66007F82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813409" y="4537649"/>
                <a:ext cx="2445810" cy="646331"/>
              </a:xfrm>
              <a:prstGeom prst="rect">
                <a:avLst/>
              </a:prstGeom>
              <a:blipFill>
                <a:blip r:embed="rId3"/>
                <a:stretch>
                  <a:fillRect l="-3846" r="-15385" b="-15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2B37FCFA-96B3-4D68-9EF7-8C438E31B624}"/>
              </a:ext>
            </a:extLst>
          </p:cNvPr>
          <p:cNvSpPr txBox="1"/>
          <p:nvPr/>
        </p:nvSpPr>
        <p:spPr>
          <a:xfrm>
            <a:off x="4361098" y="6134781"/>
            <a:ext cx="3275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Poulin, Smith and </a:t>
            </a:r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[2302.09032]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EB82403-AC7E-60EC-F4CA-D87DF37BBA05}"/>
                  </a:ext>
                </a:extLst>
              </p:cNvPr>
              <p:cNvSpPr txBox="1"/>
              <p:nvPr/>
            </p:nvSpPr>
            <p:spPr>
              <a:xfrm>
                <a:off x="1341120" y="2142116"/>
                <a:ext cx="6098720" cy="12330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00B0F0"/>
                    </a:solidFill>
                    <a:ea typeface="Cambria Math" panose="02040503050406030204" pitchFamily="18" charset="0"/>
                  </a:rPr>
                  <a:t>Bayesian inference </a:t>
                </a:r>
                <a:endParaRPr lang="en-US" b="0" dirty="0">
                  <a:solidFill>
                    <a:srgbClr val="00B0F0"/>
                  </a:solidFill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𝒫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Π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6E90B5B-0A32-DB89-1504-2816FF64A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120" y="2142116"/>
                <a:ext cx="6098720" cy="1233030"/>
              </a:xfrm>
              <a:prstGeom prst="rect">
                <a:avLst/>
              </a:prstGeom>
              <a:blipFill>
                <a:blip r:embed="rId6"/>
                <a:stretch>
                  <a:fillRect l="-832" t="-20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82C8453-AF2F-47BD-FB97-4A2E2D36ED9D}"/>
                  </a:ext>
                </a:extLst>
              </p:cNvPr>
              <p:cNvSpPr txBox="1"/>
              <p:nvPr/>
            </p:nvSpPr>
            <p:spPr>
              <a:xfrm>
                <a:off x="6283164" y="2142116"/>
                <a:ext cx="6098720" cy="9235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chemeClr val="accent5"/>
                    </a:solidFill>
                  </a:rPr>
                  <a:t>Profile likelihoods </a:t>
                </a:r>
                <a:br>
                  <a:rPr lang="en-US" dirty="0"/>
                </a:br>
                <a:r>
                  <a:rPr lang="en-US" dirty="0"/>
                  <a:t>No dependence on prior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ℙ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max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∀ 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1C9CA61-48E4-B350-2A17-CFA4E1DA98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3164" y="2142116"/>
                <a:ext cx="6098720" cy="923586"/>
              </a:xfrm>
              <a:prstGeom prst="rect">
                <a:avLst/>
              </a:prstGeom>
              <a:blipFill>
                <a:blip r:embed="rId7"/>
                <a:stretch>
                  <a:fillRect l="-832" t="-2703" b="-54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8F2EFAF-3ADA-A0E8-2E2A-4435543DF5C0}"/>
                  </a:ext>
                </a:extLst>
              </p:cNvPr>
              <p:cNvSpPr txBox="1"/>
              <p:nvPr/>
            </p:nvSpPr>
            <p:spPr>
              <a:xfrm>
                <a:off x="9832520" y="3637909"/>
                <a:ext cx="2359479" cy="14995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Prior volume increases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𝑒𝑑𝑒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dirty="0"/>
                  <a:t> become unconstrained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8F2EFAF-3ADA-A0E8-2E2A-4435543DF5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2520" y="3637909"/>
                <a:ext cx="2359479" cy="1499578"/>
              </a:xfrm>
              <a:prstGeom prst="rect">
                <a:avLst/>
              </a:prstGeom>
              <a:blipFill>
                <a:blip r:embed="rId8"/>
                <a:stretch>
                  <a:fillRect l="-2139" t="-1681" r="-1070"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662201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6898E-DBC4-8739-AE10-8EB9F3D65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3F73D-F142-EE78-6AE4-2A9DF08A4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Alternate statistical frameworks </a:t>
            </a:r>
            <a:endParaRPr lang="en-GB" dirty="0"/>
          </a:p>
        </p:txBody>
      </p:sp>
      <p:pic>
        <p:nvPicPr>
          <p:cNvPr id="7" name="Content Placeholder 6" descr="Chart, line chart, histogram&#10;&#10;Description automatically generated">
            <a:extLst>
              <a:ext uri="{FF2B5EF4-FFF2-40B4-BE49-F238E27FC236}">
                <a16:creationId xmlns:a16="http://schemas.microsoft.com/office/drawing/2014/main" id="{332AB600-B058-6E03-11AF-F720132E96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479" y="3225112"/>
            <a:ext cx="7473042" cy="285860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C58C51-2760-C9E3-2FF9-1EB32A304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3BADB4-B186-8365-2373-59DFDE2A4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93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027590-5C7A-B4BF-8631-094F4281DA88}"/>
                  </a:ext>
                </a:extLst>
              </p:cNvPr>
              <p:cNvSpPr txBox="1"/>
              <p:nvPr/>
            </p:nvSpPr>
            <p:spPr>
              <a:xfrm rot="16200000">
                <a:off x="813409" y="4537649"/>
                <a:ext cx="24458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Fit to </a:t>
                </a:r>
                <a:r>
                  <a:rPr lang="en-GB" dirty="0" err="1"/>
                  <a:t>CMB+BAO+SNe</a:t>
                </a:r>
                <a:r>
                  <a:rPr lang="en-GB" dirty="0"/>
                  <a:t>, </a:t>
                </a:r>
              </a:p>
              <a:p>
                <a:r>
                  <a:rPr lang="en-GB" dirty="0"/>
                  <a:t>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prior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027590-5C7A-B4BF-8631-094F4281DA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813409" y="4537649"/>
                <a:ext cx="2445810" cy="646331"/>
              </a:xfrm>
              <a:prstGeom prst="rect">
                <a:avLst/>
              </a:prstGeom>
              <a:blipFill>
                <a:blip r:embed="rId3"/>
                <a:stretch>
                  <a:fillRect l="-3846" r="-15385" b="-15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69C73BA4-2C1D-F82E-04E7-EFB6F9352D46}"/>
              </a:ext>
            </a:extLst>
          </p:cNvPr>
          <p:cNvSpPr txBox="1"/>
          <p:nvPr/>
        </p:nvSpPr>
        <p:spPr>
          <a:xfrm>
            <a:off x="4361098" y="6134781"/>
            <a:ext cx="3275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Poulin, Smith and </a:t>
            </a:r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[2302.09032]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FD35642-DDDF-A07A-0CEE-0B68F31A5190}"/>
                  </a:ext>
                </a:extLst>
              </p:cNvPr>
              <p:cNvSpPr txBox="1"/>
              <p:nvPr/>
            </p:nvSpPr>
            <p:spPr>
              <a:xfrm>
                <a:off x="1341120" y="2142116"/>
                <a:ext cx="6098720" cy="12330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00B0F0"/>
                    </a:solidFill>
                    <a:ea typeface="Cambria Math" panose="02040503050406030204" pitchFamily="18" charset="0"/>
                  </a:rPr>
                  <a:t>Bayesian inference </a:t>
                </a:r>
                <a:endParaRPr lang="en-US" b="0" dirty="0">
                  <a:solidFill>
                    <a:srgbClr val="00B0F0"/>
                  </a:solidFill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𝒫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Π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6E90B5B-0A32-DB89-1504-2816FF64A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120" y="2142116"/>
                <a:ext cx="6098720" cy="1233030"/>
              </a:xfrm>
              <a:prstGeom prst="rect">
                <a:avLst/>
              </a:prstGeom>
              <a:blipFill>
                <a:blip r:embed="rId6"/>
                <a:stretch>
                  <a:fillRect l="-832" t="-20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9FAA308-9CF9-4072-6093-340F5FCDE2DE}"/>
                  </a:ext>
                </a:extLst>
              </p:cNvPr>
              <p:cNvSpPr txBox="1"/>
              <p:nvPr/>
            </p:nvSpPr>
            <p:spPr>
              <a:xfrm>
                <a:off x="6283164" y="2142116"/>
                <a:ext cx="6098720" cy="9235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chemeClr val="accent5"/>
                    </a:solidFill>
                  </a:rPr>
                  <a:t>Profile likelihoods </a:t>
                </a:r>
                <a:br>
                  <a:rPr lang="en-US" dirty="0"/>
                </a:br>
                <a:r>
                  <a:rPr lang="en-US" dirty="0"/>
                  <a:t>No dependence on prior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ℙ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max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∀ 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1C9CA61-48E4-B350-2A17-CFA4E1DA98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3164" y="2142116"/>
                <a:ext cx="6098720" cy="923586"/>
              </a:xfrm>
              <a:prstGeom prst="rect">
                <a:avLst/>
              </a:prstGeom>
              <a:blipFill>
                <a:blip r:embed="rId7"/>
                <a:stretch>
                  <a:fillRect l="-832" t="-2703" b="-54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D243257-AF55-58D4-3D55-96453B48A8FA}"/>
                  </a:ext>
                </a:extLst>
              </p:cNvPr>
              <p:cNvSpPr txBox="1"/>
              <p:nvPr/>
            </p:nvSpPr>
            <p:spPr>
              <a:xfrm>
                <a:off x="9832520" y="3637909"/>
                <a:ext cx="2359479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accent3"/>
                    </a:solidFill>
                  </a:rPr>
                  <a:t>Model with several parameters that become irrelevant as one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GB" dirty="0">
                    <a:solidFill>
                      <a:schemeClr val="accent3"/>
                    </a:solidFill>
                  </a:rPr>
                  <a:t> will have a large prior volume in that direction 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D243257-AF55-58D4-3D55-96453B48A8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2520" y="3637909"/>
                <a:ext cx="2359479" cy="1754326"/>
              </a:xfrm>
              <a:prstGeom prst="rect">
                <a:avLst/>
              </a:prstGeom>
              <a:blipFill>
                <a:blip r:embed="rId8"/>
                <a:stretch>
                  <a:fillRect l="-2139" t="-1439" b="-50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349202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87988-9FF5-BBAF-9CF4-7F59603F5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3"/>
                </a:solidFill>
              </a:rPr>
              <a:t>Pro</a:t>
            </a:r>
            <a:r>
              <a:rPr lang="en-GB" dirty="0"/>
              <a:t>files of </a:t>
            </a:r>
            <a:r>
              <a:rPr lang="en-GB" dirty="0">
                <a:solidFill>
                  <a:schemeClr val="accent3"/>
                </a:solidFill>
              </a:rPr>
              <a:t>co</a:t>
            </a:r>
            <a:r>
              <a:rPr lang="en-GB" dirty="0"/>
              <a:t>smological </a:t>
            </a:r>
            <a:r>
              <a:rPr lang="en-GB" dirty="0">
                <a:solidFill>
                  <a:schemeClr val="accent3"/>
                </a:solidFill>
              </a:rPr>
              <a:t>li</a:t>
            </a:r>
            <a:r>
              <a:rPr lang="en-GB" dirty="0"/>
              <a:t>kelihoods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2D089D-0FA7-8F3E-0A83-5E39B3B90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0282DC-3447-EDF8-EA34-6B098E25E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94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8BB48D-D4FE-0929-13C4-C34440488090}"/>
              </a:ext>
            </a:extLst>
          </p:cNvPr>
          <p:cNvSpPr txBox="1"/>
          <p:nvPr/>
        </p:nvSpPr>
        <p:spPr>
          <a:xfrm>
            <a:off x="6777907" y="5821751"/>
            <a:ext cx="3275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, YP, AB, et al [2401.14225]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D1D41F-ACFA-B45E-6066-B74156678D0C}"/>
              </a:ext>
            </a:extLst>
          </p:cNvPr>
          <p:cNvGrpSpPr/>
          <p:nvPr/>
        </p:nvGrpSpPr>
        <p:grpSpPr>
          <a:xfrm>
            <a:off x="1550512" y="1737771"/>
            <a:ext cx="2469439" cy="2469439"/>
            <a:chOff x="9722561" y="530860"/>
            <a:chExt cx="2469439" cy="2469439"/>
          </a:xfrm>
        </p:grpSpPr>
        <p:pic>
          <p:nvPicPr>
            <p:cNvPr id="14" name="Picture 13" descr="A broccoli with text on it&#10;&#10;Description automatically generated">
              <a:extLst>
                <a:ext uri="{FF2B5EF4-FFF2-40B4-BE49-F238E27FC236}">
                  <a16:creationId xmlns:a16="http://schemas.microsoft.com/office/drawing/2014/main" id="{1ED57B62-2DD1-534F-A708-2E6EF97D37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22561" y="530860"/>
              <a:ext cx="2469439" cy="2469439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6" name="Picture 15" descr="A broccoli with text on it&#10;&#10;Description automatically generated">
              <a:extLst>
                <a:ext uri="{FF2B5EF4-FFF2-40B4-BE49-F238E27FC236}">
                  <a16:creationId xmlns:a16="http://schemas.microsoft.com/office/drawing/2014/main" id="{55A9C541-5B21-E59B-75F8-E9ACC4EAA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87296" y="594399"/>
              <a:ext cx="2352938" cy="235293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7AC969B5-C363-16B6-C77E-3243EB081B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972" y="4478238"/>
            <a:ext cx="1067205" cy="1076025"/>
          </a:xfrm>
          <a:prstGeom prst="rect">
            <a:avLst/>
          </a:prstGeom>
          <a:solidFill>
            <a:schemeClr val="accent1"/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ADBE7F-AABC-4CE2-667C-21CC3EE84E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247" y="4478238"/>
            <a:ext cx="1064002" cy="1076025"/>
          </a:xfrm>
          <a:prstGeom prst="rect">
            <a:avLst/>
          </a:prstGeom>
          <a:solidFill>
            <a:schemeClr val="accent1"/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008A5DF-FA8E-67EA-DF52-E808B0C32E73}"/>
              </a:ext>
            </a:extLst>
          </p:cNvPr>
          <p:cNvSpPr txBox="1"/>
          <p:nvPr/>
        </p:nvSpPr>
        <p:spPr>
          <a:xfrm>
            <a:off x="1368334" y="5643136"/>
            <a:ext cx="1557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Yashvi Patel</a:t>
            </a:r>
            <a:br>
              <a:rPr lang="en-GB" sz="1400" dirty="0"/>
            </a:br>
            <a:r>
              <a:rPr lang="en-GB" sz="1400" dirty="0"/>
              <a:t>Yale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E70BF1-9FE1-C061-23EB-226D2EE97DE1}"/>
              </a:ext>
            </a:extLst>
          </p:cNvPr>
          <p:cNvSpPr txBox="1"/>
          <p:nvPr/>
        </p:nvSpPr>
        <p:spPr>
          <a:xfrm>
            <a:off x="2763995" y="5643136"/>
            <a:ext cx="1351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Alexa Bartlett UC Berkely </a:t>
            </a:r>
          </a:p>
        </p:txBody>
      </p:sp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ACCF24B6-559E-2F7E-EA70-65B1573FAD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697" y="2315757"/>
            <a:ext cx="4322056" cy="32415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C0309AB-3567-B263-BD9B-691745425A97}"/>
              </a:ext>
            </a:extLst>
          </p:cNvPr>
          <p:cNvSpPr txBox="1"/>
          <p:nvPr/>
        </p:nvSpPr>
        <p:spPr>
          <a:xfrm>
            <a:off x="4032920" y="3348794"/>
            <a:ext cx="1945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Also </a:t>
            </a:r>
            <a:r>
              <a:rPr lang="en-GB" dirty="0" err="1">
                <a:solidFill>
                  <a:srgbClr val="E474C0"/>
                </a:solidFill>
              </a:rPr>
              <a:t>pinc</a:t>
            </a:r>
            <a:r>
              <a:rPr lang="en-GB" dirty="0"/>
              <a:t> from JHU’s Laura Herold</a:t>
            </a:r>
          </a:p>
        </p:txBody>
      </p:sp>
    </p:spTree>
    <p:extLst>
      <p:ext uri="{BB962C8B-B14F-4D97-AF65-F5344CB8AC3E}">
        <p14:creationId xmlns:p14="http://schemas.microsoft.com/office/powerpoint/2010/main" val="429360256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BDC05-B907-E5A8-CA93-5AC2FF562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Procoli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50000"/>
                    <a:lumOff val="50000"/>
                  </a:schemeClr>
                </a:solidFill>
              </a:rPr>
              <a:t>Optimisers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0D9E3D-68B4-E578-B481-7817B769D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721B43-0DD7-6FC3-6810-A17948363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95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612D9C-84CE-BA59-B197-152DF04BD48F}"/>
              </a:ext>
            </a:extLst>
          </p:cNvPr>
          <p:cNvSpPr txBox="1"/>
          <p:nvPr/>
        </p:nvSpPr>
        <p:spPr>
          <a:xfrm>
            <a:off x="1488280" y="6082863"/>
            <a:ext cx="3275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et al [2401.14225]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D79AE1-AC9F-BDC4-0601-9C2813DB2C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41" y="2128446"/>
            <a:ext cx="5162514" cy="38746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FB38EA-5460-3AB3-D803-99CEAD2F3CAE}"/>
              </a:ext>
            </a:extLst>
          </p:cNvPr>
          <p:cNvSpPr txBox="1"/>
          <p:nvPr/>
        </p:nvSpPr>
        <p:spPr>
          <a:xfrm>
            <a:off x="5863015" y="2399052"/>
            <a:ext cx="61494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AC7DDD"/>
                </a:solidFill>
              </a:rPr>
              <a:t>Profile likelihood with simulated annealing – </a:t>
            </a:r>
            <a:r>
              <a:rPr lang="en-GB" sz="2000" dirty="0" err="1">
                <a:solidFill>
                  <a:srgbClr val="AC7DDD"/>
                </a:solidFill>
              </a:rPr>
              <a:t>Procoli</a:t>
            </a:r>
            <a:r>
              <a:rPr lang="en-GB" sz="2000" dirty="0">
                <a:solidFill>
                  <a:srgbClr val="AC7DDD"/>
                </a:solidFill>
              </a:rPr>
              <a:t> </a:t>
            </a:r>
          </a:p>
          <a:p>
            <a:r>
              <a:rPr lang="en-GB" sz="2000" dirty="0">
                <a:solidFill>
                  <a:srgbClr val="00B0F0"/>
                </a:solidFill>
              </a:rPr>
              <a:t>Profile likelihood without stochastic algorithm - Minuit</a:t>
            </a:r>
          </a:p>
          <a:p>
            <a:r>
              <a:rPr lang="en-GB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Posterior profile </a:t>
            </a:r>
          </a:p>
        </p:txBody>
      </p:sp>
    </p:spTree>
    <p:extLst>
      <p:ext uri="{BB962C8B-B14F-4D97-AF65-F5344CB8AC3E}">
        <p14:creationId xmlns:p14="http://schemas.microsoft.com/office/powerpoint/2010/main" val="378781485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73241-0A6B-39CA-2ED3-9925C053D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E23D42-715C-1FE8-D32C-21AE9CEEE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00CFEB-8ED8-27E3-3ADB-502A6DA58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96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908D86-1FE0-7A4B-C558-0451B542E450}"/>
              </a:ext>
            </a:extLst>
          </p:cNvPr>
          <p:cNvSpPr txBox="1"/>
          <p:nvPr/>
        </p:nvSpPr>
        <p:spPr>
          <a:xfrm>
            <a:off x="4731670" y="6025573"/>
            <a:ext cx="3275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, YP, AB, et al [2401.14225]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A3E05D2-DE77-4AA9-7C69-5DE8C90D4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548" y="707137"/>
            <a:ext cx="4140010" cy="3059168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493BE9E-A1CE-9D18-60E5-40A8DD832E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061"/>
          <a:stretch/>
        </p:blipFill>
        <p:spPr>
          <a:xfrm>
            <a:off x="7680548" y="3695302"/>
            <a:ext cx="4135888" cy="2203594"/>
          </a:xfrm>
        </p:spPr>
      </p:pic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C99603A1-B80A-AC8C-F3F7-6C732323B0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309"/>
          <a:stretch/>
        </p:blipFill>
        <p:spPr>
          <a:xfrm>
            <a:off x="7680553" y="5893126"/>
            <a:ext cx="4135884" cy="4764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0403BA0-4EAE-D32F-F0CD-F382F9F4EF1D}"/>
                  </a:ext>
                </a:extLst>
              </p:cNvPr>
              <p:cNvSpPr txBox="1"/>
              <p:nvPr/>
            </p:nvSpPr>
            <p:spPr>
              <a:xfrm>
                <a:off x="9657567" y="864296"/>
                <a:ext cx="19290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200" dirty="0">
                    <a:solidFill>
                      <a:schemeClr val="bg2"/>
                    </a:solidFill>
                  </a:rPr>
                  <a:t>Temperature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GB" sz="1200" dirty="0">
                  <a:solidFill>
                    <a:schemeClr val="bg2"/>
                  </a:solidFill>
                </a:endParaRPr>
              </a:p>
              <a:p>
                <a:pPr algn="r"/>
                <a:r>
                  <a:rPr lang="en-GB" sz="1200" dirty="0">
                    <a:solidFill>
                      <a:schemeClr val="bg2"/>
                    </a:solidFill>
                  </a:rPr>
                  <a:t>Step size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endParaRPr lang="en-GB" sz="12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0403BA0-4EAE-D32F-F0CD-F382F9F4EF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7567" y="864296"/>
                <a:ext cx="1929008" cy="461665"/>
              </a:xfrm>
              <a:prstGeom prst="rect">
                <a:avLst/>
              </a:prstGeom>
              <a:blipFill>
                <a:blip r:embed="rId4"/>
                <a:stretch>
                  <a:fillRect t="-2703" b="-108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le 9">
            <a:extLst>
              <a:ext uri="{FF2B5EF4-FFF2-40B4-BE49-F238E27FC236}">
                <a16:creationId xmlns:a16="http://schemas.microsoft.com/office/drawing/2014/main" id="{B4F6A759-A62E-0A95-A709-0D90D0EA5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Procoli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50000"/>
                    <a:lumOff val="50000"/>
                  </a:schemeClr>
                </a:solidFill>
              </a:rPr>
              <a:t>Simulated annealing optimisation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8982746-A3AC-E569-0237-1E1B1EB99B02}"/>
                  </a:ext>
                </a:extLst>
              </p:cNvPr>
              <p:cNvSpPr txBox="1"/>
              <p:nvPr/>
            </p:nvSpPr>
            <p:spPr>
              <a:xfrm>
                <a:off x="1285520" y="2186189"/>
                <a:ext cx="5490471" cy="3870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Optimization for </a:t>
                </a:r>
                <a:r>
                  <a:rPr lang="en-US" dirty="0">
                    <a:solidFill>
                      <a:schemeClr val="accent3"/>
                    </a:solidFill>
                  </a:rPr>
                  <a:t>noisy, high-dimensional</a:t>
                </a:r>
                <a:r>
                  <a:rPr lang="en-US" dirty="0"/>
                  <a:t> parameter spaces </a:t>
                </a:r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If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1&lt;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ℒ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𝑛𝑒𝑤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𝑜𝑙𝑑</m:t>
                            </m:r>
                          </m:sub>
                        </m:sSub>
                      </m:den>
                    </m:f>
                  </m:oMath>
                </a14:m>
                <a:endParaRPr lang="en-GB" dirty="0"/>
              </a:p>
              <a:p>
                <a:r>
                  <a:rPr lang="en-GB" dirty="0"/>
                  <a:t>    accept </a:t>
                </a:r>
              </a:p>
              <a:p>
                <a:endParaRPr lang="en-GB" dirty="0"/>
              </a:p>
              <a:p>
                <a:r>
                  <a:rPr lang="en-GB" dirty="0"/>
                  <a:t>Else </a:t>
                </a:r>
                <a:r>
                  <a:rPr lang="en-US" dirty="0"/>
                  <a:t>draw a random number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∈ [0, 1]</m:t>
                    </m:r>
                  </m:oMath>
                </a14:m>
                <a:r>
                  <a:rPr lang="en-US" dirty="0"/>
                  <a:t> from a uniform distribution</a:t>
                </a:r>
              </a:p>
              <a:p>
                <a:r>
                  <a:rPr lang="en-US" dirty="0"/>
                  <a:t>    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ℒ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𝑛𝑒𝑤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ℒ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𝑜𝑙𝑑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en-US" b="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sup>
                    </m:sSup>
                  </m:oMath>
                </a14:m>
                <a:endParaRPr lang="en-GB" dirty="0"/>
              </a:p>
              <a:p>
                <a:r>
                  <a:rPr lang="en-GB" dirty="0"/>
                  <a:t>        accept </a:t>
                </a:r>
              </a:p>
              <a:p>
                <a:r>
                  <a:rPr lang="en-GB" dirty="0"/>
                  <a:t>    Else </a:t>
                </a:r>
              </a:p>
              <a:p>
                <a:r>
                  <a:rPr lang="en-GB" dirty="0"/>
                  <a:t>        reject 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8982746-A3AC-E569-0237-1E1B1EB99B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5520" y="2186189"/>
                <a:ext cx="5490471" cy="3870162"/>
              </a:xfrm>
              <a:prstGeom prst="rect">
                <a:avLst/>
              </a:prstGeom>
              <a:blipFill>
                <a:blip r:embed="rId5"/>
                <a:stretch>
                  <a:fillRect l="-1155" t="-984" b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4369605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52DB8-D9B9-DC5D-CA7E-FCA47951F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DAADA2C-A755-82C7-FC4E-139C9BFBF8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22889" y="497763"/>
            <a:ext cx="3480910" cy="610420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E4515B-4BE3-133B-C332-775829AB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11F07C-E688-F82D-E7FA-F05E0F61A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97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E8ECB6-04BD-CB50-E247-0E9C3D075B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6510" y="497760"/>
            <a:ext cx="3595490" cy="61042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7A3D11F-168F-F211-EF7C-1E303D9E18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0571" y="497762"/>
            <a:ext cx="3480910" cy="61042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53030A6-26D7-CC10-50EC-59D9AB4BA764}"/>
              </a:ext>
            </a:extLst>
          </p:cNvPr>
          <p:cNvSpPr txBox="1"/>
          <p:nvPr/>
        </p:nvSpPr>
        <p:spPr>
          <a:xfrm>
            <a:off x="5328163" y="159581"/>
            <a:ext cx="3275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et al [2401.14225]</a:t>
            </a:r>
          </a:p>
        </p:txBody>
      </p:sp>
      <p:sp>
        <p:nvSpPr>
          <p:cNvPr id="13" name="Title 9">
            <a:extLst>
              <a:ext uri="{FF2B5EF4-FFF2-40B4-BE49-F238E27FC236}">
                <a16:creationId xmlns:a16="http://schemas.microsoft.com/office/drawing/2014/main" id="{722BFB32-AF63-199A-C59B-418264CBC14B}"/>
              </a:ext>
            </a:extLst>
          </p:cNvPr>
          <p:cNvSpPr txBox="1">
            <a:spLocks/>
          </p:cNvSpPr>
          <p:nvPr/>
        </p:nvSpPr>
        <p:spPr>
          <a:xfrm rot="16200000">
            <a:off x="-4037923" y="1036377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/>
              <a:t>Procoli</a:t>
            </a:r>
            <a:endParaRPr lang="en-GB" dirty="0"/>
          </a:p>
          <a:p>
            <a:r>
              <a:rPr lang="en-GB" dirty="0">
                <a:solidFill>
                  <a:schemeClr val="bg1">
                    <a:lumMod val="50000"/>
                    <a:lumOff val="50000"/>
                  </a:schemeClr>
                </a:solidFill>
              </a:rPr>
              <a:t>Optimiser validation </a:t>
            </a:r>
          </a:p>
        </p:txBody>
      </p:sp>
    </p:spTree>
    <p:extLst>
      <p:ext uri="{BB962C8B-B14F-4D97-AF65-F5344CB8AC3E}">
        <p14:creationId xmlns:p14="http://schemas.microsoft.com/office/powerpoint/2010/main" val="220567245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C8E66DA-E9F7-B5B3-85C7-CB26388CA9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b="0" dirty="0" err="1"/>
                  <a:t>Procoli</a:t>
                </a:r>
                <a:br>
                  <a:rPr lang="en-US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 per experiment breakdown 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C8E66DA-E9F7-B5B3-85C7-CB26388CA9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733" b="-18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EE77FCD-CD8C-2A6B-4A90-67211EDA62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595592" y="2493280"/>
            <a:ext cx="4500408" cy="3377747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3B957D-B8CA-4CAB-EA13-123E1051B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Tanvi Karwal, Kavli Institute for Cosmological Physics, University of Chicago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5EBE3B-551D-3E3F-9C26-3F649735A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98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4EC43D-F8E6-5E27-2134-CDB81D61C3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493280"/>
            <a:ext cx="4500409" cy="3377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E3FD5D-65A2-F1E6-D4D0-D9DE1E1E4128}"/>
              </a:ext>
            </a:extLst>
          </p:cNvPr>
          <p:cNvSpPr txBox="1"/>
          <p:nvPr/>
        </p:nvSpPr>
        <p:spPr>
          <a:xfrm>
            <a:off x="4458182" y="6042411"/>
            <a:ext cx="3275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1"/>
                </a:solidFill>
              </a:rPr>
              <a:t>TK</a:t>
            </a:r>
            <a:r>
              <a:rPr lang="en-GB" sz="1400" dirty="0"/>
              <a:t> et al [2401.14225]</a:t>
            </a:r>
          </a:p>
        </p:txBody>
      </p:sp>
    </p:spTree>
    <p:extLst>
      <p:ext uri="{BB962C8B-B14F-4D97-AF65-F5344CB8AC3E}">
        <p14:creationId xmlns:p14="http://schemas.microsoft.com/office/powerpoint/2010/main" val="3311091836"/>
      </p:ext>
    </p:extLst>
  </p:cSld>
  <p:clrMapOvr>
    <a:masterClrMapping/>
  </p:clrMapOvr>
</p:sld>
</file>

<file path=ppt/theme/theme1.xml><?xml version="1.0" encoding="utf-8"?>
<a:theme xmlns:a="http://schemas.openxmlformats.org/drawingml/2006/main" name="Banded Teal">
  <a:themeElements>
    <a:clrScheme name="Custom 1">
      <a:dk1>
        <a:srgbClr val="1C3338"/>
      </a:dk1>
      <a:lt1>
        <a:srgbClr val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 Teal" id="{4524E5EB-319A-904B-A9BC-8124DE3B7274}" vid="{70B5A812-E8DB-3641-8ED2-A28089397460}"/>
    </a:ext>
  </a:extLst>
</a:theme>
</file>

<file path=ppt/theme/theme2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1564219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template uses wide or narrow bands in teal to accent the title  and content slides. White text on a dark charcoal gray background contrast to focus attention on  your material in this widescreen (16X9) presentation. This design is versatile and works for any audience.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2012-05-11T02:03:00+00:00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TP102895238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835475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 xsi:nil="true"/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0B0D886-CB8D-4564-A797-C05BC7D513A8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customXml/itemProps2.xml><?xml version="1.0" encoding="utf-8"?>
<ds:datastoreItem xmlns:ds="http://schemas.openxmlformats.org/officeDocument/2006/customXml" ds:itemID="{22179425-1A28-435D-B8D8-925780D65C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BF5D7C-90AF-408A-B515-5CD5355B6C0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116170</TotalTime>
  <Words>8908</Words>
  <Application>Microsoft Macintosh PowerPoint</Application>
  <PresentationFormat>Widescreen</PresentationFormat>
  <Paragraphs>1394</Paragraphs>
  <Slides>102</Slides>
  <Notes>51</Notes>
  <HiddenSlides>3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102</vt:i4>
      </vt:variant>
    </vt:vector>
  </HeadingPairs>
  <TitlesOfParts>
    <vt:vector size="110" baseType="lpstr">
      <vt:lpstr>Arial</vt:lpstr>
      <vt:lpstr>Calibri</vt:lpstr>
      <vt:lpstr>Cambria Math</vt:lpstr>
      <vt:lpstr>CMMI10</vt:lpstr>
      <vt:lpstr>CMMI7</vt:lpstr>
      <vt:lpstr>CMR10</vt:lpstr>
      <vt:lpstr>Wingdings</vt:lpstr>
      <vt:lpstr>Banded Teal</vt:lpstr>
      <vt:lpstr>Phenomenological Cosmology  </vt:lpstr>
      <vt:lpstr>Phenomenological cosmology </vt:lpstr>
      <vt:lpstr>Phenomenological cosmology </vt:lpstr>
      <vt:lpstr>Cosmic observables  </vt:lpstr>
      <vt:lpstr>Cosmic observables  </vt:lpstr>
      <vt:lpstr>Cosmic observables </vt:lpstr>
      <vt:lpstr>Cosmic observables </vt:lpstr>
      <vt:lpstr>The CMB is sensitive to the background universe </vt:lpstr>
      <vt:lpstr>Cosmic observables </vt:lpstr>
      <vt:lpstr>The CMB is sensitive to perturbations </vt:lpstr>
      <vt:lpstr>Cosmic observables </vt:lpstr>
      <vt:lpstr>CMB can probe ΛCDM Parameters</vt:lpstr>
      <vt:lpstr>CMB can probe ΛCDM Parameters</vt:lpstr>
      <vt:lpstr>CMB can probe ΛCDM Parameters</vt:lpstr>
      <vt:lpstr>CMB can probe ΛCDM Parameters</vt:lpstr>
      <vt:lpstr>CMB can probe ΛCDM Parameters</vt:lpstr>
      <vt:lpstr>Cosmic observables </vt:lpstr>
      <vt:lpstr>CMB lensing </vt:lpstr>
      <vt:lpstr>CMB lensing </vt:lpstr>
      <vt:lpstr>CMB lensing is sensitive to  background and perturbations </vt:lpstr>
      <vt:lpstr>Cosmic observables </vt:lpstr>
      <vt:lpstr>Baryon acoustic oscillations trace the same physics as the CMB at nearer redshifts </vt:lpstr>
      <vt:lpstr>Standard ruler in galaxy clusters Dark Energy Spectroscopic Instrument </vt:lpstr>
      <vt:lpstr>BAO are sensitive the the background universe </vt:lpstr>
      <vt:lpstr>BAO probe H(z)</vt:lpstr>
      <vt:lpstr>Cosmic observables </vt:lpstr>
      <vt:lpstr>Supernovae probe H(z) </vt:lpstr>
      <vt:lpstr>Supernovae are sensitive to the background universe </vt:lpstr>
      <vt:lpstr>Cosmic observables </vt:lpstr>
      <vt:lpstr>The distance ladder probes only the background H_0 </vt:lpstr>
      <vt:lpstr>Cosmic observables </vt:lpstr>
      <vt:lpstr>Phenomenological cosmology </vt:lpstr>
      <vt:lpstr>Hubble tension current status </vt:lpstr>
      <vt:lpstr>Phenomenological insight  to resolve the Hubble tension </vt:lpstr>
      <vt:lpstr> Hubble tension ⟷ sound horizon tension </vt:lpstr>
      <vt:lpstr> Hubble constant ⟷ sound horizon </vt:lpstr>
      <vt:lpstr>Phenomenological insight  to resolve the Hubble tension </vt:lpstr>
      <vt:lpstr>Early dark energy fits this phenomenology </vt:lpstr>
      <vt:lpstr>Numerous EDEs  fit this phenomenology </vt:lpstr>
      <vt:lpstr>Numerous EDEs  fit this phenomenology </vt:lpstr>
      <vt:lpstr>Ultra-light-axion-inspired EDE </vt:lpstr>
      <vt:lpstr>EDE still a viable solution after DESI and ACT </vt:lpstr>
      <vt:lpstr>Phenomenological cosmology </vt:lpstr>
      <vt:lpstr>BAO and supernovae need more  flexibility than just Ω_m</vt:lpstr>
      <vt:lpstr>Discrepancies in Ω_m under ΛCDM </vt:lpstr>
      <vt:lpstr>Discrepancies in Ω_m under ΛCDM ⟷ preference for w_0 w_a</vt:lpstr>
      <vt:lpstr>Preference for w_0 w_a is stable across DR1 and DR2 </vt:lpstr>
      <vt:lpstr>Preference for w_0 w_a is not a prior volume effect </vt:lpstr>
      <vt:lpstr>Data prefers a phantom crossing </vt:lpstr>
      <vt:lpstr>Phenomenological cosmology </vt:lpstr>
      <vt:lpstr>ΛCDM cosmology prefers negative neutrino masses</vt:lpstr>
      <vt:lpstr>BAO preference for low Ω_m drives M_ν≡Σm_ν constraint </vt:lpstr>
      <vt:lpstr>Freedom in A_lens , τ or w_0 w_a brings Σm_ν into agreement with terrestrial experiments </vt:lpstr>
      <vt:lpstr>Freedom in A_lens , τ or w_0 w_a brings Σm_ν into agreement with terrestrial experiments </vt:lpstr>
      <vt:lpstr>Freedom in τ or w_0 w_a brings Σm_ν into agreement with terrestrial experiments </vt:lpstr>
      <vt:lpstr>Takeaways  </vt:lpstr>
      <vt:lpstr>PowerPoint Presentation</vt:lpstr>
      <vt:lpstr>Back-up slides </vt:lpstr>
      <vt:lpstr>Several w_0 w_a cosmologies can generate the observed differences in ΛCDM Ω_m across CMB, SNe and BAO data </vt:lpstr>
      <vt:lpstr>τ freedom can reconcile minimal mass neutrinos from the CMB with either BAO or SNe but not both </vt:lpstr>
      <vt:lpstr>EDE and data </vt:lpstr>
      <vt:lpstr>Early dark energy Sound-horizon free data </vt:lpstr>
      <vt:lpstr>Early dark energy  JWST early massive galaxies </vt:lpstr>
      <vt:lpstr>Early dark energy Detection in the CMB </vt:lpstr>
      <vt:lpstr>EDE and ACT </vt:lpstr>
      <vt:lpstr>Early dark energy  and the dark sector </vt:lpstr>
      <vt:lpstr>EDE and dark matter  Chameleon EDE coupled to dark matter </vt:lpstr>
      <vt:lpstr>EDE and dark energy  Attractive EDE coupled to dark energy </vt:lpstr>
      <vt:lpstr>EDE and dark energy  Attractive EDE coupled to dark energy </vt:lpstr>
      <vt:lpstr>DER at late times </vt:lpstr>
      <vt:lpstr>EDE and dark radiation  Dissipative axion EDE coupled to dark radiation  </vt:lpstr>
      <vt:lpstr>EDE and dark radiation  Dissipative axion EDE coupled to dark radiation </vt:lpstr>
      <vt:lpstr>EDE and dark radiation  Dissipative axion EDE coupled to dark radiation </vt:lpstr>
      <vt:lpstr>EDE and dark radiation  DA EDE coupled to DR </vt:lpstr>
      <vt:lpstr>EDE and dark radiation  Dark energy radiation </vt:lpstr>
      <vt:lpstr>EDE and dark radiation  Dark energy radiation </vt:lpstr>
      <vt:lpstr>EDE and dark radiation  Dark energy radiation </vt:lpstr>
      <vt:lpstr>EDE and dark radiation  Dark energy radiation </vt:lpstr>
      <vt:lpstr>S8 tension </vt:lpstr>
      <vt:lpstr>PowerPoint Presentation</vt:lpstr>
      <vt:lpstr>Early dark energy  worsens the weak-lensing S_8 tension</vt:lpstr>
      <vt:lpstr>The S_8 tension</vt:lpstr>
      <vt:lpstr>Lensing power spectra C_ℓ and  the matter power spectrum P(k)</vt:lpstr>
      <vt:lpstr>Lensing sensitivity </vt:lpstr>
      <vt:lpstr>Lensing power spectra C_ℓ and  the matter power spectrum P(k)</vt:lpstr>
      <vt:lpstr>Projecting S_8 onto P(k,z) Validation</vt:lpstr>
      <vt:lpstr>Projecting S_8 onto P(k,z) Validation</vt:lpstr>
      <vt:lpstr>Projecting S_8 onto P(k,z) Results lensing surveys </vt:lpstr>
      <vt:lpstr>Procoli:  profiles of cosmological  likelihoods</vt:lpstr>
      <vt:lpstr>Early dark energy Phenomenology </vt:lpstr>
      <vt:lpstr>Alternate statistical frameworks </vt:lpstr>
      <vt:lpstr>Alternate statistical frameworks </vt:lpstr>
      <vt:lpstr>Alternate statistical frameworks </vt:lpstr>
      <vt:lpstr>Alternate statistical frameworks </vt:lpstr>
      <vt:lpstr>Profiles of cosmological likelihoods </vt:lpstr>
      <vt:lpstr>Procoli Optimisers</vt:lpstr>
      <vt:lpstr>Procoli Simulated annealing optimisation  </vt:lpstr>
      <vt:lpstr> </vt:lpstr>
      <vt:lpstr>Procoli χ^2 per experiment breakdown </vt:lpstr>
      <vt:lpstr>Procoli  Independent applications</vt:lpstr>
      <vt:lpstr>Procoli  Independent applications</vt:lpstr>
      <vt:lpstr>Procoli  2D profiles on DM-b scattering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Addressing the Hubble Tension with Early Dark Energy</dc:title>
  <dc:creator>Microsoft Office User</dc:creator>
  <cp:lastModifiedBy>Tanvi Karwal</cp:lastModifiedBy>
  <cp:revision>934</cp:revision>
  <cp:lastPrinted>2019-02-15T17:34:08Z</cp:lastPrinted>
  <dcterms:created xsi:type="dcterms:W3CDTF">2016-11-10T18:55:10Z</dcterms:created>
  <dcterms:modified xsi:type="dcterms:W3CDTF">2025-05-19T12:32:26Z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