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2"/>
  </p:notesMasterIdLst>
  <p:sldIdLst>
    <p:sldId id="256" r:id="rId2"/>
    <p:sldId id="4453" r:id="rId3"/>
    <p:sldId id="4419" r:id="rId4"/>
    <p:sldId id="320" r:id="rId5"/>
    <p:sldId id="275" r:id="rId6"/>
    <p:sldId id="290" r:id="rId7"/>
    <p:sldId id="301" r:id="rId8"/>
    <p:sldId id="4440" r:id="rId9"/>
    <p:sldId id="4462" r:id="rId10"/>
    <p:sldId id="300" r:id="rId11"/>
    <p:sldId id="298" r:id="rId12"/>
    <p:sldId id="4464" r:id="rId13"/>
    <p:sldId id="4465" r:id="rId14"/>
    <p:sldId id="303" r:id="rId15"/>
    <p:sldId id="4441" r:id="rId16"/>
    <p:sldId id="276" r:id="rId17"/>
    <p:sldId id="285" r:id="rId18"/>
    <p:sldId id="4451" r:id="rId19"/>
    <p:sldId id="4452" r:id="rId20"/>
    <p:sldId id="277" r:id="rId21"/>
    <p:sldId id="4460" r:id="rId22"/>
    <p:sldId id="4461" r:id="rId23"/>
    <p:sldId id="279" r:id="rId24"/>
    <p:sldId id="4467" r:id="rId25"/>
    <p:sldId id="4463" r:id="rId26"/>
    <p:sldId id="291" r:id="rId27"/>
    <p:sldId id="292" r:id="rId28"/>
    <p:sldId id="1117" r:id="rId29"/>
    <p:sldId id="1137" r:id="rId30"/>
    <p:sldId id="4466" r:id="rId31"/>
    <p:sldId id="4448" r:id="rId32"/>
    <p:sldId id="4468" r:id="rId33"/>
    <p:sldId id="4469" r:id="rId34"/>
    <p:sldId id="4455" r:id="rId35"/>
    <p:sldId id="4454" r:id="rId36"/>
    <p:sldId id="4446" r:id="rId37"/>
    <p:sldId id="4456" r:id="rId38"/>
    <p:sldId id="4457" r:id="rId39"/>
    <p:sldId id="4458" r:id="rId40"/>
    <p:sldId id="4459" r:id="rId41"/>
    <p:sldId id="283" r:id="rId42"/>
    <p:sldId id="4472" r:id="rId43"/>
    <p:sldId id="4424" r:id="rId44"/>
    <p:sldId id="1892" r:id="rId45"/>
    <p:sldId id="1893" r:id="rId46"/>
    <p:sldId id="1894" r:id="rId47"/>
    <p:sldId id="1844" r:id="rId48"/>
    <p:sldId id="316" r:id="rId49"/>
    <p:sldId id="302" r:id="rId50"/>
    <p:sldId id="4447" r:id="rId51"/>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entury Gothic"/>
          <a:ea typeface="Century Gothic"/>
          <a:cs typeface="Century Gothic"/>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3CCCB"/>
          </a:solidFill>
        </a:fill>
      </a:tcStyle>
    </a:wholeTbl>
    <a:band2H>
      <a:tcTxStyle/>
      <a:tcStyle>
        <a:tcBdr/>
        <a:fill>
          <a:solidFill>
            <a:srgbClr val="F9E7E7"/>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entury Gothic"/>
          <a:ea typeface="Century Gothic"/>
          <a:cs typeface="Century Gothic"/>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6E8CC"/>
          </a:solidFill>
        </a:fill>
      </a:tcStyle>
    </a:wholeTbl>
    <a:band2H>
      <a:tcTxStyle/>
      <a:tcStyle>
        <a:tcBdr/>
        <a:fill>
          <a:solidFill>
            <a:srgbClr val="FBF4E7"/>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entury Gothic"/>
          <a:ea typeface="Century Gothic"/>
          <a:cs typeface="Century Gothic"/>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EDEF2"/>
          </a:solidFill>
        </a:fill>
      </a:tcStyle>
    </a:wholeTbl>
    <a:band2H>
      <a:tcTxStyle/>
      <a:tcStyle>
        <a:tcBdr/>
        <a:fill>
          <a:solidFill>
            <a:srgbClr val="E8EFF8"/>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entury Gothic"/>
          <a:ea typeface="Century Gothic"/>
          <a:cs typeface="Century Gothic"/>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entury Gothic"/>
          <a:ea typeface="Century Gothic"/>
          <a:cs typeface="Century Gothic"/>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entury Gothic"/>
          <a:ea typeface="Century Gothic"/>
          <a:cs typeface="Century Gothic"/>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entury Gothic"/>
          <a:ea typeface="Century Gothic"/>
          <a:cs typeface="Century Gothic"/>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entury Gothic"/>
          <a:ea typeface="Century Gothic"/>
          <a:cs typeface="Century Gothic"/>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a:tcStyle>
        <a:tcBdr/>
        <a:fill>
          <a:solidFill>
            <a:srgbClr val="FFFFFF"/>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096" autoAdjust="0"/>
  </p:normalViewPr>
  <p:slideViewPr>
    <p:cSldViewPr snapToGrid="0">
      <p:cViewPr>
        <p:scale>
          <a:sx n="50" d="100"/>
          <a:sy n="50" d="100"/>
        </p:scale>
        <p:origin x="536" y="3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0" name="Shape 170"/>
          <p:cNvSpPr>
            <a:spLocks noGrp="1" noRot="1" noChangeAspect="1"/>
          </p:cNvSpPr>
          <p:nvPr>
            <p:ph type="sldImg"/>
          </p:nvPr>
        </p:nvSpPr>
        <p:spPr>
          <a:xfrm>
            <a:off x="1143000" y="685800"/>
            <a:ext cx="4572000" cy="3429000"/>
          </a:xfrm>
          <a:prstGeom prst="rect">
            <a:avLst/>
          </a:prstGeom>
        </p:spPr>
        <p:txBody>
          <a:bodyPr/>
          <a:lstStyle/>
          <a:p>
            <a:endParaRPr/>
          </a:p>
        </p:txBody>
      </p:sp>
      <p:sp>
        <p:nvSpPr>
          <p:cNvPr id="171" name="Shape 17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E6B187A-CD90-4F9C-A323-3961B9FF9355}" type="slidenum">
              <a:rPr lang="en-US" smtClean="0"/>
              <a:t>3</a:t>
            </a:fld>
            <a:endParaRPr lang="en-US"/>
          </a:p>
        </p:txBody>
      </p:sp>
    </p:spTree>
    <p:extLst>
      <p:ext uri="{BB962C8B-B14F-4D97-AF65-F5344CB8AC3E}">
        <p14:creationId xmlns:p14="http://schemas.microsoft.com/office/powerpoint/2010/main" val="162341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1" name="Shape 631"/>
          <p:cNvSpPr>
            <a:spLocks noGrp="1" noRot="1" noChangeAspect="1"/>
          </p:cNvSpPr>
          <p:nvPr>
            <p:ph type="sldImg"/>
          </p:nvPr>
        </p:nvSpPr>
        <p:spPr>
          <a:xfrm>
            <a:off x="381000" y="685800"/>
            <a:ext cx="6096000" cy="3429000"/>
          </a:xfrm>
          <a:prstGeom prst="rect">
            <a:avLst/>
          </a:prstGeom>
        </p:spPr>
        <p:txBody>
          <a:bodyPr/>
          <a:lstStyle/>
          <a:p>
            <a:endParaRPr/>
          </a:p>
        </p:txBody>
      </p:sp>
      <p:sp>
        <p:nvSpPr>
          <p:cNvPr id="632" name="Shape 632"/>
          <p:cNvSpPr>
            <a:spLocks noGrp="1"/>
          </p:cNvSpPr>
          <p:nvPr>
            <p:ph type="body" sz="quarter" idx="1"/>
          </p:nvPr>
        </p:nvSpPr>
        <p:spPr>
          <a:prstGeom prst="rect">
            <a:avLst/>
          </a:prstGeom>
        </p:spPr>
        <p:txBody>
          <a:bodyPr/>
          <a:lstStyle/>
          <a:p>
            <a:r>
              <a:t>Here are some representative effort. The SuperCDMS izip, measuring both phonon and ionization, and HV modules, sensitive so call Luke phonon (proportion to the ionization). This is the CRESST-III detectors, sensitive to both heat and photons.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 name="Shape 619"/>
          <p:cNvSpPr>
            <a:spLocks noGrp="1" noRot="1" noChangeAspect="1"/>
          </p:cNvSpPr>
          <p:nvPr>
            <p:ph type="sldImg"/>
          </p:nvPr>
        </p:nvSpPr>
        <p:spPr>
          <a:xfrm>
            <a:off x="381000" y="685800"/>
            <a:ext cx="6096000" cy="3429000"/>
          </a:xfrm>
          <a:prstGeom prst="rect">
            <a:avLst/>
          </a:prstGeom>
        </p:spPr>
        <p:txBody>
          <a:bodyPr/>
          <a:lstStyle/>
          <a:p>
            <a:endParaRPr/>
          </a:p>
        </p:txBody>
      </p:sp>
      <p:sp>
        <p:nvSpPr>
          <p:cNvPr id="620" name="Shape 620"/>
          <p:cNvSpPr>
            <a:spLocks noGrp="1"/>
          </p:cNvSpPr>
          <p:nvPr>
            <p:ph type="body" sz="quarter" idx="1"/>
          </p:nvPr>
        </p:nvSpPr>
        <p:spPr>
          <a:prstGeom prst="rect">
            <a:avLst/>
          </a:prstGeom>
        </p:spPr>
        <p:txBody>
          <a:bodyPr/>
          <a:lstStyle/>
          <a:p>
            <a:r>
              <a:t>Here are some representative effort. The SuperCDMS izip, measuring both phonon and ionization, and HV modules, sensitive so call Luke phonon (proportion to the ionization). This is the CRESST-III detectors, sensitive to both heat and photons.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 name="Shape 602"/>
          <p:cNvSpPr>
            <a:spLocks noGrp="1" noRot="1" noChangeAspect="1"/>
          </p:cNvSpPr>
          <p:nvPr>
            <p:ph type="sldImg"/>
          </p:nvPr>
        </p:nvSpPr>
        <p:spPr>
          <a:xfrm>
            <a:off x="381000" y="685800"/>
            <a:ext cx="6096000" cy="3429000"/>
          </a:xfrm>
          <a:prstGeom prst="rect">
            <a:avLst/>
          </a:prstGeom>
        </p:spPr>
        <p:txBody>
          <a:bodyPr/>
          <a:lstStyle/>
          <a:p>
            <a:endParaRPr/>
          </a:p>
        </p:txBody>
      </p:sp>
      <p:sp>
        <p:nvSpPr>
          <p:cNvPr id="603" name="Shape 603"/>
          <p:cNvSpPr>
            <a:spLocks noGrp="1"/>
          </p:cNvSpPr>
          <p:nvPr>
            <p:ph type="body" sz="quarter" idx="1"/>
          </p:nvPr>
        </p:nvSpPr>
        <p:spPr>
          <a:prstGeom prst="rect">
            <a:avLst/>
          </a:prstGeom>
        </p:spPr>
        <p:txBody>
          <a:bodyPr/>
          <a:lstStyle/>
          <a:p>
            <a:r>
              <a:t>Somewhat similar to noble gas, CCD can convert amount of energy to electron-hole pairs. Recently, a special type of CCD, so-called skipper-CCD technology, enabling an extremely low noise read out capable to a tenth of an electron. Two competing experiments, SENSEI and DAMIC are being developed in parallel.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2" name="Shape 652"/>
          <p:cNvSpPr>
            <a:spLocks noGrp="1" noRot="1" noChangeAspect="1"/>
          </p:cNvSpPr>
          <p:nvPr>
            <p:ph type="sldImg"/>
          </p:nvPr>
        </p:nvSpPr>
        <p:spPr>
          <a:xfrm>
            <a:off x="381000" y="685800"/>
            <a:ext cx="6096000" cy="3429000"/>
          </a:xfrm>
          <a:prstGeom prst="rect">
            <a:avLst/>
          </a:prstGeom>
        </p:spPr>
        <p:txBody>
          <a:bodyPr/>
          <a:lstStyle/>
          <a:p>
            <a:endParaRPr/>
          </a:p>
        </p:txBody>
      </p:sp>
      <p:sp>
        <p:nvSpPr>
          <p:cNvPr id="653" name="Shape 653"/>
          <p:cNvSpPr>
            <a:spLocks noGrp="1"/>
          </p:cNvSpPr>
          <p:nvPr>
            <p:ph type="body" sz="quarter" idx="1"/>
          </p:nvPr>
        </p:nvSpPr>
        <p:spPr>
          <a:prstGeom prst="rect">
            <a:avLst/>
          </a:prstGeom>
        </p:spPr>
        <p:txBody>
          <a:bodyPr/>
          <a:lstStyle/>
          <a:p>
            <a:r>
              <a:rPr dirty="0"/>
              <a:t>Understanding the response is one thing, the background is even more difficult. It has been realized for a while a number of low threshold detector (ionization, </a:t>
            </a:r>
            <a:r>
              <a:rPr dirty="0" err="1"/>
              <a:t>microblometer</a:t>
            </a:r>
            <a:r>
              <a:rPr dirty="0"/>
              <a:t>), all seemed to exhibits some events rising at low energy. The shape/rate looks different, so a common physics origin is highly unlikely. Suspicious are environmental background or some structural issues such as stress. The excellent news is that these collaborations are forming a consortium (Excess Workshop) trying to understand these detectors in a deeper way.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en-US" altLang="zh-CN" dirty="0"/>
              <a:t>Related, if a nuclear recoil happens, there is also probability that some electronic excitation energy can be deposited since there is a sudden offset between the nucleus and the electron cloud – an effect known as the Migdal effect. </a:t>
            </a:r>
            <a:endParaRPr lang="zh-CN" altLang="en-US" dirty="0"/>
          </a:p>
        </p:txBody>
      </p:sp>
      <p:sp>
        <p:nvSpPr>
          <p:cNvPr id="4" name="灯片编号占位符 3"/>
          <p:cNvSpPr>
            <a:spLocks noGrp="1"/>
          </p:cNvSpPr>
          <p:nvPr>
            <p:ph type="sldNum" sz="quarter" idx="5"/>
          </p:nvPr>
        </p:nvSpPr>
        <p:spPr/>
        <p:txBody>
          <a:bodyPr/>
          <a:lstStyle/>
          <a:p>
            <a:fld id="{CE6B187A-CD90-4F9C-A323-3961B9FF9355}" type="slidenum">
              <a:rPr lang="en-US" smtClean="0"/>
              <a:t>28</a:t>
            </a:fld>
            <a:endParaRPr lang="en-US"/>
          </a:p>
        </p:txBody>
      </p:sp>
    </p:spTree>
    <p:extLst>
      <p:ext uri="{BB962C8B-B14F-4D97-AF65-F5344CB8AC3E}">
        <p14:creationId xmlns:p14="http://schemas.microsoft.com/office/powerpoint/2010/main" val="1481316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en-US" altLang="zh-CN" dirty="0"/>
              <a:t>Such an effect is calculated using the known atomic physics, and has been widely used by many experiments to extend their search to low mass. However, recent attempt trying to observe it in a high stat neutron calibration in </a:t>
            </a:r>
            <a:r>
              <a:rPr lang="en-US" altLang="zh-CN" dirty="0" err="1"/>
              <a:t>Lxe</a:t>
            </a:r>
            <a:r>
              <a:rPr lang="en-US" altLang="zh-CN" dirty="0"/>
              <a:t> has gone empty handed. Therefore this is still a hot and active area of research.</a:t>
            </a:r>
            <a:endParaRPr lang="zh-CN" altLang="en-US" dirty="0"/>
          </a:p>
        </p:txBody>
      </p:sp>
      <p:sp>
        <p:nvSpPr>
          <p:cNvPr id="4" name="灯片编号占位符 3"/>
          <p:cNvSpPr>
            <a:spLocks noGrp="1"/>
          </p:cNvSpPr>
          <p:nvPr>
            <p:ph type="sldNum" sz="quarter" idx="5"/>
          </p:nvPr>
        </p:nvSpPr>
        <p:spPr/>
        <p:txBody>
          <a:bodyPr/>
          <a:lstStyle/>
          <a:p>
            <a:fld id="{CE6B187A-CD90-4F9C-A323-3961B9FF9355}" type="slidenum">
              <a:rPr lang="en-US" smtClean="0"/>
              <a:t>29</a:t>
            </a:fld>
            <a:endParaRPr lang="en-US"/>
          </a:p>
        </p:txBody>
      </p:sp>
    </p:spTree>
    <p:extLst>
      <p:ext uri="{BB962C8B-B14F-4D97-AF65-F5344CB8AC3E}">
        <p14:creationId xmlns:p14="http://schemas.microsoft.com/office/powerpoint/2010/main" val="34350605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标题幻灯片">
    <p:spTree>
      <p:nvGrpSpPr>
        <p:cNvPr id="1" name=""/>
        <p:cNvGrpSpPr/>
        <p:nvPr/>
      </p:nvGrpSpPr>
      <p:grpSpPr>
        <a:xfrm>
          <a:off x="0" y="0"/>
          <a:ext cx="0" cy="0"/>
          <a:chOff x="0" y="0"/>
          <a:chExt cx="0" cy="0"/>
        </a:xfrm>
      </p:grpSpPr>
      <p:pic>
        <p:nvPicPr>
          <p:cNvPr id="12" name="Picture 6" descr="Picture 6"/>
          <p:cNvPicPr>
            <a:picLocks noChangeAspect="1"/>
          </p:cNvPicPr>
          <p:nvPr/>
        </p:nvPicPr>
        <p:blipFill>
          <a:blip r:embed="rId2"/>
          <a:stretch>
            <a:fillRect/>
          </a:stretch>
        </p:blipFill>
        <p:spPr>
          <a:xfrm>
            <a:off x="0" y="0"/>
            <a:ext cx="12192000" cy="1441450"/>
          </a:xfrm>
          <a:prstGeom prst="rect">
            <a:avLst/>
          </a:prstGeom>
          <a:ln w="12700">
            <a:miter lim="400000"/>
          </a:ln>
        </p:spPr>
      </p:pic>
      <p:pic>
        <p:nvPicPr>
          <p:cNvPr id="13" name="Picture 6" descr="Picture 6"/>
          <p:cNvPicPr>
            <a:picLocks noChangeAspect="1"/>
          </p:cNvPicPr>
          <p:nvPr/>
        </p:nvPicPr>
        <p:blipFill>
          <a:blip r:embed="rId3"/>
          <a:stretch>
            <a:fillRect/>
          </a:stretch>
        </p:blipFill>
        <p:spPr>
          <a:xfrm>
            <a:off x="0" y="4375150"/>
            <a:ext cx="12192000" cy="2482850"/>
          </a:xfrm>
          <a:prstGeom prst="rect">
            <a:avLst/>
          </a:prstGeom>
          <a:ln w="12700">
            <a:miter lim="400000"/>
          </a:ln>
        </p:spPr>
      </p:pic>
      <p:sp>
        <p:nvSpPr>
          <p:cNvPr id="14" name="Title Text"/>
          <p:cNvSpPr txBox="1">
            <a:spLocks noGrp="1"/>
          </p:cNvSpPr>
          <p:nvPr>
            <p:ph type="title"/>
          </p:nvPr>
        </p:nvSpPr>
        <p:spPr>
          <a:xfrm>
            <a:off x="1371600" y="1803405"/>
            <a:ext cx="9448800" cy="1825097"/>
          </a:xfrm>
          <a:prstGeom prst="rect">
            <a:avLst/>
          </a:prstGeom>
        </p:spPr>
        <p:txBody>
          <a:bodyPr anchor="b"/>
          <a:lstStyle>
            <a:lvl1pPr algn="l">
              <a:defRPr sz="6000" cap="none">
                <a:latin typeface="Arial"/>
                <a:ea typeface="Arial"/>
                <a:cs typeface="Arial"/>
                <a:sym typeface="Arial"/>
              </a:defRPr>
            </a:lvl1pPr>
          </a:lstStyle>
          <a:p>
            <a:r>
              <a:t>Title Text</a:t>
            </a:r>
          </a:p>
        </p:txBody>
      </p:sp>
      <p:sp>
        <p:nvSpPr>
          <p:cNvPr id="15" name="Body Level One…"/>
          <p:cNvSpPr txBox="1">
            <a:spLocks noGrp="1"/>
          </p:cNvSpPr>
          <p:nvPr>
            <p:ph type="body" sz="quarter" idx="1"/>
          </p:nvPr>
        </p:nvSpPr>
        <p:spPr>
          <a:xfrm>
            <a:off x="1371600" y="3632201"/>
            <a:ext cx="9448800" cy="685801"/>
          </a:xfrm>
          <a:prstGeom prst="rect">
            <a:avLst/>
          </a:prstGeom>
        </p:spPr>
        <p:txBody>
          <a:bodyPr/>
          <a:lstStyle>
            <a:lvl1pPr marL="0" indent="0">
              <a:buSzTx/>
              <a:buFontTx/>
              <a:buNone/>
              <a:defRPr sz="2000">
                <a:latin typeface="Arial"/>
                <a:ea typeface="Arial"/>
                <a:cs typeface="Arial"/>
                <a:sym typeface="Arial"/>
              </a:defRPr>
            </a:lvl1pPr>
            <a:lvl2pPr marL="0" indent="457200">
              <a:buSzTx/>
              <a:buFontTx/>
              <a:buNone/>
              <a:defRPr sz="2000">
                <a:latin typeface="Arial"/>
                <a:ea typeface="Arial"/>
                <a:cs typeface="Arial"/>
                <a:sym typeface="Arial"/>
              </a:defRPr>
            </a:lvl2pPr>
            <a:lvl3pPr marL="0" indent="914400">
              <a:buSzTx/>
              <a:buFontTx/>
              <a:buNone/>
              <a:defRPr sz="2000">
                <a:latin typeface="Arial"/>
                <a:ea typeface="Arial"/>
                <a:cs typeface="Arial"/>
                <a:sym typeface="Arial"/>
              </a:defRPr>
            </a:lvl3pPr>
            <a:lvl4pPr marL="0" indent="1371600">
              <a:buSzTx/>
              <a:buFontTx/>
              <a:buNone/>
              <a:defRPr sz="2000">
                <a:latin typeface="Arial"/>
                <a:ea typeface="Arial"/>
                <a:cs typeface="Arial"/>
                <a:sym typeface="Arial"/>
              </a:defRPr>
            </a:lvl4pPr>
            <a:lvl5pPr marL="0" indent="1828800">
              <a:buSzTx/>
              <a:buFontTx/>
              <a:buNone/>
              <a:defRPr sz="2000">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16" name="Slide Number"/>
          <p:cNvSpPr txBox="1">
            <a:spLocks noGrp="1"/>
          </p:cNvSpPr>
          <p:nvPr>
            <p:ph type="sldNum" sz="quarter" idx="2"/>
          </p:nvPr>
        </p:nvSpPr>
        <p:spPr>
          <a:xfrm>
            <a:off x="11946597" y="6561944"/>
            <a:ext cx="245404" cy="226987"/>
          </a:xfrm>
          <a:prstGeom prst="rect">
            <a:avLst/>
          </a:prstGeom>
        </p:spPr>
        <p:txBody>
          <a:bodyPr/>
          <a:lstStyle>
            <a:lvl1pPr>
              <a:defRPr>
                <a:latin typeface="Arial"/>
                <a:ea typeface="Arial"/>
                <a:cs typeface="Arial"/>
                <a:sym typeface="Arial"/>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带描述的全景图片">
    <p:spTree>
      <p:nvGrpSpPr>
        <p:cNvPr id="1" name=""/>
        <p:cNvGrpSpPr/>
        <p:nvPr/>
      </p:nvGrpSpPr>
      <p:grpSpPr>
        <a:xfrm>
          <a:off x="0" y="0"/>
          <a:ext cx="0" cy="0"/>
          <a:chOff x="0" y="0"/>
          <a:chExt cx="0" cy="0"/>
        </a:xfrm>
      </p:grpSpPr>
      <p:sp>
        <p:nvSpPr>
          <p:cNvPr id="97" name="Title Text"/>
          <p:cNvSpPr txBox="1">
            <a:spLocks noGrp="1"/>
          </p:cNvSpPr>
          <p:nvPr>
            <p:ph type="title"/>
          </p:nvPr>
        </p:nvSpPr>
        <p:spPr>
          <a:xfrm>
            <a:off x="685776" y="4697360"/>
            <a:ext cx="10822035" cy="819356"/>
          </a:xfrm>
          <a:prstGeom prst="rect">
            <a:avLst/>
          </a:prstGeom>
        </p:spPr>
        <p:txBody>
          <a:bodyPr anchor="b"/>
          <a:lstStyle>
            <a:lvl1pPr algn="l">
              <a:defRPr sz="3200"/>
            </a:lvl1pPr>
          </a:lstStyle>
          <a:p>
            <a:r>
              <a:t>Title Text</a:t>
            </a:r>
          </a:p>
        </p:txBody>
      </p:sp>
      <p:sp>
        <p:nvSpPr>
          <p:cNvPr id="98" name="Picture Placeholder 2"/>
          <p:cNvSpPr>
            <a:spLocks noGrp="1"/>
          </p:cNvSpPr>
          <p:nvPr>
            <p:ph type="pic" idx="21"/>
          </p:nvPr>
        </p:nvSpPr>
        <p:spPr>
          <a:xfrm>
            <a:off x="681726" y="941439"/>
            <a:ext cx="10821842" cy="3478161"/>
          </a:xfrm>
          <a:prstGeom prst="rect">
            <a:avLst/>
          </a:prstGeom>
        </p:spPr>
        <p:txBody>
          <a:bodyPr lIns="91439" rIns="91439">
            <a:noAutofit/>
          </a:bodyPr>
          <a:lstStyle/>
          <a:p>
            <a:endParaRPr/>
          </a:p>
        </p:txBody>
      </p:sp>
      <p:sp>
        <p:nvSpPr>
          <p:cNvPr id="99" name="Body Level One…"/>
          <p:cNvSpPr txBox="1">
            <a:spLocks noGrp="1"/>
          </p:cNvSpPr>
          <p:nvPr>
            <p:ph type="body" sz="quarter" idx="1"/>
          </p:nvPr>
        </p:nvSpPr>
        <p:spPr>
          <a:xfrm>
            <a:off x="685800" y="5516714"/>
            <a:ext cx="10820400" cy="701970"/>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10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标题和描述">
    <p:spTree>
      <p:nvGrpSpPr>
        <p:cNvPr id="1" name=""/>
        <p:cNvGrpSpPr/>
        <p:nvPr/>
      </p:nvGrpSpPr>
      <p:grpSpPr>
        <a:xfrm>
          <a:off x="0" y="0"/>
          <a:ext cx="0" cy="0"/>
          <a:chOff x="0" y="0"/>
          <a:chExt cx="0" cy="0"/>
        </a:xfrm>
      </p:grpSpPr>
      <p:pic>
        <p:nvPicPr>
          <p:cNvPr id="107" name="Picture 7" descr="Picture 7"/>
          <p:cNvPicPr>
            <a:picLocks noChangeAspect="1"/>
          </p:cNvPicPr>
          <p:nvPr/>
        </p:nvPicPr>
        <p:blipFill>
          <a:blip r:embed="rId2"/>
          <a:stretch>
            <a:fillRect/>
          </a:stretch>
        </p:blipFill>
        <p:spPr>
          <a:xfrm>
            <a:off x="0" y="4375150"/>
            <a:ext cx="12192000" cy="2482850"/>
          </a:xfrm>
          <a:prstGeom prst="rect">
            <a:avLst/>
          </a:prstGeom>
          <a:ln w="12700">
            <a:miter lim="400000"/>
          </a:ln>
        </p:spPr>
      </p:pic>
      <p:sp>
        <p:nvSpPr>
          <p:cNvPr id="108" name="Title Text"/>
          <p:cNvSpPr txBox="1">
            <a:spLocks noGrp="1"/>
          </p:cNvSpPr>
          <p:nvPr>
            <p:ph type="title"/>
          </p:nvPr>
        </p:nvSpPr>
        <p:spPr>
          <a:xfrm>
            <a:off x="685800" y="753532"/>
            <a:ext cx="10820400" cy="2802467"/>
          </a:xfrm>
          <a:prstGeom prst="rect">
            <a:avLst/>
          </a:prstGeom>
        </p:spPr>
        <p:txBody>
          <a:bodyPr/>
          <a:lstStyle>
            <a:lvl1pPr algn="l">
              <a:defRPr sz="3200"/>
            </a:lvl1pPr>
          </a:lstStyle>
          <a:p>
            <a:r>
              <a:t>Title Text</a:t>
            </a:r>
          </a:p>
        </p:txBody>
      </p:sp>
      <p:sp>
        <p:nvSpPr>
          <p:cNvPr id="109" name="Body Level One…"/>
          <p:cNvSpPr txBox="1">
            <a:spLocks noGrp="1"/>
          </p:cNvSpPr>
          <p:nvPr>
            <p:ph type="body" sz="quarter" idx="1"/>
          </p:nvPr>
        </p:nvSpPr>
        <p:spPr>
          <a:xfrm>
            <a:off x="1024467" y="3649133"/>
            <a:ext cx="10130516" cy="999068"/>
          </a:xfrm>
          <a:prstGeom prst="rect">
            <a:avLst/>
          </a:prstGeom>
        </p:spPr>
        <p:txBody>
          <a:bodyPr anchor="ct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110" name="Slide Number"/>
          <p:cNvSpPr txBox="1">
            <a:spLocks noGrp="1"/>
          </p:cNvSpPr>
          <p:nvPr>
            <p:ph type="sldNum" sz="quarter" idx="2"/>
          </p:nvPr>
        </p:nvSpPr>
        <p:spPr>
          <a:xfrm>
            <a:off x="11261293" y="441642"/>
            <a:ext cx="244907" cy="2438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带描述的引言">
    <p:spTree>
      <p:nvGrpSpPr>
        <p:cNvPr id="1" name=""/>
        <p:cNvGrpSpPr/>
        <p:nvPr/>
      </p:nvGrpSpPr>
      <p:grpSpPr>
        <a:xfrm>
          <a:off x="0" y="0"/>
          <a:ext cx="0" cy="0"/>
          <a:chOff x="0" y="0"/>
          <a:chExt cx="0" cy="0"/>
        </a:xfrm>
      </p:grpSpPr>
      <p:pic>
        <p:nvPicPr>
          <p:cNvPr id="117" name="Picture 12" descr="Picture 12"/>
          <p:cNvPicPr>
            <a:picLocks noChangeAspect="1"/>
          </p:cNvPicPr>
          <p:nvPr/>
        </p:nvPicPr>
        <p:blipFill>
          <a:blip r:embed="rId2"/>
          <a:stretch>
            <a:fillRect/>
          </a:stretch>
        </p:blipFill>
        <p:spPr>
          <a:xfrm>
            <a:off x="0" y="4375150"/>
            <a:ext cx="12192000" cy="2482850"/>
          </a:xfrm>
          <a:prstGeom prst="rect">
            <a:avLst/>
          </a:prstGeom>
          <a:ln w="12700">
            <a:miter lim="400000"/>
          </a:ln>
        </p:spPr>
      </p:pic>
      <p:sp>
        <p:nvSpPr>
          <p:cNvPr id="118" name="Title Text"/>
          <p:cNvSpPr txBox="1">
            <a:spLocks noGrp="1"/>
          </p:cNvSpPr>
          <p:nvPr>
            <p:ph type="title"/>
          </p:nvPr>
        </p:nvSpPr>
        <p:spPr>
          <a:xfrm>
            <a:off x="1024467" y="753532"/>
            <a:ext cx="10151534" cy="2604497"/>
          </a:xfrm>
          <a:prstGeom prst="rect">
            <a:avLst/>
          </a:prstGeom>
        </p:spPr>
        <p:txBody>
          <a:bodyPr/>
          <a:lstStyle>
            <a:lvl1pPr algn="l">
              <a:defRPr sz="3200"/>
            </a:lvl1pPr>
          </a:lstStyle>
          <a:p>
            <a:r>
              <a:t>Title Text</a:t>
            </a:r>
          </a:p>
        </p:txBody>
      </p:sp>
      <p:sp>
        <p:nvSpPr>
          <p:cNvPr id="119" name="Body Level One…"/>
          <p:cNvSpPr txBox="1">
            <a:spLocks noGrp="1"/>
          </p:cNvSpPr>
          <p:nvPr>
            <p:ph type="body" sz="quarter" idx="1"/>
          </p:nvPr>
        </p:nvSpPr>
        <p:spPr>
          <a:xfrm>
            <a:off x="1303864" y="3365555"/>
            <a:ext cx="9592738" cy="444444"/>
          </a:xfrm>
          <a:prstGeom prst="rect">
            <a:avLst/>
          </a:prstGeom>
        </p:spPr>
        <p:txBody>
          <a:bodyPr/>
          <a:lstStyle>
            <a:lvl1pPr marL="0" indent="0">
              <a:buSzTx/>
              <a:buFontTx/>
              <a:buNone/>
              <a:defRPr sz="1400"/>
            </a:lvl1pPr>
            <a:lvl2pPr marL="0" indent="457200">
              <a:buSzTx/>
              <a:buFontTx/>
              <a:buNone/>
              <a:defRPr sz="1400"/>
            </a:lvl2pPr>
            <a:lvl3pPr marL="0" indent="914400">
              <a:buSzTx/>
              <a:buFontTx/>
              <a:buNone/>
              <a:defRPr sz="1400"/>
            </a:lvl3pPr>
            <a:lvl4pPr marL="0" indent="1371600">
              <a:buSzTx/>
              <a:buFontTx/>
              <a:buNone/>
              <a:defRPr sz="1400"/>
            </a:lvl4pPr>
            <a:lvl5pPr marL="0" indent="1828800">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20" name="Text Placeholder 3"/>
          <p:cNvSpPr>
            <a:spLocks noGrp="1"/>
          </p:cNvSpPr>
          <p:nvPr>
            <p:ph type="body" sz="quarter" idx="21"/>
          </p:nvPr>
        </p:nvSpPr>
        <p:spPr>
          <a:xfrm>
            <a:off x="1024466" y="3959862"/>
            <a:ext cx="10151535" cy="679872"/>
          </a:xfrm>
          <a:prstGeom prst="rect">
            <a:avLst/>
          </a:prstGeom>
        </p:spPr>
        <p:txBody>
          <a:bodyPr anchor="ctr"/>
          <a:lstStyle/>
          <a:p>
            <a:pPr marL="0" indent="0">
              <a:buSzTx/>
              <a:buFontTx/>
              <a:buNone/>
              <a:defRPr sz="1600"/>
            </a:pPr>
            <a:endParaRPr/>
          </a:p>
        </p:txBody>
      </p:sp>
      <p:sp>
        <p:nvSpPr>
          <p:cNvPr id="121" name="Slide Number"/>
          <p:cNvSpPr txBox="1">
            <a:spLocks noGrp="1"/>
          </p:cNvSpPr>
          <p:nvPr>
            <p:ph type="sldNum" sz="quarter" idx="2"/>
          </p:nvPr>
        </p:nvSpPr>
        <p:spPr>
          <a:xfrm>
            <a:off x="11261293" y="441642"/>
            <a:ext cx="244907" cy="243841"/>
          </a:xfrm>
          <a:prstGeom prst="rect">
            <a:avLst/>
          </a:prstGeom>
        </p:spPr>
        <p:txBody>
          <a:bodyPr/>
          <a:lstStyle/>
          <a:p>
            <a:fld id="{86CB4B4D-7CA3-9044-876B-883B54F8677D}" type="slidenum">
              <a:t>‹#›</a:t>
            </a:fld>
            <a:endParaRPr/>
          </a:p>
        </p:txBody>
      </p:sp>
      <p:sp>
        <p:nvSpPr>
          <p:cNvPr id="122" name="TextBox 8"/>
          <p:cNvSpPr txBox="1"/>
          <p:nvPr/>
        </p:nvSpPr>
        <p:spPr>
          <a:xfrm>
            <a:off x="521969" y="557818"/>
            <a:ext cx="518162" cy="1336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sz="8000" cap="all">
                <a:solidFill>
                  <a:srgbClr val="FFFFFF"/>
                </a:solidFill>
              </a:defRPr>
            </a:lvl1pPr>
          </a:lstStyle>
          <a:p>
            <a:r>
              <a:t>“</a:t>
            </a:r>
          </a:p>
        </p:txBody>
      </p:sp>
      <p:sp>
        <p:nvSpPr>
          <p:cNvPr id="123" name="TextBox 9"/>
          <p:cNvSpPr txBox="1"/>
          <p:nvPr/>
        </p:nvSpPr>
        <p:spPr>
          <a:xfrm>
            <a:off x="11029950" y="2325657"/>
            <a:ext cx="518161" cy="1336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8000" cap="all">
                <a:solidFill>
                  <a:srgbClr val="FFFFFF"/>
                </a:solidFill>
              </a:defRPr>
            </a:lvl1pPr>
          </a:lstStyle>
          <a:p>
            <a:r>
              <a:t>”</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名片">
    <p:spTree>
      <p:nvGrpSpPr>
        <p:cNvPr id="1" name=""/>
        <p:cNvGrpSpPr/>
        <p:nvPr/>
      </p:nvGrpSpPr>
      <p:grpSpPr>
        <a:xfrm>
          <a:off x="0" y="0"/>
          <a:ext cx="0" cy="0"/>
          <a:chOff x="0" y="0"/>
          <a:chExt cx="0" cy="0"/>
        </a:xfrm>
      </p:grpSpPr>
      <p:pic>
        <p:nvPicPr>
          <p:cNvPr id="130" name="Picture 8" descr="Picture 8"/>
          <p:cNvPicPr>
            <a:picLocks noChangeAspect="1"/>
          </p:cNvPicPr>
          <p:nvPr/>
        </p:nvPicPr>
        <p:blipFill>
          <a:blip r:embed="rId2"/>
          <a:stretch>
            <a:fillRect/>
          </a:stretch>
        </p:blipFill>
        <p:spPr>
          <a:xfrm>
            <a:off x="0" y="4375150"/>
            <a:ext cx="12192000" cy="2482850"/>
          </a:xfrm>
          <a:prstGeom prst="rect">
            <a:avLst/>
          </a:prstGeom>
          <a:ln w="12700">
            <a:miter lim="400000"/>
          </a:ln>
        </p:spPr>
      </p:pic>
      <p:sp>
        <p:nvSpPr>
          <p:cNvPr id="131" name="Title Text"/>
          <p:cNvSpPr txBox="1">
            <a:spLocks noGrp="1"/>
          </p:cNvSpPr>
          <p:nvPr>
            <p:ph type="title"/>
          </p:nvPr>
        </p:nvSpPr>
        <p:spPr>
          <a:xfrm>
            <a:off x="1024495" y="1124701"/>
            <a:ext cx="10146187" cy="2511836"/>
          </a:xfrm>
          <a:prstGeom prst="rect">
            <a:avLst/>
          </a:prstGeom>
        </p:spPr>
        <p:txBody>
          <a:bodyPr anchor="b"/>
          <a:lstStyle>
            <a:lvl1pPr algn="l">
              <a:defRPr sz="3200"/>
            </a:lvl1pPr>
          </a:lstStyle>
          <a:p>
            <a:r>
              <a:t>Title Text</a:t>
            </a:r>
          </a:p>
        </p:txBody>
      </p:sp>
      <p:sp>
        <p:nvSpPr>
          <p:cNvPr id="132" name="Body Level One…"/>
          <p:cNvSpPr txBox="1">
            <a:spLocks noGrp="1"/>
          </p:cNvSpPr>
          <p:nvPr>
            <p:ph type="body" sz="quarter" idx="1"/>
          </p:nvPr>
        </p:nvSpPr>
        <p:spPr>
          <a:xfrm>
            <a:off x="1024467" y="3648314"/>
            <a:ext cx="10144654" cy="999886"/>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133" name="Slide Number"/>
          <p:cNvSpPr txBox="1">
            <a:spLocks noGrp="1"/>
          </p:cNvSpPr>
          <p:nvPr>
            <p:ph type="sldNum" sz="quarter" idx="2"/>
          </p:nvPr>
        </p:nvSpPr>
        <p:spPr>
          <a:xfrm>
            <a:off x="11261293" y="441642"/>
            <a:ext cx="244907" cy="2438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3 栏">
    <p:spTree>
      <p:nvGrpSpPr>
        <p:cNvPr id="1" name=""/>
        <p:cNvGrpSpPr/>
        <p:nvPr/>
      </p:nvGrpSpPr>
      <p:grpSpPr>
        <a:xfrm>
          <a:off x="0" y="0"/>
          <a:ext cx="0" cy="0"/>
          <a:chOff x="0" y="0"/>
          <a:chExt cx="0" cy="0"/>
        </a:xfrm>
      </p:grpSpPr>
      <p:sp>
        <p:nvSpPr>
          <p:cNvPr id="140" name="Title Text"/>
          <p:cNvSpPr txBox="1">
            <a:spLocks noGrp="1"/>
          </p:cNvSpPr>
          <p:nvPr>
            <p:ph type="title"/>
          </p:nvPr>
        </p:nvSpPr>
        <p:spPr>
          <a:xfrm>
            <a:off x="2895600" y="761998"/>
            <a:ext cx="8610600" cy="1303869"/>
          </a:xfrm>
          <a:prstGeom prst="rect">
            <a:avLst/>
          </a:prstGeom>
        </p:spPr>
        <p:txBody>
          <a:bodyPr/>
          <a:lstStyle/>
          <a:p>
            <a:r>
              <a:t>Title Text</a:t>
            </a:r>
          </a:p>
        </p:txBody>
      </p:sp>
      <p:sp>
        <p:nvSpPr>
          <p:cNvPr id="141" name="Body Level One…"/>
          <p:cNvSpPr txBox="1">
            <a:spLocks noGrp="1"/>
          </p:cNvSpPr>
          <p:nvPr>
            <p:ph type="body" sz="quarter" idx="1"/>
          </p:nvPr>
        </p:nvSpPr>
        <p:spPr>
          <a:xfrm>
            <a:off x="685800" y="2202079"/>
            <a:ext cx="3456433" cy="617321"/>
          </a:xfrm>
          <a:prstGeom prst="rect">
            <a:avLst/>
          </a:prstGeom>
        </p:spPr>
        <p:txBody>
          <a:bodyPr anchor="b"/>
          <a:lstStyle>
            <a:lvl1pPr marL="0" indent="0">
              <a:buSzTx/>
              <a:buFontTx/>
              <a:buNone/>
              <a:defRPr sz="2400"/>
            </a:lvl1pPr>
            <a:lvl2pPr marL="0" indent="457200">
              <a:buSzTx/>
              <a:buFontTx/>
              <a:buNone/>
              <a:defRPr sz="2400"/>
            </a:lvl2pPr>
            <a:lvl3pPr marL="0" indent="914400">
              <a:buSzTx/>
              <a:buFontTx/>
              <a:buNone/>
              <a:defRPr sz="2400"/>
            </a:lvl3pPr>
            <a:lvl4pPr marL="0" indent="1371600">
              <a:buSzTx/>
              <a:buFontTx/>
              <a:buNone/>
              <a:defRPr sz="2400"/>
            </a:lvl4pPr>
            <a:lvl5pPr marL="0" indent="1828800">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42" name="Text Placeholder 3"/>
          <p:cNvSpPr>
            <a:spLocks noGrp="1"/>
          </p:cNvSpPr>
          <p:nvPr>
            <p:ph type="body" sz="quarter" idx="21"/>
          </p:nvPr>
        </p:nvSpPr>
        <p:spPr>
          <a:xfrm>
            <a:off x="685798" y="2904564"/>
            <a:ext cx="3456434" cy="3314132"/>
          </a:xfrm>
          <a:prstGeom prst="rect">
            <a:avLst/>
          </a:prstGeom>
        </p:spPr>
        <p:txBody>
          <a:bodyPr/>
          <a:lstStyle/>
          <a:p>
            <a:pPr marL="0" indent="0">
              <a:buSzTx/>
              <a:buFontTx/>
              <a:buNone/>
              <a:defRPr sz="1400"/>
            </a:pPr>
            <a:endParaRPr/>
          </a:p>
        </p:txBody>
      </p:sp>
      <p:sp>
        <p:nvSpPr>
          <p:cNvPr id="143" name="Text Placeholder 4"/>
          <p:cNvSpPr>
            <a:spLocks noGrp="1"/>
          </p:cNvSpPr>
          <p:nvPr>
            <p:ph type="body" sz="quarter" idx="22"/>
          </p:nvPr>
        </p:nvSpPr>
        <p:spPr>
          <a:xfrm>
            <a:off x="4368799" y="2201333"/>
            <a:ext cx="3456434" cy="626535"/>
          </a:xfrm>
          <a:prstGeom prst="rect">
            <a:avLst/>
          </a:prstGeom>
        </p:spPr>
        <p:txBody>
          <a:bodyPr anchor="b"/>
          <a:lstStyle/>
          <a:p>
            <a:pPr marL="0" indent="0">
              <a:buSzTx/>
              <a:buFontTx/>
              <a:buNone/>
              <a:defRPr sz="2400"/>
            </a:pPr>
            <a:endParaRPr/>
          </a:p>
        </p:txBody>
      </p:sp>
      <p:sp>
        <p:nvSpPr>
          <p:cNvPr id="144" name="Text Placeholder 3"/>
          <p:cNvSpPr>
            <a:spLocks noGrp="1"/>
          </p:cNvSpPr>
          <p:nvPr>
            <p:ph type="body" sz="quarter" idx="23"/>
          </p:nvPr>
        </p:nvSpPr>
        <p:spPr>
          <a:xfrm>
            <a:off x="4366857" y="2904066"/>
            <a:ext cx="3456433" cy="3314618"/>
          </a:xfrm>
          <a:prstGeom prst="rect">
            <a:avLst/>
          </a:prstGeom>
        </p:spPr>
        <p:txBody>
          <a:bodyPr/>
          <a:lstStyle/>
          <a:p>
            <a:pPr marL="0" indent="0">
              <a:buSzTx/>
              <a:buFontTx/>
              <a:buNone/>
              <a:defRPr sz="1400"/>
            </a:pPr>
            <a:endParaRPr/>
          </a:p>
        </p:txBody>
      </p:sp>
      <p:sp>
        <p:nvSpPr>
          <p:cNvPr id="145" name="Text Placeholder 4"/>
          <p:cNvSpPr>
            <a:spLocks noGrp="1"/>
          </p:cNvSpPr>
          <p:nvPr>
            <p:ph type="body" sz="quarter" idx="24"/>
          </p:nvPr>
        </p:nvSpPr>
        <p:spPr>
          <a:xfrm>
            <a:off x="8051799" y="2192865"/>
            <a:ext cx="3456434" cy="626535"/>
          </a:xfrm>
          <a:prstGeom prst="rect">
            <a:avLst/>
          </a:prstGeom>
        </p:spPr>
        <p:txBody>
          <a:bodyPr anchor="b"/>
          <a:lstStyle/>
          <a:p>
            <a:pPr marL="0" indent="0">
              <a:buSzTx/>
              <a:buFontTx/>
              <a:buNone/>
              <a:defRPr sz="2400"/>
            </a:pPr>
            <a:endParaRPr/>
          </a:p>
        </p:txBody>
      </p:sp>
      <p:sp>
        <p:nvSpPr>
          <p:cNvPr id="146" name="Text Placeholder 3"/>
          <p:cNvSpPr>
            <a:spLocks noGrp="1"/>
          </p:cNvSpPr>
          <p:nvPr>
            <p:ph type="body" sz="quarter" idx="25"/>
          </p:nvPr>
        </p:nvSpPr>
        <p:spPr>
          <a:xfrm>
            <a:off x="8051800" y="2904564"/>
            <a:ext cx="3456433" cy="3314132"/>
          </a:xfrm>
          <a:prstGeom prst="rect">
            <a:avLst/>
          </a:prstGeom>
        </p:spPr>
        <p:txBody>
          <a:bodyPr/>
          <a:lstStyle/>
          <a:p>
            <a:pPr marL="0" indent="0">
              <a:buSzTx/>
              <a:buFontTx/>
              <a:buNone/>
              <a:defRPr sz="1400"/>
            </a:pPr>
            <a:endParaRPr/>
          </a:p>
        </p:txBody>
      </p:sp>
      <p:sp>
        <p:nvSpPr>
          <p:cNvPr id="14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图片栏">
    <p:spTree>
      <p:nvGrpSpPr>
        <p:cNvPr id="1" name=""/>
        <p:cNvGrpSpPr/>
        <p:nvPr/>
      </p:nvGrpSpPr>
      <p:grpSpPr>
        <a:xfrm>
          <a:off x="0" y="0"/>
          <a:ext cx="0" cy="0"/>
          <a:chOff x="0" y="0"/>
          <a:chExt cx="0" cy="0"/>
        </a:xfrm>
      </p:grpSpPr>
      <p:sp>
        <p:nvSpPr>
          <p:cNvPr id="154" name="Title Text"/>
          <p:cNvSpPr txBox="1">
            <a:spLocks noGrp="1"/>
          </p:cNvSpPr>
          <p:nvPr>
            <p:ph type="title"/>
          </p:nvPr>
        </p:nvSpPr>
        <p:spPr>
          <a:xfrm>
            <a:off x="2895600" y="762000"/>
            <a:ext cx="8610600" cy="1295400"/>
          </a:xfrm>
          <a:prstGeom prst="rect">
            <a:avLst/>
          </a:prstGeom>
        </p:spPr>
        <p:txBody>
          <a:bodyPr/>
          <a:lstStyle/>
          <a:p>
            <a:r>
              <a:t>Title Text</a:t>
            </a:r>
          </a:p>
        </p:txBody>
      </p:sp>
      <p:sp>
        <p:nvSpPr>
          <p:cNvPr id="155" name="Body Level One…"/>
          <p:cNvSpPr txBox="1">
            <a:spLocks noGrp="1"/>
          </p:cNvSpPr>
          <p:nvPr>
            <p:ph type="body" sz="quarter" idx="1"/>
          </p:nvPr>
        </p:nvSpPr>
        <p:spPr>
          <a:xfrm>
            <a:off x="688617" y="4191000"/>
            <a:ext cx="3451583" cy="682766"/>
          </a:xfrm>
          <a:prstGeom prst="rect">
            <a:avLst/>
          </a:prstGeom>
        </p:spPr>
        <p:txBody>
          <a:bodyPr anchor="b"/>
          <a:lstStyle>
            <a:lvl1pPr marL="0" indent="0">
              <a:buSzTx/>
              <a:buFontTx/>
              <a:buNone/>
              <a:defRPr sz="2400"/>
            </a:lvl1pPr>
            <a:lvl2pPr marL="0" indent="457200">
              <a:buSzTx/>
              <a:buFontTx/>
              <a:buNone/>
              <a:defRPr sz="2400"/>
            </a:lvl2pPr>
            <a:lvl3pPr marL="0" indent="914400">
              <a:buSzTx/>
              <a:buFontTx/>
              <a:buNone/>
              <a:defRPr sz="2400"/>
            </a:lvl3pPr>
            <a:lvl4pPr marL="0" indent="1371600">
              <a:buSzTx/>
              <a:buFontTx/>
              <a:buNone/>
              <a:defRPr sz="2400"/>
            </a:lvl4pPr>
            <a:lvl5pPr marL="0" indent="1828800">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56" name="Picture Placeholder 2"/>
          <p:cNvSpPr>
            <a:spLocks noGrp="1"/>
          </p:cNvSpPr>
          <p:nvPr>
            <p:ph type="pic" sz="quarter" idx="21"/>
          </p:nvPr>
        </p:nvSpPr>
        <p:spPr>
          <a:xfrm>
            <a:off x="688618" y="2362200"/>
            <a:ext cx="3451582" cy="1524000"/>
          </a:xfrm>
          <a:prstGeom prst="rect">
            <a:avLst/>
          </a:prstGeom>
          <a:effectLst>
            <a:outerShdw blurRad="50800" dist="50800" dir="5400000" rotWithShape="0">
              <a:srgbClr val="000000">
                <a:alpha val="43000"/>
              </a:srgbClr>
            </a:outerShdw>
          </a:effectLst>
        </p:spPr>
        <p:txBody>
          <a:bodyPr lIns="91439" rIns="91439">
            <a:noAutofit/>
          </a:bodyPr>
          <a:lstStyle/>
          <a:p>
            <a:endParaRPr/>
          </a:p>
        </p:txBody>
      </p:sp>
      <p:sp>
        <p:nvSpPr>
          <p:cNvPr id="157" name="Text Placeholder 3"/>
          <p:cNvSpPr>
            <a:spLocks noGrp="1"/>
          </p:cNvSpPr>
          <p:nvPr>
            <p:ph type="body" sz="quarter" idx="22"/>
          </p:nvPr>
        </p:nvSpPr>
        <p:spPr>
          <a:xfrm>
            <a:off x="688618" y="4873764"/>
            <a:ext cx="3451582" cy="1344922"/>
          </a:xfrm>
          <a:prstGeom prst="rect">
            <a:avLst/>
          </a:prstGeom>
        </p:spPr>
        <p:txBody>
          <a:bodyPr/>
          <a:lstStyle/>
          <a:p>
            <a:pPr marL="0" indent="0">
              <a:buSzTx/>
              <a:buFontTx/>
              <a:buNone/>
              <a:defRPr sz="1400"/>
            </a:pPr>
            <a:endParaRPr/>
          </a:p>
        </p:txBody>
      </p:sp>
      <p:sp>
        <p:nvSpPr>
          <p:cNvPr id="158" name="Text Placeholder 4"/>
          <p:cNvSpPr>
            <a:spLocks noGrp="1"/>
          </p:cNvSpPr>
          <p:nvPr>
            <p:ph type="body" sz="quarter" idx="23"/>
          </p:nvPr>
        </p:nvSpPr>
        <p:spPr>
          <a:xfrm>
            <a:off x="4374262" y="4190999"/>
            <a:ext cx="3448935" cy="682767"/>
          </a:xfrm>
          <a:prstGeom prst="rect">
            <a:avLst/>
          </a:prstGeom>
        </p:spPr>
        <p:txBody>
          <a:bodyPr anchor="b"/>
          <a:lstStyle/>
          <a:p>
            <a:pPr marL="0" indent="0">
              <a:buSzTx/>
              <a:buFontTx/>
              <a:buNone/>
              <a:defRPr sz="2400"/>
            </a:pPr>
            <a:endParaRPr/>
          </a:p>
        </p:txBody>
      </p:sp>
      <p:sp>
        <p:nvSpPr>
          <p:cNvPr id="159" name="Picture Placeholder 2"/>
          <p:cNvSpPr>
            <a:spLocks noGrp="1"/>
          </p:cNvSpPr>
          <p:nvPr>
            <p:ph type="pic" sz="quarter" idx="24"/>
          </p:nvPr>
        </p:nvSpPr>
        <p:spPr>
          <a:xfrm>
            <a:off x="4374262" y="2362200"/>
            <a:ext cx="3448937" cy="1524000"/>
          </a:xfrm>
          <a:prstGeom prst="rect">
            <a:avLst/>
          </a:prstGeom>
          <a:effectLst>
            <a:outerShdw blurRad="50800" dist="50800" dir="5400000" rotWithShape="0">
              <a:srgbClr val="000000">
                <a:alpha val="43000"/>
              </a:srgbClr>
            </a:outerShdw>
          </a:effectLst>
        </p:spPr>
        <p:txBody>
          <a:bodyPr lIns="91439" rIns="91439">
            <a:noAutofit/>
          </a:bodyPr>
          <a:lstStyle/>
          <a:p>
            <a:endParaRPr/>
          </a:p>
        </p:txBody>
      </p:sp>
      <p:sp>
        <p:nvSpPr>
          <p:cNvPr id="160" name="Text Placeholder 3"/>
          <p:cNvSpPr>
            <a:spLocks noGrp="1"/>
          </p:cNvSpPr>
          <p:nvPr>
            <p:ph type="body" sz="quarter" idx="25"/>
          </p:nvPr>
        </p:nvSpPr>
        <p:spPr>
          <a:xfrm>
            <a:off x="4374263" y="4873762"/>
            <a:ext cx="3448936" cy="1344922"/>
          </a:xfrm>
          <a:prstGeom prst="rect">
            <a:avLst/>
          </a:prstGeom>
        </p:spPr>
        <p:txBody>
          <a:bodyPr/>
          <a:lstStyle/>
          <a:p>
            <a:pPr marL="0" indent="0">
              <a:buSzTx/>
              <a:buFontTx/>
              <a:buNone/>
              <a:defRPr sz="1400"/>
            </a:pPr>
            <a:endParaRPr/>
          </a:p>
        </p:txBody>
      </p:sp>
      <p:sp>
        <p:nvSpPr>
          <p:cNvPr id="161" name="Text Placeholder 4"/>
          <p:cNvSpPr>
            <a:spLocks noGrp="1"/>
          </p:cNvSpPr>
          <p:nvPr>
            <p:ph type="body" sz="quarter" idx="26"/>
          </p:nvPr>
        </p:nvSpPr>
        <p:spPr>
          <a:xfrm>
            <a:off x="8049731" y="4190999"/>
            <a:ext cx="3456469" cy="682767"/>
          </a:xfrm>
          <a:prstGeom prst="rect">
            <a:avLst/>
          </a:prstGeom>
        </p:spPr>
        <p:txBody>
          <a:bodyPr anchor="b"/>
          <a:lstStyle/>
          <a:p>
            <a:pPr marL="0" indent="0">
              <a:buSzTx/>
              <a:buFontTx/>
              <a:buNone/>
              <a:defRPr sz="2400"/>
            </a:pPr>
            <a:endParaRPr/>
          </a:p>
        </p:txBody>
      </p:sp>
      <p:sp>
        <p:nvSpPr>
          <p:cNvPr id="162" name="Picture Placeholder 2"/>
          <p:cNvSpPr>
            <a:spLocks noGrp="1"/>
          </p:cNvSpPr>
          <p:nvPr>
            <p:ph type="pic" sz="quarter" idx="27"/>
          </p:nvPr>
        </p:nvSpPr>
        <p:spPr>
          <a:xfrm>
            <a:off x="8049855" y="2362200"/>
            <a:ext cx="3447879" cy="1524000"/>
          </a:xfrm>
          <a:prstGeom prst="rect">
            <a:avLst/>
          </a:prstGeom>
          <a:effectLst>
            <a:outerShdw blurRad="50800" dist="50800" dir="5400000" rotWithShape="0">
              <a:srgbClr val="000000">
                <a:alpha val="43000"/>
              </a:srgbClr>
            </a:outerShdw>
          </a:effectLst>
        </p:spPr>
        <p:txBody>
          <a:bodyPr lIns="91439" rIns="91439">
            <a:noAutofit/>
          </a:bodyPr>
          <a:lstStyle/>
          <a:p>
            <a:endParaRPr/>
          </a:p>
        </p:txBody>
      </p:sp>
      <p:sp>
        <p:nvSpPr>
          <p:cNvPr id="163" name="Text Placeholder 3"/>
          <p:cNvSpPr>
            <a:spLocks noGrp="1"/>
          </p:cNvSpPr>
          <p:nvPr>
            <p:ph type="body" sz="quarter" idx="28"/>
          </p:nvPr>
        </p:nvSpPr>
        <p:spPr>
          <a:xfrm>
            <a:off x="8049731" y="4873761"/>
            <a:ext cx="3452446" cy="1344922"/>
          </a:xfrm>
          <a:prstGeom prst="rect">
            <a:avLst/>
          </a:prstGeom>
        </p:spPr>
        <p:txBody>
          <a:bodyPr/>
          <a:lstStyle/>
          <a:p>
            <a:pPr marL="0" indent="0">
              <a:buSzTx/>
              <a:buFontTx/>
              <a:buNone/>
              <a:defRPr sz="1400"/>
            </a:pPr>
            <a:endParaRPr/>
          </a:p>
        </p:txBody>
      </p:sp>
      <p:sp>
        <p:nvSpPr>
          <p:cNvPr id="1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标题和内容">
    <p:spTree>
      <p:nvGrpSpPr>
        <p:cNvPr id="1" name=""/>
        <p:cNvGrpSpPr/>
        <p:nvPr/>
      </p:nvGrpSpPr>
      <p:grpSpPr>
        <a:xfrm>
          <a:off x="0" y="0"/>
          <a:ext cx="0" cy="0"/>
          <a:chOff x="0" y="0"/>
          <a:chExt cx="0" cy="0"/>
        </a:xfrm>
      </p:grpSpPr>
      <p:pic>
        <p:nvPicPr>
          <p:cNvPr id="23" name="Picture 6" descr="Picture 6"/>
          <p:cNvPicPr>
            <a:picLocks noChangeAspect="1"/>
          </p:cNvPicPr>
          <p:nvPr/>
        </p:nvPicPr>
        <p:blipFill>
          <a:blip r:embed="rId2"/>
          <a:stretch>
            <a:fillRect/>
          </a:stretch>
        </p:blipFill>
        <p:spPr>
          <a:xfrm>
            <a:off x="0" y="0"/>
            <a:ext cx="12192000" cy="1441450"/>
          </a:xfrm>
          <a:prstGeom prst="rect">
            <a:avLst/>
          </a:prstGeom>
          <a:ln w="12700">
            <a:miter lim="400000"/>
          </a:ln>
        </p:spPr>
      </p:pic>
      <p:sp>
        <p:nvSpPr>
          <p:cNvPr id="24" name="Title Text"/>
          <p:cNvSpPr txBox="1">
            <a:spLocks noGrp="1"/>
          </p:cNvSpPr>
          <p:nvPr>
            <p:ph type="title"/>
          </p:nvPr>
        </p:nvSpPr>
        <p:spPr>
          <a:xfrm>
            <a:off x="4838700" y="381000"/>
            <a:ext cx="6667500" cy="762000"/>
          </a:xfrm>
          <a:prstGeom prst="rect">
            <a:avLst/>
          </a:prstGeom>
        </p:spPr>
        <p:txBody>
          <a:bodyPr/>
          <a:lstStyle>
            <a:lvl1pPr>
              <a:defRPr cap="none">
                <a:latin typeface="Arial"/>
                <a:ea typeface="Arial"/>
                <a:cs typeface="Arial"/>
                <a:sym typeface="Arial"/>
              </a:defRPr>
            </a:lvl1pPr>
          </a:lstStyle>
          <a:p>
            <a:r>
              <a:t>Title Text</a:t>
            </a:r>
          </a:p>
        </p:txBody>
      </p:sp>
      <p:sp>
        <p:nvSpPr>
          <p:cNvPr id="25" name="Body Level One…"/>
          <p:cNvSpPr txBox="1">
            <a:spLocks noGrp="1"/>
          </p:cNvSpPr>
          <p:nvPr>
            <p:ph type="body" idx="1"/>
          </p:nvPr>
        </p:nvSpPr>
        <p:spPr>
          <a:xfrm>
            <a:off x="685800" y="1142999"/>
            <a:ext cx="10820400" cy="5333999"/>
          </a:xfrm>
          <a:prstGeom prst="rect">
            <a:avLst/>
          </a:prstGeom>
        </p:spPr>
        <p:txBody>
          <a:bodyPr/>
          <a:lstStyle>
            <a:lvl1pPr>
              <a:defRPr>
                <a:latin typeface="Arial"/>
                <a:ea typeface="Arial"/>
                <a:cs typeface="Arial"/>
                <a:sym typeface="Arial"/>
              </a:defRPr>
            </a:lvl1pPr>
            <a:lvl2pPr>
              <a:defRPr>
                <a:latin typeface="Arial"/>
                <a:ea typeface="Arial"/>
                <a:cs typeface="Arial"/>
                <a:sym typeface="Arial"/>
              </a:defRPr>
            </a:lvl2pPr>
            <a:lvl3pPr>
              <a:defRPr>
                <a:latin typeface="Arial"/>
                <a:ea typeface="Arial"/>
                <a:cs typeface="Arial"/>
                <a:sym typeface="Arial"/>
              </a:defRPr>
            </a:lvl3pPr>
            <a:lvl4pPr>
              <a:defRPr>
                <a:latin typeface="Arial"/>
                <a:ea typeface="Arial"/>
                <a:cs typeface="Arial"/>
                <a:sym typeface="Arial"/>
              </a:defRPr>
            </a:lvl4pPr>
            <a:lvl5pPr>
              <a:defRPr>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26" name="Slide Number"/>
          <p:cNvSpPr txBox="1">
            <a:spLocks noGrp="1"/>
          </p:cNvSpPr>
          <p:nvPr>
            <p:ph type="sldNum" sz="quarter" idx="2"/>
          </p:nvPr>
        </p:nvSpPr>
        <p:spPr>
          <a:xfrm>
            <a:off x="11946597" y="6546067"/>
            <a:ext cx="245404" cy="226987"/>
          </a:xfrm>
          <a:prstGeom prst="rect">
            <a:avLst/>
          </a:prstGeom>
        </p:spPr>
        <p:txBody>
          <a:bodyPr/>
          <a:lstStyle>
            <a:lvl1pPr>
              <a:defRPr>
                <a:latin typeface="Arial"/>
                <a:ea typeface="Arial"/>
                <a:cs typeface="Arial"/>
                <a:sym typeface="Aria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节标题">
    <p:spTree>
      <p:nvGrpSpPr>
        <p:cNvPr id="1" name=""/>
        <p:cNvGrpSpPr/>
        <p:nvPr/>
      </p:nvGrpSpPr>
      <p:grpSpPr>
        <a:xfrm>
          <a:off x="0" y="0"/>
          <a:ext cx="0" cy="0"/>
          <a:chOff x="0" y="0"/>
          <a:chExt cx="0" cy="0"/>
        </a:xfrm>
      </p:grpSpPr>
      <p:pic>
        <p:nvPicPr>
          <p:cNvPr id="33" name="Picture 8" descr="Picture 8"/>
          <p:cNvPicPr>
            <a:picLocks noChangeAspect="1"/>
          </p:cNvPicPr>
          <p:nvPr/>
        </p:nvPicPr>
        <p:blipFill>
          <a:blip r:embed="rId2"/>
          <a:stretch>
            <a:fillRect/>
          </a:stretch>
        </p:blipFill>
        <p:spPr>
          <a:xfrm>
            <a:off x="0" y="4375150"/>
            <a:ext cx="12192000" cy="2482850"/>
          </a:xfrm>
          <a:prstGeom prst="rect">
            <a:avLst/>
          </a:prstGeom>
          <a:ln w="12700">
            <a:miter lim="400000"/>
          </a:ln>
        </p:spPr>
      </p:pic>
      <p:sp>
        <p:nvSpPr>
          <p:cNvPr id="34" name="Title Text"/>
          <p:cNvSpPr txBox="1">
            <a:spLocks noGrp="1"/>
          </p:cNvSpPr>
          <p:nvPr>
            <p:ph type="title"/>
          </p:nvPr>
        </p:nvSpPr>
        <p:spPr>
          <a:xfrm>
            <a:off x="685800" y="753532"/>
            <a:ext cx="10820400" cy="2801936"/>
          </a:xfrm>
          <a:prstGeom prst="rect">
            <a:avLst/>
          </a:prstGeom>
        </p:spPr>
        <p:txBody>
          <a:bodyPr anchor="b"/>
          <a:lstStyle>
            <a:lvl1pPr>
              <a:defRPr cap="none">
                <a:latin typeface="Arial"/>
                <a:ea typeface="Arial"/>
                <a:cs typeface="Arial"/>
                <a:sym typeface="Arial"/>
              </a:defRPr>
            </a:lvl1pPr>
          </a:lstStyle>
          <a:p>
            <a:r>
              <a:t>Title Text</a:t>
            </a:r>
          </a:p>
        </p:txBody>
      </p:sp>
      <p:sp>
        <p:nvSpPr>
          <p:cNvPr id="35" name="Body Level One…"/>
          <p:cNvSpPr txBox="1">
            <a:spLocks noGrp="1"/>
          </p:cNvSpPr>
          <p:nvPr>
            <p:ph type="body" sz="quarter" idx="1"/>
          </p:nvPr>
        </p:nvSpPr>
        <p:spPr>
          <a:xfrm>
            <a:off x="1024467" y="3641725"/>
            <a:ext cx="10490201" cy="955675"/>
          </a:xfrm>
          <a:prstGeom prst="rect">
            <a:avLst/>
          </a:prstGeom>
        </p:spPr>
        <p:txBody>
          <a:bodyPr/>
          <a:lstStyle>
            <a:lvl1pPr marL="0" indent="0" algn="r">
              <a:buSzTx/>
              <a:buFontTx/>
              <a:buNone/>
              <a:defRPr>
                <a:latin typeface="Arial"/>
                <a:ea typeface="Arial"/>
                <a:cs typeface="Arial"/>
                <a:sym typeface="Arial"/>
              </a:defRPr>
            </a:lvl1pPr>
            <a:lvl2pPr marL="0" indent="457200" algn="r">
              <a:buSzTx/>
              <a:buFontTx/>
              <a:buNone/>
              <a:defRPr>
                <a:latin typeface="Arial"/>
                <a:ea typeface="Arial"/>
                <a:cs typeface="Arial"/>
                <a:sym typeface="Arial"/>
              </a:defRPr>
            </a:lvl2pPr>
            <a:lvl3pPr marL="0" indent="914400" algn="r">
              <a:buSzTx/>
              <a:buFontTx/>
              <a:buNone/>
              <a:defRPr>
                <a:latin typeface="Arial"/>
                <a:ea typeface="Arial"/>
                <a:cs typeface="Arial"/>
                <a:sym typeface="Arial"/>
              </a:defRPr>
            </a:lvl3pPr>
            <a:lvl4pPr marL="0" indent="1371600" algn="r">
              <a:buSzTx/>
              <a:buFontTx/>
              <a:buNone/>
              <a:defRPr>
                <a:latin typeface="Arial"/>
                <a:ea typeface="Arial"/>
                <a:cs typeface="Arial"/>
                <a:sym typeface="Arial"/>
              </a:defRPr>
            </a:lvl4pPr>
            <a:lvl5pPr marL="0" indent="1828800" algn="r">
              <a:buSzTx/>
              <a:buFontTx/>
              <a:buNone/>
              <a:defRPr>
                <a:latin typeface="Arial"/>
                <a:ea typeface="Arial"/>
                <a:cs typeface="Arial"/>
                <a:sym typeface="Arial"/>
              </a:defRPr>
            </a:lvl5pPr>
          </a:lstStyle>
          <a:p>
            <a:r>
              <a:t>Body Level One</a:t>
            </a:r>
          </a:p>
          <a:p>
            <a:pPr lvl="1"/>
            <a:r>
              <a:t>Body Level Two</a:t>
            </a:r>
          </a:p>
          <a:p>
            <a:pPr lvl="2"/>
            <a:r>
              <a:t>Body Level Three</a:t>
            </a:r>
          </a:p>
          <a:p>
            <a:pPr lvl="3"/>
            <a:r>
              <a:t>Body Level Four</a:t>
            </a:r>
          </a:p>
          <a:p>
            <a:pPr lvl="4"/>
            <a:r>
              <a:t>Body Level Five</a:t>
            </a:r>
          </a:p>
        </p:txBody>
      </p:sp>
      <p:sp>
        <p:nvSpPr>
          <p:cNvPr id="36" name="Slide Number"/>
          <p:cNvSpPr txBox="1">
            <a:spLocks noGrp="1"/>
          </p:cNvSpPr>
          <p:nvPr>
            <p:ph type="sldNum" sz="quarter" idx="2"/>
          </p:nvPr>
        </p:nvSpPr>
        <p:spPr>
          <a:xfrm>
            <a:off x="11260797" y="450069"/>
            <a:ext cx="245403" cy="226987"/>
          </a:xfrm>
          <a:prstGeom prst="rect">
            <a:avLst/>
          </a:prstGeom>
        </p:spPr>
        <p:txBody>
          <a:bodyPr/>
          <a:lstStyle>
            <a:lvl1pPr>
              <a:defRPr>
                <a:latin typeface="Arial"/>
                <a:ea typeface="Arial"/>
                <a:cs typeface="Arial"/>
                <a:sym typeface="Arial"/>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43" name="Title Text"/>
          <p:cNvSpPr txBox="1">
            <a:spLocks noGrp="1"/>
          </p:cNvSpPr>
          <p:nvPr>
            <p:ph type="title"/>
          </p:nvPr>
        </p:nvSpPr>
        <p:spPr>
          <a:xfrm>
            <a:off x="2895600" y="764373"/>
            <a:ext cx="8610600" cy="1293028"/>
          </a:xfrm>
          <a:prstGeom prst="rect">
            <a:avLst/>
          </a:prstGeom>
        </p:spPr>
        <p:txBody>
          <a:bodyPr/>
          <a:lstStyle/>
          <a:p>
            <a:r>
              <a:t>Title Text</a:t>
            </a:r>
          </a:p>
        </p:txBody>
      </p:sp>
      <p:sp>
        <p:nvSpPr>
          <p:cNvPr id="44" name="Body Level One…"/>
          <p:cNvSpPr txBox="1">
            <a:spLocks noGrp="1"/>
          </p:cNvSpPr>
          <p:nvPr>
            <p:ph type="body" sz="half" idx="1"/>
          </p:nvPr>
        </p:nvSpPr>
        <p:spPr>
          <a:xfrm>
            <a:off x="685800" y="2194559"/>
            <a:ext cx="5334000" cy="40241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52" name="Title Text"/>
          <p:cNvSpPr txBox="1">
            <a:spLocks noGrp="1"/>
          </p:cNvSpPr>
          <p:nvPr>
            <p:ph type="title"/>
          </p:nvPr>
        </p:nvSpPr>
        <p:spPr>
          <a:xfrm>
            <a:off x="2895600" y="762000"/>
            <a:ext cx="8610600" cy="1295400"/>
          </a:xfrm>
          <a:prstGeom prst="rect">
            <a:avLst/>
          </a:prstGeom>
        </p:spPr>
        <p:txBody>
          <a:bodyPr/>
          <a:lstStyle/>
          <a:p>
            <a:r>
              <a:t>Title Text</a:t>
            </a:r>
          </a:p>
        </p:txBody>
      </p:sp>
      <p:sp>
        <p:nvSpPr>
          <p:cNvPr id="53" name="Body Level One…"/>
          <p:cNvSpPr txBox="1">
            <a:spLocks noGrp="1"/>
          </p:cNvSpPr>
          <p:nvPr>
            <p:ph type="body" sz="quarter" idx="1"/>
          </p:nvPr>
        </p:nvSpPr>
        <p:spPr>
          <a:xfrm>
            <a:off x="914409" y="2183801"/>
            <a:ext cx="5079992" cy="823913"/>
          </a:xfrm>
          <a:prstGeom prst="rect">
            <a:avLst/>
          </a:prstGeom>
        </p:spPr>
        <p:txBody>
          <a:bodyPr anchor="b"/>
          <a:lstStyle>
            <a:lvl1pPr marL="0" indent="0">
              <a:buSzTx/>
              <a:buFontTx/>
              <a:buNone/>
              <a:defRPr sz="2800"/>
            </a:lvl1pPr>
            <a:lvl2pPr marL="0" indent="457200">
              <a:buSzTx/>
              <a:buFontTx/>
              <a:buNone/>
              <a:defRPr sz="2800"/>
            </a:lvl2pPr>
            <a:lvl3pPr marL="0" indent="914400">
              <a:buSzTx/>
              <a:buFontTx/>
              <a:buNone/>
              <a:defRPr sz="2800"/>
            </a:lvl3pPr>
            <a:lvl4pPr marL="0" indent="1371600">
              <a:buSzTx/>
              <a:buFontTx/>
              <a:buNone/>
              <a:defRPr sz="2800"/>
            </a:lvl4pPr>
            <a:lvl5pPr marL="0" indent="1828800">
              <a:buSzTx/>
              <a:buFontTx/>
              <a:buNone/>
              <a:defRPr sz="2800"/>
            </a:lvl5pPr>
          </a:lstStyle>
          <a:p>
            <a:r>
              <a:t>Body Level One</a:t>
            </a:r>
          </a:p>
          <a:p>
            <a:pPr lvl="1"/>
            <a:r>
              <a:t>Body Level Two</a:t>
            </a:r>
          </a:p>
          <a:p>
            <a:pPr lvl="2"/>
            <a:r>
              <a:t>Body Level Three</a:t>
            </a:r>
          </a:p>
          <a:p>
            <a:pPr lvl="3"/>
            <a:r>
              <a:t>Body Level Four</a:t>
            </a:r>
          </a:p>
          <a:p>
            <a:pPr lvl="4"/>
            <a:r>
              <a:t>Body Level Five</a:t>
            </a:r>
          </a:p>
        </p:txBody>
      </p:sp>
      <p:sp>
        <p:nvSpPr>
          <p:cNvPr id="54" name="Text Placeholder 4"/>
          <p:cNvSpPr>
            <a:spLocks noGrp="1"/>
          </p:cNvSpPr>
          <p:nvPr>
            <p:ph type="body" sz="quarter" idx="21"/>
          </p:nvPr>
        </p:nvSpPr>
        <p:spPr>
          <a:xfrm>
            <a:off x="6400800" y="2183801"/>
            <a:ext cx="5105400" cy="823913"/>
          </a:xfrm>
          <a:prstGeom prst="rect">
            <a:avLst/>
          </a:prstGeom>
        </p:spPr>
        <p:txBody>
          <a:bodyPr anchor="b"/>
          <a:lstStyle/>
          <a:p>
            <a:pPr marL="0" indent="0">
              <a:buSzTx/>
              <a:buFontTx/>
              <a:buNone/>
              <a:defRPr sz="2800"/>
            </a:pPr>
            <a:endParaRP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62" name="Title Text"/>
          <p:cNvSpPr txBox="1">
            <a:spLocks noGrp="1"/>
          </p:cNvSpPr>
          <p:nvPr>
            <p:ph type="title"/>
          </p:nvPr>
        </p:nvSpPr>
        <p:spPr>
          <a:xfrm>
            <a:off x="2895600" y="764373"/>
            <a:ext cx="8610600" cy="1293028"/>
          </a:xfrm>
          <a:prstGeom prst="rect">
            <a:avLst/>
          </a:prstGeom>
        </p:spPr>
        <p:txBody>
          <a:bodyPr/>
          <a:lstStyle/>
          <a:p>
            <a:r>
              <a:t>Title Text</a:t>
            </a: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77" name="Title Text"/>
          <p:cNvSpPr txBox="1">
            <a:spLocks noGrp="1"/>
          </p:cNvSpPr>
          <p:nvPr>
            <p:ph type="title"/>
          </p:nvPr>
        </p:nvSpPr>
        <p:spPr>
          <a:xfrm>
            <a:off x="685800" y="1524000"/>
            <a:ext cx="4114800" cy="1600200"/>
          </a:xfrm>
          <a:prstGeom prst="rect">
            <a:avLst/>
          </a:prstGeom>
        </p:spPr>
        <p:txBody>
          <a:bodyPr anchor="b"/>
          <a:lstStyle>
            <a:lvl1pPr algn="l">
              <a:defRPr sz="3200"/>
            </a:lvl1pPr>
          </a:lstStyle>
          <a:p>
            <a:r>
              <a:t>Title Text</a:t>
            </a:r>
          </a:p>
        </p:txBody>
      </p:sp>
      <p:sp>
        <p:nvSpPr>
          <p:cNvPr id="78" name="Body Level One…"/>
          <p:cNvSpPr txBox="1">
            <a:spLocks noGrp="1"/>
          </p:cNvSpPr>
          <p:nvPr>
            <p:ph type="body" idx="1"/>
          </p:nvPr>
        </p:nvSpPr>
        <p:spPr>
          <a:xfrm>
            <a:off x="4995581" y="746759"/>
            <a:ext cx="6510619" cy="5471925"/>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79" name="Text Placeholder 3"/>
          <p:cNvSpPr>
            <a:spLocks noGrp="1"/>
          </p:cNvSpPr>
          <p:nvPr>
            <p:ph type="body" sz="quarter" idx="21"/>
          </p:nvPr>
        </p:nvSpPr>
        <p:spPr>
          <a:xfrm>
            <a:off x="685800" y="3124199"/>
            <a:ext cx="4114800" cy="3094486"/>
          </a:xfrm>
          <a:prstGeom prst="rect">
            <a:avLst/>
          </a:prstGeom>
        </p:spPr>
        <p:txBody>
          <a:bodyPr/>
          <a:lstStyle/>
          <a:p>
            <a:pPr marL="0" indent="0">
              <a:buSzTx/>
              <a:buFontTx/>
              <a:buNone/>
              <a:defRPr sz="1600"/>
            </a:pPr>
            <a:endParaRPr/>
          </a:p>
        </p:txBody>
      </p:sp>
      <p:sp>
        <p:nvSpPr>
          <p:cNvPr id="8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图片与标题">
    <p:spTree>
      <p:nvGrpSpPr>
        <p:cNvPr id="1" name=""/>
        <p:cNvGrpSpPr/>
        <p:nvPr/>
      </p:nvGrpSpPr>
      <p:grpSpPr>
        <a:xfrm>
          <a:off x="0" y="0"/>
          <a:ext cx="0" cy="0"/>
          <a:chOff x="0" y="0"/>
          <a:chExt cx="0" cy="0"/>
        </a:xfrm>
      </p:grpSpPr>
      <p:sp>
        <p:nvSpPr>
          <p:cNvPr id="87" name="Title Text"/>
          <p:cNvSpPr txBox="1">
            <a:spLocks noGrp="1"/>
          </p:cNvSpPr>
          <p:nvPr>
            <p:ph type="title"/>
          </p:nvPr>
        </p:nvSpPr>
        <p:spPr>
          <a:xfrm>
            <a:off x="685800" y="1524000"/>
            <a:ext cx="6873241" cy="1600200"/>
          </a:xfrm>
          <a:prstGeom prst="rect">
            <a:avLst/>
          </a:prstGeom>
        </p:spPr>
        <p:txBody>
          <a:bodyPr anchor="b"/>
          <a:lstStyle>
            <a:lvl1pPr algn="l">
              <a:defRPr sz="3200"/>
            </a:lvl1pPr>
          </a:lstStyle>
          <a:p>
            <a:r>
              <a:t>Title Text</a:t>
            </a:r>
          </a:p>
        </p:txBody>
      </p:sp>
      <p:sp>
        <p:nvSpPr>
          <p:cNvPr id="88" name="Picture Placeholder 2"/>
          <p:cNvSpPr>
            <a:spLocks noGrp="1"/>
          </p:cNvSpPr>
          <p:nvPr>
            <p:ph type="pic" sz="half" idx="21"/>
          </p:nvPr>
        </p:nvSpPr>
        <p:spPr>
          <a:xfrm>
            <a:off x="7861237" y="751241"/>
            <a:ext cx="3644963" cy="5467444"/>
          </a:xfrm>
          <a:prstGeom prst="rect">
            <a:avLst/>
          </a:prstGeom>
        </p:spPr>
        <p:txBody>
          <a:bodyPr lIns="91439" rIns="91439">
            <a:noAutofit/>
          </a:bodyPr>
          <a:lstStyle/>
          <a:p>
            <a:endParaRPr/>
          </a:p>
        </p:txBody>
      </p:sp>
      <p:sp>
        <p:nvSpPr>
          <p:cNvPr id="89" name="Body Level One…"/>
          <p:cNvSpPr txBox="1">
            <a:spLocks noGrp="1"/>
          </p:cNvSpPr>
          <p:nvPr>
            <p:ph type="body" sz="half" idx="1"/>
          </p:nvPr>
        </p:nvSpPr>
        <p:spPr>
          <a:xfrm>
            <a:off x="685800" y="3124199"/>
            <a:ext cx="6873241" cy="3094485"/>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9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2" name="Picture 6" descr="Picture 6"/>
          <p:cNvPicPr>
            <a:picLocks noChangeAspect="1"/>
          </p:cNvPicPr>
          <p:nvPr/>
        </p:nvPicPr>
        <p:blipFill>
          <a:blip r:embed="rId17"/>
          <a:stretch>
            <a:fillRect/>
          </a:stretch>
        </p:blipFill>
        <p:spPr>
          <a:xfrm>
            <a:off x="0" y="0"/>
            <a:ext cx="12192000" cy="1441450"/>
          </a:xfrm>
          <a:prstGeom prst="rect">
            <a:avLst/>
          </a:prstGeom>
          <a:ln w="12700">
            <a:miter lim="400000"/>
          </a:ln>
        </p:spPr>
      </p:pic>
      <p:sp>
        <p:nvSpPr>
          <p:cNvPr id="3" name="Slide Number"/>
          <p:cNvSpPr txBox="1">
            <a:spLocks noGrp="1"/>
          </p:cNvSpPr>
          <p:nvPr>
            <p:ph type="sldNum" sz="quarter" idx="2"/>
          </p:nvPr>
        </p:nvSpPr>
        <p:spPr>
          <a:xfrm>
            <a:off x="11261293" y="441642"/>
            <a:ext cx="244907" cy="243841"/>
          </a:xfrm>
          <a:prstGeom prst="rect">
            <a:avLst/>
          </a:prstGeom>
          <a:ln w="12700">
            <a:miter lim="400000"/>
          </a:ln>
        </p:spPr>
        <p:txBody>
          <a:bodyPr wrap="none" lIns="45719" rIns="45719" anchor="ctr">
            <a:spAutoFit/>
          </a:bodyPr>
          <a:lstStyle>
            <a:lvl1pPr algn="r">
              <a:defRPr sz="1000">
                <a:solidFill>
                  <a:srgbClr val="FFFFFF"/>
                </a:solidFill>
              </a:defRPr>
            </a:lvl1pPr>
          </a:lstStyle>
          <a:p>
            <a:fld id="{86CB4B4D-7CA3-9044-876B-883B54F8677D}" type="slidenum">
              <a:t>‹#›</a:t>
            </a:fld>
            <a:endParaRPr/>
          </a:p>
        </p:txBody>
      </p:sp>
      <p:sp>
        <p:nvSpPr>
          <p:cNvPr id="4" name="Title Text"/>
          <p:cNvSpPr txBox="1">
            <a:spLocks noGrp="1"/>
          </p:cNvSpPr>
          <p:nvPr>
            <p:ph type="title"/>
          </p:nvPr>
        </p:nvSpPr>
        <p:spPr>
          <a:xfrm>
            <a:off x="609600" y="92074"/>
            <a:ext cx="10972800" cy="15081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5"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r" defTabSz="914400" rtl="0" latinLnBrk="0">
        <a:lnSpc>
          <a:spcPct val="90000"/>
        </a:lnSpc>
        <a:spcBef>
          <a:spcPts val="0"/>
        </a:spcBef>
        <a:spcAft>
          <a:spcPts val="0"/>
        </a:spcAft>
        <a:buClrTx/>
        <a:buSzTx/>
        <a:buFontTx/>
        <a:buNone/>
        <a:tabLst/>
        <a:defRPr sz="4000" b="0" i="0" u="none" strike="noStrike" cap="all" spc="0" baseline="0">
          <a:solidFill>
            <a:srgbClr val="FFFFFF"/>
          </a:solidFill>
          <a:uFillTx/>
          <a:latin typeface="Century Gothic"/>
          <a:ea typeface="Century Gothic"/>
          <a:cs typeface="Century Gothic"/>
          <a:sym typeface="Century Gothic"/>
        </a:defRPr>
      </a:lvl1pPr>
      <a:lvl2pPr marL="0" marR="0" indent="0" algn="r" defTabSz="914400" rtl="0" latinLnBrk="0">
        <a:lnSpc>
          <a:spcPct val="90000"/>
        </a:lnSpc>
        <a:spcBef>
          <a:spcPts val="0"/>
        </a:spcBef>
        <a:spcAft>
          <a:spcPts val="0"/>
        </a:spcAft>
        <a:buClrTx/>
        <a:buSzTx/>
        <a:buFontTx/>
        <a:buNone/>
        <a:tabLst/>
        <a:defRPr sz="4000" b="0" i="0" u="none" strike="noStrike" cap="all" spc="0" baseline="0">
          <a:solidFill>
            <a:srgbClr val="FFFFFF"/>
          </a:solidFill>
          <a:uFillTx/>
          <a:latin typeface="Century Gothic"/>
          <a:ea typeface="Century Gothic"/>
          <a:cs typeface="Century Gothic"/>
          <a:sym typeface="Century Gothic"/>
        </a:defRPr>
      </a:lvl2pPr>
      <a:lvl3pPr marL="0" marR="0" indent="0" algn="r" defTabSz="914400" rtl="0" latinLnBrk="0">
        <a:lnSpc>
          <a:spcPct val="90000"/>
        </a:lnSpc>
        <a:spcBef>
          <a:spcPts val="0"/>
        </a:spcBef>
        <a:spcAft>
          <a:spcPts val="0"/>
        </a:spcAft>
        <a:buClrTx/>
        <a:buSzTx/>
        <a:buFontTx/>
        <a:buNone/>
        <a:tabLst/>
        <a:defRPr sz="4000" b="0" i="0" u="none" strike="noStrike" cap="all" spc="0" baseline="0">
          <a:solidFill>
            <a:srgbClr val="FFFFFF"/>
          </a:solidFill>
          <a:uFillTx/>
          <a:latin typeface="Century Gothic"/>
          <a:ea typeface="Century Gothic"/>
          <a:cs typeface="Century Gothic"/>
          <a:sym typeface="Century Gothic"/>
        </a:defRPr>
      </a:lvl3pPr>
      <a:lvl4pPr marL="0" marR="0" indent="0" algn="r" defTabSz="914400" rtl="0" latinLnBrk="0">
        <a:lnSpc>
          <a:spcPct val="90000"/>
        </a:lnSpc>
        <a:spcBef>
          <a:spcPts val="0"/>
        </a:spcBef>
        <a:spcAft>
          <a:spcPts val="0"/>
        </a:spcAft>
        <a:buClrTx/>
        <a:buSzTx/>
        <a:buFontTx/>
        <a:buNone/>
        <a:tabLst/>
        <a:defRPr sz="4000" b="0" i="0" u="none" strike="noStrike" cap="all" spc="0" baseline="0">
          <a:solidFill>
            <a:srgbClr val="FFFFFF"/>
          </a:solidFill>
          <a:uFillTx/>
          <a:latin typeface="Century Gothic"/>
          <a:ea typeface="Century Gothic"/>
          <a:cs typeface="Century Gothic"/>
          <a:sym typeface="Century Gothic"/>
        </a:defRPr>
      </a:lvl4pPr>
      <a:lvl5pPr marL="0" marR="0" indent="0" algn="r" defTabSz="914400" rtl="0" latinLnBrk="0">
        <a:lnSpc>
          <a:spcPct val="90000"/>
        </a:lnSpc>
        <a:spcBef>
          <a:spcPts val="0"/>
        </a:spcBef>
        <a:spcAft>
          <a:spcPts val="0"/>
        </a:spcAft>
        <a:buClrTx/>
        <a:buSzTx/>
        <a:buFontTx/>
        <a:buNone/>
        <a:tabLst/>
        <a:defRPr sz="4000" b="0" i="0" u="none" strike="noStrike" cap="all" spc="0" baseline="0">
          <a:solidFill>
            <a:srgbClr val="FFFFFF"/>
          </a:solidFill>
          <a:uFillTx/>
          <a:latin typeface="Century Gothic"/>
          <a:ea typeface="Century Gothic"/>
          <a:cs typeface="Century Gothic"/>
          <a:sym typeface="Century Gothic"/>
        </a:defRPr>
      </a:lvl5pPr>
      <a:lvl6pPr marL="0" marR="0" indent="0" algn="r" defTabSz="914400" rtl="0" latinLnBrk="0">
        <a:lnSpc>
          <a:spcPct val="90000"/>
        </a:lnSpc>
        <a:spcBef>
          <a:spcPts val="0"/>
        </a:spcBef>
        <a:spcAft>
          <a:spcPts val="0"/>
        </a:spcAft>
        <a:buClrTx/>
        <a:buSzTx/>
        <a:buFontTx/>
        <a:buNone/>
        <a:tabLst/>
        <a:defRPr sz="4000" b="0" i="0" u="none" strike="noStrike" cap="all" spc="0" baseline="0">
          <a:solidFill>
            <a:srgbClr val="FFFFFF"/>
          </a:solidFill>
          <a:uFillTx/>
          <a:latin typeface="Century Gothic"/>
          <a:ea typeface="Century Gothic"/>
          <a:cs typeface="Century Gothic"/>
          <a:sym typeface="Century Gothic"/>
        </a:defRPr>
      </a:lvl6pPr>
      <a:lvl7pPr marL="0" marR="0" indent="0" algn="r" defTabSz="914400" rtl="0" latinLnBrk="0">
        <a:lnSpc>
          <a:spcPct val="90000"/>
        </a:lnSpc>
        <a:spcBef>
          <a:spcPts val="0"/>
        </a:spcBef>
        <a:spcAft>
          <a:spcPts val="0"/>
        </a:spcAft>
        <a:buClrTx/>
        <a:buSzTx/>
        <a:buFontTx/>
        <a:buNone/>
        <a:tabLst/>
        <a:defRPr sz="4000" b="0" i="0" u="none" strike="noStrike" cap="all" spc="0" baseline="0">
          <a:solidFill>
            <a:srgbClr val="FFFFFF"/>
          </a:solidFill>
          <a:uFillTx/>
          <a:latin typeface="Century Gothic"/>
          <a:ea typeface="Century Gothic"/>
          <a:cs typeface="Century Gothic"/>
          <a:sym typeface="Century Gothic"/>
        </a:defRPr>
      </a:lvl7pPr>
      <a:lvl8pPr marL="0" marR="0" indent="0" algn="r" defTabSz="914400" rtl="0" latinLnBrk="0">
        <a:lnSpc>
          <a:spcPct val="90000"/>
        </a:lnSpc>
        <a:spcBef>
          <a:spcPts val="0"/>
        </a:spcBef>
        <a:spcAft>
          <a:spcPts val="0"/>
        </a:spcAft>
        <a:buClrTx/>
        <a:buSzTx/>
        <a:buFontTx/>
        <a:buNone/>
        <a:tabLst/>
        <a:defRPr sz="4000" b="0" i="0" u="none" strike="noStrike" cap="all" spc="0" baseline="0">
          <a:solidFill>
            <a:srgbClr val="FFFFFF"/>
          </a:solidFill>
          <a:uFillTx/>
          <a:latin typeface="Century Gothic"/>
          <a:ea typeface="Century Gothic"/>
          <a:cs typeface="Century Gothic"/>
          <a:sym typeface="Century Gothic"/>
        </a:defRPr>
      </a:lvl8pPr>
      <a:lvl9pPr marL="0" marR="0" indent="0" algn="r" defTabSz="914400" rtl="0" latinLnBrk="0">
        <a:lnSpc>
          <a:spcPct val="90000"/>
        </a:lnSpc>
        <a:spcBef>
          <a:spcPts val="0"/>
        </a:spcBef>
        <a:spcAft>
          <a:spcPts val="0"/>
        </a:spcAft>
        <a:buClrTx/>
        <a:buSzTx/>
        <a:buFontTx/>
        <a:buNone/>
        <a:tabLst/>
        <a:defRPr sz="4000" b="0" i="0" u="none" strike="noStrike" cap="all" spc="0" baseline="0">
          <a:solidFill>
            <a:srgbClr val="FFFFFF"/>
          </a:solidFill>
          <a:uFillTx/>
          <a:latin typeface="Century Gothic"/>
          <a:ea typeface="Century Gothic"/>
          <a:cs typeface="Century Gothic"/>
          <a:sym typeface="Century Gothic"/>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1pPr>
      <a:lvl2pPr marL="708659" marR="0" indent="-251459"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2pPr>
      <a:lvl3pPr marL="1193800" marR="0" indent="-279400"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3pPr>
      <a:lvl4pPr marL="16859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4pPr>
      <a:lvl5pPr marL="21431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5pPr>
      <a:lvl6pPr marL="26003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6pPr>
      <a:lvl7pPr marL="30575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7pPr>
      <a:lvl8pPr marL="35147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8pPr>
      <a:lvl9pPr marL="39719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9pPr>
    </p:bodyStyle>
    <p:otherStyle>
      <a:lvl1pPr marL="0" marR="0" indent="0" algn="r" defTabSz="4572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Century Gothic"/>
        </a:defRPr>
      </a:lvl1pPr>
      <a:lvl2pPr marL="0" marR="0" indent="457200" algn="r" defTabSz="4572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Century Gothic"/>
        </a:defRPr>
      </a:lvl2pPr>
      <a:lvl3pPr marL="0" marR="0" indent="914400" algn="r" defTabSz="4572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Century Gothic"/>
        </a:defRPr>
      </a:lvl3pPr>
      <a:lvl4pPr marL="0" marR="0" indent="1371600" algn="r" defTabSz="4572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Century Gothic"/>
        </a:defRPr>
      </a:lvl4pPr>
      <a:lvl5pPr marL="0" marR="0" indent="1828800" algn="r" defTabSz="4572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Century Gothic"/>
        </a:defRPr>
      </a:lvl5pPr>
      <a:lvl6pPr marL="0" marR="0" indent="2286000" algn="r" defTabSz="4572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Century Gothic"/>
        </a:defRPr>
      </a:lvl6pPr>
      <a:lvl7pPr marL="0" marR="0" indent="2743200" algn="r" defTabSz="4572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Century Gothic"/>
        </a:defRPr>
      </a:lvl7pPr>
      <a:lvl8pPr marL="0" marR="0" indent="3200400" algn="r" defTabSz="4572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Century Gothic"/>
        </a:defRPr>
      </a:lvl8pPr>
      <a:lvl9pPr marL="0" marR="0" indent="3657600" algn="r" defTabSz="4572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Century Gothic"/>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hyperlink" Target="https://arxiv.org/abs/2207.11330"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hyperlink" Target="https://arxiv.org/abs/2409.00773" TargetMode="Externa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arxiv.org/abs/2212.10067"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gif"/></Relationships>
</file>

<file path=ppt/slides/_rels/slide3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72.emf"/></Relationships>
</file>

<file path=ppt/slides/_rels/slide35.xml.rels><?xml version="1.0" encoding="UTF-8" standalone="yes"?>
<Relationships xmlns="http://schemas.openxmlformats.org/package/2006/relationships"><Relationship Id="rId3" Type="http://schemas.openxmlformats.org/officeDocument/2006/relationships/image" Target="../media/image74.emf"/><Relationship Id="rId7" Type="http://schemas.openxmlformats.org/officeDocument/2006/relationships/image" Target="../media/image78.png"/><Relationship Id="rId2" Type="http://schemas.openxmlformats.org/officeDocument/2006/relationships/image" Target="../media/image73.emf"/><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jpeg"/></Relationships>
</file>

<file path=ppt/slides/_rels/slide3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38.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3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5.png"/><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90.png"/><Relationship Id="rId1" Type="http://schemas.openxmlformats.org/officeDocument/2006/relationships/slideLayout" Target="../slideLayouts/slideLayout2.xml"/><Relationship Id="rId5" Type="http://schemas.openxmlformats.org/officeDocument/2006/relationships/image" Target="../media/image93.png"/><Relationship Id="rId4" Type="http://schemas.openxmlformats.org/officeDocument/2006/relationships/image" Target="../media/image92.jpeg"/></Relationships>
</file>

<file path=ppt/slides/_rels/slide4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标题 1"/>
          <p:cNvSpPr txBox="1">
            <a:spLocks noGrp="1"/>
          </p:cNvSpPr>
          <p:nvPr>
            <p:ph type="ctrTitle"/>
          </p:nvPr>
        </p:nvSpPr>
        <p:spPr>
          <a:xfrm>
            <a:off x="1371598" y="1654319"/>
            <a:ext cx="10012950" cy="1825097"/>
          </a:xfrm>
          <a:prstGeom prst="rect">
            <a:avLst/>
          </a:prstGeom>
        </p:spPr>
        <p:txBody>
          <a:bodyPr/>
          <a:lstStyle/>
          <a:p>
            <a:pPr>
              <a:defRPr sz="5400"/>
            </a:pPr>
            <a:r>
              <a:rPr lang="en-US" dirty="0"/>
              <a:t>Physics with Deep Underground Dark Matter Detectors</a:t>
            </a:r>
          </a:p>
        </p:txBody>
      </p:sp>
      <p:sp>
        <p:nvSpPr>
          <p:cNvPr id="174" name="副标题 2"/>
          <p:cNvSpPr txBox="1">
            <a:spLocks noGrp="1"/>
          </p:cNvSpPr>
          <p:nvPr>
            <p:ph type="subTitle" sz="quarter" idx="1"/>
          </p:nvPr>
        </p:nvSpPr>
        <p:spPr>
          <a:xfrm>
            <a:off x="1458226" y="3661521"/>
            <a:ext cx="8986068" cy="1667563"/>
          </a:xfrm>
          <a:prstGeom prst="rect">
            <a:avLst/>
          </a:prstGeom>
        </p:spPr>
        <p:txBody>
          <a:bodyPr>
            <a:noAutofit/>
          </a:bodyPr>
          <a:lstStyle/>
          <a:p>
            <a:pPr algn="just" defTabSz="448055">
              <a:lnSpc>
                <a:spcPct val="140000"/>
              </a:lnSpc>
              <a:spcBef>
                <a:spcPts val="400"/>
              </a:spcBef>
              <a:defRPr sz="1176"/>
            </a:pPr>
            <a:r>
              <a:rPr sz="1800" dirty="0"/>
              <a:t>Jianglai Liu</a:t>
            </a:r>
          </a:p>
          <a:p>
            <a:pPr algn="just" defTabSz="448055">
              <a:lnSpc>
                <a:spcPct val="140000"/>
              </a:lnSpc>
              <a:spcBef>
                <a:spcPts val="400"/>
              </a:spcBef>
              <a:defRPr sz="1176"/>
            </a:pPr>
            <a:r>
              <a:rPr sz="1800" dirty="0"/>
              <a:t>Tsung-Dao Lee Institute and School of Physics and Astronomy</a:t>
            </a:r>
          </a:p>
          <a:p>
            <a:pPr algn="just" defTabSz="448055">
              <a:lnSpc>
                <a:spcPct val="140000"/>
              </a:lnSpc>
              <a:spcBef>
                <a:spcPts val="400"/>
              </a:spcBef>
              <a:defRPr sz="1176"/>
            </a:pPr>
            <a:r>
              <a:rPr sz="1800" dirty="0"/>
              <a:t>Shanghai Jiao Tong University</a:t>
            </a:r>
          </a:p>
        </p:txBody>
      </p:sp>
      <p:sp>
        <p:nvSpPr>
          <p:cNvPr id="175" name="灯片编号占位符 4"/>
          <p:cNvSpPr txBox="1">
            <a:spLocks noGrp="1"/>
          </p:cNvSpPr>
          <p:nvPr>
            <p:ph type="sldNum" sz="quarter" idx="2"/>
          </p:nvPr>
        </p:nvSpPr>
        <p:spPr>
          <a:xfrm>
            <a:off x="12017228" y="6561944"/>
            <a:ext cx="174772"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pic>
        <p:nvPicPr>
          <p:cNvPr id="176" name="Picture 11" descr="Picture 11"/>
          <p:cNvPicPr>
            <a:picLocks noChangeAspect="1"/>
          </p:cNvPicPr>
          <p:nvPr/>
        </p:nvPicPr>
        <p:blipFill>
          <a:blip r:embed="rId2"/>
          <a:stretch>
            <a:fillRect/>
          </a:stretch>
        </p:blipFill>
        <p:spPr>
          <a:xfrm>
            <a:off x="10794871" y="304554"/>
            <a:ext cx="1377252" cy="1336623"/>
          </a:xfrm>
          <a:prstGeom prst="rect">
            <a:avLst/>
          </a:prstGeom>
          <a:ln w="12700">
            <a:miter lim="400000"/>
          </a:ln>
        </p:spPr>
      </p:pic>
      <p:sp>
        <p:nvSpPr>
          <p:cNvPr id="178" name="文本框 7"/>
          <p:cNvSpPr txBox="1"/>
          <p:nvPr/>
        </p:nvSpPr>
        <p:spPr>
          <a:xfrm>
            <a:off x="1463039" y="5606765"/>
            <a:ext cx="9921509"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just">
              <a:defRPr>
                <a:solidFill>
                  <a:srgbClr val="FFFF00"/>
                </a:solidFill>
                <a:latin typeface="Arial"/>
                <a:ea typeface="Arial"/>
                <a:cs typeface="Arial"/>
                <a:sym typeface="Arial"/>
              </a:defRPr>
            </a:lvl1pPr>
          </a:lstStyle>
          <a:p>
            <a:r>
              <a:rPr dirty="0"/>
              <a:t>Disclaimer: This is a very vast field, so I have to make hard and personal choices on what’s covered here.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标题 1"/>
          <p:cNvSpPr txBox="1">
            <a:spLocks noGrp="1"/>
          </p:cNvSpPr>
          <p:nvPr>
            <p:ph type="title"/>
          </p:nvPr>
        </p:nvSpPr>
        <p:spPr>
          <a:xfrm>
            <a:off x="4838700" y="381000"/>
            <a:ext cx="6667500" cy="762001"/>
          </a:xfrm>
          <a:prstGeom prst="rect">
            <a:avLst/>
          </a:prstGeom>
        </p:spPr>
        <p:txBody>
          <a:bodyPr/>
          <a:lstStyle/>
          <a:p>
            <a:r>
              <a:rPr lang="en-US" dirty="0" err="1"/>
              <a:t>SuperCDMS</a:t>
            </a:r>
            <a:endParaRPr dirty="0"/>
          </a:p>
        </p:txBody>
      </p:sp>
      <p:sp>
        <p:nvSpPr>
          <p:cNvPr id="614" name="内容占位符 2"/>
          <p:cNvSpPr txBox="1">
            <a:spLocks noGrp="1"/>
          </p:cNvSpPr>
          <p:nvPr>
            <p:ph type="body" idx="1"/>
          </p:nvPr>
        </p:nvSpPr>
        <p:spPr>
          <a:xfrm>
            <a:off x="754104" y="1312333"/>
            <a:ext cx="10820401" cy="5334001"/>
          </a:xfrm>
          <a:prstGeom prst="rect">
            <a:avLst/>
          </a:prstGeom>
        </p:spPr>
        <p:txBody>
          <a:bodyPr/>
          <a:lstStyle>
            <a:lvl1pPr marL="0" indent="0">
              <a:buSzTx/>
              <a:buNone/>
            </a:lvl1pPr>
          </a:lstStyle>
          <a:p>
            <a:r>
              <a:rPr lang="en-US" dirty="0"/>
              <a:t>Sunil </a:t>
            </a:r>
            <a:r>
              <a:rPr lang="en-US" dirty="0" err="1"/>
              <a:t>Golwala</a:t>
            </a:r>
            <a:r>
              <a:rPr lang="en-US" dirty="0"/>
              <a:t>, UCLA DM 2025</a:t>
            </a:r>
            <a:endParaRPr dirty="0"/>
          </a:p>
        </p:txBody>
      </p:sp>
      <p:sp>
        <p:nvSpPr>
          <p:cNvPr id="615" name="灯片编号占位符 3"/>
          <p:cNvSpPr txBox="1">
            <a:spLocks noGrp="1"/>
          </p:cNvSpPr>
          <p:nvPr>
            <p:ph type="sldNum" sz="quarter" idx="2"/>
          </p:nvPr>
        </p:nvSpPr>
        <p:spPr>
          <a:xfrm>
            <a:off x="11946597" y="63428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pic>
        <p:nvPicPr>
          <p:cNvPr id="616" name="图片 14" descr="图片 14"/>
          <p:cNvPicPr>
            <a:picLocks noChangeAspect="1"/>
          </p:cNvPicPr>
          <p:nvPr/>
        </p:nvPicPr>
        <p:blipFill>
          <a:blip r:embed="rId3"/>
          <a:stretch>
            <a:fillRect/>
          </a:stretch>
        </p:blipFill>
        <p:spPr>
          <a:xfrm>
            <a:off x="262873" y="1771643"/>
            <a:ext cx="5566113" cy="2317662"/>
          </a:xfrm>
          <a:prstGeom prst="rect">
            <a:avLst/>
          </a:prstGeom>
          <a:ln w="12700">
            <a:miter lim="400000"/>
          </a:ln>
        </p:spPr>
      </p:pic>
      <p:sp>
        <p:nvSpPr>
          <p:cNvPr id="617" name="文本框 12"/>
          <p:cNvSpPr txBox="1"/>
          <p:nvPr/>
        </p:nvSpPr>
        <p:spPr>
          <a:xfrm>
            <a:off x="262873" y="1771643"/>
            <a:ext cx="964365" cy="369332"/>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Arial"/>
                <a:ea typeface="Arial"/>
                <a:cs typeface="Arial"/>
                <a:sym typeface="Arial"/>
              </a:defRPr>
            </a:lvl1pPr>
          </a:lstStyle>
          <a:p>
            <a:r>
              <a:rPr dirty="0" err="1"/>
              <a:t>iZIP</a:t>
            </a:r>
            <a:r>
              <a:rPr lang="en-US" dirty="0"/>
              <a:t> (kg)</a:t>
            </a:r>
            <a:endParaRPr dirty="0"/>
          </a:p>
        </p:txBody>
      </p:sp>
      <p:sp>
        <p:nvSpPr>
          <p:cNvPr id="618" name="文本框 15"/>
          <p:cNvSpPr txBox="1"/>
          <p:nvPr/>
        </p:nvSpPr>
        <p:spPr>
          <a:xfrm>
            <a:off x="3882300" y="1771644"/>
            <a:ext cx="876142" cy="369332"/>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a:latin typeface="Arial"/>
                <a:ea typeface="Arial"/>
                <a:cs typeface="Arial"/>
                <a:sym typeface="Arial"/>
              </a:defRPr>
            </a:lvl1pPr>
          </a:lstStyle>
          <a:p>
            <a:r>
              <a:rPr dirty="0"/>
              <a:t>HV </a:t>
            </a:r>
            <a:r>
              <a:rPr lang="en-US" dirty="0"/>
              <a:t>(kg)</a:t>
            </a:r>
            <a:endParaRPr dirty="0"/>
          </a:p>
        </p:txBody>
      </p:sp>
      <p:pic>
        <p:nvPicPr>
          <p:cNvPr id="3" name="图片 2">
            <a:extLst>
              <a:ext uri="{FF2B5EF4-FFF2-40B4-BE49-F238E27FC236}">
                <a16:creationId xmlns:a16="http://schemas.microsoft.com/office/drawing/2014/main" id="{98A58BBD-A974-41D8-8DAA-2211435E3912}"/>
              </a:ext>
            </a:extLst>
          </p:cNvPr>
          <p:cNvPicPr>
            <a:picLocks noChangeAspect="1"/>
          </p:cNvPicPr>
          <p:nvPr/>
        </p:nvPicPr>
        <p:blipFill rotWithShape="1">
          <a:blip r:embed="rId4"/>
          <a:srcRect l="-3" t="4805" r="-21" b="12831"/>
          <a:stretch/>
        </p:blipFill>
        <p:spPr>
          <a:xfrm>
            <a:off x="262873" y="4089305"/>
            <a:ext cx="5566113" cy="2501900"/>
          </a:xfrm>
          <a:prstGeom prst="rect">
            <a:avLst/>
          </a:prstGeom>
        </p:spPr>
      </p:pic>
      <p:sp>
        <p:nvSpPr>
          <p:cNvPr id="11" name="文本框 15">
            <a:extLst>
              <a:ext uri="{FF2B5EF4-FFF2-40B4-BE49-F238E27FC236}">
                <a16:creationId xmlns:a16="http://schemas.microsoft.com/office/drawing/2014/main" id="{2E9A12C7-920D-4B64-9822-00DD0F4442C9}"/>
              </a:ext>
            </a:extLst>
          </p:cNvPr>
          <p:cNvSpPr txBox="1"/>
          <p:nvPr/>
        </p:nvSpPr>
        <p:spPr>
          <a:xfrm>
            <a:off x="3303622" y="4336606"/>
            <a:ext cx="1743378" cy="369332"/>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a:latin typeface="Arial"/>
                <a:ea typeface="Arial"/>
                <a:cs typeface="Arial"/>
                <a:sym typeface="Arial"/>
              </a:defRPr>
            </a:lvl1pPr>
          </a:lstStyle>
          <a:p>
            <a:r>
              <a:rPr lang="en-US" dirty="0"/>
              <a:t>0VeV/</a:t>
            </a:r>
            <a:r>
              <a:rPr lang="en-US" dirty="0" err="1"/>
              <a:t>HVeV</a:t>
            </a:r>
            <a:r>
              <a:rPr dirty="0"/>
              <a:t> </a:t>
            </a:r>
            <a:r>
              <a:rPr lang="en-US" dirty="0"/>
              <a:t>(g)</a:t>
            </a:r>
            <a:endParaRPr dirty="0"/>
          </a:p>
        </p:txBody>
      </p:sp>
      <p:sp>
        <p:nvSpPr>
          <p:cNvPr id="5" name="文本框 4">
            <a:extLst>
              <a:ext uri="{FF2B5EF4-FFF2-40B4-BE49-F238E27FC236}">
                <a16:creationId xmlns:a16="http://schemas.microsoft.com/office/drawing/2014/main" id="{2F417141-46D8-44DF-AD62-62AC9380268B}"/>
              </a:ext>
            </a:extLst>
          </p:cNvPr>
          <p:cNvSpPr txBox="1"/>
          <p:nvPr/>
        </p:nvSpPr>
        <p:spPr>
          <a:xfrm>
            <a:off x="529094" y="3579467"/>
            <a:ext cx="2211501" cy="400108"/>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2000" b="0" i="0" u="none" strike="noStrike" cap="none" spc="0" normalizeH="0" baseline="0" dirty="0" err="1">
                <a:ln>
                  <a:noFill/>
                </a:ln>
                <a:solidFill>
                  <a:schemeClr val="bg1"/>
                </a:solidFill>
                <a:effectLst/>
                <a:uFillTx/>
                <a:latin typeface="Arial" panose="020B0604020202020204" pitchFamily="34" charset="0"/>
                <a:cs typeface="Arial" panose="020B0604020202020204" pitchFamily="34" charset="0"/>
                <a:sym typeface="Century Gothic"/>
              </a:rPr>
              <a:t>Phonon+ionization</a:t>
            </a:r>
            <a:endParaRPr kumimoji="0" lang="zh-CN" altLang="en-US" sz="20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endParaRPr>
          </a:p>
        </p:txBody>
      </p:sp>
      <p:sp>
        <p:nvSpPr>
          <p:cNvPr id="13" name="文本框 12">
            <a:extLst>
              <a:ext uri="{FF2B5EF4-FFF2-40B4-BE49-F238E27FC236}">
                <a16:creationId xmlns:a16="http://schemas.microsoft.com/office/drawing/2014/main" id="{A46AE4C7-4A9D-44B0-AE45-97CD427924B2}"/>
              </a:ext>
            </a:extLst>
          </p:cNvPr>
          <p:cNvSpPr txBox="1"/>
          <p:nvPr/>
        </p:nvSpPr>
        <p:spPr>
          <a:xfrm>
            <a:off x="3882300" y="3563018"/>
            <a:ext cx="1177564" cy="400108"/>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20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rPr>
              <a:t>ionization</a:t>
            </a:r>
            <a:endParaRPr kumimoji="0" lang="zh-CN" altLang="en-US" sz="20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endParaRPr>
          </a:p>
        </p:txBody>
      </p:sp>
      <p:sp>
        <p:nvSpPr>
          <p:cNvPr id="14" name="文本框 13">
            <a:extLst>
              <a:ext uri="{FF2B5EF4-FFF2-40B4-BE49-F238E27FC236}">
                <a16:creationId xmlns:a16="http://schemas.microsoft.com/office/drawing/2014/main" id="{AEE1E4EB-5F6B-4280-B92E-32A57256ABB0}"/>
              </a:ext>
            </a:extLst>
          </p:cNvPr>
          <p:cNvSpPr txBox="1"/>
          <p:nvPr/>
        </p:nvSpPr>
        <p:spPr>
          <a:xfrm>
            <a:off x="899537" y="6169746"/>
            <a:ext cx="3543597" cy="400108"/>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20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rPr>
              <a:t>Phonon-only or ionization-only</a:t>
            </a:r>
            <a:endParaRPr kumimoji="0" lang="zh-CN" altLang="en-US" sz="20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endParaRPr>
          </a:p>
        </p:txBody>
      </p:sp>
      <p:pic>
        <p:nvPicPr>
          <p:cNvPr id="7" name="图片 6">
            <a:extLst>
              <a:ext uri="{FF2B5EF4-FFF2-40B4-BE49-F238E27FC236}">
                <a16:creationId xmlns:a16="http://schemas.microsoft.com/office/drawing/2014/main" id="{7D84ACFE-0804-4B0C-B458-C3AA12532AE1}"/>
              </a:ext>
            </a:extLst>
          </p:cNvPr>
          <p:cNvPicPr>
            <a:picLocks noChangeAspect="1"/>
          </p:cNvPicPr>
          <p:nvPr/>
        </p:nvPicPr>
        <p:blipFill>
          <a:blip r:embed="rId5"/>
          <a:stretch>
            <a:fillRect/>
          </a:stretch>
        </p:blipFill>
        <p:spPr>
          <a:xfrm>
            <a:off x="6171571" y="1757277"/>
            <a:ext cx="5938206" cy="3665179"/>
          </a:xfrm>
          <a:prstGeom prst="rect">
            <a:avLst/>
          </a:prstGeom>
        </p:spPr>
      </p:pic>
      <p:sp>
        <p:nvSpPr>
          <p:cNvPr id="8" name="文本框 7">
            <a:extLst>
              <a:ext uri="{FF2B5EF4-FFF2-40B4-BE49-F238E27FC236}">
                <a16:creationId xmlns:a16="http://schemas.microsoft.com/office/drawing/2014/main" id="{FE4CCE42-DA7B-442A-9E44-EBB76FF8ED0B}"/>
              </a:ext>
            </a:extLst>
          </p:cNvPr>
          <p:cNvSpPr txBox="1"/>
          <p:nvPr/>
        </p:nvSpPr>
        <p:spPr>
          <a:xfrm>
            <a:off x="6187145" y="5523417"/>
            <a:ext cx="5029200" cy="923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err="1">
                <a:ln>
                  <a:noFill/>
                </a:ln>
                <a:solidFill>
                  <a:srgbClr val="FFFFFF"/>
                </a:solidFill>
                <a:effectLst/>
                <a:uFillTx/>
                <a:latin typeface="Arial" panose="020B0604020202020204" pitchFamily="34" charset="0"/>
                <a:cs typeface="Arial" panose="020B0604020202020204" pitchFamily="34" charset="0"/>
                <a:sym typeface="Century Gothic"/>
              </a:rPr>
              <a:t>HVeV</a:t>
            </a:r>
            <a:r>
              <a:rPr kumimoji="0" lang="en-US" altLang="zh-CN"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 underground run, 7.6 g*day, structure below first eh peak not </a:t>
            </a:r>
            <a:r>
              <a:rPr lang="en-US" altLang="zh-CN" dirty="0">
                <a:solidFill>
                  <a:srgbClr val="FFFFFF"/>
                </a:solidFill>
                <a:latin typeface="Arial" panose="020B0604020202020204" pitchFamily="34" charset="0"/>
                <a:cs typeface="Arial" panose="020B0604020202020204" pitchFamily="34" charset="0"/>
              </a:rPr>
              <a:t>yet</a:t>
            </a:r>
            <a:r>
              <a:rPr lang="zh-CN" altLang="en-US" dirty="0">
                <a:solidFill>
                  <a:srgbClr val="FFFFFF"/>
                </a:solidFill>
                <a:latin typeface="Arial" panose="020B0604020202020204" pitchFamily="34" charset="0"/>
                <a:cs typeface="Arial" panose="020B0604020202020204" pitchFamily="34" charset="0"/>
              </a:rPr>
              <a:t> </a:t>
            </a:r>
            <a:r>
              <a:rPr kumimoji="0" lang="en-US" altLang="zh-CN"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understood</a:t>
            </a:r>
          </a:p>
          <a:p>
            <a:pPr marL="0" marR="0" indent="0" algn="l" defTabSz="457200" rtl="0" fontAlgn="auto" latinLnBrk="0" hangingPunct="0">
              <a:lnSpc>
                <a:spcPct val="100000"/>
              </a:lnSpc>
              <a:spcBef>
                <a:spcPts val="0"/>
              </a:spcBef>
              <a:spcAft>
                <a:spcPts val="0"/>
              </a:spcAft>
              <a:buClrTx/>
              <a:buSzTx/>
              <a:buFontTx/>
              <a:buNone/>
              <a:tabLst/>
            </a:pPr>
            <a:r>
              <a:rPr kumimoji="0" lang="it-IT" altLang="zh-CN" sz="1800" b="0" i="1"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PRD 111, 012006 (2025), arXiv:2407.08085</a:t>
            </a:r>
            <a:endParaRPr kumimoji="0" lang="zh-CN" altLang="en-US" sz="1800" b="0" i="1"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 name="标题 1"/>
          <p:cNvSpPr txBox="1">
            <a:spLocks noGrp="1"/>
          </p:cNvSpPr>
          <p:nvPr>
            <p:ph type="title"/>
          </p:nvPr>
        </p:nvSpPr>
        <p:spPr>
          <a:xfrm>
            <a:off x="4838700" y="381000"/>
            <a:ext cx="6667500" cy="762001"/>
          </a:xfrm>
          <a:prstGeom prst="rect">
            <a:avLst/>
          </a:prstGeom>
        </p:spPr>
        <p:txBody>
          <a:bodyPr/>
          <a:lstStyle/>
          <a:p>
            <a:r>
              <a:t>Skipper CCD</a:t>
            </a:r>
          </a:p>
        </p:txBody>
      </p:sp>
      <p:sp>
        <p:nvSpPr>
          <p:cNvPr id="594" name="内容占位符 2"/>
          <p:cNvSpPr txBox="1">
            <a:spLocks noGrp="1"/>
          </p:cNvSpPr>
          <p:nvPr>
            <p:ph type="body" idx="1"/>
          </p:nvPr>
        </p:nvSpPr>
        <p:spPr>
          <a:xfrm>
            <a:off x="685800" y="1142998"/>
            <a:ext cx="10820400" cy="5334001"/>
          </a:xfrm>
          <a:prstGeom prst="rect">
            <a:avLst/>
          </a:prstGeom>
        </p:spPr>
        <p:txBody>
          <a:bodyPr/>
          <a:lstStyle/>
          <a:p>
            <a:endParaRPr dirty="0"/>
          </a:p>
          <a:p>
            <a:r>
              <a:rPr lang="en-US" altLang="zh-CN" dirty="0"/>
              <a:t>S</a:t>
            </a:r>
            <a:r>
              <a:rPr dirty="0"/>
              <a:t>mall amount of energy converted to e-h pairs in CCD pixels</a:t>
            </a:r>
          </a:p>
          <a:p>
            <a:pPr>
              <a:defRPr>
                <a:solidFill>
                  <a:srgbClr val="FFFF00"/>
                </a:solidFill>
              </a:defRPr>
            </a:pPr>
            <a:r>
              <a:rPr dirty="0"/>
              <a:t>Si: 1.2 eV for an e-h pair production</a:t>
            </a:r>
            <a:endParaRPr lang="en-US" dirty="0"/>
          </a:p>
          <a:p>
            <a:pPr>
              <a:defRPr>
                <a:solidFill>
                  <a:srgbClr val="FFFF00"/>
                </a:solidFill>
              </a:defRPr>
            </a:pPr>
            <a:r>
              <a:rPr lang="en-US" altLang="zh-CN" dirty="0"/>
              <a:t>Repeated readout to reduce noise &lt;&lt;1e-h</a:t>
            </a:r>
            <a:endParaRPr lang="en-US" dirty="0"/>
          </a:p>
          <a:p>
            <a:pPr>
              <a:defRPr>
                <a:solidFill>
                  <a:srgbClr val="FFFF00"/>
                </a:solidFill>
              </a:defRPr>
            </a:pPr>
            <a:endParaRPr dirty="0"/>
          </a:p>
        </p:txBody>
      </p:sp>
      <p:sp>
        <p:nvSpPr>
          <p:cNvPr id="595" name="灯片编号占位符 4"/>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pic>
        <p:nvPicPr>
          <p:cNvPr id="596" name="图片 9" descr="图片 9"/>
          <p:cNvPicPr>
            <a:picLocks noChangeAspect="1"/>
          </p:cNvPicPr>
          <p:nvPr/>
        </p:nvPicPr>
        <p:blipFill>
          <a:blip r:embed="rId3"/>
          <a:stretch>
            <a:fillRect/>
          </a:stretch>
        </p:blipFill>
        <p:spPr>
          <a:xfrm>
            <a:off x="885825" y="2952687"/>
            <a:ext cx="3572706" cy="3538270"/>
          </a:xfrm>
          <a:prstGeom prst="rect">
            <a:avLst/>
          </a:prstGeom>
          <a:ln w="12700">
            <a:miter lim="400000"/>
          </a:ln>
        </p:spPr>
      </p:pic>
      <p:sp>
        <p:nvSpPr>
          <p:cNvPr id="597" name="文本框 13"/>
          <p:cNvSpPr txBox="1"/>
          <p:nvPr/>
        </p:nvSpPr>
        <p:spPr>
          <a:xfrm>
            <a:off x="9243695" y="2938600"/>
            <a:ext cx="2791788" cy="27764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lnSpc>
                <a:spcPct val="200000"/>
              </a:lnSpc>
              <a:defRPr>
                <a:solidFill>
                  <a:srgbClr val="FFFFFF"/>
                </a:solidFill>
                <a:latin typeface="Arial"/>
                <a:ea typeface="Arial"/>
                <a:cs typeface="Arial"/>
                <a:sym typeface="Arial"/>
              </a:defRPr>
            </a:pPr>
            <a:r>
              <a:rPr dirty="0"/>
              <a:t>Ongoing effort:</a:t>
            </a:r>
          </a:p>
          <a:p>
            <a:pPr marL="285750" indent="-285750">
              <a:lnSpc>
                <a:spcPct val="200000"/>
              </a:lnSpc>
              <a:buSzPct val="100000"/>
              <a:buFont typeface="Arial"/>
              <a:buChar char="•"/>
              <a:defRPr>
                <a:solidFill>
                  <a:srgbClr val="FFFFFF"/>
                </a:solidFill>
                <a:latin typeface="Arial"/>
                <a:ea typeface="Arial"/>
                <a:cs typeface="Arial"/>
                <a:sym typeface="Arial"/>
              </a:defRPr>
            </a:pPr>
            <a:r>
              <a:rPr lang="en-US" altLang="zh-CN" dirty="0"/>
              <a:t>SENSEI (40 g)</a:t>
            </a:r>
            <a:endParaRPr lang="en-US" dirty="0"/>
          </a:p>
          <a:p>
            <a:pPr marL="285750" indent="-285750">
              <a:lnSpc>
                <a:spcPct val="200000"/>
              </a:lnSpc>
              <a:buSzPct val="100000"/>
              <a:buFont typeface="Arial"/>
              <a:buChar char="•"/>
              <a:defRPr>
                <a:solidFill>
                  <a:srgbClr val="FFFFFF"/>
                </a:solidFill>
                <a:latin typeface="Arial"/>
                <a:ea typeface="Arial"/>
                <a:cs typeface="Arial"/>
                <a:sym typeface="Arial"/>
              </a:defRPr>
            </a:pPr>
            <a:r>
              <a:rPr dirty="0"/>
              <a:t>DAMIC SNOLAB (42 g)</a:t>
            </a:r>
          </a:p>
          <a:p>
            <a:pPr marL="285750" indent="-285750">
              <a:lnSpc>
                <a:spcPct val="200000"/>
              </a:lnSpc>
              <a:buSzPct val="100000"/>
              <a:buFont typeface="Arial"/>
              <a:buChar char="•"/>
              <a:defRPr>
                <a:solidFill>
                  <a:srgbClr val="FFFFFF"/>
                </a:solidFill>
                <a:latin typeface="Arial"/>
                <a:ea typeface="Arial"/>
                <a:cs typeface="Arial"/>
                <a:sym typeface="Arial"/>
              </a:defRPr>
            </a:pPr>
            <a:r>
              <a:rPr dirty="0"/>
              <a:t>DAMIC-M (</a:t>
            </a:r>
            <a:r>
              <a:rPr lang="en-US" dirty="0"/>
              <a:t>26g-&gt;~</a:t>
            </a:r>
            <a:r>
              <a:rPr dirty="0"/>
              <a:t>kg)</a:t>
            </a:r>
          </a:p>
          <a:p>
            <a:pPr marL="285750" indent="-285750">
              <a:lnSpc>
                <a:spcPct val="200000"/>
              </a:lnSpc>
              <a:buSzPct val="100000"/>
              <a:buFont typeface="Arial"/>
              <a:buChar char="•"/>
              <a:defRPr>
                <a:solidFill>
                  <a:srgbClr val="FFFFFF"/>
                </a:solidFill>
                <a:latin typeface="Arial"/>
                <a:ea typeface="Arial"/>
                <a:cs typeface="Arial"/>
                <a:sym typeface="Arial"/>
              </a:defRPr>
            </a:pPr>
            <a:r>
              <a:rPr dirty="0" err="1"/>
              <a:t>Oscura</a:t>
            </a:r>
            <a:r>
              <a:rPr dirty="0"/>
              <a:t>: 10 kg</a:t>
            </a:r>
          </a:p>
        </p:txBody>
      </p:sp>
      <p:pic>
        <p:nvPicPr>
          <p:cNvPr id="598" name="图片 8" descr="图片 8"/>
          <p:cNvPicPr>
            <a:picLocks noChangeAspect="1"/>
          </p:cNvPicPr>
          <p:nvPr/>
        </p:nvPicPr>
        <p:blipFill>
          <a:blip r:embed="rId4"/>
          <a:srcRect l="50894"/>
          <a:stretch>
            <a:fillRect/>
          </a:stretch>
        </p:blipFill>
        <p:spPr>
          <a:xfrm>
            <a:off x="4875341" y="2952687"/>
            <a:ext cx="3980793" cy="3532225"/>
          </a:xfrm>
          <a:prstGeom prst="rect">
            <a:avLst/>
          </a:prstGeom>
          <a:ln w="12700">
            <a:miter lim="400000"/>
          </a:ln>
        </p:spPr>
      </p:pic>
      <p:sp>
        <p:nvSpPr>
          <p:cNvPr id="599" name="文本框 10"/>
          <p:cNvSpPr txBox="1"/>
          <p:nvPr/>
        </p:nvSpPr>
        <p:spPr>
          <a:xfrm>
            <a:off x="5500034" y="6493030"/>
            <a:ext cx="6006166"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solidFill>
                  <a:srgbClr val="FFFFFF"/>
                </a:solidFill>
                <a:latin typeface="Arial"/>
                <a:ea typeface="Arial"/>
                <a:cs typeface="Arial"/>
                <a:sym typeface="Arial"/>
              </a:defRPr>
            </a:lvl1pPr>
          </a:lstStyle>
          <a:p>
            <a:r>
              <a:t>PRL 119 (2017) 13, 131802</a:t>
            </a:r>
          </a:p>
        </p:txBody>
      </p:sp>
      <p:sp>
        <p:nvSpPr>
          <p:cNvPr id="600" name="直接连接符 14"/>
          <p:cNvSpPr/>
          <p:nvPr/>
        </p:nvSpPr>
        <p:spPr>
          <a:xfrm>
            <a:off x="9061174" y="2917638"/>
            <a:ext cx="1" cy="3609607"/>
          </a:xfrm>
          <a:prstGeom prst="line">
            <a:avLst/>
          </a:prstGeom>
          <a:ln w="19050">
            <a:solidFill>
              <a:srgbClr val="FFFFFF"/>
            </a:solidFill>
          </a:ln>
        </p:spPr>
        <p:txBody>
          <a:bodyPr lIns="45719" rIns="45719"/>
          <a:lstStyle/>
          <a:p>
            <a:pPr>
              <a:defRPr>
                <a:solidFill>
                  <a:srgbClr val="FFFFFF"/>
                </a:solidFill>
              </a:defRPr>
            </a:pPr>
            <a:endParaRPr/>
          </a:p>
        </p:txBody>
      </p:sp>
      <p:sp>
        <p:nvSpPr>
          <p:cNvPr id="601" name="直接连接符 15"/>
          <p:cNvSpPr/>
          <p:nvPr/>
        </p:nvSpPr>
        <p:spPr>
          <a:xfrm flipH="1">
            <a:off x="4691269" y="2917638"/>
            <a:ext cx="1" cy="3609607"/>
          </a:xfrm>
          <a:prstGeom prst="line">
            <a:avLst/>
          </a:prstGeom>
          <a:ln w="19050">
            <a:solidFill>
              <a:srgbClr val="FFFFFF"/>
            </a:solidFill>
          </a:ln>
        </p:spPr>
        <p:txBody>
          <a:bodyPr lIns="45719" rIns="45719"/>
          <a:lstStyle/>
          <a:p>
            <a:pPr>
              <a:defRPr>
                <a:solidFill>
                  <a:srgbClr val="FFFFFF"/>
                </a:solidFill>
              </a:defRPr>
            </a:pP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DEA0B6-E19A-47D9-A43A-B3B01D9515C2}"/>
              </a:ext>
            </a:extLst>
          </p:cNvPr>
          <p:cNvSpPr>
            <a:spLocks noGrp="1"/>
          </p:cNvSpPr>
          <p:nvPr>
            <p:ph type="title"/>
          </p:nvPr>
        </p:nvSpPr>
        <p:spPr/>
        <p:txBody>
          <a:bodyPr/>
          <a:lstStyle/>
          <a:p>
            <a:r>
              <a:rPr lang="en-US" altLang="zh-CN" dirty="0"/>
              <a:t>SENSEI @ </a:t>
            </a:r>
            <a:r>
              <a:rPr lang="en-US" altLang="zh-CN" dirty="0" err="1"/>
              <a:t>SNOLab</a:t>
            </a:r>
            <a:endParaRPr lang="zh-CN" altLang="en-US" dirty="0"/>
          </a:p>
        </p:txBody>
      </p:sp>
      <p:sp>
        <p:nvSpPr>
          <p:cNvPr id="3" name="文本占位符 2">
            <a:extLst>
              <a:ext uri="{FF2B5EF4-FFF2-40B4-BE49-F238E27FC236}">
                <a16:creationId xmlns:a16="http://schemas.microsoft.com/office/drawing/2014/main" id="{24218422-AD10-4D6C-97A9-7DE6B6EED127}"/>
              </a:ext>
            </a:extLst>
          </p:cNvPr>
          <p:cNvSpPr>
            <a:spLocks noGrp="1"/>
          </p:cNvSpPr>
          <p:nvPr>
            <p:ph type="body" idx="1"/>
          </p:nvPr>
        </p:nvSpPr>
        <p:spPr>
          <a:xfrm>
            <a:off x="715296" y="5611583"/>
            <a:ext cx="12926966" cy="1747636"/>
          </a:xfrm>
        </p:spPr>
        <p:txBody>
          <a:bodyPr/>
          <a:lstStyle/>
          <a:p>
            <a:r>
              <a:rPr lang="en-US" altLang="zh-CN" b="0" i="1" dirty="0">
                <a:effectLst/>
                <a:latin typeface="-apple-system"/>
              </a:rPr>
              <a:t>PRL </a:t>
            </a:r>
            <a:r>
              <a:rPr lang="en-US" altLang="zh-CN" b="0" i="0" dirty="0">
                <a:effectLst/>
                <a:latin typeface="-apple-system"/>
              </a:rPr>
              <a:t>134</a:t>
            </a:r>
            <a:r>
              <a:rPr lang="en-US" altLang="zh-CN" dirty="0">
                <a:latin typeface="-apple-system"/>
              </a:rPr>
              <a:t>,</a:t>
            </a:r>
            <a:r>
              <a:rPr lang="zh-CN" altLang="en-US" dirty="0">
                <a:latin typeface="-apple-system"/>
              </a:rPr>
              <a:t> </a:t>
            </a:r>
            <a:r>
              <a:rPr lang="en-US" altLang="zh-CN" b="0" i="0" dirty="0">
                <a:effectLst/>
                <a:latin typeface="-apple-system"/>
              </a:rPr>
              <a:t>011804 (2025), PRL 134, 161002 (2025)</a:t>
            </a:r>
            <a:endParaRPr lang="en-US" altLang="zh-CN" dirty="0"/>
          </a:p>
          <a:p>
            <a:r>
              <a:rPr lang="en-US" altLang="zh-CN" dirty="0">
                <a:solidFill>
                  <a:srgbClr val="FFFF00"/>
                </a:solidFill>
              </a:rPr>
              <a:t>Lowest dark rate achieved: 40 e-/gram/day</a:t>
            </a:r>
          </a:p>
          <a:p>
            <a:r>
              <a:rPr lang="en-US" altLang="zh-CN" dirty="0"/>
              <a:t>Analysis performed with 1e- data!</a:t>
            </a:r>
            <a:endParaRPr lang="zh-CN" altLang="en-US" dirty="0"/>
          </a:p>
          <a:p>
            <a:endParaRPr lang="zh-CN" altLang="en-US" dirty="0"/>
          </a:p>
        </p:txBody>
      </p:sp>
      <p:pic>
        <p:nvPicPr>
          <p:cNvPr id="4" name="图片 3">
            <a:extLst>
              <a:ext uri="{FF2B5EF4-FFF2-40B4-BE49-F238E27FC236}">
                <a16:creationId xmlns:a16="http://schemas.microsoft.com/office/drawing/2014/main" id="{A9D6E5B4-8042-4B86-B8B2-B7CCF75D4DDE}"/>
              </a:ext>
            </a:extLst>
          </p:cNvPr>
          <p:cNvPicPr>
            <a:picLocks noChangeAspect="1"/>
          </p:cNvPicPr>
          <p:nvPr/>
        </p:nvPicPr>
        <p:blipFill>
          <a:blip r:embed="rId2"/>
          <a:stretch>
            <a:fillRect/>
          </a:stretch>
        </p:blipFill>
        <p:spPr>
          <a:xfrm>
            <a:off x="1675908" y="1374926"/>
            <a:ext cx="8840183" cy="4104371"/>
          </a:xfrm>
          <a:prstGeom prst="rect">
            <a:avLst/>
          </a:prstGeom>
        </p:spPr>
      </p:pic>
      <p:pic>
        <p:nvPicPr>
          <p:cNvPr id="6" name="图片 5">
            <a:extLst>
              <a:ext uri="{FF2B5EF4-FFF2-40B4-BE49-F238E27FC236}">
                <a16:creationId xmlns:a16="http://schemas.microsoft.com/office/drawing/2014/main" id="{897FA1A2-1A70-46C9-9D43-960D61B76548}"/>
              </a:ext>
            </a:extLst>
          </p:cNvPr>
          <p:cNvPicPr>
            <a:picLocks noChangeAspect="1"/>
          </p:cNvPicPr>
          <p:nvPr/>
        </p:nvPicPr>
        <p:blipFill>
          <a:blip r:embed="rId3"/>
          <a:stretch>
            <a:fillRect/>
          </a:stretch>
        </p:blipFill>
        <p:spPr>
          <a:xfrm>
            <a:off x="7055224" y="1374926"/>
            <a:ext cx="4576337" cy="4233112"/>
          </a:xfrm>
          <a:prstGeom prst="rect">
            <a:avLst/>
          </a:prstGeom>
        </p:spPr>
      </p:pic>
      <p:pic>
        <p:nvPicPr>
          <p:cNvPr id="8" name="图片 7">
            <a:extLst>
              <a:ext uri="{FF2B5EF4-FFF2-40B4-BE49-F238E27FC236}">
                <a16:creationId xmlns:a16="http://schemas.microsoft.com/office/drawing/2014/main" id="{2CD7FC5C-B39D-44EC-BE98-DDA21CEA3FCE}"/>
              </a:ext>
            </a:extLst>
          </p:cNvPr>
          <p:cNvPicPr>
            <a:picLocks noChangeAspect="1"/>
          </p:cNvPicPr>
          <p:nvPr/>
        </p:nvPicPr>
        <p:blipFill>
          <a:blip r:embed="rId4"/>
          <a:stretch>
            <a:fillRect/>
          </a:stretch>
        </p:blipFill>
        <p:spPr>
          <a:xfrm>
            <a:off x="348904" y="1374926"/>
            <a:ext cx="6480178" cy="4233112"/>
          </a:xfrm>
          <a:prstGeom prst="rect">
            <a:avLst/>
          </a:prstGeom>
        </p:spPr>
      </p:pic>
      <p:cxnSp>
        <p:nvCxnSpPr>
          <p:cNvPr id="10" name="直接连接符 9">
            <a:extLst>
              <a:ext uri="{FF2B5EF4-FFF2-40B4-BE49-F238E27FC236}">
                <a16:creationId xmlns:a16="http://schemas.microsoft.com/office/drawing/2014/main" id="{9F7BBE1B-3574-46E4-BB51-6F74055C75BA}"/>
              </a:ext>
            </a:extLst>
          </p:cNvPr>
          <p:cNvCxnSpPr/>
          <p:nvPr/>
        </p:nvCxnSpPr>
        <p:spPr>
          <a:xfrm>
            <a:off x="8937523" y="3549445"/>
            <a:ext cx="0" cy="1524000"/>
          </a:xfrm>
          <a:prstGeom prst="line">
            <a:avLst/>
          </a:prstGeom>
          <a:noFill/>
          <a:ln w="57150" cap="flat">
            <a:solidFill>
              <a:srgbClr val="FF0000"/>
            </a:solidFill>
            <a:prstDash val="dash"/>
            <a:roun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97119249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5CD104C-8CBC-47B2-8224-D45F7CABBD3A}"/>
              </a:ext>
            </a:extLst>
          </p:cNvPr>
          <p:cNvSpPr>
            <a:spLocks noGrp="1"/>
          </p:cNvSpPr>
          <p:nvPr>
            <p:ph type="title"/>
          </p:nvPr>
        </p:nvSpPr>
        <p:spPr/>
        <p:txBody>
          <a:bodyPr/>
          <a:lstStyle/>
          <a:p>
            <a:r>
              <a:rPr lang="en-US" altLang="zh-CN" dirty="0"/>
              <a:t>DAMIC-M</a:t>
            </a:r>
            <a:endParaRPr lang="zh-CN" altLang="en-US" dirty="0"/>
          </a:p>
        </p:txBody>
      </p:sp>
      <p:sp>
        <p:nvSpPr>
          <p:cNvPr id="3" name="文本占位符 2">
            <a:extLst>
              <a:ext uri="{FF2B5EF4-FFF2-40B4-BE49-F238E27FC236}">
                <a16:creationId xmlns:a16="http://schemas.microsoft.com/office/drawing/2014/main" id="{1577D5C2-9152-416D-8F68-822762F0A7BD}"/>
              </a:ext>
            </a:extLst>
          </p:cNvPr>
          <p:cNvSpPr>
            <a:spLocks noGrp="1"/>
          </p:cNvSpPr>
          <p:nvPr>
            <p:ph type="body" idx="1"/>
          </p:nvPr>
        </p:nvSpPr>
        <p:spPr>
          <a:xfrm>
            <a:off x="1371600" y="5604389"/>
            <a:ext cx="10820400" cy="1253611"/>
          </a:xfrm>
        </p:spPr>
        <p:txBody>
          <a:bodyPr>
            <a:normAutofit/>
          </a:bodyPr>
          <a:lstStyle/>
          <a:p>
            <a:r>
              <a:rPr lang="en-US" altLang="zh-CN" b="0" i="1" dirty="0">
                <a:effectLst/>
                <a:latin typeface="-apple-system"/>
              </a:rPr>
              <a:t>PRL 130, 171003 (2023)</a:t>
            </a:r>
          </a:p>
          <a:p>
            <a:r>
              <a:rPr lang="en-US" altLang="zh-CN" i="1" dirty="0"/>
              <a:t>arXiv:2503.14617</a:t>
            </a:r>
            <a:r>
              <a:rPr lang="en-US" altLang="zh-CN" dirty="0"/>
              <a:t>: </a:t>
            </a:r>
            <a:r>
              <a:rPr lang="en-US" altLang="zh-CN" dirty="0">
                <a:solidFill>
                  <a:srgbClr val="FFFF00"/>
                </a:solidFill>
              </a:rPr>
              <a:t>1.3 kg*day</a:t>
            </a:r>
            <a:r>
              <a:rPr lang="en-US" altLang="zh-CN" dirty="0"/>
              <a:t>, </a:t>
            </a:r>
            <a:r>
              <a:rPr lang="en-US" altLang="zh-CN" dirty="0">
                <a:latin typeface="-apple-system"/>
              </a:rPr>
              <a:t>Dark rate: ~400 /g/day (improved 50-fold)</a:t>
            </a:r>
          </a:p>
          <a:p>
            <a:r>
              <a:rPr lang="en-US" altLang="zh-CN" dirty="0">
                <a:solidFill>
                  <a:srgbClr val="FFFF00"/>
                </a:solidFill>
                <a:latin typeface="-apple-system"/>
              </a:rPr>
              <a:t>Significant freeze-in parameter space probed!</a:t>
            </a:r>
            <a:endParaRPr lang="en-US" altLang="zh-CN" dirty="0">
              <a:solidFill>
                <a:srgbClr val="FFFF00"/>
              </a:solidFill>
            </a:endParaRPr>
          </a:p>
          <a:p>
            <a:endParaRPr lang="zh-CN" altLang="en-US" dirty="0"/>
          </a:p>
        </p:txBody>
      </p:sp>
      <p:pic>
        <p:nvPicPr>
          <p:cNvPr id="4" name="图片 3">
            <a:extLst>
              <a:ext uri="{FF2B5EF4-FFF2-40B4-BE49-F238E27FC236}">
                <a16:creationId xmlns:a16="http://schemas.microsoft.com/office/drawing/2014/main" id="{461EF938-78F5-40EC-927C-E3EFEE357799}"/>
              </a:ext>
            </a:extLst>
          </p:cNvPr>
          <p:cNvPicPr>
            <a:picLocks noChangeAspect="1"/>
          </p:cNvPicPr>
          <p:nvPr/>
        </p:nvPicPr>
        <p:blipFill>
          <a:blip r:embed="rId2"/>
          <a:stretch>
            <a:fillRect/>
          </a:stretch>
        </p:blipFill>
        <p:spPr>
          <a:xfrm>
            <a:off x="2522896" y="1495932"/>
            <a:ext cx="6890570" cy="3866136"/>
          </a:xfrm>
          <a:prstGeom prst="rect">
            <a:avLst/>
          </a:prstGeom>
        </p:spPr>
      </p:pic>
      <p:pic>
        <p:nvPicPr>
          <p:cNvPr id="5" name="图片 4">
            <a:extLst>
              <a:ext uri="{FF2B5EF4-FFF2-40B4-BE49-F238E27FC236}">
                <a16:creationId xmlns:a16="http://schemas.microsoft.com/office/drawing/2014/main" id="{3090877F-0148-499A-BAAF-492642E2630B}"/>
              </a:ext>
            </a:extLst>
          </p:cNvPr>
          <p:cNvPicPr>
            <a:picLocks noChangeAspect="1"/>
          </p:cNvPicPr>
          <p:nvPr/>
        </p:nvPicPr>
        <p:blipFill>
          <a:blip r:embed="rId3"/>
          <a:stretch>
            <a:fillRect/>
          </a:stretch>
        </p:blipFill>
        <p:spPr>
          <a:xfrm>
            <a:off x="1231689" y="1383664"/>
            <a:ext cx="9728621" cy="4220725"/>
          </a:xfrm>
          <a:prstGeom prst="rect">
            <a:avLst/>
          </a:prstGeom>
        </p:spPr>
      </p:pic>
      <p:cxnSp>
        <p:nvCxnSpPr>
          <p:cNvPr id="6" name="直接连接符 5">
            <a:extLst>
              <a:ext uri="{FF2B5EF4-FFF2-40B4-BE49-F238E27FC236}">
                <a16:creationId xmlns:a16="http://schemas.microsoft.com/office/drawing/2014/main" id="{2AF97BD6-B2E9-412E-9482-208B06656403}"/>
              </a:ext>
            </a:extLst>
          </p:cNvPr>
          <p:cNvCxnSpPr>
            <a:cxnSpLocks/>
          </p:cNvCxnSpPr>
          <p:nvPr/>
        </p:nvCxnSpPr>
        <p:spPr>
          <a:xfrm>
            <a:off x="3696930" y="3972232"/>
            <a:ext cx="0" cy="580103"/>
          </a:xfrm>
          <a:prstGeom prst="line">
            <a:avLst/>
          </a:prstGeom>
          <a:noFill/>
          <a:ln w="57150" cap="flat">
            <a:solidFill>
              <a:srgbClr val="FF0000"/>
            </a:solidFill>
            <a:prstDash val="sysDash"/>
            <a:round/>
            <a:headEnd type="none" w="med" len="med"/>
            <a:tailEnd type="triangle" w="med" len="me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4759674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标题 1"/>
          <p:cNvSpPr txBox="1">
            <a:spLocks noGrp="1"/>
          </p:cNvSpPr>
          <p:nvPr>
            <p:ph type="title"/>
          </p:nvPr>
        </p:nvSpPr>
        <p:spPr>
          <a:xfrm>
            <a:off x="4838700" y="381000"/>
            <a:ext cx="6667500" cy="762001"/>
          </a:xfrm>
          <a:prstGeom prst="rect">
            <a:avLst/>
          </a:prstGeom>
        </p:spPr>
        <p:txBody>
          <a:bodyPr>
            <a:normAutofit fontScale="90000"/>
          </a:bodyPr>
          <a:lstStyle/>
          <a:p>
            <a:r>
              <a:rPr lang="en-US" dirty="0"/>
              <a:t>Challenge: l</a:t>
            </a:r>
            <a:r>
              <a:rPr dirty="0"/>
              <a:t>ow energy excesses</a:t>
            </a:r>
          </a:p>
        </p:txBody>
      </p:sp>
      <p:sp>
        <p:nvSpPr>
          <p:cNvPr id="644" name="内容占位符 2"/>
          <p:cNvSpPr txBox="1">
            <a:spLocks noGrp="1"/>
          </p:cNvSpPr>
          <p:nvPr>
            <p:ph type="body" sz="quarter" idx="1"/>
          </p:nvPr>
        </p:nvSpPr>
        <p:spPr>
          <a:xfrm>
            <a:off x="1274134" y="5114038"/>
            <a:ext cx="10820400" cy="1716123"/>
          </a:xfrm>
          <a:prstGeom prst="rect">
            <a:avLst/>
          </a:prstGeom>
        </p:spPr>
        <p:txBody>
          <a:bodyPr>
            <a:normAutofit fontScale="77500" lnSpcReduction="20000"/>
          </a:bodyPr>
          <a:lstStyle/>
          <a:p>
            <a:r>
              <a:rPr sz="2600" dirty="0"/>
              <a:t>Physics? </a:t>
            </a:r>
            <a:r>
              <a:rPr lang="en-US" altLang="zh-CN" sz="2600" dirty="0"/>
              <a:t>No</a:t>
            </a:r>
            <a:r>
              <a:rPr sz="2600" dirty="0"/>
              <a:t>!</a:t>
            </a:r>
          </a:p>
          <a:p>
            <a:r>
              <a:rPr lang="en-US" sz="2600" dirty="0"/>
              <a:t>B</a:t>
            </a:r>
            <a:r>
              <a:rPr sz="2600" dirty="0"/>
              <a:t>ackgroun</a:t>
            </a:r>
            <a:r>
              <a:rPr lang="en-US" sz="2600" dirty="0"/>
              <a:t>d?</a:t>
            </a:r>
          </a:p>
          <a:p>
            <a:pPr lvl="1"/>
            <a:r>
              <a:rPr lang="en-US" sz="2600" dirty="0"/>
              <a:t>Phonon: Stress/defects, +…</a:t>
            </a:r>
          </a:p>
          <a:p>
            <a:pPr lvl="1"/>
            <a:r>
              <a:rPr lang="en-US" sz="2600" dirty="0"/>
              <a:t>Ionization: “spurious” photon background + …</a:t>
            </a:r>
            <a:endParaRPr lang="en-US" altLang="zh-CN" sz="2600" dirty="0"/>
          </a:p>
          <a:p>
            <a:r>
              <a:rPr lang="en-US" sz="2600" dirty="0"/>
              <a:t>Major challenge for the DM physics </a:t>
            </a:r>
          </a:p>
          <a:p>
            <a:endParaRPr dirty="0"/>
          </a:p>
        </p:txBody>
      </p:sp>
      <p:sp>
        <p:nvSpPr>
          <p:cNvPr id="645" name="灯片编号占位符 3"/>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
        <p:nvSpPr>
          <p:cNvPr id="650" name="文本框 13"/>
          <p:cNvSpPr txBox="1"/>
          <p:nvPr/>
        </p:nvSpPr>
        <p:spPr>
          <a:xfrm>
            <a:off x="7203970" y="5568277"/>
            <a:ext cx="5650930" cy="12618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800" b="1">
                <a:solidFill>
                  <a:srgbClr val="FFFF00"/>
                </a:solidFill>
                <a:latin typeface="Arial"/>
                <a:ea typeface="Arial"/>
                <a:cs typeface="Arial"/>
                <a:sym typeface="Arial"/>
              </a:defRPr>
            </a:lvl1pPr>
          </a:lstStyle>
          <a:p>
            <a:r>
              <a:rPr sz="2400" b="0" dirty="0"/>
              <a:t>The Excess Workshop: </a:t>
            </a:r>
            <a:r>
              <a:rPr sz="2400" b="0" i="1" dirty="0"/>
              <a:t>2202.05097</a:t>
            </a:r>
            <a:endParaRPr lang="en-US" sz="2400" b="0" i="1" dirty="0"/>
          </a:p>
          <a:p>
            <a:r>
              <a:rPr lang="en-US" sz="2400" b="0" dirty="0"/>
              <a:t>Review: </a:t>
            </a:r>
            <a:r>
              <a:rPr lang="en-US" sz="2400" b="0" i="1" dirty="0"/>
              <a:t>2503.08859</a:t>
            </a:r>
          </a:p>
          <a:p>
            <a:endParaRPr dirty="0"/>
          </a:p>
        </p:txBody>
      </p:sp>
      <p:pic>
        <p:nvPicPr>
          <p:cNvPr id="3" name="图片 2">
            <a:extLst>
              <a:ext uri="{FF2B5EF4-FFF2-40B4-BE49-F238E27FC236}">
                <a16:creationId xmlns:a16="http://schemas.microsoft.com/office/drawing/2014/main" id="{C30FF20F-B11A-45E7-A4FB-E06A004D46BE}"/>
              </a:ext>
            </a:extLst>
          </p:cNvPr>
          <p:cNvPicPr>
            <a:picLocks noChangeAspect="1"/>
          </p:cNvPicPr>
          <p:nvPr/>
        </p:nvPicPr>
        <p:blipFill rotWithShape="1">
          <a:blip r:embed="rId3"/>
          <a:srcRect t="3823" r="46775"/>
          <a:stretch/>
        </p:blipFill>
        <p:spPr>
          <a:xfrm>
            <a:off x="1274134" y="1388373"/>
            <a:ext cx="4821866" cy="3582067"/>
          </a:xfrm>
          <a:prstGeom prst="rect">
            <a:avLst/>
          </a:prstGeom>
        </p:spPr>
      </p:pic>
      <p:sp>
        <p:nvSpPr>
          <p:cNvPr id="4" name="文本框 3">
            <a:extLst>
              <a:ext uri="{FF2B5EF4-FFF2-40B4-BE49-F238E27FC236}">
                <a16:creationId xmlns:a16="http://schemas.microsoft.com/office/drawing/2014/main" id="{B97F11AC-4147-45EF-8BB4-D11C80B17CAA}"/>
              </a:ext>
            </a:extLst>
          </p:cNvPr>
          <p:cNvSpPr txBox="1"/>
          <p:nvPr/>
        </p:nvSpPr>
        <p:spPr>
          <a:xfrm>
            <a:off x="3724090" y="1388373"/>
            <a:ext cx="1900518" cy="369330"/>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rPr>
              <a:t>Phonon detectors</a:t>
            </a:r>
            <a:endParaRPr kumimoji="0" lang="zh-CN" altLang="en-US"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endParaRPr>
          </a:p>
        </p:txBody>
      </p:sp>
      <p:pic>
        <p:nvPicPr>
          <p:cNvPr id="15" name="图片 14">
            <a:extLst>
              <a:ext uri="{FF2B5EF4-FFF2-40B4-BE49-F238E27FC236}">
                <a16:creationId xmlns:a16="http://schemas.microsoft.com/office/drawing/2014/main" id="{FEB6A116-5C0F-4A5F-A1B8-1D94EF55C9CD}"/>
              </a:ext>
            </a:extLst>
          </p:cNvPr>
          <p:cNvPicPr>
            <a:picLocks noChangeAspect="1"/>
          </p:cNvPicPr>
          <p:nvPr/>
        </p:nvPicPr>
        <p:blipFill rotWithShape="1">
          <a:blip r:embed="rId3"/>
          <a:srcRect l="52845" t="3823"/>
          <a:stretch/>
        </p:blipFill>
        <p:spPr>
          <a:xfrm>
            <a:off x="6949073" y="1388373"/>
            <a:ext cx="4271993" cy="3582069"/>
          </a:xfrm>
          <a:prstGeom prst="rect">
            <a:avLst/>
          </a:prstGeom>
        </p:spPr>
      </p:pic>
      <p:sp>
        <p:nvSpPr>
          <p:cNvPr id="14" name="文本框 13">
            <a:extLst>
              <a:ext uri="{FF2B5EF4-FFF2-40B4-BE49-F238E27FC236}">
                <a16:creationId xmlns:a16="http://schemas.microsoft.com/office/drawing/2014/main" id="{32F55E50-244E-47D8-BD75-01FBE4A0494F}"/>
              </a:ext>
            </a:extLst>
          </p:cNvPr>
          <p:cNvSpPr txBox="1"/>
          <p:nvPr/>
        </p:nvSpPr>
        <p:spPr>
          <a:xfrm>
            <a:off x="8873613" y="1391215"/>
            <a:ext cx="2080055" cy="369330"/>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rPr>
              <a:t>Ionization detectors</a:t>
            </a:r>
            <a:endParaRPr kumimoji="0" lang="zh-CN" altLang="en-US"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415A7254-8957-4774-B2A3-D7D9548FB69F}"/>
              </a:ext>
            </a:extLst>
          </p:cNvPr>
          <p:cNvPicPr>
            <a:picLocks noChangeAspect="1"/>
          </p:cNvPicPr>
          <p:nvPr/>
        </p:nvPicPr>
        <p:blipFill>
          <a:blip r:embed="rId2"/>
          <a:stretch>
            <a:fillRect/>
          </a:stretch>
        </p:blipFill>
        <p:spPr>
          <a:xfrm>
            <a:off x="1787972" y="1272427"/>
            <a:ext cx="8674344" cy="5171443"/>
          </a:xfrm>
          <a:prstGeom prst="rect">
            <a:avLst/>
          </a:prstGeom>
        </p:spPr>
      </p:pic>
      <p:sp>
        <p:nvSpPr>
          <p:cNvPr id="369" name="标题 1"/>
          <p:cNvSpPr txBox="1">
            <a:spLocks noGrp="1"/>
          </p:cNvSpPr>
          <p:nvPr>
            <p:ph type="title"/>
          </p:nvPr>
        </p:nvSpPr>
        <p:spPr>
          <a:xfrm>
            <a:off x="4838700" y="381000"/>
            <a:ext cx="6667500" cy="762001"/>
          </a:xfrm>
          <a:prstGeom prst="rect">
            <a:avLst/>
          </a:prstGeom>
        </p:spPr>
        <p:txBody>
          <a:bodyPr/>
          <a:lstStyle/>
          <a:p>
            <a:r>
              <a:t>Global status: hide &amp; seek</a:t>
            </a:r>
          </a:p>
        </p:txBody>
      </p:sp>
      <p:sp>
        <p:nvSpPr>
          <p:cNvPr id="371" name="文本框 2"/>
          <p:cNvSpPr txBox="1"/>
          <p:nvPr/>
        </p:nvSpPr>
        <p:spPr>
          <a:xfrm>
            <a:off x="5058495" y="1608524"/>
            <a:ext cx="4431133" cy="3506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Arial"/>
                <a:ea typeface="Arial"/>
                <a:cs typeface="Arial"/>
                <a:sym typeface="Arial"/>
              </a:defRPr>
            </a:lvl1pPr>
          </a:lstStyle>
          <a:p>
            <a:r>
              <a:t>Elastic spin-independent cross section</a:t>
            </a:r>
          </a:p>
        </p:txBody>
      </p:sp>
      <p:sp>
        <p:nvSpPr>
          <p:cNvPr id="373" name="文本框 6"/>
          <p:cNvSpPr txBox="1"/>
          <p:nvPr/>
        </p:nvSpPr>
        <p:spPr>
          <a:xfrm>
            <a:off x="4500372" y="6467981"/>
            <a:ext cx="6164651"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solidFill>
                  <a:srgbClr val="FFFFFF"/>
                </a:solidFill>
                <a:latin typeface="Arial"/>
                <a:ea typeface="Arial"/>
                <a:cs typeface="Arial"/>
                <a:sym typeface="Arial"/>
              </a:defRPr>
            </a:pPr>
            <a:r>
              <a:rPr lang="en-US" altLang="zh-CN" dirty="0"/>
              <a:t>PDG 2023 Dark Matter Review</a:t>
            </a:r>
            <a:endParaRPr dirty="0"/>
          </a:p>
        </p:txBody>
      </p:sp>
      <p:grpSp>
        <p:nvGrpSpPr>
          <p:cNvPr id="376" name="组合 15"/>
          <p:cNvGrpSpPr/>
          <p:nvPr/>
        </p:nvGrpSpPr>
        <p:grpSpPr>
          <a:xfrm>
            <a:off x="2691173" y="1832854"/>
            <a:ext cx="1658718" cy="551916"/>
            <a:chOff x="156410" y="-1"/>
            <a:chExt cx="1658717" cy="551915"/>
          </a:xfrm>
        </p:grpSpPr>
        <p:sp>
          <p:nvSpPr>
            <p:cNvPr id="374" name="箭头: 右 7"/>
            <p:cNvSpPr/>
            <p:nvPr/>
          </p:nvSpPr>
          <p:spPr>
            <a:xfrm rot="10800000">
              <a:off x="156410" y="-1"/>
              <a:ext cx="433099" cy="551915"/>
            </a:xfrm>
            <a:prstGeom prst="rightArrow">
              <a:avLst>
                <a:gd name="adj1" fmla="val 50000"/>
                <a:gd name="adj2" fmla="val 50000"/>
              </a:avLst>
            </a:prstGeom>
            <a:solidFill>
              <a:schemeClr val="accent1"/>
            </a:solidFill>
            <a:ln w="12700" cap="flat">
              <a:solidFill>
                <a:srgbClr val="A3221D"/>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375" name="文本框 9"/>
            <p:cNvSpPr txBox="1"/>
            <p:nvPr/>
          </p:nvSpPr>
          <p:spPr>
            <a:xfrm>
              <a:off x="589509" y="43752"/>
              <a:ext cx="1225618" cy="41427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b="1">
                  <a:solidFill>
                    <a:srgbClr val="C00000"/>
                  </a:solidFill>
                </a:defRPr>
              </a:pPr>
              <a:r>
                <a:rPr dirty="0"/>
                <a:t>Lower E</a:t>
              </a:r>
              <a:r>
                <a:rPr baseline="-25000" dirty="0"/>
                <a:t>r</a:t>
              </a:r>
            </a:p>
          </p:txBody>
        </p:sp>
      </p:grpSp>
      <p:grpSp>
        <p:nvGrpSpPr>
          <p:cNvPr id="379" name="组合 16"/>
          <p:cNvGrpSpPr/>
          <p:nvPr/>
        </p:nvGrpSpPr>
        <p:grpSpPr>
          <a:xfrm>
            <a:off x="6089132" y="5055022"/>
            <a:ext cx="3512070" cy="650241"/>
            <a:chOff x="299222" y="68221"/>
            <a:chExt cx="2381614" cy="650240"/>
          </a:xfrm>
        </p:grpSpPr>
        <p:sp>
          <p:nvSpPr>
            <p:cNvPr id="377" name="箭头: 右 8"/>
            <p:cNvSpPr/>
            <p:nvPr/>
          </p:nvSpPr>
          <p:spPr>
            <a:xfrm rot="5400000">
              <a:off x="357087" y="34467"/>
              <a:ext cx="350662" cy="466392"/>
            </a:xfrm>
            <a:prstGeom prst="rightArrow">
              <a:avLst>
                <a:gd name="adj1" fmla="val 50000"/>
                <a:gd name="adj2" fmla="val 50000"/>
              </a:avLst>
            </a:prstGeom>
            <a:solidFill>
              <a:schemeClr val="accent1"/>
            </a:solidFill>
            <a:ln w="12700" cap="flat">
              <a:solidFill>
                <a:srgbClr val="A3221D"/>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378" name="文本框 10"/>
            <p:cNvSpPr txBox="1"/>
            <p:nvPr/>
          </p:nvSpPr>
          <p:spPr>
            <a:xfrm>
              <a:off x="765614" y="68221"/>
              <a:ext cx="1915222" cy="6502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b="1">
                  <a:solidFill>
                    <a:srgbClr val="C00000"/>
                  </a:solidFill>
                </a:defRPr>
              </a:lvl1pPr>
            </a:lstStyle>
            <a:p>
              <a:r>
                <a:rPr dirty="0"/>
                <a:t>Scalable large detectors</a:t>
              </a:r>
            </a:p>
          </p:txBody>
        </p:sp>
      </p:grpSp>
      <p:sp>
        <p:nvSpPr>
          <p:cNvPr id="380" name="灯片编号占位符 18"/>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15</a:t>
            </a:fld>
            <a:endParaRPr/>
          </a:p>
        </p:txBody>
      </p:sp>
    </p:spTree>
    <p:extLst>
      <p:ext uri="{BB962C8B-B14F-4D97-AF65-F5344CB8AC3E}">
        <p14:creationId xmlns:p14="http://schemas.microsoft.com/office/powerpoint/2010/main" val="183758209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Title 1"/>
          <p:cNvSpPr txBox="1">
            <a:spLocks noGrp="1"/>
          </p:cNvSpPr>
          <p:nvPr>
            <p:ph type="title"/>
          </p:nvPr>
        </p:nvSpPr>
        <p:spPr>
          <a:xfrm>
            <a:off x="4838700" y="381000"/>
            <a:ext cx="6667500" cy="762001"/>
          </a:xfrm>
          <a:prstGeom prst="rect">
            <a:avLst/>
          </a:prstGeom>
        </p:spPr>
        <p:txBody>
          <a:bodyPr>
            <a:noAutofit/>
          </a:bodyPr>
          <a:lstStyle>
            <a:lvl1pPr defTabSz="630936">
              <a:defRPr sz="2484"/>
            </a:lvl1pPr>
          </a:lstStyle>
          <a:p>
            <a:r>
              <a:rPr sz="4000" dirty="0"/>
              <a:t>Nobel-liquid dual-phase time projection chamber</a:t>
            </a:r>
          </a:p>
        </p:txBody>
      </p:sp>
      <p:sp>
        <p:nvSpPr>
          <p:cNvPr id="383" name="Slide Number Placeholder 3"/>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a:solidFill>
                  <a:srgbClr val="D6ECFF"/>
                </a:solidFill>
              </a:defRPr>
            </a:lvl1pPr>
          </a:lstStyle>
          <a:p>
            <a:fld id="{86CB4B4D-7CA3-9044-876B-883B54F8677D}" type="slidenum">
              <a:t>16</a:t>
            </a:fld>
            <a:endParaRPr/>
          </a:p>
        </p:txBody>
      </p:sp>
      <p:pic>
        <p:nvPicPr>
          <p:cNvPr id="384" name="Picture 5" descr="Picture 5"/>
          <p:cNvPicPr>
            <a:picLocks noChangeAspect="1"/>
          </p:cNvPicPr>
          <p:nvPr/>
        </p:nvPicPr>
        <p:blipFill>
          <a:blip r:embed="rId2"/>
          <a:stretch>
            <a:fillRect/>
          </a:stretch>
        </p:blipFill>
        <p:spPr>
          <a:xfrm>
            <a:off x="7563677" y="2071252"/>
            <a:ext cx="4109709" cy="3730917"/>
          </a:xfrm>
          <a:prstGeom prst="rect">
            <a:avLst/>
          </a:prstGeom>
          <a:ln w="12700">
            <a:miter lim="400000"/>
          </a:ln>
        </p:spPr>
      </p:pic>
      <p:pic>
        <p:nvPicPr>
          <p:cNvPr id="385" name="Picture 8" descr="Picture 8"/>
          <p:cNvPicPr>
            <a:picLocks noChangeAspect="1"/>
          </p:cNvPicPr>
          <p:nvPr/>
        </p:nvPicPr>
        <p:blipFill>
          <a:blip r:embed="rId3"/>
          <a:stretch>
            <a:fillRect/>
          </a:stretch>
        </p:blipFill>
        <p:spPr>
          <a:xfrm>
            <a:off x="160339" y="2076599"/>
            <a:ext cx="6667501" cy="3725570"/>
          </a:xfrm>
          <a:prstGeom prst="rect">
            <a:avLst/>
          </a:prstGeom>
          <a:ln w="12700">
            <a:miter lim="400000"/>
          </a:ln>
        </p:spPr>
      </p:pic>
      <p:sp>
        <p:nvSpPr>
          <p:cNvPr id="386" name="直接连接符 6"/>
          <p:cNvSpPr/>
          <p:nvPr/>
        </p:nvSpPr>
        <p:spPr>
          <a:xfrm>
            <a:off x="7222438" y="2071252"/>
            <a:ext cx="1" cy="3730917"/>
          </a:xfrm>
          <a:prstGeom prst="line">
            <a:avLst/>
          </a:prstGeom>
          <a:ln w="19050">
            <a:solidFill>
              <a:srgbClr val="FFFFFF"/>
            </a:solidFill>
          </a:ln>
        </p:spPr>
        <p:txBody>
          <a:bodyPr lIns="45719" rIns="45719"/>
          <a:lstStyle/>
          <a:p>
            <a:pPr>
              <a:defRPr>
                <a:solidFill>
                  <a:srgbClr val="FFFFFF"/>
                </a:solidFill>
              </a:defRPr>
            </a:pPr>
            <a:endParaRPr/>
          </a:p>
        </p:txBody>
      </p:sp>
      <p:sp>
        <p:nvSpPr>
          <p:cNvPr id="2" name="文本框 1">
            <a:extLst>
              <a:ext uri="{FF2B5EF4-FFF2-40B4-BE49-F238E27FC236}">
                <a16:creationId xmlns:a16="http://schemas.microsoft.com/office/drawing/2014/main" id="{252935E7-3092-4AC7-9BCF-BF56410EF738}"/>
              </a:ext>
            </a:extLst>
          </p:cNvPr>
          <p:cNvSpPr txBox="1"/>
          <p:nvPr/>
        </p:nvSpPr>
        <p:spPr>
          <a:xfrm>
            <a:off x="324465" y="6084404"/>
            <a:ext cx="11543069"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24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rPr>
              <a:t>In the case of </a:t>
            </a:r>
            <a:r>
              <a:rPr kumimoji="0" lang="en-US" altLang="zh-CN" sz="2400" b="0" i="0" u="none" strike="noStrike" cap="none" spc="0" normalizeH="0" baseline="0" dirty="0" err="1">
                <a:ln>
                  <a:noFill/>
                </a:ln>
                <a:solidFill>
                  <a:srgbClr val="FFFF00"/>
                </a:solidFill>
                <a:effectLst/>
                <a:uFillTx/>
                <a:latin typeface="Arial" panose="020B0604020202020204" pitchFamily="34" charset="0"/>
                <a:cs typeface="Arial" panose="020B0604020202020204" pitchFamily="34" charset="0"/>
                <a:sym typeface="Century Gothic"/>
              </a:rPr>
              <a:t>Ar</a:t>
            </a:r>
            <a:r>
              <a:rPr kumimoji="0" lang="en-US" altLang="zh-CN" sz="24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rPr>
              <a:t>, significant pulse-shape discrimination ability to differentiate ER/NR </a:t>
            </a:r>
            <a:endParaRPr kumimoji="0" lang="zh-CN" altLang="en-US" sz="24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标题 1"/>
          <p:cNvSpPr txBox="1">
            <a:spLocks noGrp="1"/>
          </p:cNvSpPr>
          <p:nvPr>
            <p:ph type="title"/>
          </p:nvPr>
        </p:nvSpPr>
        <p:spPr>
          <a:xfrm>
            <a:off x="4838700" y="381000"/>
            <a:ext cx="6667500" cy="762001"/>
          </a:xfrm>
          <a:prstGeom prst="rect">
            <a:avLst/>
          </a:prstGeom>
        </p:spPr>
        <p:txBody>
          <a:bodyPr/>
          <a:lstStyle/>
          <a:p>
            <a:r>
              <a:t>Global Ar Collaboration</a:t>
            </a:r>
          </a:p>
        </p:txBody>
      </p:sp>
      <p:sp>
        <p:nvSpPr>
          <p:cNvPr id="465" name="灯片编号占位符 4"/>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a:solidFill>
                  <a:srgbClr val="D6ECFF"/>
                </a:solidFill>
              </a:defRPr>
            </a:lvl1pPr>
          </a:lstStyle>
          <a:p>
            <a:fld id="{86CB4B4D-7CA3-9044-876B-883B54F8677D}" type="slidenum">
              <a:t>17</a:t>
            </a:fld>
            <a:endParaRPr/>
          </a:p>
        </p:txBody>
      </p:sp>
      <p:sp>
        <p:nvSpPr>
          <p:cNvPr id="466" name="文本框 8"/>
          <p:cNvSpPr txBox="1"/>
          <p:nvPr/>
        </p:nvSpPr>
        <p:spPr>
          <a:xfrm>
            <a:off x="900854" y="1348454"/>
            <a:ext cx="2926440"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a:solidFill>
                  <a:srgbClr val="FFFFFF"/>
                </a:solidFill>
                <a:latin typeface="Arial"/>
                <a:ea typeface="Arial"/>
                <a:cs typeface="Arial"/>
                <a:sym typeface="Arial"/>
              </a:defRPr>
            </a:pPr>
            <a:r>
              <a:rPr dirty="0"/>
              <a:t>C. Galbiati, UCLA-DM 202</a:t>
            </a:r>
            <a:r>
              <a:rPr lang="en-US" altLang="zh-CN" dirty="0"/>
              <a:t>5</a:t>
            </a:r>
            <a:endParaRPr dirty="0"/>
          </a:p>
        </p:txBody>
      </p:sp>
      <p:sp>
        <p:nvSpPr>
          <p:cNvPr id="468" name="文本框 14"/>
          <p:cNvSpPr txBox="1"/>
          <p:nvPr/>
        </p:nvSpPr>
        <p:spPr>
          <a:xfrm>
            <a:off x="4202068" y="6428726"/>
            <a:ext cx="4712185"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400">
                <a:solidFill>
                  <a:srgbClr val="FFFFFF"/>
                </a:solidFill>
                <a:latin typeface="Arial"/>
                <a:ea typeface="Arial"/>
                <a:cs typeface="Arial"/>
                <a:sym typeface="Arial"/>
              </a:defRPr>
            </a:lvl1pPr>
          </a:lstStyle>
          <a:p>
            <a:r>
              <a:rPr dirty="0"/>
              <a:t>DarkSide-20k =&gt; ARGO</a:t>
            </a:r>
            <a:r>
              <a:rPr lang="en-US" altLang="zh-CN" dirty="0"/>
              <a:t>=&gt;DS-LM</a:t>
            </a:r>
            <a:endParaRPr dirty="0"/>
          </a:p>
        </p:txBody>
      </p:sp>
      <p:pic>
        <p:nvPicPr>
          <p:cNvPr id="5" name="图片 4">
            <a:extLst>
              <a:ext uri="{FF2B5EF4-FFF2-40B4-BE49-F238E27FC236}">
                <a16:creationId xmlns:a16="http://schemas.microsoft.com/office/drawing/2014/main" id="{3D87088E-E5A3-4A6B-80CE-747A29F0A52F}"/>
              </a:ext>
            </a:extLst>
          </p:cNvPr>
          <p:cNvPicPr>
            <a:picLocks noChangeAspect="1"/>
          </p:cNvPicPr>
          <p:nvPr/>
        </p:nvPicPr>
        <p:blipFill>
          <a:blip r:embed="rId2"/>
          <a:stretch>
            <a:fillRect/>
          </a:stretch>
        </p:blipFill>
        <p:spPr>
          <a:xfrm>
            <a:off x="1791408" y="1717786"/>
            <a:ext cx="8480055" cy="4726589"/>
          </a:xfrm>
          <a:prstGeom prst="rect">
            <a:avLst/>
          </a:prstGeom>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CD0FD57-FCA6-47BD-9959-FB264A49F0EF}"/>
              </a:ext>
            </a:extLst>
          </p:cNvPr>
          <p:cNvSpPr>
            <a:spLocks noGrp="1"/>
          </p:cNvSpPr>
          <p:nvPr>
            <p:ph type="title"/>
          </p:nvPr>
        </p:nvSpPr>
        <p:spPr/>
        <p:txBody>
          <a:bodyPr>
            <a:normAutofit fontScale="90000"/>
          </a:bodyPr>
          <a:lstStyle/>
          <a:p>
            <a:r>
              <a:rPr lang="en-US" altLang="zh-CN" dirty="0"/>
              <a:t>Progress of DS-20K @ LNGS</a:t>
            </a:r>
            <a:endParaRPr lang="zh-CN" altLang="en-US" dirty="0"/>
          </a:p>
        </p:txBody>
      </p:sp>
      <p:pic>
        <p:nvPicPr>
          <p:cNvPr id="7" name="图片 6">
            <a:extLst>
              <a:ext uri="{FF2B5EF4-FFF2-40B4-BE49-F238E27FC236}">
                <a16:creationId xmlns:a16="http://schemas.microsoft.com/office/drawing/2014/main" id="{8997BECA-8DE2-437A-9B1E-ADC694CBCB4A}"/>
              </a:ext>
            </a:extLst>
          </p:cNvPr>
          <p:cNvPicPr>
            <a:picLocks noChangeAspect="1"/>
          </p:cNvPicPr>
          <p:nvPr/>
        </p:nvPicPr>
        <p:blipFill>
          <a:blip r:embed="rId2"/>
          <a:stretch>
            <a:fillRect/>
          </a:stretch>
        </p:blipFill>
        <p:spPr>
          <a:xfrm>
            <a:off x="1530394" y="1682584"/>
            <a:ext cx="8643416" cy="4984546"/>
          </a:xfrm>
          <a:prstGeom prst="rect">
            <a:avLst/>
          </a:prstGeom>
        </p:spPr>
      </p:pic>
      <p:sp>
        <p:nvSpPr>
          <p:cNvPr id="8" name="文本框 6">
            <a:extLst>
              <a:ext uri="{FF2B5EF4-FFF2-40B4-BE49-F238E27FC236}">
                <a16:creationId xmlns:a16="http://schemas.microsoft.com/office/drawing/2014/main" id="{28F4B619-7409-4B8F-B02B-E1EEDA1318D5}"/>
              </a:ext>
            </a:extLst>
          </p:cNvPr>
          <p:cNvSpPr txBox="1"/>
          <p:nvPr/>
        </p:nvSpPr>
        <p:spPr>
          <a:xfrm>
            <a:off x="900854" y="1348454"/>
            <a:ext cx="2926440"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a:solidFill>
                  <a:srgbClr val="FFFFFF"/>
                </a:solidFill>
                <a:latin typeface="Arial"/>
                <a:ea typeface="Arial"/>
                <a:cs typeface="Arial"/>
                <a:sym typeface="Arial"/>
              </a:defRPr>
            </a:pPr>
            <a:r>
              <a:rPr dirty="0"/>
              <a:t>C. Galbiati, UCLA-DM 202</a:t>
            </a:r>
            <a:r>
              <a:rPr lang="en-US" dirty="0"/>
              <a:t>5</a:t>
            </a:r>
            <a:endParaRPr dirty="0"/>
          </a:p>
        </p:txBody>
      </p:sp>
    </p:spTree>
    <p:extLst>
      <p:ext uri="{BB962C8B-B14F-4D97-AF65-F5344CB8AC3E}">
        <p14:creationId xmlns:p14="http://schemas.microsoft.com/office/powerpoint/2010/main" val="405780650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351314-0270-4E4A-BFA9-83D1513666AD}"/>
              </a:ext>
            </a:extLst>
          </p:cNvPr>
          <p:cNvSpPr>
            <a:spLocks noGrp="1"/>
          </p:cNvSpPr>
          <p:nvPr>
            <p:ph type="title"/>
          </p:nvPr>
        </p:nvSpPr>
        <p:spPr>
          <a:xfrm>
            <a:off x="4198374" y="381000"/>
            <a:ext cx="7307826" cy="762000"/>
          </a:xfrm>
        </p:spPr>
        <p:txBody>
          <a:bodyPr>
            <a:normAutofit/>
          </a:bodyPr>
          <a:lstStyle/>
          <a:p>
            <a:r>
              <a:rPr lang="en-US" altLang="zh-CN" dirty="0"/>
              <a:t>Underground </a:t>
            </a:r>
            <a:r>
              <a:rPr lang="en-US" altLang="zh-CN" dirty="0" err="1"/>
              <a:t>Ar</a:t>
            </a:r>
            <a:r>
              <a:rPr lang="en-US" altLang="zh-CN" dirty="0"/>
              <a:t> (suppress </a:t>
            </a:r>
            <a:r>
              <a:rPr lang="en-US" altLang="zh-CN" baseline="30000" dirty="0"/>
              <a:t>39</a:t>
            </a:r>
            <a:r>
              <a:rPr lang="en-US" altLang="zh-CN" dirty="0"/>
              <a:t>Ar)!</a:t>
            </a:r>
            <a:endParaRPr lang="zh-CN" altLang="en-US" dirty="0"/>
          </a:p>
        </p:txBody>
      </p:sp>
      <p:sp>
        <p:nvSpPr>
          <p:cNvPr id="3" name="文本占位符 2">
            <a:extLst>
              <a:ext uri="{FF2B5EF4-FFF2-40B4-BE49-F238E27FC236}">
                <a16:creationId xmlns:a16="http://schemas.microsoft.com/office/drawing/2014/main" id="{FAFDA19B-7119-4033-8A02-C12D1D19816E}"/>
              </a:ext>
            </a:extLst>
          </p:cNvPr>
          <p:cNvSpPr>
            <a:spLocks noGrp="1"/>
          </p:cNvSpPr>
          <p:nvPr>
            <p:ph type="body" idx="1"/>
          </p:nvPr>
        </p:nvSpPr>
        <p:spPr>
          <a:xfrm>
            <a:off x="685800" y="1592826"/>
            <a:ext cx="10820400" cy="4884172"/>
          </a:xfrm>
        </p:spPr>
        <p:txBody>
          <a:bodyPr/>
          <a:lstStyle/>
          <a:p>
            <a:pPr marL="0" indent="0">
              <a:buNone/>
            </a:pPr>
            <a:r>
              <a:rPr lang="en-US" altLang="zh-CN" dirty="0"/>
              <a:t>C. Galbiati, UCLA-DM 2025</a:t>
            </a:r>
          </a:p>
          <a:p>
            <a:endParaRPr lang="zh-CN" altLang="en-US" dirty="0"/>
          </a:p>
        </p:txBody>
      </p:sp>
      <p:pic>
        <p:nvPicPr>
          <p:cNvPr id="13" name="图片 12">
            <a:extLst>
              <a:ext uri="{FF2B5EF4-FFF2-40B4-BE49-F238E27FC236}">
                <a16:creationId xmlns:a16="http://schemas.microsoft.com/office/drawing/2014/main" id="{95BFED4F-BC07-4D32-978C-EBFE54AD3A96}"/>
              </a:ext>
            </a:extLst>
          </p:cNvPr>
          <p:cNvPicPr>
            <a:picLocks noChangeAspect="1"/>
          </p:cNvPicPr>
          <p:nvPr/>
        </p:nvPicPr>
        <p:blipFill>
          <a:blip r:embed="rId2"/>
          <a:stretch>
            <a:fillRect/>
          </a:stretch>
        </p:blipFill>
        <p:spPr>
          <a:xfrm>
            <a:off x="1" y="2180971"/>
            <a:ext cx="3275859" cy="4330158"/>
          </a:xfrm>
          <a:prstGeom prst="rect">
            <a:avLst/>
          </a:prstGeom>
        </p:spPr>
      </p:pic>
      <p:pic>
        <p:nvPicPr>
          <p:cNvPr id="5" name="图片 4">
            <a:extLst>
              <a:ext uri="{FF2B5EF4-FFF2-40B4-BE49-F238E27FC236}">
                <a16:creationId xmlns:a16="http://schemas.microsoft.com/office/drawing/2014/main" id="{845F5921-9F70-49AC-B898-F65F5682FE38}"/>
              </a:ext>
            </a:extLst>
          </p:cNvPr>
          <p:cNvPicPr>
            <a:picLocks noChangeAspect="1"/>
          </p:cNvPicPr>
          <p:nvPr/>
        </p:nvPicPr>
        <p:blipFill>
          <a:blip r:embed="rId3"/>
          <a:stretch>
            <a:fillRect/>
          </a:stretch>
        </p:blipFill>
        <p:spPr>
          <a:xfrm>
            <a:off x="2855711" y="2180971"/>
            <a:ext cx="9068539" cy="4296027"/>
          </a:xfrm>
          <a:prstGeom prst="rect">
            <a:avLst/>
          </a:prstGeom>
        </p:spPr>
      </p:pic>
    </p:spTree>
    <p:extLst>
      <p:ext uri="{BB962C8B-B14F-4D97-AF65-F5344CB8AC3E}">
        <p14:creationId xmlns:p14="http://schemas.microsoft.com/office/powerpoint/2010/main" val="394773263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75035" y="280333"/>
            <a:ext cx="5894053" cy="987422"/>
          </a:xfrm>
        </p:spPr>
        <p:txBody>
          <a:bodyPr>
            <a:normAutofit/>
          </a:bodyPr>
          <a:lstStyle/>
          <a:p>
            <a:r>
              <a:rPr lang="en-US" dirty="0"/>
              <a:t>DM: low hanging fruit?</a:t>
            </a:r>
          </a:p>
        </p:txBody>
      </p:sp>
      <p:sp>
        <p:nvSpPr>
          <p:cNvPr id="3" name="内容占位符 2"/>
          <p:cNvSpPr>
            <a:spLocks noGrp="1"/>
          </p:cNvSpPr>
          <p:nvPr>
            <p:ph idx="1"/>
          </p:nvPr>
        </p:nvSpPr>
        <p:spPr/>
        <p:txBody>
          <a:bodyPr/>
          <a:lstStyle/>
          <a:p>
            <a:endParaRPr lang="en-US" dirty="0"/>
          </a:p>
        </p:txBody>
      </p:sp>
      <p:sp>
        <p:nvSpPr>
          <p:cNvPr id="5" name="灯片编号占位符 4"/>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2</a:t>
            </a:fld>
            <a:endParaRPr lang="en-US" dirty="0"/>
          </a:p>
        </p:txBody>
      </p:sp>
      <p:sp>
        <p:nvSpPr>
          <p:cNvPr id="7" name="文本框 6"/>
          <p:cNvSpPr txBox="1"/>
          <p:nvPr/>
        </p:nvSpPr>
        <p:spPr>
          <a:xfrm>
            <a:off x="1574215" y="2983832"/>
            <a:ext cx="2621230" cy="369332"/>
          </a:xfrm>
          <a:prstGeom prst="rect">
            <a:avLst/>
          </a:prstGeom>
          <a:noFill/>
        </p:spPr>
        <p:txBody>
          <a:bodyPr wrap="none" rtlCol="0">
            <a:spAutoFit/>
          </a:bodyPr>
          <a:lstStyle/>
          <a:p>
            <a:r>
              <a:rPr lang="en-US" b="1" dirty="0">
                <a:solidFill>
                  <a:srgbClr val="FFFF00"/>
                </a:solidFill>
                <a:latin typeface="Arial" panose="020B0604020202020204" pitchFamily="34" charset="0"/>
                <a:cs typeface="Arial" panose="020B0604020202020204" pitchFamily="34" charset="0"/>
              </a:rPr>
              <a:t>Sanford Lab, LZ, 7 ton</a:t>
            </a:r>
          </a:p>
        </p:txBody>
      </p:sp>
      <p:pic>
        <p:nvPicPr>
          <p:cNvPr id="15" name="Picture 3" descr="A group of people posing for a photo&#10;&#10;Description automatically generated">
            <a:extLst>
              <a:ext uri="{FF2B5EF4-FFF2-40B4-BE49-F238E27FC236}">
                <a16:creationId xmlns:a16="http://schemas.microsoft.com/office/drawing/2014/main" id="{E928F24B-3C75-4E24-8B69-1C24006B44D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992" t="17472" r="11853" b="4992"/>
          <a:stretch/>
        </p:blipFill>
        <p:spPr>
          <a:xfrm>
            <a:off x="491204" y="2315213"/>
            <a:ext cx="5337775" cy="3399788"/>
          </a:xfrm>
          <a:prstGeom prst="rect">
            <a:avLst/>
          </a:prstGeom>
        </p:spPr>
      </p:pic>
      <p:grpSp>
        <p:nvGrpSpPr>
          <p:cNvPr id="10" name="组合 9">
            <a:extLst>
              <a:ext uri="{FF2B5EF4-FFF2-40B4-BE49-F238E27FC236}">
                <a16:creationId xmlns:a16="http://schemas.microsoft.com/office/drawing/2014/main" id="{0D835018-B50E-4BCB-83C1-6E77F7468210}"/>
              </a:ext>
            </a:extLst>
          </p:cNvPr>
          <p:cNvGrpSpPr/>
          <p:nvPr/>
        </p:nvGrpSpPr>
        <p:grpSpPr>
          <a:xfrm>
            <a:off x="6331314" y="2315212"/>
            <a:ext cx="5337774" cy="3399789"/>
            <a:chOff x="5880558" y="2276053"/>
            <a:chExt cx="5337774" cy="3399789"/>
          </a:xfrm>
        </p:grpSpPr>
        <p:pic>
          <p:nvPicPr>
            <p:cNvPr id="8" name="图片 7">
              <a:extLst>
                <a:ext uri="{FF2B5EF4-FFF2-40B4-BE49-F238E27FC236}">
                  <a16:creationId xmlns:a16="http://schemas.microsoft.com/office/drawing/2014/main" id="{E6531698-DAA2-4CA3-8D5F-C143827C7240}"/>
                </a:ext>
              </a:extLst>
            </p:cNvPr>
            <p:cNvPicPr>
              <a:picLocks noChangeAspect="1"/>
            </p:cNvPicPr>
            <p:nvPr/>
          </p:nvPicPr>
          <p:blipFill>
            <a:blip r:embed="rId3"/>
            <a:stretch>
              <a:fillRect/>
            </a:stretch>
          </p:blipFill>
          <p:spPr>
            <a:xfrm>
              <a:off x="5880558" y="2276053"/>
              <a:ext cx="5337774" cy="3399789"/>
            </a:xfrm>
            <a:prstGeom prst="rect">
              <a:avLst/>
            </a:prstGeom>
          </p:spPr>
        </p:pic>
        <p:sp>
          <p:nvSpPr>
            <p:cNvPr id="9" name="文本框 8">
              <a:extLst>
                <a:ext uri="{FF2B5EF4-FFF2-40B4-BE49-F238E27FC236}">
                  <a16:creationId xmlns:a16="http://schemas.microsoft.com/office/drawing/2014/main" id="{5685F18D-5551-4DE8-804E-230A726AD001}"/>
                </a:ext>
              </a:extLst>
            </p:cNvPr>
            <p:cNvSpPr txBox="1"/>
            <p:nvPr/>
          </p:nvSpPr>
          <p:spPr>
            <a:xfrm>
              <a:off x="8339665" y="2479098"/>
              <a:ext cx="254116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b="0" i="0" dirty="0">
                  <a:solidFill>
                    <a:srgbClr val="000000"/>
                  </a:solidFill>
                  <a:effectLst/>
                  <a:latin typeface="Arial" panose="020B0604020202020204" pitchFamily="34" charset="0"/>
                  <a:cs typeface="Arial" panose="020B0604020202020204" pitchFamily="34" charset="0"/>
                </a:rPr>
                <a:t>PRL 105,131302 (2010)</a:t>
              </a:r>
              <a:endParaRPr kumimoji="0" lang="zh-CN" altLang="en-US"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endParaRPr>
            </a:p>
          </p:txBody>
        </p:sp>
      </p:grpSp>
      <p:sp>
        <p:nvSpPr>
          <p:cNvPr id="11" name="文本框 10">
            <a:extLst>
              <a:ext uri="{FF2B5EF4-FFF2-40B4-BE49-F238E27FC236}">
                <a16:creationId xmlns:a16="http://schemas.microsoft.com/office/drawing/2014/main" id="{B34C5643-B7C8-479B-9B2E-41991F3C8FB0}"/>
              </a:ext>
            </a:extLst>
          </p:cNvPr>
          <p:cNvSpPr txBox="1"/>
          <p:nvPr/>
        </p:nvSpPr>
        <p:spPr>
          <a:xfrm>
            <a:off x="2788227" y="2249377"/>
            <a:ext cx="14260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rPr>
              <a:t>Xiangdong Ji</a:t>
            </a:r>
            <a:endParaRPr kumimoji="0" lang="zh-CN" altLang="en-US" sz="18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endParaRPr>
          </a:p>
        </p:txBody>
      </p:sp>
      <p:sp>
        <p:nvSpPr>
          <p:cNvPr id="25" name="文本框 24">
            <a:extLst>
              <a:ext uri="{FF2B5EF4-FFF2-40B4-BE49-F238E27FC236}">
                <a16:creationId xmlns:a16="http://schemas.microsoft.com/office/drawing/2014/main" id="{CB3D5B8F-DA05-40C8-B553-449A07C1306F}"/>
              </a:ext>
            </a:extLst>
          </p:cNvPr>
          <p:cNvSpPr txBox="1"/>
          <p:nvPr/>
        </p:nvSpPr>
        <p:spPr>
          <a:xfrm>
            <a:off x="2573185" y="2531058"/>
            <a:ext cx="41293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rPr>
              <a:t>Me</a:t>
            </a:r>
            <a:endParaRPr kumimoji="0" lang="zh-CN" altLang="en-US" sz="18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endParaRPr>
          </a:p>
        </p:txBody>
      </p:sp>
      <p:sp>
        <p:nvSpPr>
          <p:cNvPr id="26" name="文本框 25">
            <a:extLst>
              <a:ext uri="{FF2B5EF4-FFF2-40B4-BE49-F238E27FC236}">
                <a16:creationId xmlns:a16="http://schemas.microsoft.com/office/drawing/2014/main" id="{3F87B5CA-9791-4BF8-938C-08DF3854185C}"/>
              </a:ext>
            </a:extLst>
          </p:cNvPr>
          <p:cNvSpPr txBox="1"/>
          <p:nvPr/>
        </p:nvSpPr>
        <p:spPr>
          <a:xfrm>
            <a:off x="3588925" y="2517581"/>
            <a:ext cx="123366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rPr>
              <a:t>Karl Giboni</a:t>
            </a:r>
            <a:endParaRPr kumimoji="0" lang="zh-CN" altLang="en-US" sz="18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endParaRPr>
          </a:p>
        </p:txBody>
      </p:sp>
      <p:sp>
        <p:nvSpPr>
          <p:cNvPr id="27" name="文本框 26">
            <a:extLst>
              <a:ext uri="{FF2B5EF4-FFF2-40B4-BE49-F238E27FC236}">
                <a16:creationId xmlns:a16="http://schemas.microsoft.com/office/drawing/2014/main" id="{1FBBA101-4E90-472F-9D44-F8E091976908}"/>
              </a:ext>
            </a:extLst>
          </p:cNvPr>
          <p:cNvSpPr txBox="1"/>
          <p:nvPr/>
        </p:nvSpPr>
        <p:spPr>
          <a:xfrm>
            <a:off x="913246" y="2502575"/>
            <a:ext cx="1208021"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rPr>
              <a:t>Kaixuan Ni</a:t>
            </a:r>
            <a:endParaRPr kumimoji="0" lang="zh-CN" altLang="en-US" sz="1800" b="0" i="0" u="none" strike="noStrike" cap="none" spc="0" normalizeH="0" baseline="0" dirty="0">
              <a:ln>
                <a:noFill/>
              </a:ln>
              <a:solidFill>
                <a:srgbClr val="FFFF00"/>
              </a:solidFill>
              <a:effectLst/>
              <a:uFillTx/>
              <a:latin typeface="Arial" panose="020B0604020202020204" pitchFamily="34" charset="0"/>
              <a:cs typeface="Arial" panose="020B0604020202020204" pitchFamily="34" charset="0"/>
              <a:sym typeface="Century Gothic"/>
            </a:endParaRPr>
          </a:p>
        </p:txBody>
      </p:sp>
      <p:pic>
        <p:nvPicPr>
          <p:cNvPr id="36" name="Picture 6">
            <a:extLst>
              <a:ext uri="{FF2B5EF4-FFF2-40B4-BE49-F238E27FC236}">
                <a16:creationId xmlns:a16="http://schemas.microsoft.com/office/drawing/2014/main" id="{B2452C84-FCA9-41B2-8070-ACEE3FE1C71B}"/>
              </a:ext>
            </a:extLst>
          </p:cNvPr>
          <p:cNvPicPr>
            <a:picLocks noChangeAspect="1"/>
          </p:cNvPicPr>
          <p:nvPr/>
        </p:nvPicPr>
        <p:blipFill>
          <a:blip r:embed="rId4" cstate="screen"/>
          <a:stretch>
            <a:fillRect/>
          </a:stretch>
        </p:blipFill>
        <p:spPr>
          <a:xfrm>
            <a:off x="1536438" y="1320564"/>
            <a:ext cx="9421687" cy="5299699"/>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标题 1"/>
          <p:cNvSpPr txBox="1">
            <a:spLocks noGrp="1"/>
          </p:cNvSpPr>
          <p:nvPr>
            <p:ph type="title"/>
          </p:nvPr>
        </p:nvSpPr>
        <p:spPr>
          <a:xfrm>
            <a:off x="4838700" y="381000"/>
            <a:ext cx="6667500" cy="762001"/>
          </a:xfrm>
          <a:prstGeom prst="rect">
            <a:avLst/>
          </a:prstGeom>
        </p:spPr>
        <p:txBody>
          <a:bodyPr/>
          <a:lstStyle/>
          <a:p>
            <a:r>
              <a:t>Liquid xenon experiments</a:t>
            </a:r>
          </a:p>
        </p:txBody>
      </p:sp>
      <p:sp>
        <p:nvSpPr>
          <p:cNvPr id="389" name="内容占位符 2"/>
          <p:cNvSpPr txBox="1">
            <a:spLocks noGrp="1"/>
          </p:cNvSpPr>
          <p:nvPr>
            <p:ph type="body" idx="1"/>
          </p:nvPr>
        </p:nvSpPr>
        <p:spPr>
          <a:xfrm>
            <a:off x="685800" y="1142998"/>
            <a:ext cx="10820400" cy="5334001"/>
          </a:xfrm>
          <a:prstGeom prst="rect">
            <a:avLst/>
          </a:prstGeom>
        </p:spPr>
        <p:txBody>
          <a:bodyPr/>
          <a:lstStyle/>
          <a:p>
            <a:endParaRPr/>
          </a:p>
        </p:txBody>
      </p:sp>
      <p:sp>
        <p:nvSpPr>
          <p:cNvPr id="390" name="灯片编号占位符 4"/>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20</a:t>
            </a:fld>
            <a:endParaRPr/>
          </a:p>
        </p:txBody>
      </p:sp>
      <p:pic>
        <p:nvPicPr>
          <p:cNvPr id="391" name="图片 5" descr="图片 5"/>
          <p:cNvPicPr>
            <a:picLocks noChangeAspect="1"/>
          </p:cNvPicPr>
          <p:nvPr/>
        </p:nvPicPr>
        <p:blipFill>
          <a:blip r:embed="rId2"/>
          <a:stretch>
            <a:fillRect/>
          </a:stretch>
        </p:blipFill>
        <p:spPr>
          <a:xfrm>
            <a:off x="0" y="1316440"/>
            <a:ext cx="12192000" cy="5593671"/>
          </a:xfrm>
          <a:prstGeom prst="rect">
            <a:avLst/>
          </a:prstGeom>
          <a:ln w="12700">
            <a:miter lim="400000"/>
          </a:ln>
        </p:spPr>
      </p:pic>
      <p:sp>
        <p:nvSpPr>
          <p:cNvPr id="392" name="文本框 6"/>
          <p:cNvSpPr txBox="1"/>
          <p:nvPr/>
        </p:nvSpPr>
        <p:spPr>
          <a:xfrm>
            <a:off x="1383630" y="2983832"/>
            <a:ext cx="2517055" cy="3506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b="1">
                <a:latin typeface="Arial"/>
                <a:ea typeface="Arial"/>
                <a:cs typeface="Arial"/>
                <a:sym typeface="Arial"/>
              </a:defRPr>
            </a:lvl1pPr>
          </a:lstStyle>
          <a:p>
            <a:r>
              <a:t>Sanford Lab, LZ, 7 ton</a:t>
            </a:r>
          </a:p>
        </p:txBody>
      </p:sp>
      <p:sp>
        <p:nvSpPr>
          <p:cNvPr id="393" name="文本框 7"/>
          <p:cNvSpPr txBox="1"/>
          <p:nvPr/>
        </p:nvSpPr>
        <p:spPr>
          <a:xfrm>
            <a:off x="5203255" y="3168498"/>
            <a:ext cx="2796777" cy="3506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b="1">
                <a:latin typeface="Arial"/>
                <a:ea typeface="Arial"/>
                <a:cs typeface="Arial"/>
                <a:sym typeface="Arial"/>
              </a:defRPr>
            </a:lvl1pPr>
          </a:lstStyle>
          <a:p>
            <a:r>
              <a:t>LNGS, XENONnT, 6.5 ton</a:t>
            </a:r>
          </a:p>
        </p:txBody>
      </p:sp>
      <p:sp>
        <p:nvSpPr>
          <p:cNvPr id="394" name="文本框 8"/>
          <p:cNvSpPr txBox="1"/>
          <p:nvPr/>
        </p:nvSpPr>
        <p:spPr>
          <a:xfrm>
            <a:off x="8510486" y="3790405"/>
            <a:ext cx="2835286" cy="3506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b="1">
                <a:latin typeface="Arial"/>
                <a:ea typeface="Arial"/>
                <a:cs typeface="Arial"/>
                <a:sym typeface="Arial"/>
              </a:defRPr>
            </a:lvl1pPr>
          </a:lstStyle>
          <a:p>
            <a:r>
              <a:t>CJPL, PandaX-4T, 3.7 ton</a:t>
            </a:r>
          </a:p>
        </p:txBody>
      </p:sp>
      <p:pic>
        <p:nvPicPr>
          <p:cNvPr id="395" name="图片 9" descr="图片 9"/>
          <p:cNvPicPr>
            <a:picLocks noChangeAspect="1"/>
          </p:cNvPicPr>
          <p:nvPr/>
        </p:nvPicPr>
        <p:blipFill>
          <a:blip r:embed="rId3"/>
          <a:stretch>
            <a:fillRect/>
          </a:stretch>
        </p:blipFill>
        <p:spPr>
          <a:xfrm>
            <a:off x="8235367" y="4581304"/>
            <a:ext cx="3400692" cy="2252354"/>
          </a:xfrm>
          <a:prstGeom prst="rect">
            <a:avLst/>
          </a:prstGeom>
          <a:ln w="12700">
            <a:miter lim="400000"/>
          </a:ln>
        </p:spPr>
      </p:pic>
      <p:pic>
        <p:nvPicPr>
          <p:cNvPr id="396" name="Picture 2" descr="Picture 2"/>
          <p:cNvPicPr>
            <a:picLocks noChangeAspect="1"/>
          </p:cNvPicPr>
          <p:nvPr/>
        </p:nvPicPr>
        <p:blipFill>
          <a:blip r:embed="rId4"/>
          <a:stretch>
            <a:fillRect/>
          </a:stretch>
        </p:blipFill>
        <p:spPr>
          <a:xfrm>
            <a:off x="5037666" y="3881237"/>
            <a:ext cx="3023294" cy="2252354"/>
          </a:xfrm>
          <a:prstGeom prst="rect">
            <a:avLst/>
          </a:prstGeom>
          <a:ln w="12700">
            <a:miter lim="400000"/>
          </a:ln>
        </p:spPr>
      </p:pic>
      <p:pic>
        <p:nvPicPr>
          <p:cNvPr id="397" name="Picture 4" descr="Picture 4"/>
          <p:cNvPicPr>
            <a:picLocks noChangeAspect="1"/>
          </p:cNvPicPr>
          <p:nvPr/>
        </p:nvPicPr>
        <p:blipFill>
          <a:blip r:embed="rId5"/>
          <a:stretch>
            <a:fillRect/>
          </a:stretch>
        </p:blipFill>
        <p:spPr>
          <a:xfrm>
            <a:off x="785338" y="3881237"/>
            <a:ext cx="3386669" cy="2257780"/>
          </a:xfrm>
          <a:prstGeom prst="rect">
            <a:avLst/>
          </a:prstGeom>
          <a:ln w="12700">
            <a:miter lim="400000"/>
          </a:ln>
        </p:spPr>
      </p:pic>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F7E629E-1902-445D-8BAD-7E69CA416386}"/>
              </a:ext>
            </a:extLst>
          </p:cNvPr>
          <p:cNvSpPr>
            <a:spLocks noGrp="1"/>
          </p:cNvSpPr>
          <p:nvPr>
            <p:ph type="title"/>
          </p:nvPr>
        </p:nvSpPr>
        <p:spPr/>
        <p:txBody>
          <a:bodyPr>
            <a:normAutofit fontScale="90000"/>
          </a:bodyPr>
          <a:lstStyle/>
          <a:p>
            <a:r>
              <a:rPr lang="en-US" altLang="zh-CN" dirty="0"/>
              <a:t>PandaX-4T, 1.5 </a:t>
            </a:r>
            <a:r>
              <a:rPr lang="en-US" altLang="zh-CN" dirty="0" err="1"/>
              <a:t>tonne</a:t>
            </a:r>
            <a:r>
              <a:rPr lang="en-US" altLang="zh-CN" dirty="0"/>
              <a:t>*year, blinded analysis</a:t>
            </a:r>
            <a:r>
              <a:rPr lang="zh-CN" altLang="en-US" dirty="0"/>
              <a:t>，</a:t>
            </a:r>
            <a:r>
              <a:rPr lang="en-US" altLang="zh-CN" dirty="0"/>
              <a:t>Run0+1</a:t>
            </a:r>
            <a:endParaRPr lang="zh-CN" altLang="en-US" dirty="0"/>
          </a:p>
        </p:txBody>
      </p:sp>
      <p:sp>
        <p:nvSpPr>
          <p:cNvPr id="3" name="内容占位符 2">
            <a:extLst>
              <a:ext uri="{FF2B5EF4-FFF2-40B4-BE49-F238E27FC236}">
                <a16:creationId xmlns:a16="http://schemas.microsoft.com/office/drawing/2014/main" id="{29B0F084-B6B7-4E2F-8659-A673920D09D7}"/>
              </a:ext>
            </a:extLst>
          </p:cNvPr>
          <p:cNvSpPr>
            <a:spLocks noGrp="1"/>
          </p:cNvSpPr>
          <p:nvPr>
            <p:ph idx="1"/>
          </p:nvPr>
        </p:nvSpPr>
        <p:spPr/>
        <p:txBody>
          <a:bodyPr/>
          <a:lstStyle/>
          <a:p>
            <a:endParaRPr lang="zh-CN" altLang="en-US" dirty="0"/>
          </a:p>
        </p:txBody>
      </p:sp>
      <p:sp>
        <p:nvSpPr>
          <p:cNvPr id="4" name="灯片编号占位符 3">
            <a:extLst>
              <a:ext uri="{FF2B5EF4-FFF2-40B4-BE49-F238E27FC236}">
                <a16:creationId xmlns:a16="http://schemas.microsoft.com/office/drawing/2014/main" id="{C410843C-EA64-4F92-B12C-EE9B87854008}"/>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21</a:t>
            </a:fld>
            <a:endParaRPr lang="en-US"/>
          </a:p>
        </p:txBody>
      </p:sp>
      <p:pic>
        <p:nvPicPr>
          <p:cNvPr id="6" name="图片 5">
            <a:extLst>
              <a:ext uri="{FF2B5EF4-FFF2-40B4-BE49-F238E27FC236}">
                <a16:creationId xmlns:a16="http://schemas.microsoft.com/office/drawing/2014/main" id="{FCC685F9-6740-43D6-A890-118C2E5B3C7C}"/>
              </a:ext>
            </a:extLst>
          </p:cNvPr>
          <p:cNvPicPr>
            <a:picLocks noChangeAspect="1"/>
          </p:cNvPicPr>
          <p:nvPr/>
        </p:nvPicPr>
        <p:blipFill>
          <a:blip r:embed="rId2"/>
          <a:stretch>
            <a:fillRect/>
          </a:stretch>
        </p:blipFill>
        <p:spPr>
          <a:xfrm>
            <a:off x="1060925" y="1389441"/>
            <a:ext cx="3207099" cy="4841113"/>
          </a:xfrm>
          <a:prstGeom prst="rect">
            <a:avLst/>
          </a:prstGeom>
        </p:spPr>
      </p:pic>
      <p:pic>
        <p:nvPicPr>
          <p:cNvPr id="8" name="图片 7">
            <a:extLst>
              <a:ext uri="{FF2B5EF4-FFF2-40B4-BE49-F238E27FC236}">
                <a16:creationId xmlns:a16="http://schemas.microsoft.com/office/drawing/2014/main" id="{248879C9-7F7B-4441-9F24-A426C3FA6679}"/>
              </a:ext>
            </a:extLst>
          </p:cNvPr>
          <p:cNvPicPr>
            <a:picLocks noChangeAspect="1"/>
          </p:cNvPicPr>
          <p:nvPr/>
        </p:nvPicPr>
        <p:blipFill>
          <a:blip r:embed="rId3"/>
          <a:stretch>
            <a:fillRect/>
          </a:stretch>
        </p:blipFill>
        <p:spPr>
          <a:xfrm>
            <a:off x="4564798" y="1369357"/>
            <a:ext cx="6566277" cy="4860605"/>
          </a:xfrm>
          <a:prstGeom prst="rect">
            <a:avLst/>
          </a:prstGeom>
        </p:spPr>
      </p:pic>
      <p:sp>
        <p:nvSpPr>
          <p:cNvPr id="10" name="文本框 9">
            <a:extLst>
              <a:ext uri="{FF2B5EF4-FFF2-40B4-BE49-F238E27FC236}">
                <a16:creationId xmlns:a16="http://schemas.microsoft.com/office/drawing/2014/main" id="{135A23CA-D2B6-42FB-BCEC-9D92D3F4D522}"/>
              </a:ext>
            </a:extLst>
          </p:cNvPr>
          <p:cNvSpPr txBox="1"/>
          <p:nvPr/>
        </p:nvSpPr>
        <p:spPr>
          <a:xfrm>
            <a:off x="3048000" y="6284531"/>
            <a:ext cx="6096000"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altLang="zh-CN" sz="2000" i="1" dirty="0">
                <a:solidFill>
                  <a:srgbClr val="FFFFFF"/>
                </a:solidFill>
                <a:latin typeface="Arial" panose="020B0604020202020204" pitchFamily="34" charset="0"/>
                <a:cs typeface="Arial" panose="020B0604020202020204" pitchFamily="34" charset="0"/>
              </a:rPr>
              <a:t>PRL 134, 011805 (2025)</a:t>
            </a:r>
            <a:r>
              <a:rPr lang="en-US" altLang="zh-CN" sz="2000" i="1" dirty="0">
                <a:solidFill>
                  <a:srgbClr val="FFFFFF"/>
                </a:solidFill>
                <a:latin typeface="Arial" panose="020B0604020202020204" pitchFamily="34" charset="0"/>
                <a:cs typeface="Arial" panose="020B0604020202020204" pitchFamily="34" charset="0"/>
              </a:rPr>
              <a:t>,</a:t>
            </a:r>
            <a:r>
              <a:rPr lang="zh-CN" altLang="en-US" sz="2000" i="1" dirty="0">
                <a:solidFill>
                  <a:srgbClr val="FFFFFF"/>
                </a:solidFill>
                <a:latin typeface="Arial" panose="020B0604020202020204" pitchFamily="34" charset="0"/>
                <a:cs typeface="Arial" panose="020B0604020202020204" pitchFamily="34" charset="0"/>
              </a:rPr>
              <a:t> </a:t>
            </a:r>
            <a:r>
              <a:rPr lang="en-US" altLang="zh-CN" sz="2000" i="1" dirty="0" err="1">
                <a:solidFill>
                  <a:srgbClr val="FFFFFF"/>
                </a:solidFill>
                <a:latin typeface="Arial" panose="020B0604020202020204" pitchFamily="34" charset="0"/>
                <a:cs typeface="Arial" panose="020B0604020202020204" pitchFamily="34" charset="0"/>
              </a:rPr>
              <a:t>arXiv</a:t>
            </a:r>
            <a:r>
              <a:rPr lang="en-US" altLang="zh-CN" sz="2000" i="1" dirty="0">
                <a:solidFill>
                  <a:srgbClr val="FFFFFF"/>
                </a:solidFill>
                <a:latin typeface="Arial" panose="020B0604020202020204" pitchFamily="34" charset="0"/>
                <a:cs typeface="Arial" panose="020B0604020202020204" pitchFamily="34" charset="0"/>
              </a:rPr>
              <a:t>:</a:t>
            </a:r>
            <a:r>
              <a:rPr lang="it-IT" altLang="zh-CN" sz="2000" i="1" dirty="0">
                <a:solidFill>
                  <a:srgbClr val="FFFFFF"/>
                </a:solidFill>
                <a:latin typeface="Arial" panose="020B0604020202020204" pitchFamily="34" charset="0"/>
                <a:cs typeface="Arial" panose="020B0604020202020204" pitchFamily="34" charset="0"/>
              </a:rPr>
              <a:t>2408.00664</a:t>
            </a:r>
            <a:endParaRPr lang="zh-CN" altLang="en-US" sz="2000" i="1"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1060082"/>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E62DCCF-49B6-4F53-BCB6-2CACACAA8A33}"/>
              </a:ext>
            </a:extLst>
          </p:cNvPr>
          <p:cNvSpPr>
            <a:spLocks noGrp="1"/>
          </p:cNvSpPr>
          <p:nvPr>
            <p:ph type="title"/>
          </p:nvPr>
        </p:nvSpPr>
        <p:spPr>
          <a:xfrm>
            <a:off x="4838700" y="336612"/>
            <a:ext cx="6667500" cy="762000"/>
          </a:xfrm>
        </p:spPr>
        <p:txBody>
          <a:bodyPr/>
          <a:lstStyle/>
          <a:p>
            <a:r>
              <a:rPr lang="en-US" altLang="zh-CN" dirty="0" err="1"/>
              <a:t>XENONnT</a:t>
            </a:r>
            <a:r>
              <a:rPr lang="en-US" altLang="zh-CN" dirty="0"/>
              <a:t>: 3.1tonne*year</a:t>
            </a:r>
            <a:endParaRPr lang="zh-CN" altLang="en-US" dirty="0"/>
          </a:p>
        </p:txBody>
      </p:sp>
      <p:pic>
        <p:nvPicPr>
          <p:cNvPr id="11" name="图片 10">
            <a:extLst>
              <a:ext uri="{FF2B5EF4-FFF2-40B4-BE49-F238E27FC236}">
                <a16:creationId xmlns:a16="http://schemas.microsoft.com/office/drawing/2014/main" id="{DD7E76E1-1A71-4716-8A25-7BBAB3AC08BB}"/>
              </a:ext>
            </a:extLst>
          </p:cNvPr>
          <p:cNvPicPr>
            <a:picLocks noChangeAspect="1"/>
          </p:cNvPicPr>
          <p:nvPr/>
        </p:nvPicPr>
        <p:blipFill>
          <a:blip r:embed="rId2"/>
          <a:stretch>
            <a:fillRect/>
          </a:stretch>
        </p:blipFill>
        <p:spPr>
          <a:xfrm>
            <a:off x="593734" y="1506584"/>
            <a:ext cx="5502266" cy="4028445"/>
          </a:xfrm>
          <a:prstGeom prst="rect">
            <a:avLst/>
          </a:prstGeom>
        </p:spPr>
      </p:pic>
      <p:pic>
        <p:nvPicPr>
          <p:cNvPr id="13" name="图片 12">
            <a:extLst>
              <a:ext uri="{FF2B5EF4-FFF2-40B4-BE49-F238E27FC236}">
                <a16:creationId xmlns:a16="http://schemas.microsoft.com/office/drawing/2014/main" id="{CB0D9E70-1CA1-470E-BA50-77C23593DA60}"/>
              </a:ext>
            </a:extLst>
          </p:cNvPr>
          <p:cNvPicPr>
            <a:picLocks noChangeAspect="1"/>
          </p:cNvPicPr>
          <p:nvPr/>
        </p:nvPicPr>
        <p:blipFill>
          <a:blip r:embed="rId3"/>
          <a:stretch>
            <a:fillRect/>
          </a:stretch>
        </p:blipFill>
        <p:spPr>
          <a:xfrm>
            <a:off x="6880044" y="1506584"/>
            <a:ext cx="4939424" cy="4061579"/>
          </a:xfrm>
          <a:prstGeom prst="rect">
            <a:avLst/>
          </a:prstGeom>
        </p:spPr>
      </p:pic>
      <p:sp>
        <p:nvSpPr>
          <p:cNvPr id="14" name="文本框 13">
            <a:extLst>
              <a:ext uri="{FF2B5EF4-FFF2-40B4-BE49-F238E27FC236}">
                <a16:creationId xmlns:a16="http://schemas.microsoft.com/office/drawing/2014/main" id="{09CB0A4C-EC14-418C-B8FB-192EAE91B604}"/>
              </a:ext>
            </a:extLst>
          </p:cNvPr>
          <p:cNvSpPr txBox="1"/>
          <p:nvPr/>
        </p:nvSpPr>
        <p:spPr>
          <a:xfrm>
            <a:off x="593734" y="5566068"/>
            <a:ext cx="5852160" cy="923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algn="l">
              <a:buFont typeface="Arial" panose="020B0604020202020204" pitchFamily="34" charset="0"/>
              <a:buChar char="•"/>
            </a:pPr>
            <a:r>
              <a:rPr lang="it-IT" altLang="zh-CN" dirty="0">
                <a:solidFill>
                  <a:srgbClr val="FFFF00"/>
                </a:solidFill>
                <a:latin typeface="Arial" panose="020B0604020202020204" pitchFamily="34" charset="0"/>
                <a:cs typeface="Arial" panose="020B0604020202020204" pitchFamily="34" charset="0"/>
              </a:rPr>
              <a:t>Record-low ER background</a:t>
            </a:r>
            <a:r>
              <a:rPr lang="it-IT" altLang="zh-CN" dirty="0">
                <a:solidFill>
                  <a:srgbClr val="FFFFFF"/>
                </a:solidFill>
                <a:latin typeface="Arial" panose="020B0604020202020204" pitchFamily="34" charset="0"/>
                <a:cs typeface="Arial" panose="020B0604020202020204" pitchFamily="34" charset="0"/>
              </a:rPr>
              <a:t>: </a:t>
            </a:r>
            <a:r>
              <a:rPr lang="it-IT" altLang="zh-CN" b="0" i="1" dirty="0">
                <a:solidFill>
                  <a:srgbClr val="FFFFFF"/>
                </a:solidFill>
                <a:effectLst/>
                <a:latin typeface="Arial" panose="020B0604020202020204" pitchFamily="34" charset="0"/>
                <a:cs typeface="Arial" panose="020B0604020202020204" pitchFamily="34" charset="0"/>
              </a:rPr>
              <a:t>PRL 129, 161805 (2022), arXiv:</a:t>
            </a:r>
            <a:r>
              <a:rPr lang="it-IT" altLang="zh-CN" b="0" i="1" u="none" strike="noStrike" dirty="0">
                <a:solidFill>
                  <a:srgbClr val="FFFFFF"/>
                </a:solidFill>
                <a:effectLst/>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2207.11330</a:t>
            </a:r>
            <a:endParaRPr lang="it-IT" altLang="zh-CN" b="0" i="1" u="none" strike="noStrike" dirty="0">
              <a:solidFill>
                <a:srgbClr val="FFFFFF"/>
              </a:solidFill>
              <a:effectLst/>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it-IT" altLang="zh-CN" dirty="0">
                <a:solidFill>
                  <a:srgbClr val="FFFFFF"/>
                </a:solidFill>
                <a:latin typeface="Arial" panose="020B0604020202020204" pitchFamily="34" charset="0"/>
                <a:cs typeface="Arial" panose="020B0604020202020204" pitchFamily="34" charset="0"/>
              </a:rPr>
              <a:t>Rn distillation removal: &lt;1 </a:t>
            </a:r>
            <a:r>
              <a:rPr lang="it-IT" altLang="zh-CN" dirty="0">
                <a:solidFill>
                  <a:srgbClr val="FFFFFF"/>
                </a:solidFill>
                <a:latin typeface="Arial" panose="020B0604020202020204" pitchFamily="34" charset="0"/>
                <a:cs typeface="Arial" panose="020B0604020202020204" pitchFamily="34" charset="0"/>
                <a:sym typeface="Symbol" panose="05050102010706020507" pitchFamily="18" charset="2"/>
              </a:rPr>
              <a:t></a:t>
            </a:r>
            <a:r>
              <a:rPr lang="it-IT" altLang="zh-CN" dirty="0">
                <a:solidFill>
                  <a:srgbClr val="FFFFFF"/>
                </a:solidFill>
                <a:latin typeface="Arial" panose="020B0604020202020204" pitchFamily="34" charset="0"/>
                <a:cs typeface="Arial" panose="020B0604020202020204" pitchFamily="34" charset="0"/>
              </a:rPr>
              <a:t>Bq/kg, </a:t>
            </a:r>
            <a:r>
              <a:rPr lang="it-IT" altLang="zh-CN" i="1" dirty="0">
                <a:solidFill>
                  <a:srgbClr val="FFFFFF"/>
                </a:solidFill>
                <a:latin typeface="Arial" panose="020B0604020202020204" pitchFamily="34" charset="0"/>
                <a:cs typeface="Arial" panose="020B0604020202020204" pitchFamily="34" charset="0"/>
              </a:rPr>
              <a:t>2502.04209</a:t>
            </a:r>
            <a:endParaRPr lang="it-IT" altLang="zh-CN" b="0" i="1" dirty="0">
              <a:solidFill>
                <a:srgbClr val="FFFFFF"/>
              </a:solidFill>
              <a:effectLst/>
              <a:latin typeface="Arial" panose="020B0604020202020204" pitchFamily="34" charset="0"/>
              <a:cs typeface="Arial" panose="020B0604020202020204" pitchFamily="34" charset="0"/>
            </a:endParaRPr>
          </a:p>
        </p:txBody>
      </p:sp>
      <p:sp>
        <p:nvSpPr>
          <p:cNvPr id="15" name="文本框 14">
            <a:extLst>
              <a:ext uri="{FF2B5EF4-FFF2-40B4-BE49-F238E27FC236}">
                <a16:creationId xmlns:a16="http://schemas.microsoft.com/office/drawing/2014/main" id="{0B8121C7-4766-46DD-AA57-E5A21D06DC13}"/>
              </a:ext>
            </a:extLst>
          </p:cNvPr>
          <p:cNvSpPr txBox="1"/>
          <p:nvPr/>
        </p:nvSpPr>
        <p:spPr>
          <a:xfrm>
            <a:off x="7081631" y="5792002"/>
            <a:ext cx="422166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New result: </a:t>
            </a:r>
            <a:r>
              <a:rPr kumimoji="0" lang="en-US" altLang="zh-CN" sz="1800" b="0" i="1"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2502.18005</a:t>
            </a:r>
            <a:r>
              <a:rPr kumimoji="0" lang="en-US" altLang="zh-CN"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 3.1 </a:t>
            </a:r>
            <a:r>
              <a:rPr kumimoji="0" lang="en-US" altLang="zh-CN" sz="1800" b="0" i="0" u="none" strike="noStrike" cap="none" spc="0" normalizeH="0" baseline="0" dirty="0" err="1">
                <a:ln>
                  <a:noFill/>
                </a:ln>
                <a:solidFill>
                  <a:srgbClr val="FFFFFF"/>
                </a:solidFill>
                <a:effectLst/>
                <a:uFillTx/>
                <a:latin typeface="Arial" panose="020B0604020202020204" pitchFamily="34" charset="0"/>
                <a:cs typeface="Arial" panose="020B0604020202020204" pitchFamily="34" charset="0"/>
                <a:sym typeface="Century Gothic"/>
              </a:rPr>
              <a:t>tonne</a:t>
            </a:r>
            <a:r>
              <a:rPr kumimoji="0" lang="en-US" altLang="zh-CN"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*year</a:t>
            </a:r>
            <a:endParaRPr kumimoji="0" lang="zh-CN" altLang="en-US"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sp>
        <p:nvSpPr>
          <p:cNvPr id="16" name="直接连接符 6">
            <a:extLst>
              <a:ext uri="{FF2B5EF4-FFF2-40B4-BE49-F238E27FC236}">
                <a16:creationId xmlns:a16="http://schemas.microsoft.com/office/drawing/2014/main" id="{410BDCE5-B766-4484-AB28-95943ECED42C}"/>
              </a:ext>
            </a:extLst>
          </p:cNvPr>
          <p:cNvSpPr/>
          <p:nvPr/>
        </p:nvSpPr>
        <p:spPr>
          <a:xfrm>
            <a:off x="6445894" y="1612701"/>
            <a:ext cx="1" cy="3730917"/>
          </a:xfrm>
          <a:prstGeom prst="line">
            <a:avLst/>
          </a:prstGeom>
          <a:ln w="19050">
            <a:solidFill>
              <a:srgbClr val="FFFFFF"/>
            </a:solidFill>
          </a:ln>
        </p:spPr>
        <p:txBody>
          <a:bodyPr lIns="45719" rIns="45719"/>
          <a:lstStyle/>
          <a:p>
            <a:pPr>
              <a:defRPr>
                <a:solidFill>
                  <a:srgbClr val="FFFFFF"/>
                </a:solidFill>
              </a:defRPr>
            </a:pPr>
            <a:endParaRPr/>
          </a:p>
        </p:txBody>
      </p:sp>
    </p:spTree>
    <p:extLst>
      <p:ext uri="{BB962C8B-B14F-4D97-AF65-F5344CB8AC3E}">
        <p14:creationId xmlns:p14="http://schemas.microsoft.com/office/powerpoint/2010/main" val="228025776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标题 1"/>
          <p:cNvSpPr txBox="1">
            <a:spLocks noGrp="1"/>
          </p:cNvSpPr>
          <p:nvPr>
            <p:ph type="title"/>
          </p:nvPr>
        </p:nvSpPr>
        <p:spPr>
          <a:xfrm>
            <a:off x="4838700" y="381000"/>
            <a:ext cx="6667500" cy="762001"/>
          </a:xfrm>
          <a:prstGeom prst="rect">
            <a:avLst/>
          </a:prstGeom>
        </p:spPr>
        <p:txBody>
          <a:bodyPr>
            <a:noAutofit/>
          </a:bodyPr>
          <a:lstStyle>
            <a:lvl1pPr defTabSz="640079">
              <a:defRPr sz="2520"/>
            </a:lvl1pPr>
          </a:lstStyle>
          <a:p>
            <a:r>
              <a:rPr lang="en-US" altLang="zh-CN" sz="4000" dirty="0"/>
              <a:t>LZ 4.2 </a:t>
            </a:r>
            <a:r>
              <a:rPr lang="en-US" altLang="zh-CN" sz="4000" dirty="0" err="1"/>
              <a:t>tonne</a:t>
            </a:r>
            <a:r>
              <a:rPr lang="en-US" altLang="zh-CN" sz="4000" dirty="0"/>
              <a:t>*year</a:t>
            </a:r>
            <a:endParaRPr sz="4000" dirty="0"/>
          </a:p>
        </p:txBody>
      </p:sp>
      <p:sp>
        <p:nvSpPr>
          <p:cNvPr id="408" name="内容占位符 2"/>
          <p:cNvSpPr txBox="1">
            <a:spLocks noGrp="1"/>
          </p:cNvSpPr>
          <p:nvPr>
            <p:ph type="body" idx="1"/>
          </p:nvPr>
        </p:nvSpPr>
        <p:spPr>
          <a:xfrm>
            <a:off x="7149349" y="5516562"/>
            <a:ext cx="10820400" cy="1142998"/>
          </a:xfrm>
          <a:prstGeom prst="rect">
            <a:avLst/>
          </a:prstGeom>
        </p:spPr>
        <p:txBody>
          <a:bodyPr>
            <a:normAutofit/>
          </a:bodyPr>
          <a:lstStyle/>
          <a:p>
            <a:r>
              <a:rPr lang="en-US" altLang="zh-CN" dirty="0"/>
              <a:t>Latest results: </a:t>
            </a:r>
            <a:r>
              <a:rPr lang="en-US" altLang="zh-CN" i="1" dirty="0"/>
              <a:t>arXiv:2410.17036</a:t>
            </a:r>
            <a:endParaRPr lang="en-US" i="1" dirty="0"/>
          </a:p>
          <a:p>
            <a:r>
              <a:rPr lang="en-US" dirty="0"/>
              <a:t>Leading </a:t>
            </a:r>
            <a:r>
              <a:rPr lang="en-US" altLang="zh-CN" dirty="0"/>
              <a:t>DM exclusion</a:t>
            </a:r>
            <a:endParaRPr lang="en-US" dirty="0"/>
          </a:p>
        </p:txBody>
      </p:sp>
      <p:sp>
        <p:nvSpPr>
          <p:cNvPr id="409" name="灯片编号占位符 3"/>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23</a:t>
            </a:fld>
            <a:endParaRPr/>
          </a:p>
        </p:txBody>
      </p:sp>
      <p:pic>
        <p:nvPicPr>
          <p:cNvPr id="3" name="图片 2">
            <a:extLst>
              <a:ext uri="{FF2B5EF4-FFF2-40B4-BE49-F238E27FC236}">
                <a16:creationId xmlns:a16="http://schemas.microsoft.com/office/drawing/2014/main" id="{A509AE27-CA3F-4FB5-BDA6-6EF358CCB539}"/>
              </a:ext>
            </a:extLst>
          </p:cNvPr>
          <p:cNvPicPr>
            <a:picLocks noChangeAspect="1"/>
          </p:cNvPicPr>
          <p:nvPr/>
        </p:nvPicPr>
        <p:blipFill>
          <a:blip r:embed="rId2"/>
          <a:stretch>
            <a:fillRect/>
          </a:stretch>
        </p:blipFill>
        <p:spPr>
          <a:xfrm>
            <a:off x="188921" y="1514776"/>
            <a:ext cx="3562905" cy="3810105"/>
          </a:xfrm>
          <a:prstGeom prst="rect">
            <a:avLst/>
          </a:prstGeom>
        </p:spPr>
      </p:pic>
      <p:pic>
        <p:nvPicPr>
          <p:cNvPr id="5" name="图片 4">
            <a:extLst>
              <a:ext uri="{FF2B5EF4-FFF2-40B4-BE49-F238E27FC236}">
                <a16:creationId xmlns:a16="http://schemas.microsoft.com/office/drawing/2014/main" id="{E469B18C-B286-476E-B4D1-A129B4923CD0}"/>
              </a:ext>
            </a:extLst>
          </p:cNvPr>
          <p:cNvPicPr>
            <a:picLocks noChangeAspect="1"/>
          </p:cNvPicPr>
          <p:nvPr/>
        </p:nvPicPr>
        <p:blipFill>
          <a:blip r:embed="rId3"/>
          <a:stretch>
            <a:fillRect/>
          </a:stretch>
        </p:blipFill>
        <p:spPr>
          <a:xfrm>
            <a:off x="3782328" y="1514776"/>
            <a:ext cx="2778947" cy="3828445"/>
          </a:xfrm>
          <a:prstGeom prst="rect">
            <a:avLst/>
          </a:prstGeom>
        </p:spPr>
      </p:pic>
      <p:pic>
        <p:nvPicPr>
          <p:cNvPr id="7" name="图片 6">
            <a:extLst>
              <a:ext uri="{FF2B5EF4-FFF2-40B4-BE49-F238E27FC236}">
                <a16:creationId xmlns:a16="http://schemas.microsoft.com/office/drawing/2014/main" id="{88852C44-B512-450A-AD4D-89C2F8C3CF45}"/>
              </a:ext>
            </a:extLst>
          </p:cNvPr>
          <p:cNvPicPr>
            <a:picLocks noChangeAspect="1"/>
          </p:cNvPicPr>
          <p:nvPr/>
        </p:nvPicPr>
        <p:blipFill>
          <a:blip r:embed="rId4"/>
          <a:stretch>
            <a:fillRect/>
          </a:stretch>
        </p:blipFill>
        <p:spPr>
          <a:xfrm>
            <a:off x="6838032" y="1504502"/>
            <a:ext cx="5237089" cy="3828445"/>
          </a:xfrm>
          <a:prstGeom prst="rect">
            <a:avLst/>
          </a:prstGeom>
        </p:spPr>
      </p:pic>
      <p:sp>
        <p:nvSpPr>
          <p:cNvPr id="8" name="文本框 7">
            <a:extLst>
              <a:ext uri="{FF2B5EF4-FFF2-40B4-BE49-F238E27FC236}">
                <a16:creationId xmlns:a16="http://schemas.microsoft.com/office/drawing/2014/main" id="{0AA5500D-100F-4F64-90EB-CBB70CD0732B}"/>
              </a:ext>
            </a:extLst>
          </p:cNvPr>
          <p:cNvSpPr txBox="1"/>
          <p:nvPr/>
        </p:nvSpPr>
        <p:spPr>
          <a:xfrm>
            <a:off x="319825" y="5496442"/>
            <a:ext cx="6241450" cy="1015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marR="0" indent="-34290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altLang="zh-CN" sz="20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Tag radon daughter Pb214 </a:t>
            </a:r>
            <a:r>
              <a:rPr lang="en-US" altLang="zh-CN" sz="2000" dirty="0">
                <a:solidFill>
                  <a:srgbClr val="FFFFFF"/>
                </a:solidFill>
                <a:latin typeface="Arial" panose="020B0604020202020204" pitchFamily="34" charset="0"/>
                <a:cs typeface="Arial" panose="020B0604020202020204" pitchFamily="34" charset="0"/>
              </a:rPr>
              <a:t>via Po218-Pb214 (t</a:t>
            </a:r>
            <a:r>
              <a:rPr lang="en-US" altLang="zh-CN" sz="2000" baseline="-25000" dirty="0">
                <a:solidFill>
                  <a:srgbClr val="FFFFFF"/>
                </a:solidFill>
                <a:latin typeface="Arial" panose="020B0604020202020204" pitchFamily="34" charset="0"/>
                <a:cs typeface="Arial" panose="020B0604020202020204" pitchFamily="34" charset="0"/>
              </a:rPr>
              <a:t>1/2</a:t>
            </a:r>
            <a:r>
              <a:rPr lang="en-US" altLang="zh-CN" sz="2000" dirty="0">
                <a:solidFill>
                  <a:srgbClr val="FFFFFF"/>
                </a:solidFill>
                <a:latin typeface="Arial" panose="020B0604020202020204" pitchFamily="34" charset="0"/>
                <a:cs typeface="Arial" panose="020B0604020202020204" pitchFamily="34" charset="0"/>
              </a:rPr>
              <a:t> = 27 min)</a:t>
            </a:r>
            <a:endParaRPr kumimoji="0" lang="en-US" altLang="zh-CN" sz="20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a:p>
            <a:pPr marL="342900" marR="0" indent="-34290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altLang="zh-CN" sz="20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Untagged Rn rate: 1.8 micro-</a:t>
            </a:r>
            <a:r>
              <a:rPr kumimoji="0" lang="en-US" altLang="zh-CN" sz="2000" b="0" i="0" u="none" strike="noStrike" cap="none" spc="0" normalizeH="0" baseline="0" dirty="0" err="1">
                <a:ln>
                  <a:noFill/>
                </a:ln>
                <a:solidFill>
                  <a:srgbClr val="FFFFFF"/>
                </a:solidFill>
                <a:effectLst/>
                <a:uFillTx/>
                <a:latin typeface="Arial" panose="020B0604020202020204" pitchFamily="34" charset="0"/>
                <a:cs typeface="Arial" panose="020B0604020202020204" pitchFamily="34" charset="0"/>
                <a:sym typeface="Century Gothic"/>
              </a:rPr>
              <a:t>Bq</a:t>
            </a:r>
            <a:r>
              <a:rPr kumimoji="0" lang="en-US" altLang="zh-CN" sz="20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/kg</a:t>
            </a:r>
          </a:p>
        </p:txBody>
      </p:sp>
      <p:sp>
        <p:nvSpPr>
          <p:cNvPr id="18" name="直接连接符 6">
            <a:extLst>
              <a:ext uri="{FF2B5EF4-FFF2-40B4-BE49-F238E27FC236}">
                <a16:creationId xmlns:a16="http://schemas.microsoft.com/office/drawing/2014/main" id="{CF311583-16C2-4C56-BB2E-FD3C07458C96}"/>
              </a:ext>
            </a:extLst>
          </p:cNvPr>
          <p:cNvSpPr/>
          <p:nvPr/>
        </p:nvSpPr>
        <p:spPr>
          <a:xfrm>
            <a:off x="6694516" y="1563539"/>
            <a:ext cx="1" cy="3730917"/>
          </a:xfrm>
          <a:prstGeom prst="line">
            <a:avLst/>
          </a:prstGeom>
          <a:ln w="19050">
            <a:solidFill>
              <a:srgbClr val="FFFFFF"/>
            </a:solidFill>
          </a:ln>
        </p:spPr>
        <p:txBody>
          <a:bodyPr lIns="45719" rIns="45719"/>
          <a:lstStyle/>
          <a:p>
            <a:pPr>
              <a:defRPr>
                <a:solidFill>
                  <a:srgbClr val="FFFFFF"/>
                </a:solidFill>
              </a:defRPr>
            </a:pPr>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21D3A6-9A3D-49D6-9BD5-694352683940}"/>
              </a:ext>
            </a:extLst>
          </p:cNvPr>
          <p:cNvSpPr>
            <a:spLocks noGrp="1"/>
          </p:cNvSpPr>
          <p:nvPr>
            <p:ph type="title"/>
          </p:nvPr>
        </p:nvSpPr>
        <p:spPr/>
        <p:txBody>
          <a:bodyPr/>
          <a:lstStyle/>
          <a:p>
            <a:r>
              <a:rPr lang="en-US" altLang="zh-CN" dirty="0"/>
              <a:t>Spin-dependent interactions</a:t>
            </a:r>
            <a:endParaRPr lang="zh-CN" altLang="en-US" dirty="0"/>
          </a:p>
        </p:txBody>
      </p:sp>
      <p:sp>
        <p:nvSpPr>
          <p:cNvPr id="3" name="文本占位符 2">
            <a:extLst>
              <a:ext uri="{FF2B5EF4-FFF2-40B4-BE49-F238E27FC236}">
                <a16:creationId xmlns:a16="http://schemas.microsoft.com/office/drawing/2014/main" id="{21C5D708-B341-476A-8A7B-4AA073E28248}"/>
              </a:ext>
            </a:extLst>
          </p:cNvPr>
          <p:cNvSpPr>
            <a:spLocks noGrp="1"/>
          </p:cNvSpPr>
          <p:nvPr>
            <p:ph type="body" idx="1"/>
          </p:nvPr>
        </p:nvSpPr>
        <p:spPr/>
        <p:txBody>
          <a:bodyPr/>
          <a:lstStyle/>
          <a:p>
            <a:endParaRPr lang="zh-CN" altLang="en-US" dirty="0"/>
          </a:p>
        </p:txBody>
      </p:sp>
      <p:pic>
        <p:nvPicPr>
          <p:cNvPr id="7" name="图片 6">
            <a:extLst>
              <a:ext uri="{FF2B5EF4-FFF2-40B4-BE49-F238E27FC236}">
                <a16:creationId xmlns:a16="http://schemas.microsoft.com/office/drawing/2014/main" id="{DF4D9AD0-8395-4DE8-89C8-7BB022E191D0}"/>
              </a:ext>
            </a:extLst>
          </p:cNvPr>
          <p:cNvPicPr>
            <a:picLocks noChangeAspect="1"/>
          </p:cNvPicPr>
          <p:nvPr/>
        </p:nvPicPr>
        <p:blipFill>
          <a:blip r:embed="rId2"/>
          <a:stretch>
            <a:fillRect/>
          </a:stretch>
        </p:blipFill>
        <p:spPr>
          <a:xfrm>
            <a:off x="6725264" y="1870654"/>
            <a:ext cx="4988170" cy="3518259"/>
          </a:xfrm>
          <a:prstGeom prst="rect">
            <a:avLst/>
          </a:prstGeom>
        </p:spPr>
      </p:pic>
      <p:pic>
        <p:nvPicPr>
          <p:cNvPr id="8" name="图片 7">
            <a:extLst>
              <a:ext uri="{FF2B5EF4-FFF2-40B4-BE49-F238E27FC236}">
                <a16:creationId xmlns:a16="http://schemas.microsoft.com/office/drawing/2014/main" id="{298AE2D3-C3D9-40B1-86FA-97D03725F52F}"/>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439223" y="1866155"/>
            <a:ext cx="5866414" cy="3522758"/>
          </a:xfrm>
          <a:prstGeom prst="rect">
            <a:avLst/>
          </a:prstGeom>
          <a:solidFill>
            <a:srgbClr val="FFFFFF"/>
          </a:solidFill>
        </p:spPr>
      </p:pic>
      <p:cxnSp>
        <p:nvCxnSpPr>
          <p:cNvPr id="9" name="直接箭头连接符 8">
            <a:extLst>
              <a:ext uri="{FF2B5EF4-FFF2-40B4-BE49-F238E27FC236}">
                <a16:creationId xmlns:a16="http://schemas.microsoft.com/office/drawing/2014/main" id="{6A35A16F-5037-4FA3-B968-09E21C3C37C3}"/>
              </a:ext>
            </a:extLst>
          </p:cNvPr>
          <p:cNvCxnSpPr>
            <a:cxnSpLocks/>
          </p:cNvCxnSpPr>
          <p:nvPr/>
        </p:nvCxnSpPr>
        <p:spPr>
          <a:xfrm>
            <a:off x="2336252" y="1936956"/>
            <a:ext cx="0" cy="430161"/>
          </a:xfrm>
          <a:prstGeom prst="straightConnector1">
            <a:avLst/>
          </a:prstGeom>
          <a:noFill/>
          <a:ln w="381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cxnSp>
        <p:nvCxnSpPr>
          <p:cNvPr id="10" name="直接箭头连接符 9">
            <a:extLst>
              <a:ext uri="{FF2B5EF4-FFF2-40B4-BE49-F238E27FC236}">
                <a16:creationId xmlns:a16="http://schemas.microsoft.com/office/drawing/2014/main" id="{C69F8EC0-98F9-4798-B66F-1DE1DEF50539}"/>
              </a:ext>
            </a:extLst>
          </p:cNvPr>
          <p:cNvCxnSpPr>
            <a:cxnSpLocks/>
          </p:cNvCxnSpPr>
          <p:nvPr/>
        </p:nvCxnSpPr>
        <p:spPr>
          <a:xfrm>
            <a:off x="3729699" y="2428569"/>
            <a:ext cx="0" cy="322554"/>
          </a:xfrm>
          <a:prstGeom prst="straightConnector1">
            <a:avLst/>
          </a:prstGeom>
          <a:noFill/>
          <a:ln w="381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pic>
        <p:nvPicPr>
          <p:cNvPr id="18" name="图片 17">
            <a:extLst>
              <a:ext uri="{FF2B5EF4-FFF2-40B4-BE49-F238E27FC236}">
                <a16:creationId xmlns:a16="http://schemas.microsoft.com/office/drawing/2014/main" id="{E1A34221-53AC-40DD-9A91-FA4D2A75B0EF}"/>
              </a:ext>
            </a:extLst>
          </p:cNvPr>
          <p:cNvPicPr>
            <a:picLocks noChangeAspect="1"/>
          </p:cNvPicPr>
          <p:nvPr/>
        </p:nvPicPr>
        <p:blipFill>
          <a:blip r:embed="rId4"/>
          <a:stretch>
            <a:fillRect/>
          </a:stretch>
        </p:blipFill>
        <p:spPr>
          <a:xfrm>
            <a:off x="6725264" y="1866155"/>
            <a:ext cx="4909200" cy="3518260"/>
          </a:xfrm>
          <a:prstGeom prst="rect">
            <a:avLst/>
          </a:prstGeom>
        </p:spPr>
      </p:pic>
      <p:sp>
        <p:nvSpPr>
          <p:cNvPr id="20" name="文本框 19">
            <a:extLst>
              <a:ext uri="{FF2B5EF4-FFF2-40B4-BE49-F238E27FC236}">
                <a16:creationId xmlns:a16="http://schemas.microsoft.com/office/drawing/2014/main" id="{65942203-FDAD-40D2-BFBB-E2F71B8FF6C4}"/>
              </a:ext>
            </a:extLst>
          </p:cNvPr>
          <p:cNvSpPr txBox="1"/>
          <p:nvPr/>
        </p:nvSpPr>
        <p:spPr>
          <a:xfrm>
            <a:off x="7139449" y="5530335"/>
            <a:ext cx="6096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US" altLang="zh-CN" i="1" dirty="0">
                <a:solidFill>
                  <a:srgbClr val="FFFFFF"/>
                </a:solidFill>
                <a:latin typeface="Arial" panose="020B0604020202020204" pitchFamily="34" charset="0"/>
                <a:cs typeface="Arial" panose="020B0604020202020204" pitchFamily="34" charset="0"/>
              </a:rPr>
              <a:t>LZ 4.2 </a:t>
            </a:r>
            <a:r>
              <a:rPr lang="en-US" altLang="zh-CN" i="1" dirty="0" err="1">
                <a:solidFill>
                  <a:srgbClr val="FFFFFF"/>
                </a:solidFill>
                <a:latin typeface="Arial" panose="020B0604020202020204" pitchFamily="34" charset="0"/>
                <a:cs typeface="Arial" panose="020B0604020202020204" pitchFamily="34" charset="0"/>
              </a:rPr>
              <a:t>tonne</a:t>
            </a:r>
            <a:r>
              <a:rPr lang="en-US" altLang="zh-CN" i="1" dirty="0">
                <a:solidFill>
                  <a:srgbClr val="FFFFFF"/>
                </a:solidFill>
                <a:latin typeface="Arial" panose="020B0604020202020204" pitchFamily="34" charset="0"/>
                <a:cs typeface="Arial" panose="020B0604020202020204" pitchFamily="34" charset="0"/>
              </a:rPr>
              <a:t>*year, arXiv:2410.17036</a:t>
            </a:r>
            <a:endParaRPr lang="zh-CN" altLang="en-US"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04284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7C87D0-DD61-4454-B99A-2321621CF956}"/>
              </a:ext>
            </a:extLst>
          </p:cNvPr>
          <p:cNvSpPr>
            <a:spLocks noGrp="1"/>
          </p:cNvSpPr>
          <p:nvPr>
            <p:ph type="title"/>
          </p:nvPr>
        </p:nvSpPr>
        <p:spPr>
          <a:xfrm>
            <a:off x="3932903" y="381000"/>
            <a:ext cx="7573297" cy="762000"/>
          </a:xfrm>
        </p:spPr>
        <p:txBody>
          <a:bodyPr>
            <a:normAutofit/>
          </a:bodyPr>
          <a:lstStyle/>
          <a:p>
            <a:r>
              <a:rPr lang="en-US" altLang="zh-CN" dirty="0"/>
              <a:t>ER data also powerful</a:t>
            </a:r>
            <a:endParaRPr lang="zh-CN" altLang="en-US" dirty="0"/>
          </a:p>
        </p:txBody>
      </p:sp>
      <p:sp>
        <p:nvSpPr>
          <p:cNvPr id="3" name="文本占位符 2">
            <a:extLst>
              <a:ext uri="{FF2B5EF4-FFF2-40B4-BE49-F238E27FC236}">
                <a16:creationId xmlns:a16="http://schemas.microsoft.com/office/drawing/2014/main" id="{7F58DA08-A8C0-4F01-AB56-C9CE82E334AB}"/>
              </a:ext>
            </a:extLst>
          </p:cNvPr>
          <p:cNvSpPr>
            <a:spLocks noGrp="1"/>
          </p:cNvSpPr>
          <p:nvPr>
            <p:ph type="body" idx="1"/>
          </p:nvPr>
        </p:nvSpPr>
        <p:spPr>
          <a:xfrm>
            <a:off x="4532261" y="5553663"/>
            <a:ext cx="10820400" cy="910967"/>
          </a:xfrm>
        </p:spPr>
        <p:txBody>
          <a:bodyPr>
            <a:normAutofit/>
          </a:bodyPr>
          <a:lstStyle/>
          <a:p>
            <a:pPr marL="0" indent="0" algn="l">
              <a:buNone/>
            </a:pPr>
            <a:r>
              <a:rPr lang="it-IT" altLang="zh-CN" b="0" i="1" dirty="0">
                <a:effectLst/>
                <a:latin typeface="Arial" panose="020B0604020202020204" pitchFamily="34" charset="0"/>
                <a:cs typeface="Arial" panose="020B0604020202020204" pitchFamily="34" charset="0"/>
              </a:rPr>
              <a:t>PandaX-4T, PRL 134, 071004</a:t>
            </a:r>
            <a:r>
              <a:rPr lang="it-IT" altLang="zh-CN" i="1" dirty="0">
                <a:latin typeface="Arial" panose="020B0604020202020204" pitchFamily="34" charset="0"/>
                <a:cs typeface="Arial" panose="020B0604020202020204" pitchFamily="34" charset="0"/>
              </a:rPr>
              <a:t> (2025), arXiv:</a:t>
            </a:r>
            <a:r>
              <a:rPr lang="it-IT" altLang="zh-CN" i="1" dirty="0">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2409.00773</a:t>
            </a:r>
            <a:endParaRPr lang="it-IT" altLang="zh-CN" i="1" dirty="0">
              <a:latin typeface="Arial" panose="020B0604020202020204" pitchFamily="34" charset="0"/>
              <a:cs typeface="Arial" panose="020B0604020202020204" pitchFamily="34" charset="0"/>
            </a:endParaRPr>
          </a:p>
          <a:p>
            <a:endParaRPr lang="zh-CN" altLang="en-US" dirty="0"/>
          </a:p>
        </p:txBody>
      </p:sp>
      <p:pic>
        <p:nvPicPr>
          <p:cNvPr id="5" name="图片 4">
            <a:extLst>
              <a:ext uri="{FF2B5EF4-FFF2-40B4-BE49-F238E27FC236}">
                <a16:creationId xmlns:a16="http://schemas.microsoft.com/office/drawing/2014/main" id="{6A29D40D-C177-47FD-AF4A-3227425BBAA5}"/>
              </a:ext>
            </a:extLst>
          </p:cNvPr>
          <p:cNvPicPr>
            <a:picLocks noChangeAspect="1"/>
          </p:cNvPicPr>
          <p:nvPr/>
        </p:nvPicPr>
        <p:blipFill>
          <a:blip r:embed="rId3"/>
          <a:stretch>
            <a:fillRect/>
          </a:stretch>
        </p:blipFill>
        <p:spPr>
          <a:xfrm>
            <a:off x="3087330" y="1771765"/>
            <a:ext cx="5171768" cy="3620243"/>
          </a:xfrm>
          <a:prstGeom prst="rect">
            <a:avLst/>
          </a:prstGeom>
        </p:spPr>
      </p:pic>
      <p:pic>
        <p:nvPicPr>
          <p:cNvPr id="8" name="图片 7">
            <a:extLst>
              <a:ext uri="{FF2B5EF4-FFF2-40B4-BE49-F238E27FC236}">
                <a16:creationId xmlns:a16="http://schemas.microsoft.com/office/drawing/2014/main" id="{332F5970-3864-4415-B158-BF76AC081F15}"/>
              </a:ext>
            </a:extLst>
          </p:cNvPr>
          <p:cNvPicPr>
            <a:picLocks noChangeAspect="1"/>
          </p:cNvPicPr>
          <p:nvPr/>
        </p:nvPicPr>
        <p:blipFill rotWithShape="1">
          <a:blip r:embed="rId4"/>
          <a:srcRect l="67872" t="16653"/>
          <a:stretch/>
        </p:blipFill>
        <p:spPr>
          <a:xfrm>
            <a:off x="117988" y="1771766"/>
            <a:ext cx="2851354" cy="3620243"/>
          </a:xfrm>
          <a:prstGeom prst="rect">
            <a:avLst/>
          </a:prstGeom>
          <a:ln>
            <a:solidFill>
              <a:schemeClr val="bg1"/>
            </a:solidFill>
          </a:ln>
        </p:spPr>
      </p:pic>
      <p:grpSp>
        <p:nvGrpSpPr>
          <p:cNvPr id="9" name="组合 8">
            <a:extLst>
              <a:ext uri="{FF2B5EF4-FFF2-40B4-BE49-F238E27FC236}">
                <a16:creationId xmlns:a16="http://schemas.microsoft.com/office/drawing/2014/main" id="{4D18B6F3-F69D-4D0D-BB66-AF251F262768}"/>
              </a:ext>
            </a:extLst>
          </p:cNvPr>
          <p:cNvGrpSpPr/>
          <p:nvPr/>
        </p:nvGrpSpPr>
        <p:grpSpPr>
          <a:xfrm>
            <a:off x="8388829" y="1771765"/>
            <a:ext cx="3707305" cy="3620242"/>
            <a:chOff x="7945002" y="482369"/>
            <a:chExt cx="3707305" cy="3117942"/>
          </a:xfrm>
        </p:grpSpPr>
        <p:pic>
          <p:nvPicPr>
            <p:cNvPr id="10" name="图片 9">
              <a:extLst>
                <a:ext uri="{FF2B5EF4-FFF2-40B4-BE49-F238E27FC236}">
                  <a16:creationId xmlns:a16="http://schemas.microsoft.com/office/drawing/2014/main" id="{D4257664-A8E9-4C3F-A601-1BD04B23EDD6}"/>
                </a:ext>
              </a:extLst>
            </p:cNvPr>
            <p:cNvPicPr>
              <a:picLocks noChangeAspect="1"/>
            </p:cNvPicPr>
            <p:nvPr/>
          </p:nvPicPr>
          <p:blipFill rotWithShape="1">
            <a:blip r:embed="rId5"/>
            <a:srcRect b="53482"/>
            <a:stretch/>
          </p:blipFill>
          <p:spPr>
            <a:xfrm>
              <a:off x="7945004" y="482369"/>
              <a:ext cx="3707303" cy="2671892"/>
            </a:xfrm>
            <a:prstGeom prst="rect">
              <a:avLst/>
            </a:prstGeom>
          </p:spPr>
        </p:pic>
        <p:pic>
          <p:nvPicPr>
            <p:cNvPr id="11" name="图片 10">
              <a:extLst>
                <a:ext uri="{FF2B5EF4-FFF2-40B4-BE49-F238E27FC236}">
                  <a16:creationId xmlns:a16="http://schemas.microsoft.com/office/drawing/2014/main" id="{7F3D8F45-7F4D-4937-ACE0-7729DB7B0F44}"/>
                </a:ext>
              </a:extLst>
            </p:cNvPr>
            <p:cNvPicPr>
              <a:picLocks noChangeAspect="1"/>
            </p:cNvPicPr>
            <p:nvPr/>
          </p:nvPicPr>
          <p:blipFill rotWithShape="1">
            <a:blip r:embed="rId5"/>
            <a:srcRect t="92283"/>
            <a:stretch/>
          </p:blipFill>
          <p:spPr>
            <a:xfrm>
              <a:off x="7945003" y="3157020"/>
              <a:ext cx="3707303" cy="443291"/>
            </a:xfrm>
            <a:prstGeom prst="rect">
              <a:avLst/>
            </a:prstGeom>
          </p:spPr>
        </p:pic>
        <p:sp>
          <p:nvSpPr>
            <p:cNvPr id="12" name="矩形 11">
              <a:extLst>
                <a:ext uri="{FF2B5EF4-FFF2-40B4-BE49-F238E27FC236}">
                  <a16:creationId xmlns:a16="http://schemas.microsoft.com/office/drawing/2014/main" id="{7BAE6A38-06EE-4200-AFC8-1C861129FCEB}"/>
                </a:ext>
              </a:extLst>
            </p:cNvPr>
            <p:cNvSpPr/>
            <p:nvPr/>
          </p:nvSpPr>
          <p:spPr>
            <a:xfrm>
              <a:off x="7945002" y="2969703"/>
              <a:ext cx="545285" cy="218114"/>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6155322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5" name="Title 1"/>
          <p:cNvSpPr txBox="1">
            <a:spLocks noGrp="1"/>
          </p:cNvSpPr>
          <p:nvPr>
            <p:ph type="title"/>
          </p:nvPr>
        </p:nvSpPr>
        <p:spPr>
          <a:xfrm>
            <a:off x="4838700" y="381000"/>
            <a:ext cx="6667500" cy="762001"/>
          </a:xfrm>
          <a:prstGeom prst="rect">
            <a:avLst/>
          </a:prstGeom>
        </p:spPr>
        <p:txBody>
          <a:bodyPr>
            <a:normAutofit/>
          </a:bodyPr>
          <a:lstStyle/>
          <a:p>
            <a:r>
              <a:rPr lang="en-US" dirty="0"/>
              <a:t>Accessing light DM: </a:t>
            </a:r>
            <a:r>
              <a:rPr dirty="0"/>
              <a:t>S2-only</a:t>
            </a:r>
          </a:p>
        </p:txBody>
      </p:sp>
      <p:pic>
        <p:nvPicPr>
          <p:cNvPr id="526" name="内容占位符 8" descr="内容占位符 8"/>
          <p:cNvPicPr>
            <a:picLocks noChangeAspect="1"/>
          </p:cNvPicPr>
          <p:nvPr/>
        </p:nvPicPr>
        <p:blipFill>
          <a:blip r:embed="rId2"/>
          <a:stretch>
            <a:fillRect/>
          </a:stretch>
        </p:blipFill>
        <p:spPr>
          <a:xfrm>
            <a:off x="6255229" y="1635746"/>
            <a:ext cx="5199584" cy="4578099"/>
          </a:xfrm>
          <a:prstGeom prst="rect">
            <a:avLst/>
          </a:prstGeom>
          <a:ln w="12700">
            <a:miter lim="400000"/>
          </a:ln>
        </p:spPr>
      </p:pic>
      <p:sp>
        <p:nvSpPr>
          <p:cNvPr id="527" name="Slide Number Placeholder 3"/>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26</a:t>
            </a:fld>
            <a:endParaRPr/>
          </a:p>
        </p:txBody>
      </p:sp>
      <p:pic>
        <p:nvPicPr>
          <p:cNvPr id="528" name="Picture 4" descr="Picture 4"/>
          <p:cNvPicPr>
            <a:picLocks noChangeAspect="1"/>
          </p:cNvPicPr>
          <p:nvPr/>
        </p:nvPicPr>
        <p:blipFill>
          <a:blip r:embed="rId3"/>
          <a:srcRect r="60417"/>
          <a:stretch>
            <a:fillRect/>
          </a:stretch>
        </p:blipFill>
        <p:spPr>
          <a:xfrm>
            <a:off x="1172818" y="1635746"/>
            <a:ext cx="3816425" cy="4563818"/>
          </a:xfrm>
          <a:prstGeom prst="rect">
            <a:avLst/>
          </a:prstGeom>
          <a:ln w="12700">
            <a:miter lim="400000"/>
          </a:ln>
        </p:spPr>
      </p:pic>
      <p:sp>
        <p:nvSpPr>
          <p:cNvPr id="529" name="Cross 5"/>
          <p:cNvSpPr/>
          <p:nvPr/>
        </p:nvSpPr>
        <p:spPr>
          <a:xfrm rot="2661938">
            <a:off x="3330349" y="4324925"/>
            <a:ext cx="504057" cy="501603"/>
          </a:xfrm>
          <a:prstGeom prst="plus">
            <a:avLst>
              <a:gd name="adj" fmla="val 36039"/>
            </a:avLst>
          </a:prstGeom>
          <a:solidFill>
            <a:srgbClr val="C00000"/>
          </a:solidFill>
          <a:ln w="12700">
            <a:miter lim="400000"/>
          </a:ln>
        </p:spPr>
        <p:txBody>
          <a:bodyPr lIns="45719" rIns="45719" anchor="ctr"/>
          <a:lstStyle/>
          <a:p>
            <a:pPr algn="ctr">
              <a:defRPr>
                <a:solidFill>
                  <a:srgbClr val="C00000"/>
                </a:solidFill>
              </a:defRPr>
            </a:pPr>
            <a:endParaRPr/>
          </a:p>
        </p:txBody>
      </p:sp>
      <p:sp>
        <p:nvSpPr>
          <p:cNvPr id="530" name="直接连接符 6"/>
          <p:cNvSpPr/>
          <p:nvPr/>
        </p:nvSpPr>
        <p:spPr>
          <a:xfrm flipH="1">
            <a:off x="5622235" y="1619169"/>
            <a:ext cx="1" cy="4594676"/>
          </a:xfrm>
          <a:prstGeom prst="line">
            <a:avLst/>
          </a:prstGeom>
          <a:ln w="19050">
            <a:solidFill>
              <a:srgbClr val="FFFFFF"/>
            </a:solidFill>
          </a:ln>
        </p:spPr>
        <p:txBody>
          <a:bodyPr lIns="45719" rIns="45719"/>
          <a:lstStyle/>
          <a:p>
            <a:pPr>
              <a:defRPr>
                <a:solidFill>
                  <a:srgbClr val="FFFFFF"/>
                </a:solidFill>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ntr" fill="hold" grpId="1" nodeType="afterEffect">
                                  <p:stCondLst>
                                    <p:cond delay="0"/>
                                  </p:stCondLst>
                                  <p:iterate>
                                    <p:tmAbs val="0"/>
                                  </p:iterate>
                                  <p:childTnLst>
                                    <p:set>
                                      <p:cBhvr>
                                        <p:cTn id="6" fill="hold"/>
                                        <p:tgtEl>
                                          <p:spTgt spid="529"/>
                                        </p:tgtEl>
                                        <p:attrNameLst>
                                          <p:attrName>style.visibility</p:attrName>
                                        </p:attrNameLst>
                                      </p:cBhvr>
                                      <p:to>
                                        <p:strVal val="visible"/>
                                      </p:to>
                                    </p:set>
                                    <p:animEffect transition="in" filter="fade">
                                      <p:cBhvr>
                                        <p:cTn id="7" dur="500"/>
                                        <p:tgtEl>
                                          <p:spTgt spid="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9" grpId="1"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Title 1"/>
          <p:cNvSpPr txBox="1">
            <a:spLocks noGrp="1"/>
          </p:cNvSpPr>
          <p:nvPr>
            <p:ph type="title"/>
          </p:nvPr>
        </p:nvSpPr>
        <p:spPr>
          <a:xfrm>
            <a:off x="4838700" y="381000"/>
            <a:ext cx="6667500" cy="762001"/>
          </a:xfrm>
          <a:prstGeom prst="rect">
            <a:avLst/>
          </a:prstGeom>
        </p:spPr>
        <p:txBody>
          <a:bodyPr/>
          <a:lstStyle>
            <a:lvl1pPr>
              <a:defRPr sz="3600"/>
            </a:lvl1pPr>
          </a:lstStyle>
          <a:p>
            <a:r>
              <a:t>Tight limits on DM-e scattering</a:t>
            </a:r>
          </a:p>
        </p:txBody>
      </p:sp>
      <p:sp>
        <p:nvSpPr>
          <p:cNvPr id="533" name="Content Placeholder 2"/>
          <p:cNvSpPr txBox="1">
            <a:spLocks noGrp="1"/>
          </p:cNvSpPr>
          <p:nvPr>
            <p:ph type="body" idx="1"/>
          </p:nvPr>
        </p:nvSpPr>
        <p:spPr>
          <a:xfrm>
            <a:off x="685800" y="1142998"/>
            <a:ext cx="10820400" cy="5334001"/>
          </a:xfrm>
          <a:prstGeom prst="rect">
            <a:avLst/>
          </a:prstGeom>
        </p:spPr>
        <p:txBody>
          <a:bodyPr/>
          <a:lstStyle/>
          <a:p>
            <a:endParaRPr/>
          </a:p>
        </p:txBody>
      </p:sp>
      <p:sp>
        <p:nvSpPr>
          <p:cNvPr id="534" name="Slide Number Placeholder 3"/>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27</a:t>
            </a:fld>
            <a:endParaRPr/>
          </a:p>
        </p:txBody>
      </p:sp>
      <p:pic>
        <p:nvPicPr>
          <p:cNvPr id="535" name="Picture 4" descr="Picture 4"/>
          <p:cNvPicPr>
            <a:picLocks noChangeAspect="1"/>
          </p:cNvPicPr>
          <p:nvPr/>
        </p:nvPicPr>
        <p:blipFill>
          <a:blip r:embed="rId2"/>
          <a:stretch>
            <a:fillRect/>
          </a:stretch>
        </p:blipFill>
        <p:spPr>
          <a:xfrm>
            <a:off x="860509" y="1859749"/>
            <a:ext cx="10558592" cy="4156041"/>
          </a:xfrm>
          <a:prstGeom prst="rect">
            <a:avLst/>
          </a:prstGeom>
          <a:ln w="12700">
            <a:miter lim="400000"/>
          </a:ln>
        </p:spPr>
      </p:pic>
      <p:sp>
        <p:nvSpPr>
          <p:cNvPr id="536" name="TextBox 5"/>
          <p:cNvSpPr txBox="1"/>
          <p:nvPr/>
        </p:nvSpPr>
        <p:spPr>
          <a:xfrm>
            <a:off x="4472875" y="1834349"/>
            <a:ext cx="6060506"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Arial"/>
                <a:ea typeface="Arial"/>
                <a:cs typeface="Arial"/>
                <a:sym typeface="Arial"/>
              </a:defRPr>
            </a:lvl1pPr>
          </a:lstStyle>
          <a:p>
            <a:r>
              <a:rPr lang="en-US" dirty="0"/>
              <a:t>PandaX-4T, </a:t>
            </a:r>
            <a:r>
              <a:rPr dirty="0"/>
              <a:t>PRL 130, 261001 (2023)</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ECC4D23-9223-47B0-A324-CB57962A8E44}"/>
              </a:ext>
            </a:extLst>
          </p:cNvPr>
          <p:cNvSpPr>
            <a:spLocks noGrp="1"/>
          </p:cNvSpPr>
          <p:nvPr>
            <p:ph type="title"/>
          </p:nvPr>
        </p:nvSpPr>
        <p:spPr>
          <a:xfrm>
            <a:off x="4336026" y="381000"/>
            <a:ext cx="7170174" cy="762000"/>
          </a:xfrm>
        </p:spPr>
        <p:txBody>
          <a:bodyPr>
            <a:normAutofit fontScale="90000"/>
          </a:bodyPr>
          <a:lstStyle/>
          <a:p>
            <a:r>
              <a:rPr lang="en-US" altLang="zh-CN" dirty="0"/>
              <a:t>Accessing light DM: Migdal effect</a:t>
            </a:r>
            <a:endParaRPr lang="en-US" dirty="0"/>
          </a:p>
        </p:txBody>
      </p:sp>
      <p:sp>
        <p:nvSpPr>
          <p:cNvPr id="3" name="内容占位符 2">
            <a:extLst>
              <a:ext uri="{FF2B5EF4-FFF2-40B4-BE49-F238E27FC236}">
                <a16:creationId xmlns:a16="http://schemas.microsoft.com/office/drawing/2014/main" id="{420FC48B-5962-489B-B984-AF422C9FF624}"/>
              </a:ext>
            </a:extLst>
          </p:cNvPr>
          <p:cNvSpPr>
            <a:spLocks noGrp="1"/>
          </p:cNvSpPr>
          <p:nvPr>
            <p:ph idx="1"/>
          </p:nvPr>
        </p:nvSpPr>
        <p:spPr>
          <a:xfrm>
            <a:off x="685800" y="5476775"/>
            <a:ext cx="10820400" cy="1266925"/>
          </a:xfrm>
        </p:spPr>
        <p:txBody>
          <a:bodyPr>
            <a:normAutofit fontScale="92500"/>
          </a:bodyPr>
          <a:lstStyle/>
          <a:p>
            <a:pPr>
              <a:lnSpc>
                <a:spcPct val="100000"/>
              </a:lnSpc>
            </a:pPr>
            <a:r>
              <a:rPr lang="en-US" dirty="0"/>
              <a:t>Reformulated: Ibe et al., JHEP 2018, 194 (2018); Dolan et al., PRL 121, 101801 (2018)</a:t>
            </a:r>
          </a:p>
          <a:p>
            <a:pPr>
              <a:lnSpc>
                <a:spcPct val="100000"/>
              </a:lnSpc>
            </a:pPr>
            <a:r>
              <a:rPr lang="en-US" dirty="0"/>
              <a:t>Direct DM-e ionization and Midgal-induced ionization probability are closely related, </a:t>
            </a:r>
            <a:r>
              <a:rPr lang="en-US" altLang="zh-CN" dirty="0"/>
              <a:t>Essig, </a:t>
            </a:r>
            <a:r>
              <a:rPr lang="en-US" altLang="zh-CN" dirty="0" err="1"/>
              <a:t>Pradler</a:t>
            </a:r>
            <a:r>
              <a:rPr lang="en-US" altLang="zh-CN" dirty="0"/>
              <a:t>, </a:t>
            </a:r>
            <a:r>
              <a:rPr lang="en-US" altLang="zh-CN" dirty="0" err="1"/>
              <a:t>Sholapurkar</a:t>
            </a:r>
            <a:r>
              <a:rPr lang="en-US" altLang="zh-CN" dirty="0"/>
              <a:t>, and Yu, PRL</a:t>
            </a:r>
            <a:r>
              <a:rPr lang="en-US" dirty="0"/>
              <a:t> 124, 021801 (2020)</a:t>
            </a:r>
          </a:p>
          <a:p>
            <a:pPr>
              <a:lnSpc>
                <a:spcPct val="100000"/>
              </a:lnSpc>
            </a:pPr>
            <a:endParaRPr lang="en-US" sz="2600" dirty="0"/>
          </a:p>
        </p:txBody>
      </p:sp>
      <p:sp>
        <p:nvSpPr>
          <p:cNvPr id="5" name="灯片编号占位符 4">
            <a:extLst>
              <a:ext uri="{FF2B5EF4-FFF2-40B4-BE49-F238E27FC236}">
                <a16:creationId xmlns:a16="http://schemas.microsoft.com/office/drawing/2014/main" id="{6C9A5ABA-2741-4CB2-82FD-F0DD060071EA}"/>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28</a:t>
            </a:fld>
            <a:endParaRPr lang="en-US"/>
          </a:p>
        </p:txBody>
      </p:sp>
      <p:pic>
        <p:nvPicPr>
          <p:cNvPr id="8" name="图片 7">
            <a:extLst>
              <a:ext uri="{FF2B5EF4-FFF2-40B4-BE49-F238E27FC236}">
                <a16:creationId xmlns:a16="http://schemas.microsoft.com/office/drawing/2014/main" id="{24A5888F-0DD5-469E-959A-4BC1730C646C}"/>
              </a:ext>
            </a:extLst>
          </p:cNvPr>
          <p:cNvPicPr>
            <a:picLocks noChangeAspect="1"/>
          </p:cNvPicPr>
          <p:nvPr/>
        </p:nvPicPr>
        <p:blipFill>
          <a:blip r:embed="rId3"/>
          <a:stretch>
            <a:fillRect/>
          </a:stretch>
        </p:blipFill>
        <p:spPr>
          <a:xfrm>
            <a:off x="1341042" y="1393162"/>
            <a:ext cx="9509915" cy="3907620"/>
          </a:xfrm>
          <a:prstGeom prst="rect">
            <a:avLst/>
          </a:prstGeom>
        </p:spPr>
      </p:pic>
    </p:spTree>
    <p:extLst>
      <p:ext uri="{BB962C8B-B14F-4D97-AF65-F5344CB8AC3E}">
        <p14:creationId xmlns:p14="http://schemas.microsoft.com/office/powerpoint/2010/main" val="81245888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C737F51-24AF-45F9-B9A2-E3BB69524D72}"/>
              </a:ext>
            </a:extLst>
          </p:cNvPr>
          <p:cNvSpPr>
            <a:spLocks noGrp="1"/>
          </p:cNvSpPr>
          <p:nvPr>
            <p:ph type="title"/>
          </p:nvPr>
        </p:nvSpPr>
        <p:spPr/>
        <p:txBody>
          <a:bodyPr>
            <a:normAutofit/>
          </a:bodyPr>
          <a:lstStyle/>
          <a:p>
            <a:r>
              <a:rPr lang="en-US" dirty="0"/>
              <a:t>S2-only + </a:t>
            </a:r>
            <a:r>
              <a:rPr lang="en-US" altLang="zh-CN" dirty="0"/>
              <a:t>Migdal</a:t>
            </a:r>
            <a:endParaRPr lang="en-US" dirty="0"/>
          </a:p>
        </p:txBody>
      </p:sp>
      <p:sp>
        <p:nvSpPr>
          <p:cNvPr id="5" name="灯片编号占位符 4">
            <a:extLst>
              <a:ext uri="{FF2B5EF4-FFF2-40B4-BE49-F238E27FC236}">
                <a16:creationId xmlns:a16="http://schemas.microsoft.com/office/drawing/2014/main" id="{B303D97D-263B-48F1-A9C5-65B0488BD68C}"/>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29</a:t>
            </a:fld>
            <a:endParaRPr lang="en-US"/>
          </a:p>
        </p:txBody>
      </p:sp>
      <p:sp>
        <p:nvSpPr>
          <p:cNvPr id="11" name="文本框 9">
            <a:extLst>
              <a:ext uri="{FF2B5EF4-FFF2-40B4-BE49-F238E27FC236}">
                <a16:creationId xmlns:a16="http://schemas.microsoft.com/office/drawing/2014/main" id="{02C596FD-0682-F738-6A20-7A64A429E92B}"/>
              </a:ext>
            </a:extLst>
          </p:cNvPr>
          <p:cNvSpPr txBox="1"/>
          <p:nvPr/>
        </p:nvSpPr>
        <p:spPr>
          <a:xfrm>
            <a:off x="8135560" y="8590293"/>
            <a:ext cx="3371850" cy="369332"/>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t>J.</a:t>
            </a:r>
            <a:r>
              <a:rPr lang="zh-CN" altLang="en-US" dirty="0"/>
              <a:t> </a:t>
            </a:r>
            <a:r>
              <a:rPr lang="en-US" altLang="zh-CN" dirty="0"/>
              <a:t>Xu</a:t>
            </a:r>
            <a:r>
              <a:rPr lang="zh-CN" altLang="en-US" dirty="0"/>
              <a:t> </a:t>
            </a:r>
            <a:r>
              <a:rPr lang="en-US" altLang="zh-CN" dirty="0"/>
              <a:t>et</a:t>
            </a:r>
            <a:r>
              <a:rPr lang="zh-CN" altLang="en-US" dirty="0"/>
              <a:t> </a:t>
            </a:r>
            <a:r>
              <a:rPr lang="en-US" altLang="zh-CN" dirty="0"/>
              <a:t>al,</a:t>
            </a:r>
            <a:r>
              <a:rPr lang="zh-CN" altLang="en-US" dirty="0"/>
              <a:t> 2307.12952</a:t>
            </a:r>
          </a:p>
        </p:txBody>
      </p:sp>
      <p:sp>
        <p:nvSpPr>
          <p:cNvPr id="4" name="文本框 3">
            <a:extLst>
              <a:ext uri="{FF2B5EF4-FFF2-40B4-BE49-F238E27FC236}">
                <a16:creationId xmlns:a16="http://schemas.microsoft.com/office/drawing/2014/main" id="{2370B800-91F7-4A71-A4D4-FD59E944D896}"/>
              </a:ext>
            </a:extLst>
          </p:cNvPr>
          <p:cNvSpPr txBox="1"/>
          <p:nvPr/>
        </p:nvSpPr>
        <p:spPr>
          <a:xfrm>
            <a:off x="6802028" y="2810944"/>
            <a:ext cx="5389972" cy="2308324"/>
          </a:xfrm>
          <a:prstGeom prst="rect">
            <a:avLst/>
          </a:prstGeom>
          <a:noFill/>
        </p:spPr>
        <p:txBody>
          <a:bodyPr wrap="square" rtlCol="0">
            <a:spAutoFit/>
          </a:bodyPr>
          <a:lstStyle/>
          <a:p>
            <a:r>
              <a:rPr lang="en-US" altLang="zh-CN" sz="2400" dirty="0">
                <a:solidFill>
                  <a:srgbClr val="FFFFFF"/>
                </a:solidFill>
                <a:latin typeface="Arial" panose="020B0604020202020204" pitchFamily="34" charset="0"/>
                <a:cs typeface="Arial" panose="020B0604020202020204" pitchFamily="34" charset="0"/>
              </a:rPr>
              <a:t>Migdal effect now widely used in light DM searches</a:t>
            </a:r>
          </a:p>
          <a:p>
            <a:pPr algn="l"/>
            <a:endParaRPr lang="it-IT" altLang="zh-CN" sz="2400" dirty="0">
              <a:solidFill>
                <a:srgbClr val="FFFFFF"/>
              </a:solidFill>
              <a:latin typeface="-apple-system"/>
            </a:endParaRPr>
          </a:p>
          <a:p>
            <a:pPr algn="l"/>
            <a:r>
              <a:rPr lang="it-IT" altLang="zh-CN" sz="2400" b="0" i="0" dirty="0">
                <a:solidFill>
                  <a:srgbClr val="FFFFFF"/>
                </a:solidFill>
                <a:effectLst/>
                <a:latin typeface="-apple-system"/>
              </a:rPr>
              <a:t>E.g. </a:t>
            </a:r>
            <a:r>
              <a:rPr lang="it-IT" altLang="zh-CN" sz="2400" b="0" i="1" dirty="0">
                <a:solidFill>
                  <a:srgbClr val="FFFFFF"/>
                </a:solidFill>
                <a:effectLst/>
                <a:latin typeface="Arial" panose="020B0604020202020204" pitchFamily="34" charset="0"/>
                <a:cs typeface="Arial" panose="020B0604020202020204" pitchFamily="34" charset="0"/>
              </a:rPr>
              <a:t>PRL 130, 261001 (2023), arXiv:</a:t>
            </a:r>
            <a:r>
              <a:rPr lang="it-IT" altLang="zh-CN" sz="2400" b="0" i="1" u="none" strike="noStrike" dirty="0">
                <a:solidFill>
                  <a:srgbClr val="FFFFFF"/>
                </a:solidFill>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2212.10067</a:t>
            </a:r>
            <a:endParaRPr lang="it-IT" altLang="zh-CN" sz="2400" b="0" i="1" dirty="0">
              <a:solidFill>
                <a:srgbClr val="FFFFFF"/>
              </a:solidFill>
              <a:effectLst/>
              <a:latin typeface="Arial" panose="020B0604020202020204" pitchFamily="34" charset="0"/>
              <a:cs typeface="Arial" panose="020B0604020202020204" pitchFamily="34" charset="0"/>
            </a:endParaRPr>
          </a:p>
          <a:p>
            <a:endParaRPr lang="zh-CN" altLang="en-US" sz="2400" dirty="0">
              <a:solidFill>
                <a:srgbClr val="FFFFFF"/>
              </a:solidFill>
              <a:latin typeface="Arial" panose="020B0604020202020204" pitchFamily="34" charset="0"/>
              <a:cs typeface="Arial" panose="020B0604020202020204" pitchFamily="34" charset="0"/>
            </a:endParaRPr>
          </a:p>
        </p:txBody>
      </p:sp>
      <p:pic>
        <p:nvPicPr>
          <p:cNvPr id="13" name="图片 12">
            <a:extLst>
              <a:ext uri="{FF2B5EF4-FFF2-40B4-BE49-F238E27FC236}">
                <a16:creationId xmlns:a16="http://schemas.microsoft.com/office/drawing/2014/main" id="{F5114C6E-1B50-4F30-BEF8-A3FDCFB0C2AB}"/>
              </a:ext>
            </a:extLst>
          </p:cNvPr>
          <p:cNvPicPr>
            <a:picLocks noChangeAspect="1"/>
          </p:cNvPicPr>
          <p:nvPr/>
        </p:nvPicPr>
        <p:blipFill>
          <a:blip r:embed="rId4"/>
          <a:stretch>
            <a:fillRect/>
          </a:stretch>
        </p:blipFill>
        <p:spPr>
          <a:xfrm>
            <a:off x="575230" y="1549078"/>
            <a:ext cx="6038813" cy="4832057"/>
          </a:xfrm>
          <a:prstGeom prst="rect">
            <a:avLst/>
          </a:prstGeom>
        </p:spPr>
      </p:pic>
    </p:spTree>
    <p:extLst>
      <p:ext uri="{BB962C8B-B14F-4D97-AF65-F5344CB8AC3E}">
        <p14:creationId xmlns:p14="http://schemas.microsoft.com/office/powerpoint/2010/main" val="2225475092"/>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B87D92E-D1A3-48DC-9683-333841A35087}"/>
              </a:ext>
            </a:extLst>
          </p:cNvPr>
          <p:cNvSpPr>
            <a:spLocks noGrp="1"/>
          </p:cNvSpPr>
          <p:nvPr>
            <p:ph type="title"/>
          </p:nvPr>
        </p:nvSpPr>
        <p:spPr/>
        <p:txBody>
          <a:bodyPr/>
          <a:lstStyle/>
          <a:p>
            <a:r>
              <a:rPr lang="en-US" altLang="zh-CN" dirty="0"/>
              <a:t>The WIMP Miracle</a:t>
            </a:r>
            <a:endParaRPr lang="zh-CN" altLang="en-US" dirty="0"/>
          </a:p>
        </p:txBody>
      </p:sp>
      <p:sp>
        <p:nvSpPr>
          <p:cNvPr id="3" name="内容占位符 2">
            <a:extLst>
              <a:ext uri="{FF2B5EF4-FFF2-40B4-BE49-F238E27FC236}">
                <a16:creationId xmlns:a16="http://schemas.microsoft.com/office/drawing/2014/main" id="{D1EB4AB2-68AA-4665-829E-906F35EA2D8A}"/>
              </a:ext>
            </a:extLst>
          </p:cNvPr>
          <p:cNvSpPr>
            <a:spLocks noGrp="1"/>
          </p:cNvSpPr>
          <p:nvPr>
            <p:ph idx="1"/>
          </p:nvPr>
        </p:nvSpPr>
        <p:spPr/>
        <p:txBody>
          <a:bodyPr/>
          <a:lstStyle/>
          <a:p>
            <a:endParaRPr lang="zh-CN" altLang="en-US" dirty="0"/>
          </a:p>
        </p:txBody>
      </p:sp>
      <p:sp>
        <p:nvSpPr>
          <p:cNvPr id="4" name="灯片编号占位符 3">
            <a:extLst>
              <a:ext uri="{FF2B5EF4-FFF2-40B4-BE49-F238E27FC236}">
                <a16:creationId xmlns:a16="http://schemas.microsoft.com/office/drawing/2014/main" id="{2A3C519C-8BEA-479F-97D8-BC2D2FBC39B5}"/>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3</a:t>
            </a:fld>
            <a:endParaRPr lang="en-US"/>
          </a:p>
        </p:txBody>
      </p:sp>
      <p:sp>
        <p:nvSpPr>
          <p:cNvPr id="5" name="Oval 11">
            <a:extLst>
              <a:ext uri="{FF2B5EF4-FFF2-40B4-BE49-F238E27FC236}">
                <a16:creationId xmlns:a16="http://schemas.microsoft.com/office/drawing/2014/main" id="{E44EE301-9F62-4850-A94F-B1E5CC4C5374}"/>
              </a:ext>
            </a:extLst>
          </p:cNvPr>
          <p:cNvSpPr/>
          <p:nvPr/>
        </p:nvSpPr>
        <p:spPr>
          <a:xfrm>
            <a:off x="1322896" y="2037180"/>
            <a:ext cx="4062952" cy="2801954"/>
          </a:xfrm>
          <a:prstGeom prst="ellipse">
            <a:avLst/>
          </a:prstGeom>
          <a:blipFill>
            <a:blip r:embed="rId3">
              <a:alphaModFix amt="63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b="1" dirty="0">
                <a:solidFill>
                  <a:srgbClr val="FFFF00"/>
                </a:solidFill>
                <a:latin typeface="Arial" panose="020B0604020202020204" pitchFamily="34" charset="0"/>
                <a:ea typeface="黑体" panose="02010609060101010101" pitchFamily="49" charset="-122"/>
                <a:cs typeface="Arial" panose="020B0604020202020204" pitchFamily="34" charset="0"/>
              </a:rPr>
              <a:t>Beyond SM Particle Theories</a:t>
            </a:r>
            <a:endParaRPr lang="zh-CN" altLang="en-US" sz="2800" b="1" dirty="0">
              <a:solidFill>
                <a:srgbClr val="FFFF00"/>
              </a:solidFill>
              <a:latin typeface="Arial" panose="020B0604020202020204" pitchFamily="34" charset="0"/>
              <a:ea typeface="黑体" panose="02010609060101010101" pitchFamily="49" charset="-122"/>
              <a:cs typeface="Arial" panose="020B0604020202020204" pitchFamily="34" charset="0"/>
            </a:endParaRPr>
          </a:p>
        </p:txBody>
      </p:sp>
      <p:sp>
        <p:nvSpPr>
          <p:cNvPr id="6" name="Down Arrow 13">
            <a:extLst>
              <a:ext uri="{FF2B5EF4-FFF2-40B4-BE49-F238E27FC236}">
                <a16:creationId xmlns:a16="http://schemas.microsoft.com/office/drawing/2014/main" id="{32A3DE23-10A9-420A-B830-EFA5970D1C91}"/>
              </a:ext>
            </a:extLst>
          </p:cNvPr>
          <p:cNvSpPr/>
          <p:nvPr/>
        </p:nvSpPr>
        <p:spPr>
          <a:xfrm rot="16200000">
            <a:off x="5786241" y="3037518"/>
            <a:ext cx="444500" cy="801277"/>
          </a:xfrm>
          <a:prstGeom prst="downArrow">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66FF33"/>
              </a:solidFill>
              <a:latin typeface="Arial" panose="020B0604020202020204" pitchFamily="34" charset="0"/>
              <a:ea typeface="黑体" panose="02010609060101010101" pitchFamily="49" charset="-122"/>
              <a:cs typeface="Arial" panose="020B0604020202020204" pitchFamily="34" charset="0"/>
            </a:endParaRPr>
          </a:p>
        </p:txBody>
      </p:sp>
      <p:sp>
        <p:nvSpPr>
          <p:cNvPr id="7" name="TextBox 14">
            <a:extLst>
              <a:ext uri="{FF2B5EF4-FFF2-40B4-BE49-F238E27FC236}">
                <a16:creationId xmlns:a16="http://schemas.microsoft.com/office/drawing/2014/main" id="{A39F1C36-6371-420A-ADC1-4DC268EEB541}"/>
              </a:ext>
            </a:extLst>
          </p:cNvPr>
          <p:cNvSpPr txBox="1">
            <a:spLocks noChangeArrowheads="1"/>
          </p:cNvSpPr>
          <p:nvPr/>
        </p:nvSpPr>
        <p:spPr bwMode="auto">
          <a:xfrm>
            <a:off x="1078829" y="5130226"/>
            <a:ext cx="10272364"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200" b="1" dirty="0">
                <a:solidFill>
                  <a:srgbClr val="FFFF00"/>
                </a:solidFill>
                <a:latin typeface="Arial" panose="020B0604020202020204" pitchFamily="34" charset="0"/>
                <a:ea typeface="黑体" panose="02010609060101010101" pitchFamily="49" charset="-122"/>
                <a:cs typeface="Arial" panose="020B0604020202020204" pitchFamily="34" charset="0"/>
              </a:rPr>
              <a:t>Weakly Interacting Massive Particle (WIMP)</a:t>
            </a:r>
            <a:r>
              <a:rPr lang="zh-CN" altLang="en-US" sz="3200" b="1" dirty="0">
                <a:solidFill>
                  <a:srgbClr val="FFFF00"/>
                </a:solidFill>
                <a:latin typeface="Arial" panose="020B0604020202020204" pitchFamily="34" charset="0"/>
                <a:ea typeface="黑体" panose="02010609060101010101" pitchFamily="49" charset="-122"/>
                <a:cs typeface="Arial" panose="020B0604020202020204" pitchFamily="34" charset="0"/>
              </a:rPr>
              <a:t> </a:t>
            </a:r>
            <a:r>
              <a:rPr lang="en-US" altLang="zh-CN" sz="3200" b="1" dirty="0">
                <a:solidFill>
                  <a:srgbClr val="FFFF00"/>
                </a:solidFill>
                <a:latin typeface="Arial" panose="020B0604020202020204" pitchFamily="34" charset="0"/>
                <a:ea typeface="黑体" panose="02010609060101010101" pitchFamily="49" charset="-122"/>
                <a:cs typeface="Arial" panose="020B0604020202020204" pitchFamily="34" charset="0"/>
              </a:rPr>
              <a:t>Miracle!</a:t>
            </a:r>
          </a:p>
          <a:p>
            <a:r>
              <a:rPr lang="en-US" altLang="zh-CN" sz="3200" dirty="0">
                <a:solidFill>
                  <a:srgbClr val="FFFFFF"/>
                </a:solidFill>
                <a:latin typeface="Arial" panose="020B0604020202020204" pitchFamily="34" charset="0"/>
                <a:ea typeface="黑体" panose="02010609060101010101" pitchFamily="49" charset="-122"/>
                <a:cs typeface="Arial" panose="020B0604020202020204" pitchFamily="34" charset="0"/>
              </a:rPr>
              <a:t>Massive, mediator heavy </a:t>
            </a:r>
            <a:r>
              <a:rPr lang="en-US" altLang="zh-CN" sz="3200" dirty="0">
                <a:solidFill>
                  <a:srgbClr val="FFFFFF"/>
                </a:solidFill>
                <a:latin typeface="Arial" panose="020B0604020202020204" pitchFamily="34" charset="0"/>
                <a:ea typeface="黑体" panose="02010609060101010101" pitchFamily="49" charset="-122"/>
                <a:cs typeface="Arial" panose="020B0604020202020204" pitchFamily="34" charset="0"/>
                <a:sym typeface="Symbol" panose="05050102010706020507" pitchFamily="18" charset="2"/>
              </a:rPr>
              <a:t> point-like interaction</a:t>
            </a:r>
            <a:endParaRPr lang="zh-CN" altLang="en-US" sz="3200" dirty="0">
              <a:solidFill>
                <a:srgbClr val="FFFFFF"/>
              </a:solidFill>
              <a:latin typeface="Arial" panose="020B0604020202020204" pitchFamily="34" charset="0"/>
              <a:ea typeface="黑体" panose="02010609060101010101" pitchFamily="49" charset="-122"/>
              <a:cs typeface="Arial" panose="020B0604020202020204" pitchFamily="34" charset="0"/>
            </a:endParaRPr>
          </a:p>
        </p:txBody>
      </p:sp>
      <p:pic>
        <p:nvPicPr>
          <p:cNvPr id="8" name="Picture 2" descr="https://pdg.lbl.gov/chris/museum_version/images/sypersymmetry.gif">
            <a:extLst>
              <a:ext uri="{FF2B5EF4-FFF2-40B4-BE49-F238E27FC236}">
                <a16:creationId xmlns:a16="http://schemas.microsoft.com/office/drawing/2014/main" id="{23C8A9CE-8217-4ACE-9CB6-B1FBB9A7AC5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7914" y="3215906"/>
            <a:ext cx="856677" cy="742453"/>
          </a:xfrm>
          <a:prstGeom prst="rect">
            <a:avLst/>
          </a:prstGeom>
          <a:noFill/>
          <a:extLst>
            <a:ext uri="{909E8E84-426E-40DD-AFC4-6F175D3DCCD1}">
              <a14:hiddenFill xmlns:a14="http://schemas.microsoft.com/office/drawing/2010/main">
                <a:solidFill>
                  <a:srgbClr val="FFFFFF"/>
                </a:solidFill>
              </a14:hiddenFill>
            </a:ext>
          </a:extLst>
        </p:spPr>
      </p:pic>
      <p:sp>
        <p:nvSpPr>
          <p:cNvPr id="9" name="Oval 11">
            <a:extLst>
              <a:ext uri="{FF2B5EF4-FFF2-40B4-BE49-F238E27FC236}">
                <a16:creationId xmlns:a16="http://schemas.microsoft.com/office/drawing/2014/main" id="{762E9D2E-1181-45A5-A623-58C807A1E4E8}"/>
              </a:ext>
            </a:extLst>
          </p:cNvPr>
          <p:cNvSpPr/>
          <p:nvPr/>
        </p:nvSpPr>
        <p:spPr>
          <a:xfrm>
            <a:off x="6631134" y="2037179"/>
            <a:ext cx="4062952" cy="2801954"/>
          </a:xfrm>
          <a:prstGeom prst="ellipse">
            <a:avLst/>
          </a:prstGeom>
          <a:blipFill>
            <a:blip r:embed="rId3">
              <a:alphaModFix amt="63000"/>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800" b="1" dirty="0">
                <a:solidFill>
                  <a:srgbClr val="FFFF00"/>
                </a:solidFill>
                <a:latin typeface="Arial" panose="020B0604020202020204" pitchFamily="34" charset="0"/>
                <a:ea typeface="黑体" panose="02010609060101010101" pitchFamily="49" charset="-122"/>
                <a:cs typeface="Arial" panose="020B0604020202020204" pitchFamily="34" charset="0"/>
              </a:rPr>
              <a:t>DM relic density</a:t>
            </a:r>
            <a:endParaRPr lang="zh-CN" altLang="en-US" sz="2800" b="1" dirty="0">
              <a:solidFill>
                <a:srgbClr val="FFFF00"/>
              </a:solidFill>
              <a:latin typeface="Arial" panose="020B0604020202020204" pitchFamily="34" charset="0"/>
              <a:ea typeface="黑体" panose="02010609060101010101" pitchFamily="49" charset="-122"/>
              <a:cs typeface="Arial" panose="020B0604020202020204" pitchFamily="34" charset="0"/>
            </a:endParaRPr>
          </a:p>
        </p:txBody>
      </p:sp>
    </p:spTree>
    <p:extLst>
      <p:ext uri="{BB962C8B-B14F-4D97-AF65-F5344CB8AC3E}">
        <p14:creationId xmlns:p14="http://schemas.microsoft.com/office/powerpoint/2010/main" val="265410523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BB83C0-4577-49EE-BC69-7BEA5651183D}"/>
              </a:ext>
            </a:extLst>
          </p:cNvPr>
          <p:cNvSpPr>
            <a:spLocks noGrp="1"/>
          </p:cNvSpPr>
          <p:nvPr>
            <p:ph type="title"/>
          </p:nvPr>
        </p:nvSpPr>
        <p:spPr>
          <a:xfrm>
            <a:off x="3873910" y="381000"/>
            <a:ext cx="7632290" cy="762000"/>
          </a:xfrm>
        </p:spPr>
        <p:txBody>
          <a:bodyPr>
            <a:normAutofit/>
          </a:bodyPr>
          <a:lstStyle/>
          <a:p>
            <a:r>
              <a:rPr lang="en-US" altLang="zh-CN" dirty="0"/>
              <a:t>Grain-of-salt: seeing Migdal?</a:t>
            </a:r>
            <a:endParaRPr lang="zh-CN" altLang="en-US" dirty="0"/>
          </a:p>
        </p:txBody>
      </p:sp>
      <p:pic>
        <p:nvPicPr>
          <p:cNvPr id="4" name="图片 3">
            <a:extLst>
              <a:ext uri="{FF2B5EF4-FFF2-40B4-BE49-F238E27FC236}">
                <a16:creationId xmlns:a16="http://schemas.microsoft.com/office/drawing/2014/main" id="{30D4D6C8-A70C-44B2-A246-E988F419F21C}"/>
              </a:ext>
            </a:extLst>
          </p:cNvPr>
          <p:cNvPicPr>
            <a:picLocks noChangeAspect="1"/>
          </p:cNvPicPr>
          <p:nvPr/>
        </p:nvPicPr>
        <p:blipFill>
          <a:blip r:embed="rId2"/>
          <a:stretch>
            <a:fillRect/>
          </a:stretch>
        </p:blipFill>
        <p:spPr>
          <a:xfrm>
            <a:off x="6685937" y="1863498"/>
            <a:ext cx="4911707" cy="4489843"/>
          </a:xfrm>
          <a:prstGeom prst="rect">
            <a:avLst/>
          </a:prstGeom>
        </p:spPr>
      </p:pic>
      <p:sp>
        <p:nvSpPr>
          <p:cNvPr id="8" name="文本占位符 2">
            <a:extLst>
              <a:ext uri="{FF2B5EF4-FFF2-40B4-BE49-F238E27FC236}">
                <a16:creationId xmlns:a16="http://schemas.microsoft.com/office/drawing/2014/main" id="{7820D57E-79A4-421B-98D3-650967449C5C}"/>
              </a:ext>
            </a:extLst>
          </p:cNvPr>
          <p:cNvSpPr>
            <a:spLocks noGrp="1"/>
          </p:cNvSpPr>
          <p:nvPr>
            <p:ph type="body" idx="1"/>
          </p:nvPr>
        </p:nvSpPr>
        <p:spPr>
          <a:xfrm>
            <a:off x="371167" y="1863498"/>
            <a:ext cx="5891982" cy="5333999"/>
          </a:xfrm>
        </p:spPr>
        <p:txBody>
          <a:bodyPr/>
          <a:lstStyle/>
          <a:p>
            <a:pPr marL="0" indent="0">
              <a:buNone/>
            </a:pPr>
            <a:r>
              <a:rPr lang="en-US" altLang="zh-CN" sz="2400" dirty="0">
                <a:solidFill>
                  <a:srgbClr val="FFFFFF"/>
                </a:solidFill>
                <a:latin typeface="Arial" panose="020B0604020202020204" pitchFamily="34" charset="0"/>
                <a:cs typeface="Arial" panose="020B0604020202020204" pitchFamily="34" charset="0"/>
              </a:rPr>
              <a:t>Many experimental efforts (with neutron beam)</a:t>
            </a:r>
          </a:p>
          <a:p>
            <a:r>
              <a:rPr lang="en-US" altLang="zh-CN" sz="2400" dirty="0">
                <a:solidFill>
                  <a:srgbClr val="FFFFFF"/>
                </a:solidFill>
                <a:latin typeface="Arial" panose="020B0604020202020204" pitchFamily="34" charset="0"/>
                <a:cs typeface="Arial" panose="020B0604020202020204" pitchFamily="34" charset="0"/>
              </a:rPr>
              <a:t>Gas TPC</a:t>
            </a:r>
          </a:p>
          <a:p>
            <a:pPr marL="800100" lvl="8" indent="-342900">
              <a:buFont typeface="Arial" panose="020B0604020202020204" pitchFamily="34" charset="0"/>
              <a:buChar char="•"/>
            </a:pPr>
            <a:r>
              <a:rPr lang="en-US" altLang="zh-CN" sz="2400" dirty="0">
                <a:solidFill>
                  <a:srgbClr val="FFFFFF"/>
                </a:solidFill>
                <a:latin typeface="Arial" panose="020B0604020202020204" pitchFamily="34" charset="0"/>
                <a:cs typeface="Arial" panose="020B0604020202020204" pitchFamily="34" charset="0"/>
              </a:rPr>
              <a:t>MIGDAL experiment: </a:t>
            </a:r>
            <a:r>
              <a:rPr lang="en-US" altLang="zh-CN" sz="2400" i="1" dirty="0" err="1">
                <a:solidFill>
                  <a:srgbClr val="FFFFFF"/>
                </a:solidFill>
                <a:latin typeface="Arial" panose="020B0604020202020204" pitchFamily="34" charset="0"/>
                <a:cs typeface="Arial" panose="020B0604020202020204" pitchFamily="34" charset="0"/>
              </a:rPr>
              <a:t>Astropart.Phys</a:t>
            </a:r>
            <a:r>
              <a:rPr lang="en-US" altLang="zh-CN" sz="2400" i="1" dirty="0">
                <a:solidFill>
                  <a:srgbClr val="FFFFFF"/>
                </a:solidFill>
                <a:latin typeface="Arial" panose="020B0604020202020204" pitchFamily="34" charset="0"/>
                <a:cs typeface="Arial" panose="020B0604020202020204" pitchFamily="34" charset="0"/>
              </a:rPr>
              <a:t>. 151,</a:t>
            </a:r>
            <a:r>
              <a:rPr lang="en-US" altLang="zh-CN" sz="2400" i="1" dirty="0">
                <a:latin typeface="Arial" panose="020B0604020202020204" pitchFamily="34" charset="0"/>
                <a:cs typeface="Arial" panose="020B0604020202020204" pitchFamily="34" charset="0"/>
              </a:rPr>
              <a:t>102853(2023), arXiv:</a:t>
            </a:r>
            <a:r>
              <a:rPr lang="en-US" altLang="zh-CN" sz="2400" i="1" dirty="0">
                <a:solidFill>
                  <a:srgbClr val="FFFFFF"/>
                </a:solidFill>
                <a:latin typeface="Arial" panose="020B0604020202020204" pitchFamily="34" charset="0"/>
                <a:cs typeface="Arial" panose="020B0604020202020204" pitchFamily="34" charset="0"/>
              </a:rPr>
              <a:t>2207.08284</a:t>
            </a:r>
          </a:p>
          <a:p>
            <a:pPr marL="800100" lvl="8" indent="-342900">
              <a:buFont typeface="Arial" panose="020B0604020202020204" pitchFamily="34" charset="0"/>
              <a:buChar char="•"/>
            </a:pPr>
            <a:r>
              <a:rPr lang="en-US" altLang="zh-CN" sz="2400" i="1" dirty="0">
                <a:solidFill>
                  <a:srgbClr val="FFFFFF"/>
                </a:solidFill>
                <a:latin typeface="Arial" panose="020B0604020202020204" pitchFamily="34" charset="0"/>
                <a:cs typeface="Arial" panose="020B0604020202020204" pitchFamily="34" charset="0"/>
              </a:rPr>
              <a:t>PTEP, Vol 2021, 1, 013C01</a:t>
            </a:r>
          </a:p>
          <a:p>
            <a:pPr marL="342900" indent="-342900">
              <a:buFont typeface="Arial" panose="020B0604020202020204" pitchFamily="34" charset="0"/>
              <a:buChar char="•"/>
            </a:pPr>
            <a:r>
              <a:rPr lang="en-US" altLang="zh-CN" sz="2400" dirty="0">
                <a:solidFill>
                  <a:srgbClr val="FFFFFF"/>
                </a:solidFill>
                <a:latin typeface="Arial" panose="020B0604020202020204" pitchFamily="34" charset="0"/>
                <a:cs typeface="Arial" panose="020B0604020202020204" pitchFamily="34" charset="0"/>
              </a:rPr>
              <a:t>Semi-conductor: </a:t>
            </a:r>
            <a:r>
              <a:rPr lang="it-IT" altLang="zh-CN" sz="2400" i="1" dirty="0">
                <a:solidFill>
                  <a:srgbClr val="FFFFFF"/>
                </a:solidFill>
                <a:latin typeface="Arial" panose="020B0604020202020204" pitchFamily="34" charset="0"/>
                <a:cs typeface="Arial" panose="020B0604020202020204" pitchFamily="34" charset="0"/>
              </a:rPr>
              <a:t>PRD 107, 4, L041303 (2024), arXiv:2210.04917</a:t>
            </a:r>
            <a:endParaRPr lang="en-US" altLang="zh-CN" sz="2400" i="1" dirty="0">
              <a:solidFill>
                <a:srgbClr val="FFFFFF"/>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altLang="zh-CN" sz="2400" dirty="0">
                <a:solidFill>
                  <a:srgbClr val="FFFFFF"/>
                </a:solidFill>
                <a:latin typeface="Arial" panose="020B0604020202020204" pitchFamily="34" charset="0"/>
                <a:cs typeface="Arial" panose="020B0604020202020204" pitchFamily="34" charset="0"/>
              </a:rPr>
              <a:t>Liquid xenon: </a:t>
            </a:r>
            <a:r>
              <a:rPr lang="it-IT" altLang="zh-CN" sz="2400" i="1" dirty="0">
                <a:solidFill>
                  <a:srgbClr val="FFFF00"/>
                </a:solidFill>
                <a:latin typeface="Arial" panose="020B0604020202020204" pitchFamily="34" charset="0"/>
                <a:cs typeface="Arial" panose="020B0604020202020204" pitchFamily="34" charset="0"/>
              </a:rPr>
              <a:t>PRD 109, L051101 (2024), arXiv: 2307.12952</a:t>
            </a:r>
            <a:endParaRPr lang="zh-CN" altLang="en-US" sz="2400" i="1" dirty="0">
              <a:solidFill>
                <a:srgbClr val="FFFF00"/>
              </a:solidFill>
              <a:latin typeface="Arial" panose="020B0604020202020204" pitchFamily="34" charset="0"/>
              <a:cs typeface="Arial" panose="020B0604020202020204" pitchFamily="34" charset="0"/>
            </a:endParaRPr>
          </a:p>
          <a:p>
            <a:endParaRPr lang="zh-CN" altLang="en-US" dirty="0"/>
          </a:p>
        </p:txBody>
      </p:sp>
    </p:spTree>
    <p:extLst>
      <p:ext uri="{BB962C8B-B14F-4D97-AF65-F5344CB8AC3E}">
        <p14:creationId xmlns:p14="http://schemas.microsoft.com/office/powerpoint/2010/main" val="24670068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19657A5-6DF9-4978-B78E-01920CE224DE}"/>
              </a:ext>
            </a:extLst>
          </p:cNvPr>
          <p:cNvSpPr>
            <a:spLocks noGrp="1"/>
          </p:cNvSpPr>
          <p:nvPr>
            <p:ph type="title"/>
          </p:nvPr>
        </p:nvSpPr>
        <p:spPr/>
        <p:txBody>
          <a:bodyPr>
            <a:normAutofit fontScale="90000"/>
          </a:bodyPr>
          <a:lstStyle/>
          <a:p>
            <a:r>
              <a:rPr lang="en-US" altLang="zh-CN" dirty="0"/>
              <a:t>Boosting via nucleon or electron</a:t>
            </a:r>
            <a:endParaRPr lang="zh-CN" altLang="en-US" dirty="0"/>
          </a:p>
        </p:txBody>
      </p:sp>
      <p:pic>
        <p:nvPicPr>
          <p:cNvPr id="4" name="图片 3">
            <a:extLst>
              <a:ext uri="{FF2B5EF4-FFF2-40B4-BE49-F238E27FC236}">
                <a16:creationId xmlns:a16="http://schemas.microsoft.com/office/drawing/2014/main" id="{D6EE7009-72C8-4644-87A6-E7EC61A9390E}"/>
              </a:ext>
            </a:extLst>
          </p:cNvPr>
          <p:cNvPicPr>
            <a:picLocks noChangeAspect="1"/>
          </p:cNvPicPr>
          <p:nvPr/>
        </p:nvPicPr>
        <p:blipFill>
          <a:blip r:embed="rId2"/>
          <a:stretch>
            <a:fillRect/>
          </a:stretch>
        </p:blipFill>
        <p:spPr>
          <a:xfrm>
            <a:off x="875549" y="1476392"/>
            <a:ext cx="3363158" cy="1887207"/>
          </a:xfrm>
          <a:prstGeom prst="rect">
            <a:avLst/>
          </a:prstGeom>
        </p:spPr>
      </p:pic>
      <p:pic>
        <p:nvPicPr>
          <p:cNvPr id="6" name="图片 5">
            <a:extLst>
              <a:ext uri="{FF2B5EF4-FFF2-40B4-BE49-F238E27FC236}">
                <a16:creationId xmlns:a16="http://schemas.microsoft.com/office/drawing/2014/main" id="{156DEC8A-8132-4487-966D-9A2564E8C5E4}"/>
              </a:ext>
            </a:extLst>
          </p:cNvPr>
          <p:cNvPicPr>
            <a:picLocks noChangeAspect="1"/>
          </p:cNvPicPr>
          <p:nvPr/>
        </p:nvPicPr>
        <p:blipFill>
          <a:blip r:embed="rId3"/>
          <a:stretch>
            <a:fillRect/>
          </a:stretch>
        </p:blipFill>
        <p:spPr>
          <a:xfrm>
            <a:off x="5358580" y="1476392"/>
            <a:ext cx="6233651" cy="5153606"/>
          </a:xfrm>
          <a:prstGeom prst="rect">
            <a:avLst/>
          </a:prstGeom>
        </p:spPr>
      </p:pic>
      <p:grpSp>
        <p:nvGrpSpPr>
          <p:cNvPr id="14" name="组合 13">
            <a:extLst>
              <a:ext uri="{FF2B5EF4-FFF2-40B4-BE49-F238E27FC236}">
                <a16:creationId xmlns:a16="http://schemas.microsoft.com/office/drawing/2014/main" id="{68A308A7-9A76-40C0-B2C9-7AC8A92F41A4}"/>
              </a:ext>
            </a:extLst>
          </p:cNvPr>
          <p:cNvGrpSpPr/>
          <p:nvPr/>
        </p:nvGrpSpPr>
        <p:grpSpPr>
          <a:xfrm>
            <a:off x="875548" y="4113307"/>
            <a:ext cx="3369666" cy="2194912"/>
            <a:chOff x="848107" y="3986074"/>
            <a:chExt cx="4054546" cy="2606494"/>
          </a:xfrm>
        </p:grpSpPr>
        <p:pic>
          <p:nvPicPr>
            <p:cNvPr id="8" name="图片 7">
              <a:extLst>
                <a:ext uri="{FF2B5EF4-FFF2-40B4-BE49-F238E27FC236}">
                  <a16:creationId xmlns:a16="http://schemas.microsoft.com/office/drawing/2014/main" id="{6A81CF23-84CA-4CC3-8B55-13BCE8D3F330}"/>
                </a:ext>
              </a:extLst>
            </p:cNvPr>
            <p:cNvPicPr>
              <a:picLocks noChangeAspect="1"/>
            </p:cNvPicPr>
            <p:nvPr/>
          </p:nvPicPr>
          <p:blipFill>
            <a:blip r:embed="rId4"/>
            <a:stretch>
              <a:fillRect/>
            </a:stretch>
          </p:blipFill>
          <p:spPr>
            <a:xfrm>
              <a:off x="848107" y="3986074"/>
              <a:ext cx="4054546" cy="2606494"/>
            </a:xfrm>
            <a:prstGeom prst="rect">
              <a:avLst/>
            </a:prstGeom>
          </p:spPr>
        </p:pic>
        <p:sp>
          <p:nvSpPr>
            <p:cNvPr id="11" name="任意多边形: 形状 10">
              <a:extLst>
                <a:ext uri="{FF2B5EF4-FFF2-40B4-BE49-F238E27FC236}">
                  <a16:creationId xmlns:a16="http://schemas.microsoft.com/office/drawing/2014/main" id="{AA4195B1-3E5D-4741-AA77-817739121F14}"/>
                </a:ext>
              </a:extLst>
            </p:cNvPr>
            <p:cNvSpPr/>
            <p:nvPr/>
          </p:nvSpPr>
          <p:spPr>
            <a:xfrm>
              <a:off x="1484671" y="4208206"/>
              <a:ext cx="1976284" cy="1740310"/>
            </a:xfrm>
            <a:custGeom>
              <a:avLst/>
              <a:gdLst>
                <a:gd name="connsiteX0" fmla="*/ 1740310 w 1976284"/>
                <a:gd name="connsiteY0" fmla="*/ 0 h 1740310"/>
                <a:gd name="connsiteX1" fmla="*/ 786581 w 1976284"/>
                <a:gd name="connsiteY1" fmla="*/ 334297 h 1740310"/>
                <a:gd name="connsiteX2" fmla="*/ 235974 w 1976284"/>
                <a:gd name="connsiteY2" fmla="*/ 157317 h 1740310"/>
                <a:gd name="connsiteX3" fmla="*/ 0 w 1976284"/>
                <a:gd name="connsiteY3" fmla="*/ 658762 h 1740310"/>
                <a:gd name="connsiteX4" fmla="*/ 275303 w 1976284"/>
                <a:gd name="connsiteY4" fmla="*/ 963562 h 1740310"/>
                <a:gd name="connsiteX5" fmla="*/ 766916 w 1976284"/>
                <a:gd name="connsiteY5" fmla="*/ 1032388 h 1740310"/>
                <a:gd name="connsiteX6" fmla="*/ 766916 w 1976284"/>
                <a:gd name="connsiteY6" fmla="*/ 1032388 h 1740310"/>
                <a:gd name="connsiteX7" fmla="*/ 727587 w 1976284"/>
                <a:gd name="connsiteY7" fmla="*/ 1514168 h 1740310"/>
                <a:gd name="connsiteX8" fmla="*/ 727587 w 1976284"/>
                <a:gd name="connsiteY8" fmla="*/ 1592826 h 1740310"/>
                <a:gd name="connsiteX9" fmla="*/ 727587 w 1976284"/>
                <a:gd name="connsiteY9" fmla="*/ 1592826 h 1740310"/>
                <a:gd name="connsiteX10" fmla="*/ 1268361 w 1976284"/>
                <a:gd name="connsiteY10" fmla="*/ 1740310 h 1740310"/>
                <a:gd name="connsiteX11" fmla="*/ 1976284 w 1976284"/>
                <a:gd name="connsiteY11" fmla="*/ 1455175 h 1740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76284" h="1740310">
                  <a:moveTo>
                    <a:pt x="1740310" y="0"/>
                  </a:moveTo>
                  <a:lnTo>
                    <a:pt x="786581" y="334297"/>
                  </a:lnTo>
                  <a:lnTo>
                    <a:pt x="235974" y="157317"/>
                  </a:lnTo>
                  <a:lnTo>
                    <a:pt x="0" y="658762"/>
                  </a:lnTo>
                  <a:lnTo>
                    <a:pt x="275303" y="963562"/>
                  </a:lnTo>
                  <a:lnTo>
                    <a:pt x="766916" y="1032388"/>
                  </a:lnTo>
                  <a:lnTo>
                    <a:pt x="766916" y="1032388"/>
                  </a:lnTo>
                  <a:cubicBezTo>
                    <a:pt x="745396" y="1254760"/>
                    <a:pt x="735169" y="1317024"/>
                    <a:pt x="727587" y="1514168"/>
                  </a:cubicBezTo>
                  <a:cubicBezTo>
                    <a:pt x="726579" y="1540368"/>
                    <a:pt x="727587" y="1566607"/>
                    <a:pt x="727587" y="1592826"/>
                  </a:cubicBezTo>
                  <a:lnTo>
                    <a:pt x="727587" y="1592826"/>
                  </a:lnTo>
                  <a:lnTo>
                    <a:pt x="1268361" y="1740310"/>
                  </a:lnTo>
                  <a:lnTo>
                    <a:pt x="1976284" y="1455175"/>
                  </a:lnTo>
                </a:path>
              </a:pathLst>
            </a:custGeom>
            <a:noFill/>
            <a:ln w="38100" cap="flat">
              <a:solidFill>
                <a:srgbClr val="FFFFFF"/>
              </a:solidFill>
              <a:prstDash val="solid"/>
              <a:round/>
              <a:tailEnd type="triangle"/>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solidFill>
                <a:effectLst/>
                <a:uFillTx/>
              </a:endParaRPr>
            </a:p>
          </p:txBody>
        </p:sp>
      </p:grpSp>
      <p:sp>
        <p:nvSpPr>
          <p:cNvPr id="12" name="文本框 11">
            <a:extLst>
              <a:ext uri="{FF2B5EF4-FFF2-40B4-BE49-F238E27FC236}">
                <a16:creationId xmlns:a16="http://schemas.microsoft.com/office/drawing/2014/main" id="{EEDF822A-8A70-4C8A-8967-997DD6B120AD}"/>
              </a:ext>
            </a:extLst>
          </p:cNvPr>
          <p:cNvSpPr txBox="1"/>
          <p:nvPr/>
        </p:nvSpPr>
        <p:spPr>
          <a:xfrm>
            <a:off x="875548" y="6308218"/>
            <a:ext cx="3940353"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sz="1800" b="0" i="0" u="none" strike="noStrike" baseline="0" dirty="0">
                <a:solidFill>
                  <a:srgbClr val="FFFFFF"/>
                </a:solidFill>
                <a:latin typeface="Arial" panose="020B0604020202020204" pitchFamily="34" charset="0"/>
                <a:cs typeface="Arial" panose="020B0604020202020204" pitchFamily="34" charset="0"/>
              </a:rPr>
              <a:t>An, </a:t>
            </a:r>
            <a:r>
              <a:rPr lang="en-US" altLang="zh-CN" sz="1800" b="0" i="0" u="none" strike="noStrike" baseline="0" dirty="0" err="1">
                <a:solidFill>
                  <a:srgbClr val="FFFFFF"/>
                </a:solidFill>
                <a:latin typeface="Arial" panose="020B0604020202020204" pitchFamily="34" charset="0"/>
                <a:cs typeface="Arial" panose="020B0604020202020204" pitchFamily="34" charset="0"/>
              </a:rPr>
              <a:t>Pospelov</a:t>
            </a:r>
            <a:r>
              <a:rPr lang="en-US" altLang="zh-CN" sz="1800" b="0" i="0" u="none" strike="noStrike" baseline="0" dirty="0">
                <a:solidFill>
                  <a:srgbClr val="FFFFFF"/>
                </a:solidFill>
                <a:latin typeface="Arial" panose="020B0604020202020204" pitchFamily="34" charset="0"/>
                <a:cs typeface="Arial" panose="020B0604020202020204" pitchFamily="34" charset="0"/>
              </a:rPr>
              <a:t>, </a:t>
            </a:r>
            <a:r>
              <a:rPr lang="en-US" altLang="zh-CN" sz="1800" b="0" i="0" u="none" strike="noStrike" baseline="0" dirty="0" err="1">
                <a:solidFill>
                  <a:srgbClr val="FFFFFF"/>
                </a:solidFill>
                <a:latin typeface="Arial" panose="020B0604020202020204" pitchFamily="34" charset="0"/>
                <a:cs typeface="Arial" panose="020B0604020202020204" pitchFamily="34" charset="0"/>
              </a:rPr>
              <a:t>Pradler</a:t>
            </a:r>
            <a:r>
              <a:rPr lang="en-US" altLang="zh-CN" sz="1800" b="0" i="0" u="none" strike="noStrike" baseline="0" dirty="0">
                <a:solidFill>
                  <a:srgbClr val="FFFFFF"/>
                </a:solidFill>
                <a:latin typeface="Arial" panose="020B0604020202020204" pitchFamily="34" charset="0"/>
                <a:cs typeface="Arial" panose="020B0604020202020204" pitchFamily="34" charset="0"/>
              </a:rPr>
              <a:t>, Ritz, </a:t>
            </a:r>
            <a:r>
              <a:rPr lang="en-US" altLang="zh-CN" sz="1800" b="0" i="1" u="none" strike="noStrike" baseline="0" dirty="0">
                <a:solidFill>
                  <a:srgbClr val="FFFFFF"/>
                </a:solidFill>
                <a:latin typeface="Arial" panose="020B0604020202020204" pitchFamily="34" charset="0"/>
                <a:cs typeface="Arial" panose="020B0604020202020204" pitchFamily="34" charset="0"/>
              </a:rPr>
              <a:t>PRL 120, 141801 (2018</a:t>
            </a:r>
            <a:r>
              <a:rPr lang="zh-CN" altLang="en-US" sz="1800" b="0" i="1" u="none" strike="noStrike" baseline="0" dirty="0">
                <a:solidFill>
                  <a:srgbClr val="FFFFFF"/>
                </a:solidFill>
                <a:latin typeface="Arial" panose="020B0604020202020204" pitchFamily="34" charset="0"/>
                <a:cs typeface="Arial" panose="020B0604020202020204" pitchFamily="34" charset="0"/>
              </a:rPr>
              <a:t>）</a:t>
            </a:r>
            <a:r>
              <a:rPr lang="en-US" altLang="zh-CN" sz="1800" b="0" i="1" u="none" strike="noStrike" baseline="0" dirty="0">
                <a:solidFill>
                  <a:srgbClr val="FFFFFF"/>
                </a:solidFill>
                <a:latin typeface="Arial" panose="020B0604020202020204" pitchFamily="34" charset="0"/>
                <a:cs typeface="Arial" panose="020B0604020202020204" pitchFamily="34" charset="0"/>
              </a:rPr>
              <a:t> </a:t>
            </a:r>
            <a:endParaRPr kumimoji="0" lang="zh-CN" altLang="en-US" sz="1800" b="0" i="1"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sp>
        <p:nvSpPr>
          <p:cNvPr id="13" name="文本框 12">
            <a:extLst>
              <a:ext uri="{FF2B5EF4-FFF2-40B4-BE49-F238E27FC236}">
                <a16:creationId xmlns:a16="http://schemas.microsoft.com/office/drawing/2014/main" id="{01F5503E-4F48-4990-8402-7A42350B641A}"/>
              </a:ext>
            </a:extLst>
          </p:cNvPr>
          <p:cNvSpPr txBox="1"/>
          <p:nvPr/>
        </p:nvSpPr>
        <p:spPr>
          <a:xfrm>
            <a:off x="8631660" y="5219366"/>
            <a:ext cx="2684792" cy="646329"/>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nn-NO" altLang="zh-CN" sz="1800" b="0" i="1"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rPr>
              <a:t>PRL 134, 161003 (2025), arXiv:2412.19970</a:t>
            </a:r>
            <a:endParaRPr kumimoji="0" lang="zh-CN" altLang="en-US" sz="1800" b="0" i="1"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endParaRPr>
          </a:p>
        </p:txBody>
      </p:sp>
      <p:sp>
        <p:nvSpPr>
          <p:cNvPr id="15" name="文本框 14">
            <a:extLst>
              <a:ext uri="{FF2B5EF4-FFF2-40B4-BE49-F238E27FC236}">
                <a16:creationId xmlns:a16="http://schemas.microsoft.com/office/drawing/2014/main" id="{BBE8AB50-DC80-4568-A070-D8B9EB73AE30}"/>
              </a:ext>
            </a:extLst>
          </p:cNvPr>
          <p:cNvSpPr txBox="1"/>
          <p:nvPr/>
        </p:nvSpPr>
        <p:spPr>
          <a:xfrm>
            <a:off x="875548" y="3405740"/>
            <a:ext cx="4044118" cy="9233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nb-NO" altLang="zh-CN"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Bringmann and Pospelov, </a:t>
            </a:r>
            <a:r>
              <a:rPr kumimoji="0" lang="nb-NO" altLang="zh-CN" sz="1800" b="0" i="1"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PRL 122, 171801 (2019)</a:t>
            </a:r>
          </a:p>
          <a:p>
            <a:pPr marL="0" marR="0" indent="0" algn="l" defTabSz="457200" rtl="0" fontAlgn="auto" latinLnBrk="0" hangingPunct="0">
              <a:lnSpc>
                <a:spcPct val="100000"/>
              </a:lnSpc>
              <a:spcBef>
                <a:spcPts val="0"/>
              </a:spcBef>
              <a:spcAft>
                <a:spcPts val="0"/>
              </a:spcAft>
              <a:buClrTx/>
              <a:buSzTx/>
              <a:buFontTx/>
              <a:buNone/>
              <a:tabLst/>
            </a:pPr>
            <a:endParaRPr kumimoji="0" lang="zh-CN" altLang="en-US" sz="1800" b="0" i="0" u="none" strike="noStrike" cap="none" spc="0" normalizeH="0" baseline="0" dirty="0">
              <a:ln>
                <a:noFill/>
              </a:ln>
              <a:solidFill>
                <a:srgbClr val="000000"/>
              </a:solidFill>
              <a:effectLst/>
              <a:uFillTx/>
              <a:latin typeface="Century Gothic"/>
              <a:ea typeface="Century Gothic"/>
              <a:cs typeface="Century Gothic"/>
              <a:sym typeface="Century Gothic"/>
            </a:endParaRPr>
          </a:p>
        </p:txBody>
      </p:sp>
    </p:spTree>
    <p:extLst>
      <p:ext uri="{BB962C8B-B14F-4D97-AF65-F5344CB8AC3E}">
        <p14:creationId xmlns:p14="http://schemas.microsoft.com/office/powerpoint/2010/main" val="1537162696"/>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B803475F-846E-412B-9F3C-191440345B99}"/>
              </a:ext>
            </a:extLst>
          </p:cNvPr>
          <p:cNvSpPr>
            <a:spLocks noGrp="1"/>
          </p:cNvSpPr>
          <p:nvPr>
            <p:ph type="title"/>
          </p:nvPr>
        </p:nvSpPr>
        <p:spPr/>
        <p:txBody>
          <a:bodyPr>
            <a:normAutofit fontScale="90000"/>
          </a:bodyPr>
          <a:lstStyle/>
          <a:p>
            <a:r>
              <a:rPr lang="en-US" altLang="zh-CN" dirty="0"/>
              <a:t>What else can be done with these large </a:t>
            </a:r>
            <a:r>
              <a:rPr lang="en-US" altLang="zh-CN" dirty="0" err="1"/>
              <a:t>LXe</a:t>
            </a:r>
            <a:r>
              <a:rPr lang="en-US" altLang="zh-CN" dirty="0"/>
              <a:t> detectors?</a:t>
            </a:r>
            <a:endParaRPr lang="zh-CN" altLang="en-US" dirty="0"/>
          </a:p>
        </p:txBody>
      </p:sp>
      <p:sp>
        <p:nvSpPr>
          <p:cNvPr id="5" name="文本占位符 4">
            <a:extLst>
              <a:ext uri="{FF2B5EF4-FFF2-40B4-BE49-F238E27FC236}">
                <a16:creationId xmlns:a16="http://schemas.microsoft.com/office/drawing/2014/main" id="{DDDA7AF1-304A-4858-B090-8AC7180DCB3D}"/>
              </a:ext>
            </a:extLst>
          </p:cNvPr>
          <p:cNvSpPr>
            <a:spLocks noGrp="1"/>
          </p:cNvSpPr>
          <p:nvPr>
            <p:ph type="body" sz="quarter" idx="1"/>
          </p:nvPr>
        </p:nvSpPr>
        <p:spPr/>
        <p:txBody>
          <a:bodyPr/>
          <a:lstStyle/>
          <a:p>
            <a:endParaRPr lang="zh-CN" altLang="en-US"/>
          </a:p>
        </p:txBody>
      </p:sp>
    </p:spTree>
    <p:extLst>
      <p:ext uri="{BB962C8B-B14F-4D97-AF65-F5344CB8AC3E}">
        <p14:creationId xmlns:p14="http://schemas.microsoft.com/office/powerpoint/2010/main" val="3618709593"/>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BB83C0-4577-49EE-BC69-7BEA5651183D}"/>
              </a:ext>
            </a:extLst>
          </p:cNvPr>
          <p:cNvSpPr>
            <a:spLocks noGrp="1"/>
          </p:cNvSpPr>
          <p:nvPr>
            <p:ph type="title"/>
          </p:nvPr>
        </p:nvSpPr>
        <p:spPr>
          <a:xfrm>
            <a:off x="3460955" y="381000"/>
            <a:ext cx="8045245" cy="762000"/>
          </a:xfrm>
        </p:spPr>
        <p:txBody>
          <a:bodyPr>
            <a:normAutofit fontScale="90000"/>
          </a:bodyPr>
          <a:lstStyle/>
          <a:p>
            <a:r>
              <a:rPr lang="en-US" altLang="zh-CN" cap="none" dirty="0">
                <a:latin typeface="Arial" panose="020B0604020202020204" pitchFamily="34" charset="0"/>
                <a:cs typeface="Arial" panose="020B0604020202020204" pitchFamily="34" charset="0"/>
              </a:rPr>
              <a:t>Coherent Neutrino-Nucleus Scattering</a:t>
            </a:r>
            <a:endParaRPr lang="zh-CN" altLang="en-US" dirty="0"/>
          </a:p>
        </p:txBody>
      </p:sp>
      <p:sp>
        <p:nvSpPr>
          <p:cNvPr id="7" name="内容占位符 4">
            <a:extLst>
              <a:ext uri="{FF2B5EF4-FFF2-40B4-BE49-F238E27FC236}">
                <a16:creationId xmlns:a16="http://schemas.microsoft.com/office/drawing/2014/main" id="{4D3940FF-A429-435D-9446-65717784FAA4}"/>
              </a:ext>
            </a:extLst>
          </p:cNvPr>
          <p:cNvSpPr txBox="1">
            <a:spLocks/>
          </p:cNvSpPr>
          <p:nvPr/>
        </p:nvSpPr>
        <p:spPr>
          <a:xfrm>
            <a:off x="685800" y="1682648"/>
            <a:ext cx="10820400" cy="885371"/>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rtlCol="0">
            <a:spAutoFit/>
          </a:bodyPr>
          <a:lstStyle>
            <a:lvl1pPr marL="228600" marR="0" indent="-228600"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Arial"/>
                <a:ea typeface="Arial"/>
                <a:cs typeface="Arial"/>
                <a:sym typeface="Arial"/>
              </a:defRPr>
            </a:lvl1pPr>
            <a:lvl2pPr marL="708659" marR="0" indent="-251459"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Arial"/>
                <a:ea typeface="Arial"/>
                <a:cs typeface="Arial"/>
                <a:sym typeface="Arial"/>
              </a:defRPr>
            </a:lvl2pPr>
            <a:lvl3pPr marL="1193800" marR="0" indent="-279400"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Arial"/>
                <a:ea typeface="Arial"/>
                <a:cs typeface="Arial"/>
                <a:sym typeface="Arial"/>
              </a:defRPr>
            </a:lvl3pPr>
            <a:lvl4pPr marL="16859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Arial"/>
                <a:ea typeface="Arial"/>
                <a:cs typeface="Arial"/>
                <a:sym typeface="Arial"/>
              </a:defRPr>
            </a:lvl4pPr>
            <a:lvl5pPr marL="21431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Arial"/>
                <a:ea typeface="Arial"/>
                <a:cs typeface="Arial"/>
                <a:sym typeface="Arial"/>
              </a:defRPr>
            </a:lvl5pPr>
            <a:lvl6pPr marL="26003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6pPr>
            <a:lvl7pPr marL="30575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7pPr>
            <a:lvl8pPr marL="35147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8pPr>
            <a:lvl9pPr marL="3971925" marR="0" indent="-314325" algn="l" defTabSz="914400" rtl="0" latinLnBrk="0">
              <a:lnSpc>
                <a:spcPct val="90000"/>
              </a:lnSpc>
              <a:spcBef>
                <a:spcPts val="1000"/>
              </a:spcBef>
              <a:spcAft>
                <a:spcPts val="0"/>
              </a:spcAft>
              <a:buClrTx/>
              <a:buSzPct val="100000"/>
              <a:buFont typeface="Arial"/>
              <a:buChar char="•"/>
              <a:tabLst/>
              <a:defRPr sz="2200" b="0" i="0" u="none" strike="noStrike" cap="none" spc="0" baseline="0">
                <a:solidFill>
                  <a:srgbClr val="FFFFFF"/>
                </a:solidFill>
                <a:uFillTx/>
                <a:latin typeface="Century Gothic"/>
                <a:ea typeface="Century Gothic"/>
                <a:cs typeface="Century Gothic"/>
                <a:sym typeface="Century Gothic"/>
              </a:defRPr>
            </a:lvl9pPr>
          </a:lstStyle>
          <a:p>
            <a:pPr hangingPunct="1"/>
            <a:r>
              <a:rPr lang="en-US" altLang="zh-CN" sz="2400" b="1">
                <a:solidFill>
                  <a:srgbClr val="FFFF00"/>
                </a:solidFill>
                <a:latin typeface="Arial" panose="020B0604020202020204" pitchFamily="34" charset="0"/>
                <a:cs typeface="Arial" panose="020B0604020202020204" pitchFamily="34" charset="0"/>
              </a:rPr>
              <a:t>Quantum mechanics: 200 MeV ~ 1 fm</a:t>
            </a:r>
          </a:p>
          <a:p>
            <a:pPr hangingPunct="1"/>
            <a:r>
              <a:rPr lang="en-US" altLang="zh-CN" sz="2400" b="1">
                <a:solidFill>
                  <a:srgbClr val="FFFF00"/>
                </a:solidFill>
                <a:latin typeface="Arial" panose="020B0604020202020204" pitchFamily="34" charset="0"/>
                <a:cs typeface="Arial" panose="020B0604020202020204" pitchFamily="34" charset="0"/>
              </a:rPr>
              <a:t>So MeV neutrino cannot resolve individual atomic nucleus</a:t>
            </a:r>
            <a:endParaRPr lang="en-US" altLang="zh-CN" sz="2400" b="1" dirty="0">
              <a:solidFill>
                <a:srgbClr val="FFFF00"/>
              </a:solidFill>
              <a:latin typeface="Arial" panose="020B0604020202020204" pitchFamily="34" charset="0"/>
              <a:cs typeface="Arial" panose="020B0604020202020204" pitchFamily="34" charset="0"/>
            </a:endParaRPr>
          </a:p>
        </p:txBody>
      </p:sp>
      <p:pic>
        <p:nvPicPr>
          <p:cNvPr id="9" name="图片 8">
            <a:extLst>
              <a:ext uri="{FF2B5EF4-FFF2-40B4-BE49-F238E27FC236}">
                <a16:creationId xmlns:a16="http://schemas.microsoft.com/office/drawing/2014/main" id="{76185C59-4562-4788-BF69-2B5B3BDE79DA}"/>
              </a:ext>
            </a:extLst>
          </p:cNvPr>
          <p:cNvPicPr>
            <a:picLocks noChangeAspect="1"/>
          </p:cNvPicPr>
          <p:nvPr/>
        </p:nvPicPr>
        <p:blipFill>
          <a:blip r:embed="rId2"/>
          <a:stretch>
            <a:fillRect/>
          </a:stretch>
        </p:blipFill>
        <p:spPr>
          <a:xfrm>
            <a:off x="3533673" y="2707823"/>
            <a:ext cx="5020999" cy="3037341"/>
          </a:xfrm>
          <a:prstGeom prst="rect">
            <a:avLst/>
          </a:prstGeom>
        </p:spPr>
      </p:pic>
      <p:pic>
        <p:nvPicPr>
          <p:cNvPr id="10" name="内容占位符 4">
            <a:extLst>
              <a:ext uri="{FF2B5EF4-FFF2-40B4-BE49-F238E27FC236}">
                <a16:creationId xmlns:a16="http://schemas.microsoft.com/office/drawing/2014/main" id="{32D14304-783A-4CA0-9E97-DBF1C026D5BE}"/>
              </a:ext>
            </a:extLst>
          </p:cNvPr>
          <p:cNvPicPr>
            <a:picLocks noChangeAspect="1"/>
          </p:cNvPicPr>
          <p:nvPr/>
        </p:nvPicPr>
        <p:blipFill>
          <a:blip r:embed="rId3"/>
          <a:stretch>
            <a:fillRect/>
          </a:stretch>
        </p:blipFill>
        <p:spPr>
          <a:xfrm>
            <a:off x="685800" y="2707823"/>
            <a:ext cx="2357979" cy="3052354"/>
          </a:xfrm>
          <a:prstGeom prst="rect">
            <a:avLst/>
          </a:prstGeom>
        </p:spPr>
      </p:pic>
      <p:sp>
        <p:nvSpPr>
          <p:cNvPr id="11" name="椭圆 10">
            <a:extLst>
              <a:ext uri="{FF2B5EF4-FFF2-40B4-BE49-F238E27FC236}">
                <a16:creationId xmlns:a16="http://schemas.microsoft.com/office/drawing/2014/main" id="{76A3F541-A27E-4161-A5D6-7D49B0C5BD26}"/>
              </a:ext>
            </a:extLst>
          </p:cNvPr>
          <p:cNvSpPr/>
          <p:nvPr/>
        </p:nvSpPr>
        <p:spPr>
          <a:xfrm>
            <a:off x="3335672" y="3051660"/>
            <a:ext cx="2932651" cy="3990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id="{3DBE30FC-E195-4F51-B97D-1DB32A4507E8}"/>
              </a:ext>
            </a:extLst>
          </p:cNvPr>
          <p:cNvSpPr txBox="1"/>
          <p:nvPr/>
        </p:nvSpPr>
        <p:spPr>
          <a:xfrm>
            <a:off x="819622" y="5927264"/>
            <a:ext cx="10686578"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24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The experimental idea that motivated DM direct detection 40 some years ago!</a:t>
            </a:r>
            <a:endParaRPr kumimoji="0" lang="zh-CN" altLang="en-US" sz="24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grpSp>
        <p:nvGrpSpPr>
          <p:cNvPr id="13" name="组合 12">
            <a:extLst>
              <a:ext uri="{FF2B5EF4-FFF2-40B4-BE49-F238E27FC236}">
                <a16:creationId xmlns:a16="http://schemas.microsoft.com/office/drawing/2014/main" id="{19933A50-30B7-4707-86EA-E211FD8FD690}"/>
              </a:ext>
            </a:extLst>
          </p:cNvPr>
          <p:cNvGrpSpPr/>
          <p:nvPr/>
        </p:nvGrpSpPr>
        <p:grpSpPr>
          <a:xfrm>
            <a:off x="8959151" y="2707823"/>
            <a:ext cx="2473415" cy="3052354"/>
            <a:chOff x="8752673" y="2292578"/>
            <a:chExt cx="3522729" cy="4347275"/>
          </a:xfrm>
        </p:grpSpPr>
        <p:pic>
          <p:nvPicPr>
            <p:cNvPr id="14" name="图片 13">
              <a:extLst>
                <a:ext uri="{FF2B5EF4-FFF2-40B4-BE49-F238E27FC236}">
                  <a16:creationId xmlns:a16="http://schemas.microsoft.com/office/drawing/2014/main" id="{18C9858C-B41A-41D5-BF28-6674A7FDDC4E}"/>
                </a:ext>
              </a:extLst>
            </p:cNvPr>
            <p:cNvPicPr>
              <a:picLocks noChangeAspect="1"/>
            </p:cNvPicPr>
            <p:nvPr/>
          </p:nvPicPr>
          <p:blipFill>
            <a:blip r:embed="rId4"/>
            <a:stretch>
              <a:fillRect/>
            </a:stretch>
          </p:blipFill>
          <p:spPr>
            <a:xfrm>
              <a:off x="8752673" y="2292578"/>
              <a:ext cx="3522728" cy="810749"/>
            </a:xfrm>
            <a:prstGeom prst="rect">
              <a:avLst/>
            </a:prstGeom>
          </p:spPr>
        </p:pic>
        <p:pic>
          <p:nvPicPr>
            <p:cNvPr id="15" name="图片 14">
              <a:extLst>
                <a:ext uri="{FF2B5EF4-FFF2-40B4-BE49-F238E27FC236}">
                  <a16:creationId xmlns:a16="http://schemas.microsoft.com/office/drawing/2014/main" id="{F1823F3F-1D3E-44AE-8EA4-BE0EAE1A697F}"/>
                </a:ext>
              </a:extLst>
            </p:cNvPr>
            <p:cNvPicPr>
              <a:picLocks noChangeAspect="1"/>
            </p:cNvPicPr>
            <p:nvPr/>
          </p:nvPicPr>
          <p:blipFill>
            <a:blip r:embed="rId5"/>
            <a:stretch>
              <a:fillRect/>
            </a:stretch>
          </p:blipFill>
          <p:spPr>
            <a:xfrm>
              <a:off x="8752673" y="3104086"/>
              <a:ext cx="3522728" cy="2776245"/>
            </a:xfrm>
            <a:prstGeom prst="rect">
              <a:avLst/>
            </a:prstGeom>
          </p:spPr>
        </p:pic>
        <p:pic>
          <p:nvPicPr>
            <p:cNvPr id="16" name="图片 15">
              <a:extLst>
                <a:ext uri="{FF2B5EF4-FFF2-40B4-BE49-F238E27FC236}">
                  <a16:creationId xmlns:a16="http://schemas.microsoft.com/office/drawing/2014/main" id="{7109CF42-5EE7-49C0-A9FD-C1979094E764}"/>
                </a:ext>
              </a:extLst>
            </p:cNvPr>
            <p:cNvPicPr>
              <a:picLocks noChangeAspect="1"/>
            </p:cNvPicPr>
            <p:nvPr/>
          </p:nvPicPr>
          <p:blipFill>
            <a:blip r:embed="rId6"/>
            <a:stretch>
              <a:fillRect/>
            </a:stretch>
          </p:blipFill>
          <p:spPr>
            <a:xfrm>
              <a:off x="8752674" y="5871258"/>
              <a:ext cx="3522728" cy="768595"/>
            </a:xfrm>
            <a:prstGeom prst="rect">
              <a:avLst/>
            </a:prstGeom>
          </p:spPr>
        </p:pic>
      </p:grpSp>
    </p:spTree>
    <p:extLst>
      <p:ext uri="{BB962C8B-B14F-4D97-AF65-F5344CB8AC3E}">
        <p14:creationId xmlns:p14="http://schemas.microsoft.com/office/powerpoint/2010/main" val="3474394385"/>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EC3570-79BE-44ED-BA30-AA526FA2388C}"/>
              </a:ext>
            </a:extLst>
          </p:cNvPr>
          <p:cNvSpPr>
            <a:spLocks noGrp="1"/>
          </p:cNvSpPr>
          <p:nvPr>
            <p:ph type="title"/>
          </p:nvPr>
        </p:nvSpPr>
        <p:spPr/>
        <p:txBody>
          <a:bodyPr/>
          <a:lstStyle/>
          <a:p>
            <a:r>
              <a:rPr lang="en-US" altLang="zh-CN" dirty="0"/>
              <a:t>Solar B8 neutrinos!</a:t>
            </a:r>
            <a:endParaRPr lang="zh-CN" altLang="en-US" dirty="0"/>
          </a:p>
        </p:txBody>
      </p:sp>
      <p:sp>
        <p:nvSpPr>
          <p:cNvPr id="4" name="灯片编号占位符 3">
            <a:extLst>
              <a:ext uri="{FF2B5EF4-FFF2-40B4-BE49-F238E27FC236}">
                <a16:creationId xmlns:a16="http://schemas.microsoft.com/office/drawing/2014/main" id="{458AD439-7576-4C7C-9206-7CF33F1923C9}"/>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34</a:t>
            </a:fld>
            <a:endParaRPr lang="en-US"/>
          </a:p>
        </p:txBody>
      </p:sp>
      <p:sp>
        <p:nvSpPr>
          <p:cNvPr id="5" name="内容占位符 7">
            <a:extLst>
              <a:ext uri="{FF2B5EF4-FFF2-40B4-BE49-F238E27FC236}">
                <a16:creationId xmlns:a16="http://schemas.microsoft.com/office/drawing/2014/main" id="{DFF5D7BF-53CB-40E2-BFAF-F92CE17852AE}"/>
              </a:ext>
            </a:extLst>
          </p:cNvPr>
          <p:cNvSpPr txBox="1">
            <a:spLocks/>
          </p:cNvSpPr>
          <p:nvPr/>
        </p:nvSpPr>
        <p:spPr>
          <a:xfrm>
            <a:off x="685800" y="1381125"/>
            <a:ext cx="11214100" cy="5511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cap="none" baseline="0">
                <a:solidFill>
                  <a:schemeClr val="tx1"/>
                </a:solidFill>
                <a:latin typeface="Arial" panose="020B0604020202020204" pitchFamily="34" charset="0"/>
                <a:ea typeface="黑体" panose="02010609060101010101" pitchFamily="49"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cap="none" baseline="0">
                <a:solidFill>
                  <a:schemeClr val="tx1"/>
                </a:solidFill>
                <a:latin typeface="Arial" panose="020B0604020202020204" pitchFamily="34" charset="0"/>
                <a:ea typeface="黑体" panose="02010609060101010101"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cap="none" baseline="0">
                <a:solidFill>
                  <a:schemeClr val="tx1"/>
                </a:solidFill>
                <a:latin typeface="Arial" panose="020B0604020202020204" pitchFamily="34" charset="0"/>
                <a:ea typeface="黑体" panose="02010609060101010101" pitchFamily="49"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cap="none" baseline="0">
                <a:solidFill>
                  <a:schemeClr val="tx1"/>
                </a:solidFill>
                <a:latin typeface="Arial" panose="020B0604020202020204" pitchFamily="34" charset="0"/>
                <a:ea typeface="黑体" panose="02010609060101010101" pitchFamily="49"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cap="none" baseline="0">
                <a:solidFill>
                  <a:schemeClr val="tx1"/>
                </a:solidFill>
                <a:latin typeface="Arial" panose="020B0604020202020204" pitchFamily="34" charset="0"/>
                <a:ea typeface="黑体" panose="020106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pPr marL="342900" indent="-342900"/>
            <a:r>
              <a:rPr lang="en-US" altLang="zh-CN" sz="2400" dirty="0">
                <a:solidFill>
                  <a:srgbClr val="FFFFFF"/>
                </a:solidFill>
                <a:latin typeface="Calibri" panose="020F0502020204030204" pitchFamily="34" charset="0"/>
                <a:ea typeface="Calibri" panose="020F0502020204030204" pitchFamily="34" charset="0"/>
                <a:cs typeface="Calibri" panose="020F0502020204030204" pitchFamily="34" charset="0"/>
              </a:rPr>
              <a:t>PandaX-4T uses S2-only data (~1 </a:t>
            </a:r>
            <a:r>
              <a:rPr lang="en-US" altLang="zh-CN" sz="2400" dirty="0" err="1">
                <a:solidFill>
                  <a:srgbClr val="FFFFFF"/>
                </a:solidFill>
                <a:latin typeface="Calibri" panose="020F0502020204030204" pitchFamily="34" charset="0"/>
                <a:ea typeface="Calibri" panose="020F0502020204030204" pitchFamily="34" charset="0"/>
                <a:cs typeface="Calibri" panose="020F0502020204030204" pitchFamily="34" charset="0"/>
              </a:rPr>
              <a:t>ton</a:t>
            </a:r>
            <a:r>
              <a:rPr lang="en-US" altLang="zh-CN" sz="2400" dirty="0" err="1">
                <a:solidFill>
                  <a:srgbClr val="FFFFFF"/>
                </a:solidFill>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a:t>
            </a:r>
            <a:r>
              <a:rPr lang="en-US" altLang="zh-CN" sz="2400" dirty="0" err="1">
                <a:solidFill>
                  <a:srgbClr val="FFFFFF"/>
                </a:solidFill>
                <a:latin typeface="Calibri" panose="020F0502020204030204" pitchFamily="34" charset="0"/>
                <a:ea typeface="Calibri" panose="020F0502020204030204" pitchFamily="34" charset="0"/>
                <a:cs typeface="Calibri" panose="020F0502020204030204" pitchFamily="34" charset="0"/>
              </a:rPr>
              <a:t>year</a:t>
            </a:r>
            <a:r>
              <a:rPr lang="en-US" altLang="zh-CN" sz="2400" dirty="0">
                <a:solidFill>
                  <a:srgbClr val="FFFFFF"/>
                </a:solidFill>
                <a:latin typeface="Calibri" panose="020F0502020204030204" pitchFamily="34" charset="0"/>
                <a:ea typeface="Calibri" panose="020F0502020204030204" pitchFamily="34" charset="0"/>
                <a:cs typeface="Calibri" panose="020F0502020204030204" pitchFamily="34" charset="0"/>
              </a:rPr>
              <a:t>)</a:t>
            </a:r>
          </a:p>
          <a:p>
            <a:pPr marL="342900" indent="-342900"/>
            <a:r>
              <a:rPr lang="en-US" altLang="zh-CN" sz="2400" dirty="0">
                <a:solidFill>
                  <a:srgbClr val="FFFFFF"/>
                </a:solidFill>
                <a:latin typeface="Calibri" panose="020F0502020204030204" pitchFamily="34" charset="0"/>
                <a:ea typeface="Calibri" panose="020F0502020204030204" pitchFamily="34" charset="0"/>
                <a:cs typeface="Calibri" panose="020F0502020204030204" pitchFamily="34" charset="0"/>
              </a:rPr>
              <a:t>Best-fit B8 events: 75±28 (S2 only) and 3.5±1.3 (S1-S2 paired)</a:t>
            </a:r>
          </a:p>
          <a:p>
            <a:pPr marL="342900" indent="-342900"/>
            <a:r>
              <a:rPr lang="en-US" altLang="zh-CN" sz="2400" dirty="0">
                <a:solidFill>
                  <a:srgbClr val="FFFFFF"/>
                </a:solidFill>
                <a:latin typeface="Calibri" panose="020F0502020204030204" pitchFamily="34" charset="0"/>
                <a:ea typeface="Calibri" panose="020F0502020204030204" pitchFamily="34" charset="0"/>
                <a:cs typeface="Calibri" panose="020F0502020204030204" pitchFamily="34" charset="0"/>
              </a:rPr>
              <a:t>Reject background-only hypothesis with significance of 2.64</a:t>
            </a:r>
            <a:r>
              <a:rPr lang="el-GR" altLang="zh-CN" sz="2400" dirty="0">
                <a:solidFill>
                  <a:srgbClr val="FFFFFF"/>
                </a:solidFill>
                <a:latin typeface="Calibri" panose="020F0502020204030204" pitchFamily="34" charset="0"/>
                <a:ea typeface="Calibri" panose="020F0502020204030204" pitchFamily="34" charset="0"/>
                <a:cs typeface="Calibri" panose="020F0502020204030204" pitchFamily="34" charset="0"/>
              </a:rPr>
              <a:t>σ</a:t>
            </a:r>
            <a:endParaRPr lang="en-US" altLang="zh-CN" sz="2400" dirty="0">
              <a:solidFill>
                <a:srgbClr val="FFFFFF"/>
              </a:solidFill>
              <a:latin typeface="Calibri" panose="020F0502020204030204" pitchFamily="34" charset="0"/>
              <a:ea typeface="Calibri" panose="020F0502020204030204" pitchFamily="34" charset="0"/>
              <a:cs typeface="Calibri" panose="020F0502020204030204" pitchFamily="34" charset="0"/>
            </a:endParaRPr>
          </a:p>
          <a:p>
            <a:pPr marL="342900" indent="-342900"/>
            <a:r>
              <a:rPr lang="en-US" altLang="zh-CN" sz="2400" dirty="0">
                <a:solidFill>
                  <a:srgbClr val="FFFFFF"/>
                </a:solidFill>
                <a:latin typeface="Calibri" panose="020F0502020204030204" pitchFamily="34" charset="0"/>
                <a:ea typeface="Calibri" panose="020F0502020204030204" pitchFamily="34" charset="0"/>
                <a:cs typeface="Calibri" panose="020F0502020204030204" pitchFamily="34" charset="0"/>
              </a:rPr>
              <a:t>PRL 133, 191001 (2024), Editors’ Suggestion</a:t>
            </a:r>
          </a:p>
          <a:p>
            <a:pPr marL="342900" indent="-342900"/>
            <a:r>
              <a:rPr lang="en-US" altLang="zh-CN" sz="2400" dirty="0" err="1">
                <a:solidFill>
                  <a:srgbClr val="FFFFFF"/>
                </a:solidFill>
                <a:latin typeface="Calibri" panose="020F0502020204030204" pitchFamily="34" charset="0"/>
                <a:ea typeface="Calibri" panose="020F0502020204030204" pitchFamily="34" charset="0"/>
                <a:cs typeface="Calibri" panose="020F0502020204030204" pitchFamily="34" charset="0"/>
              </a:rPr>
              <a:t>XENONnT</a:t>
            </a:r>
            <a:r>
              <a:rPr lang="en-US" altLang="zh-CN" sz="2400" dirty="0">
                <a:solidFill>
                  <a:srgbClr val="FFFFFF"/>
                </a:solidFill>
                <a:latin typeface="Calibri" panose="020F0502020204030204" pitchFamily="34" charset="0"/>
                <a:ea typeface="Calibri" panose="020F0502020204030204" pitchFamily="34" charset="0"/>
                <a:cs typeface="Calibri" panose="020F0502020204030204" pitchFamily="34" charset="0"/>
              </a:rPr>
              <a:t> results in same issue of PRL (191002), similar significance</a:t>
            </a:r>
          </a:p>
          <a:p>
            <a:pPr marL="342900" indent="-342900"/>
            <a:endParaRPr lang="en-US" altLang="zh-CN" sz="2400" dirty="0">
              <a:solidFill>
                <a:srgbClr val="FFFFFF"/>
              </a:solidFill>
              <a:latin typeface="Calibri" panose="020F0502020204030204" pitchFamily="34" charset="0"/>
              <a:ea typeface="Calibri" panose="020F0502020204030204" pitchFamily="34" charset="0"/>
              <a:cs typeface="Calibri" panose="020F0502020204030204" pitchFamily="34" charset="0"/>
            </a:endParaRPr>
          </a:p>
          <a:p>
            <a:pPr marL="342900" indent="-342900"/>
            <a:endParaRPr lang="en-US" altLang="zh-CN" sz="2400" dirty="0">
              <a:latin typeface="Calibri" panose="020F0502020204030204" pitchFamily="34" charset="0"/>
              <a:ea typeface="Calibri" panose="020F0502020204030204" pitchFamily="34" charset="0"/>
              <a:cs typeface="Calibri" panose="020F0502020204030204" pitchFamily="34" charset="0"/>
            </a:endParaRPr>
          </a:p>
        </p:txBody>
      </p:sp>
      <p:pic>
        <p:nvPicPr>
          <p:cNvPr id="6" name="图片 5">
            <a:extLst>
              <a:ext uri="{FF2B5EF4-FFF2-40B4-BE49-F238E27FC236}">
                <a16:creationId xmlns:a16="http://schemas.microsoft.com/office/drawing/2014/main" id="{B01264BE-D202-4A14-8E8E-EA0872F0C1E2}"/>
              </a:ext>
            </a:extLst>
          </p:cNvPr>
          <p:cNvPicPr>
            <a:picLocks noChangeAspect="1"/>
          </p:cNvPicPr>
          <p:nvPr/>
        </p:nvPicPr>
        <p:blipFill>
          <a:blip r:embed="rId2"/>
          <a:stretch>
            <a:fillRect/>
          </a:stretch>
        </p:blipFill>
        <p:spPr>
          <a:xfrm>
            <a:off x="1062501" y="3889294"/>
            <a:ext cx="3815937" cy="2770266"/>
          </a:xfrm>
          <a:prstGeom prst="rect">
            <a:avLst/>
          </a:prstGeom>
        </p:spPr>
      </p:pic>
      <p:pic>
        <p:nvPicPr>
          <p:cNvPr id="9" name="图片 8">
            <a:extLst>
              <a:ext uri="{FF2B5EF4-FFF2-40B4-BE49-F238E27FC236}">
                <a16:creationId xmlns:a16="http://schemas.microsoft.com/office/drawing/2014/main" id="{E6D4BB69-EC84-46BB-9D45-488FCE42D66E}"/>
              </a:ext>
            </a:extLst>
          </p:cNvPr>
          <p:cNvPicPr>
            <a:picLocks noChangeAspect="1"/>
          </p:cNvPicPr>
          <p:nvPr/>
        </p:nvPicPr>
        <p:blipFill>
          <a:blip r:embed="rId3"/>
          <a:stretch>
            <a:fillRect/>
          </a:stretch>
        </p:blipFill>
        <p:spPr>
          <a:xfrm>
            <a:off x="5544395" y="3889294"/>
            <a:ext cx="4878240" cy="2770266"/>
          </a:xfrm>
          <a:prstGeom prst="rect">
            <a:avLst/>
          </a:prstGeom>
        </p:spPr>
      </p:pic>
      <p:grpSp>
        <p:nvGrpSpPr>
          <p:cNvPr id="12" name="组合 11">
            <a:extLst>
              <a:ext uri="{FF2B5EF4-FFF2-40B4-BE49-F238E27FC236}">
                <a16:creationId xmlns:a16="http://schemas.microsoft.com/office/drawing/2014/main" id="{E2865212-E406-4249-8B59-336ED665D1C4}"/>
              </a:ext>
            </a:extLst>
          </p:cNvPr>
          <p:cNvGrpSpPr/>
          <p:nvPr/>
        </p:nvGrpSpPr>
        <p:grpSpPr>
          <a:xfrm>
            <a:off x="1062501" y="1403493"/>
            <a:ext cx="9897840" cy="4971602"/>
            <a:chOff x="2177775" y="2021836"/>
            <a:chExt cx="7737165" cy="3868582"/>
          </a:xfrm>
        </p:grpSpPr>
        <p:pic>
          <p:nvPicPr>
            <p:cNvPr id="10" name="图片 9">
              <a:extLst>
                <a:ext uri="{FF2B5EF4-FFF2-40B4-BE49-F238E27FC236}">
                  <a16:creationId xmlns:a16="http://schemas.microsoft.com/office/drawing/2014/main" id="{F824AF43-27F7-4475-A948-B979B2A92335}"/>
                </a:ext>
              </a:extLst>
            </p:cNvPr>
            <p:cNvPicPr>
              <a:picLocks noChangeAspect="1"/>
            </p:cNvPicPr>
            <p:nvPr/>
          </p:nvPicPr>
          <p:blipFill>
            <a:blip r:embed="rId4"/>
            <a:stretch>
              <a:fillRect/>
            </a:stretch>
          </p:blipFill>
          <p:spPr>
            <a:xfrm>
              <a:off x="2177775" y="2021836"/>
              <a:ext cx="7737165" cy="3868582"/>
            </a:xfrm>
            <a:prstGeom prst="rect">
              <a:avLst/>
            </a:prstGeom>
          </p:spPr>
        </p:pic>
        <p:sp>
          <p:nvSpPr>
            <p:cNvPr id="11" name="文本框 10">
              <a:extLst>
                <a:ext uri="{FF2B5EF4-FFF2-40B4-BE49-F238E27FC236}">
                  <a16:creationId xmlns:a16="http://schemas.microsoft.com/office/drawing/2014/main" id="{3A168257-A769-4C90-A2C0-D3CF2CF43A44}"/>
                </a:ext>
              </a:extLst>
            </p:cNvPr>
            <p:cNvSpPr txBox="1"/>
            <p:nvPr/>
          </p:nvSpPr>
          <p:spPr>
            <a:xfrm>
              <a:off x="3649257" y="2265878"/>
              <a:ext cx="6097112" cy="369332"/>
            </a:xfrm>
            <a:prstGeom prst="rect">
              <a:avLst/>
            </a:prstGeom>
            <a:noFill/>
          </p:spPr>
          <p:txBody>
            <a:bodyPr wrap="square">
              <a:spAutoFit/>
            </a:bodyPr>
            <a:lstStyle/>
            <a:p>
              <a:r>
                <a:rPr lang="en-US" altLang="zh-CN" dirty="0">
                  <a:solidFill>
                    <a:srgbClr val="FFFF00"/>
                  </a:solidFill>
                  <a:latin typeface="Arial" panose="020B0604020202020204" pitchFamily="34" charset="0"/>
                  <a:ea typeface="Calibri" panose="020F0502020204030204" pitchFamily="34" charset="0"/>
                  <a:cs typeface="Arial" panose="020B0604020202020204" pitchFamily="34" charset="0"/>
                </a:rPr>
                <a:t>Physics Magazine highlights of the year 2024</a:t>
              </a:r>
              <a:endParaRPr lang="en-US" altLang="zh-CN" sz="1800" dirty="0">
                <a:solidFill>
                  <a:srgbClr val="FFFF00"/>
                </a:solidFill>
                <a:latin typeface="Arial" panose="020B0604020202020204" pitchFamily="34" charset="0"/>
                <a:ea typeface="Calibri" panose="020F0502020204030204" pitchFamily="34" charset="0"/>
                <a:cs typeface="Arial" panose="020B0604020202020204" pitchFamily="34" charset="0"/>
              </a:endParaRPr>
            </a:p>
          </p:txBody>
        </p:sp>
      </p:grpSp>
    </p:spTree>
    <p:extLst>
      <p:ext uri="{BB962C8B-B14F-4D97-AF65-F5344CB8AC3E}">
        <p14:creationId xmlns:p14="http://schemas.microsoft.com/office/powerpoint/2010/main" val="17431503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B565E1-4DE9-4E1C-A121-5DC152672129}"/>
              </a:ext>
            </a:extLst>
          </p:cNvPr>
          <p:cNvSpPr>
            <a:spLocks noGrp="1"/>
          </p:cNvSpPr>
          <p:nvPr>
            <p:ph type="title"/>
          </p:nvPr>
        </p:nvSpPr>
        <p:spPr/>
        <p:txBody>
          <a:bodyPr>
            <a:normAutofit fontScale="90000"/>
          </a:bodyPr>
          <a:lstStyle/>
          <a:p>
            <a:r>
              <a:rPr lang="en-US" altLang="zh-CN" dirty="0"/>
              <a:t>Majorana</a:t>
            </a:r>
            <a:r>
              <a:rPr lang="zh-CN" altLang="en-US" dirty="0"/>
              <a:t> </a:t>
            </a:r>
            <a:r>
              <a:rPr lang="en-US" altLang="zh-CN" dirty="0"/>
              <a:t>Neutrino</a:t>
            </a:r>
            <a:r>
              <a:rPr lang="zh-CN" altLang="en-US" dirty="0"/>
              <a:t> </a:t>
            </a:r>
            <a:r>
              <a:rPr lang="en-US" altLang="zh-CN" dirty="0"/>
              <a:t>and 0vDBD</a:t>
            </a:r>
            <a:endParaRPr lang="en-US" dirty="0"/>
          </a:p>
        </p:txBody>
      </p:sp>
      <p:sp>
        <p:nvSpPr>
          <p:cNvPr id="5" name="矩形 4">
            <a:extLst>
              <a:ext uri="{FF2B5EF4-FFF2-40B4-BE49-F238E27FC236}">
                <a16:creationId xmlns:a16="http://schemas.microsoft.com/office/drawing/2014/main" id="{8B6A552C-C9CA-423B-A3C5-7413A3857A97}"/>
              </a:ext>
            </a:extLst>
          </p:cNvPr>
          <p:cNvSpPr/>
          <p:nvPr/>
        </p:nvSpPr>
        <p:spPr>
          <a:xfrm>
            <a:off x="282912" y="4139162"/>
            <a:ext cx="5880287" cy="2524309"/>
          </a:xfrm>
          <a:prstGeom prst="rect">
            <a:avLst/>
          </a:prstGeom>
          <a:solidFill>
            <a:schemeClr val="tx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内容占位符 2">
            <a:extLst>
              <a:ext uri="{FF2B5EF4-FFF2-40B4-BE49-F238E27FC236}">
                <a16:creationId xmlns:a16="http://schemas.microsoft.com/office/drawing/2014/main" id="{3B4AE6BE-89B0-4D5F-AC01-269FF5864E77}"/>
              </a:ext>
            </a:extLst>
          </p:cNvPr>
          <p:cNvSpPr txBox="1">
            <a:spLocks/>
          </p:cNvSpPr>
          <p:nvPr/>
        </p:nvSpPr>
        <p:spPr>
          <a:xfrm>
            <a:off x="458145" y="4162763"/>
            <a:ext cx="5941031" cy="50958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cap="none" baseline="0">
                <a:solidFill>
                  <a:schemeClr val="tx1"/>
                </a:solidFill>
                <a:latin typeface="Arial" panose="020B0604020202020204" pitchFamily="34" charset="0"/>
                <a:ea typeface="黑体" panose="02010609060101010101" pitchFamily="49"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cap="none" baseline="0">
                <a:solidFill>
                  <a:schemeClr val="tx1"/>
                </a:solidFill>
                <a:latin typeface="Arial" panose="020B0604020202020204" pitchFamily="34" charset="0"/>
                <a:ea typeface="黑体" panose="02010609060101010101"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cap="none" baseline="0">
                <a:solidFill>
                  <a:schemeClr val="tx1"/>
                </a:solidFill>
                <a:latin typeface="Arial" panose="020B0604020202020204" pitchFamily="34" charset="0"/>
                <a:ea typeface="黑体" panose="02010609060101010101" pitchFamily="49"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cap="none" baseline="0">
                <a:solidFill>
                  <a:schemeClr val="tx1"/>
                </a:solidFill>
                <a:latin typeface="Arial" panose="020B0604020202020204" pitchFamily="34" charset="0"/>
                <a:ea typeface="黑体" panose="02010609060101010101" pitchFamily="49"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cap="none" baseline="0">
                <a:solidFill>
                  <a:schemeClr val="tx1"/>
                </a:solidFill>
                <a:latin typeface="Arial" panose="020B0604020202020204" pitchFamily="34" charset="0"/>
                <a:ea typeface="黑体" panose="020106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a:lstStyle>
          <a:p>
            <a:r>
              <a:rPr lang="en-US" dirty="0">
                <a:solidFill>
                  <a:schemeClr val="bg1"/>
                </a:solidFill>
              </a:rPr>
              <a:t>Majorana or Dirac</a:t>
            </a:r>
          </a:p>
          <a:p>
            <a:r>
              <a:rPr lang="en-US" dirty="0">
                <a:solidFill>
                  <a:schemeClr val="bg1"/>
                </a:solidFill>
              </a:rPr>
              <a:t>Lepton number violation</a:t>
            </a:r>
          </a:p>
          <a:p>
            <a:r>
              <a:rPr lang="en-US" dirty="0">
                <a:solidFill>
                  <a:schemeClr val="bg1"/>
                </a:solidFill>
              </a:rPr>
              <a:t>Measures effective Majorana mass: relate 0νββ to absolute neutrino mass (and origin)</a:t>
            </a:r>
          </a:p>
          <a:p>
            <a:r>
              <a:rPr lang="en-US" dirty="0" err="1">
                <a:solidFill>
                  <a:schemeClr val="bg1"/>
                </a:solidFill>
              </a:rPr>
              <a:t>Leptogenesis</a:t>
            </a:r>
            <a:r>
              <a:rPr lang="en-US" dirty="0">
                <a:solidFill>
                  <a:schemeClr val="bg1"/>
                </a:solidFill>
              </a:rPr>
              <a:t>!</a:t>
            </a:r>
          </a:p>
        </p:txBody>
      </p:sp>
      <p:pic>
        <p:nvPicPr>
          <p:cNvPr id="7" name="Picture 10">
            <a:extLst>
              <a:ext uri="{FF2B5EF4-FFF2-40B4-BE49-F238E27FC236}">
                <a16:creationId xmlns:a16="http://schemas.microsoft.com/office/drawing/2014/main" id="{A8C4C272-9B95-4A7F-BAAE-0D3F9812C0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5587" y="5806534"/>
            <a:ext cx="2456035" cy="781672"/>
          </a:xfrm>
          <a:prstGeom prst="rect">
            <a:avLst/>
          </a:prstGeom>
        </p:spPr>
      </p:pic>
      <p:pic>
        <p:nvPicPr>
          <p:cNvPr id="15" name="Picture 16">
            <a:extLst>
              <a:ext uri="{FF2B5EF4-FFF2-40B4-BE49-F238E27FC236}">
                <a16:creationId xmlns:a16="http://schemas.microsoft.com/office/drawing/2014/main" id="{16ADB7A6-FC55-4561-BFB5-7D98DBB67439}"/>
              </a:ext>
            </a:extLst>
          </p:cNvPr>
          <p:cNvPicPr>
            <a:picLocks noChangeAspect="1"/>
          </p:cNvPicPr>
          <p:nvPr/>
        </p:nvPicPr>
        <p:blipFill rotWithShape="1">
          <a:blip r:embed="rId3"/>
          <a:srcRect l="50702"/>
          <a:stretch>
            <a:fillRect/>
          </a:stretch>
        </p:blipFill>
        <p:spPr>
          <a:xfrm>
            <a:off x="294750" y="1567598"/>
            <a:ext cx="2732674" cy="2400720"/>
          </a:xfrm>
          <a:prstGeom prst="rect">
            <a:avLst/>
          </a:prstGeom>
        </p:spPr>
      </p:pic>
      <p:pic>
        <p:nvPicPr>
          <p:cNvPr id="18" name="Picture 2" descr="图片搜索结果">
            <a:extLst>
              <a:ext uri="{FF2B5EF4-FFF2-40B4-BE49-F238E27FC236}">
                <a16:creationId xmlns:a16="http://schemas.microsoft.com/office/drawing/2014/main" id="{1997679F-F73B-447C-9EAA-DBABEFA5FEC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34189" y="1567598"/>
            <a:ext cx="581398" cy="83126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UZH - Physik-Institut - GERDA">
            <a:extLst>
              <a:ext uri="{FF2B5EF4-FFF2-40B4-BE49-F238E27FC236}">
                <a16:creationId xmlns:a16="http://schemas.microsoft.com/office/drawing/2014/main" id="{0E44086E-AC6E-40F2-8E93-5B460E3EB1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7435" y="1567598"/>
            <a:ext cx="3055763" cy="2377119"/>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组合 21">
            <a:extLst>
              <a:ext uri="{FF2B5EF4-FFF2-40B4-BE49-F238E27FC236}">
                <a16:creationId xmlns:a16="http://schemas.microsoft.com/office/drawing/2014/main" id="{E55EBC59-0949-4EFD-A948-86C7C2B97947}"/>
              </a:ext>
            </a:extLst>
          </p:cNvPr>
          <p:cNvGrpSpPr/>
          <p:nvPr/>
        </p:nvGrpSpPr>
        <p:grpSpPr>
          <a:xfrm>
            <a:off x="6338217" y="1577758"/>
            <a:ext cx="5792823" cy="5085713"/>
            <a:chOff x="6399177" y="1577758"/>
            <a:chExt cx="5792823" cy="5085713"/>
          </a:xfrm>
        </p:grpSpPr>
        <p:pic>
          <p:nvPicPr>
            <p:cNvPr id="14" name="图片 13">
              <a:extLst>
                <a:ext uri="{FF2B5EF4-FFF2-40B4-BE49-F238E27FC236}">
                  <a16:creationId xmlns:a16="http://schemas.microsoft.com/office/drawing/2014/main" id="{7B355392-2267-447F-B605-4BCEC0113645}"/>
                </a:ext>
              </a:extLst>
            </p:cNvPr>
            <p:cNvPicPr>
              <a:picLocks noChangeAspect="1"/>
            </p:cNvPicPr>
            <p:nvPr/>
          </p:nvPicPr>
          <p:blipFill>
            <a:blip r:embed="rId6"/>
            <a:stretch>
              <a:fillRect/>
            </a:stretch>
          </p:blipFill>
          <p:spPr>
            <a:xfrm>
              <a:off x="7114861" y="1577758"/>
              <a:ext cx="5077139" cy="5085713"/>
            </a:xfrm>
            <a:prstGeom prst="rect">
              <a:avLst/>
            </a:prstGeom>
          </p:spPr>
        </p:pic>
        <p:sp>
          <p:nvSpPr>
            <p:cNvPr id="16" name="矩形 15">
              <a:extLst>
                <a:ext uri="{FF2B5EF4-FFF2-40B4-BE49-F238E27FC236}">
                  <a16:creationId xmlns:a16="http://schemas.microsoft.com/office/drawing/2014/main" id="{4E9879FF-C5E6-4E7A-A430-BD97E8415743}"/>
                </a:ext>
              </a:extLst>
            </p:cNvPr>
            <p:cNvSpPr/>
            <p:nvPr/>
          </p:nvSpPr>
          <p:spPr>
            <a:xfrm>
              <a:off x="9253151" y="1698171"/>
              <a:ext cx="2836029" cy="4346369"/>
            </a:xfrm>
            <a:prstGeom prst="rect">
              <a:avLst/>
            </a:prstGeom>
            <a:solidFill>
              <a:schemeClr val="accent1">
                <a:alpha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200" dirty="0">
                  <a:solidFill>
                    <a:schemeClr val="bg1"/>
                  </a:solidFill>
                  <a:latin typeface="Arial" panose="020B0604020202020204" pitchFamily="34" charset="0"/>
                  <a:ea typeface="黑体" panose="02010609060101010101" pitchFamily="49" charset="-122"/>
                </a:rPr>
                <a:t>DESI</a:t>
              </a:r>
              <a:r>
                <a:rPr lang="zh-CN" altLang="en-US" sz="2200" dirty="0">
                  <a:solidFill>
                    <a:schemeClr val="bg1"/>
                  </a:solidFill>
                  <a:latin typeface="Arial" panose="020B0604020202020204" pitchFamily="34" charset="0"/>
                  <a:ea typeface="黑体" panose="02010609060101010101" pitchFamily="49" charset="-122"/>
                </a:rPr>
                <a:t> </a:t>
              </a:r>
              <a:r>
                <a:rPr lang="en-US" altLang="zh-CN" sz="2200" dirty="0">
                  <a:solidFill>
                    <a:schemeClr val="bg1"/>
                  </a:solidFill>
                  <a:latin typeface="Arial" panose="020B0604020202020204" pitchFamily="34" charset="0"/>
                  <a:ea typeface="黑体" panose="02010609060101010101" pitchFamily="49" charset="-122"/>
                </a:rPr>
                <a:t>2025</a:t>
              </a:r>
              <a:r>
                <a:rPr lang="zh-CN" altLang="en-US" sz="2200" dirty="0">
                  <a:solidFill>
                    <a:schemeClr val="bg1"/>
                  </a:solidFill>
                  <a:latin typeface="Arial" panose="020B0604020202020204" pitchFamily="34" charset="0"/>
                  <a:ea typeface="黑体" panose="02010609060101010101" pitchFamily="49" charset="-122"/>
                </a:rPr>
                <a:t>：</a:t>
              </a:r>
              <a:endParaRPr lang="en-US" altLang="zh-CN" sz="2200" dirty="0">
                <a:solidFill>
                  <a:schemeClr val="bg1"/>
                </a:solidFill>
                <a:latin typeface="Arial" panose="020B0604020202020204" pitchFamily="34" charset="0"/>
                <a:ea typeface="黑体" panose="02010609060101010101" pitchFamily="49" charset="-122"/>
              </a:endParaRPr>
            </a:p>
            <a:p>
              <a:pPr algn="ctr"/>
              <a:r>
                <a:rPr lang="zh-CN" altLang="en-US" sz="2200" dirty="0">
                  <a:solidFill>
                    <a:schemeClr val="bg1"/>
                  </a:solidFill>
                  <a:latin typeface="Arial" panose="020B0604020202020204" pitchFamily="34" charset="0"/>
                  <a:ea typeface="黑体" panose="02010609060101010101" pitchFamily="49" charset="-122"/>
                  <a:sym typeface="Symbol" panose="05050102010706020507" pitchFamily="18" charset="2"/>
                </a:rPr>
                <a:t></a:t>
              </a:r>
              <a:r>
                <a:rPr lang="en-US" altLang="zh-CN" sz="2200" dirty="0">
                  <a:solidFill>
                    <a:schemeClr val="bg1"/>
                  </a:solidFill>
                  <a:latin typeface="Arial" panose="020B0604020202020204" pitchFamily="34" charset="0"/>
                  <a:ea typeface="黑体" panose="02010609060101010101" pitchFamily="49" charset="-122"/>
                  <a:sym typeface="Symbol" panose="05050102010706020507" pitchFamily="18" charset="2"/>
                </a:rPr>
                <a:t>m</a:t>
              </a:r>
              <a:r>
                <a:rPr lang="en-US" altLang="zh-CN" sz="2200" baseline="-25000" dirty="0">
                  <a:solidFill>
                    <a:schemeClr val="bg1"/>
                  </a:solidFill>
                  <a:latin typeface="Arial" panose="020B0604020202020204" pitchFamily="34" charset="0"/>
                  <a:ea typeface="黑体" panose="02010609060101010101" pitchFamily="49" charset="-122"/>
                  <a:sym typeface="Symbol" panose="05050102010706020507" pitchFamily="18" charset="2"/>
                </a:rPr>
                <a:t>v</a:t>
              </a:r>
              <a:r>
                <a:rPr lang="en-US" altLang="zh-CN" sz="2200" dirty="0">
                  <a:solidFill>
                    <a:schemeClr val="bg1"/>
                  </a:solidFill>
                  <a:latin typeface="Arial" panose="020B0604020202020204" pitchFamily="34" charset="0"/>
                  <a:ea typeface="黑体" panose="02010609060101010101" pitchFamily="49" charset="-122"/>
                  <a:sym typeface="Symbol" panose="05050102010706020507" pitchFamily="18" charset="2"/>
                </a:rPr>
                <a:t>&lt;0.064 eV</a:t>
              </a:r>
              <a:endParaRPr lang="zh-CN" altLang="en-US" sz="2200" dirty="0">
                <a:solidFill>
                  <a:schemeClr val="bg1"/>
                </a:solidFill>
                <a:latin typeface="Arial" panose="020B0604020202020204" pitchFamily="34" charset="0"/>
                <a:ea typeface="黑体" panose="02010609060101010101" pitchFamily="49" charset="-122"/>
              </a:endParaRPr>
            </a:p>
          </p:txBody>
        </p:sp>
        <p:cxnSp>
          <p:nvCxnSpPr>
            <p:cNvPr id="17" name="直接连接符 16">
              <a:extLst>
                <a:ext uri="{FF2B5EF4-FFF2-40B4-BE49-F238E27FC236}">
                  <a16:creationId xmlns:a16="http://schemas.microsoft.com/office/drawing/2014/main" id="{9F154C7D-84C6-4A6D-A179-4363CF856A08}"/>
                </a:ext>
              </a:extLst>
            </p:cNvPr>
            <p:cNvCxnSpPr>
              <a:cxnSpLocks/>
            </p:cNvCxnSpPr>
            <p:nvPr/>
          </p:nvCxnSpPr>
          <p:spPr>
            <a:xfrm>
              <a:off x="7178481" y="3228766"/>
              <a:ext cx="4910699" cy="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sp>
          <p:nvSpPr>
            <p:cNvPr id="21" name="矩形 20">
              <a:extLst>
                <a:ext uri="{FF2B5EF4-FFF2-40B4-BE49-F238E27FC236}">
                  <a16:creationId xmlns:a16="http://schemas.microsoft.com/office/drawing/2014/main" id="{A51BF1CC-719E-46B2-92F4-F5C335F7E0E9}"/>
                </a:ext>
              </a:extLst>
            </p:cNvPr>
            <p:cNvSpPr/>
            <p:nvPr/>
          </p:nvSpPr>
          <p:spPr>
            <a:xfrm>
              <a:off x="6399177" y="1577758"/>
              <a:ext cx="715684" cy="5076000"/>
            </a:xfrm>
            <a:prstGeom prst="rect">
              <a:avLst/>
            </a:prstGeom>
            <a:solidFill>
              <a:srgbClr val="FFFFFF"/>
            </a:solidFill>
            <a:ln w="12700" cap="flat">
              <a:solidFill>
                <a:srgbClr val="FFFFFF"/>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solidFill>
                <a:effectLst/>
                <a:uFillTx/>
                <a:latin typeface="Century Gothic"/>
                <a:ea typeface="Century Gothic"/>
                <a:cs typeface="Century Gothic"/>
                <a:sym typeface="Century Gothic"/>
              </a:endParaRPr>
            </a:p>
          </p:txBody>
        </p:sp>
        <p:pic>
          <p:nvPicPr>
            <p:cNvPr id="4" name="图片 3">
              <a:extLst>
                <a:ext uri="{FF2B5EF4-FFF2-40B4-BE49-F238E27FC236}">
                  <a16:creationId xmlns:a16="http://schemas.microsoft.com/office/drawing/2014/main" id="{BD7FE1A5-69F4-4D4D-91F5-B7B0586CCEDC}"/>
                </a:ext>
              </a:extLst>
            </p:cNvPr>
            <p:cNvPicPr>
              <a:picLocks noChangeAspect="1"/>
            </p:cNvPicPr>
            <p:nvPr/>
          </p:nvPicPr>
          <p:blipFill>
            <a:blip r:embed="rId7"/>
            <a:stretch>
              <a:fillRect/>
            </a:stretch>
          </p:blipFill>
          <p:spPr>
            <a:xfrm>
              <a:off x="6423877" y="1607419"/>
              <a:ext cx="752884" cy="4447281"/>
            </a:xfrm>
            <a:prstGeom prst="rect">
              <a:avLst/>
            </a:prstGeom>
          </p:spPr>
        </p:pic>
      </p:grpSp>
    </p:spTree>
    <p:extLst>
      <p:ext uri="{BB962C8B-B14F-4D97-AF65-F5344CB8AC3E}">
        <p14:creationId xmlns:p14="http://schemas.microsoft.com/office/powerpoint/2010/main" val="140453833"/>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6D1F71-F64D-4B76-AC2C-E70CEA1C56C0}"/>
              </a:ext>
            </a:extLst>
          </p:cNvPr>
          <p:cNvSpPr>
            <a:spLocks noGrp="1"/>
          </p:cNvSpPr>
          <p:nvPr>
            <p:ph type="title"/>
          </p:nvPr>
        </p:nvSpPr>
        <p:spPr>
          <a:xfrm>
            <a:off x="3553287" y="501589"/>
            <a:ext cx="8638713" cy="762000"/>
          </a:xfrm>
        </p:spPr>
        <p:txBody>
          <a:bodyPr>
            <a:normAutofit/>
          </a:bodyPr>
          <a:lstStyle/>
          <a:p>
            <a:r>
              <a:rPr lang="en-US" altLang="zh-CN" dirty="0"/>
              <a:t>Natural xenon: multiple DBD targets</a:t>
            </a:r>
            <a:endParaRPr lang="zh-CN" altLang="en-US" dirty="0"/>
          </a:p>
        </p:txBody>
      </p:sp>
      <p:sp>
        <p:nvSpPr>
          <p:cNvPr id="4" name="灯片编号占位符 3">
            <a:extLst>
              <a:ext uri="{FF2B5EF4-FFF2-40B4-BE49-F238E27FC236}">
                <a16:creationId xmlns:a16="http://schemas.microsoft.com/office/drawing/2014/main" id="{B05FC32A-CFF9-4FD5-8741-F82E9EA62C7B}"/>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36</a:t>
            </a:fld>
            <a:endParaRPr lang="en-US"/>
          </a:p>
        </p:txBody>
      </p:sp>
      <p:pic>
        <p:nvPicPr>
          <p:cNvPr id="10" name="图片 9">
            <a:extLst>
              <a:ext uri="{FF2B5EF4-FFF2-40B4-BE49-F238E27FC236}">
                <a16:creationId xmlns:a16="http://schemas.microsoft.com/office/drawing/2014/main" id="{939A0EAA-52F8-4E63-9BB7-15470C26D7F9}"/>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2315059" y="1360971"/>
            <a:ext cx="7750779" cy="4654311"/>
          </a:xfrm>
          <a:prstGeom prst="rect">
            <a:avLst/>
          </a:prstGeom>
          <a:solidFill>
            <a:srgbClr val="FFFFFF"/>
          </a:solidFill>
        </p:spPr>
      </p:pic>
      <p:sp>
        <p:nvSpPr>
          <p:cNvPr id="13" name="文本框 12">
            <a:extLst>
              <a:ext uri="{FF2B5EF4-FFF2-40B4-BE49-F238E27FC236}">
                <a16:creationId xmlns:a16="http://schemas.microsoft.com/office/drawing/2014/main" id="{853B3254-DCE7-485F-91DB-9FE906A58614}"/>
              </a:ext>
            </a:extLst>
          </p:cNvPr>
          <p:cNvSpPr txBox="1"/>
          <p:nvPr/>
        </p:nvSpPr>
        <p:spPr>
          <a:xfrm>
            <a:off x="2315059" y="6134239"/>
            <a:ext cx="788452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20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Enriched Xe136 observatories: </a:t>
            </a:r>
            <a:r>
              <a:rPr kumimoji="0" lang="en-US" altLang="zh-CN" sz="2000" b="0" i="0" u="none" strike="noStrike" cap="none" spc="0" normalizeH="0" baseline="0" dirty="0" err="1">
                <a:ln>
                  <a:noFill/>
                </a:ln>
                <a:solidFill>
                  <a:srgbClr val="FFFFFF"/>
                </a:solidFill>
                <a:effectLst/>
                <a:uFillTx/>
                <a:latin typeface="Arial" panose="020B0604020202020204" pitchFamily="34" charset="0"/>
                <a:cs typeface="Arial" panose="020B0604020202020204" pitchFamily="34" charset="0"/>
                <a:sym typeface="Century Gothic"/>
              </a:rPr>
              <a:t>KamLAND</a:t>
            </a:r>
            <a:r>
              <a:rPr kumimoji="0" lang="en-US" altLang="zh-CN" sz="20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-Zen, EXO, NEXT</a:t>
            </a:r>
          </a:p>
          <a:p>
            <a:pPr marL="0" marR="0" indent="0" algn="l" defTabSz="457200" rtl="0" fontAlgn="auto" latinLnBrk="0" hangingPunct="0">
              <a:lnSpc>
                <a:spcPct val="100000"/>
              </a:lnSpc>
              <a:spcBef>
                <a:spcPts val="0"/>
              </a:spcBef>
              <a:spcAft>
                <a:spcPts val="0"/>
              </a:spcAft>
              <a:buClrTx/>
              <a:buSzTx/>
              <a:buFontTx/>
              <a:buNone/>
              <a:tabLst/>
            </a:pPr>
            <a:r>
              <a:rPr lang="en-US" altLang="zh-CN" sz="2000" dirty="0">
                <a:solidFill>
                  <a:srgbClr val="FFFFFF"/>
                </a:solidFill>
                <a:latin typeface="Arial" panose="020B0604020202020204" pitchFamily="34" charset="0"/>
                <a:cs typeface="Arial" panose="020B0604020202020204" pitchFamily="34" charset="0"/>
              </a:rPr>
              <a:t>Challenges: background, energy resolution, MS event selections </a:t>
            </a:r>
            <a:r>
              <a:rPr lang="en-US" altLang="zh-CN" sz="2000" dirty="0" err="1">
                <a:solidFill>
                  <a:srgbClr val="FFFFFF"/>
                </a:solidFill>
                <a:latin typeface="Arial" panose="020B0604020202020204" pitchFamily="34" charset="0"/>
                <a:cs typeface="Arial" panose="020B0604020202020204" pitchFamily="34" charset="0"/>
              </a:rPr>
              <a:t>etc</a:t>
            </a:r>
            <a:r>
              <a:rPr lang="en-US" altLang="zh-CN" sz="2000" dirty="0">
                <a:solidFill>
                  <a:srgbClr val="FFFFFF"/>
                </a:solidFill>
                <a:latin typeface="Arial" panose="020B0604020202020204" pitchFamily="34" charset="0"/>
                <a:cs typeface="Arial" panose="020B0604020202020204" pitchFamily="34" charset="0"/>
              </a:rPr>
              <a:t> </a:t>
            </a:r>
            <a:endParaRPr kumimoji="0" lang="en-US" altLang="zh-CN" sz="20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cxnSp>
        <p:nvCxnSpPr>
          <p:cNvPr id="15" name="直接箭头连接符 14">
            <a:extLst>
              <a:ext uri="{FF2B5EF4-FFF2-40B4-BE49-F238E27FC236}">
                <a16:creationId xmlns:a16="http://schemas.microsoft.com/office/drawing/2014/main" id="{D1946581-87AE-492D-BA7F-7205D8AF9F03}"/>
              </a:ext>
            </a:extLst>
          </p:cNvPr>
          <p:cNvCxnSpPr/>
          <p:nvPr/>
        </p:nvCxnSpPr>
        <p:spPr>
          <a:xfrm>
            <a:off x="3789381" y="4009860"/>
            <a:ext cx="0" cy="677334"/>
          </a:xfrm>
          <a:prstGeom prst="straightConnector1">
            <a:avLst/>
          </a:prstGeom>
          <a:noFill/>
          <a:ln w="381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sp>
        <p:nvSpPr>
          <p:cNvPr id="16" name="文本框 15">
            <a:extLst>
              <a:ext uri="{FF2B5EF4-FFF2-40B4-BE49-F238E27FC236}">
                <a16:creationId xmlns:a16="http://schemas.microsoft.com/office/drawing/2014/main" id="{72812597-C4A0-47EF-9BD1-E10C3ABE300F}"/>
              </a:ext>
            </a:extLst>
          </p:cNvPr>
          <p:cNvSpPr txBox="1"/>
          <p:nvPr/>
        </p:nvSpPr>
        <p:spPr>
          <a:xfrm>
            <a:off x="3515735" y="4757982"/>
            <a:ext cx="61811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rPr>
              <a:t>0.1%</a:t>
            </a:r>
            <a:endParaRPr kumimoji="0" lang="zh-CN" altLang="en-US"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endParaRPr>
          </a:p>
        </p:txBody>
      </p:sp>
      <p:sp>
        <p:nvSpPr>
          <p:cNvPr id="18" name="文本框 17">
            <a:extLst>
              <a:ext uri="{FF2B5EF4-FFF2-40B4-BE49-F238E27FC236}">
                <a16:creationId xmlns:a16="http://schemas.microsoft.com/office/drawing/2014/main" id="{48B04CB1-1DA4-40BE-B02E-6E97BA7D3F1A}"/>
              </a:ext>
            </a:extLst>
          </p:cNvPr>
          <p:cNvSpPr txBox="1"/>
          <p:nvPr/>
        </p:nvSpPr>
        <p:spPr>
          <a:xfrm>
            <a:off x="3458027" y="5436705"/>
            <a:ext cx="73353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rPr>
              <a:t>ECEC</a:t>
            </a:r>
            <a:endParaRPr kumimoji="0" lang="zh-CN" altLang="en-US"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endParaRPr>
          </a:p>
        </p:txBody>
      </p:sp>
      <p:cxnSp>
        <p:nvCxnSpPr>
          <p:cNvPr id="19" name="直接箭头连接符 18">
            <a:extLst>
              <a:ext uri="{FF2B5EF4-FFF2-40B4-BE49-F238E27FC236}">
                <a16:creationId xmlns:a16="http://schemas.microsoft.com/office/drawing/2014/main" id="{816DAEB3-CEC8-4219-BB14-097A7E72154D}"/>
              </a:ext>
            </a:extLst>
          </p:cNvPr>
          <p:cNvCxnSpPr/>
          <p:nvPr/>
        </p:nvCxnSpPr>
        <p:spPr>
          <a:xfrm>
            <a:off x="8489048" y="3051889"/>
            <a:ext cx="0" cy="677334"/>
          </a:xfrm>
          <a:prstGeom prst="straightConnector1">
            <a:avLst/>
          </a:prstGeom>
          <a:noFill/>
          <a:ln w="381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cxnSp>
        <p:nvCxnSpPr>
          <p:cNvPr id="20" name="直接箭头连接符 19">
            <a:extLst>
              <a:ext uri="{FF2B5EF4-FFF2-40B4-BE49-F238E27FC236}">
                <a16:creationId xmlns:a16="http://schemas.microsoft.com/office/drawing/2014/main" id="{1E1CE0DB-AB31-4C30-A0FF-42EA7D8FF6A6}"/>
              </a:ext>
            </a:extLst>
          </p:cNvPr>
          <p:cNvCxnSpPr/>
          <p:nvPr/>
        </p:nvCxnSpPr>
        <p:spPr>
          <a:xfrm>
            <a:off x="9420381" y="3161958"/>
            <a:ext cx="0" cy="677334"/>
          </a:xfrm>
          <a:prstGeom prst="straightConnector1">
            <a:avLst/>
          </a:prstGeom>
          <a:noFill/>
          <a:ln w="38100" cap="flat">
            <a:solidFill>
              <a:schemeClr val="accent1"/>
            </a:solidFill>
            <a:prstDash val="solid"/>
            <a:round/>
            <a:tailEnd type="triangle"/>
          </a:ln>
          <a:effectLst/>
          <a:sp3d/>
        </p:spPr>
        <p:style>
          <a:lnRef idx="0">
            <a:scrgbClr r="0" g="0" b="0"/>
          </a:lnRef>
          <a:fillRef idx="0">
            <a:scrgbClr r="0" g="0" b="0"/>
          </a:fillRef>
          <a:effectRef idx="0">
            <a:scrgbClr r="0" g="0" b="0"/>
          </a:effectRef>
          <a:fontRef idx="none"/>
        </p:style>
      </p:cxnSp>
      <p:sp>
        <p:nvSpPr>
          <p:cNvPr id="21" name="文本框 20">
            <a:extLst>
              <a:ext uri="{FF2B5EF4-FFF2-40B4-BE49-F238E27FC236}">
                <a16:creationId xmlns:a16="http://schemas.microsoft.com/office/drawing/2014/main" id="{7CB326E8-E092-43D7-80E6-B05E4EA8DD9B}"/>
              </a:ext>
            </a:extLst>
          </p:cNvPr>
          <p:cNvSpPr txBox="1"/>
          <p:nvPr/>
        </p:nvSpPr>
        <p:spPr>
          <a:xfrm>
            <a:off x="8324813" y="5410216"/>
            <a:ext cx="57964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dirty="0">
                <a:latin typeface="Arial" panose="020B0604020202020204" pitchFamily="34" charset="0"/>
                <a:cs typeface="Arial" panose="020B0604020202020204" pitchFamily="34" charset="0"/>
              </a:rPr>
              <a:t>DBD</a:t>
            </a:r>
            <a:endParaRPr kumimoji="0" lang="zh-CN" altLang="en-US"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endParaRPr>
          </a:p>
        </p:txBody>
      </p:sp>
      <p:sp>
        <p:nvSpPr>
          <p:cNvPr id="22" name="文本框 21">
            <a:extLst>
              <a:ext uri="{FF2B5EF4-FFF2-40B4-BE49-F238E27FC236}">
                <a16:creationId xmlns:a16="http://schemas.microsoft.com/office/drawing/2014/main" id="{1F0CC973-A7B5-4A8B-80BB-E7831B4E415A}"/>
              </a:ext>
            </a:extLst>
          </p:cNvPr>
          <p:cNvSpPr txBox="1"/>
          <p:nvPr/>
        </p:nvSpPr>
        <p:spPr>
          <a:xfrm>
            <a:off x="9248426" y="5410216"/>
            <a:ext cx="57964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dirty="0">
                <a:latin typeface="Arial" panose="020B0604020202020204" pitchFamily="34" charset="0"/>
                <a:cs typeface="Arial" panose="020B0604020202020204" pitchFamily="34" charset="0"/>
              </a:rPr>
              <a:t>DBD</a:t>
            </a:r>
            <a:endParaRPr kumimoji="0" lang="zh-CN" altLang="en-US"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endParaRPr>
          </a:p>
        </p:txBody>
      </p:sp>
    </p:spTree>
    <p:extLst>
      <p:ext uri="{BB962C8B-B14F-4D97-AF65-F5344CB8AC3E}">
        <p14:creationId xmlns:p14="http://schemas.microsoft.com/office/powerpoint/2010/main" val="3197313873"/>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21A049-C2C9-4899-A4AA-954AABBD0533}"/>
              </a:ext>
            </a:extLst>
          </p:cNvPr>
          <p:cNvSpPr>
            <a:spLocks noGrp="1"/>
          </p:cNvSpPr>
          <p:nvPr>
            <p:ph type="title"/>
          </p:nvPr>
        </p:nvSpPr>
        <p:spPr/>
        <p:txBody>
          <a:bodyPr/>
          <a:lstStyle/>
          <a:p>
            <a:r>
              <a:rPr lang="en-US" altLang="zh-CN" baseline="30000" dirty="0"/>
              <a:t>134</a:t>
            </a:r>
            <a:r>
              <a:rPr lang="en-US" altLang="zh-CN" dirty="0"/>
              <a:t>Xe: a unique blessing</a:t>
            </a:r>
            <a:endParaRPr lang="zh-CN" altLang="en-US" dirty="0"/>
          </a:p>
        </p:txBody>
      </p:sp>
      <p:sp>
        <p:nvSpPr>
          <p:cNvPr id="3" name="内容占位符 2">
            <a:extLst>
              <a:ext uri="{FF2B5EF4-FFF2-40B4-BE49-F238E27FC236}">
                <a16:creationId xmlns:a16="http://schemas.microsoft.com/office/drawing/2014/main" id="{5D428B24-FB22-4600-8BCE-CA4E62DA6555}"/>
              </a:ext>
            </a:extLst>
          </p:cNvPr>
          <p:cNvSpPr>
            <a:spLocks noGrp="1"/>
          </p:cNvSpPr>
          <p:nvPr>
            <p:ph idx="1"/>
          </p:nvPr>
        </p:nvSpPr>
        <p:spPr/>
        <p:txBody>
          <a:bodyPr/>
          <a:lstStyle/>
          <a:p>
            <a:endParaRPr lang="zh-CN" altLang="en-US" dirty="0"/>
          </a:p>
        </p:txBody>
      </p:sp>
      <p:sp>
        <p:nvSpPr>
          <p:cNvPr id="4" name="灯片编号占位符 3">
            <a:extLst>
              <a:ext uri="{FF2B5EF4-FFF2-40B4-BE49-F238E27FC236}">
                <a16:creationId xmlns:a16="http://schemas.microsoft.com/office/drawing/2014/main" id="{79F9739A-B3BC-4AAD-B61C-FCADC11B9017}"/>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37</a:t>
            </a:fld>
            <a:endParaRPr lang="en-US" dirty="0"/>
          </a:p>
        </p:txBody>
      </p:sp>
      <p:pic>
        <p:nvPicPr>
          <p:cNvPr id="6" name="图片 5">
            <a:extLst>
              <a:ext uri="{FF2B5EF4-FFF2-40B4-BE49-F238E27FC236}">
                <a16:creationId xmlns:a16="http://schemas.microsoft.com/office/drawing/2014/main" id="{D45E5711-96D4-4104-9A5C-5590AE20E965}"/>
              </a:ext>
            </a:extLst>
          </p:cNvPr>
          <p:cNvPicPr>
            <a:picLocks noChangeAspect="1"/>
          </p:cNvPicPr>
          <p:nvPr/>
        </p:nvPicPr>
        <p:blipFill>
          <a:blip r:embed="rId2"/>
          <a:stretch>
            <a:fillRect/>
          </a:stretch>
        </p:blipFill>
        <p:spPr>
          <a:xfrm>
            <a:off x="458232" y="1732510"/>
            <a:ext cx="6725487" cy="4393101"/>
          </a:xfrm>
          <a:prstGeom prst="rect">
            <a:avLst/>
          </a:prstGeom>
        </p:spPr>
      </p:pic>
      <p:pic>
        <p:nvPicPr>
          <p:cNvPr id="5" name="Picture 4">
            <a:extLst>
              <a:ext uri="{FF2B5EF4-FFF2-40B4-BE49-F238E27FC236}">
                <a16:creationId xmlns:a16="http://schemas.microsoft.com/office/drawing/2014/main" id="{EE6DB4A8-E97A-3528-083E-6F4554A7D056}"/>
              </a:ext>
            </a:extLst>
          </p:cNvPr>
          <p:cNvPicPr>
            <a:picLocks noChangeAspect="1"/>
          </p:cNvPicPr>
          <p:nvPr/>
        </p:nvPicPr>
        <p:blipFill>
          <a:blip r:embed="rId3"/>
          <a:stretch>
            <a:fillRect/>
          </a:stretch>
        </p:blipFill>
        <p:spPr>
          <a:xfrm>
            <a:off x="7510876" y="1726160"/>
            <a:ext cx="4393101" cy="4393101"/>
          </a:xfrm>
          <a:prstGeom prst="rect">
            <a:avLst/>
          </a:prstGeom>
          <a:solidFill>
            <a:schemeClr val="tx1"/>
          </a:solidFill>
        </p:spPr>
      </p:pic>
      <p:grpSp>
        <p:nvGrpSpPr>
          <p:cNvPr id="7" name="组合 6">
            <a:extLst>
              <a:ext uri="{FF2B5EF4-FFF2-40B4-BE49-F238E27FC236}">
                <a16:creationId xmlns:a16="http://schemas.microsoft.com/office/drawing/2014/main" id="{554DABE4-4964-44D6-994C-0865830229AD}"/>
              </a:ext>
            </a:extLst>
          </p:cNvPr>
          <p:cNvGrpSpPr/>
          <p:nvPr/>
        </p:nvGrpSpPr>
        <p:grpSpPr>
          <a:xfrm>
            <a:off x="34350" y="17946"/>
            <a:ext cx="2082310" cy="1350478"/>
            <a:chOff x="458232" y="0"/>
            <a:chExt cx="2798533" cy="1680508"/>
          </a:xfrm>
          <a:solidFill>
            <a:srgbClr val="FFFFFF"/>
          </a:solidFill>
        </p:grpSpPr>
        <p:pic>
          <p:nvPicPr>
            <p:cNvPr id="10" name="图片 9">
              <a:extLst>
                <a:ext uri="{FF2B5EF4-FFF2-40B4-BE49-F238E27FC236}">
                  <a16:creationId xmlns:a16="http://schemas.microsoft.com/office/drawing/2014/main" id="{A1812020-E377-4CDF-AE07-A6AADB4AB964}"/>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458232" y="0"/>
              <a:ext cx="2798533" cy="1680508"/>
            </a:xfrm>
            <a:prstGeom prst="rect">
              <a:avLst/>
            </a:prstGeom>
            <a:grpFill/>
          </p:spPr>
        </p:pic>
        <p:sp>
          <p:nvSpPr>
            <p:cNvPr id="11" name="椭圆 10">
              <a:extLst>
                <a:ext uri="{FF2B5EF4-FFF2-40B4-BE49-F238E27FC236}">
                  <a16:creationId xmlns:a16="http://schemas.microsoft.com/office/drawing/2014/main" id="{33FAC567-E88E-45B2-BDC0-E42E44E7392D}"/>
                </a:ext>
              </a:extLst>
            </p:cNvPr>
            <p:cNvSpPr/>
            <p:nvPr/>
          </p:nvSpPr>
          <p:spPr>
            <a:xfrm>
              <a:off x="2499919" y="698833"/>
              <a:ext cx="360727" cy="81862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a:extLst>
              <a:ext uri="{FF2B5EF4-FFF2-40B4-BE49-F238E27FC236}">
                <a16:creationId xmlns:a16="http://schemas.microsoft.com/office/drawing/2014/main" id="{E310ADD9-B4E7-4879-BDFE-474395F4841D}"/>
              </a:ext>
            </a:extLst>
          </p:cNvPr>
          <p:cNvSpPr txBox="1"/>
          <p:nvPr/>
        </p:nvSpPr>
        <p:spPr>
          <a:xfrm>
            <a:off x="3048699" y="6279630"/>
            <a:ext cx="6094602" cy="400110"/>
          </a:xfrm>
          <a:prstGeom prst="rect">
            <a:avLst/>
          </a:prstGeom>
          <a:noFill/>
        </p:spPr>
        <p:txBody>
          <a:bodyPr wrap="square">
            <a:spAutoFit/>
          </a:bodyPr>
          <a:lstStyle/>
          <a:p>
            <a:pPr algn="l"/>
            <a:r>
              <a:rPr lang="en-US" altLang="zh-CN" sz="2000" dirty="0">
                <a:solidFill>
                  <a:srgbClr val="FFFFFF"/>
                </a:solidFill>
                <a:effectLst/>
                <a:latin typeface="Arial" panose="020B0604020202020204" pitchFamily="34" charset="0"/>
                <a:cs typeface="Arial" panose="020B0604020202020204" pitchFamily="34" charset="0"/>
              </a:rPr>
              <a:t>PandaX-4T</a:t>
            </a:r>
            <a:r>
              <a:rPr lang="en-US" altLang="zh-CN" sz="2000" dirty="0">
                <a:solidFill>
                  <a:srgbClr val="FFFFFF"/>
                </a:solidFill>
                <a:latin typeface="Arial" panose="020B0604020202020204" pitchFamily="34" charset="0"/>
                <a:cs typeface="Arial" panose="020B0604020202020204" pitchFamily="34" charset="0"/>
              </a:rPr>
              <a:t>,</a:t>
            </a:r>
            <a:r>
              <a:rPr lang="zh-CN" altLang="en-US" sz="2000" dirty="0">
                <a:solidFill>
                  <a:srgbClr val="FFFFFF"/>
                </a:solidFill>
                <a:latin typeface="Arial" panose="020B0604020202020204" pitchFamily="34" charset="0"/>
                <a:cs typeface="Arial" panose="020B0604020202020204" pitchFamily="34" charset="0"/>
              </a:rPr>
              <a:t> </a:t>
            </a:r>
            <a:r>
              <a:rPr lang="en-US" altLang="zh-CN" sz="2000" i="1" dirty="0">
                <a:solidFill>
                  <a:srgbClr val="FFFFFF"/>
                </a:solidFill>
                <a:effectLst/>
                <a:latin typeface="Arial" panose="020B0604020202020204" pitchFamily="34" charset="0"/>
                <a:cs typeface="Arial" panose="020B0604020202020204" pitchFamily="34" charset="0"/>
              </a:rPr>
              <a:t>PRL 132, 152502 </a:t>
            </a:r>
            <a:r>
              <a:rPr lang="en-US" altLang="zh-CN" sz="2000" i="1" dirty="0">
                <a:solidFill>
                  <a:srgbClr val="FFFFFF"/>
                </a:solidFill>
                <a:latin typeface="Arial" panose="020B0604020202020204" pitchFamily="34" charset="0"/>
                <a:cs typeface="Arial" panose="020B0604020202020204" pitchFamily="34" charset="0"/>
              </a:rPr>
              <a:t>(2024)</a:t>
            </a:r>
            <a:endParaRPr lang="en-US" altLang="zh-CN" sz="2000" i="1" dirty="0">
              <a:solidFill>
                <a:srgbClr val="FFFFFF"/>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8976130"/>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C60E1A-F2FE-4494-9A69-4E4DE65A0391}"/>
              </a:ext>
            </a:extLst>
          </p:cNvPr>
          <p:cNvSpPr>
            <a:spLocks noGrp="1"/>
          </p:cNvSpPr>
          <p:nvPr>
            <p:ph type="title"/>
          </p:nvPr>
        </p:nvSpPr>
        <p:spPr/>
        <p:txBody>
          <a:bodyPr>
            <a:normAutofit fontScale="90000"/>
          </a:bodyPr>
          <a:lstStyle/>
          <a:p>
            <a:r>
              <a:rPr lang="en-US" dirty="0"/>
              <a:t>Precise measurement of </a:t>
            </a:r>
            <a:r>
              <a:rPr lang="en-US" baseline="30000" dirty="0"/>
              <a:t>136</a:t>
            </a:r>
            <a:r>
              <a:rPr lang="en-US" dirty="0"/>
              <a:t>Xe 2vDBD</a:t>
            </a:r>
          </a:p>
        </p:txBody>
      </p:sp>
      <p:sp>
        <p:nvSpPr>
          <p:cNvPr id="4" name="灯片编号占位符 3">
            <a:extLst>
              <a:ext uri="{FF2B5EF4-FFF2-40B4-BE49-F238E27FC236}">
                <a16:creationId xmlns:a16="http://schemas.microsoft.com/office/drawing/2014/main" id="{BDF841A3-D3DB-4259-96B5-441FE66EB8F2}"/>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38</a:t>
            </a:fld>
            <a:endParaRPr lang="en-US"/>
          </a:p>
        </p:txBody>
      </p:sp>
      <p:sp>
        <p:nvSpPr>
          <p:cNvPr id="13" name="文本框 12">
            <a:extLst>
              <a:ext uri="{FF2B5EF4-FFF2-40B4-BE49-F238E27FC236}">
                <a16:creationId xmlns:a16="http://schemas.microsoft.com/office/drawing/2014/main" id="{1FFDA828-B7C8-4B27-B47D-1456407709A8}"/>
              </a:ext>
            </a:extLst>
          </p:cNvPr>
          <p:cNvSpPr txBox="1"/>
          <p:nvPr/>
        </p:nvSpPr>
        <p:spPr>
          <a:xfrm>
            <a:off x="679512" y="5361257"/>
            <a:ext cx="10832975"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FFFFFF"/>
                </a:solidFill>
                <a:latin typeface="Arial" panose="020B0604020202020204" pitchFamily="34" charset="0"/>
                <a:ea typeface="黑体" panose="02010609060101010101" pitchFamily="49" charset="-122"/>
                <a:cs typeface="Arial" panose="020B0604020202020204" pitchFamily="34" charset="0"/>
              </a:rPr>
              <a:t>PandaX-4T</a:t>
            </a:r>
            <a:r>
              <a:rPr lang="en-US" sz="2400" baseline="30000" dirty="0">
                <a:solidFill>
                  <a:srgbClr val="FFFFFF"/>
                </a:solidFill>
                <a:latin typeface="Arial" panose="020B0604020202020204" pitchFamily="34" charset="0"/>
                <a:ea typeface="黑体" panose="02010609060101010101" pitchFamily="49" charset="-122"/>
                <a:cs typeface="Arial" panose="020B0604020202020204" pitchFamily="34" charset="0"/>
              </a:rPr>
              <a:t> 136</a:t>
            </a:r>
            <a:r>
              <a:rPr lang="en-US" sz="2400" dirty="0">
                <a:solidFill>
                  <a:srgbClr val="FFFFFF"/>
                </a:solidFill>
                <a:latin typeface="Arial" panose="020B0604020202020204" pitchFamily="34" charset="0"/>
                <a:ea typeface="黑体" panose="02010609060101010101" pitchFamily="49" charset="-122"/>
                <a:cs typeface="Arial" panose="020B0604020202020204" pitchFamily="34" charset="0"/>
              </a:rPr>
              <a:t>Xe </a:t>
            </a:r>
            <a:r>
              <a:rPr lang="en-US" altLang="zh-CN" sz="2400" dirty="0">
                <a:solidFill>
                  <a:srgbClr val="FFFFFF"/>
                </a:solidFill>
                <a:latin typeface="Arial" panose="020B0604020202020204" pitchFamily="34" charset="0"/>
                <a:ea typeface="黑体" panose="02010609060101010101" pitchFamily="49" charset="-122"/>
                <a:cs typeface="Arial" panose="020B0604020202020204" pitchFamily="34" charset="0"/>
              </a:rPr>
              <a:t>2v</a:t>
            </a:r>
            <a:r>
              <a:rPr lang="en-US" sz="2400" dirty="0">
                <a:solidFill>
                  <a:srgbClr val="FFFFFF"/>
                </a:solidFill>
                <a:latin typeface="Arial" panose="020B0604020202020204" pitchFamily="34" charset="0"/>
                <a:ea typeface="黑体" panose="02010609060101010101" pitchFamily="49" charset="-122"/>
                <a:cs typeface="Arial" panose="020B0604020202020204" pitchFamily="34" charset="0"/>
              </a:rPr>
              <a:t>DBD half-life</a:t>
            </a:r>
            <a:r>
              <a:rPr lang="en-US" sz="2400" dirty="0">
                <a:latin typeface="Arial" panose="020B0604020202020204" pitchFamily="34" charset="0"/>
                <a:ea typeface="黑体" panose="02010609060101010101" pitchFamily="49" charset="-122"/>
                <a:cs typeface="Arial" panose="020B0604020202020204" pitchFamily="34" charset="0"/>
              </a:rPr>
              <a:t>:</a:t>
            </a:r>
            <a:r>
              <a:rPr lang="zh-CN" altLang="en-US" sz="2400" dirty="0">
                <a:latin typeface="Arial" panose="020B0604020202020204" pitchFamily="34" charset="0"/>
                <a:ea typeface="黑体" panose="02010609060101010101" pitchFamily="49" charset="-122"/>
                <a:cs typeface="Arial" panose="020B0604020202020204" pitchFamily="34" charset="0"/>
              </a:rPr>
              <a:t> </a:t>
            </a:r>
            <a:r>
              <a:rPr lang="en-US" altLang="zh-CN" sz="2400" dirty="0">
                <a:latin typeface="Arial" panose="020B0604020202020204" pitchFamily="34" charset="0"/>
                <a:ea typeface="黑体" panose="02010609060101010101" pitchFamily="49" charset="-122"/>
                <a:cs typeface="Arial" panose="020B0604020202020204" pitchFamily="34" charset="0"/>
              </a:rPr>
              <a:t> </a:t>
            </a:r>
            <a:r>
              <a:rPr lang="en-US" sz="2400" dirty="0">
                <a:solidFill>
                  <a:srgbClr val="FFFF00"/>
                </a:solidFill>
                <a:latin typeface="Arial" panose="020B0604020202020204" pitchFamily="34" charset="0"/>
                <a:ea typeface="黑体" panose="02010609060101010101" pitchFamily="49" charset="-122"/>
                <a:cs typeface="Arial" panose="020B0604020202020204" pitchFamily="34" charset="0"/>
              </a:rPr>
              <a:t>2.27 ± 0.03(stat.) ± 0.10(syst.) × 10</a:t>
            </a:r>
            <a:r>
              <a:rPr lang="en-US" sz="2400" baseline="30000" dirty="0">
                <a:solidFill>
                  <a:srgbClr val="FFFF00"/>
                </a:solidFill>
                <a:latin typeface="Arial" panose="020B0604020202020204" pitchFamily="34" charset="0"/>
                <a:ea typeface="黑体" panose="02010609060101010101" pitchFamily="49" charset="-122"/>
                <a:cs typeface="Arial" panose="020B0604020202020204" pitchFamily="34" charset="0"/>
              </a:rPr>
              <a:t>21</a:t>
            </a:r>
            <a:r>
              <a:rPr lang="en-US" sz="2400" dirty="0">
                <a:solidFill>
                  <a:srgbClr val="FFFF00"/>
                </a:solidFill>
                <a:latin typeface="Arial" panose="020B0604020202020204" pitchFamily="34" charset="0"/>
                <a:ea typeface="黑体" panose="02010609060101010101" pitchFamily="49" charset="-122"/>
                <a:cs typeface="Arial" panose="020B0604020202020204" pitchFamily="34" charset="0"/>
              </a:rPr>
              <a:t> y</a:t>
            </a:r>
          </a:p>
          <a:p>
            <a:pPr marL="285750" indent="-285750">
              <a:buFont typeface="Arial" panose="020B0604020202020204" pitchFamily="34" charset="0"/>
              <a:buChar char="•"/>
            </a:pPr>
            <a:r>
              <a:rPr lang="en-US" sz="2400" dirty="0">
                <a:solidFill>
                  <a:srgbClr val="FFFF00"/>
                </a:solidFill>
                <a:latin typeface="Arial" panose="020B0604020202020204" pitchFamily="34" charset="0"/>
                <a:ea typeface="黑体" panose="02010609060101010101" pitchFamily="49" charset="-122"/>
                <a:cs typeface="Arial" panose="020B0604020202020204" pitchFamily="34" charset="0"/>
              </a:rPr>
              <a:t>FV:</a:t>
            </a:r>
            <a:r>
              <a:rPr lang="zh-CN" altLang="en-US" sz="2400" dirty="0">
                <a:solidFill>
                  <a:srgbClr val="FFFF00"/>
                </a:solidFill>
                <a:latin typeface="Arial" panose="020B0604020202020204" pitchFamily="34" charset="0"/>
                <a:ea typeface="黑体" panose="02010609060101010101" pitchFamily="49" charset="-122"/>
                <a:cs typeface="Arial" panose="020B0604020202020204" pitchFamily="34" charset="0"/>
              </a:rPr>
              <a:t> </a:t>
            </a:r>
            <a:r>
              <a:rPr lang="en-US" sz="2400" dirty="0">
                <a:solidFill>
                  <a:srgbClr val="FFFF00"/>
                </a:solidFill>
                <a:latin typeface="Arial" panose="020B0604020202020204" pitchFamily="34" charset="0"/>
                <a:ea typeface="黑体" panose="02010609060101010101" pitchFamily="49" charset="-122"/>
                <a:cs typeface="Arial" panose="020B0604020202020204" pitchFamily="34" charset="0"/>
              </a:rPr>
              <a:t>0.65 ton of natural xenon</a:t>
            </a:r>
          </a:p>
          <a:p>
            <a:pPr marL="285750" indent="-285750">
              <a:buFont typeface="Arial" panose="020B0604020202020204" pitchFamily="34" charset="0"/>
              <a:buChar char="•"/>
            </a:pPr>
            <a:r>
              <a:rPr lang="en-US" sz="2400" i="1" dirty="0">
                <a:solidFill>
                  <a:srgbClr val="FFFFFF"/>
                </a:solidFill>
                <a:latin typeface="Arial" panose="020B0604020202020204" pitchFamily="34" charset="0"/>
                <a:ea typeface="黑体" panose="02010609060101010101" pitchFamily="49" charset="-122"/>
                <a:cs typeface="Arial" panose="020B0604020202020204" pitchFamily="34" charset="0"/>
              </a:rPr>
              <a:t>Research</a:t>
            </a:r>
            <a:r>
              <a:rPr lang="zh-CN" altLang="en-US" sz="2400" i="1" dirty="0">
                <a:solidFill>
                  <a:srgbClr val="FFFFFF"/>
                </a:solidFill>
                <a:latin typeface="Arial" panose="020B0604020202020204" pitchFamily="34" charset="0"/>
                <a:ea typeface="黑体" panose="02010609060101010101" pitchFamily="49" charset="-122"/>
                <a:cs typeface="Arial" panose="020B0604020202020204" pitchFamily="34" charset="0"/>
              </a:rPr>
              <a:t> </a:t>
            </a:r>
            <a:r>
              <a:rPr lang="en-US" altLang="zh-CN" sz="2400" i="1" dirty="0">
                <a:solidFill>
                  <a:srgbClr val="FFFFFF"/>
                </a:solidFill>
                <a:latin typeface="Arial" panose="020B0604020202020204" pitchFamily="34" charset="0"/>
                <a:ea typeface="黑体" panose="02010609060101010101" pitchFamily="49" charset="-122"/>
                <a:cs typeface="Arial" panose="020B0604020202020204" pitchFamily="34" charset="0"/>
              </a:rPr>
              <a:t>vol 2022, </a:t>
            </a:r>
            <a:r>
              <a:rPr lang="fr-FR" sz="2400" i="1" dirty="0">
                <a:solidFill>
                  <a:srgbClr val="FFFFFF"/>
                </a:solidFill>
                <a:latin typeface="Arial" panose="020B0604020202020204" pitchFamily="34" charset="0"/>
                <a:ea typeface="黑体" panose="02010609060101010101" pitchFamily="49" charset="-122"/>
                <a:cs typeface="Arial" panose="020B0604020202020204" pitchFamily="34" charset="0"/>
              </a:rPr>
              <a:t>9798721, arXiv:2205.12809</a:t>
            </a:r>
          </a:p>
        </p:txBody>
      </p:sp>
      <p:pic>
        <p:nvPicPr>
          <p:cNvPr id="10" name="图片 9">
            <a:extLst>
              <a:ext uri="{FF2B5EF4-FFF2-40B4-BE49-F238E27FC236}">
                <a16:creationId xmlns:a16="http://schemas.microsoft.com/office/drawing/2014/main" id="{87482135-B8F9-4185-8010-B903B44072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6993" y="1800308"/>
            <a:ext cx="6325632" cy="3446901"/>
          </a:xfrm>
          <a:prstGeom prst="rect">
            <a:avLst/>
          </a:prstGeom>
        </p:spPr>
      </p:pic>
      <p:pic>
        <p:nvPicPr>
          <p:cNvPr id="6" name="图片 2">
            <a:extLst>
              <a:ext uri="{FF2B5EF4-FFF2-40B4-BE49-F238E27FC236}">
                <a16:creationId xmlns:a16="http://schemas.microsoft.com/office/drawing/2014/main" id="{A72F1E17-2D4E-4EE1-A8B5-085F29D607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519" y="1800308"/>
            <a:ext cx="5139417" cy="3446901"/>
          </a:xfrm>
          <a:prstGeom prst="rect">
            <a:avLst/>
          </a:prstGeom>
        </p:spPr>
      </p:pic>
      <p:sp>
        <p:nvSpPr>
          <p:cNvPr id="7" name="矩形 8">
            <a:extLst>
              <a:ext uri="{FF2B5EF4-FFF2-40B4-BE49-F238E27FC236}">
                <a16:creationId xmlns:a16="http://schemas.microsoft.com/office/drawing/2014/main" id="{3DA1F3EE-2776-43F0-AF5B-67C5D592328F}"/>
              </a:ext>
            </a:extLst>
          </p:cNvPr>
          <p:cNvSpPr/>
          <p:nvPr/>
        </p:nvSpPr>
        <p:spPr>
          <a:xfrm>
            <a:off x="1904281" y="2249122"/>
            <a:ext cx="1107996" cy="369332"/>
          </a:xfrm>
          <a:prstGeom prst="rect">
            <a:avLst/>
          </a:prstGeom>
        </p:spPr>
        <p:txBody>
          <a:bodyPr wrap="none">
            <a:spAutoFit/>
          </a:bodyPr>
          <a:lstStyle/>
          <a:p>
            <a:r>
              <a:rPr lang="zh-CN" altLang="en-US" dirty="0">
                <a:solidFill>
                  <a:srgbClr val="C00000"/>
                </a:solidFill>
                <a:latin typeface="Arial" panose="020B0604020202020204" pitchFamily="34" charset="0"/>
                <a:cs typeface="Arial" panose="020B0604020202020204" pitchFamily="34" charset="0"/>
              </a:rPr>
              <a:t>Region 1</a:t>
            </a:r>
          </a:p>
        </p:txBody>
      </p:sp>
      <p:grpSp>
        <p:nvGrpSpPr>
          <p:cNvPr id="3" name="组合 2">
            <a:extLst>
              <a:ext uri="{FF2B5EF4-FFF2-40B4-BE49-F238E27FC236}">
                <a16:creationId xmlns:a16="http://schemas.microsoft.com/office/drawing/2014/main" id="{A6E23CD3-537A-4151-B191-E1E5DD82B1A1}"/>
              </a:ext>
            </a:extLst>
          </p:cNvPr>
          <p:cNvGrpSpPr/>
          <p:nvPr/>
        </p:nvGrpSpPr>
        <p:grpSpPr>
          <a:xfrm>
            <a:off x="1023" y="-525"/>
            <a:ext cx="2090234" cy="1368423"/>
            <a:chOff x="2337832" y="16408"/>
            <a:chExt cx="2798533" cy="1680508"/>
          </a:xfrm>
          <a:solidFill>
            <a:srgbClr val="FFFFFF"/>
          </a:solidFill>
        </p:grpSpPr>
        <p:pic>
          <p:nvPicPr>
            <p:cNvPr id="8" name="图片 7">
              <a:extLst>
                <a:ext uri="{FF2B5EF4-FFF2-40B4-BE49-F238E27FC236}">
                  <a16:creationId xmlns:a16="http://schemas.microsoft.com/office/drawing/2014/main" id="{93C6B07A-5552-4286-A4AE-8BCE6719664C}"/>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2337832" y="16408"/>
              <a:ext cx="2798533" cy="1680508"/>
            </a:xfrm>
            <a:prstGeom prst="rect">
              <a:avLst/>
            </a:prstGeom>
            <a:grpFill/>
          </p:spPr>
        </p:pic>
        <p:sp>
          <p:nvSpPr>
            <p:cNvPr id="9" name="椭圆 8">
              <a:extLst>
                <a:ext uri="{FF2B5EF4-FFF2-40B4-BE49-F238E27FC236}">
                  <a16:creationId xmlns:a16="http://schemas.microsoft.com/office/drawing/2014/main" id="{77D254B3-88A5-494D-82FE-59C0C70D6311}"/>
                </a:ext>
              </a:extLst>
            </p:cNvPr>
            <p:cNvSpPr/>
            <p:nvPr/>
          </p:nvSpPr>
          <p:spPr>
            <a:xfrm>
              <a:off x="4715079" y="715241"/>
              <a:ext cx="360727" cy="81862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80708919"/>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706D1BD-E1B7-454B-9200-7AF9AF771490}"/>
              </a:ext>
            </a:extLst>
          </p:cNvPr>
          <p:cNvSpPr>
            <a:spLocks noGrp="1"/>
          </p:cNvSpPr>
          <p:nvPr>
            <p:ph type="title"/>
          </p:nvPr>
        </p:nvSpPr>
        <p:spPr/>
        <p:txBody>
          <a:bodyPr/>
          <a:lstStyle/>
          <a:p>
            <a:r>
              <a:rPr lang="en-US" altLang="zh-CN" dirty="0"/>
              <a:t>Search for Xe136 0vDBD</a:t>
            </a:r>
            <a:endParaRPr lang="zh-CN" altLang="en-US" dirty="0"/>
          </a:p>
        </p:txBody>
      </p:sp>
      <p:sp>
        <p:nvSpPr>
          <p:cNvPr id="3" name="内容占位符 2">
            <a:extLst>
              <a:ext uri="{FF2B5EF4-FFF2-40B4-BE49-F238E27FC236}">
                <a16:creationId xmlns:a16="http://schemas.microsoft.com/office/drawing/2014/main" id="{DF11139D-5405-4AF4-98FA-AC47D93D292E}"/>
              </a:ext>
            </a:extLst>
          </p:cNvPr>
          <p:cNvSpPr>
            <a:spLocks noGrp="1"/>
          </p:cNvSpPr>
          <p:nvPr>
            <p:ph idx="1"/>
          </p:nvPr>
        </p:nvSpPr>
        <p:spPr/>
        <p:txBody>
          <a:bodyPr/>
          <a:lstStyle/>
          <a:p>
            <a:endParaRPr lang="zh-CN" altLang="en-US"/>
          </a:p>
        </p:txBody>
      </p:sp>
      <p:sp>
        <p:nvSpPr>
          <p:cNvPr id="4" name="灯片编号占位符 3">
            <a:extLst>
              <a:ext uri="{FF2B5EF4-FFF2-40B4-BE49-F238E27FC236}">
                <a16:creationId xmlns:a16="http://schemas.microsoft.com/office/drawing/2014/main" id="{95B32FE4-69DA-4F27-BE71-B87EE047C8EA}"/>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39</a:t>
            </a:fld>
            <a:endParaRPr lang="en-US"/>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B272AEFB-A4DF-40F1-9CBF-DCC913C23A96}"/>
                  </a:ext>
                </a:extLst>
              </p:cNvPr>
              <p:cNvSpPr txBox="1"/>
              <p:nvPr/>
            </p:nvSpPr>
            <p:spPr>
              <a:xfrm>
                <a:off x="8948346" y="2198893"/>
                <a:ext cx="3048000" cy="3785652"/>
              </a:xfrm>
              <a:prstGeom prst="rect">
                <a:avLst/>
              </a:prstGeom>
              <a:noFill/>
            </p:spPr>
            <p:txBody>
              <a:bodyPr wrap="square" rtlCol="0">
                <a:spAutoFit/>
              </a:bodyPr>
              <a:lstStyle/>
              <a:p>
                <a:r>
                  <a:rPr lang="en-US" sz="2400" b="0" dirty="0">
                    <a:solidFill>
                      <a:srgbClr val="FFFFFF"/>
                    </a:solidFill>
                    <a:latin typeface="Arial" panose="020B0604020202020204" pitchFamily="34" charset="0"/>
                    <a:cs typeface="Arial" panose="020B0604020202020204" pitchFamily="34" charset="0"/>
                  </a:rPr>
                  <a:t>Science Bulletin accepted</a:t>
                </a:r>
              </a:p>
              <a:p>
                <a:r>
                  <a:rPr lang="en-US" sz="2400" b="0" i="1" dirty="0">
                    <a:solidFill>
                      <a:srgbClr val="FFFFFF"/>
                    </a:solidFill>
                    <a:latin typeface="Arial" panose="020B0604020202020204" pitchFamily="34" charset="0"/>
                    <a:cs typeface="Arial" panose="020B0604020202020204" pitchFamily="34" charset="0"/>
                  </a:rPr>
                  <a:t>arXiv:2412.13979</a:t>
                </a:r>
              </a:p>
              <a:p>
                <a:endParaRPr lang="en-US" sz="2400" b="0" dirty="0">
                  <a:solidFill>
                    <a:srgbClr val="FFFFFF"/>
                  </a:solidFill>
                  <a:latin typeface="Arial" panose="020B0604020202020204" pitchFamily="34" charset="0"/>
                  <a:cs typeface="Arial" panose="020B0604020202020204" pitchFamily="34" charset="0"/>
                </a:endParaRPr>
              </a:p>
              <a:p>
                <a:r>
                  <a:rPr lang="en-US" sz="2400" b="0" dirty="0">
                    <a:solidFill>
                      <a:srgbClr val="FFFFFF"/>
                    </a:solidFill>
                    <a:latin typeface="Arial" panose="020B0604020202020204" pitchFamily="34" charset="0"/>
                    <a:cs typeface="Arial" panose="020B0604020202020204" pitchFamily="34" charset="0"/>
                  </a:rPr>
                  <a:t>Lifetime</a:t>
                </a:r>
                <a14:m>
                  <m:oMath xmlns:m="http://schemas.openxmlformats.org/officeDocument/2006/math">
                    <m:r>
                      <a:rPr lang="en-US" sz="2400" b="0" i="0" smtClean="0">
                        <a:solidFill>
                          <a:srgbClr val="FFFFFF"/>
                        </a:solidFill>
                        <a:latin typeface="Cambria Math" panose="02040503050406030204" pitchFamily="18" charset="0"/>
                      </a:rPr>
                      <m:t> </m:t>
                    </m:r>
                    <m:r>
                      <a:rPr lang="en-US" sz="2400" b="0" i="1" smtClean="0">
                        <a:solidFill>
                          <a:srgbClr val="FFFFFF"/>
                        </a:solidFill>
                        <a:latin typeface="Cambria Math" panose="02040503050406030204" pitchFamily="18" charset="0"/>
                      </a:rPr>
                      <m:t>                       </m:t>
                    </m:r>
                  </m:oMath>
                </a14:m>
                <a:endParaRPr lang="en-US" sz="2400" b="0" i="1" dirty="0">
                  <a:solidFill>
                    <a:srgbClr val="FFFFFF"/>
                  </a:solidFill>
                  <a:latin typeface="Arial" panose="020B0604020202020204" pitchFamily="34" charset="0"/>
                  <a:cs typeface="Arial" panose="020B0604020202020204" pitchFamily="34" charset="0"/>
                </a:endParaRPr>
              </a:p>
              <a:p>
                <a:r>
                  <a:rPr lang="en-US" sz="2400" b="0" dirty="0">
                    <a:solidFill>
                      <a:srgbClr val="FFFFFF"/>
                    </a:solidFill>
                    <a:latin typeface="Arial" panose="020B0604020202020204" pitchFamily="34" charset="0"/>
                    <a:cs typeface="Arial" panose="020B0604020202020204" pitchFamily="34" charset="0"/>
                  </a:rPr>
                  <a:t> </a:t>
                </a:r>
                <a14:m>
                  <m:oMath xmlns:m="http://schemas.openxmlformats.org/officeDocument/2006/math">
                    <m:r>
                      <a:rPr lang="en-US" sz="2400" b="0" i="1" smtClean="0">
                        <a:solidFill>
                          <a:srgbClr val="FFFFFF"/>
                        </a:solidFill>
                        <a:latin typeface="Cambria Math" panose="02040503050406030204" pitchFamily="18" charset="0"/>
                      </a:rPr>
                      <m:t>&gt;2.1</m:t>
                    </m:r>
                    <m:r>
                      <a:rPr lang="en-US" sz="2400" b="0" i="1" smtClean="0">
                        <a:solidFill>
                          <a:srgbClr val="FFFFFF"/>
                        </a:solidFill>
                        <a:latin typeface="Cambria Math" panose="02040503050406030204" pitchFamily="18" charset="0"/>
                        <a:ea typeface="Cambria Math" panose="02040503050406030204" pitchFamily="18" charset="0"/>
                      </a:rPr>
                      <m:t>×</m:t>
                    </m:r>
                    <m:sSup>
                      <m:sSupPr>
                        <m:ctrlPr>
                          <a:rPr lang="en-US" sz="2400" b="0" i="1" smtClean="0">
                            <a:solidFill>
                              <a:srgbClr val="FFFFFF"/>
                            </a:solidFill>
                            <a:latin typeface="Cambria Math" panose="02040503050406030204" pitchFamily="18" charset="0"/>
                          </a:rPr>
                        </m:ctrlPr>
                      </m:sSupPr>
                      <m:e>
                        <m:r>
                          <a:rPr lang="en-US" sz="2400" b="0" i="1" smtClean="0">
                            <a:solidFill>
                              <a:srgbClr val="FFFFFF"/>
                            </a:solidFill>
                            <a:latin typeface="Cambria Math" panose="02040503050406030204" pitchFamily="18" charset="0"/>
                          </a:rPr>
                          <m:t>10</m:t>
                        </m:r>
                      </m:e>
                      <m:sup>
                        <m:r>
                          <a:rPr lang="en-US" sz="2400" b="0" i="1" smtClean="0">
                            <a:solidFill>
                              <a:srgbClr val="FFFFFF"/>
                            </a:solidFill>
                            <a:latin typeface="Cambria Math" panose="02040503050406030204" pitchFamily="18" charset="0"/>
                          </a:rPr>
                          <m:t>24</m:t>
                        </m:r>
                      </m:sup>
                    </m:sSup>
                  </m:oMath>
                </a14:m>
                <a:r>
                  <a:rPr lang="en-US" sz="2400" dirty="0">
                    <a:solidFill>
                      <a:srgbClr val="FFFFFF"/>
                    </a:solidFill>
                    <a:latin typeface="Arial" panose="020B0604020202020204" pitchFamily="34" charset="0"/>
                    <a:cs typeface="Arial" panose="020B0604020202020204" pitchFamily="34" charset="0"/>
                  </a:rPr>
                  <a:t>year 90% CL</a:t>
                </a:r>
              </a:p>
              <a:p>
                <a:endParaRPr lang="en-US" sz="2400" dirty="0">
                  <a:solidFill>
                    <a:srgbClr val="FFFFFF"/>
                  </a:solidFill>
                  <a:latin typeface="Arial" panose="020B0604020202020204" pitchFamily="34" charset="0"/>
                  <a:cs typeface="Arial" panose="020B0604020202020204" pitchFamily="34" charset="0"/>
                </a:endParaRPr>
              </a:p>
              <a:p>
                <a:r>
                  <a:rPr lang="en-US" sz="2400" dirty="0">
                    <a:solidFill>
                      <a:srgbClr val="FFFFFF"/>
                    </a:solidFill>
                    <a:latin typeface="Arial" panose="020B0604020202020204" pitchFamily="34" charset="0"/>
                    <a:cs typeface="Arial" panose="020B0604020202020204" pitchFamily="34" charset="0"/>
                  </a:rPr>
                  <a:t>Median sensitivity</a:t>
                </a:r>
              </a:p>
              <a:p>
                <a:r>
                  <a:rPr lang="en-US" sz="2400" dirty="0">
                    <a:solidFill>
                      <a:srgbClr val="FFFFFF"/>
                    </a:solidFill>
                    <a:latin typeface="Arial" panose="020B0604020202020204" pitchFamily="34" charset="0"/>
                    <a:cs typeface="Arial" panose="020B0604020202020204" pitchFamily="34" charset="0"/>
                  </a:rPr>
                  <a:t>  2.7</a:t>
                </a:r>
                <a:r>
                  <a:rPr lang="en-US" altLang="zh-CN" sz="2400" b="0" dirty="0">
                    <a:solidFill>
                      <a:srgbClr val="FFFFFF"/>
                    </a:solidFill>
                    <a:latin typeface="Arial" panose="020B0604020202020204" pitchFamily="34" charset="0"/>
                    <a:ea typeface="Cambria Math" panose="02040503050406030204" pitchFamily="18" charset="0"/>
                    <a:cs typeface="Arial" panose="020B0604020202020204" pitchFamily="34" charset="0"/>
                  </a:rPr>
                  <a:t> </a:t>
                </a:r>
                <a14:m>
                  <m:oMath xmlns:m="http://schemas.openxmlformats.org/officeDocument/2006/math">
                    <m:r>
                      <a:rPr lang="en-US" altLang="zh-CN" sz="2400" b="0" i="1" smtClean="0">
                        <a:solidFill>
                          <a:srgbClr val="FFFFFF"/>
                        </a:solidFill>
                        <a:latin typeface="Cambria Math" panose="02040503050406030204" pitchFamily="18" charset="0"/>
                        <a:ea typeface="Cambria Math" panose="02040503050406030204" pitchFamily="18" charset="0"/>
                      </a:rPr>
                      <m:t>×</m:t>
                    </m:r>
                    <m:sSup>
                      <m:sSupPr>
                        <m:ctrlPr>
                          <a:rPr lang="en-US" altLang="zh-CN" sz="2400" b="0" i="1" smtClean="0">
                            <a:solidFill>
                              <a:srgbClr val="FFFFFF"/>
                            </a:solidFill>
                            <a:latin typeface="Cambria Math" panose="02040503050406030204" pitchFamily="18" charset="0"/>
                          </a:rPr>
                        </m:ctrlPr>
                      </m:sSupPr>
                      <m:e>
                        <m:r>
                          <a:rPr lang="en-US" altLang="zh-CN" sz="2400" b="0" i="1" smtClean="0">
                            <a:solidFill>
                              <a:srgbClr val="FFFFFF"/>
                            </a:solidFill>
                            <a:latin typeface="Cambria Math" panose="02040503050406030204" pitchFamily="18" charset="0"/>
                          </a:rPr>
                          <m:t>10</m:t>
                        </m:r>
                      </m:e>
                      <m:sup>
                        <m:r>
                          <a:rPr lang="en-US" altLang="zh-CN" sz="2400" b="0" i="1" smtClean="0">
                            <a:solidFill>
                              <a:srgbClr val="FFFFFF"/>
                            </a:solidFill>
                            <a:latin typeface="Cambria Math" panose="02040503050406030204" pitchFamily="18" charset="0"/>
                          </a:rPr>
                          <m:t>24</m:t>
                        </m:r>
                      </m:sup>
                    </m:sSup>
                  </m:oMath>
                </a14:m>
                <a:r>
                  <a:rPr lang="en-US" altLang="zh-CN" sz="2400" dirty="0">
                    <a:solidFill>
                      <a:srgbClr val="FFFFFF"/>
                    </a:solidFill>
                    <a:latin typeface="Arial" panose="020B0604020202020204" pitchFamily="34" charset="0"/>
                    <a:cs typeface="Arial" panose="020B0604020202020204" pitchFamily="34" charset="0"/>
                  </a:rPr>
                  <a:t>year </a:t>
                </a:r>
                <a:endParaRPr lang="en-US" sz="2400" dirty="0">
                  <a:solidFill>
                    <a:srgbClr val="FFFFFF"/>
                  </a:solidFill>
                  <a:latin typeface="Arial" panose="020B0604020202020204" pitchFamily="34" charset="0"/>
                  <a:cs typeface="Arial" panose="020B0604020202020204" pitchFamily="34" charset="0"/>
                </a:endParaRPr>
              </a:p>
            </p:txBody>
          </p:sp>
        </mc:Choice>
        <mc:Fallback>
          <p:sp>
            <p:nvSpPr>
              <p:cNvPr id="6" name="TextBox 5">
                <a:extLst>
                  <a:ext uri="{FF2B5EF4-FFF2-40B4-BE49-F238E27FC236}">
                    <a16:creationId xmlns:a16="http://schemas.microsoft.com/office/drawing/2014/main" id="{B272AEFB-A4DF-40F1-9CBF-DCC913C23A96}"/>
                  </a:ext>
                </a:extLst>
              </p:cNvPr>
              <p:cNvSpPr txBox="1">
                <a:spLocks noRot="1" noChangeAspect="1" noMove="1" noResize="1" noEditPoints="1" noAdjustHandles="1" noChangeArrowheads="1" noChangeShapeType="1" noTextEdit="1"/>
              </p:cNvSpPr>
              <p:nvPr/>
            </p:nvSpPr>
            <p:spPr>
              <a:xfrm>
                <a:off x="8948346" y="2198893"/>
                <a:ext cx="3048000" cy="3785652"/>
              </a:xfrm>
              <a:prstGeom prst="rect">
                <a:avLst/>
              </a:prstGeom>
              <a:blipFill>
                <a:blip r:embed="rId2"/>
                <a:stretch>
                  <a:fillRect l="-3200" t="-1127" b="-2899"/>
                </a:stretch>
              </a:blipFill>
            </p:spPr>
            <p:txBody>
              <a:bodyPr/>
              <a:lstStyle/>
              <a:p>
                <a:r>
                  <a:rPr lang="zh-CN" altLang="en-US">
                    <a:noFill/>
                  </a:rPr>
                  <a:t> </a:t>
                </a:r>
              </a:p>
            </p:txBody>
          </p:sp>
        </mc:Fallback>
      </mc:AlternateContent>
      <p:grpSp>
        <p:nvGrpSpPr>
          <p:cNvPr id="9" name="组合 8">
            <a:extLst>
              <a:ext uri="{FF2B5EF4-FFF2-40B4-BE49-F238E27FC236}">
                <a16:creationId xmlns:a16="http://schemas.microsoft.com/office/drawing/2014/main" id="{826BC126-C7F7-4E4C-8C60-20AE21A6BBD8}"/>
              </a:ext>
            </a:extLst>
          </p:cNvPr>
          <p:cNvGrpSpPr/>
          <p:nvPr/>
        </p:nvGrpSpPr>
        <p:grpSpPr>
          <a:xfrm>
            <a:off x="0" y="0"/>
            <a:ext cx="2090234" cy="1368423"/>
            <a:chOff x="2337832" y="16408"/>
            <a:chExt cx="2798533" cy="1680508"/>
          </a:xfrm>
          <a:solidFill>
            <a:srgbClr val="FFFFFF"/>
          </a:solidFill>
        </p:grpSpPr>
        <p:pic>
          <p:nvPicPr>
            <p:cNvPr id="10" name="图片 9">
              <a:extLst>
                <a:ext uri="{FF2B5EF4-FFF2-40B4-BE49-F238E27FC236}">
                  <a16:creationId xmlns:a16="http://schemas.microsoft.com/office/drawing/2014/main" id="{B7F4BF62-9B63-42A3-BA07-2A621A1267B8}"/>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2337832" y="16408"/>
              <a:ext cx="2798533" cy="1680508"/>
            </a:xfrm>
            <a:prstGeom prst="rect">
              <a:avLst/>
            </a:prstGeom>
            <a:grpFill/>
          </p:spPr>
        </p:pic>
        <p:sp>
          <p:nvSpPr>
            <p:cNvPr id="11" name="椭圆 10">
              <a:extLst>
                <a:ext uri="{FF2B5EF4-FFF2-40B4-BE49-F238E27FC236}">
                  <a16:creationId xmlns:a16="http://schemas.microsoft.com/office/drawing/2014/main" id="{8458C29D-F123-4880-B342-3D4CE717B562}"/>
                </a:ext>
              </a:extLst>
            </p:cNvPr>
            <p:cNvSpPr/>
            <p:nvPr/>
          </p:nvSpPr>
          <p:spPr>
            <a:xfrm>
              <a:off x="4715079" y="715241"/>
              <a:ext cx="360727" cy="81862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a:extLst>
              <a:ext uri="{FF2B5EF4-FFF2-40B4-BE49-F238E27FC236}">
                <a16:creationId xmlns:a16="http://schemas.microsoft.com/office/drawing/2014/main" id="{CA0F40D0-2371-45C0-AE63-4844AC58FB39}"/>
              </a:ext>
            </a:extLst>
          </p:cNvPr>
          <p:cNvPicPr>
            <a:picLocks noChangeAspect="1"/>
          </p:cNvPicPr>
          <p:nvPr/>
        </p:nvPicPr>
        <p:blipFill>
          <a:blip r:embed="rId4"/>
          <a:stretch>
            <a:fillRect/>
          </a:stretch>
        </p:blipFill>
        <p:spPr>
          <a:xfrm>
            <a:off x="195654" y="2162099"/>
            <a:ext cx="5224170" cy="3859243"/>
          </a:xfrm>
          <a:prstGeom prst="rect">
            <a:avLst/>
          </a:prstGeom>
        </p:spPr>
      </p:pic>
      <p:pic>
        <p:nvPicPr>
          <p:cNvPr id="16" name="图片 15">
            <a:extLst>
              <a:ext uri="{FF2B5EF4-FFF2-40B4-BE49-F238E27FC236}">
                <a16:creationId xmlns:a16="http://schemas.microsoft.com/office/drawing/2014/main" id="{68CE316A-9ACC-42B3-B42D-009048FA634C}"/>
              </a:ext>
            </a:extLst>
          </p:cNvPr>
          <p:cNvPicPr>
            <a:picLocks noChangeAspect="1"/>
          </p:cNvPicPr>
          <p:nvPr/>
        </p:nvPicPr>
        <p:blipFill>
          <a:blip r:embed="rId5"/>
          <a:stretch>
            <a:fillRect/>
          </a:stretch>
        </p:blipFill>
        <p:spPr>
          <a:xfrm>
            <a:off x="5529653" y="2162098"/>
            <a:ext cx="2861398" cy="3859243"/>
          </a:xfrm>
          <a:prstGeom prst="rect">
            <a:avLst/>
          </a:prstGeom>
        </p:spPr>
      </p:pic>
    </p:spTree>
    <p:extLst>
      <p:ext uri="{BB962C8B-B14F-4D97-AF65-F5344CB8AC3E}">
        <p14:creationId xmlns:p14="http://schemas.microsoft.com/office/powerpoint/2010/main" val="69361034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1A4D10-1A12-494A-ACE6-46096637B657}"/>
              </a:ext>
            </a:extLst>
          </p:cNvPr>
          <p:cNvSpPr>
            <a:spLocks noGrp="1"/>
          </p:cNvSpPr>
          <p:nvPr>
            <p:ph type="title"/>
          </p:nvPr>
        </p:nvSpPr>
        <p:spPr>
          <a:xfrm>
            <a:off x="4838700" y="381000"/>
            <a:ext cx="6414757" cy="762000"/>
          </a:xfrm>
        </p:spPr>
        <p:txBody>
          <a:bodyPr>
            <a:normAutofit fontScale="90000"/>
          </a:bodyPr>
          <a:lstStyle/>
          <a:p>
            <a:r>
              <a:rPr lang="en-US" altLang="zh-CN" dirty="0"/>
              <a:t>Away from Standard WIMP: the dark sector</a:t>
            </a:r>
            <a:endParaRPr lang="zh-CN" altLang="en-US" dirty="0"/>
          </a:p>
        </p:txBody>
      </p:sp>
      <p:sp>
        <p:nvSpPr>
          <p:cNvPr id="3" name="文本占位符 2">
            <a:extLst>
              <a:ext uri="{FF2B5EF4-FFF2-40B4-BE49-F238E27FC236}">
                <a16:creationId xmlns:a16="http://schemas.microsoft.com/office/drawing/2014/main" id="{5E8EDC91-43F9-4B07-B113-84C689EED5AD}"/>
              </a:ext>
            </a:extLst>
          </p:cNvPr>
          <p:cNvSpPr>
            <a:spLocks noGrp="1"/>
          </p:cNvSpPr>
          <p:nvPr>
            <p:ph type="body" idx="1"/>
          </p:nvPr>
        </p:nvSpPr>
        <p:spPr>
          <a:xfrm>
            <a:off x="685800" y="5606029"/>
            <a:ext cx="10820400" cy="1086419"/>
          </a:xfrm>
        </p:spPr>
        <p:txBody>
          <a:bodyPr>
            <a:normAutofit/>
          </a:bodyPr>
          <a:lstStyle/>
          <a:p>
            <a:pPr marL="0" indent="0">
              <a:buNone/>
            </a:pPr>
            <a:r>
              <a:rPr lang="en-US" altLang="zh-CN" sz="2800" dirty="0"/>
              <a:t>Bottom-line: the prejudice of “massive” particle and “electroweak-</a:t>
            </a:r>
            <a:r>
              <a:rPr lang="en-US" altLang="zh-CN" sz="2800" dirty="0" err="1"/>
              <a:t>ly</a:t>
            </a:r>
            <a:r>
              <a:rPr lang="en-US" altLang="zh-CN" sz="2800" dirty="0"/>
              <a:t>” is eliminated, wide search for sub-GeV dark matter (and mediators)</a:t>
            </a:r>
            <a:endParaRPr lang="zh-CN" altLang="en-US" sz="2800" dirty="0"/>
          </a:p>
        </p:txBody>
      </p:sp>
      <p:pic>
        <p:nvPicPr>
          <p:cNvPr id="5" name="图片 4">
            <a:extLst>
              <a:ext uri="{FF2B5EF4-FFF2-40B4-BE49-F238E27FC236}">
                <a16:creationId xmlns:a16="http://schemas.microsoft.com/office/drawing/2014/main" id="{E46134ED-020F-4919-847D-9AAC376ACE09}"/>
              </a:ext>
            </a:extLst>
          </p:cNvPr>
          <p:cNvPicPr>
            <a:picLocks noChangeAspect="1"/>
          </p:cNvPicPr>
          <p:nvPr/>
        </p:nvPicPr>
        <p:blipFill>
          <a:blip r:embed="rId2"/>
          <a:stretch>
            <a:fillRect/>
          </a:stretch>
        </p:blipFill>
        <p:spPr>
          <a:xfrm>
            <a:off x="1127673" y="1436637"/>
            <a:ext cx="10088383" cy="3833808"/>
          </a:xfrm>
          <a:prstGeom prst="rect">
            <a:avLst/>
          </a:prstGeom>
        </p:spPr>
      </p:pic>
      <p:sp>
        <p:nvSpPr>
          <p:cNvPr id="6" name="文本框 5">
            <a:extLst>
              <a:ext uri="{FF2B5EF4-FFF2-40B4-BE49-F238E27FC236}">
                <a16:creationId xmlns:a16="http://schemas.microsoft.com/office/drawing/2014/main" id="{3CD8D6DD-B240-494A-9C6A-4B386D4EBFDC}"/>
              </a:ext>
            </a:extLst>
          </p:cNvPr>
          <p:cNvSpPr txBox="1"/>
          <p:nvPr/>
        </p:nvSpPr>
        <p:spPr>
          <a:xfrm>
            <a:off x="9009920" y="1587556"/>
            <a:ext cx="205440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rPr>
              <a:t>Credit: Flip </a:t>
            </a:r>
            <a:r>
              <a:rPr kumimoji="0" lang="en-US" altLang="zh-CN" sz="1800" b="0" i="0" u="none" strike="noStrike" cap="none" spc="0" normalizeH="0" baseline="0" dirty="0" err="1">
                <a:ln>
                  <a:noFill/>
                </a:ln>
                <a:solidFill>
                  <a:srgbClr val="000000"/>
                </a:solidFill>
                <a:effectLst/>
                <a:uFillTx/>
                <a:latin typeface="Arial" panose="020B0604020202020204" pitchFamily="34" charset="0"/>
                <a:cs typeface="Arial" panose="020B0604020202020204" pitchFamily="34" charset="0"/>
                <a:sym typeface="Century Gothic"/>
              </a:rPr>
              <a:t>Tanedo</a:t>
            </a:r>
            <a:endParaRPr kumimoji="0" lang="zh-CN" altLang="en-US"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endParaRPr>
          </a:p>
        </p:txBody>
      </p:sp>
    </p:spTree>
    <p:extLst>
      <p:ext uri="{BB962C8B-B14F-4D97-AF65-F5344CB8AC3E}">
        <p14:creationId xmlns:p14="http://schemas.microsoft.com/office/powerpoint/2010/main" val="2733634870"/>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80AA8D-9B78-42C8-B5F8-4302B0101B2C}"/>
              </a:ext>
            </a:extLst>
          </p:cNvPr>
          <p:cNvSpPr>
            <a:spLocks noGrp="1"/>
          </p:cNvSpPr>
          <p:nvPr>
            <p:ph type="title"/>
          </p:nvPr>
        </p:nvSpPr>
        <p:spPr/>
        <p:txBody>
          <a:bodyPr>
            <a:normAutofit fontScale="90000"/>
          </a:bodyPr>
          <a:lstStyle/>
          <a:p>
            <a:r>
              <a:rPr lang="en-US" altLang="zh-CN" dirty="0"/>
              <a:t>Global efforts on Majorana neutrino mass</a:t>
            </a:r>
            <a:endParaRPr lang="zh-CN" altLang="en-US" dirty="0"/>
          </a:p>
        </p:txBody>
      </p:sp>
      <p:sp>
        <p:nvSpPr>
          <p:cNvPr id="3" name="内容占位符 2">
            <a:extLst>
              <a:ext uri="{FF2B5EF4-FFF2-40B4-BE49-F238E27FC236}">
                <a16:creationId xmlns:a16="http://schemas.microsoft.com/office/drawing/2014/main" id="{92839DD8-959B-4D9C-87F7-0C4BAC56F9D9}"/>
              </a:ext>
            </a:extLst>
          </p:cNvPr>
          <p:cNvSpPr>
            <a:spLocks noGrp="1"/>
          </p:cNvSpPr>
          <p:nvPr>
            <p:ph idx="1"/>
          </p:nvPr>
        </p:nvSpPr>
        <p:spPr/>
        <p:txBody>
          <a:bodyPr/>
          <a:lstStyle/>
          <a:p>
            <a:endParaRPr lang="zh-CN" altLang="en-US"/>
          </a:p>
        </p:txBody>
      </p:sp>
      <p:sp>
        <p:nvSpPr>
          <p:cNvPr id="4" name="灯片编号占位符 3">
            <a:extLst>
              <a:ext uri="{FF2B5EF4-FFF2-40B4-BE49-F238E27FC236}">
                <a16:creationId xmlns:a16="http://schemas.microsoft.com/office/drawing/2014/main" id="{32CDA862-5D31-4B79-A7F8-12AD120E0EA8}"/>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40</a:t>
            </a:fld>
            <a:endParaRPr lang="en-US"/>
          </a:p>
        </p:txBody>
      </p:sp>
      <p:pic>
        <p:nvPicPr>
          <p:cNvPr id="6" name="图片 5">
            <a:extLst>
              <a:ext uri="{FF2B5EF4-FFF2-40B4-BE49-F238E27FC236}">
                <a16:creationId xmlns:a16="http://schemas.microsoft.com/office/drawing/2014/main" id="{F80925F3-D132-4231-8D60-4D48CBFEB31B}"/>
              </a:ext>
            </a:extLst>
          </p:cNvPr>
          <p:cNvPicPr>
            <a:picLocks noChangeAspect="1"/>
          </p:cNvPicPr>
          <p:nvPr/>
        </p:nvPicPr>
        <p:blipFill>
          <a:blip r:embed="rId2"/>
          <a:stretch>
            <a:fillRect/>
          </a:stretch>
        </p:blipFill>
        <p:spPr>
          <a:xfrm>
            <a:off x="1111068" y="1381125"/>
            <a:ext cx="10201180" cy="5155142"/>
          </a:xfrm>
          <a:prstGeom prst="rect">
            <a:avLst/>
          </a:prstGeom>
        </p:spPr>
      </p:pic>
    </p:spTree>
    <p:extLst>
      <p:ext uri="{BB962C8B-B14F-4D97-AF65-F5344CB8AC3E}">
        <p14:creationId xmlns:p14="http://schemas.microsoft.com/office/powerpoint/2010/main" val="3357349804"/>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 name="矩形 7"/>
          <p:cNvSpPr/>
          <p:nvPr/>
        </p:nvSpPr>
        <p:spPr>
          <a:xfrm>
            <a:off x="204433" y="1563687"/>
            <a:ext cx="6509633" cy="5209646"/>
          </a:xfrm>
          <a:prstGeom prst="rect">
            <a:avLst/>
          </a:prstGeom>
          <a:solidFill>
            <a:srgbClr val="DADADA"/>
          </a:solidFill>
          <a:ln w="12700">
            <a:solidFill>
              <a:srgbClr val="DADADA"/>
            </a:solidFill>
          </a:ln>
        </p:spPr>
        <p:txBody>
          <a:bodyPr lIns="45719" rIns="45719" anchor="ctr"/>
          <a:lstStyle/>
          <a:p>
            <a:pPr algn="ctr">
              <a:defRPr>
                <a:solidFill>
                  <a:srgbClr val="FFFFFF"/>
                </a:solidFill>
              </a:defRPr>
            </a:pPr>
            <a:endParaRPr/>
          </a:p>
        </p:txBody>
      </p:sp>
      <p:sp>
        <p:nvSpPr>
          <p:cNvPr id="451" name="标题 1"/>
          <p:cNvSpPr txBox="1">
            <a:spLocks noGrp="1"/>
          </p:cNvSpPr>
          <p:nvPr>
            <p:ph type="title"/>
          </p:nvPr>
        </p:nvSpPr>
        <p:spPr>
          <a:xfrm>
            <a:off x="4838700" y="381000"/>
            <a:ext cx="6667500" cy="762001"/>
          </a:xfrm>
          <a:prstGeom prst="rect">
            <a:avLst/>
          </a:prstGeom>
        </p:spPr>
        <p:txBody>
          <a:bodyPr/>
          <a:lstStyle/>
          <a:p>
            <a:r>
              <a:rPr lang="en-US" dirty="0"/>
              <a:t>Next Generation</a:t>
            </a:r>
            <a:endParaRPr dirty="0"/>
          </a:p>
        </p:txBody>
      </p:sp>
      <p:sp>
        <p:nvSpPr>
          <p:cNvPr id="452" name="内容占位符 2"/>
          <p:cNvSpPr txBox="1">
            <a:spLocks noGrp="1"/>
          </p:cNvSpPr>
          <p:nvPr>
            <p:ph type="body" sz="half" idx="1"/>
          </p:nvPr>
        </p:nvSpPr>
        <p:spPr>
          <a:xfrm>
            <a:off x="7154333" y="2109054"/>
            <a:ext cx="4931229" cy="5095875"/>
          </a:xfrm>
          <a:prstGeom prst="rect">
            <a:avLst/>
          </a:prstGeom>
        </p:spPr>
        <p:txBody>
          <a:bodyPr/>
          <a:lstStyle/>
          <a:p>
            <a:pPr marL="0" indent="0">
              <a:lnSpc>
                <a:spcPct val="100000"/>
              </a:lnSpc>
              <a:spcBef>
                <a:spcPts val="1800"/>
              </a:spcBef>
              <a:buSzTx/>
              <a:buNone/>
              <a:defRPr sz="2400"/>
            </a:pPr>
            <a:r>
              <a:t>40/60-ton LXe TPC</a:t>
            </a:r>
          </a:p>
          <a:p>
            <a:pPr marL="0" indent="0">
              <a:lnSpc>
                <a:spcPct val="100000"/>
              </a:lnSpc>
              <a:spcBef>
                <a:spcPts val="1800"/>
              </a:spcBef>
              <a:buSzTx/>
              <a:buNone/>
              <a:defRPr sz="2400"/>
            </a:pPr>
            <a:r>
              <a:t>General-purpose observatories on </a:t>
            </a:r>
          </a:p>
          <a:p>
            <a:pPr>
              <a:lnSpc>
                <a:spcPct val="100000"/>
              </a:lnSpc>
              <a:spcBef>
                <a:spcPts val="1800"/>
              </a:spcBef>
              <a:defRPr sz="2400"/>
            </a:pPr>
            <a:r>
              <a:t>Dark matter</a:t>
            </a:r>
          </a:p>
          <a:p>
            <a:pPr>
              <a:lnSpc>
                <a:spcPct val="100000"/>
              </a:lnSpc>
              <a:spcBef>
                <a:spcPts val="1800"/>
              </a:spcBef>
              <a:defRPr sz="2400"/>
            </a:pPr>
            <a:r>
              <a:t>Neutrinos</a:t>
            </a:r>
          </a:p>
          <a:p>
            <a:pPr>
              <a:lnSpc>
                <a:spcPct val="100000"/>
              </a:lnSpc>
              <a:spcBef>
                <a:spcPts val="1800"/>
              </a:spcBef>
              <a:defRPr sz="2400"/>
            </a:pPr>
            <a:r>
              <a:t>Neutrinoless double beta decay (</a:t>
            </a:r>
            <a:r>
              <a:rPr baseline="30000"/>
              <a:t>136</a:t>
            </a:r>
            <a:r>
              <a:t>Xe) </a:t>
            </a:r>
          </a:p>
          <a:p>
            <a:pPr>
              <a:lnSpc>
                <a:spcPct val="100000"/>
              </a:lnSpc>
              <a:spcBef>
                <a:spcPts val="1800"/>
              </a:spcBef>
              <a:defRPr sz="2400"/>
            </a:pPr>
            <a:r>
              <a:t>Other ultra-rare phenomena</a:t>
            </a:r>
          </a:p>
        </p:txBody>
      </p:sp>
      <p:sp>
        <p:nvSpPr>
          <p:cNvPr id="453" name="灯片编号占位符 3"/>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41</a:t>
            </a:fld>
            <a:endParaRPr/>
          </a:p>
        </p:txBody>
      </p:sp>
      <p:pic>
        <p:nvPicPr>
          <p:cNvPr id="454" name="Picture 2" descr="Picture 2"/>
          <p:cNvPicPr>
            <a:picLocks noChangeAspect="1"/>
          </p:cNvPicPr>
          <p:nvPr/>
        </p:nvPicPr>
        <p:blipFill>
          <a:blip r:embed="rId2"/>
          <a:stretch>
            <a:fillRect/>
          </a:stretch>
        </p:blipFill>
        <p:spPr>
          <a:xfrm>
            <a:off x="1241658" y="1669881"/>
            <a:ext cx="4484368" cy="5095875"/>
          </a:xfrm>
          <a:prstGeom prst="rect">
            <a:avLst/>
          </a:prstGeom>
          <a:ln w="12700">
            <a:miter lim="400000"/>
          </a:ln>
        </p:spPr>
      </p:pic>
      <p:sp>
        <p:nvSpPr>
          <p:cNvPr id="455" name="直接连接符 8"/>
          <p:cNvSpPr/>
          <p:nvPr/>
        </p:nvSpPr>
        <p:spPr>
          <a:xfrm flipH="1">
            <a:off x="6934199" y="1563686"/>
            <a:ext cx="1" cy="5202070"/>
          </a:xfrm>
          <a:prstGeom prst="line">
            <a:avLst/>
          </a:prstGeom>
          <a:ln w="19050">
            <a:solidFill>
              <a:srgbClr val="FFFFFF"/>
            </a:solidFill>
          </a:ln>
        </p:spPr>
        <p:txBody>
          <a:bodyPr lIns="45719" rIns="45719"/>
          <a:lstStyle/>
          <a:p>
            <a:pPr>
              <a:defRPr>
                <a:solidFill>
                  <a:srgbClr val="FFFFFF"/>
                </a:solidFill>
              </a:defRPr>
            </a:pPr>
            <a:endParaRPr/>
          </a:p>
        </p:txBody>
      </p:sp>
      <p:sp>
        <p:nvSpPr>
          <p:cNvPr id="2" name="文本框 1">
            <a:extLst>
              <a:ext uri="{FF2B5EF4-FFF2-40B4-BE49-F238E27FC236}">
                <a16:creationId xmlns:a16="http://schemas.microsoft.com/office/drawing/2014/main" id="{601E0272-1FF0-4717-8CAA-752FEB90F852}"/>
              </a:ext>
            </a:extLst>
          </p:cNvPr>
          <p:cNvSpPr txBox="1"/>
          <p:nvPr/>
        </p:nvSpPr>
        <p:spPr>
          <a:xfrm>
            <a:off x="4899999" y="1662304"/>
            <a:ext cx="168251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rPr>
              <a:t>DARWIN/XLZD</a:t>
            </a:r>
            <a:endParaRPr kumimoji="0" lang="zh-CN" altLang="en-US" sz="1800" b="0" i="0" u="none" strike="noStrike" cap="none" spc="0" normalizeH="0" baseline="0" dirty="0">
              <a:ln>
                <a:noFill/>
              </a:ln>
              <a:solidFill>
                <a:srgbClr val="000000"/>
              </a:solidFill>
              <a:effectLst/>
              <a:uFillTx/>
              <a:latin typeface="Arial" panose="020B0604020202020204" pitchFamily="34" charset="0"/>
              <a:cs typeface="Arial" panose="020B0604020202020204" pitchFamily="34" charset="0"/>
              <a:sym typeface="Century Gothic"/>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498C6F0-EEF0-46AD-AEEA-BC2C482D437A}"/>
              </a:ext>
            </a:extLst>
          </p:cNvPr>
          <p:cNvSpPr>
            <a:spLocks noGrp="1"/>
          </p:cNvSpPr>
          <p:nvPr>
            <p:ph type="title"/>
          </p:nvPr>
        </p:nvSpPr>
        <p:spPr/>
        <p:txBody>
          <a:bodyPr/>
          <a:lstStyle/>
          <a:p>
            <a:r>
              <a:rPr lang="en-US" altLang="zh-CN" dirty="0"/>
              <a:t>Next Generation</a:t>
            </a:r>
            <a:endParaRPr lang="zh-CN" altLang="en-US" dirty="0"/>
          </a:p>
        </p:txBody>
      </p:sp>
      <p:sp>
        <p:nvSpPr>
          <p:cNvPr id="3" name="文本占位符 2">
            <a:extLst>
              <a:ext uri="{FF2B5EF4-FFF2-40B4-BE49-F238E27FC236}">
                <a16:creationId xmlns:a16="http://schemas.microsoft.com/office/drawing/2014/main" id="{F657E6E3-B303-4B15-ABEC-31DB3DD74C47}"/>
              </a:ext>
            </a:extLst>
          </p:cNvPr>
          <p:cNvSpPr>
            <a:spLocks noGrp="1"/>
          </p:cNvSpPr>
          <p:nvPr>
            <p:ph type="body" idx="1"/>
          </p:nvPr>
        </p:nvSpPr>
        <p:spPr/>
        <p:txBody>
          <a:bodyPr/>
          <a:lstStyle/>
          <a:p>
            <a:endParaRPr lang="zh-CN" altLang="en-US"/>
          </a:p>
        </p:txBody>
      </p:sp>
      <p:sp>
        <p:nvSpPr>
          <p:cNvPr id="4" name="灯片编号占位符 3">
            <a:extLst>
              <a:ext uri="{FF2B5EF4-FFF2-40B4-BE49-F238E27FC236}">
                <a16:creationId xmlns:a16="http://schemas.microsoft.com/office/drawing/2014/main" id="{ABAF699F-0DBC-4CF4-8BF5-8DFE5A0A8F9D}"/>
              </a:ext>
            </a:extLst>
          </p:cNvPr>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42</a:t>
            </a:fld>
            <a:endParaRPr/>
          </a:p>
        </p:txBody>
      </p:sp>
      <p:grpSp>
        <p:nvGrpSpPr>
          <p:cNvPr id="5" name="组合 4">
            <a:extLst>
              <a:ext uri="{FF2B5EF4-FFF2-40B4-BE49-F238E27FC236}">
                <a16:creationId xmlns:a16="http://schemas.microsoft.com/office/drawing/2014/main" id="{E9B8E59F-FF3F-43D6-812B-AFA82CBC8B7D}"/>
              </a:ext>
            </a:extLst>
          </p:cNvPr>
          <p:cNvGrpSpPr/>
          <p:nvPr/>
        </p:nvGrpSpPr>
        <p:grpSpPr>
          <a:xfrm>
            <a:off x="106438" y="1421155"/>
            <a:ext cx="12085562" cy="5434173"/>
            <a:chOff x="106438" y="1421155"/>
            <a:chExt cx="12085562" cy="5434173"/>
          </a:xfrm>
        </p:grpSpPr>
        <p:pic>
          <p:nvPicPr>
            <p:cNvPr id="6" name="图片 14" descr="图片 14">
              <a:extLst>
                <a:ext uri="{FF2B5EF4-FFF2-40B4-BE49-F238E27FC236}">
                  <a16:creationId xmlns:a16="http://schemas.microsoft.com/office/drawing/2014/main" id="{12DFB66A-01F1-4873-A3F3-D9973553D43B}"/>
                </a:ext>
              </a:extLst>
            </p:cNvPr>
            <p:cNvPicPr>
              <a:picLocks noChangeAspect="1"/>
            </p:cNvPicPr>
            <p:nvPr/>
          </p:nvPicPr>
          <p:blipFill>
            <a:blip r:embed="rId2"/>
            <a:stretch>
              <a:fillRect/>
            </a:stretch>
          </p:blipFill>
          <p:spPr>
            <a:xfrm>
              <a:off x="106438" y="1556110"/>
              <a:ext cx="12085562" cy="5299218"/>
            </a:xfrm>
            <a:prstGeom prst="rect">
              <a:avLst/>
            </a:prstGeom>
            <a:ln w="12700">
              <a:miter lim="400000"/>
            </a:ln>
          </p:spPr>
        </p:pic>
        <p:sp>
          <p:nvSpPr>
            <p:cNvPr id="7" name="文本框 6">
              <a:extLst>
                <a:ext uri="{FF2B5EF4-FFF2-40B4-BE49-F238E27FC236}">
                  <a16:creationId xmlns:a16="http://schemas.microsoft.com/office/drawing/2014/main" id="{4BF35700-C0EF-4AEE-B912-3CCE0E860C1B}"/>
                </a:ext>
              </a:extLst>
            </p:cNvPr>
            <p:cNvSpPr txBox="1"/>
            <p:nvPr/>
          </p:nvSpPr>
          <p:spPr>
            <a:xfrm>
              <a:off x="1439704" y="1421155"/>
              <a:ext cx="4780342" cy="13849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2800" b="0" i="0" u="none" strike="noStrike" cap="none" spc="0" normalizeH="0" baseline="0" dirty="0" err="1">
                  <a:ln>
                    <a:noFill/>
                  </a:ln>
                  <a:solidFill>
                    <a:srgbClr val="FFFFFF"/>
                  </a:solidFill>
                  <a:effectLst/>
                  <a:uFillTx/>
                  <a:latin typeface="Arial" panose="020B0604020202020204" pitchFamily="34" charset="0"/>
                  <a:cs typeface="Arial" panose="020B0604020202020204" pitchFamily="34" charset="0"/>
                  <a:sym typeface="Century Gothic"/>
                </a:rPr>
                <a:t>PandaX-xT</a:t>
              </a:r>
              <a:r>
                <a:rPr lang="en-US" altLang="zh-CN" sz="2800" dirty="0">
                  <a:solidFill>
                    <a:srgbClr val="FFFFFF"/>
                  </a:solidFill>
                  <a:latin typeface="Arial" panose="020B0604020202020204" pitchFamily="34" charset="0"/>
                  <a:cs typeface="Arial" panose="020B0604020202020204" pitchFamily="34" charset="0"/>
                </a:rPr>
                <a:t>: step-wise strategy to a 40-ton-scale </a:t>
              </a:r>
              <a:r>
                <a:rPr lang="en-US" altLang="zh-CN" sz="2800" dirty="0" err="1">
                  <a:solidFill>
                    <a:srgbClr val="FFFFFF"/>
                  </a:solidFill>
                  <a:latin typeface="Arial" panose="020B0604020202020204" pitchFamily="34" charset="0"/>
                  <a:cs typeface="Arial" panose="020B0604020202020204" pitchFamily="34" charset="0"/>
                </a:rPr>
                <a:t>LXe</a:t>
              </a:r>
              <a:r>
                <a:rPr lang="en-US" altLang="zh-CN" sz="2800" dirty="0">
                  <a:solidFill>
                    <a:srgbClr val="FFFFFF"/>
                  </a:solidFill>
                  <a:latin typeface="Arial" panose="020B0604020202020204" pitchFamily="34" charset="0"/>
                  <a:cs typeface="Arial" panose="020B0604020202020204" pitchFamily="34" charset="0"/>
                </a:rPr>
                <a:t> observatory</a:t>
              </a:r>
              <a:endParaRPr kumimoji="0" lang="zh-CN" altLang="en-US" sz="2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grpSp>
      <p:sp>
        <p:nvSpPr>
          <p:cNvPr id="8" name="矩形 7">
            <a:extLst>
              <a:ext uri="{FF2B5EF4-FFF2-40B4-BE49-F238E27FC236}">
                <a16:creationId xmlns:a16="http://schemas.microsoft.com/office/drawing/2014/main" id="{608EF56A-3275-4098-9250-84A713F48FE1}"/>
              </a:ext>
            </a:extLst>
          </p:cNvPr>
          <p:cNvSpPr/>
          <p:nvPr/>
        </p:nvSpPr>
        <p:spPr>
          <a:xfrm>
            <a:off x="106438" y="4906295"/>
            <a:ext cx="3403678" cy="1849633"/>
          </a:xfrm>
          <a:prstGeom prst="rect">
            <a:avLst/>
          </a:prstGeom>
          <a:solidFill>
            <a:schemeClr val="bg1"/>
          </a:solidFill>
          <a:ln w="127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solidFill>
                <a:srgbClr val="000000"/>
              </a:solidFill>
              <a:effectLst/>
              <a:uFillTx/>
              <a:latin typeface="Century Gothic"/>
              <a:ea typeface="Century Gothic"/>
              <a:cs typeface="Century Gothic"/>
              <a:sym typeface="Century Gothic"/>
            </a:endParaRPr>
          </a:p>
        </p:txBody>
      </p:sp>
      <p:sp>
        <p:nvSpPr>
          <p:cNvPr id="9" name="矩形 8">
            <a:extLst>
              <a:ext uri="{FF2B5EF4-FFF2-40B4-BE49-F238E27FC236}">
                <a16:creationId xmlns:a16="http://schemas.microsoft.com/office/drawing/2014/main" id="{307FAC0E-FFB7-48AC-BEE2-B83101D18028}"/>
              </a:ext>
            </a:extLst>
          </p:cNvPr>
          <p:cNvSpPr/>
          <p:nvPr/>
        </p:nvSpPr>
        <p:spPr>
          <a:xfrm>
            <a:off x="4591665" y="3883742"/>
            <a:ext cx="3159626" cy="2882014"/>
          </a:xfrm>
          <a:prstGeom prst="rect">
            <a:avLst/>
          </a:prstGeom>
          <a:solidFill>
            <a:schemeClr val="bg1"/>
          </a:solidFill>
          <a:ln w="127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zh-CN" altLang="en-US" sz="1800" b="0" i="0" u="none" strike="noStrike" cap="none" spc="0" normalizeH="0" baseline="0">
              <a:ln>
                <a:noFill/>
              </a:ln>
              <a:effectLst/>
              <a:uFillTx/>
              <a:latin typeface="Century Gothic"/>
              <a:ea typeface="Century Gothic"/>
              <a:cs typeface="Century Gothic"/>
              <a:sym typeface="Century Gothic"/>
            </a:endParaRPr>
          </a:p>
        </p:txBody>
      </p:sp>
      <p:pic>
        <p:nvPicPr>
          <p:cNvPr id="10" name="图片 9">
            <a:extLst>
              <a:ext uri="{FF2B5EF4-FFF2-40B4-BE49-F238E27FC236}">
                <a16:creationId xmlns:a16="http://schemas.microsoft.com/office/drawing/2014/main" id="{C99CBE1F-2C6D-4BB0-A6CF-639F389CCFE3}"/>
              </a:ext>
            </a:extLst>
          </p:cNvPr>
          <p:cNvPicPr>
            <a:picLocks noChangeAspect="1"/>
          </p:cNvPicPr>
          <p:nvPr/>
        </p:nvPicPr>
        <p:blipFill>
          <a:blip r:embed="rId3"/>
          <a:stretch>
            <a:fillRect/>
          </a:stretch>
        </p:blipFill>
        <p:spPr>
          <a:xfrm>
            <a:off x="4683634" y="3942642"/>
            <a:ext cx="2422705" cy="2669902"/>
          </a:xfrm>
          <a:prstGeom prst="rect">
            <a:avLst/>
          </a:prstGeom>
        </p:spPr>
      </p:pic>
      <p:pic>
        <p:nvPicPr>
          <p:cNvPr id="11" name="Picture 10" descr="https://photos.pandax.sjtu.edu.cn/uploads/big/a11899efffad808ff5e387474c7ad373.jpg">
            <a:extLst>
              <a:ext uri="{FF2B5EF4-FFF2-40B4-BE49-F238E27FC236}">
                <a16:creationId xmlns:a16="http://schemas.microsoft.com/office/drawing/2014/main" id="{D5EC937B-3BDB-4D10-8531-F471421880DA}"/>
              </a:ext>
            </a:extLst>
          </p:cNvPr>
          <p:cNvPicPr>
            <a:picLocks noChangeAspect="1" noChangeArrowheads="1"/>
          </p:cNvPicPr>
          <p:nvPr/>
        </p:nvPicPr>
        <p:blipFill rotWithShape="1">
          <a:blip r:embed="rId4" cstate="screen"/>
          <a:srcRect l="26073" r="26845" b="8186"/>
          <a:stretch/>
        </p:blipFill>
        <p:spPr bwMode="auto">
          <a:xfrm>
            <a:off x="1294478" y="4791658"/>
            <a:ext cx="1199534" cy="1754409"/>
          </a:xfrm>
          <a:prstGeom prst="rect">
            <a:avLst/>
          </a:prstGeom>
          <a:noFill/>
          <a:extLst>
            <a:ext uri="{909E8E84-426E-40DD-AFC4-6F175D3DCCD1}">
              <a14:hiddenFill xmlns:a14="http://schemas.microsoft.com/office/drawing/2010/main">
                <a:solidFill>
                  <a:srgbClr val="FFFFFF"/>
                </a:solidFill>
              </a14:hiddenFill>
            </a:ext>
          </a:extLst>
        </p:spPr>
      </p:pic>
      <p:pic>
        <p:nvPicPr>
          <p:cNvPr id="12" name="图片 11">
            <a:extLst>
              <a:ext uri="{FF2B5EF4-FFF2-40B4-BE49-F238E27FC236}">
                <a16:creationId xmlns:a16="http://schemas.microsoft.com/office/drawing/2014/main" id="{B3A28FBA-288F-4DF4-A354-0C3DEC591841}"/>
              </a:ext>
            </a:extLst>
          </p:cNvPr>
          <p:cNvPicPr>
            <a:picLocks noChangeAspect="1"/>
          </p:cNvPicPr>
          <p:nvPr/>
        </p:nvPicPr>
        <p:blipFill>
          <a:blip r:embed="rId5"/>
          <a:stretch>
            <a:fillRect/>
          </a:stretch>
        </p:blipFill>
        <p:spPr>
          <a:xfrm>
            <a:off x="8139580" y="4162670"/>
            <a:ext cx="936453" cy="2593258"/>
          </a:xfrm>
          <a:prstGeom prst="rect">
            <a:avLst/>
          </a:prstGeom>
        </p:spPr>
      </p:pic>
      <p:sp>
        <p:nvSpPr>
          <p:cNvPr id="13" name="文本框 12">
            <a:extLst>
              <a:ext uri="{FF2B5EF4-FFF2-40B4-BE49-F238E27FC236}">
                <a16:creationId xmlns:a16="http://schemas.microsoft.com/office/drawing/2014/main" id="{FD5B8507-EC35-4BDC-9C64-76182870CE86}"/>
              </a:ext>
            </a:extLst>
          </p:cNvPr>
          <p:cNvSpPr txBox="1"/>
          <p:nvPr/>
        </p:nvSpPr>
        <p:spPr>
          <a:xfrm>
            <a:off x="1260279" y="4169965"/>
            <a:ext cx="125931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PandaX-4T</a:t>
            </a:r>
            <a:endParaRPr kumimoji="0" lang="zh-CN" altLang="en-US"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sp>
        <p:nvSpPr>
          <p:cNvPr id="14" name="文本框 13">
            <a:extLst>
              <a:ext uri="{FF2B5EF4-FFF2-40B4-BE49-F238E27FC236}">
                <a16:creationId xmlns:a16="http://schemas.microsoft.com/office/drawing/2014/main" id="{F9FBBE2D-8BCC-469C-9716-6CF38BE39514}"/>
              </a:ext>
            </a:extLst>
          </p:cNvPr>
          <p:cNvSpPr txBox="1"/>
          <p:nvPr/>
        </p:nvSpPr>
        <p:spPr>
          <a:xfrm>
            <a:off x="4140710" y="3278391"/>
            <a:ext cx="3683058"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PandaX-20T </a:t>
            </a:r>
            <a:r>
              <a:rPr lang="en-US" altLang="zh-CN" dirty="0">
                <a:solidFill>
                  <a:srgbClr val="FFFFFF"/>
                </a:solidFill>
                <a:latin typeface="Arial" panose="020B0604020202020204" pitchFamily="34" charset="0"/>
                <a:cs typeface="Arial" panose="020B0604020202020204" pitchFamily="34" charset="0"/>
              </a:rPr>
              <a:t>(2027,</a:t>
            </a:r>
            <a:r>
              <a:rPr lang="zh-CN" altLang="en-US" dirty="0">
                <a:solidFill>
                  <a:srgbClr val="FFFFFF"/>
                </a:solidFill>
                <a:latin typeface="Arial" panose="020B0604020202020204" pitchFamily="34" charset="0"/>
                <a:cs typeface="Arial" panose="020B0604020202020204" pitchFamily="34" charset="0"/>
              </a:rPr>
              <a:t> </a:t>
            </a:r>
            <a:r>
              <a:rPr lang="en-US" altLang="zh-CN" dirty="0">
                <a:solidFill>
                  <a:srgbClr val="FFFFFF"/>
                </a:solidFill>
                <a:latin typeface="Arial" panose="020B0604020202020204" pitchFamily="34" charset="0"/>
                <a:cs typeface="Arial" panose="020B0604020202020204" pitchFamily="34" charset="0"/>
              </a:rPr>
              <a:t>mostly</a:t>
            </a:r>
            <a:r>
              <a:rPr lang="zh-CN" altLang="en-US" dirty="0">
                <a:solidFill>
                  <a:srgbClr val="FFFFFF"/>
                </a:solidFill>
                <a:latin typeface="Arial" panose="020B0604020202020204" pitchFamily="34" charset="0"/>
                <a:cs typeface="Arial" panose="020B0604020202020204" pitchFamily="34" charset="0"/>
              </a:rPr>
              <a:t> </a:t>
            </a:r>
            <a:r>
              <a:rPr lang="en-US" altLang="zh-CN" dirty="0">
                <a:solidFill>
                  <a:srgbClr val="FFFFFF"/>
                </a:solidFill>
                <a:latin typeface="Arial" panose="020B0604020202020204" pitchFamily="34" charset="0"/>
                <a:cs typeface="Arial" panose="020B0604020202020204" pitchFamily="34" charset="0"/>
              </a:rPr>
              <a:t>funded)</a:t>
            </a:r>
            <a:endParaRPr kumimoji="0" lang="zh-CN" altLang="en-US"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sp>
        <p:nvSpPr>
          <p:cNvPr id="15" name="文本框 14">
            <a:extLst>
              <a:ext uri="{FF2B5EF4-FFF2-40B4-BE49-F238E27FC236}">
                <a16:creationId xmlns:a16="http://schemas.microsoft.com/office/drawing/2014/main" id="{8D9FBF6C-E2BE-4E25-8E50-D32DE8641396}"/>
              </a:ext>
            </a:extLst>
          </p:cNvPr>
          <p:cNvSpPr txBox="1"/>
          <p:nvPr/>
        </p:nvSpPr>
        <p:spPr>
          <a:xfrm>
            <a:off x="9619947" y="1297383"/>
            <a:ext cx="138755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PandaX-40T</a:t>
            </a:r>
            <a:endParaRPr kumimoji="0" lang="zh-CN" altLang="en-US"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spTree>
    <p:extLst>
      <p:ext uri="{BB962C8B-B14F-4D97-AF65-F5344CB8AC3E}">
        <p14:creationId xmlns:p14="http://schemas.microsoft.com/office/powerpoint/2010/main" val="42470475"/>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ED05015-9B41-3719-60B1-2251A2293E22}"/>
              </a:ext>
            </a:extLst>
          </p:cNvPr>
          <p:cNvPicPr>
            <a:picLocks noChangeAspect="1"/>
          </p:cNvPicPr>
          <p:nvPr/>
        </p:nvPicPr>
        <p:blipFill>
          <a:blip r:embed="rId2"/>
          <a:stretch>
            <a:fillRect/>
          </a:stretch>
        </p:blipFill>
        <p:spPr>
          <a:xfrm>
            <a:off x="5938252" y="1458128"/>
            <a:ext cx="5761393" cy="3900773"/>
          </a:xfrm>
          <a:prstGeom prst="rect">
            <a:avLst/>
          </a:prstGeom>
        </p:spPr>
      </p:pic>
      <p:sp>
        <p:nvSpPr>
          <p:cNvPr id="2" name="标题 1"/>
          <p:cNvSpPr>
            <a:spLocks noGrp="1"/>
          </p:cNvSpPr>
          <p:nvPr>
            <p:ph type="title"/>
          </p:nvPr>
        </p:nvSpPr>
        <p:spPr>
          <a:xfrm>
            <a:off x="3441290" y="381000"/>
            <a:ext cx="8064910" cy="762000"/>
          </a:xfrm>
        </p:spPr>
        <p:txBody>
          <a:bodyPr>
            <a:normAutofit/>
          </a:bodyPr>
          <a:lstStyle/>
          <a:p>
            <a:r>
              <a:rPr lang="en-US" dirty="0"/>
              <a:t>Physical background dominated</a:t>
            </a:r>
          </a:p>
        </p:txBody>
      </p:sp>
      <p:sp>
        <p:nvSpPr>
          <p:cNvPr id="4" name="灯片编号占位符 3"/>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43</a:t>
            </a:fld>
            <a:endParaRPr lang="en-US"/>
          </a:p>
        </p:txBody>
      </p:sp>
      <p:pic>
        <p:nvPicPr>
          <p:cNvPr id="5" name="图片 4"/>
          <p:cNvPicPr>
            <a:picLocks noChangeAspect="1"/>
          </p:cNvPicPr>
          <p:nvPr/>
        </p:nvPicPr>
        <p:blipFill>
          <a:blip r:embed="rId3"/>
          <a:stretch>
            <a:fillRect/>
          </a:stretch>
        </p:blipFill>
        <p:spPr>
          <a:xfrm>
            <a:off x="195263" y="1466517"/>
            <a:ext cx="5424759" cy="3900773"/>
          </a:xfrm>
          <a:prstGeom prst="rect">
            <a:avLst/>
          </a:prstGeom>
        </p:spPr>
      </p:pic>
      <p:sp>
        <p:nvSpPr>
          <p:cNvPr id="7" name="文本框 6"/>
          <p:cNvSpPr txBox="1"/>
          <p:nvPr/>
        </p:nvSpPr>
        <p:spPr>
          <a:xfrm>
            <a:off x="525065" y="5646001"/>
            <a:ext cx="4810125" cy="830997"/>
          </a:xfrm>
          <a:prstGeom prst="rect">
            <a:avLst/>
          </a:prstGeom>
          <a:noFill/>
        </p:spPr>
        <p:txBody>
          <a:bodyPr wrap="square" rtlCol="0">
            <a:spAutoFit/>
          </a:bodyPr>
          <a:lstStyle/>
          <a:p>
            <a:r>
              <a:rPr lang="en-US" altLang="zh-CN" sz="2400" dirty="0">
                <a:solidFill>
                  <a:srgbClr val="FFFF00"/>
                </a:solidFill>
                <a:latin typeface="Arial" panose="020B0604020202020204" pitchFamily="34" charset="0"/>
                <a:cs typeface="Arial" panose="020B0604020202020204" pitchFamily="34" charset="0"/>
              </a:rPr>
              <a:t>Low</a:t>
            </a:r>
            <a:r>
              <a:rPr lang="zh-CN" altLang="en-US" sz="2400" dirty="0">
                <a:solidFill>
                  <a:srgbClr val="FFFF00"/>
                </a:solidFill>
                <a:latin typeface="Arial" panose="020B0604020202020204" pitchFamily="34" charset="0"/>
                <a:cs typeface="Arial" panose="020B0604020202020204" pitchFamily="34" charset="0"/>
              </a:rPr>
              <a:t> </a:t>
            </a:r>
            <a:r>
              <a:rPr lang="en-US" altLang="zh-CN" sz="2400" dirty="0">
                <a:solidFill>
                  <a:srgbClr val="FFFF00"/>
                </a:solidFill>
                <a:latin typeface="Arial" panose="020B0604020202020204" pitchFamily="34" charset="0"/>
                <a:cs typeface="Arial" panose="020B0604020202020204" pitchFamily="34" charset="0"/>
              </a:rPr>
              <a:t>energy: dominated by </a:t>
            </a:r>
            <a:r>
              <a:rPr lang="en-US" altLang="zh-CN" sz="2400" baseline="30000" dirty="0">
                <a:solidFill>
                  <a:srgbClr val="FFFF00"/>
                </a:solidFill>
                <a:latin typeface="Arial" panose="020B0604020202020204" pitchFamily="34" charset="0"/>
                <a:cs typeface="Arial" panose="020B0604020202020204" pitchFamily="34" charset="0"/>
              </a:rPr>
              <a:t>222</a:t>
            </a:r>
            <a:r>
              <a:rPr lang="en-US" altLang="zh-CN" sz="2400" dirty="0">
                <a:solidFill>
                  <a:srgbClr val="FFFF00"/>
                </a:solidFill>
                <a:latin typeface="Arial" panose="020B0604020202020204" pitchFamily="34" charset="0"/>
                <a:cs typeface="Arial" panose="020B0604020202020204" pitchFamily="34" charset="0"/>
              </a:rPr>
              <a:t>Rn, pp neutrino, </a:t>
            </a:r>
            <a:r>
              <a:rPr lang="en-US" altLang="zh-CN" sz="2400" baseline="30000" dirty="0">
                <a:solidFill>
                  <a:srgbClr val="FFFF00"/>
                </a:solidFill>
                <a:latin typeface="Arial" panose="020B0604020202020204" pitchFamily="34" charset="0"/>
                <a:cs typeface="Arial" panose="020B0604020202020204" pitchFamily="34" charset="0"/>
              </a:rPr>
              <a:t>136</a:t>
            </a:r>
            <a:r>
              <a:rPr lang="en-US" altLang="zh-CN" sz="2400" dirty="0">
                <a:solidFill>
                  <a:srgbClr val="FFFF00"/>
                </a:solidFill>
                <a:latin typeface="Arial" panose="020B0604020202020204" pitchFamily="34" charset="0"/>
                <a:cs typeface="Arial" panose="020B0604020202020204" pitchFamily="34" charset="0"/>
              </a:rPr>
              <a:t>Xe </a:t>
            </a:r>
            <a:r>
              <a:rPr lang="zh-CN" altLang="en-US" sz="2400" dirty="0">
                <a:solidFill>
                  <a:srgbClr val="FFFF00"/>
                </a:solidFill>
                <a:latin typeface="Arial" panose="020B0604020202020204" pitchFamily="34" charset="0"/>
                <a:cs typeface="Arial" panose="020B0604020202020204" pitchFamily="34" charset="0"/>
              </a:rPr>
              <a:t>（</a:t>
            </a:r>
            <a:r>
              <a:rPr lang="en-US" altLang="zh-CN" sz="2400" dirty="0">
                <a:solidFill>
                  <a:srgbClr val="FFFF00"/>
                </a:solidFill>
                <a:latin typeface="Arial" panose="020B0604020202020204" pitchFamily="34" charset="0"/>
                <a:cs typeface="Arial" panose="020B0604020202020204" pitchFamily="34" charset="0"/>
              </a:rPr>
              <a:t>34.2 ton FV)</a:t>
            </a:r>
            <a:endParaRPr lang="en-US" sz="2400" dirty="0">
              <a:solidFill>
                <a:srgbClr val="FFFF00"/>
              </a:solidFill>
              <a:latin typeface="Arial" panose="020B0604020202020204" pitchFamily="34" charset="0"/>
              <a:cs typeface="Arial" panose="020B0604020202020204" pitchFamily="34" charset="0"/>
            </a:endParaRPr>
          </a:p>
        </p:txBody>
      </p:sp>
      <p:sp>
        <p:nvSpPr>
          <p:cNvPr id="8" name="文本框 7"/>
          <p:cNvSpPr txBox="1"/>
          <p:nvPr/>
        </p:nvSpPr>
        <p:spPr>
          <a:xfrm>
            <a:off x="5966222" y="5646000"/>
            <a:ext cx="5965032" cy="830997"/>
          </a:xfrm>
          <a:prstGeom prst="rect">
            <a:avLst/>
          </a:prstGeom>
          <a:noFill/>
        </p:spPr>
        <p:txBody>
          <a:bodyPr wrap="square" rtlCol="0">
            <a:spAutoFit/>
          </a:bodyPr>
          <a:lstStyle/>
          <a:p>
            <a:r>
              <a:rPr lang="en-US" altLang="zh-CN" sz="2400" dirty="0">
                <a:solidFill>
                  <a:srgbClr val="FFFF00"/>
                </a:solidFill>
                <a:latin typeface="Arial" panose="020B0604020202020204" pitchFamily="34" charset="0"/>
                <a:cs typeface="Arial" panose="020B0604020202020204" pitchFamily="34" charset="0"/>
              </a:rPr>
              <a:t>High</a:t>
            </a:r>
            <a:r>
              <a:rPr lang="zh-CN" altLang="en-US" sz="2400" dirty="0">
                <a:solidFill>
                  <a:srgbClr val="FFFF00"/>
                </a:solidFill>
                <a:latin typeface="Arial" panose="020B0604020202020204" pitchFamily="34" charset="0"/>
                <a:cs typeface="Arial" panose="020B0604020202020204" pitchFamily="34" charset="0"/>
              </a:rPr>
              <a:t> </a:t>
            </a:r>
            <a:r>
              <a:rPr lang="en-US" altLang="zh-CN" sz="2400" dirty="0">
                <a:solidFill>
                  <a:srgbClr val="FFFF00"/>
                </a:solidFill>
                <a:latin typeface="Arial" panose="020B0604020202020204" pitchFamily="34" charset="0"/>
                <a:cs typeface="Arial" panose="020B0604020202020204" pitchFamily="34" charset="0"/>
              </a:rPr>
              <a:t>energy: dominated by </a:t>
            </a:r>
            <a:r>
              <a:rPr lang="en-US" altLang="zh-CN" sz="2400" baseline="30000" dirty="0">
                <a:solidFill>
                  <a:srgbClr val="FFFF00"/>
                </a:solidFill>
                <a:latin typeface="Arial" panose="020B0604020202020204" pitchFamily="34" charset="0"/>
                <a:cs typeface="Arial" panose="020B0604020202020204" pitchFamily="34" charset="0"/>
              </a:rPr>
              <a:t>222</a:t>
            </a:r>
            <a:r>
              <a:rPr lang="en-US" altLang="zh-CN" sz="2400" dirty="0">
                <a:solidFill>
                  <a:srgbClr val="FFFF00"/>
                </a:solidFill>
                <a:latin typeface="Arial" panose="020B0604020202020204" pitchFamily="34" charset="0"/>
                <a:cs typeface="Arial" panose="020B0604020202020204" pitchFamily="34" charset="0"/>
              </a:rPr>
              <a:t>Rn, </a:t>
            </a:r>
            <a:r>
              <a:rPr lang="en-US" altLang="zh-CN" sz="2400" baseline="30000" dirty="0">
                <a:solidFill>
                  <a:srgbClr val="FFFF00"/>
                </a:solidFill>
                <a:latin typeface="Arial" panose="020B0604020202020204" pitchFamily="34" charset="0"/>
                <a:cs typeface="Arial" panose="020B0604020202020204" pitchFamily="34" charset="0"/>
              </a:rPr>
              <a:t>8</a:t>
            </a:r>
            <a:r>
              <a:rPr lang="en-US" altLang="zh-CN" sz="2400" dirty="0">
                <a:solidFill>
                  <a:srgbClr val="FFFF00"/>
                </a:solidFill>
                <a:latin typeface="Arial" panose="020B0604020202020204" pitchFamily="34" charset="0"/>
                <a:cs typeface="Arial" panose="020B0604020202020204" pitchFamily="34" charset="0"/>
              </a:rPr>
              <a:t>B neutrino, and </a:t>
            </a:r>
            <a:r>
              <a:rPr lang="en-US" altLang="zh-CN" sz="2400" baseline="30000" dirty="0">
                <a:solidFill>
                  <a:srgbClr val="FFFF00"/>
                </a:solidFill>
                <a:latin typeface="Arial" panose="020B0604020202020204" pitchFamily="34" charset="0"/>
                <a:cs typeface="Arial" panose="020B0604020202020204" pitchFamily="34" charset="0"/>
              </a:rPr>
              <a:t>238</a:t>
            </a:r>
            <a:r>
              <a:rPr lang="en-US" altLang="zh-CN" sz="2400" dirty="0">
                <a:solidFill>
                  <a:srgbClr val="FFFF00"/>
                </a:solidFill>
                <a:latin typeface="Arial" panose="020B0604020202020204" pitchFamily="34" charset="0"/>
                <a:cs typeface="Arial" panose="020B0604020202020204" pitchFamily="34" charset="0"/>
              </a:rPr>
              <a:t>U in material (8.4 ton FV)</a:t>
            </a:r>
          </a:p>
        </p:txBody>
      </p:sp>
      <p:sp>
        <p:nvSpPr>
          <p:cNvPr id="10" name="TextBox 9">
            <a:extLst>
              <a:ext uri="{FF2B5EF4-FFF2-40B4-BE49-F238E27FC236}">
                <a16:creationId xmlns:a16="http://schemas.microsoft.com/office/drawing/2014/main" id="{CC1EC3F8-7074-D786-A18C-B452DB49DCBE}"/>
              </a:ext>
            </a:extLst>
          </p:cNvPr>
          <p:cNvSpPr txBox="1"/>
          <p:nvPr/>
        </p:nvSpPr>
        <p:spPr>
          <a:xfrm>
            <a:off x="6676222" y="1647795"/>
            <a:ext cx="1487277" cy="523220"/>
          </a:xfrm>
          <a:prstGeom prst="rect">
            <a:avLst/>
          </a:prstGeom>
          <a:noFill/>
        </p:spPr>
        <p:txBody>
          <a:bodyPr wrap="square" rtlCol="0">
            <a:spAutoFit/>
          </a:bodyPr>
          <a:lstStyle/>
          <a:p>
            <a:r>
              <a:rPr lang="en-US" sz="1400" b="1" dirty="0" err="1">
                <a:solidFill>
                  <a:schemeClr val="bg1"/>
                </a:solidFill>
                <a:latin typeface="Microsoft YaHei" panose="020B0503020204020204" pitchFamily="34" charset="-122"/>
                <a:ea typeface="Microsoft YaHei" panose="020B0503020204020204" pitchFamily="34" charset="-122"/>
              </a:rPr>
              <a:t>PandaX-xT</a:t>
            </a:r>
            <a:r>
              <a:rPr lang="zh-CN" altLang="en-US" sz="1400" b="1" dirty="0">
                <a:solidFill>
                  <a:schemeClr val="bg1"/>
                </a:solidFill>
                <a:latin typeface="Microsoft YaHei" panose="020B0503020204020204" pitchFamily="34" charset="-122"/>
                <a:ea typeface="Microsoft YaHei" panose="020B0503020204020204" pitchFamily="34" charset="-122"/>
              </a:rPr>
              <a:t> </a:t>
            </a:r>
            <a:endParaRPr lang="en-US" altLang="zh-CN" sz="1400" b="1" dirty="0">
              <a:solidFill>
                <a:schemeClr val="bg1"/>
              </a:solidFill>
              <a:latin typeface="Microsoft YaHei" panose="020B0503020204020204" pitchFamily="34" charset="-122"/>
              <a:ea typeface="Microsoft YaHei" panose="020B0503020204020204" pitchFamily="34" charset="-122"/>
            </a:endParaRPr>
          </a:p>
          <a:p>
            <a:r>
              <a:rPr lang="en-US" altLang="zh-CN" sz="1400" b="1" dirty="0">
                <a:solidFill>
                  <a:schemeClr val="bg1"/>
                </a:solidFill>
                <a:latin typeface="Microsoft YaHei" panose="020B0503020204020204" pitchFamily="34" charset="-122"/>
                <a:ea typeface="Microsoft YaHei" panose="020B0503020204020204" pitchFamily="34" charset="-122"/>
              </a:rPr>
              <a:t>8.4</a:t>
            </a:r>
            <a:r>
              <a:rPr lang="zh-CN" altLang="en-US" sz="1400" b="1" dirty="0">
                <a:solidFill>
                  <a:schemeClr val="bg1"/>
                </a:solidFill>
                <a:latin typeface="Microsoft YaHei" panose="020B0503020204020204" pitchFamily="34" charset="-122"/>
                <a:ea typeface="Microsoft YaHei" panose="020B0503020204020204" pitchFamily="34" charset="-122"/>
              </a:rPr>
              <a:t> </a:t>
            </a:r>
            <a:r>
              <a:rPr lang="en-US" altLang="zh-CN" sz="1400" b="1" dirty="0" err="1">
                <a:solidFill>
                  <a:schemeClr val="bg1"/>
                </a:solidFill>
                <a:latin typeface="Microsoft YaHei" panose="020B0503020204020204" pitchFamily="34" charset="-122"/>
                <a:ea typeface="Microsoft YaHei" panose="020B0503020204020204" pitchFamily="34" charset="-122"/>
              </a:rPr>
              <a:t>tonne</a:t>
            </a:r>
            <a:r>
              <a:rPr lang="zh-CN" altLang="en-US" sz="1400" b="1" dirty="0">
                <a:solidFill>
                  <a:schemeClr val="bg1"/>
                </a:solidFill>
                <a:latin typeface="Microsoft YaHei" panose="020B0503020204020204" pitchFamily="34" charset="-122"/>
                <a:ea typeface="Microsoft YaHei" panose="020B0503020204020204" pitchFamily="34" charset="-122"/>
              </a:rPr>
              <a:t> </a:t>
            </a:r>
            <a:r>
              <a:rPr lang="en-US" altLang="zh-CN" sz="1400" b="1" dirty="0">
                <a:solidFill>
                  <a:schemeClr val="bg1"/>
                </a:solidFill>
                <a:latin typeface="Microsoft YaHei" panose="020B0503020204020204" pitchFamily="34" charset="-122"/>
                <a:ea typeface="Microsoft YaHei" panose="020B0503020204020204" pitchFamily="34" charset="-122"/>
              </a:rPr>
              <a:t>FV</a:t>
            </a:r>
            <a:endParaRPr lang="en-US" sz="1400" b="1" dirty="0">
              <a:solidFill>
                <a:schemeClr val="bg1"/>
              </a:solidFill>
              <a:latin typeface="Microsoft YaHei" panose="020B0503020204020204" pitchFamily="34" charset="-122"/>
              <a:ea typeface="Microsoft YaHei" panose="020B0503020204020204" pitchFamily="34" charset="-122"/>
            </a:endParaRP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4C08EC-C79C-46EC-9253-9AFA08C237EC}"/>
              </a:ext>
            </a:extLst>
          </p:cNvPr>
          <p:cNvSpPr>
            <a:spLocks noGrp="1"/>
          </p:cNvSpPr>
          <p:nvPr>
            <p:ph type="title"/>
          </p:nvPr>
        </p:nvSpPr>
        <p:spPr/>
        <p:txBody>
          <a:bodyPr/>
          <a:lstStyle/>
          <a:p>
            <a:r>
              <a:rPr lang="en-US" altLang="zh-CN" dirty="0"/>
              <a:t>Scientific potential</a:t>
            </a:r>
            <a:endParaRPr lang="en-US" dirty="0"/>
          </a:p>
        </p:txBody>
      </p:sp>
      <p:sp>
        <p:nvSpPr>
          <p:cNvPr id="4" name="灯片编号占位符 3">
            <a:extLst>
              <a:ext uri="{FF2B5EF4-FFF2-40B4-BE49-F238E27FC236}">
                <a16:creationId xmlns:a16="http://schemas.microsoft.com/office/drawing/2014/main" id="{5C1DDA6A-766A-4AEA-B02F-283F6E6C931F}"/>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44</a:t>
            </a:fld>
            <a:endParaRPr lang="en-US"/>
          </a:p>
        </p:txBody>
      </p:sp>
      <p:pic>
        <p:nvPicPr>
          <p:cNvPr id="13" name="内容占位符 12">
            <a:extLst>
              <a:ext uri="{FF2B5EF4-FFF2-40B4-BE49-F238E27FC236}">
                <a16:creationId xmlns:a16="http://schemas.microsoft.com/office/drawing/2014/main" id="{04593586-28D2-437B-9044-22A0C30CF9F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0777" y="1414333"/>
            <a:ext cx="10630446" cy="5029458"/>
          </a:xfrm>
        </p:spPr>
      </p:pic>
      <p:pic>
        <p:nvPicPr>
          <p:cNvPr id="6" name="图片 5">
            <a:extLst>
              <a:ext uri="{FF2B5EF4-FFF2-40B4-BE49-F238E27FC236}">
                <a16:creationId xmlns:a16="http://schemas.microsoft.com/office/drawing/2014/main" id="{2D0BA921-E1CE-491B-B590-10C2B64401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777" y="1440396"/>
            <a:ext cx="6695253" cy="4977331"/>
          </a:xfrm>
          <a:prstGeom prst="rect">
            <a:avLst/>
          </a:prstGeom>
        </p:spPr>
      </p:pic>
    </p:spTree>
    <p:extLst>
      <p:ext uri="{BB962C8B-B14F-4D97-AF65-F5344CB8AC3E}">
        <p14:creationId xmlns:p14="http://schemas.microsoft.com/office/powerpoint/2010/main" val="3829129873"/>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2BD7A87-4666-4FCC-8911-E7F2046F9DBA}"/>
              </a:ext>
            </a:extLst>
          </p:cNvPr>
          <p:cNvSpPr>
            <a:spLocks noGrp="1"/>
          </p:cNvSpPr>
          <p:nvPr>
            <p:ph type="title"/>
          </p:nvPr>
        </p:nvSpPr>
        <p:spPr/>
        <p:txBody>
          <a:bodyPr/>
          <a:lstStyle/>
          <a:p>
            <a:r>
              <a:rPr lang="en-US" altLang="zh-CN" dirty="0"/>
              <a:t>Scientific potential</a:t>
            </a:r>
            <a:endParaRPr lang="en-US" dirty="0"/>
          </a:p>
        </p:txBody>
      </p:sp>
      <p:pic>
        <p:nvPicPr>
          <p:cNvPr id="6" name="内容占位符 5">
            <a:extLst>
              <a:ext uri="{FF2B5EF4-FFF2-40B4-BE49-F238E27FC236}">
                <a16:creationId xmlns:a16="http://schemas.microsoft.com/office/drawing/2014/main" id="{0C42987E-6562-4365-B63D-57D5F6F60141}"/>
              </a:ext>
            </a:extLst>
          </p:cNvPr>
          <p:cNvPicPr>
            <a:picLocks noGrp="1" noChangeAspect="1"/>
          </p:cNvPicPr>
          <p:nvPr>
            <p:ph idx="1"/>
          </p:nvPr>
        </p:nvPicPr>
        <p:blipFill rotWithShape="1">
          <a:blip r:embed="rId2" cstate="screen">
            <a:extLst>
              <a:ext uri="{28A0092B-C50C-407E-A947-70E740481C1C}">
                <a14:useLocalDpi xmlns:a14="http://schemas.microsoft.com/office/drawing/2010/main" val="0"/>
              </a:ext>
            </a:extLst>
          </a:blip>
          <a:srcRect/>
          <a:stretch/>
        </p:blipFill>
        <p:spPr>
          <a:xfrm>
            <a:off x="412373" y="1668390"/>
            <a:ext cx="5410200" cy="4699145"/>
          </a:xfrm>
        </p:spPr>
      </p:pic>
      <p:sp>
        <p:nvSpPr>
          <p:cNvPr id="4" name="灯片编号占位符 3">
            <a:extLst>
              <a:ext uri="{FF2B5EF4-FFF2-40B4-BE49-F238E27FC236}">
                <a16:creationId xmlns:a16="http://schemas.microsoft.com/office/drawing/2014/main" id="{5A3E3C7E-332C-4BE1-A1D8-5CFF12A5DF64}"/>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45</a:t>
            </a:fld>
            <a:endParaRPr lang="en-US"/>
          </a:p>
        </p:txBody>
      </p:sp>
      <p:pic>
        <p:nvPicPr>
          <p:cNvPr id="5" name="图片 4">
            <a:extLst>
              <a:ext uri="{FF2B5EF4-FFF2-40B4-BE49-F238E27FC236}">
                <a16:creationId xmlns:a16="http://schemas.microsoft.com/office/drawing/2014/main" id="{FA18DCD4-A794-453B-8AD5-01C591135C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0799" y="1668390"/>
            <a:ext cx="5538828" cy="4699145"/>
          </a:xfrm>
          <a:prstGeom prst="rect">
            <a:avLst/>
          </a:prstGeom>
        </p:spPr>
      </p:pic>
      <p:sp>
        <p:nvSpPr>
          <p:cNvPr id="8" name="文本框 7">
            <a:extLst>
              <a:ext uri="{FF2B5EF4-FFF2-40B4-BE49-F238E27FC236}">
                <a16:creationId xmlns:a16="http://schemas.microsoft.com/office/drawing/2014/main" id="{79A9F94A-C8A6-4232-9730-C14AB6FF75B0}"/>
              </a:ext>
            </a:extLst>
          </p:cNvPr>
          <p:cNvSpPr txBox="1"/>
          <p:nvPr/>
        </p:nvSpPr>
        <p:spPr>
          <a:xfrm>
            <a:off x="6240799" y="6397770"/>
            <a:ext cx="6096000" cy="369332"/>
          </a:xfrm>
          <a:prstGeom prst="rect">
            <a:avLst/>
          </a:prstGeom>
          <a:noFill/>
        </p:spPr>
        <p:txBody>
          <a:bodyPr wrap="square">
            <a:spAutoFit/>
          </a:bodyPr>
          <a:lstStyle/>
          <a:p>
            <a:r>
              <a:rPr lang="en-US" altLang="zh-CN" dirty="0">
                <a:latin typeface="Arial" panose="020B0604020202020204" pitchFamily="34" charset="0"/>
                <a:cs typeface="Arial" panose="020B0604020202020204" pitchFamily="34" charset="0"/>
              </a:rPr>
              <a:t>Li,</a:t>
            </a:r>
            <a:r>
              <a:rPr lang="zh-CN" altLang="en-US" dirty="0">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Ramsey-Musolf, Vasquez, PRL </a:t>
            </a:r>
            <a:r>
              <a:rPr lang="en-US" dirty="0">
                <a:latin typeface="Arial" panose="020B0604020202020204" pitchFamily="34" charset="0"/>
                <a:cs typeface="Arial" panose="020B0604020202020204" pitchFamily="34" charset="0"/>
              </a:rPr>
              <a:t>126, 151801 (2021)</a:t>
            </a:r>
          </a:p>
        </p:txBody>
      </p:sp>
    </p:spTree>
    <p:extLst>
      <p:ext uri="{BB962C8B-B14F-4D97-AF65-F5344CB8AC3E}">
        <p14:creationId xmlns:p14="http://schemas.microsoft.com/office/powerpoint/2010/main" val="2931806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1766B2-9FF8-4344-9DC0-F19640EDC948}"/>
              </a:ext>
            </a:extLst>
          </p:cNvPr>
          <p:cNvSpPr>
            <a:spLocks noGrp="1"/>
          </p:cNvSpPr>
          <p:nvPr>
            <p:ph type="title"/>
          </p:nvPr>
        </p:nvSpPr>
        <p:spPr/>
        <p:txBody>
          <a:bodyPr/>
          <a:lstStyle/>
          <a:p>
            <a:r>
              <a:rPr lang="en-US" dirty="0"/>
              <a:t>Scientific potential</a:t>
            </a:r>
          </a:p>
        </p:txBody>
      </p:sp>
      <p:pic>
        <p:nvPicPr>
          <p:cNvPr id="6" name="内容占位符 5">
            <a:extLst>
              <a:ext uri="{FF2B5EF4-FFF2-40B4-BE49-F238E27FC236}">
                <a16:creationId xmlns:a16="http://schemas.microsoft.com/office/drawing/2014/main" id="{E29B397F-A822-40E8-931E-15E6A126FB4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3724" y="1381125"/>
            <a:ext cx="9884551" cy="5095875"/>
          </a:xfrm>
        </p:spPr>
      </p:pic>
      <p:sp>
        <p:nvSpPr>
          <p:cNvPr id="4" name="灯片编号占位符 3">
            <a:extLst>
              <a:ext uri="{FF2B5EF4-FFF2-40B4-BE49-F238E27FC236}">
                <a16:creationId xmlns:a16="http://schemas.microsoft.com/office/drawing/2014/main" id="{5F53AA42-3F34-486C-8A87-D1420650662F}"/>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46</a:t>
            </a:fld>
            <a:endParaRPr lang="en-US"/>
          </a:p>
        </p:txBody>
      </p:sp>
    </p:spTree>
    <p:extLst>
      <p:ext uri="{BB962C8B-B14F-4D97-AF65-F5344CB8AC3E}">
        <p14:creationId xmlns:p14="http://schemas.microsoft.com/office/powerpoint/2010/main" val="3898156"/>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3AA6E5A-DC53-4383-9ECB-4E943810433A}"/>
              </a:ext>
            </a:extLst>
          </p:cNvPr>
          <p:cNvSpPr>
            <a:spLocks noGrp="1"/>
          </p:cNvSpPr>
          <p:nvPr>
            <p:ph type="title"/>
          </p:nvPr>
        </p:nvSpPr>
        <p:spPr/>
        <p:txBody>
          <a:bodyPr/>
          <a:lstStyle/>
          <a:p>
            <a:r>
              <a:rPr lang="en-US" dirty="0"/>
              <a:t>Next future development</a:t>
            </a:r>
          </a:p>
        </p:txBody>
      </p:sp>
      <p:sp>
        <p:nvSpPr>
          <p:cNvPr id="3" name="内容占位符 2">
            <a:extLst>
              <a:ext uri="{FF2B5EF4-FFF2-40B4-BE49-F238E27FC236}">
                <a16:creationId xmlns:a16="http://schemas.microsoft.com/office/drawing/2014/main" id="{73262802-C527-4039-AB26-4CB92F9D013D}"/>
              </a:ext>
            </a:extLst>
          </p:cNvPr>
          <p:cNvSpPr>
            <a:spLocks noGrp="1"/>
          </p:cNvSpPr>
          <p:nvPr>
            <p:ph idx="1"/>
          </p:nvPr>
        </p:nvSpPr>
        <p:spPr>
          <a:xfrm>
            <a:off x="685800" y="1481108"/>
            <a:ext cx="10820400" cy="4995890"/>
          </a:xfrm>
        </p:spPr>
        <p:txBody>
          <a:bodyPr>
            <a:normAutofit/>
          </a:bodyPr>
          <a:lstStyle/>
          <a:p>
            <a:pPr marL="0" indent="0">
              <a:buNone/>
            </a:pPr>
            <a:r>
              <a:rPr lang="en-US" altLang="zh-CN" sz="2400" dirty="0"/>
              <a:t>X</a:t>
            </a:r>
            <a:r>
              <a:rPr lang="en-US" sz="2400" dirty="0"/>
              <a:t>enon with artificially modified isotopic abundance (</a:t>
            </a:r>
            <a:r>
              <a:rPr lang="en-US" sz="2400" dirty="0">
                <a:solidFill>
                  <a:srgbClr val="FFFF00"/>
                </a:solidFill>
              </a:rPr>
              <a:t>AMIA</a:t>
            </a:r>
            <a:r>
              <a:rPr lang="en-US" sz="2400" dirty="0"/>
              <a:t>), either via a split of </a:t>
            </a:r>
            <a:r>
              <a:rPr lang="en-US" sz="2400" dirty="0">
                <a:solidFill>
                  <a:srgbClr val="FFFF00"/>
                </a:solidFill>
              </a:rPr>
              <a:t>odd and even </a:t>
            </a:r>
            <a:r>
              <a:rPr lang="en-US" sz="2400" dirty="0"/>
              <a:t>nuclei, or further enrichment of </a:t>
            </a:r>
            <a:r>
              <a:rPr lang="en-US" sz="2400" baseline="30000" dirty="0"/>
              <a:t>136</a:t>
            </a:r>
            <a:r>
              <a:rPr lang="en-US" sz="2400" dirty="0"/>
              <a:t>Xe, </a:t>
            </a:r>
            <a:r>
              <a:rPr lang="en-US" sz="2400" dirty="0">
                <a:solidFill>
                  <a:srgbClr val="FFFF00"/>
                </a:solidFill>
              </a:rPr>
              <a:t>to improve sensitivity to spin-dependence of DM-nucleon interactions and NLDBD </a:t>
            </a:r>
            <a:r>
              <a:rPr lang="en-US" sz="2400" dirty="0"/>
              <a:t>(</a:t>
            </a:r>
            <a:r>
              <a:rPr lang="en-US" altLang="zh-CN" sz="2400" dirty="0"/>
              <a:t>Y. </a:t>
            </a:r>
            <a:r>
              <a:rPr lang="en-US" sz="2400" dirty="0"/>
              <a:t>Suzuki</a:t>
            </a:r>
            <a:r>
              <a:rPr lang="zh-CN" altLang="en-US" sz="2400" dirty="0"/>
              <a:t>，</a:t>
            </a:r>
            <a:r>
              <a:rPr lang="en-US" altLang="zh-CN" sz="2400" dirty="0" err="1"/>
              <a:t>arXiv:hep-ph</a:t>
            </a:r>
            <a:r>
              <a:rPr lang="en-US" altLang="zh-CN" sz="2400" dirty="0"/>
              <a:t>/0008296,</a:t>
            </a:r>
            <a:r>
              <a:rPr lang="zh-CN" altLang="en-US" sz="2400" dirty="0"/>
              <a:t> </a:t>
            </a:r>
            <a:r>
              <a:rPr lang="en-US" altLang="zh-CN" sz="2400" dirty="0"/>
              <a:t>2000)</a:t>
            </a:r>
          </a:p>
        </p:txBody>
      </p:sp>
      <p:sp>
        <p:nvSpPr>
          <p:cNvPr id="4" name="灯片编号占位符 3">
            <a:extLst>
              <a:ext uri="{FF2B5EF4-FFF2-40B4-BE49-F238E27FC236}">
                <a16:creationId xmlns:a16="http://schemas.microsoft.com/office/drawing/2014/main" id="{D5A6D1FB-4A87-437C-9FF2-2132A3D4CE61}"/>
              </a:ext>
            </a:extLst>
          </p:cNvPr>
          <p:cNvSpPr>
            <a:spLocks noGrp="1"/>
          </p:cNvSpPr>
          <p:nvPr>
            <p:ph type="sldNum" sz="quarter" idx="12"/>
          </p:nvPr>
        </p:nvSpPr>
        <p:spPr>
          <a:xfrm>
            <a:off x="9448800" y="6476998"/>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050" kern="1200" cap="none" baseline="0">
                <a:solidFill>
                  <a:schemeClr val="tx1">
                    <a:tint val="75000"/>
                  </a:schemeClr>
                </a:solidFill>
                <a:latin typeface="Arial" panose="020B0604020202020204" pitchFamily="34" charset="0"/>
                <a:ea typeface="黑体" panose="02010609060101010101" pitchFamily="49" charset="-122"/>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286FB71-4B05-43D7-9038-94F1707EF96E}" type="slidenum">
              <a:rPr lang="en-US" smtClean="0"/>
              <a:pPr/>
              <a:t>47</a:t>
            </a:fld>
            <a:endParaRPr lang="en-US"/>
          </a:p>
        </p:txBody>
      </p:sp>
      <p:sp>
        <p:nvSpPr>
          <p:cNvPr id="12" name="文本框 11">
            <a:extLst>
              <a:ext uri="{FF2B5EF4-FFF2-40B4-BE49-F238E27FC236}">
                <a16:creationId xmlns:a16="http://schemas.microsoft.com/office/drawing/2014/main" id="{0A8222F4-282E-4200-AAAF-1F1ED12A0AEE}"/>
              </a:ext>
            </a:extLst>
          </p:cNvPr>
          <p:cNvSpPr txBox="1"/>
          <p:nvPr/>
        </p:nvSpPr>
        <p:spPr>
          <a:xfrm>
            <a:off x="7308975" y="5594157"/>
            <a:ext cx="4772025" cy="461665"/>
          </a:xfrm>
          <a:prstGeom prst="rect">
            <a:avLst/>
          </a:prstGeom>
          <a:noFill/>
        </p:spPr>
        <p:txBody>
          <a:bodyPr wrap="square" rtlCol="0">
            <a:spAutoFit/>
          </a:bodyPr>
          <a:lstStyle/>
          <a:p>
            <a:r>
              <a:rPr lang="en-US" altLang="zh-CN" sz="2400" dirty="0">
                <a:solidFill>
                  <a:srgbClr val="FFFFFF"/>
                </a:solidFill>
                <a:latin typeface="Arial" panose="020B0604020202020204" pitchFamily="34" charset="0"/>
                <a:ea typeface="黑体" panose="02010609060101010101" pitchFamily="49" charset="-122"/>
                <a:cs typeface="Arial" panose="020B0604020202020204" pitchFamily="34" charset="0"/>
              </a:rPr>
              <a:t>Discovery smoking gun</a:t>
            </a:r>
            <a:r>
              <a:rPr lang="zh-CN" altLang="en-US" sz="2400" dirty="0">
                <a:solidFill>
                  <a:srgbClr val="FFFFFF"/>
                </a:solidFill>
                <a:latin typeface="Arial" panose="020B0604020202020204" pitchFamily="34" charset="0"/>
                <a:ea typeface="黑体" panose="02010609060101010101" pitchFamily="49" charset="-122"/>
                <a:cs typeface="Arial" panose="020B0604020202020204" pitchFamily="34" charset="0"/>
              </a:rPr>
              <a:t>！</a:t>
            </a:r>
            <a:endParaRPr lang="en-US" sz="2400" dirty="0">
              <a:solidFill>
                <a:srgbClr val="FFFFFF"/>
              </a:solidFill>
              <a:latin typeface="Arial" panose="020B0604020202020204" pitchFamily="34" charset="0"/>
              <a:ea typeface="黑体" panose="02010609060101010101" pitchFamily="49" charset="-122"/>
              <a:cs typeface="Arial" panose="020B0604020202020204" pitchFamily="34" charset="0"/>
            </a:endParaRPr>
          </a:p>
        </p:txBody>
      </p:sp>
      <p:pic>
        <p:nvPicPr>
          <p:cNvPr id="15" name="图片 14">
            <a:extLst>
              <a:ext uri="{FF2B5EF4-FFF2-40B4-BE49-F238E27FC236}">
                <a16:creationId xmlns:a16="http://schemas.microsoft.com/office/drawing/2014/main" id="{D3FE8088-8695-45CD-B4D7-C8583D0C002F}"/>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7308975" y="3143683"/>
            <a:ext cx="1622244" cy="2304027"/>
          </a:xfrm>
          <a:prstGeom prst="rect">
            <a:avLst/>
          </a:prstGeom>
        </p:spPr>
      </p:pic>
      <p:pic>
        <p:nvPicPr>
          <p:cNvPr id="17" name="图片 16">
            <a:extLst>
              <a:ext uri="{FF2B5EF4-FFF2-40B4-BE49-F238E27FC236}">
                <a16:creationId xmlns:a16="http://schemas.microsoft.com/office/drawing/2014/main" id="{408A6411-2AF0-4587-A2EF-D7167290F977}"/>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9296893" y="3143681"/>
            <a:ext cx="1622245" cy="2304029"/>
          </a:xfrm>
          <a:prstGeom prst="rect">
            <a:avLst/>
          </a:prstGeom>
        </p:spPr>
      </p:pic>
      <p:sp>
        <p:nvSpPr>
          <p:cNvPr id="16" name="文本框 15">
            <a:extLst>
              <a:ext uri="{FF2B5EF4-FFF2-40B4-BE49-F238E27FC236}">
                <a16:creationId xmlns:a16="http://schemas.microsoft.com/office/drawing/2014/main" id="{114D629E-923A-4040-AB3F-3B77EB1DFCFC}"/>
              </a:ext>
            </a:extLst>
          </p:cNvPr>
          <p:cNvSpPr txBox="1"/>
          <p:nvPr/>
        </p:nvSpPr>
        <p:spPr>
          <a:xfrm>
            <a:off x="7893452" y="4295695"/>
            <a:ext cx="673582" cy="276999"/>
          </a:xfrm>
          <a:prstGeom prst="rect">
            <a:avLst/>
          </a:prstGeom>
          <a:noFill/>
        </p:spPr>
        <p:txBody>
          <a:bodyPr wrap="none" rtlCol="0">
            <a:spAutoFit/>
          </a:bodyPr>
          <a:lstStyle/>
          <a:p>
            <a:r>
              <a:rPr lang="en-US" altLang="zh-CN" sz="1200" b="1" dirty="0">
                <a:solidFill>
                  <a:schemeClr val="bg1"/>
                </a:solidFill>
                <a:latin typeface="Arial" panose="020B0604020202020204" pitchFamily="34" charset="0"/>
                <a:cs typeface="Arial" panose="020B0604020202020204" pitchFamily="34" charset="0"/>
              </a:rPr>
              <a:t>AMIA1</a:t>
            </a:r>
            <a:endParaRPr lang="en-US" sz="1200" b="1" dirty="0">
              <a:solidFill>
                <a:schemeClr val="bg1"/>
              </a:solidFill>
              <a:latin typeface="Arial" panose="020B0604020202020204" pitchFamily="34" charset="0"/>
              <a:cs typeface="Arial" panose="020B0604020202020204" pitchFamily="34" charset="0"/>
            </a:endParaRPr>
          </a:p>
        </p:txBody>
      </p:sp>
      <p:sp>
        <p:nvSpPr>
          <p:cNvPr id="19" name="文本框 18">
            <a:extLst>
              <a:ext uri="{FF2B5EF4-FFF2-40B4-BE49-F238E27FC236}">
                <a16:creationId xmlns:a16="http://schemas.microsoft.com/office/drawing/2014/main" id="{2027E199-14D6-4F8D-A3DB-8BBEF6A4C7AF}"/>
              </a:ext>
            </a:extLst>
          </p:cNvPr>
          <p:cNvSpPr txBox="1"/>
          <p:nvPr/>
        </p:nvSpPr>
        <p:spPr>
          <a:xfrm>
            <a:off x="9921131" y="4295695"/>
            <a:ext cx="662361" cy="276999"/>
          </a:xfrm>
          <a:prstGeom prst="rect">
            <a:avLst/>
          </a:prstGeom>
          <a:noFill/>
        </p:spPr>
        <p:txBody>
          <a:bodyPr wrap="none" rtlCol="0">
            <a:spAutoFit/>
          </a:bodyPr>
          <a:lstStyle/>
          <a:p>
            <a:r>
              <a:rPr lang="en-US" altLang="zh-CN" sz="1200" b="1" dirty="0">
                <a:solidFill>
                  <a:schemeClr val="bg1"/>
                </a:solidFill>
                <a:latin typeface="Arial" panose="020B0604020202020204" pitchFamily="34" charset="0"/>
                <a:cs typeface="Arial" panose="020B0604020202020204" pitchFamily="34" charset="0"/>
              </a:rPr>
              <a:t>AMIA2</a:t>
            </a:r>
            <a:endParaRPr lang="en-US" sz="1200" b="1" dirty="0">
              <a:solidFill>
                <a:schemeClr val="bg1"/>
              </a:solidFill>
              <a:latin typeface="Arial" panose="020B0604020202020204" pitchFamily="34" charset="0"/>
              <a:cs typeface="Arial" panose="020B0604020202020204" pitchFamily="34" charset="0"/>
            </a:endParaRPr>
          </a:p>
        </p:txBody>
      </p:sp>
      <p:pic>
        <p:nvPicPr>
          <p:cNvPr id="6" name="图片 5">
            <a:extLst>
              <a:ext uri="{FF2B5EF4-FFF2-40B4-BE49-F238E27FC236}">
                <a16:creationId xmlns:a16="http://schemas.microsoft.com/office/drawing/2014/main" id="{21CDCE5C-37C0-4044-8F61-3479C33554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321" y="3124619"/>
            <a:ext cx="5118363" cy="3073558"/>
          </a:xfrm>
          <a:prstGeom prst="rect">
            <a:avLst/>
          </a:prstGeom>
          <a:solidFill>
            <a:srgbClr val="FFFFFF"/>
          </a:solidFill>
        </p:spPr>
      </p:pic>
      <p:cxnSp>
        <p:nvCxnSpPr>
          <p:cNvPr id="8" name="直接连接符 7">
            <a:extLst>
              <a:ext uri="{FF2B5EF4-FFF2-40B4-BE49-F238E27FC236}">
                <a16:creationId xmlns:a16="http://schemas.microsoft.com/office/drawing/2014/main" id="{EC18B5D1-BAB5-4568-ABD0-F3B56229A5C4}"/>
              </a:ext>
            </a:extLst>
          </p:cNvPr>
          <p:cNvCxnSpPr>
            <a:cxnSpLocks/>
          </p:cNvCxnSpPr>
          <p:nvPr/>
        </p:nvCxnSpPr>
        <p:spPr>
          <a:xfrm>
            <a:off x="3986135" y="3293468"/>
            <a:ext cx="0" cy="2452689"/>
          </a:xfrm>
          <a:prstGeom prst="line">
            <a:avLst/>
          </a:prstGeom>
          <a:ln w="762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id="{DDE45008-B992-49B9-8F03-42852EB03AB3}"/>
              </a:ext>
            </a:extLst>
          </p:cNvPr>
          <p:cNvCxnSpPr>
            <a:cxnSpLocks/>
          </p:cNvCxnSpPr>
          <p:nvPr/>
        </p:nvCxnSpPr>
        <p:spPr>
          <a:xfrm>
            <a:off x="5243435" y="3303292"/>
            <a:ext cx="0" cy="2452689"/>
          </a:xfrm>
          <a:prstGeom prst="line">
            <a:avLst/>
          </a:prstGeom>
          <a:ln w="762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9821557"/>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 name="标题 3"/>
          <p:cNvSpPr txBox="1">
            <a:spLocks noGrp="1"/>
          </p:cNvSpPr>
          <p:nvPr>
            <p:ph type="title"/>
          </p:nvPr>
        </p:nvSpPr>
        <p:spPr>
          <a:xfrm>
            <a:off x="4838700" y="304800"/>
            <a:ext cx="6667500" cy="762001"/>
          </a:xfrm>
          <a:prstGeom prst="rect">
            <a:avLst/>
          </a:prstGeom>
        </p:spPr>
        <p:txBody>
          <a:bodyPr/>
          <a:lstStyle/>
          <a:p>
            <a:r>
              <a:t>Summary</a:t>
            </a:r>
          </a:p>
        </p:txBody>
      </p:sp>
      <p:sp>
        <p:nvSpPr>
          <p:cNvPr id="773" name="内容占位符 4"/>
          <p:cNvSpPr txBox="1">
            <a:spLocks noGrp="1"/>
          </p:cNvSpPr>
          <p:nvPr>
            <p:ph type="body" idx="1"/>
          </p:nvPr>
        </p:nvSpPr>
        <p:spPr>
          <a:xfrm>
            <a:off x="407504" y="1478998"/>
            <a:ext cx="11784496" cy="4998001"/>
          </a:xfrm>
          <a:prstGeom prst="rect">
            <a:avLst/>
          </a:prstGeom>
        </p:spPr>
        <p:txBody>
          <a:bodyPr>
            <a:normAutofit fontScale="92500"/>
          </a:bodyPr>
          <a:lstStyle/>
          <a:p>
            <a:pPr>
              <a:lnSpc>
                <a:spcPct val="150000"/>
              </a:lnSpc>
              <a:defRPr sz="2400"/>
            </a:pPr>
            <a:r>
              <a:rPr lang="en-US" sz="2800" dirty="0"/>
              <a:t>DM direct detections</a:t>
            </a:r>
            <a:r>
              <a:rPr sz="2800" dirty="0"/>
              <a:t>: huge experimental processes in the past</a:t>
            </a:r>
            <a:r>
              <a:rPr lang="en-US" sz="2800" dirty="0"/>
              <a:t> few decades</a:t>
            </a:r>
            <a:r>
              <a:rPr sz="2800" dirty="0"/>
              <a:t> years</a:t>
            </a:r>
            <a:endParaRPr lang="en-US" sz="2800" dirty="0"/>
          </a:p>
          <a:p>
            <a:pPr lvl="1">
              <a:lnSpc>
                <a:spcPct val="150000"/>
              </a:lnSpc>
              <a:defRPr sz="2400"/>
            </a:pPr>
            <a:r>
              <a:rPr sz="2800" dirty="0"/>
              <a:t>Significant “traditional” WIMP parameters unexplored (with known experimental techniques!)</a:t>
            </a:r>
            <a:endParaRPr lang="en-US" sz="2800" dirty="0"/>
          </a:p>
          <a:p>
            <a:pPr lvl="1">
              <a:lnSpc>
                <a:spcPct val="150000"/>
              </a:lnSpc>
              <a:defRPr sz="2400"/>
            </a:pPr>
            <a:r>
              <a:rPr lang="en-US" sz="2800" dirty="0"/>
              <a:t>Light DM parameter space remain open for innovations</a:t>
            </a:r>
          </a:p>
          <a:p>
            <a:pPr>
              <a:lnSpc>
                <a:spcPct val="150000"/>
              </a:lnSpc>
              <a:defRPr sz="2400"/>
            </a:pPr>
            <a:r>
              <a:rPr lang="en-US" sz="2800" dirty="0"/>
              <a:t>Large xenon-based detectors rich physics potentials (particularly on neutrinos)</a:t>
            </a:r>
          </a:p>
          <a:p>
            <a:pPr lvl="1">
              <a:lnSpc>
                <a:spcPct val="150000"/>
              </a:lnSpc>
              <a:defRPr sz="2400"/>
            </a:pPr>
            <a:r>
              <a:rPr lang="en-US" sz="2800" dirty="0">
                <a:solidFill>
                  <a:srgbClr val="FFFF00"/>
                </a:solidFill>
              </a:rPr>
              <a:t>Searching every corners =&gt; make use of all xenon isotopes at once!</a:t>
            </a:r>
          </a:p>
        </p:txBody>
      </p:sp>
      <p:sp>
        <p:nvSpPr>
          <p:cNvPr id="774" name="灯片编号占位符 2"/>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48</a:t>
            </a:fld>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 name="标题 1"/>
          <p:cNvSpPr txBox="1">
            <a:spLocks noGrp="1"/>
          </p:cNvSpPr>
          <p:nvPr>
            <p:ph type="title"/>
          </p:nvPr>
        </p:nvSpPr>
        <p:spPr>
          <a:xfrm>
            <a:off x="4838700" y="381000"/>
            <a:ext cx="6667500" cy="762001"/>
          </a:xfrm>
          <a:prstGeom prst="rect">
            <a:avLst/>
          </a:prstGeom>
        </p:spPr>
        <p:txBody>
          <a:bodyPr>
            <a:noAutofit/>
          </a:bodyPr>
          <a:lstStyle>
            <a:lvl1pPr defTabSz="841247">
              <a:defRPr sz="3312"/>
            </a:lvl1pPr>
          </a:lstStyle>
          <a:p>
            <a:r>
              <a:rPr sz="4000" dirty="0"/>
              <a:t>Detector characterization highlights</a:t>
            </a:r>
          </a:p>
        </p:txBody>
      </p:sp>
      <p:sp>
        <p:nvSpPr>
          <p:cNvPr id="635" name="内容占位符 2"/>
          <p:cNvSpPr txBox="1">
            <a:spLocks noGrp="1"/>
          </p:cNvSpPr>
          <p:nvPr>
            <p:ph type="body" idx="1"/>
          </p:nvPr>
        </p:nvSpPr>
        <p:spPr>
          <a:xfrm>
            <a:off x="685800" y="1142998"/>
            <a:ext cx="10820400" cy="5334001"/>
          </a:xfrm>
          <a:prstGeom prst="rect">
            <a:avLst/>
          </a:prstGeom>
        </p:spPr>
        <p:txBody>
          <a:bodyPr/>
          <a:lstStyle/>
          <a:p>
            <a:endParaRPr/>
          </a:p>
        </p:txBody>
      </p:sp>
      <p:sp>
        <p:nvSpPr>
          <p:cNvPr id="636" name="灯片编号占位符 3"/>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49</a:t>
            </a:fld>
            <a:endParaRPr/>
          </a:p>
        </p:txBody>
      </p:sp>
      <p:pic>
        <p:nvPicPr>
          <p:cNvPr id="637" name="图片 5" descr="图片 5"/>
          <p:cNvPicPr>
            <a:picLocks noChangeAspect="1"/>
          </p:cNvPicPr>
          <p:nvPr/>
        </p:nvPicPr>
        <p:blipFill>
          <a:blip r:embed="rId2"/>
          <a:stretch>
            <a:fillRect/>
          </a:stretch>
        </p:blipFill>
        <p:spPr>
          <a:xfrm>
            <a:off x="325687" y="1500955"/>
            <a:ext cx="5929952" cy="4163585"/>
          </a:xfrm>
          <a:prstGeom prst="rect">
            <a:avLst/>
          </a:prstGeom>
          <a:ln w="12700">
            <a:miter lim="400000"/>
          </a:ln>
        </p:spPr>
      </p:pic>
      <p:pic>
        <p:nvPicPr>
          <p:cNvPr id="638" name="图片 9" descr="图片 9"/>
          <p:cNvPicPr>
            <a:picLocks noChangeAspect="1"/>
          </p:cNvPicPr>
          <p:nvPr/>
        </p:nvPicPr>
        <p:blipFill>
          <a:blip r:embed="rId3"/>
          <a:stretch>
            <a:fillRect/>
          </a:stretch>
        </p:blipFill>
        <p:spPr>
          <a:xfrm>
            <a:off x="6509638" y="1481077"/>
            <a:ext cx="5440636" cy="4196044"/>
          </a:xfrm>
          <a:prstGeom prst="rect">
            <a:avLst/>
          </a:prstGeom>
          <a:ln w="12700">
            <a:miter lim="400000"/>
          </a:ln>
        </p:spPr>
      </p:pic>
      <p:sp>
        <p:nvSpPr>
          <p:cNvPr id="639" name="文本框 11"/>
          <p:cNvSpPr txBox="1"/>
          <p:nvPr/>
        </p:nvSpPr>
        <p:spPr>
          <a:xfrm>
            <a:off x="6542123" y="5774230"/>
            <a:ext cx="5002571" cy="9594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sz="2000">
                <a:solidFill>
                  <a:srgbClr val="FFFFFF"/>
                </a:solidFill>
                <a:latin typeface="Arial"/>
                <a:ea typeface="Arial"/>
                <a:cs typeface="Arial"/>
                <a:sym typeface="Arial"/>
              </a:defRPr>
            </a:pPr>
            <a:r>
              <a:t>Nucleus, PRL 130, 211802 (2023)</a:t>
            </a:r>
          </a:p>
          <a:p>
            <a:pPr>
              <a:defRPr sz="2000">
                <a:solidFill>
                  <a:srgbClr val="FFFFFF"/>
                </a:solidFill>
                <a:latin typeface="Arial"/>
                <a:ea typeface="Arial"/>
                <a:cs typeface="Arial"/>
                <a:sym typeface="Arial"/>
              </a:defRPr>
            </a:pPr>
            <a:r>
              <a:t>First observation of n-W capture NR energy</a:t>
            </a:r>
          </a:p>
        </p:txBody>
      </p:sp>
      <p:sp>
        <p:nvSpPr>
          <p:cNvPr id="640" name="文本框 13"/>
          <p:cNvSpPr txBox="1"/>
          <p:nvPr/>
        </p:nvSpPr>
        <p:spPr>
          <a:xfrm>
            <a:off x="846844" y="5774232"/>
            <a:ext cx="5033682" cy="9594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000">
                <a:solidFill>
                  <a:srgbClr val="FFFFFF"/>
                </a:solidFill>
                <a:latin typeface="Arial"/>
                <a:ea typeface="Arial"/>
                <a:cs typeface="Arial"/>
                <a:sym typeface="Arial"/>
              </a:defRPr>
            </a:pPr>
            <a:r>
              <a:t>SuperCDMS, PRL 131, 091801 (2023)</a:t>
            </a:r>
          </a:p>
          <a:p>
            <a:pPr>
              <a:defRPr sz="2000">
                <a:solidFill>
                  <a:srgbClr val="FFFFFF"/>
                </a:solidFill>
                <a:latin typeface="Arial"/>
                <a:ea typeface="Arial"/>
                <a:cs typeface="Arial"/>
                <a:sym typeface="Arial"/>
              </a:defRPr>
            </a:pPr>
            <a:r>
              <a:t>Ionization yield to NR for Si down to 100 eV</a:t>
            </a:r>
          </a:p>
        </p:txBody>
      </p:sp>
      <p:sp>
        <p:nvSpPr>
          <p:cNvPr id="641" name="直接连接符 15"/>
          <p:cNvSpPr/>
          <p:nvPr/>
        </p:nvSpPr>
        <p:spPr>
          <a:xfrm flipH="1">
            <a:off x="6376896" y="1500955"/>
            <a:ext cx="1" cy="4176165"/>
          </a:xfrm>
          <a:prstGeom prst="line">
            <a:avLst/>
          </a:prstGeom>
          <a:ln w="19050">
            <a:solidFill>
              <a:srgbClr val="FFFFFF"/>
            </a:solidFill>
          </a:ln>
        </p:spPr>
        <p:txBody>
          <a:bodyPr lIns="45719" rIns="45719"/>
          <a:lstStyle/>
          <a:p>
            <a:pPr>
              <a:defRPr>
                <a:solidFill>
                  <a:srgbClr val="FFFFFF"/>
                </a:solidFill>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415A7254-8957-4774-B2A3-D7D9548FB69F}"/>
              </a:ext>
            </a:extLst>
          </p:cNvPr>
          <p:cNvPicPr>
            <a:picLocks noChangeAspect="1"/>
          </p:cNvPicPr>
          <p:nvPr/>
        </p:nvPicPr>
        <p:blipFill>
          <a:blip r:embed="rId2"/>
          <a:stretch>
            <a:fillRect/>
          </a:stretch>
        </p:blipFill>
        <p:spPr>
          <a:xfrm>
            <a:off x="1787972" y="1272427"/>
            <a:ext cx="8674344" cy="5171443"/>
          </a:xfrm>
          <a:prstGeom prst="rect">
            <a:avLst/>
          </a:prstGeom>
        </p:spPr>
      </p:pic>
      <p:sp>
        <p:nvSpPr>
          <p:cNvPr id="369" name="标题 1"/>
          <p:cNvSpPr txBox="1">
            <a:spLocks noGrp="1"/>
          </p:cNvSpPr>
          <p:nvPr>
            <p:ph type="title"/>
          </p:nvPr>
        </p:nvSpPr>
        <p:spPr>
          <a:xfrm>
            <a:off x="4838700" y="381000"/>
            <a:ext cx="6667500" cy="762001"/>
          </a:xfrm>
          <a:prstGeom prst="rect">
            <a:avLst/>
          </a:prstGeom>
        </p:spPr>
        <p:txBody>
          <a:bodyPr/>
          <a:lstStyle/>
          <a:p>
            <a:r>
              <a:t>Global status: hide &amp; seek</a:t>
            </a:r>
          </a:p>
        </p:txBody>
      </p:sp>
      <p:sp>
        <p:nvSpPr>
          <p:cNvPr id="371" name="文本框 2"/>
          <p:cNvSpPr txBox="1"/>
          <p:nvPr/>
        </p:nvSpPr>
        <p:spPr>
          <a:xfrm>
            <a:off x="5058495" y="1608524"/>
            <a:ext cx="4431133" cy="3506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Arial"/>
                <a:ea typeface="Arial"/>
                <a:cs typeface="Arial"/>
                <a:sym typeface="Arial"/>
              </a:defRPr>
            </a:lvl1pPr>
          </a:lstStyle>
          <a:p>
            <a:r>
              <a:t>Elastic spin-independent cross section</a:t>
            </a:r>
          </a:p>
        </p:txBody>
      </p:sp>
      <p:sp>
        <p:nvSpPr>
          <p:cNvPr id="373" name="文本框 6"/>
          <p:cNvSpPr txBox="1"/>
          <p:nvPr/>
        </p:nvSpPr>
        <p:spPr>
          <a:xfrm>
            <a:off x="4500372" y="6467981"/>
            <a:ext cx="6164651"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solidFill>
                  <a:srgbClr val="FFFFFF"/>
                </a:solidFill>
                <a:latin typeface="Arial"/>
                <a:ea typeface="Arial"/>
                <a:cs typeface="Arial"/>
                <a:sym typeface="Arial"/>
              </a:defRPr>
            </a:pPr>
            <a:r>
              <a:rPr lang="en-US" altLang="zh-CN" dirty="0"/>
              <a:t>PDG 2023 Dark Matter Review</a:t>
            </a:r>
            <a:endParaRPr dirty="0"/>
          </a:p>
        </p:txBody>
      </p:sp>
      <p:grpSp>
        <p:nvGrpSpPr>
          <p:cNvPr id="376" name="组合 15"/>
          <p:cNvGrpSpPr/>
          <p:nvPr/>
        </p:nvGrpSpPr>
        <p:grpSpPr>
          <a:xfrm>
            <a:off x="2691173" y="1832854"/>
            <a:ext cx="1658718" cy="551916"/>
            <a:chOff x="156410" y="-1"/>
            <a:chExt cx="1658717" cy="551915"/>
          </a:xfrm>
        </p:grpSpPr>
        <p:sp>
          <p:nvSpPr>
            <p:cNvPr id="374" name="箭头: 右 7"/>
            <p:cNvSpPr/>
            <p:nvPr/>
          </p:nvSpPr>
          <p:spPr>
            <a:xfrm rot="10800000">
              <a:off x="156410" y="-1"/>
              <a:ext cx="433099" cy="551915"/>
            </a:xfrm>
            <a:prstGeom prst="rightArrow">
              <a:avLst>
                <a:gd name="adj1" fmla="val 50000"/>
                <a:gd name="adj2" fmla="val 50000"/>
              </a:avLst>
            </a:prstGeom>
            <a:solidFill>
              <a:schemeClr val="accent1"/>
            </a:solidFill>
            <a:ln w="12700" cap="flat">
              <a:solidFill>
                <a:srgbClr val="A3221D"/>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375" name="文本框 9"/>
            <p:cNvSpPr txBox="1"/>
            <p:nvPr/>
          </p:nvSpPr>
          <p:spPr>
            <a:xfrm>
              <a:off x="589509" y="43752"/>
              <a:ext cx="1225618" cy="41427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b="1">
                  <a:solidFill>
                    <a:srgbClr val="C00000"/>
                  </a:solidFill>
                </a:defRPr>
              </a:pPr>
              <a:r>
                <a:rPr dirty="0"/>
                <a:t>Lower E</a:t>
              </a:r>
              <a:r>
                <a:rPr baseline="-25000" dirty="0"/>
                <a:t>r</a:t>
              </a:r>
            </a:p>
          </p:txBody>
        </p:sp>
      </p:grpSp>
      <p:grpSp>
        <p:nvGrpSpPr>
          <p:cNvPr id="379" name="组合 16"/>
          <p:cNvGrpSpPr/>
          <p:nvPr/>
        </p:nvGrpSpPr>
        <p:grpSpPr>
          <a:xfrm>
            <a:off x="6089132" y="5055022"/>
            <a:ext cx="3512070" cy="650241"/>
            <a:chOff x="299222" y="68221"/>
            <a:chExt cx="2381614" cy="650240"/>
          </a:xfrm>
        </p:grpSpPr>
        <p:sp>
          <p:nvSpPr>
            <p:cNvPr id="377" name="箭头: 右 8"/>
            <p:cNvSpPr/>
            <p:nvPr/>
          </p:nvSpPr>
          <p:spPr>
            <a:xfrm rot="5400000">
              <a:off x="357087" y="34467"/>
              <a:ext cx="350662" cy="466392"/>
            </a:xfrm>
            <a:prstGeom prst="rightArrow">
              <a:avLst>
                <a:gd name="adj1" fmla="val 50000"/>
                <a:gd name="adj2" fmla="val 50000"/>
              </a:avLst>
            </a:prstGeom>
            <a:solidFill>
              <a:schemeClr val="accent1"/>
            </a:solidFill>
            <a:ln w="12700" cap="flat">
              <a:solidFill>
                <a:srgbClr val="A3221D"/>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378" name="文本框 10"/>
            <p:cNvSpPr txBox="1"/>
            <p:nvPr/>
          </p:nvSpPr>
          <p:spPr>
            <a:xfrm>
              <a:off x="765614" y="68221"/>
              <a:ext cx="1915222" cy="65024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b="1">
                  <a:solidFill>
                    <a:srgbClr val="C00000"/>
                  </a:solidFill>
                </a:defRPr>
              </a:lvl1pPr>
            </a:lstStyle>
            <a:p>
              <a:r>
                <a:rPr dirty="0"/>
                <a:t>Scalable large detectors</a:t>
              </a:r>
            </a:p>
          </p:txBody>
        </p:sp>
      </p:grpSp>
      <p:sp>
        <p:nvSpPr>
          <p:cNvPr id="380" name="灯片编号占位符 18"/>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377B10-574A-443B-9F4C-6B09F1DD3822}"/>
              </a:ext>
            </a:extLst>
          </p:cNvPr>
          <p:cNvSpPr>
            <a:spLocks noGrp="1"/>
          </p:cNvSpPr>
          <p:nvPr>
            <p:ph type="title"/>
          </p:nvPr>
        </p:nvSpPr>
        <p:spPr/>
        <p:txBody>
          <a:bodyPr/>
          <a:lstStyle/>
          <a:p>
            <a:r>
              <a:rPr lang="en-US" altLang="zh-CN" dirty="0"/>
              <a:t>CONUS+</a:t>
            </a:r>
            <a:endParaRPr lang="zh-CN" altLang="en-US" dirty="0"/>
          </a:p>
        </p:txBody>
      </p:sp>
      <p:sp>
        <p:nvSpPr>
          <p:cNvPr id="3" name="文本占位符 2">
            <a:extLst>
              <a:ext uri="{FF2B5EF4-FFF2-40B4-BE49-F238E27FC236}">
                <a16:creationId xmlns:a16="http://schemas.microsoft.com/office/drawing/2014/main" id="{99721C56-52A4-4959-A367-5FBB686B2D3A}"/>
              </a:ext>
            </a:extLst>
          </p:cNvPr>
          <p:cNvSpPr>
            <a:spLocks noGrp="1"/>
          </p:cNvSpPr>
          <p:nvPr>
            <p:ph type="body" idx="1"/>
          </p:nvPr>
        </p:nvSpPr>
        <p:spPr/>
        <p:txBody>
          <a:bodyPr/>
          <a:lstStyle/>
          <a:p>
            <a:r>
              <a:rPr lang="en-US" altLang="zh-CN" dirty="0"/>
              <a:t>2501.05206</a:t>
            </a:r>
          </a:p>
          <a:p>
            <a:r>
              <a:rPr lang="en-US" altLang="zh-CN" dirty="0"/>
              <a:t>CONUS+:</a:t>
            </a:r>
            <a:r>
              <a:rPr lang="zh-CN" altLang="en-US" dirty="0"/>
              <a:t> </a:t>
            </a:r>
            <a:r>
              <a:rPr lang="en-US" altLang="zh-CN" dirty="0"/>
              <a:t>First observation of reactor antineutrinos by coherent scattering</a:t>
            </a:r>
          </a:p>
          <a:p>
            <a:r>
              <a:rPr lang="en-US" altLang="zh-CN" dirty="0"/>
              <a:t>Threshold: 170 eV, 119 operation close to nuclear reactor</a:t>
            </a:r>
          </a:p>
          <a:p>
            <a:pPr marL="0" indent="0">
              <a:buNone/>
            </a:pPr>
            <a:endParaRPr lang="zh-CN" altLang="en-US" dirty="0"/>
          </a:p>
        </p:txBody>
      </p:sp>
      <p:pic>
        <p:nvPicPr>
          <p:cNvPr id="5" name="图片 4">
            <a:extLst>
              <a:ext uri="{FF2B5EF4-FFF2-40B4-BE49-F238E27FC236}">
                <a16:creationId xmlns:a16="http://schemas.microsoft.com/office/drawing/2014/main" id="{74A351FB-3358-4DA6-AE62-355B6E866347}"/>
              </a:ext>
            </a:extLst>
          </p:cNvPr>
          <p:cNvPicPr>
            <a:picLocks noChangeAspect="1"/>
          </p:cNvPicPr>
          <p:nvPr/>
        </p:nvPicPr>
        <p:blipFill>
          <a:blip r:embed="rId2"/>
          <a:stretch>
            <a:fillRect/>
          </a:stretch>
        </p:blipFill>
        <p:spPr>
          <a:xfrm>
            <a:off x="2466436" y="2388765"/>
            <a:ext cx="6102664" cy="4000706"/>
          </a:xfrm>
          <a:prstGeom prst="rect">
            <a:avLst/>
          </a:prstGeom>
        </p:spPr>
      </p:pic>
    </p:spTree>
    <p:extLst>
      <p:ext uri="{BB962C8B-B14F-4D97-AF65-F5344CB8AC3E}">
        <p14:creationId xmlns:p14="http://schemas.microsoft.com/office/powerpoint/2010/main" val="137127855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 name="标题 1"/>
          <p:cNvSpPr txBox="1">
            <a:spLocks noGrp="1"/>
          </p:cNvSpPr>
          <p:nvPr>
            <p:ph type="title"/>
          </p:nvPr>
        </p:nvSpPr>
        <p:spPr>
          <a:xfrm>
            <a:off x="4838700" y="381000"/>
            <a:ext cx="6667500" cy="762001"/>
          </a:xfrm>
          <a:prstGeom prst="rect">
            <a:avLst/>
          </a:prstGeom>
        </p:spPr>
        <p:txBody>
          <a:bodyPr/>
          <a:lstStyle>
            <a:lvl1pPr defTabSz="832104">
              <a:defRPr sz="3276"/>
            </a:lvl1pPr>
          </a:lstStyle>
          <a:p>
            <a:r>
              <a:t>Low mass DM detection techniques</a:t>
            </a:r>
          </a:p>
        </p:txBody>
      </p:sp>
      <p:sp>
        <p:nvSpPr>
          <p:cNvPr id="506" name="灯片编号占位符 3"/>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pic>
        <p:nvPicPr>
          <p:cNvPr id="507" name="图片 5" descr="图片 5"/>
          <p:cNvPicPr>
            <a:picLocks noChangeAspect="1"/>
          </p:cNvPicPr>
          <p:nvPr/>
        </p:nvPicPr>
        <p:blipFill>
          <a:blip r:embed="rId2"/>
          <a:stretch>
            <a:fillRect/>
          </a:stretch>
        </p:blipFill>
        <p:spPr>
          <a:xfrm>
            <a:off x="807165" y="1431463"/>
            <a:ext cx="7169777" cy="5157563"/>
          </a:xfrm>
          <a:prstGeom prst="rect">
            <a:avLst/>
          </a:prstGeom>
          <a:ln w="12700">
            <a:miter lim="400000"/>
          </a:ln>
        </p:spPr>
      </p:pic>
      <p:sp>
        <p:nvSpPr>
          <p:cNvPr id="508" name="文本框 6"/>
          <p:cNvSpPr txBox="1"/>
          <p:nvPr/>
        </p:nvSpPr>
        <p:spPr>
          <a:xfrm>
            <a:off x="3577614" y="1543489"/>
            <a:ext cx="3136527"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Arial"/>
                <a:ea typeface="Arial"/>
                <a:cs typeface="Arial"/>
                <a:sym typeface="Arial"/>
              </a:defRPr>
            </a:lvl1pPr>
          </a:lstStyle>
          <a:p>
            <a:r>
              <a:t>2203.08297 US Snowmass</a:t>
            </a:r>
          </a:p>
        </p:txBody>
      </p:sp>
      <p:sp>
        <p:nvSpPr>
          <p:cNvPr id="521" name="文本框 17"/>
          <p:cNvSpPr txBox="1"/>
          <p:nvPr/>
        </p:nvSpPr>
        <p:spPr>
          <a:xfrm>
            <a:off x="8577423" y="1543489"/>
            <a:ext cx="3491876"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a:solidFill>
                  <a:srgbClr val="FFFFFF"/>
                </a:solidFill>
                <a:latin typeface="Arial"/>
                <a:ea typeface="Arial"/>
                <a:cs typeface="Arial"/>
                <a:sym typeface="Arial"/>
              </a:defRPr>
            </a:lvl1pPr>
          </a:lstStyle>
          <a:p>
            <a:pPr>
              <a:defRPr sz="2400"/>
            </a:pPr>
            <a:r>
              <a:rPr lang="en-US" altLang="zh-CN" dirty="0">
                <a:solidFill>
                  <a:srgbClr val="FFFF00"/>
                </a:solidFill>
              </a:rPr>
              <a:t>Approach1: Energy deposition converted to phonon</a:t>
            </a:r>
          </a:p>
        </p:txBody>
      </p:sp>
      <p:sp>
        <p:nvSpPr>
          <p:cNvPr id="522" name="直接连接符 18"/>
          <p:cNvSpPr/>
          <p:nvPr/>
        </p:nvSpPr>
        <p:spPr>
          <a:xfrm flipH="1">
            <a:off x="8295860" y="1386956"/>
            <a:ext cx="1" cy="5202070"/>
          </a:xfrm>
          <a:prstGeom prst="line">
            <a:avLst/>
          </a:prstGeom>
          <a:ln w="19050">
            <a:solidFill>
              <a:srgbClr val="FFFFFF"/>
            </a:solidFill>
          </a:ln>
        </p:spPr>
        <p:txBody>
          <a:bodyPr lIns="45719" rIns="45719"/>
          <a:lstStyle/>
          <a:p>
            <a:pPr>
              <a:defRPr>
                <a:solidFill>
                  <a:srgbClr val="FFFFFF"/>
                </a:solidFill>
              </a:defRPr>
            </a:pPr>
            <a:endParaRPr/>
          </a:p>
        </p:txBody>
      </p:sp>
      <p:pic>
        <p:nvPicPr>
          <p:cNvPr id="21" name="Picture 6" descr="Picture 6">
            <a:extLst>
              <a:ext uri="{FF2B5EF4-FFF2-40B4-BE49-F238E27FC236}">
                <a16:creationId xmlns:a16="http://schemas.microsoft.com/office/drawing/2014/main" id="{51C92403-41C8-4469-9899-0733D84CEB94}"/>
              </a:ext>
            </a:extLst>
          </p:cNvPr>
          <p:cNvPicPr>
            <a:picLocks noChangeAspect="1"/>
          </p:cNvPicPr>
          <p:nvPr/>
        </p:nvPicPr>
        <p:blipFill>
          <a:blip r:embed="rId3"/>
          <a:stretch>
            <a:fillRect/>
          </a:stretch>
        </p:blipFill>
        <p:spPr>
          <a:xfrm>
            <a:off x="8714523" y="2743818"/>
            <a:ext cx="2796772" cy="2082859"/>
          </a:xfrm>
          <a:prstGeom prst="rect">
            <a:avLst/>
          </a:prstGeom>
          <a:ln w="12700">
            <a:miter lim="400000"/>
          </a:ln>
        </p:spPr>
      </p:pic>
      <p:sp>
        <p:nvSpPr>
          <p:cNvPr id="2" name="文本框 1">
            <a:extLst>
              <a:ext uri="{FF2B5EF4-FFF2-40B4-BE49-F238E27FC236}">
                <a16:creationId xmlns:a16="http://schemas.microsoft.com/office/drawing/2014/main" id="{9FB02F1F-57C7-4F5E-A3AA-C241398BA62E}"/>
              </a:ext>
            </a:extLst>
          </p:cNvPr>
          <p:cNvSpPr txBox="1"/>
          <p:nvPr/>
        </p:nvSpPr>
        <p:spPr>
          <a:xfrm>
            <a:off x="8665025" y="4826677"/>
            <a:ext cx="3316672" cy="22159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altLang="zh-CN" sz="2000" dirty="0">
                <a:solidFill>
                  <a:srgbClr val="FFFFFF"/>
                </a:solidFill>
                <a:latin typeface="Arial" panose="020B0604020202020204" pitchFamily="34" charset="0"/>
                <a:cs typeface="Arial" panose="020B0604020202020204" pitchFamily="34" charset="0"/>
              </a:rPr>
              <a:t>Phonons can be measured, e.g., by transitional edge sensor (TES)</a:t>
            </a:r>
          </a:p>
          <a:p>
            <a:r>
              <a:rPr lang="en-US" altLang="zh-CN" sz="2000" dirty="0">
                <a:solidFill>
                  <a:srgbClr val="FFFFFF"/>
                </a:solidFill>
                <a:latin typeface="Arial" panose="020B0604020202020204" pitchFamily="34" charset="0"/>
                <a:cs typeface="Arial" panose="020B0604020202020204" pitchFamily="34" charset="0"/>
              </a:rPr>
              <a:t>Some accompanying energy in ionization or photons: particle ID</a:t>
            </a:r>
          </a:p>
          <a:p>
            <a:endParaRPr lang="en-US" altLang="zh-CN" dirty="0">
              <a:solidFill>
                <a:srgbClr val="FFFFFF"/>
              </a:solidFill>
              <a:latin typeface="Arial" panose="020B0604020202020204" pitchFamily="34" charset="0"/>
              <a:cs typeface="Arial" panose="020B0604020202020204" pitchFamily="34" charset="0"/>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2" name="标题 1"/>
          <p:cNvSpPr txBox="1">
            <a:spLocks noGrp="1"/>
          </p:cNvSpPr>
          <p:nvPr>
            <p:ph type="title"/>
          </p:nvPr>
        </p:nvSpPr>
        <p:spPr>
          <a:xfrm>
            <a:off x="4838700" y="381000"/>
            <a:ext cx="6667500" cy="762001"/>
          </a:xfrm>
          <a:prstGeom prst="rect">
            <a:avLst/>
          </a:prstGeom>
        </p:spPr>
        <p:txBody>
          <a:bodyPr>
            <a:normAutofit/>
          </a:bodyPr>
          <a:lstStyle/>
          <a:p>
            <a:r>
              <a:rPr lang="en-US" dirty="0"/>
              <a:t>CRESST-</a:t>
            </a:r>
            <a:r>
              <a:rPr lang="en-US" altLang="zh-CN" dirty="0"/>
              <a:t>III (</a:t>
            </a:r>
            <a:r>
              <a:rPr lang="en-US" altLang="zh-CN" dirty="0" err="1"/>
              <a:t>phonon+light</a:t>
            </a:r>
            <a:r>
              <a:rPr lang="en-US" altLang="zh-CN" dirty="0"/>
              <a:t>)</a:t>
            </a:r>
            <a:endParaRPr dirty="0"/>
          </a:p>
        </p:txBody>
      </p:sp>
      <p:sp>
        <p:nvSpPr>
          <p:cNvPr id="624" name="灯片编号占位符 3"/>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pic>
        <p:nvPicPr>
          <p:cNvPr id="5" name="图片 4">
            <a:extLst>
              <a:ext uri="{FF2B5EF4-FFF2-40B4-BE49-F238E27FC236}">
                <a16:creationId xmlns:a16="http://schemas.microsoft.com/office/drawing/2014/main" id="{DDC1B805-5F6A-4E80-A8E9-49900AC59187}"/>
              </a:ext>
            </a:extLst>
          </p:cNvPr>
          <p:cNvPicPr>
            <a:picLocks noChangeAspect="1"/>
          </p:cNvPicPr>
          <p:nvPr/>
        </p:nvPicPr>
        <p:blipFill>
          <a:blip r:embed="rId3"/>
          <a:stretch>
            <a:fillRect/>
          </a:stretch>
        </p:blipFill>
        <p:spPr>
          <a:xfrm>
            <a:off x="5321300" y="1498600"/>
            <a:ext cx="6536397" cy="4329068"/>
          </a:xfrm>
          <a:prstGeom prst="rect">
            <a:avLst/>
          </a:prstGeom>
        </p:spPr>
      </p:pic>
      <p:pic>
        <p:nvPicPr>
          <p:cNvPr id="7" name="图片 6">
            <a:extLst>
              <a:ext uri="{FF2B5EF4-FFF2-40B4-BE49-F238E27FC236}">
                <a16:creationId xmlns:a16="http://schemas.microsoft.com/office/drawing/2014/main" id="{7CB7465E-7994-49A9-943E-F7D1E725C8F2}"/>
              </a:ext>
            </a:extLst>
          </p:cNvPr>
          <p:cNvPicPr>
            <a:picLocks noChangeAspect="1"/>
          </p:cNvPicPr>
          <p:nvPr/>
        </p:nvPicPr>
        <p:blipFill>
          <a:blip r:embed="rId4"/>
          <a:stretch>
            <a:fillRect/>
          </a:stretch>
        </p:blipFill>
        <p:spPr>
          <a:xfrm>
            <a:off x="287286" y="1498600"/>
            <a:ext cx="4823278" cy="4292600"/>
          </a:xfrm>
          <a:prstGeom prst="rect">
            <a:avLst/>
          </a:prstGeom>
        </p:spPr>
      </p:pic>
      <p:sp>
        <p:nvSpPr>
          <p:cNvPr id="8" name="文本框 7">
            <a:extLst>
              <a:ext uri="{FF2B5EF4-FFF2-40B4-BE49-F238E27FC236}">
                <a16:creationId xmlns:a16="http://schemas.microsoft.com/office/drawing/2014/main" id="{D9BF42EF-7273-412C-899A-56D1090267A1}"/>
              </a:ext>
            </a:extLst>
          </p:cNvPr>
          <p:cNvSpPr txBox="1"/>
          <p:nvPr/>
        </p:nvSpPr>
        <p:spPr>
          <a:xfrm>
            <a:off x="123634" y="5983213"/>
            <a:ext cx="12068366" cy="1015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sz="2000" dirty="0">
                <a:solidFill>
                  <a:srgbClr val="FFFFFF"/>
                </a:solidFill>
                <a:latin typeface="Arial" panose="020B0604020202020204" pitchFamily="34" charset="0"/>
                <a:cs typeface="Arial" panose="020B0604020202020204" pitchFamily="34" charset="0"/>
              </a:rPr>
              <a:t>Si on Sapphire, 0.6 g, 138 g*day, threshold 6.7 eV; single 7.6 eV luminescence photon observed first time</a:t>
            </a:r>
          </a:p>
          <a:p>
            <a:pPr marL="0" marR="0" indent="0" algn="l" defTabSz="457200" rtl="0" fontAlgn="auto" latinLnBrk="0" hangingPunct="0">
              <a:lnSpc>
                <a:spcPct val="100000"/>
              </a:lnSpc>
              <a:spcBef>
                <a:spcPts val="0"/>
              </a:spcBef>
              <a:spcAft>
                <a:spcPts val="0"/>
              </a:spcAft>
              <a:buClrTx/>
              <a:buSzTx/>
              <a:buFontTx/>
              <a:buNone/>
              <a:tabLst/>
            </a:pPr>
            <a:r>
              <a:rPr lang="en-US" altLang="zh-CN" sz="2000" i="1" dirty="0">
                <a:solidFill>
                  <a:srgbClr val="FFFFFF"/>
                </a:solidFill>
                <a:latin typeface="Arial" panose="020B0604020202020204" pitchFamily="34" charset="0"/>
                <a:cs typeface="Arial" panose="020B0604020202020204" pitchFamily="34" charset="0"/>
              </a:rPr>
              <a:t>PRD 110,</a:t>
            </a:r>
            <a:r>
              <a:rPr lang="zh-CN" altLang="en-US" sz="2000" i="1" dirty="0">
                <a:solidFill>
                  <a:srgbClr val="FFFFFF"/>
                </a:solidFill>
                <a:latin typeface="Arial" panose="020B0604020202020204" pitchFamily="34" charset="0"/>
                <a:cs typeface="Arial" panose="020B0604020202020204" pitchFamily="34" charset="0"/>
              </a:rPr>
              <a:t> </a:t>
            </a:r>
            <a:r>
              <a:rPr lang="en-US" altLang="zh-CN" sz="2000" i="1" dirty="0">
                <a:solidFill>
                  <a:srgbClr val="FFFFFF"/>
                </a:solidFill>
                <a:latin typeface="Arial" panose="020B0604020202020204" pitchFamily="34" charset="0"/>
                <a:cs typeface="Arial" panose="020B0604020202020204" pitchFamily="34" charset="0"/>
              </a:rPr>
              <a:t>083038 (2024), arXiv:2405.06527</a:t>
            </a:r>
          </a:p>
          <a:p>
            <a:pPr marL="0" marR="0" indent="0" algn="l" defTabSz="457200" rtl="0" fontAlgn="auto" latinLnBrk="0" hangingPunct="0">
              <a:lnSpc>
                <a:spcPct val="100000"/>
              </a:lnSpc>
              <a:spcBef>
                <a:spcPts val="0"/>
              </a:spcBef>
              <a:spcAft>
                <a:spcPts val="0"/>
              </a:spcAft>
              <a:buClrTx/>
              <a:buSzTx/>
              <a:buFontTx/>
              <a:buNone/>
              <a:tabLst/>
            </a:pPr>
            <a:endParaRPr kumimoji="0" lang="zh-CN" altLang="en-US" sz="200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49B8C9-3DD8-46BC-996C-F5C1138679C5}"/>
              </a:ext>
            </a:extLst>
          </p:cNvPr>
          <p:cNvSpPr>
            <a:spLocks noGrp="1"/>
          </p:cNvSpPr>
          <p:nvPr>
            <p:ph type="title"/>
          </p:nvPr>
        </p:nvSpPr>
        <p:spPr/>
        <p:txBody>
          <a:bodyPr>
            <a:normAutofit/>
          </a:bodyPr>
          <a:lstStyle/>
          <a:p>
            <a:r>
              <a:rPr lang="en-US" altLang="zh-CN" dirty="0"/>
              <a:t>TESSERACT</a:t>
            </a:r>
            <a:endParaRPr lang="zh-CN" altLang="en-US" dirty="0"/>
          </a:p>
        </p:txBody>
      </p:sp>
      <p:sp>
        <p:nvSpPr>
          <p:cNvPr id="3" name="文本占位符 2">
            <a:extLst>
              <a:ext uri="{FF2B5EF4-FFF2-40B4-BE49-F238E27FC236}">
                <a16:creationId xmlns:a16="http://schemas.microsoft.com/office/drawing/2014/main" id="{361D60C6-9422-4FB1-A228-0508B7FFE73E}"/>
              </a:ext>
            </a:extLst>
          </p:cNvPr>
          <p:cNvSpPr>
            <a:spLocks noGrp="1"/>
          </p:cNvSpPr>
          <p:nvPr>
            <p:ph type="body" idx="1"/>
          </p:nvPr>
        </p:nvSpPr>
        <p:spPr>
          <a:xfrm>
            <a:off x="685800" y="1422400"/>
            <a:ext cx="10820400" cy="5054598"/>
          </a:xfrm>
        </p:spPr>
        <p:txBody>
          <a:bodyPr/>
          <a:lstStyle/>
          <a:p>
            <a:pPr marL="0" indent="0">
              <a:buNone/>
            </a:pPr>
            <a:r>
              <a:rPr lang="en-US" altLang="zh-CN" dirty="0"/>
              <a:t>Scott Hertel, UCLA DM 2025</a:t>
            </a:r>
            <a:endParaRPr lang="zh-CN" altLang="en-US" dirty="0"/>
          </a:p>
        </p:txBody>
      </p:sp>
      <p:grpSp>
        <p:nvGrpSpPr>
          <p:cNvPr id="12" name="组合 11">
            <a:extLst>
              <a:ext uri="{FF2B5EF4-FFF2-40B4-BE49-F238E27FC236}">
                <a16:creationId xmlns:a16="http://schemas.microsoft.com/office/drawing/2014/main" id="{38A8CD5D-04A8-4A7E-B339-6AA3AD458FB3}"/>
              </a:ext>
            </a:extLst>
          </p:cNvPr>
          <p:cNvGrpSpPr/>
          <p:nvPr/>
        </p:nvGrpSpPr>
        <p:grpSpPr>
          <a:xfrm>
            <a:off x="1393256" y="1830674"/>
            <a:ext cx="9405488" cy="1852923"/>
            <a:chOff x="101600" y="1978445"/>
            <a:chExt cx="9590189" cy="2123656"/>
          </a:xfrm>
        </p:grpSpPr>
        <p:pic>
          <p:nvPicPr>
            <p:cNvPr id="9" name="图片 8">
              <a:extLst>
                <a:ext uri="{FF2B5EF4-FFF2-40B4-BE49-F238E27FC236}">
                  <a16:creationId xmlns:a16="http://schemas.microsoft.com/office/drawing/2014/main" id="{A50B1836-5003-495D-B597-9F2F90426DF9}"/>
                </a:ext>
              </a:extLst>
            </p:cNvPr>
            <p:cNvPicPr>
              <a:picLocks noChangeAspect="1"/>
            </p:cNvPicPr>
            <p:nvPr/>
          </p:nvPicPr>
          <p:blipFill>
            <a:blip r:embed="rId2"/>
            <a:stretch>
              <a:fillRect/>
            </a:stretch>
          </p:blipFill>
          <p:spPr>
            <a:xfrm>
              <a:off x="101600" y="1978445"/>
              <a:ext cx="7950234" cy="2123656"/>
            </a:xfrm>
            <a:prstGeom prst="rect">
              <a:avLst/>
            </a:prstGeom>
          </p:spPr>
        </p:pic>
        <p:pic>
          <p:nvPicPr>
            <p:cNvPr id="11" name="图片 10">
              <a:extLst>
                <a:ext uri="{FF2B5EF4-FFF2-40B4-BE49-F238E27FC236}">
                  <a16:creationId xmlns:a16="http://schemas.microsoft.com/office/drawing/2014/main" id="{7FB2ECFF-20B9-4B14-BD6D-7B3C108103DD}"/>
                </a:ext>
              </a:extLst>
            </p:cNvPr>
            <p:cNvPicPr>
              <a:picLocks noChangeAspect="1"/>
            </p:cNvPicPr>
            <p:nvPr/>
          </p:nvPicPr>
          <p:blipFill>
            <a:blip r:embed="rId3"/>
            <a:stretch>
              <a:fillRect/>
            </a:stretch>
          </p:blipFill>
          <p:spPr>
            <a:xfrm>
              <a:off x="7981950" y="1978445"/>
              <a:ext cx="1709839" cy="2123656"/>
            </a:xfrm>
            <a:prstGeom prst="rect">
              <a:avLst/>
            </a:prstGeom>
          </p:spPr>
        </p:pic>
      </p:grpSp>
      <p:sp>
        <p:nvSpPr>
          <p:cNvPr id="13" name="文本框 12">
            <a:extLst>
              <a:ext uri="{FF2B5EF4-FFF2-40B4-BE49-F238E27FC236}">
                <a16:creationId xmlns:a16="http://schemas.microsoft.com/office/drawing/2014/main" id="{BF749676-9B72-408C-B163-BA30E6017547}"/>
              </a:ext>
            </a:extLst>
          </p:cNvPr>
          <p:cNvSpPr txBox="1"/>
          <p:nvPr/>
        </p:nvSpPr>
        <p:spPr>
          <a:xfrm>
            <a:off x="110032" y="4070569"/>
            <a:ext cx="186204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i="1" dirty="0">
                <a:solidFill>
                  <a:srgbClr val="FFFFFF"/>
                </a:solidFill>
                <a:latin typeface="Arial" panose="020B0604020202020204" pitchFamily="34" charset="0"/>
                <a:cs typeface="Arial" panose="020B0604020202020204" pitchFamily="34" charset="0"/>
              </a:rPr>
              <a:t>arxiv:</a:t>
            </a:r>
            <a:r>
              <a:rPr kumimoji="0" lang="en-US" altLang="zh-CN" sz="1800" b="0" i="1"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2503.03683</a:t>
            </a:r>
            <a:endParaRPr kumimoji="0" lang="zh-CN" altLang="en-US" sz="1800" b="0" i="1"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pic>
        <p:nvPicPr>
          <p:cNvPr id="15" name="图片 14">
            <a:extLst>
              <a:ext uri="{FF2B5EF4-FFF2-40B4-BE49-F238E27FC236}">
                <a16:creationId xmlns:a16="http://schemas.microsoft.com/office/drawing/2014/main" id="{2717FF4E-CB99-46D9-A791-B4EABBA9240F}"/>
              </a:ext>
            </a:extLst>
          </p:cNvPr>
          <p:cNvPicPr>
            <a:picLocks noChangeAspect="1"/>
          </p:cNvPicPr>
          <p:nvPr/>
        </p:nvPicPr>
        <p:blipFill>
          <a:blip r:embed="rId4"/>
          <a:stretch>
            <a:fillRect/>
          </a:stretch>
        </p:blipFill>
        <p:spPr>
          <a:xfrm>
            <a:off x="2065287" y="3763833"/>
            <a:ext cx="2702588" cy="2468473"/>
          </a:xfrm>
          <a:prstGeom prst="rect">
            <a:avLst/>
          </a:prstGeom>
        </p:spPr>
      </p:pic>
      <p:sp>
        <p:nvSpPr>
          <p:cNvPr id="16" name="文本框 15">
            <a:extLst>
              <a:ext uri="{FF2B5EF4-FFF2-40B4-BE49-F238E27FC236}">
                <a16:creationId xmlns:a16="http://schemas.microsoft.com/office/drawing/2014/main" id="{BE59C239-B2EB-40F4-AAD1-896B3B782D8C}"/>
              </a:ext>
            </a:extLst>
          </p:cNvPr>
          <p:cNvSpPr txBox="1"/>
          <p:nvPr/>
        </p:nvSpPr>
        <p:spPr>
          <a:xfrm>
            <a:off x="181471" y="4544931"/>
            <a:ext cx="1913342"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dirty="0">
                <a:solidFill>
                  <a:srgbClr val="FFFFFF"/>
                </a:solidFill>
                <a:latin typeface="Arial" panose="020B0604020202020204" pitchFamily="34" charset="0"/>
                <a:cs typeface="Arial" panose="020B0604020202020204" pitchFamily="34" charset="0"/>
              </a:rPr>
              <a:t>TES on Si</a:t>
            </a:r>
          </a:p>
          <a:p>
            <a:pPr marL="0" marR="0" indent="0" algn="l" defTabSz="457200" rtl="0" fontAlgn="auto" latinLnBrk="0" hangingPunct="0">
              <a:lnSpc>
                <a:spcPct val="100000"/>
              </a:lnSpc>
              <a:spcBef>
                <a:spcPts val="0"/>
              </a:spcBef>
              <a:spcAft>
                <a:spcPts val="0"/>
              </a:spcAft>
              <a:buClrTx/>
              <a:buSzTx/>
              <a:buFontTx/>
              <a:buNone/>
              <a:tabLst/>
            </a:pPr>
            <a:r>
              <a:rPr lang="en-US" altLang="zh-CN" dirty="0">
                <a:solidFill>
                  <a:srgbClr val="FFFFFF"/>
                </a:solidFill>
                <a:latin typeface="Arial" panose="020B0604020202020204" pitchFamily="34" charset="0"/>
                <a:cs typeface="Arial" panose="020B0604020202020204" pitchFamily="34" charset="0"/>
              </a:rPr>
              <a:t>2-TES </a:t>
            </a:r>
            <a:r>
              <a:rPr lang="en-US" altLang="zh-CN" dirty="0" err="1">
                <a:solidFill>
                  <a:srgbClr val="FFFFFF"/>
                </a:solidFill>
                <a:latin typeface="Arial" panose="020B0604020202020204" pitchFamily="34" charset="0"/>
                <a:cs typeface="Arial" panose="020B0604020202020204" pitchFamily="34" charset="0"/>
              </a:rPr>
              <a:t>coinc</a:t>
            </a:r>
            <a:endParaRPr lang="en-US" altLang="zh-CN" dirty="0">
              <a:solidFill>
                <a:srgbClr val="FFFFFF"/>
              </a:solidFill>
              <a:latin typeface="Arial" panose="020B0604020202020204" pitchFamily="34" charset="0"/>
              <a:cs typeface="Arial" panose="020B0604020202020204" pitchFamily="34" charset="0"/>
            </a:endParaRPr>
          </a:p>
          <a:p>
            <a:pPr marL="0" marR="0" indent="0" algn="l" defTabSz="457200" rtl="0" fontAlgn="auto" latinLnBrk="0" hangingPunct="0">
              <a:lnSpc>
                <a:spcPct val="100000"/>
              </a:lnSpc>
              <a:spcBef>
                <a:spcPts val="0"/>
              </a:spcBef>
              <a:spcAft>
                <a:spcPts val="0"/>
              </a:spcAft>
              <a:buClrTx/>
              <a:buSzTx/>
              <a:buFontTx/>
              <a:buNone/>
              <a:tabLst/>
            </a:pPr>
            <a:r>
              <a:rPr lang="en-US" altLang="zh-CN" dirty="0">
                <a:solidFill>
                  <a:srgbClr val="FFFFFF"/>
                </a:solidFill>
                <a:latin typeface="Arial" panose="020B0604020202020204" pitchFamily="34" charset="0"/>
                <a:cs typeface="Arial" panose="020B0604020202020204" pitchFamily="34" charset="0"/>
              </a:rPr>
              <a:t>0.23g*12 hour</a:t>
            </a:r>
          </a:p>
          <a:p>
            <a:pPr marL="0" marR="0" indent="0" algn="l" defTabSz="457200" rtl="0" fontAlgn="auto" latinLnBrk="0" hangingPunct="0">
              <a:lnSpc>
                <a:spcPct val="100000"/>
              </a:lnSpc>
              <a:spcBef>
                <a:spcPts val="0"/>
              </a:spcBef>
              <a:spcAft>
                <a:spcPts val="0"/>
              </a:spcAft>
              <a:buClrTx/>
              <a:buSzTx/>
              <a:buFontTx/>
              <a:buNone/>
              <a:tabLst/>
            </a:pPr>
            <a:r>
              <a:rPr kumimoji="0" lang="en-US" altLang="zh-CN"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Threshold: 1.5 </a:t>
            </a:r>
            <a:r>
              <a:rPr lang="en-US" altLang="zh-CN" dirty="0">
                <a:solidFill>
                  <a:srgbClr val="FFFFFF"/>
                </a:solidFill>
                <a:latin typeface="Arial" panose="020B0604020202020204" pitchFamily="34" charset="0"/>
                <a:cs typeface="Arial" panose="020B0604020202020204" pitchFamily="34" charset="0"/>
              </a:rPr>
              <a:t>eV</a:t>
            </a:r>
            <a:endParaRPr kumimoji="0" lang="zh-CN" altLang="en-US" sz="1800" b="0" i="0"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pic>
        <p:nvPicPr>
          <p:cNvPr id="18" name="图片 17">
            <a:extLst>
              <a:ext uri="{FF2B5EF4-FFF2-40B4-BE49-F238E27FC236}">
                <a16:creationId xmlns:a16="http://schemas.microsoft.com/office/drawing/2014/main" id="{5C9B8A84-E519-49F2-8864-623325B55916}"/>
              </a:ext>
            </a:extLst>
          </p:cNvPr>
          <p:cNvPicPr>
            <a:picLocks noChangeAspect="1"/>
          </p:cNvPicPr>
          <p:nvPr/>
        </p:nvPicPr>
        <p:blipFill>
          <a:blip r:embed="rId5"/>
          <a:stretch>
            <a:fillRect/>
          </a:stretch>
        </p:blipFill>
        <p:spPr>
          <a:xfrm>
            <a:off x="4808953" y="3760320"/>
            <a:ext cx="3526570" cy="2471986"/>
          </a:xfrm>
          <a:prstGeom prst="rect">
            <a:avLst/>
          </a:prstGeom>
        </p:spPr>
      </p:pic>
      <p:sp>
        <p:nvSpPr>
          <p:cNvPr id="21" name="文本框 20">
            <a:extLst>
              <a:ext uri="{FF2B5EF4-FFF2-40B4-BE49-F238E27FC236}">
                <a16:creationId xmlns:a16="http://schemas.microsoft.com/office/drawing/2014/main" id="{44FABFB7-CD58-4D79-9428-A84EA913638D}"/>
              </a:ext>
            </a:extLst>
          </p:cNvPr>
          <p:cNvSpPr txBox="1"/>
          <p:nvPr/>
        </p:nvSpPr>
        <p:spPr>
          <a:xfrm rot="5400000">
            <a:off x="2685400" y="2446574"/>
            <a:ext cx="1420315"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dirty="0">
                <a:solidFill>
                  <a:schemeClr val="bg1"/>
                </a:solidFill>
                <a:latin typeface="Arial" panose="020B0604020202020204" pitchFamily="34" charset="0"/>
                <a:cs typeface="Arial" panose="020B0604020202020204" pitchFamily="34" charset="0"/>
              </a:rPr>
              <a:t>Phonon-only</a:t>
            </a:r>
            <a:endParaRPr kumimoji="0" lang="zh-CN" altLang="en-US" sz="18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endParaRPr>
          </a:p>
        </p:txBody>
      </p:sp>
      <p:sp>
        <p:nvSpPr>
          <p:cNvPr id="22" name="文本框 21">
            <a:extLst>
              <a:ext uri="{FF2B5EF4-FFF2-40B4-BE49-F238E27FC236}">
                <a16:creationId xmlns:a16="http://schemas.microsoft.com/office/drawing/2014/main" id="{27DE2BFB-B01C-4412-B503-BDE7E3E0571D}"/>
              </a:ext>
            </a:extLst>
          </p:cNvPr>
          <p:cNvSpPr txBox="1"/>
          <p:nvPr/>
        </p:nvSpPr>
        <p:spPr>
          <a:xfrm rot="5400000">
            <a:off x="4589068" y="2696732"/>
            <a:ext cx="215108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dirty="0">
                <a:solidFill>
                  <a:schemeClr val="bg1"/>
                </a:solidFill>
                <a:latin typeface="Arial" panose="020B0604020202020204" pitchFamily="34" charset="0"/>
                <a:cs typeface="Arial" panose="020B0604020202020204" pitchFamily="34" charset="0"/>
              </a:rPr>
              <a:t>Phonon-ionization</a:t>
            </a:r>
            <a:endParaRPr kumimoji="0" lang="zh-CN" altLang="en-US" sz="18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endParaRPr>
          </a:p>
        </p:txBody>
      </p:sp>
      <p:sp>
        <p:nvSpPr>
          <p:cNvPr id="23" name="文本框 22">
            <a:extLst>
              <a:ext uri="{FF2B5EF4-FFF2-40B4-BE49-F238E27FC236}">
                <a16:creationId xmlns:a16="http://schemas.microsoft.com/office/drawing/2014/main" id="{99726F2C-48E0-4116-94DD-8018C711B8B8}"/>
              </a:ext>
            </a:extLst>
          </p:cNvPr>
          <p:cNvSpPr txBox="1"/>
          <p:nvPr/>
        </p:nvSpPr>
        <p:spPr>
          <a:xfrm rot="5400000">
            <a:off x="7244407" y="2851658"/>
            <a:ext cx="215108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dirty="0">
                <a:solidFill>
                  <a:schemeClr val="bg1"/>
                </a:solidFill>
                <a:latin typeface="Arial" panose="020B0604020202020204" pitchFamily="34" charset="0"/>
                <a:cs typeface="Arial" panose="020B0604020202020204" pitchFamily="34" charset="0"/>
              </a:rPr>
              <a:t>Phonon-light</a:t>
            </a:r>
            <a:endParaRPr kumimoji="0" lang="zh-CN" altLang="en-US" sz="18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endParaRPr>
          </a:p>
        </p:txBody>
      </p:sp>
      <p:sp>
        <p:nvSpPr>
          <p:cNvPr id="24" name="文本框 23">
            <a:extLst>
              <a:ext uri="{FF2B5EF4-FFF2-40B4-BE49-F238E27FC236}">
                <a16:creationId xmlns:a16="http://schemas.microsoft.com/office/drawing/2014/main" id="{C21C887C-7813-4625-93AB-470D532E8A3F}"/>
              </a:ext>
            </a:extLst>
          </p:cNvPr>
          <p:cNvSpPr txBox="1"/>
          <p:nvPr/>
        </p:nvSpPr>
        <p:spPr>
          <a:xfrm rot="5400000">
            <a:off x="9635945" y="2954198"/>
            <a:ext cx="215108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lang="en-US" altLang="zh-CN" dirty="0">
                <a:solidFill>
                  <a:schemeClr val="bg1"/>
                </a:solidFill>
                <a:latin typeface="Arial" panose="020B0604020202020204" pitchFamily="34" charset="0"/>
                <a:cs typeface="Arial" panose="020B0604020202020204" pitchFamily="34" charset="0"/>
              </a:rPr>
              <a:t>Phonon-light</a:t>
            </a:r>
            <a:endParaRPr kumimoji="0" lang="zh-CN" altLang="en-US" sz="1800" b="0" i="0" u="none" strike="noStrike" cap="none" spc="0" normalizeH="0" baseline="0" dirty="0">
              <a:ln>
                <a:noFill/>
              </a:ln>
              <a:solidFill>
                <a:schemeClr val="bg1"/>
              </a:solidFill>
              <a:effectLst/>
              <a:uFillTx/>
              <a:latin typeface="Arial" panose="020B0604020202020204" pitchFamily="34" charset="0"/>
              <a:cs typeface="Arial" panose="020B0604020202020204" pitchFamily="34" charset="0"/>
              <a:sym typeface="Century Gothic"/>
            </a:endParaRPr>
          </a:p>
        </p:txBody>
      </p:sp>
      <p:grpSp>
        <p:nvGrpSpPr>
          <p:cNvPr id="25" name="组合 24">
            <a:extLst>
              <a:ext uri="{FF2B5EF4-FFF2-40B4-BE49-F238E27FC236}">
                <a16:creationId xmlns:a16="http://schemas.microsoft.com/office/drawing/2014/main" id="{93878117-88E7-4F76-9511-CEBF14E66A66}"/>
              </a:ext>
            </a:extLst>
          </p:cNvPr>
          <p:cNvGrpSpPr/>
          <p:nvPr/>
        </p:nvGrpSpPr>
        <p:grpSpPr>
          <a:xfrm>
            <a:off x="8748766" y="3760321"/>
            <a:ext cx="3161573" cy="2468474"/>
            <a:chOff x="3100254" y="199387"/>
            <a:chExt cx="4206556" cy="3284369"/>
          </a:xfrm>
        </p:grpSpPr>
        <p:pic>
          <p:nvPicPr>
            <p:cNvPr id="26" name="图片 25">
              <a:extLst>
                <a:ext uri="{FF2B5EF4-FFF2-40B4-BE49-F238E27FC236}">
                  <a16:creationId xmlns:a16="http://schemas.microsoft.com/office/drawing/2014/main" id="{83D68978-635B-4656-9609-0AE7D8B08A2E}"/>
                </a:ext>
              </a:extLst>
            </p:cNvPr>
            <p:cNvPicPr>
              <a:picLocks noChangeAspect="1"/>
            </p:cNvPicPr>
            <p:nvPr/>
          </p:nvPicPr>
          <p:blipFill rotWithShape="1">
            <a:blip r:embed="rId6"/>
            <a:srcRect b="47695"/>
            <a:stretch/>
          </p:blipFill>
          <p:spPr>
            <a:xfrm>
              <a:off x="3100255" y="199387"/>
              <a:ext cx="4206555" cy="2946485"/>
            </a:xfrm>
            <a:prstGeom prst="rect">
              <a:avLst/>
            </a:prstGeom>
          </p:spPr>
        </p:pic>
        <p:pic>
          <p:nvPicPr>
            <p:cNvPr id="27" name="图片 26">
              <a:extLst>
                <a:ext uri="{FF2B5EF4-FFF2-40B4-BE49-F238E27FC236}">
                  <a16:creationId xmlns:a16="http://schemas.microsoft.com/office/drawing/2014/main" id="{0EFB606E-6603-4623-8832-9471B9E83E6C}"/>
                </a:ext>
              </a:extLst>
            </p:cNvPr>
            <p:cNvPicPr>
              <a:picLocks noChangeAspect="1"/>
            </p:cNvPicPr>
            <p:nvPr/>
          </p:nvPicPr>
          <p:blipFill rotWithShape="1">
            <a:blip r:embed="rId6"/>
            <a:srcRect t="94002"/>
            <a:stretch/>
          </p:blipFill>
          <p:spPr>
            <a:xfrm>
              <a:off x="3100254" y="3145872"/>
              <a:ext cx="4206555" cy="337884"/>
            </a:xfrm>
            <a:prstGeom prst="rect">
              <a:avLst/>
            </a:prstGeom>
          </p:spPr>
        </p:pic>
        <p:sp>
          <p:nvSpPr>
            <p:cNvPr id="28" name="矩形 27">
              <a:extLst>
                <a:ext uri="{FF2B5EF4-FFF2-40B4-BE49-F238E27FC236}">
                  <a16:creationId xmlns:a16="http://schemas.microsoft.com/office/drawing/2014/main" id="{D8638C26-701E-42CE-BCC6-0B48DD76FDC9}"/>
                </a:ext>
              </a:extLst>
            </p:cNvPr>
            <p:cNvSpPr/>
            <p:nvPr/>
          </p:nvSpPr>
          <p:spPr>
            <a:xfrm>
              <a:off x="3271706" y="3045204"/>
              <a:ext cx="302004" cy="109057"/>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8">
            <a:extLst>
              <a:ext uri="{FF2B5EF4-FFF2-40B4-BE49-F238E27FC236}">
                <a16:creationId xmlns:a16="http://schemas.microsoft.com/office/drawing/2014/main" id="{E01A8A38-7B09-4537-B130-C253A0F06C5B}"/>
              </a:ext>
            </a:extLst>
          </p:cNvPr>
          <p:cNvSpPr txBox="1"/>
          <p:nvPr/>
        </p:nvSpPr>
        <p:spPr>
          <a:xfrm>
            <a:off x="8991116" y="6264113"/>
            <a:ext cx="2657136"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it-IT" altLang="zh-CN" sz="1800" b="0" i="1"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PRD 110, 072006 (2024)</a:t>
            </a:r>
          </a:p>
          <a:p>
            <a:pPr marL="0" marR="0" indent="0" algn="l" defTabSz="457200" rtl="0" fontAlgn="auto" latinLnBrk="0" hangingPunct="0">
              <a:lnSpc>
                <a:spcPct val="100000"/>
              </a:lnSpc>
              <a:spcBef>
                <a:spcPts val="0"/>
              </a:spcBef>
              <a:spcAft>
                <a:spcPts val="0"/>
              </a:spcAft>
              <a:buClrTx/>
              <a:buSzTx/>
              <a:buFontTx/>
              <a:buNone/>
              <a:tabLst/>
            </a:pPr>
            <a:r>
              <a:rPr kumimoji="0" lang="it-IT" altLang="zh-CN" sz="1800" b="0" i="1"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rPr>
              <a:t>arXiv:2307.11877</a:t>
            </a:r>
            <a:endParaRPr kumimoji="0" lang="zh-CN" altLang="en-US" sz="1800" b="0" i="1" u="none" strike="noStrike" cap="none" spc="0" normalizeH="0" baseline="0" dirty="0">
              <a:ln>
                <a:noFill/>
              </a:ln>
              <a:solidFill>
                <a:srgbClr val="FFFFFF"/>
              </a:solidFill>
              <a:effectLst/>
              <a:uFillTx/>
              <a:latin typeface="Arial" panose="020B0604020202020204" pitchFamily="34" charset="0"/>
              <a:cs typeface="Arial" panose="020B0604020202020204" pitchFamily="34" charset="0"/>
              <a:sym typeface="Century Gothic"/>
            </a:endParaRPr>
          </a:p>
        </p:txBody>
      </p:sp>
    </p:spTree>
    <p:extLst>
      <p:ext uri="{BB962C8B-B14F-4D97-AF65-F5344CB8AC3E}">
        <p14:creationId xmlns:p14="http://schemas.microsoft.com/office/powerpoint/2010/main" val="265350726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 name="标题 1"/>
          <p:cNvSpPr txBox="1">
            <a:spLocks noGrp="1"/>
          </p:cNvSpPr>
          <p:nvPr>
            <p:ph type="title"/>
          </p:nvPr>
        </p:nvSpPr>
        <p:spPr>
          <a:xfrm>
            <a:off x="4838700" y="381000"/>
            <a:ext cx="6667500" cy="762001"/>
          </a:xfrm>
          <a:prstGeom prst="rect">
            <a:avLst/>
          </a:prstGeom>
        </p:spPr>
        <p:txBody>
          <a:bodyPr/>
          <a:lstStyle>
            <a:lvl1pPr defTabSz="832104">
              <a:defRPr sz="3276"/>
            </a:lvl1pPr>
          </a:lstStyle>
          <a:p>
            <a:r>
              <a:t>Low mass DM detection techniques</a:t>
            </a:r>
          </a:p>
        </p:txBody>
      </p:sp>
      <p:sp>
        <p:nvSpPr>
          <p:cNvPr id="506" name="灯片编号占位符 3"/>
          <p:cNvSpPr txBox="1">
            <a:spLocks noGrp="1"/>
          </p:cNvSpPr>
          <p:nvPr>
            <p:ph type="sldNum" sz="quarter" idx="2"/>
          </p:nvPr>
        </p:nvSpPr>
        <p:spPr>
          <a:xfrm>
            <a:off x="11946597" y="6546067"/>
            <a:ext cx="245404" cy="22698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pic>
        <p:nvPicPr>
          <p:cNvPr id="507" name="图片 5" descr="图片 5"/>
          <p:cNvPicPr>
            <a:picLocks noChangeAspect="1"/>
          </p:cNvPicPr>
          <p:nvPr/>
        </p:nvPicPr>
        <p:blipFill>
          <a:blip r:embed="rId2"/>
          <a:stretch>
            <a:fillRect/>
          </a:stretch>
        </p:blipFill>
        <p:spPr>
          <a:xfrm>
            <a:off x="807165" y="1431463"/>
            <a:ext cx="7169777" cy="5157563"/>
          </a:xfrm>
          <a:prstGeom prst="rect">
            <a:avLst/>
          </a:prstGeom>
          <a:ln w="12700">
            <a:miter lim="400000"/>
          </a:ln>
        </p:spPr>
      </p:pic>
      <p:sp>
        <p:nvSpPr>
          <p:cNvPr id="508" name="文本框 6"/>
          <p:cNvSpPr txBox="1"/>
          <p:nvPr/>
        </p:nvSpPr>
        <p:spPr>
          <a:xfrm>
            <a:off x="3577614" y="1543489"/>
            <a:ext cx="3136527"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latin typeface="Arial"/>
                <a:ea typeface="Arial"/>
                <a:cs typeface="Arial"/>
                <a:sym typeface="Arial"/>
              </a:defRPr>
            </a:lvl1pPr>
          </a:lstStyle>
          <a:p>
            <a:r>
              <a:t>2203.08297 US Snowmass</a:t>
            </a:r>
          </a:p>
        </p:txBody>
      </p:sp>
      <p:grpSp>
        <p:nvGrpSpPr>
          <p:cNvPr id="520" name="组合 7"/>
          <p:cNvGrpSpPr/>
          <p:nvPr/>
        </p:nvGrpSpPr>
        <p:grpSpPr>
          <a:xfrm>
            <a:off x="8773612" y="4361076"/>
            <a:ext cx="2854063" cy="2016431"/>
            <a:chOff x="0" y="0"/>
            <a:chExt cx="2854062" cy="2016429"/>
          </a:xfrm>
        </p:grpSpPr>
        <p:sp>
          <p:nvSpPr>
            <p:cNvPr id="509" name="矩形 8"/>
            <p:cNvSpPr/>
            <p:nvPr/>
          </p:nvSpPr>
          <p:spPr>
            <a:xfrm>
              <a:off x="-1" y="1"/>
              <a:ext cx="2854064" cy="2016429"/>
            </a:xfrm>
            <a:prstGeom prst="rect">
              <a:avLst/>
            </a:prstGeom>
            <a:solidFill>
              <a:srgbClr val="FFFFFF"/>
            </a:solidFill>
            <a:ln w="12700" cap="flat">
              <a:solidFill>
                <a:srgbClr val="FFFFFF"/>
              </a:solidFill>
              <a:prstDash val="solid"/>
              <a:round/>
            </a:ln>
            <a:effectLst/>
          </p:spPr>
          <p:txBody>
            <a:bodyPr wrap="square" lIns="45719" tIns="45719" rIns="45719" bIns="45719" numCol="1" anchor="ctr">
              <a:noAutofit/>
            </a:bodyPr>
            <a:lstStyle/>
            <a:p>
              <a:pPr algn="ctr">
                <a:defRPr>
                  <a:solidFill>
                    <a:srgbClr val="FFFFFF"/>
                  </a:solidFill>
                </a:defRPr>
              </a:pPr>
              <a:endParaRPr/>
            </a:p>
          </p:txBody>
        </p:sp>
        <p:sp>
          <p:nvSpPr>
            <p:cNvPr id="510" name="直接箭头连接符 9"/>
            <p:cNvSpPr/>
            <p:nvPr/>
          </p:nvSpPr>
          <p:spPr>
            <a:xfrm>
              <a:off x="248830" y="494971"/>
              <a:ext cx="1142821" cy="388299"/>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pPr>
                <a:defRPr>
                  <a:solidFill>
                    <a:srgbClr val="FFFFFF"/>
                  </a:solidFill>
                </a:defRPr>
              </a:pPr>
              <a:endParaRPr/>
            </a:p>
          </p:txBody>
        </p:sp>
        <p:grpSp>
          <p:nvGrpSpPr>
            <p:cNvPr id="513" name="Picture 2"/>
            <p:cNvGrpSpPr/>
            <p:nvPr/>
          </p:nvGrpSpPr>
          <p:grpSpPr>
            <a:xfrm>
              <a:off x="1391651" y="628795"/>
              <a:ext cx="1119417" cy="1069880"/>
              <a:chOff x="0" y="0"/>
              <a:chExt cx="1119416" cy="1069878"/>
            </a:xfrm>
          </p:grpSpPr>
          <p:sp>
            <p:nvSpPr>
              <p:cNvPr id="511" name="Rectangle"/>
              <p:cNvSpPr/>
              <p:nvPr/>
            </p:nvSpPr>
            <p:spPr>
              <a:xfrm>
                <a:off x="0" y="0"/>
                <a:ext cx="1119417" cy="1069879"/>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512" name="image65.png" descr="image65.png"/>
              <p:cNvPicPr>
                <a:picLocks noChangeAspect="1"/>
              </p:cNvPicPr>
              <p:nvPr/>
            </p:nvPicPr>
            <p:blipFill>
              <a:blip r:embed="rId3"/>
              <a:stretch>
                <a:fillRect/>
              </a:stretch>
            </p:blipFill>
            <p:spPr>
              <a:xfrm>
                <a:off x="0" y="0"/>
                <a:ext cx="1119417" cy="1069879"/>
              </a:xfrm>
              <a:prstGeom prst="rect">
                <a:avLst/>
              </a:prstGeom>
              <a:ln w="12700" cap="flat">
                <a:noFill/>
                <a:miter lim="400000"/>
              </a:ln>
              <a:effectLst/>
            </p:spPr>
          </p:pic>
        </p:grpSp>
        <p:sp>
          <p:nvSpPr>
            <p:cNvPr id="514" name="直接箭头连接符 11"/>
            <p:cNvSpPr/>
            <p:nvPr/>
          </p:nvSpPr>
          <p:spPr>
            <a:xfrm flipV="1">
              <a:off x="1384089" y="112026"/>
              <a:ext cx="524926" cy="771245"/>
            </a:xfrm>
            <a:prstGeom prst="line">
              <a:avLst/>
            </a:prstGeom>
            <a:noFill/>
            <a:ln w="38100" cap="flat">
              <a:solidFill>
                <a:srgbClr val="000000"/>
              </a:solidFill>
              <a:prstDash val="solid"/>
              <a:round/>
              <a:tailEnd type="triangle" w="med" len="med"/>
            </a:ln>
            <a:effectLst/>
          </p:spPr>
          <p:txBody>
            <a:bodyPr wrap="square" lIns="45719" tIns="45719" rIns="45719" bIns="45719" numCol="1" anchor="t">
              <a:noAutofit/>
            </a:bodyPr>
            <a:lstStyle/>
            <a:p>
              <a:pPr>
                <a:defRPr>
                  <a:solidFill>
                    <a:srgbClr val="FFFFFF"/>
                  </a:solidFill>
                </a:defRPr>
              </a:pPr>
              <a:endParaRPr/>
            </a:p>
          </p:txBody>
        </p:sp>
        <p:pic>
          <p:nvPicPr>
            <p:cNvPr id="515" name="图片 12" descr="图片 12"/>
            <p:cNvPicPr>
              <a:picLocks noChangeAspect="1"/>
            </p:cNvPicPr>
            <p:nvPr/>
          </p:nvPicPr>
          <p:blipFill>
            <a:blip r:embed="rId4"/>
            <a:stretch>
              <a:fillRect/>
            </a:stretch>
          </p:blipFill>
          <p:spPr>
            <a:xfrm>
              <a:off x="1199640" y="1238227"/>
              <a:ext cx="115374" cy="89887"/>
            </a:xfrm>
            <a:prstGeom prst="rect">
              <a:avLst/>
            </a:prstGeom>
            <a:ln w="12700" cap="flat">
              <a:noFill/>
              <a:miter lim="400000"/>
            </a:ln>
            <a:effectLst/>
          </p:spPr>
        </p:pic>
        <p:sp>
          <p:nvSpPr>
            <p:cNvPr id="516" name="直接箭头连接符 13"/>
            <p:cNvSpPr/>
            <p:nvPr/>
          </p:nvSpPr>
          <p:spPr>
            <a:xfrm flipH="1">
              <a:off x="590286" y="1305464"/>
              <a:ext cx="609355" cy="393211"/>
            </a:xfrm>
            <a:prstGeom prst="line">
              <a:avLst/>
            </a:prstGeom>
            <a:noFill/>
            <a:ln w="38100" cap="flat">
              <a:solidFill>
                <a:srgbClr val="3366CC"/>
              </a:solidFill>
              <a:prstDash val="solid"/>
              <a:round/>
              <a:tailEnd type="triangle" w="med" len="med"/>
            </a:ln>
            <a:effectLst/>
          </p:spPr>
          <p:txBody>
            <a:bodyPr wrap="square" lIns="45719" tIns="45719" rIns="45719" bIns="45719" numCol="1" anchor="t">
              <a:noAutofit/>
            </a:bodyPr>
            <a:lstStyle/>
            <a:p>
              <a:pPr>
                <a:defRPr>
                  <a:solidFill>
                    <a:srgbClr val="FFFFFF"/>
                  </a:solidFill>
                </a:defRPr>
              </a:pPr>
              <a:endParaRPr/>
            </a:p>
          </p:txBody>
        </p:sp>
        <p:sp>
          <p:nvSpPr>
            <p:cNvPr id="517" name="文本框 14"/>
            <p:cNvSpPr txBox="1"/>
            <p:nvPr/>
          </p:nvSpPr>
          <p:spPr>
            <a:xfrm>
              <a:off x="245193" y="270919"/>
              <a:ext cx="459654" cy="3506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lvl1pPr>
                <a:defRPr b="1">
                  <a:latin typeface="Arial"/>
                  <a:ea typeface="Arial"/>
                  <a:cs typeface="Arial"/>
                  <a:sym typeface="Arial"/>
                </a:defRPr>
              </a:lvl1pPr>
            </a:lstStyle>
            <a:p>
              <a:r>
                <a:t>DM</a:t>
              </a:r>
            </a:p>
          </p:txBody>
        </p:sp>
        <p:sp>
          <p:nvSpPr>
            <p:cNvPr id="518" name="文本框 15"/>
            <p:cNvSpPr txBox="1"/>
            <p:nvPr/>
          </p:nvSpPr>
          <p:spPr>
            <a:xfrm>
              <a:off x="1954734" y="-1"/>
              <a:ext cx="523167" cy="3506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lvl1pPr>
                <a:defRPr b="1">
                  <a:latin typeface="Arial"/>
                  <a:ea typeface="Arial"/>
                  <a:cs typeface="Arial"/>
                  <a:sym typeface="Arial"/>
                </a:defRPr>
              </a:lvl1pPr>
            </a:lstStyle>
            <a:p>
              <a:r>
                <a:rPr dirty="0"/>
                <a:t>DM’</a:t>
              </a:r>
            </a:p>
          </p:txBody>
        </p:sp>
        <p:sp>
          <p:nvSpPr>
            <p:cNvPr id="519" name="文本框 16"/>
            <p:cNvSpPr txBox="1"/>
            <p:nvPr/>
          </p:nvSpPr>
          <p:spPr>
            <a:xfrm>
              <a:off x="636005" y="1633499"/>
              <a:ext cx="294790" cy="3506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lvl1pPr>
                <a:defRPr b="1">
                  <a:solidFill>
                    <a:srgbClr val="3366CC"/>
                  </a:solidFill>
                  <a:latin typeface="Arial"/>
                  <a:ea typeface="Arial"/>
                  <a:cs typeface="Arial"/>
                  <a:sym typeface="Arial"/>
                </a:defRPr>
              </a:lvl1pPr>
            </a:lstStyle>
            <a:p>
              <a:r>
                <a:t>e’</a:t>
              </a:r>
            </a:p>
          </p:txBody>
        </p:sp>
      </p:grpSp>
      <p:sp>
        <p:nvSpPr>
          <p:cNvPr id="521" name="文本框 17"/>
          <p:cNvSpPr txBox="1"/>
          <p:nvPr/>
        </p:nvSpPr>
        <p:spPr>
          <a:xfrm>
            <a:off x="8773614" y="1563137"/>
            <a:ext cx="3172983" cy="25545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2000">
                <a:solidFill>
                  <a:srgbClr val="FFFFFF"/>
                </a:solidFill>
                <a:latin typeface="Arial"/>
                <a:ea typeface="Arial"/>
                <a:cs typeface="Arial"/>
                <a:sym typeface="Arial"/>
              </a:defRPr>
            </a:lvl1pPr>
          </a:lstStyle>
          <a:p>
            <a:r>
              <a:rPr lang="en-US" sz="2400" dirty="0">
                <a:solidFill>
                  <a:srgbClr val="FFFF00"/>
                </a:solidFill>
              </a:rPr>
              <a:t>Approach2: electron as target, with a</a:t>
            </a:r>
            <a:r>
              <a:rPr sz="2400" dirty="0">
                <a:solidFill>
                  <a:srgbClr val="FFFF00"/>
                </a:solidFill>
              </a:rPr>
              <a:t>tomic inelastic scattering: accessing full DM KE-binding. </a:t>
            </a:r>
            <a:endParaRPr lang="en-US" sz="2400" dirty="0">
              <a:solidFill>
                <a:srgbClr val="FFFF00"/>
              </a:solidFill>
            </a:endParaRPr>
          </a:p>
          <a:p>
            <a:r>
              <a:rPr dirty="0"/>
              <a:t>Essig, </a:t>
            </a:r>
            <a:r>
              <a:rPr dirty="0" err="1"/>
              <a:t>Mardon</a:t>
            </a:r>
            <a:r>
              <a:rPr dirty="0"/>
              <a:t>, </a:t>
            </a:r>
            <a:r>
              <a:rPr dirty="0" err="1"/>
              <a:t>Volansky</a:t>
            </a:r>
            <a:r>
              <a:rPr dirty="0"/>
              <a:t>, </a:t>
            </a:r>
            <a:r>
              <a:rPr i="1" dirty="0"/>
              <a:t>PRD 85,  076007 (2012)</a:t>
            </a:r>
          </a:p>
        </p:txBody>
      </p:sp>
      <p:sp>
        <p:nvSpPr>
          <p:cNvPr id="522" name="直接连接符 18"/>
          <p:cNvSpPr/>
          <p:nvPr/>
        </p:nvSpPr>
        <p:spPr>
          <a:xfrm flipH="1">
            <a:off x="8295860" y="1386956"/>
            <a:ext cx="1" cy="5202070"/>
          </a:xfrm>
          <a:prstGeom prst="line">
            <a:avLst/>
          </a:prstGeom>
          <a:ln w="19050">
            <a:solidFill>
              <a:srgbClr val="FFFFFF"/>
            </a:solidFill>
          </a:ln>
        </p:spPr>
        <p:txBody>
          <a:bodyPr lIns="45719" rIns="45719"/>
          <a:lstStyle/>
          <a:p>
            <a:pPr>
              <a:defRPr>
                <a:solidFill>
                  <a:srgbClr val="FFFFFF"/>
                </a:solidFill>
              </a:defRPr>
            </a:pPr>
            <a:endParaRPr/>
          </a:p>
        </p:txBody>
      </p:sp>
      <p:sp>
        <p:nvSpPr>
          <p:cNvPr id="523" name="直接连接符 4"/>
          <p:cNvSpPr/>
          <p:nvPr/>
        </p:nvSpPr>
        <p:spPr>
          <a:xfrm>
            <a:off x="1719469" y="3429000"/>
            <a:ext cx="6082750" cy="0"/>
          </a:xfrm>
          <a:prstGeom prst="line">
            <a:avLst/>
          </a:prstGeom>
          <a:ln w="38100">
            <a:solidFill>
              <a:schemeClr val="accent1"/>
            </a:solidFill>
            <a:prstDash val="dash"/>
          </a:ln>
        </p:spPr>
        <p:txBody>
          <a:bodyPr lIns="45719" rIns="45719"/>
          <a:lstStyle/>
          <a:p>
            <a:pPr>
              <a:defRPr>
                <a:solidFill>
                  <a:srgbClr val="FFFFFF"/>
                </a:solidFill>
              </a:defRPr>
            </a:pPr>
            <a:endParaRPr/>
          </a:p>
        </p:txBody>
      </p:sp>
      <p:cxnSp>
        <p:nvCxnSpPr>
          <p:cNvPr id="3" name="直接连接符 2">
            <a:extLst>
              <a:ext uri="{FF2B5EF4-FFF2-40B4-BE49-F238E27FC236}">
                <a16:creationId xmlns:a16="http://schemas.microsoft.com/office/drawing/2014/main" id="{FC9F0B10-0343-42CD-8103-D6C24389CC5D}"/>
              </a:ext>
            </a:extLst>
          </p:cNvPr>
          <p:cNvCxnSpPr/>
          <p:nvPr/>
        </p:nvCxnSpPr>
        <p:spPr>
          <a:xfrm flipV="1">
            <a:off x="4730547" y="1509545"/>
            <a:ext cx="0" cy="4451088"/>
          </a:xfrm>
          <a:prstGeom prst="line">
            <a:avLst/>
          </a:prstGeom>
          <a:noFill/>
          <a:ln w="38100" cap="flat">
            <a:solidFill>
              <a:schemeClr val="accent1"/>
            </a:solidFill>
            <a:prstDash val="dash"/>
            <a:round/>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898647719"/>
      </p:ext>
    </p:extLst>
  </p:cSld>
  <p:clrMapOvr>
    <a:masterClrMapping/>
  </p:clrMapOvr>
  <p:transition spd="med"/>
</p:sld>
</file>

<file path=ppt/theme/theme1.xml><?xml version="1.0" encoding="utf-8"?>
<a:theme xmlns:a="http://schemas.openxmlformats.org/drawingml/2006/main" name="水汽尾迹">
  <a:themeElements>
    <a:clrScheme name="水汽尾迹">
      <a:dk1>
        <a:srgbClr val="000000"/>
      </a:dk1>
      <a:lt1>
        <a:srgbClr val="000000"/>
      </a:lt1>
      <a:dk2>
        <a:srgbClr val="A7A7A7"/>
      </a:dk2>
      <a:lt2>
        <a:srgbClr val="535353"/>
      </a:lt2>
      <a:accent1>
        <a:srgbClr val="DF2E28"/>
      </a:accent1>
      <a:accent2>
        <a:srgbClr val="FE801A"/>
      </a:accent2>
      <a:accent3>
        <a:srgbClr val="E9BF35"/>
      </a:accent3>
      <a:accent4>
        <a:srgbClr val="81BB42"/>
      </a:accent4>
      <a:accent5>
        <a:srgbClr val="32C7A9"/>
      </a:accent5>
      <a:accent6>
        <a:srgbClr val="4A9BDC"/>
      </a:accent6>
      <a:hlink>
        <a:srgbClr val="0000FF"/>
      </a:hlink>
      <a:folHlink>
        <a:srgbClr val="FF00FF"/>
      </a:folHlink>
    </a:clrScheme>
    <a:fontScheme name="水汽尾迹">
      <a:majorFont>
        <a:latin typeface="Calibri"/>
        <a:ea typeface="Calibri"/>
        <a:cs typeface="Calibri"/>
      </a:majorFont>
      <a:minorFont>
        <a:latin typeface="Helvetica"/>
        <a:ea typeface="Helvetica"/>
        <a:cs typeface="Helvetica"/>
      </a:minorFont>
    </a:fontScheme>
    <a:fmtScheme name="水汽尾迹">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水汽尾迹">
  <a:themeElements>
    <a:clrScheme name="水汽尾迹">
      <a:dk1>
        <a:srgbClr val="000000"/>
      </a:dk1>
      <a:lt1>
        <a:srgbClr val="FFFFFF"/>
      </a:lt1>
      <a:dk2>
        <a:srgbClr val="A7A7A7"/>
      </a:dk2>
      <a:lt2>
        <a:srgbClr val="535353"/>
      </a:lt2>
      <a:accent1>
        <a:srgbClr val="DF2E28"/>
      </a:accent1>
      <a:accent2>
        <a:srgbClr val="FE801A"/>
      </a:accent2>
      <a:accent3>
        <a:srgbClr val="E9BF35"/>
      </a:accent3>
      <a:accent4>
        <a:srgbClr val="81BB42"/>
      </a:accent4>
      <a:accent5>
        <a:srgbClr val="32C7A9"/>
      </a:accent5>
      <a:accent6>
        <a:srgbClr val="4A9BDC"/>
      </a:accent6>
      <a:hlink>
        <a:srgbClr val="0000FF"/>
      </a:hlink>
      <a:folHlink>
        <a:srgbClr val="FF00FF"/>
      </a:folHlink>
    </a:clrScheme>
    <a:fontScheme name="水汽尾迹">
      <a:majorFont>
        <a:latin typeface="Calibri"/>
        <a:ea typeface="Calibri"/>
        <a:cs typeface="Calibri"/>
      </a:majorFont>
      <a:minorFont>
        <a:latin typeface="Helvetica"/>
        <a:ea typeface="Helvetica"/>
        <a:cs typeface="Helvetica"/>
      </a:minorFont>
    </a:fontScheme>
    <a:fmtScheme name="水汽尾迹">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12254</TotalTime>
  <Words>1915</Words>
  <Application>Microsoft Office PowerPoint</Application>
  <PresentationFormat>宽屏</PresentationFormat>
  <Paragraphs>276</Paragraphs>
  <Slides>50</Slides>
  <Notes>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50</vt:i4>
      </vt:variant>
    </vt:vector>
  </HeadingPairs>
  <TitlesOfParts>
    <vt:vector size="58" baseType="lpstr">
      <vt:lpstr>-apple-system</vt:lpstr>
      <vt:lpstr>Microsoft YaHei</vt:lpstr>
      <vt:lpstr>Arial</vt:lpstr>
      <vt:lpstr>Calibri</vt:lpstr>
      <vt:lpstr>Cambria Math</vt:lpstr>
      <vt:lpstr>Century Gothic</vt:lpstr>
      <vt:lpstr>Helvetica</vt:lpstr>
      <vt:lpstr>水汽尾迹</vt:lpstr>
      <vt:lpstr>Physics with Deep Underground Dark Matter Detectors</vt:lpstr>
      <vt:lpstr>DM: low hanging fruit?</vt:lpstr>
      <vt:lpstr>The WIMP Miracle</vt:lpstr>
      <vt:lpstr>Away from Standard WIMP: the dark sector</vt:lpstr>
      <vt:lpstr>Global status: hide &amp; seek</vt:lpstr>
      <vt:lpstr>Low mass DM detection techniques</vt:lpstr>
      <vt:lpstr>CRESST-III (phonon+light)</vt:lpstr>
      <vt:lpstr>TESSERACT</vt:lpstr>
      <vt:lpstr>Low mass DM detection techniques</vt:lpstr>
      <vt:lpstr>SuperCDMS</vt:lpstr>
      <vt:lpstr>Skipper CCD</vt:lpstr>
      <vt:lpstr>SENSEI @ SNOLab</vt:lpstr>
      <vt:lpstr>DAMIC-M</vt:lpstr>
      <vt:lpstr>Challenge: low energy excesses</vt:lpstr>
      <vt:lpstr>Global status: hide &amp; seek</vt:lpstr>
      <vt:lpstr>Nobel-liquid dual-phase time projection chamber</vt:lpstr>
      <vt:lpstr>Global Ar Collaboration</vt:lpstr>
      <vt:lpstr>Progress of DS-20K @ LNGS</vt:lpstr>
      <vt:lpstr>Underground Ar (suppress 39Ar)!</vt:lpstr>
      <vt:lpstr>Liquid xenon experiments</vt:lpstr>
      <vt:lpstr>PandaX-4T, 1.5 tonne*year, blinded analysis，Run0+1</vt:lpstr>
      <vt:lpstr>XENONnT: 3.1tonne*year</vt:lpstr>
      <vt:lpstr>LZ 4.2 tonne*year</vt:lpstr>
      <vt:lpstr>Spin-dependent interactions</vt:lpstr>
      <vt:lpstr>ER data also powerful</vt:lpstr>
      <vt:lpstr>Accessing light DM: S2-only</vt:lpstr>
      <vt:lpstr>Tight limits on DM-e scattering</vt:lpstr>
      <vt:lpstr>Accessing light DM: Migdal effect</vt:lpstr>
      <vt:lpstr>S2-only + Migdal</vt:lpstr>
      <vt:lpstr>Grain-of-salt: seeing Migdal?</vt:lpstr>
      <vt:lpstr>Boosting via nucleon or electron</vt:lpstr>
      <vt:lpstr>What else can be done with these large LXe detectors?</vt:lpstr>
      <vt:lpstr>Coherent Neutrino-Nucleus Scattering</vt:lpstr>
      <vt:lpstr>Solar B8 neutrinos!</vt:lpstr>
      <vt:lpstr>Majorana Neutrino and 0vDBD</vt:lpstr>
      <vt:lpstr>Natural xenon: multiple DBD targets</vt:lpstr>
      <vt:lpstr>134Xe: a unique blessing</vt:lpstr>
      <vt:lpstr>Precise measurement of 136Xe 2vDBD</vt:lpstr>
      <vt:lpstr>Search for Xe136 0vDBD</vt:lpstr>
      <vt:lpstr>Global efforts on Majorana neutrino mass</vt:lpstr>
      <vt:lpstr>Next Generation</vt:lpstr>
      <vt:lpstr>Next Generation</vt:lpstr>
      <vt:lpstr>Physical background dominated</vt:lpstr>
      <vt:lpstr>Scientific potential</vt:lpstr>
      <vt:lpstr>Scientific potential</vt:lpstr>
      <vt:lpstr>Scientific potential</vt:lpstr>
      <vt:lpstr>Next future development</vt:lpstr>
      <vt:lpstr>Summary</vt:lpstr>
      <vt:lpstr>Detector characterization highlights</vt:lpstr>
      <vt:lpstr>CONUS+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Dark matter laboratory search overview</dc:title>
  <dc:creator>jliu</dc:creator>
  <cp:lastModifiedBy>Jianglai Liu</cp:lastModifiedBy>
  <cp:revision>129</cp:revision>
  <dcterms:modified xsi:type="dcterms:W3CDTF">2025-05-19T12:04:34Z</dcterms:modified>
</cp:coreProperties>
</file>