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1"/>
  </p:notesMasterIdLst>
  <p:sldIdLst>
    <p:sldId id="256" r:id="rId2"/>
    <p:sldId id="4181" r:id="rId3"/>
    <p:sldId id="1132" r:id="rId4"/>
    <p:sldId id="1087" r:id="rId5"/>
    <p:sldId id="1084" r:id="rId6"/>
    <p:sldId id="1070" r:id="rId7"/>
    <p:sldId id="4149" r:id="rId8"/>
    <p:sldId id="262" r:id="rId9"/>
    <p:sldId id="4176" r:id="rId10"/>
    <p:sldId id="4165" r:id="rId11"/>
    <p:sldId id="4156" r:id="rId12"/>
    <p:sldId id="4150" r:id="rId13"/>
    <p:sldId id="4157" r:id="rId14"/>
    <p:sldId id="414" r:id="rId15"/>
    <p:sldId id="4164" r:id="rId16"/>
    <p:sldId id="4168" r:id="rId17"/>
    <p:sldId id="4163" r:id="rId18"/>
    <p:sldId id="4162" r:id="rId19"/>
    <p:sldId id="4152" r:id="rId20"/>
    <p:sldId id="415" r:id="rId21"/>
    <p:sldId id="4167" r:id="rId22"/>
    <p:sldId id="4166" r:id="rId23"/>
    <p:sldId id="1101" r:id="rId24"/>
    <p:sldId id="4182" r:id="rId25"/>
    <p:sldId id="4169" r:id="rId26"/>
    <p:sldId id="4170" r:id="rId27"/>
    <p:sldId id="4171" r:id="rId28"/>
    <p:sldId id="4172" r:id="rId29"/>
    <p:sldId id="4177" r:id="rId30"/>
    <p:sldId id="4159" r:id="rId31"/>
    <p:sldId id="4173" r:id="rId32"/>
    <p:sldId id="4178" r:id="rId33"/>
    <p:sldId id="4175" r:id="rId34"/>
    <p:sldId id="4161" r:id="rId35"/>
    <p:sldId id="4180" r:id="rId36"/>
    <p:sldId id="4179" r:id="rId37"/>
    <p:sldId id="4155" r:id="rId38"/>
    <p:sldId id="4183" r:id="rId39"/>
    <p:sldId id="1108" r:id="rId4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024"/>
    <p:restoredTop sz="94930"/>
  </p:normalViewPr>
  <p:slideViewPr>
    <p:cSldViewPr snapToGrid="0" snapToObjects="1">
      <p:cViewPr>
        <p:scale>
          <a:sx n="90" d="100"/>
          <a:sy n="90" d="100"/>
        </p:scale>
        <p:origin x="432" y="-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287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Storage ring experiments. Muons decay, live longer in experiment if moving</a:t>
            </a:r>
          </a:p>
        </p:txBody>
      </p:sp>
    </p:spTree>
    <p:extLst>
      <p:ext uri="{BB962C8B-B14F-4D97-AF65-F5344CB8AC3E}">
        <p14:creationId xmlns:p14="http://schemas.microsoft.com/office/powerpoint/2010/main" val="3220922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468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 part from imaginary part. Imaginary part is related to cross section by optical theorem</a:t>
            </a:r>
          </a:p>
        </p:txBody>
      </p:sp>
    </p:spTree>
    <p:extLst>
      <p:ext uri="{BB962C8B-B14F-4D97-AF65-F5344CB8AC3E}">
        <p14:creationId xmlns:p14="http://schemas.microsoft.com/office/powerpoint/2010/main" val="2904443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Straightforward calculation on lattice</a:t>
            </a:r>
          </a:p>
        </p:txBody>
      </p:sp>
    </p:spTree>
    <p:extLst>
      <p:ext uri="{BB962C8B-B14F-4D97-AF65-F5344CB8AC3E}">
        <p14:creationId xmlns:p14="http://schemas.microsoft.com/office/powerpoint/2010/main" val="2718024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250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42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AD16E-C8F3-CA4F-A495-6BBDEBC2F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1685B-63CD-4B49-A28F-3CD29A5F8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C1D87-1040-5B48-A620-C52AE1599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464C-C6AE-B94C-AA70-0637E8006711}" type="datetime1">
              <a:rPr lang="en-US" smtClean="0"/>
              <a:t>5/18/25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2DAB1-89D0-1447-8A4B-19EEB5B4C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0C5B6-BA6F-624F-8C44-C0841EA1A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37911" y="9296400"/>
            <a:ext cx="322204" cy="348813"/>
          </a:xfrm>
        </p:spPr>
        <p:txBody>
          <a:bodyPr/>
          <a:lstStyle/>
          <a:p>
            <a:fld id="{80E9FF6C-AE0E-F445-99E1-AF7F888F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49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08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  <p:sldLayoutId id="2147483704" r:id="rId10"/>
    <p:sldLayoutId id="2147483744" r:id="rId11"/>
  </p:sldLayoutIdLst>
  <p:transition spd="med"/>
  <p:hf hdr="0" ftr="0" dt="0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2.png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emf"/><Relationship Id="rId5" Type="http://schemas.openxmlformats.org/officeDocument/2006/relationships/image" Target="../media/image14.png"/><Relationship Id="rId4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png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5.emf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4" Type="http://schemas.openxmlformats.org/officeDocument/2006/relationships/image" Target="../media/image26.emf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he muon anomalous magnetic moment and the hunt for new physics"/>
          <p:cNvSpPr txBox="1">
            <a:spLocks noGrp="1"/>
          </p:cNvSpPr>
          <p:nvPr>
            <p:ph type="title"/>
          </p:nvPr>
        </p:nvSpPr>
        <p:spPr>
          <a:xfrm>
            <a:off x="-87845" y="3254641"/>
            <a:ext cx="13175570" cy="1914963"/>
          </a:xfrm>
          <a:prstGeom prst="rect">
            <a:avLst/>
          </a:prstGeom>
        </p:spPr>
        <p:txBody>
          <a:bodyPr>
            <a:noAutofit/>
          </a:bodyPr>
          <a:lstStyle>
            <a:lvl1pPr defTabSz="502412">
              <a:defRPr sz="6880"/>
            </a:lvl1pPr>
          </a:lstStyle>
          <a:p>
            <a:r>
              <a:rPr lang="en-US" sz="80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Update on the muon g-2: </a:t>
            </a:r>
            <a:br>
              <a:rPr lang="en-US" sz="80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80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White Paper </a:t>
            </a:r>
            <a:r>
              <a:rPr lang="en-US" sz="8000" dirty="0">
                <a:solidFill>
                  <a:srgbClr val="000000"/>
                </a:solidFill>
                <a:effectLst/>
                <a:latin typeface="Liberation Sans"/>
              </a:rPr>
              <a:t>2(025)</a:t>
            </a:r>
            <a:endParaRPr lang="en-US" sz="8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0" name="Tom Blum (UConn/RBRC)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832314"/>
            <a:ext cx="10464800" cy="3302000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554990">
              <a:defRPr sz="3514"/>
            </a:pPr>
            <a:r>
              <a:rPr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Tom Blum (UConn/RBRC)</a:t>
            </a:r>
            <a:r>
              <a:rPr lang="en-US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defTabSz="554990">
              <a:defRPr sz="3514"/>
            </a:pPr>
            <a:endParaRPr lang="en-US" sz="3514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554990">
              <a:defRPr sz="3514"/>
            </a:pPr>
            <a:r>
              <a:rPr lang="en-US" sz="3514">
                <a:latin typeface="Calibri Light" panose="020F0302020204030204" pitchFamily="34" charset="0"/>
                <a:cs typeface="Calibri Light" panose="020F0302020204030204" pitchFamily="34" charset="0"/>
              </a:rPr>
              <a:t>Pheno</a:t>
            </a:r>
            <a:r>
              <a:rPr lang="en-US" sz="3514" dirty="0">
                <a:latin typeface="Calibri Light" panose="020F0302020204030204" pitchFamily="34" charset="0"/>
                <a:cs typeface="Calibri Light" panose="020F0302020204030204" pitchFamily="34" charset="0"/>
              </a:rPr>
              <a:t> 2025</a:t>
            </a:r>
          </a:p>
          <a:p>
            <a:pPr defTabSz="554990">
              <a:defRPr sz="3514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Pittsburgh</a:t>
            </a:r>
          </a:p>
          <a:p>
            <a:pPr defTabSz="554990">
              <a:defRPr sz="3514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May 19</a:t>
            </a:r>
            <a:r>
              <a:rPr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, 202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5</a:t>
            </a:r>
            <a:endParaRPr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D9B30-2E8D-BA8E-BF4A-11E3E8D3F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Muon g-2 Theory Initiative White Paper 2020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2FCAE-9869-39CA-5124-BBBDB453C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C2B401-AB6E-469A-5684-53A5AA3F9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731" y="3064051"/>
            <a:ext cx="12068769" cy="47618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D59FDD-5413-ADC9-CC6A-5B6179A99942}"/>
              </a:ext>
            </a:extLst>
          </p:cNvPr>
          <p:cNvSpPr txBox="1"/>
          <p:nvPr/>
        </p:nvSpPr>
        <p:spPr>
          <a:xfrm>
            <a:off x="102229" y="8179411"/>
            <a:ext cx="1290257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(discrepancy between WP20 and experiment is now 5.0 standard deviations)</a:t>
            </a:r>
          </a:p>
        </p:txBody>
      </p:sp>
    </p:spTree>
    <p:extLst>
      <p:ext uri="{BB962C8B-B14F-4D97-AF65-F5344CB8AC3E}">
        <p14:creationId xmlns:p14="http://schemas.microsoft.com/office/powerpoint/2010/main" val="1775491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A01C09-6325-3585-F564-56A916AAA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915FC-37AB-684C-9771-6BEDA474B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87" y="0"/>
            <a:ext cx="3851975" cy="8618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9BDAB-F015-0FEA-9152-19E418652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984" y="835253"/>
            <a:ext cx="11099800" cy="8623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Muon g-2 Theory Initiative WP2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Hadroinc</a:t>
            </a: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Vacuum Polarization (HVP)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Hadronic Light-by-light (</a:t>
            </a:r>
            <a:r>
              <a:rPr lang="en-US" sz="4800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HLbL</a:t>
            </a: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scattering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QED and Electroweak</a:t>
            </a:r>
          </a:p>
          <a:p>
            <a:pPr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  <a:p>
            <a:pPr lvl="1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160191-6449-93A5-EF5F-CBABF77E6A5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75136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E93B3-8349-15FF-C2A4-2D521FE88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Muon g-2 Theory Initiative White Paper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8E4017-FBF2-4C84-1F0C-E80A39C4E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EFB36C-10F7-8146-47FD-0E89DADA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872" y="2413000"/>
            <a:ext cx="10942282" cy="627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936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EF66A-4A36-55EA-F80D-07A9D263D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1972D-6A0A-7DF0-3D13-1108EC750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87" y="0"/>
            <a:ext cx="3851975" cy="8618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07517-7DF8-4F51-D19F-C6D4B1A86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984" y="835253"/>
            <a:ext cx="11099800" cy="8623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Muon g-2 Theory Initiative WP2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Hadronic Vacuum Polarization (HVP)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Hadronic Light-by-light (</a:t>
            </a:r>
            <a:r>
              <a:rPr lang="en-US" sz="4800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HLbL</a:t>
            </a: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scattering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QED and Electroweak</a:t>
            </a:r>
          </a:p>
          <a:p>
            <a:pPr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  <a:p>
            <a:pPr lvl="1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F9194-20EF-7917-38F5-55DB039A735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2652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98EA7E0-2271-C647-BABC-CC793E2D285C}"/>
                  </a:ext>
                </a:extLst>
              </p:cNvPr>
              <p:cNvSpPr txBox="1"/>
              <p:nvPr/>
            </p:nvSpPr>
            <p:spPr>
              <a:xfrm>
                <a:off x="141232" y="-48569"/>
                <a:ext cx="12722336" cy="17645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4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Hadronic vacuu</a:t>
                </a:r>
                <a:r>
                  <a:rPr lang="en-US" sz="54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m polarization (HVP): </a:t>
                </a:r>
              </a:p>
              <a:p>
                <a:pPr algn="l"/>
                <a:r>
                  <a:rPr lang="en-US" sz="54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data driven (R-ratio), </a:t>
                </a:r>
                <a:r>
                  <a:rPr lang="en-US" sz="5400" b="0" i="1" dirty="0" err="1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e</a:t>
                </a:r>
                <a:r>
                  <a:rPr lang="en-US" sz="5400" b="0" baseline="30000" dirty="0" err="1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+</a:t>
                </a:r>
                <a:r>
                  <a:rPr lang="en-US" sz="5400" b="0" i="1" dirty="0" err="1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e</a:t>
                </a:r>
                <a:r>
                  <a:rPr lang="en-US" sz="5400" b="0" baseline="30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- </a:t>
                </a:r>
                <a:r>
                  <a:rPr lang="en-US" sz="54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 panose="020F0302020204030204" pitchFamily="34" charset="0"/>
                      </a:rPr>
                      <m:t>→</m:t>
                    </m:r>
                  </m:oMath>
                </a14:m>
                <a:r>
                  <a:rPr lang="en-US" sz="54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hadrons</a:t>
                </a:r>
                <a:endParaRPr kumimoji="0" lang="en-US" sz="54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 Light" panose="020F0302020204030204" pitchFamily="34" charset="0"/>
                  <a:cs typeface="Calibri Light" panose="020F0302020204030204" pitchFamily="34" charset="0"/>
                  <a:sym typeface="Helvetica Neue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98EA7E0-2271-C647-BABC-CC793E2D28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232" y="-48569"/>
                <a:ext cx="12722336" cy="1764586"/>
              </a:xfrm>
              <a:prstGeom prst="rect">
                <a:avLst/>
              </a:prstGeom>
              <a:blipFill>
                <a:blip r:embed="rId3"/>
                <a:stretch>
                  <a:fillRect l="-2894" t="-8633" b="-2086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C9CAF521-CED8-CD48-B34C-0375879588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052" y="1974942"/>
            <a:ext cx="5087748" cy="28447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63BAA9E-6B7F-284E-8EEB-6ABEB2C8C170}"/>
                  </a:ext>
                </a:extLst>
              </p:cNvPr>
              <p:cNvSpPr txBox="1"/>
              <p:nvPr/>
            </p:nvSpPr>
            <p:spPr>
              <a:xfrm>
                <a:off x="174927" y="1920536"/>
                <a:ext cx="8285923" cy="256480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lang="en-US" sz="32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Need the magnetic part, </a:t>
                </a:r>
                <a:r>
                  <a:rPr lang="en-US" sz="3200" b="0" i="1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F</a:t>
                </a:r>
                <a:r>
                  <a:rPr lang="en-US" sz="3200" b="0" baseline="-25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2</a:t>
                </a:r>
                <a:r>
                  <a:rPr lang="en-US" sz="32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(0), of the diagram</a:t>
                </a: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“Blob” is hard to calculate! (QED part easy)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Blobs represent the hadrons</a:t>
                </a: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lang="en-US" sz="32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Get it from experimental cross section for </a:t>
                </a:r>
              </a:p>
              <a:p>
                <a:pPr lvl="1" indent="0" algn="l"/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     </a:t>
                </a:r>
                <a:r>
                  <a:rPr kumimoji="0" lang="en-US" sz="3200" b="0" u="none" strike="noStrike" cap="none" spc="0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e</a:t>
                </a:r>
                <a:r>
                  <a:rPr kumimoji="0" lang="en-US" sz="3200" b="0" u="none" strike="noStrike" cap="none" spc="0" normalizeH="0" baseline="3000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+</a:t>
                </a:r>
                <a:r>
                  <a:rPr kumimoji="0" lang="en-US" sz="3200" b="0" u="none" strike="noStrike" cap="none" spc="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e</a:t>
                </a:r>
                <a:r>
                  <a:rPr lang="en-US" sz="3200" b="0" baseline="30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-</a:t>
                </a:r>
                <a:r>
                  <a:rPr lang="en-US" sz="32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 panose="020F0302020204030204" pitchFamily="34" charset="0"/>
                      </a:rPr>
                      <m:t>→</m:t>
                    </m:r>
                  </m:oMath>
                </a14:m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 hadrons (</a:t>
                </a:r>
                <a:r>
                  <a:rPr kumimoji="0" lang="en-US" sz="3200" b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two </a:t>
                </a:r>
                <a:r>
                  <a:rPr kumimoji="0" lang="en-US" sz="3200" b="0" u="none" strike="noStrike" cap="none" spc="0" normalizeH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pions</a:t>
                </a:r>
                <a:r>
                  <a:rPr kumimoji="0" lang="en-US" sz="3200" b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,+…)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63BAA9E-6B7F-284E-8EEB-6ABEB2C8C1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927" y="1920536"/>
                <a:ext cx="8285923" cy="2564805"/>
              </a:xfrm>
              <a:prstGeom prst="rect">
                <a:avLst/>
              </a:prstGeom>
              <a:blipFill>
                <a:blip r:embed="rId5"/>
                <a:stretch>
                  <a:fillRect l="-2141" t="-2463" b="-689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089B35-537C-5C4E-A4E1-9041F5C7BE2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2254429" y="9110133"/>
            <a:ext cx="340259" cy="324306"/>
          </a:xfrm>
        </p:spPr>
        <p:txBody>
          <a:bodyPr/>
          <a:lstStyle/>
          <a:p>
            <a:fld id="{86CB4B4D-7CA3-9044-876B-883B54F8677D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45C8416-FB2D-2D88-68AD-7CAA9166A660}"/>
              </a:ext>
            </a:extLst>
          </p:cNvPr>
          <p:cNvGrpSpPr/>
          <p:nvPr/>
        </p:nvGrpSpPr>
        <p:grpSpPr>
          <a:xfrm>
            <a:off x="2657475" y="4721762"/>
            <a:ext cx="10076178" cy="2844762"/>
            <a:chOff x="1210454" y="4876800"/>
            <a:chExt cx="11214104" cy="326366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10A05FA-B484-294B-A56A-B6575F6C2F16}"/>
                </a:ext>
              </a:extLst>
            </p:cNvPr>
            <p:cNvGrpSpPr/>
            <p:nvPr/>
          </p:nvGrpSpPr>
          <p:grpSpPr>
            <a:xfrm>
              <a:off x="5188756" y="4876800"/>
              <a:ext cx="7235802" cy="3263665"/>
              <a:chOff x="5358886" y="781050"/>
              <a:chExt cx="7235802" cy="3263665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01F6930-2C3B-9346-92B7-30F65972C8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58886" y="781050"/>
                <a:ext cx="7235802" cy="3017359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B0BF72A-8154-544C-95E0-6EB87F14D100}"/>
                  </a:ext>
                </a:extLst>
              </p:cNvPr>
              <p:cNvSpPr txBox="1"/>
              <p:nvPr/>
            </p:nvSpPr>
            <p:spPr>
              <a:xfrm>
                <a:off x="10536230" y="3695902"/>
                <a:ext cx="1764907" cy="3488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b="0" dirty="0"/>
                  <a:t>Credit: T. Teubner</a:t>
                </a:r>
                <a:endParaRPr kumimoji="0" lang="en-US" sz="1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2305DD3-B06F-D70E-463A-77E6DA6BC634}"/>
                </a:ext>
              </a:extLst>
            </p:cNvPr>
            <p:cNvSpPr txBox="1"/>
            <p:nvPr/>
          </p:nvSpPr>
          <p:spPr>
            <a:xfrm>
              <a:off x="1210454" y="5078988"/>
              <a:ext cx="2465420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 Light" panose="020F0302020204030204" pitchFamily="34" charset="0"/>
                  <a:cs typeface="Calibri Light" panose="020F0302020204030204" pitchFamily="34" charset="0"/>
                  <a:sym typeface="Helvetica Neue"/>
                </a:rPr>
                <a:t>Dispersion relation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FA36840-FD89-2E3A-CBCF-0ADCAF7F9AA1}"/>
                </a:ext>
              </a:extLst>
            </p:cNvPr>
            <p:cNvSpPr txBox="1"/>
            <p:nvPr/>
          </p:nvSpPr>
          <p:spPr>
            <a:xfrm>
              <a:off x="1210454" y="6636326"/>
              <a:ext cx="2144819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 Light" panose="020F0302020204030204" pitchFamily="34" charset="0"/>
                  <a:cs typeface="Calibri Light" panose="020F0302020204030204" pitchFamily="34" charset="0"/>
                  <a:sym typeface="Helvetica Neue"/>
                </a:rPr>
                <a:t>Optical theorem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7D5DD204-8D5F-B0D2-A4FD-83880D90F8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02" y="8487228"/>
            <a:ext cx="6204391" cy="8503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D522C-9476-11BE-E6AC-6A0A9E6213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4911" y="7043027"/>
            <a:ext cx="5111160" cy="11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4285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ECEB4-6888-5E9E-784B-71CF38B3C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HVP: Data Driven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2C8DAA-77B7-02D0-3D82-9DFCB7CA6D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WP20 prediction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HVP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=693.1(4)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r>
                  <a:rPr lang="en-US" b="0" dirty="0"/>
                  <a:t> (reminder: current error on experiment is 2.2 in these units)</a:t>
                </a:r>
              </a:p>
              <a:p>
                <a:r>
                  <a:rPr lang="en-US" dirty="0"/>
                  <a:t>5 standard deviation discrepancy with experiment      (after E989 runs 1, 2, and 3)</a:t>
                </a:r>
              </a:p>
              <a:p>
                <a:r>
                  <a:rPr lang="en-US" dirty="0"/>
                  <a:t>Situation is very different for WP25 (for essentially two reasons)…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2C8DAA-77B7-02D0-3D82-9DFCB7CA6D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629" r="-1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47A618-CE20-B43E-549F-429D695EA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186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4A3150A-47C6-56C0-C1B1-620D096EB245}"/>
              </a:ext>
            </a:extLst>
          </p:cNvPr>
          <p:cNvSpPr txBox="1"/>
          <p:nvPr/>
        </p:nvSpPr>
        <p:spPr>
          <a:xfrm>
            <a:off x="2029251" y="2392766"/>
            <a:ext cx="9279784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b="0" dirty="0">
                <a:latin typeface="+mn-lt"/>
              </a:rPr>
              <a:t>(CMD-3 </a:t>
            </a:r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 </a:t>
            </a:r>
            <a:r>
              <a:rPr lang="en-US" b="0" dirty="0">
                <a:solidFill>
                  <a:schemeClr val="tx1"/>
                </a:solidFill>
                <a:effectLst/>
                <a:latin typeface="+mn-lt"/>
              </a:rPr>
              <a:t>Phys. Rev. Lett. 132, 231903 (2024), arXiv:2309.12910 [hep-ex])</a:t>
            </a:r>
          </a:p>
          <a:p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435C04-C09B-88F3-0594-0A1D10945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HVP: Data Driven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24C9E2-B236-6D5E-B02D-079D0258FD3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34434E-677E-5022-E4E2-7F84BF551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538" y="2833628"/>
            <a:ext cx="9190950" cy="647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90850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ED0DC7-E2F9-28F4-38E0-7B5699C68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5DBE1-BE74-5AC0-5B18-98BDF7D94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888" y="449263"/>
            <a:ext cx="11099800" cy="2159000"/>
          </a:xfrm>
        </p:spPr>
        <p:txBody>
          <a:bodyPr/>
          <a:lstStyle/>
          <a:p>
            <a:r>
              <a:rPr lang="en-US" dirty="0"/>
              <a:t>HVP: Data Driven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B70D7F-F9B7-8C64-068F-2D66922D5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17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767D722-1813-6793-8B09-0F945508AADE}"/>
              </a:ext>
            </a:extLst>
          </p:cNvPr>
          <p:cNvGrpSpPr/>
          <p:nvPr/>
        </p:nvGrpSpPr>
        <p:grpSpPr>
          <a:xfrm>
            <a:off x="4016989" y="2272486"/>
            <a:ext cx="8705279" cy="7023590"/>
            <a:chOff x="4016989" y="2272486"/>
            <a:chExt cx="8705279" cy="702359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8912B79-393B-73F1-42AF-723A51E51FBA}"/>
                </a:ext>
              </a:extLst>
            </p:cNvPr>
            <p:cNvSpPr txBox="1"/>
            <p:nvPr/>
          </p:nvSpPr>
          <p:spPr>
            <a:xfrm>
              <a:off x="4016989" y="2272486"/>
              <a:ext cx="4927599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n-US" b="0" dirty="0">
                  <a:solidFill>
                    <a:srgbClr val="1A1718"/>
                  </a:solidFill>
                  <a:effectLst/>
                  <a:latin typeface="+mn-lt"/>
                </a:rPr>
                <a:t>PHYS. REV. D 109, 112002 (2024)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8984EA7-8F7A-5651-61FB-59BE42D28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0315" y="2774195"/>
              <a:ext cx="6969736" cy="652188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96B3C8F-3BB7-727A-DA11-395CCE58FF2A}"/>
                </a:ext>
              </a:extLst>
            </p:cNvPr>
            <p:cNvSpPr txBox="1"/>
            <p:nvPr/>
          </p:nvSpPr>
          <p:spPr>
            <a:xfrm>
              <a:off x="10909271" y="3007301"/>
              <a:ext cx="1812997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Helvetica Neue"/>
                  <a:cs typeface="Helvetica Neue"/>
                  <a:sym typeface="Helvetica Neue"/>
                </a:rPr>
                <a:t>(before 2004)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F36F76D-CE93-8C2B-9DD3-250EB8BDA17D}"/>
                </a:ext>
              </a:extLst>
            </p:cNvPr>
            <p:cNvSpPr txBox="1"/>
            <p:nvPr/>
          </p:nvSpPr>
          <p:spPr>
            <a:xfrm>
              <a:off x="10904395" y="6436301"/>
              <a:ext cx="910507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Helvetica Neue"/>
                  <a:cs typeface="Helvetica Neue"/>
                  <a:sym typeface="Helvetica Neue"/>
                </a:rPr>
                <a:t>(2024)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C46790F-1537-29C8-BA75-E8B1A26FDECC}"/>
                  </a:ext>
                </a:extLst>
              </p:cNvPr>
              <p:cNvSpPr txBox="1"/>
              <p:nvPr/>
            </p:nvSpPr>
            <p:spPr>
              <a:xfrm>
                <a:off x="1663" y="2681907"/>
                <a:ext cx="4122924" cy="15799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Helvetica Neue"/>
                    <a:cs typeface="Helvetica Neue"/>
                    <a:sym typeface="Helvetica Neue"/>
                  </a:rPr>
                  <a:t>CMD-3 largest statistics </a:t>
                </a:r>
              </a:p>
              <a:p>
                <a:pPr marL="0" marR="0" indent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200" b="0" dirty="0">
                    <a:latin typeface="+mn-lt"/>
                  </a:rPr>
                  <a:t>e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Helvetica Neue"/>
                    <a:cs typeface="Helvetica Neue"/>
                    <a:sym typeface="Helvetica Neue"/>
                  </a:rPr>
                  <a:t>ver</a:t>
                </a:r>
                <a:r>
                  <a:rPr lang="en-US" sz="3200" b="0" dirty="0">
                    <a:latin typeface="+mn-lt"/>
                  </a:rPr>
                  <a:t> 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Helvetica Neue"/>
                    <a:cs typeface="Helvetica Neue"/>
                    <a:sym typeface="Helvetica Neue"/>
                  </a:rPr>
                  <a:t>for rho region: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Helvetica Neue"/>
                        <a:cs typeface="Helvetica Neue"/>
                        <a:sym typeface="Helvetica Neue"/>
                      </a:rPr>
                      <m:t>34</m:t>
                    </m:r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×</m:t>
                    </m:r>
                    <m:sSup>
                      <m:sSupPr>
                        <m:ctrlP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</m:ctrlPr>
                      </m:sSupPr>
                      <m:e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10</m:t>
                        </m:r>
                      </m:e>
                      <m:sup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US" sz="3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3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3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3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Helvetica Neue"/>
                    <a:cs typeface="Helvetica Neue"/>
                    <a:sym typeface="Helvetica Neue"/>
                  </a:rPr>
                  <a:t> events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C46790F-1537-29C8-BA75-E8B1A26FDE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3" y="2681907"/>
                <a:ext cx="4122924" cy="1579920"/>
              </a:xfrm>
              <a:prstGeom prst="rect">
                <a:avLst/>
              </a:prstGeom>
              <a:blipFill>
                <a:blip r:embed="rId3"/>
                <a:stretch>
                  <a:fillRect l="-4615" t="-4800" r="-3692" b="-1120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7279A27-AA2E-FF56-302F-8CB92C42B345}"/>
              </a:ext>
            </a:extLst>
          </p:cNvPr>
          <p:cNvSpPr txBox="1"/>
          <p:nvPr/>
        </p:nvSpPr>
        <p:spPr>
          <a:xfrm>
            <a:off x="-1" y="5841093"/>
            <a:ext cx="4539704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Many standard deviations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higher than average of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previous results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b="0" dirty="0">
              <a:latin typeface="+mn-lt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No resolution</a:t>
            </a:r>
          </a:p>
        </p:txBody>
      </p:sp>
    </p:spTree>
    <p:extLst>
      <p:ext uri="{BB962C8B-B14F-4D97-AF65-F5344CB8AC3E}">
        <p14:creationId xmlns:p14="http://schemas.microsoft.com/office/powerpoint/2010/main" val="454551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8A457-41C4-A4EA-6C39-40339FC0F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6BAB4-3901-F7A6-2A8A-8BF0EBBB2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HVP: Data Driven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FBCE1-1A01-5781-043A-D309AC43C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4393" y="3400653"/>
            <a:ext cx="12509500" cy="6286500"/>
          </a:xfrm>
        </p:spPr>
        <p:txBody>
          <a:bodyPr>
            <a:normAutofit fontScale="92500" lnSpcReduction="20000"/>
          </a:bodyPr>
          <a:lstStyle/>
          <a:p>
            <a:pPr>
              <a:buSzPct val="100000"/>
            </a:pPr>
            <a:r>
              <a:rPr lang="en-US" dirty="0">
                <a:latin typeface="+mn-lt"/>
              </a:rPr>
              <a:t>New CMD-3 result is significantly higher than WP20 average</a:t>
            </a:r>
          </a:p>
          <a:p>
            <a:pPr>
              <a:buSzPct val="100000"/>
            </a:pPr>
            <a:r>
              <a:rPr lang="en-US" dirty="0">
                <a:latin typeface="+mn-lt"/>
              </a:rPr>
              <a:t>Experiments differ substantially outside quoted uncertainties, can </a:t>
            </a:r>
            <a:r>
              <a:rPr lang="en-US" b="1" dirty="0">
                <a:latin typeface="+mn-lt"/>
              </a:rPr>
              <a:t>not</a:t>
            </a:r>
            <a:r>
              <a:rPr lang="en-US" dirty="0">
                <a:latin typeface="+mn-lt"/>
              </a:rPr>
              <a:t> be resolved by inflating errors/combining various experiments as before</a:t>
            </a:r>
          </a:p>
          <a:p>
            <a:pPr>
              <a:buSzPct val="100000"/>
            </a:pPr>
            <a:r>
              <a:rPr lang="en-US" dirty="0">
                <a:latin typeface="+mn-lt"/>
              </a:rPr>
              <a:t>Until resolved, no new DD average in WP25 (but extensive discussion!)</a:t>
            </a:r>
          </a:p>
          <a:p>
            <a:pPr>
              <a:buSzPct val="100000"/>
            </a:pPr>
            <a:r>
              <a:rPr lang="en-US" dirty="0">
                <a:latin typeface="+mn-lt"/>
              </a:rPr>
              <a:t>Possible paths to a resolution:</a:t>
            </a:r>
          </a:p>
          <a:p>
            <a:pPr lvl="1">
              <a:buSzPct val="100000"/>
            </a:pPr>
            <a:r>
              <a:rPr lang="en-US" dirty="0">
                <a:latin typeface="+mn-lt"/>
              </a:rPr>
              <a:t>Improved (higher order) radiative corrections and MC generator(s)</a:t>
            </a:r>
          </a:p>
          <a:p>
            <a:pPr lvl="1">
              <a:buSzPct val="100000"/>
            </a:pPr>
            <a:r>
              <a:rPr lang="en-US" dirty="0">
                <a:latin typeface="+mn-lt"/>
              </a:rPr>
              <a:t>New data from </a:t>
            </a:r>
            <a:r>
              <a:rPr lang="en-US" dirty="0" err="1">
                <a:latin typeface="+mn-lt"/>
              </a:rPr>
              <a:t>BaBar</a:t>
            </a:r>
            <a:r>
              <a:rPr lang="en-US" dirty="0">
                <a:latin typeface="+mn-lt"/>
              </a:rPr>
              <a:t>, Belle II, BESIII, CMD-3, KLOE, SND</a:t>
            </a:r>
          </a:p>
          <a:p>
            <a:pPr>
              <a:buSzPct val="100000"/>
            </a:pPr>
            <a:r>
              <a:rPr lang="en-US" dirty="0">
                <a:latin typeface="+mn-lt"/>
              </a:rPr>
              <a:t>Also renewed attention on tau decay (and isospin corrections)</a:t>
            </a:r>
          </a:p>
          <a:p>
            <a:pPr>
              <a:buSzPct val="100000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FFE596-4889-82ED-A40B-A0147E4A7DD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1298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C21FA-1A7A-3230-AB89-119F77F66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076" y="-44450"/>
            <a:ext cx="11099800" cy="2159000"/>
          </a:xfrm>
        </p:spPr>
        <p:txBody>
          <a:bodyPr/>
          <a:lstStyle/>
          <a:p>
            <a:r>
              <a:rPr lang="en-US" dirty="0"/>
              <a:t>HVP: Lattice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C239CB-345D-985C-4A25-069BC6CC1D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361" y="2114550"/>
                <a:ext cx="11595100" cy="6860655"/>
              </a:xfrm>
            </p:spPr>
            <p:txBody>
              <a:bodyPr>
                <a:noAutofit/>
              </a:bodyPr>
              <a:lstStyle/>
              <a:p>
                <a:pPr>
                  <a:buSzPct val="100000"/>
                </a:pPr>
                <a:r>
                  <a:rPr lang="en-US" dirty="0">
                    <a:latin typeface="+mn-lt"/>
                  </a:rPr>
                  <a:t>WP20 lattice average: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HVP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711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6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(2.6%</m:t>
                    </m:r>
                  </m:oMath>
                </a14:m>
                <a:r>
                  <a:rPr lang="en-US" dirty="0">
                    <a:latin typeface="+mn-lt"/>
                  </a:rPr>
                  <a:t> err), </a:t>
                </a:r>
                <a:r>
                  <a:rPr lang="en-US" b="1" dirty="0">
                    <a:latin typeface="+mn-lt"/>
                  </a:rPr>
                  <a:t>not</a:t>
                </a:r>
                <a:r>
                  <a:rPr lang="en-US" dirty="0">
                    <a:latin typeface="+mn-lt"/>
                  </a:rPr>
                  <a:t> used in WP20 average </a:t>
                </a:r>
              </a:p>
              <a:p>
                <a:pPr>
                  <a:buSzPct val="100000"/>
                </a:pPr>
                <a:r>
                  <a:rPr lang="en-US" dirty="0">
                    <a:latin typeface="+mn-lt"/>
                  </a:rPr>
                  <a:t>WP25</a:t>
                </a:r>
              </a:p>
              <a:p>
                <a:pPr lvl="1">
                  <a:buSzPct val="100000"/>
                </a:pPr>
                <a:r>
                  <a:rPr lang="en-US" dirty="0">
                    <a:latin typeface="+mn-lt"/>
                  </a:rPr>
                  <a:t>Many independent groups contributing new, improved results</a:t>
                </a:r>
              </a:p>
              <a:p>
                <a:pPr lvl="1">
                  <a:buSzPct val="100000"/>
                </a:pPr>
                <a:r>
                  <a:rPr lang="en-US" dirty="0">
                    <a:latin typeface="+mn-lt"/>
                  </a:rPr>
                  <a:t>Many blinded analyses (key to avoid confirmation bias), especially those for total and or long distance (LD)</a:t>
                </a:r>
              </a:p>
              <a:p>
                <a:pPr lvl="1">
                  <a:buSzPct val="100000"/>
                </a:pPr>
                <a:r>
                  <a:rPr lang="en-US" dirty="0">
                    <a:latin typeface="+mn-lt"/>
                  </a:rPr>
                  <a:t>Window analysis (aids/strengthens combining/cross-checking/comparing results, including with DD ones)</a:t>
                </a:r>
              </a:p>
              <a:p>
                <a:pPr lvl="1">
                  <a:buSzPct val="100000"/>
                </a:pPr>
                <a:r>
                  <a:rPr lang="en-US" dirty="0">
                    <a:latin typeface="+mn-lt"/>
                  </a:rPr>
                  <a:t>Sub-percent precision on the total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C239CB-345D-985C-4A25-069BC6CC1D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361" y="2114550"/>
                <a:ext cx="11595100" cy="6860655"/>
              </a:xfrm>
              <a:blipFill>
                <a:blip r:embed="rId2"/>
                <a:stretch>
                  <a:fillRect l="-1751" t="-2957" r="-2079" b="-6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9DEFB2-E079-C215-D064-CD1EB3531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31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2C259-7DE6-AD27-D49E-EBFA5EC7F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Preface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D1A25D-E94F-B44F-9E76-A9BB1C44F2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>
                <a:latin typeface="+mn-lt"/>
              </a:rPr>
              <a:t>The Muon g-2 Theory Initiative will post White Paper 2025 on the </a:t>
            </a:r>
            <a:r>
              <a:rPr lang="en-US" sz="4000" dirty="0" err="1">
                <a:latin typeface="+mn-lt"/>
              </a:rPr>
              <a:t>arXive</a:t>
            </a:r>
            <a:r>
              <a:rPr lang="en-US" sz="4000" dirty="0">
                <a:latin typeface="+mn-lt"/>
              </a:rPr>
              <a:t> on Thursday, May 22. Therefore I will not be able to share averages or quote a standard model value in this talk. I will however share our expectations about the comparison between the  Fermilab experiment E989 and the standard model value. E989 is also expected to announce final results soon.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B3B889-EC73-DDA8-4C54-5B98E0DE519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5666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AB38C4E-8B21-BD6F-F6DD-7F82CBBA9BB0}"/>
              </a:ext>
            </a:extLst>
          </p:cNvPr>
          <p:cNvSpPr txBox="1"/>
          <p:nvPr/>
        </p:nvSpPr>
        <p:spPr>
          <a:xfrm>
            <a:off x="1834892" y="7744837"/>
            <a:ext cx="10011904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2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The EM current </a:t>
            </a:r>
            <a:r>
              <a:rPr lang="en-US" sz="3200" b="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j</a:t>
            </a:r>
            <a:r>
              <a:rPr lang="en-US" sz="3200" b="0" i="1" baseline="30000" dirty="0">
                <a:latin typeface="Calibri Light" panose="020F0302020204030204" pitchFamily="34" charset="0"/>
                <a:cs typeface="Calibri Light" panose="020F0302020204030204" pitchFamily="34" charset="0"/>
              </a:rPr>
              <a:t>𝛍</a:t>
            </a:r>
            <a:r>
              <a:rPr kumimoji="0" lang="en-US" sz="3200" b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Helvetica Neue"/>
              </a:rPr>
              <a:t> on the lattice can be conserved or local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 panose="020F0302020204030204" pitchFamily="34" charset="0"/>
                <a:cs typeface="Calibri Light" panose="020F0302020204030204" pitchFamily="34" charset="0"/>
                <a:sym typeface="Helvetica Neue"/>
              </a:rPr>
              <a:t>They have differ</a:t>
            </a:r>
            <a:r>
              <a:rPr lang="en-US" sz="32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ent O(</a:t>
            </a:r>
            <a:r>
              <a:rPr lang="en-US" sz="3200" b="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US" sz="3200" b="0" i="1" baseline="30000" dirty="0"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lang="en-US" sz="32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) corrections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2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Local: finite renormalization, </a:t>
            </a:r>
            <a:r>
              <a:rPr lang="en-US" sz="3200" b="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Z</a:t>
            </a:r>
            <a:r>
              <a:rPr lang="en-US" sz="3200" b="0" baseline="-25000" dirty="0">
                <a:latin typeface="Calibri Light" panose="020F0302020204030204" pitchFamily="34" charset="0"/>
                <a:cs typeface="Calibri Light" panose="020F0302020204030204" pitchFamily="34" charset="0"/>
              </a:rPr>
              <a:t>V</a:t>
            </a: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 Light" panose="020F0302020204030204" pitchFamily="34" charset="0"/>
              <a:cs typeface="Calibri Light" panose="020F0302020204030204" pitchFamily="34" charset="0"/>
              <a:sym typeface="Helvetica Neu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6B5081-763F-F347-B6E5-B563555C814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90286" y="9162604"/>
            <a:ext cx="340259" cy="324306"/>
          </a:xfrm>
        </p:spPr>
        <p:txBody>
          <a:bodyPr/>
          <a:lstStyle/>
          <a:p>
            <a:fld id="{86CB4B4D-7CA3-9044-876B-883B54F8677D}" type="slidenum">
              <a:rPr lang="en-US" smtClean="0"/>
              <a:t>20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CA80BB-5D5E-7743-978F-75C4907AEBB7}"/>
              </a:ext>
            </a:extLst>
          </p:cNvPr>
          <p:cNvSpPr/>
          <p:nvPr/>
        </p:nvSpPr>
        <p:spPr>
          <a:xfrm>
            <a:off x="0" y="-89770"/>
            <a:ext cx="98924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54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HVP contribution from Lattice QCD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A588B3E-C653-8E80-6A13-66001EF1D8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86" y="4065552"/>
            <a:ext cx="5351272" cy="324898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ABD130E-21D6-967D-590C-98E8318F71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844" y="3716607"/>
            <a:ext cx="4688832" cy="369823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28E32ED3-0B13-8332-A761-4500537F9C83}"/>
              </a:ext>
            </a:extLst>
          </p:cNvPr>
          <p:cNvGrpSpPr/>
          <p:nvPr/>
        </p:nvGrpSpPr>
        <p:grpSpPr>
          <a:xfrm>
            <a:off x="0" y="926411"/>
            <a:ext cx="17632573" cy="2619583"/>
            <a:chOff x="0" y="926411"/>
            <a:chExt cx="17632573" cy="261958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F53492C-52DF-5694-5A5A-6E560D633485}"/>
                </a:ext>
              </a:extLst>
            </p:cNvPr>
            <p:cNvGrpSpPr/>
            <p:nvPr/>
          </p:nvGrpSpPr>
          <p:grpSpPr>
            <a:xfrm>
              <a:off x="0" y="926411"/>
              <a:ext cx="17632573" cy="2619583"/>
              <a:chOff x="0" y="926411"/>
              <a:chExt cx="17632573" cy="2619583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4974D70-ACAA-6384-AAB5-2F509534C790}"/>
                  </a:ext>
                </a:extLst>
              </p:cNvPr>
              <p:cNvSpPr txBox="1"/>
              <p:nvPr/>
            </p:nvSpPr>
            <p:spPr>
              <a:xfrm>
                <a:off x="671528" y="926411"/>
                <a:ext cx="2258632" cy="471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Quark-connected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9B0A1B-6D6F-4EB1-3EF1-CD1D6E1D08D7}"/>
                  </a:ext>
                </a:extLst>
              </p:cNvPr>
              <p:cNvSpPr txBox="1"/>
              <p:nvPr/>
            </p:nvSpPr>
            <p:spPr>
              <a:xfrm>
                <a:off x="5623152" y="929356"/>
                <a:ext cx="1758495" cy="471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disconnected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81915E-4962-0E13-3266-3B7C548C96C8}"/>
                  </a:ext>
                </a:extLst>
              </p:cNvPr>
              <p:cNvSpPr txBox="1"/>
              <p:nvPr/>
            </p:nvSpPr>
            <p:spPr>
              <a:xfrm>
                <a:off x="9065478" y="926411"/>
                <a:ext cx="3566682" cy="471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Isospin breaking corrections</a:t>
                </a:r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0E573997-CD24-5D17-8B8F-6A940FAFCA56}"/>
                  </a:ext>
                </a:extLst>
              </p:cNvPr>
              <p:cNvGrpSpPr/>
              <p:nvPr/>
            </p:nvGrpSpPr>
            <p:grpSpPr>
              <a:xfrm>
                <a:off x="0" y="1509900"/>
                <a:ext cx="17632573" cy="2036094"/>
                <a:chOff x="0" y="1509900"/>
                <a:chExt cx="17632573" cy="2036094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D1957CDF-C91C-3148-920F-700F6F1F45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1509900"/>
                  <a:ext cx="17632573" cy="2036094"/>
                </a:xfrm>
                <a:prstGeom prst="rect">
                  <a:avLst/>
                </a:prstGeom>
              </p:spPr>
            </p:pic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" name="TextBox 3">
                      <a:extLst>
                        <a:ext uri="{FF2B5EF4-FFF2-40B4-BE49-F238E27FC236}">
                          <a16:creationId xmlns:a16="http://schemas.microsoft.com/office/drawing/2014/main" id="{25CE86D8-1A2F-74F5-8A7D-5B43C9510F2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59798" y="1708650"/>
                      <a:ext cx="1024255" cy="480260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50800" tIns="50800" rIns="50800" bIns="50800" numCol="1" spcCol="38100" rtlCol="0" anchor="ctr">
                      <a:spAutoFit/>
                    </a:bodyPr>
                    <a:lstStyle/>
                    <a:p>
                      <a:pPr marL="0" marR="0" indent="0" algn="ctr" defTabSz="584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 Neue"/>
                                <a:cs typeface="Helvetica Neue"/>
                                <a:sym typeface="Helvetica Neue"/>
                              </a:rPr>
                              <m:t>𝑶</m:t>
                            </m:r>
                            <m: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 Neue"/>
                                <a:cs typeface="Helvetica Neue"/>
                                <a:sym typeface="Helvetica Neue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kumimoji="0" lang="en-US" sz="2400" b="1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Helvetica Neue"/>
                                    <a:cs typeface="Helvetica Neue"/>
                                    <a:sym typeface="Helvetica Neue"/>
                                  </a:rPr>
                                </m:ctrlPr>
                              </m:sSupPr>
                              <m:e>
                                <m:r>
                                  <a:rPr kumimoji="0" lang="en-US" sz="2400" b="1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Helvetica Neue"/>
                                  </a:rPr>
                                  <m:t>𝜶</m:t>
                                </m:r>
                              </m:e>
                              <m:sup>
                                <m:r>
                                  <a:rPr kumimoji="0" lang="en-US" sz="2400" b="1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Helvetica Neue"/>
                                    <a:cs typeface="Helvetica Neue"/>
                                    <a:sym typeface="Helvetica Neue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 Neue"/>
                                <a:cs typeface="Helvetica Neue"/>
                                <a:sym typeface="Helvetica Neue"/>
                              </a:rPr>
                              <m:t>)</m:t>
                            </m:r>
                          </m:oMath>
                        </m:oMathPara>
                      </a14:m>
                      <a:endParaRPr kumimoji="0" lang="en-US" sz="24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p:txBody>
                </p:sp>
              </mc:Choice>
              <mc:Fallback>
                <p:sp>
                  <p:nvSpPr>
                    <p:cNvPr id="4" name="TextBox 3">
                      <a:extLst>
                        <a:ext uri="{FF2B5EF4-FFF2-40B4-BE49-F238E27FC236}">
                          <a16:creationId xmlns:a16="http://schemas.microsoft.com/office/drawing/2014/main" id="{25CE86D8-1A2F-74F5-8A7D-5B43C9510F2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59798" y="1708650"/>
                      <a:ext cx="1024255" cy="480260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4878" b="-17949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71897E9-01AD-8F5F-5A14-01ED263B6A07}"/>
                    </a:ext>
                  </a:extLst>
                </p:cNvPr>
                <p:cNvSpPr txBox="1"/>
                <p:nvPr/>
              </p:nvSpPr>
              <p:spPr>
                <a:xfrm>
                  <a:off x="11846796" y="1685820"/>
                  <a:ext cx="1024255" cy="4802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  <m:t>𝑶</m:t>
                        </m:r>
                        <m:r>
                          <a:rPr kumimoji="0" lang="en-US" sz="24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  <m:t>(</m:t>
                        </m:r>
                        <m:sSup>
                          <m:sSupPr>
                            <m:ctrlP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 Neue"/>
                                <a:cs typeface="Helvetica Neue"/>
                                <a:sym typeface="Helvetica Neue"/>
                              </a:rPr>
                            </m:ctrlPr>
                          </m:sSupPr>
                          <m:e>
                            <m: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Helvetica Neue"/>
                              </a:rPr>
                              <m:t>𝜶</m:t>
                            </m:r>
                          </m:e>
                          <m:sup>
                            <m: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 Neue"/>
                                <a:cs typeface="Helvetica Neue"/>
                                <a:sym typeface="Helvetica Neue"/>
                              </a:rPr>
                              <m:t>𝟑</m:t>
                            </m:r>
                          </m:sup>
                        </m:sSup>
                        <m:r>
                          <a:rPr kumimoji="0" lang="en-US" sz="24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  <m:t>)</m:t>
                        </m:r>
                      </m:oMath>
                    </m:oMathPara>
                  </a14:m>
                  <a:endParaRPr kumimoji="0" lang="en-US" sz="24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71897E9-01AD-8F5F-5A14-01ED263B6A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46796" y="1685820"/>
                  <a:ext cx="1024255" cy="480260"/>
                </a:xfrm>
                <a:prstGeom prst="rect">
                  <a:avLst/>
                </a:prstGeom>
                <a:blipFill>
                  <a:blip r:embed="rId7"/>
                  <a:stretch>
                    <a:fillRect l="-4878" b="-17949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531037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6B5081-763F-F347-B6E5-B563555C814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490286" y="9162604"/>
            <a:ext cx="340259" cy="324306"/>
          </a:xfrm>
        </p:spPr>
        <p:txBody>
          <a:bodyPr/>
          <a:lstStyle/>
          <a:p>
            <a:fld id="{86CB4B4D-7CA3-9044-876B-883B54F8677D}" type="slidenum">
              <a:rPr lang="en-US" smtClean="0"/>
              <a:t>21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CA80BB-5D5E-7743-978F-75C4907AEBB7}"/>
              </a:ext>
            </a:extLst>
          </p:cNvPr>
          <p:cNvSpPr/>
          <p:nvPr/>
        </p:nvSpPr>
        <p:spPr>
          <a:xfrm>
            <a:off x="-61874" y="-4784"/>
            <a:ext cx="126752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Hadronic vacuum polarization contribution from Lattice QCD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7E61E5-8169-9B6D-A419-E551C2D0F4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86" y="3690171"/>
            <a:ext cx="5390639" cy="31399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E3AA850-DD25-FEB8-8759-DFB0B6ACE7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534" y="7788639"/>
            <a:ext cx="7718450" cy="13739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E169C8A-1EE1-C109-AA6E-50037FE6EAA0}"/>
                  </a:ext>
                </a:extLst>
              </p:cNvPr>
              <p:cNvSpPr txBox="1"/>
              <p:nvPr/>
            </p:nvSpPr>
            <p:spPr>
              <a:xfrm>
                <a:off x="6325938" y="4077631"/>
                <a:ext cx="6008055" cy="33342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R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Time momentum representation</a:t>
                </a:r>
              </a:p>
              <a:p>
                <a:pPr marL="0" marR="0" lvl="0" indent="0" algn="l" defTabSz="584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Helvetica Neue"/>
                    <a:cs typeface="Calibri Light" panose="020F0302020204030204" pitchFamily="34" charset="0"/>
                    <a:sym typeface="Helvetica Neue"/>
                  </a:rPr>
                  <a:t>[</a:t>
                </a:r>
                <a:r>
                  <a:rPr kumimoji="0" lang="en-US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Helvetica Neue"/>
                    <a:cs typeface="Calibri Light" panose="020F0302020204030204" pitchFamily="34" charset="0"/>
                    <a:sym typeface="Helvetica Neue"/>
                  </a:rPr>
                  <a:t>Bernecker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Helvetica Neue"/>
                    <a:cs typeface="Calibri Light" panose="020F0302020204030204" pitchFamily="34" charset="0"/>
                    <a:sym typeface="Helvetica Neue"/>
                  </a:rPr>
                  <a:t>, Meyer 2011]</a:t>
                </a:r>
              </a:p>
              <a:p>
                <a:pPr marR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endParaRPr kumimoji="0" lang="en-US" sz="32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 Light" panose="020F0302020204030204" pitchFamily="34" charset="0"/>
                  <a:cs typeface="Calibri Light" panose="020F0302020204030204" pitchFamily="34" charset="0"/>
                  <a:sym typeface="Helvetica Neue"/>
                </a:endParaRP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lang="en-US" sz="32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Interchange order of FT and loop</a:t>
                </a:r>
              </a:p>
              <a:p>
                <a:pPr algn="l"/>
                <a:r>
                  <a:rPr lang="en-US" sz="32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    integral over </a:t>
                </a:r>
                <a:r>
                  <a:rPr lang="en-US" sz="3200" b="0" i="1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q</a:t>
                </a:r>
                <a:r>
                  <a:rPr lang="en-US" sz="3200" b="0" baseline="30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(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pPr>
                      <m:e>
                        <m:r>
                          <a:rPr lang="en-US" sz="3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 panose="020F0302020204030204" pitchFamily="34" charset="0"/>
                          </a:rPr>
                          <m:t>𝜔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 panose="020F0302020204030204" pitchFamily="34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)</m:t>
                    </m:r>
                  </m:oMath>
                </a14:m>
                <a:endParaRPr lang="en-US" sz="3200" b="0" dirty="0"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“double subtraction”:</a:t>
                </a:r>
                <a:r>
                  <a:rPr kumimoji="0" lang="en-US" sz="3200" b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 removes</a:t>
                </a:r>
              </a:p>
              <a:p>
                <a:pPr marR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lang="en-US" sz="32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   </a:t>
                </a:r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 panose="020F0302020204030204" pitchFamily="34" charset="0"/>
                        <a:sym typeface="Helvetica Neue"/>
                      </a:rPr>
                      <m:t>Π</m:t>
                    </m:r>
                    <m:d>
                      <m:dPr>
                        <m:ctrlP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 panose="020F0302020204030204" pitchFamily="34" charset="0"/>
                            <a:sym typeface="Helvetica Neue"/>
                          </a:rPr>
                        </m:ctrlPr>
                      </m:dPr>
                      <m:e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 panose="020F0302020204030204" pitchFamily="34" charset="0"/>
                            <a:sym typeface="Helvetica Neue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3200" b="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and leading FV correction</a:t>
                </a:r>
                <a:endParaRPr kumimoji="0" lang="en-US" sz="32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 Light" panose="020F0302020204030204" pitchFamily="34" charset="0"/>
                  <a:cs typeface="Calibri Light" panose="020F0302020204030204" pitchFamily="34" charset="0"/>
                  <a:sym typeface="Helvetica Neue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E169C8A-1EE1-C109-AA6E-50037FE6E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5938" y="4077631"/>
                <a:ext cx="6008055" cy="3334246"/>
              </a:xfrm>
              <a:prstGeom prst="rect">
                <a:avLst/>
              </a:prstGeom>
              <a:blipFill>
                <a:blip r:embed="rId6"/>
                <a:stretch>
                  <a:fillRect l="-3376" t="-1901" r="-2321" b="-532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F9A23410-8550-A9C9-6962-02E33AD184EA}"/>
              </a:ext>
            </a:extLst>
          </p:cNvPr>
          <p:cNvGrpSpPr/>
          <p:nvPr/>
        </p:nvGrpSpPr>
        <p:grpSpPr>
          <a:xfrm>
            <a:off x="0" y="926411"/>
            <a:ext cx="17632573" cy="2619583"/>
            <a:chOff x="0" y="926411"/>
            <a:chExt cx="17632573" cy="261958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E9B4278-22A0-2215-6E53-6026C4156EEF}"/>
                </a:ext>
              </a:extLst>
            </p:cNvPr>
            <p:cNvGrpSpPr/>
            <p:nvPr/>
          </p:nvGrpSpPr>
          <p:grpSpPr>
            <a:xfrm>
              <a:off x="0" y="926411"/>
              <a:ext cx="17632573" cy="2619583"/>
              <a:chOff x="0" y="926411"/>
              <a:chExt cx="17632573" cy="2619583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F26DC12-A4C6-71F3-54FB-91784346620E}"/>
                  </a:ext>
                </a:extLst>
              </p:cNvPr>
              <p:cNvSpPr txBox="1"/>
              <p:nvPr/>
            </p:nvSpPr>
            <p:spPr>
              <a:xfrm>
                <a:off x="671528" y="926411"/>
                <a:ext cx="2258632" cy="471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Quark-connected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EF7A7EF-8129-D5AC-65F5-172CDA9F024C}"/>
                  </a:ext>
                </a:extLst>
              </p:cNvPr>
              <p:cNvSpPr txBox="1"/>
              <p:nvPr/>
            </p:nvSpPr>
            <p:spPr>
              <a:xfrm>
                <a:off x="5623152" y="929356"/>
                <a:ext cx="1758495" cy="471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disconnected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8E7F0F-8C72-83AA-AFFE-C0109DDF02FB}"/>
                  </a:ext>
                </a:extLst>
              </p:cNvPr>
              <p:cNvSpPr txBox="1"/>
              <p:nvPr/>
            </p:nvSpPr>
            <p:spPr>
              <a:xfrm>
                <a:off x="9065478" y="926411"/>
                <a:ext cx="3566682" cy="471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  <a:sym typeface="Helvetica Neue"/>
                  </a:rPr>
                  <a:t>Isospin breaking corrections</a:t>
                </a: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CF6A6F6A-3004-6160-E6CF-C969ACF5FF5E}"/>
                  </a:ext>
                </a:extLst>
              </p:cNvPr>
              <p:cNvGrpSpPr/>
              <p:nvPr/>
            </p:nvGrpSpPr>
            <p:grpSpPr>
              <a:xfrm>
                <a:off x="0" y="1509900"/>
                <a:ext cx="17632573" cy="2036094"/>
                <a:chOff x="0" y="1509900"/>
                <a:chExt cx="17632573" cy="2036094"/>
              </a:xfrm>
            </p:grpSpPr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C591AF49-D723-AE06-D883-01013678EC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1509900"/>
                  <a:ext cx="17632573" cy="2036094"/>
                </a:xfrm>
                <a:prstGeom prst="rect">
                  <a:avLst/>
                </a:prstGeom>
              </p:spPr>
            </p:pic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15" name="TextBox 14">
                      <a:extLst>
                        <a:ext uri="{FF2B5EF4-FFF2-40B4-BE49-F238E27FC236}">
                          <a16:creationId xmlns:a16="http://schemas.microsoft.com/office/drawing/2014/main" id="{D04B79CD-C5B9-0DAC-CC18-1C7AFFC18E0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59798" y="1708650"/>
                      <a:ext cx="1024255" cy="480260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none" lIns="50800" tIns="50800" rIns="50800" bIns="50800" numCol="1" spcCol="38100" rtlCol="0" anchor="ctr">
                      <a:spAutoFit/>
                    </a:bodyPr>
                    <a:lstStyle/>
                    <a:p>
                      <a:pPr marL="0" marR="0" indent="0" algn="ctr" defTabSz="5842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 Neue"/>
                                <a:cs typeface="Helvetica Neue"/>
                                <a:sym typeface="Helvetica Neue"/>
                              </a:rPr>
                              <m:t>𝑶</m:t>
                            </m:r>
                            <m: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 Neue"/>
                                <a:cs typeface="Helvetica Neue"/>
                                <a:sym typeface="Helvetica Neue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kumimoji="0" lang="en-US" sz="2400" b="1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Helvetica Neue"/>
                                    <a:cs typeface="Helvetica Neue"/>
                                    <a:sym typeface="Helvetica Neue"/>
                                  </a:rPr>
                                </m:ctrlPr>
                              </m:sSupPr>
                              <m:e>
                                <m:r>
                                  <a:rPr kumimoji="0" lang="en-US" sz="2400" b="1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Helvetica Neue"/>
                                  </a:rPr>
                                  <m:t>𝜶</m:t>
                                </m:r>
                              </m:e>
                              <m:sup>
                                <m:r>
                                  <a:rPr kumimoji="0" lang="en-US" sz="2400" b="1" i="1" u="none" strike="noStrike" cap="none" spc="0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FillTx/>
                                    <a:latin typeface="Cambria Math" panose="02040503050406030204" pitchFamily="18" charset="0"/>
                                    <a:ea typeface="Helvetica Neue"/>
                                    <a:cs typeface="Helvetica Neue"/>
                                    <a:sym typeface="Helvetica Neue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 Neue"/>
                                <a:cs typeface="Helvetica Neue"/>
                                <a:sym typeface="Helvetica Neue"/>
                              </a:rPr>
                              <m:t>)</m:t>
                            </m:r>
                          </m:oMath>
                        </m:oMathPara>
                      </a14:m>
                      <a:endParaRPr kumimoji="0" lang="en-US" sz="24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p:txBody>
                </p:sp>
              </mc:Choice>
              <mc:Fallback>
                <p:sp>
                  <p:nvSpPr>
                    <p:cNvPr id="15" name="TextBox 14">
                      <a:extLst>
                        <a:ext uri="{FF2B5EF4-FFF2-40B4-BE49-F238E27FC236}">
                          <a16:creationId xmlns:a16="http://schemas.microsoft.com/office/drawing/2014/main" id="{D04B79CD-C5B9-0DAC-CC18-1C7AFFC18E0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59798" y="1708650"/>
                      <a:ext cx="1024255" cy="480260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4878" b="-17949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97703D3-A980-845F-2C5B-0C071D89CDB5}"/>
                    </a:ext>
                  </a:extLst>
                </p:cNvPr>
                <p:cNvSpPr txBox="1"/>
                <p:nvPr/>
              </p:nvSpPr>
              <p:spPr>
                <a:xfrm>
                  <a:off x="11846796" y="1685820"/>
                  <a:ext cx="1024255" cy="4802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  <m:t>𝑶</m:t>
                        </m:r>
                        <m:r>
                          <a:rPr kumimoji="0" lang="en-US" sz="24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  <m:t>(</m:t>
                        </m:r>
                        <m:sSup>
                          <m:sSupPr>
                            <m:ctrlP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 Neue"/>
                                <a:cs typeface="Helvetica Neue"/>
                                <a:sym typeface="Helvetica Neue"/>
                              </a:rPr>
                            </m:ctrlPr>
                          </m:sSupPr>
                          <m:e>
                            <m: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Helvetica Neue"/>
                              </a:rPr>
                              <m:t>𝜶</m:t>
                            </m:r>
                          </m:e>
                          <m:sup>
                            <m:r>
                              <a:rPr kumimoji="0" lang="en-US" sz="2400" b="1" i="1" u="none" strike="noStrike" cap="none" spc="0" normalizeH="0" baseline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FillTx/>
                                <a:latin typeface="Cambria Math" panose="02040503050406030204" pitchFamily="18" charset="0"/>
                                <a:ea typeface="Helvetica Neue"/>
                                <a:cs typeface="Helvetica Neue"/>
                                <a:sym typeface="Helvetica Neue"/>
                              </a:rPr>
                              <m:t>𝟑</m:t>
                            </m:r>
                          </m:sup>
                        </m:sSup>
                        <m:r>
                          <a:rPr kumimoji="0" lang="en-US" sz="24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  <m:t>)</m:t>
                        </m:r>
                      </m:oMath>
                    </m:oMathPara>
                  </a14:m>
                  <a:endParaRPr kumimoji="0" lang="en-US" sz="24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97703D3-A980-845F-2C5B-0C071D89CD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46796" y="1685820"/>
                  <a:ext cx="1024255" cy="480260"/>
                </a:xfrm>
                <a:prstGeom prst="rect">
                  <a:avLst/>
                </a:prstGeom>
                <a:blipFill>
                  <a:blip r:embed="rId9"/>
                  <a:stretch>
                    <a:fillRect l="-4878" b="-17949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65199298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3E49-DE0D-502A-EDE1-0E91C57AF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HVP: Lattice Windows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610F72-9DAF-0F38-0C35-3076F833B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3BFC37-F84A-C275-504A-6440D3BC82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977" y="2029005"/>
            <a:ext cx="9850846" cy="738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919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E8227-0211-CA44-A019-320EC901D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96840" y="8863194"/>
            <a:ext cx="370410" cy="286674"/>
          </a:xfrm>
        </p:spPr>
        <p:txBody>
          <a:bodyPr/>
          <a:lstStyle/>
          <a:p>
            <a:pPr defTabSz="975390" hangingPunct="1"/>
            <a:fld id="{80E9FF6C-AE0E-F445-99E1-AF7F888FEB6A}" type="slidenum">
              <a:rPr lang="en-US" b="0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975390" hangingPunct="1"/>
              <a:t>23</a:t>
            </a:fld>
            <a:endParaRPr lang="en-US" b="0" kern="1200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FD371C9-46B8-A71C-A25C-0935DE720186}"/>
              </a:ext>
            </a:extLst>
          </p:cNvPr>
          <p:cNvGrpSpPr/>
          <p:nvPr/>
        </p:nvGrpSpPr>
        <p:grpSpPr>
          <a:xfrm>
            <a:off x="139136" y="5705975"/>
            <a:ext cx="8797476" cy="4055171"/>
            <a:chOff x="4346892" y="5590933"/>
            <a:chExt cx="8167886" cy="335523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C3AA6C3-EF5E-8549-B31A-FB6F0D51DF9A}"/>
                </a:ext>
              </a:extLst>
            </p:cNvPr>
            <p:cNvGrpSpPr/>
            <p:nvPr/>
          </p:nvGrpSpPr>
          <p:grpSpPr>
            <a:xfrm>
              <a:off x="4346892" y="5590933"/>
              <a:ext cx="8167886" cy="3154553"/>
              <a:chOff x="1062022" y="1770935"/>
              <a:chExt cx="9487890" cy="3424377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2472A03A-05BF-4E45-99E5-7F0B48E423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2022" y="1770935"/>
                <a:ext cx="4227987" cy="3176356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8A52A2B9-13EB-CA4E-BBCB-0D5E12CCDA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16240" y="1791685"/>
                <a:ext cx="4433672" cy="3403627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EC08E1A-85A3-0A4A-B82B-E1CDBC1F9525}"/>
                </a:ext>
              </a:extLst>
            </p:cNvPr>
            <p:cNvSpPr txBox="1"/>
            <p:nvPr/>
          </p:nvSpPr>
          <p:spPr>
            <a:xfrm>
              <a:off x="7326155" y="8607610"/>
              <a:ext cx="20441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b="0" dirty="0">
                  <a:latin typeface="+mj-lt"/>
                </a:rPr>
                <a:t>Fig.: RBC/UKQCD 2018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D742C05-D5D1-2F41-3471-4819D1CC26CB}"/>
              </a:ext>
            </a:extLst>
          </p:cNvPr>
          <p:cNvSpPr txBox="1"/>
          <p:nvPr/>
        </p:nvSpPr>
        <p:spPr>
          <a:xfrm>
            <a:off x="402602" y="3354368"/>
            <a:ext cx="45801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0" dirty="0">
                <a:latin typeface="+mj-lt"/>
              </a:rPr>
              <a:t>Windows in Euclidean and</a:t>
            </a:r>
          </a:p>
          <a:p>
            <a:pPr algn="l"/>
            <a:r>
              <a:rPr lang="en-US" sz="3200" b="0" dirty="0">
                <a:latin typeface="+mj-lt"/>
              </a:rPr>
              <a:t>time-like regions: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69FFD4-AB48-4B6E-00CB-7F4876C758A2}"/>
              </a:ext>
            </a:extLst>
          </p:cNvPr>
          <p:cNvSpPr txBox="1"/>
          <p:nvPr/>
        </p:nvSpPr>
        <p:spPr>
          <a:xfrm>
            <a:off x="8013540" y="673223"/>
            <a:ext cx="326531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Summand </a:t>
            </a: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w</a:t>
            </a: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(t) </a:t>
            </a: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C</a:t>
            </a: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(t)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680DC7E-0266-1849-BA2D-7869FB78D243}"/>
              </a:ext>
            </a:extLst>
          </p:cNvPr>
          <p:cNvGrpSpPr/>
          <p:nvPr/>
        </p:nvGrpSpPr>
        <p:grpSpPr>
          <a:xfrm>
            <a:off x="-46494" y="-55532"/>
            <a:ext cx="7890332" cy="2755869"/>
            <a:chOff x="13416" y="1378871"/>
            <a:chExt cx="12058676" cy="437572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927CFAA-5CC0-6449-8709-E0E390F631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16" y="1378871"/>
              <a:ext cx="12058676" cy="4375722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5A863C5-553E-894B-B8E0-8C21B3C969A8}"/>
                </a:ext>
              </a:extLst>
            </p:cNvPr>
            <p:cNvSpPr txBox="1"/>
            <p:nvPr/>
          </p:nvSpPr>
          <p:spPr>
            <a:xfrm>
              <a:off x="9100403" y="3053687"/>
              <a:ext cx="1628651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0" dirty="0"/>
                <a:t>RBC/UKQCD 2018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BB33806-FDDD-2744-3F26-7278B5CC937C}"/>
              </a:ext>
            </a:extLst>
          </p:cNvPr>
          <p:cNvGrpSpPr/>
          <p:nvPr/>
        </p:nvGrpSpPr>
        <p:grpSpPr>
          <a:xfrm>
            <a:off x="5157513" y="2322472"/>
            <a:ext cx="7542623" cy="3541757"/>
            <a:chOff x="5597111" y="2187652"/>
            <a:chExt cx="6917667" cy="296295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24F3971-C08E-F64D-8EC1-15B123B4D0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111" y="2187652"/>
              <a:ext cx="6863311" cy="2636081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BA5DAE8-10A4-B34E-BA0B-166193028033}"/>
                </a:ext>
              </a:extLst>
            </p:cNvPr>
            <p:cNvSpPr txBox="1"/>
            <p:nvPr/>
          </p:nvSpPr>
          <p:spPr>
            <a:xfrm>
              <a:off x="8987850" y="4812051"/>
              <a:ext cx="35269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b="0" dirty="0">
                  <a:latin typeface="+mj-lt"/>
                </a:rPr>
                <a:t>Fig.: G. Colangelo, PWA12/ATHOS7 2021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70074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4F27D-67AE-34FD-4E60-721FB4DE5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72EB0-47AC-9CAC-2570-E4ACF6FE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010" y="-427023"/>
            <a:ext cx="11099800" cy="2159000"/>
          </a:xfrm>
        </p:spPr>
        <p:txBody>
          <a:bodyPr/>
          <a:lstStyle/>
          <a:p>
            <a:r>
              <a:rPr lang="en-US" dirty="0"/>
              <a:t>HVP: Lattice Windows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0B0C48-C9EA-A7E2-83D4-F6CE9CDDA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24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C74CF8-EC8A-FEEA-19FC-EEA70E9E1AFF}"/>
              </a:ext>
            </a:extLst>
          </p:cNvPr>
          <p:cNvSpPr txBox="1"/>
          <p:nvPr/>
        </p:nvSpPr>
        <p:spPr>
          <a:xfrm>
            <a:off x="135091" y="8103648"/>
            <a:ext cx="12727843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DD (w/o CMD-3) consistently below lattice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Many standard deviations discrepant with old data driven dispersive results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EB8C6D-6CB7-8EF3-5774-00B19F246B6E}"/>
              </a:ext>
            </a:extLst>
          </p:cNvPr>
          <p:cNvGrpSpPr/>
          <p:nvPr/>
        </p:nvGrpSpPr>
        <p:grpSpPr>
          <a:xfrm>
            <a:off x="98818" y="1600659"/>
            <a:ext cx="12807163" cy="6462072"/>
            <a:chOff x="98818" y="2186451"/>
            <a:chExt cx="12807163" cy="646207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51AA3B4-0975-448C-4280-662EB474D4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818" y="3654222"/>
              <a:ext cx="12807163" cy="434528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2DC1B33-2CE9-F277-0B5D-4A22230314E6}"/>
                </a:ext>
              </a:extLst>
            </p:cNvPr>
            <p:cNvSpPr txBox="1"/>
            <p:nvPr/>
          </p:nvSpPr>
          <p:spPr>
            <a:xfrm>
              <a:off x="1039986" y="2186451"/>
              <a:ext cx="10595850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3200" b="0" dirty="0">
                  <a:latin typeface="+mn-lt"/>
                </a:rPr>
                <a:t>Light quark, connected, isospin symmetric SD, W, LD windows</a:t>
              </a: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CF28A74-C9A5-E8C4-F4A1-394BFC587ECB}"/>
                </a:ext>
              </a:extLst>
            </p:cNvPr>
            <p:cNvSpPr txBox="1"/>
            <p:nvPr/>
          </p:nvSpPr>
          <p:spPr>
            <a:xfrm>
              <a:off x="1379350" y="7930378"/>
              <a:ext cx="5641383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4000" b="0" dirty="0">
                  <a:latin typeface="+mn-lt"/>
                </a:rPr>
                <a:t>v</a:t>
              </a:r>
              <a:r>
                <a:rPr kumimoji="0" lang="en-US" sz="4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Helvetica Neue"/>
                  <a:cs typeface="Helvetica Neue"/>
                  <a:sym typeface="Helvetica Neue"/>
                </a:rPr>
                <a:t>ery precise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170CA9B-2AF4-E2D2-0879-7CA3DE9E5510}"/>
                </a:ext>
              </a:extLst>
            </p:cNvPr>
            <p:cNvSpPr txBox="1"/>
            <p:nvPr/>
          </p:nvSpPr>
          <p:spPr>
            <a:xfrm>
              <a:off x="8387115" y="7930377"/>
              <a:ext cx="4518866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4000" b="0" dirty="0">
                  <a:latin typeface="+mn-lt"/>
                </a:rPr>
                <a:t>a</a:t>
              </a:r>
              <a:r>
                <a:rPr kumimoji="0" lang="en-US" sz="4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Helvetica Neue"/>
                  <a:cs typeface="Helvetica Neue"/>
                  <a:sym typeface="Helvetica Neue"/>
                </a:rPr>
                <a:t>ll 3 blinded analyses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55257ED-593E-F6F9-4003-542C78CA54CE}"/>
                </a:ext>
              </a:extLst>
            </p:cNvPr>
            <p:cNvSpPr txBox="1"/>
            <p:nvPr/>
          </p:nvSpPr>
          <p:spPr>
            <a:xfrm>
              <a:off x="1272217" y="3114682"/>
              <a:ext cx="1149354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Helvetica Neue"/>
                  <a:cs typeface="Helvetica Neue"/>
                  <a:sym typeface="Helvetica Neue"/>
                </a:rPr>
                <a:t>0-0.4 </a:t>
              </a:r>
              <a:r>
                <a:rPr kumimoji="0" lang="en-US" sz="24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Helvetica Neue"/>
                  <a:cs typeface="Helvetica Neue"/>
                  <a:sym typeface="Helvetica Neue"/>
                </a:rPr>
                <a:t>fm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9996F05-FED0-2524-F418-C7485D844558}"/>
                    </a:ext>
                  </a:extLst>
                </p:cNvPr>
                <p:cNvSpPr txBox="1"/>
                <p:nvPr/>
              </p:nvSpPr>
              <p:spPr>
                <a:xfrm>
                  <a:off x="10135190" y="3122317"/>
                  <a:ext cx="1022716" cy="47192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b="0" dirty="0">
                      <a:latin typeface="+mn-lt"/>
                    </a:rPr>
                    <a:t>1-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</m:oMath>
                  </a14:m>
                  <a:r>
                    <a:rPr kumimoji="0" lang="en-US" sz="24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Helvetica Neue"/>
                      <a:cs typeface="Helvetica Neue"/>
                      <a:sym typeface="Helvetica Neue"/>
                    </a:rPr>
                    <a:t> </a:t>
                  </a:r>
                  <a:r>
                    <a:rPr kumimoji="0" lang="en-US" sz="2400" b="0" i="0" u="none" strike="noStrike" cap="none" spc="0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Helvetica Neue"/>
                      <a:cs typeface="Helvetica Neue"/>
                      <a:sym typeface="Helvetica Neue"/>
                    </a:rPr>
                    <a:t>fm</a:t>
                  </a:r>
                  <a:endParaRPr kumimoji="0" lang="en-US" sz="2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9996F05-FED0-2524-F418-C7485D8445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35190" y="3122317"/>
                  <a:ext cx="1022716" cy="471924"/>
                </a:xfrm>
                <a:prstGeom prst="rect">
                  <a:avLst/>
                </a:prstGeom>
                <a:blipFill>
                  <a:blip r:embed="rId3"/>
                  <a:stretch>
                    <a:fillRect l="-13580" t="-5128" r="-12346" b="-2564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08148F7-B06D-D905-C8BD-05D2328AB2E3}"/>
                </a:ext>
              </a:extLst>
            </p:cNvPr>
            <p:cNvSpPr txBox="1"/>
            <p:nvPr/>
          </p:nvSpPr>
          <p:spPr>
            <a:xfrm>
              <a:off x="5763234" y="3117650"/>
              <a:ext cx="1149353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Helvetica Neue"/>
                  <a:cs typeface="Helvetica Neue"/>
                  <a:sym typeface="Helvetica Neue"/>
                </a:rPr>
                <a:t>0.4-1 </a:t>
              </a:r>
              <a:r>
                <a:rPr kumimoji="0" lang="en-US" sz="24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Helvetica Neue"/>
                  <a:cs typeface="Helvetica Neue"/>
                  <a:sym typeface="Helvetica Neue"/>
                </a:rPr>
                <a:t>fm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4495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E28DC-3081-128B-CC39-2F49D5148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215" y="236260"/>
            <a:ext cx="11099800" cy="2159000"/>
          </a:xfrm>
        </p:spPr>
        <p:txBody>
          <a:bodyPr/>
          <a:lstStyle/>
          <a:p>
            <a:r>
              <a:rPr lang="en-US" dirty="0"/>
              <a:t>HVP: Lattice Windows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52C39A-68C0-4286-6407-B7015E204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25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DB18E7-E476-522C-A689-986C2500E3F2}"/>
              </a:ext>
            </a:extLst>
          </p:cNvPr>
          <p:cNvSpPr txBox="1"/>
          <p:nvPr/>
        </p:nvSpPr>
        <p:spPr>
          <a:xfrm>
            <a:off x="153031" y="2237248"/>
            <a:ext cx="1254189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>
                <a:latin typeface="+mn-lt"/>
              </a:rPr>
              <a:t>Light quark + strange, disconnected, isospin symmetric SD, W, LD windows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EFD133-FD79-E893-7945-A54296936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48" y="3753771"/>
            <a:ext cx="12853503" cy="42462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0855C9-44FE-16B2-4FDC-C6CA5FE055CA}"/>
              </a:ext>
            </a:extLst>
          </p:cNvPr>
          <p:cNvSpPr txBox="1"/>
          <p:nvPr/>
        </p:nvSpPr>
        <p:spPr>
          <a:xfrm>
            <a:off x="1272217" y="3214698"/>
            <a:ext cx="114935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0-0.4 </a:t>
            </a:r>
            <a:r>
              <a:rPr kumimoji="0" lang="en-US" sz="2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fm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3D349A-B49D-9A58-515A-8CB0FA12C4CF}"/>
              </a:ext>
            </a:extLst>
          </p:cNvPr>
          <p:cNvSpPr txBox="1"/>
          <p:nvPr/>
        </p:nvSpPr>
        <p:spPr>
          <a:xfrm>
            <a:off x="5510762" y="3207400"/>
            <a:ext cx="114935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0.4-1 </a:t>
            </a:r>
            <a:r>
              <a:rPr kumimoji="0" lang="en-US" sz="2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fm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59DA5A-3EB1-550A-BE2B-EE3798791F79}"/>
                  </a:ext>
                </a:extLst>
              </p:cNvPr>
              <p:cNvSpPr txBox="1"/>
              <p:nvPr/>
            </p:nvSpPr>
            <p:spPr>
              <a:xfrm>
                <a:off x="10197142" y="3194294"/>
                <a:ext cx="1149354" cy="471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b="0" dirty="0">
                    <a:latin typeface="+mn-lt"/>
                  </a:rPr>
                  <a:t>1-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kumimoji="0" lang="en-US" sz="2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Helvetica Neue"/>
                    <a:cs typeface="Helvetica Neue"/>
                    <a:sym typeface="Helvetica Neue"/>
                  </a:rPr>
                  <a:t> </a:t>
                </a:r>
                <a:r>
                  <a:rPr kumimoji="0" lang="en-US" sz="2400" b="0" i="0" u="none" strike="noStrike" cap="none" spc="0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Helvetica Neue"/>
                    <a:cs typeface="Helvetica Neue"/>
                    <a:sym typeface="Helvetica Neue"/>
                  </a:rPr>
                  <a:t>fm</a:t>
                </a:r>
                <a:endPara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59DA5A-3EB1-550A-BE2B-EE3798791F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7142" y="3194294"/>
                <a:ext cx="1149354" cy="471924"/>
              </a:xfrm>
              <a:prstGeom prst="rect">
                <a:avLst/>
              </a:prstGeom>
              <a:blipFill>
                <a:blip r:embed="rId3"/>
                <a:stretch>
                  <a:fillRect l="-6593" t="-5263" r="-5495" b="-2894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5D9D9423-E16B-3F15-A468-3360B5343D0B}"/>
              </a:ext>
            </a:extLst>
          </p:cNvPr>
          <p:cNvSpPr txBox="1"/>
          <p:nvPr/>
        </p:nvSpPr>
        <p:spPr>
          <a:xfrm>
            <a:off x="9229213" y="8073256"/>
            <a:ext cx="3549048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blinded analyses</a:t>
            </a:r>
          </a:p>
        </p:txBody>
      </p:sp>
    </p:spTree>
    <p:extLst>
      <p:ext uri="{BB962C8B-B14F-4D97-AF65-F5344CB8AC3E}">
        <p14:creationId xmlns:p14="http://schemas.microsoft.com/office/powerpoint/2010/main" val="26456596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E1B436-9A6F-C9C1-30F2-3533CB07D3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155" y="2347829"/>
            <a:ext cx="8763645" cy="7405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E7FBE9-A7E2-A280-553E-F3CDA17DB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HVP: Lattice </a:t>
            </a:r>
            <a:br>
              <a:rPr lang="en-US" dirty="0"/>
            </a:br>
            <a:r>
              <a:rPr lang="en-US" dirty="0"/>
              <a:t>isospin-breaking corrections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679B65-9153-24F4-AF14-BFE5E68D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411" y="9296400"/>
            <a:ext cx="322204" cy="348813"/>
          </a:xfrm>
        </p:spPr>
        <p:txBody>
          <a:bodyPr/>
          <a:lstStyle/>
          <a:p>
            <a:fld id="{80E9FF6C-AE0E-F445-99E1-AF7F888FEB6A}" type="slidenum">
              <a:rPr lang="en-US" smtClean="0"/>
              <a:t>26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E5FCEC-76EA-8A31-570B-D402E972CDA7}"/>
              </a:ext>
            </a:extLst>
          </p:cNvPr>
          <p:cNvSpPr txBox="1"/>
          <p:nvPr/>
        </p:nvSpPr>
        <p:spPr>
          <a:xfrm>
            <a:off x="9810091" y="2347829"/>
            <a:ext cx="94897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(2020)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1ED42E-FB58-AC2C-F8CD-BE1C667162C4}"/>
              </a:ext>
            </a:extLst>
          </p:cNvPr>
          <p:cNvSpPr txBox="1"/>
          <p:nvPr/>
        </p:nvSpPr>
        <p:spPr>
          <a:xfrm>
            <a:off x="305411" y="3126022"/>
            <a:ext cx="2806859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(some numbers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>
                <a:latin typeface="+mn-lt"/>
              </a:rPr>
              <a:t>  </a:t>
            </a: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out of date)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7873D3-3058-1DEC-8396-D10ACF33E980}"/>
              </a:ext>
            </a:extLst>
          </p:cNvPr>
          <p:cNvSpPr txBox="1"/>
          <p:nvPr/>
        </p:nvSpPr>
        <p:spPr>
          <a:xfrm>
            <a:off x="238202" y="5138833"/>
            <a:ext cx="3385542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Many contributions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>
                <a:latin typeface="+mn-lt"/>
              </a:rPr>
              <a:t>that largely cancel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034C03-BD4B-99AB-F266-B0F34DBC45E0}"/>
              </a:ext>
            </a:extLst>
          </p:cNvPr>
          <p:cNvSpPr txBox="1"/>
          <p:nvPr/>
        </p:nvSpPr>
        <p:spPr>
          <a:xfrm>
            <a:off x="238202" y="7101476"/>
            <a:ext cx="4045979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Now five collaborations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>
                <a:latin typeface="+mn-lt"/>
              </a:rPr>
              <a:t>but o</a:t>
            </a: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nly BMW has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calculated all diagrams</a:t>
            </a:r>
          </a:p>
        </p:txBody>
      </p:sp>
    </p:spTree>
    <p:extLst>
      <p:ext uri="{BB962C8B-B14F-4D97-AF65-F5344CB8AC3E}">
        <p14:creationId xmlns:p14="http://schemas.microsoft.com/office/powerpoint/2010/main" val="23277686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B6B0F-A15D-5DED-A207-9481F4BF2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CDEE49A-6D66-0F6C-F2EA-AC6727DD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3148" y="3644168"/>
            <a:ext cx="8118600" cy="609335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91C7C-8284-3636-633D-13E2F02C720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27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8DDBF2-BBAD-8DD2-7FCF-27E0D0EDF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466" y="2986067"/>
            <a:ext cx="6235418" cy="48895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BMW20 complete calculation (corrected in BMW-DMZ 24, WP25)  (not shown)</a:t>
            </a:r>
          </a:p>
          <a:p>
            <a:r>
              <a:rPr lang="en-US" dirty="0"/>
              <a:t>Mainz 24 estimates missing contributions: increased error</a:t>
            </a:r>
          </a:p>
          <a:p>
            <a:r>
              <a:rPr lang="en-US" dirty="0"/>
              <a:t>RBC/UKQCD and ETM 19 corrected for QED sea and disconnected diagrams using BMW (not shown)</a:t>
            </a:r>
          </a:p>
          <a:p>
            <a:r>
              <a:rPr lang="en-US" dirty="0"/>
              <a:t>Total is very small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443CA2-51FD-F883-25C8-6ADAE291A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HVP: Lattice </a:t>
            </a:r>
            <a:br>
              <a:rPr lang="en-US" dirty="0"/>
            </a:br>
            <a:r>
              <a:rPr lang="en-US" dirty="0"/>
              <a:t>isospin-breaking corrections</a:t>
            </a:r>
          </a:p>
        </p:txBody>
      </p:sp>
    </p:spTree>
    <p:extLst>
      <p:ext uri="{BB962C8B-B14F-4D97-AF65-F5344CB8AC3E}">
        <p14:creationId xmlns:p14="http://schemas.microsoft.com/office/powerpoint/2010/main" val="1639542642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578F89-168D-85AD-9EEA-042BE7CE5E9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28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7BCFE5D-C891-3D31-37D4-ABBC0D101FA2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838112" y="1893540"/>
            <a:ext cx="9321801" cy="6286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Five different averaging procedures used in WP25</a:t>
            </a:r>
          </a:p>
          <a:p>
            <a:pPr lvl="1">
              <a:buSzPct val="100000"/>
            </a:pPr>
            <a:r>
              <a:rPr lang="en-US" sz="3200" dirty="0"/>
              <a:t>Sum of window averages  + IB correction avg.</a:t>
            </a:r>
          </a:p>
          <a:p>
            <a:pPr lvl="1">
              <a:buSzPct val="100000"/>
            </a:pPr>
            <a:r>
              <a:rPr lang="en-US" sz="3200" dirty="0"/>
              <a:t>Sum of flavor averages (a) + IB correction avg.</a:t>
            </a:r>
          </a:p>
          <a:p>
            <a:pPr lvl="1">
              <a:buSzPct val="100000"/>
            </a:pPr>
            <a:r>
              <a:rPr lang="en-US" sz="3200" dirty="0"/>
              <a:t>Sum of flavor averages (b) + IB correction avg.</a:t>
            </a:r>
          </a:p>
          <a:p>
            <a:pPr lvl="1">
              <a:buSzPct val="100000"/>
            </a:pPr>
            <a:r>
              <a:rPr lang="en-US" sz="3200" dirty="0"/>
              <a:t>Sum of individual, published isospin symmetric totals + IB correction avg.</a:t>
            </a:r>
          </a:p>
          <a:p>
            <a:pPr lvl="1">
              <a:buSzPct val="100000"/>
            </a:pPr>
            <a:r>
              <a:rPr lang="en-US" sz="3200" dirty="0"/>
              <a:t>Average of individual, published totals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27CDDC-A93D-82CB-6C0B-45356AE3A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HVP: Lattice Total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9D7B8F-8112-8B42-7C92-3D614C1CFEF7}"/>
              </a:ext>
            </a:extLst>
          </p:cNvPr>
          <p:cNvSpPr txBox="1"/>
          <p:nvPr/>
        </p:nvSpPr>
        <p:spPr>
          <a:xfrm>
            <a:off x="1838112" y="8046915"/>
            <a:ext cx="10421123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>
                <a:latin typeface="+mn-lt"/>
              </a:rPr>
              <a:t>All are quite consistent. WP25 quotes  the window average,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>
                <a:latin typeface="+mn-lt"/>
              </a:rPr>
              <a:t>has largest number of independent results and smallest error 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88153826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58977-FCE9-523B-3956-2D2E3EF84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HVP: Lattice Total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7416CE-5920-D726-7C3F-CB37148863F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89C233-BAE9-3571-6D90-2F15FBBE006D}"/>
              </a:ext>
            </a:extLst>
          </p:cNvPr>
          <p:cNvSpPr txBox="1"/>
          <p:nvPr/>
        </p:nvSpPr>
        <p:spPr>
          <a:xfrm>
            <a:off x="2006072" y="7752338"/>
            <a:ext cx="33072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053BD3-D07E-B7B8-8F68-AF04E5C72997}"/>
              </a:ext>
            </a:extLst>
          </p:cNvPr>
          <p:cNvSpPr txBox="1"/>
          <p:nvPr/>
        </p:nvSpPr>
        <p:spPr>
          <a:xfrm>
            <a:off x="1358371" y="2126238"/>
            <a:ext cx="77522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1C77E70-1809-06F4-B798-AB8C9B3C2A17}"/>
              </a:ext>
            </a:extLst>
          </p:cNvPr>
          <p:cNvGrpSpPr/>
          <p:nvPr/>
        </p:nvGrpSpPr>
        <p:grpSpPr>
          <a:xfrm>
            <a:off x="247418" y="6550818"/>
            <a:ext cx="10856238" cy="634879"/>
            <a:chOff x="168183" y="7241007"/>
            <a:chExt cx="10856238" cy="63487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923515B-B798-873B-3851-C31D16491CAB}"/>
                </a:ext>
              </a:extLst>
            </p:cNvPr>
            <p:cNvSpPr txBox="1"/>
            <p:nvPr/>
          </p:nvSpPr>
          <p:spPr>
            <a:xfrm>
              <a:off x="168183" y="7241007"/>
              <a:ext cx="7994176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3200" b="0" dirty="0">
                  <a:latin typeface="+mn-lt"/>
                </a:rPr>
                <a:t>Isospin symmetric total (IB </a:t>
              </a:r>
              <a:r>
                <a:rPr lang="en-US" sz="3200" b="0" dirty="0" err="1">
                  <a:latin typeface="+mn-lt"/>
                </a:rPr>
                <a:t>corr’s</a:t>
              </a:r>
              <a:r>
                <a:rPr lang="en-US" sz="3200" b="0" dirty="0">
                  <a:latin typeface="+mn-lt"/>
                </a:rPr>
                <a:t> to be added) </a:t>
              </a: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A9A552D-EB74-0EBC-646F-297F9A93243B}"/>
                </a:ext>
              </a:extLst>
            </p:cNvPr>
            <p:cNvSpPr txBox="1"/>
            <p:nvPr/>
          </p:nvSpPr>
          <p:spPr>
            <a:xfrm>
              <a:off x="8254431" y="7280851"/>
              <a:ext cx="2769990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3200" b="0" dirty="0">
                  <a:latin typeface="+mn-lt"/>
                </a:rPr>
                <a:t>Published totals</a:t>
              </a: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513FE8B-D490-59AE-696F-696D5DF38C2F}"/>
              </a:ext>
            </a:extLst>
          </p:cNvPr>
          <p:cNvGrpSpPr/>
          <p:nvPr/>
        </p:nvGrpSpPr>
        <p:grpSpPr>
          <a:xfrm>
            <a:off x="624890" y="1986152"/>
            <a:ext cx="11379079" cy="4510211"/>
            <a:chOff x="624890" y="1986152"/>
            <a:chExt cx="11379079" cy="451021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4084975-7034-0B48-E844-BEE7D4DE8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9269" y="2102163"/>
              <a:ext cx="5854700" cy="43942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52735F2-63D2-D452-AE9A-A517FC621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4890" y="1986152"/>
              <a:ext cx="5854700" cy="43942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6D66956-1984-CC89-31DE-43ADD8F38F12}"/>
                </a:ext>
              </a:extLst>
            </p:cNvPr>
            <p:cNvSpPr txBox="1"/>
            <p:nvPr/>
          </p:nvSpPr>
          <p:spPr>
            <a:xfrm>
              <a:off x="9633491" y="4517727"/>
              <a:ext cx="1679947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2000" b="0" dirty="0">
                  <a:latin typeface="+mn-lt"/>
                </a:rPr>
                <a:t>(n</a:t>
              </a:r>
              <a:r>
                <a:rPr kumimoji="0" lang="en-US" sz="2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Helvetica Neue"/>
                  <a:cs typeface="Helvetica Neue"/>
                  <a:sym typeface="Helvetica Neue"/>
                </a:rPr>
                <a:t>ot published,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2000" b="0" dirty="0">
                  <a:latin typeface="+mn-lt"/>
                </a:rPr>
                <a:t>not in average)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30176C4-D057-3178-4A4D-F25E6B297182}"/>
              </a:ext>
            </a:extLst>
          </p:cNvPr>
          <p:cNvSpPr txBox="1"/>
          <p:nvPr/>
        </p:nvSpPr>
        <p:spPr>
          <a:xfrm>
            <a:off x="363229" y="7912665"/>
            <a:ext cx="1157207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>
                <a:latin typeface="+mn-lt"/>
              </a:rPr>
              <a:t>Large shift up from WP 20 average based solely on data driven result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9979220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2DFC5-98C6-B90C-8529-BCE71875A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87" y="0"/>
            <a:ext cx="3851975" cy="8618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CD423-6C5F-08D3-4F95-FCFE3E2C9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984" y="835253"/>
            <a:ext cx="11099800" cy="8623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Muon g-2 Theory Initiative WP2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Hadronic Vacuum Polarization (HVP)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Hadronic Light-by-light (</a:t>
            </a:r>
            <a:r>
              <a:rPr lang="en-US" sz="4800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HLbL</a:t>
            </a: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scattering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QED and EW</a:t>
            </a:r>
          </a:p>
          <a:p>
            <a:pPr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  <a:p>
            <a:pPr lvl="1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92C04-F2BA-AB2B-E0B1-7658588410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59695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B97D1-5371-AD54-7C09-F3D08615E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90B5C-47F6-EFFB-977A-629D29B81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87" y="0"/>
            <a:ext cx="3851975" cy="8618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B87D0D-35D4-EF58-97A1-996028F8C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984" y="835253"/>
            <a:ext cx="11099800" cy="8623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Muon g-2 Theory Initiative WP2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Hadronic Vacuum Polarization (HVP)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Hadronic Light-by-light (</a:t>
            </a:r>
            <a:r>
              <a:rPr lang="en-US" sz="4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HLbL</a:t>
            </a:r>
            <a:r>
              <a:rPr lang="en-US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scattering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QED and Electroweak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  <a:p>
            <a:pPr marL="444500" lvl="1" indent="0">
              <a:buNone/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CCE562-C8D3-DA38-C327-8287E54C65B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13498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2D13D-2256-5708-E298-6FDEA3320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4048A-EDA5-A8BF-9A34-3B5CB5F3B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HLbL</a:t>
            </a:r>
            <a:r>
              <a:rPr lang="en-US" dirty="0"/>
              <a:t>: Data Driven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D757FF-2AF0-6804-38C6-878673AAC2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8011" y="3009900"/>
                <a:ext cx="11099800" cy="6286500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buSzPct val="110000"/>
                  <a:buFont typeface="Arial" panose="020B0604020202020204" pitchFamily="34" charset="0"/>
                  <a:buChar char="•"/>
                </a:pPr>
                <a:r>
                  <a:rPr lang="en-US" sz="3500" dirty="0"/>
                  <a:t>WP20</a:t>
                </a:r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HLbL</m:t>
                        </m:r>
                      </m:sup>
                    </m:sSubSup>
                  </m:oMath>
                </a14:m>
                <a:r>
                  <a:rPr lang="en-US" sz="2400" b="0" dirty="0"/>
                  <a:t>= </a:t>
                </a:r>
                <a:r>
                  <a:rPr lang="en-US" sz="3500" dirty="0">
                    <a:latin typeface="+mn-lt"/>
                  </a:rPr>
                  <a:t>92</a:t>
                </a:r>
                <a:r>
                  <a:rPr lang="en-US" sz="3500" b="0" dirty="0">
                    <a:latin typeface="+mn-lt"/>
                  </a:rPr>
                  <a:t>(19)</a:t>
                </a:r>
                <a:endParaRPr lang="en-US" sz="3500" dirty="0">
                  <a:latin typeface="+mn-lt"/>
                </a:endParaRPr>
              </a:p>
              <a:p>
                <a:pPr>
                  <a:buSzPct val="110000"/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n-lt"/>
                  </a:rPr>
                  <a:t>Many improvements (theory and experimental inputs)</a:t>
                </a:r>
              </a:p>
              <a:p>
                <a:pPr>
                  <a:buSzPct val="100000"/>
                </a:pPr>
                <a:r>
                  <a:rPr lang="en-US" dirty="0">
                    <a:latin typeface="+mn-lt"/>
                  </a:rPr>
                  <a:t>WP25 prediction consistent with WP20 with significantly smaller uncertainty</a:t>
                </a:r>
              </a:p>
              <a:p>
                <a:pPr>
                  <a:buSzPct val="100000"/>
                </a:pPr>
                <a:r>
                  <a:rPr lang="en-US" dirty="0">
                    <a:latin typeface="+mn-lt"/>
                  </a:rPr>
                  <a:t>Future improvements:</a:t>
                </a:r>
              </a:p>
              <a:p>
                <a:pPr lvl="1">
                  <a:buSzPct val="100000"/>
                </a:pPr>
                <a:r>
                  <a:rPr lang="en-US" dirty="0">
                    <a:latin typeface="+mn-lt"/>
                  </a:rPr>
                  <a:t>Theory: better handling of singularity cancellations</a:t>
                </a:r>
              </a:p>
              <a:p>
                <a:pPr lvl="1">
                  <a:buSzPct val="100000"/>
                </a:pPr>
                <a:r>
                  <a:rPr lang="en-US" dirty="0">
                    <a:latin typeface="+mn-lt"/>
                  </a:rPr>
                  <a:t>Schwinger sum rule in analogy to the HVP contribution</a:t>
                </a:r>
              </a:p>
              <a:p>
                <a:pPr lvl="1">
                  <a:buSzPct val="100000"/>
                </a:pPr>
                <a:r>
                  <a:rPr lang="en-US" dirty="0">
                    <a:latin typeface="+mn-lt"/>
                  </a:rPr>
                  <a:t>More, improved experimental data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D757FF-2AF0-6804-38C6-878673AAC2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8011" y="3009900"/>
                <a:ext cx="11099800" cy="6286500"/>
              </a:xfrm>
              <a:blipFill>
                <a:blip r:embed="rId2"/>
                <a:stretch>
                  <a:fillRect l="-1712" t="-9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01320-54F5-7E16-84BC-5357DC3D2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584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E9AD1DCF-CA10-B812-6EF3-2599AE0F64E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52500" y="2590800"/>
                <a:ext cx="11099800" cy="6286500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444500" marR="0" indent="-444500" algn="l" defTabSz="584200" rtl="0" latinLnBrk="0">
                  <a:lnSpc>
                    <a:spcPct val="100000"/>
                  </a:lnSpc>
                  <a:spcBef>
                    <a:spcPts val="4200"/>
                  </a:spcBef>
                  <a:spcAft>
                    <a:spcPts val="0"/>
                  </a:spcAft>
                  <a:buClrTx/>
                  <a:buSzPct val="145000"/>
                  <a:buFontTx/>
                  <a:buChar char="•"/>
                  <a:tabLst/>
                  <a:defRPr sz="3200" b="0" i="0" u="none" strike="noStrike" cap="none" spc="0" baseline="0">
                    <a:ln>
                      <a:noFill/>
                    </a:ln>
                    <a:solidFill>
                      <a:srgbClr val="000000"/>
                    </a:solidFill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  <a:lvl2pPr marL="889000" marR="0" indent="-444500" algn="l" defTabSz="584200" rtl="0" latinLnBrk="0">
                  <a:lnSpc>
                    <a:spcPct val="100000"/>
                  </a:lnSpc>
                  <a:spcBef>
                    <a:spcPts val="4200"/>
                  </a:spcBef>
                  <a:spcAft>
                    <a:spcPts val="0"/>
                  </a:spcAft>
                  <a:buClrTx/>
                  <a:buSzPct val="145000"/>
                  <a:buFontTx/>
                  <a:buChar char="•"/>
                  <a:tabLst/>
                  <a:defRPr sz="3200" b="0" i="0" u="none" strike="noStrike" cap="none" spc="0" baseline="0">
                    <a:ln>
                      <a:noFill/>
                    </a:ln>
                    <a:solidFill>
                      <a:srgbClr val="000000"/>
                    </a:solidFill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2pPr>
                <a:lvl3pPr marL="1333500" marR="0" indent="-444500" algn="l" defTabSz="584200" rtl="0" latinLnBrk="0">
                  <a:lnSpc>
                    <a:spcPct val="100000"/>
                  </a:lnSpc>
                  <a:spcBef>
                    <a:spcPts val="4200"/>
                  </a:spcBef>
                  <a:spcAft>
                    <a:spcPts val="0"/>
                  </a:spcAft>
                  <a:buClrTx/>
                  <a:buSzPct val="145000"/>
                  <a:buFontTx/>
                  <a:buChar char="•"/>
                  <a:tabLst/>
                  <a:defRPr sz="3200" b="0" i="0" u="none" strike="noStrike" cap="none" spc="0" baseline="0">
                    <a:ln>
                      <a:noFill/>
                    </a:ln>
                    <a:solidFill>
                      <a:srgbClr val="000000"/>
                    </a:solidFill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3pPr>
                <a:lvl4pPr marL="1778000" marR="0" indent="-444500" algn="l" defTabSz="584200" rtl="0" latinLnBrk="0">
                  <a:lnSpc>
                    <a:spcPct val="100000"/>
                  </a:lnSpc>
                  <a:spcBef>
                    <a:spcPts val="4200"/>
                  </a:spcBef>
                  <a:spcAft>
                    <a:spcPts val="0"/>
                  </a:spcAft>
                  <a:buClrTx/>
                  <a:buSzPct val="145000"/>
                  <a:buFontTx/>
                  <a:buChar char="•"/>
                  <a:tabLst/>
                  <a:defRPr sz="3200" b="0" i="0" u="none" strike="noStrike" cap="none" spc="0" baseline="0">
                    <a:ln>
                      <a:noFill/>
                    </a:ln>
                    <a:solidFill>
                      <a:srgbClr val="000000"/>
                    </a:solidFill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4pPr>
                <a:lvl5pPr marL="2222500" marR="0" indent="-444500" algn="l" defTabSz="584200" rtl="0" latinLnBrk="0">
                  <a:lnSpc>
                    <a:spcPct val="100000"/>
                  </a:lnSpc>
                  <a:spcBef>
                    <a:spcPts val="4200"/>
                  </a:spcBef>
                  <a:spcAft>
                    <a:spcPts val="0"/>
                  </a:spcAft>
                  <a:buClrTx/>
                  <a:buSzPct val="145000"/>
                  <a:buFontTx/>
                  <a:buChar char="•"/>
                  <a:tabLst/>
                  <a:defRPr sz="3200" b="0" i="0" u="none" strike="noStrike" cap="none" spc="0" baseline="0">
                    <a:ln>
                      <a:noFill/>
                    </a:ln>
                    <a:solidFill>
                      <a:srgbClr val="000000"/>
                    </a:solidFill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5pPr>
                <a:lvl6pPr marL="2667000" marR="0" indent="-444500" algn="l" defTabSz="584200" rtl="0" latinLnBrk="0">
                  <a:lnSpc>
                    <a:spcPct val="100000"/>
                  </a:lnSpc>
                  <a:spcBef>
                    <a:spcPts val="4200"/>
                  </a:spcBef>
                  <a:spcAft>
                    <a:spcPts val="0"/>
                  </a:spcAft>
                  <a:buClrTx/>
                  <a:buSzPct val="145000"/>
                  <a:buFontTx/>
                  <a:buChar char="•"/>
                  <a:tabLst/>
                  <a:defRPr sz="3200" b="0" i="0" u="none" strike="noStrike" cap="none" spc="0" baseline="0">
                    <a:ln>
                      <a:noFill/>
                    </a:ln>
                    <a:solidFill>
                      <a:srgbClr val="000000"/>
                    </a:solidFill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6pPr>
                <a:lvl7pPr marL="3111500" marR="0" indent="-444500" algn="l" defTabSz="584200" rtl="0" latinLnBrk="0">
                  <a:lnSpc>
                    <a:spcPct val="100000"/>
                  </a:lnSpc>
                  <a:spcBef>
                    <a:spcPts val="4200"/>
                  </a:spcBef>
                  <a:spcAft>
                    <a:spcPts val="0"/>
                  </a:spcAft>
                  <a:buClrTx/>
                  <a:buSzPct val="145000"/>
                  <a:buFontTx/>
                  <a:buChar char="•"/>
                  <a:tabLst/>
                  <a:defRPr sz="3200" b="0" i="0" u="none" strike="noStrike" cap="none" spc="0" baseline="0">
                    <a:ln>
                      <a:noFill/>
                    </a:ln>
                    <a:solidFill>
                      <a:srgbClr val="000000"/>
                    </a:solidFill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7pPr>
                <a:lvl8pPr marL="3556000" marR="0" indent="-444500" algn="l" defTabSz="584200" rtl="0" latinLnBrk="0">
                  <a:lnSpc>
                    <a:spcPct val="100000"/>
                  </a:lnSpc>
                  <a:spcBef>
                    <a:spcPts val="4200"/>
                  </a:spcBef>
                  <a:spcAft>
                    <a:spcPts val="0"/>
                  </a:spcAft>
                  <a:buClrTx/>
                  <a:buSzPct val="145000"/>
                  <a:buFontTx/>
                  <a:buChar char="•"/>
                  <a:tabLst/>
                  <a:defRPr sz="3200" b="0" i="0" u="none" strike="noStrike" cap="none" spc="0" baseline="0">
                    <a:ln>
                      <a:noFill/>
                    </a:ln>
                    <a:solidFill>
                      <a:srgbClr val="000000"/>
                    </a:solidFill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8pPr>
                <a:lvl9pPr marL="4000500" marR="0" indent="-444500" algn="l" defTabSz="584200" rtl="0" latinLnBrk="0">
                  <a:lnSpc>
                    <a:spcPct val="100000"/>
                  </a:lnSpc>
                  <a:spcBef>
                    <a:spcPts val="4200"/>
                  </a:spcBef>
                  <a:spcAft>
                    <a:spcPts val="0"/>
                  </a:spcAft>
                  <a:buClrTx/>
                  <a:buSzPct val="145000"/>
                  <a:buFontTx/>
                  <a:buChar char="•"/>
                  <a:tabLst/>
                  <a:defRPr sz="3200" b="0" i="0" u="none" strike="noStrike" cap="none" spc="0" baseline="0">
                    <a:ln>
                      <a:noFill/>
                    </a:ln>
                    <a:solidFill>
                      <a:srgbClr val="000000"/>
                    </a:solidFill>
                    <a:uFillTx/>
                    <a:latin typeface="Helvetica Neue"/>
                    <a:ea typeface="Helvetica Neue"/>
                    <a:cs typeface="Helvetica Neue"/>
                    <a:sym typeface="Helvetica Neue"/>
                  </a:defRPr>
                </a:lvl9pPr>
              </a:lstStyle>
              <a:p>
                <a:pPr hangingPunct="1">
                  <a:buSzPct val="100000"/>
                </a:pPr>
                <a:r>
                  <a:rPr lang="en-US" b="0" dirty="0">
                    <a:latin typeface="+mn-lt"/>
                  </a:rPr>
                  <a:t>WP20:</a:t>
                </a:r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 panose="02040503050406030204" pitchFamily="18" charset="0"/>
                          </a:rPr>
                          <m:t>HLbL</m:t>
                        </m:r>
                      </m:sup>
                    </m:sSubSup>
                  </m:oMath>
                </a14:m>
                <a:r>
                  <a:rPr lang="en-US" sz="3200" b="0" dirty="0"/>
                  <a:t>= </a:t>
                </a:r>
                <a:r>
                  <a:rPr lang="en-US" sz="3200" b="0" dirty="0">
                    <a:latin typeface="+mn-lt"/>
                  </a:rPr>
                  <a:t>82(35) from RBC/UKQCD</a:t>
                </a:r>
                <a:r>
                  <a:rPr lang="en-US" dirty="0">
                    <a:latin typeface="+mn-lt"/>
                  </a:rPr>
                  <a:t> only (QED</a:t>
                </a:r>
                <a:r>
                  <a:rPr lang="en-US" i="1" baseline="-25000" dirty="0">
                    <a:latin typeface="+mn-lt"/>
                  </a:rPr>
                  <a:t>L</a:t>
                </a:r>
                <a:r>
                  <a:rPr lang="en-US" dirty="0">
                    <a:latin typeface="+mn-lt"/>
                  </a:rPr>
                  <a:t>)</a:t>
                </a:r>
              </a:p>
              <a:p>
                <a:pPr hangingPunct="1">
                  <a:buSzPct val="100000"/>
                </a:pPr>
                <a:r>
                  <a:rPr lang="en-US" dirty="0">
                    <a:latin typeface="+mn-lt"/>
                  </a:rPr>
                  <a:t>WP25: three results in average: Mainz, RBC/UKQCD, BMW (QED</a:t>
                </a:r>
                <a14:m>
                  <m:oMath xmlns:m="http://schemas.openxmlformats.org/officeDocument/2006/math">
                    <m:r>
                      <a:rPr lang="en-US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>
                    <a:latin typeface="+mn-lt"/>
                  </a:rPr>
                  <a:t>)</a:t>
                </a:r>
              </a:p>
              <a:p>
                <a:pPr hangingPunct="1">
                  <a:buSzPct val="100000"/>
                </a:pPr>
                <a:r>
                  <a:rPr lang="en-US" dirty="0">
                    <a:latin typeface="+mn-lt"/>
                  </a:rPr>
                  <a:t>Error reduced dramatically and central value shifted up (within errors)</a:t>
                </a: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E9AD1DCF-CA10-B812-6EF3-2599AE0F64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00" y="2590800"/>
                <a:ext cx="11099800" cy="6286500"/>
              </a:xfrm>
              <a:prstGeom prst="rect">
                <a:avLst/>
              </a:prstGeom>
              <a:blipFill>
                <a:blip r:embed="rId2"/>
                <a:stretch>
                  <a:fillRect l="-1371" r="-1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5AFC22CB-8B21-49A3-5427-900051654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HLbL</a:t>
            </a:r>
            <a:r>
              <a:rPr lang="en-US" dirty="0"/>
              <a:t> Lattice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AE129D-D78E-92BE-0279-515EC385F1B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070293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2F0BF-733B-5EB0-A1D4-FEC26F3C5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HLbL</a:t>
            </a:r>
            <a:r>
              <a:rPr lang="en-US" dirty="0"/>
              <a:t>: Combined Average of Data Driven and Lattice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D0B84D-9A2F-47AD-4147-AEE8AE7DE97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WP20 prediction: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HLbL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=9.0 (1.7)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WP25 prediction: consistent with WP20                         (1.4 error inflation factor)</a:t>
                </a:r>
              </a:p>
              <a:p>
                <a:r>
                  <a:rPr lang="en-US" dirty="0"/>
                  <a:t>Central value increased (within WP20 error)</a:t>
                </a:r>
              </a:p>
              <a:p>
                <a:r>
                  <a:rPr lang="en-US" dirty="0"/>
                  <a:t>Error is significantly smaller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D0B84D-9A2F-47AD-4147-AEE8AE7DE9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1EF09-0680-F8D4-407A-2701090FE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991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E3943-B78E-C771-968E-8A760191E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D8BD7-CCD0-4548-9DE5-465BB8013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87" y="0"/>
            <a:ext cx="3851975" cy="8618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9E4CE4-10A2-68BB-0738-EF8535F016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984" y="835253"/>
            <a:ext cx="11099800" cy="8623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Muon g-2 Theory Initiative WP2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Hadronic Vacuum Polarization (HVP)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Hadronic Light-by-light (</a:t>
            </a:r>
            <a:r>
              <a:rPr lang="en-US" sz="4800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HLbL</a:t>
            </a: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scattering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QED and Electroweak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  <a:p>
            <a:pPr lvl="1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D21A05-8010-C033-8C40-E650003AEF4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771268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766E1-4FF0-EB90-9830-B68F7604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QED and Electroweak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579E1B81-28F2-CA71-4003-472FE363E6F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Very slight changes since WP20</a:t>
                </a:r>
              </a:p>
              <a:p>
                <a:pPr lvl="1"/>
                <a:r>
                  <a:rPr lang="en-US" dirty="0"/>
                  <a:t>QED discrepancy in sub-class of diagrams at 5</a:t>
                </a:r>
                <a:r>
                  <a:rPr lang="en-US" baseline="30000" dirty="0"/>
                  <a:t>th</a:t>
                </a:r>
                <a:r>
                  <a:rPr lang="en-US" dirty="0"/>
                  <a:t> loop order resolved, very slight change in central value</a:t>
                </a:r>
              </a:p>
              <a:p>
                <a:pPr lvl="1"/>
                <a:r>
                  <a:rPr lang="en-US" dirty="0"/>
                  <a:t>5 std. dev. tension in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determinations increases error slightly for QED</a:t>
                </a:r>
              </a:p>
              <a:p>
                <a:pPr lvl="1"/>
                <a:r>
                  <a:rPr lang="en-US" dirty="0"/>
                  <a:t>EW error significantly reduced due to improved 2-loop calculation including hadronic effects</a:t>
                </a:r>
              </a:p>
              <a:p>
                <a:r>
                  <a:rPr lang="en-US" dirty="0"/>
                  <a:t>Overall precision is improved but does not affect SM comparison with experiment 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579E1B81-28F2-CA71-4003-472FE363E6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2629" t="-4444" r="-343" b="-24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49BAEE-00A2-C430-352A-440F43746AD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531104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64CBA-E0EE-43E0-520C-B932A2E12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F21D7-AC0C-3323-90C1-127905A6F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87" y="0"/>
            <a:ext cx="3851975" cy="8618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B2432-F3C0-EDD9-BB22-EF2CF6A1D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984" y="835253"/>
            <a:ext cx="11099800" cy="8623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Muon g-2 Theory Initiative WP2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Had. Vacuum Polarization (HVP)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Had. Light-by-light (</a:t>
            </a:r>
            <a:r>
              <a:rPr lang="en-US" sz="4800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HLbL</a:t>
            </a: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scattering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QED and Electroweak</a:t>
            </a:r>
          </a:p>
          <a:p>
            <a:pPr lvl="1">
              <a:buSzPct val="50000"/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  <a:p>
            <a:pPr lvl="1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25AC4F-AC16-D92A-D73A-8B4FAB16EDB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9821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B483A-2616-F04D-75E0-BC844BA4C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011" y="-201611"/>
            <a:ext cx="11099800" cy="21590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05A62-8A5B-1D9E-B90E-D30C21E0A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2200277"/>
            <a:ext cx="12719050" cy="7687824"/>
          </a:xfrm>
        </p:spPr>
        <p:txBody>
          <a:bodyPr>
            <a:normAutofit lnSpcReduction="10000"/>
          </a:bodyPr>
          <a:lstStyle/>
          <a:p>
            <a:pPr>
              <a:buSzPct val="100000"/>
            </a:pPr>
            <a:r>
              <a:rPr lang="en-US" sz="4000" dirty="0">
                <a:latin typeface="+mn-lt"/>
              </a:rPr>
              <a:t>WP 2025 out (on the </a:t>
            </a:r>
            <a:r>
              <a:rPr lang="en-US" sz="4000" dirty="0" err="1">
                <a:latin typeface="+mn-lt"/>
              </a:rPr>
              <a:t>arXive</a:t>
            </a:r>
            <a:r>
              <a:rPr lang="en-US" sz="4000" dirty="0">
                <a:latin typeface="+mn-lt"/>
              </a:rPr>
              <a:t>) </a:t>
            </a:r>
            <a:r>
              <a:rPr lang="en-US" sz="4000" dirty="0">
                <a:solidFill>
                  <a:srgbClr val="FF0000"/>
                </a:solidFill>
                <a:latin typeface="+mn-lt"/>
              </a:rPr>
              <a:t>Thursday May 22</a:t>
            </a:r>
            <a:r>
              <a:rPr lang="en-US" sz="4000" baseline="30000" dirty="0">
                <a:solidFill>
                  <a:srgbClr val="FF0000"/>
                </a:solidFill>
                <a:latin typeface="+mn-lt"/>
              </a:rPr>
              <a:t>nd</a:t>
            </a:r>
            <a:endParaRPr lang="en-US" sz="4000" dirty="0">
              <a:solidFill>
                <a:srgbClr val="FF0000"/>
              </a:solidFill>
              <a:latin typeface="+mn-lt"/>
            </a:endParaRPr>
          </a:p>
          <a:p>
            <a:pPr lvl="1">
              <a:buSzPct val="100000"/>
            </a:pPr>
            <a:r>
              <a:rPr lang="en-US" dirty="0">
                <a:latin typeface="+mn-lt"/>
              </a:rPr>
              <a:t>Many improvements/updates</a:t>
            </a:r>
          </a:p>
          <a:p>
            <a:pPr lvl="1">
              <a:buSzPct val="100000"/>
            </a:pPr>
            <a:r>
              <a:rPr lang="en-US" dirty="0">
                <a:latin typeface="+mn-lt"/>
              </a:rPr>
              <a:t>Significant changes from WP 2020</a:t>
            </a:r>
          </a:p>
          <a:p>
            <a:pPr lvl="2">
              <a:buSzPct val="100000"/>
            </a:pPr>
            <a:r>
              <a:rPr lang="en-US" dirty="0">
                <a:latin typeface="+mn-lt"/>
              </a:rPr>
              <a:t>Data driven, dispersive results inconsistent, under intense scrutiny,   no new average</a:t>
            </a:r>
          </a:p>
          <a:p>
            <a:pPr lvl="2">
              <a:buSzPct val="100000"/>
            </a:pPr>
            <a:r>
              <a:rPr lang="en-US" dirty="0">
                <a:latin typeface="+mn-lt"/>
              </a:rPr>
              <a:t>Lattice HVP total contribution with sub-percent errors, enters total SM value as sole HVP determination, dominates SM error</a:t>
            </a:r>
          </a:p>
          <a:p>
            <a:pPr lvl="1">
              <a:buSzPct val="100000"/>
            </a:pPr>
            <a:r>
              <a:rPr lang="en-US" dirty="0">
                <a:latin typeface="+mn-lt"/>
              </a:rPr>
              <a:t>SM value is very well compatible with experiment</a:t>
            </a:r>
          </a:p>
          <a:p>
            <a:pPr>
              <a:buSzPct val="100000"/>
            </a:pPr>
            <a:r>
              <a:rPr lang="en-US" dirty="0">
                <a:latin typeface="+mn-lt"/>
              </a:rPr>
              <a:t>Fermilab to announce final results soon (after May 23</a:t>
            </a:r>
            <a:r>
              <a:rPr lang="en-US" baseline="30000" dirty="0">
                <a:latin typeface="+mn-lt"/>
              </a:rPr>
              <a:t>rd</a:t>
            </a:r>
            <a:r>
              <a:rPr lang="en-US" dirty="0">
                <a:latin typeface="+mn-lt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C065C1-BB2D-001A-AF0D-95974E264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746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B13E7B-0CDA-B4AD-837E-4887528C7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0874-EC32-72DE-E58A-08790603B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7723EA-8152-89E0-41FB-6F44A6B4C5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WP 2025 value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HVP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</m:t>
                        </m:r>
                      </m:sup>
                    </m:sSubSup>
                  </m:oMath>
                </a14:m>
                <a:r>
                  <a:rPr lang="en-US" dirty="0"/>
                  <a:t> has sub-percent error</a:t>
                </a:r>
              </a:p>
              <a:p>
                <a:r>
                  <a:rPr lang="en-US" dirty="0"/>
                  <a:t>Goal is to reach 1-2 ppm for total to match experiment which means permille precision for the HVP contribution</a:t>
                </a:r>
              </a:p>
              <a:p>
                <a:pPr lvl="1"/>
                <a:r>
                  <a:rPr lang="en-US" dirty="0"/>
                  <a:t>LD, IB, disconnected diagrams</a:t>
                </a:r>
              </a:p>
              <a:p>
                <a:r>
                  <a:rPr lang="en-US" dirty="0"/>
                  <a:t>Will need sustained effort by lattice and dispersive communities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7723EA-8152-89E0-41FB-6F44A6B4C5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C91E3-132A-15F6-F853-8ABF43E81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830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96595-51B8-FD4D-9BE3-EDDB6C81B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Acknowledgements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87AE68-5412-1548-9044-1DD1DE4F85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lang="en-US" dirty="0">
                <a:latin typeface="+mn-lt"/>
                <a:cs typeface="Calibri Light" panose="020F0302020204030204" pitchFamily="34" charset="0"/>
              </a:rPr>
              <a:t>TB partially supported by US Department of Energy (DOE)</a:t>
            </a:r>
          </a:p>
          <a:p>
            <a:pPr>
              <a:buSzPct val="100000"/>
            </a:pPr>
            <a:r>
              <a:rPr lang="en-US" dirty="0">
                <a:latin typeface="+mn-lt"/>
                <a:cs typeface="Calibri Light" panose="020F0302020204030204" pitchFamily="34" charset="0"/>
              </a:rPr>
              <a:t>Aubin, </a:t>
            </a:r>
            <a:r>
              <a:rPr lang="en-US" i="1" dirty="0">
                <a:latin typeface="+mn-lt"/>
                <a:cs typeface="Calibri Light" panose="020F0302020204030204" pitchFamily="34" charset="0"/>
              </a:rPr>
              <a:t>et al</a:t>
            </a:r>
            <a:r>
              <a:rPr lang="en-US" dirty="0">
                <a:latin typeface="+mn-lt"/>
                <a:cs typeface="Calibri Light" panose="020F0302020204030204" pitchFamily="34" charset="0"/>
              </a:rPr>
              <a:t>., RBC/UKQCD computations done on</a:t>
            </a:r>
          </a:p>
          <a:p>
            <a:pPr lvl="1">
              <a:buSzPct val="100000"/>
            </a:pPr>
            <a:r>
              <a:rPr lang="en-US" dirty="0">
                <a:latin typeface="+mn-lt"/>
                <a:cs typeface="Calibri Light" panose="020F0302020204030204" pitchFamily="34" charset="0"/>
              </a:rPr>
              <a:t>ALCF at Argonne (MIRA, Aurora), OLCF at Oakridge (Summit, Frontier), Booster (Julich), LUMI-g (Kajaani)</a:t>
            </a:r>
          </a:p>
          <a:p>
            <a:pPr lvl="1">
              <a:buSzPct val="100000"/>
            </a:pPr>
            <a:r>
              <a:rPr lang="en-US" dirty="0">
                <a:latin typeface="+mn-lt"/>
                <a:cs typeface="Calibri Light" panose="020F0302020204030204" pitchFamily="34" charset="0"/>
              </a:rPr>
              <a:t>Bridges2 at PSC, Expanse at SDSC, and Stampede2 and Frontera at TACC under XSEDE and ACCESS (US NSF)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F0B18-7FA2-FF4D-B6ED-E6E746B97AD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226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0ED0488-77BB-734A-8308-434A77A375E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48469" y="0"/>
                <a:ext cx="10464800" cy="1716505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n-US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The muon anomaly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 panose="020F0302020204030204" pitchFamily="34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dirty="0"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0ED0488-77BB-734A-8308-434A77A375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48469" y="0"/>
                <a:ext cx="10464800" cy="1716505"/>
              </a:xfrm>
              <a:blipFill>
                <a:blip r:embed="rId2"/>
                <a:stretch>
                  <a:fillRect l="-5455" t="-5882" b="-183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D8005C2-29F5-8046-9BF3-E03008DDF108}"/>
                  </a:ext>
                </a:extLst>
              </p:cNvPr>
              <p:cNvSpPr txBox="1"/>
              <p:nvPr/>
            </p:nvSpPr>
            <p:spPr>
              <a:xfrm>
                <a:off x="4197418" y="4806305"/>
                <a:ext cx="4391267" cy="383245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 xmlns:m="http://schemas.openxmlformats.org/officeDocument/2006/math">
                    <m:r>
                      <a:rPr kumimoji="0" lang="en-US" sz="66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𝜇</m:t>
                    </m:r>
                    <m:r>
                      <a:rPr kumimoji="0" lang="en-US" sz="66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=</m:t>
                    </m:r>
                    <m:r>
                      <a:rPr kumimoji="0" lang="en-US" sz="66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𝑔</m:t>
                    </m:r>
                    <m:r>
                      <a:rPr kumimoji="0" lang="en-US" sz="66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 </m:t>
                    </m:r>
                    <m:f>
                      <m:fPr>
                        <m:ctrlPr>
                          <a:rPr kumimoji="0" lang="en-US" sz="66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</m:ctrlPr>
                      </m:fPr>
                      <m:num>
                        <m:r>
                          <a:rPr kumimoji="0" lang="en-US" sz="66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𝑒</m:t>
                        </m:r>
                      </m:num>
                      <m:den>
                        <m:r>
                          <a:rPr kumimoji="0" lang="en-US" sz="66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2 </m:t>
                        </m:r>
                        <m:r>
                          <a:rPr kumimoji="0" lang="en-US" sz="66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𝑚</m:t>
                        </m:r>
                        <m:r>
                          <a:rPr kumimoji="0" lang="en-US" sz="66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 </m:t>
                        </m:r>
                      </m:den>
                    </m:f>
                  </m:oMath>
                </a14:m>
                <a:r>
                  <a:rPr kumimoji="0" 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 </a:t>
                </a:r>
                <a:r>
                  <a:rPr kumimoji="0" lang="en-US" sz="54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S</a:t>
                </a:r>
                <a:endParaRPr kumimoji="0" lang="en-US" sz="66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 Neue"/>
                </a:endParaRPr>
              </a:p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sz="6600" b="0" i="1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600" i="1" dirty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en-US" sz="6600" b="0" i="1" dirty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en-US" sz="6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 panose="020F0302020204030204" pitchFamily="34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kumimoji="0" lang="en-US" sz="6600" b="0" u="none" strike="noStrike" cap="none" spc="0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Symbol" pitchFamily="2" charset="2"/>
                    <a:sym typeface="Helvetica Neue"/>
                  </a:rPr>
                  <a:t>  </a:t>
                </a:r>
                <a:r>
                  <a:rPr kumimoji="0" lang="en-US" sz="6600" b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Symbol" pitchFamily="2" charset="2"/>
                    <a:sym typeface="Helvetica Neue"/>
                  </a:rPr>
                  <a:t>= </a:t>
                </a:r>
                <a:r>
                  <a:rPr kumimoji="0" 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66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Helvetica Neue"/>
                          </a:rPr>
                        </m:ctrlPr>
                      </m:fPr>
                      <m:num>
                        <m:r>
                          <a:rPr kumimoji="0" lang="en-US" sz="66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Helvetica Neue"/>
                          </a:rPr>
                          <m:t>𝑔</m:t>
                        </m:r>
                        <m:r>
                          <a:rPr kumimoji="0" lang="en-US" sz="66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Helvetica Neue"/>
                          </a:rPr>
                          <m:t>−2</m:t>
                        </m:r>
                      </m:num>
                      <m:den>
                        <m:r>
                          <a:rPr kumimoji="0" lang="en-US" sz="66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Helvetica Neue"/>
                          </a:rPr>
                          <m:t>2</m:t>
                        </m:r>
                      </m:den>
                    </m:f>
                  </m:oMath>
                </a14:m>
                <a:endPara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 Neue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D8005C2-29F5-8046-9BF3-E03008DDF1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7418" y="4806305"/>
                <a:ext cx="4391267" cy="3832459"/>
              </a:xfrm>
              <a:prstGeom prst="rect">
                <a:avLst/>
              </a:prstGeom>
              <a:blipFill>
                <a:blip r:embed="rId3"/>
                <a:stretch>
                  <a:fillRect l="-4323" r="-7205" b="-594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C02E69F-1EF7-9A42-88D2-285B19C92CAE}"/>
              </a:ext>
            </a:extLst>
          </p:cNvPr>
          <p:cNvSpPr txBox="1"/>
          <p:nvPr/>
        </p:nvSpPr>
        <p:spPr>
          <a:xfrm>
            <a:off x="770022" y="3339678"/>
            <a:ext cx="11678653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The muon is a spin ½  elementary particle with</a:t>
            </a:r>
            <a:endParaRPr kumimoji="0" lang="en-US" sz="48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 Light" panose="020F0302020204030204" pitchFamily="34" charset="0"/>
              <a:cs typeface="Calibri Light" panose="020F0302020204030204" pitchFamily="34" charset="0"/>
              <a:sym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CF50027-F72B-6141-999D-0C06BBA5A77A}"/>
                  </a:ext>
                </a:extLst>
              </p:cNvPr>
              <p:cNvSpPr txBox="1"/>
              <p:nvPr/>
            </p:nvSpPr>
            <p:spPr>
              <a:xfrm>
                <a:off x="9162984" y="5161692"/>
                <a:ext cx="2772426" cy="6155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40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Neue"/>
                        </a:rPr>
                        <m:t>(ℏ=</m:t>
                      </m:r>
                      <m:r>
                        <a:rPr kumimoji="0" lang="en-US" sz="40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Neue"/>
                        </a:rPr>
                        <m:t>𝒄</m:t>
                      </m:r>
                      <m:r>
                        <a:rPr kumimoji="0" lang="en-US" sz="40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Neue"/>
                        </a:rPr>
                        <m:t>=</m:t>
                      </m:r>
                      <m:r>
                        <a:rPr kumimoji="0" lang="en-US" sz="40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Neue"/>
                        </a:rPr>
                        <m:t>𝟏</m:t>
                      </m:r>
                      <m:r>
                        <a:rPr kumimoji="0" lang="en-US" sz="40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Neue"/>
                        </a:rPr>
                        <m:t>)</m:t>
                      </m:r>
                    </m:oMath>
                  </m:oMathPara>
                </a14:m>
                <a:endParaRPr kumimoji="0" lang="en-US" sz="2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CF50027-F72B-6141-999D-0C06BBA5A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2984" y="5161692"/>
                <a:ext cx="2772426" cy="615553"/>
              </a:xfrm>
              <a:prstGeom prst="rect">
                <a:avLst/>
              </a:prstGeom>
              <a:blipFill>
                <a:blip r:embed="rId4"/>
                <a:stretch>
                  <a:fillRect l="-8219" r="-3196" b="-3600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85E17-0A63-FD4D-ACAD-0E47C61E1D4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21770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BAF0E-1149-B949-8C4A-CB62E26E4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113" y="-298721"/>
            <a:ext cx="11099800" cy="2159000"/>
          </a:xfrm>
        </p:spPr>
        <p:txBody>
          <a:bodyPr/>
          <a:lstStyle/>
          <a:p>
            <a:r>
              <a:rPr lang="en-US" dirty="0"/>
              <a:t>Muon </a:t>
            </a:r>
            <a:r>
              <a:rPr lang="en-US" i="1" dirty="0"/>
              <a:t>g</a:t>
            </a:r>
            <a:r>
              <a:rPr lang="en-US" dirty="0"/>
              <a:t>-2 experiments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9D30C53-0E41-484B-9442-90058022D7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678" y="2601334"/>
            <a:ext cx="4999234" cy="3364639"/>
          </a:xfrm>
        </p:spPr>
      </p:pic>
      <p:pic>
        <p:nvPicPr>
          <p:cNvPr id="8" name="Picture 7" descr="A large model of a ship&#10;&#10;Description automatically generated with low confidence">
            <a:extLst>
              <a:ext uri="{FF2B5EF4-FFF2-40B4-BE49-F238E27FC236}">
                <a16:creationId xmlns:a16="http://schemas.microsoft.com/office/drawing/2014/main" id="{FF5D2CCD-A4BC-8249-B941-348B2D6C6D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31" y="5790973"/>
            <a:ext cx="5253184" cy="35054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364194-057C-A243-8A1E-5ACA767AC81D}"/>
              </a:ext>
            </a:extLst>
          </p:cNvPr>
          <p:cNvSpPr txBox="1"/>
          <p:nvPr/>
        </p:nvSpPr>
        <p:spPr>
          <a:xfrm>
            <a:off x="7026348" y="6230729"/>
            <a:ext cx="465993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BNL E821(1997-2001)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B1E312-0B9F-7349-8D17-36ACD24A6203}"/>
              </a:ext>
            </a:extLst>
          </p:cNvPr>
          <p:cNvSpPr txBox="1"/>
          <p:nvPr/>
        </p:nvSpPr>
        <p:spPr>
          <a:xfrm>
            <a:off x="6034231" y="8379527"/>
            <a:ext cx="4138954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FNAL E989 (2018-) </a:t>
            </a:r>
          </a:p>
        </p:txBody>
      </p:sp>
      <p:pic>
        <p:nvPicPr>
          <p:cNvPr id="12" name="Picture 11" descr="A person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093EADAC-EF53-ED42-8A01-BD77EAF579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31" y="1571625"/>
            <a:ext cx="4533900" cy="35623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57CD82-4DE4-C64C-85D1-85D260D7A65E}"/>
              </a:ext>
            </a:extLst>
          </p:cNvPr>
          <p:cNvSpPr txBox="1"/>
          <p:nvPr/>
        </p:nvSpPr>
        <p:spPr>
          <a:xfrm>
            <a:off x="5065962" y="1619263"/>
            <a:ext cx="3967433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CERN (1959-1979)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3AA6A5-F683-9E40-8BF1-1C1B6356C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77C29-0E54-0FC9-43D5-259C6D857603}"/>
              </a:ext>
            </a:extLst>
          </p:cNvPr>
          <p:cNvSpPr txBox="1"/>
          <p:nvPr/>
        </p:nvSpPr>
        <p:spPr>
          <a:xfrm>
            <a:off x="7045724" y="6955252"/>
            <a:ext cx="162384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(0.54 ppm)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5F532-1592-B8EB-EA75-267756B9192D}"/>
              </a:ext>
            </a:extLst>
          </p:cNvPr>
          <p:cNvSpPr txBox="1"/>
          <p:nvPr/>
        </p:nvSpPr>
        <p:spPr>
          <a:xfrm>
            <a:off x="10173185" y="8471860"/>
            <a:ext cx="270747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dirty="0"/>
              <a:t>(0.46 ⟶ 0.14 ppm)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253B15-D25F-AEC5-8A04-3F9EF469A324}"/>
              </a:ext>
            </a:extLst>
          </p:cNvPr>
          <p:cNvSpPr txBox="1"/>
          <p:nvPr/>
        </p:nvSpPr>
        <p:spPr>
          <a:xfrm>
            <a:off x="9598103" y="9060874"/>
            <a:ext cx="32877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i="1" dirty="0"/>
              <a:t>(c.</a:t>
            </a:r>
            <a:r>
              <a:rPr kumimoji="0" lang="en-US" sz="2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f.</a:t>
            </a: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electron: 0.11 ppb)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2C0241-D43E-586A-1DB6-F4F62016C370}"/>
              </a:ext>
            </a:extLst>
          </p:cNvPr>
          <p:cNvSpPr txBox="1"/>
          <p:nvPr/>
        </p:nvSpPr>
        <p:spPr>
          <a:xfrm>
            <a:off x="9008039" y="1732324"/>
            <a:ext cx="131766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dirty="0"/>
              <a:t>  (7 ppm</a:t>
            </a: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57866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62511F25-C6E0-ED4A-9B9D-C1663C4BA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40" y="461612"/>
            <a:ext cx="10970716" cy="713096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8C9A58-17DA-5349-90B7-C31AC822FF0B}"/>
              </a:ext>
            </a:extLst>
          </p:cNvPr>
          <p:cNvSpPr txBox="1"/>
          <p:nvPr/>
        </p:nvSpPr>
        <p:spPr>
          <a:xfrm>
            <a:off x="7555653" y="461612"/>
            <a:ext cx="52452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5400" dirty="0"/>
              <a:t>Muon g-2/EDM</a:t>
            </a:r>
          </a:p>
          <a:p>
            <a:pPr algn="r"/>
            <a:r>
              <a:rPr kumimoji="1" lang="en-US" altLang="ja-JP" sz="5400" dirty="0"/>
              <a:t>experiment</a:t>
            </a:r>
          </a:p>
          <a:p>
            <a:pPr algn="r"/>
            <a:r>
              <a:rPr lang="en-US" altLang="ja-JP" sz="5400" dirty="0"/>
              <a:t>at J-PARC</a:t>
            </a:r>
            <a:endParaRPr kumimoji="1" lang="ja-JP" altLang="en-US" sz="540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2880" y="6965129"/>
            <a:ext cx="1052440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800" b="0" dirty="0">
                <a:solidFill>
                  <a:srgbClr val="0513C0"/>
                </a:solidFill>
              </a:rPr>
              <a:t>Features:</a:t>
            </a:r>
          </a:p>
          <a:p>
            <a:pPr marL="582498" indent="-377044" algn="l">
              <a:buFont typeface="Arial" charset="0"/>
              <a:buChar char="•"/>
            </a:pPr>
            <a:r>
              <a:rPr lang="en-US" altLang="ja-JP" sz="2800" b="0" dirty="0">
                <a:solidFill>
                  <a:srgbClr val="0513C0"/>
                </a:solidFill>
              </a:rPr>
              <a:t>Low emittance muon beam (1/1000)</a:t>
            </a:r>
          </a:p>
          <a:p>
            <a:pPr marL="582498" indent="-377044" algn="l">
              <a:buFont typeface="Arial" charset="0"/>
              <a:buChar char="•"/>
            </a:pPr>
            <a:r>
              <a:rPr lang="en-US" altLang="ja-JP" sz="2800" b="0" dirty="0">
                <a:solidFill>
                  <a:srgbClr val="0513C0"/>
                </a:solidFill>
              </a:rPr>
              <a:t>No strong focusing (1/1000) &amp; good injection eff. (x10)</a:t>
            </a:r>
          </a:p>
          <a:p>
            <a:pPr marL="582498" indent="-377044" algn="l">
              <a:buFont typeface="Arial" charset="0"/>
              <a:buChar char="•"/>
            </a:pPr>
            <a:r>
              <a:rPr kumimoji="1" lang="en-US" altLang="ja-JP" sz="2800" b="0" dirty="0">
                <a:solidFill>
                  <a:srgbClr val="0513C0"/>
                </a:solidFill>
              </a:rPr>
              <a:t>Compact storage ring (1/20) </a:t>
            </a:r>
          </a:p>
          <a:p>
            <a:pPr marL="582498" indent="-377044" algn="l">
              <a:buFont typeface="Arial" charset="0"/>
              <a:buChar char="•"/>
            </a:pPr>
            <a:r>
              <a:rPr lang="en-US" altLang="ja-JP" sz="2800" b="0" dirty="0">
                <a:solidFill>
                  <a:srgbClr val="0513C0"/>
                </a:solidFill>
              </a:rPr>
              <a:t>Tracking detector with large acceptance</a:t>
            </a:r>
          </a:p>
          <a:p>
            <a:pPr marL="205454" algn="l"/>
            <a:r>
              <a:rPr lang="en-US" altLang="ja-JP" sz="2800" b="0" dirty="0">
                <a:solidFill>
                  <a:schemeClr val="accent5">
                    <a:lumMod val="75000"/>
                  </a:schemeClr>
                </a:solidFill>
              </a:rPr>
              <a:t>Commissioning JPY 2029</a:t>
            </a:r>
          </a:p>
          <a:p>
            <a:pPr marL="205454" algn="l"/>
            <a:endParaRPr lang="en-US" altLang="ja-JP" sz="2800" b="0" dirty="0">
              <a:solidFill>
                <a:srgbClr val="0513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D6DB16-49B4-A743-9E29-00A818F05EC7}"/>
              </a:ext>
            </a:extLst>
          </p:cNvPr>
          <p:cNvSpPr txBox="1"/>
          <p:nvPr/>
        </p:nvSpPr>
        <p:spPr>
          <a:xfrm>
            <a:off x="10853486" y="8723376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/>
              <a:t>Credit: T. </a:t>
            </a:r>
            <a:r>
              <a:rPr lang="en-US" sz="1400" b="0" dirty="0" err="1"/>
              <a:t>Mibe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1939660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B76FC-F932-5B41-34CA-6F91E7C21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BNL+FNAL Average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5D4E45-118B-7BAD-9E09-0C2864C9A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9FF6C-AE0E-F445-99E1-AF7F888FEB6A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A8237B-67D5-75D9-1378-B363C9DA0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686" y="2767698"/>
            <a:ext cx="9624448" cy="51167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1E498A-D495-1937-B046-21F39BA42888}"/>
              </a:ext>
            </a:extLst>
          </p:cNvPr>
          <p:cNvSpPr txBox="1"/>
          <p:nvPr/>
        </p:nvSpPr>
        <p:spPr>
          <a:xfrm>
            <a:off x="1801412" y="2348710"/>
            <a:ext cx="907299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dirty="0">
                <a:latin typeface="Calibri" panose="020F0502020204030204" pitchFamily="34" charset="0"/>
                <a:cs typeface="Calibri" panose="020F0502020204030204" pitchFamily="34" charset="0"/>
              </a:rPr>
              <a:t>Muon g-2 Collaboration, PHYSICAL REVIEW LETTERS 131, 161802 (2023)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BA24690-8883-4017-A165-BC1F91126E93}"/>
                  </a:ext>
                </a:extLst>
              </p:cNvPr>
              <p:cNvSpPr txBox="1"/>
              <p:nvPr/>
            </p:nvSpPr>
            <p:spPr>
              <a:xfrm>
                <a:off x="2363678" y="8248782"/>
                <a:ext cx="7844263" cy="9102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𝑎</m:t>
                          </m:r>
                        </m:e>
                        <m:sub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𝜇</m:t>
                          </m:r>
                        </m:sub>
                      </m:sSub>
                      <m:r>
                        <a:rPr kumimoji="0" lang="en-US" sz="32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Neue"/>
                        </a:rPr>
                        <m:t>=</m:t>
                      </m:r>
                      <m:r>
                        <m:rPr>
                          <m:nor/>
                        </m:rPr>
                        <a:rPr lang="en-US" sz="3200" b="0"/>
                        <m:t>116 592 059</m:t>
                      </m:r>
                      <m:r>
                        <m:rPr>
                          <m:nor/>
                        </m:rPr>
                        <a:rPr lang="en-US" sz="3200" b="0" i="0" smtClean="0"/>
                        <m:t> (</m:t>
                      </m:r>
                      <m:r>
                        <m:rPr>
                          <m:nor/>
                        </m:rPr>
                        <a:rPr lang="en-US" sz="3200" b="0"/>
                        <m:t>22</m:t>
                      </m:r>
                      <m:r>
                        <m:rPr>
                          <m:nor/>
                        </m:rPr>
                        <a:rPr lang="en-US" sz="3200" b="0" i="0" smtClean="0"/>
                        <m:t>)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(0.19 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ppm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b="0" dirty="0"/>
              </a:p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BA24690-8883-4017-A165-BC1F91126E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3678" y="8248782"/>
                <a:ext cx="7844263" cy="910249"/>
              </a:xfrm>
              <a:prstGeom prst="rect">
                <a:avLst/>
              </a:prstGeom>
              <a:blipFill>
                <a:blip r:embed="rId3"/>
                <a:stretch>
                  <a:fillRect l="-162" t="-9722" r="-113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ADA96930-5F5B-07DC-A38D-AA7B0E89224A}"/>
              </a:ext>
            </a:extLst>
          </p:cNvPr>
          <p:cNvSpPr txBox="1"/>
          <p:nvPr/>
        </p:nvSpPr>
        <p:spPr>
          <a:xfrm>
            <a:off x="2150477" y="4054489"/>
            <a:ext cx="8270667" cy="176458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b="0" i="0" u="none" strike="noStrike" cap="none" spc="0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Final results for runs 1-6 anytime after May 23</a:t>
            </a:r>
            <a:r>
              <a:rPr kumimoji="0" lang="en-US" sz="5400" b="0" i="0" u="none" strike="noStrike" cap="none" spc="0" normalizeH="0" baseline="3000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rd</a:t>
            </a:r>
          </a:p>
        </p:txBody>
      </p:sp>
    </p:spTree>
    <p:extLst>
      <p:ext uri="{BB962C8B-B14F-4D97-AF65-F5344CB8AC3E}">
        <p14:creationId xmlns:p14="http://schemas.microsoft.com/office/powerpoint/2010/main" val="253986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3C0B1E-AA21-3D48-92D7-D42080B1A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693545" cy="769446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BCD649-8F86-764F-8C23-CC3DA7248BA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184640" y="9040142"/>
            <a:ext cx="2926080" cy="51928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 hangingPunct="1">
              <a:spcAft>
                <a:spcPts val="600"/>
              </a:spcAft>
            </a:pPr>
            <a:fld id="{86CB4B4D-7CA3-9044-876B-883B54F8677D}" type="slidenum">
              <a:rPr lang="en-US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pPr algn="r" defTabSz="914400" hangingPunct="1">
                <a:spcAft>
                  <a:spcPts val="600"/>
                </a:spcAft>
              </a:pPr>
              <a:t>8</a:t>
            </a:fld>
            <a:endParaRPr lang="en-US" sz="1200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C869855-4622-A5A3-A853-D69E463927CE}"/>
                  </a:ext>
                </a:extLst>
              </p:cNvPr>
              <p:cNvSpPr txBox="1"/>
              <p:nvPr/>
            </p:nvSpPr>
            <p:spPr>
              <a:xfrm>
                <a:off x="861385" y="8184853"/>
                <a:ext cx="6002734" cy="7181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4000" b="0" dirty="0">
                    <a:latin typeface="+mn-lt"/>
                  </a:rPr>
                  <a:t>Perturbative expansion in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kumimoji="0" lang="en-US" sz="4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sym typeface="Helvetica Neue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C869855-4622-A5A3-A853-D69E463927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385" y="8184853"/>
                <a:ext cx="6002734" cy="718145"/>
              </a:xfrm>
              <a:prstGeom prst="rect">
                <a:avLst/>
              </a:prstGeom>
              <a:blipFill>
                <a:blip r:embed="rId3"/>
                <a:stretch>
                  <a:fillRect l="-4219" t="-12281" b="-36842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A3215296-172A-78F4-F099-BE2350BC358D}"/>
              </a:ext>
            </a:extLst>
          </p:cNvPr>
          <p:cNvSpPr txBox="1"/>
          <p:nvPr/>
        </p:nvSpPr>
        <p:spPr>
          <a:xfrm>
            <a:off x="8896653" y="7772269"/>
            <a:ext cx="406361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QCD (non-perturbative)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C71212-034C-524E-BFB0-B0A7F21C5BE5}"/>
              </a:ext>
            </a:extLst>
          </p:cNvPr>
          <p:cNvSpPr txBox="1"/>
          <p:nvPr/>
        </p:nvSpPr>
        <p:spPr>
          <a:xfrm>
            <a:off x="9735572" y="5192908"/>
            <a:ext cx="265617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EW (two loops)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BE4548-7642-BF3F-3B2E-FA50521FB2AF}"/>
              </a:ext>
            </a:extLst>
          </p:cNvPr>
          <p:cNvSpPr txBox="1"/>
          <p:nvPr/>
        </p:nvSpPr>
        <p:spPr>
          <a:xfrm>
            <a:off x="9881106" y="3252199"/>
            <a:ext cx="238046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QED (5 loops)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994D3-2BF2-0028-D0B4-A3279CBE7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113" y="-317608"/>
            <a:ext cx="11099800" cy="2159000"/>
          </a:xfrm>
        </p:spPr>
        <p:txBody>
          <a:bodyPr/>
          <a:lstStyle/>
          <a:p>
            <a:r>
              <a:rPr lang="en-US" dirty="0"/>
              <a:t>Muon g-2 Theory Initiative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4CD64D-DF18-F404-9503-C18C4578C29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BE5669-3A66-6DBC-F07B-401B94FCD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487" y="1148758"/>
            <a:ext cx="7188200" cy="81476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14D1B5-7A4E-7819-4433-BC57D04BB2B6}"/>
              </a:ext>
            </a:extLst>
          </p:cNvPr>
          <p:cNvSpPr txBox="1"/>
          <p:nvPr/>
        </p:nvSpPr>
        <p:spPr>
          <a:xfrm>
            <a:off x="-51296" y="4579282"/>
            <a:ext cx="362118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Started in June 2017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340636-9092-B102-5F94-B6524E1EF340}"/>
              </a:ext>
            </a:extLst>
          </p:cNvPr>
          <p:cNvSpPr txBox="1"/>
          <p:nvPr/>
        </p:nvSpPr>
        <p:spPr>
          <a:xfrm>
            <a:off x="0" y="6741281"/>
            <a:ext cx="426559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Helvetica Neue"/>
                <a:cs typeface="Helvetica Neue"/>
                <a:sym typeface="Helvetica Neue"/>
              </a:rPr>
              <a:t>First white paper in 2020</a:t>
            </a:r>
          </a:p>
        </p:txBody>
      </p:sp>
    </p:spTree>
    <p:extLst>
      <p:ext uri="{BB962C8B-B14F-4D97-AF65-F5344CB8AC3E}">
        <p14:creationId xmlns:p14="http://schemas.microsoft.com/office/powerpoint/2010/main" val="13469440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88793</TotalTime>
  <Words>1693</Words>
  <Application>Microsoft Macintosh PowerPoint</Application>
  <PresentationFormat>Custom</PresentationFormat>
  <Paragraphs>291</Paragraphs>
  <Slides>39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2" baseType="lpstr">
      <vt:lpstr>Arial</vt:lpstr>
      <vt:lpstr>Calibri</vt:lpstr>
      <vt:lpstr>Calibri Light</vt:lpstr>
      <vt:lpstr>Cambria Math</vt:lpstr>
      <vt:lpstr>Courier New</vt:lpstr>
      <vt:lpstr>Helvetica</vt:lpstr>
      <vt:lpstr>Helvetica Light</vt:lpstr>
      <vt:lpstr>Helvetica Neue</vt:lpstr>
      <vt:lpstr>Helvetica Neue Light</vt:lpstr>
      <vt:lpstr>Helvetica Neue Thin</vt:lpstr>
      <vt:lpstr>Liberation Sans</vt:lpstr>
      <vt:lpstr>Symbol</vt:lpstr>
      <vt:lpstr>White</vt:lpstr>
      <vt:lpstr>Update on the muon g-2:  White Paper 2(025)</vt:lpstr>
      <vt:lpstr>Preface</vt:lpstr>
      <vt:lpstr>Outline</vt:lpstr>
      <vt:lpstr>The muon anomaly a_μ</vt:lpstr>
      <vt:lpstr>Muon g-2 experiments</vt:lpstr>
      <vt:lpstr>PowerPoint Presentation</vt:lpstr>
      <vt:lpstr>BNL+FNAL Average </vt:lpstr>
      <vt:lpstr>PowerPoint Presentation</vt:lpstr>
      <vt:lpstr>Muon g-2 Theory Initiative</vt:lpstr>
      <vt:lpstr>Muon g-2 Theory Initiative White Paper 2020 Summary</vt:lpstr>
      <vt:lpstr>Outline</vt:lpstr>
      <vt:lpstr>Muon g-2 Theory Initiative White Paper 2025</vt:lpstr>
      <vt:lpstr>Outline</vt:lpstr>
      <vt:lpstr>PowerPoint Presentation</vt:lpstr>
      <vt:lpstr>HVP: Data Driven</vt:lpstr>
      <vt:lpstr>HVP: Data Driven</vt:lpstr>
      <vt:lpstr>HVP: Data Driven</vt:lpstr>
      <vt:lpstr>HVP: Data Driven</vt:lpstr>
      <vt:lpstr>HVP: Lattice</vt:lpstr>
      <vt:lpstr>PowerPoint Presentation</vt:lpstr>
      <vt:lpstr>PowerPoint Presentation</vt:lpstr>
      <vt:lpstr>HVP: Lattice Windows</vt:lpstr>
      <vt:lpstr>PowerPoint Presentation</vt:lpstr>
      <vt:lpstr>HVP: Lattice Windows</vt:lpstr>
      <vt:lpstr>HVP: Lattice Windows</vt:lpstr>
      <vt:lpstr>HVP: Lattice  isospin-breaking corrections</vt:lpstr>
      <vt:lpstr>HVP: Lattice  isospin-breaking corrections</vt:lpstr>
      <vt:lpstr>HVP: Lattice Total </vt:lpstr>
      <vt:lpstr>HVP: Lattice Total</vt:lpstr>
      <vt:lpstr>Outline</vt:lpstr>
      <vt:lpstr>HLbL: Data Driven</vt:lpstr>
      <vt:lpstr>HLbL Lattice</vt:lpstr>
      <vt:lpstr>HLbL: Combined Average of Data Driven and Lattice</vt:lpstr>
      <vt:lpstr>Outline</vt:lpstr>
      <vt:lpstr>QED and Electroweak</vt:lpstr>
      <vt:lpstr>Outline</vt:lpstr>
      <vt:lpstr>Summary</vt:lpstr>
      <vt:lpstr>Future Plans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muon anomalous magnetic moment and the hunt for new physics</dc:title>
  <dc:creator>Blum, Thomas</dc:creator>
  <cp:lastModifiedBy>Blum, Thomas</cp:lastModifiedBy>
  <cp:revision>237</cp:revision>
  <dcterms:created xsi:type="dcterms:W3CDTF">2020-10-30T17:12:21Z</dcterms:created>
  <dcterms:modified xsi:type="dcterms:W3CDTF">2025-05-19T14:50:55Z</dcterms:modified>
</cp:coreProperties>
</file>