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  <p:sldMasterId id="2147483709" r:id="rId2"/>
  </p:sldMasterIdLst>
  <p:notesMasterIdLst>
    <p:notesMasterId r:id="rId16"/>
  </p:notesMasterIdLst>
  <p:sldIdLst>
    <p:sldId id="435" r:id="rId3"/>
    <p:sldId id="602" r:id="rId4"/>
    <p:sldId id="579" r:id="rId5"/>
    <p:sldId id="597" r:id="rId6"/>
    <p:sldId id="582" r:id="rId7"/>
    <p:sldId id="598" r:id="rId8"/>
    <p:sldId id="601" r:id="rId9"/>
    <p:sldId id="607" r:id="rId10"/>
    <p:sldId id="608" r:id="rId11"/>
    <p:sldId id="609" r:id="rId12"/>
    <p:sldId id="606" r:id="rId13"/>
    <p:sldId id="617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7"/>
    <p:restoredTop sz="94726"/>
  </p:normalViewPr>
  <p:slideViewPr>
    <p:cSldViewPr snapToGrid="0" snapToObjects="1">
      <p:cViewPr>
        <p:scale>
          <a:sx n="110" d="100"/>
          <a:sy n="110" d="100"/>
        </p:scale>
        <p:origin x="31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BAF5-1D38-F047-B66D-20EE8E66080B}" type="datetimeFigureOut">
              <a:rPr lang="en-US" smtClean="0"/>
              <a:t>5/19/25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B1311-36F1-584B-9B52-A0A3565E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74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8983CF-539D-5448-9227-E7F3023F26D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19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id="{54F146EE-430B-E7AF-912B-1F1C7E98C1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id="{69C3F77B-DDB4-AC5A-D671-E00E9F703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None/>
            </a:pPr>
            <a:r>
              <a:rPr lang="en-US" dirty="0"/>
              <a:t>. Exclusion regions (light blue) based on the upper limits of the O3 </a:t>
            </a:r>
            <a:r>
              <a:rPr lang="en-US" dirty="0" err="1"/>
              <a:t>Freuquency</a:t>
            </a:r>
            <a:r>
              <a:rPr lang="en-US" dirty="0"/>
              <a:t>-Hough all-sky search for the log-normal</a:t>
            </a:r>
          </a:p>
          <a:p>
            <a:pPr>
              <a:buNone/>
            </a:pPr>
            <a:r>
              <a:rPr lang="en-US" dirty="0"/>
              <a:t>(left) and power-law (right) luminosity functions, employing a probability density function for the ellipticity that assumes 1%</a:t>
            </a:r>
          </a:p>
          <a:p>
            <a:pPr>
              <a:buNone/>
            </a:pPr>
            <a:r>
              <a:rPr lang="en-US" dirty="0"/>
              <a:t>of the rotational energy loss of the star goes into gravitational waves. We take d = 8 kpc and Izz = 1038kg·m2 in this analysis.</a:t>
            </a:r>
          </a:p>
          <a:p>
            <a:r>
              <a:rPr lang="en-US" dirty="0"/>
              <a:t>The upper-right white region on the left-hand plot has been excluded by Fermi.</a:t>
            </a:r>
          </a:p>
          <a:p>
            <a:endParaRPr lang="en-US" altLang="en-US" dirty="0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id="{660D47A4-5F55-75DC-5F23-AA3BA0009D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FF230AC2-8E82-8B41-93C4-5B09C5BF94A0}" type="slidenum">
              <a:rPr lang="zh-CN" altLang="en-US" sz="1200" smtClean="0"/>
              <a:pPr/>
              <a:t>7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:a16="http://schemas.microsoft.com/office/drawing/2014/main" id="{7197E058-A60A-49D0-3928-C273D9996C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>
            <a:extLst>
              <a:ext uri="{FF2B5EF4-FFF2-40B4-BE49-F238E27FC236}">
                <a16:creationId xmlns:a16="http://schemas.microsoft.com/office/drawing/2014/main" id="{8A6D0BC5-BCC1-FF20-1D3A-12ADC28125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id="{AC365E71-00A7-A9C8-D480-2719369F57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AB13DCC-87B4-D646-8230-244FA8D11D41}" type="slidenum">
              <a:rPr lang="zh-CN" altLang="en-US" sz="1200" smtClean="0"/>
              <a:pPr/>
              <a:t>8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>
            <a:extLst>
              <a:ext uri="{FF2B5EF4-FFF2-40B4-BE49-F238E27FC236}">
                <a16:creationId xmlns:a16="http://schemas.microsoft.com/office/drawing/2014/main" id="{04644E13-8019-20D7-E790-1DD11474E5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>
            <a:extLst>
              <a:ext uri="{FF2B5EF4-FFF2-40B4-BE49-F238E27FC236}">
                <a16:creationId xmlns:a16="http://schemas.microsoft.com/office/drawing/2014/main" id="{0487549F-C0DF-A8F0-FE10-069B12C904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principal moments of inertia</a:t>
            </a:r>
          </a:p>
          <a:p>
            <a:r>
              <a:rPr lang="en-US" altLang="en-US">
                <a:solidFill>
                  <a:srgbClr val="040C28"/>
                </a:solidFill>
                <a:latin typeface="Google Sans"/>
              </a:rPr>
              <a:t>I = </a:t>
            </a:r>
            <a:r>
              <a:rPr lang="el-GR" altLang="en-US">
                <a:solidFill>
                  <a:srgbClr val="040C28"/>
                </a:solidFill>
                <a:latin typeface="Google Sans"/>
              </a:rPr>
              <a:t>Σ </a:t>
            </a:r>
            <a:r>
              <a:rPr lang="en-US" altLang="en-US">
                <a:solidFill>
                  <a:srgbClr val="040C28"/>
                </a:solidFill>
                <a:latin typeface="Google Sans"/>
              </a:rPr>
              <a:t>m</a:t>
            </a:r>
            <a:r>
              <a:rPr lang="en-US" altLang="en-US" baseline="-25000">
                <a:solidFill>
                  <a:srgbClr val="040C28"/>
                </a:solidFill>
                <a:latin typeface="Google Sans"/>
              </a:rPr>
              <a:t>i</a:t>
            </a:r>
            <a:r>
              <a:rPr lang="en-US" altLang="en-US">
                <a:solidFill>
                  <a:srgbClr val="040C28"/>
                </a:solidFill>
                <a:latin typeface="Google Sans"/>
              </a:rPr>
              <a:t>r</a:t>
            </a:r>
            <a:r>
              <a:rPr lang="en-US" altLang="en-US" baseline="-25000">
                <a:solidFill>
                  <a:srgbClr val="040C28"/>
                </a:solidFill>
                <a:latin typeface="Google Sans"/>
              </a:rPr>
              <a:t>i</a:t>
            </a:r>
            <a:r>
              <a:rPr lang="en-US" altLang="en-US" baseline="30000">
                <a:solidFill>
                  <a:srgbClr val="040C28"/>
                </a:solidFill>
                <a:latin typeface="Google Sans"/>
              </a:rPr>
              <a:t>2</a:t>
            </a:r>
            <a:endParaRPr lang="en-US" altLang="en-US"/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id="{286B26F3-413C-0F6E-8D61-40C0184C7C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CCE7346-4180-C44A-A448-08A12306AAF8}" type="slidenum">
              <a:rPr lang="zh-CN" altLang="en-US" sz="1200" smtClean="0"/>
              <a:pPr/>
              <a:t>9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>
            <a:extLst>
              <a:ext uri="{FF2B5EF4-FFF2-40B4-BE49-F238E27FC236}">
                <a16:creationId xmlns:a16="http://schemas.microsoft.com/office/drawing/2014/main" id="{8319A2B6-E574-4E7E-936D-C1A0D2479C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>
            <a:extLst>
              <a:ext uri="{FF2B5EF4-FFF2-40B4-BE49-F238E27FC236}">
                <a16:creationId xmlns:a16="http://schemas.microsoft.com/office/drawing/2014/main" id="{FA8EEE14-E208-D890-7E0A-0BEC3815A2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principal moments of inertia</a:t>
            </a:r>
          </a:p>
          <a:p>
            <a:r>
              <a:rPr lang="en-US" altLang="en-US">
                <a:solidFill>
                  <a:srgbClr val="040C28"/>
                </a:solidFill>
                <a:latin typeface="Google Sans"/>
              </a:rPr>
              <a:t>I = </a:t>
            </a:r>
            <a:r>
              <a:rPr lang="el-GR" altLang="en-US">
                <a:solidFill>
                  <a:srgbClr val="040C28"/>
                </a:solidFill>
                <a:latin typeface="Google Sans"/>
              </a:rPr>
              <a:t>Σ </a:t>
            </a:r>
            <a:r>
              <a:rPr lang="en-US" altLang="en-US">
                <a:solidFill>
                  <a:srgbClr val="040C28"/>
                </a:solidFill>
                <a:latin typeface="Google Sans"/>
              </a:rPr>
              <a:t>m</a:t>
            </a:r>
            <a:r>
              <a:rPr lang="en-US" altLang="en-US" baseline="-25000">
                <a:solidFill>
                  <a:srgbClr val="040C28"/>
                </a:solidFill>
                <a:latin typeface="Google Sans"/>
              </a:rPr>
              <a:t>i</a:t>
            </a:r>
            <a:r>
              <a:rPr lang="en-US" altLang="en-US">
                <a:solidFill>
                  <a:srgbClr val="040C28"/>
                </a:solidFill>
                <a:latin typeface="Google Sans"/>
              </a:rPr>
              <a:t>r</a:t>
            </a:r>
            <a:r>
              <a:rPr lang="en-US" altLang="en-US" baseline="-25000">
                <a:solidFill>
                  <a:srgbClr val="040C28"/>
                </a:solidFill>
                <a:latin typeface="Google Sans"/>
              </a:rPr>
              <a:t>i</a:t>
            </a:r>
            <a:r>
              <a:rPr lang="en-US" altLang="en-US" baseline="30000">
                <a:solidFill>
                  <a:srgbClr val="040C28"/>
                </a:solidFill>
                <a:latin typeface="Google Sans"/>
              </a:rPr>
              <a:t>2</a:t>
            </a:r>
            <a:endParaRPr lang="en-US" altLang="en-US"/>
          </a:p>
        </p:txBody>
      </p:sp>
      <p:sp>
        <p:nvSpPr>
          <p:cNvPr id="27652" name="灯片编号占位符 3">
            <a:extLst>
              <a:ext uri="{FF2B5EF4-FFF2-40B4-BE49-F238E27FC236}">
                <a16:creationId xmlns:a16="http://schemas.microsoft.com/office/drawing/2014/main" id="{8B5ED399-27A9-7063-F7AF-A32C52745E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4CC06A6-2DDE-4242-B99C-EAF4BC463AAB}" type="slidenum">
              <a:rPr lang="zh-CN" altLang="en-US" sz="1200" smtClean="0"/>
              <a:pPr/>
              <a:t>11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7C5A12-C97F-6F85-EBA2-840FDFD958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0718EE-DCBC-6B40-89DB-6DACC21FB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7" y="1341782"/>
            <a:ext cx="11019183" cy="430364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90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8494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336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B63C3-4244-A742-ACF4-3DFBFC5A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5FC02-624D-EF46-BFD3-863C89B41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0C064E-9846-DA4F-916B-4EF3BE172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897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F923A-CB45-4449-8842-8CD81DDC7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98646C-D8A4-EB4E-91E4-D16664677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3245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60739A-1B88-864A-8F17-580BD50C0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49147"/>
            <a:ext cx="2628900" cy="5427816"/>
          </a:xfrm>
          <a:prstGeom prst="rect">
            <a:avLst/>
          </a:prstGeom>
        </p:spPr>
        <p:txBody>
          <a:bodyPr vert="eaVert"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2C530-0EB8-594F-94A9-7E068D7E4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49145"/>
            <a:ext cx="7734300" cy="5427817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4468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7C5A12-C97F-6F85-EBA2-840FDFD958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0718EE-DCBC-6B40-89DB-6DACC21FB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7" y="1341782"/>
            <a:ext cx="11019183" cy="430364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90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0334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F9A79-0C9A-EC4D-9833-881716D6B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75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4F58B-B0F4-6B49-96E1-A3DA9CFCDE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5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9709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0D60D7-DBBC-D048-97C0-8F0799F05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12191999" cy="5937956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0718EE-DCBC-6B40-89DB-6DACC21FB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7" y="3329609"/>
            <a:ext cx="11019183" cy="200770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500" b="1" i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2455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CC418-7B51-1F42-B682-6468D6184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8823" y="457200"/>
            <a:ext cx="3932237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5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E6E81-EF91-B94E-B2FB-A0261A8D02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6164" y="457201"/>
            <a:ext cx="6361045" cy="54117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D86DA-BF2A-2945-93CD-9E6EBE526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28823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8437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505E0-DFB0-8A4C-89B0-6BA2273F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92818-A55D-8448-8F42-F18052346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7175"/>
          </a:xfrm>
        </p:spPr>
        <p:txBody>
          <a:bodyPr/>
          <a:lstStyle>
            <a:lvl1pPr>
              <a:defRPr baseline="0">
                <a:latin typeface="Myriad Pro" panose="020B0403030403020204" pitchFamily="34" charset="0"/>
              </a:defRPr>
            </a:lvl1pPr>
            <a:lvl2pPr>
              <a:defRPr baseline="0">
                <a:latin typeface="Myriad Pro" panose="020B0403030403020204" pitchFamily="34" charset="0"/>
              </a:defRPr>
            </a:lvl2pPr>
            <a:lvl3pPr>
              <a:defRPr baseline="0">
                <a:latin typeface="Myriad Pro" panose="020B0403030403020204" pitchFamily="34" charset="0"/>
              </a:defRPr>
            </a:lvl3pPr>
            <a:lvl4pPr>
              <a:defRPr baseline="0">
                <a:latin typeface="Myriad Pro" panose="020B0403030403020204" pitchFamily="34" charset="0"/>
              </a:defRPr>
            </a:lvl4pPr>
            <a:lvl5pPr>
              <a:defRPr baseline="0">
                <a:latin typeface="Myriad Pro" panose="020B0403030403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2624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1FCD4-1B38-0B4A-BD67-44F80495E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30C33-1A0F-2F41-BCE8-FACE145DE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20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F9A79-0C9A-EC4D-9833-881716D6B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75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F4F58B-B0F4-6B49-96E1-A3DA9CFCDE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5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7366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53B50-55C6-4547-AE34-47292853D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54845-0921-4245-99E6-7D64D448F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E0B7EC-F64E-7C44-B560-9A1C6F85F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2728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EF5AA-0E35-D349-A12B-D186E966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AA2B3-3F14-B949-B39D-D26FDD15B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6BDE1F-09B3-BC4F-B394-8B3AA903F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05A397-558A-8545-AA36-20A4AED9D4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4E84FF-3648-9045-BD6E-E6E2A84274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8950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6B103-237B-544E-B56B-CCC652467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8607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223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B63C3-4244-A742-ACF4-3DFBFC5A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5FC02-624D-EF46-BFD3-863C89B41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0C064E-9846-DA4F-916B-4EF3BE172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6553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F923A-CB45-4449-8842-8CD81DDC7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98646C-D8A4-EB4E-91E4-D16664677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5665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60739A-1B88-864A-8F17-580BD50C0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474133"/>
            <a:ext cx="2628900" cy="5702830"/>
          </a:xfrm>
          <a:prstGeom prst="rect">
            <a:avLst/>
          </a:prstGeom>
        </p:spPr>
        <p:txBody>
          <a:bodyPr vert="eaVert"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2C530-0EB8-594F-94A9-7E068D7E4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74133"/>
            <a:ext cx="7734300" cy="570283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63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50D60D7-DBBC-D048-97C0-8F0799F05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12192000" cy="6028266"/>
          </a:xfr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0718EE-DCBC-6B40-89DB-6DACC21FB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07" y="3329609"/>
            <a:ext cx="11019183" cy="200770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6500" b="1" i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089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CC418-7B51-1F42-B682-6468D6184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8823" y="457200"/>
            <a:ext cx="3932237" cy="1600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5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E6E81-EF91-B94E-B2FB-A0261A8D02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6164" y="457201"/>
            <a:ext cx="6361045" cy="54117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ED86DA-BF2A-2945-93CD-9E6EBE526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28823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713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505E0-DFB0-8A4C-89B0-6BA2273F8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92818-A55D-8448-8F42-F18052346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7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47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1FCD4-1B38-0B4A-BD67-44F80495E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30C33-1A0F-2F41-BCE8-FACE145DE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833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53B50-55C6-4547-AE34-47292853D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54845-0921-4245-99E6-7D64D448F2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E0B7EC-F64E-7C44-B560-9A1C6F85F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295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EF5AA-0E35-D349-A12B-D186E9663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AA2B3-3F14-B949-B39D-D26FDD15B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6BDE1F-09B3-BC4F-B394-8B3AA903F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05A397-558A-8545-AA36-20A4AED9D4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4E84FF-3648-9045-BD6E-E6E2A84274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266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6B103-237B-544E-B56B-CCC652467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0359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2DE75-C282-1C43-AEAD-02A07B8CC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7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233BD-96E6-FE4F-B182-03257A4BF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1697" y="6356350"/>
            <a:ext cx="206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87722-51FE-EF4B-9E63-E4695586A27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0AC10482-C5B2-2243-B02C-AE711CD2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134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6" r:id="rId2"/>
    <p:sldLayoutId id="2147483707" r:id="rId3"/>
    <p:sldLayoutId id="2147483704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5" r:id="rId12"/>
    <p:sldLayoutId id="214748370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1"/>
          </a:solidFill>
          <a:latin typeface="Factoria Ultra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2DE75-C282-1C43-AEAD-02A07B8CC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7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233BD-96E6-FE4F-B182-03257A4BF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1697" y="6299905"/>
            <a:ext cx="206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87722-51FE-EF4B-9E63-E4695586A27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0AC10482-C5B2-2243-B02C-AE711CD2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9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accent1"/>
          </a:solidFill>
          <a:latin typeface="Myriad Pro Black" panose="020B04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Myriad Pro" panose="020B04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Myriad Pro" panose="020B04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Myriad Pro" panose="020B04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Myriad Pro" panose="020B04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Myriad Pro" panose="020B04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>
            <a:extLst>
              <a:ext uri="{FF2B5EF4-FFF2-40B4-BE49-F238E27FC236}">
                <a16:creationId xmlns:a16="http://schemas.microsoft.com/office/drawing/2014/main" id="{95DD1413-7084-F8D0-1EA5-6387B339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720" y="2830990"/>
            <a:ext cx="52366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chemeClr val="accent6"/>
                </a:solidFill>
              </a:rPr>
              <a:t>Shengyi Liu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chemeClr val="accent6"/>
                </a:solidFill>
              </a:rPr>
              <a:t>University of Utah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zh-CN" sz="2400" dirty="0">
              <a:solidFill>
                <a:schemeClr val="accent6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 err="1">
                <a:solidFill>
                  <a:schemeClr val="accent6"/>
                </a:solidFill>
              </a:rPr>
              <a:t>Pheno</a:t>
            </a:r>
            <a:r>
              <a:rPr lang="en-US" altLang="zh-CN" sz="2400" dirty="0">
                <a:solidFill>
                  <a:schemeClr val="accent6"/>
                </a:solidFill>
              </a:rPr>
              <a:t> 2025</a:t>
            </a:r>
          </a:p>
        </p:txBody>
      </p:sp>
      <p:sp>
        <p:nvSpPr>
          <p:cNvPr id="5" name="Shape 39">
            <a:extLst>
              <a:ext uri="{FF2B5EF4-FFF2-40B4-BE49-F238E27FC236}">
                <a16:creationId xmlns:a16="http://schemas.microsoft.com/office/drawing/2014/main" id="{2D007529-AF84-CE1D-2674-70AB8DC10DDE}"/>
              </a:ext>
            </a:extLst>
          </p:cNvPr>
          <p:cNvSpPr txBox="1">
            <a:spLocks/>
          </p:cNvSpPr>
          <p:nvPr/>
        </p:nvSpPr>
        <p:spPr bwMode="auto">
          <a:xfrm>
            <a:off x="2041431" y="1268290"/>
            <a:ext cx="84851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4000" kern="0" dirty="0">
                <a:solidFill>
                  <a:srgbClr val="3333CC"/>
                </a:solidFill>
              </a:rPr>
              <a:t>Millisecond Pulsar in Galactic Center</a:t>
            </a:r>
          </a:p>
        </p:txBody>
      </p:sp>
      <p:sp>
        <p:nvSpPr>
          <p:cNvPr id="3076" name="AutoShape 6" descr="Inline image 1">
            <a:extLst>
              <a:ext uri="{FF2B5EF4-FFF2-40B4-BE49-F238E27FC236}">
                <a16:creationId xmlns:a16="http://schemas.microsoft.com/office/drawing/2014/main" id="{D34DE1F2-A7F1-CA52-F8F3-4664475064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077" name="AutoShape 8" descr="Inline image 1">
            <a:extLst>
              <a:ext uri="{FF2B5EF4-FFF2-40B4-BE49-F238E27FC236}">
                <a16:creationId xmlns:a16="http://schemas.microsoft.com/office/drawing/2014/main" id="{324C2335-53E9-3B95-01A8-5AE2EC79DF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078" name="AutoShape 10" descr="Inline image 1">
            <a:extLst>
              <a:ext uri="{FF2B5EF4-FFF2-40B4-BE49-F238E27FC236}">
                <a16:creationId xmlns:a16="http://schemas.microsoft.com/office/drawing/2014/main" id="{EC44B5E8-45D8-E36D-D331-4C548E0117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5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079" name="AutoShape 12" descr="Related image">
            <a:extLst>
              <a:ext uri="{FF2B5EF4-FFF2-40B4-BE49-F238E27FC236}">
                <a16:creationId xmlns:a16="http://schemas.microsoft.com/office/drawing/2014/main" id="{F5613F84-DA5D-4B1E-6014-A3FAEDA47B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6" y="-1608138"/>
            <a:ext cx="3362325" cy="33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3080" name="AutoShape 14" descr="Related image">
            <a:extLst>
              <a:ext uri="{FF2B5EF4-FFF2-40B4-BE49-F238E27FC236}">
                <a16:creationId xmlns:a16="http://schemas.microsoft.com/office/drawing/2014/main" id="{C6158422-7B69-20B8-3B89-5CAB2CA08A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92276" y="-1608138"/>
            <a:ext cx="3362325" cy="33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2E9FF0-110D-6C2F-FEFD-366E63526AA7}"/>
              </a:ext>
            </a:extLst>
          </p:cNvPr>
          <p:cNvSpPr txBox="1"/>
          <p:nvPr/>
        </p:nvSpPr>
        <p:spPr>
          <a:xfrm>
            <a:off x="2761037" y="5362204"/>
            <a:ext cx="6981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Continuous Gravitational Wave group paper: 25xx.xxxxx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34">
            <a:extLst>
              <a:ext uri="{FF2B5EF4-FFF2-40B4-BE49-F238E27FC236}">
                <a16:creationId xmlns:a16="http://schemas.microsoft.com/office/drawing/2014/main" id="{BFC75304-1475-9202-FD53-F52E8030A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1844676"/>
            <a:ext cx="5040312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文本框 2">
            <a:extLst>
              <a:ext uri="{FF2B5EF4-FFF2-40B4-BE49-F238E27FC236}">
                <a16:creationId xmlns:a16="http://schemas.microsoft.com/office/drawing/2014/main" id="{0D40E27B-229C-47E8-7AB0-B7C5C62A0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1" y="1450975"/>
            <a:ext cx="3311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2"/>
                </a:solidFill>
              </a:rPr>
              <a:t>Projected MSP distribution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3" name="Shape 39">
            <a:extLst>
              <a:ext uri="{FF2B5EF4-FFF2-40B4-BE49-F238E27FC236}">
                <a16:creationId xmlns:a16="http://schemas.microsoft.com/office/drawing/2014/main" id="{A68559FA-6176-FBA9-5FDE-628D8055B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5" y="471489"/>
            <a:ext cx="7862888" cy="6000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 eaLnBrk="1" hangingPunct="1">
              <a:defRPr/>
            </a:pPr>
            <a:r>
              <a:rPr lang="en-US" altLang="zh-CN" sz="3000" b="1" kern="0" dirty="0">
                <a:solidFill>
                  <a:srgbClr val="3333CC"/>
                </a:solidFill>
                <a:ea typeface="宋体" panose="02010600030101010101" pitchFamily="2" charset="-122"/>
              </a:rPr>
              <a:t>Theoretical expectation:</a:t>
            </a:r>
          </a:p>
        </p:txBody>
      </p:sp>
      <p:pic>
        <p:nvPicPr>
          <p:cNvPr id="25605" name="图片 23">
            <a:extLst>
              <a:ext uri="{FF2B5EF4-FFF2-40B4-BE49-F238E27FC236}">
                <a16:creationId xmlns:a16="http://schemas.microsoft.com/office/drawing/2014/main" id="{F8F97A8F-A0FA-68AA-1E1C-8080DF1AC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64" y="3429000"/>
            <a:ext cx="3190875" cy="257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7545CA2F-3D68-A329-5D04-CA7C6DC7DFDB}"/>
              </a:ext>
            </a:extLst>
          </p:cNvPr>
          <p:cNvCxnSpPr>
            <a:cxnSpLocks/>
          </p:cNvCxnSpPr>
          <p:nvPr/>
        </p:nvCxnSpPr>
        <p:spPr>
          <a:xfrm>
            <a:off x="6494463" y="2276475"/>
            <a:ext cx="183356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7" name="文本框 2">
            <a:extLst>
              <a:ext uri="{FF2B5EF4-FFF2-40B4-BE49-F238E27FC236}">
                <a16:creationId xmlns:a16="http://schemas.microsoft.com/office/drawing/2014/main" id="{A3DC545B-0C03-5D21-F072-C03BA3D3C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6" y="2103439"/>
            <a:ext cx="2422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accent2"/>
                </a:solidFill>
              </a:rPr>
              <a:t>Weighting by 1/r^2</a:t>
            </a:r>
            <a:endParaRPr lang="zh-CN" altLang="en-US" sz="16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0">
            <a:extLst>
              <a:ext uri="{FF2B5EF4-FFF2-40B4-BE49-F238E27FC236}">
                <a16:creationId xmlns:a16="http://schemas.microsoft.com/office/drawing/2014/main" id="{9CB75FD4-B342-066F-92B8-2A3D4FE28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1196975"/>
            <a:ext cx="8208962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rgbClr val="FF0000"/>
                </a:solidFill>
              </a:rPr>
              <a:t>Optimize the search strategy: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Current searches: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     All-sky: Not focused on the galactic center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     Galactic center search: ~ 1 degree by 1 degree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We need to find the middle point for the GeV excess.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     ~10 degree by 10 degree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22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rgbClr val="FF0000"/>
                </a:solidFill>
              </a:rPr>
              <a:t>Complementarity between CW search vs Stochastic search: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If none of the MSP is bright enough to be identified individually,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>
                <a:solidFill>
                  <a:schemeClr val="tx2"/>
                </a:solidFill>
              </a:rPr>
              <a:t>        we can look for the broad band incoherent SGWB.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2200" dirty="0">
              <a:solidFill>
                <a:schemeClr val="tx2"/>
              </a:solidFill>
            </a:endParaRPr>
          </a:p>
        </p:txBody>
      </p:sp>
      <p:sp>
        <p:nvSpPr>
          <p:cNvPr id="4" name="Shape 39">
            <a:extLst>
              <a:ext uri="{FF2B5EF4-FFF2-40B4-BE49-F238E27FC236}">
                <a16:creationId xmlns:a16="http://schemas.microsoft.com/office/drawing/2014/main" id="{B53CDA88-4F1E-FE7E-A259-8D9396698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5" y="471489"/>
            <a:ext cx="7862888" cy="6000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 eaLnBrk="1" hangingPunct="1">
              <a:defRPr/>
            </a:pPr>
            <a:r>
              <a:rPr lang="en-US" altLang="zh-CN" sz="3000" b="1" kern="0" dirty="0">
                <a:solidFill>
                  <a:srgbClr val="3333CC"/>
                </a:solidFill>
                <a:ea typeface="宋体" panose="02010600030101010101" pitchFamily="2" charset="-122"/>
              </a:rPr>
              <a:t>Outlook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EC4FE-8704-089C-B814-540E6BDD3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5588" y="30241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3333CC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76F0A-83FD-C00B-6D4B-51C8956BE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800" dirty="0"/>
              <a:t>MSP could be an explanation for GeV excess</a:t>
            </a:r>
          </a:p>
          <a:p>
            <a:pPr lvl="2"/>
            <a:r>
              <a:rPr lang="en-US" sz="2800" dirty="0"/>
              <a:t>Continuous gravitational wave would be a useful tool to detect pulsar</a:t>
            </a:r>
          </a:p>
          <a:p>
            <a:pPr lvl="2"/>
            <a:r>
              <a:rPr lang="en-US" sz="2800" dirty="0"/>
              <a:t>There are pulsar numbers constrain for GeV excess</a:t>
            </a:r>
          </a:p>
          <a:p>
            <a:pPr lvl="2"/>
            <a:r>
              <a:rPr lang="en-US" sz="2800" dirty="0"/>
              <a:t>Existing search only covers small portion of potential pulsar</a:t>
            </a:r>
          </a:p>
          <a:p>
            <a:pPr lvl="2"/>
            <a:r>
              <a:rPr lang="en-US" sz="2800" dirty="0"/>
              <a:t>More result would be there after LIGO O4</a:t>
            </a:r>
          </a:p>
        </p:txBody>
      </p:sp>
    </p:spTree>
    <p:extLst>
      <p:ext uri="{BB962C8B-B14F-4D97-AF65-F5344CB8AC3E}">
        <p14:creationId xmlns:p14="http://schemas.microsoft.com/office/powerpoint/2010/main" val="3032832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257D-F8CF-7486-DADD-99D75121B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you!</a:t>
            </a:r>
            <a:br>
              <a:rPr lang="en-US" dirty="0"/>
            </a:br>
            <a:r>
              <a:rPr lang="en-US" dirty="0"/>
              <a:t>Question time!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58468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">
            <a:extLst>
              <a:ext uri="{FF2B5EF4-FFF2-40B4-BE49-F238E27FC236}">
                <a16:creationId xmlns:a16="http://schemas.microsoft.com/office/drawing/2014/main" id="{6EF123B9-D6B0-6505-5636-9A4029988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6" y="1576389"/>
            <a:ext cx="3916363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2" descr="NASA - NASA Renames Observatory for Fermi, Reveals Entire Gamma-Ray Sky">
            <a:extLst>
              <a:ext uri="{FF2B5EF4-FFF2-40B4-BE49-F238E27FC236}">
                <a16:creationId xmlns:a16="http://schemas.microsoft.com/office/drawing/2014/main" id="{2B971446-3603-6629-7B25-0B8B738D53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685" y="4443412"/>
            <a:ext cx="23764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Shape 39">
            <a:extLst>
              <a:ext uri="{FF2B5EF4-FFF2-40B4-BE49-F238E27FC236}">
                <a16:creationId xmlns:a16="http://schemas.microsoft.com/office/drawing/2014/main" id="{9067F919-A9A5-02F0-0903-2959523D8B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9289" y="471489"/>
            <a:ext cx="7862887" cy="600075"/>
          </a:xfrm>
        </p:spPr>
        <p:txBody>
          <a:bodyPr/>
          <a:lstStyle/>
          <a:p>
            <a:pPr algn="l" eaLnBrk="1" hangingPunct="1"/>
            <a:r>
              <a:rPr lang="en-US" altLang="zh-CN" sz="3000" dirty="0">
                <a:solidFill>
                  <a:srgbClr val="3333CC"/>
                </a:solidFill>
                <a:ea typeface="宋体" panose="02010600030101010101" pitchFamily="2" charset="-122"/>
              </a:rPr>
              <a:t>A GeV excess at the Galactic Center:</a:t>
            </a:r>
          </a:p>
        </p:txBody>
      </p:sp>
      <p:pic>
        <p:nvPicPr>
          <p:cNvPr id="11269" name="图片 8">
            <a:extLst>
              <a:ext uri="{FF2B5EF4-FFF2-40B4-BE49-F238E27FC236}">
                <a16:creationId xmlns:a16="http://schemas.microsoft.com/office/drawing/2014/main" id="{D415E024-20B0-85F5-50E7-AB82984A2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054" y="1354138"/>
            <a:ext cx="358775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图片 6">
            <a:extLst>
              <a:ext uri="{FF2B5EF4-FFF2-40B4-BE49-F238E27FC236}">
                <a16:creationId xmlns:a16="http://schemas.microsoft.com/office/drawing/2014/main" id="{20F75134-A161-C8BD-6392-C5F996959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1" y="1311275"/>
            <a:ext cx="160496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Shape 39">
            <a:extLst>
              <a:ext uri="{FF2B5EF4-FFF2-40B4-BE49-F238E27FC236}">
                <a16:creationId xmlns:a16="http://schemas.microsoft.com/office/drawing/2014/main" id="{71AEDE32-2F9C-72D4-5622-8BA92B9154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52625" y="471489"/>
            <a:ext cx="7862888" cy="600075"/>
          </a:xfrm>
        </p:spPr>
        <p:txBody>
          <a:bodyPr/>
          <a:lstStyle/>
          <a:p>
            <a:pPr algn="l" eaLnBrk="1" hangingPunct="1"/>
            <a:r>
              <a:rPr lang="en-US" altLang="zh-CN" sz="3000" dirty="0">
                <a:solidFill>
                  <a:srgbClr val="3333CC"/>
                </a:solidFill>
                <a:ea typeface="宋体" panose="02010600030101010101" pitchFamily="2" charset="-122"/>
              </a:rPr>
              <a:t>Two explanations:</a:t>
            </a:r>
          </a:p>
        </p:txBody>
      </p:sp>
      <p:sp>
        <p:nvSpPr>
          <p:cNvPr id="12293" name="文本框 9">
            <a:extLst>
              <a:ext uri="{FF2B5EF4-FFF2-40B4-BE49-F238E27FC236}">
                <a16:creationId xmlns:a16="http://schemas.microsoft.com/office/drawing/2014/main" id="{B9D65336-548D-7517-A3ED-DD4942B34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250" y="5580063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/>
              <a:t>Abdullah, et. al.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Phys. Rev. D 90, 035004 (2014)</a:t>
            </a:r>
          </a:p>
        </p:txBody>
      </p:sp>
      <p:pic>
        <p:nvPicPr>
          <p:cNvPr id="12294" name="图片 11">
            <a:extLst>
              <a:ext uri="{FF2B5EF4-FFF2-40B4-BE49-F238E27FC236}">
                <a16:creationId xmlns:a16="http://schemas.microsoft.com/office/drawing/2014/main" id="{52052714-473F-7FCF-CBCF-FB60D8D1C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4" y="3094597"/>
            <a:ext cx="3011487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文本框 13">
            <a:extLst>
              <a:ext uri="{FF2B5EF4-FFF2-40B4-BE49-F238E27FC236}">
                <a16:creationId xmlns:a16="http://schemas.microsoft.com/office/drawing/2014/main" id="{0F907B59-91C6-6DD2-E9A3-A8C1C0288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964" y="5580063"/>
            <a:ext cx="223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/>
              <a:t>Yuan, et. al.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solidFill>
                  <a:srgbClr val="FF0000"/>
                </a:solidFill>
              </a:rPr>
              <a:t>JHEAp</a:t>
            </a:r>
            <a:r>
              <a:rPr lang="en-US" altLang="en-US" sz="1600" dirty="0">
                <a:solidFill>
                  <a:srgbClr val="FF0000"/>
                </a:solidFill>
              </a:rPr>
              <a:t> 3 (2014) </a:t>
            </a:r>
          </a:p>
        </p:txBody>
      </p:sp>
      <p:pic>
        <p:nvPicPr>
          <p:cNvPr id="12296" name="图片 15">
            <a:extLst>
              <a:ext uri="{FF2B5EF4-FFF2-40B4-BE49-F238E27FC236}">
                <a16:creationId xmlns:a16="http://schemas.microsoft.com/office/drawing/2014/main" id="{6E9282B8-BC80-F2FC-75AA-A296E3104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911260"/>
            <a:ext cx="159543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61C246D4-EEBA-6489-E9A5-4D785091D4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7556" y="3044285"/>
            <a:ext cx="2576513" cy="205303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39">
            <a:extLst>
              <a:ext uri="{FF2B5EF4-FFF2-40B4-BE49-F238E27FC236}">
                <a16:creationId xmlns:a16="http://schemas.microsoft.com/office/drawing/2014/main" id="{281480AA-ADD1-A4B3-5598-10C3FEDE2D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52625" y="471489"/>
            <a:ext cx="7862888" cy="600075"/>
          </a:xfrm>
        </p:spPr>
        <p:txBody>
          <a:bodyPr/>
          <a:lstStyle/>
          <a:p>
            <a:pPr algn="l" eaLnBrk="1" hangingPunct="1"/>
            <a:r>
              <a:rPr lang="en-US" altLang="zh-CN" sz="3000" dirty="0">
                <a:solidFill>
                  <a:srgbClr val="3333CC"/>
                </a:solidFill>
                <a:ea typeface="宋体" panose="02010600030101010101" pitchFamily="2" charset="-122"/>
              </a:rPr>
              <a:t>Efforts to distinguish these two explanations:</a:t>
            </a:r>
          </a:p>
        </p:txBody>
      </p:sp>
      <p:sp>
        <p:nvSpPr>
          <p:cNvPr id="13315" name="TextBox 6">
            <a:extLst>
              <a:ext uri="{FF2B5EF4-FFF2-40B4-BE49-F238E27FC236}">
                <a16:creationId xmlns:a16="http://schemas.microsoft.com/office/drawing/2014/main" id="{E91DC1C3-B45C-155C-296E-B817DB6B7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576" y="1071563"/>
            <a:ext cx="62531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/>
              <a:t>• Smoothness: Point Source </a:t>
            </a:r>
            <a:r>
              <a:rPr lang="en-US" altLang="zh-CN" sz="2200" dirty="0" err="1"/>
              <a:t>v.s</a:t>
            </a:r>
            <a:r>
              <a:rPr lang="en-US" altLang="zh-CN" sz="2200" dirty="0"/>
              <a:t>. Smeared Distribution</a:t>
            </a:r>
          </a:p>
        </p:txBody>
      </p:sp>
      <p:sp>
        <p:nvSpPr>
          <p:cNvPr id="13316" name="TextBox 6">
            <a:extLst>
              <a:ext uri="{FF2B5EF4-FFF2-40B4-BE49-F238E27FC236}">
                <a16:creationId xmlns:a16="http://schemas.microsoft.com/office/drawing/2014/main" id="{B6A9911A-A40C-58A4-42F8-F38997989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575" y="3917950"/>
            <a:ext cx="50752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200" dirty="0"/>
              <a:t>• </a:t>
            </a:r>
            <a:r>
              <a:rPr lang="en-US" altLang="zh-CN" sz="2400" dirty="0"/>
              <a:t>Morphology: Spherical </a:t>
            </a:r>
            <a:r>
              <a:rPr lang="en-US" altLang="zh-CN" sz="2400" dirty="0" err="1"/>
              <a:t>v.s</a:t>
            </a:r>
            <a:r>
              <a:rPr lang="en-US" altLang="zh-CN" sz="2400" dirty="0"/>
              <a:t>. Bulge-like</a:t>
            </a:r>
            <a:endParaRPr lang="en-US" altLang="zh-CN" sz="22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22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800" dirty="0"/>
          </a:p>
        </p:txBody>
      </p:sp>
      <p:pic>
        <p:nvPicPr>
          <p:cNvPr id="13317" name="图片 4">
            <a:extLst>
              <a:ext uri="{FF2B5EF4-FFF2-40B4-BE49-F238E27FC236}">
                <a16:creationId xmlns:a16="http://schemas.microsoft.com/office/drawing/2014/main" id="{86378BEC-ED9B-9BF1-46EF-D4C2E889F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352" y="4346573"/>
            <a:ext cx="3422914" cy="194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图片 6">
            <a:extLst>
              <a:ext uri="{FF2B5EF4-FFF2-40B4-BE49-F238E27FC236}">
                <a16:creationId xmlns:a16="http://schemas.microsoft.com/office/drawing/2014/main" id="{382D4861-1DD2-37F0-0DE6-2462F1D82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0" y="1501775"/>
            <a:ext cx="4787900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9">
            <a:extLst>
              <a:ext uri="{FF2B5EF4-FFF2-40B4-BE49-F238E27FC236}">
                <a16:creationId xmlns:a16="http://schemas.microsoft.com/office/drawing/2014/main" id="{F4B1C87F-D50D-A8ED-3D91-78B9CA8F1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471489"/>
            <a:ext cx="7862888" cy="600075"/>
          </a:xfrm>
        </p:spPr>
        <p:txBody>
          <a:bodyPr/>
          <a:lstStyle/>
          <a:p>
            <a:pPr algn="l" eaLnBrk="1" hangingPunct="1">
              <a:defRPr sz="1800" cap="none">
                <a:solidFill>
                  <a:srgbClr val="000000"/>
                </a:solidFill>
              </a:defRPr>
            </a:pPr>
            <a:r>
              <a:rPr lang="en-US" sz="3000" dirty="0">
                <a:solidFill>
                  <a:srgbClr val="3333CC"/>
                </a:solidFill>
                <a:latin typeface="+mn-lt"/>
                <a:ea typeface="+mn-ea"/>
                <a:cs typeface="+mn-cs"/>
              </a:rPr>
              <a:t>GW channel can be useful:</a:t>
            </a:r>
          </a:p>
        </p:txBody>
      </p:sp>
      <p:pic>
        <p:nvPicPr>
          <p:cNvPr id="14339" name="图片 17">
            <a:extLst>
              <a:ext uri="{FF2B5EF4-FFF2-40B4-BE49-F238E27FC236}">
                <a16:creationId xmlns:a16="http://schemas.microsoft.com/office/drawing/2014/main" id="{A848146B-774C-6674-E621-8F434C1F3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1" y="978264"/>
            <a:ext cx="52673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BCF7057B-B394-C0F4-7B1C-234C7438BCE4}"/>
              </a:ext>
            </a:extLst>
          </p:cNvPr>
          <p:cNvSpPr/>
          <p:nvPr/>
        </p:nvSpPr>
        <p:spPr>
          <a:xfrm>
            <a:off x="4656138" y="2206625"/>
            <a:ext cx="647700" cy="1079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341" name="图片 2">
            <a:extLst>
              <a:ext uri="{FF2B5EF4-FFF2-40B4-BE49-F238E27FC236}">
                <a16:creationId xmlns:a16="http://schemas.microsoft.com/office/drawing/2014/main" id="{A953E6A9-AE51-C874-9540-47D57B9F3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1612900"/>
            <a:ext cx="1595438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 descr="Elliptic Geometry | Definition &amp; Applications - Video &amp; Lesson Transcript |  Study.com">
            <a:extLst>
              <a:ext uri="{FF2B5EF4-FFF2-40B4-BE49-F238E27FC236}">
                <a16:creationId xmlns:a16="http://schemas.microsoft.com/office/drawing/2014/main" id="{F0088409-367D-8360-3AD5-CBC1644AC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1" y="4105276"/>
            <a:ext cx="26908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图片 27">
            <a:extLst>
              <a:ext uri="{FF2B5EF4-FFF2-40B4-BE49-F238E27FC236}">
                <a16:creationId xmlns:a16="http://schemas.microsoft.com/office/drawing/2014/main" id="{DC95AC68-EB1B-F28C-77E9-D82C7262D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4941889"/>
            <a:ext cx="29908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文本框 3">
            <a:extLst>
              <a:ext uri="{FF2B5EF4-FFF2-40B4-BE49-F238E27FC236}">
                <a16:creationId xmlns:a16="http://schemas.microsoft.com/office/drawing/2014/main" id="{29CCF98E-CEF4-453C-ED4A-A2F489BE2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313" y="5888038"/>
            <a:ext cx="6265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chemeClr val="accent2"/>
                </a:solidFill>
              </a:rPr>
              <a:t>residual crustal deformation</a:t>
            </a:r>
            <a:endParaRPr lang="en-US" altLang="zh-CN" sz="1600">
              <a:solidFill>
                <a:schemeClr val="accent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accent2"/>
                </a:solidFill>
              </a:rPr>
              <a:t>non-axisymmetric distribution of magnetic field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chemeClr val="accent2"/>
                </a:solidFill>
              </a:rPr>
              <a:t>Modern Physics Letters A 32, 39, 1730035 (2017)</a:t>
            </a:r>
            <a:endParaRPr lang="zh-CN" altLang="en-US" sz="1600">
              <a:solidFill>
                <a:schemeClr val="accent2"/>
              </a:solidFill>
            </a:endParaRPr>
          </a:p>
        </p:txBody>
      </p:sp>
      <p:sp>
        <p:nvSpPr>
          <p:cNvPr id="14345" name="文本框 19">
            <a:extLst>
              <a:ext uri="{FF2B5EF4-FFF2-40B4-BE49-F238E27FC236}">
                <a16:creationId xmlns:a16="http://schemas.microsoft.com/office/drawing/2014/main" id="{DECB96CE-A911-B0CB-FDF9-0AF403824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550" y="4352926"/>
            <a:ext cx="33845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principal moments of inertia </a:t>
            </a:r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05E5C286-D93F-3578-824A-617FC134536B}"/>
              </a:ext>
            </a:extLst>
          </p:cNvPr>
          <p:cNvCxnSpPr>
            <a:cxnSpLocks/>
          </p:cNvCxnSpPr>
          <p:nvPr/>
        </p:nvCxnSpPr>
        <p:spPr>
          <a:xfrm flipH="1" flipV="1">
            <a:off x="7866063" y="4684713"/>
            <a:ext cx="461962" cy="3286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73435C2B-2624-AFB5-8473-03C4D91A8B65}"/>
              </a:ext>
            </a:extLst>
          </p:cNvPr>
          <p:cNvCxnSpPr/>
          <p:nvPr/>
        </p:nvCxnSpPr>
        <p:spPr>
          <a:xfrm flipV="1">
            <a:off x="8759825" y="4724401"/>
            <a:ext cx="431800" cy="36036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8" name="文本框 19">
            <a:extLst>
              <a:ext uri="{FF2B5EF4-FFF2-40B4-BE49-F238E27FC236}">
                <a16:creationId xmlns:a16="http://schemas.microsoft.com/office/drawing/2014/main" id="{61B37C5F-F74D-92F3-511E-7C1899651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6988" y="4322764"/>
            <a:ext cx="1427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accent2"/>
                </a:solidFill>
              </a:rPr>
              <a:t>ellipticity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39">
            <a:extLst>
              <a:ext uri="{FF2B5EF4-FFF2-40B4-BE49-F238E27FC236}">
                <a16:creationId xmlns:a16="http://schemas.microsoft.com/office/drawing/2014/main" id="{A357718D-ECF2-85F7-DF4B-EA9A948A37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52625" y="471489"/>
            <a:ext cx="7862888" cy="600075"/>
          </a:xfrm>
        </p:spPr>
        <p:txBody>
          <a:bodyPr/>
          <a:lstStyle/>
          <a:p>
            <a:pPr algn="l" eaLnBrk="1" hangingPunct="1"/>
            <a:r>
              <a:rPr lang="en-US" altLang="zh-CN" sz="3000" dirty="0">
                <a:solidFill>
                  <a:srgbClr val="3333CC"/>
                </a:solidFill>
                <a:ea typeface="宋体" panose="02010600030101010101" pitchFamily="2" charset="-122"/>
              </a:rPr>
              <a:t>Existing search:</a:t>
            </a:r>
          </a:p>
        </p:txBody>
      </p:sp>
      <p:sp>
        <p:nvSpPr>
          <p:cNvPr id="15363" name="文本框 5">
            <a:extLst>
              <a:ext uri="{FF2B5EF4-FFF2-40B4-BE49-F238E27FC236}">
                <a16:creationId xmlns:a16="http://schemas.microsoft.com/office/drawing/2014/main" id="{503578FB-F851-4B3F-721B-B85E15B1E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1268414"/>
            <a:ext cx="3384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The LVK collaboration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</a:rPr>
              <a:t>Phys. Rev. D 106, 102008 (2022)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chemeClr val="accent2"/>
                </a:solidFill>
              </a:rPr>
              <a:t>All-sky pulsar search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pic>
        <p:nvPicPr>
          <p:cNvPr id="3" name="Picture 2" descr="A graph of a frequency&#10;&#10;AI-generated content may be incorrect.">
            <a:extLst>
              <a:ext uri="{FF2B5EF4-FFF2-40B4-BE49-F238E27FC236}">
                <a16:creationId xmlns:a16="http://schemas.microsoft.com/office/drawing/2014/main" id="{48951DFC-43A0-90F9-2D4D-91AF891F9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369" y="2389189"/>
            <a:ext cx="6019261" cy="38480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39">
            <a:extLst>
              <a:ext uri="{FF2B5EF4-FFF2-40B4-BE49-F238E27FC236}">
                <a16:creationId xmlns:a16="http://schemas.microsoft.com/office/drawing/2014/main" id="{36A36126-0CAA-59EF-11E1-6A09F0C893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52625" y="471489"/>
            <a:ext cx="7862888" cy="600075"/>
          </a:xfrm>
        </p:spPr>
        <p:txBody>
          <a:bodyPr/>
          <a:lstStyle/>
          <a:p>
            <a:pPr algn="l" eaLnBrk="1" hangingPunct="1"/>
            <a:r>
              <a:rPr lang="en-US" altLang="zh-CN" sz="3000" dirty="0">
                <a:solidFill>
                  <a:srgbClr val="3333CC"/>
                </a:solidFill>
                <a:ea typeface="宋体" panose="02010600030101010101" pitchFamily="2" charset="-122"/>
              </a:rPr>
              <a:t>Number of MSP:</a:t>
            </a:r>
          </a:p>
        </p:txBody>
      </p:sp>
      <p:sp>
        <p:nvSpPr>
          <p:cNvPr id="19459" name="文本框 5">
            <a:extLst>
              <a:ext uri="{FF2B5EF4-FFF2-40B4-BE49-F238E27FC236}">
                <a16:creationId xmlns:a16="http://schemas.microsoft.com/office/drawing/2014/main" id="{C12D7103-10EA-18B8-C64B-128FE0F33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692151"/>
            <a:ext cx="4032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/>
              <a:t>Andrew Miller, Y.Z.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FF0000"/>
                </a:solidFill>
              </a:rPr>
              <a:t>Phys.Rev.Lett</a:t>
            </a:r>
            <a:r>
              <a:rPr lang="en-US" altLang="en-US" sz="1800" dirty="0">
                <a:solidFill>
                  <a:srgbClr val="FF0000"/>
                </a:solidFill>
              </a:rPr>
              <a:t>. 131 (2023) 8, 081401</a:t>
            </a:r>
          </a:p>
        </p:txBody>
      </p:sp>
      <p:pic>
        <p:nvPicPr>
          <p:cNvPr id="19460" name="图片 8">
            <a:extLst>
              <a:ext uri="{FF2B5EF4-FFF2-40B4-BE49-F238E27FC236}">
                <a16:creationId xmlns:a16="http://schemas.microsoft.com/office/drawing/2014/main" id="{E60B6F05-D997-94BC-2869-F31453DD8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533" y="2623345"/>
            <a:ext cx="441801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图片 2">
            <a:extLst>
              <a:ext uri="{FF2B5EF4-FFF2-40B4-BE49-F238E27FC236}">
                <a16:creationId xmlns:a16="http://schemas.microsoft.com/office/drawing/2014/main" id="{4EE295B7-EF40-3BB1-76E2-347B53EF5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3" y="2238375"/>
            <a:ext cx="318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图片 4">
            <a:extLst>
              <a:ext uri="{FF2B5EF4-FFF2-40B4-BE49-F238E27FC236}">
                <a16:creationId xmlns:a16="http://schemas.microsoft.com/office/drawing/2014/main" id="{E5646525-9816-6693-6BD2-876297D85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139" y="2543176"/>
            <a:ext cx="3673475" cy="348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 6">
            <a:extLst>
              <a:ext uri="{FF2B5EF4-FFF2-40B4-BE49-F238E27FC236}">
                <a16:creationId xmlns:a16="http://schemas.microsoft.com/office/drawing/2014/main" id="{E957E8FD-40C4-F149-BBC0-8948CF395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613" y="2689345"/>
            <a:ext cx="4762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文本框 5">
            <a:extLst>
              <a:ext uri="{FF2B5EF4-FFF2-40B4-BE49-F238E27FC236}">
                <a16:creationId xmlns:a16="http://schemas.microsoft.com/office/drawing/2014/main" id="{4EA62546-60DC-97B5-C2D7-85D06AF4D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8700" y="1709663"/>
            <a:ext cx="40322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200" dirty="0"/>
              <a:t>1% energy loss through GW</a:t>
            </a:r>
            <a:endParaRPr lang="en-US" altLang="en-US" sz="2200" dirty="0">
              <a:solidFill>
                <a:srgbClr val="FF0000"/>
              </a:solidFill>
            </a:endParaRPr>
          </a:p>
        </p:txBody>
      </p:sp>
      <p:pic>
        <p:nvPicPr>
          <p:cNvPr id="19468" name="图片 16">
            <a:extLst>
              <a:ext uri="{FF2B5EF4-FFF2-40B4-BE49-F238E27FC236}">
                <a16:creationId xmlns:a16="http://schemas.microsoft.com/office/drawing/2014/main" id="{983ED29E-718F-04E6-EE9F-66017F0FE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083403"/>
            <a:ext cx="3695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00FA408-4DDD-2203-50A7-08458AA83719}"/>
                  </a:ext>
                </a:extLst>
              </p:cNvPr>
              <p:cNvSpPr txBox="1"/>
              <p:nvPr/>
            </p:nvSpPr>
            <p:spPr>
              <a:xfrm>
                <a:off x="7354265" y="5947570"/>
                <a:ext cx="22364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𝑧𝑧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=5 ×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38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00FA408-4DDD-2203-50A7-08458AA83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265" y="5947570"/>
                <a:ext cx="2236445" cy="276999"/>
              </a:xfrm>
              <a:prstGeom prst="rect">
                <a:avLst/>
              </a:prstGeom>
              <a:blipFill>
                <a:blip r:embed="rId8"/>
                <a:stretch>
                  <a:fillRect l="-1124" t="-4348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224C47-A36E-69FA-D507-FA2AEFAF81B6}"/>
                  </a:ext>
                </a:extLst>
              </p:cNvPr>
              <p:cNvSpPr txBox="1"/>
              <p:nvPr/>
            </p:nvSpPr>
            <p:spPr>
              <a:xfrm>
                <a:off x="3074818" y="6027738"/>
                <a:ext cx="18405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𝑧𝑧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38</m:t>
                          </m:r>
                        </m:sup>
                      </m:sSup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𝑘𝑔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1224C47-A36E-69FA-D507-FA2AEFAF8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818" y="6027738"/>
                <a:ext cx="1840504" cy="276999"/>
              </a:xfrm>
              <a:prstGeom prst="rect">
                <a:avLst/>
              </a:prstGeom>
              <a:blipFill>
                <a:blip r:embed="rId9"/>
                <a:stretch>
                  <a:fillRect l="-1370" r="-685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hape 39">
            <a:extLst>
              <a:ext uri="{FF2B5EF4-FFF2-40B4-BE49-F238E27FC236}">
                <a16:creationId xmlns:a16="http://schemas.microsoft.com/office/drawing/2014/main" id="{E7C35F0B-ACD2-5935-9997-484BA9CEFE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6181" y="539223"/>
            <a:ext cx="7862888" cy="600075"/>
          </a:xfrm>
        </p:spPr>
        <p:txBody>
          <a:bodyPr/>
          <a:lstStyle/>
          <a:p>
            <a:pPr algn="l" eaLnBrk="1" hangingPunct="1"/>
            <a:r>
              <a:rPr lang="en-US" altLang="zh-CN" sz="3000" dirty="0">
                <a:solidFill>
                  <a:srgbClr val="3333CC"/>
                </a:solidFill>
                <a:ea typeface="宋体" panose="02010600030101010101" pitchFamily="2" charset="-122"/>
              </a:rPr>
              <a:t>Search for Pulsar from Milky Way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6515C17-B178-FAE9-E907-06AE72BB6D5B}"/>
                  </a:ext>
                </a:extLst>
              </p:cNvPr>
              <p:cNvSpPr txBox="1"/>
              <p:nvPr/>
            </p:nvSpPr>
            <p:spPr>
              <a:xfrm>
                <a:off x="1896181" y="1724861"/>
                <a:ext cx="9121775" cy="3851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Current results are based on the all-sky pulsar search:</a:t>
                </a:r>
              </a:p>
              <a:p>
                <a:pPr algn="ctr"/>
                <a:r>
                  <a:rPr lang="en-US" sz="2400" dirty="0">
                    <a:solidFill>
                      <a:srgbClr val="FF0000"/>
                    </a:solidFill>
                  </a:rPr>
                  <a:t>Not focused on the galactic center</a:t>
                </a:r>
              </a:p>
              <a:p>
                <a:r>
                  <a:rPr lang="en-US" sz="2400" dirty="0"/>
                  <a:t>For CW search with almost fixed frequency, angular resolution can be determined by the subperiod time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𝛿𝜃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𝑒𝑎𝑟𝑡h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𝑠𝑢𝑏𝑝𝑒𝑟𝑖𝑜𝑑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Existing galactic center search: </a:t>
                </a:r>
                <a:r>
                  <a:rPr lang="en-US" sz="2400" dirty="0">
                    <a:solidFill>
                      <a:srgbClr val="FF0000"/>
                    </a:solidFill>
                  </a:rPr>
                  <a:t>Phys. Rev. D 106,042003 (2022)</a:t>
                </a:r>
              </a:p>
              <a:p>
                <a:r>
                  <a:rPr lang="en-US" sz="2400" dirty="0">
                    <a:solidFill>
                      <a:schemeClr val="accent2"/>
                    </a:solidFill>
                  </a:rPr>
                  <a:t>~ 1 degree by 1 degree (@1kHz)</a:t>
                </a:r>
              </a:p>
              <a:p>
                <a:r>
                  <a:rPr lang="en-US" sz="2400" dirty="0">
                    <a:solidFill>
                      <a:srgbClr val="FF0000"/>
                    </a:solidFill>
                  </a:rPr>
                  <a:t>We need to find the middle point for the GeV excess.</a:t>
                </a:r>
              </a:p>
              <a:p>
                <a:r>
                  <a:rPr lang="en-US" sz="2400" dirty="0">
                    <a:solidFill>
                      <a:srgbClr val="FF0000"/>
                    </a:solidFill>
                  </a:rPr>
                  <a:t>~10 degree by 10 degree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6515C17-B178-FAE9-E907-06AE72BB6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181" y="1724861"/>
                <a:ext cx="9121775" cy="3851375"/>
              </a:xfrm>
              <a:prstGeom prst="rect">
                <a:avLst/>
              </a:prstGeom>
              <a:blipFill>
                <a:blip r:embed="rId3"/>
                <a:stretch>
                  <a:fillRect l="-1113" t="-984" b="-2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5">
            <a:extLst>
              <a:ext uri="{FF2B5EF4-FFF2-40B4-BE49-F238E27FC236}">
                <a16:creationId xmlns:a16="http://schemas.microsoft.com/office/drawing/2014/main" id="{1F893373-E6D0-A875-A6DA-74D9C2CC7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1398589"/>
            <a:ext cx="4892675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id="{73014232-BC42-6418-3872-E11DE5C4ACB7}"/>
              </a:ext>
            </a:extLst>
          </p:cNvPr>
          <p:cNvSpPr/>
          <p:nvPr/>
        </p:nvSpPr>
        <p:spPr>
          <a:xfrm>
            <a:off x="6172201" y="3644901"/>
            <a:ext cx="504825" cy="5048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B49D787-82B2-B629-7044-6F9ECF3A3500}"/>
              </a:ext>
            </a:extLst>
          </p:cNvPr>
          <p:cNvCxnSpPr>
            <a:cxnSpLocks/>
            <a:endCxn id="23557" idx="1"/>
          </p:cNvCxnSpPr>
          <p:nvPr/>
        </p:nvCxnSpPr>
        <p:spPr>
          <a:xfrm>
            <a:off x="6388100" y="4149725"/>
            <a:ext cx="503238" cy="6111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TextBox 20">
            <a:extLst>
              <a:ext uri="{FF2B5EF4-FFF2-40B4-BE49-F238E27FC236}">
                <a16:creationId xmlns:a16="http://schemas.microsoft.com/office/drawing/2014/main" id="{EFD40ECE-EBA8-CF5D-13CA-63C27FFB8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339" y="4437063"/>
            <a:ext cx="2732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FF0000"/>
                </a:solidFill>
              </a:rPr>
              <a:t>Only covered 1% of the potential MSPs.</a:t>
            </a:r>
          </a:p>
        </p:txBody>
      </p:sp>
      <p:sp>
        <p:nvSpPr>
          <p:cNvPr id="23558" name="文本框 2">
            <a:extLst>
              <a:ext uri="{FF2B5EF4-FFF2-40B4-BE49-F238E27FC236}">
                <a16:creationId xmlns:a16="http://schemas.microsoft.com/office/drawing/2014/main" id="{B7EC0267-BE80-3736-D500-9FE7730FF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1557338"/>
            <a:ext cx="36766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2"/>
                </a:solidFill>
              </a:rPr>
              <a:t>We can estimate the MSP distribution assuming it traces that of stars in the bulge.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zh-CN" sz="200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2"/>
                </a:solidFill>
              </a:rPr>
              <a:t>T</a:t>
            </a:r>
            <a:r>
              <a:rPr lang="zh-CN" altLang="en-US" sz="2000">
                <a:solidFill>
                  <a:schemeClr val="tx2"/>
                </a:solidFill>
              </a:rPr>
              <a:t>he density of stars in the bulge can be modeled as a triaxial Gaussian profile</a:t>
            </a:r>
            <a:r>
              <a:rPr lang="en-US" altLang="zh-CN" sz="2000">
                <a:solidFill>
                  <a:schemeClr val="tx2"/>
                </a:solidFill>
              </a:rPr>
              <a:t>:</a:t>
            </a:r>
            <a:endParaRPr lang="zh-CN" altLang="en-US" sz="2000">
              <a:solidFill>
                <a:schemeClr val="tx2"/>
              </a:solidFill>
            </a:endParaRPr>
          </a:p>
        </p:txBody>
      </p:sp>
      <p:pic>
        <p:nvPicPr>
          <p:cNvPr id="23559" name="图片 4">
            <a:extLst>
              <a:ext uri="{FF2B5EF4-FFF2-40B4-BE49-F238E27FC236}">
                <a16:creationId xmlns:a16="http://schemas.microsoft.com/office/drawing/2014/main" id="{92809726-E147-661D-A95C-2D7679284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426" y="4149726"/>
            <a:ext cx="26082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图片 7">
            <a:extLst>
              <a:ext uri="{FF2B5EF4-FFF2-40B4-BE49-F238E27FC236}">
                <a16:creationId xmlns:a16="http://schemas.microsoft.com/office/drawing/2014/main" id="{72A145C5-6BF5-EC88-CB4B-A6AAB88A76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6" y="4759326"/>
            <a:ext cx="32686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图片 10">
            <a:extLst>
              <a:ext uri="{FF2B5EF4-FFF2-40B4-BE49-F238E27FC236}">
                <a16:creationId xmlns:a16="http://schemas.microsoft.com/office/drawing/2014/main" id="{7B2C1A56-0E31-CA3A-659D-83CA04547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659439"/>
            <a:ext cx="432435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hape 39">
            <a:extLst>
              <a:ext uri="{FF2B5EF4-FFF2-40B4-BE49-F238E27FC236}">
                <a16:creationId xmlns:a16="http://schemas.microsoft.com/office/drawing/2014/main" id="{6E83B4B8-90E1-8313-A3F3-E352D298C3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5" y="471489"/>
            <a:ext cx="7862888" cy="60007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 eaLnBrk="1" hangingPunct="1">
              <a:defRPr/>
            </a:pPr>
            <a:r>
              <a:rPr lang="en-US" altLang="zh-CN" sz="3000" b="1" kern="0" dirty="0">
                <a:solidFill>
                  <a:srgbClr val="3333CC"/>
                </a:solidFill>
                <a:ea typeface="宋体" panose="02010600030101010101" pitchFamily="2" charset="-122"/>
              </a:rPr>
              <a:t>Theoretical expectation: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5|0.3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9.2|28.1|13.3|35.2"/>
</p:tagLst>
</file>

<file path=ppt/theme/theme1.xml><?xml version="1.0" encoding="utf-8"?>
<a:theme xmlns:a="http://schemas.openxmlformats.org/drawingml/2006/main" name="Office Theme">
  <a:themeElements>
    <a:clrScheme name="Red and Gray">
      <a:dk1>
        <a:srgbClr val="708E99"/>
      </a:dk1>
      <a:lt1>
        <a:srgbClr val="FFFFFF"/>
      </a:lt1>
      <a:dk2>
        <a:srgbClr val="708E99"/>
      </a:dk2>
      <a:lt2>
        <a:srgbClr val="E2E6E6"/>
      </a:lt2>
      <a:accent1>
        <a:srgbClr val="BE0000"/>
      </a:accent1>
      <a:accent2>
        <a:srgbClr val="A9A9A9"/>
      </a:accent2>
      <a:accent3>
        <a:srgbClr val="919191"/>
      </a:accent3>
      <a:accent4>
        <a:srgbClr val="797979"/>
      </a:accent4>
      <a:accent5>
        <a:srgbClr val="5F5F5F"/>
      </a:accent5>
      <a:accent6>
        <a:srgbClr val="424242"/>
      </a:accent6>
      <a:hlink>
        <a:srgbClr val="BE0000"/>
      </a:hlink>
      <a:folHlink>
        <a:srgbClr val="BFBF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Utah Brand Colors">
      <a:dk1>
        <a:srgbClr val="708E99"/>
      </a:dk1>
      <a:lt1>
        <a:srgbClr val="FFFFFF"/>
      </a:lt1>
      <a:dk2>
        <a:srgbClr val="708E99"/>
      </a:dk2>
      <a:lt2>
        <a:srgbClr val="E2E6E6"/>
      </a:lt2>
      <a:accent1>
        <a:srgbClr val="BE0000"/>
      </a:accent1>
      <a:accent2>
        <a:srgbClr val="FBA918"/>
      </a:accent2>
      <a:accent3>
        <a:srgbClr val="890000"/>
      </a:accent3>
      <a:accent4>
        <a:srgbClr val="3ABFC0"/>
      </a:accent4>
      <a:accent5>
        <a:srgbClr val="E3937B"/>
      </a:accent5>
      <a:accent6>
        <a:srgbClr val="EFC041"/>
      </a:accent6>
      <a:hlink>
        <a:srgbClr val="BE0000"/>
      </a:hlink>
      <a:folHlink>
        <a:srgbClr val="3ABFC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3065</TotalTime>
  <Words>569</Words>
  <Application>Microsoft Macintosh PowerPoint</Application>
  <PresentationFormat>Widescreen</PresentationFormat>
  <Paragraphs>82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Factoria Ultra</vt:lpstr>
      <vt:lpstr>Google Sans</vt:lpstr>
      <vt:lpstr>Myriad Pro</vt:lpstr>
      <vt:lpstr>Myriad Pro Black</vt:lpstr>
      <vt:lpstr>宋体</vt:lpstr>
      <vt:lpstr>Aptos</vt:lpstr>
      <vt:lpstr>Arial</vt:lpstr>
      <vt:lpstr>Cambria Math</vt:lpstr>
      <vt:lpstr>Office Theme</vt:lpstr>
      <vt:lpstr>1_Office Theme</vt:lpstr>
      <vt:lpstr>PowerPoint Presentation</vt:lpstr>
      <vt:lpstr>A GeV excess at the Galactic Center:</vt:lpstr>
      <vt:lpstr>Two explanations:</vt:lpstr>
      <vt:lpstr>Efforts to distinguish these two explanations:</vt:lpstr>
      <vt:lpstr>GW channel can be useful:</vt:lpstr>
      <vt:lpstr>Existing search:</vt:lpstr>
      <vt:lpstr>Number of MSP:</vt:lpstr>
      <vt:lpstr>Search for Pulsar from Milky Way center</vt:lpstr>
      <vt:lpstr>PowerPoint Presentation</vt:lpstr>
      <vt:lpstr>PowerPoint Presentation</vt:lpstr>
      <vt:lpstr>PowerPoint Presentation</vt:lpstr>
      <vt:lpstr>Summary</vt:lpstr>
      <vt:lpstr>Thank you! Question time!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Titensor</dc:creator>
  <cp:lastModifiedBy>Shengyi Liu</cp:lastModifiedBy>
  <cp:revision>47</cp:revision>
  <dcterms:created xsi:type="dcterms:W3CDTF">2019-01-03T16:39:32Z</dcterms:created>
  <dcterms:modified xsi:type="dcterms:W3CDTF">2025-05-20T14:17:50Z</dcterms:modified>
</cp:coreProperties>
</file>