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3"/>
  </p:notesMasterIdLst>
  <p:sldIdLst>
    <p:sldId id="256" r:id="rId5"/>
    <p:sldId id="266" r:id="rId6"/>
    <p:sldId id="259" r:id="rId7"/>
    <p:sldId id="279" r:id="rId8"/>
    <p:sldId id="257" r:id="rId9"/>
    <p:sldId id="260" r:id="rId10"/>
    <p:sldId id="274" r:id="rId11"/>
    <p:sldId id="275" r:id="rId12"/>
    <p:sldId id="276" r:id="rId13"/>
    <p:sldId id="262" r:id="rId14"/>
    <p:sldId id="280" r:id="rId15"/>
    <p:sldId id="263" r:id="rId16"/>
    <p:sldId id="277" r:id="rId17"/>
    <p:sldId id="278" r:id="rId18"/>
    <p:sldId id="265" r:id="rId19"/>
    <p:sldId id="281" r:id="rId20"/>
    <p:sldId id="282" r:id="rId21"/>
    <p:sldId id="28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194" autoAdjust="0"/>
  </p:normalViewPr>
  <p:slideViewPr>
    <p:cSldViewPr snapToGrid="0" showGuides="1">
      <p:cViewPr>
        <p:scale>
          <a:sx n="100" d="100"/>
          <a:sy n="100" d="100"/>
        </p:scale>
        <p:origin x="-29" y="-350"/>
      </p:cViewPr>
      <p:guideLst>
        <p:guide orient="horz" pos="2137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28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haohui Xu" userId="a29b6afe-a6fb-4528-aa30-dc8545d7aa43" providerId="ADAL" clId="{05DB3604-8A08-B144-99CB-3A8419511BB9}"/>
    <pc:docChg chg="undo custSel delSld modSld">
      <pc:chgData name="Zhaohui Xu" userId="a29b6afe-a6fb-4528-aa30-dc8545d7aa43" providerId="ADAL" clId="{05DB3604-8A08-B144-99CB-3A8419511BB9}" dt="2025-05-19T03:03:37.376" v="18" actId="14100"/>
      <pc:docMkLst>
        <pc:docMk/>
      </pc:docMkLst>
      <pc:sldChg chg="del">
        <pc:chgData name="Zhaohui Xu" userId="a29b6afe-a6fb-4528-aa30-dc8545d7aa43" providerId="ADAL" clId="{05DB3604-8A08-B144-99CB-3A8419511BB9}" dt="2025-05-19T03:02:47.649" v="2" actId="2696"/>
        <pc:sldMkLst>
          <pc:docMk/>
          <pc:sldMk cId="4294626204" sldId="258"/>
        </pc:sldMkLst>
      </pc:sldChg>
      <pc:sldChg chg="del">
        <pc:chgData name="Zhaohui Xu" userId="a29b6afe-a6fb-4528-aa30-dc8545d7aa43" providerId="ADAL" clId="{05DB3604-8A08-B144-99CB-3A8419511BB9}" dt="2025-05-19T03:02:46.514" v="1" actId="2696"/>
        <pc:sldMkLst>
          <pc:docMk/>
          <pc:sldMk cId="541975114" sldId="267"/>
        </pc:sldMkLst>
      </pc:sldChg>
      <pc:sldChg chg="del">
        <pc:chgData name="Zhaohui Xu" userId="a29b6afe-a6fb-4528-aa30-dc8545d7aa43" providerId="ADAL" clId="{05DB3604-8A08-B144-99CB-3A8419511BB9}" dt="2025-05-19T03:02:45.447" v="0" actId="2696"/>
        <pc:sldMkLst>
          <pc:docMk/>
          <pc:sldMk cId="2472051174" sldId="268"/>
        </pc:sldMkLst>
      </pc:sldChg>
      <pc:sldChg chg="del">
        <pc:chgData name="Zhaohui Xu" userId="a29b6afe-a6fb-4528-aa30-dc8545d7aa43" providerId="ADAL" clId="{05DB3604-8A08-B144-99CB-3A8419511BB9}" dt="2025-05-19T03:02:48.153" v="3" actId="2696"/>
        <pc:sldMkLst>
          <pc:docMk/>
          <pc:sldMk cId="631391502" sldId="270"/>
        </pc:sldMkLst>
      </pc:sldChg>
      <pc:sldChg chg="del">
        <pc:chgData name="Zhaohui Xu" userId="a29b6afe-a6fb-4528-aa30-dc8545d7aa43" providerId="ADAL" clId="{05DB3604-8A08-B144-99CB-3A8419511BB9}" dt="2025-05-19T03:02:48.560" v="4" actId="2696"/>
        <pc:sldMkLst>
          <pc:docMk/>
          <pc:sldMk cId="191864148" sldId="271"/>
        </pc:sldMkLst>
      </pc:sldChg>
      <pc:sldChg chg="modSp">
        <pc:chgData name="Zhaohui Xu" userId="a29b6afe-a6fb-4528-aa30-dc8545d7aa43" providerId="ADAL" clId="{05DB3604-8A08-B144-99CB-3A8419511BB9}" dt="2025-05-19T03:03:37.376" v="18" actId="14100"/>
        <pc:sldMkLst>
          <pc:docMk/>
          <pc:sldMk cId="1718593350" sldId="279"/>
        </pc:sldMkLst>
        <pc:spChg chg="mod">
          <ac:chgData name="Zhaohui Xu" userId="a29b6afe-a6fb-4528-aa30-dc8545d7aa43" providerId="ADAL" clId="{05DB3604-8A08-B144-99CB-3A8419511BB9}" dt="2025-05-19T03:03:37.376" v="18" actId="14100"/>
          <ac:spMkLst>
            <pc:docMk/>
            <pc:sldMk cId="1718593350" sldId="279"/>
            <ac:spMk id="23" creationId="{62E45298-81BC-6EEA-BA9F-72A7C15D706B}"/>
          </ac:spMkLst>
        </pc:spChg>
      </pc:sldChg>
    </pc:docChg>
  </pc:docChgLst>
  <pc:docChgLst>
    <pc:chgData name="Zhaohui Xu" userId="a29b6afe-a6fb-4528-aa30-dc8545d7aa43" providerId="ADAL" clId="{DDE16085-FCC2-674C-98B3-DC7D0FE45ED0}"/>
    <pc:docChg chg="undo custSel modSld">
      <pc:chgData name="Zhaohui Xu" userId="a29b6afe-a6fb-4528-aa30-dc8545d7aa43" providerId="ADAL" clId="{DDE16085-FCC2-674C-98B3-DC7D0FE45ED0}" dt="2025-05-19T04:43:54.366" v="6" actId="20577"/>
      <pc:docMkLst>
        <pc:docMk/>
      </pc:docMkLst>
      <pc:sldChg chg="modSp">
        <pc:chgData name="Zhaohui Xu" userId="a29b6afe-a6fb-4528-aa30-dc8545d7aa43" providerId="ADAL" clId="{DDE16085-FCC2-674C-98B3-DC7D0FE45ED0}" dt="2025-05-19T04:43:54.366" v="6" actId="20577"/>
        <pc:sldMkLst>
          <pc:docMk/>
          <pc:sldMk cId="2510413532" sldId="277"/>
        </pc:sldMkLst>
        <pc:spChg chg="mod">
          <ac:chgData name="Zhaohui Xu" userId="a29b6afe-a6fb-4528-aa30-dc8545d7aa43" providerId="ADAL" clId="{DDE16085-FCC2-674C-98B3-DC7D0FE45ED0}" dt="2025-05-19T04:43:54.366" v="6" actId="20577"/>
          <ac:spMkLst>
            <pc:docMk/>
            <pc:sldMk cId="2510413532" sldId="277"/>
            <ac:spMk id="14" creationId="{5F299D49-EC13-3F49-B20E-59C28F409050}"/>
          </ac:spMkLst>
        </pc:spChg>
        <pc:grpChg chg="mod">
          <ac:chgData name="Zhaohui Xu" userId="a29b6afe-a6fb-4528-aa30-dc8545d7aa43" providerId="ADAL" clId="{DDE16085-FCC2-674C-98B3-DC7D0FE45ED0}" dt="2025-05-19T04:43:43.106" v="1" actId="14100"/>
          <ac:grpSpMkLst>
            <pc:docMk/>
            <pc:sldMk cId="2510413532" sldId="277"/>
            <ac:grpSpMk id="9" creationId="{5AE247F6-B561-9306-BDD3-9721DB78047C}"/>
          </ac:grpSpMkLst>
        </pc:grpChg>
      </pc:sldChg>
    </pc:docChg>
  </pc:docChgLst>
  <pc:docChgLst>
    <pc:chgData name="Zhaohui Xu" userId="a29b6afe-a6fb-4528-aa30-dc8545d7aa43" providerId="ADAL" clId="{0234510A-DC1E-EF43-88BA-AFF2426B1FE7}"/>
    <pc:docChg chg="modSld">
      <pc:chgData name="Zhaohui Xu" userId="a29b6afe-a6fb-4528-aa30-dc8545d7aa43" providerId="ADAL" clId="{0234510A-DC1E-EF43-88BA-AFF2426B1FE7}" dt="2025-05-19T14:58:04.058" v="358"/>
      <pc:docMkLst>
        <pc:docMk/>
      </pc:docMkLst>
      <pc:sldChg chg="modSp">
        <pc:chgData name="Zhaohui Xu" userId="a29b6afe-a6fb-4528-aa30-dc8545d7aa43" providerId="ADAL" clId="{0234510A-DC1E-EF43-88BA-AFF2426B1FE7}" dt="2025-05-19T03:10:57.885" v="303" actId="14100"/>
        <pc:sldMkLst>
          <pc:docMk/>
          <pc:sldMk cId="4145450607" sldId="266"/>
        </pc:sldMkLst>
        <pc:spChg chg="mod">
          <ac:chgData name="Zhaohui Xu" userId="a29b6afe-a6fb-4528-aa30-dc8545d7aa43" providerId="ADAL" clId="{0234510A-DC1E-EF43-88BA-AFF2426B1FE7}" dt="2025-05-19T03:10:57.885" v="303" actId="14100"/>
          <ac:spMkLst>
            <pc:docMk/>
            <pc:sldMk cId="4145450607" sldId="266"/>
            <ac:spMk id="8" creationId="{65995711-1E95-A50D-343D-5010FD5A37F7}"/>
          </ac:spMkLst>
        </pc:spChg>
      </pc:sldChg>
      <pc:sldChg chg="modSp">
        <pc:chgData name="Zhaohui Xu" userId="a29b6afe-a6fb-4528-aa30-dc8545d7aa43" providerId="ADAL" clId="{0234510A-DC1E-EF43-88BA-AFF2426B1FE7}" dt="2025-05-19T03:08:36.897" v="153" actId="20577"/>
        <pc:sldMkLst>
          <pc:docMk/>
          <pc:sldMk cId="990407446" sldId="274"/>
        </pc:sldMkLst>
        <pc:spChg chg="mod">
          <ac:chgData name="Zhaohui Xu" userId="a29b6afe-a6fb-4528-aa30-dc8545d7aa43" providerId="ADAL" clId="{0234510A-DC1E-EF43-88BA-AFF2426B1FE7}" dt="2025-05-19T03:08:36.897" v="153" actId="20577"/>
          <ac:spMkLst>
            <pc:docMk/>
            <pc:sldMk cId="990407446" sldId="274"/>
            <ac:spMk id="3" creationId="{1D6C5A82-9F07-6034-2EFE-B401A4C71A1E}"/>
          </ac:spMkLst>
        </pc:spChg>
      </pc:sldChg>
      <pc:sldChg chg="addSp modSp">
        <pc:chgData name="Zhaohui Xu" userId="a29b6afe-a6fb-4528-aa30-dc8545d7aa43" providerId="ADAL" clId="{0234510A-DC1E-EF43-88BA-AFF2426B1FE7}" dt="2025-05-19T14:31:39.850" v="350" actId="1035"/>
        <pc:sldMkLst>
          <pc:docMk/>
          <pc:sldMk cId="2510413532" sldId="277"/>
        </pc:sldMkLst>
        <pc:spChg chg="add mod">
          <ac:chgData name="Zhaohui Xu" userId="a29b6afe-a6fb-4528-aa30-dc8545d7aa43" providerId="ADAL" clId="{0234510A-DC1E-EF43-88BA-AFF2426B1FE7}" dt="2025-05-19T14:31:39.850" v="350" actId="1035"/>
          <ac:spMkLst>
            <pc:docMk/>
            <pc:sldMk cId="2510413532" sldId="277"/>
            <ac:spMk id="8" creationId="{091A40BC-08E1-E62B-D0A7-8578845E0B68}"/>
          </ac:spMkLst>
        </pc:spChg>
        <pc:spChg chg="mod">
          <ac:chgData name="Zhaohui Xu" userId="a29b6afe-a6fb-4528-aa30-dc8545d7aa43" providerId="ADAL" clId="{0234510A-DC1E-EF43-88BA-AFF2426B1FE7}" dt="2025-05-19T14:30:57.845" v="339" actId="1035"/>
          <ac:spMkLst>
            <pc:docMk/>
            <pc:sldMk cId="2510413532" sldId="277"/>
            <ac:spMk id="14" creationId="{5F299D49-EC13-3F49-B20E-59C28F409050}"/>
          </ac:spMkLst>
        </pc:spChg>
        <pc:picChg chg="add mod">
          <ac:chgData name="Zhaohui Xu" userId="a29b6afe-a6fb-4528-aa30-dc8545d7aa43" providerId="ADAL" clId="{0234510A-DC1E-EF43-88BA-AFF2426B1FE7}" dt="2025-05-19T14:31:24.365" v="347" actId="1076"/>
          <ac:picMkLst>
            <pc:docMk/>
            <pc:sldMk cId="2510413532" sldId="277"/>
            <ac:picMk id="3" creationId="{A3CBF4C0-758C-A91F-D787-DF42667700A3}"/>
          </ac:picMkLst>
        </pc:picChg>
      </pc:sldChg>
      <pc:sldChg chg="modSp">
        <pc:chgData name="Zhaohui Xu" userId="a29b6afe-a6fb-4528-aa30-dc8545d7aa43" providerId="ADAL" clId="{0234510A-DC1E-EF43-88BA-AFF2426B1FE7}" dt="2025-05-19T03:07:17.426" v="148" actId="20577"/>
        <pc:sldMkLst>
          <pc:docMk/>
          <pc:sldMk cId="937696582" sldId="278"/>
        </pc:sldMkLst>
        <pc:spChg chg="mod">
          <ac:chgData name="Zhaohui Xu" userId="a29b6afe-a6fb-4528-aa30-dc8545d7aa43" providerId="ADAL" clId="{0234510A-DC1E-EF43-88BA-AFF2426B1FE7}" dt="2025-05-19T03:07:17.426" v="148" actId="20577"/>
          <ac:spMkLst>
            <pc:docMk/>
            <pc:sldMk cId="937696582" sldId="278"/>
            <ac:spMk id="3" creationId="{E47BB74A-56D6-3186-3588-4FE2D1C28B20}"/>
          </ac:spMkLst>
        </pc:spChg>
      </pc:sldChg>
      <pc:sldChg chg="addSp modSp">
        <pc:chgData name="Zhaohui Xu" userId="a29b6afe-a6fb-4528-aa30-dc8545d7aa43" providerId="ADAL" clId="{0234510A-DC1E-EF43-88BA-AFF2426B1FE7}" dt="2025-05-19T14:58:04.058" v="358"/>
        <pc:sldMkLst>
          <pc:docMk/>
          <pc:sldMk cId="893000223" sldId="280"/>
        </pc:sldMkLst>
        <pc:picChg chg="add mod">
          <ac:chgData name="Zhaohui Xu" userId="a29b6afe-a6fb-4528-aa30-dc8545d7aa43" providerId="ADAL" clId="{0234510A-DC1E-EF43-88BA-AFF2426B1FE7}" dt="2025-05-19T14:58:04.058" v="358"/>
          <ac:picMkLst>
            <pc:docMk/>
            <pc:sldMk cId="893000223" sldId="280"/>
            <ac:picMk id="3" creationId="{2BC69874-C093-8433-E40F-F0B5AFF9DEDC}"/>
          </ac:picMkLst>
        </pc:picChg>
      </pc:sldChg>
      <pc:sldChg chg="modSp">
        <pc:chgData name="Zhaohui Xu" userId="a29b6afe-a6fb-4528-aa30-dc8545d7aa43" providerId="ADAL" clId="{0234510A-DC1E-EF43-88BA-AFF2426B1FE7}" dt="2025-05-19T14:28:25.379" v="308" actId="20577"/>
        <pc:sldMkLst>
          <pc:docMk/>
          <pc:sldMk cId="3857579730" sldId="283"/>
        </pc:sldMkLst>
        <pc:spChg chg="mod">
          <ac:chgData name="Zhaohui Xu" userId="a29b6afe-a6fb-4528-aa30-dc8545d7aa43" providerId="ADAL" clId="{0234510A-DC1E-EF43-88BA-AFF2426B1FE7}" dt="2025-05-19T14:28:25.379" v="308" actId="20577"/>
          <ac:spMkLst>
            <pc:docMk/>
            <pc:sldMk cId="3857579730" sldId="283"/>
            <ac:spMk id="5" creationId="{26518937-F5C3-1324-F576-ECBF6ECE8B3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88D55C-4991-4260-9A95-7FBA6F17240F}" type="datetimeFigureOut">
              <a:rPr lang="en-US" smtClean="0"/>
              <a:t>5/19/25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9DC797-67C8-401F-9BA8-CFD8C23C3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650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DC797-67C8-401F-9BA8-CFD8C23C3D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290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48B71C-2282-60D2-0ACF-329B8D9C4E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6DD8057-66BE-7800-4342-DB0E8C7B99E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B5D5C74-1BA3-0082-937B-F37E1E2E24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009328-6F13-5B98-ECB1-0CBFBE40148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E9DC797-67C8-401F-9BA8-CFD8C23C3D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070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E19CC8-6A62-96F1-7D5C-A66929B0D6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919597-9728-65A4-CADB-A7F2D79A60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08A08-23A8-28FC-2D52-7DA0C295B5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D16648-BE35-56E7-F5B5-1F3D13018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F1924E-91D2-A96F-5A84-61DD756D4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9578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DD266-A0FF-0AF9-C65A-F09AA62773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6F1167-E2D2-6EFB-D0A5-23798E5CF4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9B3C9E-4EA2-A84C-96C4-5D3ACED3C2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ED4600-78C4-51ED-EAE8-DB27854B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A2CB28-3F44-5655-6034-2E08A6743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8EF799A-0BF8-E552-140A-863C434EEA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FA8448-17FE-1258-6497-E2FF6E6EE3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3B921-921F-15F5-692D-344014451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8D2935-03EA-6820-780F-ED990DE09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41A806-BE41-3E33-A831-EC5B49AA7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723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AC6989-82E3-3B3F-F155-4268E72B1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3E9CC6-7762-7E3A-564B-2ED254F61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56F019-8117-FBCE-0662-2B0708743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58325B-EC6B-C8D4-2668-25F0FCA4A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EEA34A-9AE7-0C74-3EDB-7D379FC4B5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8946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A951F-D4FD-08E8-1964-35DF960B6B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5652DC-B115-BE27-1B78-0636157205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C04E00-4F0E-C3DD-2C00-26EC5414FE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413A9A-B44C-723C-9399-9A7B9F5F2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DC96FF-FBF6-C70E-584D-803E749AA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70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CD75E2-DB70-D451-D631-76391CB8EE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6BB8AF-0A60-4D94-9283-5CB4AC4A4B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C46BBF-9AD6-1FF9-CA37-D114FCA31F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B1E6C7-B40C-9A30-A647-A4FF61BA22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30E7E6-6102-0F7D-6549-1EEF76C8C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AA9FD-97A7-8D70-CBD7-2E0E6413F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504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7BF230-ED3C-57D4-8514-4A92B5BC0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92F6D9-D7BA-1291-8B74-928F3EF7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352548-44CE-3AEB-27D2-28D06599CA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BB3D27E-64B3-7ED7-3FB5-059C3A8F17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7DC5D97-BC86-BFE9-945C-0348743D5A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7A13E8-B164-8E09-E502-1F3B445A5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46D2B0-FE25-90D3-661B-734CA1F8E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4C030B0-7BC0-1AED-D25D-FDBF72EA6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764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020C7-5B01-2536-7882-C76EE505EC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28F0E8-15C6-7915-89EF-7ABE6E37D2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469990-5C0C-7832-A678-858ECE05E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42E1CF-711C-604D-8AE8-AF3934784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524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7793BD8-90AB-5BD2-23AE-89BDAF203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33983F-BE0D-7A68-803D-15D9ED6FF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51ACA-1248-8ED2-0356-C8BB0008A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31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8D8B1-2E34-6949-CA80-B1B5FCDD69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159A0E-0030-3881-EEEC-BED16EE991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5736A-2B1F-AE86-3032-AC9731DA48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9DC8DC-95F2-003A-5F8D-F24434E90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608DA6-AF67-9602-140B-78FEA8F5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F5FEE1-3840-876C-6D33-EA617CEBD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14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CE6E7-C0A2-9F03-6900-47E832FC3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E65860-15AA-C794-0B66-56795AD61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08A60A-FCED-01BB-CDC5-D78898B3B6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663338-5D8D-125D-8790-EB255547F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D6FB1E-A92F-8286-A3DD-AC02C6C5D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F014B5-C9EE-E025-944D-B0413CB2E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4989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C566EE-28FC-F146-F8A1-9A223338A8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1654D0-6B78-9AA3-3628-35F65F443B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D2CF20-A211-6DCA-765E-2C6A77168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883A652-59E5-4AB2-B40A-9F99E0F8DB47}" type="datetimeFigureOut">
              <a:rPr lang="en-US" smtClean="0"/>
              <a:t>5/19/25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D68D5B-B88D-904B-9CE0-DAF5471242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69E18-FB2B-5661-321B-A8A6DA3EE4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F40418A-45EA-4F0B-9319-434C27C3D5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701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0.png"/><Relationship Id="rId7" Type="http://schemas.openxmlformats.org/officeDocument/2006/relationships/image" Target="../media/image50.png"/><Relationship Id="rId2" Type="http://schemas.openxmlformats.org/officeDocument/2006/relationships/image" Target="../media/image4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7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4.png"/><Relationship Id="rId7" Type="http://schemas.openxmlformats.org/officeDocument/2006/relationships/image" Target="../media/image2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23.png"/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30.png"/><Relationship Id="rId5" Type="http://schemas.openxmlformats.org/officeDocument/2006/relationships/image" Target="../media/image18.png"/><Relationship Id="rId10" Type="http://schemas.openxmlformats.org/officeDocument/2006/relationships/image" Target="../media/image29.png"/><Relationship Id="rId4" Type="http://schemas.openxmlformats.org/officeDocument/2006/relationships/image" Target="../media/image17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3.png"/><Relationship Id="rId7" Type="http://schemas.openxmlformats.org/officeDocument/2006/relationships/image" Target="../media/image1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17.png"/><Relationship Id="rId10" Type="http://schemas.openxmlformats.org/officeDocument/2006/relationships/image" Target="../media/image36.png"/><Relationship Id="rId4" Type="http://schemas.openxmlformats.org/officeDocument/2006/relationships/image" Target="../media/image34.png"/><Relationship Id="rId9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20FF570-5D8A-6E3D-15FF-618A5CBDF033}"/>
              </a:ext>
            </a:extLst>
          </p:cNvPr>
          <p:cNvSpPr/>
          <p:nvPr/>
        </p:nvSpPr>
        <p:spPr>
          <a:xfrm>
            <a:off x="2" y="1"/>
            <a:ext cx="12191998" cy="4677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1B6E15F-7113-3E3A-89FD-6294F04E8A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9" y="1916677"/>
            <a:ext cx="9144000" cy="23876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Cosmological collider for charged particles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913CE0-F970-8485-2F73-8B7CEEB31A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9" y="4985772"/>
            <a:ext cx="9144000" cy="1655762"/>
          </a:xfrm>
        </p:spPr>
        <p:txBody>
          <a:bodyPr>
            <a:normAutofit/>
          </a:bodyPr>
          <a:lstStyle/>
          <a:p>
            <a:r>
              <a:rPr lang="en-US" sz="3600" dirty="0"/>
              <a:t>Zhaohui Xu</a:t>
            </a:r>
          </a:p>
          <a:p>
            <a:r>
              <a:rPr lang="en-US" dirty="0"/>
              <a:t>University of Maryland, College Park</a:t>
            </a:r>
          </a:p>
          <a:p>
            <a:r>
              <a:rPr lang="en-US" sz="2000" dirty="0"/>
              <a:t>In collaboration with Arushi Bodas, Edward </a:t>
            </a:r>
            <a:r>
              <a:rPr lang="en-US" sz="2000" dirty="0" err="1"/>
              <a:t>Broadberry</a:t>
            </a:r>
            <a:r>
              <a:rPr lang="en-US" sz="2000" dirty="0"/>
              <a:t> and Raman </a:t>
            </a:r>
            <a:r>
              <a:rPr lang="en-US" sz="2000" dirty="0" err="1"/>
              <a:t>Sundrum</a:t>
            </a:r>
            <a:endParaRPr lang="en-US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B3916D1-D854-0503-E30C-D0B24CD456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2" y="203201"/>
            <a:ext cx="4201771" cy="1117671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69A359A0-5BD2-1463-5D2D-52D1CEFA8E38}"/>
              </a:ext>
            </a:extLst>
          </p:cNvPr>
          <p:cNvGrpSpPr/>
          <p:nvPr/>
        </p:nvGrpSpPr>
        <p:grpSpPr>
          <a:xfrm>
            <a:off x="405928" y="391335"/>
            <a:ext cx="2472740" cy="1369155"/>
            <a:chOff x="7727478" y="1354415"/>
            <a:chExt cx="3499325" cy="1937574"/>
          </a:xfrm>
        </p:grpSpPr>
        <p:sp>
          <p:nvSpPr>
            <p:cNvPr id="15" name="Arc 14">
              <a:extLst>
                <a:ext uri="{FF2B5EF4-FFF2-40B4-BE49-F238E27FC236}">
                  <a16:creationId xmlns:a16="http://schemas.microsoft.com/office/drawing/2014/main" id="{3FCD969F-2CD4-9B57-8D29-1DB9D1E2F15B}"/>
                </a:ext>
              </a:extLst>
            </p:cNvPr>
            <p:cNvSpPr/>
            <p:nvPr/>
          </p:nvSpPr>
          <p:spPr>
            <a:xfrm>
              <a:off x="8836897" y="1830243"/>
              <a:ext cx="1911911" cy="1176193"/>
            </a:xfrm>
            <a:prstGeom prst="arc">
              <a:avLst>
                <a:gd name="adj1" fmla="val 1602804"/>
                <a:gd name="adj2" fmla="val 10431728"/>
              </a:avLst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6745C91-6B56-EDDE-8943-6A8096FFBC53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10560891" y="1370397"/>
              <a:ext cx="6250" cy="1310498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BF74EA75-F66F-B453-738C-E7CBEA16A354}"/>
                </a:ext>
              </a:extLst>
            </p:cNvPr>
            <p:cNvCxnSpPr>
              <a:cxnSpLocks/>
            </p:cNvCxnSpPr>
            <p:nvPr/>
          </p:nvCxnSpPr>
          <p:spPr>
            <a:xfrm>
              <a:off x="8306836" y="1369384"/>
              <a:ext cx="506007" cy="1077606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2489942-B8DD-DA16-7EBD-2B658CEAED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3700" y="1354415"/>
              <a:ext cx="0" cy="1077607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C8AA19D-A9EB-07D5-F96A-307992FDCC90}"/>
                </a:ext>
              </a:extLst>
            </p:cNvPr>
            <p:cNvCxnSpPr/>
            <p:nvPr/>
          </p:nvCxnSpPr>
          <p:spPr>
            <a:xfrm>
              <a:off x="7727478" y="1369384"/>
              <a:ext cx="3499325" cy="0"/>
            </a:xfrm>
            <a:prstGeom prst="line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58702ED1-4D30-3571-E249-0DEEAF1A50DE}"/>
                </a:ext>
              </a:extLst>
            </p:cNvPr>
            <p:cNvSpPr/>
            <p:nvPr/>
          </p:nvSpPr>
          <p:spPr>
            <a:xfrm rot="10800000">
              <a:off x="8669989" y="2214382"/>
              <a:ext cx="1861763" cy="1077607"/>
            </a:xfrm>
            <a:prstGeom prst="arc">
              <a:avLst>
                <a:gd name="adj1" fmla="val 1602804"/>
                <a:gd name="adj2" fmla="val 10614124"/>
              </a:avLst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4151B55-8DB3-37C9-479C-67F10A4B317F}"/>
                </a:ext>
              </a:extLst>
            </p:cNvPr>
            <p:cNvSpPr/>
            <p:nvPr/>
          </p:nvSpPr>
          <p:spPr>
            <a:xfrm>
              <a:off x="8738334" y="2356609"/>
              <a:ext cx="180760" cy="1807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0B2EB097-8039-446D-A886-66CE2A1F7820}"/>
                </a:ext>
              </a:extLst>
            </p:cNvPr>
            <p:cNvSpPr/>
            <p:nvPr/>
          </p:nvSpPr>
          <p:spPr>
            <a:xfrm>
              <a:off x="10470511" y="2680895"/>
              <a:ext cx="180760" cy="1807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92750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F91B-A7CF-C014-5B70-654B7563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Conquering loops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9C2891-B5B8-A9DA-7B52-8C0020FA17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2556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inflation spacetime is approximately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de Sitter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 flat spacetime, the Poincaré isometry implies the </a:t>
            </a:r>
            <a:r>
              <a:rPr lang="en-US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Källén-Lehmann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spectral decomposition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for any two-point functions: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97425AFF-507B-3D0A-0CE8-FA60ADE482AC}"/>
              </a:ext>
            </a:extLst>
          </p:cNvPr>
          <p:cNvSpPr txBox="1">
            <a:spLocks/>
          </p:cNvSpPr>
          <p:nvPr/>
        </p:nvSpPr>
        <p:spPr>
          <a:xfrm>
            <a:off x="838200" y="528108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de Sitter isometry also allows a similar spectral decomposition, where the spectral density has been evaluated explicitly with a relatively simple form.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46EA5F8-8F87-215D-148A-BDA94B9B706B}"/>
              </a:ext>
            </a:extLst>
          </p:cNvPr>
          <p:cNvGrpSpPr/>
          <p:nvPr/>
        </p:nvGrpSpPr>
        <p:grpSpPr>
          <a:xfrm>
            <a:off x="2039201" y="3255315"/>
            <a:ext cx="8113598" cy="1921641"/>
            <a:chOff x="2039201" y="3255315"/>
            <a:chExt cx="8113598" cy="192164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6C398CD-1583-2465-5DA0-DB8C205DC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39201" y="3255315"/>
              <a:ext cx="8113598" cy="1921641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4D87555-A78B-FE4E-6940-A3D80CDABC0C}"/>
                </a:ext>
              </a:extLst>
            </p:cNvPr>
            <p:cNvGrpSpPr/>
            <p:nvPr/>
          </p:nvGrpSpPr>
          <p:grpSpPr>
            <a:xfrm>
              <a:off x="6508979" y="4036232"/>
              <a:ext cx="846770" cy="359811"/>
              <a:chOff x="5078165" y="3912405"/>
              <a:chExt cx="743304" cy="315846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4DC3D49E-C9D5-6C52-C7A5-0803AFBE8EAB}"/>
                  </a:ext>
                </a:extLst>
              </p:cNvPr>
              <p:cNvSpPr/>
              <p:nvPr/>
            </p:nvSpPr>
            <p:spPr>
              <a:xfrm>
                <a:off x="5111420" y="3912405"/>
                <a:ext cx="639337" cy="31584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3BBD0DD2-BFD1-F40B-B0A8-B7C24752FBCD}"/>
                      </a:ext>
                    </a:extLst>
                  </p:cNvPr>
                  <p:cNvSpPr txBox="1"/>
                  <p:nvPr/>
                </p:nvSpPr>
                <p:spPr>
                  <a:xfrm>
                    <a:off x="5078165" y="3925117"/>
                    <a:ext cx="743304" cy="27017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11" name="TextBox 10">
                    <a:extLst>
                      <a:ext uri="{FF2B5EF4-FFF2-40B4-BE49-F238E27FC236}">
                        <a16:creationId xmlns:a16="http://schemas.microsoft.com/office/drawing/2014/main" id="{3BBD0DD2-BFD1-F40B-B0A8-B7C24752FBCD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8165" y="3925117"/>
                    <a:ext cx="743304" cy="270170"/>
                  </a:xfrm>
                  <a:prstGeom prst="rect">
                    <a:avLst/>
                  </a:prstGeom>
                  <a:blipFill>
                    <a:blip r:embed="rId3"/>
                    <a:stretch>
                      <a:fillRect r="-2878" b="-5882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24E4B06-4DF0-ABAF-2298-27B54BDD69A3}"/>
                </a:ext>
              </a:extLst>
            </p:cNvPr>
            <p:cNvGrpSpPr/>
            <p:nvPr/>
          </p:nvGrpSpPr>
          <p:grpSpPr>
            <a:xfrm>
              <a:off x="8561497" y="4241214"/>
              <a:ext cx="385554" cy="345332"/>
              <a:chOff x="5078160" y="3925115"/>
              <a:chExt cx="338444" cy="303136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65A95478-3A34-F11A-7954-6AE86F57F429}"/>
                  </a:ext>
                </a:extLst>
              </p:cNvPr>
              <p:cNvSpPr/>
              <p:nvPr/>
            </p:nvSpPr>
            <p:spPr>
              <a:xfrm>
                <a:off x="5078165" y="3976782"/>
                <a:ext cx="321661" cy="25146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C03132A3-B5F3-9D93-7BE4-6607AB3CAF20}"/>
                      </a:ext>
                    </a:extLst>
                  </p:cNvPr>
                  <p:cNvSpPr txBox="1"/>
                  <p:nvPr/>
                </p:nvSpPr>
                <p:spPr>
                  <a:xfrm>
                    <a:off x="5078160" y="3925115"/>
                    <a:ext cx="338444" cy="270170"/>
                  </a:xfrm>
                  <a:prstGeom prst="rect">
                    <a:avLst/>
                  </a:prstGeom>
                  <a:noFill/>
                </p:spPr>
                <p:txBody>
                  <a:bodyPr wrap="none" lIns="0" tIns="0" rIns="0" bIns="0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𝜒</m:t>
                              </m:r>
                            </m:e>
                            <m: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oMath>
                      </m:oMathPara>
                    </a14:m>
                    <a:endParaRPr lang="en-US" sz="2000" dirty="0"/>
                  </a:p>
                </p:txBody>
              </p:sp>
            </mc:Choice>
            <mc:Fallback xmlns="">
              <p:sp>
                <p:nvSpPr>
                  <p:cNvPr id="20" name="TextBox 19">
                    <a:extLst>
                      <a:ext uri="{FF2B5EF4-FFF2-40B4-BE49-F238E27FC236}">
                        <a16:creationId xmlns:a16="http://schemas.microsoft.com/office/drawing/2014/main" id="{C03132A3-B5F3-9D93-7BE4-6607AB3CAF20}"/>
                      </a:ext>
                    </a:extLst>
                  </p:cNvPr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078160" y="3925115"/>
                    <a:ext cx="338444" cy="270170"/>
                  </a:xfrm>
                  <a:prstGeom prst="rect">
                    <a:avLst/>
                  </a:prstGeom>
                  <a:blipFill>
                    <a:blip r:embed="rId4"/>
                    <a:stretch>
                      <a:fillRect l="-15625" b="-22000"/>
                    </a:stretch>
                  </a:blipFill>
                </p:spPr>
                <p:txBody>
                  <a:bodyPr/>
                  <a:lstStyle/>
                  <a:p>
                    <a:r>
                      <a:rPr lang="en-US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B08790D-2CFA-E789-2D9D-0BBC095A590F}"/>
              </a:ext>
            </a:extLst>
          </p:cNvPr>
          <p:cNvCxnSpPr/>
          <p:nvPr/>
        </p:nvCxnSpPr>
        <p:spPr>
          <a:xfrm>
            <a:off x="5904366" y="4500170"/>
            <a:ext cx="1066800" cy="0"/>
          </a:xfrm>
          <a:prstGeom prst="line">
            <a:avLst/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85907E-A91F-DB70-F6FB-96633049CAF7}"/>
              </a:ext>
            </a:extLst>
          </p:cNvPr>
          <p:cNvSpPr txBox="1"/>
          <p:nvPr/>
        </p:nvSpPr>
        <p:spPr>
          <a:xfrm>
            <a:off x="5544155" y="4537723"/>
            <a:ext cx="178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Spectral density</a:t>
            </a:r>
          </a:p>
        </p:txBody>
      </p:sp>
    </p:spTree>
    <p:extLst>
      <p:ext uri="{BB962C8B-B14F-4D97-AF65-F5344CB8AC3E}">
        <p14:creationId xmlns:p14="http://schemas.microsoft.com/office/powerpoint/2010/main" val="2052057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13C317D-E336-056E-4685-2D246F62003D}"/>
                  </a:ext>
                </a:extLst>
              </p:cNvPr>
              <p:cNvSpPr txBox="1"/>
              <p:nvPr/>
            </p:nvSpPr>
            <p:spPr>
              <a:xfrm>
                <a:off x="741409" y="1690688"/>
                <a:ext cx="10813280" cy="10033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loop</m:t>
                          </m:r>
                        </m:sub>
                      </m:sSub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∞</m:t>
                          </m:r>
                        </m:sup>
                        <m:e>
                          <m:sSub>
                            <m:sSubPr>
                              <m:ctrlPr>
                                <a:rPr lang="en-US" sz="240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tree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;</m:t>
                              </m:r>
                              <m:r>
                                <a:rPr lang="en-US" sz="24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400" b="0" i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dS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a:rPr lang="en-US" sz="2400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nary>
                    </m:oMath>
                  </m:oMathPara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13C317D-E336-056E-4685-2D246F6200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9" y="1690688"/>
                <a:ext cx="10813280" cy="10033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7425A6-C184-912C-22F9-7D6E98EE99EC}"/>
                  </a:ext>
                </a:extLst>
              </p:cNvPr>
              <p:cNvSpPr txBox="1"/>
              <p:nvPr/>
            </p:nvSpPr>
            <p:spPr>
              <a:xfrm>
                <a:off x="741409" y="3101177"/>
                <a:ext cx="10813280" cy="111492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  <m:sup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dS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8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  <m:func>
                            <m:func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sinh</m:t>
                              </m:r>
                            </m:fName>
                            <m:e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𝜋𝜇</m:t>
                              </m:r>
                            </m:e>
                          </m:func>
                        </m:num>
                        <m:den>
                          <m: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limLoc m:val="subSup"/>
                              <m:supHide m:val="on"/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naryPr>
                            <m: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𝜖</m:t>
                              </m:r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=±1</m:t>
                              </m:r>
                            </m:sub>
                            <m:sup/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Γ</m:t>
                              </m:r>
                              <m:d>
                                <m:dPr>
                                  <m:begChr m:val="["/>
                                  <m:endChr m:val="]"/>
                                  <m:ctrlP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4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𝑖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d>
                                    <m:dPr>
                                      <m:ctrlP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𝜖𝜇</m:t>
                                      </m:r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  <m:r>
                                        <a:rPr lang="en-US" b="0" i="1" smtClean="0">
                                          <a:solidFill>
                                            <a:srgbClr val="7030A0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+</m:t>
                                      </m:r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𝜖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𝜇</m:t>
                                          </m:r>
                                        </m:e>
                                        <m:sub>
                                          <m:r>
                                            <a:rPr lang="en-US" b="0" i="1" smtClean="0">
                                              <a:solidFill>
                                                <a:srgbClr val="7030A0"/>
                                              </a:solidFill>
                                              <a:latin typeface="Cambria Math" panose="02040503050406030204" pitchFamily="18" charset="0"/>
                                              <a:ea typeface="Cambria Math" panose="02040503050406030204" pitchFamily="18" charset="0"/>
                                            </a:rPr>
                                            <m:t>2</m:t>
                                          </m:r>
                                        </m:sub>
                                      </m:sSub>
                                    </m:e>
                                  </m:d>
                                </m:e>
                              </m:d>
                            </m:e>
                          </m:nary>
                        </m:num>
                        <m:den>
                          <m:r>
                            <m:rPr>
                              <m:sty m:val="p"/>
                            </m:rPr>
                            <a:rPr lang="en-US" b="0" i="0" smtClean="0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b="0" i="1" smtClean="0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rgbClr val="7030A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rgbClr val="7030A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rgbClr val="7030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</m:den>
                      </m:f>
                      <m:r>
                        <a:rPr lang="en-US" b="0" i="1" smtClean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S" dirty="0">
                  <a:solidFill>
                    <a:srgbClr val="7030A0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E7425A6-C184-912C-22F9-7D6E98EE99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9" y="3101177"/>
                <a:ext cx="10813280" cy="11149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DEA1FF-E74D-2151-A16F-F0044E7EB532}"/>
                  </a:ext>
                </a:extLst>
              </p:cNvPr>
              <p:cNvSpPr txBox="1"/>
              <p:nvPr/>
            </p:nvSpPr>
            <p:spPr>
              <a:xfrm>
                <a:off x="741409" y="4268899"/>
                <a:ext cx="10813281" cy="98732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tree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</m:d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sub>
                      </m:sSub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sSubSup>
                            <m:sSub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bSup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𝜋𝜆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num>
                                    <m:den>
                                      <m:r>
                                        <a:rPr lang="en-US" b="0" i="1" smtClean="0">
                                          <a:solidFill>
                                            <a:schemeClr val="accent2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den>
                                  </m:f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+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𝜆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sSubSup>
                        <m:sSubSup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1" i="0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p>
                      </m:sSubSup>
                      <m:d>
                        <m:d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 i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16</m:t>
                              </m:r>
                            </m:den>
                          </m:f>
                          <m:sSubSup>
                            <m:sSubSup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b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𝐅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  <m:sup>
                              <m:f>
                                <m:f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sup>
                          </m:sSubSup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87DEA1FF-E74D-2151-A16F-F0044E7EB5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409" y="4268899"/>
                <a:ext cx="10813281" cy="98732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05FE69D-FE06-5AC5-179C-5AFC51BE7835}"/>
                  </a:ext>
                </a:extLst>
              </p:cNvPr>
              <p:cNvSpPr txBox="1"/>
              <p:nvPr/>
            </p:nvSpPr>
            <p:spPr>
              <a:xfrm>
                <a:off x="6505784" y="5232519"/>
                <a:ext cx="5017827" cy="94179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60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600" b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𝐅</m:t>
                          </m:r>
                        </m:e>
                        <m:sub>
                          <m:r>
                            <a:rPr lang="en-US" sz="16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160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sup>
                      </m:sSubSup>
                      <m:d>
                        <m:dPr>
                          <m:ctrlPr>
                            <a:rPr lang="en-US" sz="16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</m:d>
                      <m:r>
                        <a:rPr lang="en-US" sz="16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  <m:r>
                            <m:rPr>
                              <m:sty m:val="p"/>
                            </m:rPr>
                            <a:rPr lang="en-US" sz="160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sz="16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sz="16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600" i="1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</m:d>
                        </m:num>
                        <m:den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600" b="0" i="1" smtClean="0">
                                      <a:solidFill>
                                        <a:schemeClr val="tx1">
                                          <a:lumMod val="65000"/>
                                          <a:lumOff val="35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</m:d>
                        </m:den>
                      </m:f>
                      <m:sPre>
                        <m:sPrePr>
                          <m:ctrlPr>
                            <a:rPr lang="en-US" sz="16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PrePr>
                        <m:sub>
                          <m:r>
                            <a:rPr lang="en-US" sz="16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  <m:sup>
                          <m:r>
                            <a:rPr lang="en-US" sz="16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𝐹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sPre>
                      <m:d>
                        <m:dPr>
                          <m:ctrlPr>
                            <a:rPr lang="en-US" sz="160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160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𝜇</m:t>
                                </m:r>
                              </m:e>
                            </m:mr>
                            <m:mr>
                              <m:e>
                                <m:f>
                                  <m:fPr>
                                    <m:ctrlPr>
                                      <a:rPr lang="en-US" sz="1600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600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num>
                                  <m:den>
                                    <m:r>
                                      <a:rPr lang="en-US" sz="1600" b="0" i="1" smtClean="0">
                                        <a:solidFill>
                                          <a:schemeClr val="tx1">
                                            <a:lumMod val="65000"/>
                                            <a:lumOff val="3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US" sz="1600" b="0" i="1" smtClean="0">
                                    <a:solidFill>
                                      <a:schemeClr val="tx1">
                                        <a:lumMod val="65000"/>
                                        <a:lumOff val="3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</m:mr>
                          </m:m>
                          <m:r>
                            <a:rPr lang="en-US" sz="16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05FE69D-FE06-5AC5-179C-5AFC51BE78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5784" y="5232519"/>
                <a:ext cx="5017827" cy="9417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45F2DF-9EB3-19C3-871E-C952DA2F39A3}"/>
                  </a:ext>
                </a:extLst>
              </p:cNvPr>
              <p:cNvSpPr txBox="1"/>
              <p:nvPr/>
            </p:nvSpPr>
            <p:spPr>
              <a:xfrm>
                <a:off x="5165601" y="5417088"/>
                <a:ext cx="879087" cy="57265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  <m:r>
                        <a:rPr lang="en-US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≔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545F2DF-9EB3-19C3-871E-C952DA2F3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601" y="5417088"/>
                <a:ext cx="879087" cy="57265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itle 1">
            <a:extLst>
              <a:ext uri="{FF2B5EF4-FFF2-40B4-BE49-F238E27FC236}">
                <a16:creationId xmlns:a16="http://schemas.microsoft.com/office/drawing/2014/main" id="{B1684D4E-B81F-EE2A-FBD9-78B0007616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Conquering loops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5D512CB-7698-7853-71D3-0B0B96D4F457}"/>
              </a:ext>
            </a:extLst>
          </p:cNvPr>
          <p:cNvSpPr txBox="1"/>
          <p:nvPr/>
        </p:nvSpPr>
        <p:spPr>
          <a:xfrm>
            <a:off x="374163" y="6123543"/>
            <a:ext cx="8735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[a]</a:t>
            </a:r>
            <a:r>
              <a:rPr lang="nb-NO" dirty="0">
                <a:solidFill>
                  <a:srgbClr val="C00000"/>
                </a:solidFill>
              </a:rPr>
              <a:t> J. Bros, H. Epstein, et al., 0901.4223</a:t>
            </a:r>
            <a:r>
              <a:rPr lang="en-US" dirty="0">
                <a:solidFill>
                  <a:srgbClr val="C00000"/>
                </a:solidFill>
              </a:rPr>
              <a:t>; M. </a:t>
            </a:r>
            <a:r>
              <a:rPr lang="en-US" dirty="0" err="1">
                <a:solidFill>
                  <a:srgbClr val="C00000"/>
                </a:solidFill>
              </a:rPr>
              <a:t>Loparco</a:t>
            </a:r>
            <a:r>
              <a:rPr lang="en-US" dirty="0">
                <a:solidFill>
                  <a:srgbClr val="C00000"/>
                </a:solidFill>
              </a:rPr>
              <a:t>, J. </a:t>
            </a:r>
            <a:r>
              <a:rPr lang="en-US" dirty="0" err="1">
                <a:solidFill>
                  <a:srgbClr val="C00000"/>
                </a:solidFill>
              </a:rPr>
              <a:t>Penedones</a:t>
            </a:r>
            <a:r>
              <a:rPr lang="en-US" dirty="0">
                <a:solidFill>
                  <a:srgbClr val="C00000"/>
                </a:solidFill>
              </a:rPr>
              <a:t>, et al., 2306.00090.</a:t>
            </a:r>
          </a:p>
          <a:p>
            <a:r>
              <a:rPr lang="en-US" dirty="0">
                <a:solidFill>
                  <a:srgbClr val="C00000"/>
                </a:solidFill>
              </a:rPr>
              <a:t>[b] A. Bodas, S. Kumar, R. Sundrum, 2010.04727.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2F74616-5473-02DD-FEF0-DAB81CFE2FE1}"/>
              </a:ext>
            </a:extLst>
          </p:cNvPr>
          <p:cNvSpPr txBox="1"/>
          <p:nvPr/>
        </p:nvSpPr>
        <p:spPr>
          <a:xfrm>
            <a:off x="7234767" y="3203683"/>
            <a:ext cx="459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[a]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D0E09DA-B326-C9CC-CFE9-D4089A5BC70E}"/>
              </a:ext>
            </a:extLst>
          </p:cNvPr>
          <p:cNvSpPr txBox="1"/>
          <p:nvPr/>
        </p:nvSpPr>
        <p:spPr>
          <a:xfrm>
            <a:off x="10991274" y="4253360"/>
            <a:ext cx="4593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>
                <a:solidFill>
                  <a:srgbClr val="C00000"/>
                </a:solidFill>
              </a:rPr>
              <a:t>[b]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6B35F22-C3AB-4DA4-8FEE-3497D708567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1528" y="235203"/>
            <a:ext cx="5215890" cy="34645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9B71929-4FB0-4567-3F1A-CDEE51D64A5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627" y="597199"/>
            <a:ext cx="4273854" cy="77864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C69874-C093-8433-E40F-F0B5AFF9DED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6466" y="2251074"/>
            <a:ext cx="1434534" cy="6319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930002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D46093-BC8D-6338-DB4B-855F3BD023EA}"/>
                  </a:ext>
                </a:extLst>
              </p:cNvPr>
              <p:cNvSpPr txBox="1"/>
              <p:nvPr/>
            </p:nvSpPr>
            <p:spPr>
              <a:xfrm>
                <a:off x="1064683" y="4387943"/>
                <a:ext cx="9471556" cy="1553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4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begChr m:val="⟨"/>
                              <m:endChr m:val="⟩"/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sub>
                              </m:s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nor/>
                                    </m:rPr>
                                    <a:rPr lang="en-US" sz="240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e>
                                <m:sub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b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𝐤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sub>
                              </m:sSub>
                            </m:e>
                          </m:d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m:rPr>
                              <m:sty m:val="p"/>
                            </m:rPr>
                            <a:rPr lang="en-US" sz="24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loop</m:t>
                          </m:r>
                        </m:sub>
                      </m:sSub>
                    </m:oMath>
                  </m:oMathPara>
                </a14:m>
                <a:br>
                  <a:rPr lang="en-US" sz="2400" b="0" i="1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≃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⟨"/>
                            <m:endChr m:val="⟩"/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𝐤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𝐤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sub>
                            </m:sSub>
                            <m:sSub>
                              <m:sSub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nor/>
                                  </m:rPr>
                                  <a:rPr lang="en-US" sz="240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δ</m:t>
                                </m:r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𝜙</m:t>
                                </m:r>
                              </m:e>
                              <m:sub>
                                <m:sSub>
                                  <m:sSub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𝐤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sub>
                            </m:sSub>
                          </m:e>
                        </m:d>
                      </m:e>
                      <m:sub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tree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× </m:t>
                    </m:r>
                    <m:f>
                      <m:f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/4</m:t>
                            </m:r>
                          </m:sup>
                        </m:sSup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sSup>
                          <m:sSup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𝜋</m:t>
                            </m:r>
                          </m:e>
                          <m:sup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3/2</m:t>
                            </m:r>
                          </m:sup>
                        </m:sSup>
                      </m:den>
                    </m:f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</m:e>
                    </m:rad>
                    <m:sSup>
                      <m:sSupPr>
                        <m:ctrlP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d>
                                  <m:d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𝑚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num>
                              <m:den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den>
                            </m:f>
                            <m:d>
                              <m:d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num>
                                  <m:den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𝑘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den>
                                </m:f>
                              </m:e>
                            </m:d>
                          </m:e>
                        </m:d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−3/2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AD46093-BC8D-6338-DB4B-855F3BD023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683" y="4387943"/>
                <a:ext cx="9471556" cy="155305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16F8E096-3023-CAA5-01D7-D8566F0E18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643255" cy="1325563"/>
          </a:xfrm>
        </p:spPr>
        <p:txBody>
          <a:bodyPr/>
          <a:lstStyle/>
          <a:p>
            <a:r>
              <a:rPr lang="en-US" dirty="0"/>
              <a:t>Signal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437423-5A9C-65FE-FE65-5189007A216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520827"/>
                <a:ext cx="6827982" cy="2727903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integral over invariant mass is highly oscillatory and is dominated by two limits:</a:t>
                </a:r>
              </a:p>
              <a:p>
                <a:pPr marL="0" indent="0">
                  <a:lnSpc>
                    <a:spcPct val="110000"/>
                  </a:lnSpc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b="0" i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ctrlPr>
                            <a:rPr lang="en-US" sz="2400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US" sz="2400" b="0" i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𝑚</m:t>
                      </m:r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400" b="0" i="1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  <a:p>
                <a:pPr>
                  <a:lnSpc>
                    <a:spcPct val="110000"/>
                  </a:lnSpc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first one gives the signal while the second one gives an smooth analytic background.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Near the threshold limit</a:t>
                </a:r>
                <a:r>
                  <a:rPr lang="ja-JP" alt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</a:t>
                </a:r>
                <a:r>
                  <a:rPr lang="en-US" altLang="ja-JP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(1)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the signal factorizes: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5437423-5A9C-65FE-FE65-5189007A21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520827"/>
                <a:ext cx="6827982" cy="2727903"/>
              </a:xfrm>
              <a:blipFill>
                <a:blip r:embed="rId3"/>
                <a:stretch>
                  <a:fillRect l="-1301" t="-463" r="-372" b="-55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90DB93-09C8-618B-6E6C-4B5ABE0FFF8C}"/>
                  </a:ext>
                </a:extLst>
              </p:cNvPr>
              <p:cNvSpPr txBox="1"/>
              <p:nvPr/>
            </p:nvSpPr>
            <p:spPr>
              <a:xfrm>
                <a:off x="7654370" y="337445"/>
                <a:ext cx="4297138" cy="5920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dirty="0">
                    <a:ea typeface="Cambria Math" panose="02040503050406030204" pitchFamily="18" charset="0"/>
                  </a:rPr>
                  <a:t>Tree-level:    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sub>
                        </m:sSub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  <m:sub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𝒌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sub>
                        </m:sSub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d>
                              <m:d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𝜆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d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CB90DB93-09C8-618B-6E6C-4B5ABE0FFF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4370" y="337445"/>
                <a:ext cx="4297138" cy="592022"/>
              </a:xfrm>
              <a:prstGeom prst="rect">
                <a:avLst/>
              </a:prstGeom>
              <a:blipFill>
                <a:blip r:embed="rId4"/>
                <a:stretch>
                  <a:fillRect l="-3404" b="-9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Right Brace 13">
            <a:extLst>
              <a:ext uri="{FF2B5EF4-FFF2-40B4-BE49-F238E27FC236}">
                <a16:creationId xmlns:a16="http://schemas.microsoft.com/office/drawing/2014/main" id="{177D6042-9113-495B-336B-FB26A0AF5C1E}"/>
              </a:ext>
            </a:extLst>
          </p:cNvPr>
          <p:cNvSpPr/>
          <p:nvPr/>
        </p:nvSpPr>
        <p:spPr>
          <a:xfrm rot="5400000">
            <a:off x="6562139" y="3883849"/>
            <a:ext cx="217051" cy="4331348"/>
          </a:xfrm>
          <a:prstGeom prst="rightBrace">
            <a:avLst>
              <a:gd name="adj1" fmla="val 86287"/>
              <a:gd name="adj2" fmla="val 50236"/>
            </a:avLst>
          </a:prstGeom>
          <a:ln w="381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C6C2FB5-090B-EEF6-8716-F223D2ABC421}"/>
              </a:ext>
            </a:extLst>
          </p:cNvPr>
          <p:cNvSpPr txBox="1"/>
          <p:nvPr/>
        </p:nvSpPr>
        <p:spPr>
          <a:xfrm>
            <a:off x="5417062" y="6158048"/>
            <a:ext cx="264341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7030A0"/>
                </a:solidFill>
              </a:rPr>
              <a:t>Free relative propagation</a:t>
            </a:r>
          </a:p>
        </p:txBody>
      </p:sp>
      <p:sp>
        <p:nvSpPr>
          <p:cNvPr id="5" name="Right Brace 4">
            <a:extLst>
              <a:ext uri="{FF2B5EF4-FFF2-40B4-BE49-F238E27FC236}">
                <a16:creationId xmlns:a16="http://schemas.microsoft.com/office/drawing/2014/main" id="{3BF4AE80-76BC-991F-17D7-5A3A60C7AA18}"/>
              </a:ext>
            </a:extLst>
          </p:cNvPr>
          <p:cNvSpPr/>
          <p:nvPr/>
        </p:nvSpPr>
        <p:spPr>
          <a:xfrm rot="5400000">
            <a:off x="2646224" y="4768841"/>
            <a:ext cx="217050" cy="2572750"/>
          </a:xfrm>
          <a:prstGeom prst="rightBrace">
            <a:avLst>
              <a:gd name="adj1" fmla="val 86287"/>
              <a:gd name="adj2" fmla="val 50236"/>
            </a:avLst>
          </a:prstGeom>
          <a:ln w="38100"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F4FF17-F913-8F30-B5BA-B731468E6724}"/>
                  </a:ext>
                </a:extLst>
              </p:cNvPr>
              <p:cNvSpPr txBox="1"/>
              <p:nvPr/>
            </p:nvSpPr>
            <p:spPr>
              <a:xfrm>
                <a:off x="1447685" y="6163741"/>
                <a:ext cx="2614128" cy="38792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𝑘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3/2−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𝜆</m:t>
                              </m:r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accent2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3F4FF17-F913-8F30-B5BA-B731468E67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47685" y="6163741"/>
                <a:ext cx="2614128" cy="387927"/>
              </a:xfrm>
              <a:prstGeom prst="rect">
                <a:avLst/>
              </a:prstGeom>
              <a:blipFill>
                <a:blip r:embed="rId5"/>
                <a:stretch>
                  <a:fillRect b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9" name="Group 28">
            <a:extLst>
              <a:ext uri="{FF2B5EF4-FFF2-40B4-BE49-F238E27FC236}">
                <a16:creationId xmlns:a16="http://schemas.microsoft.com/office/drawing/2014/main" id="{100CE9EC-CFE9-F2B4-66FA-5196C3382313}"/>
              </a:ext>
            </a:extLst>
          </p:cNvPr>
          <p:cNvGrpSpPr/>
          <p:nvPr/>
        </p:nvGrpSpPr>
        <p:grpSpPr>
          <a:xfrm>
            <a:off x="8825131" y="1436370"/>
            <a:ext cx="2856332" cy="3587880"/>
            <a:chOff x="8825131" y="1436370"/>
            <a:chExt cx="2856332" cy="3587880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F83238A-D9CD-56EE-08E3-7190A87C838F}"/>
                </a:ext>
              </a:extLst>
            </p:cNvPr>
            <p:cNvSpPr txBox="1"/>
            <p:nvPr/>
          </p:nvSpPr>
          <p:spPr>
            <a:xfrm>
              <a:off x="10197941" y="4726022"/>
              <a:ext cx="339569" cy="298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sz="2000" dirty="0"/>
                <a:t> </a:t>
              </a:r>
              <a:r>
                <a:rPr lang="en-US" sz="2000" dirty="0"/>
                <a:t>m</a:t>
              </a: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7DA5D795-D312-34A0-BF5E-F69AC66F6A66}"/>
                </a:ext>
              </a:extLst>
            </p:cNvPr>
            <p:cNvGrpSpPr/>
            <p:nvPr/>
          </p:nvGrpSpPr>
          <p:grpSpPr>
            <a:xfrm>
              <a:off x="8825131" y="1436370"/>
              <a:ext cx="2856332" cy="3326583"/>
              <a:chOff x="8764171" y="1357122"/>
              <a:chExt cx="2856332" cy="3326583"/>
            </a:xfrm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8A31868-1DE6-D421-CF4B-CBAB945A260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775379" y="2734185"/>
                <a:ext cx="2845124" cy="1949520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CA15598C-CFF5-C7DF-0380-2B089E9811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rcRect t="7663" b="7967"/>
              <a:stretch/>
            </p:blipFill>
            <p:spPr>
              <a:xfrm>
                <a:off x="8764171" y="1357122"/>
                <a:ext cx="2849602" cy="1583690"/>
              </a:xfrm>
              <a:prstGeom prst="rect">
                <a:avLst/>
              </a:prstGeom>
            </p:spPr>
          </p:pic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D0D048A0-FDE6-4CE4-9FA5-0D5137D5B987}"/>
                  </a:ext>
                </a:extLst>
              </p:cNvPr>
              <p:cNvSpPr/>
              <p:nvPr/>
            </p:nvSpPr>
            <p:spPr>
              <a:xfrm>
                <a:off x="8775379" y="2870200"/>
                <a:ext cx="213681" cy="1574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6237FD5-69B8-58EC-4E73-94549B4F9E50}"/>
                </a:ext>
              </a:extLst>
            </p:cNvPr>
            <p:cNvSpPr txBox="1"/>
            <p:nvPr/>
          </p:nvSpPr>
          <p:spPr>
            <a:xfrm>
              <a:off x="9125906" y="1472325"/>
              <a:ext cx="11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integrand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12640AE-6805-7B22-F00E-B60D66334831}"/>
                </a:ext>
              </a:extLst>
            </p:cNvPr>
            <p:cNvSpPr txBox="1"/>
            <p:nvPr/>
          </p:nvSpPr>
          <p:spPr>
            <a:xfrm>
              <a:off x="9125906" y="3056015"/>
              <a:ext cx="1093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envelope</a:t>
              </a:r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4191535-14BC-4A81-FBC2-BE085163146E}"/>
                </a:ext>
              </a:extLst>
            </p:cNvPr>
            <p:cNvSpPr/>
            <p:nvPr/>
          </p:nvSpPr>
          <p:spPr>
            <a:xfrm>
              <a:off x="9179517" y="3573189"/>
              <a:ext cx="504233" cy="819643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686283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5F91B-A7CF-C014-5B70-654B75639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F299D49-EC13-3F49-B20E-59C28F409050}"/>
                  </a:ext>
                </a:extLst>
              </p:cNvPr>
              <p:cNvSpPr txBox="1"/>
              <p:nvPr/>
            </p:nvSpPr>
            <p:spPr>
              <a:xfrm>
                <a:off x="7275072" y="3794371"/>
                <a:ext cx="4461846" cy="17235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1200"/>
                  </a:spcAft>
                </a:pPr>
                <a:r>
                  <a:rPr lang="en-US" sz="2400" dirty="0"/>
                  <a:t>There is a large parameter region with signal size of </a:t>
                </a:r>
                <a:r>
                  <a:rPr lang="en-US" altLang="zh-CN" sz="24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F∼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2400" dirty="0"/>
                  <a:t>.</a:t>
                </a:r>
              </a:p>
              <a:p>
                <a:pPr>
                  <a:spcAft>
                    <a:spcPts val="1200"/>
                  </a:spcAft>
                </a:pPr>
                <a:r>
                  <a:rPr lang="en-US" sz="2400" dirty="0"/>
                  <a:t>This is observable within future 21-cm experiments </a:t>
                </a:r>
                <a:r>
                  <a:rPr lang="en-US" sz="2400" dirty="0">
                    <a:solidFill>
                      <a:srgbClr val="C00000"/>
                    </a:solidFill>
                  </a:rPr>
                  <a:t>[a]</a:t>
                </a:r>
                <a:r>
                  <a:rPr lang="en-US" sz="2400" dirty="0"/>
                  <a:t>.</a:t>
                </a: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F299D49-EC13-3F49-B20E-59C28F4090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75072" y="3794371"/>
                <a:ext cx="4461846" cy="1723549"/>
              </a:xfrm>
              <a:prstGeom prst="rect">
                <a:avLst/>
              </a:prstGeom>
              <a:blipFill>
                <a:blip r:embed="rId2"/>
                <a:stretch>
                  <a:fillRect l="-1983" t="-2920" r="-2833" b="-72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A3CFE84E-0A66-EAC0-04AB-439DD2DDA7E2}"/>
              </a:ext>
            </a:extLst>
          </p:cNvPr>
          <p:cNvSpPr txBox="1"/>
          <p:nvPr/>
        </p:nvSpPr>
        <p:spPr>
          <a:xfrm>
            <a:off x="5901152" y="6123543"/>
            <a:ext cx="545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rgbClr val="C00000"/>
                </a:solidFill>
              </a:rPr>
              <a:t>[a] P. D. </a:t>
            </a:r>
            <a:r>
              <a:rPr lang="en-US" dirty="0" err="1">
                <a:solidFill>
                  <a:srgbClr val="C00000"/>
                </a:solidFill>
              </a:rPr>
              <a:t>Meerburg</a:t>
            </a:r>
            <a:r>
              <a:rPr lang="en-US" dirty="0">
                <a:solidFill>
                  <a:srgbClr val="C00000"/>
                </a:solidFill>
              </a:rPr>
              <a:t>, M. </a:t>
            </a:r>
            <a:r>
              <a:rPr lang="en-US" dirty="0" err="1">
                <a:solidFill>
                  <a:srgbClr val="C00000"/>
                </a:solidFill>
              </a:rPr>
              <a:t>Münchmeye</a:t>
            </a:r>
            <a:r>
              <a:rPr lang="en-US" dirty="0">
                <a:solidFill>
                  <a:srgbClr val="C00000"/>
                </a:solidFill>
              </a:rPr>
              <a:t>, et al., 1610.06559.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E247F6-B561-9306-BDD3-9721DB78047C}"/>
              </a:ext>
            </a:extLst>
          </p:cNvPr>
          <p:cNvGrpSpPr/>
          <p:nvPr/>
        </p:nvGrpSpPr>
        <p:grpSpPr>
          <a:xfrm>
            <a:off x="695350" y="1957868"/>
            <a:ext cx="5884707" cy="3921564"/>
            <a:chOff x="695351" y="2079923"/>
            <a:chExt cx="5483776" cy="3654384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6E6DD88-52E7-F30F-D006-E7F1C49A0A2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64683" y="2079923"/>
              <a:ext cx="5114444" cy="3224146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9B89D8A-9F66-E541-CEBC-8E7B5A9F4CCD}"/>
                </a:ext>
              </a:extLst>
            </p:cNvPr>
            <p:cNvSpPr txBox="1"/>
            <p:nvPr/>
          </p:nvSpPr>
          <p:spPr>
            <a:xfrm>
              <a:off x="3689927" y="5364975"/>
              <a:ext cx="139462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l-GR" sz="2400" dirty="0"/>
                <a:t>λ</a:t>
              </a:r>
              <a:endParaRPr lang="en-US" sz="2400" dirty="0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DEDAE67-2C90-FB83-EEC0-75BF79B70707}"/>
                </a:ext>
              </a:extLst>
            </p:cNvPr>
            <p:cNvSpPr txBox="1"/>
            <p:nvPr/>
          </p:nvSpPr>
          <p:spPr>
            <a:xfrm rot="16200000">
              <a:off x="240419" y="3507330"/>
              <a:ext cx="1279196" cy="36933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US" sz="2400" dirty="0"/>
                <a:t>M</a:t>
              </a:r>
              <a:r>
                <a:rPr lang="en-US" sz="2400" baseline="-25000" dirty="0"/>
                <a:t>1</a:t>
              </a:r>
              <a:r>
                <a:rPr lang="en-US" sz="2400" dirty="0"/>
                <a:t>=M</a:t>
              </a:r>
              <a:r>
                <a:rPr lang="en-US" sz="2400" baseline="-25000" dirty="0"/>
                <a:t>2</a:t>
              </a:r>
              <a:r>
                <a:rPr lang="en-US" sz="2400" dirty="0"/>
                <a:t>=M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A3CBF4C0-758C-A91F-D787-DF42667700A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3526" y="978187"/>
            <a:ext cx="3660140" cy="240674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91A40BC-08E1-E62B-D0A7-8578845E0B68}"/>
              </a:ext>
            </a:extLst>
          </p:cNvPr>
          <p:cNvSpPr txBox="1"/>
          <p:nvPr/>
        </p:nvSpPr>
        <p:spPr>
          <a:xfrm>
            <a:off x="10799275" y="3246815"/>
            <a:ext cx="893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/>
              <a:t> </a:t>
            </a:r>
            <a:r>
              <a:rPr lang="en-US" sz="2000" dirty="0"/>
              <a:t>2k</a:t>
            </a:r>
            <a:r>
              <a:rPr lang="en-US" sz="2000" baseline="-25000" dirty="0"/>
              <a:t>1</a:t>
            </a:r>
            <a:r>
              <a:rPr lang="en-US" sz="2000" dirty="0"/>
              <a:t>/k</a:t>
            </a:r>
            <a:r>
              <a:rPr lang="en-US" sz="2000" baseline="-25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5104135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52550-3EB8-3DDE-E148-81EBED2BC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7BB74A-56D6-3186-3588-4FE2D1C28B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730375"/>
                <a:ext cx="10515600" cy="440795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dirty="0"/>
                  <a:t>We studied a 1-loop model of charged scalars with chemical potential.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dirty="0"/>
                  <a:t>We evaluated the 1-loop integral analytically using spectral decomposition.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dirty="0"/>
                  <a:t>We obtained an oscillatory signal of</a:t>
                </a:r>
                <a:r>
                  <a:rPr lang="zh-CN" altLang="en-US" dirty="0"/>
                  <a:t> </a:t>
                </a:r>
                <a:r>
                  <a:rPr lang="en-US" altLang="zh-CN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F∼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, observable within the future 21-cm experiments.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dirty="0"/>
                  <a:t>We are working to generalize this mechanism to SUSY inflation and apply this to the colored Higgs in </a:t>
                </a:r>
                <a:r>
                  <a:rPr lang="en-US" dirty="0" err="1"/>
                  <a:t>orbifold</a:t>
                </a:r>
                <a:r>
                  <a:rPr lang="en-US" dirty="0"/>
                  <a:t> SUSY GUTs.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7BB74A-56D6-3186-3588-4FE2D1C28B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730375"/>
                <a:ext cx="10515600" cy="4407958"/>
              </a:xfrm>
              <a:blipFill>
                <a:blip r:embed="rId2"/>
                <a:stretch>
                  <a:fillRect l="-1086" t="-1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376965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E628072-59DB-D28A-0D4F-3E0AFE1EBB50}"/>
              </a:ext>
            </a:extLst>
          </p:cNvPr>
          <p:cNvSpPr/>
          <p:nvPr/>
        </p:nvSpPr>
        <p:spPr>
          <a:xfrm>
            <a:off x="2" y="1"/>
            <a:ext cx="12191998" cy="46778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D4D6CB9-8823-0203-BB73-259A17BC2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2" y="203201"/>
            <a:ext cx="4201771" cy="1117671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D0F9942-8B1E-DD60-B206-35BFF03B61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22509"/>
            <a:ext cx="9144000" cy="2387600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chemeClr val="bg1"/>
                </a:solidFill>
              </a:rPr>
              <a:t>Thank you!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FAE68E3-52CC-BEE1-FF13-582C1D1904BD}"/>
              </a:ext>
            </a:extLst>
          </p:cNvPr>
          <p:cNvGrpSpPr/>
          <p:nvPr/>
        </p:nvGrpSpPr>
        <p:grpSpPr>
          <a:xfrm>
            <a:off x="405928" y="391336"/>
            <a:ext cx="2472740" cy="1369157"/>
            <a:chOff x="7727478" y="1354415"/>
            <a:chExt cx="3499325" cy="1937574"/>
          </a:xfrm>
        </p:grpSpPr>
        <p:sp>
          <p:nvSpPr>
            <p:cNvPr id="8" name="Arc 7">
              <a:extLst>
                <a:ext uri="{FF2B5EF4-FFF2-40B4-BE49-F238E27FC236}">
                  <a16:creationId xmlns:a16="http://schemas.microsoft.com/office/drawing/2014/main" id="{E8CD8372-458C-9720-D9CE-49ED0FDC9713}"/>
                </a:ext>
              </a:extLst>
            </p:cNvPr>
            <p:cNvSpPr/>
            <p:nvPr/>
          </p:nvSpPr>
          <p:spPr>
            <a:xfrm>
              <a:off x="8836897" y="1830243"/>
              <a:ext cx="1911911" cy="1176193"/>
            </a:xfrm>
            <a:prstGeom prst="arc">
              <a:avLst>
                <a:gd name="adj1" fmla="val 1602804"/>
                <a:gd name="adj2" fmla="val 10431728"/>
              </a:avLst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D83B4C70-33CB-E82E-A4A8-134EEF06E7FC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10560891" y="1370397"/>
              <a:ext cx="6250" cy="1310498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8C11D77-1C86-2B2E-6EDD-1E02681235BA}"/>
                </a:ext>
              </a:extLst>
            </p:cNvPr>
            <p:cNvCxnSpPr>
              <a:cxnSpLocks/>
            </p:cNvCxnSpPr>
            <p:nvPr/>
          </p:nvCxnSpPr>
          <p:spPr>
            <a:xfrm>
              <a:off x="8306836" y="1369384"/>
              <a:ext cx="506007" cy="1077606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74573DE2-BE74-DCA7-F1C1-E2C86FD61E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3700" y="1354415"/>
              <a:ext cx="0" cy="1077607"/>
            </a:xfrm>
            <a:prstGeom prst="line">
              <a:avLst/>
            </a:prstGeom>
            <a:ln w="28575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79FD78B-4C4F-C1E9-D5B9-8512247E04B5}"/>
                </a:ext>
              </a:extLst>
            </p:cNvPr>
            <p:cNvCxnSpPr/>
            <p:nvPr/>
          </p:nvCxnSpPr>
          <p:spPr>
            <a:xfrm>
              <a:off x="7727478" y="1369384"/>
              <a:ext cx="3499325" cy="0"/>
            </a:xfrm>
            <a:prstGeom prst="line">
              <a:avLst/>
            </a:prstGeom>
            <a:ln w="381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B5DFF8B4-6838-308B-C826-B5F4CCEE0590}"/>
                </a:ext>
              </a:extLst>
            </p:cNvPr>
            <p:cNvSpPr/>
            <p:nvPr/>
          </p:nvSpPr>
          <p:spPr>
            <a:xfrm rot="10800000">
              <a:off x="8669989" y="2214382"/>
              <a:ext cx="1861763" cy="1077607"/>
            </a:xfrm>
            <a:prstGeom prst="arc">
              <a:avLst>
                <a:gd name="adj1" fmla="val 1602804"/>
                <a:gd name="adj2" fmla="val 10614124"/>
              </a:avLst>
            </a:prstGeom>
            <a:ln w="5715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3D17272-F80C-68FD-ECBC-E86C21F5F9F5}"/>
                </a:ext>
              </a:extLst>
            </p:cNvPr>
            <p:cNvSpPr/>
            <p:nvPr/>
          </p:nvSpPr>
          <p:spPr>
            <a:xfrm>
              <a:off x="8738334" y="2356609"/>
              <a:ext cx="180760" cy="1807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22A0A5A5-96B6-6E1E-45DF-8B889E1EB28B}"/>
                </a:ext>
              </a:extLst>
            </p:cNvPr>
            <p:cNvSpPr/>
            <p:nvPr/>
          </p:nvSpPr>
          <p:spPr>
            <a:xfrm>
              <a:off x="10470511" y="2680895"/>
              <a:ext cx="180760" cy="180760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48009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59CFF3-D148-60FC-00F5-7E1917166F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Supplement: 21-cm tomography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20418-6E62-59F0-6CD2-C3B1371ABBC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 vert="horz" lIns="91440" tIns="45720" rIns="91440" bIns="45720" rtlCol="0"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21-cm radio waves are in resonance with the Hydrogen hyperfine transition.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With CMB as a homogeneous light source at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∼1000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the brightness of the 21-cm absorption line can be used to probe the density fluctuation between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∼1000 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and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=5∼30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 comparison, LSS survey can only probe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sz="20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&lt;5</m:t>
                    </m:r>
                  </m:oMath>
                </a14:m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 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While the sky is only 2D, the </a:t>
                </a:r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redshift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allows determination of the </a:t>
                </a:r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depth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, i.e. a 3D map with more degrees of freedom can be measured.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D220418-6E62-59F0-6CD2-C3B1371ABB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12" t="-1120" r="-110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57127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E17118-2BD6-E2E8-BEC3-216EAD1B30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ACCB8-74FA-FC6B-216C-43FFF965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Supplement: Analytic background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D3E012-26B3-B7F8-40EF-18931D9DF38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7649633" cy="1500253"/>
              </a:xfrm>
              <a:ln>
                <a:noFill/>
              </a:ln>
            </p:spPr>
            <p:txBody>
              <a:bodyPr vert="horz" lIns="91440" tIns="45720" rIns="91440" bIns="45720" rtlCol="0"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integral of invariant mass also receives a large contributions near the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limit.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This gives rise to a scale-invariant background: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7D3E012-26B3-B7F8-40EF-18931D9DF38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7649633" cy="1500253"/>
              </a:xfrm>
              <a:blipFill>
                <a:blip r:embed="rId2"/>
                <a:stretch>
                  <a:fillRect l="-1116" t="-3239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8C7287B7-895D-DEB2-7FAC-6ACB1A25DB5E}"/>
              </a:ext>
            </a:extLst>
          </p:cNvPr>
          <p:cNvGrpSpPr/>
          <p:nvPr/>
        </p:nvGrpSpPr>
        <p:grpSpPr>
          <a:xfrm>
            <a:off x="8825131" y="272761"/>
            <a:ext cx="2856332" cy="3587880"/>
            <a:chOff x="8825131" y="1436370"/>
            <a:chExt cx="2856332" cy="358788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930AE3C-746A-BE08-9E1C-2264ACDE02C4}"/>
                </a:ext>
              </a:extLst>
            </p:cNvPr>
            <p:cNvSpPr txBox="1"/>
            <p:nvPr/>
          </p:nvSpPr>
          <p:spPr>
            <a:xfrm>
              <a:off x="10197941" y="4726022"/>
              <a:ext cx="339569" cy="298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l-GR" sz="2000"/>
                <a:t> </a:t>
              </a:r>
              <a:r>
                <a:rPr lang="en-US" sz="2000"/>
                <a:t>m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B52790D9-57B7-9C34-D781-64270564621B}"/>
                </a:ext>
              </a:extLst>
            </p:cNvPr>
            <p:cNvGrpSpPr/>
            <p:nvPr/>
          </p:nvGrpSpPr>
          <p:grpSpPr>
            <a:xfrm>
              <a:off x="8825131" y="1436370"/>
              <a:ext cx="2856332" cy="3326583"/>
              <a:chOff x="8764171" y="1357122"/>
              <a:chExt cx="2856332" cy="3326583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7AA90B0A-2115-3E26-03F6-E1A6488045C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8775379" y="2734185"/>
                <a:ext cx="2845124" cy="1949520"/>
              </a:xfrm>
              <a:prstGeom prst="rect">
                <a:avLst/>
              </a:prstGeom>
            </p:spPr>
          </p:pic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41701019-7A37-5A68-E6B4-FBD6279C97C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rcRect t="7663" b="7967"/>
              <a:stretch/>
            </p:blipFill>
            <p:spPr>
              <a:xfrm>
                <a:off x="8764171" y="1357122"/>
                <a:ext cx="2849602" cy="1583690"/>
              </a:xfrm>
              <a:prstGeom prst="rect">
                <a:avLst/>
              </a:prstGeom>
            </p:spPr>
          </p:pic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1F8D2504-443C-88F3-3AF1-542922C5A083}"/>
                  </a:ext>
                </a:extLst>
              </p:cNvPr>
              <p:cNvSpPr/>
              <p:nvPr/>
            </p:nvSpPr>
            <p:spPr>
              <a:xfrm>
                <a:off x="8775379" y="2870200"/>
                <a:ext cx="213681" cy="1574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4D0EDCA-74C9-1746-50AE-F7C3AECE6D98}"/>
                </a:ext>
              </a:extLst>
            </p:cNvPr>
            <p:cNvSpPr txBox="1"/>
            <p:nvPr/>
          </p:nvSpPr>
          <p:spPr>
            <a:xfrm>
              <a:off x="9125906" y="1472325"/>
              <a:ext cx="1124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integrand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D102163-CD0A-54A3-6646-E552C61FE08D}"/>
                </a:ext>
              </a:extLst>
            </p:cNvPr>
            <p:cNvSpPr txBox="1"/>
            <p:nvPr/>
          </p:nvSpPr>
          <p:spPr>
            <a:xfrm>
              <a:off x="9125906" y="3056015"/>
              <a:ext cx="10933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envelope</a:t>
              </a:r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9B9940C-E22C-81BB-5F12-7C3064378909}"/>
                </a:ext>
              </a:extLst>
            </p:cNvPr>
            <p:cNvSpPr/>
            <p:nvPr/>
          </p:nvSpPr>
          <p:spPr>
            <a:xfrm>
              <a:off x="11101684" y="3067751"/>
              <a:ext cx="465900" cy="1329372"/>
            </a:xfrm>
            <a:prstGeom prst="roundRect">
              <a:avLst/>
            </a:prstGeom>
            <a:noFill/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4FD9D4D2-5E75-1BF3-5E84-97236252DC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8200" y="4516591"/>
                <a:ext cx="7114309" cy="1570173"/>
              </a:xfrm>
              <a:prstGeom prst="rect">
                <a:avLst/>
              </a:prstGeom>
              <a:ln>
                <a:noFill/>
              </a:ln>
            </p:spPr>
            <p:txBody>
              <a:bodyPr vert="horz" lIns="91440" tIns="45720" rIns="91440" bIns="45720" rtlCol="0">
                <a:norm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signal-to-background ratio is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𝑂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,1/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background is smooth and can be separated from the oscillatory signature. </a:t>
                </a:r>
              </a:p>
            </p:txBody>
          </p:sp>
        </mc:Choice>
        <mc:Fallback xmlns="">
          <p:sp>
            <p:nvSpPr>
              <p:cNvPr id="22" name="Content Placeholder 2">
                <a:extLst>
                  <a:ext uri="{FF2B5EF4-FFF2-40B4-BE49-F238E27FC236}">
                    <a16:creationId xmlns:a16="http://schemas.microsoft.com/office/drawing/2014/main" id="{4FD9D4D2-5E75-1BF3-5E84-97236252DC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516591"/>
                <a:ext cx="7114309" cy="1570173"/>
              </a:xfrm>
              <a:prstGeom prst="rect">
                <a:avLst/>
              </a:prstGeom>
              <a:blipFill>
                <a:blip r:embed="rId5"/>
                <a:stretch>
                  <a:fillRect l="-1200" t="-31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B0DB47D0-985A-A9FE-2BAF-87596B26D47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31502" y="4036026"/>
            <a:ext cx="3549961" cy="2435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573F74-B1BA-8E52-7D5D-A852C0FDAF05}"/>
              </a:ext>
            </a:extLst>
          </p:cNvPr>
          <p:cNvSpPr txBox="1"/>
          <p:nvPr/>
        </p:nvSpPr>
        <p:spPr>
          <a:xfrm>
            <a:off x="11120987" y="6354299"/>
            <a:ext cx="893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/>
              <a:t> </a:t>
            </a:r>
            <a:r>
              <a:rPr lang="en-US" sz="2000" dirty="0"/>
              <a:t>2k</a:t>
            </a:r>
            <a:r>
              <a:rPr lang="en-US" sz="2000" baseline="-25000" dirty="0"/>
              <a:t>1</a:t>
            </a:r>
            <a:r>
              <a:rPr lang="en-US" sz="2000" dirty="0"/>
              <a:t>/k</a:t>
            </a:r>
            <a:r>
              <a:rPr lang="en-US" sz="2000" baseline="-25000" dirty="0"/>
              <a:t>3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38B6F8-E0F7-F78B-874E-5D69C6821BFD}"/>
                  </a:ext>
                </a:extLst>
              </p:cNvPr>
              <p:cNvSpPr txBox="1"/>
              <p:nvPr/>
            </p:nvSpPr>
            <p:spPr>
              <a:xfrm>
                <a:off x="1149926" y="3402142"/>
                <a:ext cx="7264015" cy="75937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</a:rPr>
                            <m:t>bkg</m:t>
                          </m:r>
                        </m:sub>
                      </m:sSub>
                      <m:d>
                        <m:d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𝐤</m:t>
                              </m:r>
                            </m:e>
                            <m:sub>
                              <m: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24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Λ</m:t>
                              </m:r>
                            </m:e>
                            <m:sup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  <m:f>
                        <m:f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nary>
                            <m:naryPr>
                              <m:chr m:val="∏"/>
                              <m:supHide m:val="on"/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naryPr>
                            <m:sub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𝜖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  <m:t>=±1</m:t>
                              </m:r>
                            </m:sub>
                            <m:sup/>
                            <m:e>
                              <m:rad>
                                <m:radPr>
                                  <m:degHide m:val="on"/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𝜖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rad>
                            </m:e>
                          </m:nary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den>
                      </m:f>
                      <m:sSup>
                        <m:s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000" b="0" i="1" smtClean="0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38B6F8-E0F7-F78B-874E-5D69C6821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9926" y="3402142"/>
                <a:ext cx="7264015" cy="759375"/>
              </a:xfrm>
              <a:prstGeom prst="rect">
                <a:avLst/>
              </a:prstGeom>
              <a:blipFill>
                <a:blip r:embed="rId7"/>
                <a:stretch>
                  <a:fillRect l="-1047" t="-60656" b="-475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759455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CABA2A-054E-4BFF-2AD4-4623C668E0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C947FE-EAE7-1BC0-4C08-0D76CC04DD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Supplement: Constraints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BA194-48FA-D35E-377E-04BAA3AF69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210550" cy="906387"/>
          </a:xfrm>
        </p:spPr>
        <p:txBody>
          <a:bodyPr vert="horz" lIns="91440" tIns="45720" rIns="91440" bIns="45720" rtlCol="0">
            <a:normAutofit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major constraints come from 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parametric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resonance (PR)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90FC927-7D5F-1410-7201-72190E39E4B3}"/>
                  </a:ext>
                </a:extLst>
              </p:cNvPr>
              <p:cNvSpPr txBox="1"/>
              <p:nvPr/>
            </p:nvSpPr>
            <p:spPr>
              <a:xfrm>
                <a:off x="8501878" y="5457064"/>
                <a:ext cx="3311431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ct val="150000"/>
                  </a:lnSpc>
                </a:pPr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Classical parametric oscillator:</a:t>
                </a:r>
              </a:p>
              <a:p>
                <a:pPr algn="l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ω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1+2</m:t>
                          </m:r>
                          <m:r>
                            <a:rPr lang="en-US" b="0" i="1" dirty="0" smtClean="0">
                              <a:solidFill>
                                <a:schemeClr val="tx1">
                                  <a:lumMod val="65000"/>
                                  <a:lumOff val="3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  <m:func>
                            <m:funcPr>
                              <m:ctrlPr>
                                <a:rPr lang="en-US" b="0" i="1" dirty="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lang="en-US" b="0" i="0" dirty="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fName>
                            <m:e>
                              <m:r>
                                <a:rPr lang="en-US" b="0" i="1" dirty="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b="0" i="1" dirty="0" smtClean="0">
                                  <a:solidFill>
                                    <a:schemeClr val="tx1">
                                      <a:lumMod val="65000"/>
                                      <a:lumOff val="3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func>
                        </m:e>
                      </m:d>
                      <m:r>
                        <a:rPr lang="en-US" b="0" i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dirty="0" smtClean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90FC927-7D5F-1410-7201-72190E39E4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01878" y="5457064"/>
                <a:ext cx="3311431" cy="923330"/>
              </a:xfrm>
              <a:prstGeom prst="rect">
                <a:avLst/>
              </a:prstGeom>
              <a:blipFill>
                <a:blip r:embed="rId2"/>
                <a:stretch>
                  <a:fillRect l="-1657" r="-5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6518937-F5C3-1324-F576-ECBF6ECE8B36}"/>
              </a:ext>
            </a:extLst>
          </p:cNvPr>
          <p:cNvSpPr txBox="1">
            <a:spLocks/>
          </p:cNvSpPr>
          <p:nvPr/>
        </p:nvSpPr>
        <p:spPr>
          <a:xfrm>
            <a:off x="838200" y="4320580"/>
            <a:ext cx="8210550" cy="1405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Higher order corrections are exponentially enhanced by PR.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 breaks the de Sitter covariance significantly, while also offers possibilities of a larger signal-strength.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DAE2FC2-4B8C-85F2-9B65-4CF6F68FC5B8}"/>
              </a:ext>
            </a:extLst>
          </p:cNvPr>
          <p:cNvGrpSpPr/>
          <p:nvPr/>
        </p:nvGrpSpPr>
        <p:grpSpPr>
          <a:xfrm>
            <a:off x="9183606" y="1560570"/>
            <a:ext cx="2274581" cy="2339587"/>
            <a:chOff x="9423751" y="1499204"/>
            <a:chExt cx="2274581" cy="2339587"/>
          </a:xfrm>
        </p:grpSpPr>
        <p:cxnSp>
          <p:nvCxnSpPr>
            <p:cNvPr id="6" name="Connector: Curved 5">
              <a:extLst>
                <a:ext uri="{FF2B5EF4-FFF2-40B4-BE49-F238E27FC236}">
                  <a16:creationId xmlns:a16="http://schemas.microsoft.com/office/drawing/2014/main" id="{666944EF-3409-F573-DAFF-B6F2C025A4F9}"/>
                </a:ext>
              </a:extLst>
            </p:cNvPr>
            <p:cNvCxnSpPr>
              <a:cxnSpLocks/>
            </p:cNvCxnSpPr>
            <p:nvPr/>
          </p:nvCxnSpPr>
          <p:spPr>
            <a:xfrm rot="16200000" flipV="1">
              <a:off x="10456635" y="3068984"/>
              <a:ext cx="381625" cy="202887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chemeClr val="accent4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28FC234-B703-AE23-D1A7-81D7766F8348}"/>
                    </a:ext>
                  </a:extLst>
                </p:cNvPr>
                <p:cNvSpPr txBox="1"/>
                <p:nvPr/>
              </p:nvSpPr>
              <p:spPr>
                <a:xfrm>
                  <a:off x="10422564" y="3452147"/>
                  <a:ext cx="722955" cy="38664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p>
                          <m:sSupPr>
                            <m:ctrlPr>
                              <a:rPr lang="en-US" sz="24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𝜆</m:t>
                            </m:r>
                            <m:r>
                              <a:rPr lang="en-US" sz="2400" i="1" smtClean="0">
                                <a:latin typeface="Cambria Math" panose="02040503050406030204" pitchFamily="18" charset="0"/>
                              </a:rPr>
                              <m:t>𝑡</m:t>
                            </m:r>
                          </m:sup>
                        </m:sSup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928FC234-B703-AE23-D1A7-81D7766F834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22564" y="3452147"/>
                  <a:ext cx="722955" cy="386644"/>
                </a:xfrm>
                <a:prstGeom prst="rect">
                  <a:avLst/>
                </a:prstGeom>
                <a:blipFill>
                  <a:blip r:embed="rId3"/>
                  <a:stretch>
                    <a:fillRect l="-8621" t="-312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247E48B-5E11-3553-8FF3-50613217E83C}"/>
                </a:ext>
              </a:extLst>
            </p:cNvPr>
            <p:cNvCxnSpPr>
              <a:stCxn id="9" idx="1"/>
            </p:cNvCxnSpPr>
            <p:nvPr/>
          </p:nvCxnSpPr>
          <p:spPr>
            <a:xfrm flipH="1" flipV="1">
              <a:off x="9639300" y="1885950"/>
              <a:ext cx="811144" cy="811168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E2B0747-8993-DD60-6132-68C87A8AA0E7}"/>
                </a:ext>
              </a:extLst>
            </p:cNvPr>
            <p:cNvCxnSpPr>
              <a:cxnSpLocks/>
              <a:stCxn id="9" idx="7"/>
            </p:cNvCxnSpPr>
            <p:nvPr/>
          </p:nvCxnSpPr>
          <p:spPr>
            <a:xfrm flipV="1">
              <a:off x="10578260" y="1885950"/>
              <a:ext cx="811069" cy="811168"/>
            </a:xfrm>
            <a:prstGeom prst="straightConnector1">
              <a:avLst/>
            </a:prstGeom>
            <a:ln w="57150">
              <a:solidFill>
                <a:schemeClr val="accent5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68D3B30-28EB-811A-CC70-82A180204F21}"/>
                </a:ext>
              </a:extLst>
            </p:cNvPr>
            <p:cNvSpPr/>
            <p:nvPr/>
          </p:nvSpPr>
          <p:spPr>
            <a:xfrm>
              <a:off x="10423972" y="2670646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8B2240D-7F9B-E112-3702-B0823BD5A67C}"/>
                    </a:ext>
                  </a:extLst>
                </p:cNvPr>
                <p:cNvSpPr txBox="1"/>
                <p:nvPr/>
              </p:nvSpPr>
              <p:spPr>
                <a:xfrm>
                  <a:off x="11191591" y="1507111"/>
                  <a:ext cx="5067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8B2240D-7F9B-E112-3702-B0823BD5A67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191591" y="1507111"/>
                  <a:ext cx="50674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02DF177-0204-4345-7A6F-44D4CE8D8BA2}"/>
                    </a:ext>
                  </a:extLst>
                </p:cNvPr>
                <p:cNvSpPr txBox="1"/>
                <p:nvPr/>
              </p:nvSpPr>
              <p:spPr>
                <a:xfrm>
                  <a:off x="9423751" y="1499204"/>
                  <a:ext cx="5067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B02DF177-0204-4345-7A6F-44D4CE8D8BA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3751" y="1499204"/>
                  <a:ext cx="506741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6D1557D-1C08-9FE7-ED43-925BB95DBDBA}"/>
                  </a:ext>
                </a:extLst>
              </p:cNvPr>
              <p:cNvSpPr txBox="1"/>
              <p:nvPr/>
            </p:nvSpPr>
            <p:spPr>
              <a:xfrm>
                <a:off x="1286626" y="2980277"/>
                <a:ext cx="3952685" cy="95923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 b="0" i="0" smtClean="0"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</m:e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  <m:sup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sSub>
                                <m:sSub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̅"/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</m:acc>
                              <m:sSup>
                                <m:s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m:rPr>
                                  <m:aln/>
                                </m:r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d>
                                <m:d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US" sz="2400">
                                          <a:latin typeface="Cambria Math" panose="02040503050406030204" pitchFamily="18" charset="0"/>
                                        </a:rPr>
                                        <m:t>∇</m:t>
                                      </m:r>
                                    </m:e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Sup>
                                    <m:sSubSup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sz="24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  <m:sup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d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  <m:sSup>
                                <m:s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𝜒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  <m:t>∗</m:t>
                                  </m:r>
                                </m:sup>
                              </m:sSubSup>
                              <m:r>
                                <m:rPr>
                                  <m:aln/>
                                </m:rPr>
                                <a:rPr lang="en-US" sz="2400" i="1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6D1557D-1C08-9FE7-ED43-925BB95DB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626" y="2980277"/>
                <a:ext cx="3952685" cy="959237"/>
              </a:xfrm>
              <a:prstGeom prst="rect">
                <a:avLst/>
              </a:prstGeom>
              <a:blipFill>
                <a:blip r:embed="rId6"/>
                <a:stretch>
                  <a:fillRect l="-45513" t="-225974" b="-3207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75797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F1D911-CA43-2E6E-5707-583A066A9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C14B2B-2981-474C-E091-841F885F4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collider physics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1434A7C-0368-D63E-BD0A-65998E51C206}"/>
              </a:ext>
            </a:extLst>
          </p:cNvPr>
          <p:cNvSpPr/>
          <p:nvPr/>
        </p:nvSpPr>
        <p:spPr>
          <a:xfrm>
            <a:off x="3193267" y="2365745"/>
            <a:ext cx="3385225" cy="3385225"/>
          </a:xfrm>
          <a:prstGeom prst="ellipse">
            <a:avLst/>
          </a:prstGeom>
          <a:solidFill>
            <a:schemeClr val="accent2">
              <a:alpha val="20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63A2B9CC-D3FA-CC28-7237-85C21202EB20}"/>
              </a:ext>
            </a:extLst>
          </p:cNvPr>
          <p:cNvSpPr/>
          <p:nvPr/>
        </p:nvSpPr>
        <p:spPr>
          <a:xfrm>
            <a:off x="5417659" y="2365745"/>
            <a:ext cx="3385225" cy="3385225"/>
          </a:xfrm>
          <a:prstGeom prst="ellipse">
            <a:avLst/>
          </a:prstGeom>
          <a:solidFill>
            <a:srgbClr val="00B0F0">
              <a:alpha val="20000"/>
            </a:srgb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D6F58F-3DFE-B841-68F3-D7E3D86D1F4A}"/>
              </a:ext>
            </a:extLst>
          </p:cNvPr>
          <p:cNvSpPr txBox="1"/>
          <p:nvPr/>
        </p:nvSpPr>
        <p:spPr>
          <a:xfrm>
            <a:off x="3473748" y="3390647"/>
            <a:ext cx="194391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US" sz="2400" dirty="0"/>
              <a:t>High energy physics</a:t>
            </a:r>
          </a:p>
          <a:p>
            <a:pPr>
              <a:spcBef>
                <a:spcPts val="1200"/>
              </a:spcBef>
            </a:pPr>
            <a:r>
              <a:rPr lang="en-US" sz="2000" dirty="0"/>
              <a:t>Microscopic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227A61-D118-5241-B68A-87C80C86EE6D}"/>
              </a:ext>
            </a:extLst>
          </p:cNvPr>
          <p:cNvSpPr txBox="1"/>
          <p:nvPr/>
        </p:nvSpPr>
        <p:spPr>
          <a:xfrm>
            <a:off x="6681280" y="3596692"/>
            <a:ext cx="19439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ts val="1200"/>
              </a:spcBef>
              <a:defRPr sz="2400"/>
            </a:lvl1pPr>
          </a:lstStyle>
          <a:p>
            <a:pPr algn="r"/>
            <a:r>
              <a:rPr lang="en-US" dirty="0"/>
              <a:t>Cosmology</a:t>
            </a:r>
          </a:p>
          <a:p>
            <a:pPr algn="r"/>
            <a:r>
              <a:rPr lang="en-US" sz="2000" dirty="0"/>
              <a:t>Macroscopic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15A5B46-87D8-4C6C-CCEC-7B8BC30C7634}"/>
              </a:ext>
            </a:extLst>
          </p:cNvPr>
          <p:cNvSpPr/>
          <p:nvPr/>
        </p:nvSpPr>
        <p:spPr>
          <a:xfrm>
            <a:off x="4977615" y="1429968"/>
            <a:ext cx="1130341" cy="2616738"/>
          </a:xfrm>
          <a:custGeom>
            <a:avLst/>
            <a:gdLst>
              <a:gd name="connsiteX0" fmla="*/ 23951 w 607610"/>
              <a:gd name="connsiteY0" fmla="*/ 0 h 2519463"/>
              <a:gd name="connsiteX1" fmla="*/ 607610 w 607610"/>
              <a:gd name="connsiteY1" fmla="*/ 2519463 h 2519463"/>
              <a:gd name="connsiteX0" fmla="*/ 18503 w 641072"/>
              <a:gd name="connsiteY0" fmla="*/ 0 h 2509735"/>
              <a:gd name="connsiteX1" fmla="*/ 641072 w 641072"/>
              <a:gd name="connsiteY1" fmla="*/ 2509735 h 2509735"/>
              <a:gd name="connsiteX0" fmla="*/ 69281 w 691850"/>
              <a:gd name="connsiteY0" fmla="*/ 0 h 2509735"/>
              <a:gd name="connsiteX1" fmla="*/ 691850 w 691850"/>
              <a:gd name="connsiteY1" fmla="*/ 2509735 h 2509735"/>
              <a:gd name="connsiteX0" fmla="*/ 66042 w 698339"/>
              <a:gd name="connsiteY0" fmla="*/ 0 h 2519462"/>
              <a:gd name="connsiteX1" fmla="*/ 698339 w 698339"/>
              <a:gd name="connsiteY1" fmla="*/ 2519462 h 2519462"/>
              <a:gd name="connsiteX0" fmla="*/ 147330 w 779627"/>
              <a:gd name="connsiteY0" fmla="*/ 0 h 2519462"/>
              <a:gd name="connsiteX1" fmla="*/ 779627 w 779627"/>
              <a:gd name="connsiteY1" fmla="*/ 2519462 h 2519462"/>
              <a:gd name="connsiteX0" fmla="*/ 114137 w 746434"/>
              <a:gd name="connsiteY0" fmla="*/ 0 h 2519462"/>
              <a:gd name="connsiteX1" fmla="*/ 746434 w 746434"/>
              <a:gd name="connsiteY1" fmla="*/ 2519462 h 2519462"/>
              <a:gd name="connsiteX0" fmla="*/ 26502 w 1923395"/>
              <a:gd name="connsiteY0" fmla="*/ 0 h 2529189"/>
              <a:gd name="connsiteX1" fmla="*/ 1923395 w 1923395"/>
              <a:gd name="connsiteY1" fmla="*/ 2529189 h 2529189"/>
              <a:gd name="connsiteX0" fmla="*/ 0 w 1896893"/>
              <a:gd name="connsiteY0" fmla="*/ 0 h 2529189"/>
              <a:gd name="connsiteX1" fmla="*/ 1896893 w 1896893"/>
              <a:gd name="connsiteY1" fmla="*/ 2529189 h 2529189"/>
              <a:gd name="connsiteX0" fmla="*/ 0 w 1896893"/>
              <a:gd name="connsiteY0" fmla="*/ 0 h 2529189"/>
              <a:gd name="connsiteX1" fmla="*/ 1896893 w 1896893"/>
              <a:gd name="connsiteY1" fmla="*/ 2529189 h 2529189"/>
              <a:gd name="connsiteX0" fmla="*/ 0 w 1896893"/>
              <a:gd name="connsiteY0" fmla="*/ 0 h 2529189"/>
              <a:gd name="connsiteX1" fmla="*/ 1896893 w 1896893"/>
              <a:gd name="connsiteY1" fmla="*/ 2529189 h 2529189"/>
              <a:gd name="connsiteX0" fmla="*/ 0 w 1896893"/>
              <a:gd name="connsiteY0" fmla="*/ 0 h 2529189"/>
              <a:gd name="connsiteX1" fmla="*/ 1896893 w 1896893"/>
              <a:gd name="connsiteY1" fmla="*/ 2529189 h 2529189"/>
              <a:gd name="connsiteX0" fmla="*/ 0 w 1896893"/>
              <a:gd name="connsiteY0" fmla="*/ 0 h 2529189"/>
              <a:gd name="connsiteX1" fmla="*/ 1896893 w 1896893"/>
              <a:gd name="connsiteY1" fmla="*/ 2529189 h 2529189"/>
              <a:gd name="connsiteX0" fmla="*/ 0 w 1741250"/>
              <a:gd name="connsiteY0" fmla="*/ 0 h 2529189"/>
              <a:gd name="connsiteX1" fmla="*/ 1741250 w 1741250"/>
              <a:gd name="connsiteY1" fmla="*/ 2529189 h 2529189"/>
              <a:gd name="connsiteX0" fmla="*/ 0 w 1802089"/>
              <a:gd name="connsiteY0" fmla="*/ 0 h 2529189"/>
              <a:gd name="connsiteX1" fmla="*/ 1741250 w 1802089"/>
              <a:gd name="connsiteY1" fmla="*/ 2529189 h 2529189"/>
              <a:gd name="connsiteX0" fmla="*/ 0 w 1272331"/>
              <a:gd name="connsiteY0" fmla="*/ 0 h 2616738"/>
              <a:gd name="connsiteX1" fmla="*/ 1099224 w 1272331"/>
              <a:gd name="connsiteY1" fmla="*/ 2616738 h 2616738"/>
              <a:gd name="connsiteX0" fmla="*/ 0 w 1160630"/>
              <a:gd name="connsiteY0" fmla="*/ 0 h 2616738"/>
              <a:gd name="connsiteX1" fmla="*/ 1099224 w 1160630"/>
              <a:gd name="connsiteY1" fmla="*/ 2616738 h 2616738"/>
              <a:gd name="connsiteX0" fmla="*/ 0 w 1130341"/>
              <a:gd name="connsiteY0" fmla="*/ 0 h 2616738"/>
              <a:gd name="connsiteX1" fmla="*/ 1099224 w 1130341"/>
              <a:gd name="connsiteY1" fmla="*/ 2616738 h 2616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30341" h="2616738">
                <a:moveTo>
                  <a:pt x="0" y="0"/>
                </a:moveTo>
                <a:cubicBezTo>
                  <a:pt x="916018" y="617706"/>
                  <a:pt x="1238653" y="1566150"/>
                  <a:pt x="1099224" y="2616738"/>
                </a:cubicBezTo>
              </a:path>
            </a:pathLst>
          </a:custGeom>
          <a:noFill/>
          <a:ln w="38100">
            <a:solidFill>
              <a:schemeClr val="accent5"/>
            </a:solidFill>
            <a:tailEnd type="triangle" w="lg" len="lg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995711-1E95-A50D-343D-5010FD5A37F7}"/>
              </a:ext>
            </a:extLst>
          </p:cNvPr>
          <p:cNvSpPr txBox="1"/>
          <p:nvPr/>
        </p:nvSpPr>
        <p:spPr>
          <a:xfrm>
            <a:off x="8793337" y="4683309"/>
            <a:ext cx="314466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High-scale </a:t>
            </a:r>
            <a:r>
              <a:rPr lang="en-US" sz="2400" b="1" dirty="0"/>
              <a:t>inflation</a:t>
            </a:r>
            <a:r>
              <a:rPr lang="en-US" sz="2400" dirty="0"/>
              <a:t> at 10</a:t>
            </a:r>
            <a:r>
              <a:rPr lang="en-US" sz="2400" baseline="30000" dirty="0"/>
              <a:t>14</a:t>
            </a:r>
            <a:r>
              <a:rPr lang="en-US" sz="2400" dirty="0"/>
              <a:t> GeV presents opportunity to probe extremely high-energy physics!</a:t>
            </a:r>
          </a:p>
        </p:txBody>
      </p:sp>
    </p:spTree>
    <p:extLst>
      <p:ext uri="{BB962C8B-B14F-4D97-AF65-F5344CB8AC3E}">
        <p14:creationId xmlns:p14="http://schemas.microsoft.com/office/powerpoint/2010/main" val="4145450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396EAC-7B56-F9DD-9F4E-4B755058B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24B55C-2131-E8E2-CC83-B9F53BB6C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Cosmological observables </a:t>
            </a:r>
            <a:r>
              <a:rPr lang="el-GR" dirty="0"/>
              <a:t>(</a:t>
            </a:r>
            <a:r>
              <a:rPr lang="en-US" dirty="0"/>
              <a:t>“Detectors”</a:t>
            </a:r>
            <a:r>
              <a:rPr lang="el-GR" dirty="0"/>
              <a:t>)</a:t>
            </a:r>
            <a:endParaRPr lang="en-US" dirty="0"/>
          </a:p>
        </p:txBody>
      </p:sp>
      <p:pic>
        <p:nvPicPr>
          <p:cNvPr id="4" name="Google Shape;142;p17">
            <a:extLst>
              <a:ext uri="{FF2B5EF4-FFF2-40B4-BE49-F238E27FC236}">
                <a16:creationId xmlns:a16="http://schemas.microsoft.com/office/drawing/2014/main" id="{012D5822-FC81-FD2C-7684-A03FDC1617F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38199" y="2989272"/>
            <a:ext cx="4806430" cy="2569873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90EACD-FE23-8BE7-02CB-AB3277949A7D}"/>
                  </a:ext>
                </a:extLst>
              </p:cNvPr>
              <p:cNvSpPr txBox="1"/>
              <p:nvPr/>
            </p:nvSpPr>
            <p:spPr>
              <a:xfrm>
                <a:off x="2483797" y="2177649"/>
                <a:ext cx="1515234" cy="61908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m:rPr>
                          <m:aln/>
                        </m:rP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2.73 </m:t>
                      </m:r>
                      <m:r>
                        <m:rPr>
                          <m:nor/>
                        </m:rPr>
                        <a:rPr lang="en-US" sz="2000" b="0" i="0" smtClean="0">
                          <a:latin typeface="Cambria Math" panose="02040503050406030204" pitchFamily="18" charset="0"/>
                        </a:rPr>
                        <m:t>K</m:t>
                      </m:r>
                    </m:oMath>
                    <m:oMath xmlns:m="http://schemas.openxmlformats.org/officeDocument/2006/math">
                      <m:r>
                        <m:rPr>
                          <m:nor/>
                        </m:rPr>
                        <a:rPr lang="en-US" sz="20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m:rPr>
                          <m:aln/>
                        </m:rP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sup>
                      </m:sSup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</m:oMath>
                  </m:oMathPara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A90EACD-FE23-8BE7-02CB-AB3277949A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97" y="2177649"/>
                <a:ext cx="1515234" cy="619080"/>
              </a:xfrm>
              <a:prstGeom prst="rect">
                <a:avLst/>
              </a:prstGeom>
              <a:blipFill>
                <a:blip r:embed="rId4"/>
                <a:stretch>
                  <a:fillRect l="-6024" b="-2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8" name="Picture 4">
            <a:extLst>
              <a:ext uri="{FF2B5EF4-FFF2-40B4-BE49-F238E27FC236}">
                <a16:creationId xmlns:a16="http://schemas.microsoft.com/office/drawing/2014/main" id="{E9352FFF-EA73-E420-722E-D23BC13CFE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372" y="2177649"/>
            <a:ext cx="4849363" cy="3570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2F1E91A-2A9B-BB00-6EC9-E6E9184D561C}"/>
              </a:ext>
            </a:extLst>
          </p:cNvPr>
          <p:cNvSpPr txBox="1"/>
          <p:nvPr/>
        </p:nvSpPr>
        <p:spPr>
          <a:xfrm>
            <a:off x="838200" y="5920509"/>
            <a:ext cx="5240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Cosmic Microwave Background (CMB)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E15C93-1EF1-62F7-858C-4A4E88797FF0}"/>
              </a:ext>
            </a:extLst>
          </p:cNvPr>
          <p:cNvSpPr txBox="1"/>
          <p:nvPr/>
        </p:nvSpPr>
        <p:spPr>
          <a:xfrm>
            <a:off x="7116641" y="5920509"/>
            <a:ext cx="3710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Large scale structure (LSS)</a:t>
            </a:r>
          </a:p>
        </p:txBody>
      </p:sp>
    </p:spTree>
    <p:extLst>
      <p:ext uri="{BB962C8B-B14F-4D97-AF65-F5344CB8AC3E}">
        <p14:creationId xmlns:p14="http://schemas.microsoft.com/office/powerpoint/2010/main" val="3745617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E289AF-D96D-A57C-FDFA-38A4BB7C1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21AD4346-1361-B329-FA88-54308B268486}"/>
              </a:ext>
            </a:extLst>
          </p:cNvPr>
          <p:cNvCxnSpPr>
            <a:cxnSpLocks/>
          </p:cNvCxnSpPr>
          <p:nvPr/>
        </p:nvCxnSpPr>
        <p:spPr>
          <a:xfrm>
            <a:off x="1050587" y="2876020"/>
            <a:ext cx="5354790" cy="301898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AA35F793-1719-2440-228C-593296282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Inflation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3511BB7-E02C-5E99-0F29-A92C7850DA47}"/>
              </a:ext>
            </a:extLst>
          </p:cNvPr>
          <p:cNvCxnSpPr>
            <a:cxnSpLocks/>
          </p:cNvCxnSpPr>
          <p:nvPr/>
        </p:nvCxnSpPr>
        <p:spPr>
          <a:xfrm flipH="1">
            <a:off x="6405377" y="2876020"/>
            <a:ext cx="3421908" cy="3018984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DC2DEAA-F8F5-405A-E427-71056BDF96F2}"/>
              </a:ext>
            </a:extLst>
          </p:cNvPr>
          <p:cNvCxnSpPr>
            <a:cxnSpLocks/>
          </p:cNvCxnSpPr>
          <p:nvPr/>
        </p:nvCxnSpPr>
        <p:spPr>
          <a:xfrm flipH="1">
            <a:off x="1050587" y="4263469"/>
            <a:ext cx="8776698" cy="0"/>
          </a:xfrm>
          <a:prstGeom prst="line">
            <a:avLst/>
          </a:prstGeom>
          <a:ln w="38100"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1C44AFD-E183-D452-5595-C8D3A11B12B4}"/>
              </a:ext>
            </a:extLst>
          </p:cNvPr>
          <p:cNvCxnSpPr>
            <a:cxnSpLocks/>
          </p:cNvCxnSpPr>
          <p:nvPr/>
        </p:nvCxnSpPr>
        <p:spPr>
          <a:xfrm flipV="1">
            <a:off x="6403681" y="2618250"/>
            <a:ext cx="0" cy="3263769"/>
          </a:xfrm>
          <a:prstGeom prst="straightConnector1">
            <a:avLst/>
          </a:prstGeom>
          <a:ln w="38100" cap="sq">
            <a:round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F168B9C-D772-64B0-D348-FEA5ACEAF396}"/>
              </a:ext>
            </a:extLst>
          </p:cNvPr>
          <p:cNvCxnSpPr>
            <a:cxnSpLocks/>
          </p:cNvCxnSpPr>
          <p:nvPr/>
        </p:nvCxnSpPr>
        <p:spPr>
          <a:xfrm>
            <a:off x="1050587" y="5895006"/>
            <a:ext cx="8930820" cy="0"/>
          </a:xfrm>
          <a:prstGeom prst="straightConnector1">
            <a:avLst/>
          </a:prstGeom>
          <a:ln w="38100" cap="sq">
            <a:round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FE8C466-21AC-D59B-3491-6BFC49728ED6}"/>
              </a:ext>
            </a:extLst>
          </p:cNvPr>
          <p:cNvSpPr txBox="1"/>
          <p:nvPr/>
        </p:nvSpPr>
        <p:spPr>
          <a:xfrm>
            <a:off x="9981407" y="5679874"/>
            <a:ext cx="8415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891DF5B-D149-FF39-D2CB-CD93FFC65597}"/>
              </a:ext>
            </a:extLst>
          </p:cNvPr>
          <p:cNvSpPr txBox="1"/>
          <p:nvPr/>
        </p:nvSpPr>
        <p:spPr>
          <a:xfrm>
            <a:off x="9825843" y="2602455"/>
            <a:ext cx="22739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Hubble horizon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7379C4C-CEA4-5655-4A1F-12D7E6F3849A}"/>
              </a:ext>
            </a:extLst>
          </p:cNvPr>
          <p:cNvCxnSpPr>
            <a:cxnSpLocks/>
          </p:cNvCxnSpPr>
          <p:nvPr/>
        </p:nvCxnSpPr>
        <p:spPr>
          <a:xfrm>
            <a:off x="7894453" y="2767228"/>
            <a:ext cx="0" cy="3127777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F7E241E-FB57-7E07-0A3C-B51DAF91397A}"/>
              </a:ext>
            </a:extLst>
          </p:cNvPr>
          <p:cNvCxnSpPr>
            <a:cxnSpLocks/>
          </p:cNvCxnSpPr>
          <p:nvPr/>
        </p:nvCxnSpPr>
        <p:spPr>
          <a:xfrm>
            <a:off x="8967523" y="2767228"/>
            <a:ext cx="0" cy="3127776"/>
          </a:xfrm>
          <a:prstGeom prst="line">
            <a:avLst/>
          </a:prstGeom>
          <a:ln w="38100">
            <a:prstDash val="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0C332B4-BE8B-B542-28EE-AF8B596914AE}"/>
              </a:ext>
            </a:extLst>
          </p:cNvPr>
          <p:cNvSpPr txBox="1"/>
          <p:nvPr/>
        </p:nvSpPr>
        <p:spPr>
          <a:xfrm>
            <a:off x="5328408" y="5922202"/>
            <a:ext cx="2120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Hot Big bang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1C4F8F0-42A0-3307-68A2-7F6DAAE97267}"/>
              </a:ext>
            </a:extLst>
          </p:cNvPr>
          <p:cNvSpPr txBox="1"/>
          <p:nvPr/>
        </p:nvSpPr>
        <p:spPr>
          <a:xfrm>
            <a:off x="8343465" y="5922202"/>
            <a:ext cx="1248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Today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E0BADA2-CA5B-3240-6A8F-BE811C39833B}"/>
              </a:ext>
            </a:extLst>
          </p:cNvPr>
          <p:cNvSpPr txBox="1"/>
          <p:nvPr/>
        </p:nvSpPr>
        <p:spPr>
          <a:xfrm>
            <a:off x="7415652" y="5922202"/>
            <a:ext cx="9576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CMB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0A9637-0EC1-02F7-704A-FD4FCF91AB8B}"/>
              </a:ext>
            </a:extLst>
          </p:cNvPr>
          <p:cNvSpPr txBox="1"/>
          <p:nvPr/>
        </p:nvSpPr>
        <p:spPr>
          <a:xfrm>
            <a:off x="983675" y="5167295"/>
            <a:ext cx="1830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C00000"/>
                </a:solidFill>
              </a:rPr>
              <a:t>Inflation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1E44832-88B3-0D55-6849-34D5B9581242}"/>
              </a:ext>
            </a:extLst>
          </p:cNvPr>
          <p:cNvSpPr txBox="1"/>
          <p:nvPr/>
        </p:nvSpPr>
        <p:spPr>
          <a:xfrm>
            <a:off x="4405183" y="3705349"/>
            <a:ext cx="1511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“frozen”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2E45298-81BC-6EEA-BA9F-72A7C15D706B}"/>
              </a:ext>
            </a:extLst>
          </p:cNvPr>
          <p:cNvSpPr txBox="1"/>
          <p:nvPr/>
        </p:nvSpPr>
        <p:spPr>
          <a:xfrm>
            <a:off x="418714" y="2180547"/>
            <a:ext cx="35249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Particle physics imprints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AC12E43-8929-CE7A-B340-CBBC5BFD2A89}"/>
              </a:ext>
            </a:extLst>
          </p:cNvPr>
          <p:cNvSpPr txBox="1"/>
          <p:nvPr/>
        </p:nvSpPr>
        <p:spPr>
          <a:xfrm>
            <a:off x="4803481" y="2137191"/>
            <a:ext cx="3200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Comoving</a:t>
            </a:r>
            <a:r>
              <a:rPr lang="en-US" sz="2400" dirty="0"/>
              <a:t> length scale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41945418-B6D5-A91D-B37D-BA39FEC2A542}"/>
              </a:ext>
            </a:extLst>
          </p:cNvPr>
          <p:cNvCxnSpPr>
            <a:cxnSpLocks/>
          </p:cNvCxnSpPr>
          <p:nvPr/>
        </p:nvCxnSpPr>
        <p:spPr>
          <a:xfrm>
            <a:off x="1571268" y="2770650"/>
            <a:ext cx="0" cy="1277686"/>
          </a:xfrm>
          <a:prstGeom prst="straightConnector1">
            <a:avLst/>
          </a:prstGeom>
          <a:ln w="38100" cap="sq">
            <a:solidFill>
              <a:schemeClr val="accent5"/>
            </a:solidFill>
            <a:round/>
            <a:tailEnd type="triangle" w="lg" len="lg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523C954-8DC9-3BF6-A240-F66704F4E1BF}"/>
              </a:ext>
            </a:extLst>
          </p:cNvPr>
          <p:cNvSpPr txBox="1"/>
          <p:nvPr/>
        </p:nvSpPr>
        <p:spPr>
          <a:xfrm>
            <a:off x="1741492" y="4368840"/>
            <a:ext cx="4175643" cy="461665"/>
          </a:xfrm>
          <a:prstGeom prst="rect">
            <a:avLst/>
          </a:prstGeom>
          <a:solidFill>
            <a:srgbClr val="FDFFFF">
              <a:alpha val="80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5"/>
                </a:solidFill>
              </a:rPr>
              <a:t>Inflated to macroscopic scale</a:t>
            </a:r>
          </a:p>
        </p:txBody>
      </p:sp>
    </p:spTree>
    <p:extLst>
      <p:ext uri="{BB962C8B-B14F-4D97-AF65-F5344CB8AC3E}">
        <p14:creationId xmlns:p14="http://schemas.microsoft.com/office/powerpoint/2010/main" val="1718593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52550-3EB8-3DDE-E148-81EBED2BC8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Primordial fluctuations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7BB74A-56D6-3186-3588-4FE2D1C28B2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444625"/>
                <a:ext cx="10515600" cy="1406408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inflation is driven by a “clock field” called </a:t>
                </a:r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inflaton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Fluctuations in CMB and LSS observed today are seeded by </a:t>
                </a:r>
                <a:r>
                  <a:rPr 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quantum fluctuations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 in the inflaton field (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0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r>
                      <a:rPr lang="en-US" sz="240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) during inflation.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47BB74A-56D6-3186-3588-4FE2D1C28B2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444625"/>
                <a:ext cx="10515600" cy="1406408"/>
              </a:xfrm>
              <a:blipFill>
                <a:blip r:embed="rId2"/>
                <a:stretch>
                  <a:fillRect l="-812" t="-3463" r="-522" b="-51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2" name="Group 21">
            <a:extLst>
              <a:ext uri="{FF2B5EF4-FFF2-40B4-BE49-F238E27FC236}">
                <a16:creationId xmlns:a16="http://schemas.microsoft.com/office/drawing/2014/main" id="{984BAB7A-0687-A031-CB91-4D5C5E4A6240}"/>
              </a:ext>
            </a:extLst>
          </p:cNvPr>
          <p:cNvGrpSpPr/>
          <p:nvPr/>
        </p:nvGrpSpPr>
        <p:grpSpPr>
          <a:xfrm>
            <a:off x="4763074" y="2985373"/>
            <a:ext cx="2876550" cy="1403746"/>
            <a:chOff x="1847850" y="2985373"/>
            <a:chExt cx="2876550" cy="140374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B1DDDE48-C3D1-14B4-D7E9-8CEA52C36C4D}"/>
                </a:ext>
              </a:extLst>
            </p:cNvPr>
            <p:cNvCxnSpPr/>
            <p:nvPr/>
          </p:nvCxnSpPr>
          <p:spPr>
            <a:xfrm>
              <a:off x="2324100" y="3429000"/>
              <a:ext cx="885825" cy="88582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12AF9473-42A6-AA16-CC8B-E171D8318D1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9925" y="3428999"/>
              <a:ext cx="904875" cy="88582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DD62C14-DDA2-85E1-FC98-E739708F3E0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09925" y="3428999"/>
              <a:ext cx="0" cy="88582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D0942A2E-D282-A7A6-720F-7385E2F72D4C}"/>
                </a:ext>
              </a:extLst>
            </p:cNvPr>
            <p:cNvCxnSpPr/>
            <p:nvPr/>
          </p:nvCxnSpPr>
          <p:spPr>
            <a:xfrm>
              <a:off x="1847850" y="3429000"/>
              <a:ext cx="2876550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6554A48-8705-76CA-5A39-B8D2D67A28C6}"/>
                </a:ext>
              </a:extLst>
            </p:cNvPr>
            <p:cNvSpPr/>
            <p:nvPr/>
          </p:nvSpPr>
          <p:spPr>
            <a:xfrm>
              <a:off x="3135630" y="4240529"/>
              <a:ext cx="148590" cy="14859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50244180-3BB5-8D8B-C0E3-35D135CF3D5E}"/>
                    </a:ext>
                  </a:extLst>
                </p:cNvPr>
                <p:cNvSpPr txBox="1"/>
                <p:nvPr/>
              </p:nvSpPr>
              <p:spPr>
                <a:xfrm>
                  <a:off x="2214852" y="3859608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50244180-3BB5-8D8B-C0E3-35D135CF3D5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214852" y="3859608"/>
                  <a:ext cx="51501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5F885A-1DEB-97D8-785E-D2150388A6FE}"/>
                    </a:ext>
                  </a:extLst>
                </p:cNvPr>
                <p:cNvSpPr txBox="1"/>
                <p:nvPr/>
              </p:nvSpPr>
              <p:spPr>
                <a:xfrm>
                  <a:off x="3169920" y="3516114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CC5F885A-1DEB-97D8-785E-D2150388A6F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69920" y="3516114"/>
                  <a:ext cx="515013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103D32A-AA67-DD98-D28B-4E0BF0D45925}"/>
                    </a:ext>
                  </a:extLst>
                </p:cNvPr>
                <p:cNvSpPr txBox="1"/>
                <p:nvPr/>
              </p:nvSpPr>
              <p:spPr>
                <a:xfrm>
                  <a:off x="3724938" y="3859608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F103D32A-AA67-DD98-D28B-4E0BF0D4592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24938" y="3859608"/>
                  <a:ext cx="515013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F38CA3-66BA-0F92-27E0-861F61591A98}"/>
                    </a:ext>
                  </a:extLst>
                </p:cNvPr>
                <p:cNvSpPr txBox="1"/>
                <p:nvPr/>
              </p:nvSpPr>
              <p:spPr>
                <a:xfrm>
                  <a:off x="2590524" y="2985373"/>
                  <a:ext cx="12388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3DF38CA3-66BA-0F92-27E0-861F61591A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90524" y="2985373"/>
                  <a:ext cx="1238801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01153C45-0345-F39C-56B7-3D1F7003E602}"/>
              </a:ext>
            </a:extLst>
          </p:cNvPr>
          <p:cNvGrpSpPr/>
          <p:nvPr/>
        </p:nvGrpSpPr>
        <p:grpSpPr>
          <a:xfrm>
            <a:off x="7934325" y="2985373"/>
            <a:ext cx="2876550" cy="1686479"/>
            <a:chOff x="7934325" y="2985373"/>
            <a:chExt cx="2876550" cy="168647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EAC58F4-8F9E-3BC0-9293-DCFE5BE97F5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68613" y="3429833"/>
              <a:ext cx="0" cy="88582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80714B86-C332-D0C3-5B7E-40671833579B}"/>
                </a:ext>
              </a:extLst>
            </p:cNvPr>
            <p:cNvCxnSpPr>
              <a:cxnSpLocks/>
            </p:cNvCxnSpPr>
            <p:nvPr/>
          </p:nvCxnSpPr>
          <p:spPr>
            <a:xfrm>
              <a:off x="8410575" y="3429000"/>
              <a:ext cx="415953" cy="885824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EDB49817-CF42-F9F4-D12F-7A7D6A2968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43673" y="3416695"/>
              <a:ext cx="0" cy="885825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7CD3AC61-74DF-D9F6-F01E-F9942DEF3565}"/>
                </a:ext>
              </a:extLst>
            </p:cNvPr>
            <p:cNvCxnSpPr/>
            <p:nvPr/>
          </p:nvCxnSpPr>
          <p:spPr>
            <a:xfrm>
              <a:off x="7934325" y="3429000"/>
              <a:ext cx="2876550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84173ED-FF22-63D5-9CDE-048683C54695}"/>
                </a:ext>
              </a:extLst>
            </p:cNvPr>
            <p:cNvSpPr/>
            <p:nvPr/>
          </p:nvSpPr>
          <p:spPr>
            <a:xfrm>
              <a:off x="8765279" y="4240529"/>
              <a:ext cx="148590" cy="14859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E87A94F-C08E-1D8A-F847-01BC85FF853F}"/>
                    </a:ext>
                  </a:extLst>
                </p:cNvPr>
                <p:cNvSpPr txBox="1"/>
                <p:nvPr/>
              </p:nvSpPr>
              <p:spPr>
                <a:xfrm>
                  <a:off x="8113063" y="3859608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9E87A94F-C08E-1D8A-F847-01BC85FF853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3063" y="3859608"/>
                  <a:ext cx="51501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C7BA7B1-2520-FA86-B23D-A6279EA4BE8F}"/>
                    </a:ext>
                  </a:extLst>
                </p:cNvPr>
                <p:cNvSpPr txBox="1"/>
                <p:nvPr/>
              </p:nvSpPr>
              <p:spPr>
                <a:xfrm>
                  <a:off x="8839157" y="3885446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0C7BA7B1-2520-FA86-B23D-A6279EA4BE8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39157" y="3885446"/>
                  <a:ext cx="51501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DDBDAB9-67FF-6660-0EFD-73E7C4BBE598}"/>
                    </a:ext>
                  </a:extLst>
                </p:cNvPr>
                <p:cNvSpPr txBox="1"/>
                <p:nvPr/>
              </p:nvSpPr>
              <p:spPr>
                <a:xfrm>
                  <a:off x="10240229" y="3886991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CDDBDAB9-67FF-6660-0EFD-73E7C4BBE59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240229" y="3886991"/>
                  <a:ext cx="515013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AEE5A28-E228-8E17-5C8A-98CF43BED37F}"/>
                    </a:ext>
                  </a:extLst>
                </p:cNvPr>
                <p:cNvSpPr txBox="1"/>
                <p:nvPr/>
              </p:nvSpPr>
              <p:spPr>
                <a:xfrm>
                  <a:off x="8856543" y="2985373"/>
                  <a:ext cx="123880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0AEE5A28-E228-8E17-5C8A-98CF43BED37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56543" y="2985373"/>
                  <a:ext cx="1238801" cy="369332"/>
                </a:xfrm>
                <a:prstGeom prst="rect">
                  <a:avLst/>
                </a:prstGeom>
                <a:blipFill>
                  <a:blip r:embed="rId8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0A96FA1F-4604-A678-62B4-877618107224}"/>
                </a:ext>
              </a:extLst>
            </p:cNvPr>
            <p:cNvCxnSpPr>
              <a:cxnSpLocks/>
              <a:stCxn id="37" idx="2"/>
              <a:endCxn id="28" idx="6"/>
            </p:cNvCxnSpPr>
            <p:nvPr/>
          </p:nvCxnSpPr>
          <p:spPr>
            <a:xfrm flipH="1" flipV="1">
              <a:off x="8913869" y="4314824"/>
              <a:ext cx="1275311" cy="834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93E83867-6BF6-C701-45EF-B970DF942EF4}"/>
                </a:ext>
              </a:extLst>
            </p:cNvPr>
            <p:cNvSpPr/>
            <p:nvPr/>
          </p:nvSpPr>
          <p:spPr>
            <a:xfrm>
              <a:off x="10189180" y="4241363"/>
              <a:ext cx="148590" cy="14859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E5AAF98-C196-FF80-0C52-17E85400B38D}"/>
                    </a:ext>
                  </a:extLst>
                </p:cNvPr>
                <p:cNvSpPr txBox="1"/>
                <p:nvPr/>
              </p:nvSpPr>
              <p:spPr>
                <a:xfrm>
                  <a:off x="9347692" y="4302520"/>
                  <a:ext cx="36804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46" name="TextBox 45">
                  <a:extLst>
                    <a:ext uri="{FF2B5EF4-FFF2-40B4-BE49-F238E27FC236}">
                      <a16:creationId xmlns:a16="http://schemas.microsoft.com/office/drawing/2014/main" id="{5E5AAF98-C196-FF80-0C52-17E85400B3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347692" y="4302520"/>
                  <a:ext cx="368049" cy="369332"/>
                </a:xfrm>
                <a:prstGeom prst="rect">
                  <a:avLst/>
                </a:prstGeom>
                <a:blipFill>
                  <a:blip r:embed="rId9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60" name="Content Placeholder 2">
            <a:extLst>
              <a:ext uri="{FF2B5EF4-FFF2-40B4-BE49-F238E27FC236}">
                <a16:creationId xmlns:a16="http://schemas.microsoft.com/office/drawing/2014/main" id="{5C5D8B3E-257B-293B-634B-62C213F990CE}"/>
              </a:ext>
            </a:extLst>
          </p:cNvPr>
          <p:cNvSpPr txBox="1">
            <a:spLocks/>
          </p:cNvSpPr>
          <p:nvPr/>
        </p:nvSpPr>
        <p:spPr>
          <a:xfrm>
            <a:off x="838200" y="4924305"/>
            <a:ext cx="10515600" cy="17556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primordial fluctuations are Gaussian to high precision.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Non-Gaussianity (NG) contains information about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interactions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Future experiments like LSS survey and 21-cm tomography are sensitive to these small NGs.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C30752F-5668-8865-4B86-786C326D1F40}"/>
              </a:ext>
            </a:extLst>
          </p:cNvPr>
          <p:cNvGrpSpPr/>
          <p:nvPr/>
        </p:nvGrpSpPr>
        <p:grpSpPr>
          <a:xfrm>
            <a:off x="1486302" y="2856933"/>
            <a:ext cx="2496300" cy="1532186"/>
            <a:chOff x="1486302" y="2856933"/>
            <a:chExt cx="2496300" cy="1532186"/>
          </a:xfrm>
        </p:grpSpPr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82F835D8-C71F-45EF-D55C-83E82F381904}"/>
                </a:ext>
              </a:extLst>
            </p:cNvPr>
            <p:cNvSpPr/>
            <p:nvPr/>
          </p:nvSpPr>
          <p:spPr>
            <a:xfrm flipV="1">
              <a:off x="1862993" y="2856933"/>
              <a:ext cx="1594307" cy="1139298"/>
            </a:xfrm>
            <a:prstGeom prst="arc">
              <a:avLst>
                <a:gd name="adj1" fmla="val 10778804"/>
                <a:gd name="adj2" fmla="val 0"/>
              </a:avLst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EC2A2DE7-6CE5-7157-C9B3-47925BBEEDFF}"/>
                </a:ext>
              </a:extLst>
            </p:cNvPr>
            <p:cNvCxnSpPr>
              <a:cxnSpLocks/>
            </p:cNvCxnSpPr>
            <p:nvPr/>
          </p:nvCxnSpPr>
          <p:spPr>
            <a:xfrm>
              <a:off x="1486302" y="3426584"/>
              <a:ext cx="2496300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601BF8FE-57FD-918E-AEBB-5672D8553134}"/>
                    </a:ext>
                  </a:extLst>
                </p:cNvPr>
                <p:cNvSpPr txBox="1"/>
                <p:nvPr/>
              </p:nvSpPr>
              <p:spPr>
                <a:xfrm>
                  <a:off x="2374510" y="4019787"/>
                  <a:ext cx="51501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4" name="TextBox 53">
                  <a:extLst>
                    <a:ext uri="{FF2B5EF4-FFF2-40B4-BE49-F238E27FC236}">
                      <a16:creationId xmlns:a16="http://schemas.microsoft.com/office/drawing/2014/main" id="{601BF8FE-57FD-918E-AEBB-5672D855313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4510" y="4019787"/>
                  <a:ext cx="515013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4620F6D-9D91-1A09-EF44-181EEF1EB5BC}"/>
                    </a:ext>
                  </a:extLst>
                </p:cNvPr>
                <p:cNvSpPr txBox="1"/>
                <p:nvPr/>
              </p:nvSpPr>
              <p:spPr>
                <a:xfrm>
                  <a:off x="2180208" y="2982957"/>
                  <a:ext cx="9598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4620F6D-9D91-1A09-EF44-181EEF1EB5B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180208" y="2982957"/>
                  <a:ext cx="959878" cy="369332"/>
                </a:xfrm>
                <a:prstGeom prst="rect">
                  <a:avLst/>
                </a:prstGeom>
                <a:blipFill>
                  <a:blip r:embed="rId10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23D307A-2BDD-1BDC-3FC6-26A7ACBD102B}"/>
              </a:ext>
            </a:extLst>
          </p:cNvPr>
          <p:cNvGrpSpPr/>
          <p:nvPr/>
        </p:nvGrpSpPr>
        <p:grpSpPr>
          <a:xfrm>
            <a:off x="647701" y="3169879"/>
            <a:ext cx="633507" cy="1095374"/>
            <a:chOff x="532116" y="3167623"/>
            <a:chExt cx="633507" cy="1095374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1B2A4563-EA29-462C-8450-9CBFED77E10C}"/>
                </a:ext>
              </a:extLst>
            </p:cNvPr>
            <p:cNvCxnSpPr/>
            <p:nvPr/>
          </p:nvCxnSpPr>
          <p:spPr>
            <a:xfrm flipV="1">
              <a:off x="1152525" y="3167623"/>
              <a:ext cx="0" cy="1095374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FB9C997-8648-CA80-C02A-6595567CE5A3}"/>
                </a:ext>
              </a:extLst>
            </p:cNvPr>
            <p:cNvSpPr txBox="1"/>
            <p:nvPr/>
          </p:nvSpPr>
          <p:spPr>
            <a:xfrm>
              <a:off x="532116" y="3579294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097897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3CE96-E8AC-57CE-5F8D-54A197EF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13549" cy="1325563"/>
          </a:xfrm>
        </p:spPr>
        <p:txBody>
          <a:bodyPr/>
          <a:lstStyle/>
          <a:p>
            <a:r>
              <a:rPr lang="en-US" dirty="0"/>
              <a:t>Resonance signal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C5A82-9F07-6034-2EFE-B401A4C71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813550" cy="211830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During inflation, the expansion of spacetime can produce heavy particles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on-shell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It has been shown </a:t>
            </a:r>
            <a:r>
              <a:rPr lang="en-US" sz="2400" dirty="0">
                <a:solidFill>
                  <a:srgbClr val="C00000"/>
                </a:solidFill>
              </a:rPr>
              <a:t>[a]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that the decay of the heavy particles can leave a distinctive oscillatory signature in cosmological fluctuations: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9A947E4-F94A-1FA5-BCEF-ACF60B8D253B}"/>
              </a:ext>
            </a:extLst>
          </p:cNvPr>
          <p:cNvSpPr txBox="1"/>
          <p:nvPr/>
        </p:nvSpPr>
        <p:spPr>
          <a:xfrm>
            <a:off x="374163" y="6123543"/>
            <a:ext cx="79029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</a:rPr>
              <a:t>[a] X. Chen, Y. Wang, 0911.3380; N. Arkani-Hamed, J. Maldacena, 1503.08043;</a:t>
            </a:r>
          </a:p>
          <a:p>
            <a:r>
              <a:rPr lang="en-US" dirty="0">
                <a:solidFill>
                  <a:srgbClr val="C00000"/>
                </a:solidFill>
              </a:rPr>
              <a:t>X. Chen, Y. Wang, Z. </a:t>
            </a:r>
            <a:r>
              <a:rPr lang="en-US" dirty="0" err="1">
                <a:solidFill>
                  <a:srgbClr val="C00000"/>
                </a:solidFill>
              </a:rPr>
              <a:t>Xianyu</a:t>
            </a:r>
            <a:r>
              <a:rPr lang="en-US" dirty="0">
                <a:solidFill>
                  <a:srgbClr val="C00000"/>
                </a:solidFill>
              </a:rPr>
              <a:t>, 1612.08122; </a:t>
            </a:r>
            <a:r>
              <a:rPr lang="en-US" altLang="zh-CN" dirty="0">
                <a:solidFill>
                  <a:srgbClr val="C00000"/>
                </a:solidFill>
              </a:rPr>
              <a:t>…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AEC339-9F92-F34E-18CE-CC76F6DBDAA2}"/>
              </a:ext>
            </a:extLst>
          </p:cNvPr>
          <p:cNvGrpSpPr/>
          <p:nvPr/>
        </p:nvGrpSpPr>
        <p:grpSpPr>
          <a:xfrm>
            <a:off x="11482519" y="1441995"/>
            <a:ext cx="639555" cy="1095374"/>
            <a:chOff x="9998419" y="3144625"/>
            <a:chExt cx="639555" cy="109537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D09D480-3C8C-4E84-B647-61315681F87D}"/>
                </a:ext>
              </a:extLst>
            </p:cNvPr>
            <p:cNvCxnSpPr/>
            <p:nvPr/>
          </p:nvCxnSpPr>
          <p:spPr>
            <a:xfrm flipV="1">
              <a:off x="9998419" y="3144625"/>
              <a:ext cx="0" cy="1095374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8AF200B-96D0-9D61-ED1B-235921885949}"/>
                </a:ext>
              </a:extLst>
            </p:cNvPr>
            <p:cNvSpPr txBox="1"/>
            <p:nvPr/>
          </p:nvSpPr>
          <p:spPr>
            <a:xfrm>
              <a:off x="10004467" y="355629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56CBFD-D2AD-A265-68A0-C2361CA09C57}"/>
                  </a:ext>
                </a:extLst>
              </p:cNvPr>
              <p:cNvSpPr txBox="1"/>
              <p:nvPr/>
            </p:nvSpPr>
            <p:spPr>
              <a:xfrm>
                <a:off x="6268999" y="5202669"/>
                <a:ext cx="5613075" cy="6527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2000" dirty="0">
                    <a:solidFill>
                      <a:srgbClr val="7030A0"/>
                    </a:solidFill>
                  </a:rPr>
                  <a:t>Time evolution: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𝑖𝑚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  <m:r>
                      <a:rPr lang="en-US" sz="2000" i="1" smtClean="0">
                        <a:solidFill>
                          <a:srgbClr val="7030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⟹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7030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i="1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i="1">
                                    <a:solidFill>
                                      <a:srgbClr val="7030A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num>
                              <m:den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rgbClr val="7030A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den>
                            </m:f>
                          </m:e>
                        </m:d>
                      </m:e>
                      <m:sup>
                        <m:f>
                          <m:fPr>
                            <m:ctrlP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𝑖𝑚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</a:rPr>
                              <m:t>𝐻</m:t>
                            </m:r>
                          </m:den>
                        </m:f>
                      </m:sup>
                    </m:sSup>
                  </m:oMath>
                </a14:m>
                <a:r>
                  <a:rPr lang="en-US" sz="2000" dirty="0">
                    <a:solidFill>
                      <a:srgbClr val="7030A0"/>
                    </a:solidFill>
                  </a:rPr>
                  <a:t> (scale invariance)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056CBFD-D2AD-A265-68A0-C2361CA09C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8999" y="5202669"/>
                <a:ext cx="5613075" cy="652743"/>
              </a:xfrm>
              <a:prstGeom prst="rect">
                <a:avLst/>
              </a:prstGeom>
              <a:blipFill>
                <a:blip r:embed="rId2"/>
                <a:stretch>
                  <a:fillRect l="-2714" b="-74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E86668A-0024-4004-E7A8-E8380CA890EB}"/>
                  </a:ext>
                </a:extLst>
              </p:cNvPr>
              <p:cNvSpPr txBox="1"/>
              <p:nvPr/>
            </p:nvSpPr>
            <p:spPr>
              <a:xfrm>
                <a:off x="1094556" y="4155331"/>
                <a:ext cx="6318140" cy="10473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𝑖𝑚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den>
                          </m:f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  </m:t>
                      </m:r>
                      <m:d>
                        <m:d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≈</m:t>
                          </m:r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≫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E86668A-0024-4004-E7A8-E8380CA890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4556" y="4155331"/>
                <a:ext cx="6318140" cy="10473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B3DC57AE-1029-8A99-96F7-39FA1B4DA881}"/>
              </a:ext>
            </a:extLst>
          </p:cNvPr>
          <p:cNvGrpSpPr/>
          <p:nvPr/>
        </p:nvGrpSpPr>
        <p:grpSpPr>
          <a:xfrm>
            <a:off x="7635558" y="829711"/>
            <a:ext cx="3791453" cy="3126060"/>
            <a:chOff x="7635558" y="829711"/>
            <a:chExt cx="3791453" cy="3126060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3176A85D-3C83-DA6D-889A-503927F30F01}"/>
                </a:ext>
              </a:extLst>
            </p:cNvPr>
            <p:cNvSpPr/>
            <p:nvPr/>
          </p:nvSpPr>
          <p:spPr>
            <a:xfrm>
              <a:off x="8790717" y="1113040"/>
              <a:ext cx="2212563" cy="2610600"/>
            </a:xfrm>
            <a:prstGeom prst="arc">
              <a:avLst>
                <a:gd name="adj1" fmla="val 3717033"/>
                <a:gd name="adj2" fmla="val 10431728"/>
              </a:avLst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9450BC4-E761-901B-CA0A-0EFAA428A9DF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10514711" y="1384354"/>
              <a:ext cx="0" cy="2008134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4A39B17-9C5D-D29D-AE73-464F16825B75}"/>
                </a:ext>
              </a:extLst>
            </p:cNvPr>
            <p:cNvCxnSpPr>
              <a:cxnSpLocks/>
            </p:cNvCxnSpPr>
            <p:nvPr/>
          </p:nvCxnSpPr>
          <p:spPr>
            <a:xfrm>
              <a:off x="8260656" y="1369384"/>
              <a:ext cx="506007" cy="107760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6E91BC-A115-BE8B-930E-3ECEAFF6A2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7520" y="1354415"/>
              <a:ext cx="0" cy="1077607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ACE3227-D6A7-CC5E-05F7-FE994B9AF044}"/>
                </a:ext>
              </a:extLst>
            </p:cNvPr>
            <p:cNvCxnSpPr/>
            <p:nvPr/>
          </p:nvCxnSpPr>
          <p:spPr>
            <a:xfrm>
              <a:off x="7681298" y="1369384"/>
              <a:ext cx="3499325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7434DD1-A959-61F1-2172-523FA86C1038}"/>
                    </a:ext>
                  </a:extLst>
                </p:cNvPr>
                <p:cNvSpPr txBox="1"/>
                <p:nvPr/>
              </p:nvSpPr>
              <p:spPr>
                <a:xfrm>
                  <a:off x="7635558" y="1893219"/>
                  <a:ext cx="9352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A7434DD1-A959-61F1-2172-523FA86C103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5558" y="1893219"/>
                  <a:ext cx="935256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7DA6C66-7F13-C9E8-DBB6-A61A9D61D5FA}"/>
                    </a:ext>
                  </a:extLst>
                </p:cNvPr>
                <p:cNvSpPr txBox="1"/>
                <p:nvPr/>
              </p:nvSpPr>
              <p:spPr>
                <a:xfrm>
                  <a:off x="8782027" y="192465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E7DA6C66-7F13-C9E8-DBB6-A61A9D61D5F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2027" y="1924650"/>
                  <a:ext cx="94057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9398839-A4CE-1492-3276-A7D4C213B0D0}"/>
                    </a:ext>
                  </a:extLst>
                </p:cNvPr>
                <p:cNvSpPr txBox="1"/>
                <p:nvPr/>
              </p:nvSpPr>
              <p:spPr>
                <a:xfrm>
                  <a:off x="10486432" y="192653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9398839-A4CE-1492-3276-A7D4C213B0D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6432" y="1926530"/>
                  <a:ext cx="940579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/>
                <p:nvPr/>
              </p:nvSpPr>
              <p:spPr>
                <a:xfrm>
                  <a:off x="8803177" y="829711"/>
                  <a:ext cx="150700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3177" y="829711"/>
                  <a:ext cx="1507002" cy="44929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/>
                <p:nvPr/>
              </p:nvSpPr>
              <p:spPr>
                <a:xfrm>
                  <a:off x="8935926" y="3506478"/>
                  <a:ext cx="44773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5926" y="3506478"/>
                  <a:ext cx="447732" cy="44929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D5E6891-DBF7-F9C8-1AFA-F6B65AC8E2CC}"/>
                </a:ext>
              </a:extLst>
            </p:cNvPr>
            <p:cNvCxnSpPr>
              <a:cxnSpLocks/>
              <a:endCxn id="13" idx="6"/>
            </p:cNvCxnSpPr>
            <p:nvPr/>
          </p:nvCxnSpPr>
          <p:spPr>
            <a:xfrm flipH="1">
              <a:off x="8872914" y="2446989"/>
              <a:ext cx="2154420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4BFF986-F41F-39CD-3475-5F0DBDB31E93}"/>
                </a:ext>
              </a:extLst>
            </p:cNvPr>
            <p:cNvSpPr/>
            <p:nvPr/>
          </p:nvSpPr>
          <p:spPr>
            <a:xfrm>
              <a:off x="8692154" y="2356609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DD76BF0-D1C6-8E7C-1351-A81EB249775F}"/>
                </a:ext>
              </a:extLst>
            </p:cNvPr>
            <p:cNvCxnSpPr>
              <a:cxnSpLocks/>
              <a:endCxn id="19" idx="6"/>
            </p:cNvCxnSpPr>
            <p:nvPr/>
          </p:nvCxnSpPr>
          <p:spPr>
            <a:xfrm flipH="1">
              <a:off x="10605091" y="3482868"/>
              <a:ext cx="422243" cy="0"/>
            </a:xfrm>
            <a:prstGeom prst="line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8ED9ED-2C0F-D79A-F1FD-8105E69AA16B}"/>
                </a:ext>
              </a:extLst>
            </p:cNvPr>
            <p:cNvSpPr/>
            <p:nvPr/>
          </p:nvSpPr>
          <p:spPr>
            <a:xfrm>
              <a:off x="10424331" y="3392488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C4244EE7-CF74-5E88-7CF9-C9924BBEE4C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926259" y="2462634"/>
              <a:ext cx="0" cy="1004994"/>
            </a:xfrm>
            <a:prstGeom prst="straightConnector1">
              <a:avLst/>
            </a:prstGeom>
            <a:ln w="25400">
              <a:solidFill>
                <a:schemeClr val="tx1">
                  <a:lumMod val="50000"/>
                  <a:lumOff val="50000"/>
                </a:schemeClr>
              </a:solidFill>
              <a:headEnd type="triangle" w="lg" len="lg"/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E17320-61A6-DF78-53BE-8A49D76BCFDF}"/>
                    </a:ext>
                  </a:extLst>
                </p:cNvPr>
                <p:cNvSpPr txBox="1"/>
                <p:nvPr/>
              </p:nvSpPr>
              <p:spPr>
                <a:xfrm>
                  <a:off x="11003280" y="2795687"/>
                  <a:ext cx="28135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b="0" i="1" smtClean="0">
                            <a:solidFill>
                              <a:schemeClr val="tx1">
                                <a:lumMod val="50000"/>
                                <a:lumOff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oMath>
                    </m:oMathPara>
                  </a14:m>
                  <a:endPara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41" name="TextBox 40">
                  <a:extLst>
                    <a:ext uri="{FF2B5EF4-FFF2-40B4-BE49-F238E27FC236}">
                      <a16:creationId xmlns:a16="http://schemas.microsoft.com/office/drawing/2014/main" id="{A4E17320-61A6-DF78-53BE-8A49D76BCFD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003280" y="2795687"/>
                  <a:ext cx="281359" cy="276999"/>
                </a:xfrm>
                <a:prstGeom prst="rect">
                  <a:avLst/>
                </a:prstGeom>
                <a:blipFill>
                  <a:blip r:embed="rId9"/>
                  <a:stretch>
                    <a:fillRect l="-19565" r="-17391" b="-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48747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3CE96-E8AC-57CE-5F8D-54A197EF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13549" cy="1325563"/>
          </a:xfrm>
        </p:spPr>
        <p:txBody>
          <a:bodyPr/>
          <a:lstStyle/>
          <a:p>
            <a:r>
              <a:rPr lang="en-US" dirty="0"/>
              <a:t>Boltzmann suppression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6C5A82-9F07-6034-2EFE-B401A4C71A1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6861214" cy="4351338"/>
              </a:xfrm>
            </p:spPr>
            <p:txBody>
              <a:bodyPr/>
              <a:lstStyle/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The production of heavy particles suffers from Boltzmann-like suppression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40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a:rPr lang="en-US" sz="2400" b="0" i="1" smtClean="0">
                            <a:solidFill>
                              <a:schemeClr val="tx1">
                                <a:lumMod val="65000"/>
                                <a:lumOff val="3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</m:t>
                        </m:r>
                      </m:sup>
                    </m:sSup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 The new physics range is narrowed down to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US" sz="2400" b="0" i="1" smtClean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Cambria Math" panose="02040503050406030204" pitchFamily="18" charset="0"/>
                      </a:rPr>
                      <m:t>𝐻</m:t>
                    </m:r>
                  </m:oMath>
                </a14:m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</a:p>
              <a:p>
                <a:pPr lvl="1"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Can we </a:t>
                </a:r>
                <a:r>
                  <a:rPr lang="en-US" sz="200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increase and </a:t>
                </a:r>
                <a:r>
                  <a:rPr lang="en-US" sz="20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broaden this window?</a:t>
                </a:r>
                <a:endParaRPr lang="en-US" sz="2000" dirty="0">
                  <a:solidFill>
                    <a:schemeClr val="bg1">
                      <a:lumMod val="10000"/>
                    </a:schemeClr>
                  </a:solidFill>
                </a:endParaRP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Solution: </a:t>
                </a:r>
                <a:r>
                  <a:rPr lang="en-US" sz="2400" b="1" dirty="0">
                    <a:solidFill>
                      <a:srgbClr val="C00000"/>
                    </a:solidFill>
                  </a:rPr>
                  <a:t>chemical potential</a:t>
                </a:r>
                <a:r>
                  <a:rPr lang="en-US" sz="2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.</a:t>
                </a:r>
                <a:endParaRPr lang="en-US" sz="2400" dirty="0">
                  <a:solidFill>
                    <a:srgbClr val="FF0000"/>
                  </a:solidFill>
                </a:endParaRPr>
              </a:p>
              <a:p>
                <a:pPr>
                  <a:lnSpc>
                    <a:spcPct val="100000"/>
                  </a:lnSpc>
                  <a:spcBef>
                    <a:spcPts val="1200"/>
                  </a:spcBef>
                </a:pPr>
                <a:endParaRPr 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D6C5A82-9F07-6034-2EFE-B401A4C71A1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6861214" cy="4351338"/>
              </a:xfrm>
              <a:blipFill>
                <a:blip r:embed="rId2"/>
                <a:stretch>
                  <a:fillRect l="-1294" t="-11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0" name="Group 29">
            <a:extLst>
              <a:ext uri="{FF2B5EF4-FFF2-40B4-BE49-F238E27FC236}">
                <a16:creationId xmlns:a16="http://schemas.microsoft.com/office/drawing/2014/main" id="{94AEC339-9F92-F34E-18CE-CC76F6DBDAA2}"/>
              </a:ext>
            </a:extLst>
          </p:cNvPr>
          <p:cNvGrpSpPr/>
          <p:nvPr/>
        </p:nvGrpSpPr>
        <p:grpSpPr>
          <a:xfrm>
            <a:off x="11482519" y="1441995"/>
            <a:ext cx="639555" cy="1095374"/>
            <a:chOff x="9998419" y="3144625"/>
            <a:chExt cx="639555" cy="109537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D09D480-3C8C-4E84-B647-61315681F87D}"/>
                </a:ext>
              </a:extLst>
            </p:cNvPr>
            <p:cNvCxnSpPr/>
            <p:nvPr/>
          </p:nvCxnSpPr>
          <p:spPr>
            <a:xfrm flipV="1">
              <a:off x="9998419" y="3144625"/>
              <a:ext cx="0" cy="1095374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8AF200B-96D0-9D61-ED1B-235921885949}"/>
                </a:ext>
              </a:extLst>
            </p:cNvPr>
            <p:cNvSpPr txBox="1"/>
            <p:nvPr/>
          </p:nvSpPr>
          <p:spPr>
            <a:xfrm>
              <a:off x="10004467" y="355629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</a:t>
              </a:r>
            </a:p>
          </p:txBody>
        </p:sp>
      </p:grpSp>
      <p:cxnSp>
        <p:nvCxnSpPr>
          <p:cNvPr id="18" name="Connector: Curved 17">
            <a:extLst>
              <a:ext uri="{FF2B5EF4-FFF2-40B4-BE49-F238E27FC236}">
                <a16:creationId xmlns:a16="http://schemas.microsoft.com/office/drawing/2014/main" id="{5BA35462-5DB3-541B-0F7B-B731F8D92917}"/>
              </a:ext>
            </a:extLst>
          </p:cNvPr>
          <p:cNvCxnSpPr>
            <a:cxnSpLocks/>
          </p:cNvCxnSpPr>
          <p:nvPr/>
        </p:nvCxnSpPr>
        <p:spPr>
          <a:xfrm rot="16200000" flipV="1">
            <a:off x="9800683" y="3933312"/>
            <a:ext cx="399549" cy="357721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50E7EC-0B13-A6EE-09D6-85BD635A0908}"/>
                  </a:ext>
                </a:extLst>
              </p:cNvPr>
              <p:cNvSpPr txBox="1"/>
              <p:nvPr/>
            </p:nvSpPr>
            <p:spPr>
              <a:xfrm>
                <a:off x="10077382" y="4311947"/>
                <a:ext cx="1055417" cy="3831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/</m:t>
                          </m:r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</m:t>
                          </m:r>
                        </m:sup>
                      </m:sSup>
                    </m:oMath>
                  </m:oMathPara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5C50E7EC-0B13-A6EE-09D6-85BD635A09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77382" y="4311947"/>
                <a:ext cx="1055417" cy="383118"/>
              </a:xfrm>
              <a:prstGeom prst="rect">
                <a:avLst/>
              </a:prstGeom>
              <a:blipFill>
                <a:blip r:embed="rId3"/>
                <a:stretch>
                  <a:fillRect l="-3468" t="-6349" r="-231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2" name="Group 41">
            <a:extLst>
              <a:ext uri="{FF2B5EF4-FFF2-40B4-BE49-F238E27FC236}">
                <a16:creationId xmlns:a16="http://schemas.microsoft.com/office/drawing/2014/main" id="{8C8C4A74-97D3-5684-588D-75EBAFA6A265}"/>
              </a:ext>
            </a:extLst>
          </p:cNvPr>
          <p:cNvGrpSpPr/>
          <p:nvPr/>
        </p:nvGrpSpPr>
        <p:grpSpPr>
          <a:xfrm>
            <a:off x="7635558" y="829711"/>
            <a:ext cx="3791453" cy="3126060"/>
            <a:chOff x="7635558" y="829711"/>
            <a:chExt cx="3791453" cy="3126060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4C3541CE-7257-D8E8-56C1-647453FD6051}"/>
                </a:ext>
              </a:extLst>
            </p:cNvPr>
            <p:cNvSpPr/>
            <p:nvPr/>
          </p:nvSpPr>
          <p:spPr>
            <a:xfrm>
              <a:off x="8790717" y="1113040"/>
              <a:ext cx="2212563" cy="2610600"/>
            </a:xfrm>
            <a:prstGeom prst="arc">
              <a:avLst>
                <a:gd name="adj1" fmla="val 3717033"/>
                <a:gd name="adj2" fmla="val 10431728"/>
              </a:avLst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88F426D4-6F7E-428C-E3ED-D0B86B4592B8}"/>
                </a:ext>
              </a:extLst>
            </p:cNvPr>
            <p:cNvCxnSpPr>
              <a:cxnSpLocks/>
              <a:stCxn id="37" idx="0"/>
            </p:cNvCxnSpPr>
            <p:nvPr/>
          </p:nvCxnSpPr>
          <p:spPr>
            <a:xfrm flipV="1">
              <a:off x="10514711" y="1384354"/>
              <a:ext cx="0" cy="2008134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2806280-AEC4-2D42-48EF-86C584A777CE}"/>
                </a:ext>
              </a:extLst>
            </p:cNvPr>
            <p:cNvCxnSpPr>
              <a:cxnSpLocks/>
            </p:cNvCxnSpPr>
            <p:nvPr/>
          </p:nvCxnSpPr>
          <p:spPr>
            <a:xfrm>
              <a:off x="8260656" y="1369384"/>
              <a:ext cx="506007" cy="107760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31A43AC9-C096-87E6-C618-05079EC5E9C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787520" y="1354415"/>
              <a:ext cx="0" cy="1077607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A18251FC-1EDC-E731-0A46-5947F2363074}"/>
                </a:ext>
              </a:extLst>
            </p:cNvPr>
            <p:cNvCxnSpPr/>
            <p:nvPr/>
          </p:nvCxnSpPr>
          <p:spPr>
            <a:xfrm>
              <a:off x="7681298" y="1369384"/>
              <a:ext cx="3499325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359E03E-B56E-2A13-78DB-A3EDD0BCAFB8}"/>
                    </a:ext>
                  </a:extLst>
                </p:cNvPr>
                <p:cNvSpPr txBox="1"/>
                <p:nvPr/>
              </p:nvSpPr>
              <p:spPr>
                <a:xfrm>
                  <a:off x="7635558" y="1893219"/>
                  <a:ext cx="9352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359E03E-B56E-2A13-78DB-A3EDD0BCAF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35558" y="1893219"/>
                  <a:ext cx="935256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BCFCF9F-ECF9-38B2-EF16-9573E855A731}"/>
                    </a:ext>
                  </a:extLst>
                </p:cNvPr>
                <p:cNvSpPr txBox="1"/>
                <p:nvPr/>
              </p:nvSpPr>
              <p:spPr>
                <a:xfrm>
                  <a:off x="8782027" y="192465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ABCFCF9F-ECF9-38B2-EF16-9573E855A73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782027" y="1924650"/>
                  <a:ext cx="94057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ADB383B-6A3D-617A-1B18-9DEA5644005C}"/>
                    </a:ext>
                  </a:extLst>
                </p:cNvPr>
                <p:cNvSpPr txBox="1"/>
                <p:nvPr/>
              </p:nvSpPr>
              <p:spPr>
                <a:xfrm>
                  <a:off x="10486432" y="192653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1ADB383B-6A3D-617A-1B18-9DEA5644005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486432" y="1926530"/>
                  <a:ext cx="940579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FB3D6BA-64CB-DCF0-7A4D-4ED2120217EA}"/>
                    </a:ext>
                  </a:extLst>
                </p:cNvPr>
                <p:cNvSpPr txBox="1"/>
                <p:nvPr/>
              </p:nvSpPr>
              <p:spPr>
                <a:xfrm>
                  <a:off x="8803177" y="829711"/>
                  <a:ext cx="150700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BFB3D6BA-64CB-DCF0-7A4D-4ED2120217E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03177" y="829711"/>
                  <a:ext cx="1507002" cy="449293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997EDA1-4D7B-51F5-2676-E755589798BA}"/>
                    </a:ext>
                  </a:extLst>
                </p:cNvPr>
                <p:cNvSpPr txBox="1"/>
                <p:nvPr/>
              </p:nvSpPr>
              <p:spPr>
                <a:xfrm>
                  <a:off x="8935926" y="3506478"/>
                  <a:ext cx="44773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33" name="TextBox 32">
                  <a:extLst>
                    <a:ext uri="{FF2B5EF4-FFF2-40B4-BE49-F238E27FC236}">
                      <a16:creationId xmlns:a16="http://schemas.microsoft.com/office/drawing/2014/main" id="{0997EDA1-4D7B-51F5-2676-E755589798B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35926" y="3506478"/>
                  <a:ext cx="447732" cy="449293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FC70CE6-0F06-7B18-078E-8CD7B0F06348}"/>
                </a:ext>
              </a:extLst>
            </p:cNvPr>
            <p:cNvSpPr/>
            <p:nvPr/>
          </p:nvSpPr>
          <p:spPr>
            <a:xfrm>
              <a:off x="8692154" y="2356609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C8B2CE3-1807-55D8-66B6-5BA4EF497C38}"/>
                </a:ext>
              </a:extLst>
            </p:cNvPr>
            <p:cNvSpPr/>
            <p:nvPr/>
          </p:nvSpPr>
          <p:spPr>
            <a:xfrm>
              <a:off x="10424331" y="3392488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3C1EAD36-4DEB-647C-A3B7-D6B7CE0CAB73}"/>
                </a:ext>
              </a:extLst>
            </p:cNvPr>
            <p:cNvSpPr/>
            <p:nvPr/>
          </p:nvSpPr>
          <p:spPr>
            <a:xfrm>
              <a:off x="9731217" y="3626848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90407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3CE96-E8AC-57CE-5F8D-54A197EF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13549" cy="1325563"/>
          </a:xfrm>
        </p:spPr>
        <p:txBody>
          <a:bodyPr/>
          <a:lstStyle/>
          <a:p>
            <a:r>
              <a:rPr lang="en-US" dirty="0"/>
              <a:t>Chemical potential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C5A82-9F07-6034-2EFE-B401A4C71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6813550" cy="1325564"/>
          </a:xfrm>
        </p:spPr>
        <p:txBody>
          <a:bodyPr>
            <a:normAutofit lnSpcReduction="10000"/>
          </a:bodyPr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rolling classical background of </a:t>
            </a:r>
            <a:r>
              <a:rPr lang="en-US" sz="2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inflaton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can act as a chemical potential during inflation </a:t>
            </a:r>
            <a:r>
              <a:rPr lang="en-US" sz="2400" dirty="0">
                <a:solidFill>
                  <a:srgbClr val="C00000"/>
                </a:solidFill>
              </a:rPr>
              <a:t>[</a:t>
            </a:r>
            <a:r>
              <a:rPr lang="en-US" sz="2400" dirty="0" err="1">
                <a:solidFill>
                  <a:srgbClr val="C00000"/>
                </a:solidFill>
              </a:rPr>
              <a:t>a,b</a:t>
            </a:r>
            <a:r>
              <a:rPr lang="en-US" sz="2400" dirty="0">
                <a:solidFill>
                  <a:srgbClr val="C00000"/>
                </a:solidFill>
              </a:rPr>
              <a:t>]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tree-level Lagrangian </a:t>
            </a:r>
            <a:r>
              <a:rPr lang="en-US" sz="2400" dirty="0">
                <a:solidFill>
                  <a:srgbClr val="C00000"/>
                </a:solidFill>
              </a:rPr>
              <a:t>[b]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:</a:t>
            </a:r>
            <a:endParaRPr lang="en-US" sz="2400" dirty="0">
              <a:solidFill>
                <a:srgbClr val="FF0000"/>
              </a:solidFill>
            </a:endParaRP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A4B1294-D352-4613-5ED2-4E599F982497}"/>
              </a:ext>
            </a:extLst>
          </p:cNvPr>
          <p:cNvSpPr txBox="1"/>
          <p:nvPr/>
        </p:nvSpPr>
        <p:spPr>
          <a:xfrm>
            <a:off x="374163" y="6123543"/>
            <a:ext cx="111013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C00000"/>
                </a:solidFill>
              </a:rPr>
              <a:t>[a] N. Barnaby et al., 1102:4333; X. Chen et al., 1805.02656; P. Adshead et al., 1803.04501; L. Wang, Z. </a:t>
            </a:r>
            <a:r>
              <a:rPr lang="en-US" sz="1600" dirty="0" err="1">
                <a:solidFill>
                  <a:srgbClr val="C00000"/>
                </a:solidFill>
              </a:rPr>
              <a:t>Xianyu</a:t>
            </a:r>
            <a:r>
              <a:rPr lang="en-US" sz="1600" dirty="0">
                <a:solidFill>
                  <a:srgbClr val="C00000"/>
                </a:solidFill>
              </a:rPr>
              <a:t>, 1910.12876 …</a:t>
            </a:r>
          </a:p>
          <a:p>
            <a:r>
              <a:rPr lang="en-US" sz="1600" dirty="0">
                <a:solidFill>
                  <a:srgbClr val="C00000"/>
                </a:solidFill>
              </a:rPr>
              <a:t>[b] A. </a:t>
            </a:r>
            <a:r>
              <a:rPr lang="en-US" sz="1600" dirty="0" err="1">
                <a:solidFill>
                  <a:srgbClr val="C00000"/>
                </a:solidFill>
              </a:rPr>
              <a:t>Bodas</a:t>
            </a:r>
            <a:r>
              <a:rPr lang="en-US" sz="1600" dirty="0">
                <a:solidFill>
                  <a:srgbClr val="C00000"/>
                </a:solidFill>
              </a:rPr>
              <a:t>, S. Kumar, R. </a:t>
            </a:r>
            <a:r>
              <a:rPr lang="en-US" sz="1600" dirty="0" err="1">
                <a:solidFill>
                  <a:srgbClr val="C00000"/>
                </a:solidFill>
              </a:rPr>
              <a:t>Sundrum</a:t>
            </a:r>
            <a:r>
              <a:rPr lang="en-US" sz="1600" dirty="0">
                <a:solidFill>
                  <a:srgbClr val="C00000"/>
                </a:solidFill>
              </a:rPr>
              <a:t>, 2010.04727; A. </a:t>
            </a:r>
            <a:r>
              <a:rPr lang="en-US" sz="1600" dirty="0" err="1">
                <a:solidFill>
                  <a:srgbClr val="C00000"/>
                </a:solidFill>
              </a:rPr>
              <a:t>Bodas</a:t>
            </a:r>
            <a:r>
              <a:rPr lang="en-US" sz="1600" dirty="0">
                <a:solidFill>
                  <a:srgbClr val="C00000"/>
                </a:solidFill>
              </a:rPr>
              <a:t>, E. </a:t>
            </a:r>
            <a:r>
              <a:rPr lang="en-US" sz="1600" dirty="0" err="1">
                <a:solidFill>
                  <a:srgbClr val="C00000"/>
                </a:solidFill>
              </a:rPr>
              <a:t>Broadberry</a:t>
            </a:r>
            <a:r>
              <a:rPr lang="en-US" sz="1600" dirty="0">
                <a:solidFill>
                  <a:srgbClr val="C00000"/>
                </a:solidFill>
              </a:rPr>
              <a:t>, R. </a:t>
            </a:r>
            <a:r>
              <a:rPr lang="en-US" sz="1600" dirty="0" err="1">
                <a:solidFill>
                  <a:srgbClr val="C00000"/>
                </a:solidFill>
              </a:rPr>
              <a:t>Sundrum</a:t>
            </a:r>
            <a:r>
              <a:rPr lang="en-US" sz="1600" dirty="0">
                <a:solidFill>
                  <a:srgbClr val="C00000"/>
                </a:solidFill>
              </a:rPr>
              <a:t>, 2409.07524. 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AEC339-9F92-F34E-18CE-CC76F6DBDAA2}"/>
              </a:ext>
            </a:extLst>
          </p:cNvPr>
          <p:cNvGrpSpPr/>
          <p:nvPr/>
        </p:nvGrpSpPr>
        <p:grpSpPr>
          <a:xfrm>
            <a:off x="11482519" y="1441995"/>
            <a:ext cx="639555" cy="1095374"/>
            <a:chOff x="9998419" y="3144625"/>
            <a:chExt cx="639555" cy="109537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D09D480-3C8C-4E84-B647-61315681F87D}"/>
                </a:ext>
              </a:extLst>
            </p:cNvPr>
            <p:cNvCxnSpPr/>
            <p:nvPr/>
          </p:nvCxnSpPr>
          <p:spPr>
            <a:xfrm flipV="1">
              <a:off x="9998419" y="3144625"/>
              <a:ext cx="0" cy="1095374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8AF200B-96D0-9D61-ED1B-235921885949}"/>
                </a:ext>
              </a:extLst>
            </p:cNvPr>
            <p:cNvSpPr txBox="1"/>
            <p:nvPr/>
          </p:nvSpPr>
          <p:spPr>
            <a:xfrm>
              <a:off x="10004467" y="355629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</a:t>
              </a:r>
            </a:p>
          </p:txBody>
        </p:sp>
      </p:grpSp>
      <p:cxnSp>
        <p:nvCxnSpPr>
          <p:cNvPr id="48" name="Connector: Curved 47">
            <a:extLst>
              <a:ext uri="{FF2B5EF4-FFF2-40B4-BE49-F238E27FC236}">
                <a16:creationId xmlns:a16="http://schemas.microsoft.com/office/drawing/2014/main" id="{13D55A70-807A-171A-BFED-50E25A246866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456635" y="3068984"/>
            <a:ext cx="381625" cy="202887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Connector: Curved 49">
            <a:extLst>
              <a:ext uri="{FF2B5EF4-FFF2-40B4-BE49-F238E27FC236}">
                <a16:creationId xmlns:a16="http://schemas.microsoft.com/office/drawing/2014/main" id="{0B5CC9A7-F316-8B37-64D0-B353F0B92DE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417047" y="2761917"/>
            <a:ext cx="429404" cy="200939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D5993FF7-9B02-7B81-C3F8-22F9C24D9A58}"/>
              </a:ext>
            </a:extLst>
          </p:cNvPr>
          <p:cNvSpPr txBox="1">
            <a:spLocks/>
          </p:cNvSpPr>
          <p:nvPr/>
        </p:nvSpPr>
        <p:spPr>
          <a:xfrm>
            <a:off x="838199" y="3809218"/>
            <a:ext cx="6813550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signal: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5C64899-F2C5-F7A0-0629-2F20A9DF48F3}"/>
              </a:ext>
            </a:extLst>
          </p:cNvPr>
          <p:cNvGrpSpPr/>
          <p:nvPr/>
        </p:nvGrpSpPr>
        <p:grpSpPr>
          <a:xfrm>
            <a:off x="7635558" y="829711"/>
            <a:ext cx="3791453" cy="2185400"/>
            <a:chOff x="7681738" y="829711"/>
            <a:chExt cx="3791453" cy="2185400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9450BC4-E761-901B-CA0A-0EFAA428A9D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60891" y="1370397"/>
              <a:ext cx="6250" cy="1310498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4A39B17-9C5D-D29D-AE73-464F16825B75}"/>
                </a:ext>
              </a:extLst>
            </p:cNvPr>
            <p:cNvCxnSpPr>
              <a:cxnSpLocks/>
            </p:cNvCxnSpPr>
            <p:nvPr/>
          </p:nvCxnSpPr>
          <p:spPr>
            <a:xfrm>
              <a:off x="8306836" y="1369384"/>
              <a:ext cx="506007" cy="107760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6E91BC-A115-BE8B-930E-3ECEAFF6A2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3700" y="1354415"/>
              <a:ext cx="0" cy="1077607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ACE3227-D6A7-CC5E-05F7-FE994B9AF044}"/>
                </a:ext>
              </a:extLst>
            </p:cNvPr>
            <p:cNvCxnSpPr/>
            <p:nvPr/>
          </p:nvCxnSpPr>
          <p:spPr>
            <a:xfrm>
              <a:off x="7727478" y="1369384"/>
              <a:ext cx="3499325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/>
                <p:nvPr/>
              </p:nvSpPr>
              <p:spPr>
                <a:xfrm>
                  <a:off x="8849357" y="829711"/>
                  <a:ext cx="150700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49357" y="829711"/>
                  <a:ext cx="1507002" cy="44929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/>
                <p:nvPr/>
              </p:nvSpPr>
              <p:spPr>
                <a:xfrm>
                  <a:off x="9425388" y="2565818"/>
                  <a:ext cx="44773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25388" y="2565818"/>
                  <a:ext cx="447732" cy="449293"/>
                </a:xfrm>
                <a:prstGeom prst="rect">
                  <a:avLst/>
                </a:prstGeom>
                <a:blipFill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CB4CF1B3-A5F0-E443-A494-61B85F7B4FB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919094" y="2465461"/>
              <a:ext cx="1545167" cy="273121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564697D3-30AC-3458-E807-BC8D415E9F69}"/>
                </a:ext>
              </a:extLst>
            </p:cNvPr>
            <p:cNvSpPr/>
            <p:nvPr/>
          </p:nvSpPr>
          <p:spPr>
            <a:xfrm>
              <a:off x="10470152" y="2670646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4BFF986-F41F-39CD-3475-5F0DBDB31E93}"/>
                </a:ext>
              </a:extLst>
            </p:cNvPr>
            <p:cNvSpPr/>
            <p:nvPr/>
          </p:nvSpPr>
          <p:spPr>
            <a:xfrm>
              <a:off x="8738334" y="2356609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284E2E6-6AF5-9BA2-8FCC-FA9DFE26552D}"/>
                    </a:ext>
                  </a:extLst>
                </p:cNvPr>
                <p:cNvSpPr txBox="1"/>
                <p:nvPr/>
              </p:nvSpPr>
              <p:spPr>
                <a:xfrm>
                  <a:off x="7681738" y="1893219"/>
                  <a:ext cx="9352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6284E2E6-6AF5-9BA2-8FCC-FA9DFE26552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1738" y="1893219"/>
                  <a:ext cx="935256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9182A17-78F9-3A62-2AA9-7665869F138D}"/>
                    </a:ext>
                  </a:extLst>
                </p:cNvPr>
                <p:cNvSpPr txBox="1"/>
                <p:nvPr/>
              </p:nvSpPr>
              <p:spPr>
                <a:xfrm>
                  <a:off x="8828207" y="192465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09182A17-78F9-3A62-2AA9-7665869F138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8207" y="1924650"/>
                  <a:ext cx="940579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5CEF28F-84C0-39BC-BADC-F9A1B62366DD}"/>
                    </a:ext>
                  </a:extLst>
                </p:cNvPr>
                <p:cNvSpPr txBox="1"/>
                <p:nvPr/>
              </p:nvSpPr>
              <p:spPr>
                <a:xfrm>
                  <a:off x="10532612" y="192653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B5CEF28F-84C0-39BC-BADC-F9A1B62366D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2612" y="1926530"/>
                  <a:ext cx="940579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33680D-DDDC-DF82-E69A-EB675F55357E}"/>
                  </a:ext>
                </a:extLst>
              </p:cNvPr>
              <p:cNvSpPr txBox="1"/>
              <p:nvPr/>
            </p:nvSpPr>
            <p:spPr>
              <a:xfrm>
                <a:off x="8169802" y="3175717"/>
                <a:ext cx="722955" cy="386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3333680D-DDDC-DF82-E69A-EB675F5535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802" y="3175717"/>
                <a:ext cx="722955" cy="386644"/>
              </a:xfrm>
              <a:prstGeom prst="rect">
                <a:avLst/>
              </a:prstGeom>
              <a:blipFill>
                <a:blip r:embed="rId7"/>
                <a:stretch>
                  <a:fillRect l="-1008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8F5D64E-35FD-170C-4417-55DB63C1A70D}"/>
                  </a:ext>
                </a:extLst>
              </p:cNvPr>
              <p:cNvSpPr txBox="1"/>
              <p:nvPr/>
            </p:nvSpPr>
            <p:spPr>
              <a:xfrm>
                <a:off x="10422564" y="3452147"/>
                <a:ext cx="722955" cy="386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48F5D64E-35FD-170C-4417-55DB63C1A7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564" y="3452147"/>
                <a:ext cx="722955" cy="386644"/>
              </a:xfrm>
              <a:prstGeom prst="rect">
                <a:avLst/>
              </a:prstGeom>
              <a:blipFill>
                <a:blip r:embed="rId8"/>
                <a:stretch>
                  <a:fillRect l="-10169" t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4BCBD05-1E8E-FE6D-3C85-DF332BD4D251}"/>
                  </a:ext>
                </a:extLst>
              </p:cNvPr>
              <p:cNvSpPr txBox="1"/>
              <p:nvPr/>
            </p:nvSpPr>
            <p:spPr>
              <a:xfrm>
                <a:off x="7106168" y="3532267"/>
                <a:ext cx="1313886" cy="94641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ct val="150000"/>
                  </a:lnSpc>
                  <a:spcAft>
                    <a:spcPts val="6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m:rPr>
                          <m:aln/>
                        </m:rP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</m:oMath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  <m:box>
                        <m:box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boxPr>
                        <m:e>
                          <m:r>
                            <m:rPr>
                              <m:aln/>
                            </m:r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≔</m:t>
                          </m:r>
                        </m:e>
                      </m:box>
                      <m:acc>
                        <m:accPr>
                          <m:chr m:val="̇"/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acc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/</m:t>
                      </m:r>
                      <m:r>
                        <m:rPr>
                          <m:sty m:val="p"/>
                        </m:rPr>
                        <a:rPr lang="en-US" b="0" i="0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</a:rPr>
                        <m:t>Λ</m:t>
                      </m:r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4BCBD05-1E8E-FE6D-3C85-DF332BD4D2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6168" y="3532267"/>
                <a:ext cx="1313886" cy="94641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0EA6CA2A-545C-0F37-3943-D55B29144581}"/>
              </a:ext>
            </a:extLst>
          </p:cNvPr>
          <p:cNvSpPr/>
          <p:nvPr/>
        </p:nvSpPr>
        <p:spPr>
          <a:xfrm>
            <a:off x="7040071" y="3428629"/>
            <a:ext cx="1111258" cy="116619"/>
          </a:xfrm>
          <a:custGeom>
            <a:avLst/>
            <a:gdLst>
              <a:gd name="connsiteX0" fmla="*/ 0 w 1200727"/>
              <a:gd name="connsiteY0" fmla="*/ 36945 h 66991"/>
              <a:gd name="connsiteX1" fmla="*/ 1200727 w 1200727"/>
              <a:gd name="connsiteY1" fmla="*/ 0 h 66991"/>
              <a:gd name="connsiteX0" fmla="*/ 0 w 1200727"/>
              <a:gd name="connsiteY0" fmla="*/ 36945 h 77623"/>
              <a:gd name="connsiteX1" fmla="*/ 1200727 w 1200727"/>
              <a:gd name="connsiteY1" fmla="*/ 0 h 77623"/>
              <a:gd name="connsiteX0" fmla="*/ 0 w 1200727"/>
              <a:gd name="connsiteY0" fmla="*/ 36945 h 102387"/>
              <a:gd name="connsiteX1" fmla="*/ 1200727 w 1200727"/>
              <a:gd name="connsiteY1" fmla="*/ 0 h 102387"/>
              <a:gd name="connsiteX0" fmla="*/ 0 w 1108363"/>
              <a:gd name="connsiteY0" fmla="*/ 83127 h 132206"/>
              <a:gd name="connsiteX1" fmla="*/ 1108363 w 1108363"/>
              <a:gd name="connsiteY1" fmla="*/ 0 h 132206"/>
              <a:gd name="connsiteX0" fmla="*/ 0 w 1025235"/>
              <a:gd name="connsiteY0" fmla="*/ 1228436 h 1233844"/>
              <a:gd name="connsiteX1" fmla="*/ 1025235 w 1025235"/>
              <a:gd name="connsiteY1" fmla="*/ 0 h 1233844"/>
              <a:gd name="connsiteX0" fmla="*/ 0 w 1025235"/>
              <a:gd name="connsiteY0" fmla="*/ 1228436 h 1228436"/>
              <a:gd name="connsiteX1" fmla="*/ 1025235 w 1025235"/>
              <a:gd name="connsiteY1" fmla="*/ 0 h 1228436"/>
              <a:gd name="connsiteX0" fmla="*/ 0 w 1025235"/>
              <a:gd name="connsiteY0" fmla="*/ 1228436 h 1228436"/>
              <a:gd name="connsiteX1" fmla="*/ 1025235 w 1025235"/>
              <a:gd name="connsiteY1" fmla="*/ 0 h 1228436"/>
              <a:gd name="connsiteX0" fmla="*/ 0 w 1130325"/>
              <a:gd name="connsiteY0" fmla="*/ 1352634 h 1352634"/>
              <a:gd name="connsiteX1" fmla="*/ 1130325 w 1130325"/>
              <a:gd name="connsiteY1" fmla="*/ 0 h 1352634"/>
              <a:gd name="connsiteX0" fmla="*/ 0 w 1225862"/>
              <a:gd name="connsiteY0" fmla="*/ 50735 h 244967"/>
              <a:gd name="connsiteX1" fmla="*/ 1225862 w 1225862"/>
              <a:gd name="connsiteY1" fmla="*/ 83381 h 244967"/>
              <a:gd name="connsiteX0" fmla="*/ 0 w 1225862"/>
              <a:gd name="connsiteY0" fmla="*/ 0 h 270406"/>
              <a:gd name="connsiteX1" fmla="*/ 1225862 w 1225862"/>
              <a:gd name="connsiteY1" fmla="*/ 32646 h 270406"/>
              <a:gd name="connsiteX0" fmla="*/ 0 w 1101664"/>
              <a:gd name="connsiteY0" fmla="*/ 167981 h 317471"/>
              <a:gd name="connsiteX1" fmla="*/ 1101664 w 1101664"/>
              <a:gd name="connsiteY1" fmla="*/ 0 h 317471"/>
              <a:gd name="connsiteX0" fmla="*/ 0 w 1101664"/>
              <a:gd name="connsiteY0" fmla="*/ 167981 h 224974"/>
              <a:gd name="connsiteX1" fmla="*/ 1101664 w 1101664"/>
              <a:gd name="connsiteY1" fmla="*/ 0 h 224974"/>
              <a:gd name="connsiteX0" fmla="*/ 0 w 1101664"/>
              <a:gd name="connsiteY0" fmla="*/ 167981 h 204389"/>
              <a:gd name="connsiteX1" fmla="*/ 1101664 w 1101664"/>
              <a:gd name="connsiteY1" fmla="*/ 0 h 204389"/>
              <a:gd name="connsiteX0" fmla="*/ 0 w 1101664"/>
              <a:gd name="connsiteY0" fmla="*/ 167981 h 176963"/>
              <a:gd name="connsiteX1" fmla="*/ 1101664 w 1101664"/>
              <a:gd name="connsiteY1" fmla="*/ 0 h 176963"/>
              <a:gd name="connsiteX0" fmla="*/ 0 w 1092111"/>
              <a:gd name="connsiteY0" fmla="*/ 129766 h 144145"/>
              <a:gd name="connsiteX1" fmla="*/ 1092111 w 1092111"/>
              <a:gd name="connsiteY1" fmla="*/ 0 h 144145"/>
              <a:gd name="connsiteX0" fmla="*/ 0 w 1149433"/>
              <a:gd name="connsiteY0" fmla="*/ 91552 h 116511"/>
              <a:gd name="connsiteX1" fmla="*/ 1149433 w 1149433"/>
              <a:gd name="connsiteY1" fmla="*/ 0 h 116511"/>
              <a:gd name="connsiteX0" fmla="*/ 0 w 1149433"/>
              <a:gd name="connsiteY0" fmla="*/ 91552 h 120625"/>
              <a:gd name="connsiteX1" fmla="*/ 1149433 w 1149433"/>
              <a:gd name="connsiteY1" fmla="*/ 0 h 120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9433" h="120625">
                <a:moveTo>
                  <a:pt x="0" y="91552"/>
                </a:moveTo>
                <a:cubicBezTo>
                  <a:pt x="296946" y="131859"/>
                  <a:pt x="975974" y="152387"/>
                  <a:pt x="1149433" y="0"/>
                </a:cubicBezTo>
              </a:path>
            </a:pathLst>
          </a:custGeom>
          <a:ln w="38100">
            <a:tailEnd type="triangle" w="lg" len="lg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B3BB655-8831-49AA-AB84-C9DE9F86F1A9}"/>
                  </a:ext>
                </a:extLst>
              </p:cNvPr>
              <p:cNvSpPr txBox="1"/>
              <p:nvPr/>
            </p:nvSpPr>
            <p:spPr>
              <a:xfrm>
                <a:off x="1064682" y="3170753"/>
                <a:ext cx="6176627" cy="4759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∇</m:t>
                            </m:r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d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p>
                    </m:sSup>
                    <m: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p>
                      <m:sSupPr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2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DB3BB655-8831-49AA-AB84-C9DE9F86F1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682" y="3170753"/>
                <a:ext cx="6176627" cy="475900"/>
              </a:xfrm>
              <a:prstGeom prst="rect">
                <a:avLst/>
              </a:prstGeom>
              <a:blipFill>
                <a:blip r:embed="rId10"/>
                <a:stretch>
                  <a:fillRect l="-296" b="-897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CC273BC-0C62-6D7D-C312-237678116D54}"/>
                  </a:ext>
                </a:extLst>
              </p:cNvPr>
              <p:cNvSpPr txBox="1"/>
              <p:nvPr/>
            </p:nvSpPr>
            <p:spPr>
              <a:xfrm>
                <a:off x="1110862" y="4169492"/>
                <a:ext cx="4373184" cy="10567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sub>
                          </m:sSub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nor/>
                                </m:rPr>
                                <a:rPr lang="en-US" sz="240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𝐤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sub>
                          </m:sSub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𝑘</m:t>
                                      </m:r>
                                    </m:e>
                                    <m:sub>
                                      <m:r>
                                        <a:rPr lang="en-US" sz="24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d>
                                <m:dPr>
                                  <m:ctrlP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𝜆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en-US" sz="24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CC273BC-0C62-6D7D-C312-237678116D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10862" y="4169492"/>
                <a:ext cx="4373184" cy="105676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FFF0F2-5918-6B93-E166-ED6AA7138FD9}"/>
                  </a:ext>
                </a:extLst>
              </p:cNvPr>
              <p:cNvSpPr txBox="1"/>
              <p:nvPr/>
            </p:nvSpPr>
            <p:spPr>
              <a:xfrm>
                <a:off x="1785011" y="5375967"/>
                <a:ext cx="6475645" cy="5280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sz="2800" dirty="0">
                    <a:solidFill>
                      <a:schemeClr val="accent5"/>
                    </a:solidFill>
                  </a:rPr>
                  <a:t> can be as high as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60</m:t>
                    </m:r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≈4×</m:t>
                    </m:r>
                    <m:sSup>
                      <m:sSupPr>
                        <m:ctrlPr>
                          <a:rPr lang="en-US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sup>
                    </m:sSup>
                    <m:r>
                      <a:rPr lang="en-US" sz="2800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800" b="0" i="0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US" sz="2800" dirty="0">
                    <a:solidFill>
                      <a:schemeClr val="accent5"/>
                    </a:solidFill>
                  </a:rPr>
                  <a:t>!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AFFF0F2-5918-6B93-E166-ED6AA7138F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85011" y="5375967"/>
                <a:ext cx="6475645" cy="528093"/>
              </a:xfrm>
              <a:prstGeom prst="rect">
                <a:avLst/>
              </a:prstGeom>
              <a:blipFill>
                <a:blip r:embed="rId12"/>
                <a:stretch>
                  <a:fillRect t="-10345" b="-321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2CCD7DE9-7C86-9C0E-C504-C64834393054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 t="8266"/>
          <a:stretch/>
        </p:blipFill>
        <p:spPr>
          <a:xfrm>
            <a:off x="8604302" y="4058274"/>
            <a:ext cx="3163987" cy="192671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1BE4893-FA85-A024-101C-30A777654C92}"/>
              </a:ext>
            </a:extLst>
          </p:cNvPr>
          <p:cNvSpPr txBox="1"/>
          <p:nvPr/>
        </p:nvSpPr>
        <p:spPr>
          <a:xfrm>
            <a:off x="11127971" y="5854209"/>
            <a:ext cx="8931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000" dirty="0"/>
              <a:t> </a:t>
            </a:r>
            <a:r>
              <a:rPr lang="en-US" sz="2000" dirty="0"/>
              <a:t>2k</a:t>
            </a:r>
            <a:r>
              <a:rPr lang="en-US" sz="2000" baseline="-25000" dirty="0"/>
              <a:t>1</a:t>
            </a:r>
            <a:r>
              <a:rPr lang="en-US" sz="2000" dirty="0"/>
              <a:t>/k</a:t>
            </a:r>
            <a:r>
              <a:rPr lang="en-US" sz="2000" baseline="-250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6427646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53CE96-E8AC-57CE-5F8D-54A197EF2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6813549" cy="1325563"/>
          </a:xfrm>
        </p:spPr>
        <p:txBody>
          <a:bodyPr/>
          <a:lstStyle/>
          <a:p>
            <a:r>
              <a:rPr lang="en-US" dirty="0"/>
              <a:t>Chemical potential at 1-loop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6C5A82-9F07-6034-2EFE-B401A4C71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4"/>
            <a:ext cx="6487371" cy="3180293"/>
          </a:xfrm>
          <a:ln>
            <a:noFill/>
          </a:ln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Particles carrying nontrivial quantum numbers can only be produced at 1-loop level: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000" dirty="0">
                <a:solidFill>
                  <a:srgbClr val="7030A0"/>
                </a:solidFill>
              </a:rPr>
              <a:t>New charged particles from SUSY, GUT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000" dirty="0">
                <a:solidFill>
                  <a:srgbClr val="7030A0"/>
                </a:solidFill>
              </a:rPr>
              <a:t>Heavy sterile neutrinos (spins)</a:t>
            </a:r>
          </a:p>
          <a:p>
            <a:pPr lvl="1">
              <a:lnSpc>
                <a:spcPct val="110000"/>
              </a:lnSpc>
              <a:spcBef>
                <a:spcPts val="1200"/>
              </a:spcBef>
            </a:pPr>
            <a:r>
              <a:rPr lang="en-US" sz="2000" dirty="0">
                <a:solidFill>
                  <a:srgbClr val="7030A0"/>
                </a:solidFill>
              </a:rPr>
              <a:t>...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We study a simple extension of the tree-level model: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endParaRPr lang="en-US" sz="24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AEC339-9F92-F34E-18CE-CC76F6DBDAA2}"/>
              </a:ext>
            </a:extLst>
          </p:cNvPr>
          <p:cNvGrpSpPr/>
          <p:nvPr/>
        </p:nvGrpSpPr>
        <p:grpSpPr>
          <a:xfrm>
            <a:off x="11482519" y="1441995"/>
            <a:ext cx="639555" cy="1095374"/>
            <a:chOff x="9998419" y="3144625"/>
            <a:chExt cx="639555" cy="1095374"/>
          </a:xfrm>
        </p:grpSpPr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D09D480-3C8C-4E84-B647-61315681F87D}"/>
                </a:ext>
              </a:extLst>
            </p:cNvPr>
            <p:cNvCxnSpPr/>
            <p:nvPr/>
          </p:nvCxnSpPr>
          <p:spPr>
            <a:xfrm flipV="1">
              <a:off x="9998419" y="3144625"/>
              <a:ext cx="0" cy="1095374"/>
            </a:xfrm>
            <a:prstGeom prst="straightConnector1">
              <a:avLst/>
            </a:prstGeom>
            <a:ln w="28575">
              <a:solidFill>
                <a:schemeClr val="tx1">
                  <a:lumMod val="50000"/>
                  <a:lumOff val="50000"/>
                </a:schemeClr>
              </a:solidFill>
              <a:tailEnd type="triangl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8AF200B-96D0-9D61-ED1B-235921885949}"/>
                </a:ext>
              </a:extLst>
            </p:cNvPr>
            <p:cNvSpPr txBox="1"/>
            <p:nvPr/>
          </p:nvSpPr>
          <p:spPr>
            <a:xfrm>
              <a:off x="10004467" y="3556296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time</a:t>
              </a:r>
            </a:p>
          </p:txBody>
        </p:sp>
      </p:grpSp>
      <p:cxnSp>
        <p:nvCxnSpPr>
          <p:cNvPr id="23" name="Connector: Curved 22">
            <a:extLst>
              <a:ext uri="{FF2B5EF4-FFF2-40B4-BE49-F238E27FC236}">
                <a16:creationId xmlns:a16="http://schemas.microsoft.com/office/drawing/2014/main" id="{8ECBC462-1CA4-34F4-977F-93CA68C029AE}"/>
              </a:ext>
            </a:extLst>
          </p:cNvPr>
          <p:cNvCxnSpPr>
            <a:cxnSpLocks/>
          </p:cNvCxnSpPr>
          <p:nvPr/>
        </p:nvCxnSpPr>
        <p:spPr>
          <a:xfrm rot="16200000" flipV="1">
            <a:off x="10456635" y="3068984"/>
            <a:ext cx="381625" cy="202887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Connector: Curved 25">
            <a:extLst>
              <a:ext uri="{FF2B5EF4-FFF2-40B4-BE49-F238E27FC236}">
                <a16:creationId xmlns:a16="http://schemas.microsoft.com/office/drawing/2014/main" id="{F6EEB766-7802-C6DB-7ACE-E2DA374C7AFB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417047" y="2761917"/>
            <a:ext cx="429404" cy="200939"/>
          </a:xfrm>
          <a:prstGeom prst="curvedConnector3">
            <a:avLst>
              <a:gd name="adj1" fmla="val 50000"/>
            </a:avLst>
          </a:prstGeom>
          <a:ln w="28575">
            <a:solidFill>
              <a:schemeClr val="accent4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Content Placeholder 2">
            <a:extLst>
              <a:ext uri="{FF2B5EF4-FFF2-40B4-BE49-F238E27FC236}">
                <a16:creationId xmlns:a16="http://schemas.microsoft.com/office/drawing/2014/main" id="{210F8B34-F145-F361-EE5A-D79F461405E1}"/>
              </a:ext>
            </a:extLst>
          </p:cNvPr>
          <p:cNvSpPr txBox="1">
            <a:spLocks/>
          </p:cNvSpPr>
          <p:nvPr/>
        </p:nvSpPr>
        <p:spPr>
          <a:xfrm>
            <a:off x="7569902" y="4448274"/>
            <a:ext cx="4214438" cy="1815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accent2"/>
                </a:solidFill>
              </a:rPr>
              <a:t>Loop diagrams are hard to evaluate in general.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dirty="0">
                <a:solidFill>
                  <a:schemeClr val="accent2"/>
                </a:solidFill>
              </a:rPr>
              <a:t>Estimations have been made but are unjustified.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D4CE6E2-8656-0E79-D449-E5B6136E9A2C}"/>
              </a:ext>
            </a:extLst>
          </p:cNvPr>
          <p:cNvGrpSpPr/>
          <p:nvPr/>
        </p:nvGrpSpPr>
        <p:grpSpPr>
          <a:xfrm>
            <a:off x="7635558" y="829711"/>
            <a:ext cx="3791453" cy="2604333"/>
            <a:chOff x="7681738" y="829711"/>
            <a:chExt cx="3791453" cy="2604333"/>
          </a:xfrm>
        </p:grpSpPr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3176A85D-3C83-DA6D-889A-503927F30F01}"/>
                </a:ext>
              </a:extLst>
            </p:cNvPr>
            <p:cNvSpPr/>
            <p:nvPr/>
          </p:nvSpPr>
          <p:spPr>
            <a:xfrm>
              <a:off x="8836897" y="1830243"/>
              <a:ext cx="1911911" cy="1176193"/>
            </a:xfrm>
            <a:prstGeom prst="arc">
              <a:avLst>
                <a:gd name="adj1" fmla="val 1602804"/>
                <a:gd name="adj2" fmla="val 10431728"/>
              </a:avLst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49450BC4-E761-901B-CA0A-0EFAA428A9DF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10560891" y="1370397"/>
              <a:ext cx="6250" cy="1310498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A4A39B17-9C5D-D29D-AE73-464F16825B75}"/>
                </a:ext>
              </a:extLst>
            </p:cNvPr>
            <p:cNvCxnSpPr>
              <a:cxnSpLocks/>
            </p:cNvCxnSpPr>
            <p:nvPr/>
          </p:nvCxnSpPr>
          <p:spPr>
            <a:xfrm>
              <a:off x="8306836" y="1369384"/>
              <a:ext cx="506007" cy="1077606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C6E91BC-A115-BE8B-930E-3ECEAFF6A29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33700" y="1354415"/>
              <a:ext cx="0" cy="1077607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ACE3227-D6A7-CC5E-05F7-FE994B9AF044}"/>
                </a:ext>
              </a:extLst>
            </p:cNvPr>
            <p:cNvCxnSpPr/>
            <p:nvPr/>
          </p:nvCxnSpPr>
          <p:spPr>
            <a:xfrm>
              <a:off x="7727478" y="1369384"/>
              <a:ext cx="3499325" cy="0"/>
            </a:xfrm>
            <a:prstGeom prst="line">
              <a:avLst/>
            </a:prstGeom>
            <a:ln w="38100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/>
                <p:nvPr/>
              </p:nvSpPr>
              <p:spPr>
                <a:xfrm>
                  <a:off x="8849357" y="829711"/>
                  <a:ext cx="1507002" cy="449293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⟨"/>
                            <m:endChr m:val="⟩"/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  <m:r>
                              <m:rPr>
                                <m:nor/>
                              </m:rPr>
                              <a:rPr lang="en-US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𝜙</m:t>
                            </m:r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D448B1D-084C-245E-D14B-0F9A01181D4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49357" y="829711"/>
                  <a:ext cx="1507002" cy="449293"/>
                </a:xfrm>
                <a:prstGeom prst="rect">
                  <a:avLst/>
                </a:prstGeom>
                <a:blipFill>
                  <a:blip r:embed="rId2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/>
                <p:nvPr/>
              </p:nvSpPr>
              <p:spPr>
                <a:xfrm>
                  <a:off x="9469931" y="3064712"/>
                  <a:ext cx="5067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A779521-9B3E-B48B-1D33-9948702C46F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9931" y="3064712"/>
                  <a:ext cx="506741" cy="369332"/>
                </a:xfrm>
                <a:prstGeom prst="rect">
                  <a:avLst/>
                </a:prstGeom>
                <a:blipFill>
                  <a:blip r:embed="rId3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Arc 7">
              <a:extLst>
                <a:ext uri="{FF2B5EF4-FFF2-40B4-BE49-F238E27FC236}">
                  <a16:creationId xmlns:a16="http://schemas.microsoft.com/office/drawing/2014/main" id="{78480071-EFC3-79C3-550E-CEE5AEA1C58B}"/>
                </a:ext>
              </a:extLst>
            </p:cNvPr>
            <p:cNvSpPr/>
            <p:nvPr/>
          </p:nvSpPr>
          <p:spPr>
            <a:xfrm rot="10800000">
              <a:off x="8669989" y="2214382"/>
              <a:ext cx="1861763" cy="1077607"/>
            </a:xfrm>
            <a:prstGeom prst="arc">
              <a:avLst>
                <a:gd name="adj1" fmla="val 1602804"/>
                <a:gd name="adj2" fmla="val 10614124"/>
              </a:avLst>
            </a:prstGeom>
            <a:ln w="57150">
              <a:solidFill>
                <a:schemeClr val="accent5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4BFF986-F41F-39CD-3475-5F0DBDB31E93}"/>
                </a:ext>
              </a:extLst>
            </p:cNvPr>
            <p:cNvSpPr/>
            <p:nvPr/>
          </p:nvSpPr>
          <p:spPr>
            <a:xfrm>
              <a:off x="8738334" y="2356609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C8ED9ED-2C0F-D79A-F1FD-8105E69AA16B}"/>
                </a:ext>
              </a:extLst>
            </p:cNvPr>
            <p:cNvSpPr/>
            <p:nvPr/>
          </p:nvSpPr>
          <p:spPr>
            <a:xfrm>
              <a:off x="10470511" y="2680895"/>
              <a:ext cx="180760" cy="180760"/>
            </a:xfrm>
            <a:prstGeom prst="ellipse">
              <a:avLst/>
            </a:prstGeom>
            <a:solidFill>
              <a:schemeClr val="accent5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7D9A071-41BC-BFCD-097E-30B9ED94A062}"/>
                    </a:ext>
                  </a:extLst>
                </p:cNvPr>
                <p:cNvSpPr txBox="1"/>
                <p:nvPr/>
              </p:nvSpPr>
              <p:spPr>
                <a:xfrm>
                  <a:off x="9469931" y="1783258"/>
                  <a:ext cx="506741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Sup>
                          <m:sSubSup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  <m:sup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</m:sup>
                        </m:sSubSup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47D9A071-41BC-BFCD-097E-30B9ED94A06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469931" y="1783258"/>
                  <a:ext cx="506741" cy="369332"/>
                </a:xfrm>
                <a:prstGeom prst="rect">
                  <a:avLst/>
                </a:prstGeom>
                <a:blipFill>
                  <a:blip r:embed="rId4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DE3AB95-E5C7-C2FB-1917-F6B3539DFC03}"/>
                    </a:ext>
                  </a:extLst>
                </p:cNvPr>
                <p:cNvSpPr txBox="1"/>
                <p:nvPr/>
              </p:nvSpPr>
              <p:spPr>
                <a:xfrm>
                  <a:off x="7681738" y="1893219"/>
                  <a:ext cx="9352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sz="18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18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sz="18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5DE3AB95-E5C7-C2FB-1917-F6B3539DFC0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681738" y="1893219"/>
                  <a:ext cx="935256" cy="369332"/>
                </a:xfrm>
                <a:prstGeom prst="rect">
                  <a:avLst/>
                </a:prstGeom>
                <a:blipFill>
                  <a:blip r:embed="rId5"/>
                  <a:stretch>
                    <a:fillRect b="-13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4569BB4-5B45-753B-7B58-9D1FB66D16E1}"/>
                    </a:ext>
                  </a:extLst>
                </p:cNvPr>
                <p:cNvSpPr txBox="1"/>
                <p:nvPr/>
              </p:nvSpPr>
              <p:spPr>
                <a:xfrm>
                  <a:off x="8828207" y="1398179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84569BB4-5B45-753B-7B58-9D1FB66D16E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28207" y="1398179"/>
                  <a:ext cx="940579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9F1DC53-8750-5754-44B9-F1A183E7A0D8}"/>
                    </a:ext>
                  </a:extLst>
                </p:cNvPr>
                <p:cNvSpPr txBox="1"/>
                <p:nvPr/>
              </p:nvSpPr>
              <p:spPr>
                <a:xfrm>
                  <a:off x="10532612" y="1926530"/>
                  <a:ext cx="9405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nor/>
                          </m:rPr>
                          <a:rPr lang="en-US" sz="180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r>
                          <a:rPr lang="en-US" sz="1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US" dirty="0">
                    <a:solidFill>
                      <a:schemeClr val="tx1"/>
                    </a:solidFill>
                  </a:endParaRPr>
                </a:p>
              </p:txBody>
            </p:sp>
          </mc:Choice>
          <mc:Fallback xmlns=""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9F1DC53-8750-5754-44B9-F1A183E7A0D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532612" y="1926530"/>
                  <a:ext cx="940579" cy="369332"/>
                </a:xfrm>
                <a:prstGeom prst="rect">
                  <a:avLst/>
                </a:prstGeom>
                <a:blipFill>
                  <a:blip r:embed="rId7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D161D4-6DA1-916C-5C6B-61BAEF3BC2EA}"/>
                  </a:ext>
                </a:extLst>
              </p:cNvPr>
              <p:cNvSpPr txBox="1"/>
              <p:nvPr/>
            </p:nvSpPr>
            <p:spPr>
              <a:xfrm>
                <a:off x="8169802" y="3175717"/>
                <a:ext cx="722955" cy="386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A9D161D4-6DA1-916C-5C6B-61BAEF3BC2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69802" y="3175717"/>
                <a:ext cx="722955" cy="386644"/>
              </a:xfrm>
              <a:prstGeom prst="rect">
                <a:avLst/>
              </a:prstGeom>
              <a:blipFill>
                <a:blip r:embed="rId8"/>
                <a:stretch>
                  <a:fillRect l="-10084" t="-15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01D124-CCDA-0431-7438-BA2A0E1B1622}"/>
                  </a:ext>
                </a:extLst>
              </p:cNvPr>
              <p:cNvSpPr txBox="1"/>
              <p:nvPr/>
            </p:nvSpPr>
            <p:spPr>
              <a:xfrm>
                <a:off x="10422564" y="3452147"/>
                <a:ext cx="722955" cy="3866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r>
                            <a:rPr lang="en-US" sz="240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EF01D124-CCDA-0431-7438-BA2A0E1B16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2564" y="3452147"/>
                <a:ext cx="722955" cy="386644"/>
              </a:xfrm>
              <a:prstGeom prst="rect">
                <a:avLst/>
              </a:prstGeom>
              <a:blipFill>
                <a:blip r:embed="rId9"/>
                <a:stretch>
                  <a:fillRect l="-10169" t="-15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DC89FD-E3B8-8E05-283D-5C81753ACC58}"/>
                  </a:ext>
                </a:extLst>
              </p:cNvPr>
              <p:cNvSpPr txBox="1"/>
              <p:nvPr/>
            </p:nvSpPr>
            <p:spPr>
              <a:xfrm>
                <a:off x="1005839" y="4904509"/>
                <a:ext cx="5090161" cy="1228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m:rPr>
                        <m:aln/>
                      </m:rPr>
                      <a:rPr lang="en-US" sz="24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limLoc m:val="subSup"/>
                        <m:ctrl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sz="2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  <m:e>
                        <m:d>
                          <m:d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US" sz="240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∇</m:t>
                                    </m:r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  <m:sub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  <m:sSup>
                              <m:sSupPr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begChr m:val="|"/>
                                    <m:endChr m:val="|"/>
                                    <m:ctrlPr>
                                      <a:rPr lang="en-US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𝜒</m:t>
                                        </m:r>
                                      </m:e>
                                      <m:sub>
                                        <m:r>
                                          <a:rPr lang="en-US" sz="2400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</m:e>
                                </m:d>
                              </m:e>
                              <m:sup>
                                <m:r>
                                  <a:rPr lang="en-US" sz="24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e>
                    </m:nary>
                  </m:oMath>
                </a14:m>
                <a:br>
                  <a:rPr lang="en-US" sz="2400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</a:br>
                <a:r>
                  <a:rPr lang="en-US" sz="2400" b="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         </a:t>
                </a:r>
                <a14:m>
                  <m:oMath xmlns:m="http://schemas.openxmlformats.org/officeDocument/2006/math">
                    <m:r>
                      <m:rPr>
                        <m:aln/>
                      </m:rP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p>
                    </m:sSup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p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bSup>
                      <m:sSub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  <m: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/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Λ</m:t>
                        </m:r>
                      </m:sup>
                    </m:sSup>
                  </m:oMath>
                </a14:m>
                <a:endParaRPr lang="en-US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48DC89FD-E3B8-8E05-283D-5C81753ACC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5839" y="4904509"/>
                <a:ext cx="5090161" cy="1228221"/>
              </a:xfrm>
              <a:prstGeom prst="rect">
                <a:avLst/>
              </a:prstGeom>
              <a:blipFill>
                <a:blip r:embed="rId10"/>
                <a:stretch>
                  <a:fillRect b="-29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635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C477115E41184B9C39A0C48054542F" ma:contentTypeVersion="0" ma:contentTypeDescription="Create a new document." ma:contentTypeScope="" ma:versionID="bc3aa50bda1365bfb584995b18966dc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a7eb9f42e51024b69472115406714a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725C6AC-E36D-492E-B17D-0E4F0309C257}">
  <ds:schemaRefs>
    <ds:schemaRef ds:uri="http://schemas.microsoft.com/office/2006/metadata/properties"/>
    <ds:schemaRef ds:uri="http://www.w3.org/2000/xmlns/"/>
  </ds:schemaRefs>
</ds:datastoreItem>
</file>

<file path=customXml/itemProps2.xml><?xml version="1.0" encoding="utf-8"?>
<ds:datastoreItem xmlns:ds="http://schemas.openxmlformats.org/officeDocument/2006/customXml" ds:itemID="{D9A39E9F-E001-4F98-AD35-D9DE023667F8}">
  <ds:schemaRefs>
    <ds:schemaRef ds:uri="http://schemas.microsoft.com/office/2006/metadata/contentType"/>
    <ds:schemaRef ds:uri="http://schemas.microsoft.com/office/2006/metadata/properties/metaAttributes"/>
    <ds:schemaRef ds:uri="http://www.w3.org/2000/xmlns/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A0C52E70-4A0D-4C9A-BC8B-A1DEF80CF7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478</TotalTime>
  <Words>912</Words>
  <Application>Microsoft Office PowerPoint</Application>
  <PresentationFormat>Widescreen</PresentationFormat>
  <Paragraphs>193</Paragraphs>
  <Slides>18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Cosmological collider for charged particles</vt:lpstr>
      <vt:lpstr>Cosmological collider physics</vt:lpstr>
      <vt:lpstr>Cosmological observables (“Detectors”)</vt:lpstr>
      <vt:lpstr>Inflation</vt:lpstr>
      <vt:lpstr>Primordial fluctuations</vt:lpstr>
      <vt:lpstr>Resonance signal</vt:lpstr>
      <vt:lpstr>Boltzmann suppression</vt:lpstr>
      <vt:lpstr>Chemical potential</vt:lpstr>
      <vt:lpstr>Chemical potential at 1-loop</vt:lpstr>
      <vt:lpstr>Conquering loops</vt:lpstr>
      <vt:lpstr>Conquering loops</vt:lpstr>
      <vt:lpstr>Signal</vt:lpstr>
      <vt:lpstr>Results</vt:lpstr>
      <vt:lpstr>Conclusion</vt:lpstr>
      <vt:lpstr>Thank you!</vt:lpstr>
      <vt:lpstr>Supplement: 21-cm tomography</vt:lpstr>
      <vt:lpstr>Supplement: Analytic background</vt:lpstr>
      <vt:lpstr>Supplement: Constraints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Cosmological collider for charged particles</dc:title>
  <dc:creator>Zhaohui Xu</dc:creator>
  <cp:lastModifiedBy>Zhaohui Xu</cp:lastModifiedBy>
  <cp:revision>11</cp:revision>
  <dcterms:created xsi:type="dcterms:W3CDTF">2025-05-12T01:15:08Z</dcterms:created>
  <dcterms:modified xsi:type="dcterms:W3CDTF">2025-05-19T14:59:01Z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0x010100F1C477115E41184B9C39A0C48054542F</vt:lpwstr>
  </property>
</Properties>
</file>