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3" r:id="rId2"/>
    <p:sldMasterId id="2147483654" r:id="rId3"/>
    <p:sldMasterId id="2147483655" r:id="rId4"/>
    <p:sldMasterId id="2147483656" r:id="rId5"/>
    <p:sldMasterId id="2147483657" r:id="rId6"/>
    <p:sldMasterId id="2147483658" r:id="rId7"/>
    <p:sldMasterId id="2147483659" r:id="rId8"/>
    <p:sldMasterId id="2147483660" r:id="rId9"/>
    <p:sldMasterId id="2147483661" r:id="rId10"/>
    <p:sldMasterId id="2147483662" r:id="rId11"/>
    <p:sldMasterId id="2147483663" r:id="rId12"/>
    <p:sldMasterId id="2147483664" r:id="rId13"/>
    <p:sldMasterId id="2147483665" r:id="rId14"/>
    <p:sldMasterId id="2147483666" r:id="rId15"/>
    <p:sldMasterId id="2147483667" r:id="rId16"/>
    <p:sldMasterId id="2147483668" r:id="rId17"/>
    <p:sldMasterId id="2147483669" r:id="rId18"/>
    <p:sldMasterId id="2147483670" r:id="rId19"/>
    <p:sldMasterId id="2147483671" r:id="rId20"/>
    <p:sldMasterId id="2147483672" r:id="rId21"/>
    <p:sldMasterId id="2147483673" r:id="rId22"/>
    <p:sldMasterId id="2147483674" r:id="rId23"/>
    <p:sldMasterId id="2147483675" r:id="rId24"/>
    <p:sldMasterId id="2147483676" r:id="rId25"/>
    <p:sldMasterId id="2147483677" r:id="rId26"/>
  </p:sldMasterIdLst>
  <p:notesMasterIdLst>
    <p:notesMasterId r:id="rId39"/>
  </p:notesMasterIdLst>
  <p:handoutMasterIdLst>
    <p:handoutMasterId r:id="rId40"/>
  </p:handoutMasterIdLst>
  <p:sldIdLst>
    <p:sldId id="256" r:id="rId27"/>
    <p:sldId id="777" r:id="rId28"/>
    <p:sldId id="702" r:id="rId29"/>
    <p:sldId id="700" r:id="rId30"/>
    <p:sldId id="843" r:id="rId31"/>
    <p:sldId id="842" r:id="rId32"/>
    <p:sldId id="846" r:id="rId33"/>
    <p:sldId id="845" r:id="rId34"/>
    <p:sldId id="847" r:id="rId35"/>
    <p:sldId id="701" r:id="rId36"/>
    <p:sldId id="848" r:id="rId37"/>
    <p:sldId id="849" r:id="rId38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1pPr>
    <a:lvl2pPr marL="4572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2pPr>
    <a:lvl3pPr marL="9144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3pPr>
    <a:lvl4pPr marL="13716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4pPr>
    <a:lvl5pPr marL="18288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5pPr>
    <a:lvl6pPr marL="22860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6pPr>
    <a:lvl7pPr marL="27432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7pPr>
    <a:lvl8pPr marL="32004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8pPr>
    <a:lvl9pPr marL="36576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91" autoAdjust="0"/>
    <p:restoredTop sz="99833" autoAdjust="0"/>
  </p:normalViewPr>
  <p:slideViewPr>
    <p:cSldViewPr>
      <p:cViewPr varScale="1">
        <p:scale>
          <a:sx n="71" d="100"/>
          <a:sy n="71" d="100"/>
        </p:scale>
        <p:origin x="208" y="80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notesMaster" Target="notesMasters/notesMaster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slide" Target="slides/slide11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43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43041-C9BA-B944-B77F-C3D5DC78C3F3}" type="datetime1">
              <a:rPr lang="en-US" smtClean="0"/>
              <a:t>3/1/24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63DA1-342A-9341-85E4-6BA8368B3F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711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618F8-5445-2241-AAA1-2CFBC896435A}" type="datetime1">
              <a:rPr lang="en-US" smtClean="0"/>
              <a:t>3/1/24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92F71-35D3-C942-8D76-A6197D891F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45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B0D8A6-B6AB-FF42-A075-BED524D4A36B}" type="slidenum">
              <a:rPr lang="en-US"/>
              <a:pPr/>
              <a:t>2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pitchFamily="-108" charset="0"/>
              <a:ea typeface="Arial" pitchFamily="-108" charset="0"/>
              <a:cs typeface="Arial" pitchFamily="-10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506B7-1A41-4A40-9FAA-2C94334AC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DAE8F-64DC-D84E-AB1E-05FA06264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8B794-9A19-9045-B774-2FDD54484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6FC26-1DB4-6B43-BBE5-91C12E27F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60BFF-FD34-0945-B588-B4554874B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9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8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DAF2F-AB24-BE4A-8A07-1E29135BD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6F574-D43E-3345-9D1B-31D4FB293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4E022-77C3-D542-BCEE-9094E0121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71D0F-D8FE-E040-8309-9EA87AE6B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4FB2-0D36-274C-BC51-ED3FB48015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19539-AFB9-3647-979F-643819974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B61BD-7418-C543-95A7-7E07380B8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57BEE-08A5-F64E-8312-AB24670F8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099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22D14-6D2D-3E4E-9572-1D3C694A4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4DBCC-21D9-6446-A6F2-AE19F8F3E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5BE3F-EF90-FD4B-8004-F05DDD54F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690EB-1981-6445-B4BF-588FCB62A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3A893-7E9D-EC48-BC1A-F1B01AB9A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3C6CC-6262-8543-9E3E-6722EF33D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BAE11-245A-A145-A962-8507C5AB7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59BC4-C424-EA41-AF37-708DADBB8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77EF2-929F-6D44-A681-C5A7898B6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E584E-78D7-1649-ABC4-C20F9433C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B32AF-06D8-5543-AA01-43532C971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378CF-7A01-8F48-BAF9-60DCBE4FD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60A94-293C-C443-85B0-0F7D19181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DCBC8-D0DA-314F-A13D-77B5E352E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0A2AA-CDC8-A447-BD32-26054135E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C96B3-E8D9-7F42-BB0B-B87D7C905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E8DD1-34F8-8640-B938-F96A3BAA4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E84E0-26EA-E943-9D88-A08D0AC53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C4E57-28A2-F54D-B47D-93C54E431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BAE9E-A42C-334E-82E3-A12901736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C0DDC-E3BD-D545-B6B5-06328C705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64BEF-E5C9-5948-9AD0-9E15290BE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4E5EF-776E-D542-BB03-612D1B0B0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77774-E2D7-F846-9A4C-4524717DD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A8F21-CCF9-B94A-B1C3-0DC2D3623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D80AE-FB7B-9947-B51B-04426C546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4FFD6-4F21-BC48-A888-B9F1B0AA5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B59D6-4A59-494E-B077-E6F7155F6F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D25A8-09A0-1A48-8224-A138C270A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40060-A32B-744E-8B8E-C471AA701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209B-2DAF-C444-A42D-E9C758543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DA983-0718-F94C-BBA3-BAAE1239A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718CB-E088-3747-9C29-5980D4B11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6B5C0-3601-CB4E-AF1E-51BA76D88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B8F86-54AE-584C-AEC7-160C14A01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38C1B-35B3-5244-94F5-A9A114C2E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B82D3-3684-DB4F-9F97-276AA117D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98322-F241-2A4E-B8E2-D79F4B418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8ACDF-FC65-F44A-8456-7BD3FC5D1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D08D2-0251-984E-8231-077D38EF9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615D-0377-B046-BC31-9716F7313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841F7-C5EF-B84B-B9E1-8F3DC8C4D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C51EF-B7CD-834C-8580-2EF736348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9A37A-8D6C-804D-B53D-B350EC7E7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66B5E-4590-6E4E-B975-B8BF73877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00881-AE55-0D49-B908-51FF6C6DE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B53C2-10D0-194D-93E8-BBE047449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14D10-973A-9647-AB97-56F7897F1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54E74-1B0F-B141-BFDF-472D01DD3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0BA6-684E-AA47-8D06-0DCE0E765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15141-43F5-5C45-9A94-AC60FA26A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CB616-1B0C-764C-8E22-0D0406B16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4670E-EA5A-C945-8C7D-5C547ED69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BF81C-9CE1-5347-84AB-A54F61925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BE14F-CDC6-0747-8543-4471C71932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B037B-50A3-D14F-B0CF-70FFF90E0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0D088-EF3B-B342-AC4E-23F5500B2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B2201-39D4-2344-BFE0-A883D37BD4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899D-6B94-D145-9F7C-96AA8D883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684A8-D2BA-5B4F-9A82-B239F1376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61252-A388-AB4E-AE89-5FFE165CD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54959-28F4-2643-BD9F-177E6B558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02925-7734-534C-A74A-712E78B2C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8F475-339B-A146-848D-87559F0F2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68949-B1D4-9042-A6A5-679BA0B8F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9C34F-455A-2B45-9B57-7A3017F48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387D0-D660-0A48-9796-594C2535F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7769B-1ADE-AF43-8654-91F6E7B14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B9889-C3B7-3B46-B309-C3CFCCD7D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D3A69-402D-9742-A709-0B8CFB186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12D47-960D-ED47-B5C5-A3983E831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3A92E-FC69-B24B-946D-E51125838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A8061-EC13-7C4F-A613-085ACBCE8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08B17-9B18-C94D-97D6-9E946F433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B8C14-C710-E540-9A41-71D085F05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19986-55A0-AA49-A677-2FEB7882F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AFA3C-E851-9245-8A5F-D4F57810D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00D95-A1DB-A14C-BCCF-D241ADA6F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F1EF9-C2EC-0445-A055-DE49DF364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5C8F9-594B-E44A-86DB-6BA2318A5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13745-8EBC-184F-ACCC-10E6318ED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73FC3-49A3-8C42-AB65-CF6503214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CD168-AA14-FD49-955A-1752F0A53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89F2C-D73F-A346-BA4C-C9CB1D9A2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BA14B-C2BC-DC47-8BF1-077586F9A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41CDB-FA61-7F4C-B2EF-76EA0E1F7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FCA43-1A2C-3E48-B157-C9B51BF51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F1DB7-4F99-3B40-9C75-C4DD3A3EE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AB898-6B32-6548-845D-11F2C99E9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7C0F6-EB71-E241-8166-F0601B972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48321-EA11-E64C-9B04-6729E4AB3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7F0AA-BB0A-0247-B4C0-986E6F949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62E89-522D-C84D-9DC4-B60F9C61D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BDC6B-1993-1A45-A001-AD8B00EC8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700EA-746A-4F4D-998E-47D2ED9C7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084A6-526F-F546-8DB2-D234C596E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2911B-1B50-7942-A3D6-60E3F6766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C072D-2594-C64E-AB4F-91CCD086F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7A7BD-DEFB-8E4E-8408-10BC51AA0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E62E9-8B28-3140-900A-A791238D9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3272E-CC0C-EA46-A433-DE27A18FE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E7247-DBFC-594B-8C11-0211F3D49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099CA-E1EB-AC4F-8591-0A2A2FBFA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A4014-5FC2-1740-902E-FC1F988F3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D9126-3C47-E446-8CF2-85738DE61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CE62A-1B52-3E48-AD1C-78DD82721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B54E7-31EF-7644-9252-7769A1F94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44FD2-B03C-E04B-A838-B7850F3EF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6B2AC-CE76-9243-96FA-E83CDBAA73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5CC2E-6D0C-174C-801C-7E763B340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4A0DF-0C13-E24F-A932-0D9077DEB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C136C-15CD-2842-BA31-42082A27C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E8A5A-F913-D347-819A-040F72A1D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B62A2-2A1E-E844-A07F-D56EF84F3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98D6E-3AED-8546-B314-2B4C7FAED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0788E-139C-F744-A28F-77DB79B0F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2ED72-40E3-D44F-A0A9-BC8C122CA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AA410-6BAB-1A44-AEE0-C99869ED1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7685E-94C8-984E-B8CB-7EBBF0C9B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AFBF8-9237-6142-99AE-74AC0E88A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DE8B7-82A3-EF41-850B-F9A01DD3E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FD11F-9FBC-9C44-9465-39CF3BAFD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5E2AD-8034-6E4D-A7D4-450E5F669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E787D-3210-E64B-9E62-0213DBC8D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EAE66-47CB-4646-920D-DF9ADD3FF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C781F-5D10-3040-9B82-189266B75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AE45F-D327-B143-86C9-B92B9125BC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885A9-A4A6-7043-BFFF-F0B2A459A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5EF2C-27D0-4943-A128-C4EE41BA2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EF62E-F107-7343-851C-08E2BD6C6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A2417-8C86-C544-A3FC-E33B948FC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61286-81D3-0149-BA8E-C3136E00E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4353C-1529-EF45-A3C2-59EB56343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B3140-9CC8-1346-B7EE-F22FF16C5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44700"/>
            <a:ext cx="2616200" cy="4394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44700"/>
            <a:ext cx="7696200" cy="4394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4E220-E788-7A44-B01C-85E5048635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E2ED6-231E-CF43-AFC3-99906CA14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9E2B8-414F-2142-B782-7654C4DF1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6D6CC-312D-404F-98DA-54E649C72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2ACCE-DF59-F347-BBF8-152CCC101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5D0BD-3159-D44C-8EC6-452807780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08B49-4DD2-0347-B9AC-84929A1E31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EC3BF-DAC1-4644-ACD5-904BB46FF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0E94B-A15A-3442-A948-0008D95B5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DA5DE-80E1-F043-83A4-62D21E5C0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744D0-8804-204D-B925-2C2D72A57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78B2D-6AA0-4D4C-AFEB-3E624A5AD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2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27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7839D-6808-9043-95F9-0A78CA957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A227D-F5F9-E14F-9951-A8613AE5B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3E2BF-8698-B344-860C-174D7CEB2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D37C4-5D13-F746-9552-0929DF0093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3221A-CB6D-FA40-B5BF-C22436A98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D1121-F6E9-714E-B880-D38BCBB77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56BE4-B2F1-6E45-BEEC-6415290AA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92952-5573-294A-8704-33144A44C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F0583-DFF1-F74F-B743-BA57B6FDA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7E892-E725-6D42-89B6-B768E4B6E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5ED4D-9403-0B4E-860A-B96C645DB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87952-8835-4045-8DD4-947FE96EC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92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9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5B58B-77A7-7246-8C32-28FCC04D3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70556-2B75-B645-98A5-CB20E5AE5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A34B3-28EE-964F-8C42-9CFA6A97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2C773-1C1C-5B4E-B79E-8BCDD9136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C5C0F-8089-0443-9067-E6C481D69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8A7F6-9CAB-7741-A137-F52D7AE16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82F63-63D3-D648-AE62-B6927C7DC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CC08-F6D1-1A43-AF64-A3AF9F598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76E3F-A996-4847-8807-76362854D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C4F3E-4B52-6548-918D-811305F8F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C8B0A-C60C-5942-9AF1-157B8D67A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32CA5-F15E-F94E-995E-82B50DECD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B12E3-9556-C748-8C52-E7A84032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AF3BD-1843-E44F-8E2A-8A54FFCD0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D31B0-A1F2-5D49-95C2-2A719FF0FE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C8854-7C3D-FC43-A009-323CEDD56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6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746FB-C53B-D740-A526-1F945E7D3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5FC51-DA24-0E45-BEFA-A0E2EA763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9CB29-8C64-3D45-9FF5-CD2563E5C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09A8A-7C96-664A-8B55-C53AB3348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DDA0-7F9F-EE41-9406-2C3B9670D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BA05B-EF7C-A248-A997-3B1B8BF6A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F115-5AB8-D241-8A7E-4659ABD3D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D72E-2F56-CA46-A130-5C741A778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708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66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7F5B9-69D6-9F4E-9DB8-968C0930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20959-B5BB-514A-9DBC-49A47EA85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4C849-D6C5-6943-BE68-45155DBB1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8A603-4411-914A-B87B-76774920B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9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8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5078E-FB6E-BE42-8157-35992B6A5B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B32BF-4EBA-0747-BBA5-91C471B6E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197BE-8E77-BE45-9AFF-A8319D878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A3D78-BA72-9B46-80E4-69B8B7B3C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E7394-F6E7-904E-BDE8-7EE037943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EE39D-ACFD-B046-82E9-31565EA89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1421B-0A09-D448-B955-81C0916F3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73947-5AC6-CC4C-934B-AFEE3DBD8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099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A99E3-6B0C-F14A-B03F-D78CCDFFF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A118-4813-A744-BF60-AA9706A3F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7209A-8A66-7246-8E1A-784008A95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4BF11-3A2E-5040-AA10-89BC8ABB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81FD5-768E-3D48-8B69-19CBB25A0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88A8F-D9CA-A847-A290-1CC0E7A07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4AE60-0D1A-C747-B21F-3AAE6AB2F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DE793-A32B-E142-AEB1-368254491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F382F-A5CC-1848-AF9A-D94B6F87E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63CC7-C7C5-4B41-81D9-29E18E2AF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17D8-C16E-A248-B7F3-78DC4CED75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B0395-3923-5F43-99C1-F47F4CD0A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96E1E-5706-C34A-BD31-F43B8896E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0859F-7ECD-2A4B-A14C-99E1134CC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F5ABA-784F-E04E-A30B-278E6E52CC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765AB-C0A2-1F4F-925F-8FFA2854A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53E73-374C-6844-8DDE-03C9FCD31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EF536-1FB1-F346-9610-92C9D68F9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F8CB3-23E0-E043-9638-6F6E1358B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94D45-2749-9E4C-BABD-F7D29C187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D3308-41DE-4743-94CF-9AA6BE288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8CDFB-5188-1943-9A80-F7418CA3C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FF59D-20DE-E742-824D-8B50E071A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B6F93-A8CD-3247-A29B-923E156EE1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B3C1-619F-D041-9B77-54060EA8E8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49388-5A6E-364B-950F-6717BB917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1F3D9-743F-974E-A578-279B5BC0F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70960-42BD-664C-AC2E-03A46B16B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18147-37E8-A04E-A243-B9F13F0C1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0E1AC-D18D-4C49-AC26-D0B40DF5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44700"/>
            <a:ext cx="2616200" cy="4394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44700"/>
            <a:ext cx="7696200" cy="4394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B1134-1462-9C4E-8EC5-758DD3137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A1A85-EFDB-0546-A5AA-D573DB24C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D0-B09A-5940-A5BA-A09852C33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B9F4E-63BF-3B4C-8023-63DFD8389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650CE-33E5-FE48-A263-9A6630143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130B0-9552-A447-BE49-124C73A07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34F92-CCEA-4647-AF08-A99B04AEA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791DC-40EF-0A46-9E43-9DA861936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54AE3-A811-A642-B609-812A93AC2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43389-F15A-D041-84F1-256ED5BB6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37409-BFA4-E745-A6F3-BAA5F6FA3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E67FC-7EB1-4F49-A270-8EA094A08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2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27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BFC49-9C8A-C143-AF65-DFA87F404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F221F-B418-FC49-B568-1882EE8F3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C58CC-8C93-4C4B-BB6D-BA613E2C2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1826E-ED4E-C245-95EB-061757FB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EBAB2-9E31-1844-B95E-EA94DF8A6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D4EA5-FB2F-614E-BB56-248B4ABEE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1A065-835C-1F4F-91E1-D89648E1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09D36-E801-0A48-821B-4EDCF38A3C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C3678-89A9-254E-B91D-1FA4ECA38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95004-9CB8-E04E-A365-78319380C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B4943-0AAE-FB4D-838A-0AD1A22D7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15103-5390-124C-B2C8-12B55FB46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92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9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55DB1-0146-E145-B62D-D02E421D5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43398-74C8-494C-9A52-FC7BBC624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6DF45-A1B0-0849-8318-2A192B3DC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7F2F-36D4-9545-84BC-5D709E396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57F32-9B09-834A-85D8-EFC8164B1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774700"/>
            <a:ext cx="5156200" cy="817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774700"/>
            <a:ext cx="5156200" cy="817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1DA2D-89F3-574B-A6FC-B685370F3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F652F-7852-9C44-B450-DA20F9E01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EDB68-29D1-A142-B32B-8FD3F89FC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E78F4-6918-794B-A057-4C5A19986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5DB5D-81F3-EA4F-A671-5BDE32FAF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0B23D-1023-CA42-82DD-D1A4A16C5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20BE9-69E7-D140-BCC9-37BA8CD5A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5629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562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25BA-0281-B64B-91EA-17927408A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B91ED-3DCC-DD4D-95E4-D1A93A37F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80146-02BF-7C4F-AE39-3867484E9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BF7F2-DD0F-664A-A663-94500B556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5E634-8198-9449-BE38-038F2AD4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6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3B8EC-9FA7-824C-9E8B-8D8225981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CD34D-7A5E-7145-A5B6-8ABB28792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6B885-9C77-A546-93BB-D829C2C9E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DAD2C-D8C9-B14D-913F-5A2271F03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58837-0B85-094D-B8F6-6B270BFCB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A40E5-BFCD-1247-BC20-29297CC8F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FF1AE-363B-0245-A7B3-6511AE57F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708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66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F4855-9853-4340-B491-556E55E8F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02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C68D7F2-7E5A-E94B-878C-47C7C69DF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99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99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4340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141E4235-48DD-2949-9113-4AF52DD7E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/>
  <p:hf sldNum="0"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73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536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F60168D3-FE80-D243-8D93-AF67F7548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638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371CDB4D-7030-7D4C-AD17-61441012D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9763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741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4C0BBB5A-3383-4E41-98D2-B2D96BA84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843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A9C35B7-85C9-D148-94A9-61D810B1D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CC26EBE7-D95E-2C40-A310-B603425B5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344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048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AC4921C-087E-294D-BA7D-F47531BA4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4678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150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229FE14-6298-3146-823D-2D6AFF886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59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253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4E9D3B0D-6E32-BA47-86E1-00ED136D4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7136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374900"/>
            <a:ext cx="39624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355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A03A7F9B-BA9D-5D44-9541-16D8AF52C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614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968CEBD0-56C6-D942-B31C-C8FFE2ED9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730500"/>
            <a:ext cx="10464800" cy="427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4578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E5AFA0EC-A24F-094A-8BD6-106F9B2F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44700"/>
            <a:ext cx="10464800" cy="285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2560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B5D0F80-F89C-D644-AECA-B2F64D564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6896100"/>
            <a:ext cx="104648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662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5A32248-E151-D646-B389-E4D53811B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8006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276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4E5AB29E-0E5A-7C41-AF5D-4719EC61E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328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867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32360FB-0DDC-7D4D-BA88-8F0E51AF9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090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450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9700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8106C003-EA1E-C54D-9EA2-B94A366BB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ransition/>
  <p:hf sldNum="0"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378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99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573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99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30724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9CCFC320-2C39-134C-B552-A2A06158F9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/>
  <p:hf sldNum="0"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374900"/>
            <a:ext cx="39624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717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B488394F-8131-D242-BF9A-775A0DAA2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730500"/>
            <a:ext cx="10464800" cy="427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819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B69FDD48-8EEB-A749-B515-77025102A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44700"/>
            <a:ext cx="10464800" cy="285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9219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CA8F6B86-71AE-174F-A132-341B155E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6896100"/>
            <a:ext cx="104648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0242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78D572B-F56B-2E49-B103-D0CAC82725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8006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1126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A84963B8-DCD4-4240-B6ED-5BC580DA2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774700"/>
            <a:ext cx="10464800" cy="817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2290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DDBE3F5-07E5-BC45-84EB-810019DE6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3316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8802A41B-1739-3E44-B613-344D3261C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ransition/>
  <p:hf sldNum="0"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Rectangle 1"/>
          <p:cNvSpPr>
            <a:spLocks/>
          </p:cNvSpPr>
          <p:nvPr/>
        </p:nvSpPr>
        <p:spPr bwMode="auto">
          <a:xfrm>
            <a:off x="2397944" y="3796680"/>
            <a:ext cx="6768752" cy="10801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altLang="zh-CN" sz="36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Exploring QM Workshop</a:t>
            </a:r>
          </a:p>
          <a:p>
            <a:r>
              <a:rPr lang="en-US" altLang="zh-CN" sz="36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March 7</a:t>
            </a:r>
            <a:r>
              <a:rPr lang="en-US" sz="36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</a:rPr>
              <a:t>, 2024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53928" y="425029"/>
            <a:ext cx="9073008" cy="1224135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 dirty="0">
                <a:solidFill>
                  <a:schemeClr val="accent2"/>
                </a:solidFill>
                <a:sym typeface="Copperplate" pitchFamily="-108" charset="0"/>
              </a:rPr>
              <a:t>A Welcoming Story</a:t>
            </a:r>
            <a:endParaRPr lang="en-US" sz="5400" dirty="0">
              <a:solidFill>
                <a:schemeClr val="accent2"/>
              </a:solidFill>
              <a:sym typeface="Copperplate" pitchFamily="-108" charset="0"/>
            </a:endParaRPr>
          </a:p>
        </p:txBody>
      </p:sp>
      <p:sp>
        <p:nvSpPr>
          <p:cNvPr id="369669" name="Rectangle 3"/>
          <p:cNvSpPr>
            <a:spLocks/>
          </p:cNvSpPr>
          <p:nvPr/>
        </p:nvSpPr>
        <p:spPr bwMode="auto">
          <a:xfrm>
            <a:off x="2397944" y="1852464"/>
            <a:ext cx="6716511" cy="1852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4400" b="1" dirty="0">
                <a:ea typeface="Cochin" pitchFamily="-107" charset="0"/>
                <a:cs typeface="Cochin" pitchFamily="-107" charset="0"/>
              </a:rPr>
              <a:t>Tao Han</a:t>
            </a:r>
          </a:p>
          <a:p>
            <a:r>
              <a:rPr lang="en-US" sz="4400" b="1" dirty="0">
                <a:ea typeface="Cochin" pitchFamily="-107" charset="0"/>
                <a:cs typeface="Cochin" pitchFamily="-107" charset="0"/>
              </a:rPr>
              <a:t>University of Pittsburgh</a:t>
            </a:r>
          </a:p>
        </p:txBody>
      </p:sp>
      <p:pic>
        <p:nvPicPr>
          <p:cNvPr id="8" name="Picture 7" descr="Logo-pittpacc.pdf">
            <a:extLst>
              <a:ext uri="{FF2B5EF4-FFF2-40B4-BE49-F238E27FC236}">
                <a16:creationId xmlns:a16="http://schemas.microsoft.com/office/drawing/2014/main" id="{76BA006D-1130-EB40-88D3-344EE9051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559" y="1780456"/>
            <a:ext cx="3482505" cy="348250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29D7F0C-638D-C305-8BE6-F1C15A152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400" y="5584156"/>
            <a:ext cx="6181437" cy="3685132"/>
          </a:xfrm>
          <a:prstGeom prst="rect">
            <a:avLst/>
          </a:prstGeom>
        </p:spPr>
      </p:pic>
      <p:pic>
        <p:nvPicPr>
          <p:cNvPr id="5" name="Picture 4" descr="A city skyline with a fountain and a lake&#10;&#10;Description automatically generated with medium confidence">
            <a:extLst>
              <a:ext uri="{FF2B5EF4-FFF2-40B4-BE49-F238E27FC236}">
                <a16:creationId xmlns:a16="http://schemas.microsoft.com/office/drawing/2014/main" id="{8B3A117A-620D-6B9D-6394-C29F7CD6C4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712" y="5588659"/>
            <a:ext cx="5985098" cy="367612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text on a page&#10;&#10;Description automatically generated">
            <a:extLst>
              <a:ext uri="{FF2B5EF4-FFF2-40B4-BE49-F238E27FC236}">
                <a16:creationId xmlns:a16="http://schemas.microsoft.com/office/drawing/2014/main" id="{2C80AC80-A3E2-9620-7383-4965F189A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924" y="914881"/>
            <a:ext cx="8568952" cy="4754007"/>
          </a:xfrm>
          <a:prstGeom prst="rect">
            <a:avLst/>
          </a:prstGeom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869E8290-C5FA-44EA-4DE4-4FD45B047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1015" y="5609828"/>
            <a:ext cx="8555861" cy="1283196"/>
          </a:xfrm>
          <a:prstGeom prst="rect">
            <a:avLst/>
          </a:prstGeom>
        </p:spPr>
      </p:pic>
      <p:pic>
        <p:nvPicPr>
          <p:cNvPr id="7" name="Picture 6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BA5D0466-FC87-A3FC-A7E5-A54FEA4F5D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1015" y="877859"/>
            <a:ext cx="2975241" cy="470549"/>
          </a:xfrm>
          <a:prstGeom prst="rect">
            <a:avLst/>
          </a:prstGeom>
        </p:spPr>
      </p:pic>
      <p:sp>
        <p:nvSpPr>
          <p:cNvPr id="8" name="Title 8">
            <a:extLst>
              <a:ext uri="{FF2B5EF4-FFF2-40B4-BE49-F238E27FC236}">
                <a16:creationId xmlns:a16="http://schemas.microsoft.com/office/drawing/2014/main" id="{A6EE7F07-24EC-AEB0-CB2B-C88BC9D51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845" y="124272"/>
            <a:ext cx="9901099" cy="792088"/>
          </a:xfrm>
        </p:spPr>
        <p:txBody>
          <a:bodyPr/>
          <a:lstStyle/>
          <a:p>
            <a:r>
              <a:rPr lang="en-US" sz="7200" dirty="0">
                <a:solidFill>
                  <a:srgbClr val="FF6600"/>
                </a:solidFill>
              </a:rPr>
              <a:t> </a:t>
            </a:r>
            <a:r>
              <a:rPr lang="en-US" sz="6000" dirty="0">
                <a:solidFill>
                  <a:srgbClr val="0432FF"/>
                </a:solidFill>
              </a:rPr>
              <a:t>B. Dyson’s commentary</a:t>
            </a:r>
          </a:p>
        </p:txBody>
      </p:sp>
      <p:sp>
        <p:nvSpPr>
          <p:cNvPr id="11" name="Line 3">
            <a:extLst>
              <a:ext uri="{FF2B5EF4-FFF2-40B4-BE49-F238E27FC236}">
                <a16:creationId xmlns:a16="http://schemas.microsoft.com/office/drawing/2014/main" id="{FF09A640-8EB3-5D0E-F64C-84D8CCED9096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3550072" y="5518199"/>
            <a:ext cx="7128792" cy="667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3">
            <a:extLst>
              <a:ext uri="{FF2B5EF4-FFF2-40B4-BE49-F238E27FC236}">
                <a16:creationId xmlns:a16="http://schemas.microsoft.com/office/drawing/2014/main" id="{C54A3A8E-448A-97FA-DBB7-FED8A91E89A5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2253928" y="5950247"/>
            <a:ext cx="4680520" cy="1334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525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4DC411-B196-7D04-23AE-729D8E4BA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984" y="1060376"/>
            <a:ext cx="7932697" cy="731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08100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C9FA70-4DDA-54D7-42EF-6EE009060475}"/>
              </a:ext>
            </a:extLst>
          </p:cNvPr>
          <p:cNvSpPr txBox="1"/>
          <p:nvPr/>
        </p:nvSpPr>
        <p:spPr>
          <a:xfrm>
            <a:off x="813768" y="2212504"/>
            <a:ext cx="110419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“Quantum mechanics describes nature as absurd from the point of view of common sense. And yet it fully agrees with experiment. So I hope you can accept nature as She is -- absurd.”</a:t>
            </a:r>
          </a:p>
          <a:p>
            <a:r>
              <a:rPr lang="en-US" sz="3600" dirty="0"/>
              <a:t>-- Richard P. Feynman</a:t>
            </a:r>
          </a:p>
        </p:txBody>
      </p:sp>
    </p:spTree>
    <p:extLst>
      <p:ext uri="{BB962C8B-B14F-4D97-AF65-F5344CB8AC3E}">
        <p14:creationId xmlns:p14="http://schemas.microsoft.com/office/powerpoint/2010/main" val="10173885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4075" y="108373"/>
            <a:ext cx="11502981" cy="1625600"/>
          </a:xfrm>
        </p:spPr>
        <p:txBody>
          <a:bodyPr/>
          <a:lstStyle/>
          <a:p>
            <a:pPr eaLnBrk="1" hangingPunct="1"/>
            <a:r>
              <a:rPr lang="en-US" sz="6600" dirty="0">
                <a:solidFill>
                  <a:srgbClr val="0432FF"/>
                </a:solidFill>
                <a:effectLst/>
              </a:rPr>
              <a:t>Welcome To Pittsburgh!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708415" y="6883966"/>
            <a:ext cx="264524" cy="96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951" tIns="65476" rIns="130951" bIns="65476">
            <a:prstTxWarp prst="textNoShape">
              <a:avLst/>
            </a:prstTxWarp>
            <a:spAutoFit/>
          </a:bodyPr>
          <a:lstStyle/>
          <a:p>
            <a:endParaRPr lang="en-US" sz="5404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984" y="1572066"/>
            <a:ext cx="8028688" cy="74091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paper&#10;&#10;Description automatically generated">
            <a:extLst>
              <a:ext uri="{FF2B5EF4-FFF2-40B4-BE49-F238E27FC236}">
                <a16:creationId xmlns:a16="http://schemas.microsoft.com/office/drawing/2014/main" id="{C23C8B06-771E-FC1C-EAE5-C5165651E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17" y="340296"/>
            <a:ext cx="12836995" cy="30243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F2F934-4448-F119-DA10-B3ECB6CA5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8624" y="484312"/>
            <a:ext cx="4313437" cy="5216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CB6FCB-C348-E316-DA34-98C0ECAD760B}"/>
              </a:ext>
            </a:extLst>
          </p:cNvPr>
          <p:cNvSpPr txBox="1"/>
          <p:nvPr/>
        </p:nvSpPr>
        <p:spPr>
          <a:xfrm>
            <a:off x="2757984" y="3606205"/>
            <a:ext cx="1015312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“If you think you understand quantum mechanics, you don’t understand quantum mechanics.”</a:t>
            </a:r>
          </a:p>
          <a:p>
            <a:r>
              <a:rPr lang="en-US" dirty="0"/>
              <a:t>-- Richard P. Feynman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39540A-79D5-613A-209D-325A5652E304}"/>
              </a:ext>
            </a:extLst>
          </p:cNvPr>
          <p:cNvSpPr txBox="1"/>
          <p:nvPr/>
        </p:nvSpPr>
        <p:spPr>
          <a:xfrm>
            <a:off x="742407" y="6117773"/>
            <a:ext cx="1195268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“… it is my task to convince you not to turn a</a:t>
            </a:r>
          </a:p>
          <a:p>
            <a:r>
              <a:rPr lang="en-US" dirty="0"/>
              <a:t>way because you don’t understand it. You see my physics students don’t understand it. That’s because I don’t understand it. Nobody does.”</a:t>
            </a:r>
          </a:p>
        </p:txBody>
      </p:sp>
      <p:pic>
        <p:nvPicPr>
          <p:cNvPr id="9" name="Picture 8" descr="A person in a suit with his hand on his face&#10;&#10;Description automatically generated">
            <a:extLst>
              <a:ext uri="{FF2B5EF4-FFF2-40B4-BE49-F238E27FC236}">
                <a16:creationId xmlns:a16="http://schemas.microsoft.com/office/drawing/2014/main" id="{DAC4A9D1-30BA-BB50-BF38-556AE14B4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5316" y="894054"/>
            <a:ext cx="2479692" cy="1606482"/>
          </a:xfrm>
          <a:prstGeom prst="rect">
            <a:avLst/>
          </a:prstGeom>
        </p:spPr>
      </p:pic>
      <p:pic>
        <p:nvPicPr>
          <p:cNvPr id="11" name="Picture 10" descr="A person in a suit and tie&#10;&#10;Description automatically generated">
            <a:extLst>
              <a:ext uri="{FF2B5EF4-FFF2-40B4-BE49-F238E27FC236}">
                <a16:creationId xmlns:a16="http://schemas.microsoft.com/office/drawing/2014/main" id="{CDA11ABC-0222-199E-1703-E7829391E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720" y="3724672"/>
            <a:ext cx="3024336" cy="289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397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E9F784E-1BB5-C6A9-E8E6-719D999796C2}"/>
              </a:ext>
            </a:extLst>
          </p:cNvPr>
          <p:cNvSpPr txBox="1"/>
          <p:nvPr/>
        </p:nvSpPr>
        <p:spPr>
          <a:xfrm>
            <a:off x="1770497" y="877315"/>
            <a:ext cx="829906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a single particle classical mechanics: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7A69A3-C70A-9F8B-52C8-9EFC18CEFE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0968" y="1022753"/>
            <a:ext cx="1524000" cy="482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7248AC-1BE5-2B9F-02C0-DD970BF61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239" y="1679412"/>
            <a:ext cx="9173721" cy="6771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FB69EB-B8EE-69A8-E2AF-54D7D3A03F64}"/>
              </a:ext>
            </a:extLst>
          </p:cNvPr>
          <p:cNvSpPr txBox="1"/>
          <p:nvPr/>
        </p:nvSpPr>
        <p:spPr>
          <a:xfrm>
            <a:off x="885776" y="2530579"/>
            <a:ext cx="1173038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“Nature isn’t classical, dammit ...” -- Richard P. Feynman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885763-7557-E754-6869-0741E56BD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3231" y="3554427"/>
            <a:ext cx="9173721" cy="17544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C1033D-95D4-93B3-169E-E242BD25F5EC}"/>
              </a:ext>
            </a:extLst>
          </p:cNvPr>
          <p:cNvSpPr txBox="1"/>
          <p:nvPr/>
        </p:nvSpPr>
        <p:spPr>
          <a:xfrm>
            <a:off x="6163986" y="4156720"/>
            <a:ext cx="45175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à"/>
            </a:pPr>
            <a:r>
              <a:rPr lang="en-US" sz="3200" dirty="0">
                <a:solidFill>
                  <a:srgbClr val="0432FF"/>
                </a:solidFill>
                <a:sym typeface="Wingdings" pitchFamily="2" charset="2"/>
              </a:rPr>
              <a:t>uncertainty principle, </a:t>
            </a:r>
          </a:p>
          <a:p>
            <a:r>
              <a:rPr lang="en-US" sz="3200" dirty="0">
                <a:solidFill>
                  <a:srgbClr val="0432FF"/>
                </a:solidFill>
                <a:sym typeface="Wingdings" pitchFamily="2" charset="2"/>
              </a:rPr>
              <a:t>wave-particle duality, …</a:t>
            </a:r>
            <a:endParaRPr lang="en-US" sz="3200" dirty="0">
              <a:solidFill>
                <a:srgbClr val="0432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630D52-D065-3248-9737-1E5FBD4CBE96}"/>
              </a:ext>
            </a:extLst>
          </p:cNvPr>
          <p:cNvSpPr txBox="1"/>
          <p:nvPr/>
        </p:nvSpPr>
        <p:spPr>
          <a:xfrm>
            <a:off x="1190574" y="5760940"/>
            <a:ext cx="10352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Now, </a:t>
            </a:r>
            <a:r>
              <a:rPr lang="en-US" sz="3200" dirty="0" err="1"/>
              <a:t>Eqs</a:t>
            </a:r>
            <a:r>
              <a:rPr lang="en-US" sz="3200" dirty="0"/>
              <a:t>. (1) &amp; (3) imply:                                                 (4)</a:t>
            </a:r>
          </a:p>
        </p:txBody>
      </p:sp>
      <p:pic>
        <p:nvPicPr>
          <p:cNvPr id="15" name="Picture 14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CBA0EC4A-F128-D913-64C3-8CBE23104D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376" y="5740896"/>
            <a:ext cx="3526368" cy="5847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37F1905-A4DC-2163-BF45-BF0780F78746}"/>
              </a:ext>
            </a:extLst>
          </p:cNvPr>
          <p:cNvSpPr txBox="1"/>
          <p:nvPr/>
        </p:nvSpPr>
        <p:spPr>
          <a:xfrm>
            <a:off x="1893888" y="6751910"/>
            <a:ext cx="100158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/>
              <a:t>Using the Jacob identity</a:t>
            </a:r>
          </a:p>
          <a:p>
            <a:pPr algn="l"/>
            <a:r>
              <a:rPr lang="en-US" sz="3200" dirty="0" err="1"/>
              <a:t>Eqs</a:t>
            </a:r>
            <a:r>
              <a:rPr lang="en-US" sz="3200" dirty="0"/>
              <a:t>. (3) &amp; (4) imply:        </a:t>
            </a:r>
            <a:r>
              <a:rPr lang="en-US" sz="2800" dirty="0"/>
              <a:t>[x</a:t>
            </a:r>
            <a:r>
              <a:rPr lang="en-US" sz="2800" baseline="-25000" dirty="0"/>
              <a:t>l</a:t>
            </a:r>
            <a:r>
              <a:rPr lang="en-US" sz="2800" dirty="0"/>
              <a:t>, [</a:t>
            </a:r>
            <a:r>
              <a:rPr lang="en-US" sz="2800" dirty="0" err="1"/>
              <a:t>x</a:t>
            </a:r>
            <a:r>
              <a:rPr lang="en-US" sz="2800" baseline="-25000" dirty="0" err="1"/>
              <a:t>j</a:t>
            </a:r>
            <a:r>
              <a:rPr lang="en-US" sz="2800" dirty="0"/>
              <a:t>, </a:t>
            </a:r>
            <a:r>
              <a:rPr lang="en-US" sz="2800" dirty="0" err="1"/>
              <a:t>F</a:t>
            </a:r>
            <a:r>
              <a:rPr lang="en-US" sz="2800" baseline="-25000" dirty="0" err="1"/>
              <a:t>k</a:t>
            </a:r>
            <a:r>
              <a:rPr lang="en-US" sz="2800" dirty="0"/>
              <a:t>]]=0 </a:t>
            </a:r>
            <a:r>
              <a:rPr lang="en-US" sz="3200" dirty="0"/>
              <a:t>.                      (5)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61A87C3-6339-023E-25EA-0513ECA6C9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4368" y="6797807"/>
            <a:ext cx="6024719" cy="488917"/>
          </a:xfrm>
          <a:prstGeom prst="rect">
            <a:avLst/>
          </a:prstGeom>
        </p:spPr>
      </p:pic>
      <p:sp>
        <p:nvSpPr>
          <p:cNvPr id="19" name="Title 8">
            <a:extLst>
              <a:ext uri="{FF2B5EF4-FFF2-40B4-BE49-F238E27FC236}">
                <a16:creationId xmlns:a16="http://schemas.microsoft.com/office/drawing/2014/main" id="{9776B8D9-A20A-A2BA-23E6-28608EE85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3869" y="124272"/>
            <a:ext cx="9901099" cy="792088"/>
          </a:xfrm>
        </p:spPr>
        <p:txBody>
          <a:bodyPr/>
          <a:lstStyle/>
          <a:p>
            <a:r>
              <a:rPr lang="en-US" sz="7200" dirty="0">
                <a:solidFill>
                  <a:srgbClr val="FF6600"/>
                </a:solidFill>
              </a:rPr>
              <a:t> </a:t>
            </a:r>
            <a:r>
              <a:rPr lang="en-US" sz="6000" dirty="0">
                <a:solidFill>
                  <a:srgbClr val="0432FF"/>
                </a:solidFill>
              </a:rPr>
              <a:t>A. Feynman’s derivation</a:t>
            </a:r>
          </a:p>
        </p:txBody>
      </p:sp>
      <p:sp>
        <p:nvSpPr>
          <p:cNvPr id="22" name="Line 3">
            <a:extLst>
              <a:ext uri="{FF2B5EF4-FFF2-40B4-BE49-F238E27FC236}">
                <a16:creationId xmlns:a16="http://schemas.microsoft.com/office/drawing/2014/main" id="{4C35E180-2D36-1D1D-EE99-2A9A00275213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6235994" y="7829128"/>
            <a:ext cx="2426646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C80D76-60BB-9557-8D0E-B30442B62128}"/>
              </a:ext>
            </a:extLst>
          </p:cNvPr>
          <p:cNvSpPr txBox="1"/>
          <p:nvPr/>
        </p:nvSpPr>
        <p:spPr>
          <a:xfrm>
            <a:off x="6956099" y="3513365"/>
            <a:ext cx="3475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(position-velocity!)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F51795-46C7-453F-5B7A-531387284FE2}"/>
              </a:ext>
            </a:extLst>
          </p:cNvPr>
          <p:cNvSpPr txBox="1"/>
          <p:nvPr/>
        </p:nvSpPr>
        <p:spPr>
          <a:xfrm>
            <a:off x="9019024" y="6460976"/>
            <a:ext cx="651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92E280-80DC-C3D9-8301-017E50236858}"/>
              </a:ext>
            </a:extLst>
          </p:cNvPr>
          <p:cNvSpPr txBox="1"/>
          <p:nvPr/>
        </p:nvSpPr>
        <p:spPr>
          <a:xfrm>
            <a:off x="10963240" y="6460976"/>
            <a:ext cx="651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1028951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6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A5F2D8-5AD2-397B-9BFE-CE83276D26DC}"/>
              </a:ext>
            </a:extLst>
          </p:cNvPr>
          <p:cNvSpPr txBox="1"/>
          <p:nvPr/>
        </p:nvSpPr>
        <p:spPr>
          <a:xfrm>
            <a:off x="4342160" y="196280"/>
            <a:ext cx="52357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000" dirty="0"/>
              <a:t>[x</a:t>
            </a:r>
            <a:r>
              <a:rPr lang="en-US" sz="4000" baseline="-25000" dirty="0"/>
              <a:t>l</a:t>
            </a:r>
            <a:r>
              <a:rPr lang="en-US" sz="4000" dirty="0"/>
              <a:t>, [</a:t>
            </a:r>
            <a:r>
              <a:rPr lang="en-US" sz="4000" dirty="0" err="1"/>
              <a:t>x</a:t>
            </a:r>
            <a:r>
              <a:rPr lang="en-US" sz="4000" baseline="-25000" dirty="0" err="1"/>
              <a:t>j</a:t>
            </a:r>
            <a:r>
              <a:rPr lang="en-US" sz="4000" dirty="0"/>
              <a:t>, </a:t>
            </a:r>
            <a:r>
              <a:rPr lang="en-US" sz="4000" dirty="0" err="1"/>
              <a:t>F</a:t>
            </a:r>
            <a:r>
              <a:rPr lang="en-US" sz="4000" baseline="-25000" dirty="0" err="1"/>
              <a:t>k</a:t>
            </a:r>
            <a:r>
              <a:rPr lang="en-US" sz="4000" dirty="0"/>
              <a:t>]]=0  implies 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42924D-D898-7BE8-6C02-019DCB285569}"/>
              </a:ext>
            </a:extLst>
          </p:cNvPr>
          <p:cNvSpPr txBox="1"/>
          <p:nvPr/>
        </p:nvSpPr>
        <p:spPr>
          <a:xfrm>
            <a:off x="813768" y="1132384"/>
            <a:ext cx="1095203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/>
              <a:t>[</a:t>
            </a:r>
            <a:r>
              <a:rPr lang="en-US" sz="4000" dirty="0" err="1"/>
              <a:t>x</a:t>
            </a:r>
            <a:r>
              <a:rPr lang="en-US" sz="4000" baseline="-25000" dirty="0" err="1"/>
              <a:t>j</a:t>
            </a:r>
            <a:r>
              <a:rPr lang="en-US" sz="4000" dirty="0"/>
              <a:t>, </a:t>
            </a:r>
            <a:r>
              <a:rPr lang="en-US" sz="4000" dirty="0" err="1"/>
              <a:t>F</a:t>
            </a:r>
            <a:r>
              <a:rPr lang="en-US" sz="4000" baseline="-25000" dirty="0" err="1"/>
              <a:t>k</a:t>
            </a:r>
            <a:r>
              <a:rPr lang="en-US" sz="4000" dirty="0"/>
              <a:t>] is a space-time function, independent of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/>
              <a:t>from Eq. (4) </a:t>
            </a:r>
            <a:r>
              <a:rPr lang="en-US" sz="4000" dirty="0">
                <a:sym typeface="Wingdings" pitchFamily="2" charset="2"/>
              </a:rPr>
              <a:t> a</a:t>
            </a:r>
            <a:r>
              <a:rPr lang="en-US" sz="4000" dirty="0"/>
              <a:t>nti-symmetric under (</a:t>
            </a:r>
            <a:r>
              <a:rPr lang="en-US" sz="4000" dirty="0" err="1"/>
              <a:t>l,j,k</a:t>
            </a:r>
            <a:r>
              <a:rPr lang="en-US" sz="4000" dirty="0"/>
              <a:t>):</a:t>
            </a:r>
          </a:p>
          <a:p>
            <a:pPr algn="l"/>
            <a:r>
              <a:rPr lang="en-US" sz="4000" dirty="0"/>
              <a:t>                                                                   </a:t>
            </a:r>
            <a:r>
              <a:rPr lang="en-US" sz="3200" dirty="0"/>
              <a:t>(6)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64A5B0-79A0-7E57-DDBD-438880F5B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0529" y="1224160"/>
            <a:ext cx="506090" cy="616110"/>
          </a:xfrm>
          <a:prstGeom prst="rect">
            <a:avLst/>
          </a:prstGeom>
        </p:spPr>
      </p:pic>
      <p:pic>
        <p:nvPicPr>
          <p:cNvPr id="7" name="Picture 6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DC54821B-AB1C-A015-3BA0-7B2AEE4C3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110" y="2442216"/>
            <a:ext cx="3904580" cy="5910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ACE291-C4BE-8EA0-11F1-68DCC078600D}"/>
              </a:ext>
            </a:extLst>
          </p:cNvPr>
          <p:cNvSpPr txBox="1"/>
          <p:nvPr/>
        </p:nvSpPr>
        <p:spPr>
          <a:xfrm>
            <a:off x="813768" y="3299594"/>
            <a:ext cx="787670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To satisfy the commutation relation</a:t>
            </a:r>
          </a:p>
          <a:p>
            <a:r>
              <a:rPr lang="en-US" dirty="0"/>
              <a:t>the general form of F: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2E31D0E9-9916-BE65-3A6D-EE87E75C3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656" y="3437575"/>
            <a:ext cx="2492226" cy="575129"/>
          </a:xfrm>
          <a:prstGeom prst="rect">
            <a:avLst/>
          </a:prstGeom>
        </p:spPr>
      </p:pic>
      <p:pic>
        <p:nvPicPr>
          <p:cNvPr id="12" name="Picture 11" descr="A close-up of symbols&#10;&#10;Description automatically generated">
            <a:extLst>
              <a:ext uri="{FF2B5EF4-FFF2-40B4-BE49-F238E27FC236}">
                <a16:creationId xmlns:a16="http://schemas.microsoft.com/office/drawing/2014/main" id="{BDD11B2E-1EA6-8214-3C94-6C55C20F8B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0192" y="4596153"/>
            <a:ext cx="3131625" cy="6771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A634992-1343-6E7B-654E-34C9876743CB}"/>
              </a:ext>
            </a:extLst>
          </p:cNvPr>
          <p:cNvSpPr txBox="1"/>
          <p:nvPr/>
        </p:nvSpPr>
        <p:spPr>
          <a:xfrm>
            <a:off x="1761145" y="5495836"/>
            <a:ext cx="905728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of the Lorentz force on m by E &amp; H!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DBE76FA-FB49-158B-66FE-B9835462F2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8144" y="4444752"/>
            <a:ext cx="4271313" cy="10081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B529FE3-2C56-D937-F811-8E415A7AE5C3}"/>
              </a:ext>
            </a:extLst>
          </p:cNvPr>
          <p:cNvSpPr txBox="1"/>
          <p:nvPr/>
        </p:nvSpPr>
        <p:spPr>
          <a:xfrm>
            <a:off x="9320341" y="4588768"/>
            <a:ext cx="710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(7)</a:t>
            </a:r>
          </a:p>
        </p:txBody>
      </p:sp>
    </p:spTree>
    <p:extLst>
      <p:ext uri="{BB962C8B-B14F-4D97-AF65-F5344CB8AC3E}">
        <p14:creationId xmlns:p14="http://schemas.microsoft.com/office/powerpoint/2010/main" val="20230805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A5F2D8-5AD2-397B-9BFE-CE83276D26DC}"/>
              </a:ext>
            </a:extLst>
          </p:cNvPr>
          <p:cNvSpPr txBox="1"/>
          <p:nvPr/>
        </p:nvSpPr>
        <p:spPr>
          <a:xfrm>
            <a:off x="3550072" y="196280"/>
            <a:ext cx="63777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000" dirty="0"/>
              <a:t>More over: Maxwell’s Eq (1)</a:t>
            </a:r>
          </a:p>
        </p:txBody>
      </p:sp>
      <p:pic>
        <p:nvPicPr>
          <p:cNvPr id="4" name="Picture 3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65950549-B2A8-D1CC-26EF-35C28EF3F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764" y="1153766"/>
            <a:ext cx="3904580" cy="591060"/>
          </a:xfrm>
          <a:prstGeom prst="rect">
            <a:avLst/>
          </a:prstGeom>
        </p:spPr>
      </p:pic>
      <p:pic>
        <p:nvPicPr>
          <p:cNvPr id="5" name="Picture 4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4D63FB63-069F-3498-3FEE-53AB4CCD1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6512" y="1153766"/>
            <a:ext cx="3526368" cy="5847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B677F5-CFDD-681C-C042-CA09D69414B1}"/>
              </a:ext>
            </a:extLst>
          </p:cNvPr>
          <p:cNvSpPr txBox="1"/>
          <p:nvPr/>
        </p:nvSpPr>
        <p:spPr>
          <a:xfrm>
            <a:off x="475120" y="1103348"/>
            <a:ext cx="674736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Eq.(6)                                   plus</a:t>
            </a:r>
          </a:p>
        </p:txBody>
      </p:sp>
      <p:pic>
        <p:nvPicPr>
          <p:cNvPr id="8" name="Picture 7" descr="A number and a number&#10;&#10;Description automatically generated with medium confidence">
            <a:extLst>
              <a:ext uri="{FF2B5EF4-FFF2-40B4-BE49-F238E27FC236}">
                <a16:creationId xmlns:a16="http://schemas.microsoft.com/office/drawing/2014/main" id="{DE13AAD0-A131-1CE2-0A47-36890D29B3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3735" y="2068488"/>
            <a:ext cx="4191153" cy="5910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4676BC-9EA0-BDE2-DE9A-809CBC9B9D69}"/>
              </a:ext>
            </a:extLst>
          </p:cNvPr>
          <p:cNvSpPr txBox="1"/>
          <p:nvPr/>
        </p:nvSpPr>
        <p:spPr>
          <a:xfrm>
            <a:off x="885776" y="1996480"/>
            <a:ext cx="57663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Definition of the field H: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E97A7B-7972-8CBE-D131-4C66137899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8064" y="2844446"/>
            <a:ext cx="5189242" cy="8802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C96DC3-93E1-B57D-77E3-A4C91184BE3A}"/>
              </a:ext>
            </a:extLst>
          </p:cNvPr>
          <p:cNvSpPr txBox="1"/>
          <p:nvPr/>
        </p:nvSpPr>
        <p:spPr>
          <a:xfrm>
            <a:off x="869982" y="3911660"/>
            <a:ext cx="1124904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Consequently:                         </a:t>
            </a:r>
            <a:r>
              <a:rPr lang="en-US" dirty="0">
                <a:sym typeface="Wingdings" pitchFamily="2" charset="2"/>
              </a:rPr>
              <a:t> Maxwell’s Eq. (1) !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05C9C8-E496-0E32-CDC7-4B60C20773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0469" y="4012704"/>
            <a:ext cx="1930400" cy="4699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0209DC4-BE97-98F5-6581-76D149F17429}"/>
              </a:ext>
            </a:extLst>
          </p:cNvPr>
          <p:cNvSpPr txBox="1"/>
          <p:nvPr/>
        </p:nvSpPr>
        <p:spPr>
          <a:xfrm>
            <a:off x="2672560" y="5020816"/>
            <a:ext cx="7430240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existence of vector fields H &amp; A, </a:t>
            </a:r>
          </a:p>
          <a:p>
            <a:r>
              <a:rPr lang="en-US" dirty="0">
                <a:sym typeface="Wingdings" pitchFamily="2" charset="2"/>
              </a:rPr>
              <a:t>satisfying the Maxwell Eq. 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4313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A5F2D8-5AD2-397B-9BFE-CE83276D26DC}"/>
              </a:ext>
            </a:extLst>
          </p:cNvPr>
          <p:cNvSpPr txBox="1"/>
          <p:nvPr/>
        </p:nvSpPr>
        <p:spPr>
          <a:xfrm>
            <a:off x="3550072" y="196280"/>
            <a:ext cx="63777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000" dirty="0"/>
              <a:t>More over: Maxwell’s Eq (2)</a:t>
            </a:r>
          </a:p>
        </p:txBody>
      </p:sp>
      <p:pic>
        <p:nvPicPr>
          <p:cNvPr id="8" name="Picture 7" descr="A number and a number&#10;&#10;Description automatically generated with medium confidence">
            <a:extLst>
              <a:ext uri="{FF2B5EF4-FFF2-40B4-BE49-F238E27FC236}">
                <a16:creationId xmlns:a16="http://schemas.microsoft.com/office/drawing/2014/main" id="{DE13AAD0-A131-1CE2-0A47-36890D29B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448" y="1067260"/>
            <a:ext cx="4191153" cy="5910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4676BC-9EA0-BDE2-DE9A-809CBC9B9D69}"/>
              </a:ext>
            </a:extLst>
          </p:cNvPr>
          <p:cNvSpPr txBox="1"/>
          <p:nvPr/>
        </p:nvSpPr>
        <p:spPr>
          <a:xfrm>
            <a:off x="597744" y="986691"/>
            <a:ext cx="628729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definition of the field H: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C96DC3-93E1-B57D-77E3-A4C91184BE3A}"/>
              </a:ext>
            </a:extLst>
          </p:cNvPr>
          <p:cNvSpPr txBox="1"/>
          <p:nvPr/>
        </p:nvSpPr>
        <p:spPr>
          <a:xfrm>
            <a:off x="669752" y="1924472"/>
            <a:ext cx="616598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Total derivative </a:t>
            </a:r>
            <a:r>
              <a:rPr lang="en-US" dirty="0" err="1"/>
              <a:t>w.r.t.</a:t>
            </a:r>
            <a:r>
              <a:rPr lang="en-US" dirty="0"/>
              <a:t> time:</a:t>
            </a:r>
          </a:p>
        </p:txBody>
      </p:sp>
      <p:pic>
        <p:nvPicPr>
          <p:cNvPr id="7" name="Picture 6" descr="A math equation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511650FA-E567-9087-DD54-C476389A1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448" y="1852464"/>
            <a:ext cx="4840437" cy="9477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134B91-42D4-83A4-F609-D7079A2402AD}"/>
              </a:ext>
            </a:extLst>
          </p:cNvPr>
          <p:cNvSpPr txBox="1"/>
          <p:nvPr/>
        </p:nvSpPr>
        <p:spPr>
          <a:xfrm>
            <a:off x="669939" y="2860576"/>
            <a:ext cx="1216916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Apply Newton’s law (1) + Lorentz force (7) on the right:</a:t>
            </a:r>
          </a:p>
        </p:txBody>
      </p:sp>
      <p:pic>
        <p:nvPicPr>
          <p:cNvPr id="15" name="Picture 14" descr="A group of math equations&#10;&#10;Description automatically generated">
            <a:extLst>
              <a:ext uri="{FF2B5EF4-FFF2-40B4-BE49-F238E27FC236}">
                <a16:creationId xmlns:a16="http://schemas.microsoft.com/office/drawing/2014/main" id="{9D5FE9F5-3A91-E9AE-0ACA-65DBF2E32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192" y="3753780"/>
            <a:ext cx="6712197" cy="2149759"/>
          </a:xfrm>
          <a:prstGeom prst="rect">
            <a:avLst/>
          </a:prstGeom>
        </p:spPr>
      </p:pic>
      <p:pic>
        <p:nvPicPr>
          <p:cNvPr id="17" name="Picture 16" descr="A math equations with numbers&#10;&#10;Description automatically generated with medium confidence">
            <a:extLst>
              <a:ext uri="{FF2B5EF4-FFF2-40B4-BE49-F238E27FC236}">
                <a16:creationId xmlns:a16="http://schemas.microsoft.com/office/drawing/2014/main" id="{F03D7D37-5279-205D-DA6D-CE254E80FC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5936" y="3580656"/>
            <a:ext cx="2315049" cy="887964"/>
          </a:xfrm>
          <a:prstGeom prst="rect">
            <a:avLst/>
          </a:prstGeom>
        </p:spPr>
      </p:pic>
      <p:sp>
        <p:nvSpPr>
          <p:cNvPr id="18" name="Line 3">
            <a:extLst>
              <a:ext uri="{FF2B5EF4-FFF2-40B4-BE49-F238E27FC236}">
                <a16:creationId xmlns:a16="http://schemas.microsoft.com/office/drawing/2014/main" id="{C5E07797-7468-E577-37E1-C65A2FEAF598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6502400" y="4732784"/>
            <a:ext cx="936104" cy="54684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3">
            <a:extLst>
              <a:ext uri="{FF2B5EF4-FFF2-40B4-BE49-F238E27FC236}">
                <a16:creationId xmlns:a16="http://schemas.microsoft.com/office/drawing/2014/main" id="{D2A14905-6296-C80B-00B4-65892D46BD1F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3350807" y="3734791"/>
            <a:ext cx="936104" cy="54684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FFC93D-A910-170D-02AC-7C77E9185E43}"/>
              </a:ext>
            </a:extLst>
          </p:cNvPr>
          <p:cNvSpPr txBox="1"/>
          <p:nvPr/>
        </p:nvSpPr>
        <p:spPr>
          <a:xfrm>
            <a:off x="8370952" y="4766851"/>
            <a:ext cx="651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D2AE93-5135-4AFD-1D55-076383D14DD4}"/>
              </a:ext>
            </a:extLst>
          </p:cNvPr>
          <p:cNvSpPr txBox="1"/>
          <p:nvPr/>
        </p:nvSpPr>
        <p:spPr>
          <a:xfrm>
            <a:off x="7578864" y="5308848"/>
            <a:ext cx="651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F98B54-0C62-B332-9BFE-975E39F43A77}"/>
              </a:ext>
            </a:extLst>
          </p:cNvPr>
          <p:cNvSpPr txBox="1"/>
          <p:nvPr/>
        </p:nvSpPr>
        <p:spPr>
          <a:xfrm>
            <a:off x="832307" y="6071900"/>
            <a:ext cx="473398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Feynman arrived at</a:t>
            </a:r>
          </a:p>
        </p:txBody>
      </p:sp>
      <p:pic>
        <p:nvPicPr>
          <p:cNvPr id="24" name="Picture 23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EFFC885F-0D8E-9DA7-910F-848CC4417C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4804" y="5956920"/>
            <a:ext cx="2238350" cy="100811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E034387-FA1A-D8DF-EAA0-813B12075019}"/>
              </a:ext>
            </a:extLst>
          </p:cNvPr>
          <p:cNvSpPr txBox="1"/>
          <p:nvPr/>
        </p:nvSpPr>
        <p:spPr>
          <a:xfrm>
            <a:off x="3838104" y="7109048"/>
            <a:ext cx="842134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                            </a:t>
            </a:r>
            <a:r>
              <a:rPr lang="en-US" dirty="0">
                <a:sym typeface="Wingdings" pitchFamily="2" charset="2"/>
              </a:rPr>
              <a:t> Maxwell’s Eq.(2)</a:t>
            </a:r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57A0FBE-F634-1097-FA12-9E32D27BC0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8224" y="7061556"/>
            <a:ext cx="2420110" cy="76757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935C6D9-EB2F-C692-AB1F-E38FAC445366}"/>
              </a:ext>
            </a:extLst>
          </p:cNvPr>
          <p:cNvSpPr txBox="1"/>
          <p:nvPr/>
        </p:nvSpPr>
        <p:spPr>
          <a:xfrm>
            <a:off x="789575" y="7872100"/>
            <a:ext cx="112574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To cast them to a manifestly Lorentz invariant form:</a:t>
            </a:r>
          </a:p>
        </p:txBody>
      </p:sp>
      <p:pic>
        <p:nvPicPr>
          <p:cNvPr id="28" name="Picture 27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8028E4A0-1604-F4DE-2DCE-C494F3B6D3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8769" y="8549208"/>
            <a:ext cx="4782103" cy="97554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BFE17FC-B867-A785-7345-0578ECC5DD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27558" y="8765232"/>
            <a:ext cx="2266730" cy="43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4875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 animBg="1"/>
      <p:bldP spid="19" grpId="0" animBg="1"/>
      <p:bldP spid="22" grpId="0"/>
      <p:bldP spid="25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F103116-87C8-6A10-7E19-A4AB95BF86A7}"/>
              </a:ext>
            </a:extLst>
          </p:cNvPr>
          <p:cNvSpPr txBox="1"/>
          <p:nvPr/>
        </p:nvSpPr>
        <p:spPr>
          <a:xfrm>
            <a:off x="381720" y="996494"/>
            <a:ext cx="1245738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Feynman’s proof: Imposing the position-velocity uncertainty</a:t>
            </a:r>
          </a:p>
          <a:p>
            <a:pPr algn="l"/>
            <a:r>
              <a:rPr lang="en-US" dirty="0"/>
              <a:t>                              on Newton’s law</a:t>
            </a:r>
          </a:p>
          <a:p>
            <a:pPr algn="l"/>
            <a:r>
              <a:rPr lang="en-US" dirty="0"/>
              <a:t>immediately implies the existence of fields E &amp; H,</a:t>
            </a:r>
          </a:p>
          <a:p>
            <a:pPr algn="l"/>
            <a:r>
              <a:rPr lang="en-US" dirty="0"/>
              <a:t>satisfying Maxwell’s equations, leading to the Lorentz force.</a:t>
            </a:r>
          </a:p>
        </p:txBody>
      </p:sp>
      <p:pic>
        <p:nvPicPr>
          <p:cNvPr id="12" name="Picture 11" descr="A close-up of a number&#10;&#10;Description automatically generated">
            <a:extLst>
              <a:ext uri="{FF2B5EF4-FFF2-40B4-BE49-F238E27FC236}">
                <a16:creationId xmlns:a16="http://schemas.microsoft.com/office/drawing/2014/main" id="{7EFC9C3F-E503-9AC5-E979-6D7FFBDA1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918" y="1708448"/>
            <a:ext cx="2755194" cy="523875"/>
          </a:xfrm>
          <a:prstGeom prst="rect">
            <a:avLst/>
          </a:prstGeom>
        </p:spPr>
      </p:pic>
      <p:pic>
        <p:nvPicPr>
          <p:cNvPr id="14" name="Picture 13" descr="A black and white math formula&#10;&#10;Description automatically generated with medium confidence">
            <a:extLst>
              <a:ext uri="{FF2B5EF4-FFF2-40B4-BE49-F238E27FC236}">
                <a16:creationId xmlns:a16="http://schemas.microsoft.com/office/drawing/2014/main" id="{EC6FAEAE-14B0-14F1-D1BB-7E9CC3BF4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6536" y="1636440"/>
            <a:ext cx="2755194" cy="6242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4970EDA-5B20-994E-BA50-BF040F5DE5B8}"/>
              </a:ext>
            </a:extLst>
          </p:cNvPr>
          <p:cNvSpPr txBox="1"/>
          <p:nvPr/>
        </p:nvSpPr>
        <p:spPr>
          <a:xfrm>
            <a:off x="165696" y="3542908"/>
            <a:ext cx="833317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Feynman’s derivation was not standard. </a:t>
            </a:r>
          </a:p>
          <a:p>
            <a:pPr algn="l"/>
            <a:r>
              <a:rPr lang="en-US" dirty="0"/>
              <a:t>Traditionally: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67103E1-2A47-ABA4-5CB8-2A37AF8247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5310" y="4171695"/>
            <a:ext cx="2623794" cy="677108"/>
          </a:xfrm>
          <a:prstGeom prst="rect">
            <a:avLst/>
          </a:prstGeom>
        </p:spPr>
      </p:pic>
      <p:pic>
        <p:nvPicPr>
          <p:cNvPr id="19" name="Picture 1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0E254C0-229A-5928-620F-E56D863630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3331" y="4228728"/>
            <a:ext cx="2939469" cy="648072"/>
          </a:xfrm>
          <a:prstGeom prst="rect">
            <a:avLst/>
          </a:prstGeom>
        </p:spPr>
      </p:pic>
      <p:pic>
        <p:nvPicPr>
          <p:cNvPr id="21" name="Picture 20" descr="A black symbols on a white background&#10;&#10;Description automatically generated">
            <a:extLst>
              <a:ext uri="{FF2B5EF4-FFF2-40B4-BE49-F238E27FC236}">
                <a16:creationId xmlns:a16="http://schemas.microsoft.com/office/drawing/2014/main" id="{6123D7C0-20C2-60ED-3664-B7183E5F4D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4008" y="4228729"/>
            <a:ext cx="4055670" cy="648071"/>
          </a:xfrm>
          <a:prstGeom prst="rect">
            <a:avLst/>
          </a:prstGeom>
        </p:spPr>
      </p:pic>
      <p:pic>
        <p:nvPicPr>
          <p:cNvPr id="23" name="Picture 22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35CE24B8-2E8C-FC44-712C-ABCAB89271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0489" y="5677596"/>
            <a:ext cx="3175000" cy="6477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06BC42-071E-74B9-2125-31AC33EBF6E7}"/>
              </a:ext>
            </a:extLst>
          </p:cNvPr>
          <p:cNvSpPr txBox="1"/>
          <p:nvPr/>
        </p:nvSpPr>
        <p:spPr>
          <a:xfrm>
            <a:off x="381720" y="5055076"/>
            <a:ext cx="12567543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Euler-Lagrange eq leads to Newton’s law with Lorentz force, </a:t>
            </a:r>
          </a:p>
          <a:p>
            <a:pPr algn="l"/>
            <a:r>
              <a:rPr lang="en-US" dirty="0"/>
              <a:t>associated with the fields</a:t>
            </a:r>
          </a:p>
        </p:txBody>
      </p:sp>
      <p:pic>
        <p:nvPicPr>
          <p:cNvPr id="25" name="Picture 24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C7E50C65-CF3A-FC2C-4B17-D136E0FF06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97944" y="6623967"/>
            <a:ext cx="8424936" cy="2789337"/>
          </a:xfrm>
          <a:prstGeom prst="rect">
            <a:avLst/>
          </a:prstGeom>
        </p:spPr>
      </p:pic>
      <p:pic>
        <p:nvPicPr>
          <p:cNvPr id="26" name="Picture 25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9559A222-7327-D5EF-824E-1ED7B3C22B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30792" y="6977496"/>
            <a:ext cx="647700" cy="15240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CFD80A5-4677-E23E-C200-2E0C103BB67F}"/>
              </a:ext>
            </a:extLst>
          </p:cNvPr>
          <p:cNvSpPr txBox="1"/>
          <p:nvPr/>
        </p:nvSpPr>
        <p:spPr>
          <a:xfrm>
            <a:off x="6122323" y="8036441"/>
            <a:ext cx="21082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(dynamics)</a:t>
            </a:r>
          </a:p>
        </p:txBody>
      </p:sp>
      <p:sp>
        <p:nvSpPr>
          <p:cNvPr id="30" name="Title 8">
            <a:extLst>
              <a:ext uri="{FF2B5EF4-FFF2-40B4-BE49-F238E27FC236}">
                <a16:creationId xmlns:a16="http://schemas.microsoft.com/office/drawing/2014/main" id="{1D4D3E02-5E8D-656F-C8FD-2B252DE61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848" y="124272"/>
            <a:ext cx="9901099" cy="792088"/>
          </a:xfrm>
        </p:spPr>
        <p:txBody>
          <a:bodyPr/>
          <a:lstStyle/>
          <a:p>
            <a:r>
              <a:rPr lang="en-US" sz="7200" dirty="0">
                <a:solidFill>
                  <a:srgbClr val="FF6600"/>
                </a:solidFill>
              </a:rPr>
              <a:t> </a:t>
            </a:r>
            <a:r>
              <a:rPr lang="en-US" sz="6000" dirty="0">
                <a:solidFill>
                  <a:srgbClr val="0432FF"/>
                </a:solidFill>
              </a:rPr>
              <a:t>B. Dyson’s commentary</a:t>
            </a:r>
          </a:p>
        </p:txBody>
      </p:sp>
    </p:spTree>
    <p:extLst>
      <p:ext uri="{BB962C8B-B14F-4D97-AF65-F5344CB8AC3E}">
        <p14:creationId xmlns:p14="http://schemas.microsoft.com/office/powerpoint/2010/main" val="6390347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C86168C6-32F6-F04E-B508-2AF8C79E0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848" y="124272"/>
            <a:ext cx="9901099" cy="792088"/>
          </a:xfrm>
        </p:spPr>
        <p:txBody>
          <a:bodyPr/>
          <a:lstStyle/>
          <a:p>
            <a:r>
              <a:rPr lang="en-US" sz="7200" dirty="0">
                <a:solidFill>
                  <a:srgbClr val="FF6600"/>
                </a:solidFill>
              </a:rPr>
              <a:t> </a:t>
            </a:r>
            <a:r>
              <a:rPr lang="en-US" sz="6000" dirty="0">
                <a:solidFill>
                  <a:srgbClr val="0432FF"/>
                </a:solidFill>
              </a:rPr>
              <a:t>B. Dyson’s commentary </a:t>
            </a:r>
          </a:p>
        </p:txBody>
      </p:sp>
      <p:pic>
        <p:nvPicPr>
          <p:cNvPr id="3" name="Picture 2" descr="A close up of a text&#10;&#10;Description automatically generated">
            <a:extLst>
              <a:ext uri="{FF2B5EF4-FFF2-40B4-BE49-F238E27FC236}">
                <a16:creationId xmlns:a16="http://schemas.microsoft.com/office/drawing/2014/main" id="{93BF8CD0-A9EF-7AD1-8107-2429E9424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856" y="1019560"/>
            <a:ext cx="10280415" cy="2345072"/>
          </a:xfrm>
          <a:prstGeom prst="rect">
            <a:avLst/>
          </a:prstGeom>
        </p:spPr>
      </p:pic>
      <p:pic>
        <p:nvPicPr>
          <p:cNvPr id="5" name="Picture 4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D7939FC7-5483-DB51-5EC4-DFF344877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623" y="2932584"/>
            <a:ext cx="5206361" cy="432048"/>
          </a:xfrm>
          <a:prstGeom prst="rect">
            <a:avLst/>
          </a:prstGeom>
        </p:spPr>
      </p:pic>
      <p:pic>
        <p:nvPicPr>
          <p:cNvPr id="8" name="Picture 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EEFAFC6B-67A4-4446-F402-55640E93A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611" y="3603898"/>
            <a:ext cx="10280415" cy="2669630"/>
          </a:xfrm>
          <a:prstGeom prst="rect">
            <a:avLst/>
          </a:prstGeom>
        </p:spPr>
      </p:pic>
      <p:pic>
        <p:nvPicPr>
          <p:cNvPr id="9" name="Picture 8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2033D3F3-6A9B-5A22-5443-582378B4F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384" y="5812904"/>
            <a:ext cx="5328592" cy="432048"/>
          </a:xfrm>
          <a:prstGeom prst="rect">
            <a:avLst/>
          </a:prstGeom>
        </p:spPr>
      </p:pic>
      <p:pic>
        <p:nvPicPr>
          <p:cNvPr id="17" name="Picture 16" descr="A close up of black text&#10;&#10;Description automatically generated">
            <a:extLst>
              <a:ext uri="{FF2B5EF4-FFF2-40B4-BE49-F238E27FC236}">
                <a16:creationId xmlns:a16="http://schemas.microsoft.com/office/drawing/2014/main" id="{C9108CCE-039E-2DDA-AA4A-CAD72BF26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7936" y="6611664"/>
            <a:ext cx="10280414" cy="1939260"/>
          </a:xfrm>
          <a:prstGeom prst="rect">
            <a:avLst/>
          </a:prstGeom>
        </p:spPr>
      </p:pic>
      <p:pic>
        <p:nvPicPr>
          <p:cNvPr id="18" name="Picture 17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03122D05-AD25-DF1B-29B0-37CED321A3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856" y="6677000"/>
            <a:ext cx="2431504" cy="432048"/>
          </a:xfrm>
          <a:prstGeom prst="rect">
            <a:avLst/>
          </a:prstGeom>
        </p:spPr>
      </p:pic>
      <p:pic>
        <p:nvPicPr>
          <p:cNvPr id="19" name="Picture 18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3D7CA0A4-E3FF-B8DF-565D-E34FC8116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352" y="8117160"/>
            <a:ext cx="5688483" cy="470549"/>
          </a:xfrm>
          <a:prstGeom prst="rect">
            <a:avLst/>
          </a:prstGeom>
        </p:spPr>
      </p:pic>
      <p:sp>
        <p:nvSpPr>
          <p:cNvPr id="20" name="Line 3">
            <a:extLst>
              <a:ext uri="{FF2B5EF4-FFF2-40B4-BE49-F238E27FC236}">
                <a16:creationId xmlns:a16="http://schemas.microsoft.com/office/drawing/2014/main" id="{F103F317-5BB0-48A9-9C99-801B343C235E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4558184" y="2421856"/>
            <a:ext cx="7128792" cy="667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3">
            <a:extLst>
              <a:ext uri="{FF2B5EF4-FFF2-40B4-BE49-F238E27FC236}">
                <a16:creationId xmlns:a16="http://schemas.microsoft.com/office/drawing/2014/main" id="{0F0A8D31-2714-A6DC-2CE8-A59515FF71A3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3982120" y="2860577"/>
            <a:ext cx="7128792" cy="667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0014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Alternate R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R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_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_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Title - Center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_Title &amp; Subtitle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_Photo - Horizont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_Photo - Vertic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1_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_Title &amp; Bullets - Alternate L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L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_Title &amp; Bullets - Alternate R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R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Center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&amp; Subtitle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Alternate L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L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69313</TotalTime>
  <Pages>0</Pages>
  <Words>448</Words>
  <Characters>0</Characters>
  <Application>Microsoft Macintosh PowerPoint</Application>
  <PresentationFormat>Custom</PresentationFormat>
  <Lines>0</Lines>
  <Paragraphs>59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12</vt:i4>
      </vt:variant>
    </vt:vector>
  </HeadingPairs>
  <TitlesOfParts>
    <vt:vector size="44" baseType="lpstr">
      <vt:lpstr>Arial</vt:lpstr>
      <vt:lpstr>Calibri</vt:lpstr>
      <vt:lpstr>Cochin</vt:lpstr>
      <vt:lpstr>Copperplate</vt:lpstr>
      <vt:lpstr>Times New Roman</vt:lpstr>
      <vt:lpstr>Wingdings</vt:lpstr>
      <vt:lpstr>Title - Top</vt:lpstr>
      <vt:lpstr>Title &amp; Bullets - 2 Column</vt:lpstr>
      <vt:lpstr>Title &amp; Bullets - Right</vt:lpstr>
      <vt:lpstr>Title - Center</vt:lpstr>
      <vt:lpstr>Title &amp; Subtitle</vt:lpstr>
      <vt:lpstr>Photo - Horizontal</vt:lpstr>
      <vt:lpstr>Photo - Vertical</vt:lpstr>
      <vt:lpstr>1_Bullets</vt:lpstr>
      <vt:lpstr>Title &amp; Bullets - Alternate L</vt:lpstr>
      <vt:lpstr>Title &amp; Bullets - Alternate R</vt:lpstr>
      <vt:lpstr>1_Title &amp; Bullets</vt:lpstr>
      <vt:lpstr>Title &amp; Bullets - Left</vt:lpstr>
      <vt:lpstr>2_Title &amp; Bullets</vt:lpstr>
      <vt:lpstr>1_Title - Top</vt:lpstr>
      <vt:lpstr>1_Blank</vt:lpstr>
      <vt:lpstr>Title, Bullets &amp; Photo</vt:lpstr>
      <vt:lpstr>1_Title &amp; Bullets - Left</vt:lpstr>
      <vt:lpstr>1_Title &amp; Bullets - 2 Column</vt:lpstr>
      <vt:lpstr>1_Title &amp; Bullets - Right</vt:lpstr>
      <vt:lpstr>1_Title - Center</vt:lpstr>
      <vt:lpstr>1_Title &amp; Subtitle</vt:lpstr>
      <vt:lpstr>1_Photo - Horizontal</vt:lpstr>
      <vt:lpstr>1_Photo - Vertical</vt:lpstr>
      <vt:lpstr>1_Title, Bullets &amp; Photo</vt:lpstr>
      <vt:lpstr>1_Title &amp; Bullets - Alternate L</vt:lpstr>
      <vt:lpstr>1_Title &amp; Bullets - Alternate R</vt:lpstr>
      <vt:lpstr>A Welcoming Story</vt:lpstr>
      <vt:lpstr>Welcome To Pittsburgh!</vt:lpstr>
      <vt:lpstr>PowerPoint Presentation</vt:lpstr>
      <vt:lpstr> A. Feynman’s derivation</vt:lpstr>
      <vt:lpstr>PowerPoint Presentation</vt:lpstr>
      <vt:lpstr>PowerPoint Presentation</vt:lpstr>
      <vt:lpstr>PowerPoint Presentation</vt:lpstr>
      <vt:lpstr> B. Dyson’s commentary</vt:lpstr>
      <vt:lpstr> B. Dyson’s commentary </vt:lpstr>
      <vt:lpstr> B. Dyson’s commentary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Higgsology:  Theory and Practice</dc:title>
  <dc:subject/>
  <dc:creator/>
  <cp:keywords/>
  <dc:description/>
  <cp:lastModifiedBy>Han, Tao</cp:lastModifiedBy>
  <cp:revision>853</cp:revision>
  <cp:lastPrinted>2018-02-08T12:50:56Z</cp:lastPrinted>
  <dcterms:created xsi:type="dcterms:W3CDTF">2012-12-05T16:48:07Z</dcterms:created>
  <dcterms:modified xsi:type="dcterms:W3CDTF">2024-03-07T13:05:25Z</dcterms:modified>
</cp:coreProperties>
</file>