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78" r:id="rId5"/>
    <p:sldId id="282" r:id="rId6"/>
    <p:sldId id="287" r:id="rId7"/>
    <p:sldId id="290" r:id="rId8"/>
    <p:sldId id="276" r:id="rId9"/>
    <p:sldId id="289" r:id="rId10"/>
    <p:sldId id="261" r:id="rId11"/>
    <p:sldId id="263" r:id="rId12"/>
    <p:sldId id="265" r:id="rId13"/>
    <p:sldId id="291" r:id="rId14"/>
    <p:sldId id="292" r:id="rId15"/>
    <p:sldId id="262" r:id="rId16"/>
    <p:sldId id="267" r:id="rId17"/>
    <p:sldId id="272" r:id="rId18"/>
    <p:sldId id="271" r:id="rId19"/>
    <p:sldId id="274" r:id="rId20"/>
    <p:sldId id="269" r:id="rId21"/>
    <p:sldId id="277" r:id="rId22"/>
    <p:sldId id="273" r:id="rId23"/>
    <p:sldId id="26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72" autoAdjust="0"/>
    <p:restoredTop sz="86445" autoAdjust="0"/>
  </p:normalViewPr>
  <p:slideViewPr>
    <p:cSldViewPr snapToGrid="0">
      <p:cViewPr varScale="1">
        <p:scale>
          <a:sx n="73" d="100"/>
          <a:sy n="73" d="100"/>
        </p:scale>
        <p:origin x="830" y="58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60E0AB-FBCF-4296-AB4D-1EEE38459243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F9E0D-0A97-4A63-8C1D-D0DC24D67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104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this work, we present a consistent and non-redundant basis of dimension-eight operators associated with Universal theories.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8134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So, we eliminate 4 operators from these 4 linear relations,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0493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Now, we take care of Integration-by-parts relations. So, first we list down all possible operators that we can write with one less derivative. Taking the derivative of the y operators and equating it to zero gives us the IBP relations that we need. </a:t>
            </a:r>
          </a:p>
          <a:p>
            <a:endParaRPr lang="en-US" dirty="0"/>
          </a:p>
          <a:p>
            <a:r>
              <a:rPr lang="en-US" dirty="0"/>
              <a:t>We see that we have two independent relations. So, we are left with 2 operators, in agreement with predictions from Hilbert series.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49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allows us to identify the independent universal fermionic operators. We identify 2 Universal fermionic operators. Delta contains all of the genuinely bosonic operators from the SMEFT-8 basis.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6902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action of the EOM for Universal basis is not to remove redundant operators but rotate from one basis </a:t>
            </a:r>
            <a:r>
              <a:rPr lang="en-US"/>
              <a:t>to another.</a:t>
            </a:r>
            <a:endParaRPr lang="en-US" dirty="0"/>
          </a:p>
          <a:p>
            <a:endParaRPr lang="en-US" dirty="0"/>
          </a:p>
          <a:p>
            <a:r>
              <a:rPr lang="en-US" dirty="0"/>
              <a:t>This allows us to identify the independent universal fermionic operators. We identify 2 Universal fermionic operators. Delta contains all of the genuinely bosonic operators from the SMEFT-8 basis.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0991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allows us to identify the independent universal fermionic operators. We identify 2 Universal fermionic operators. Delta contains all of the genuinely bosonic operators from the SMEFT-8 basis.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8239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show that our basis is consistent,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derive relations between the 86 independent couplings of the Universal fermionic operators and the Wilson coefficients of the fermionic operators of the general SMEFT basis. </a:t>
            </a:r>
            <a:endParaRPr lang="en-US" sz="1200" dirty="0"/>
          </a:p>
          <a:p>
            <a:endParaRPr lang="en-US" dirty="0"/>
          </a:p>
          <a:p>
            <a:r>
              <a:rPr lang="en-US" dirty="0"/>
              <a:t>This constitutes our “fermionic” basis of operators for Universal theories of SMEFT at dimension 8. Through this consistency check we show that our basis is a subset of the general SMEFT-8 basis in the literature.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8175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CMR10"/>
              </a:rPr>
              <a:t>Possible contributions to TGV and EWPD analysis from additional fermionic universal operators but most likely we still closed parameters space fit. 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5946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After using EOM, lots of fermionic operators are generated. We identify 86 independent fermionic operators from the set of operators generated. Thus, creating a non-redundant basis for Universal SMEFT, in agreement with Hilbert series results.</a:t>
            </a:r>
          </a:p>
          <a:p>
            <a:endParaRPr lang="en-US" dirty="0"/>
          </a:p>
          <a:p>
            <a:r>
              <a:rPr lang="en-US" dirty="0"/>
              <a:t>To show that our basis choice is consistent, ……. This shows that the Universal SMEFT basis is a subset of the general SMEFT basis, which we should expect.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 have 62 two-fermion operators and 24 four-fermion operators in our “fermionic basis”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025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CMR10"/>
              </a:rPr>
              <a:t>Most of the relevant operators for these processes where in the bosonic part of the general SMEFT basis. </a:t>
            </a:r>
            <a:r>
              <a:rPr lang="en-US" sz="1200" b="0" i="0" u="none" strike="noStrike" baseline="0" dirty="0">
                <a:latin typeface="CMR10"/>
              </a:rPr>
              <a:t>At the time, there was no study done to construct a complete fermionic basis of Universal operators. So, we did not know what fermionic operators from the general SMEFT basis are part of the Universal SMEFT basis.</a:t>
            </a:r>
          </a:p>
          <a:p>
            <a:pPr algn="l"/>
            <a:endParaRPr lang="en-US" sz="1200" b="0" i="0" u="none" strike="noStrike" baseline="0" dirty="0">
              <a:latin typeface="CMR10"/>
            </a:endParaRPr>
          </a:p>
          <a:p>
            <a:pPr algn="l"/>
            <a:r>
              <a:rPr lang="en-US" sz="1200" b="0" i="0" u="none" strike="noStrike" baseline="0" dirty="0">
                <a:latin typeface="CMR10"/>
              </a:rPr>
              <a:t>We introduced a Wilson coefficient that encapsulated the effect of the 4-fermion operators on the Higgs </a:t>
            </a:r>
            <a:r>
              <a:rPr lang="en-US" sz="1200" b="0" i="0" u="none" strike="noStrike" baseline="0" dirty="0" err="1">
                <a:latin typeface="CMR10"/>
              </a:rPr>
              <a:t>vev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34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Paradigmatic advantage of EFT for BSM searches is its model-independence. </a:t>
            </a:r>
          </a:p>
          <a:p>
            <a:endParaRPr lang="en-US" dirty="0"/>
          </a:p>
          <a:p>
            <a:r>
              <a:rPr lang="en-US" dirty="0"/>
              <a:t>The resulting model is the so called Standard Model Effective Field Theory. </a:t>
            </a:r>
          </a:p>
          <a:p>
            <a:r>
              <a:rPr lang="en-US" dirty="0"/>
              <a:t>Where, </a:t>
            </a:r>
            <a:r>
              <a:rPr lang="en-US" dirty="0" err="1"/>
              <a:t>f_i</a:t>
            </a:r>
            <a:r>
              <a:rPr lang="en-US" dirty="0"/>
              <a:t> are the Wilson coefficients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270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Taking flavor into account, there are 2499 operators at dimension 6; and 44,807 operators at dimension 8.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SMEFT, Universal theories refer to BSM models where the low-energy effective operators can be chosen to involve exclusively the SM bosons, i.e. bosonic operators.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716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basis of operators for Universal theories at dimension six was introduced in the reference.  In this reference, certain bosonic operators were traded for fermionic operators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 introduced in the context of interpreting the Oblique Parameters within the EFT framework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baseline="0" dirty="0">
                <a:latin typeface="CMR10"/>
              </a:rPr>
              <a:t>In general, a given SMEFT basis trades some of the bosonic operators for other bosonic operators and operators involving fermions, hereon called </a:t>
            </a:r>
            <a:r>
              <a:rPr lang="en-US" sz="1200" b="0" i="0" u="none" strike="noStrike" baseline="0" dirty="0">
                <a:latin typeface="CMSL10"/>
              </a:rPr>
              <a:t>fermionic operators</a:t>
            </a:r>
            <a:r>
              <a:rPr lang="en-US" sz="1200" b="0" i="0" u="none" strike="noStrike" baseline="0" dirty="0">
                <a:latin typeface="CMR10"/>
              </a:rPr>
              <a:t>, to keep only independent operators.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baseline="0" dirty="0">
              <a:latin typeface="CMR1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baseline="0" dirty="0">
                <a:latin typeface="CMR10"/>
              </a:rPr>
              <a:t>Most of the relevant operators for our analysis are bosonic operators from the general SMEFT-8 basis.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Canonically renormalize Kinetic terms, can remove kinetic mixing terms using field redefinitions. Will contribute to </a:t>
            </a:r>
            <a:r>
              <a:rPr lang="en-US" dirty="0" err="1"/>
              <a:t>higgs</a:t>
            </a:r>
            <a:r>
              <a:rPr lang="en-US" dirty="0"/>
              <a:t> </a:t>
            </a:r>
            <a:r>
              <a:rPr lang="en-US" dirty="0" err="1"/>
              <a:t>vev</a:t>
            </a:r>
            <a:r>
              <a:rPr lang="en-US" dirty="0"/>
              <a:t> terms and mass of the gauge bosons.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26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place where fermionic operators contribute is the finite renormalization of G_F, one input parameter for our analysis. At dimension 6, we know all of the four-fermion operators that contribute to this process, that we include in Delta 4F.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283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/>
                  <a:t>Using this assumption, we see that this parameter space is closed. EWPO and EWDB data constrain the full parameter space of the operators. Once the dimension8</a:t>
                </a:r>
                <a:r>
                  <a:rPr lang="en-US" baseline="0" dirty="0"/>
                  <a:t> coefficients are</a:t>
                </a:r>
                <a:r>
                  <a:rPr lang="en-US" dirty="0"/>
                  <a:t> included, bounds on dim6 operators are loosened.</a:t>
                </a:r>
              </a:p>
              <a:p>
                <a:endParaRPr lang="en-US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This leads us to the motivation behind the second paper. We wanted to construct a basis of operators for Universal theories at dimension 8, and generate the relevant fermionic operators that we included in Delta_4F at dim8 so we can test our physics assumption.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/>
              </a:p>
              <a:p>
                <a:r>
                  <a:rPr lang="en-US" dirty="0"/>
                  <a:t>One and two-dimensional projections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𝐸𝑊𝑃𝑂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 for the coefficients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𝐵𝑊</m:t>
                        </m:r>
                      </m:sub>
                    </m:sSub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 dirty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sub>
                          <m: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d>
                          </m:sup>
                        </m:sSubSup>
                        <m:r>
                          <a:rPr lang="en-US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acc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/>
                  <a:t>The Results show that the dimension-six squared terms are dominant over the dimension-eight ones.  (for EWDB)</a:t>
                </a:r>
              </a:p>
              <a:p>
                <a:r>
                  <a:rPr lang="en-US" dirty="0"/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/>
                  <a:t>The physical reason for this can be traced to the dependence of the partonic center-of-mass energy (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</m:oMath>
                </a14:m>
                <a:r>
                  <a:rPr lang="en-US" dirty="0"/>
                  <a:t>) of the contribution to the relevant squared amplitudes from dimension-six squared and dimension-eight terms.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Using this assumption, we see that this parameter space is closed. EWPO and EWDB data constrain the full parameter space of the operators.</a:t>
                </a:r>
              </a:p>
              <a:p>
                <a:endParaRPr lang="en-US" dirty="0"/>
              </a:p>
              <a:p>
                <a:r>
                  <a:rPr lang="en-US" dirty="0"/>
                  <a:t>One and two-dimensional projections of </a:t>
                </a:r>
                <a:r>
                  <a:rPr lang="en-US" b="0" i="0">
                    <a:latin typeface="Cambria Math" panose="02040503050406030204" pitchFamily="18" charset="0"/>
                  </a:rPr>
                  <a:t>Δ𝜒_𝐸𝑊𝑃𝑂^2</a:t>
                </a:r>
                <a:r>
                  <a:rPr lang="en-US" dirty="0"/>
                  <a:t> for the coefficients</a:t>
                </a:r>
                <a:r>
                  <a:rPr lang="en-US" i="0">
                    <a:latin typeface="Cambria Math" panose="02040503050406030204" pitchFamily="18" charset="0"/>
                  </a:rPr>
                  <a:t>〖</a:t>
                </a:r>
                <a:r>
                  <a:rPr lang="en-US" b="0" i="0">
                    <a:latin typeface="Cambria Math" panose="02040503050406030204" pitchFamily="18" charset="0"/>
                  </a:rPr>
                  <a:t>   </a:t>
                </a:r>
                <a:r>
                  <a:rPr lang="en-US" i="0">
                    <a:latin typeface="Cambria Math" panose="02040503050406030204" pitchFamily="18" charset="0"/>
                  </a:rPr>
                  <a:t>𝑓 ̃〗_𝐵𝑊</a:t>
                </a:r>
                <a:r>
                  <a:rPr lang="en-US" b="0" i="0" dirty="0">
                    <a:latin typeface="Cambria Math" panose="02040503050406030204" pitchFamily="18" charset="0"/>
                  </a:rPr>
                  <a:t> </a:t>
                </a:r>
                <a:r>
                  <a:rPr lang="en-US" b="0" i="0">
                    <a:latin typeface="Cambria Math" panose="02040503050406030204" pitchFamily="18" charset="0"/>
                  </a:rPr>
                  <a:t>𝑣 ̂</a:t>
                </a:r>
                <a:r>
                  <a:rPr lang="en-US" b="0" i="0" dirty="0">
                    <a:latin typeface="Cambria Math" panose="02040503050406030204" pitchFamily="18" charset="0"/>
                  </a:rPr>
                  <a:t>^2/Λ^2</a:t>
                </a:r>
                <a:r>
                  <a:rPr lang="en-US" i="0">
                    <a:latin typeface="Cambria Math" panose="02040503050406030204" pitchFamily="18" charset="0"/>
                  </a:rPr>
                  <a:t>,𝑓 ̃_(𝜙,1)</a:t>
                </a:r>
                <a:r>
                  <a:rPr lang="en-US" i="0" dirty="0">
                    <a:latin typeface="Cambria Math" panose="02040503050406030204" pitchFamily="18" charset="0"/>
                  </a:rPr>
                  <a:t> </a:t>
                </a:r>
                <a:r>
                  <a:rPr lang="en-US" i="0">
                    <a:latin typeface="Cambria Math" panose="02040503050406030204" pitchFamily="18" charset="0"/>
                  </a:rPr>
                  <a:t>𝑣 ̂</a:t>
                </a:r>
                <a:r>
                  <a:rPr lang="en-US" i="0" dirty="0">
                    <a:latin typeface="Cambria Math" panose="02040503050406030204" pitchFamily="18" charset="0"/>
                  </a:rPr>
                  <a:t>^2/Λ^2</a:t>
                </a:r>
                <a:r>
                  <a:rPr lang="en-US" i="0">
                    <a:latin typeface="Cambria Math" panose="02040503050406030204" pitchFamily="18" charset="0"/>
                  </a:rPr>
                  <a:t>,〖〖</a:t>
                </a:r>
                <a:r>
                  <a:rPr lang="en-US" b="0" i="0">
                    <a:latin typeface="Cambria Math" panose="02040503050406030204" pitchFamily="18" charset="0"/>
                  </a:rPr>
                  <a:t>𝛿𝐺_𝐹/𝐺_𝐹,</a:t>
                </a:r>
                <a:r>
                  <a:rPr lang="en-US" i="0">
                    <a:latin typeface="Cambria Math" panose="02040503050406030204" pitchFamily="18" charset="0"/>
                  </a:rPr>
                  <a:t>𝑓〗_(𝑊^2 Φ^4)^((3) ),𝑣 ̂</a:t>
                </a:r>
                <a:r>
                  <a:rPr lang="en-US" i="0" dirty="0">
                    <a:latin typeface="Cambria Math" panose="02040503050406030204" pitchFamily="18" charset="0"/>
                  </a:rPr>
                  <a:t>^</a:t>
                </a:r>
                <a:r>
                  <a:rPr lang="en-US" i="0">
                    <a:latin typeface="Cambria Math" panose="02040503050406030204" pitchFamily="18" charset="0"/>
                  </a:rPr>
                  <a:t>4</a:t>
                </a:r>
                <a:r>
                  <a:rPr lang="en-US" i="0" dirty="0">
                    <a:latin typeface="Cambria Math" panose="02040503050406030204" pitchFamily="18" charset="0"/>
                  </a:rPr>
                  <a:t>/Λ^4</a:t>
                </a:r>
                <a:r>
                  <a:rPr lang="en-US" i="0">
                    <a:latin typeface="Cambria Math" panose="02040503050406030204" pitchFamily="18" charset="0"/>
                  </a:rPr>
                  <a:t> Δ ̃〗_4𝐹</a:t>
                </a:r>
                <a:endParaRPr lang="en-US" dirty="0"/>
              </a:p>
              <a:p>
                <a:endParaRPr lang="en-US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/>
                  <a:t>Once the dimension coefficient </a:t>
                </a:r>
                <a:r>
                  <a:rPr lang="en-US" b="0" i="0">
                    <a:latin typeface="Cambria Math" panose="02040503050406030204" pitchFamily="18" charset="0"/>
                  </a:rPr>
                  <a:t>𝑓_(𝑊^2 Φ^4)^((3))</a:t>
                </a:r>
                <a:r>
                  <a:rPr lang="en-US" dirty="0"/>
                  <a:t> is included, there can be cancellations and the bounds on </a:t>
                </a:r>
                <a:r>
                  <a:rPr lang="en-US" i="0">
                    <a:latin typeface="Cambria Math" panose="02040503050406030204" pitchFamily="18" charset="0"/>
                  </a:rPr>
                  <a:t>𝑓 ̃_(𝜙,1)</a:t>
                </a:r>
                <a:r>
                  <a:rPr lang="en-US" i="0" dirty="0">
                    <a:latin typeface="Cambria Math" panose="02040503050406030204" pitchFamily="18" charset="0"/>
                  </a:rPr>
                  <a:t> </a:t>
                </a:r>
                <a:r>
                  <a:rPr lang="en-US" i="0">
                    <a:latin typeface="Cambria Math" panose="02040503050406030204" pitchFamily="18" charset="0"/>
                  </a:rPr>
                  <a:t>𝑣 ̂</a:t>
                </a:r>
                <a:r>
                  <a:rPr lang="en-US" i="0" dirty="0">
                    <a:latin typeface="Cambria Math" panose="02040503050406030204" pitchFamily="18" charset="0"/>
                  </a:rPr>
                  <a:t>^2/Λ^2</a:t>
                </a:r>
                <a:r>
                  <a:rPr lang="en-US" dirty="0"/>
                  <a:t> and</a:t>
                </a:r>
                <a:r>
                  <a:rPr lang="en-US" b="0" i="0">
                    <a:latin typeface="Cambria Math" panose="02040503050406030204" pitchFamily="18" charset="0"/>
                  </a:rPr>
                  <a:t>  </a:t>
                </a:r>
                <a:r>
                  <a:rPr lang="en-US" i="0">
                    <a:latin typeface="Cambria Math" panose="02040503050406030204" pitchFamily="18" charset="0"/>
                  </a:rPr>
                  <a:t>𝛿𝐺_𝐹/𝐺_𝐹</a:t>
                </a:r>
                <a:r>
                  <a:rPr lang="en-US" dirty="0"/>
                  <a:t> are weakened by a factor of roughly 10.</a:t>
                </a:r>
              </a:p>
              <a:p>
                <a:endParaRPr lang="en-US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/>
                  <a:t>The Results show that the dimension-six squared terms are dominant over the dimension-eight ones.  (for EWDB)</a:t>
                </a:r>
              </a:p>
              <a:p>
                <a:r>
                  <a:rPr lang="en-US" dirty="0"/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/>
                  <a:t>The physical reason for this can be traced to the dependence of the partonic center-of-mass energy (</a:t>
                </a:r>
                <a:r>
                  <a:rPr lang="en-US" b="0" i="0">
                    <a:latin typeface="Cambria Math" panose="02040503050406030204" pitchFamily="18" charset="0"/>
                  </a:rPr>
                  <a:t>𝑆 ̂</a:t>
                </a:r>
                <a:r>
                  <a:rPr lang="en-US" dirty="0"/>
                  <a:t>) of the contribution to the relevant squared amplitudes from dimension-six squared and dimension-eight terms.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296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/>
                  <a:t>Using this assumption, we see that this parameter space is closed. EWPO and EWDB data constrain the full parameter space of the operators. Once the dimension8</a:t>
                </a:r>
                <a:r>
                  <a:rPr lang="en-US" baseline="0" dirty="0"/>
                  <a:t> coefficients are</a:t>
                </a:r>
                <a:r>
                  <a:rPr lang="en-US" dirty="0"/>
                  <a:t> included, bounds on dim6 operators are loosened.</a:t>
                </a:r>
              </a:p>
              <a:p>
                <a:endParaRPr lang="en-US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This leads us to the motivation behind the second paper. We wanted to construct a basis of operators for Universal theories at dimension 8, and generate the relevant fermionic operators that we included in Delta_4F at dim8 so we can test our physics assumption.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/>
              </a:p>
              <a:p>
                <a:r>
                  <a:rPr lang="en-US" dirty="0"/>
                  <a:t>One and two-dimensional projections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𝐸𝑊𝑃𝑂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/>
                  <a:t> for the coefficients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𝐵𝑊</m:t>
                        </m:r>
                      </m:sub>
                    </m:sSub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 dirty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sub>
                          <m: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d>
                          </m:sup>
                        </m:sSubSup>
                        <m:r>
                          <a:rPr lang="en-US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acc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/>
                  <a:t>The Results show that the dimension-six squared terms are dominant over the dimension-eight ones.  (for EWDB)</a:t>
                </a:r>
              </a:p>
              <a:p>
                <a:r>
                  <a:rPr lang="en-US" dirty="0"/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/>
                  <a:t>The physical reason for this can be traced to the dependence of the partonic center-of-mass energy (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</m:oMath>
                </a14:m>
                <a:r>
                  <a:rPr lang="en-US" dirty="0"/>
                  <a:t>) of the contribution to the relevant squared amplitudes from dimension-six squared and dimension-eight terms.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/>
                  <a:t>Using this assumption, we see that this parameter space is closed. EWPO and EWDB data constrain the full parameter space of the operators. Once the dimension8</a:t>
                </a:r>
                <a:r>
                  <a:rPr lang="en-US" baseline="0" dirty="0"/>
                  <a:t> coefficients are</a:t>
                </a:r>
                <a:r>
                  <a:rPr lang="en-US" dirty="0"/>
                  <a:t> included, bounds on dim6 operators are loosened.</a:t>
                </a:r>
              </a:p>
              <a:p>
                <a:endParaRPr lang="en-US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This leads us to the motivation behind the second paper. We wanted to construct a basis of operators for Universal theories at dimension 8, and generate the relevant fermionic operators that we included in Delta_4F at dim8 so we can test our physics assumption.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dirty="0"/>
              </a:p>
              <a:p>
                <a:r>
                  <a:rPr lang="en-US" dirty="0"/>
                  <a:t>One and two-dimensional projections of </a:t>
                </a:r>
                <a:r>
                  <a:rPr lang="en-US" b="0" i="0">
                    <a:latin typeface="Cambria Math" panose="02040503050406030204" pitchFamily="18" charset="0"/>
                  </a:rPr>
                  <a:t>Δ𝜒_𝐸𝑊𝑃𝑂^2</a:t>
                </a:r>
                <a:r>
                  <a:rPr lang="en-US" dirty="0"/>
                  <a:t> for the coefficients</a:t>
                </a:r>
                <a:r>
                  <a:rPr lang="en-US" i="0">
                    <a:latin typeface="Cambria Math" panose="02040503050406030204" pitchFamily="18" charset="0"/>
                  </a:rPr>
                  <a:t>〖</a:t>
                </a:r>
                <a:r>
                  <a:rPr lang="en-US" b="0" i="0">
                    <a:latin typeface="Cambria Math" panose="02040503050406030204" pitchFamily="18" charset="0"/>
                  </a:rPr>
                  <a:t>   </a:t>
                </a:r>
                <a:r>
                  <a:rPr lang="en-US" i="0">
                    <a:latin typeface="Cambria Math" panose="02040503050406030204" pitchFamily="18" charset="0"/>
                  </a:rPr>
                  <a:t>𝑓 ̃〗_𝐵𝑊</a:t>
                </a:r>
                <a:r>
                  <a:rPr lang="en-US" b="0" i="0" dirty="0">
                    <a:latin typeface="Cambria Math" panose="02040503050406030204" pitchFamily="18" charset="0"/>
                  </a:rPr>
                  <a:t> </a:t>
                </a:r>
                <a:r>
                  <a:rPr lang="en-US" b="0" i="0">
                    <a:latin typeface="Cambria Math" panose="02040503050406030204" pitchFamily="18" charset="0"/>
                  </a:rPr>
                  <a:t>𝑣 ̂</a:t>
                </a:r>
                <a:r>
                  <a:rPr lang="en-US" b="0" i="0" dirty="0">
                    <a:latin typeface="Cambria Math" panose="02040503050406030204" pitchFamily="18" charset="0"/>
                  </a:rPr>
                  <a:t>^2/Λ^2</a:t>
                </a:r>
                <a:r>
                  <a:rPr lang="en-US" i="0">
                    <a:latin typeface="Cambria Math" panose="02040503050406030204" pitchFamily="18" charset="0"/>
                  </a:rPr>
                  <a:t>,𝑓 ̃_(𝜙,1)</a:t>
                </a:r>
                <a:r>
                  <a:rPr lang="en-US" i="0" dirty="0">
                    <a:latin typeface="Cambria Math" panose="02040503050406030204" pitchFamily="18" charset="0"/>
                  </a:rPr>
                  <a:t> </a:t>
                </a:r>
                <a:r>
                  <a:rPr lang="en-US" i="0">
                    <a:latin typeface="Cambria Math" panose="02040503050406030204" pitchFamily="18" charset="0"/>
                  </a:rPr>
                  <a:t>𝑣 ̂</a:t>
                </a:r>
                <a:r>
                  <a:rPr lang="en-US" i="0" dirty="0">
                    <a:latin typeface="Cambria Math" panose="02040503050406030204" pitchFamily="18" charset="0"/>
                  </a:rPr>
                  <a:t>^2/Λ^2</a:t>
                </a:r>
                <a:r>
                  <a:rPr lang="en-US" i="0">
                    <a:latin typeface="Cambria Math" panose="02040503050406030204" pitchFamily="18" charset="0"/>
                  </a:rPr>
                  <a:t>,〖〖</a:t>
                </a:r>
                <a:r>
                  <a:rPr lang="en-US" b="0" i="0">
                    <a:latin typeface="Cambria Math" panose="02040503050406030204" pitchFamily="18" charset="0"/>
                  </a:rPr>
                  <a:t>𝛿𝐺_𝐹/𝐺_𝐹,</a:t>
                </a:r>
                <a:r>
                  <a:rPr lang="en-US" i="0">
                    <a:latin typeface="Cambria Math" panose="02040503050406030204" pitchFamily="18" charset="0"/>
                  </a:rPr>
                  <a:t>𝑓〗_(𝑊^2 Φ^4)^((3) ),𝑣 ̂</a:t>
                </a:r>
                <a:r>
                  <a:rPr lang="en-US" i="0" dirty="0">
                    <a:latin typeface="Cambria Math" panose="02040503050406030204" pitchFamily="18" charset="0"/>
                  </a:rPr>
                  <a:t>^</a:t>
                </a:r>
                <a:r>
                  <a:rPr lang="en-US" i="0">
                    <a:latin typeface="Cambria Math" panose="02040503050406030204" pitchFamily="18" charset="0"/>
                  </a:rPr>
                  <a:t>4</a:t>
                </a:r>
                <a:r>
                  <a:rPr lang="en-US" i="0" dirty="0">
                    <a:latin typeface="Cambria Math" panose="02040503050406030204" pitchFamily="18" charset="0"/>
                  </a:rPr>
                  <a:t>/Λ^4</a:t>
                </a:r>
                <a:r>
                  <a:rPr lang="en-US" i="0">
                    <a:latin typeface="Cambria Math" panose="02040503050406030204" pitchFamily="18" charset="0"/>
                  </a:rPr>
                  <a:t> Δ ̃〗_4𝐹</a:t>
                </a: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/>
                  <a:t>The Results show that the dimension-six squared terms are dominant over the dimension-eight ones.  (for EWDB)</a:t>
                </a:r>
              </a:p>
              <a:p>
                <a:r>
                  <a:rPr lang="en-US" dirty="0"/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/>
                  <a:t>The physical reason for this can be traced to the dependence of the partonic center-of-mass energy (</a:t>
                </a:r>
                <a:r>
                  <a:rPr lang="en-US" b="0" i="0">
                    <a:latin typeface="Cambria Math" panose="02040503050406030204" pitchFamily="18" charset="0"/>
                  </a:rPr>
                  <a:t>𝑆 ̂</a:t>
                </a:r>
                <a:r>
                  <a:rPr lang="en-US" dirty="0"/>
                  <a:t>) of the contribution to the relevant squared amplitudes from dimension-six squared and dimension-eight terms.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740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(**don’t say**)In the EFT framework, operators that are distinct a priori, can lead to the same S-matrix elements.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Operators related using classical Equations of Motion (EOM) or Integration-by-parts (IBP) give the same on-shell S-matrix.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9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F9E0D-0A97-4A63-8C1D-D0DC24D67F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701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F50BA-6FB8-F933-2D84-6738107AAE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A70B8B-2544-395D-B426-8100FC23BF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0DAF1-988A-E055-438C-42459493C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A3F6-FFD8-437C-8B7E-4EFF8DF2DAAD}" type="datetime1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B8B0DB-58B8-D134-303D-7A1A7C292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E756E-2F7A-A741-40C6-72B00C2FA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064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2A113-73BE-76D9-F9A5-6C5F5D068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C477D0-5AEE-1124-15EF-8E194CB535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D35B0C-76D7-CC12-348B-19BD34869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6ADF-51FC-440C-BF7B-3D847A66C55D}" type="datetime1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376DAC-9E19-56AD-F098-CD0451320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05D85B-EE5F-1B09-9791-68DFE79F8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45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E27ADB-3BD8-5F22-EEBB-8AF7EBAFDB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D395A5-350B-800D-08E7-131EC7541E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2021F7-0989-B26C-B421-2515ADE06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A76C1-2805-4F41-9E3F-1C1C6591DE55}" type="datetime1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AAF6D-B77F-5F68-2A08-6F6DDD30C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FF1C3-0FED-67CE-FEA1-0EB0177D6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56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5F7EA-6344-C567-DCD1-74A5D9076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7167B-BDEB-9AC0-B8F1-F1100AF4C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511CE-A536-8078-0A64-6512D860E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1659-84A5-4382-BEA2-61FFEC22E050}" type="datetime1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2259D-B7FB-7640-A523-D895C6F79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33048-4D5F-C9C6-4E7C-8DA48449F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916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DE239-5424-CDCC-6008-CFA498CF8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BC2E99-7F2C-C682-2196-02EABF647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E35A9-9C82-8BB2-1146-99D75AD50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845A-8A9A-41ED-BFE1-C56A79FA7A05}" type="datetime1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208359-32F7-4CFB-1199-EBF5D1289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39D5AF-0AC5-B369-AC77-5FCF3327B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46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25ADF-4F83-C648-2B3E-392554970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B6B03-C14C-E20B-6FB2-0AFF3D675D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6E0F0B-F26F-53D3-C3BB-3CBD3EA839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3E3E5A-1296-95F2-668B-977B299DC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AA58-C2AC-421A-8E52-D746307FB286}" type="datetime1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3375B3-E6BC-639C-C51D-CE3E82598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66C7F1-FFC6-666B-F635-CF9EE30BB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217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F09B1-505A-F8E4-15A9-788C395D0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7BB2AD-E0D9-F3BF-3125-CA0BD31BA9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2E6E8D-90B4-2860-4526-B4FF779D7E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E3BC60-77D2-6562-F4A1-851952FB41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24740E-00AC-A3C8-3C2F-476973402C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899F2A-63D8-F784-3566-E1FE55AE7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EAC8-215E-4312-A32F-8C069F0DFEDF}" type="datetime1">
              <a:rPr lang="en-US" smtClean="0"/>
              <a:t>5/13/2024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CE5AE9-DA73-5691-2300-561674ECE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9E89D1-5845-D6E1-8091-5CCFB1758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061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608E2-65C5-90F3-4ACB-91C1DFF80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DD3500-5773-ED1C-E58B-6B66C3D42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1B00A-52FC-4E1D-B4F3-321EC19C14BA}" type="datetime1">
              <a:rPr lang="en-US" smtClean="0"/>
              <a:t>5/13/2024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7080CC-689F-B041-6740-742C7D028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85A54D-19C4-6C75-AB4F-0F2BCA686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06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31162F-3986-0CD2-228E-45949719F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6BA7F-45C9-48A9-BCB8-D19DF027CF29}" type="datetime1">
              <a:rPr lang="en-US" smtClean="0"/>
              <a:t>5/13/2024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D4E05C-E7C1-F613-2247-FD6E3FF8F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4DEFD2-4763-37EF-573E-09A03A323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581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9CBF3-65A7-F50A-5107-7D392005D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F2AFCE-91E6-C8FE-4AD4-3A273CB11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9529E5-BDCB-1D2B-8512-E9BBF71874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75D2D2-0D65-6197-47BB-3F63E3E6E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299A-46D4-4B7F-AC46-2ECC8BCFB517}" type="datetime1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DC233-F3B5-E4DF-41A7-43EE7E7B4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B8F9B3-4FBD-9B1C-2F97-4C192188F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625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38941-4263-6D15-99A7-7A11B1606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482C33-B012-7951-0216-8A2BED2AFC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07115C-13BC-44E5-D788-1682755A1F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48F9B7-5FDF-308A-8074-5B5A0D393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A0051-D67E-45A3-8FF7-BC60ACBFAA11}" type="datetime1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9EBB6B-80A9-8184-F4EA-A884B5B79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B62D2-1D36-E47D-C5BC-EEC2E72C2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401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B9B41D-86A8-C6D0-68DB-B447E6B41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6F3746-8A72-ECDA-5D96-2C52165A8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B410B-DE7C-AA2F-8F7F-E7256C563D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DE1511-DD26-4B0B-B859-DEF57C88D434}" type="datetime1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5AF58-3E7A-E48E-EB47-C6E4932C68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F8840-C716-45CA-0746-FCD06CF7D5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1FBFCB-45D5-42EE-945D-BE6DBF8AB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9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4.0372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rxiv.org/abs/2304.03305" TargetMode="Externa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0.png"/><Relationship Id="rId4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005.00059" TargetMode="External"/><Relationship Id="rId5" Type="http://schemas.openxmlformats.org/officeDocument/2006/relationships/image" Target="../media/image180.png"/><Relationship Id="rId4" Type="http://schemas.openxmlformats.org/officeDocument/2006/relationships/image" Target="../media/image1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4.03305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510.08462" TargetMode="External"/><Relationship Id="rId5" Type="http://schemas.openxmlformats.org/officeDocument/2006/relationships/hyperlink" Target="https://arxiv.org/abs/2005.00059" TargetMode="External"/><Relationship Id="rId4" Type="http://schemas.openxmlformats.org/officeDocument/2006/relationships/hyperlink" Target="https://arxiv.org/abs/2304.03305" TargetMode="Externa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hyperlink" Target="https://arxiv.org/abs/1510.0846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5.00059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5.00059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3672B-C89A-D0B8-74DF-FCC9B582AE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Dimension-eight Operator Basis for Universal Standard Model Effective Field Theory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9F81A4-F9BE-FE28-17FC-32E06FC137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Jay Desai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9EC8D1F-F70B-FE0E-03CE-BC8396732F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524939"/>
              </p:ext>
            </p:extLst>
          </p:nvPr>
        </p:nvGraphicFramePr>
        <p:xfrm>
          <a:off x="1979406" y="5614941"/>
          <a:ext cx="7771504" cy="640080"/>
        </p:xfrm>
        <a:graphic>
          <a:graphicData uri="http://schemas.openxmlformats.org/drawingml/2006/table">
            <a:tbl>
              <a:tblPr/>
              <a:tblGrid>
                <a:gridCol w="3885752">
                  <a:extLst>
                    <a:ext uri="{9D8B030D-6E8A-4147-A177-3AD203B41FA5}">
                      <a16:colId xmlns:a16="http://schemas.microsoft.com/office/drawing/2014/main" val="1344921671"/>
                    </a:ext>
                  </a:extLst>
                </a:gridCol>
                <a:gridCol w="3885752">
                  <a:extLst>
                    <a:ext uri="{9D8B030D-6E8A-4147-A177-3AD203B41FA5}">
                      <a16:colId xmlns:a16="http://schemas.microsoft.com/office/drawing/2014/main" val="9442223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i="1" dirty="0"/>
                        <a:t>T. Corbett, </a:t>
                      </a:r>
                      <a:r>
                        <a:rPr lang="en-US" b="1" i="1" dirty="0"/>
                        <a:t>J. Desai</a:t>
                      </a:r>
                      <a:r>
                        <a:rPr lang="en-US" i="1" dirty="0"/>
                        <a:t>, O. J. P. </a:t>
                      </a:r>
                      <a:r>
                        <a:rPr lang="en-US" i="1" dirty="0" err="1"/>
                        <a:t>Éboli</a:t>
                      </a:r>
                      <a:r>
                        <a:rPr lang="en-US" i="1" dirty="0"/>
                        <a:t>,</a:t>
                      </a:r>
                    </a:p>
                    <a:p>
                      <a:r>
                        <a:rPr lang="en-US" i="1" dirty="0"/>
                        <a:t> M. C. Gonzalez-Garcia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linkClick r:id="rId3"/>
                        </a:rPr>
                        <a:t>arXiv:2404.03720</a:t>
                      </a:r>
                      <a:r>
                        <a:rPr lang="en-US" dirty="0"/>
                        <a:t>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895373"/>
                  </a:ext>
                </a:extLst>
              </a:tr>
            </a:tbl>
          </a:graphicData>
        </a:graphic>
      </p:graphicFrame>
      <p:pic>
        <p:nvPicPr>
          <p:cNvPr id="7" name="Picture 6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DFABD97E-12D6-B577-D55C-C98D8B8704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692" y="5428745"/>
            <a:ext cx="3638550" cy="1228725"/>
          </a:xfrm>
          <a:prstGeom prst="rect">
            <a:avLst/>
          </a:prstGeom>
        </p:spPr>
      </p:pic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4FD926B3-DDFB-04E2-1094-3D01421718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2" y="5581952"/>
            <a:ext cx="1153667" cy="9582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670261-0B5D-602B-E8D9-A29B97E7B986}"/>
              </a:ext>
            </a:extLst>
          </p:cNvPr>
          <p:cNvSpPr txBox="1"/>
          <p:nvPr/>
        </p:nvSpPr>
        <p:spPr>
          <a:xfrm>
            <a:off x="2014371" y="4818989"/>
            <a:ext cx="7161902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50392">
              <a:spcAft>
                <a:spcPts val="600"/>
              </a:spcAft>
            </a:pPr>
            <a:r>
              <a:rPr lang="en-US" sz="18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T. Corbett, </a:t>
            </a:r>
            <a:r>
              <a:rPr lang="en-US" sz="18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J. Desai</a:t>
            </a:r>
            <a:r>
              <a:rPr lang="en-US" sz="18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O. J. P. </a:t>
            </a:r>
            <a:r>
              <a:rPr lang="en-US" sz="18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Éboli</a:t>
            </a:r>
            <a:r>
              <a:rPr lang="en-US" sz="18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M. C. Gonzalez-Garcia,</a:t>
            </a:r>
          </a:p>
          <a:p>
            <a:pPr defTabSz="850392">
              <a:spcAft>
                <a:spcPts val="600"/>
              </a:spcAft>
            </a:pPr>
            <a:r>
              <a:rPr lang="en-US" sz="18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M. </a:t>
            </a:r>
            <a:r>
              <a:rPr lang="en-US" sz="18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Martines</a:t>
            </a:r>
            <a:r>
              <a:rPr lang="en-US" sz="18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P. </a:t>
            </a:r>
            <a:r>
              <a:rPr lang="en-US" sz="18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Reimitz</a:t>
            </a:r>
            <a:r>
              <a:rPr lang="en-US" sz="18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	</a:t>
            </a:r>
            <a:r>
              <a:rPr lang="en-US" i="1" dirty="0"/>
              <a:t>         </a:t>
            </a: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arXiv:2304.03305</a:t>
            </a: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A2CFD-9DAC-062F-A34B-7D04ED2F6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254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2B6D6-8CA2-DD1B-B226-6A255032C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DD3290-3819-5D88-C6AE-4B8585C6A57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4"/>
                <a:ext cx="5870825" cy="4811481"/>
              </a:xfrm>
            </p:spPr>
            <p:txBody>
              <a:bodyPr/>
              <a:lstStyle/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b="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p>
                        </m:sSubSup>
                      </m:e>
                    </m:d>
                    <m:d>
                      <m:dPr>
                        <m:ctrlPr>
                          <a:rPr lang="en-US" sz="24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p>
                        </m:sSubSup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:endParaRPr lang="en-US" dirty="0"/>
              </a:p>
              <a:p>
                <a:pPr>
                  <a:buClr>
                    <a:schemeClr val="bg1"/>
                  </a:buClr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DD3290-3819-5D88-C6AE-4B8585C6A5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4"/>
                <a:ext cx="5870825" cy="4811481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5BA79D8-B262-7F2B-F274-D3E7BB5FD396}"/>
              </a:ext>
            </a:extLst>
          </p:cNvPr>
          <p:cNvSpPr/>
          <p:nvPr/>
        </p:nvSpPr>
        <p:spPr>
          <a:xfrm>
            <a:off x="1931541" y="421240"/>
            <a:ext cx="7100699" cy="107878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D858A6-1A4B-124E-8A03-083EF08B20FF}"/>
                  </a:ext>
                </a:extLst>
              </p:cNvPr>
              <p:cNvSpPr txBox="1"/>
              <p:nvPr/>
            </p:nvSpPr>
            <p:spPr>
              <a:xfrm>
                <a:off x="2044557" y="626724"/>
                <a:ext cx="779808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Consider class of operators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D858A6-1A4B-124E-8A03-083EF08B20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557" y="626724"/>
                <a:ext cx="7798086" cy="584775"/>
              </a:xfrm>
              <a:prstGeom prst="rect">
                <a:avLst/>
              </a:prstGeom>
              <a:blipFill>
                <a:blip r:embed="rId4"/>
                <a:stretch>
                  <a:fillRect l="-1953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2191E6D-CC77-7E68-B7BC-81E0ED212B83}"/>
                  </a:ext>
                </a:extLst>
              </p:cNvPr>
              <p:cNvSpPr txBox="1"/>
              <p:nvPr/>
            </p:nvSpPr>
            <p:spPr>
              <a:xfrm>
                <a:off x="7222847" y="2846512"/>
                <a:ext cx="4161033" cy="1561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pPr marL="285750" indent="-28575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pPr marL="285750" indent="-28575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pPr marL="285750" indent="-28575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000" dirty="0"/>
                  <a:t>	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2191E6D-CC77-7E68-B7BC-81E0ED212B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2847" y="2846512"/>
                <a:ext cx="4161033" cy="1561133"/>
              </a:xfrm>
              <a:prstGeom prst="rect">
                <a:avLst/>
              </a:prstGeom>
              <a:blipFill>
                <a:blip r:embed="rId5"/>
                <a:stretch>
                  <a:fillRect l="-2053" t="-2344" b="-70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96F0B58-6FAE-3519-9DDA-D8F11C4031E4}"/>
              </a:ext>
            </a:extLst>
          </p:cNvPr>
          <p:cNvSpPr/>
          <p:nvPr/>
        </p:nvSpPr>
        <p:spPr>
          <a:xfrm>
            <a:off x="6807200" y="2092960"/>
            <a:ext cx="3779520" cy="5283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11E575-633E-BECB-6571-1247E2478E1A}"/>
              </a:ext>
            </a:extLst>
          </p:cNvPr>
          <p:cNvSpPr txBox="1"/>
          <p:nvPr/>
        </p:nvSpPr>
        <p:spPr>
          <a:xfrm>
            <a:off x="6868160" y="214376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Linear SU(2) </a:t>
            </a:r>
            <a:r>
              <a:rPr lang="en-US" sz="2000" dirty="0" err="1"/>
              <a:t>Fierz</a:t>
            </a:r>
            <a:r>
              <a:rPr lang="en-US" sz="2000" dirty="0"/>
              <a:t> relations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76FCD5-3E3D-BA6F-E317-0C97E5F7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66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/>
      <p:bldP spid="6" grpId="0"/>
      <p:bldP spid="7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2B6D6-8CA2-DD1B-B226-6A255032C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DD3290-3819-5D88-C6AE-4B8585C6A57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4"/>
                <a:ext cx="5870825" cy="4811481"/>
              </a:xfrm>
            </p:spPr>
            <p:txBody>
              <a:bodyPr/>
              <a:lstStyle/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b="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</a:endParaRPr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</a:endParaRPr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p>
                        </m:sSubSup>
                      </m:e>
                    </m:d>
                    <m:d>
                      <m:dPr>
                        <m:ctrlPr>
                          <a:rPr lang="en-US" sz="2400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</a:endParaRPr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p>
                        </m:sSubSup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DD3290-3819-5D88-C6AE-4B8585C6A5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4"/>
                <a:ext cx="5870825" cy="4811481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5BA79D8-B262-7F2B-F274-D3E7BB5FD396}"/>
              </a:ext>
            </a:extLst>
          </p:cNvPr>
          <p:cNvSpPr/>
          <p:nvPr/>
        </p:nvSpPr>
        <p:spPr>
          <a:xfrm>
            <a:off x="1931541" y="421240"/>
            <a:ext cx="7104888" cy="107878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D858A6-1A4B-124E-8A03-083EF08B20FF}"/>
                  </a:ext>
                </a:extLst>
              </p:cNvPr>
              <p:cNvSpPr txBox="1"/>
              <p:nvPr/>
            </p:nvSpPr>
            <p:spPr>
              <a:xfrm>
                <a:off x="2044557" y="626724"/>
                <a:ext cx="710960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Consider class of operators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D858A6-1A4B-124E-8A03-083EF08B20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557" y="626724"/>
                <a:ext cx="7109603" cy="584775"/>
              </a:xfrm>
              <a:prstGeom prst="rect">
                <a:avLst/>
              </a:prstGeom>
              <a:blipFill>
                <a:blip r:embed="rId4"/>
                <a:stretch>
                  <a:fillRect l="-2142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2191E6D-CC77-7E68-B7BC-81E0ED212B83}"/>
                  </a:ext>
                </a:extLst>
              </p:cNvPr>
              <p:cNvSpPr txBox="1"/>
              <p:nvPr/>
            </p:nvSpPr>
            <p:spPr>
              <a:xfrm>
                <a:off x="7182207" y="1993072"/>
                <a:ext cx="4161033" cy="14418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b="0" dirty="0"/>
              </a:p>
              <a:p>
                <a:pPr marL="285750" indent="-28575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b="0" dirty="0"/>
              </a:p>
              <a:p>
                <a:pPr marL="285750" indent="-28575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p>
                        </m:sSubSup>
                      </m:e>
                    </m:d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†</m:t>
                                </m:r>
                              </m:sup>
                            </m:s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/>
                  <a:t>	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2191E6D-CC77-7E68-B7BC-81E0ED212B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2207" y="1993072"/>
                <a:ext cx="4161033" cy="144180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3566A7A-F8E5-5166-0E2B-39650DFE06F0}"/>
                  </a:ext>
                </a:extLst>
              </p:cNvPr>
              <p:cNvSpPr txBox="1"/>
              <p:nvPr/>
            </p:nvSpPr>
            <p:spPr>
              <a:xfrm>
                <a:off x="7213600" y="3901440"/>
                <a:ext cx="419608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400" b="0" dirty="0"/>
              </a:p>
              <a:p>
                <a:pPr marL="285750" indent="-28575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endParaRPr lang="en-US" sz="2400" b="0" dirty="0"/>
              </a:p>
              <a:p>
                <a:pPr marL="285750" indent="-28575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3566A7A-F8E5-5166-0E2B-39650DFE06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3600" y="3901440"/>
                <a:ext cx="4196080" cy="1200329"/>
              </a:xfrm>
              <a:prstGeom prst="rect">
                <a:avLst/>
              </a:prstGeom>
              <a:blipFill>
                <a:blip r:embed="rId6"/>
                <a:stretch>
                  <a:fillRect l="-1887" t="-3046" b="-8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2ED5B5-6569-41FF-9F3C-5CF43AE2F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7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2B6D6-8CA2-DD1B-B226-6A255032C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DD3290-3819-5D88-C6AE-4B8585C6A57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4"/>
                <a:ext cx="5870825" cy="4811481"/>
              </a:xfrm>
            </p:spPr>
            <p:txBody>
              <a:bodyPr/>
              <a:lstStyle/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b="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p>
                        </m:sSubSup>
                      </m:e>
                    </m:d>
                    <m:d>
                      <m:dPr>
                        <m:ctrlPr>
                          <a:rPr lang="en-US" sz="24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p>
                        </m:sSubSup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DD3290-3819-5D88-C6AE-4B8585C6A5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4"/>
                <a:ext cx="5870825" cy="4811481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5BA79D8-B262-7F2B-F274-D3E7BB5FD396}"/>
              </a:ext>
            </a:extLst>
          </p:cNvPr>
          <p:cNvSpPr/>
          <p:nvPr/>
        </p:nvSpPr>
        <p:spPr>
          <a:xfrm>
            <a:off x="1931541" y="421240"/>
            <a:ext cx="7104888" cy="107878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D858A6-1A4B-124E-8A03-083EF08B20FF}"/>
                  </a:ext>
                </a:extLst>
              </p:cNvPr>
              <p:cNvSpPr txBox="1"/>
              <p:nvPr/>
            </p:nvSpPr>
            <p:spPr>
              <a:xfrm>
                <a:off x="2044557" y="626724"/>
                <a:ext cx="710960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Consider class of operators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D858A6-1A4B-124E-8A03-083EF08B20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557" y="626724"/>
                <a:ext cx="7109603" cy="584775"/>
              </a:xfrm>
              <a:prstGeom prst="rect">
                <a:avLst/>
              </a:prstGeom>
              <a:blipFill>
                <a:blip r:embed="rId4"/>
                <a:stretch>
                  <a:fillRect l="-2142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>
            <a:extLst>
              <a:ext uri="{FF2B5EF4-FFF2-40B4-BE49-F238E27FC236}">
                <a16:creationId xmlns:a16="http://schemas.microsoft.com/office/drawing/2014/main" id="{E87CEE4C-6906-D1C8-6B0C-CD884EBA4A82}"/>
              </a:ext>
            </a:extLst>
          </p:cNvPr>
          <p:cNvSpPr/>
          <p:nvPr/>
        </p:nvSpPr>
        <p:spPr>
          <a:xfrm>
            <a:off x="558800" y="2773680"/>
            <a:ext cx="5130800" cy="599440"/>
          </a:xfrm>
          <a:prstGeom prst="ellipse">
            <a:avLst/>
          </a:prstGeom>
          <a:noFill/>
          <a:ln w="381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130800"/>
                      <a:gd name="connsiteY0" fmla="*/ 558800 h 1117600"/>
                      <a:gd name="connsiteX1" fmla="*/ 2565400 w 5130800"/>
                      <a:gd name="connsiteY1" fmla="*/ 0 h 1117600"/>
                      <a:gd name="connsiteX2" fmla="*/ 5130800 w 5130800"/>
                      <a:gd name="connsiteY2" fmla="*/ 558800 h 1117600"/>
                      <a:gd name="connsiteX3" fmla="*/ 2565400 w 5130800"/>
                      <a:gd name="connsiteY3" fmla="*/ 1117600 h 1117600"/>
                      <a:gd name="connsiteX4" fmla="*/ 0 w 5130800"/>
                      <a:gd name="connsiteY4" fmla="*/ 558800 h 1117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30800" h="1117600" extrusionOk="0">
                        <a:moveTo>
                          <a:pt x="0" y="558800"/>
                        </a:moveTo>
                        <a:cubicBezTo>
                          <a:pt x="-31533" y="230732"/>
                          <a:pt x="877266" y="101824"/>
                          <a:pt x="2565400" y="0"/>
                        </a:cubicBezTo>
                        <a:cubicBezTo>
                          <a:pt x="4026753" y="9373"/>
                          <a:pt x="5122247" y="250455"/>
                          <a:pt x="5130800" y="558800"/>
                        </a:cubicBezTo>
                        <a:cubicBezTo>
                          <a:pt x="4959739" y="1034468"/>
                          <a:pt x="3935230" y="1377388"/>
                          <a:pt x="2565400" y="1117600"/>
                        </a:cubicBezTo>
                        <a:cubicBezTo>
                          <a:pt x="1140022" y="1112924"/>
                          <a:pt x="67623" y="899728"/>
                          <a:pt x="0" y="5588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D94B421-C579-BDBF-599B-BB2DD9805521}"/>
              </a:ext>
            </a:extLst>
          </p:cNvPr>
          <p:cNvSpPr/>
          <p:nvPr/>
        </p:nvSpPr>
        <p:spPr>
          <a:xfrm>
            <a:off x="508000" y="1757680"/>
            <a:ext cx="5130800" cy="599440"/>
          </a:xfrm>
          <a:prstGeom prst="ellipse">
            <a:avLst/>
          </a:prstGeom>
          <a:noFill/>
          <a:ln w="381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130800"/>
                      <a:gd name="connsiteY0" fmla="*/ 558800 h 1117600"/>
                      <a:gd name="connsiteX1" fmla="*/ 2565400 w 5130800"/>
                      <a:gd name="connsiteY1" fmla="*/ 0 h 1117600"/>
                      <a:gd name="connsiteX2" fmla="*/ 5130800 w 5130800"/>
                      <a:gd name="connsiteY2" fmla="*/ 558800 h 1117600"/>
                      <a:gd name="connsiteX3" fmla="*/ 2565400 w 5130800"/>
                      <a:gd name="connsiteY3" fmla="*/ 1117600 h 1117600"/>
                      <a:gd name="connsiteX4" fmla="*/ 0 w 5130800"/>
                      <a:gd name="connsiteY4" fmla="*/ 558800 h 1117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30800" h="1117600" extrusionOk="0">
                        <a:moveTo>
                          <a:pt x="0" y="558800"/>
                        </a:moveTo>
                        <a:cubicBezTo>
                          <a:pt x="-31533" y="230732"/>
                          <a:pt x="877266" y="101824"/>
                          <a:pt x="2565400" y="0"/>
                        </a:cubicBezTo>
                        <a:cubicBezTo>
                          <a:pt x="4026753" y="9373"/>
                          <a:pt x="5122247" y="250455"/>
                          <a:pt x="5130800" y="558800"/>
                        </a:cubicBezTo>
                        <a:cubicBezTo>
                          <a:pt x="4959739" y="1034468"/>
                          <a:pt x="3935230" y="1377388"/>
                          <a:pt x="2565400" y="1117600"/>
                        </a:cubicBezTo>
                        <a:cubicBezTo>
                          <a:pt x="1140022" y="1112924"/>
                          <a:pt x="67623" y="899728"/>
                          <a:pt x="0" y="5588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BEA1D1E-D366-71DA-06A4-2C2EC47E140A}"/>
              </a:ext>
            </a:extLst>
          </p:cNvPr>
          <p:cNvSpPr/>
          <p:nvPr/>
        </p:nvSpPr>
        <p:spPr>
          <a:xfrm>
            <a:off x="6084986" y="1978184"/>
            <a:ext cx="782320" cy="13208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70EA6E6-3D0D-9A25-CF89-14121738BC09}"/>
              </a:ext>
            </a:extLst>
          </p:cNvPr>
          <p:cNvSpPr/>
          <p:nvPr/>
        </p:nvSpPr>
        <p:spPr>
          <a:xfrm>
            <a:off x="7084943" y="1825624"/>
            <a:ext cx="4338319" cy="513555"/>
          </a:xfrm>
          <a:prstGeom prst="round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D76BAB-E577-6716-4C72-19B0F845AAB9}"/>
              </a:ext>
            </a:extLst>
          </p:cNvPr>
          <p:cNvSpPr txBox="1"/>
          <p:nvPr/>
        </p:nvSpPr>
        <p:spPr>
          <a:xfrm>
            <a:off x="7084944" y="1871447"/>
            <a:ext cx="4416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Already in the general SMEFT basis.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CFDB6DE-548B-D418-A6B0-B52E98F9A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944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6" grpId="0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2B6D6-8CA2-DD1B-B226-6A255032C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DD3290-3819-5D88-C6AE-4B8585C6A57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4"/>
                <a:ext cx="5870825" cy="4811481"/>
              </a:xfrm>
            </p:spPr>
            <p:txBody>
              <a:bodyPr/>
              <a:lstStyle/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b="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p>
                        </m:sSubSup>
                      </m:e>
                    </m:d>
                    <m:d>
                      <m:dPr>
                        <m:ctrlPr>
                          <a:rPr lang="en-US" sz="24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p>
                        </m:sSubSup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DD3290-3819-5D88-C6AE-4B8585C6A5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4"/>
                <a:ext cx="5870825" cy="4811481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5BA79D8-B262-7F2B-F274-D3E7BB5FD396}"/>
              </a:ext>
            </a:extLst>
          </p:cNvPr>
          <p:cNvSpPr/>
          <p:nvPr/>
        </p:nvSpPr>
        <p:spPr>
          <a:xfrm>
            <a:off x="1931541" y="421240"/>
            <a:ext cx="7104888" cy="107878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D858A6-1A4B-124E-8A03-083EF08B20FF}"/>
                  </a:ext>
                </a:extLst>
              </p:cNvPr>
              <p:cNvSpPr txBox="1"/>
              <p:nvPr/>
            </p:nvSpPr>
            <p:spPr>
              <a:xfrm>
                <a:off x="2044557" y="626724"/>
                <a:ext cx="710960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Consider class of operators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D858A6-1A4B-124E-8A03-083EF08B20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557" y="626724"/>
                <a:ext cx="7109603" cy="584775"/>
              </a:xfrm>
              <a:prstGeom prst="rect">
                <a:avLst/>
              </a:prstGeom>
              <a:blipFill>
                <a:blip r:embed="rId4"/>
                <a:stretch>
                  <a:fillRect l="-2142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>
            <a:extLst>
              <a:ext uri="{FF2B5EF4-FFF2-40B4-BE49-F238E27FC236}">
                <a16:creationId xmlns:a16="http://schemas.microsoft.com/office/drawing/2014/main" id="{E87CEE4C-6906-D1C8-6B0C-CD884EBA4A82}"/>
              </a:ext>
            </a:extLst>
          </p:cNvPr>
          <p:cNvSpPr/>
          <p:nvPr/>
        </p:nvSpPr>
        <p:spPr>
          <a:xfrm>
            <a:off x="558800" y="2773680"/>
            <a:ext cx="5130800" cy="599440"/>
          </a:xfrm>
          <a:prstGeom prst="ellipse">
            <a:avLst/>
          </a:prstGeom>
          <a:noFill/>
          <a:ln w="381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130800"/>
                      <a:gd name="connsiteY0" fmla="*/ 558800 h 1117600"/>
                      <a:gd name="connsiteX1" fmla="*/ 2565400 w 5130800"/>
                      <a:gd name="connsiteY1" fmla="*/ 0 h 1117600"/>
                      <a:gd name="connsiteX2" fmla="*/ 5130800 w 5130800"/>
                      <a:gd name="connsiteY2" fmla="*/ 558800 h 1117600"/>
                      <a:gd name="connsiteX3" fmla="*/ 2565400 w 5130800"/>
                      <a:gd name="connsiteY3" fmla="*/ 1117600 h 1117600"/>
                      <a:gd name="connsiteX4" fmla="*/ 0 w 5130800"/>
                      <a:gd name="connsiteY4" fmla="*/ 558800 h 1117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30800" h="1117600" extrusionOk="0">
                        <a:moveTo>
                          <a:pt x="0" y="558800"/>
                        </a:moveTo>
                        <a:cubicBezTo>
                          <a:pt x="-31533" y="230732"/>
                          <a:pt x="877266" y="101824"/>
                          <a:pt x="2565400" y="0"/>
                        </a:cubicBezTo>
                        <a:cubicBezTo>
                          <a:pt x="4026753" y="9373"/>
                          <a:pt x="5122247" y="250455"/>
                          <a:pt x="5130800" y="558800"/>
                        </a:cubicBezTo>
                        <a:cubicBezTo>
                          <a:pt x="4959739" y="1034468"/>
                          <a:pt x="3935230" y="1377388"/>
                          <a:pt x="2565400" y="1117600"/>
                        </a:cubicBezTo>
                        <a:cubicBezTo>
                          <a:pt x="1140022" y="1112924"/>
                          <a:pt x="67623" y="899728"/>
                          <a:pt x="0" y="5588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D94B421-C579-BDBF-599B-BB2DD9805521}"/>
              </a:ext>
            </a:extLst>
          </p:cNvPr>
          <p:cNvSpPr/>
          <p:nvPr/>
        </p:nvSpPr>
        <p:spPr>
          <a:xfrm>
            <a:off x="508000" y="1757680"/>
            <a:ext cx="5130800" cy="599440"/>
          </a:xfrm>
          <a:prstGeom prst="ellipse">
            <a:avLst/>
          </a:prstGeom>
          <a:noFill/>
          <a:ln w="381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130800"/>
                      <a:gd name="connsiteY0" fmla="*/ 558800 h 1117600"/>
                      <a:gd name="connsiteX1" fmla="*/ 2565400 w 5130800"/>
                      <a:gd name="connsiteY1" fmla="*/ 0 h 1117600"/>
                      <a:gd name="connsiteX2" fmla="*/ 5130800 w 5130800"/>
                      <a:gd name="connsiteY2" fmla="*/ 558800 h 1117600"/>
                      <a:gd name="connsiteX3" fmla="*/ 2565400 w 5130800"/>
                      <a:gd name="connsiteY3" fmla="*/ 1117600 h 1117600"/>
                      <a:gd name="connsiteX4" fmla="*/ 0 w 5130800"/>
                      <a:gd name="connsiteY4" fmla="*/ 558800 h 1117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30800" h="1117600" extrusionOk="0">
                        <a:moveTo>
                          <a:pt x="0" y="558800"/>
                        </a:moveTo>
                        <a:cubicBezTo>
                          <a:pt x="-31533" y="230732"/>
                          <a:pt x="877266" y="101824"/>
                          <a:pt x="2565400" y="0"/>
                        </a:cubicBezTo>
                        <a:cubicBezTo>
                          <a:pt x="4026753" y="9373"/>
                          <a:pt x="5122247" y="250455"/>
                          <a:pt x="5130800" y="558800"/>
                        </a:cubicBezTo>
                        <a:cubicBezTo>
                          <a:pt x="4959739" y="1034468"/>
                          <a:pt x="3935230" y="1377388"/>
                          <a:pt x="2565400" y="1117600"/>
                        </a:cubicBezTo>
                        <a:cubicBezTo>
                          <a:pt x="1140022" y="1112924"/>
                          <a:pt x="67623" y="899728"/>
                          <a:pt x="0" y="5588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BEA1D1E-D366-71DA-06A4-2C2EC47E140A}"/>
              </a:ext>
            </a:extLst>
          </p:cNvPr>
          <p:cNvSpPr/>
          <p:nvPr/>
        </p:nvSpPr>
        <p:spPr>
          <a:xfrm>
            <a:off x="6084986" y="1978184"/>
            <a:ext cx="782320" cy="13208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02C3653-F1E4-C7C7-484A-0C39058F1646}"/>
              </a:ext>
            </a:extLst>
          </p:cNvPr>
          <p:cNvSpPr/>
          <p:nvPr/>
        </p:nvSpPr>
        <p:spPr>
          <a:xfrm>
            <a:off x="7095455" y="4873647"/>
            <a:ext cx="4381842" cy="170867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96AEEF6-38E1-1977-2CC5-23C5BAE3B95C}"/>
                  </a:ext>
                </a:extLst>
              </p:cNvPr>
              <p:cNvSpPr txBox="1"/>
              <p:nvPr/>
            </p:nvSpPr>
            <p:spPr>
              <a:xfrm>
                <a:off x="7234271" y="5054406"/>
                <a:ext cx="4785360" cy="13322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Use EOM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=− 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acc>
                      <m:accPr>
                        <m:chr m:val="⃡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</m:e>
                    </m:acc>
                    <m:r>
                      <a:rPr lang="en-US" sz="20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−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p>
                    </m:sSubSup>
                  </m:oMath>
                </a14:m>
                <a:r>
                  <a:rPr lang="en-US" sz="2000" dirty="0"/>
                  <a:t>  </a:t>
                </a:r>
                <a:br>
                  <a:rPr lang="en-US" sz="2000" dirty="0"/>
                </a:br>
                <a:r>
                  <a:rPr lang="en-US" sz="2000" dirty="0"/>
                  <a:t>	</a:t>
                </a:r>
                <a:r>
                  <a:rPr lang="en-US" dirty="0"/>
                  <a:t>where,</a:t>
                </a:r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p>
                    </m:sSub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nary>
                      <m:naryPr>
                        <m:chr m:val="∑"/>
                        <m:sup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bar>
                          <m:barPr>
                            <m:pos m:val="top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ba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  </m:t>
                        </m:r>
                      </m:e>
                    </m:nary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96AEEF6-38E1-1977-2CC5-23C5BAE3B9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4271" y="5054406"/>
                <a:ext cx="4785360" cy="1332224"/>
              </a:xfrm>
              <a:prstGeom prst="rect">
                <a:avLst/>
              </a:prstGeom>
              <a:blipFill>
                <a:blip r:embed="rId5"/>
                <a:stretch>
                  <a:fillRect l="-1783" t="-3653" b="-51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70EA6E6-3D0D-9A25-CF89-14121738BC09}"/>
              </a:ext>
            </a:extLst>
          </p:cNvPr>
          <p:cNvSpPr/>
          <p:nvPr/>
        </p:nvSpPr>
        <p:spPr>
          <a:xfrm>
            <a:off x="7084943" y="1825624"/>
            <a:ext cx="4338319" cy="513555"/>
          </a:xfrm>
          <a:prstGeom prst="round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D76BAB-E577-6716-4C72-19B0F845AAB9}"/>
              </a:ext>
            </a:extLst>
          </p:cNvPr>
          <p:cNvSpPr txBox="1"/>
          <p:nvPr/>
        </p:nvSpPr>
        <p:spPr>
          <a:xfrm>
            <a:off x="7084944" y="1871447"/>
            <a:ext cx="4416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Already in the general SMEFT basis.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CFDB6DE-548B-D418-A6B0-B52E98F9A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3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4" grpId="0"/>
      <p:bldP spid="6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2B6D6-8CA2-DD1B-B226-6A255032C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DD3290-3819-5D88-C6AE-4B8585C6A57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4"/>
                <a:ext cx="5870825" cy="4811481"/>
              </a:xfrm>
            </p:spPr>
            <p:txBody>
              <a:bodyPr/>
              <a:lstStyle/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b="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p>
                        </m:sSubSup>
                      </m:e>
                    </m:d>
                    <m:d>
                      <m:dPr>
                        <m:ctrlPr>
                          <a:rPr lang="en-US" sz="24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sz="2400" dirty="0"/>
              </a:p>
              <a:p>
                <a:pPr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p>
                        </m:sSubSup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DD3290-3819-5D88-C6AE-4B8585C6A5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4"/>
                <a:ext cx="5870825" cy="4811481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5BA79D8-B262-7F2B-F274-D3E7BB5FD396}"/>
              </a:ext>
            </a:extLst>
          </p:cNvPr>
          <p:cNvSpPr/>
          <p:nvPr/>
        </p:nvSpPr>
        <p:spPr>
          <a:xfrm>
            <a:off x="1931541" y="421240"/>
            <a:ext cx="7104888" cy="107878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D858A6-1A4B-124E-8A03-083EF08B20FF}"/>
                  </a:ext>
                </a:extLst>
              </p:cNvPr>
              <p:cNvSpPr txBox="1"/>
              <p:nvPr/>
            </p:nvSpPr>
            <p:spPr>
              <a:xfrm>
                <a:off x="2044557" y="626724"/>
                <a:ext cx="710960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Consider class of operators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2D858A6-1A4B-124E-8A03-083EF08B20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557" y="626724"/>
                <a:ext cx="7109603" cy="584775"/>
              </a:xfrm>
              <a:prstGeom prst="rect">
                <a:avLst/>
              </a:prstGeom>
              <a:blipFill>
                <a:blip r:embed="rId4"/>
                <a:stretch>
                  <a:fillRect l="-2142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>
            <a:extLst>
              <a:ext uri="{FF2B5EF4-FFF2-40B4-BE49-F238E27FC236}">
                <a16:creationId xmlns:a16="http://schemas.microsoft.com/office/drawing/2014/main" id="{E87CEE4C-6906-D1C8-6B0C-CD884EBA4A82}"/>
              </a:ext>
            </a:extLst>
          </p:cNvPr>
          <p:cNvSpPr/>
          <p:nvPr/>
        </p:nvSpPr>
        <p:spPr>
          <a:xfrm>
            <a:off x="558800" y="2773680"/>
            <a:ext cx="5130800" cy="599440"/>
          </a:xfrm>
          <a:prstGeom prst="ellipse">
            <a:avLst/>
          </a:prstGeom>
          <a:noFill/>
          <a:ln w="381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130800"/>
                      <a:gd name="connsiteY0" fmla="*/ 558800 h 1117600"/>
                      <a:gd name="connsiteX1" fmla="*/ 2565400 w 5130800"/>
                      <a:gd name="connsiteY1" fmla="*/ 0 h 1117600"/>
                      <a:gd name="connsiteX2" fmla="*/ 5130800 w 5130800"/>
                      <a:gd name="connsiteY2" fmla="*/ 558800 h 1117600"/>
                      <a:gd name="connsiteX3" fmla="*/ 2565400 w 5130800"/>
                      <a:gd name="connsiteY3" fmla="*/ 1117600 h 1117600"/>
                      <a:gd name="connsiteX4" fmla="*/ 0 w 5130800"/>
                      <a:gd name="connsiteY4" fmla="*/ 558800 h 1117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30800" h="1117600" extrusionOk="0">
                        <a:moveTo>
                          <a:pt x="0" y="558800"/>
                        </a:moveTo>
                        <a:cubicBezTo>
                          <a:pt x="-31533" y="230732"/>
                          <a:pt x="877266" y="101824"/>
                          <a:pt x="2565400" y="0"/>
                        </a:cubicBezTo>
                        <a:cubicBezTo>
                          <a:pt x="4026753" y="9373"/>
                          <a:pt x="5122247" y="250455"/>
                          <a:pt x="5130800" y="558800"/>
                        </a:cubicBezTo>
                        <a:cubicBezTo>
                          <a:pt x="4959739" y="1034468"/>
                          <a:pt x="3935230" y="1377388"/>
                          <a:pt x="2565400" y="1117600"/>
                        </a:cubicBezTo>
                        <a:cubicBezTo>
                          <a:pt x="1140022" y="1112924"/>
                          <a:pt x="67623" y="899728"/>
                          <a:pt x="0" y="5588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D94B421-C579-BDBF-599B-BB2DD9805521}"/>
              </a:ext>
            </a:extLst>
          </p:cNvPr>
          <p:cNvSpPr/>
          <p:nvPr/>
        </p:nvSpPr>
        <p:spPr>
          <a:xfrm>
            <a:off x="508000" y="1757680"/>
            <a:ext cx="5130800" cy="599440"/>
          </a:xfrm>
          <a:prstGeom prst="ellipse">
            <a:avLst/>
          </a:prstGeom>
          <a:noFill/>
          <a:ln w="381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130800"/>
                      <a:gd name="connsiteY0" fmla="*/ 558800 h 1117600"/>
                      <a:gd name="connsiteX1" fmla="*/ 2565400 w 5130800"/>
                      <a:gd name="connsiteY1" fmla="*/ 0 h 1117600"/>
                      <a:gd name="connsiteX2" fmla="*/ 5130800 w 5130800"/>
                      <a:gd name="connsiteY2" fmla="*/ 558800 h 1117600"/>
                      <a:gd name="connsiteX3" fmla="*/ 2565400 w 5130800"/>
                      <a:gd name="connsiteY3" fmla="*/ 1117600 h 1117600"/>
                      <a:gd name="connsiteX4" fmla="*/ 0 w 5130800"/>
                      <a:gd name="connsiteY4" fmla="*/ 558800 h 1117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30800" h="1117600" extrusionOk="0">
                        <a:moveTo>
                          <a:pt x="0" y="558800"/>
                        </a:moveTo>
                        <a:cubicBezTo>
                          <a:pt x="-31533" y="230732"/>
                          <a:pt x="877266" y="101824"/>
                          <a:pt x="2565400" y="0"/>
                        </a:cubicBezTo>
                        <a:cubicBezTo>
                          <a:pt x="4026753" y="9373"/>
                          <a:pt x="5122247" y="250455"/>
                          <a:pt x="5130800" y="558800"/>
                        </a:cubicBezTo>
                        <a:cubicBezTo>
                          <a:pt x="4959739" y="1034468"/>
                          <a:pt x="3935230" y="1377388"/>
                          <a:pt x="2565400" y="1117600"/>
                        </a:cubicBezTo>
                        <a:cubicBezTo>
                          <a:pt x="1140022" y="1112924"/>
                          <a:pt x="67623" y="899728"/>
                          <a:pt x="0" y="5588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BEA1D1E-D366-71DA-06A4-2C2EC47E140A}"/>
              </a:ext>
            </a:extLst>
          </p:cNvPr>
          <p:cNvSpPr/>
          <p:nvPr/>
        </p:nvSpPr>
        <p:spPr>
          <a:xfrm>
            <a:off x="6084986" y="1978184"/>
            <a:ext cx="782320" cy="13208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02C3653-F1E4-C7C7-484A-0C39058F1646}"/>
              </a:ext>
            </a:extLst>
          </p:cNvPr>
          <p:cNvSpPr/>
          <p:nvPr/>
        </p:nvSpPr>
        <p:spPr>
          <a:xfrm>
            <a:off x="7095455" y="4873647"/>
            <a:ext cx="4381842" cy="170867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96AEEF6-38E1-1977-2CC5-23C5BAE3B95C}"/>
                  </a:ext>
                </a:extLst>
              </p:cNvPr>
              <p:cNvSpPr txBox="1"/>
              <p:nvPr/>
            </p:nvSpPr>
            <p:spPr>
              <a:xfrm>
                <a:off x="7234271" y="5054406"/>
                <a:ext cx="4785360" cy="13322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Use EOM</a:t>
                </a:r>
                <a:br>
                  <a:rPr lang="en-US" sz="24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=− 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acc>
                      <m:accPr>
                        <m:chr m:val="⃡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</m:e>
                    </m:acc>
                    <m:r>
                      <a:rPr lang="en-US" sz="20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−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p>
                    </m:sSubSup>
                  </m:oMath>
                </a14:m>
                <a:r>
                  <a:rPr lang="en-US" sz="2000" dirty="0"/>
                  <a:t>  </a:t>
                </a:r>
                <a:br>
                  <a:rPr lang="en-US" sz="2000" dirty="0"/>
                </a:br>
                <a:r>
                  <a:rPr lang="en-US" sz="2000" dirty="0"/>
                  <a:t>	</a:t>
                </a:r>
                <a:r>
                  <a:rPr lang="en-US" dirty="0"/>
                  <a:t>where,</a:t>
                </a:r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p>
                    </m:sSub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nary>
                      <m:naryPr>
                        <m:chr m:val="∑"/>
                        <m:sup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bar>
                          <m:barPr>
                            <m:pos m:val="top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ba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  </m:t>
                        </m:r>
                      </m:e>
                    </m:nary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96AEEF6-38E1-1977-2CC5-23C5BAE3B9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4271" y="5054406"/>
                <a:ext cx="4785360" cy="1332224"/>
              </a:xfrm>
              <a:prstGeom prst="rect">
                <a:avLst/>
              </a:prstGeom>
              <a:blipFill>
                <a:blip r:embed="rId5"/>
                <a:stretch>
                  <a:fillRect l="-1783" t="-3653" b="-51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70EA6E6-3D0D-9A25-CF89-14121738BC09}"/>
              </a:ext>
            </a:extLst>
          </p:cNvPr>
          <p:cNvSpPr/>
          <p:nvPr/>
        </p:nvSpPr>
        <p:spPr>
          <a:xfrm>
            <a:off x="7084943" y="1825624"/>
            <a:ext cx="4338319" cy="513555"/>
          </a:xfrm>
          <a:prstGeom prst="round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43B90461-1EC1-CCB6-097A-FF718FBD9544}"/>
              </a:ext>
            </a:extLst>
          </p:cNvPr>
          <p:cNvSpPr/>
          <p:nvPr/>
        </p:nvSpPr>
        <p:spPr>
          <a:xfrm>
            <a:off x="6096000" y="2992922"/>
            <a:ext cx="782320" cy="13208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D76BAB-E577-6716-4C72-19B0F845AAB9}"/>
              </a:ext>
            </a:extLst>
          </p:cNvPr>
          <p:cNvSpPr txBox="1"/>
          <p:nvPr/>
        </p:nvSpPr>
        <p:spPr>
          <a:xfrm>
            <a:off x="7084944" y="1871447"/>
            <a:ext cx="4416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Already in the general SMEFT basis.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B5AAE868-1F65-7F14-60F3-3EFFFFC8CE5A}"/>
                  </a:ext>
                </a:extLst>
              </p:cNvPr>
              <p:cNvSpPr/>
              <p:nvPr/>
            </p:nvSpPr>
            <p:spPr>
              <a:xfrm>
                <a:off x="7078532" y="2531263"/>
                <a:ext cx="4367605" cy="207084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Δ</m:t>
                      </m:r>
                      <m:r>
                        <a:rPr lang="en-US" sz="18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−</m:t>
                      </m:r>
                      <m:r>
                        <a:rPr lang="en-US" sz="18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𝑖</m:t>
                      </m:r>
                      <m:f>
                        <m:fPr>
                          <m:ctrlPr>
                            <a:rPr lang="en-US" sz="18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lang="en-US" sz="18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lang="en-US" sz="18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sz="18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lang="en-US" sz="18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𝑄</m:t>
                          </m:r>
                        </m:e>
                        <m:sub>
                          <m:sSup>
                            <m:sSupPr>
                              <m:ctrlPr>
                                <a:rPr lang="en-US" sz="18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18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𝜓</m:t>
                              </m:r>
                            </m:e>
                            <m:sup>
                              <m:r>
                                <a:rPr lang="en-US" sz="18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18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18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18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𝐷</m:t>
                          </m:r>
                        </m:sub>
                        <m:sup>
                          <m:d>
                            <m:dPr>
                              <m:ctrlPr>
                                <a:rPr lang="en-US" sz="18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lang="en-US" sz="18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e>
                          </m:d>
                        </m:sup>
                      </m:sSubSup>
                      <m:r>
                        <a:rPr lang="en-US" sz="18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r>
                        <a:rPr lang="en-US" sz="1800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𝑖</m:t>
                      </m:r>
                      <m:f>
                        <m:fPr>
                          <m:ctrlPr>
                            <a:rPr lang="en-US" sz="18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18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sz="18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′</m:t>
                              </m:r>
                            </m:sup>
                          </m:sSup>
                        </m:num>
                        <m:den>
                          <m:r>
                            <a:rPr lang="en-US" sz="18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8</m:t>
                          </m:r>
                        </m:den>
                      </m:f>
                      <m:d>
                        <m:dPr>
                          <m:ctrlPr>
                            <a:rPr lang="en-US" sz="18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8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lang="en-US" sz="18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𝑄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𝜓</m:t>
                                  </m:r>
                                </m:e>
                                <m:sup>
                                  <m: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</m:sub>
                            <m:sup>
                              <m:d>
                                <m:dPr>
                                  <m:ctrlP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e>
                              </m:d>
                            </m:sup>
                          </m:sSubSup>
                          <m:r>
                            <a:rPr lang="en-US" sz="1800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8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lang="en-US" sz="18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𝑄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𝜓</m:t>
                                  </m:r>
                                </m:e>
                                <m:sup>
                                  <m: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en-US" sz="1800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†</m:t>
                              </m:r>
                              <m:d>
                                <m:dPr>
                                  <m:ctrlP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e>
                              </m:d>
                            </m:sup>
                          </m:sSubSup>
                        </m:e>
                      </m:d>
                    </m:oMath>
                  </m:oMathPara>
                </a14:m>
                <a:br>
                  <a:rPr lang="en-US" sz="18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</a:br>
                <a:br>
                  <a:rPr lang="en-US" sz="1800" i="1" kern="12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+mn-ea"/>
                    <a:cs typeface="+mn-cs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  <m:sup>
                          <m:d>
                            <m:d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b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acc>
                        <m:accPr>
                          <m:chr m:val="⃡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e>
                      </m:acc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sub>
                        <m:sup>
                          <m:d>
                            <m:d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b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B5AAE868-1F65-7F14-60F3-3EFFFFC8CE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8532" y="2531263"/>
                <a:ext cx="4367605" cy="2070848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CFDB6DE-548B-D418-A6B0-B52E98F9A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360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4" grpId="0"/>
      <p:bldP spid="6" grpId="0" animBg="1"/>
      <p:bldP spid="8" grpId="0" animBg="1"/>
      <p:bldP spid="13" grpId="0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71B74-391A-BE9F-3994-56E71B905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32E18D6-9039-F8D8-0673-6FEE4688787B}"/>
              </a:ext>
            </a:extLst>
          </p:cNvPr>
          <p:cNvSpPr/>
          <p:nvPr/>
        </p:nvSpPr>
        <p:spPr>
          <a:xfrm>
            <a:off x="823302" y="421811"/>
            <a:ext cx="4470400" cy="24384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B8A8FA-7564-01D0-E33B-580CD1689FE0}"/>
              </a:ext>
            </a:extLst>
          </p:cNvPr>
          <p:cNvSpPr txBox="1"/>
          <p:nvPr/>
        </p:nvSpPr>
        <p:spPr>
          <a:xfrm>
            <a:off x="963944" y="503548"/>
            <a:ext cx="405384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Obtain the number of independent bosonic operators before applying EOM using packages BASISGEN and a modified version of ECO.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CB73FF3-5721-CFEF-2751-FF4F72790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0" y="405765"/>
            <a:ext cx="4546600" cy="2469515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endParaRPr lang="en-US" sz="25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4E0C40-D96E-2439-2048-BA1757DDAE1D}"/>
              </a:ext>
            </a:extLst>
          </p:cNvPr>
          <p:cNvSpPr txBox="1"/>
          <p:nvPr/>
        </p:nvSpPr>
        <p:spPr>
          <a:xfrm>
            <a:off x="6654800" y="599440"/>
            <a:ext cx="425704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Use </a:t>
            </a:r>
            <a:r>
              <a:rPr lang="en-US" sz="2500" dirty="0" err="1"/>
              <a:t>Fierz</a:t>
            </a:r>
            <a:r>
              <a:rPr lang="en-US" sz="2500" dirty="0"/>
              <a:t> relations and IBP relations to construct independent dimension-eight operators involving only SM bosons</a:t>
            </a:r>
            <a:r>
              <a:rPr lang="en-US" dirty="0"/>
              <a:t>. 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8EA7CA5-8544-20D4-F158-8F9B307F300E}"/>
              </a:ext>
            </a:extLst>
          </p:cNvPr>
          <p:cNvSpPr/>
          <p:nvPr/>
        </p:nvSpPr>
        <p:spPr>
          <a:xfrm>
            <a:off x="6543040" y="3210560"/>
            <a:ext cx="4602480" cy="268224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F59BC7-A438-74CD-B8F8-DB1A932619F8}"/>
              </a:ext>
            </a:extLst>
          </p:cNvPr>
          <p:cNvSpPr txBox="1"/>
          <p:nvPr/>
        </p:nvSpPr>
        <p:spPr>
          <a:xfrm>
            <a:off x="6644640" y="3342640"/>
            <a:ext cx="460248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We find 175 independent operators at dim8.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89 bosonic operators already in general SMEFT-8 basis.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86 operators rotated to fermionic ops using EOM.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D0B0138-719A-3E81-0D97-4BEC9014B214}"/>
              </a:ext>
            </a:extLst>
          </p:cNvPr>
          <p:cNvSpPr/>
          <p:nvPr/>
        </p:nvSpPr>
        <p:spPr>
          <a:xfrm>
            <a:off x="822960" y="3241040"/>
            <a:ext cx="4602480" cy="26416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6BF053-C1FF-E8C6-372B-92135C96C70B}"/>
              </a:ext>
            </a:extLst>
          </p:cNvPr>
          <p:cNvSpPr txBox="1"/>
          <p:nvPr/>
        </p:nvSpPr>
        <p:spPr>
          <a:xfrm>
            <a:off x="838200" y="3429000"/>
            <a:ext cx="4708561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86 bosonic operators </a:t>
            </a:r>
            <a:br>
              <a:rPr lang="en-US" sz="2500" dirty="0"/>
            </a:br>
            <a:r>
              <a:rPr lang="en-US" sz="2500" dirty="0"/>
              <a:t>fermionic operators in general SMEFT-8 basis. </a:t>
            </a:r>
            <a:br>
              <a:rPr lang="en-US" sz="2500" dirty="0"/>
            </a:br>
            <a:r>
              <a:rPr lang="en-US" sz="2500" dirty="0"/>
              <a:t>86 independent combinations </a:t>
            </a:r>
            <a:br>
              <a:rPr lang="en-US" sz="2500" dirty="0"/>
            </a:br>
            <a:r>
              <a:rPr lang="en-US" sz="2500" dirty="0"/>
              <a:t>in Universal SMEFT-8 basis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7303F62-2504-7D6A-974A-8124DA6F64F5}"/>
              </a:ext>
            </a:extLst>
          </p:cNvPr>
          <p:cNvCxnSpPr/>
          <p:nvPr/>
        </p:nvCxnSpPr>
        <p:spPr>
          <a:xfrm>
            <a:off x="5486400" y="1645920"/>
            <a:ext cx="883920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38C35C4-A4C6-486A-B14C-0BD39CA76985}"/>
              </a:ext>
            </a:extLst>
          </p:cNvPr>
          <p:cNvCxnSpPr>
            <a:cxnSpLocks/>
          </p:cNvCxnSpPr>
          <p:nvPr/>
        </p:nvCxnSpPr>
        <p:spPr>
          <a:xfrm>
            <a:off x="8808720" y="2895600"/>
            <a:ext cx="0" cy="28448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27AA8A2-F8BC-A52A-1123-348D8C11635F}"/>
              </a:ext>
            </a:extLst>
          </p:cNvPr>
          <p:cNvCxnSpPr/>
          <p:nvPr/>
        </p:nvCxnSpPr>
        <p:spPr>
          <a:xfrm flipH="1">
            <a:off x="5496560" y="4551680"/>
            <a:ext cx="944880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40082AF-5B1A-1E7C-DB5E-D840A86CD3D0}"/>
              </a:ext>
            </a:extLst>
          </p:cNvPr>
          <p:cNvCxnSpPr>
            <a:cxnSpLocks/>
          </p:cNvCxnSpPr>
          <p:nvPr/>
        </p:nvCxnSpPr>
        <p:spPr>
          <a:xfrm>
            <a:off x="4254910" y="3673441"/>
            <a:ext cx="46211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8A8741D-A08A-208D-135F-5750BAF68638}"/>
              </a:ext>
            </a:extLst>
          </p:cNvPr>
          <p:cNvCxnSpPr>
            <a:cxnSpLocks/>
          </p:cNvCxnSpPr>
          <p:nvPr/>
        </p:nvCxnSpPr>
        <p:spPr>
          <a:xfrm>
            <a:off x="3475703" y="4436968"/>
            <a:ext cx="46211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79D0E2-0600-E23B-A807-FFB3AA28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37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10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B13F1B-87F6-3A1E-75C8-9C965942C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Conclusions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95CF6-D7B1-9D95-4556-184FE0B1D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185" y="2103043"/>
            <a:ext cx="10832951" cy="3683358"/>
          </a:xfrm>
        </p:spPr>
        <p:txBody>
          <a:bodyPr anchor="ctr">
            <a:noAutofit/>
          </a:bodyPr>
          <a:lstStyle/>
          <a:p>
            <a:r>
              <a:rPr lang="en-US" dirty="0"/>
              <a:t>Universal Effective field theories, present a physically motivated hypothesis which reduces the EFT parameter space while still capturing a large class of BSM theories.</a:t>
            </a:r>
          </a:p>
          <a:p>
            <a:r>
              <a:rPr lang="en-US" dirty="0"/>
              <a:t>We studied the impact of Universal dimension-eight operators on Electroweak Precision Observables and Triple Gauge Couplings. </a:t>
            </a:r>
          </a:p>
          <a:p>
            <a:r>
              <a:rPr lang="en-US" dirty="0"/>
              <a:t>In the following work, we constructed the dimension-eight Universal SMEFT operator basis which encodes the low-energy effects of Universal extensions of SM.</a:t>
            </a:r>
          </a:p>
          <a:p>
            <a:r>
              <a:rPr lang="en-US" dirty="0"/>
              <a:t>Wish to study the impact of Universal dimension eight operators on Drell-Yan.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1AD8CA-C51B-F716-3BA6-16555E79B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650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A25A51-584F-C263-F904-0C644DA38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 YOU.</a:t>
            </a:r>
            <a:b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935BC4-D9AA-590E-9E33-39922802E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50682" y="4870824"/>
            <a:ext cx="10005951" cy="145825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QUESTIONS?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FDE2BE-FD41-0808-1F0E-6F5327D27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734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28D9F-F741-E395-2208-34E4B8890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3F525-0E39-68B9-36F9-F04D2AD9D1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0BB6D-6AC8-C4C0-E93E-7B9874A8B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9982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EA25A51-584F-C263-F904-0C644DA38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935BC4-D9AA-590E-9E33-39922802E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54E09B-1AE1-4349-AED4-AD035BDA7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41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E3AF69-5475-5CEC-7C49-D28FD0F27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Standard Model Effective field theory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9691E3-E9E3-E759-E27F-DDD701726F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762" y="2022438"/>
                <a:ext cx="10736132" cy="3979117"/>
              </a:xfrm>
            </p:spPr>
            <p:txBody>
              <a:bodyPr anchor="ctr">
                <a:noAutofit/>
              </a:bodyPr>
              <a:lstStyle/>
              <a:p>
                <a:r>
                  <a:rPr lang="en-US" dirty="0"/>
                  <a:t>The Standard Model (SM) based on 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𝑆𝑈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𝑆𝑈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</m:oMath>
                </a14:m>
                <a:r>
                  <a:rPr lang="en-US" dirty="0"/>
                  <a:t> gauge symmetry has been extensively tested at the LHC. </a:t>
                </a:r>
              </a:p>
              <a:p>
                <a:r>
                  <a:rPr lang="en-US" dirty="0"/>
                  <a:t>Precision measurements of SM processes are an important tool to probe BSM physics and Effective Field Theory has become a standard tool employed.</a:t>
                </a:r>
              </a:p>
              <a:p>
                <a:r>
                  <a:rPr lang="en-US" dirty="0"/>
                  <a:t>Assuming that the scalar </a:t>
                </a:r>
                <a:r>
                  <a:rPr lang="en-US"/>
                  <a:t>particle detected in 2012 </a:t>
                </a:r>
                <a:r>
                  <a:rPr lang="en-US" dirty="0"/>
                  <a:t>belongs to an electroweak doublet, the symmetry</a:t>
                </a:r>
                <a14:m>
                  <m:oMath xmlns:m="http://schemas.openxmlformats.org/officeDocument/2006/math">
                    <m:r>
                      <a:rPr lang="en-US" b="0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𝑆𝑈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</m:oMath>
                </a14:m>
                <a:r>
                  <a:rPr lang="en-US" dirty="0"/>
                  <a:t> can be realized linearly at low energies </a:t>
                </a:r>
                <a:br>
                  <a:rPr lang="en-US" dirty="0"/>
                </a:br>
                <a:r>
                  <a:rPr lang="en-US" dirty="0"/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𝑆𝑀</m:t>
                        </m:r>
                      </m:sub>
                    </m:sSub>
                    <m:r>
                      <a:rPr lang="en-US" sz="26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𝑆𝑀</m:t>
                        </m:r>
                      </m:sub>
                      <m:sup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(4)</m:t>
                        </m:r>
                      </m:sup>
                    </m:sSubSup>
                    <m:r>
                      <a:rPr lang="en-US" sz="2600" i="1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sz="2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sz="2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6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</m:d>
                              </m:sup>
                            </m:sSubSup>
                          </m:num>
                          <m:den>
                            <m:sSup>
                              <m:sSupPr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600">
                                    <a:latin typeface="Cambria Math" panose="02040503050406030204" pitchFamily="18" charset="0"/>
                                  </a:rPr>
                                  <m:t>Λ</m:t>
                                </m:r>
                              </m:e>
                              <m:sup>
                                <m:r>
                                  <a:rPr lang="en-US" sz="26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2600" i="1">
                                    <a:latin typeface="Cambria Math" panose="02040503050406030204" pitchFamily="18" charset="0"/>
                                  </a:rPr>
                                  <m:t>−4 </m:t>
                                </m:r>
                              </m:sup>
                            </m:sSup>
                          </m:den>
                        </m:f>
                        <m:d>
                          <m:dPr>
                            <m:begChr m:val="{"/>
                            <m:endChr m:val="}"/>
                            <m:ctrlPr>
                              <a:rPr lang="en-US" sz="2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600" i="1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6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26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6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26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bSup>
                          </m:e>
                        </m:d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endParaRPr lang="en-US" sz="26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9691E3-E9E3-E759-E27F-DDD701726F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762" y="2022438"/>
                <a:ext cx="10736132" cy="3979117"/>
              </a:xfrm>
              <a:blipFill>
                <a:blip r:embed="rId3"/>
                <a:stretch>
                  <a:fillRect l="-1022" t="-3982" b="-1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9EB8FD-9250-A981-3303-02738F95E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099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6CAF98-9D2A-E79B-0462-EB04D1AB2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Universal Fermionic Operators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DBFC1-9A43-4469-0B18-1DDCEDC0E7CD}"/>
              </a:ext>
            </a:extLst>
          </p:cNvPr>
          <p:cNvSpPr>
            <a:spLocks/>
          </p:cNvSpPr>
          <p:nvPr/>
        </p:nvSpPr>
        <p:spPr>
          <a:xfrm>
            <a:off x="763793" y="1940456"/>
            <a:ext cx="10854466" cy="2141657"/>
          </a:xfrm>
          <a:prstGeom prst="rect">
            <a:avLst/>
          </a:prstGeom>
        </p:spPr>
        <p:txBody>
          <a:bodyPr/>
          <a:lstStyle/>
          <a:p>
            <a:pPr marL="457200" indent="-457200" defTabSz="85039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7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Once, we apply the EOM, we identify 86 independent fermionic operators thereby completing our Universal “fermionic” basis.</a:t>
            </a:r>
          </a:p>
          <a:p>
            <a:pPr marL="457200" indent="-457200" defTabSz="85039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7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derive relations between the 86 independent couplings of the Universal fermionic operators and the Wilson coefficients of the fermionic operators of the general SMEFT basis</a:t>
            </a:r>
            <a:r>
              <a:rPr lang="en-US" sz="2700" dirty="0"/>
              <a:t>*</a:t>
            </a:r>
            <a:r>
              <a:rPr lang="en-US" sz="27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US" sz="27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9EF0557-F6AC-356B-8343-ABE6A7FBC7F1}"/>
                  </a:ext>
                </a:extLst>
              </p:cNvPr>
              <p:cNvSpPr txBox="1"/>
              <p:nvPr/>
            </p:nvSpPr>
            <p:spPr>
              <a:xfrm>
                <a:off x="5766584" y="4214072"/>
                <a:ext cx="5693141" cy="8339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850392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32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Δ</m:t>
                      </m:r>
                      <m:r>
                        <a:rPr lang="en-US" sz="2232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−</m:t>
                      </m:r>
                      <m:r>
                        <a:rPr lang="en-US" sz="2232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𝑖</m:t>
                      </m:r>
                      <m:f>
                        <m:fPr>
                          <m:ctrlP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𝑄</m:t>
                          </m:r>
                        </m:e>
                        <m:sub>
                          <m:sSup>
                            <m:sSup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𝜓</m:t>
                              </m:r>
                            </m:e>
                            <m:sup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𝐷</m:t>
                          </m:r>
                        </m:sub>
                        <m:sup>
                          <m:d>
                            <m:d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e>
                          </m:d>
                        </m:sup>
                      </m:sSubSup>
                      <m:r>
                        <a:rPr lang="en-US" sz="2232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r>
                        <a:rPr lang="en-US" sz="2232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𝑖</m:t>
                      </m:r>
                      <m:f>
                        <m:fPr>
                          <m:ctrlP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′</m:t>
                              </m:r>
                            </m:sup>
                          </m:sSup>
                        </m:num>
                        <m:den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8</m:t>
                          </m:r>
                        </m:den>
                      </m:f>
                      <m:d>
                        <m:dPr>
                          <m:ctrlP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𝑄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𝜓</m:t>
                                  </m:r>
                                </m:e>
                                <m:sup>
                                  <m: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</m:sub>
                            <m:sup>
                              <m:d>
                                <m:dPr>
                                  <m:ctrlP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e>
                              </m:d>
                            </m:sup>
                          </m:sSubSup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𝑄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𝜓</m:t>
                                  </m:r>
                                </m:e>
                                <m:sup>
                                  <m: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†</m:t>
                              </m:r>
                              <m:d>
                                <m:dPr>
                                  <m:ctrlP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e>
                              </m:d>
                            </m:sup>
                          </m:sSubSup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9EF0557-F6AC-356B-8343-ABE6A7FBC7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6584" y="4214072"/>
                <a:ext cx="5693141" cy="8339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E40B308-B1D1-68CD-8804-C1A884170943}"/>
                  </a:ext>
                </a:extLst>
              </p:cNvPr>
              <p:cNvSpPr txBox="1"/>
              <p:nvPr/>
            </p:nvSpPr>
            <p:spPr>
              <a:xfrm>
                <a:off x="756216" y="4404847"/>
                <a:ext cx="4056490" cy="564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850392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𝜇𝜈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𝜈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†</m:t>
                              </m:r>
                            </m:sup>
                          </m:sSup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𝐻</m:t>
                          </m:r>
                        </m:e>
                      </m:d>
                      <m:d>
                        <m:dPr>
                          <m:ctrlP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†</m:t>
                              </m:r>
                            </m:sup>
                          </m:sSup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𝐻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E40B308-B1D1-68CD-8804-C1A8841709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216" y="4404847"/>
                <a:ext cx="4056490" cy="5647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AF07E62-88B4-7CF4-87C4-3DF396096E8B}"/>
              </a:ext>
            </a:extLst>
          </p:cNvPr>
          <p:cNvCxnSpPr/>
          <p:nvPr/>
        </p:nvCxnSpPr>
        <p:spPr>
          <a:xfrm>
            <a:off x="4852869" y="4675950"/>
            <a:ext cx="853469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DD9CEE0-9639-82E9-01D0-19B04545DC3C}"/>
                  </a:ext>
                </a:extLst>
              </p:cNvPr>
              <p:cNvSpPr txBox="1"/>
              <p:nvPr/>
            </p:nvSpPr>
            <p:spPr>
              <a:xfrm>
                <a:off x="878142" y="5058939"/>
                <a:ext cx="10311915" cy="1196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850392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𝑄</m:t>
                          </m:r>
                        </m:e>
                        <m:sub>
                          <m:sSup>
                            <m:sSup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𝜓</m:t>
                              </m:r>
                            </m:e>
                            <m:sup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𝐷</m:t>
                          </m:r>
                        </m:sub>
                        <m:sup>
                          <m:d>
                            <m:d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e>
                          </m:d>
                        </m:sup>
                      </m:sSubSup>
                      <m:r>
                        <a:rPr lang="en-US" sz="2232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≡</m:t>
                      </m:r>
                      <m:r>
                        <a:rPr lang="en-US" sz="2232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𝑖</m:t>
                      </m:r>
                      <m:r>
                        <a:rPr lang="en-US" sz="2232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  <m:sSubSup>
                        <m:sSubSupPr>
                          <m:ctrlP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𝐽</m:t>
                          </m:r>
                        </m:e>
                        <m:sub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𝐵</m:t>
                          </m:r>
                        </m:sub>
                        <m:sup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𝜇</m:t>
                          </m:r>
                        </m:sup>
                      </m:sSubSup>
                      <m:sSup>
                        <m:sSupPr>
                          <m:ctrlP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𝐻</m:t>
                          </m:r>
                        </m:e>
                        <m:sup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†</m:t>
                          </m:r>
                        </m:sup>
                      </m:sSup>
                      <m:acc>
                        <m:accPr>
                          <m:chr m:val="⃡"/>
                          <m:ctrlP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</m:sub>
                          </m:sSub>
                        </m:e>
                      </m:acc>
                      <m:r>
                        <a:rPr lang="en-US" sz="2232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𝐻</m:t>
                      </m:r>
                      <m:r>
                        <a:rPr lang="en-US" sz="2232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)</m:t>
                      </m:r>
                      <m:d>
                        <m:dPr>
                          <m:ctrlP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†</m:t>
                              </m:r>
                            </m:sup>
                          </m:sSup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𝐻</m:t>
                          </m:r>
                        </m:e>
                      </m:d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𝑄</m:t>
                          </m:r>
                        </m:e>
                        <m:sub>
                          <m:sSup>
                            <m:sSup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𝜓</m:t>
                              </m:r>
                            </m:e>
                            <m:sup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</m:sub>
                        <m:sup>
                          <m:d>
                            <m:d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e>
                          </m:d>
                        </m:sup>
                      </m:sSubSup>
                      <m:r>
                        <a:rPr lang="en-US" sz="2232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≡</m:t>
                      </m:r>
                      <m:sSup>
                        <m:sSupPr>
                          <m:ctrlP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en-US" sz="2232" i="1" kern="1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†</m:t>
                                  </m:r>
                                </m:sup>
                              </m:sSup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e>
                          </m:d>
                        </m:e>
                        <m:sup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232" i="1" kern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sub>
                          </m:sSub>
                          <m:r>
                            <a:rPr lang="en-US" sz="2232" i="1" kern="1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𝐻</m:t>
                          </m:r>
                        </m:e>
                      </m:d>
                      <m:r>
                        <a:rPr lang="en-US" sz="2232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DD9CEE0-9639-82E9-01D0-19B04545DC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142" y="5058939"/>
                <a:ext cx="10311915" cy="11964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658036D6-8E31-3D34-9BD4-58B79B83FBAF}"/>
              </a:ext>
            </a:extLst>
          </p:cNvPr>
          <p:cNvSpPr txBox="1"/>
          <p:nvPr/>
        </p:nvSpPr>
        <p:spPr>
          <a:xfrm>
            <a:off x="1075765" y="6185647"/>
            <a:ext cx="9993854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*ref: Murphy, </a:t>
            </a:r>
            <a:r>
              <a:rPr lang="en-US" sz="1800" dirty="0">
                <a:hlinkClick r:id="rId6"/>
              </a:rPr>
              <a:t>arXiv:2005.00059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2F8A5F-516A-AE57-7443-BD2CDEF83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442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B13F1B-87F6-3A1E-75C8-9C965942C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Future Phenomenology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95CF6-D7B1-9D95-4556-184FE0B1D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855" y="1850316"/>
            <a:ext cx="10235018" cy="3969572"/>
          </a:xfrm>
        </p:spPr>
        <p:txBody>
          <a:bodyPr anchor="ctr">
            <a:noAutofit/>
          </a:bodyPr>
          <a:lstStyle/>
          <a:p>
            <a:r>
              <a:rPr lang="en-US" dirty="0"/>
              <a:t>In our previous work*, we studied the impact of Universal dimension-eight operators on Electroweak Precision Observables and Triple Gauge Couplings. </a:t>
            </a:r>
          </a:p>
          <a:p>
            <a:r>
              <a:rPr lang="en-US" dirty="0"/>
              <a:t>We assumed that only Four-fermion Universal operators contributed to muon decay, and thus modifying the Higgs field </a:t>
            </a:r>
            <a:r>
              <a:rPr lang="en-US" dirty="0" err="1"/>
              <a:t>v.e.v</a:t>
            </a:r>
            <a:r>
              <a:rPr lang="en-US" dirty="0"/>
              <a:t>.</a:t>
            </a:r>
          </a:p>
          <a:p>
            <a:r>
              <a:rPr lang="en-US" dirty="0"/>
              <a:t>For future work, we wish to study the impact of the dimension eight Universal Operators on Drell-Yan.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599B83-B125-0AB9-6DE4-4CB18C609F63}"/>
              </a:ext>
            </a:extLst>
          </p:cNvPr>
          <p:cNvSpPr txBox="1"/>
          <p:nvPr/>
        </p:nvSpPr>
        <p:spPr>
          <a:xfrm>
            <a:off x="849854" y="5992009"/>
            <a:ext cx="1024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*ref: </a:t>
            </a: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arXiv:2304.03305</a:t>
            </a: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47E333-2FFF-3997-52B2-BEF176A1D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726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AC778E2-7717-1A97-50C1-1D780CF84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Content Placeholder 2" descr="A math equations and formulas&#10;&#10;Description automatically generated with medium confidence">
            <a:extLst>
              <a:ext uri="{FF2B5EF4-FFF2-40B4-BE49-F238E27FC236}">
                <a16:creationId xmlns:a16="http://schemas.microsoft.com/office/drawing/2014/main" id="{93625DBB-DEDA-C671-931F-126C2A8C10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753" y="2351421"/>
            <a:ext cx="6378493" cy="3299746"/>
          </a:xfr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E4A83A-5A5F-FF2A-9544-C27862B27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6823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1F30225-04D9-D973-D9DE-42F2E822316C}"/>
                  </a:ext>
                </a:extLst>
              </p:cNvPr>
              <p:cNvSpPr txBox="1"/>
              <p:nvPr/>
            </p:nvSpPr>
            <p:spPr>
              <a:xfrm>
                <a:off x="742277" y="215153"/>
                <a:ext cx="10273553" cy="517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𝜇𝜈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sz="24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/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1F30225-04D9-D973-D9DE-42F2E82231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277" y="215153"/>
                <a:ext cx="10273553" cy="51783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74287DC-8335-A2D4-0216-6778178FF107}"/>
                  </a:ext>
                </a:extLst>
              </p:cNvPr>
              <p:cNvSpPr txBox="1"/>
              <p:nvPr/>
            </p:nvSpPr>
            <p:spPr>
              <a:xfrm>
                <a:off x="129090" y="3711388"/>
                <a:ext cx="10908255" cy="922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 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  <m:acc>
                            <m:accPr>
                              <m:chr m:val="⃡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−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bSup>
                        </m:e>
                      </m:d>
                      <m:d>
                        <m:dPr>
                          <m:ctrlPr>
                            <a:rPr lang="en-US" sz="24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74287DC-8335-A2D4-0216-6778178FF1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90" y="3711388"/>
                <a:ext cx="10908255" cy="9221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B5D8D1F-B7F5-27F5-FA72-9C28ABD49B18}"/>
                  </a:ext>
                </a:extLst>
              </p:cNvPr>
              <p:cNvSpPr txBox="1"/>
              <p:nvPr/>
            </p:nvSpPr>
            <p:spPr>
              <a:xfrm>
                <a:off x="430305" y="4862457"/>
                <a:ext cx="10875981" cy="628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  <m: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sub>
                            <m:sup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B5D8D1F-B7F5-27F5-FA72-9C28ABD49B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305" y="4862457"/>
                <a:ext cx="10875981" cy="6287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AB0D74-705B-4844-DA8C-6FE94501A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715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082122-6331-41F3-FA13-A4C2CEEC3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Universal theories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B7A65-059F-B023-59F2-7011E4D27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7582" y="1979406"/>
            <a:ext cx="10391886" cy="4249271"/>
          </a:xfrm>
        </p:spPr>
        <p:txBody>
          <a:bodyPr anchor="ctr">
            <a:noAutofit/>
          </a:bodyPr>
          <a:lstStyle/>
          <a:p>
            <a:r>
              <a:rPr lang="en-US" dirty="0"/>
              <a:t>The advantage of the model-independent approach becomes a limitation as the number of Wilson coefficients becomes too large to handle. </a:t>
            </a:r>
          </a:p>
          <a:p>
            <a:r>
              <a:rPr lang="en-US" dirty="0"/>
              <a:t>Identifying physically motivated hypotheses which reduce the EFT parameter space while still capturing a large class of BSM theories presents a motivated route to predictability.</a:t>
            </a:r>
          </a:p>
          <a:p>
            <a:r>
              <a:rPr lang="en-US" dirty="0"/>
              <a:t>Universality, the assumption that NP mainly couples to SM bosons, is one such hypothesis. The low-energy effective operators can be chosen to involve exclusively SM bosons.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CF039-CBEA-380D-7954-9D3FD74EE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21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082122-6331-41F3-FA13-A4C2CEEC3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EWPO and TGC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3B7A65-059F-B023-59F2-7011E4D2733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71369" y="1764254"/>
                <a:ext cx="10488705" cy="2097741"/>
              </a:xfrm>
            </p:spPr>
            <p:txBody>
              <a:bodyPr anchor="ctr">
                <a:noAutofit/>
              </a:bodyPr>
              <a:lstStyle/>
              <a:p>
                <a:r>
                  <a:rPr lang="en-US" sz="2600" dirty="0"/>
                  <a:t>We study the impact of Universal dimension eight operators on Electroweak Precision Observables and Triple Gauge Couplings[1]. </a:t>
                </a:r>
              </a:p>
              <a:p>
                <a:r>
                  <a:rPr lang="en-US" sz="2600" dirty="0"/>
                  <a:t>For dimension eight, the basis of operators for general SMEFT was constructed in </a:t>
                </a:r>
                <a14:m>
                  <m:oMath xmlns:m="http://schemas.openxmlformats.org/officeDocument/2006/math">
                    <m:r>
                      <a:rPr lang="en-US" sz="2600" b="0" i="0" smtClean="0">
                        <a:latin typeface="Cambria Math" panose="02040503050406030204" pitchFamily="18" charset="0"/>
                      </a:rPr>
                      <m:t>[2]</m:t>
                    </m:r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2600" dirty="0"/>
                  <a:t> In Universal theories only a subset of the fermionic operators from the general basis are generated.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3B7A65-059F-B023-59F2-7011E4D273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1369" y="1764254"/>
                <a:ext cx="10488705" cy="2097741"/>
              </a:xfrm>
              <a:blipFill>
                <a:blip r:embed="rId3"/>
                <a:stretch>
                  <a:fillRect l="-930" t="-2029" b="-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98AE9675-2DB0-3AEE-165C-1E51033D29BE}"/>
              </a:ext>
            </a:extLst>
          </p:cNvPr>
          <p:cNvSpPr txBox="1"/>
          <p:nvPr/>
        </p:nvSpPr>
        <p:spPr>
          <a:xfrm>
            <a:off x="1086522" y="6207162"/>
            <a:ext cx="9929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/>
              <a:t>[1]</a:t>
            </a: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 arXiv:2304.03305</a:t>
            </a:r>
            <a:r>
              <a:rPr lang="de-DE" i="1" dirty="0"/>
              <a:t> </a:t>
            </a:r>
            <a:r>
              <a:rPr lang="en-US" sz="18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[2] </a:t>
            </a:r>
            <a:r>
              <a:rPr lang="en-US" i="1" dirty="0"/>
              <a:t>Murphy, </a:t>
            </a:r>
            <a:r>
              <a:rPr lang="en-US" sz="1800" i="1" dirty="0">
                <a:hlinkClick r:id="rId5"/>
              </a:rPr>
              <a:t>arXiv:2005.00059</a:t>
            </a:r>
            <a:r>
              <a:rPr lang="en-US" sz="1800" i="1" dirty="0"/>
              <a:t>  [3]</a:t>
            </a:r>
            <a:r>
              <a:rPr lang="de-DE" sz="18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Wells, J.D., Zhang, Z. </a:t>
            </a:r>
            <a:r>
              <a:rPr lang="en-US" sz="18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arXiv:1510.08462</a:t>
            </a:r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F9818639-D06A-7D44-F34D-958A1AFBCEE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7629" y="3961203"/>
                <a:ext cx="3760022" cy="224595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1800" dirty="0"/>
                  <a:t>Dimension 6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𝑊𝑊</m:t>
                        </m:r>
                      </m:sub>
                    </m:sSub>
                    <m:r>
                      <a:rPr lang="en-US" sz="180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</m:acc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</m:acc>
                      </m:e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m:rPr>
                        <m:sty m:val="p"/>
                      </m:rPr>
                      <a:rPr lang="en-US" sz="1800" smtClean="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endParaRPr lang="en-US" sz="18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𝐵𝐵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 =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m:rPr>
                        <m:sty m:val="p"/>
                      </m:rPr>
                      <a:rPr lang="en-US" sz="1800" smtClean="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endParaRPr lang="en-US" sz="18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𝑊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 =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</m:acc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m:rPr>
                        <m:sty m:val="p"/>
                      </m:rPr>
                      <a:rPr lang="en-US" sz="1800" smtClean="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endParaRPr lang="en-US" sz="18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p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sub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bSup>
                    <m:r>
                      <a:rPr lang="en-US" sz="1800" i="1" smtClean="0">
                        <a:latin typeface="Cambria Math" panose="02040503050406030204" pitchFamily="18" charset="0"/>
                      </a:rPr>
                      <m:t>= (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800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  <m:sub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Φ</m:t>
                        </m:r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m:rPr>
                        <m:sty m:val="p"/>
                      </m:rPr>
                      <a:rPr lang="en-US" sz="1800" smtClean="0">
                        <a:latin typeface="Cambria Math" panose="02040503050406030204" pitchFamily="18" charset="0"/>
                      </a:rPr>
                      <m:t>Φ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18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Φ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800" dirty="0"/>
              </a:p>
              <a:p>
                <a:endParaRPr lang="en-US" sz="1800" dirty="0"/>
              </a:p>
              <a:p>
                <a:endParaRPr lang="en-US" sz="1800" dirty="0"/>
              </a:p>
              <a:p>
                <a:endParaRPr lang="en-US" sz="1800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F9818639-D06A-7D44-F34D-958A1AFBCE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629" y="3961203"/>
                <a:ext cx="3760022" cy="224595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A5BD15C-6563-7DB0-FAD4-C0BB2C70826D}"/>
              </a:ext>
            </a:extLst>
          </p:cNvPr>
          <p:cNvCxnSpPr>
            <a:cxnSpLocks/>
          </p:cNvCxnSpPr>
          <p:nvPr/>
        </p:nvCxnSpPr>
        <p:spPr>
          <a:xfrm>
            <a:off x="3708735" y="4206241"/>
            <a:ext cx="0" cy="1700734"/>
          </a:xfrm>
          <a:prstGeom prst="lin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5">
                <a:extLst>
                  <a:ext uri="{FF2B5EF4-FFF2-40B4-BE49-F238E27FC236}">
                    <a16:creationId xmlns:a16="http://schemas.microsoft.com/office/drawing/2014/main" id="{40201A9B-9FD2-C2CA-C307-866595D129A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93060" y="3861995"/>
                <a:ext cx="3578711" cy="3262743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1800" dirty="0"/>
                  <a:t>Dimension 8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sub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bSup>
                    <m:r>
                      <a:rPr lang="en-US" sz="180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sz="1800" smtClean="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</m:d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</m:acc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</m:acc>
                      </m:e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m:rPr>
                        <m:sty m:val="p"/>
                      </m:rPr>
                      <a:rPr lang="en-US" sz="1800" smtClean="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endParaRPr lang="en-US" sz="18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sub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bSup>
                    <m:r>
                      <a:rPr lang="en-US" sz="180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sz="1800" smtClean="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</m:d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m:rPr>
                        <m:sty m:val="p"/>
                      </m:rPr>
                      <a:rPr lang="en-US" sz="1800" smtClean="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endParaRPr lang="en-US" sz="18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𝐵𝑊</m:t>
                        </m:r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sub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bSup>
                    <m:r>
                      <a:rPr lang="en-US" sz="180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sz="1800" smtClean="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</m:d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</m:acc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m:rPr>
                        <m:sty m:val="p"/>
                      </m:rPr>
                      <a:rPr lang="en-US" sz="1800" smtClean="0">
                        <a:latin typeface="Cambria Math" panose="02040503050406030204" pitchFamily="18" charset="0"/>
                      </a:rPr>
                      <m:t>Φ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</m:oMath>
                </a14:m>
                <a:endParaRPr lang="en-US" sz="18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sub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(3)</m:t>
                        </m:r>
                      </m:sup>
                    </m:sSubSup>
                    <m:r>
                      <a:rPr lang="en-US" sz="180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b>
                          <m:sSub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</m:acc>
                          </m:e>
                          <m:sub>
                            <m:r>
                              <a:rPr lang="en-US" sz="1800" i="1" dirty="0"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1800" smtClean="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</m:d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</m:acc>
                      </m:e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m:rPr>
                        <m:sty m:val="p"/>
                      </m:rPr>
                      <a:rPr lang="en-US" sz="1800" smtClean="0">
                        <a:latin typeface="Cambria Math" panose="02040503050406030204" pitchFamily="18" charset="0"/>
                      </a:rPr>
                      <m:t>Φ</m:t>
                    </m:r>
                    <m:r>
                      <a:rPr lang="en-US" sz="180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800" dirty="0"/>
              </a:p>
              <a:p>
                <a:endParaRPr lang="en-US" sz="1800" dirty="0"/>
              </a:p>
            </p:txBody>
          </p:sp>
        </mc:Choice>
        <mc:Fallback xmlns="">
          <p:sp>
            <p:nvSpPr>
              <p:cNvPr id="13" name="Content Placeholder 5">
                <a:extLst>
                  <a:ext uri="{FF2B5EF4-FFF2-40B4-BE49-F238E27FC236}">
                    <a16:creationId xmlns:a16="http://schemas.microsoft.com/office/drawing/2014/main" id="{40201A9B-9FD2-C2CA-C307-866595D129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3060" y="3861995"/>
                <a:ext cx="3578711" cy="326274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5">
                <a:extLst>
                  <a:ext uri="{FF2B5EF4-FFF2-40B4-BE49-F238E27FC236}">
                    <a16:creationId xmlns:a16="http://schemas.microsoft.com/office/drawing/2014/main" id="{048B537D-42EC-F784-C3B2-A810BADB78C4}"/>
                  </a:ext>
                </a:extLst>
              </p:cNvPr>
              <p:cNvSpPr>
                <a:spLocks noGrp="1"/>
              </p:cNvSpPr>
              <p:nvPr/>
            </p:nvSpPr>
            <p:spPr>
              <a:xfrm>
                <a:off x="7670081" y="4206241"/>
                <a:ext cx="4738201" cy="116617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p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sub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(1)</m:t>
                        </m:r>
                      </m:sup>
                    </m:sSubSup>
                    <m:r>
                      <a:rPr lang="en-US" sz="180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†</m:t>
                                </m:r>
                              </m:sup>
                            </m:sSup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</m:d>
                      </m:e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80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800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  <m:sub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Φ</m:t>
                        </m:r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180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m:rPr>
                        <m:sty m:val="p"/>
                      </m:rPr>
                      <a:rPr lang="en-US" sz="1800" smtClean="0">
                        <a:latin typeface="Cambria Math" panose="02040503050406030204" pitchFamily="18" charset="0"/>
                      </a:rPr>
                      <m:t>Φ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8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p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sub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(2)</m:t>
                        </m:r>
                      </m:sup>
                    </m:sSubSup>
                    <m:r>
                      <a:rPr lang="en-US" sz="180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</m:d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</m:d>
                    <m:r>
                      <a:rPr lang="en-US" sz="180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800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  <m:sub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Φ</m:t>
                        </m:r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𝐼</m:t>
                        </m:r>
                      </m:sup>
                    </m:sSup>
                    <m:r>
                      <a:rPr lang="en-US" sz="180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m:rPr>
                        <m:sty m:val="p"/>
                      </m:rPr>
                      <a:rPr lang="en-US" sz="1800" smtClean="0">
                        <a:latin typeface="Cambria Math" panose="02040503050406030204" pitchFamily="18" charset="0"/>
                      </a:rPr>
                      <m:t>Φ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800" dirty="0"/>
              </a:p>
              <a:p>
                <a:endParaRPr lang="en-US" sz="1800" dirty="0"/>
              </a:p>
              <a:p>
                <a:endParaRPr lang="en-US" sz="1800" dirty="0"/>
              </a:p>
            </p:txBody>
          </p:sp>
        </mc:Choice>
        <mc:Fallback xmlns="">
          <p:sp>
            <p:nvSpPr>
              <p:cNvPr id="7" name="Content Placeholder 5">
                <a:extLst>
                  <a:ext uri="{FF2B5EF4-FFF2-40B4-BE49-F238E27FC236}">
                    <a16:creationId xmlns:a16="http://schemas.microsoft.com/office/drawing/2014/main" id="{048B537D-42EC-F784-C3B2-A810BADB78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0081" y="4206241"/>
                <a:ext cx="4738201" cy="11661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C24DF1-7BBB-B6FF-05C7-62B5F5DF0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8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0082122-6331-41F3-FA13-A4C2CEEC3D6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82127" y="294538"/>
                <a:ext cx="10385423" cy="1033669"/>
              </a:xfrm>
            </p:spPr>
            <p:txBody>
              <a:bodyPr>
                <a:normAutofit/>
              </a:bodyPr>
              <a:lstStyle/>
              <a:p>
                <a:r>
                  <a:rPr lang="en-US" sz="4000" dirty="0">
                    <a:solidFill>
                      <a:srgbClr val="FFFFFF"/>
                    </a:solidFill>
                  </a:rPr>
                  <a:t>Fermionic Operators: Finite Renormalization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4000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endParaRPr lang="en-US" sz="4000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0082122-6331-41F3-FA13-A4C2CEEC3D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82127" y="294538"/>
                <a:ext cx="10385423" cy="1033669"/>
              </a:xfrm>
              <a:blipFill>
                <a:blip r:embed="rId3"/>
                <a:stretch>
                  <a:fillRect l="-2114" b="-7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B69A7939-85D5-A0C5-1B44-CD2DD3860F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43960"/>
                <a:ext cx="10515600" cy="1186516"/>
              </a:xfrm>
            </p:spPr>
            <p:txBody>
              <a:bodyPr/>
              <a:lstStyle/>
              <a:p>
                <a:r>
                  <a:rPr lang="en-US" dirty="0"/>
                  <a:t>The muon decay observable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computed from the lifetime of the muon, 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B69A7939-85D5-A0C5-1B44-CD2DD3860F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43960"/>
                <a:ext cx="10515600" cy="1186516"/>
              </a:xfrm>
              <a:blipFill>
                <a:blip r:embed="rId4"/>
                <a:stretch>
                  <a:fillRect l="-1043" t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black arrows with a white background&#10;&#10;Description automatically generated">
            <a:extLst>
              <a:ext uri="{FF2B5EF4-FFF2-40B4-BE49-F238E27FC236}">
                <a16:creationId xmlns:a16="http://schemas.microsoft.com/office/drawing/2014/main" id="{290304EF-4390-537E-9462-0B066CCF41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723" y="2762670"/>
            <a:ext cx="4379722" cy="16717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3C1D2E-91A9-BB9F-0F3D-C3EA73B0CDEC}"/>
                  </a:ext>
                </a:extLst>
              </p:cNvPr>
              <p:cNvSpPr txBox="1"/>
              <p:nvPr/>
            </p:nvSpPr>
            <p:spPr>
              <a:xfrm>
                <a:off x="5838546" y="3026879"/>
                <a:ext cx="6072718" cy="875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Φ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†</m:t>
                                      </m:r>
                                    </m:sup>
                                  </m:sSup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</m:d>
                              <m:r>
                                <a:rPr lang="en-US" sz="20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sz="2000" b="0" i="1" smtClean="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2000" b="0" i="1" smtClean="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2000" b="0" i="1" smtClean="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b="0" i="1" smtClean="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𝐺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2000" b="0" i="1" smtClean="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effectLst/>
                              <a:latin typeface="Cambria Math" panose="02040503050406030204" pitchFamily="18" charset="0"/>
                            </a:rPr>
                            <m:t>𝑓𝑒𝑟𝑚𝑖𝑜𝑛𝑖𝑐</m:t>
                          </m:r>
                        </m:sub>
                      </m:sSub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0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20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effectLst/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n-US" sz="20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effectLst/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sz="2000" b="0" i="1" smtClean="0">
                              <a:effectLst/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000" b="0" i="1" smtClean="0">
                              <a:effectLst/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sz="2000" b="0" i="1" smtClean="0"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20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effectLst/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n-US" sz="20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sSubSup>
                        <m:sSubSupPr>
                          <m:ctrlPr>
                            <a:rPr lang="en-US" sz="20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effectLst/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sz="2000" b="0" i="1" smtClean="0">
                              <a:effectLst/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000" b="0" i="1" smtClean="0">
                              <a:effectLst/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  <m:sup>
                          <m:r>
                            <a:rPr lang="en-US" sz="2000" b="0" i="0" smtClean="0">
                              <a:effectLst/>
                              <a:latin typeface="Cambria Math" panose="02040503050406030204" pitchFamily="18" charset="0"/>
                            </a:rPr>
                            <m:t>(8)</m:t>
                          </m:r>
                        </m:sup>
                      </m:sSubSup>
                    </m:oMath>
                  </m:oMathPara>
                </a14:m>
                <a:endParaRPr lang="en-US" sz="2000" dirty="0">
                  <a:effectLst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3C1D2E-91A9-BB9F-0F3D-C3EA73B0CD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8546" y="3026879"/>
                <a:ext cx="6072718" cy="87594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ED45B4A-D35C-79C2-8016-763EFBEED6D9}"/>
                  </a:ext>
                </a:extLst>
              </p:cNvPr>
              <p:cNvSpPr txBox="1"/>
              <p:nvPr/>
            </p:nvSpPr>
            <p:spPr>
              <a:xfrm>
                <a:off x="710759" y="5300965"/>
                <a:ext cx="10728158" cy="1061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We encapsulate all the relevant Universal four-fermionic operators at dimension 8 into a new Wilson coefficient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(8)</m:t>
                        </m:r>
                      </m:sup>
                    </m:sSubSup>
                  </m:oMath>
                </a14:m>
                <a:r>
                  <a:rPr lang="en-US" sz="2800" dirty="0"/>
                  <a:t>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ED45B4A-D35C-79C2-8016-763EFBEED6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759" y="5300965"/>
                <a:ext cx="10728158" cy="1061894"/>
              </a:xfrm>
              <a:prstGeom prst="rect">
                <a:avLst/>
              </a:prstGeom>
              <a:blipFill>
                <a:blip r:embed="rId7"/>
                <a:stretch>
                  <a:fillRect l="-1023" t="-6322" r="-512" b="-14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9FE3DEE-D9AA-E6A5-7A77-64C7FBB98F4C}"/>
                  </a:ext>
                </a:extLst>
              </p:cNvPr>
              <p:cNvSpPr txBox="1"/>
              <p:nvPr/>
            </p:nvSpPr>
            <p:spPr>
              <a:xfrm>
                <a:off x="710759" y="4254628"/>
                <a:ext cx="10728158" cy="9156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𝐽𝑊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{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}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ar>
                                <m:barPr>
                                  <m:pos m:val="top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ba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bar>
                                    <m:barPr>
                                      <m:pos m:val="top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</m:ba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p>
                              </m:sSup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9FE3DEE-D9AA-E6A5-7A77-64C7FBB98F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759" y="4254628"/>
                <a:ext cx="10728158" cy="91563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C5635E4-20C3-D3D7-C5DD-1E3A2D987622}"/>
              </a:ext>
            </a:extLst>
          </p:cNvPr>
          <p:cNvSpPr txBox="1"/>
          <p:nvPr/>
        </p:nvSpPr>
        <p:spPr>
          <a:xfrm>
            <a:off x="656946" y="6369353"/>
            <a:ext cx="1036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ref:</a:t>
            </a:r>
            <a:r>
              <a:rPr lang="de-DE" sz="18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Wells, J.D., Zhang, Z. </a:t>
            </a:r>
            <a:r>
              <a:rPr lang="en-US" sz="18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/>
              </a:rPr>
              <a:t>arXiv:1510.08462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FA6A0F-D58E-C837-095A-20319E64E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783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13D61A-AA3B-B825-1E4D-46C305849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Picture 10" descr="A graph of function and function&#10;&#10;Description automatically generated with medium confidence">
            <a:extLst>
              <a:ext uri="{FF2B5EF4-FFF2-40B4-BE49-F238E27FC236}">
                <a16:creationId xmlns:a16="http://schemas.microsoft.com/office/drawing/2014/main" id="{563DCF3C-5994-36BF-11BC-EC729183EB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349461"/>
            <a:ext cx="5554578" cy="52657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D073B6C-F26B-6378-6C8D-F7E341DEF22E}"/>
              </a:ext>
            </a:extLst>
          </p:cNvPr>
          <p:cNvSpPr txBox="1"/>
          <p:nvPr/>
        </p:nvSpPr>
        <p:spPr>
          <a:xfrm>
            <a:off x="1532021" y="434641"/>
            <a:ext cx="37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/>
                </a:solidFill>
              </a:rPr>
              <a:t>EWPO RESULTS</a:t>
            </a:r>
          </a:p>
        </p:txBody>
      </p:sp>
      <p:pic>
        <p:nvPicPr>
          <p:cNvPr id="2" name="Picture 1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43FCC130-6BA4-354F-67BF-DF4151DAE2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697" y="1345840"/>
            <a:ext cx="5670502" cy="53756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9246F5-68CE-4FE7-388F-FF079DE00E56}"/>
              </a:ext>
            </a:extLst>
          </p:cNvPr>
          <p:cNvSpPr txBox="1"/>
          <p:nvPr/>
        </p:nvSpPr>
        <p:spPr>
          <a:xfrm>
            <a:off x="7012987" y="434641"/>
            <a:ext cx="37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/>
                </a:solidFill>
              </a:rPr>
              <a:t>EWDB RESULTS</a:t>
            </a:r>
          </a:p>
        </p:txBody>
      </p:sp>
    </p:spTree>
    <p:extLst>
      <p:ext uri="{BB962C8B-B14F-4D97-AF65-F5344CB8AC3E}">
        <p14:creationId xmlns:p14="http://schemas.microsoft.com/office/powerpoint/2010/main" val="2036611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13D61A-AA3B-B825-1E4D-46C305849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1" name="Picture 10" descr="A graph of function and function&#10;&#10;Description automatically generated with medium confidence">
            <a:extLst>
              <a:ext uri="{FF2B5EF4-FFF2-40B4-BE49-F238E27FC236}">
                <a16:creationId xmlns:a16="http://schemas.microsoft.com/office/drawing/2014/main" id="{563DCF3C-5994-36BF-11BC-EC729183EB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349461"/>
            <a:ext cx="5554578" cy="52657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D073B6C-F26B-6378-6C8D-F7E341DEF22E}"/>
              </a:ext>
            </a:extLst>
          </p:cNvPr>
          <p:cNvSpPr txBox="1"/>
          <p:nvPr/>
        </p:nvSpPr>
        <p:spPr>
          <a:xfrm>
            <a:off x="1532021" y="434641"/>
            <a:ext cx="37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/>
                </a:solidFill>
              </a:rPr>
              <a:t>EWPO RESULTS</a:t>
            </a:r>
          </a:p>
        </p:txBody>
      </p:sp>
      <p:pic>
        <p:nvPicPr>
          <p:cNvPr id="2" name="Picture 1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43FCC130-6BA4-354F-67BF-DF4151DAE2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697" y="1345840"/>
            <a:ext cx="5670502" cy="53756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9246F5-68CE-4FE7-388F-FF079DE00E56}"/>
              </a:ext>
            </a:extLst>
          </p:cNvPr>
          <p:cNvSpPr txBox="1"/>
          <p:nvPr/>
        </p:nvSpPr>
        <p:spPr>
          <a:xfrm>
            <a:off x="7012987" y="434641"/>
            <a:ext cx="37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/>
                </a:solidFill>
              </a:rPr>
              <a:t>EWDB RESULTS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AEF9A25-FCEF-F87C-0170-78F4482F48B9}"/>
              </a:ext>
            </a:extLst>
          </p:cNvPr>
          <p:cNvSpPr/>
          <p:nvPr/>
        </p:nvSpPr>
        <p:spPr>
          <a:xfrm>
            <a:off x="1532021" y="2514598"/>
            <a:ext cx="9095873" cy="344453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B64736-0D8B-CB22-F76B-B39191649369}"/>
              </a:ext>
            </a:extLst>
          </p:cNvPr>
          <p:cNvSpPr txBox="1"/>
          <p:nvPr/>
        </p:nvSpPr>
        <p:spPr>
          <a:xfrm>
            <a:off x="1792705" y="2683042"/>
            <a:ext cx="855445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EWPO and EWDB data constrains the full parameter space of the operators.</a:t>
            </a:r>
          </a:p>
          <a:p>
            <a:endParaRPr lang="en-US" sz="3200" dirty="0">
              <a:solidFill>
                <a:srgbClr val="FF0000"/>
              </a:solidFill>
            </a:endParaRPr>
          </a:p>
          <a:p>
            <a:r>
              <a:rPr lang="en-US" sz="3200" dirty="0">
                <a:solidFill>
                  <a:srgbClr val="FF0000"/>
                </a:solidFill>
              </a:rPr>
              <a:t>This motivates us to construct a complete basis for Universal SMEFT at dimension eight and generate the relevant fermionic operators.  </a:t>
            </a:r>
          </a:p>
        </p:txBody>
      </p:sp>
    </p:spTree>
    <p:extLst>
      <p:ext uri="{BB962C8B-B14F-4D97-AF65-F5344CB8AC3E}">
        <p14:creationId xmlns:p14="http://schemas.microsoft.com/office/powerpoint/2010/main" val="396653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082122-6331-41F3-FA13-A4C2CEEC3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Construction of Universal basis at dim-8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B7A65-059F-B023-59F2-7011E4D27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1219" y="1775012"/>
            <a:ext cx="10434917" cy="1597433"/>
          </a:xfrm>
        </p:spPr>
        <p:txBody>
          <a:bodyPr anchor="ctr">
            <a:noAutofit/>
          </a:bodyPr>
          <a:lstStyle/>
          <a:p>
            <a:r>
              <a:rPr lang="en-US" dirty="0"/>
              <a:t>We create the complete SMEFT operator basis for Universal theories at dimension eight, and the relations implied among the Wilson coefficients of the general dimension eight basis*.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B27F13-E326-C692-53C9-8837486CDF84}"/>
              </a:ext>
            </a:extLst>
          </p:cNvPr>
          <p:cNvSpPr txBox="1"/>
          <p:nvPr/>
        </p:nvSpPr>
        <p:spPr>
          <a:xfrm>
            <a:off x="1075765" y="6185647"/>
            <a:ext cx="9993854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*ref: Murphy, </a:t>
            </a:r>
            <a:r>
              <a:rPr lang="en-US" sz="1800" dirty="0">
                <a:hlinkClick r:id="rId3"/>
              </a:rPr>
              <a:t>arXiv:2005.00059</a:t>
            </a:r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3A84756-5730-DB7F-C4EF-618D238812F8}"/>
              </a:ext>
            </a:extLst>
          </p:cNvPr>
          <p:cNvSpPr/>
          <p:nvPr/>
        </p:nvSpPr>
        <p:spPr>
          <a:xfrm>
            <a:off x="847365" y="3372445"/>
            <a:ext cx="4470400" cy="24384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D32A72-717B-7B73-0172-72DFF6754339}"/>
              </a:ext>
            </a:extLst>
          </p:cNvPr>
          <p:cNvSpPr txBox="1"/>
          <p:nvPr/>
        </p:nvSpPr>
        <p:spPr>
          <a:xfrm>
            <a:off x="1011219" y="3429000"/>
            <a:ext cx="4053840" cy="2492990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Obtain the number of independent bosonic operators before applying EOM using packages BASISGEN and a modified version of ECO.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1326997-D061-29AE-0B3C-B494DDE27626}"/>
              </a:ext>
            </a:extLst>
          </p:cNvPr>
          <p:cNvCxnSpPr/>
          <p:nvPr/>
        </p:nvCxnSpPr>
        <p:spPr>
          <a:xfrm>
            <a:off x="5654038" y="4617720"/>
            <a:ext cx="883920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649BAB-023D-1863-2ECB-DFC539E14A37}"/>
              </a:ext>
            </a:extLst>
          </p:cNvPr>
          <p:cNvSpPr/>
          <p:nvPr/>
        </p:nvSpPr>
        <p:spPr>
          <a:xfrm>
            <a:off x="6874237" y="3429000"/>
            <a:ext cx="4470400" cy="24384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F2AE9B-5712-AC83-AFD1-F0B18E080B23}"/>
              </a:ext>
            </a:extLst>
          </p:cNvPr>
          <p:cNvSpPr txBox="1"/>
          <p:nvPr/>
        </p:nvSpPr>
        <p:spPr>
          <a:xfrm>
            <a:off x="6980917" y="3609752"/>
            <a:ext cx="4257040" cy="201593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Use </a:t>
            </a:r>
            <a:r>
              <a:rPr lang="en-US" sz="2500" dirty="0" err="1"/>
              <a:t>Fierz</a:t>
            </a:r>
            <a:r>
              <a:rPr lang="en-US" sz="2500" dirty="0"/>
              <a:t> relations and IBP relations to construct independent dimension-eight operators involving only SM bosons</a:t>
            </a:r>
            <a:r>
              <a:rPr lang="en-US" dirty="0"/>
              <a:t>.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882FDF-AFC1-E01D-CF22-D95C3D4AC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4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3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082122-6331-41F3-FA13-A4C2CEEC3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Construction of Universal basis at dim-8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B7A65-059F-B023-59F2-7011E4D27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1219" y="1775012"/>
            <a:ext cx="10434917" cy="1597433"/>
          </a:xfrm>
        </p:spPr>
        <p:txBody>
          <a:bodyPr anchor="ctr">
            <a:noAutofit/>
          </a:bodyPr>
          <a:lstStyle/>
          <a:p>
            <a:r>
              <a:rPr lang="en-US" dirty="0"/>
              <a:t>We create the complete SMEFT operator basis for Universal theories, and the relations implied among the Wilson coefficients of the general dimension eight basis*.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B27F13-E326-C692-53C9-8837486CDF84}"/>
              </a:ext>
            </a:extLst>
          </p:cNvPr>
          <p:cNvSpPr txBox="1"/>
          <p:nvPr/>
        </p:nvSpPr>
        <p:spPr>
          <a:xfrm>
            <a:off x="1075765" y="6185647"/>
            <a:ext cx="9993854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*ref: Murphy, </a:t>
            </a:r>
            <a:r>
              <a:rPr lang="en-US" sz="1800" dirty="0">
                <a:hlinkClick r:id="rId3"/>
              </a:rPr>
              <a:t>arXiv:2005.00059</a:t>
            </a:r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C9DECE5-A106-8592-B75D-184794E18E9A}"/>
              </a:ext>
            </a:extLst>
          </p:cNvPr>
          <p:cNvSpPr/>
          <p:nvPr/>
        </p:nvSpPr>
        <p:spPr>
          <a:xfrm>
            <a:off x="2133600" y="3586480"/>
            <a:ext cx="7660640" cy="191008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7BE15CC-45FC-3094-2B04-0BEAA2099CDA}"/>
                  </a:ext>
                </a:extLst>
              </p:cNvPr>
              <p:cNvSpPr txBox="1"/>
              <p:nvPr/>
            </p:nvSpPr>
            <p:spPr>
              <a:xfrm>
                <a:off x="2367280" y="3677920"/>
                <a:ext cx="7487920" cy="1734962"/>
              </a:xfrm>
              <a:prstGeom prst="rect">
                <a:avLst/>
              </a:prstGeom>
              <a:noFill/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The building blocks of the operator basis for Universal theories are the Higgs field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500" dirty="0"/>
                  <a:t>, the SM field strengths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sz="25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sSubSup>
                      <m:sSubSupPr>
                        <m:ctrlPr>
                          <a:rPr lang="en-US" sz="25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∼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500" i="1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25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5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>
                        <m:r>
                          <a:rPr lang="en-US" sz="25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sz="25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500" i="1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25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5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5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sz="25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2500" i="1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25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5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500" i="1"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bSup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500" dirty="0"/>
                  <a:t> and covariant derivative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500" dirty="0"/>
                  <a:t>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7BE15CC-45FC-3094-2B04-0BEAA2099C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7280" y="3677920"/>
                <a:ext cx="7487920" cy="1734962"/>
              </a:xfrm>
              <a:prstGeom prst="rect">
                <a:avLst/>
              </a:prstGeom>
              <a:blipFill>
                <a:blip r:embed="rId4"/>
                <a:stretch>
                  <a:fillRect b="-2556"/>
                </a:stretch>
              </a:blip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A17FD0-7267-B3D6-D8FE-E4A8EF2D2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BFCB-45D5-42EE-945D-BE6DBF8ABD7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8542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2209</TotalTime>
  <Words>2668</Words>
  <Application>Microsoft Office PowerPoint</Application>
  <PresentationFormat>Widescreen</PresentationFormat>
  <Paragraphs>249</Paragraphs>
  <Slides>23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Aptos</vt:lpstr>
      <vt:lpstr>Aptos Display</vt:lpstr>
      <vt:lpstr>Arial</vt:lpstr>
      <vt:lpstr>Cambria Math</vt:lpstr>
      <vt:lpstr>CMR10</vt:lpstr>
      <vt:lpstr>CMSL10</vt:lpstr>
      <vt:lpstr>Office Theme</vt:lpstr>
      <vt:lpstr>Dimension-eight Operator Basis for Universal Standard Model Effective Field Theory</vt:lpstr>
      <vt:lpstr>Standard Model Effective field theory</vt:lpstr>
      <vt:lpstr>Universal theories</vt:lpstr>
      <vt:lpstr>EWPO and TGC analysis</vt:lpstr>
      <vt:lpstr>Fermionic Operators: Finite Renormalization of G_F</vt:lpstr>
      <vt:lpstr>PowerPoint Presentation</vt:lpstr>
      <vt:lpstr>PowerPoint Presentation</vt:lpstr>
      <vt:lpstr>Construction of Universal basis at dim-8</vt:lpstr>
      <vt:lpstr>Construction of Universal basis at dim-8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and Outlook</vt:lpstr>
      <vt:lpstr>THANK YOU.  </vt:lpstr>
      <vt:lpstr>PowerPoint Presentation</vt:lpstr>
      <vt:lpstr>BACKUP SLIDES</vt:lpstr>
      <vt:lpstr>Universal Fermionic Operators</vt:lpstr>
      <vt:lpstr>Future Phenomenology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Dimension-eight Operator Basis for Universal Standard Model Effective Field Theory</dc:title>
  <dc:creator>Jay Desai</dc:creator>
  <cp:lastModifiedBy>Jay Desai</cp:lastModifiedBy>
  <cp:revision>234</cp:revision>
  <dcterms:created xsi:type="dcterms:W3CDTF">2024-05-05T14:49:21Z</dcterms:created>
  <dcterms:modified xsi:type="dcterms:W3CDTF">2024-05-13T19:02:13Z</dcterms:modified>
</cp:coreProperties>
</file>