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3.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9" r:id="rId2"/>
  </p:sldMasterIdLst>
  <p:notesMasterIdLst>
    <p:notesMasterId r:id="rId21"/>
  </p:notesMasterIdLst>
  <p:sldIdLst>
    <p:sldId id="271" r:id="rId3"/>
    <p:sldId id="272" r:id="rId4"/>
    <p:sldId id="257" r:id="rId5"/>
    <p:sldId id="269" r:id="rId6"/>
    <p:sldId id="261" r:id="rId7"/>
    <p:sldId id="273" r:id="rId8"/>
    <p:sldId id="281" r:id="rId9"/>
    <p:sldId id="276" r:id="rId10"/>
    <p:sldId id="278" r:id="rId11"/>
    <p:sldId id="283" r:id="rId12"/>
    <p:sldId id="282" r:id="rId13"/>
    <p:sldId id="284" r:id="rId14"/>
    <p:sldId id="277" r:id="rId15"/>
    <p:sldId id="285" r:id="rId16"/>
    <p:sldId id="258" r:id="rId17"/>
    <p:sldId id="275" r:id="rId18"/>
    <p:sldId id="264" r:id="rId19"/>
    <p:sldId id="280"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9BD5"/>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85" autoAdjust="0"/>
    <p:restoredTop sz="95934" autoAdjust="0"/>
  </p:normalViewPr>
  <p:slideViewPr>
    <p:cSldViewPr snapToGrid="0">
      <p:cViewPr varScale="1">
        <p:scale>
          <a:sx n="76" d="100"/>
          <a:sy n="76" d="100"/>
        </p:scale>
        <p:origin x="53" y="34"/>
      </p:cViewPr>
      <p:guideLst/>
    </p:cSldViewPr>
  </p:slideViewPr>
  <p:notesTextViewPr>
    <p:cViewPr>
      <p:scale>
        <a:sx n="1" d="1"/>
        <a:sy n="1" d="1"/>
      </p:scale>
      <p:origin x="0" y="0"/>
    </p:cViewPr>
  </p:notesTextViewPr>
  <p:sorterViewPr>
    <p:cViewPr varScale="1">
      <p:scale>
        <a:sx n="100" d="100"/>
        <a:sy n="100" d="100"/>
      </p:scale>
      <p:origin x="0" y="-5343"/>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5E857A-F908-4516-9049-1BD144122A6E}" type="datetimeFigureOut">
              <a:rPr lang="en-US" smtClean="0"/>
              <a:t>5/12/2024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251C5F-2A92-4FD2-93FD-544B61476C9F}" type="slidenum">
              <a:rPr lang="en-US" smtClean="0"/>
              <a:t>‹#›</a:t>
            </a:fld>
            <a:endParaRPr lang="en-US"/>
          </a:p>
        </p:txBody>
      </p:sp>
    </p:spTree>
    <p:extLst>
      <p:ext uri="{BB962C8B-B14F-4D97-AF65-F5344CB8AC3E}">
        <p14:creationId xmlns:p14="http://schemas.microsoft.com/office/powerpoint/2010/main" val="11913953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F251C5F-2A92-4FD2-93FD-544B61476C9F}" type="slidenum">
              <a:rPr lang="en-US" smtClean="0"/>
              <a:t>1</a:t>
            </a:fld>
            <a:endParaRPr lang="en-US"/>
          </a:p>
        </p:txBody>
      </p:sp>
    </p:spTree>
    <p:extLst>
      <p:ext uri="{BB962C8B-B14F-4D97-AF65-F5344CB8AC3E}">
        <p14:creationId xmlns:p14="http://schemas.microsoft.com/office/powerpoint/2010/main" val="3983724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F251C5F-2A92-4FD2-93FD-544B61476C9F}" type="slidenum">
              <a:rPr lang="en-US" smtClean="0"/>
              <a:t>2</a:t>
            </a:fld>
            <a:endParaRPr lang="en-US"/>
          </a:p>
        </p:txBody>
      </p:sp>
    </p:spTree>
    <p:extLst>
      <p:ext uri="{BB962C8B-B14F-4D97-AF65-F5344CB8AC3E}">
        <p14:creationId xmlns:p14="http://schemas.microsoft.com/office/powerpoint/2010/main" val="67317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buFont typeface="Arial" panose="020B0604020202020204" pitchFamily="34" charset="0"/>
              <a:buChar char="•"/>
            </a:pPr>
            <a:r>
              <a:rPr lang="en-US" sz="1200" dirty="0" smtClean="0">
                <a:solidFill>
                  <a:srgbClr val="595959"/>
                </a:solidFill>
                <a:latin typeface="Arial" panose="020B0604020202020204" pitchFamily="34" charset="0"/>
              </a:rPr>
              <a:t>Emission spectra is measured by excitation with a UV LED (spectra shown). The ‘spectral density’ scale is intensity (counts in 180 </a:t>
            </a:r>
            <a:r>
              <a:rPr lang="en-US" sz="1200" dirty="0" err="1" smtClean="0">
                <a:solidFill>
                  <a:srgbClr val="595959"/>
                </a:solidFill>
                <a:latin typeface="Arial" panose="020B0604020202020204" pitchFamily="34" charset="0"/>
              </a:rPr>
              <a:t>ms</a:t>
            </a:r>
            <a:r>
              <a:rPr lang="en-US" sz="1200" dirty="0" smtClean="0">
                <a:solidFill>
                  <a:srgbClr val="595959"/>
                </a:solidFill>
                <a:latin typeface="Arial" panose="020B0604020202020204" pitchFamily="34" charset="0"/>
              </a:rPr>
              <a:t>) divided by the crystal length.</a:t>
            </a:r>
          </a:p>
          <a:p>
            <a:pPr fontAlgn="base">
              <a:buFont typeface="Arial" panose="020B0604020202020204" pitchFamily="34" charset="0"/>
              <a:buChar char="•"/>
            </a:pPr>
            <a:r>
              <a:rPr lang="en-US" sz="1200" dirty="0" smtClean="0">
                <a:solidFill>
                  <a:srgbClr val="595959"/>
                </a:solidFill>
                <a:latin typeface="Arial" panose="020B0604020202020204" pitchFamily="34" charset="0"/>
              </a:rPr>
              <a:t>Transmission is the percentage of light that passes through the crystal. A pulsed xenon light source was used</a:t>
            </a:r>
          </a:p>
          <a:p>
            <a:pPr fontAlgn="base">
              <a:buFont typeface="Arial" panose="020B0604020202020204" pitchFamily="34" charset="0"/>
              <a:buChar char="•"/>
            </a:pPr>
            <a:r>
              <a:rPr lang="en-US" sz="1200" dirty="0" smtClean="0">
                <a:solidFill>
                  <a:srgbClr val="595959"/>
                </a:solidFill>
                <a:latin typeface="Arial" panose="020B0604020202020204" pitchFamily="34" charset="0"/>
              </a:rPr>
              <a:t>Because of the high index of refraction, the light spreads out less in LYSO than in air, so the reference spectrum of air has to be rescaled. Using Snell’s Law, the corrected reference is the original reference spectrum times the LYSO index of refraction squared. </a:t>
            </a:r>
          </a:p>
          <a:p>
            <a:pPr fontAlgn="base">
              <a:buFont typeface="Arial" panose="020B0604020202020204" pitchFamily="34" charset="0"/>
              <a:buChar char="•"/>
            </a:pPr>
            <a:r>
              <a:rPr lang="en-US" sz="1200" dirty="0" smtClean="0">
                <a:solidFill>
                  <a:srgbClr val="595959"/>
                </a:solidFill>
                <a:latin typeface="Arial" panose="020B0604020202020204" pitchFamily="34" charset="0"/>
              </a:rPr>
              <a:t>Absorbance is defined as the negative (base 10) log of transmission. The result is also scaled by crystal length.</a:t>
            </a:r>
          </a:p>
          <a:p>
            <a:pPr fontAlgn="base">
              <a:spcAft>
                <a:spcPts val="1200"/>
              </a:spcAft>
              <a:buFont typeface="Arial" panose="020B0604020202020204" pitchFamily="34" charset="0"/>
              <a:buChar char="•"/>
            </a:pPr>
            <a:r>
              <a:rPr lang="en-US" sz="1200" dirty="0" smtClean="0">
                <a:solidFill>
                  <a:srgbClr val="595959"/>
                </a:solidFill>
                <a:latin typeface="Arial" panose="020B0604020202020204" pitchFamily="34" charset="0"/>
              </a:rPr>
              <a:t>Absorption and emission are consistent across all SICCAS crystals, transmission varies more widely</a:t>
            </a:r>
          </a:p>
          <a:p>
            <a:endParaRPr lang="en-US" dirty="0"/>
          </a:p>
        </p:txBody>
      </p:sp>
      <p:sp>
        <p:nvSpPr>
          <p:cNvPr id="4" name="Slide Number Placeholder 3"/>
          <p:cNvSpPr>
            <a:spLocks noGrp="1"/>
          </p:cNvSpPr>
          <p:nvPr>
            <p:ph type="sldNum" sz="quarter" idx="10"/>
          </p:nvPr>
        </p:nvSpPr>
        <p:spPr/>
        <p:txBody>
          <a:bodyPr/>
          <a:lstStyle/>
          <a:p>
            <a:fld id="{8F251C5F-2A92-4FD2-93FD-544B61476C9F}" type="slidenum">
              <a:rPr lang="en-US" smtClean="0"/>
              <a:t>4</a:t>
            </a:fld>
            <a:endParaRPr lang="en-US"/>
          </a:p>
        </p:txBody>
      </p:sp>
    </p:spTree>
    <p:extLst>
      <p:ext uri="{BB962C8B-B14F-4D97-AF65-F5344CB8AC3E}">
        <p14:creationId xmlns:p14="http://schemas.microsoft.com/office/powerpoint/2010/main" val="3489208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F251C5F-2A92-4FD2-93FD-544B61476C9F}" type="slidenum">
              <a:rPr lang="en-US" smtClean="0"/>
              <a:t>6</a:t>
            </a:fld>
            <a:endParaRPr lang="en-US"/>
          </a:p>
        </p:txBody>
      </p:sp>
    </p:spTree>
    <p:extLst>
      <p:ext uri="{BB962C8B-B14F-4D97-AF65-F5344CB8AC3E}">
        <p14:creationId xmlns:p14="http://schemas.microsoft.com/office/powerpoint/2010/main" val="33369753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F251C5F-2A92-4FD2-93FD-544B61476C9F}" type="slidenum">
              <a:rPr lang="en-US" smtClean="0"/>
              <a:t>7</a:t>
            </a:fld>
            <a:endParaRPr lang="en-US"/>
          </a:p>
        </p:txBody>
      </p:sp>
    </p:spTree>
    <p:extLst>
      <p:ext uri="{BB962C8B-B14F-4D97-AF65-F5344CB8AC3E}">
        <p14:creationId xmlns:p14="http://schemas.microsoft.com/office/powerpoint/2010/main" val="4121776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F251C5F-2A92-4FD2-93FD-544B61476C9F}" type="slidenum">
              <a:rPr lang="en-US" smtClean="0"/>
              <a:t>8</a:t>
            </a:fld>
            <a:endParaRPr lang="en-US"/>
          </a:p>
        </p:txBody>
      </p:sp>
    </p:spTree>
    <p:extLst>
      <p:ext uri="{BB962C8B-B14F-4D97-AF65-F5344CB8AC3E}">
        <p14:creationId xmlns:p14="http://schemas.microsoft.com/office/powerpoint/2010/main" val="6241948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26f9b7b92b8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26f9b7b92b8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63407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744A360-83BF-482E-8B67-108BEFB5E05E}" type="datetimeFigureOut">
              <a:rPr lang="en-US" smtClean="0"/>
              <a:t>5/12/2024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1CB00F-F6FC-440E-9B09-B3AFEA6AB849}" type="slidenum">
              <a:rPr lang="en-US" smtClean="0"/>
              <a:t>‹#›</a:t>
            </a:fld>
            <a:endParaRPr lang="en-US"/>
          </a:p>
        </p:txBody>
      </p:sp>
    </p:spTree>
    <p:extLst>
      <p:ext uri="{BB962C8B-B14F-4D97-AF65-F5344CB8AC3E}">
        <p14:creationId xmlns:p14="http://schemas.microsoft.com/office/powerpoint/2010/main" val="3957320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44A360-83BF-482E-8B67-108BEFB5E05E}" type="datetimeFigureOut">
              <a:rPr lang="en-US" smtClean="0"/>
              <a:t>5/12/2024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1CB00F-F6FC-440E-9B09-B3AFEA6AB849}" type="slidenum">
              <a:rPr lang="en-US" smtClean="0"/>
              <a:t>‹#›</a:t>
            </a:fld>
            <a:endParaRPr lang="en-US"/>
          </a:p>
        </p:txBody>
      </p:sp>
    </p:spTree>
    <p:extLst>
      <p:ext uri="{BB962C8B-B14F-4D97-AF65-F5344CB8AC3E}">
        <p14:creationId xmlns:p14="http://schemas.microsoft.com/office/powerpoint/2010/main" val="2642204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44A360-83BF-482E-8B67-108BEFB5E05E}" type="datetimeFigureOut">
              <a:rPr lang="en-US" smtClean="0"/>
              <a:t>5/12/2024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1CB00F-F6FC-440E-9B09-B3AFEA6AB849}" type="slidenum">
              <a:rPr lang="en-US" smtClean="0"/>
              <a:t>‹#›</a:t>
            </a:fld>
            <a:endParaRPr lang="en-US"/>
          </a:p>
        </p:txBody>
      </p:sp>
    </p:spTree>
    <p:extLst>
      <p:ext uri="{BB962C8B-B14F-4D97-AF65-F5344CB8AC3E}">
        <p14:creationId xmlns:p14="http://schemas.microsoft.com/office/powerpoint/2010/main" val="441103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January 19-21, 2022</a:t>
            </a: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CENPA DOE Site Visit</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666F80-9F16-419A-9700-EF66FE89483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035920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January 19-21, 2022</a:t>
            </a: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CENPA DOE Site Visit</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666F80-9F16-419A-9700-EF66FE89483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4902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January 19-21, 2022</a:t>
            </a: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CENPA DOE Site Visit</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666F80-9F16-419A-9700-EF66FE89483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789051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January 19-21, 2022</a:t>
            </a: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CENPA DOE Site Visit</a:t>
            </a: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666F80-9F16-419A-9700-EF66FE89483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34448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January 19-21, 2022</a:t>
            </a: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CENPA DOE Site Visit</a:t>
            </a: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666F80-9F16-419A-9700-EF66FE89483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539985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January 19-21, 2022</a:t>
            </a: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CENPA DOE Site Visit</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666F80-9F16-419A-9700-EF66FE89483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35308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January 19-21, 2022</a:t>
            </a: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CENPA DOE Site Visit</a:t>
            </a: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666F80-9F16-419A-9700-EF66FE89483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010161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January 19-21, 2022</a:t>
            </a: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CENPA DOE Site Visit</a:t>
            </a: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666F80-9F16-419A-9700-EF66FE89483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0155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44A360-83BF-482E-8B67-108BEFB5E05E}" type="datetimeFigureOut">
              <a:rPr lang="en-US" smtClean="0"/>
              <a:t>5/12/2024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1CB00F-F6FC-440E-9B09-B3AFEA6AB849}" type="slidenum">
              <a:rPr lang="en-US" smtClean="0"/>
              <a:t>‹#›</a:t>
            </a:fld>
            <a:endParaRPr lang="en-US"/>
          </a:p>
        </p:txBody>
      </p:sp>
    </p:spTree>
    <p:extLst>
      <p:ext uri="{BB962C8B-B14F-4D97-AF65-F5344CB8AC3E}">
        <p14:creationId xmlns:p14="http://schemas.microsoft.com/office/powerpoint/2010/main" val="15284419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January 19-21, 2022</a:t>
            </a: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CENPA DOE Site Visit</a:t>
            </a: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666F80-9F16-419A-9700-EF66FE89483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533513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January 19-21, 2022</a:t>
            </a: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CENPA DOE Site Visit</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666F80-9F16-419A-9700-EF66FE89483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755755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January 19-21, 2022</a:t>
            </a: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CENPA DOE Site Visit</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666F80-9F16-419A-9700-EF66FE89483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2613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744A360-83BF-482E-8B67-108BEFB5E05E}" type="datetimeFigureOut">
              <a:rPr lang="en-US" smtClean="0"/>
              <a:t>5/12/2024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1CB00F-F6FC-440E-9B09-B3AFEA6AB849}" type="slidenum">
              <a:rPr lang="en-US" smtClean="0"/>
              <a:t>‹#›</a:t>
            </a:fld>
            <a:endParaRPr lang="en-US"/>
          </a:p>
        </p:txBody>
      </p:sp>
    </p:spTree>
    <p:extLst>
      <p:ext uri="{BB962C8B-B14F-4D97-AF65-F5344CB8AC3E}">
        <p14:creationId xmlns:p14="http://schemas.microsoft.com/office/powerpoint/2010/main" val="716565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744A360-83BF-482E-8B67-108BEFB5E05E}" type="datetimeFigureOut">
              <a:rPr lang="en-US" smtClean="0"/>
              <a:t>5/12/2024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1CB00F-F6FC-440E-9B09-B3AFEA6AB849}" type="slidenum">
              <a:rPr lang="en-US" smtClean="0"/>
              <a:t>‹#›</a:t>
            </a:fld>
            <a:endParaRPr lang="en-US"/>
          </a:p>
        </p:txBody>
      </p:sp>
    </p:spTree>
    <p:extLst>
      <p:ext uri="{BB962C8B-B14F-4D97-AF65-F5344CB8AC3E}">
        <p14:creationId xmlns:p14="http://schemas.microsoft.com/office/powerpoint/2010/main" val="21570596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744A360-83BF-482E-8B67-108BEFB5E05E}" type="datetimeFigureOut">
              <a:rPr lang="en-US" smtClean="0"/>
              <a:t>5/12/2024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1CB00F-F6FC-440E-9B09-B3AFEA6AB849}" type="slidenum">
              <a:rPr lang="en-US" smtClean="0"/>
              <a:t>‹#›</a:t>
            </a:fld>
            <a:endParaRPr lang="en-US"/>
          </a:p>
        </p:txBody>
      </p:sp>
    </p:spTree>
    <p:extLst>
      <p:ext uri="{BB962C8B-B14F-4D97-AF65-F5344CB8AC3E}">
        <p14:creationId xmlns:p14="http://schemas.microsoft.com/office/powerpoint/2010/main" val="1314217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744A360-83BF-482E-8B67-108BEFB5E05E}" type="datetimeFigureOut">
              <a:rPr lang="en-US" smtClean="0"/>
              <a:t>5/12/2024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1CB00F-F6FC-440E-9B09-B3AFEA6AB849}" type="slidenum">
              <a:rPr lang="en-US" smtClean="0"/>
              <a:t>‹#›</a:t>
            </a:fld>
            <a:endParaRPr lang="en-US"/>
          </a:p>
        </p:txBody>
      </p:sp>
    </p:spTree>
    <p:extLst>
      <p:ext uri="{BB962C8B-B14F-4D97-AF65-F5344CB8AC3E}">
        <p14:creationId xmlns:p14="http://schemas.microsoft.com/office/powerpoint/2010/main" val="3390856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44A360-83BF-482E-8B67-108BEFB5E05E}" type="datetimeFigureOut">
              <a:rPr lang="en-US" smtClean="0"/>
              <a:t>5/12/2024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1CB00F-F6FC-440E-9B09-B3AFEA6AB849}" type="slidenum">
              <a:rPr lang="en-US" smtClean="0"/>
              <a:t>‹#›</a:t>
            </a:fld>
            <a:endParaRPr lang="en-US"/>
          </a:p>
        </p:txBody>
      </p:sp>
    </p:spTree>
    <p:extLst>
      <p:ext uri="{BB962C8B-B14F-4D97-AF65-F5344CB8AC3E}">
        <p14:creationId xmlns:p14="http://schemas.microsoft.com/office/powerpoint/2010/main" val="908383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744A360-83BF-482E-8B67-108BEFB5E05E}" type="datetimeFigureOut">
              <a:rPr lang="en-US" smtClean="0"/>
              <a:t>5/12/2024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1CB00F-F6FC-440E-9B09-B3AFEA6AB849}" type="slidenum">
              <a:rPr lang="en-US" smtClean="0"/>
              <a:t>‹#›</a:t>
            </a:fld>
            <a:endParaRPr lang="en-US"/>
          </a:p>
        </p:txBody>
      </p:sp>
    </p:spTree>
    <p:extLst>
      <p:ext uri="{BB962C8B-B14F-4D97-AF65-F5344CB8AC3E}">
        <p14:creationId xmlns:p14="http://schemas.microsoft.com/office/powerpoint/2010/main" val="2657561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744A360-83BF-482E-8B67-108BEFB5E05E}" type="datetimeFigureOut">
              <a:rPr lang="en-US" smtClean="0"/>
              <a:t>5/12/2024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1CB00F-F6FC-440E-9B09-B3AFEA6AB849}" type="slidenum">
              <a:rPr lang="en-US" smtClean="0"/>
              <a:t>‹#›</a:t>
            </a:fld>
            <a:endParaRPr lang="en-US"/>
          </a:p>
        </p:txBody>
      </p:sp>
    </p:spTree>
    <p:extLst>
      <p:ext uri="{BB962C8B-B14F-4D97-AF65-F5344CB8AC3E}">
        <p14:creationId xmlns:p14="http://schemas.microsoft.com/office/powerpoint/2010/main" val="506666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44A360-83BF-482E-8B67-108BEFB5E05E}" type="datetimeFigureOut">
              <a:rPr lang="en-US" smtClean="0"/>
              <a:t>5/12/2024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1CB00F-F6FC-440E-9B09-B3AFEA6AB849}" type="slidenum">
              <a:rPr lang="en-US" smtClean="0"/>
              <a:t>‹#›</a:t>
            </a:fld>
            <a:endParaRPr lang="en-US"/>
          </a:p>
        </p:txBody>
      </p:sp>
    </p:spTree>
    <p:extLst>
      <p:ext uri="{BB962C8B-B14F-4D97-AF65-F5344CB8AC3E}">
        <p14:creationId xmlns:p14="http://schemas.microsoft.com/office/powerpoint/2010/main" val="4195678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January 19-21, 2022</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CENPA DOE Site Visit</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91666F80-9F16-419A-9700-EF66FE89483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6854359"/>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xml"/><Relationship Id="rId7" Type="http://schemas.openxmlformats.org/officeDocument/2006/relationships/image" Target="../media/image3.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png"/><Relationship Id="rId11" Type="http://schemas.openxmlformats.org/officeDocument/2006/relationships/image" Target="../media/image7.png"/><Relationship Id="rId5" Type="http://schemas.openxmlformats.org/officeDocument/2006/relationships/image" Target="../media/image1.png"/><Relationship Id="rId10" Type="http://schemas.openxmlformats.org/officeDocument/2006/relationships/image" Target="../media/image6.png"/><Relationship Id="rId4" Type="http://schemas.openxmlformats.org/officeDocument/2006/relationships/notesSlide" Target="../notesSlides/notesSlide1.xml"/><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1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tmp"/><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1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53.png"/></Relationships>
</file>

<file path=ppt/slides/_rels/slide1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7.tmp"/><Relationship Id="rId2" Type="http://schemas.openxmlformats.org/officeDocument/2006/relationships/image" Target="../media/image56.tmp"/><Relationship Id="rId1" Type="http://schemas.openxmlformats.org/officeDocument/2006/relationships/slideLayout" Target="../slideLayouts/slideLayout6.xml"/><Relationship Id="rId4" Type="http://schemas.openxmlformats.org/officeDocument/2006/relationships/image" Target="../media/image58.tmp"/></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image" Target="../media/image16.jp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emf"/><Relationship Id="rId4" Type="http://schemas.openxmlformats.org/officeDocument/2006/relationships/image" Target="../media/image18.emf"/></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jpeg"/><Relationship Id="rId7"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jpeg"/><Relationship Id="rId4" Type="http://schemas.openxmlformats.org/officeDocument/2006/relationships/image" Target="../media/image26.jpeg"/></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2864" y="99579"/>
            <a:ext cx="10710050" cy="1086485"/>
          </a:xfrm>
        </p:spPr>
        <p:txBody>
          <a:bodyPr>
            <a:noAutofit/>
          </a:bodyPr>
          <a:lstStyle/>
          <a:p>
            <a:pPr algn="l"/>
            <a:r>
              <a:rPr lang="en-US" sz="3200" b="1" dirty="0">
                <a:solidFill>
                  <a:srgbClr val="0070C0"/>
                </a:solidFill>
              </a:rPr>
              <a:t>Measurements of a LYSO Crystal Array for a Rare</a:t>
            </a:r>
            <a:br>
              <a:rPr lang="en-US" sz="3200" b="1" dirty="0">
                <a:solidFill>
                  <a:srgbClr val="0070C0"/>
                </a:solidFill>
              </a:rPr>
            </a:br>
            <a:r>
              <a:rPr lang="en-US" sz="3200" b="1" dirty="0">
                <a:solidFill>
                  <a:srgbClr val="0070C0"/>
                </a:solidFill>
              </a:rPr>
              <a:t>Pion Decay </a:t>
            </a:r>
            <a:r>
              <a:rPr lang="en-US" sz="3200" b="1" dirty="0" smtClean="0">
                <a:solidFill>
                  <a:srgbClr val="0070C0"/>
                </a:solidFill>
              </a:rPr>
              <a:t>Experiment (PIONEER)</a:t>
            </a:r>
            <a:endParaRPr lang="en-US" sz="3200" b="1" dirty="0">
              <a:solidFill>
                <a:srgbClr val="0070C0"/>
              </a:solidFill>
            </a:endParaRPr>
          </a:p>
        </p:txBody>
      </p:sp>
      <p:sp>
        <p:nvSpPr>
          <p:cNvPr id="8" name="TextBox 7"/>
          <p:cNvSpPr txBox="1"/>
          <p:nvPr/>
        </p:nvSpPr>
        <p:spPr>
          <a:xfrm>
            <a:off x="6179928" y="719829"/>
            <a:ext cx="4287202" cy="338554"/>
          </a:xfrm>
          <a:prstGeom prst="rect">
            <a:avLst/>
          </a:prstGeom>
          <a:noFill/>
        </p:spPr>
        <p:txBody>
          <a:bodyPr wrap="square" rtlCol="0">
            <a:spAutoFit/>
          </a:bodyPr>
          <a:lstStyle/>
          <a:p>
            <a:r>
              <a:rPr lang="en-US" sz="1600" b="1" dirty="0">
                <a:solidFill>
                  <a:srgbClr val="7030A0"/>
                </a:solidFill>
              </a:rPr>
              <a:t>David Hertzog; University of Washington</a:t>
            </a:r>
          </a:p>
        </p:txBody>
      </p:sp>
      <p:sp>
        <p:nvSpPr>
          <p:cNvPr id="25" name="TextBox 24"/>
          <p:cNvSpPr txBox="1"/>
          <p:nvPr/>
        </p:nvSpPr>
        <p:spPr>
          <a:xfrm>
            <a:off x="1406844" y="1675742"/>
            <a:ext cx="7173982" cy="1015663"/>
          </a:xfrm>
          <a:prstGeom prst="rect">
            <a:avLst/>
          </a:prstGeom>
          <a:noFill/>
        </p:spPr>
        <p:txBody>
          <a:bodyPr wrap="square" rtlCol="0">
            <a:spAutoFit/>
          </a:bodyPr>
          <a:lstStyle/>
          <a:p>
            <a:pPr marL="285750" indent="-285750">
              <a:buFont typeface="Arial" panose="020B0604020202020204" pitchFamily="34" charset="0"/>
              <a:buChar char="•"/>
            </a:pPr>
            <a:r>
              <a:rPr lang="en-US" sz="2000" b="1" dirty="0">
                <a:solidFill>
                  <a:srgbClr val="505050"/>
                </a:solidFill>
              </a:rPr>
              <a:t>Lepton Flavor Universality </a:t>
            </a:r>
            <a:r>
              <a:rPr lang="en-US" sz="1600" b="1" dirty="0" smtClean="0">
                <a:solidFill>
                  <a:srgbClr val="FF0000"/>
                </a:solidFill>
              </a:rPr>
              <a:t>(e vs </a:t>
            </a:r>
            <a:r>
              <a:rPr lang="en-US" sz="1600" b="1" dirty="0" smtClean="0">
                <a:solidFill>
                  <a:srgbClr val="FF0000"/>
                </a:solidFill>
                <a:latin typeface="Symbol" panose="05050102010706020507" pitchFamily="18" charset="2"/>
              </a:rPr>
              <a:t>m</a:t>
            </a:r>
            <a:r>
              <a:rPr lang="en-US" sz="1600" b="1" dirty="0" smtClean="0">
                <a:solidFill>
                  <a:srgbClr val="FF0000"/>
                </a:solidFill>
              </a:rPr>
              <a:t> to &lt;10</a:t>
            </a:r>
            <a:r>
              <a:rPr lang="en-US" sz="1600" b="1" baseline="30000" dirty="0" smtClean="0">
                <a:solidFill>
                  <a:srgbClr val="FF0000"/>
                </a:solidFill>
              </a:rPr>
              <a:t>-4 </a:t>
            </a:r>
            <a:r>
              <a:rPr lang="en-US" sz="1600" b="1" dirty="0" smtClean="0">
                <a:solidFill>
                  <a:srgbClr val="FF0000"/>
                </a:solidFill>
              </a:rPr>
              <a:t>in BR)</a:t>
            </a:r>
            <a:r>
              <a:rPr lang="en-US" sz="2000" b="1" dirty="0" smtClean="0">
                <a:solidFill>
                  <a:srgbClr val="505050"/>
                </a:solidFill>
              </a:rPr>
              <a:t> </a:t>
            </a:r>
            <a:endParaRPr lang="en-US" sz="2000" b="1" dirty="0">
              <a:solidFill>
                <a:srgbClr val="505050"/>
              </a:solidFill>
            </a:endParaRPr>
          </a:p>
          <a:p>
            <a:pPr marL="285750" indent="-285750">
              <a:buFont typeface="Arial" panose="020B0604020202020204" pitchFamily="34" charset="0"/>
              <a:buChar char="•"/>
            </a:pPr>
            <a:r>
              <a:rPr lang="en-US" sz="2000" b="1" dirty="0">
                <a:solidFill>
                  <a:srgbClr val="505050"/>
                </a:solidFill>
              </a:rPr>
              <a:t>Cabibbo Angle </a:t>
            </a:r>
            <a:r>
              <a:rPr lang="en-US" sz="2000" b="1" dirty="0" smtClean="0">
                <a:solidFill>
                  <a:srgbClr val="505050"/>
                </a:solidFill>
              </a:rPr>
              <a:t>Anomaly </a:t>
            </a:r>
            <a:r>
              <a:rPr lang="en-US" sz="1600" b="1" dirty="0" smtClean="0"/>
              <a:t>(</a:t>
            </a:r>
            <a:r>
              <a:rPr lang="en-US" sz="1600" b="1" dirty="0" err="1" smtClean="0"/>
              <a:t>V</a:t>
            </a:r>
            <a:r>
              <a:rPr lang="en-US" sz="1600" b="1" baseline="-25000" dirty="0" err="1" smtClean="0"/>
              <a:t>ud</a:t>
            </a:r>
            <a:r>
              <a:rPr lang="en-US" sz="1600" b="1" dirty="0" smtClean="0"/>
              <a:t>) </a:t>
            </a:r>
            <a:r>
              <a:rPr lang="en-US" sz="1600" b="1" dirty="0" smtClean="0">
                <a:solidFill>
                  <a:srgbClr val="FF0000"/>
                </a:solidFill>
              </a:rPr>
              <a:t>pion beta decay)</a:t>
            </a:r>
            <a:endParaRPr lang="en-US" sz="1600" b="1" dirty="0">
              <a:solidFill>
                <a:srgbClr val="FF0000"/>
              </a:solidFill>
            </a:endParaRPr>
          </a:p>
          <a:p>
            <a:pPr marL="285750" indent="-285750">
              <a:buFont typeface="Arial" panose="020B0604020202020204" pitchFamily="34" charset="0"/>
              <a:buChar char="•"/>
            </a:pPr>
            <a:r>
              <a:rPr lang="en-US" sz="2000" b="1" dirty="0">
                <a:solidFill>
                  <a:srgbClr val="505050"/>
                </a:solidFill>
              </a:rPr>
              <a:t>Sterile neutrinos and exotic </a:t>
            </a:r>
            <a:r>
              <a:rPr lang="en-US" sz="2000" b="1" dirty="0" smtClean="0">
                <a:solidFill>
                  <a:srgbClr val="505050"/>
                </a:solidFill>
              </a:rPr>
              <a:t>decays:</a:t>
            </a:r>
            <a:endParaRPr lang="en-US" sz="2000" b="1" dirty="0">
              <a:solidFill>
                <a:srgbClr val="505050"/>
              </a:solidFill>
            </a:endParaRPr>
          </a:p>
        </p:txBody>
      </p:sp>
      <p:sp>
        <p:nvSpPr>
          <p:cNvPr id="28" name="TextBox 27">
            <a:extLst>
              <a:ext uri="{FF2B5EF4-FFF2-40B4-BE49-F238E27FC236}">
                <a16:creationId xmlns:a16="http://schemas.microsoft.com/office/drawing/2014/main" id="{5C97BAFE-8131-7B4D-6C94-BA02E2FBCCB8}"/>
              </a:ext>
            </a:extLst>
          </p:cNvPr>
          <p:cNvSpPr txBox="1"/>
          <p:nvPr/>
        </p:nvSpPr>
        <p:spPr>
          <a:xfrm>
            <a:off x="0" y="1883907"/>
            <a:ext cx="1406844" cy="738664"/>
          </a:xfrm>
          <a:prstGeom prst="rect">
            <a:avLst/>
          </a:prstGeom>
          <a:noFill/>
        </p:spPr>
        <p:txBody>
          <a:bodyPr wrap="square">
            <a:spAutoFit/>
          </a:bodyPr>
          <a:lstStyle/>
          <a:p>
            <a:pPr algn="ctr"/>
            <a:r>
              <a:rPr lang="en-US" sz="1400" b="1" dirty="0">
                <a:solidFill>
                  <a:srgbClr val="505050"/>
                </a:solidFill>
                <a:highlight>
                  <a:srgbClr val="FFFF00"/>
                </a:highlight>
                <a:latin typeface="Arial"/>
              </a:rPr>
              <a:t>10 x Improvements in </a:t>
            </a:r>
            <a:r>
              <a:rPr lang="en-US" sz="1400" b="1" dirty="0" smtClean="0">
                <a:solidFill>
                  <a:srgbClr val="505050"/>
                </a:solidFill>
                <a:highlight>
                  <a:srgbClr val="FFFF00"/>
                </a:highlight>
                <a:latin typeface="Arial"/>
              </a:rPr>
              <a:t>precision</a:t>
            </a:r>
            <a:endParaRPr lang="en-CA" sz="1400" dirty="0">
              <a:solidFill>
                <a:srgbClr val="003087"/>
              </a:solidFill>
              <a:highlight>
                <a:srgbClr val="FFFF00"/>
              </a:highlight>
              <a:latin typeface="Arial"/>
            </a:endParaRPr>
          </a:p>
        </p:txBody>
      </p:sp>
      <p:pic>
        <p:nvPicPr>
          <p:cNvPr id="30" name="Picture 16 1" descr="https://lh7-us.googleusercontent.com/8vc26HkEGV9LlgCIiH7EbZ-vy8oChRTAp2j0a6d7VvvibLgg4qV6c3q77ieU2Tf-di0I95DejAhsSr310VKDjzdI2I_0kj_6WqO4yFMgtBpO5ShSBhM0-Mlo16OyYX30GdDVzPGiipKkgGOKkFtUN4QUig=s204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81838" y="1554935"/>
            <a:ext cx="1949202" cy="600057"/>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3"/>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6367229" y="2052555"/>
            <a:ext cx="1718857" cy="286476"/>
          </a:xfrm>
          <a:prstGeom prst="rect">
            <a:avLst/>
          </a:prstGeom>
        </p:spPr>
      </p:pic>
      <p:pic>
        <p:nvPicPr>
          <p:cNvPr id="18" name="Picture 17"/>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6913550" y="2399434"/>
            <a:ext cx="3238095" cy="227048"/>
          </a:xfrm>
          <a:prstGeom prst="rect">
            <a:avLst/>
          </a:prstGeom>
        </p:spPr>
      </p:pic>
      <p:sp>
        <p:nvSpPr>
          <p:cNvPr id="21" name="TextBox 20"/>
          <p:cNvSpPr txBox="1"/>
          <p:nvPr/>
        </p:nvSpPr>
        <p:spPr>
          <a:xfrm>
            <a:off x="1580520" y="2996417"/>
            <a:ext cx="8774606" cy="369332"/>
          </a:xfrm>
          <a:prstGeom prst="rect">
            <a:avLst/>
          </a:prstGeom>
          <a:noFill/>
        </p:spPr>
        <p:txBody>
          <a:bodyPr wrap="square" rtlCol="0">
            <a:spAutoFit/>
          </a:bodyPr>
          <a:lstStyle/>
          <a:p>
            <a:r>
              <a:rPr lang="en-US" dirty="0" smtClean="0">
                <a:solidFill>
                  <a:srgbClr val="0070C0"/>
                </a:solidFill>
              </a:rPr>
              <a:t>All of these involve high-resolution calorimetry in the (unusual) “below 100 MeV” range</a:t>
            </a:r>
            <a:endParaRPr lang="en-US" dirty="0">
              <a:solidFill>
                <a:srgbClr val="0070C0"/>
              </a:solidFill>
            </a:endParaRPr>
          </a:p>
        </p:txBody>
      </p:sp>
      <p:sp>
        <p:nvSpPr>
          <p:cNvPr id="37" name="TextBox 36"/>
          <p:cNvSpPr txBox="1"/>
          <p:nvPr/>
        </p:nvSpPr>
        <p:spPr>
          <a:xfrm>
            <a:off x="42389" y="1588514"/>
            <a:ext cx="1744022" cy="369332"/>
          </a:xfrm>
          <a:prstGeom prst="rect">
            <a:avLst/>
          </a:prstGeom>
          <a:noFill/>
        </p:spPr>
        <p:txBody>
          <a:bodyPr wrap="square" rtlCol="0">
            <a:spAutoFit/>
          </a:bodyPr>
          <a:lstStyle/>
          <a:p>
            <a:r>
              <a:rPr lang="en-US" b="1" dirty="0" smtClean="0"/>
              <a:t>Physics Goals</a:t>
            </a:r>
            <a:endParaRPr lang="en-US" b="1" dirty="0"/>
          </a:p>
        </p:txBody>
      </p:sp>
      <p:sp>
        <p:nvSpPr>
          <p:cNvPr id="38" name="Right Brace 37"/>
          <p:cNvSpPr/>
          <p:nvPr/>
        </p:nvSpPr>
        <p:spPr>
          <a:xfrm>
            <a:off x="9961510" y="1481457"/>
            <a:ext cx="121113" cy="702116"/>
          </a:xfrm>
          <a:prstGeom prst="rightBrace">
            <a:avLst/>
          </a:prstGeom>
          <a:ln w="19050">
            <a:solidFill>
              <a:srgbClr val="7030A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TextBox 38"/>
          <p:cNvSpPr txBox="1"/>
          <p:nvPr/>
        </p:nvSpPr>
        <p:spPr>
          <a:xfrm>
            <a:off x="10151646" y="1549462"/>
            <a:ext cx="1983836" cy="646331"/>
          </a:xfrm>
          <a:prstGeom prst="rect">
            <a:avLst/>
          </a:prstGeom>
          <a:noFill/>
        </p:spPr>
        <p:txBody>
          <a:bodyPr wrap="square" rtlCol="0">
            <a:spAutoFit/>
          </a:bodyPr>
          <a:lstStyle/>
          <a:p>
            <a:r>
              <a:rPr lang="en-US" dirty="0" smtClean="0">
                <a:solidFill>
                  <a:srgbClr val="7030A0"/>
                </a:solidFill>
              </a:rPr>
              <a:t>illustrate challenge with this channel</a:t>
            </a:r>
            <a:endParaRPr lang="en-US" dirty="0">
              <a:solidFill>
                <a:srgbClr val="7030A0"/>
              </a:solidFill>
            </a:endParaRPr>
          </a:p>
        </p:txBody>
      </p:sp>
      <p:pic>
        <p:nvPicPr>
          <p:cNvPr id="41" name="Picture 12" descr="https://lh7-us.googleusercontent.com/3dOCuhlilr7rTaakfftdsRFSQLlwEgSDzZJemb2KlC02lUEJxT_MbtL7cIh_y30orJ2qWOAUouMa7bmgF9_6S5wfynCVrl9UtQWfEiXJvSdjXtCuXxcB1gVCsi4IXOMyCunE_balGbHH6Nd5oS1R6LyRkg=s204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115498" y="3521661"/>
            <a:ext cx="2416062" cy="2389217"/>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p:cNvSpPr txBox="1"/>
          <p:nvPr/>
        </p:nvSpPr>
        <p:spPr>
          <a:xfrm>
            <a:off x="7134121" y="5852336"/>
            <a:ext cx="3017524" cy="369332"/>
          </a:xfrm>
          <a:prstGeom prst="rect">
            <a:avLst/>
          </a:prstGeom>
          <a:noFill/>
        </p:spPr>
        <p:txBody>
          <a:bodyPr wrap="square" rtlCol="0">
            <a:spAutoFit/>
          </a:bodyPr>
          <a:lstStyle/>
          <a:p>
            <a:r>
              <a:rPr lang="en-US" dirty="0" smtClean="0"/>
              <a:t>2D cartoon of experiment</a:t>
            </a:r>
            <a:endParaRPr lang="en-US" dirty="0"/>
          </a:p>
        </p:txBody>
      </p:sp>
      <p:grpSp>
        <p:nvGrpSpPr>
          <p:cNvPr id="46" name="Group 45"/>
          <p:cNvGrpSpPr/>
          <p:nvPr/>
        </p:nvGrpSpPr>
        <p:grpSpPr>
          <a:xfrm>
            <a:off x="2447241" y="3779517"/>
            <a:ext cx="3144399" cy="2286994"/>
            <a:chOff x="2459352" y="3808306"/>
            <a:chExt cx="3144399" cy="2286994"/>
          </a:xfrm>
        </p:grpSpPr>
        <p:pic>
          <p:nvPicPr>
            <p:cNvPr id="43" name="Picture 42"/>
            <p:cNvPicPr>
              <a:picLocks noChangeAspect="1"/>
            </p:cNvPicPr>
            <p:nvPr/>
          </p:nvPicPr>
          <p:blipFill>
            <a:blip r:embed="rId9"/>
            <a:stretch>
              <a:fillRect/>
            </a:stretch>
          </p:blipFill>
          <p:spPr>
            <a:xfrm>
              <a:off x="2459352" y="3808306"/>
              <a:ext cx="2780017" cy="2072820"/>
            </a:xfrm>
            <a:prstGeom prst="rect">
              <a:avLst/>
            </a:prstGeom>
          </p:spPr>
        </p:pic>
        <p:pic>
          <p:nvPicPr>
            <p:cNvPr id="44" name="Picture 16 1" descr="https://lh7-us.googleusercontent.com/8vc26HkEGV9LlgCIiH7EbZ-vy8oChRTAp2j0a6d7VvvibLgg4qV6c3q77ieU2Tf-di0I95DejAhsSr310VKDjzdI2I_0kj_6WqO4yFMgtBpO5ShSBhM0-Mlo16OyYX30GdDVzPGiipKkgGOKkFtUN4QUig=s2048"/>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041290" y="5666951"/>
              <a:ext cx="1391431" cy="428349"/>
            </a:xfrm>
            <a:prstGeom prst="rect">
              <a:avLst/>
            </a:prstGeom>
            <a:noFill/>
            <a:extLst>
              <a:ext uri="{909E8E84-426E-40DD-AFC4-6F175D3DCCD1}">
                <a14:hiddenFill xmlns:a14="http://schemas.microsoft.com/office/drawing/2010/main">
                  <a:solidFill>
                    <a:srgbClr val="FFFFFF"/>
                  </a:solidFill>
                </a14:hiddenFill>
              </a:ext>
            </a:extLst>
          </p:spPr>
        </p:pic>
        <p:sp>
          <p:nvSpPr>
            <p:cNvPr id="45" name="TextBox 44"/>
            <p:cNvSpPr txBox="1"/>
            <p:nvPr/>
          </p:nvSpPr>
          <p:spPr>
            <a:xfrm>
              <a:off x="4937630" y="5501849"/>
              <a:ext cx="666121" cy="261610"/>
            </a:xfrm>
            <a:prstGeom prst="rect">
              <a:avLst/>
            </a:prstGeom>
            <a:noFill/>
          </p:spPr>
          <p:txBody>
            <a:bodyPr wrap="square" rtlCol="0">
              <a:spAutoFit/>
            </a:bodyPr>
            <a:lstStyle/>
            <a:p>
              <a:r>
                <a:rPr lang="en-US" sz="1100" dirty="0"/>
                <a:t>x</a:t>
              </a:r>
              <a:r>
                <a:rPr lang="en-US" sz="1100" dirty="0" smtClean="0"/>
                <a:t> 10</a:t>
              </a:r>
              <a:r>
                <a:rPr lang="en-US" sz="1100" baseline="30000" dirty="0" smtClean="0"/>
                <a:t>-4</a:t>
              </a:r>
              <a:endParaRPr lang="en-US" sz="1100" baseline="30000" dirty="0"/>
            </a:p>
          </p:txBody>
        </p:sp>
      </p:grpSp>
      <p:grpSp>
        <p:nvGrpSpPr>
          <p:cNvPr id="49" name="Group 48"/>
          <p:cNvGrpSpPr/>
          <p:nvPr/>
        </p:nvGrpSpPr>
        <p:grpSpPr>
          <a:xfrm>
            <a:off x="9125833" y="4208495"/>
            <a:ext cx="2622087" cy="923330"/>
            <a:chOff x="9137944" y="4220715"/>
            <a:chExt cx="2622087" cy="923330"/>
          </a:xfrm>
        </p:grpSpPr>
        <p:sp>
          <p:nvSpPr>
            <p:cNvPr id="47" name="TextBox 46"/>
            <p:cNvSpPr txBox="1"/>
            <p:nvPr/>
          </p:nvSpPr>
          <p:spPr>
            <a:xfrm>
              <a:off x="9961510" y="4220715"/>
              <a:ext cx="1798521" cy="923330"/>
            </a:xfrm>
            <a:prstGeom prst="rect">
              <a:avLst/>
            </a:prstGeom>
            <a:noFill/>
          </p:spPr>
          <p:txBody>
            <a:bodyPr wrap="square" rtlCol="0">
              <a:spAutoFit/>
            </a:bodyPr>
            <a:lstStyle/>
            <a:p>
              <a:r>
                <a:rPr lang="en-US" dirty="0" smtClean="0"/>
                <a:t>What is this?</a:t>
              </a:r>
              <a:endParaRPr lang="en-US" dirty="0"/>
            </a:p>
            <a:p>
              <a:pPr marL="285750" indent="-285750">
                <a:buFont typeface="Arial" panose="020B0604020202020204" pitchFamily="34" charset="0"/>
                <a:buChar char="•"/>
              </a:pPr>
              <a:r>
                <a:rPr lang="en-US" dirty="0" smtClean="0"/>
                <a:t>LXe?</a:t>
              </a:r>
            </a:p>
            <a:p>
              <a:pPr marL="285750" indent="-285750">
                <a:buFont typeface="Arial" panose="020B0604020202020204" pitchFamily="34" charset="0"/>
                <a:buChar char="•"/>
              </a:pPr>
              <a:r>
                <a:rPr lang="en-US" dirty="0" smtClean="0"/>
                <a:t>LYSO?</a:t>
              </a:r>
              <a:endParaRPr lang="en-US" dirty="0"/>
            </a:p>
          </p:txBody>
        </p:sp>
        <p:sp>
          <p:nvSpPr>
            <p:cNvPr id="48" name="Right Arrow 47"/>
            <p:cNvSpPr/>
            <p:nvPr/>
          </p:nvSpPr>
          <p:spPr>
            <a:xfrm flipH="1">
              <a:off x="9137944" y="4572000"/>
              <a:ext cx="720620" cy="1998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2" name="image (1).png" descr="image (1).png"/>
          <p:cNvPicPr>
            <a:picLocks noChangeAspect="1"/>
          </p:cNvPicPr>
          <p:nvPr/>
        </p:nvPicPr>
        <p:blipFill>
          <a:blip r:embed="rId11">
            <a:extLst/>
          </a:blip>
          <a:stretch>
            <a:fillRect/>
          </a:stretch>
        </p:blipFill>
        <p:spPr>
          <a:xfrm>
            <a:off x="8986850" y="27358"/>
            <a:ext cx="3148632" cy="702525"/>
          </a:xfrm>
          <a:prstGeom prst="rect">
            <a:avLst/>
          </a:prstGeom>
          <a:ln w="12700">
            <a:miter lim="400000"/>
          </a:ln>
        </p:spPr>
      </p:pic>
      <p:sp>
        <p:nvSpPr>
          <p:cNvPr id="3" name="TextBox 2"/>
          <p:cNvSpPr txBox="1"/>
          <p:nvPr/>
        </p:nvSpPr>
        <p:spPr>
          <a:xfrm>
            <a:off x="233726" y="6486909"/>
            <a:ext cx="7387728" cy="369332"/>
          </a:xfrm>
          <a:prstGeom prst="rect">
            <a:avLst/>
          </a:prstGeom>
          <a:noFill/>
        </p:spPr>
        <p:txBody>
          <a:bodyPr wrap="none" rtlCol="0">
            <a:spAutoFit/>
          </a:bodyPr>
          <a:lstStyle/>
          <a:p>
            <a:r>
              <a:rPr lang="en-US" dirty="0" smtClean="0"/>
              <a:t>Interested in growing PIONEER Collaboration?  Contact me: hertzog@uw.edu</a:t>
            </a:r>
            <a:endParaRPr lang="en-US" dirty="0"/>
          </a:p>
        </p:txBody>
      </p:sp>
    </p:spTree>
    <p:extLst>
      <p:ext uri="{BB962C8B-B14F-4D97-AF65-F5344CB8AC3E}">
        <p14:creationId xmlns:p14="http://schemas.microsoft.com/office/powerpoint/2010/main" val="4061643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childTnLst>
                                </p:cTn>
                              </p:par>
                            </p:childTnLst>
                          </p:cTn>
                        </p:par>
                        <p:par>
                          <p:cTn id="27" fill="hold">
                            <p:stCondLst>
                              <p:cond delay="0"/>
                            </p:stCondLst>
                            <p:childTnLst>
                              <p:par>
                                <p:cTn id="28" presetID="2" presetClass="entr" presetSubtype="2" fill="hold" nodeType="afterEffect">
                                  <p:stCondLst>
                                    <p:cond delay="2000"/>
                                  </p:stCondLst>
                                  <p:childTnLst>
                                    <p:set>
                                      <p:cBhvr>
                                        <p:cTn id="29" dur="1" fill="hold">
                                          <p:stCondLst>
                                            <p:cond delay="0"/>
                                          </p:stCondLst>
                                        </p:cTn>
                                        <p:tgtEl>
                                          <p:spTgt spid="49"/>
                                        </p:tgtEl>
                                        <p:attrNameLst>
                                          <p:attrName>style.visibility</p:attrName>
                                        </p:attrNameLst>
                                      </p:cBhvr>
                                      <p:to>
                                        <p:strVal val="visible"/>
                                      </p:to>
                                    </p:set>
                                    <p:anim calcmode="lin" valueType="num">
                                      <p:cBhvr additive="base">
                                        <p:cTn id="30" dur="500" fill="hold"/>
                                        <p:tgtEl>
                                          <p:spTgt spid="49"/>
                                        </p:tgtEl>
                                        <p:attrNameLst>
                                          <p:attrName>ppt_x</p:attrName>
                                        </p:attrNameLst>
                                      </p:cBhvr>
                                      <p:tavLst>
                                        <p:tav tm="0">
                                          <p:val>
                                            <p:strVal val="1+#ppt_w/2"/>
                                          </p:val>
                                        </p:tav>
                                        <p:tav tm="100000">
                                          <p:val>
                                            <p:strVal val="#ppt_x"/>
                                          </p:val>
                                        </p:tav>
                                      </p:tavLst>
                                    </p:anim>
                                    <p:anim calcmode="lin" valueType="num">
                                      <p:cBhvr additive="base">
                                        <p:cTn id="31"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8" grpId="0" animBg="1"/>
      <p:bldP spid="39" grpId="0"/>
      <p:bldP spid="4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 name="Picture 9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9769" y="907863"/>
            <a:ext cx="4702970" cy="3527228"/>
          </a:xfrm>
          <a:prstGeom prst="rect">
            <a:avLst/>
          </a:prstGeom>
        </p:spPr>
      </p:pic>
      <p:sp>
        <p:nvSpPr>
          <p:cNvPr id="2" name="Title 1"/>
          <p:cNvSpPr>
            <a:spLocks noGrp="1"/>
          </p:cNvSpPr>
          <p:nvPr>
            <p:ph type="title"/>
          </p:nvPr>
        </p:nvSpPr>
        <p:spPr>
          <a:xfrm>
            <a:off x="599794" y="208842"/>
            <a:ext cx="10341078" cy="455463"/>
          </a:xfrm>
        </p:spPr>
        <p:txBody>
          <a:bodyPr>
            <a:normAutofit fontScale="90000"/>
          </a:bodyPr>
          <a:lstStyle/>
          <a:p>
            <a:r>
              <a:rPr lang="en-US" b="1" dirty="0" smtClean="0"/>
              <a:t>Uniformity across Crystal Boundary at 70 MeV</a:t>
            </a:r>
            <a:endParaRPr lang="en-US" b="1" dirty="0"/>
          </a:p>
        </p:txBody>
      </p:sp>
      <p:sp>
        <p:nvSpPr>
          <p:cNvPr id="3" name="Content Placeholder 2"/>
          <p:cNvSpPr>
            <a:spLocks noGrp="1"/>
          </p:cNvSpPr>
          <p:nvPr>
            <p:ph idx="1"/>
          </p:nvPr>
        </p:nvSpPr>
        <p:spPr>
          <a:xfrm>
            <a:off x="1180213" y="677256"/>
            <a:ext cx="7826996" cy="461215"/>
          </a:xfrm>
        </p:spPr>
        <p:txBody>
          <a:bodyPr>
            <a:normAutofit/>
          </a:bodyPr>
          <a:lstStyle/>
          <a:p>
            <a:r>
              <a:rPr lang="en-US" sz="2000" dirty="0" smtClean="0"/>
              <a:t>Used X-Y </a:t>
            </a:r>
            <a:r>
              <a:rPr lang="en-US" sz="2000" dirty="0" err="1" smtClean="0"/>
              <a:t>hodoscope</a:t>
            </a:r>
            <a:r>
              <a:rPr lang="en-US" sz="2000" dirty="0" smtClean="0"/>
              <a:t> and moving table to scan front of array</a:t>
            </a:r>
            <a:endParaRPr lang="en-US" sz="2000" dirty="0" smtClean="0">
              <a:solidFill>
                <a:srgbClr val="FF0000"/>
              </a:solidFill>
            </a:endParaRP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46551"/>
          <a:stretch/>
        </p:blipFill>
        <p:spPr>
          <a:xfrm>
            <a:off x="2552280" y="4352610"/>
            <a:ext cx="5642415" cy="2415661"/>
          </a:xfrm>
          <a:prstGeom prst="rect">
            <a:avLst/>
          </a:prstGeom>
        </p:spPr>
      </p:pic>
      <p:pic>
        <p:nvPicPr>
          <p:cNvPr id="10" name="Google Shape;293;p28"/>
          <p:cNvPicPr preferRelativeResize="0"/>
          <p:nvPr/>
        </p:nvPicPr>
        <p:blipFill rotWithShape="1">
          <a:blip r:embed="rId4">
            <a:alphaModFix/>
          </a:blip>
          <a:srcRect l="10330" t="32098" r="48077" b="17695"/>
          <a:stretch/>
        </p:blipFill>
        <p:spPr>
          <a:xfrm>
            <a:off x="9207443" y="1014704"/>
            <a:ext cx="2895522" cy="2584175"/>
          </a:xfrm>
          <a:prstGeom prst="rect">
            <a:avLst/>
          </a:prstGeom>
          <a:noFill/>
          <a:ln w="19050" cap="flat" cmpd="sng">
            <a:solidFill>
              <a:srgbClr val="1A1A1A"/>
            </a:solidFill>
            <a:prstDash val="solid"/>
            <a:round/>
            <a:headEnd type="none" w="sm" len="sm"/>
            <a:tailEnd type="none" w="sm" len="sm"/>
          </a:ln>
        </p:spPr>
      </p:pic>
      <p:sp>
        <p:nvSpPr>
          <p:cNvPr id="11" name="Oval 10"/>
          <p:cNvSpPr/>
          <p:nvPr/>
        </p:nvSpPr>
        <p:spPr>
          <a:xfrm>
            <a:off x="10655204" y="2160104"/>
            <a:ext cx="146687" cy="14668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1" name="Picture 90"/>
          <p:cNvPicPr>
            <a:picLocks noChangeAspect="1"/>
          </p:cNvPicPr>
          <p:nvPr/>
        </p:nvPicPr>
        <p:blipFill>
          <a:blip r:embed="rId5"/>
          <a:stretch>
            <a:fillRect/>
          </a:stretch>
        </p:blipFill>
        <p:spPr>
          <a:xfrm>
            <a:off x="8997162" y="3717576"/>
            <a:ext cx="3243353" cy="2786113"/>
          </a:xfrm>
          <a:prstGeom prst="rect">
            <a:avLst/>
          </a:prstGeom>
        </p:spPr>
      </p:pic>
      <p:cxnSp>
        <p:nvCxnSpPr>
          <p:cNvPr id="93" name="Straight Connector 92"/>
          <p:cNvCxnSpPr/>
          <p:nvPr/>
        </p:nvCxnSpPr>
        <p:spPr>
          <a:xfrm flipV="1">
            <a:off x="9969910" y="2025445"/>
            <a:ext cx="589935" cy="207952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H="1" flipV="1">
            <a:off x="10902653" y="2035259"/>
            <a:ext cx="846895" cy="206970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H="1">
            <a:off x="4230356" y="4104968"/>
            <a:ext cx="542611" cy="773507"/>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6212526" y="4048337"/>
            <a:ext cx="881610" cy="830138"/>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8814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1.66667E-6 -2.59259E-6 L -0.07722 -2.59259E-6 " pathEditMode="relative" rAng="0" ptsTypes="AA">
                                      <p:cBhvr>
                                        <p:cTn id="6" dur="2000" fill="hold"/>
                                        <p:tgtEl>
                                          <p:spTgt spid="10"/>
                                        </p:tgtEl>
                                        <p:attrNameLst>
                                          <p:attrName>ppt_x</p:attrName>
                                          <p:attrName>ppt_y</p:attrName>
                                        </p:attrNameLst>
                                      </p:cBhvr>
                                      <p:rCtr x="-386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084" y="185355"/>
            <a:ext cx="8069159" cy="527504"/>
          </a:xfrm>
        </p:spPr>
        <p:txBody>
          <a:bodyPr>
            <a:normAutofit fontScale="90000"/>
          </a:bodyPr>
          <a:lstStyle/>
          <a:p>
            <a:r>
              <a:rPr lang="en-US" b="1" dirty="0" smtClean="0"/>
              <a:t>Energy Resolution vs Positron Energy</a:t>
            </a:r>
            <a:endParaRPr lang="en-US" b="1" dirty="0"/>
          </a:p>
        </p:txBody>
      </p:sp>
      <p:sp>
        <p:nvSpPr>
          <p:cNvPr id="3" name="Content Placeholder 2"/>
          <p:cNvSpPr>
            <a:spLocks noGrp="1"/>
          </p:cNvSpPr>
          <p:nvPr>
            <p:ph idx="1"/>
          </p:nvPr>
        </p:nvSpPr>
        <p:spPr>
          <a:xfrm>
            <a:off x="623085" y="868443"/>
            <a:ext cx="5032044" cy="998457"/>
          </a:xfrm>
        </p:spPr>
        <p:txBody>
          <a:bodyPr>
            <a:normAutofit/>
          </a:bodyPr>
          <a:lstStyle/>
          <a:p>
            <a:r>
              <a:rPr lang="en-US" sz="2000" dirty="0" smtClean="0"/>
              <a:t>Fits using Crystal Ball function</a:t>
            </a:r>
          </a:p>
          <a:p>
            <a:r>
              <a:rPr lang="en-US" sz="2000" dirty="0" smtClean="0"/>
              <a:t>Resolution is sigma of high-side Gaussian </a:t>
            </a:r>
          </a:p>
        </p:txBody>
      </p:sp>
      <p:sp>
        <p:nvSpPr>
          <p:cNvPr id="18" name="TextBox 17"/>
          <p:cNvSpPr txBox="1"/>
          <p:nvPr/>
        </p:nvSpPr>
        <p:spPr>
          <a:xfrm>
            <a:off x="-15733" y="6154933"/>
            <a:ext cx="10968655" cy="646331"/>
          </a:xfrm>
          <a:prstGeom prst="rect">
            <a:avLst/>
          </a:prstGeom>
          <a:noFill/>
        </p:spPr>
        <p:txBody>
          <a:bodyPr wrap="square" rtlCol="0">
            <a:spAutoFit/>
          </a:bodyPr>
          <a:lstStyle/>
          <a:p>
            <a:r>
              <a:rPr lang="en-US" b="1" dirty="0" smtClean="0"/>
              <a:t>Notes</a:t>
            </a:r>
            <a:r>
              <a:rPr lang="en-US" dirty="0" smtClean="0"/>
              <a:t>: Many configurations were tested. </a:t>
            </a:r>
            <a:r>
              <a:rPr lang="en-US" dirty="0"/>
              <a:t>Y</a:t>
            </a:r>
            <a:r>
              <a:rPr lang="en-US" dirty="0" smtClean="0"/>
              <a:t>ellow filters (</a:t>
            </a:r>
            <a:r>
              <a:rPr lang="en-US" u="sng" dirty="0" smtClean="0">
                <a:solidFill>
                  <a:srgbClr val="FF0000"/>
                </a:solidFill>
              </a:rPr>
              <a:t>out</a:t>
            </a:r>
            <a:r>
              <a:rPr lang="en-US" dirty="0" smtClean="0"/>
              <a:t>/in);  PMT dividers (built-in vs </a:t>
            </a:r>
            <a:r>
              <a:rPr lang="en-US" u="sng" dirty="0" smtClean="0">
                <a:solidFill>
                  <a:srgbClr val="FF0000"/>
                </a:solidFill>
              </a:rPr>
              <a:t>tapered</a:t>
            </a:r>
            <a:r>
              <a:rPr lang="en-US" dirty="0" smtClean="0"/>
              <a:t>); </a:t>
            </a:r>
          </a:p>
          <a:p>
            <a:r>
              <a:rPr lang="en-US" dirty="0" smtClean="0"/>
              <a:t>Only 7 tapered </a:t>
            </a:r>
            <a:r>
              <a:rPr lang="en-US" dirty="0" err="1" smtClean="0"/>
              <a:t>dviders</a:t>
            </a:r>
            <a:r>
              <a:rPr lang="en-US" dirty="0" smtClean="0"/>
              <a:t> were available at PSI; later made 10 made for follow-up run with p-Li source @CENPA</a:t>
            </a:r>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83048" y="1048430"/>
            <a:ext cx="5400675" cy="4314825"/>
          </a:xfrm>
          <a:prstGeom prst="rect">
            <a:avLst/>
          </a:prstGeom>
        </p:spPr>
      </p:pic>
      <p:cxnSp>
        <p:nvCxnSpPr>
          <p:cNvPr id="20" name="Straight Connector 19"/>
          <p:cNvCxnSpPr/>
          <p:nvPr/>
        </p:nvCxnSpPr>
        <p:spPr>
          <a:xfrm>
            <a:off x="6493329" y="3967843"/>
            <a:ext cx="4648200" cy="0"/>
          </a:xfrm>
          <a:prstGeom prst="line">
            <a:avLst/>
          </a:prstGeom>
          <a:ln w="12700">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6738146" y="1850520"/>
            <a:ext cx="1503004" cy="461665"/>
          </a:xfrm>
          <a:prstGeom prst="rect">
            <a:avLst/>
          </a:prstGeom>
          <a:solidFill>
            <a:schemeClr val="bg1"/>
          </a:solidFill>
        </p:spPr>
        <p:txBody>
          <a:bodyPr wrap="square">
            <a:spAutoFit/>
          </a:bodyPr>
          <a:lstStyle/>
          <a:p>
            <a:r>
              <a:rPr lang="en-US" sz="1200" dirty="0" smtClean="0"/>
              <a:t>Electronics / PMT non-linearity at PSI</a:t>
            </a:r>
            <a:endParaRPr lang="en-US" sz="1200" dirty="0"/>
          </a:p>
        </p:txBody>
      </p:sp>
      <p:sp>
        <p:nvSpPr>
          <p:cNvPr id="22" name="TextBox 21"/>
          <p:cNvSpPr txBox="1"/>
          <p:nvPr/>
        </p:nvSpPr>
        <p:spPr>
          <a:xfrm>
            <a:off x="9569615" y="2138805"/>
            <a:ext cx="364672" cy="369332"/>
          </a:xfrm>
          <a:prstGeom prst="rect">
            <a:avLst/>
          </a:prstGeom>
          <a:noFill/>
        </p:spPr>
        <p:txBody>
          <a:bodyPr wrap="square" rtlCol="0">
            <a:spAutoFit/>
          </a:bodyPr>
          <a:lstStyle/>
          <a:p>
            <a:r>
              <a:rPr lang="en-US" dirty="0" smtClean="0">
                <a:solidFill>
                  <a:srgbClr val="FF0000"/>
                </a:solidFill>
              </a:rPr>
              <a:t>0</a:t>
            </a:r>
            <a:endParaRPr lang="en-US" dirty="0">
              <a:solidFill>
                <a:srgbClr val="FF0000"/>
              </a:solidFill>
            </a:endParaRPr>
          </a:p>
        </p:txBody>
      </p:sp>
      <p:pic>
        <p:nvPicPr>
          <p:cNvPr id="24" name="Picture 23"/>
          <p:cNvPicPr>
            <a:picLocks noChangeAspect="1"/>
          </p:cNvPicPr>
          <p:nvPr>
            <p:custDataLst>
              <p:tags r:id="rId1"/>
            </p:custDataLst>
          </p:nvPr>
        </p:nvPicPr>
        <p:blipFill>
          <a:blip r:embed="rId4" cstate="print">
            <a:extLst>
              <a:ext uri="{28A0092B-C50C-407E-A947-70E740481C1C}">
                <a14:useLocalDpi xmlns:a14="http://schemas.microsoft.com/office/drawing/2010/main" val="0"/>
              </a:ext>
            </a:extLst>
          </a:blip>
          <a:stretch>
            <a:fillRect/>
          </a:stretch>
        </p:blipFill>
        <p:spPr>
          <a:xfrm>
            <a:off x="8497064" y="2410801"/>
            <a:ext cx="2153143" cy="571885"/>
          </a:xfrm>
          <a:prstGeom prst="rect">
            <a:avLst/>
          </a:prstGeom>
        </p:spPr>
      </p:pic>
      <p:cxnSp>
        <p:nvCxnSpPr>
          <p:cNvPr id="26" name="Straight Arrow Connector 25"/>
          <p:cNvCxnSpPr/>
          <p:nvPr/>
        </p:nvCxnSpPr>
        <p:spPr>
          <a:xfrm flipV="1">
            <a:off x="9035143" y="2362200"/>
            <a:ext cx="582386" cy="66947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337428" y="5112762"/>
            <a:ext cx="3053443" cy="646331"/>
          </a:xfrm>
          <a:prstGeom prst="rect">
            <a:avLst/>
          </a:prstGeom>
          <a:noFill/>
        </p:spPr>
        <p:txBody>
          <a:bodyPr wrap="square" rtlCol="0">
            <a:spAutoFit/>
          </a:bodyPr>
          <a:lstStyle/>
          <a:p>
            <a:r>
              <a:rPr lang="en-US" dirty="0" smtClean="0">
                <a:solidFill>
                  <a:srgbClr val="0070C0"/>
                </a:solidFill>
              </a:rPr>
              <a:t>The 17.6 </a:t>
            </a:r>
            <a:r>
              <a:rPr lang="en-US" dirty="0" smtClean="0">
                <a:solidFill>
                  <a:srgbClr val="0070C0"/>
                </a:solidFill>
                <a:latin typeface="Symbol" panose="05050102010706020507" pitchFamily="18" charset="2"/>
              </a:rPr>
              <a:t>g</a:t>
            </a:r>
            <a:r>
              <a:rPr lang="en-US" dirty="0" smtClean="0">
                <a:solidFill>
                  <a:srgbClr val="0070C0"/>
                </a:solidFill>
              </a:rPr>
              <a:t> measured </a:t>
            </a:r>
            <a:r>
              <a:rPr lang="en-US" i="1" dirty="0" smtClean="0">
                <a:solidFill>
                  <a:srgbClr val="FF0000"/>
                </a:solidFill>
              </a:rPr>
              <a:t>after</a:t>
            </a:r>
            <a:r>
              <a:rPr lang="en-US" dirty="0" smtClean="0">
                <a:solidFill>
                  <a:srgbClr val="0070C0"/>
                </a:solidFill>
              </a:rPr>
              <a:t> the PMT dividers were upgraded</a:t>
            </a:r>
            <a:endParaRPr lang="en-US" dirty="0">
              <a:solidFill>
                <a:srgbClr val="0070C0"/>
              </a:solidFill>
            </a:endParaRPr>
          </a:p>
        </p:txBody>
      </p:sp>
      <p:sp>
        <p:nvSpPr>
          <p:cNvPr id="30" name="Right Arrow 29"/>
          <p:cNvSpPr/>
          <p:nvPr/>
        </p:nvSpPr>
        <p:spPr>
          <a:xfrm rot="16903101">
            <a:off x="5770800" y="4330705"/>
            <a:ext cx="1648613" cy="1314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73537" y="4064327"/>
            <a:ext cx="2022529" cy="1371600"/>
          </a:xfrm>
          <a:prstGeom prst="rect">
            <a:avLst/>
          </a:prstGeom>
        </p:spPr>
      </p:pic>
      <p:pic>
        <p:nvPicPr>
          <p:cNvPr id="33" name="Picture 3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07343" y="2858010"/>
            <a:ext cx="2022529" cy="1371600"/>
          </a:xfrm>
          <a:prstGeom prst="rect">
            <a:avLst/>
          </a:prstGeom>
        </p:spPr>
      </p:pic>
      <p:pic>
        <p:nvPicPr>
          <p:cNvPr id="34" name="Picture 3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7306" y="1676400"/>
            <a:ext cx="2022529" cy="1371600"/>
          </a:xfrm>
          <a:prstGeom prst="rect">
            <a:avLst/>
          </a:prstGeom>
        </p:spPr>
      </p:pic>
      <p:sp>
        <p:nvSpPr>
          <p:cNvPr id="37" name="TextBox 36"/>
          <p:cNvSpPr txBox="1"/>
          <p:nvPr/>
        </p:nvSpPr>
        <p:spPr>
          <a:xfrm>
            <a:off x="1098015" y="2484293"/>
            <a:ext cx="782197" cy="307777"/>
          </a:xfrm>
          <a:prstGeom prst="rect">
            <a:avLst/>
          </a:prstGeom>
          <a:noFill/>
        </p:spPr>
        <p:txBody>
          <a:bodyPr wrap="square" rtlCol="0">
            <a:spAutoFit/>
          </a:bodyPr>
          <a:lstStyle/>
          <a:p>
            <a:r>
              <a:rPr lang="en-US" sz="1400" dirty="0" smtClean="0">
                <a:solidFill>
                  <a:srgbClr val="FF0000"/>
                </a:solidFill>
              </a:rPr>
              <a:t>50 MeV</a:t>
            </a:r>
            <a:endParaRPr lang="en-US" sz="1400" dirty="0">
              <a:solidFill>
                <a:srgbClr val="FF0000"/>
              </a:solidFill>
            </a:endParaRPr>
          </a:p>
        </p:txBody>
      </p:sp>
      <p:sp>
        <p:nvSpPr>
          <p:cNvPr id="38" name="TextBox 37"/>
          <p:cNvSpPr txBox="1"/>
          <p:nvPr/>
        </p:nvSpPr>
        <p:spPr>
          <a:xfrm>
            <a:off x="2238261" y="3660066"/>
            <a:ext cx="782197" cy="307777"/>
          </a:xfrm>
          <a:prstGeom prst="rect">
            <a:avLst/>
          </a:prstGeom>
          <a:noFill/>
        </p:spPr>
        <p:txBody>
          <a:bodyPr wrap="square" rtlCol="0">
            <a:spAutoFit/>
          </a:bodyPr>
          <a:lstStyle/>
          <a:p>
            <a:r>
              <a:rPr lang="en-US" sz="1400" dirty="0" smtClean="0">
                <a:solidFill>
                  <a:srgbClr val="FF0000"/>
                </a:solidFill>
              </a:rPr>
              <a:t>66 MeV</a:t>
            </a:r>
            <a:endParaRPr lang="en-US" sz="1400" dirty="0">
              <a:solidFill>
                <a:srgbClr val="FF0000"/>
              </a:solidFill>
            </a:endParaRPr>
          </a:p>
        </p:txBody>
      </p:sp>
      <p:sp>
        <p:nvSpPr>
          <p:cNvPr id="39" name="TextBox 38"/>
          <p:cNvSpPr txBox="1"/>
          <p:nvPr/>
        </p:nvSpPr>
        <p:spPr>
          <a:xfrm>
            <a:off x="3582554" y="4819944"/>
            <a:ext cx="782197" cy="307777"/>
          </a:xfrm>
          <a:prstGeom prst="rect">
            <a:avLst/>
          </a:prstGeom>
          <a:noFill/>
        </p:spPr>
        <p:txBody>
          <a:bodyPr wrap="square" rtlCol="0">
            <a:spAutoFit/>
          </a:bodyPr>
          <a:lstStyle/>
          <a:p>
            <a:r>
              <a:rPr lang="en-US" sz="1400" dirty="0" smtClean="0">
                <a:solidFill>
                  <a:srgbClr val="FF0000"/>
                </a:solidFill>
              </a:rPr>
              <a:t>70 MeV</a:t>
            </a:r>
            <a:endParaRPr lang="en-US" sz="1400" dirty="0">
              <a:solidFill>
                <a:srgbClr val="FF0000"/>
              </a:solidFill>
            </a:endParaRPr>
          </a:p>
        </p:txBody>
      </p:sp>
      <p:sp>
        <p:nvSpPr>
          <p:cNvPr id="4" name="TextBox 3"/>
          <p:cNvSpPr txBox="1"/>
          <p:nvPr/>
        </p:nvSpPr>
        <p:spPr>
          <a:xfrm>
            <a:off x="8008914" y="4066189"/>
            <a:ext cx="1662112" cy="369332"/>
          </a:xfrm>
          <a:prstGeom prst="rect">
            <a:avLst/>
          </a:prstGeom>
          <a:noFill/>
        </p:spPr>
        <p:txBody>
          <a:bodyPr wrap="square" rtlCol="0">
            <a:spAutoFit/>
          </a:bodyPr>
          <a:lstStyle/>
          <a:p>
            <a:r>
              <a:rPr lang="en-US" b="1" dirty="0" smtClean="0"/>
              <a:t>MEETs GOAL</a:t>
            </a:r>
            <a:endParaRPr lang="en-US" b="1" dirty="0"/>
          </a:p>
        </p:txBody>
      </p:sp>
    </p:spTree>
    <p:extLst>
      <p:ext uri="{BB962C8B-B14F-4D97-AF65-F5344CB8AC3E}">
        <p14:creationId xmlns:p14="http://schemas.microsoft.com/office/powerpoint/2010/main" val="41951447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44675" y="1376768"/>
            <a:ext cx="3176453" cy="2580868"/>
          </a:xfrm>
          <a:prstGeom prst="rect">
            <a:avLst/>
          </a:prstGeom>
        </p:spPr>
      </p:pic>
      <p:sp>
        <p:nvSpPr>
          <p:cNvPr id="2" name="Title 1"/>
          <p:cNvSpPr>
            <a:spLocks noGrp="1"/>
          </p:cNvSpPr>
          <p:nvPr>
            <p:ph type="title"/>
          </p:nvPr>
        </p:nvSpPr>
        <p:spPr>
          <a:xfrm>
            <a:off x="460375" y="175645"/>
            <a:ext cx="10515600" cy="1015324"/>
          </a:xfrm>
        </p:spPr>
        <p:txBody>
          <a:bodyPr>
            <a:normAutofit fontScale="90000"/>
          </a:bodyPr>
          <a:lstStyle/>
          <a:p>
            <a:r>
              <a:rPr lang="en-US" b="1" dirty="0" smtClean="0"/>
              <a:t>Next:  Test </a:t>
            </a:r>
            <a:r>
              <a:rPr lang="en-US" b="1" dirty="0" smtClean="0"/>
              <a:t>3 tapered crystals in a </a:t>
            </a:r>
            <a:r>
              <a:rPr lang="en-US" b="1" dirty="0" smtClean="0"/>
              <a:t>realistic final geometry for the </a:t>
            </a:r>
            <a:r>
              <a:rPr lang="en-US" b="1" dirty="0" smtClean="0"/>
              <a:t>experiment </a:t>
            </a:r>
            <a:r>
              <a:rPr lang="en-US" sz="2700" b="1" dirty="0" smtClean="0"/>
              <a:t>(concepts shown)</a:t>
            </a:r>
            <a:endParaRPr lang="en-US" b="1" dirty="0"/>
          </a:p>
        </p:txBody>
      </p:sp>
      <p:sp>
        <p:nvSpPr>
          <p:cNvPr id="6" name="AutoShape 2" descr="Screenshot 2024-05-08 at 14.53.31.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42112" t="11037" r="11854" b="19667"/>
          <a:stretch/>
        </p:blipFill>
        <p:spPr>
          <a:xfrm>
            <a:off x="544392" y="4023655"/>
            <a:ext cx="2810046" cy="2816925"/>
          </a:xfrm>
          <a:prstGeom prst="rect">
            <a:avLst/>
          </a:prstGeom>
        </p:spPr>
      </p:pic>
      <p:sp>
        <p:nvSpPr>
          <p:cNvPr id="10" name="Right Arrow 9"/>
          <p:cNvSpPr/>
          <p:nvPr/>
        </p:nvSpPr>
        <p:spPr>
          <a:xfrm>
            <a:off x="2532639" y="2350550"/>
            <a:ext cx="486697" cy="2654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rot="6987362" flipV="1">
            <a:off x="2920933" y="3790071"/>
            <a:ext cx="833416" cy="3898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4"/>
          <a:stretch>
            <a:fillRect/>
          </a:stretch>
        </p:blipFill>
        <p:spPr>
          <a:xfrm>
            <a:off x="208027" y="1634820"/>
            <a:ext cx="2065873" cy="1497195"/>
          </a:xfrm>
          <a:prstGeom prst="rect">
            <a:avLst/>
          </a:prstGeom>
        </p:spPr>
      </p:pic>
      <p:pic>
        <p:nvPicPr>
          <p:cNvPr id="4" name="Picture 3"/>
          <p:cNvPicPr>
            <a:picLocks noChangeAspect="1"/>
          </p:cNvPicPr>
          <p:nvPr/>
        </p:nvPicPr>
        <p:blipFill>
          <a:blip r:embed="rId5"/>
          <a:stretch>
            <a:fillRect/>
          </a:stretch>
        </p:blipFill>
        <p:spPr>
          <a:xfrm>
            <a:off x="5821128" y="2162209"/>
            <a:ext cx="6370872" cy="3590855"/>
          </a:xfrm>
          <a:prstGeom prst="rect">
            <a:avLst/>
          </a:prstGeom>
        </p:spPr>
      </p:pic>
      <p:sp>
        <p:nvSpPr>
          <p:cNvPr id="15" name="Right Arrow 14"/>
          <p:cNvSpPr/>
          <p:nvPr/>
        </p:nvSpPr>
        <p:spPr>
          <a:xfrm>
            <a:off x="4139007" y="4830911"/>
            <a:ext cx="1338765" cy="5399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670359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6814" y="299811"/>
            <a:ext cx="3929743" cy="549275"/>
          </a:xfrm>
        </p:spPr>
        <p:txBody>
          <a:bodyPr>
            <a:normAutofit fontScale="90000"/>
          </a:bodyPr>
          <a:lstStyle/>
          <a:p>
            <a:r>
              <a:rPr lang="en-US" b="1" dirty="0" smtClean="0"/>
              <a:t>Summary</a:t>
            </a:r>
            <a:endParaRPr lang="en-US" b="1" dirty="0"/>
          </a:p>
        </p:txBody>
      </p:sp>
      <p:pic>
        <p:nvPicPr>
          <p:cNvPr id="4" name="Content Placeholder 3"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513114" y="4614135"/>
            <a:ext cx="5038489" cy="2199613"/>
          </a:xfrm>
        </p:spPr>
      </p:pic>
      <p:cxnSp>
        <p:nvCxnSpPr>
          <p:cNvPr id="6" name="Straight Connector 5"/>
          <p:cNvCxnSpPr/>
          <p:nvPr/>
        </p:nvCxnSpPr>
        <p:spPr>
          <a:xfrm>
            <a:off x="6734584" y="4889017"/>
            <a:ext cx="729276"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9742380" y="5075076"/>
            <a:ext cx="729276"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0663324" y="5082556"/>
            <a:ext cx="435697"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308238" y="5851901"/>
            <a:ext cx="1581968" cy="523220"/>
          </a:xfrm>
          <a:prstGeom prst="rect">
            <a:avLst/>
          </a:prstGeom>
          <a:noFill/>
        </p:spPr>
        <p:txBody>
          <a:bodyPr wrap="square" rtlCol="0">
            <a:spAutoFit/>
          </a:bodyPr>
          <a:lstStyle/>
          <a:p>
            <a:r>
              <a:rPr lang="en-US" sz="1400" u="sng" dirty="0" smtClean="0">
                <a:solidFill>
                  <a:srgbClr val="FF0000"/>
                </a:solidFill>
              </a:rPr>
              <a:t>Grad students</a:t>
            </a:r>
          </a:p>
          <a:p>
            <a:r>
              <a:rPr lang="en-US" sz="1400" u="sng" dirty="0" smtClean="0">
                <a:solidFill>
                  <a:schemeClr val="accent5"/>
                </a:solidFill>
              </a:rPr>
              <a:t>Undergrad</a:t>
            </a:r>
            <a:endParaRPr lang="en-US" sz="1400" u="sng" dirty="0">
              <a:solidFill>
                <a:schemeClr val="accent5"/>
              </a:solidFill>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36295" y="365125"/>
            <a:ext cx="5665347" cy="4249010"/>
          </a:xfrm>
          <a:prstGeom prst="rect">
            <a:avLst/>
          </a:prstGeom>
        </p:spPr>
      </p:pic>
      <p:sp>
        <p:nvSpPr>
          <p:cNvPr id="12" name="Title 1"/>
          <p:cNvSpPr txBox="1">
            <a:spLocks/>
          </p:cNvSpPr>
          <p:nvPr/>
        </p:nvSpPr>
        <p:spPr>
          <a:xfrm>
            <a:off x="3830718" y="4733371"/>
            <a:ext cx="2476500" cy="54927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b="1" dirty="0" smtClean="0"/>
              <a:t>The Team</a:t>
            </a:r>
            <a:endParaRPr lang="en-US" b="1" dirty="0"/>
          </a:p>
        </p:txBody>
      </p:sp>
      <p:sp>
        <p:nvSpPr>
          <p:cNvPr id="13" name="Left Brace 12"/>
          <p:cNvSpPr/>
          <p:nvPr/>
        </p:nvSpPr>
        <p:spPr>
          <a:xfrm>
            <a:off x="6357257" y="4713514"/>
            <a:ext cx="234043" cy="569132"/>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p:cNvSpPr txBox="1"/>
          <p:nvPr/>
        </p:nvSpPr>
        <p:spPr>
          <a:xfrm>
            <a:off x="185057" y="1211267"/>
            <a:ext cx="5751238" cy="3416320"/>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LYSO tests of single crystals and array of 10 confirm performance expectations</a:t>
            </a:r>
          </a:p>
          <a:p>
            <a:pPr marL="742950" lvl="1" indent="-285750">
              <a:buFont typeface="Arial" panose="020B0604020202020204" pitchFamily="34" charset="0"/>
              <a:buChar char="•"/>
            </a:pPr>
            <a:r>
              <a:rPr lang="en-US" sz="2400" dirty="0" smtClean="0">
                <a:solidFill>
                  <a:srgbClr val="0070C0"/>
                </a:solidFill>
              </a:rPr>
              <a:t>Fast, Dense, Uniform, Bright</a:t>
            </a:r>
          </a:p>
          <a:p>
            <a:pPr marL="285750" indent="-285750">
              <a:buFont typeface="Arial" panose="020B0604020202020204" pitchFamily="34" charset="0"/>
              <a:buChar char="•"/>
            </a:pPr>
            <a:r>
              <a:rPr lang="en-US" sz="2400" dirty="0"/>
              <a:t>T</a:t>
            </a:r>
            <a:r>
              <a:rPr lang="en-US" sz="2400" dirty="0" smtClean="0"/>
              <a:t>iming resolution </a:t>
            </a:r>
            <a:r>
              <a:rPr lang="en-US" sz="2400" b="1" dirty="0" smtClean="0"/>
              <a:t>&lt;200 ps</a:t>
            </a:r>
          </a:p>
          <a:p>
            <a:pPr marL="285750" indent="-285750">
              <a:buFont typeface="Arial" panose="020B0604020202020204" pitchFamily="34" charset="0"/>
              <a:buChar char="•"/>
            </a:pPr>
            <a:r>
              <a:rPr lang="en-US" sz="2400" dirty="0" smtClean="0"/>
              <a:t>Energy resolution </a:t>
            </a:r>
            <a:r>
              <a:rPr lang="en-US" sz="2400" b="1" dirty="0" smtClean="0"/>
              <a:t>&lt;2% at 70 MeV</a:t>
            </a:r>
          </a:p>
          <a:p>
            <a:pPr marL="742950" lvl="1" indent="-285750">
              <a:buFont typeface="Arial" panose="020B0604020202020204" pitchFamily="34" charset="0"/>
              <a:buChar char="•"/>
            </a:pPr>
            <a:r>
              <a:rPr lang="en-US" sz="2400" u="sng" dirty="0" smtClean="0"/>
              <a:t>Meets our target for </a:t>
            </a:r>
            <a:r>
              <a:rPr lang="en-US" sz="2400" u="sng" dirty="0" smtClean="0">
                <a:latin typeface="Symbol" panose="05050102010706020507" pitchFamily="18" charset="2"/>
              </a:rPr>
              <a:t>p-&gt;</a:t>
            </a:r>
            <a:r>
              <a:rPr lang="en-US" sz="2400" u="sng" dirty="0" smtClean="0"/>
              <a:t>e decay</a:t>
            </a:r>
          </a:p>
          <a:p>
            <a:pPr marL="285750" indent="-285750">
              <a:buFont typeface="Arial" panose="020B0604020202020204" pitchFamily="34" charset="0"/>
              <a:buChar char="•"/>
            </a:pPr>
            <a:r>
              <a:rPr lang="en-US" sz="2400" dirty="0" smtClean="0"/>
              <a:t>A paper is being written</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Next Steps:  Explore tapered crystals</a:t>
            </a:r>
            <a:endParaRPr lang="en-US" sz="2400" dirty="0"/>
          </a:p>
        </p:txBody>
      </p:sp>
      <p:pic>
        <p:nvPicPr>
          <p:cNvPr id="16" name="Picture 15"/>
          <p:cNvPicPr>
            <a:picLocks noChangeAspect="1"/>
          </p:cNvPicPr>
          <p:nvPr/>
        </p:nvPicPr>
        <p:blipFill>
          <a:blip r:embed="rId4"/>
          <a:stretch>
            <a:fillRect/>
          </a:stretch>
        </p:blipFill>
        <p:spPr>
          <a:xfrm>
            <a:off x="6184822" y="512210"/>
            <a:ext cx="2226539" cy="1956481"/>
          </a:xfrm>
          <a:prstGeom prst="rect">
            <a:avLst/>
          </a:prstGeom>
          <a:ln w="19050">
            <a:solidFill>
              <a:schemeClr val="tx1"/>
            </a:solidFill>
          </a:ln>
        </p:spPr>
      </p:pic>
      <p:cxnSp>
        <p:nvCxnSpPr>
          <p:cNvPr id="17" name="Straight Connector 16"/>
          <p:cNvCxnSpPr/>
          <p:nvPr/>
        </p:nvCxnSpPr>
        <p:spPr>
          <a:xfrm>
            <a:off x="7610465" y="4891186"/>
            <a:ext cx="729276"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0410605" y="4889017"/>
            <a:ext cx="729276"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8543286" y="5479701"/>
            <a:ext cx="645932"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1232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Pulse shape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61" y="1968984"/>
            <a:ext cx="4475413" cy="3550547"/>
          </a:xfrm>
          <a:prstGeom prst="rect">
            <a:avLst/>
          </a:prstGeom>
        </p:spPr>
      </p:pic>
    </p:spTree>
    <p:extLst>
      <p:ext uri="{BB962C8B-B14F-4D97-AF65-F5344CB8AC3E}">
        <p14:creationId xmlns:p14="http://schemas.microsoft.com/office/powerpoint/2010/main" val="6234900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4"/>
          <p:cNvSpPr txBox="1">
            <a:spLocks noGrp="1"/>
          </p:cNvSpPr>
          <p:nvPr>
            <p:ph type="title"/>
          </p:nvPr>
        </p:nvSpPr>
        <p:spPr>
          <a:xfrm>
            <a:off x="714585" y="264810"/>
            <a:ext cx="10251200" cy="713600"/>
          </a:xfrm>
          <a:prstGeom prst="rect">
            <a:avLst/>
          </a:prstGeom>
        </p:spPr>
        <p:txBody>
          <a:bodyPr spcFirstLastPara="1" vert="horz" wrap="square" lIns="121900" tIns="121900" rIns="121900" bIns="121900" rtlCol="0" anchor="t" anchorCtr="0">
            <a:normAutofit fontScale="90000"/>
          </a:bodyPr>
          <a:lstStyle/>
          <a:p>
            <a:pPr>
              <a:spcBef>
                <a:spcPts val="0"/>
              </a:spcBef>
            </a:pPr>
            <a:r>
              <a:rPr lang="en" dirty="0"/>
              <a:t>MEG </a:t>
            </a:r>
            <a:r>
              <a:rPr lang="en" dirty="0" smtClean="0"/>
              <a:t>resolution with p-Li</a:t>
            </a:r>
            <a:endParaRPr dirty="0"/>
          </a:p>
        </p:txBody>
      </p:sp>
      <p:pic>
        <p:nvPicPr>
          <p:cNvPr id="98" name="Google Shape;98;p14"/>
          <p:cNvPicPr preferRelativeResize="0"/>
          <p:nvPr/>
        </p:nvPicPr>
        <p:blipFill>
          <a:blip r:embed="rId3">
            <a:alphaModFix/>
          </a:blip>
          <a:stretch>
            <a:fillRect/>
          </a:stretch>
        </p:blipFill>
        <p:spPr>
          <a:xfrm>
            <a:off x="787885" y="2068297"/>
            <a:ext cx="4326156" cy="3582103"/>
          </a:xfrm>
          <a:prstGeom prst="rect">
            <a:avLst/>
          </a:prstGeom>
          <a:noFill/>
          <a:ln w="9525" cap="flat" cmpd="sng">
            <a:solidFill>
              <a:srgbClr val="1A1A1A"/>
            </a:solidFill>
            <a:prstDash val="solid"/>
            <a:round/>
            <a:headEnd type="none" w="sm" len="sm"/>
            <a:tailEnd type="none" w="sm" len="sm"/>
          </a:ln>
        </p:spPr>
      </p:pic>
      <p:sp>
        <p:nvSpPr>
          <p:cNvPr id="99" name="Google Shape;99;p14"/>
          <p:cNvSpPr txBox="1"/>
          <p:nvPr/>
        </p:nvSpPr>
        <p:spPr>
          <a:xfrm>
            <a:off x="2556933" y="1691233"/>
            <a:ext cx="3108000" cy="453200"/>
          </a:xfrm>
          <a:prstGeom prst="rect">
            <a:avLst/>
          </a:prstGeom>
          <a:noFill/>
          <a:ln>
            <a:noFill/>
          </a:ln>
        </p:spPr>
        <p:txBody>
          <a:bodyPr spcFirstLastPara="1" wrap="square" lIns="121900" tIns="121900" rIns="121900" bIns="121900" anchor="t" anchorCtr="0">
            <a:noAutofit/>
          </a:bodyPr>
          <a:lstStyle/>
          <a:p>
            <a:r>
              <a:rPr lang="en" sz="1733" b="1" i="1">
                <a:solidFill>
                  <a:schemeClr val="accent1"/>
                </a:solidFill>
                <a:latin typeface="Lato"/>
                <a:ea typeface="Lato"/>
                <a:cs typeface="Lato"/>
                <a:sym typeface="Lato"/>
              </a:rPr>
              <a:t>3.6% Energy Resolution</a:t>
            </a:r>
            <a:endParaRPr sz="1733" b="1" i="1">
              <a:solidFill>
                <a:schemeClr val="accent1"/>
              </a:solidFill>
              <a:latin typeface="Lato"/>
              <a:ea typeface="Lato"/>
              <a:cs typeface="Lato"/>
              <a:sym typeface="Lato"/>
            </a:endParaRPr>
          </a:p>
        </p:txBody>
      </p:sp>
      <p:sp>
        <p:nvSpPr>
          <p:cNvPr id="100" name="Google Shape;100;p14"/>
          <p:cNvSpPr txBox="1"/>
          <p:nvPr/>
        </p:nvSpPr>
        <p:spPr>
          <a:xfrm>
            <a:off x="1902633" y="5768267"/>
            <a:ext cx="2365600" cy="453200"/>
          </a:xfrm>
          <a:prstGeom prst="rect">
            <a:avLst/>
          </a:prstGeom>
          <a:noFill/>
          <a:ln>
            <a:noFill/>
          </a:ln>
        </p:spPr>
        <p:txBody>
          <a:bodyPr spcFirstLastPara="1" wrap="square" lIns="121900" tIns="121900" rIns="121900" bIns="121900" anchor="t" anchorCtr="0">
            <a:noAutofit/>
          </a:bodyPr>
          <a:lstStyle/>
          <a:p>
            <a:r>
              <a:rPr lang="en" sz="1733">
                <a:solidFill>
                  <a:schemeClr val="accent1"/>
                </a:solidFill>
                <a:latin typeface="Lato"/>
                <a:ea typeface="Lato"/>
                <a:cs typeface="Lato"/>
                <a:sym typeface="Lato"/>
              </a:rPr>
              <a:t>MEG 1</a:t>
            </a:r>
            <a:endParaRPr sz="1733">
              <a:solidFill>
                <a:schemeClr val="accent1"/>
              </a:solidFill>
              <a:latin typeface="Lato"/>
              <a:ea typeface="Lato"/>
              <a:cs typeface="Lato"/>
              <a:sym typeface="Lato"/>
            </a:endParaRPr>
          </a:p>
        </p:txBody>
      </p:sp>
      <p:pic>
        <p:nvPicPr>
          <p:cNvPr id="101" name="Google Shape;101;p14"/>
          <p:cNvPicPr preferRelativeResize="0"/>
          <p:nvPr/>
        </p:nvPicPr>
        <p:blipFill>
          <a:blip r:embed="rId4">
            <a:alphaModFix/>
          </a:blip>
          <a:stretch>
            <a:fillRect/>
          </a:stretch>
        </p:blipFill>
        <p:spPr>
          <a:xfrm>
            <a:off x="5664933" y="1294334"/>
            <a:ext cx="6120667" cy="4567524"/>
          </a:xfrm>
          <a:prstGeom prst="rect">
            <a:avLst/>
          </a:prstGeom>
          <a:noFill/>
          <a:ln>
            <a:noFill/>
          </a:ln>
        </p:spPr>
      </p:pic>
      <p:sp>
        <p:nvSpPr>
          <p:cNvPr id="102" name="Google Shape;102;p14"/>
          <p:cNvSpPr txBox="1"/>
          <p:nvPr/>
        </p:nvSpPr>
        <p:spPr>
          <a:xfrm>
            <a:off x="7804267" y="5861867"/>
            <a:ext cx="2806000" cy="453200"/>
          </a:xfrm>
          <a:prstGeom prst="rect">
            <a:avLst/>
          </a:prstGeom>
          <a:noFill/>
          <a:ln>
            <a:noFill/>
          </a:ln>
        </p:spPr>
        <p:txBody>
          <a:bodyPr spcFirstLastPara="1" wrap="square" lIns="121900" tIns="121900" rIns="121900" bIns="121900" anchor="t" anchorCtr="0">
            <a:noAutofit/>
          </a:bodyPr>
          <a:lstStyle/>
          <a:p>
            <a:r>
              <a:rPr lang="en" sz="1733">
                <a:solidFill>
                  <a:schemeClr val="accent1"/>
                </a:solidFill>
                <a:latin typeface="Lato"/>
                <a:ea typeface="Lato"/>
                <a:cs typeface="Lato"/>
                <a:sym typeface="Lato"/>
              </a:rPr>
              <a:t>MEG 2</a:t>
            </a:r>
            <a:endParaRPr sz="1733">
              <a:solidFill>
                <a:schemeClr val="accent1"/>
              </a:solidFill>
              <a:latin typeface="Lato"/>
              <a:ea typeface="Lato"/>
              <a:cs typeface="Lato"/>
              <a:sym typeface="Lato"/>
            </a:endParaRPr>
          </a:p>
        </p:txBody>
      </p:sp>
    </p:spTree>
    <p:extLst>
      <p:ext uri="{BB962C8B-B14F-4D97-AF65-F5344CB8AC3E}">
        <p14:creationId xmlns:p14="http://schemas.microsoft.com/office/powerpoint/2010/main" val="712247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952" y="236100"/>
            <a:ext cx="10515600" cy="481957"/>
          </a:xfrm>
        </p:spPr>
        <p:txBody>
          <a:bodyPr>
            <a:normAutofit fontScale="90000"/>
          </a:bodyPr>
          <a:lstStyle/>
          <a:p>
            <a:r>
              <a:rPr lang="en-US" b="1" dirty="0" smtClean="0"/>
              <a:t>Details of the p-Li method</a:t>
            </a:r>
            <a:endParaRPr lang="en-US" b="1" dirty="0"/>
          </a:p>
        </p:txBody>
      </p:sp>
      <p:pic>
        <p:nvPicPr>
          <p:cNvPr id="3" name="Picture 2"/>
          <p:cNvPicPr>
            <a:picLocks noChangeAspect="1"/>
          </p:cNvPicPr>
          <p:nvPr/>
        </p:nvPicPr>
        <p:blipFill>
          <a:blip r:embed="rId2"/>
          <a:stretch>
            <a:fillRect/>
          </a:stretch>
        </p:blipFill>
        <p:spPr>
          <a:xfrm>
            <a:off x="764396" y="1632457"/>
            <a:ext cx="3661111" cy="5060696"/>
          </a:xfrm>
          <a:prstGeom prst="rect">
            <a:avLst/>
          </a:prstGeom>
        </p:spPr>
      </p:pic>
      <p:sp>
        <p:nvSpPr>
          <p:cNvPr id="5" name="TextBox 4"/>
          <p:cNvSpPr txBox="1"/>
          <p:nvPr/>
        </p:nvSpPr>
        <p:spPr>
          <a:xfrm>
            <a:off x="4785174" y="1946606"/>
            <a:ext cx="5334935" cy="2031325"/>
          </a:xfrm>
          <a:prstGeom prst="rect">
            <a:avLst/>
          </a:prstGeom>
          <a:noFill/>
        </p:spPr>
        <p:txBody>
          <a:bodyPr wrap="square" rtlCol="0">
            <a:spAutoFit/>
          </a:bodyPr>
          <a:lstStyle/>
          <a:p>
            <a:r>
              <a:rPr lang="en-US" dirty="0" smtClean="0"/>
              <a:t>A 440 </a:t>
            </a:r>
            <a:r>
              <a:rPr lang="en-US" dirty="0" err="1"/>
              <a:t>keV</a:t>
            </a:r>
            <a:r>
              <a:rPr lang="en-US" dirty="0"/>
              <a:t> proton excites the </a:t>
            </a:r>
            <a:r>
              <a:rPr lang="en-US" dirty="0" smtClean="0"/>
              <a:t>17.6 MeV </a:t>
            </a:r>
            <a:r>
              <a:rPr lang="en-US" dirty="0"/>
              <a:t>level which decays to both the ground </a:t>
            </a:r>
            <a:r>
              <a:rPr lang="en-US" dirty="0" smtClean="0"/>
              <a:t>state </a:t>
            </a:r>
            <a:r>
              <a:rPr lang="en-US" dirty="0"/>
              <a:t>and to a 3 MeV level with a 14.6 MeV gamma</a:t>
            </a:r>
            <a:r>
              <a:rPr lang="en-US" dirty="0" smtClean="0"/>
              <a:t>.</a:t>
            </a:r>
          </a:p>
          <a:p>
            <a:endParaRPr lang="en-US" dirty="0"/>
          </a:p>
          <a:p>
            <a:r>
              <a:rPr lang="en-US" dirty="0" smtClean="0"/>
              <a:t>We use a 1.4 MeV proton beam, which is appropriate degraded through theta foil and the </a:t>
            </a:r>
            <a:r>
              <a:rPr lang="en-US" dirty="0" err="1" smtClean="0"/>
              <a:t>LiF</a:t>
            </a:r>
            <a:r>
              <a:rPr lang="en-US" dirty="0" smtClean="0"/>
              <a:t> crystal itself to the resonance energy</a:t>
            </a:r>
            <a:endParaRPr lang="en-US" dirty="0"/>
          </a:p>
        </p:txBody>
      </p:sp>
    </p:spTree>
    <p:extLst>
      <p:ext uri="{BB962C8B-B14F-4D97-AF65-F5344CB8AC3E}">
        <p14:creationId xmlns:p14="http://schemas.microsoft.com/office/powerpoint/2010/main" val="37492052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208;p21"/>
          <p:cNvPicPr preferRelativeResize="0"/>
          <p:nvPr/>
        </p:nvPicPr>
        <p:blipFill>
          <a:blip r:embed="rId2">
            <a:alphaModFix/>
          </a:blip>
          <a:stretch>
            <a:fillRect/>
          </a:stretch>
        </p:blipFill>
        <p:spPr>
          <a:xfrm>
            <a:off x="1253514" y="287462"/>
            <a:ext cx="9646617" cy="6052782"/>
          </a:xfrm>
          <a:prstGeom prst="rect">
            <a:avLst/>
          </a:prstGeom>
          <a:noFill/>
          <a:ln w="28575" cap="flat" cmpd="sng">
            <a:solidFill>
              <a:srgbClr val="1A1A1A"/>
            </a:solidFill>
            <a:prstDash val="solid"/>
            <a:round/>
            <a:headEnd type="none" w="sm" len="sm"/>
            <a:tailEnd type="none" w="sm" len="sm"/>
          </a:ln>
        </p:spPr>
      </p:pic>
      <p:sp>
        <p:nvSpPr>
          <p:cNvPr id="3" name="TextBox 2"/>
          <p:cNvSpPr txBox="1"/>
          <p:nvPr/>
        </p:nvSpPr>
        <p:spPr>
          <a:xfrm>
            <a:off x="4950477" y="6488668"/>
            <a:ext cx="2622088" cy="369332"/>
          </a:xfrm>
          <a:prstGeom prst="rect">
            <a:avLst/>
          </a:prstGeom>
          <a:noFill/>
        </p:spPr>
        <p:txBody>
          <a:bodyPr wrap="square" rtlCol="0">
            <a:spAutoFit/>
          </a:bodyPr>
          <a:lstStyle/>
          <a:p>
            <a:r>
              <a:rPr lang="en-US" dirty="0" smtClean="0"/>
              <a:t>Ren-yuan Zhu, </a:t>
            </a:r>
            <a:r>
              <a:rPr lang="en-US" dirty="0" err="1" smtClean="0"/>
              <a:t>Caltec</a:t>
            </a:r>
            <a:endParaRPr lang="en-US" dirty="0"/>
          </a:p>
        </p:txBody>
      </p:sp>
    </p:spTree>
    <p:extLst>
      <p:ext uri="{BB962C8B-B14F-4D97-AF65-F5344CB8AC3E}">
        <p14:creationId xmlns:p14="http://schemas.microsoft.com/office/powerpoint/2010/main" val="6441444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63739"/>
            <a:ext cx="10515600" cy="652689"/>
          </a:xfrm>
        </p:spPr>
        <p:txBody>
          <a:bodyPr>
            <a:normAutofit fontScale="90000"/>
          </a:bodyPr>
          <a:lstStyle/>
          <a:p>
            <a:r>
              <a:rPr lang="en-US" dirty="0" smtClean="0"/>
              <a:t>LYSO Intrinsic </a:t>
            </a:r>
            <a:r>
              <a:rPr lang="en-US" dirty="0" err="1" smtClean="0"/>
              <a:t>radioacivity</a:t>
            </a:r>
            <a:endParaRPr lang="en-US" dirty="0"/>
          </a:p>
        </p:txBody>
      </p:sp>
      <p:pic>
        <p:nvPicPr>
          <p:cNvPr id="3" name="Picture 2"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849" y="1033113"/>
            <a:ext cx="5010187" cy="2538431"/>
          </a:xfrm>
          <a:prstGeom prst="rect">
            <a:avLst/>
          </a:prstGeom>
        </p:spPr>
      </p:pic>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2630" y="714023"/>
            <a:ext cx="5448340" cy="2857521"/>
          </a:xfrm>
          <a:prstGeom prst="rect">
            <a:avLst/>
          </a:prstGeom>
        </p:spPr>
      </p:pic>
      <p:pic>
        <p:nvPicPr>
          <p:cNvPr id="5" name="Picture 4"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722" y="3788229"/>
            <a:ext cx="4629184" cy="2728932"/>
          </a:xfrm>
          <a:prstGeom prst="rect">
            <a:avLst/>
          </a:prstGeom>
        </p:spPr>
      </p:pic>
    </p:spTree>
    <p:extLst>
      <p:ext uri="{BB962C8B-B14F-4D97-AF65-F5344CB8AC3E}">
        <p14:creationId xmlns:p14="http://schemas.microsoft.com/office/powerpoint/2010/main" val="36595696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172" y="136526"/>
            <a:ext cx="11549526" cy="337004"/>
          </a:xfrm>
        </p:spPr>
        <p:txBody>
          <a:bodyPr>
            <a:normAutofit fontScale="90000"/>
          </a:bodyPr>
          <a:lstStyle/>
          <a:p>
            <a:r>
              <a:rPr lang="en-US" b="1" dirty="0" smtClean="0"/>
              <a:t>How the  Calorimeter is used in a </a:t>
            </a:r>
            <a:r>
              <a:rPr lang="en-US" b="1" dirty="0" smtClean="0">
                <a:solidFill>
                  <a:srgbClr val="00B050"/>
                </a:solidFill>
              </a:rPr>
              <a:t>pi-e-nu</a:t>
            </a:r>
            <a:r>
              <a:rPr lang="en-US" b="1" dirty="0" smtClean="0"/>
              <a:t> measurement</a:t>
            </a:r>
            <a:endParaRPr lang="en-US" b="1" dirty="0"/>
          </a:p>
        </p:txBody>
      </p:sp>
      <p:sp>
        <p:nvSpPr>
          <p:cNvPr id="5" name="Slide Number Placeholder 4"/>
          <p:cNvSpPr>
            <a:spLocks noGrp="1"/>
          </p:cNvSpPr>
          <p:nvPr>
            <p:ph type="sldNum" sz="quarter" idx="12"/>
          </p:nvPr>
        </p:nvSpPr>
        <p:spPr>
          <a:xfrm>
            <a:off x="8652244" y="6322821"/>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666F80-9F16-419A-9700-EF66FE89483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45" name="Picture 44"/>
          <p:cNvPicPr>
            <a:picLocks noChangeAspect="1"/>
          </p:cNvPicPr>
          <p:nvPr/>
        </p:nvPicPr>
        <p:blipFill>
          <a:blip r:embed="rId3"/>
          <a:stretch>
            <a:fillRect/>
          </a:stretch>
        </p:blipFill>
        <p:spPr>
          <a:xfrm>
            <a:off x="6282183" y="678904"/>
            <a:ext cx="5529267" cy="2093781"/>
          </a:xfrm>
          <a:prstGeom prst="rect">
            <a:avLst/>
          </a:prstGeom>
        </p:spPr>
      </p:pic>
      <p:sp>
        <p:nvSpPr>
          <p:cNvPr id="10" name="Rectangle 9"/>
          <p:cNvSpPr/>
          <p:nvPr/>
        </p:nvSpPr>
        <p:spPr>
          <a:xfrm>
            <a:off x="6705790" y="880828"/>
            <a:ext cx="949298"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Symbol" panose="05050102010706020507" pitchFamily="18" charset="2"/>
                <a:ea typeface="+mn-ea"/>
                <a:cs typeface="+mn-cs"/>
              </a:rPr>
              <a:t>t</a:t>
            </a:r>
            <a:r>
              <a:rPr kumimoji="0" lang="en-US" sz="1200" b="0" i="0" u="none" strike="noStrike" kern="1200" cap="none" spc="0" normalizeH="0" baseline="-25000" noProof="0" dirty="0">
                <a:ln>
                  <a:noFill/>
                </a:ln>
                <a:solidFill>
                  <a:srgbClr val="FF0000"/>
                </a:solidFill>
                <a:effectLst/>
                <a:uLnTx/>
                <a:uFillTx/>
                <a:latin typeface="Symbol" panose="05050102010706020507" pitchFamily="18" charset="2"/>
                <a:ea typeface="+mn-ea"/>
                <a:cs typeface="+mn-cs"/>
              </a:rPr>
              <a:t>m</a:t>
            </a:r>
            <a:r>
              <a:rPr kumimoji="0" lang="en-US" sz="1200" b="0" i="0" u="none" strike="noStrike" kern="1200" cap="none" spc="0" normalizeH="0" baseline="0" noProof="0" dirty="0">
                <a:ln>
                  <a:noFill/>
                </a:ln>
                <a:solidFill>
                  <a:srgbClr val="FF0000"/>
                </a:solidFill>
                <a:effectLst/>
                <a:uLnTx/>
                <a:uFillTx/>
                <a:latin typeface="Calibri" panose="020F0502020204030204"/>
                <a:ea typeface="+mn-ea"/>
                <a:cs typeface="+mn-cs"/>
              </a:rPr>
              <a:t> = 2197 ns</a:t>
            </a:r>
          </a:p>
        </p:txBody>
      </p:sp>
      <p:sp>
        <p:nvSpPr>
          <p:cNvPr id="23" name="Rectangle 22"/>
          <p:cNvSpPr/>
          <p:nvPr/>
        </p:nvSpPr>
        <p:spPr>
          <a:xfrm>
            <a:off x="6617959" y="1779716"/>
            <a:ext cx="788999"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3333FF"/>
                </a:solidFill>
                <a:effectLst/>
                <a:uLnTx/>
                <a:uFillTx/>
                <a:latin typeface="Symbol" panose="05050102010706020507" pitchFamily="18" charset="2"/>
                <a:ea typeface="+mn-ea"/>
                <a:cs typeface="+mn-cs"/>
              </a:rPr>
              <a:t>t</a:t>
            </a:r>
            <a:r>
              <a:rPr kumimoji="0" lang="en-US" sz="1200" b="0" i="0" u="none" strike="noStrike" kern="1200" cap="none" spc="0" normalizeH="0" baseline="-25000" noProof="0" dirty="0" err="1">
                <a:ln>
                  <a:noFill/>
                </a:ln>
                <a:solidFill>
                  <a:srgbClr val="3333FF"/>
                </a:solidFill>
                <a:effectLst/>
                <a:uLnTx/>
                <a:uFillTx/>
                <a:latin typeface="Symbol" panose="05050102010706020507" pitchFamily="18" charset="2"/>
                <a:ea typeface="+mn-ea"/>
                <a:cs typeface="+mn-cs"/>
              </a:rPr>
              <a:t>p</a:t>
            </a:r>
            <a:r>
              <a:rPr kumimoji="0" lang="en-US" sz="1200" b="0" i="0" u="none" strike="noStrike" kern="1200" cap="none" spc="0" normalizeH="0" baseline="0" noProof="0" dirty="0">
                <a:ln>
                  <a:noFill/>
                </a:ln>
                <a:solidFill>
                  <a:srgbClr val="3333FF"/>
                </a:solidFill>
                <a:effectLst/>
                <a:uLnTx/>
                <a:uFillTx/>
                <a:latin typeface="Calibri" panose="020F0502020204030204"/>
                <a:ea typeface="+mn-ea"/>
                <a:cs typeface="+mn-cs"/>
              </a:rPr>
              <a:t> = 26 ns</a:t>
            </a:r>
          </a:p>
        </p:txBody>
      </p:sp>
      <p:sp>
        <p:nvSpPr>
          <p:cNvPr id="11" name="TextBox 10"/>
          <p:cNvSpPr txBox="1"/>
          <p:nvPr/>
        </p:nvSpPr>
        <p:spPr>
          <a:xfrm>
            <a:off x="10216081" y="473072"/>
            <a:ext cx="94738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70 MeV</a:t>
            </a:r>
          </a:p>
        </p:txBody>
      </p:sp>
      <p:sp>
        <p:nvSpPr>
          <p:cNvPr id="48" name="Rectangle 47">
            <a:extLst>
              <a:ext uri="{FF2B5EF4-FFF2-40B4-BE49-F238E27FC236}">
                <a16:creationId xmlns:a16="http://schemas.microsoft.com/office/drawing/2014/main" id="{197CC540-28F9-47C2-A227-095E1BCDBEB5}"/>
              </a:ext>
            </a:extLst>
          </p:cNvPr>
          <p:cNvSpPr/>
          <p:nvPr/>
        </p:nvSpPr>
        <p:spPr>
          <a:xfrm>
            <a:off x="384175" y="842404"/>
            <a:ext cx="4932466" cy="2294674"/>
          </a:xfrm>
          <a:prstGeom prst="rect">
            <a:avLst/>
          </a:prstGeom>
          <a:solidFill>
            <a:srgbClr val="FFFFFF"/>
          </a:solidFill>
          <a:ln w="25400" cap="flat" cmpd="sng" algn="ctr">
            <a:solidFill>
              <a:srgbClr val="AF272F"/>
            </a:solidFill>
            <a:prstDash val="solid"/>
          </a:ln>
          <a:effectLst/>
        </p:spPr>
        <p:txBody>
          <a:bodyPr rtlCol="0" anchor="ct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solidFill>
                  <a:srgbClr val="003087"/>
                </a:solidFill>
                <a:effectLst/>
                <a:uLnTx/>
                <a:uFillTx/>
                <a:latin typeface="Arial"/>
                <a:ea typeface="+mn-ea"/>
                <a:cs typeface="+mn-cs"/>
              </a:rPr>
              <a:t>The </a:t>
            </a:r>
            <a:r>
              <a:rPr kumimoji="0" lang="en-US" sz="1800" b="0" i="0" u="none" strike="noStrike" kern="0" cap="none" spc="0" normalizeH="0" baseline="0" noProof="0" dirty="0" smtClean="0">
                <a:ln>
                  <a:noFill/>
                </a:ln>
                <a:solidFill>
                  <a:srgbClr val="003087"/>
                </a:solidFill>
                <a:effectLst/>
                <a:uLnTx/>
                <a:uFillTx/>
                <a:latin typeface="Arial"/>
                <a:ea typeface="+mn-ea"/>
                <a:cs typeface="+mn-cs"/>
              </a:rPr>
              <a:t>key is </a:t>
            </a:r>
            <a:r>
              <a:rPr kumimoji="0" lang="en-US" sz="1800" b="0" i="0" u="none" strike="noStrike" kern="0" cap="none" spc="0" normalizeH="0" baseline="0" noProof="0" dirty="0">
                <a:ln>
                  <a:noFill/>
                </a:ln>
                <a:solidFill>
                  <a:srgbClr val="003087"/>
                </a:solidFill>
                <a:effectLst/>
                <a:uLnTx/>
                <a:uFillTx/>
                <a:latin typeface="Arial"/>
                <a:ea typeface="+mn-ea"/>
                <a:cs typeface="+mn-cs"/>
              </a:rPr>
              <a:t>to </a:t>
            </a:r>
            <a:r>
              <a:rPr kumimoji="0" lang="en-US" sz="1800" b="0" i="0" u="none" strike="noStrike" kern="0" cap="none" spc="0" normalizeH="0" baseline="0" noProof="0" dirty="0" smtClean="0">
                <a:ln>
                  <a:noFill/>
                </a:ln>
                <a:solidFill>
                  <a:srgbClr val="003087"/>
                </a:solidFill>
                <a:effectLst/>
                <a:uLnTx/>
                <a:uFillTx/>
                <a:latin typeface="Arial"/>
                <a:ea typeface="+mn-ea"/>
                <a:cs typeface="+mn-cs"/>
              </a:rPr>
              <a:t>minimize</a:t>
            </a:r>
            <a:r>
              <a:rPr kumimoji="0" lang="en-US" sz="1800" b="0" i="0" u="none" strike="noStrike" kern="0" cap="none" spc="0" normalizeH="0" noProof="0" dirty="0" smtClean="0">
                <a:ln>
                  <a:noFill/>
                </a:ln>
                <a:solidFill>
                  <a:srgbClr val="003087"/>
                </a:solidFill>
                <a:effectLst/>
                <a:uLnTx/>
                <a:uFillTx/>
                <a:latin typeface="Arial"/>
                <a:ea typeface="+mn-ea"/>
                <a:cs typeface="+mn-cs"/>
              </a:rPr>
              <a:t> </a:t>
            </a:r>
            <a:r>
              <a:rPr kumimoji="0" lang="en-US" sz="1800" b="0" i="0" u="none" strike="noStrike" kern="0" cap="none" spc="0" normalizeH="0" baseline="0" noProof="0" dirty="0" smtClean="0">
                <a:ln>
                  <a:noFill/>
                </a:ln>
                <a:solidFill>
                  <a:srgbClr val="003087"/>
                </a:solidFill>
                <a:effectLst/>
                <a:uLnTx/>
                <a:uFillTx/>
                <a:latin typeface="Arial"/>
                <a:ea typeface="+mn-ea"/>
                <a:cs typeface="+mn-cs"/>
              </a:rPr>
              <a:t>the fraction </a:t>
            </a:r>
            <a:r>
              <a:rPr kumimoji="0" lang="en-US" sz="1800" b="0" i="0" u="none" strike="noStrike" kern="0" cap="none" spc="0" normalizeH="0" baseline="0" noProof="0" dirty="0">
                <a:ln>
                  <a:noFill/>
                </a:ln>
                <a:solidFill>
                  <a:srgbClr val="003087"/>
                </a:solidFill>
                <a:effectLst/>
                <a:uLnTx/>
                <a:uFillTx/>
                <a:latin typeface="Arial"/>
                <a:ea typeface="+mn-ea"/>
                <a:cs typeface="+mn-cs"/>
              </a:rPr>
              <a:t>of </a:t>
            </a:r>
            <a:r>
              <a:rPr kumimoji="0" lang="en-US" sz="1800" b="0" i="0" u="none" strike="noStrike" kern="0" cap="none" spc="0" normalizeH="0" baseline="0" noProof="0" dirty="0">
                <a:ln>
                  <a:noFill/>
                </a:ln>
                <a:solidFill>
                  <a:srgbClr val="003087"/>
                </a:solidFill>
                <a:effectLst/>
                <a:uLnTx/>
                <a:uFillTx/>
                <a:latin typeface="Symbol" panose="05050102010706020507" pitchFamily="18" charset="2"/>
                <a:ea typeface="+mn-ea"/>
                <a:cs typeface="+mn-cs"/>
              </a:rPr>
              <a:t>p</a:t>
            </a:r>
            <a:r>
              <a:rPr kumimoji="0" lang="en-US" sz="1800" b="0" i="0" u="none" strike="noStrike" kern="0" cap="none" spc="0" normalizeH="0" baseline="0" noProof="0" dirty="0">
                <a:ln>
                  <a:noFill/>
                </a:ln>
                <a:solidFill>
                  <a:srgbClr val="003087"/>
                </a:solidFill>
                <a:effectLst/>
                <a:uLnTx/>
                <a:uFillTx/>
                <a:latin typeface="Symbol" panose="05050102010706020507" pitchFamily="18" charset="2"/>
                <a:ea typeface="+mn-ea"/>
                <a:cs typeface="+mn-cs"/>
                <a:sym typeface="Wingdings" panose="05000000000000000000" pitchFamily="2" charset="2"/>
              </a:rPr>
              <a:t> </a:t>
            </a:r>
            <a:r>
              <a:rPr kumimoji="0" lang="en-US" sz="1800" b="0" i="0" u="none" strike="noStrike" kern="0" cap="none" spc="0" normalizeH="0" baseline="0" noProof="0" dirty="0">
                <a:ln>
                  <a:noFill/>
                </a:ln>
                <a:solidFill>
                  <a:srgbClr val="003087"/>
                </a:solidFill>
                <a:effectLst/>
                <a:uLnTx/>
                <a:uFillTx/>
                <a:latin typeface="Symbol" panose="05050102010706020507" pitchFamily="18" charset="2"/>
                <a:ea typeface="+mn-ea"/>
                <a:cs typeface="+mn-cs"/>
                <a:sym typeface="Symbol" panose="05050102010706020507" pitchFamily="18" charset="2"/>
              </a:rPr>
              <a:t></a:t>
            </a:r>
            <a:r>
              <a:rPr kumimoji="0" lang="en-US" sz="1800" b="0" i="0" u="none" strike="noStrike" kern="0" cap="none" spc="0" normalizeH="0" baseline="0" noProof="0" dirty="0">
                <a:ln>
                  <a:noFill/>
                </a:ln>
                <a:solidFill>
                  <a:srgbClr val="003087"/>
                </a:solidFill>
                <a:effectLst/>
                <a:uLnTx/>
                <a:uFillTx/>
                <a:latin typeface="Symbol" panose="05050102010706020507" pitchFamily="18" charset="2"/>
                <a:ea typeface="+mn-ea"/>
                <a:cs typeface="+mn-cs"/>
                <a:sym typeface="Wingdings" panose="05000000000000000000" pitchFamily="2" charset="2"/>
              </a:rPr>
              <a:t> </a:t>
            </a:r>
            <a:r>
              <a:rPr kumimoji="0" lang="en-US" sz="1800" b="0" i="0" u="none" strike="noStrike" kern="0" cap="none" spc="0" normalizeH="0" baseline="0" noProof="0" dirty="0">
                <a:ln>
                  <a:noFill/>
                </a:ln>
                <a:solidFill>
                  <a:srgbClr val="003087"/>
                </a:solidFill>
                <a:effectLst/>
                <a:uLnTx/>
                <a:uFillTx/>
                <a:latin typeface="Arial"/>
                <a:ea typeface="+mn-ea"/>
                <a:cs typeface="+mn-cs"/>
                <a:sym typeface="Wingdings" panose="05000000000000000000" pitchFamily="2" charset="2"/>
              </a:rPr>
              <a:t>e events that hide below the Michel spectrum:  </a:t>
            </a:r>
            <a:r>
              <a:rPr kumimoji="0" lang="en-US" sz="1800" b="0" i="0" u="none" strike="noStrike" kern="0" cap="none" spc="0" normalizeH="0" baseline="0" noProof="0" dirty="0">
                <a:ln>
                  <a:noFill/>
                </a:ln>
                <a:solidFill>
                  <a:srgbClr val="FF0000"/>
                </a:solidFill>
                <a:effectLst/>
                <a:uLnTx/>
                <a:uFillTx/>
                <a:latin typeface="Arial"/>
                <a:ea typeface="+mn-ea"/>
                <a:cs typeface="+mn-cs"/>
                <a:sym typeface="Wingdings" panose="05000000000000000000" pitchFamily="2" charset="2"/>
              </a:rPr>
              <a:t>“The Tail</a:t>
            </a:r>
            <a:r>
              <a:rPr kumimoji="0" lang="en-US" sz="1800" b="0" i="0" u="none" strike="noStrike" kern="0" cap="none" spc="0" normalizeH="0" baseline="0" noProof="0" dirty="0" smtClean="0">
                <a:ln>
                  <a:noFill/>
                </a:ln>
                <a:solidFill>
                  <a:srgbClr val="FF0000"/>
                </a:solidFill>
                <a:effectLst/>
                <a:uLnTx/>
                <a:uFillTx/>
                <a:latin typeface="Arial"/>
                <a:ea typeface="+mn-ea"/>
                <a:cs typeface="+mn-cs"/>
                <a:sym typeface="Wingdings" panose="05000000000000000000" pitchFamily="2" charset="2"/>
              </a:rPr>
              <a:t>”, </a:t>
            </a:r>
            <a:r>
              <a:rPr kumimoji="0" lang="en-US" sz="1800" b="0" i="0" u="none" strike="noStrike" kern="0" cap="none" spc="0" normalizeH="0" baseline="0" noProof="0" dirty="0" smtClean="0">
                <a:ln>
                  <a:noFill/>
                </a:ln>
                <a:solidFill>
                  <a:schemeClr val="accent5">
                    <a:lumMod val="75000"/>
                  </a:schemeClr>
                </a:solidFill>
                <a:effectLst/>
                <a:uLnTx/>
                <a:uFillTx/>
                <a:latin typeface="Arial"/>
                <a:ea typeface="+mn-ea"/>
                <a:cs typeface="+mn-cs"/>
                <a:sym typeface="Wingdings" panose="05000000000000000000" pitchFamily="2" charset="2"/>
              </a:rPr>
              <a:t>and determine that fraction well</a:t>
            </a:r>
          </a:p>
          <a:p>
            <a:pPr marL="0" marR="0" lvl="0" indent="0" algn="l" defTabSz="457200" rtl="0" eaLnBrk="1" fontAlgn="base" latinLnBrk="0" hangingPunct="1">
              <a:lnSpc>
                <a:spcPct val="100000"/>
              </a:lnSpc>
              <a:spcBef>
                <a:spcPct val="0"/>
              </a:spcBef>
              <a:spcAft>
                <a:spcPct val="0"/>
              </a:spcAft>
              <a:buClrTx/>
              <a:buSzTx/>
              <a:buFontTx/>
              <a:buNone/>
              <a:tabLst/>
              <a:defRPr/>
            </a:pPr>
            <a:endParaRPr lang="en-US" kern="0" dirty="0">
              <a:solidFill>
                <a:schemeClr val="accent1">
                  <a:lumMod val="50000"/>
                </a:schemeClr>
              </a:solidFill>
              <a:latin typeface="Arial"/>
              <a:sym typeface="Wingdings" panose="05000000000000000000" pitchFamily="2" charset="2"/>
            </a:endParaRP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chemeClr val="accent1">
                    <a:lumMod val="50000"/>
                  </a:schemeClr>
                </a:solidFill>
                <a:effectLst/>
                <a:uLnTx/>
                <a:uFillTx/>
                <a:latin typeface="Arial"/>
                <a:ea typeface="+mn-ea"/>
                <a:cs typeface="+mn-cs"/>
                <a:sym typeface="Wingdings" panose="05000000000000000000" pitchFamily="2" charset="2"/>
              </a:rPr>
              <a:t>Must measure (and model) the full line shape</a:t>
            </a:r>
          </a:p>
          <a:p>
            <a:pPr marL="0" marR="0" lvl="0" indent="0" algn="l" defTabSz="457200" rtl="0" eaLnBrk="1" fontAlgn="base" latinLnBrk="0" hangingPunct="1">
              <a:lnSpc>
                <a:spcPct val="100000"/>
              </a:lnSpc>
              <a:spcBef>
                <a:spcPct val="0"/>
              </a:spcBef>
              <a:spcAft>
                <a:spcPct val="0"/>
              </a:spcAft>
              <a:buClrTx/>
              <a:buSzTx/>
              <a:buFontTx/>
              <a:buNone/>
              <a:tabLst/>
              <a:defRPr/>
            </a:pPr>
            <a:endParaRPr lang="en-US" kern="0" dirty="0">
              <a:solidFill>
                <a:schemeClr val="accent1">
                  <a:lumMod val="50000"/>
                </a:schemeClr>
              </a:solidFill>
              <a:latin typeface="Arial"/>
              <a:sym typeface="Wingdings" panose="05000000000000000000" pitchFamily="2" charset="2"/>
            </a:endParaRP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chemeClr val="accent1">
                    <a:lumMod val="50000"/>
                  </a:schemeClr>
                </a:solidFill>
                <a:effectLst/>
                <a:uLnTx/>
                <a:uFillTx/>
                <a:latin typeface="Arial"/>
                <a:ea typeface="+mn-ea"/>
                <a:cs typeface="+mn-cs"/>
                <a:sym typeface="Wingdings" panose="05000000000000000000" pitchFamily="2" charset="2"/>
              </a:rPr>
              <a:t>Resolution makes</a:t>
            </a:r>
            <a:r>
              <a:rPr kumimoji="0" lang="en-US" sz="1800" b="0" i="0" u="none" strike="noStrike" kern="0" cap="none" spc="0" normalizeH="0" noProof="0" dirty="0" smtClean="0">
                <a:ln>
                  <a:noFill/>
                </a:ln>
                <a:solidFill>
                  <a:schemeClr val="accent1">
                    <a:lumMod val="50000"/>
                  </a:schemeClr>
                </a:solidFill>
                <a:effectLst/>
                <a:uLnTx/>
                <a:uFillTx/>
                <a:latin typeface="Arial"/>
                <a:ea typeface="+mn-ea"/>
                <a:cs typeface="+mn-cs"/>
                <a:sym typeface="Wingdings" panose="05000000000000000000" pitchFamily="2" charset="2"/>
              </a:rPr>
              <a:t> Hi / Lo boundaries more distinct</a:t>
            </a:r>
            <a:endParaRPr kumimoji="0" lang="en-US" sz="1800" b="0" i="0" u="none" strike="noStrike" kern="0" cap="none" spc="0" normalizeH="0" baseline="0" noProof="0" dirty="0">
              <a:ln>
                <a:noFill/>
              </a:ln>
              <a:solidFill>
                <a:schemeClr val="accent1">
                  <a:lumMod val="50000"/>
                </a:schemeClr>
              </a:solidFill>
              <a:effectLst/>
              <a:uLnTx/>
              <a:uFillTx/>
              <a:latin typeface="Arial"/>
              <a:ea typeface="+mn-ea"/>
              <a:cs typeface="+mn-cs"/>
            </a:endParaRPr>
          </a:p>
        </p:txBody>
      </p:sp>
      <p:sp>
        <p:nvSpPr>
          <p:cNvPr id="44" name="TextBox 43"/>
          <p:cNvSpPr txBox="1"/>
          <p:nvPr/>
        </p:nvSpPr>
        <p:spPr>
          <a:xfrm>
            <a:off x="357981" y="3358141"/>
            <a:ext cx="5472378"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20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X</a:t>
            </a:r>
            <a:r>
              <a:rPr kumimoji="0" lang="en-US" sz="1800" b="0" i="0" u="none" strike="noStrike" kern="1200" cap="none" spc="0" normalizeH="0" baseline="-25000" noProof="0" dirty="0">
                <a:ln>
                  <a:noFill/>
                </a:ln>
                <a:solidFill>
                  <a:prstClr val="black"/>
                </a:solidFill>
                <a:effectLst/>
                <a:uLnTx/>
                <a:uFillTx/>
                <a:latin typeface="Calibri" panose="020F0502020204030204"/>
                <a:ea typeface="+mn-ea"/>
                <a:cs typeface="+mn-cs"/>
              </a:rPr>
              <a:t>0</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deep calorimeter: </a:t>
            </a:r>
            <a:r>
              <a:rPr kumimoji="0" lang="en-US" sz="1800" b="1" i="1" u="none" strike="noStrike" kern="1200" cap="none" spc="0" normalizeH="0" baseline="0" noProof="0" dirty="0">
                <a:ln>
                  <a:noFill/>
                </a:ln>
                <a:solidFill>
                  <a:srgbClr val="5B9BD5"/>
                </a:solidFill>
                <a:effectLst/>
                <a:uLnTx/>
                <a:uFillTx/>
                <a:latin typeface="Calibri" panose="020F0502020204030204"/>
                <a:ea typeface="+mn-ea"/>
                <a:cs typeface="+mn-cs"/>
              </a:rPr>
              <a:t>Tail fraction </a:t>
            </a:r>
            <a:r>
              <a:rPr kumimoji="0" lang="en-US" sz="1800" b="1" i="1" u="none" strike="noStrike" kern="1200" cap="none" spc="0" normalizeH="0" baseline="0" noProof="0" dirty="0" smtClean="0">
                <a:ln>
                  <a:noFill/>
                </a:ln>
                <a:solidFill>
                  <a:srgbClr val="5B9BD5"/>
                </a:solidFill>
                <a:effectLst/>
                <a:uLnTx/>
                <a:uFillTx/>
                <a:latin typeface="Calibri" panose="020F0502020204030204"/>
                <a:ea typeface="+mn-ea"/>
                <a:cs typeface="+mn-cs"/>
              </a:rPr>
              <a:t>&lt;0.5%</a:t>
            </a:r>
            <a:endParaRPr kumimoji="0" lang="en-US" sz="1800" b="1" i="1" u="none" strike="noStrike" kern="1200" cap="none" spc="0" normalizeH="0" baseline="0" noProof="0" dirty="0">
              <a:ln>
                <a:noFill/>
              </a:ln>
              <a:solidFill>
                <a:srgbClr val="5B9BD5"/>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Use a highly segmented</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5D tracking </a:t>
            </a:r>
            <a:r>
              <a:rPr lang="en-US" dirty="0" smtClean="0">
                <a:solidFill>
                  <a:prstClr val="black"/>
                </a:solidFill>
                <a:latin typeface="Calibri" panose="020F0502020204030204"/>
              </a:rPr>
              <a:t>pion stopping detector to reject Michel and other low-energy events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(subject</a:t>
            </a:r>
            <a:r>
              <a:rPr kumimoji="0" lang="en-US" sz="1800" b="0" i="0" u="none" strike="noStrike" kern="1200" cap="none" spc="0" normalizeH="0" noProof="0" dirty="0" smtClean="0">
                <a:ln>
                  <a:noFill/>
                </a:ln>
                <a:solidFill>
                  <a:prstClr val="black"/>
                </a:solidFill>
                <a:effectLst/>
                <a:uLnTx/>
                <a:uFillTx/>
                <a:latin typeface="Calibri" panose="020F0502020204030204"/>
                <a:ea typeface="+mn-ea"/>
                <a:cs typeface="+mn-cs"/>
              </a:rPr>
              <a:t> of a separate talk)</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800" b="1" i="1" u="none" strike="noStrike" kern="1200" cap="none" spc="0" normalizeH="0" baseline="0" noProof="0" dirty="0">
                <a:ln>
                  <a:noFill/>
                </a:ln>
                <a:solidFill>
                  <a:srgbClr val="5B9BD5"/>
                </a:solidFill>
                <a:effectLst/>
                <a:uLnTx/>
                <a:uFillTx/>
                <a:latin typeface="Calibri" panose="020F0502020204030204"/>
                <a:ea typeface="+mn-ea"/>
                <a:cs typeface="+mn-cs"/>
              </a:rPr>
              <a:t>Tail fraction uncertainty  &lt;0.01%</a:t>
            </a:r>
          </a:p>
        </p:txBody>
      </p:sp>
      <p:sp>
        <p:nvSpPr>
          <p:cNvPr id="3" name="Rectangle 2"/>
          <p:cNvSpPr/>
          <p:nvPr/>
        </p:nvSpPr>
        <p:spPr>
          <a:xfrm>
            <a:off x="9659518" y="1951074"/>
            <a:ext cx="556563"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0000"/>
                </a:solidFill>
                <a:effectLst/>
                <a:uLnTx/>
                <a:uFillTx/>
                <a:latin typeface="Arial"/>
                <a:ea typeface="+mn-ea"/>
                <a:cs typeface="+mn-cs"/>
                <a:sym typeface="Wingdings" panose="05000000000000000000" pitchFamily="2" charset="2"/>
              </a:rPr>
              <a:t>Tail</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17" name="Group 16"/>
          <p:cNvGrpSpPr/>
          <p:nvPr/>
        </p:nvGrpSpPr>
        <p:grpSpPr>
          <a:xfrm>
            <a:off x="6548283" y="1951074"/>
            <a:ext cx="4207299" cy="3625722"/>
            <a:chOff x="6548283" y="1951074"/>
            <a:chExt cx="4207299" cy="3625722"/>
          </a:xfrm>
        </p:grpSpPr>
        <p:grpSp>
          <p:nvGrpSpPr>
            <p:cNvPr id="16" name="Group 15"/>
            <p:cNvGrpSpPr/>
            <p:nvPr/>
          </p:nvGrpSpPr>
          <p:grpSpPr>
            <a:xfrm>
              <a:off x="6548283" y="2912349"/>
              <a:ext cx="4141347" cy="2664447"/>
              <a:chOff x="6548283" y="2912349"/>
              <a:chExt cx="4141347" cy="2664447"/>
            </a:xfrm>
          </p:grpSpPr>
          <p:pic>
            <p:nvPicPr>
              <p:cNvPr id="9" name="Picture 8"/>
              <p:cNvPicPr>
                <a:picLocks noChangeAspect="1"/>
              </p:cNvPicPr>
              <p:nvPr/>
            </p:nvPicPr>
            <p:blipFill rotWithShape="1">
              <a:blip r:embed="rId4"/>
              <a:srcRect l="6801" t="6102" r="22024"/>
              <a:stretch/>
            </p:blipFill>
            <p:spPr>
              <a:xfrm>
                <a:off x="6548283" y="2912349"/>
                <a:ext cx="4141347" cy="2664447"/>
              </a:xfrm>
              <a:prstGeom prst="rect">
                <a:avLst/>
              </a:prstGeom>
              <a:ln w="28575">
                <a:solidFill>
                  <a:schemeClr val="tx1"/>
                </a:solidFill>
              </a:ln>
            </p:spPr>
          </p:pic>
          <p:sp>
            <p:nvSpPr>
              <p:cNvPr id="14" name="Rectangle 13"/>
              <p:cNvSpPr/>
              <p:nvPr/>
            </p:nvSpPr>
            <p:spPr>
              <a:xfrm>
                <a:off x="8343222" y="4859515"/>
                <a:ext cx="1018227" cy="369332"/>
              </a:xfrm>
              <a:prstGeom prst="rect">
                <a:avLst/>
              </a:prstGeom>
            </p:spPr>
            <p:txBody>
              <a:bodyPr wrap="none">
                <a:spAutoFit/>
              </a:bodyPr>
              <a:lstStyle/>
              <a:p>
                <a:r>
                  <a:rPr lang="en-US" kern="0" dirty="0">
                    <a:solidFill>
                      <a:srgbClr val="FF0000"/>
                    </a:solidFill>
                    <a:latin typeface="Arial"/>
                    <a:sym typeface="Wingdings" panose="05000000000000000000" pitchFamily="2" charset="2"/>
                  </a:rPr>
                  <a:t>The Tail</a:t>
                </a:r>
                <a:endParaRPr lang="en-US" dirty="0"/>
              </a:p>
            </p:txBody>
          </p:sp>
        </p:grpSp>
        <p:sp>
          <p:nvSpPr>
            <p:cNvPr id="41" name="Oval 40"/>
            <p:cNvSpPr/>
            <p:nvPr/>
          </p:nvSpPr>
          <p:spPr>
            <a:xfrm>
              <a:off x="9521456" y="1951074"/>
              <a:ext cx="1004777" cy="404038"/>
            </a:xfrm>
            <a:prstGeom prst="ellipse">
              <a:avLst/>
            </a:prstGeom>
            <a:noFill/>
            <a:ln w="19050">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Down Arrow 42"/>
            <p:cNvSpPr/>
            <p:nvPr/>
          </p:nvSpPr>
          <p:spPr>
            <a:xfrm rot="1759921">
              <a:off x="8927736" y="2163209"/>
              <a:ext cx="416662" cy="2531732"/>
            </a:xfrm>
            <a:prstGeom prst="downArrow">
              <a:avLst>
                <a:gd name="adj1" fmla="val 38234"/>
                <a:gd name="adj2" fmla="val 55883"/>
              </a:avLst>
            </a:prstGeom>
            <a:noFill/>
            <a:ln w="28575">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p:cNvSpPr/>
            <p:nvPr/>
          </p:nvSpPr>
          <p:spPr>
            <a:xfrm>
              <a:off x="9715021" y="3325032"/>
              <a:ext cx="1040561" cy="461665"/>
            </a:xfrm>
            <a:prstGeom prst="rect">
              <a:avLst/>
            </a:prstGeom>
            <a:noFill/>
            <a:ln>
              <a:noFill/>
            </a:ln>
          </p:spPr>
          <p:txBody>
            <a:bodyPr wrap="square">
              <a:spAutoFit/>
            </a:bodyPr>
            <a:lstStyle/>
            <a:p>
              <a:r>
                <a:rPr lang="en-US" sz="2400" b="1" kern="0" dirty="0">
                  <a:solidFill>
                    <a:schemeClr val="accent2"/>
                  </a:solidFill>
                  <a:latin typeface="Symbol" panose="05050102010706020507" pitchFamily="18" charset="2"/>
                </a:rPr>
                <a:t>p</a:t>
              </a:r>
              <a:r>
                <a:rPr lang="en-US" sz="2400" b="1" kern="0" dirty="0">
                  <a:solidFill>
                    <a:schemeClr val="accent2"/>
                  </a:solidFill>
                  <a:latin typeface="Symbol" panose="05050102010706020507" pitchFamily="18" charset="2"/>
                  <a:sym typeface="Wingdings" panose="05000000000000000000" pitchFamily="2" charset="2"/>
                </a:rPr>
                <a:t> </a:t>
              </a:r>
              <a:r>
                <a:rPr lang="en-US" sz="2400" b="1" kern="0" dirty="0">
                  <a:solidFill>
                    <a:schemeClr val="accent2"/>
                  </a:solidFill>
                  <a:latin typeface="Symbol" panose="05050102010706020507" pitchFamily="18" charset="2"/>
                  <a:sym typeface="Symbol" panose="05050102010706020507" pitchFamily="18" charset="2"/>
                </a:rPr>
                <a:t></a:t>
              </a:r>
              <a:r>
                <a:rPr lang="en-US" sz="2400" b="1" kern="0" dirty="0">
                  <a:solidFill>
                    <a:schemeClr val="accent2"/>
                  </a:solidFill>
                  <a:latin typeface="Symbol" panose="05050102010706020507" pitchFamily="18" charset="2"/>
                  <a:sym typeface="Wingdings" panose="05000000000000000000" pitchFamily="2" charset="2"/>
                </a:rPr>
                <a:t> </a:t>
              </a:r>
              <a:r>
                <a:rPr lang="en-US" sz="2400" b="1" kern="0" dirty="0">
                  <a:solidFill>
                    <a:schemeClr val="accent2"/>
                  </a:solidFill>
                  <a:latin typeface="Arial"/>
                  <a:sym typeface="Wingdings" panose="05000000000000000000" pitchFamily="2" charset="2"/>
                </a:rPr>
                <a:t>e </a:t>
              </a:r>
              <a:endParaRPr lang="en-US" sz="2400" b="1" dirty="0">
                <a:solidFill>
                  <a:schemeClr val="accent2"/>
                </a:solidFill>
              </a:endParaRPr>
            </a:p>
          </p:txBody>
        </p:sp>
        <p:sp>
          <p:nvSpPr>
            <p:cNvPr id="26" name="Rectangle 25"/>
            <p:cNvSpPr/>
            <p:nvPr/>
          </p:nvSpPr>
          <p:spPr>
            <a:xfrm>
              <a:off x="7244537" y="3349281"/>
              <a:ext cx="1607799" cy="461665"/>
            </a:xfrm>
            <a:prstGeom prst="rect">
              <a:avLst/>
            </a:prstGeom>
            <a:noFill/>
            <a:ln>
              <a:noFill/>
            </a:ln>
          </p:spPr>
          <p:txBody>
            <a:bodyPr wrap="square">
              <a:spAutoFit/>
            </a:bodyPr>
            <a:lstStyle/>
            <a:p>
              <a:r>
                <a:rPr lang="en-US" sz="2400" b="1" kern="0" dirty="0">
                  <a:solidFill>
                    <a:schemeClr val="accent5">
                      <a:lumMod val="75000"/>
                    </a:schemeClr>
                  </a:solidFill>
                  <a:latin typeface="Symbol" panose="05050102010706020507" pitchFamily="18" charset="2"/>
                </a:rPr>
                <a:t>p</a:t>
              </a:r>
              <a:r>
                <a:rPr lang="en-US" sz="2400" b="1" kern="0" dirty="0">
                  <a:solidFill>
                    <a:schemeClr val="accent5">
                      <a:lumMod val="75000"/>
                    </a:schemeClr>
                  </a:solidFill>
                  <a:latin typeface="Symbol" panose="05050102010706020507" pitchFamily="18" charset="2"/>
                  <a:sym typeface="Wingdings" panose="05000000000000000000" pitchFamily="2" charset="2"/>
                </a:rPr>
                <a:t> </a:t>
              </a:r>
              <a:r>
                <a:rPr lang="en-US" sz="2400" b="1" kern="0" dirty="0">
                  <a:solidFill>
                    <a:schemeClr val="accent5">
                      <a:lumMod val="75000"/>
                    </a:schemeClr>
                  </a:solidFill>
                  <a:latin typeface="Symbol" panose="05050102010706020507" pitchFamily="18" charset="2"/>
                  <a:sym typeface="Symbol" panose="05050102010706020507" pitchFamily="18" charset="2"/>
                </a:rPr>
                <a:t> </a:t>
              </a:r>
              <a:r>
                <a:rPr lang="en-US" sz="2400" b="1" kern="0" dirty="0" smtClean="0">
                  <a:solidFill>
                    <a:schemeClr val="accent5">
                      <a:lumMod val="75000"/>
                    </a:schemeClr>
                  </a:solidFill>
                  <a:latin typeface="Symbol" panose="05050102010706020507" pitchFamily="18" charset="2"/>
                  <a:sym typeface="Symbol" panose="05050102010706020507" pitchFamily="18" charset="2"/>
                </a:rPr>
                <a:t>m </a:t>
              </a:r>
              <a:r>
                <a:rPr lang="en-US" sz="2400" b="1" kern="0" dirty="0" smtClean="0">
                  <a:solidFill>
                    <a:schemeClr val="accent5">
                      <a:lumMod val="75000"/>
                    </a:schemeClr>
                  </a:solidFill>
                  <a:latin typeface="Symbol" panose="05050102010706020507" pitchFamily="18" charset="2"/>
                  <a:sym typeface="Wingdings" panose="05000000000000000000" pitchFamily="2" charset="2"/>
                </a:rPr>
                <a:t> </a:t>
              </a:r>
              <a:r>
                <a:rPr lang="en-US" sz="2400" b="1" kern="0" dirty="0">
                  <a:solidFill>
                    <a:schemeClr val="accent5">
                      <a:lumMod val="75000"/>
                    </a:schemeClr>
                  </a:solidFill>
                  <a:latin typeface="Arial"/>
                  <a:sym typeface="Wingdings" panose="05000000000000000000" pitchFamily="2" charset="2"/>
                </a:rPr>
                <a:t>e </a:t>
              </a:r>
              <a:endParaRPr lang="en-US" sz="2400" b="1" dirty="0">
                <a:solidFill>
                  <a:schemeClr val="accent5">
                    <a:lumMod val="75000"/>
                  </a:schemeClr>
                </a:solidFill>
              </a:endParaRPr>
            </a:p>
          </p:txBody>
        </p:sp>
      </p:grpSp>
      <p:sp>
        <p:nvSpPr>
          <p:cNvPr id="4" name="TextBox 3"/>
          <p:cNvSpPr txBox="1"/>
          <p:nvPr/>
        </p:nvSpPr>
        <p:spPr>
          <a:xfrm>
            <a:off x="174172" y="6138648"/>
            <a:ext cx="3642519" cy="646331"/>
          </a:xfrm>
          <a:prstGeom prst="rect">
            <a:avLst/>
          </a:prstGeom>
          <a:noFill/>
          <a:ln>
            <a:solidFill>
              <a:schemeClr val="accent1"/>
            </a:solidFill>
          </a:ln>
        </p:spPr>
        <p:txBody>
          <a:bodyPr wrap="square" rtlCol="0">
            <a:spAutoFit/>
          </a:bodyPr>
          <a:lstStyle/>
          <a:p>
            <a:r>
              <a:rPr lang="en-US" dirty="0" smtClean="0"/>
              <a:t>See Y. Zhang; Pioneer presentation</a:t>
            </a:r>
          </a:p>
          <a:p>
            <a:r>
              <a:rPr lang="en-US" dirty="0" smtClean="0"/>
              <a:t>Room 121 at 3 PM today</a:t>
            </a:r>
            <a:endParaRPr lang="en-US" dirty="0"/>
          </a:p>
        </p:txBody>
      </p:sp>
      <p:sp>
        <p:nvSpPr>
          <p:cNvPr id="6" name="Right Arrow 5"/>
          <p:cNvSpPr/>
          <p:nvPr/>
        </p:nvSpPr>
        <p:spPr>
          <a:xfrm>
            <a:off x="9046816" y="5595847"/>
            <a:ext cx="509587" cy="3381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rot="10800000">
            <a:off x="9815513" y="5595847"/>
            <a:ext cx="509587" cy="3381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8924924" y="5905248"/>
            <a:ext cx="2290763" cy="646331"/>
          </a:xfrm>
          <a:prstGeom prst="rect">
            <a:avLst/>
          </a:prstGeom>
          <a:noFill/>
        </p:spPr>
        <p:txBody>
          <a:bodyPr wrap="square" rtlCol="0">
            <a:spAutoFit/>
          </a:bodyPr>
          <a:lstStyle/>
          <a:p>
            <a:r>
              <a:rPr lang="en-US" dirty="0" smtClean="0"/>
              <a:t>Resolution and Depth are important</a:t>
            </a:r>
            <a:endParaRPr lang="en-US" dirty="0"/>
          </a:p>
        </p:txBody>
      </p:sp>
    </p:spTree>
    <p:extLst>
      <p:ext uri="{BB962C8B-B14F-4D97-AF65-F5344CB8AC3E}">
        <p14:creationId xmlns:p14="http://schemas.microsoft.com/office/powerpoint/2010/main" val="676198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4" grpId="0"/>
      <p:bldP spid="6" grpId="0" animBg="1"/>
      <p:bldP spid="2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oogle Shape;203;p21"/>
          <p:cNvSpPr txBox="1">
            <a:spLocks/>
          </p:cNvSpPr>
          <p:nvPr/>
        </p:nvSpPr>
        <p:spPr>
          <a:xfrm>
            <a:off x="8484703" y="129514"/>
            <a:ext cx="3565999" cy="2509286"/>
          </a:xfrm>
          <a:prstGeom prst="rect">
            <a:avLst/>
          </a:prstGeom>
          <a:noFill/>
          <a:ln>
            <a:solidFill>
              <a:srgbClr val="7030A0"/>
            </a:solidFill>
          </a:ln>
        </p:spPr>
        <p:txBody>
          <a:bodyPr spcFirstLastPara="1" wrap="square" lIns="91425" tIns="91425" rIns="91425" bIns="91425" anchor="t" anchorCtr="0">
            <a:normAutofit fontScale="92500" lnSpcReduction="10000"/>
          </a:bodyPr>
          <a:lstStyle>
            <a:defPPr marR="0" lvl="0" algn="l" rtl="0">
              <a:lnSpc>
                <a:spcPct val="100000"/>
              </a:lnSpc>
              <a:spcBef>
                <a:spcPts val="0"/>
              </a:spcBef>
              <a:spcAft>
                <a:spcPts val="0"/>
              </a:spcAft>
            </a:defPPr>
            <a:lvl1pPr marL="457200" marR="0" lvl="0" indent="-311150" algn="l" rtl="0">
              <a:lnSpc>
                <a:spcPct val="115000"/>
              </a:lnSpc>
              <a:spcBef>
                <a:spcPts val="0"/>
              </a:spcBef>
              <a:spcAft>
                <a:spcPts val="0"/>
              </a:spcAft>
              <a:buClr>
                <a:schemeClr val="accent1"/>
              </a:buClr>
              <a:buSzPts val="1300"/>
              <a:buFont typeface="Lato"/>
              <a:buChar char="●"/>
              <a:defRPr sz="1300" b="0" i="0" u="none" strike="noStrike" cap="none">
                <a:solidFill>
                  <a:schemeClr val="accent1"/>
                </a:solidFill>
                <a:latin typeface="Lato"/>
                <a:ea typeface="Lato"/>
                <a:cs typeface="Lato"/>
                <a:sym typeface="Lato"/>
              </a:defRPr>
            </a:lvl1pPr>
            <a:lvl2pPr marL="914400" marR="0" lvl="1" indent="-298450" algn="l" rtl="0">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2pPr>
            <a:lvl3pPr marL="1371600" marR="0" lvl="2" indent="-298450" algn="l" rtl="0">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3pPr>
            <a:lvl4pPr marL="1828800" marR="0" lvl="3" indent="-298450" algn="l" rtl="0">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4pPr>
            <a:lvl5pPr marL="2286000" marR="0" lvl="4" indent="-298450" algn="l" rtl="0">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5pPr>
            <a:lvl6pPr marL="2743200" marR="0" lvl="5" indent="-298450" algn="l" rtl="0">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6pPr>
            <a:lvl7pPr marL="3200400" marR="0" lvl="6" indent="-298450" algn="l" rtl="0">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7pPr>
            <a:lvl8pPr marL="3657600" marR="0" lvl="7" indent="-298450" algn="l" rtl="0">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8pPr>
            <a:lvl9pPr marL="4114800" marR="0" lvl="8" indent="-298450" algn="l" rtl="0">
              <a:lnSpc>
                <a:spcPct val="115000"/>
              </a:lnSpc>
              <a:spcBef>
                <a:spcPts val="0"/>
              </a:spcBef>
              <a:spcAft>
                <a:spcPts val="0"/>
              </a:spcAft>
              <a:buClr>
                <a:schemeClr val="accent1"/>
              </a:buClr>
              <a:buSzPts val="1100"/>
              <a:buFont typeface="Lato"/>
              <a:buChar char="■"/>
              <a:defRPr sz="1100" b="0" i="0" u="none" strike="noStrike" cap="none">
                <a:solidFill>
                  <a:schemeClr val="accent1"/>
                </a:solidFill>
                <a:latin typeface="Lato"/>
                <a:ea typeface="Lato"/>
                <a:cs typeface="Lato"/>
                <a:sym typeface="Lato"/>
              </a:defRPr>
            </a:lvl9pPr>
          </a:lstStyle>
          <a:p>
            <a:pPr marL="0" marR="0" lvl="0" indent="0" algn="l" defTabSz="914400" rtl="0" eaLnBrk="1" fontAlgn="auto" latinLnBrk="0" hangingPunct="1">
              <a:lnSpc>
                <a:spcPct val="115000"/>
              </a:lnSpc>
              <a:spcBef>
                <a:spcPts val="0"/>
              </a:spcBef>
              <a:spcAft>
                <a:spcPts val="0"/>
              </a:spcAft>
              <a:buClr>
                <a:srgbClr val="595959"/>
              </a:buClr>
              <a:buSzPts val="1300"/>
              <a:buFont typeface="Lato"/>
              <a:buNone/>
              <a:tabLst/>
              <a:defRPr/>
            </a:pPr>
            <a:r>
              <a:rPr kumimoji="0" lang="en-US" sz="1300" b="1" i="0" u="sng" strike="noStrike" kern="0" cap="none" spc="0" normalizeH="0" baseline="0" noProof="0" dirty="0" smtClean="0">
                <a:ln>
                  <a:noFill/>
                </a:ln>
                <a:solidFill>
                  <a:srgbClr val="595959"/>
                </a:solidFill>
                <a:effectLst/>
                <a:uLnTx/>
                <a:uFillTx/>
                <a:latin typeface="Lato"/>
                <a:sym typeface="Lato"/>
              </a:rPr>
              <a:t>Lutetium–yttrium </a:t>
            </a:r>
            <a:r>
              <a:rPr kumimoji="0" lang="en-US" sz="1300" b="1" i="0" u="sng" strike="noStrike" kern="0" cap="none" spc="0" normalizeH="0" baseline="0" noProof="0" dirty="0" err="1" smtClean="0">
                <a:ln>
                  <a:noFill/>
                </a:ln>
                <a:solidFill>
                  <a:srgbClr val="595959"/>
                </a:solidFill>
                <a:effectLst/>
                <a:uLnTx/>
                <a:uFillTx/>
                <a:latin typeface="Lato"/>
                <a:sym typeface="Lato"/>
              </a:rPr>
              <a:t>oxyorthosilicate</a:t>
            </a:r>
            <a:r>
              <a:rPr kumimoji="0" lang="en-US" sz="1300" b="1" i="0" u="sng" strike="noStrike" kern="0" cap="none" spc="0" normalizeH="0" baseline="0" noProof="0" dirty="0" smtClean="0">
                <a:ln>
                  <a:noFill/>
                </a:ln>
                <a:solidFill>
                  <a:srgbClr val="595959"/>
                </a:solidFill>
                <a:effectLst/>
                <a:uLnTx/>
                <a:uFillTx/>
                <a:latin typeface="Lato"/>
                <a:sym typeface="Lato"/>
              </a:rPr>
              <a:t> (LYSO):</a:t>
            </a:r>
          </a:p>
          <a:p>
            <a:pPr marL="457200" marR="0" lvl="0" indent="-311150" algn="l" defTabSz="914400" rtl="0" eaLnBrk="1" fontAlgn="auto" latinLnBrk="0" hangingPunct="1">
              <a:lnSpc>
                <a:spcPct val="115000"/>
              </a:lnSpc>
              <a:spcBef>
                <a:spcPts val="0"/>
              </a:spcBef>
              <a:spcAft>
                <a:spcPts val="0"/>
              </a:spcAft>
              <a:buClr>
                <a:srgbClr val="666666"/>
              </a:buClr>
              <a:buSzPts val="1300"/>
              <a:buFont typeface="Lato"/>
              <a:buChar char="●"/>
              <a:tabLst/>
              <a:defRPr/>
            </a:pPr>
            <a:r>
              <a:rPr kumimoji="0" lang="en-US" sz="1300" b="0" i="0" u="none" strike="noStrike" kern="0" cap="none" spc="0" normalizeH="0" baseline="0" noProof="0" dirty="0" smtClean="0">
                <a:ln>
                  <a:noFill/>
                </a:ln>
                <a:solidFill>
                  <a:srgbClr val="666666"/>
                </a:solidFill>
                <a:effectLst/>
                <a:uLnTx/>
                <a:uFillTx/>
                <a:latin typeface="Lato"/>
                <a:sym typeface="Lato"/>
              </a:rPr>
              <a:t>By weight:</a:t>
            </a:r>
            <a:r>
              <a:rPr kumimoji="0" lang="en-US" sz="1300" b="0" i="0" u="none" strike="noStrike" kern="0" cap="none" spc="0" normalizeH="0" noProof="0" dirty="0" smtClean="0">
                <a:ln>
                  <a:noFill/>
                </a:ln>
                <a:solidFill>
                  <a:srgbClr val="666666"/>
                </a:solidFill>
                <a:effectLst/>
                <a:uLnTx/>
                <a:uFillTx/>
                <a:latin typeface="Lato"/>
                <a:sym typeface="Lato"/>
              </a:rPr>
              <a:t> </a:t>
            </a:r>
            <a:r>
              <a:rPr kumimoji="0" lang="en-US" sz="1100" b="0" i="0" u="none" strike="noStrike" kern="0" cap="none" spc="0" normalizeH="0" baseline="0" noProof="0" dirty="0" smtClean="0">
                <a:ln>
                  <a:noFill/>
                </a:ln>
                <a:solidFill>
                  <a:srgbClr val="666666"/>
                </a:solidFill>
                <a:effectLst/>
                <a:uLnTx/>
                <a:uFillTx/>
                <a:latin typeface="Lato"/>
                <a:sym typeface="Lato"/>
              </a:rPr>
              <a:t>72% Lutetium,</a:t>
            </a:r>
            <a:r>
              <a:rPr kumimoji="0" lang="en-US" sz="1100" b="0" i="0" u="none" strike="noStrike" kern="0" cap="none" spc="0" normalizeH="0" noProof="0" dirty="0" smtClean="0">
                <a:ln>
                  <a:noFill/>
                </a:ln>
                <a:solidFill>
                  <a:srgbClr val="666666"/>
                </a:solidFill>
                <a:effectLst/>
                <a:uLnTx/>
                <a:uFillTx/>
                <a:latin typeface="Lato"/>
                <a:sym typeface="Lato"/>
              </a:rPr>
              <a:t> </a:t>
            </a:r>
            <a:r>
              <a:rPr kumimoji="0" lang="en-US" sz="1100" b="0" i="0" u="none" strike="noStrike" kern="0" cap="none" spc="0" normalizeH="0" baseline="0" noProof="0" dirty="0" smtClean="0">
                <a:ln>
                  <a:noFill/>
                </a:ln>
                <a:solidFill>
                  <a:srgbClr val="666666"/>
                </a:solidFill>
                <a:effectLst/>
                <a:uLnTx/>
                <a:uFillTx/>
                <a:latin typeface="Lato"/>
                <a:sym typeface="Lato"/>
              </a:rPr>
              <a:t>17% Oxygen,</a:t>
            </a:r>
            <a:r>
              <a:rPr kumimoji="0" lang="en-US" sz="1100" b="0" i="0" u="none" strike="noStrike" kern="0" cap="none" spc="0" normalizeH="0" noProof="0" dirty="0" smtClean="0">
                <a:ln>
                  <a:noFill/>
                </a:ln>
                <a:solidFill>
                  <a:srgbClr val="666666"/>
                </a:solidFill>
                <a:effectLst/>
                <a:uLnTx/>
                <a:uFillTx/>
                <a:latin typeface="Lato"/>
                <a:sym typeface="Lato"/>
              </a:rPr>
              <a:t> </a:t>
            </a:r>
            <a:r>
              <a:rPr kumimoji="0" lang="en-US" sz="1100" b="0" i="0" u="none" strike="noStrike" kern="0" cap="none" spc="0" normalizeH="0" baseline="0" noProof="0" dirty="0" smtClean="0">
                <a:ln>
                  <a:noFill/>
                </a:ln>
                <a:solidFill>
                  <a:srgbClr val="666666"/>
                </a:solidFill>
                <a:effectLst/>
                <a:uLnTx/>
                <a:uFillTx/>
                <a:latin typeface="Lato"/>
                <a:sym typeface="Lato"/>
              </a:rPr>
              <a:t>6% Silicon,</a:t>
            </a:r>
            <a:r>
              <a:rPr kumimoji="0" lang="en-US" sz="1100" b="0" i="0" u="none" strike="noStrike" kern="0" cap="none" spc="0" normalizeH="0" noProof="0" dirty="0" smtClean="0">
                <a:ln>
                  <a:noFill/>
                </a:ln>
                <a:solidFill>
                  <a:srgbClr val="666666"/>
                </a:solidFill>
                <a:effectLst/>
                <a:uLnTx/>
                <a:uFillTx/>
                <a:latin typeface="Lato"/>
                <a:sym typeface="Lato"/>
              </a:rPr>
              <a:t> </a:t>
            </a:r>
            <a:r>
              <a:rPr kumimoji="0" lang="en-US" sz="1100" b="1" i="0" u="none" strike="noStrike" kern="0" cap="none" spc="0" normalizeH="0" baseline="0" noProof="0" dirty="0" smtClean="0">
                <a:ln>
                  <a:noFill/>
                </a:ln>
                <a:solidFill>
                  <a:srgbClr val="0070C0"/>
                </a:solidFill>
                <a:effectLst/>
                <a:uLnTx/>
                <a:uFillTx/>
                <a:latin typeface="Lato"/>
                <a:sym typeface="Lato"/>
              </a:rPr>
              <a:t>3% Cerium (dopant)</a:t>
            </a:r>
            <a:r>
              <a:rPr kumimoji="0" lang="en-US" sz="1100" b="0" i="0" u="none" strike="noStrike" kern="0" cap="none" spc="0" normalizeH="0" baseline="0" noProof="0" dirty="0" smtClean="0">
                <a:ln>
                  <a:noFill/>
                </a:ln>
                <a:solidFill>
                  <a:srgbClr val="666666"/>
                </a:solidFill>
                <a:effectLst/>
                <a:uLnTx/>
                <a:uFillTx/>
                <a:latin typeface="Lato"/>
                <a:sym typeface="Lato"/>
              </a:rPr>
              <a:t>,</a:t>
            </a:r>
            <a:r>
              <a:rPr kumimoji="0" lang="en-US" sz="1100" b="0" i="0" u="none" strike="noStrike" kern="0" cap="none" spc="0" normalizeH="0" noProof="0" dirty="0" smtClean="0">
                <a:ln>
                  <a:noFill/>
                </a:ln>
                <a:solidFill>
                  <a:srgbClr val="666666"/>
                </a:solidFill>
                <a:effectLst/>
                <a:uLnTx/>
                <a:uFillTx/>
                <a:latin typeface="Lato"/>
                <a:sym typeface="Lato"/>
              </a:rPr>
              <a:t> </a:t>
            </a:r>
            <a:r>
              <a:rPr kumimoji="0" lang="en-US" sz="1100" b="0" i="0" u="none" strike="noStrike" kern="0" cap="none" spc="0" normalizeH="0" baseline="0" noProof="0" dirty="0" smtClean="0">
                <a:ln>
                  <a:noFill/>
                </a:ln>
                <a:solidFill>
                  <a:srgbClr val="666666"/>
                </a:solidFill>
                <a:effectLst/>
                <a:uLnTx/>
                <a:uFillTx/>
                <a:latin typeface="Lato"/>
                <a:sym typeface="Lato"/>
              </a:rPr>
              <a:t>2% Yttrium</a:t>
            </a:r>
          </a:p>
          <a:p>
            <a:pPr marL="457200" marR="0" lvl="0" indent="-311150" algn="l" defTabSz="914400" rtl="0" eaLnBrk="1" fontAlgn="auto" latinLnBrk="0" hangingPunct="1">
              <a:lnSpc>
                <a:spcPct val="115000"/>
              </a:lnSpc>
              <a:spcBef>
                <a:spcPts val="0"/>
              </a:spcBef>
              <a:spcAft>
                <a:spcPts val="0"/>
              </a:spcAft>
              <a:buClr>
                <a:srgbClr val="666666"/>
              </a:buClr>
              <a:buSzPts val="1300"/>
              <a:buFont typeface="Lato"/>
              <a:buChar char="●"/>
              <a:tabLst/>
              <a:defRPr/>
            </a:pPr>
            <a:r>
              <a:rPr lang="en-US" b="1" kern="0" dirty="0" smtClean="0">
                <a:solidFill>
                  <a:srgbClr val="FF0000"/>
                </a:solidFill>
              </a:rPr>
              <a:t>X</a:t>
            </a:r>
            <a:r>
              <a:rPr lang="en-US" b="1" kern="0" baseline="-25000" dirty="0" smtClean="0">
                <a:solidFill>
                  <a:srgbClr val="FF0000"/>
                </a:solidFill>
              </a:rPr>
              <a:t>0</a:t>
            </a:r>
            <a:r>
              <a:rPr lang="en-US" b="1" kern="0" dirty="0" smtClean="0">
                <a:solidFill>
                  <a:srgbClr val="FF0000"/>
                </a:solidFill>
              </a:rPr>
              <a:t> = </a:t>
            </a:r>
            <a:r>
              <a:rPr kumimoji="0" lang="en-US" sz="1300" b="1" i="0" u="none" strike="noStrike" kern="0" cap="none" spc="0" normalizeH="0" baseline="0" noProof="0" dirty="0" smtClean="0">
                <a:ln>
                  <a:noFill/>
                </a:ln>
                <a:solidFill>
                  <a:srgbClr val="FF0000"/>
                </a:solidFill>
                <a:effectLst/>
                <a:uLnTx/>
                <a:uFillTx/>
                <a:sym typeface="Lato"/>
              </a:rPr>
              <a:t>1.14</a:t>
            </a:r>
            <a:r>
              <a:rPr kumimoji="0" lang="en-US" sz="1300" b="1" i="0" u="none" strike="noStrike" kern="0" cap="none" spc="0" normalizeH="0" noProof="0" dirty="0" smtClean="0">
                <a:ln>
                  <a:noFill/>
                </a:ln>
                <a:solidFill>
                  <a:srgbClr val="FF0000"/>
                </a:solidFill>
                <a:effectLst/>
                <a:uLnTx/>
                <a:uFillTx/>
                <a:sym typeface="Lato"/>
              </a:rPr>
              <a:t> cm </a:t>
            </a:r>
            <a:r>
              <a:rPr kumimoji="0" lang="en-US" sz="1300" b="0" i="0" u="none" strike="noStrike" kern="0" cap="none" spc="0" normalizeH="0" baseline="0" noProof="0" dirty="0" smtClean="0">
                <a:ln>
                  <a:noFill/>
                </a:ln>
                <a:solidFill>
                  <a:srgbClr val="666666"/>
                </a:solidFill>
                <a:effectLst/>
                <a:uLnTx/>
                <a:uFillTx/>
                <a:latin typeface="Lato"/>
                <a:sym typeface="Lato"/>
              </a:rPr>
              <a:t>, R</a:t>
            </a:r>
            <a:r>
              <a:rPr kumimoji="0" lang="en-US" sz="1300" b="0" i="0" u="none" strike="noStrike" kern="0" cap="none" spc="0" normalizeH="0" baseline="-25000" noProof="0" dirty="0" smtClean="0">
                <a:ln>
                  <a:noFill/>
                </a:ln>
                <a:solidFill>
                  <a:srgbClr val="666666"/>
                </a:solidFill>
                <a:effectLst/>
                <a:uLnTx/>
                <a:uFillTx/>
                <a:latin typeface="Lato"/>
                <a:sym typeface="Lato"/>
              </a:rPr>
              <a:t>M</a:t>
            </a:r>
            <a:r>
              <a:rPr kumimoji="0" lang="en-US" sz="1300" b="0" i="0" u="none" strike="noStrike" kern="0" cap="none" spc="0" normalizeH="0" baseline="0" noProof="0" dirty="0" smtClean="0">
                <a:ln>
                  <a:noFill/>
                </a:ln>
                <a:solidFill>
                  <a:srgbClr val="666666"/>
                </a:solidFill>
                <a:effectLst/>
                <a:uLnTx/>
                <a:uFillTx/>
                <a:latin typeface="Lato"/>
                <a:sym typeface="Lato"/>
              </a:rPr>
              <a:t> = 2.07 cm</a:t>
            </a:r>
          </a:p>
          <a:p>
            <a:pPr marL="457200" marR="0" lvl="0" indent="-311150" algn="l" defTabSz="914400" rtl="0" eaLnBrk="1" fontAlgn="auto" latinLnBrk="0" hangingPunct="1">
              <a:lnSpc>
                <a:spcPct val="115000"/>
              </a:lnSpc>
              <a:spcBef>
                <a:spcPts val="0"/>
              </a:spcBef>
              <a:spcAft>
                <a:spcPts val="0"/>
              </a:spcAft>
              <a:buClr>
                <a:srgbClr val="666666"/>
              </a:buClr>
              <a:buSzPts val="1300"/>
              <a:buFont typeface="Lato"/>
              <a:buChar char="●"/>
              <a:tabLst/>
              <a:defRPr/>
            </a:pPr>
            <a:r>
              <a:rPr lang="en-US" kern="0" dirty="0" smtClean="0">
                <a:solidFill>
                  <a:srgbClr val="666666"/>
                </a:solidFill>
              </a:rPr>
              <a:t>Decay time = </a:t>
            </a:r>
            <a:r>
              <a:rPr kumimoji="0" lang="en-US" sz="1300" b="1" i="0" u="none" strike="noStrike" kern="0" cap="none" spc="0" normalizeH="0" baseline="0" noProof="0" dirty="0" smtClean="0">
                <a:ln>
                  <a:noFill/>
                </a:ln>
                <a:solidFill>
                  <a:srgbClr val="FF0000"/>
                </a:solidFill>
                <a:effectLst/>
                <a:uLnTx/>
                <a:uFillTx/>
                <a:latin typeface="Lato"/>
                <a:sym typeface="Lato"/>
              </a:rPr>
              <a:t>40 ns</a:t>
            </a:r>
          </a:p>
          <a:p>
            <a:pPr marL="457200" marR="0" lvl="0" indent="-311150" algn="l" defTabSz="914400" rtl="0" eaLnBrk="1" fontAlgn="auto" latinLnBrk="0" hangingPunct="1">
              <a:lnSpc>
                <a:spcPct val="115000"/>
              </a:lnSpc>
              <a:spcBef>
                <a:spcPts val="0"/>
              </a:spcBef>
              <a:spcAft>
                <a:spcPts val="0"/>
              </a:spcAft>
              <a:buClr>
                <a:srgbClr val="666666"/>
              </a:buClr>
              <a:buSzPts val="1300"/>
              <a:buFont typeface="Lato"/>
              <a:buChar char="●"/>
              <a:tabLst/>
              <a:defRPr/>
            </a:pPr>
            <a:r>
              <a:rPr lang="en-US" kern="0" dirty="0" smtClean="0">
                <a:solidFill>
                  <a:srgbClr val="666666"/>
                </a:solidFill>
              </a:rPr>
              <a:t>Light yield </a:t>
            </a:r>
            <a:r>
              <a:rPr kumimoji="0" lang="en-US" sz="1300" b="1" i="0" u="none" strike="noStrike" kern="0" cap="none" spc="0" normalizeH="0" baseline="0" noProof="0" dirty="0" smtClean="0">
                <a:ln>
                  <a:noFill/>
                </a:ln>
                <a:solidFill>
                  <a:srgbClr val="FF0000"/>
                </a:solidFill>
                <a:effectLst/>
                <a:uLnTx/>
                <a:uFillTx/>
                <a:sym typeface="Lato"/>
              </a:rPr>
              <a:t>30,000</a:t>
            </a:r>
            <a:r>
              <a:rPr kumimoji="0" lang="en-US" sz="1300" b="1" i="0" u="none" strike="noStrike" kern="0" cap="none" spc="0" normalizeH="0" noProof="0" dirty="0" smtClean="0">
                <a:ln>
                  <a:noFill/>
                </a:ln>
                <a:solidFill>
                  <a:srgbClr val="FF0000"/>
                </a:solidFill>
                <a:effectLst/>
                <a:uLnTx/>
                <a:uFillTx/>
                <a:sym typeface="Lato"/>
              </a:rPr>
              <a:t> </a:t>
            </a:r>
            <a:r>
              <a:rPr lang="en-US" b="1" kern="0" dirty="0" smtClean="0">
                <a:solidFill>
                  <a:srgbClr val="FF0000"/>
                </a:solidFill>
                <a:latin typeface="Symbol" panose="05050102010706020507" pitchFamily="18" charset="2"/>
              </a:rPr>
              <a:t>g</a:t>
            </a:r>
            <a:r>
              <a:rPr kumimoji="0" lang="en-US" sz="1300" b="1" i="0" u="none" strike="noStrike" kern="0" cap="none" spc="0" normalizeH="0" baseline="0" noProof="0" dirty="0" smtClean="0">
                <a:ln>
                  <a:noFill/>
                </a:ln>
                <a:solidFill>
                  <a:srgbClr val="FF0000"/>
                </a:solidFill>
                <a:effectLst/>
                <a:uLnTx/>
                <a:uFillTx/>
                <a:sym typeface="Lato"/>
              </a:rPr>
              <a:t>/MeV</a:t>
            </a:r>
          </a:p>
          <a:p>
            <a:pPr marL="457200" marR="0" lvl="0" indent="-311150" algn="l" defTabSz="914400" rtl="0" eaLnBrk="1" fontAlgn="auto" latinLnBrk="0" hangingPunct="1">
              <a:lnSpc>
                <a:spcPct val="115000"/>
              </a:lnSpc>
              <a:spcBef>
                <a:spcPts val="0"/>
              </a:spcBef>
              <a:spcAft>
                <a:spcPts val="0"/>
              </a:spcAft>
              <a:buClr>
                <a:srgbClr val="666666"/>
              </a:buClr>
              <a:buSzPts val="1300"/>
              <a:buFont typeface="Lato"/>
              <a:buChar char="●"/>
              <a:tabLst/>
              <a:defRPr/>
            </a:pPr>
            <a:r>
              <a:rPr lang="en-US" kern="0" dirty="0" err="1" smtClean="0">
                <a:solidFill>
                  <a:srgbClr val="666666"/>
                </a:solidFill>
                <a:latin typeface="Symbol" panose="05050102010706020507" pitchFamily="18" charset="2"/>
              </a:rPr>
              <a:t>l</a:t>
            </a:r>
            <a:r>
              <a:rPr lang="en-US" kern="0" baseline="-25000" dirty="0" err="1" smtClean="0">
                <a:solidFill>
                  <a:srgbClr val="666666"/>
                </a:solidFill>
              </a:rPr>
              <a:t>peak</a:t>
            </a:r>
            <a:r>
              <a:rPr lang="en-US" kern="0" dirty="0" smtClean="0">
                <a:solidFill>
                  <a:srgbClr val="666666"/>
                </a:solidFill>
              </a:rPr>
              <a:t> 420 nm -&gt; conventional PMTs</a:t>
            </a:r>
            <a:endParaRPr kumimoji="0" lang="en-US" sz="1300" b="0" i="0" u="none" strike="noStrike" kern="0" cap="none" spc="0" normalizeH="0" baseline="0" noProof="0" dirty="0" smtClean="0">
              <a:ln>
                <a:noFill/>
              </a:ln>
              <a:solidFill>
                <a:srgbClr val="666666"/>
              </a:solidFill>
              <a:effectLst/>
              <a:uLnTx/>
              <a:uFillTx/>
              <a:latin typeface="Lato"/>
              <a:sym typeface="Lato"/>
            </a:endParaRPr>
          </a:p>
          <a:p>
            <a:pPr marL="457200" marR="0" lvl="0" indent="-311150" algn="l" defTabSz="914400" rtl="0" eaLnBrk="1" fontAlgn="auto" latinLnBrk="0" hangingPunct="1">
              <a:lnSpc>
                <a:spcPct val="115000"/>
              </a:lnSpc>
              <a:spcBef>
                <a:spcPts val="0"/>
              </a:spcBef>
              <a:spcAft>
                <a:spcPts val="0"/>
              </a:spcAft>
              <a:buClr>
                <a:srgbClr val="666666"/>
              </a:buClr>
              <a:buSzPts val="1300"/>
              <a:buFont typeface="Lato"/>
              <a:buChar char="●"/>
              <a:tabLst/>
              <a:defRPr/>
            </a:pPr>
            <a:r>
              <a:rPr kumimoji="0" lang="en-US" sz="1300" b="0" i="0" u="none" strike="noStrike" kern="0" cap="none" spc="0" normalizeH="0" baseline="0" noProof="0" dirty="0" smtClean="0">
                <a:ln>
                  <a:noFill/>
                </a:ln>
                <a:solidFill>
                  <a:srgbClr val="666666"/>
                </a:solidFill>
                <a:effectLst/>
                <a:uLnTx/>
                <a:uFillTx/>
                <a:latin typeface="Lato"/>
                <a:sym typeface="Lato"/>
              </a:rPr>
              <a:t>Radioactive (&lt; 1 MeV constant rumble)</a:t>
            </a:r>
          </a:p>
          <a:p>
            <a:pPr marL="457200" marR="0" lvl="0" indent="-311150" algn="l" defTabSz="914400" rtl="0" eaLnBrk="1" fontAlgn="auto" latinLnBrk="0" hangingPunct="1">
              <a:lnSpc>
                <a:spcPct val="115000"/>
              </a:lnSpc>
              <a:spcBef>
                <a:spcPts val="0"/>
              </a:spcBef>
              <a:spcAft>
                <a:spcPts val="0"/>
              </a:spcAft>
              <a:buClr>
                <a:srgbClr val="666666"/>
              </a:buClr>
              <a:buSzPts val="1300"/>
              <a:buFont typeface="Lato"/>
              <a:buChar char="●"/>
              <a:tabLst/>
              <a:defRPr/>
            </a:pPr>
            <a:r>
              <a:rPr lang="en-US" kern="0" dirty="0" smtClean="0">
                <a:solidFill>
                  <a:srgbClr val="666666"/>
                </a:solidFill>
              </a:rPr>
              <a:t>Non hygroscopic</a:t>
            </a:r>
          </a:p>
          <a:p>
            <a:pPr marL="457200" marR="0" lvl="0" indent="-311150" algn="l" defTabSz="914400" rtl="0" eaLnBrk="1" fontAlgn="auto" latinLnBrk="0" hangingPunct="1">
              <a:lnSpc>
                <a:spcPct val="115000"/>
              </a:lnSpc>
              <a:spcBef>
                <a:spcPts val="0"/>
              </a:spcBef>
              <a:spcAft>
                <a:spcPts val="0"/>
              </a:spcAft>
              <a:buClr>
                <a:srgbClr val="666666"/>
              </a:buClr>
              <a:buSzPts val="1300"/>
              <a:buFont typeface="Lato"/>
              <a:buChar char="●"/>
              <a:tabLst/>
              <a:defRPr/>
            </a:pPr>
            <a:r>
              <a:rPr lang="en-US" kern="0" dirty="0" smtClean="0">
                <a:solidFill>
                  <a:srgbClr val="666666"/>
                </a:solidFill>
              </a:rPr>
              <a:t>No Temp dependence</a:t>
            </a:r>
          </a:p>
          <a:p>
            <a:pPr marL="457200" marR="0" lvl="0" indent="-311150" algn="l" defTabSz="914400" rtl="0" eaLnBrk="1" fontAlgn="auto" latinLnBrk="0" hangingPunct="1">
              <a:lnSpc>
                <a:spcPct val="115000"/>
              </a:lnSpc>
              <a:spcBef>
                <a:spcPts val="0"/>
              </a:spcBef>
              <a:spcAft>
                <a:spcPts val="0"/>
              </a:spcAft>
              <a:buClr>
                <a:srgbClr val="666666"/>
              </a:buClr>
              <a:buSzPts val="1300"/>
              <a:buFont typeface="Lato"/>
              <a:buChar char="●"/>
              <a:tabLst/>
              <a:defRPr/>
            </a:pPr>
            <a:r>
              <a:rPr kumimoji="0" lang="en-US" sz="1300" b="0" i="0" u="none" strike="noStrike" kern="0" cap="none" spc="0" normalizeH="0" baseline="0" noProof="0" dirty="0" smtClean="0">
                <a:ln>
                  <a:noFill/>
                </a:ln>
                <a:solidFill>
                  <a:srgbClr val="666666"/>
                </a:solidFill>
                <a:effectLst/>
                <a:uLnTx/>
                <a:uFillTx/>
                <a:latin typeface="Lato"/>
                <a:sym typeface="Lato"/>
              </a:rPr>
              <a:t>n = 1.82</a:t>
            </a:r>
          </a:p>
          <a:p>
            <a:pPr marL="457200" marR="0" lvl="0" indent="-311150" algn="l" defTabSz="914400" rtl="0" eaLnBrk="1" fontAlgn="auto" latinLnBrk="0" hangingPunct="1">
              <a:lnSpc>
                <a:spcPct val="115000"/>
              </a:lnSpc>
              <a:spcBef>
                <a:spcPts val="0"/>
              </a:spcBef>
              <a:spcAft>
                <a:spcPts val="0"/>
              </a:spcAft>
              <a:buClr>
                <a:srgbClr val="666666"/>
              </a:buClr>
              <a:buSzPts val="1300"/>
              <a:buFont typeface="Lato"/>
              <a:buChar char="●"/>
              <a:tabLst/>
              <a:defRPr/>
            </a:pPr>
            <a:r>
              <a:rPr lang="en-US" kern="0" dirty="0" smtClean="0">
                <a:solidFill>
                  <a:srgbClr val="7030A0"/>
                </a:solidFill>
              </a:rPr>
              <a:t>Not so cheap … </a:t>
            </a:r>
            <a:r>
              <a:rPr lang="en-US" kern="0" dirty="0" smtClean="0">
                <a:solidFill>
                  <a:srgbClr val="7030A0"/>
                </a:solidFill>
                <a:sym typeface="Wingdings" panose="05000000000000000000" pitchFamily="2" charset="2"/>
              </a:rPr>
              <a:t></a:t>
            </a:r>
            <a:endParaRPr kumimoji="0" lang="en-US" sz="1300" b="0" i="0" u="none" strike="noStrike" kern="0" cap="none" spc="0" normalizeH="0" baseline="0" noProof="0" dirty="0">
              <a:ln>
                <a:noFill/>
              </a:ln>
              <a:solidFill>
                <a:srgbClr val="7030A0"/>
              </a:solidFill>
              <a:effectLst/>
              <a:uLnTx/>
              <a:uFillTx/>
              <a:sym typeface="Lato"/>
            </a:endParaRPr>
          </a:p>
        </p:txBody>
      </p:sp>
      <p:sp>
        <p:nvSpPr>
          <p:cNvPr id="8" name="Title 7"/>
          <p:cNvSpPr>
            <a:spLocks noGrp="1"/>
          </p:cNvSpPr>
          <p:nvPr>
            <p:ph type="title"/>
          </p:nvPr>
        </p:nvSpPr>
        <p:spPr>
          <a:xfrm>
            <a:off x="726004" y="129514"/>
            <a:ext cx="8092627" cy="639032"/>
          </a:xfrm>
        </p:spPr>
        <p:txBody>
          <a:bodyPr>
            <a:normAutofit fontScale="90000"/>
          </a:bodyPr>
          <a:lstStyle/>
          <a:p>
            <a:r>
              <a:rPr lang="en-US" b="1" dirty="0" smtClean="0"/>
              <a:t>What material might work?</a:t>
            </a:r>
            <a:endParaRPr lang="en-US" b="1" dirty="0"/>
          </a:p>
        </p:txBody>
      </p:sp>
      <p:sp>
        <p:nvSpPr>
          <p:cNvPr id="9" name="Content Placeholder 8"/>
          <p:cNvSpPr>
            <a:spLocks noGrp="1"/>
          </p:cNvSpPr>
          <p:nvPr>
            <p:ph idx="1"/>
          </p:nvPr>
        </p:nvSpPr>
        <p:spPr>
          <a:xfrm>
            <a:off x="810151" y="1000711"/>
            <a:ext cx="6448951" cy="5540334"/>
          </a:xfrm>
        </p:spPr>
        <p:txBody>
          <a:bodyPr>
            <a:normAutofit fontScale="92500" lnSpcReduction="10000"/>
          </a:bodyPr>
          <a:lstStyle/>
          <a:p>
            <a:r>
              <a:rPr lang="en-US" dirty="0" smtClean="0">
                <a:solidFill>
                  <a:srgbClr val="0070C0"/>
                </a:solidFill>
              </a:rPr>
              <a:t>LXe</a:t>
            </a:r>
            <a:r>
              <a:rPr lang="en-US" dirty="0" smtClean="0"/>
              <a:t> (used in MEG II) has excellent properties, but cannot be segmented</a:t>
            </a:r>
          </a:p>
          <a:p>
            <a:endParaRPr lang="en-US" dirty="0">
              <a:solidFill>
                <a:srgbClr val="0070C0"/>
              </a:solidFill>
            </a:endParaRPr>
          </a:p>
          <a:p>
            <a:r>
              <a:rPr lang="en-US" dirty="0" smtClean="0">
                <a:solidFill>
                  <a:srgbClr val="0070C0"/>
                </a:solidFill>
              </a:rPr>
              <a:t>LYSO </a:t>
            </a:r>
            <a:r>
              <a:rPr lang="en-US" dirty="0" smtClean="0">
                <a:solidFill>
                  <a:srgbClr val="0070C0"/>
                </a:solidFill>
              </a:rPr>
              <a:t>crystals</a:t>
            </a:r>
            <a:r>
              <a:rPr lang="en-US" dirty="0" smtClean="0">
                <a:solidFill>
                  <a:srgbClr val="0070C0"/>
                </a:solidFill>
              </a:rPr>
              <a:t> </a:t>
            </a:r>
            <a:r>
              <a:rPr lang="en-US" dirty="0" smtClean="0"/>
              <a:t>look promising, but no one has yet achieved needed resolution</a:t>
            </a:r>
          </a:p>
          <a:p>
            <a:endParaRPr lang="en-US" dirty="0"/>
          </a:p>
          <a:p>
            <a:r>
              <a:rPr lang="en-US" b="1" dirty="0" smtClean="0">
                <a:solidFill>
                  <a:srgbClr val="0070C0"/>
                </a:solidFill>
              </a:rPr>
              <a:t>Goal of this R&amp;D</a:t>
            </a:r>
            <a:r>
              <a:rPr lang="en-US" dirty="0" smtClean="0"/>
              <a:t>:  Test newer LYSO formulation with attention to details to achieve the resolution promised by the intrinsic properties.</a:t>
            </a:r>
          </a:p>
          <a:p>
            <a:endParaRPr lang="en-US" dirty="0"/>
          </a:p>
          <a:p>
            <a:r>
              <a:rPr lang="en-US" dirty="0" smtClean="0">
                <a:solidFill>
                  <a:srgbClr val="0070C0"/>
                </a:solidFill>
              </a:rPr>
              <a:t>History</a:t>
            </a:r>
            <a:r>
              <a:rPr lang="en-US" dirty="0" smtClean="0"/>
              <a:t>:  Some arrays tested, obtained 4.5% @70 MeV, which met their goals</a:t>
            </a:r>
          </a:p>
          <a:p>
            <a:pPr lvl="1"/>
            <a:r>
              <a:rPr lang="en-US" dirty="0" smtClean="0"/>
              <a:t>Can we do better?</a:t>
            </a:r>
          </a:p>
          <a:p>
            <a:endParaRPr lang="en-US" dirty="0"/>
          </a:p>
          <a:p>
            <a:pPr marL="0" indent="0">
              <a:buNone/>
            </a:pPr>
            <a:endParaRPr lang="en-US" dirty="0" smtClean="0"/>
          </a:p>
        </p:txBody>
      </p:sp>
      <p:pic>
        <p:nvPicPr>
          <p:cNvPr id="13" name="Google Shape;214;p22"/>
          <p:cNvPicPr preferRelativeResize="0"/>
          <p:nvPr/>
        </p:nvPicPr>
        <p:blipFill rotWithShape="1">
          <a:blip r:embed="rId2">
            <a:alphaModFix/>
          </a:blip>
          <a:srcRect b="51049"/>
          <a:stretch/>
        </p:blipFill>
        <p:spPr>
          <a:xfrm>
            <a:off x="7981418" y="3066739"/>
            <a:ext cx="2353587" cy="1776728"/>
          </a:xfrm>
          <a:prstGeom prst="rect">
            <a:avLst/>
          </a:prstGeom>
          <a:noFill/>
          <a:ln>
            <a:noFill/>
          </a:ln>
        </p:spPr>
      </p:pic>
      <p:pic>
        <p:nvPicPr>
          <p:cNvPr id="14" name="Google Shape;214;p22"/>
          <p:cNvPicPr preferRelativeResize="0"/>
          <p:nvPr/>
        </p:nvPicPr>
        <p:blipFill rotWithShape="1">
          <a:blip r:embed="rId2">
            <a:alphaModFix/>
          </a:blip>
          <a:srcRect t="52488"/>
          <a:stretch/>
        </p:blipFill>
        <p:spPr>
          <a:xfrm>
            <a:off x="7981418" y="4442897"/>
            <a:ext cx="2424840" cy="1776728"/>
          </a:xfrm>
          <a:prstGeom prst="rect">
            <a:avLst/>
          </a:prstGeom>
          <a:noFill/>
          <a:ln>
            <a:noFill/>
          </a:ln>
        </p:spPr>
      </p:pic>
      <p:sp>
        <p:nvSpPr>
          <p:cNvPr id="10" name="TextBox 9"/>
          <p:cNvSpPr txBox="1"/>
          <p:nvPr/>
        </p:nvSpPr>
        <p:spPr>
          <a:xfrm>
            <a:off x="10221934" y="4911082"/>
            <a:ext cx="2111969" cy="369332"/>
          </a:xfrm>
          <a:prstGeom prst="rect">
            <a:avLst/>
          </a:prstGeom>
          <a:noFill/>
        </p:spPr>
        <p:txBody>
          <a:bodyPr wrap="square" rtlCol="0">
            <a:spAutoFit/>
          </a:bodyPr>
          <a:lstStyle/>
          <a:p>
            <a:r>
              <a:rPr lang="en-US" dirty="0" smtClean="0"/>
              <a:t>A test by Mu2e</a:t>
            </a:r>
            <a:endParaRPr lang="en-US" dirty="0"/>
          </a:p>
        </p:txBody>
      </p:sp>
      <p:cxnSp>
        <p:nvCxnSpPr>
          <p:cNvPr id="12" name="Straight Arrow Connector 11"/>
          <p:cNvCxnSpPr/>
          <p:nvPr/>
        </p:nvCxnSpPr>
        <p:spPr>
          <a:xfrm flipV="1">
            <a:off x="6973037" y="1333254"/>
            <a:ext cx="1952687" cy="766916"/>
          </a:xfrm>
          <a:prstGeom prst="straightConnector1">
            <a:avLst/>
          </a:prstGeom>
          <a:ln w="158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16672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46784" y="1148180"/>
            <a:ext cx="5361273" cy="307777"/>
          </a:xfrm>
          <a:prstGeom prst="rect">
            <a:avLst/>
          </a:prstGeom>
        </p:spPr>
        <p:txBody>
          <a:bodyPr wrap="square">
            <a:spAutoFit/>
          </a:bodyPr>
          <a:lstStyle/>
          <a:p>
            <a:pPr fontAlgn="base">
              <a:buFont typeface="Arial" panose="020B0604020202020204" pitchFamily="34" charset="0"/>
              <a:buChar char="•"/>
            </a:pPr>
            <a:endParaRPr lang="en-US" sz="1400" dirty="0">
              <a:solidFill>
                <a:srgbClr val="595959"/>
              </a:solidFill>
              <a:latin typeface="Arial" panose="020B0604020202020204" pitchFamily="34" charset="0"/>
            </a:endParaRPr>
          </a:p>
        </p:txBody>
      </p:sp>
      <p:sp>
        <p:nvSpPr>
          <p:cNvPr id="3" name="Title 2"/>
          <p:cNvSpPr>
            <a:spLocks noGrp="1"/>
          </p:cNvSpPr>
          <p:nvPr>
            <p:ph type="title"/>
          </p:nvPr>
        </p:nvSpPr>
        <p:spPr>
          <a:xfrm>
            <a:off x="494528" y="244197"/>
            <a:ext cx="10515600" cy="501149"/>
          </a:xfrm>
        </p:spPr>
        <p:txBody>
          <a:bodyPr>
            <a:normAutofit fontScale="90000"/>
          </a:bodyPr>
          <a:lstStyle/>
          <a:p>
            <a:r>
              <a:rPr lang="en-US" b="1" dirty="0" smtClean="0"/>
              <a:t>LYSO Intrinsic Light Properties</a:t>
            </a:r>
            <a:endParaRPr lang="en-US" b="1" dirty="0"/>
          </a:p>
        </p:txBody>
      </p:sp>
      <p:pic>
        <p:nvPicPr>
          <p:cNvPr id="2050" name="Picture 2" descr="https://lh7-us.googleusercontent.com/ZL-VwJa9JdkHH--hL_FuPf1gCYBfYSv_VrgV6vlZ_1KOX3HVbyyIdBJuFAubolkjIA-ROBw7u-bdOmf7JGgSLobZe0t8FjSgvTvCGzr9VcJqo3ysQy6L2GH1w9Ur1YN78iCCf117xvt6jkLzEuz6AXFEnQ=s204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5094" y="1360097"/>
            <a:ext cx="5016500" cy="45720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lh7-us.googleusercontent.com/87oGGFOw5_yevB18DBj6BEPRx71FBWlH7eJCnrhcej91rPXpaN4FNUjB0SQwRYNQpljFH_Qheg-KEztM88FVc2M2BDKLy6R5QQ3pKP4VkjKPuK4RuIHa1HetzmaF3TZH4SGhE4tfroA5es5Ph5XzUrblSQ=s204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5094" y="1360097"/>
            <a:ext cx="5033325" cy="45720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s://lh7-us.googleusercontent.com/xQjA6oCw-QRpYFKu8nuC5A2vzqSwzI_-1ijL_T8ht3M-4Fk1JIDBtNNq5pGZSCz8vLvwA-Sdeto7HbvnFkKXwD7CzUDZ61YmVW_LG5MbC-6ELn6prDzhje2Oc9AcpZ648QGpGN31-cRrmAyJs98Mgi8tFg=s204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92680" y="1390885"/>
            <a:ext cx="4968914" cy="4572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890508" y="3676885"/>
            <a:ext cx="1340746" cy="369332"/>
          </a:xfrm>
          <a:prstGeom prst="rect">
            <a:avLst/>
          </a:prstGeom>
          <a:noFill/>
        </p:spPr>
        <p:txBody>
          <a:bodyPr wrap="square" rtlCol="0">
            <a:spAutoFit/>
          </a:bodyPr>
          <a:lstStyle/>
          <a:p>
            <a:r>
              <a:rPr lang="en-US" b="1" dirty="0" smtClean="0">
                <a:solidFill>
                  <a:srgbClr val="7030A0"/>
                </a:solidFill>
              </a:rPr>
              <a:t>Absorption</a:t>
            </a:r>
            <a:endParaRPr lang="en-US" b="1" dirty="0">
              <a:solidFill>
                <a:srgbClr val="7030A0"/>
              </a:solidFill>
            </a:endParaRPr>
          </a:p>
        </p:txBody>
      </p:sp>
      <p:sp>
        <p:nvSpPr>
          <p:cNvPr id="8" name="TextBox 7"/>
          <p:cNvSpPr txBox="1"/>
          <p:nvPr/>
        </p:nvSpPr>
        <p:spPr>
          <a:xfrm>
            <a:off x="4140979" y="3676885"/>
            <a:ext cx="1340746" cy="369332"/>
          </a:xfrm>
          <a:prstGeom prst="rect">
            <a:avLst/>
          </a:prstGeom>
          <a:noFill/>
        </p:spPr>
        <p:txBody>
          <a:bodyPr wrap="square" rtlCol="0">
            <a:spAutoFit/>
          </a:bodyPr>
          <a:lstStyle/>
          <a:p>
            <a:r>
              <a:rPr lang="en-US" b="1" dirty="0" smtClean="0">
                <a:solidFill>
                  <a:srgbClr val="FF0000"/>
                </a:solidFill>
              </a:rPr>
              <a:t>Emission</a:t>
            </a:r>
            <a:endParaRPr lang="en-US" b="1" dirty="0">
              <a:solidFill>
                <a:srgbClr val="FF0000"/>
              </a:solidFill>
            </a:endParaRPr>
          </a:p>
        </p:txBody>
      </p:sp>
      <p:sp>
        <p:nvSpPr>
          <p:cNvPr id="5" name="TextBox 4"/>
          <p:cNvSpPr txBox="1"/>
          <p:nvPr/>
        </p:nvSpPr>
        <p:spPr>
          <a:xfrm>
            <a:off x="1627300" y="5715748"/>
            <a:ext cx="4585302" cy="646331"/>
          </a:xfrm>
          <a:prstGeom prst="rect">
            <a:avLst/>
          </a:prstGeom>
          <a:solidFill>
            <a:schemeClr val="bg1"/>
          </a:solidFill>
        </p:spPr>
        <p:txBody>
          <a:bodyPr wrap="square" rtlCol="0">
            <a:spAutoFit/>
          </a:bodyPr>
          <a:lstStyle/>
          <a:p>
            <a:pPr marL="342900" indent="-342900">
              <a:buAutoNum type="arabicPlain" startAt="250"/>
            </a:pPr>
            <a:r>
              <a:rPr lang="en-US" dirty="0" smtClean="0"/>
              <a:t>    300   350   400    450    500    550   600</a:t>
            </a:r>
          </a:p>
          <a:p>
            <a:r>
              <a:rPr lang="en-US" dirty="0" smtClean="0"/>
              <a:t>	     Wavelength (nm)</a:t>
            </a:r>
          </a:p>
        </p:txBody>
      </p:sp>
      <p:sp>
        <p:nvSpPr>
          <p:cNvPr id="6" name="Rectangle 5"/>
          <p:cNvSpPr/>
          <p:nvPr/>
        </p:nvSpPr>
        <p:spPr>
          <a:xfrm>
            <a:off x="3349060" y="1570748"/>
            <a:ext cx="353419" cy="4067117"/>
          </a:xfrm>
          <a:prstGeom prst="rect">
            <a:avLst/>
          </a:prstGeom>
          <a:solidFill>
            <a:srgbClr val="FFFF00">
              <a:alpha val="2117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04770" y="1628901"/>
            <a:ext cx="2775925" cy="756906"/>
          </a:xfrm>
          <a:prstGeom prst="rect">
            <a:avLst/>
          </a:prstGeom>
          <a:solidFill>
            <a:schemeClr val="bg1"/>
          </a:solidFill>
          <a:ln>
            <a:solidFill>
              <a:schemeClr val="tx1"/>
            </a:solidFill>
          </a:ln>
        </p:spPr>
        <p:txBody>
          <a:bodyPr wrap="square" rtlCol="0">
            <a:spAutoFit/>
          </a:bodyPr>
          <a:lstStyle/>
          <a:p>
            <a:r>
              <a:rPr lang="en-US" sz="1400" dirty="0" smtClean="0"/>
              <a:t>Can extend transmission by using </a:t>
            </a:r>
            <a:r>
              <a:rPr lang="en-US" sz="1400" dirty="0" err="1" smtClean="0"/>
              <a:t>Wrattan</a:t>
            </a:r>
            <a:r>
              <a:rPr lang="en-US" sz="1400" dirty="0" smtClean="0"/>
              <a:t> 3E yellow filters at the cost of light</a:t>
            </a:r>
            <a:endParaRPr lang="en-US" sz="1400" dirty="0"/>
          </a:p>
        </p:txBody>
      </p:sp>
      <p:grpSp>
        <p:nvGrpSpPr>
          <p:cNvPr id="18" name="Group 17"/>
          <p:cNvGrpSpPr/>
          <p:nvPr/>
        </p:nvGrpSpPr>
        <p:grpSpPr>
          <a:xfrm>
            <a:off x="6579025" y="1032454"/>
            <a:ext cx="5428802" cy="5658193"/>
            <a:chOff x="6567255" y="1134773"/>
            <a:chExt cx="5428802" cy="5658193"/>
          </a:xfrm>
        </p:grpSpPr>
        <p:sp>
          <p:nvSpPr>
            <p:cNvPr id="9" name="TextBox 8"/>
            <p:cNvSpPr txBox="1"/>
            <p:nvPr/>
          </p:nvSpPr>
          <p:spPr>
            <a:xfrm>
              <a:off x="6584080" y="1134773"/>
              <a:ext cx="4922694" cy="1477328"/>
            </a:xfrm>
            <a:prstGeom prst="rect">
              <a:avLst/>
            </a:prstGeom>
            <a:noFill/>
          </p:spPr>
          <p:txBody>
            <a:bodyPr wrap="square" rtlCol="0">
              <a:spAutoFit/>
            </a:bodyPr>
            <a:lstStyle/>
            <a:p>
              <a:r>
                <a:rPr lang="en-US" b="1" dirty="0" smtClean="0"/>
                <a:t>An interesting fact</a:t>
              </a:r>
              <a:r>
                <a:rPr lang="en-US" dirty="0" smtClean="0"/>
                <a:t>, LYSO intrinsic radioactivity.</a:t>
              </a:r>
            </a:p>
            <a:p>
              <a:endParaRPr lang="en-US" dirty="0"/>
            </a:p>
            <a:p>
              <a:pPr marL="285750" indent="-285750">
                <a:buFont typeface="Wingdings" panose="05000000000000000000" pitchFamily="2" charset="2"/>
                <a:buChar char="J"/>
              </a:pPr>
              <a:r>
                <a:rPr lang="en-US" dirty="0" smtClean="0">
                  <a:sym typeface="Wingdings" panose="05000000000000000000" pitchFamily="2" charset="2"/>
                </a:rPr>
                <a:t>Built in calibration!</a:t>
              </a:r>
            </a:p>
            <a:p>
              <a:pPr marL="285750" indent="-285750">
                <a:buFont typeface="Wingdings" panose="05000000000000000000" pitchFamily="2" charset="2"/>
                <a:buChar char="J"/>
              </a:pPr>
              <a:r>
                <a:rPr lang="en-US" dirty="0" smtClean="0">
                  <a:sym typeface="Wingdings" panose="05000000000000000000" pitchFamily="2" charset="2"/>
                </a:rPr>
                <a:t>Slight concern when seeking best resolution at low energies from an array</a:t>
              </a:r>
              <a:endParaRPr lang="en-US" dirty="0"/>
            </a:p>
          </p:txBody>
        </p:sp>
        <p:pic>
          <p:nvPicPr>
            <p:cNvPr id="15" name="Picture 14"/>
            <p:cNvPicPr>
              <a:picLocks noChangeAspect="1"/>
            </p:cNvPicPr>
            <p:nvPr/>
          </p:nvPicPr>
          <p:blipFill rotWithShape="1">
            <a:blip r:embed="rId6"/>
            <a:srcRect l="14876" t="14109" r="14348" b="13438"/>
            <a:stretch/>
          </p:blipFill>
          <p:spPr>
            <a:xfrm>
              <a:off x="11305491" y="1801301"/>
              <a:ext cx="402566" cy="412105"/>
            </a:xfrm>
            <a:prstGeom prst="rect">
              <a:avLst/>
            </a:prstGeom>
          </p:spPr>
        </p:pic>
        <p:sp>
          <p:nvSpPr>
            <p:cNvPr id="13" name="TextBox 12"/>
            <p:cNvSpPr txBox="1"/>
            <p:nvPr/>
          </p:nvSpPr>
          <p:spPr>
            <a:xfrm>
              <a:off x="6567255" y="1386082"/>
              <a:ext cx="3654967" cy="369332"/>
            </a:xfrm>
            <a:prstGeom prst="rect">
              <a:avLst/>
            </a:prstGeom>
            <a:noFill/>
          </p:spPr>
          <p:txBody>
            <a:bodyPr wrap="square" rtlCol="0">
              <a:spAutoFit/>
            </a:bodyPr>
            <a:lstStyle/>
            <a:p>
              <a:r>
                <a:rPr lang="en-US" dirty="0" smtClean="0">
                  <a:solidFill>
                    <a:srgbClr val="FF0000"/>
                  </a:solidFill>
                  <a:sym typeface="Wingdings" panose="05000000000000000000" pitchFamily="2" charset="2"/>
                </a:rPr>
                <a:t> From the beta decay of </a:t>
              </a:r>
              <a:r>
                <a:rPr lang="en-US" dirty="0" smtClean="0">
                  <a:solidFill>
                    <a:srgbClr val="FF0000"/>
                  </a:solidFill>
                </a:rPr>
                <a:t>Lu-176</a:t>
              </a:r>
              <a:endParaRPr lang="en-US" dirty="0">
                <a:solidFill>
                  <a:srgbClr val="FF0000"/>
                </a:solidFill>
              </a:endParaRPr>
            </a:p>
          </p:txBody>
        </p:sp>
        <p:grpSp>
          <p:nvGrpSpPr>
            <p:cNvPr id="16" name="Group 15"/>
            <p:cNvGrpSpPr/>
            <p:nvPr/>
          </p:nvGrpSpPr>
          <p:grpSpPr>
            <a:xfrm>
              <a:off x="6745618" y="2988129"/>
              <a:ext cx="3875284" cy="2411151"/>
              <a:chOff x="6957890" y="3673929"/>
              <a:chExt cx="3875284" cy="2411151"/>
            </a:xfrm>
          </p:grpSpPr>
          <p:pic>
            <p:nvPicPr>
              <p:cNvPr id="12" name="Picture 11"/>
              <p:cNvPicPr>
                <a:picLocks noChangeAspect="1"/>
              </p:cNvPicPr>
              <p:nvPr/>
            </p:nvPicPr>
            <p:blipFill rotWithShape="1">
              <a:blip r:embed="rId7">
                <a:extLst>
                  <a:ext uri="{28A0092B-C50C-407E-A947-70E740481C1C}">
                    <a14:useLocalDpi xmlns:a14="http://schemas.microsoft.com/office/drawing/2010/main" val="0"/>
                  </a:ext>
                </a:extLst>
              </a:blip>
              <a:srcRect t="8400"/>
              <a:stretch/>
            </p:blipFill>
            <p:spPr>
              <a:xfrm>
                <a:off x="6957890" y="3673929"/>
                <a:ext cx="3474281" cy="2204356"/>
              </a:xfrm>
              <a:prstGeom prst="rect">
                <a:avLst/>
              </a:prstGeom>
            </p:spPr>
          </p:pic>
          <p:sp>
            <p:nvSpPr>
              <p:cNvPr id="14" name="TextBox 13"/>
              <p:cNvSpPr txBox="1"/>
              <p:nvPr/>
            </p:nvSpPr>
            <p:spPr>
              <a:xfrm>
                <a:off x="6957890" y="5715748"/>
                <a:ext cx="3875284" cy="369332"/>
              </a:xfrm>
              <a:prstGeom prst="rect">
                <a:avLst/>
              </a:prstGeom>
              <a:solidFill>
                <a:schemeClr val="bg1"/>
              </a:solidFill>
            </p:spPr>
            <p:txBody>
              <a:bodyPr wrap="square" rtlCol="0">
                <a:spAutoFit/>
              </a:bodyPr>
              <a:lstStyle/>
              <a:p>
                <a:r>
                  <a:rPr lang="en-US" dirty="0" smtClean="0"/>
                  <a:t>0.1                      0.6                    1.2 MeV</a:t>
                </a:r>
                <a:endParaRPr lang="en-US" dirty="0"/>
              </a:p>
            </p:txBody>
          </p:sp>
        </p:grpSp>
        <p:sp>
          <p:nvSpPr>
            <p:cNvPr id="17" name="Rectangle 16"/>
            <p:cNvSpPr/>
            <p:nvPr/>
          </p:nvSpPr>
          <p:spPr>
            <a:xfrm>
              <a:off x="7233557" y="6362079"/>
              <a:ext cx="4762500" cy="430887"/>
            </a:xfrm>
            <a:prstGeom prst="rect">
              <a:avLst/>
            </a:prstGeom>
          </p:spPr>
          <p:txBody>
            <a:bodyPr wrap="square">
              <a:spAutoFit/>
            </a:bodyPr>
            <a:lstStyle/>
            <a:p>
              <a:r>
                <a:rPr lang="en-US" sz="1100" dirty="0" smtClean="0"/>
                <a:t>Alva-Sánchez et </a:t>
              </a:r>
              <a:r>
                <a:rPr lang="en-US" sz="1100" dirty="0"/>
                <a:t>al. Understanding the intrinsic radioactivity energy spectrum from 176Lu in LYSO/LSO scintillation crystals. </a:t>
              </a:r>
              <a:r>
                <a:rPr lang="en-US" sz="1100" dirty="0" err="1"/>
                <a:t>Sci</a:t>
              </a:r>
              <a:r>
                <a:rPr lang="en-US" sz="1100" dirty="0"/>
                <a:t> Rep 8, 17310 (2018).</a:t>
              </a:r>
            </a:p>
          </p:txBody>
        </p:sp>
      </p:grpSp>
    </p:spTree>
    <p:extLst>
      <p:ext uri="{BB962C8B-B14F-4D97-AF65-F5344CB8AC3E}">
        <p14:creationId xmlns:p14="http://schemas.microsoft.com/office/powerpoint/2010/main" val="660024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93322" y="292198"/>
            <a:ext cx="10515600" cy="549275"/>
          </a:xfrm>
        </p:spPr>
        <p:txBody>
          <a:bodyPr>
            <a:normAutofit fontScale="90000"/>
          </a:bodyPr>
          <a:lstStyle/>
          <a:p>
            <a:r>
              <a:rPr lang="en-US" b="1" dirty="0" smtClean="0"/>
              <a:t>Single crystal tests of recent </a:t>
            </a:r>
            <a:r>
              <a:rPr lang="en-US" b="1" dirty="0" smtClean="0"/>
              <a:t>SICCAS</a:t>
            </a:r>
            <a:r>
              <a:rPr lang="en-US" b="1" dirty="0" smtClean="0">
                <a:solidFill>
                  <a:srgbClr val="FF0000"/>
                </a:solidFill>
              </a:rPr>
              <a:t>*</a:t>
            </a:r>
            <a:r>
              <a:rPr lang="en-US" b="1" dirty="0" smtClean="0"/>
              <a:t> </a:t>
            </a:r>
            <a:r>
              <a:rPr lang="en-US" b="1" dirty="0" smtClean="0"/>
              <a:t>formulation </a:t>
            </a:r>
            <a:endParaRPr lang="en-US" b="1" dirty="0"/>
          </a:p>
        </p:txBody>
      </p:sp>
      <p:sp>
        <p:nvSpPr>
          <p:cNvPr id="4" name="Content Placeholder 3"/>
          <p:cNvSpPr>
            <a:spLocks noGrp="1"/>
          </p:cNvSpPr>
          <p:nvPr>
            <p:ph idx="1"/>
          </p:nvPr>
        </p:nvSpPr>
        <p:spPr>
          <a:xfrm>
            <a:off x="704729" y="1018390"/>
            <a:ext cx="7732965" cy="1189848"/>
          </a:xfrm>
        </p:spPr>
        <p:txBody>
          <a:bodyPr>
            <a:normAutofit/>
          </a:bodyPr>
          <a:lstStyle/>
          <a:p>
            <a:r>
              <a:rPr lang="en-US" sz="2000" dirty="0" smtClean="0">
                <a:solidFill>
                  <a:schemeClr val="accent5"/>
                </a:solidFill>
              </a:rPr>
              <a:t>2.5 </a:t>
            </a:r>
            <a:r>
              <a:rPr lang="en-US" sz="2000" dirty="0">
                <a:solidFill>
                  <a:schemeClr val="accent5"/>
                </a:solidFill>
              </a:rPr>
              <a:t>× 2.5 × 18 </a:t>
            </a:r>
            <a:r>
              <a:rPr lang="en-US" sz="2000" dirty="0" smtClean="0">
                <a:solidFill>
                  <a:schemeClr val="accent5"/>
                </a:solidFill>
              </a:rPr>
              <a:t>cm</a:t>
            </a:r>
            <a:r>
              <a:rPr lang="en-US" sz="2000" baseline="30000" dirty="0" smtClean="0">
                <a:solidFill>
                  <a:schemeClr val="accent5"/>
                </a:solidFill>
              </a:rPr>
              <a:t>3</a:t>
            </a:r>
            <a:r>
              <a:rPr lang="en-US" sz="2000" dirty="0" smtClean="0">
                <a:solidFill>
                  <a:schemeClr val="accent5"/>
                </a:solidFill>
              </a:rPr>
              <a:t> (15.7 </a:t>
            </a:r>
            <a:r>
              <a:rPr lang="en-US" sz="2000" dirty="0">
                <a:solidFill>
                  <a:schemeClr val="accent5"/>
                </a:solidFill>
              </a:rPr>
              <a:t>X0</a:t>
            </a:r>
            <a:r>
              <a:rPr lang="en-US" sz="2000" dirty="0" smtClean="0">
                <a:solidFill>
                  <a:schemeClr val="accent5"/>
                </a:solidFill>
              </a:rPr>
              <a:t>) </a:t>
            </a:r>
          </a:p>
          <a:p>
            <a:r>
              <a:rPr lang="en-US" sz="2000" dirty="0" smtClean="0">
                <a:solidFill>
                  <a:schemeClr val="accent5"/>
                </a:solidFill>
              </a:rPr>
              <a:t>Co-60 </a:t>
            </a:r>
            <a:r>
              <a:rPr lang="en-US" sz="2000" dirty="0">
                <a:solidFill>
                  <a:schemeClr val="accent5"/>
                </a:solidFill>
              </a:rPr>
              <a:t>t</a:t>
            </a:r>
            <a:r>
              <a:rPr lang="en-US" sz="2000" dirty="0" smtClean="0">
                <a:solidFill>
                  <a:schemeClr val="accent5"/>
                </a:solidFill>
              </a:rPr>
              <a:t>omography to measure longitudinal uniformity / attenuation</a:t>
            </a:r>
            <a:endParaRPr lang="en-US" sz="2000" dirty="0">
              <a:solidFill>
                <a:schemeClr val="accent5"/>
              </a:solidFill>
            </a:endParaRPr>
          </a:p>
        </p:txBody>
      </p:sp>
      <p:pic>
        <p:nvPicPr>
          <p:cNvPr id="5" name="Google Shape;229;p23"/>
          <p:cNvPicPr preferRelativeResize="0"/>
          <p:nvPr/>
        </p:nvPicPr>
        <p:blipFill rotWithShape="1">
          <a:blip r:embed="rId2">
            <a:alphaModFix/>
          </a:blip>
          <a:srcRect t="30634" b="20333"/>
          <a:stretch/>
        </p:blipFill>
        <p:spPr>
          <a:xfrm>
            <a:off x="8639813" y="1294770"/>
            <a:ext cx="2948672" cy="1635696"/>
          </a:xfrm>
          <a:prstGeom prst="rect">
            <a:avLst/>
          </a:prstGeom>
          <a:noFill/>
          <a:ln>
            <a:noFill/>
          </a:ln>
        </p:spPr>
      </p:pic>
      <p:cxnSp>
        <p:nvCxnSpPr>
          <p:cNvPr id="6" name="Google Shape;230;p23"/>
          <p:cNvCxnSpPr/>
          <p:nvPr/>
        </p:nvCxnSpPr>
        <p:spPr>
          <a:xfrm flipH="1">
            <a:off x="9805358" y="1562106"/>
            <a:ext cx="417057" cy="582996"/>
          </a:xfrm>
          <a:prstGeom prst="straightConnector1">
            <a:avLst/>
          </a:prstGeom>
          <a:noFill/>
          <a:ln w="28575" cap="flat" cmpd="sng">
            <a:solidFill>
              <a:schemeClr val="bg1"/>
            </a:solidFill>
            <a:prstDash val="solid"/>
            <a:round/>
            <a:headEnd type="none" w="med" len="med"/>
            <a:tailEnd type="triangle" w="med" len="med"/>
          </a:ln>
        </p:spPr>
      </p:cxnSp>
      <p:sp>
        <p:nvSpPr>
          <p:cNvPr id="7" name="Google Shape;231;p23"/>
          <p:cNvSpPr txBox="1"/>
          <p:nvPr/>
        </p:nvSpPr>
        <p:spPr>
          <a:xfrm>
            <a:off x="8595729" y="881737"/>
            <a:ext cx="3329572" cy="4932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 sz="1733" b="1" i="1" kern="0" dirty="0">
                <a:solidFill>
                  <a:srgbClr val="595959"/>
                </a:solidFill>
                <a:latin typeface="Lato"/>
                <a:ea typeface="Lato"/>
                <a:cs typeface="Lato"/>
                <a:sym typeface="Lato"/>
              </a:rPr>
              <a:t>ESR-wrapped LYSO crystal</a:t>
            </a:r>
            <a:endParaRPr sz="1733" b="1" i="1" kern="0" dirty="0">
              <a:solidFill>
                <a:srgbClr val="595959"/>
              </a:solidFill>
              <a:latin typeface="Lato"/>
              <a:ea typeface="Lato"/>
              <a:cs typeface="Lato"/>
              <a:sym typeface="Lato"/>
            </a:endParaRPr>
          </a:p>
        </p:txBody>
      </p:sp>
      <p:pic>
        <p:nvPicPr>
          <p:cNvPr id="31" name="Picture 30"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0367" y="3208688"/>
            <a:ext cx="5439160" cy="2869524"/>
          </a:xfrm>
          <a:prstGeom prst="rect">
            <a:avLst/>
          </a:prstGeom>
        </p:spPr>
      </p:pic>
      <p:pic>
        <p:nvPicPr>
          <p:cNvPr id="33" name="Picture 32"/>
          <p:cNvPicPr>
            <a:picLocks noChangeAspect="1"/>
          </p:cNvPicPr>
          <p:nvPr/>
        </p:nvPicPr>
        <p:blipFill>
          <a:blip r:embed="rId4"/>
          <a:stretch>
            <a:fillRect/>
          </a:stretch>
        </p:blipFill>
        <p:spPr>
          <a:xfrm>
            <a:off x="815645" y="4370332"/>
            <a:ext cx="3553726" cy="1915859"/>
          </a:xfrm>
          <a:prstGeom prst="rect">
            <a:avLst/>
          </a:prstGeom>
        </p:spPr>
      </p:pic>
      <p:sp>
        <p:nvSpPr>
          <p:cNvPr id="29" name="TextBox 28"/>
          <p:cNvSpPr txBox="1"/>
          <p:nvPr/>
        </p:nvSpPr>
        <p:spPr>
          <a:xfrm>
            <a:off x="671359" y="4031778"/>
            <a:ext cx="4114004" cy="338554"/>
          </a:xfrm>
          <a:prstGeom prst="rect">
            <a:avLst/>
          </a:prstGeom>
          <a:noFill/>
        </p:spPr>
        <p:txBody>
          <a:bodyPr wrap="square" rtlCol="0">
            <a:spAutoFit/>
          </a:bodyPr>
          <a:lstStyle/>
          <a:p>
            <a:r>
              <a:rPr lang="en-US" sz="1600" dirty="0" smtClean="0"/>
              <a:t>Measure Peak Positions vs Impact along crystal </a:t>
            </a:r>
            <a:endParaRPr lang="en-US" sz="1600" dirty="0"/>
          </a:p>
        </p:txBody>
      </p:sp>
      <p:grpSp>
        <p:nvGrpSpPr>
          <p:cNvPr id="36" name="Group 35"/>
          <p:cNvGrpSpPr/>
          <p:nvPr/>
        </p:nvGrpSpPr>
        <p:grpSpPr>
          <a:xfrm>
            <a:off x="671359" y="1985105"/>
            <a:ext cx="4011383" cy="2005376"/>
            <a:chOff x="647701" y="2072561"/>
            <a:chExt cx="4011383" cy="2005376"/>
          </a:xfrm>
        </p:grpSpPr>
        <p:pic>
          <p:nvPicPr>
            <p:cNvPr id="34" name="Picture 33"/>
            <p:cNvPicPr>
              <a:picLocks noChangeAspect="1"/>
            </p:cNvPicPr>
            <p:nvPr/>
          </p:nvPicPr>
          <p:blipFill>
            <a:blip r:embed="rId5"/>
            <a:stretch>
              <a:fillRect/>
            </a:stretch>
          </p:blipFill>
          <p:spPr>
            <a:xfrm>
              <a:off x="791987" y="2072561"/>
              <a:ext cx="3867097" cy="2005376"/>
            </a:xfrm>
            <a:prstGeom prst="rect">
              <a:avLst/>
            </a:prstGeom>
          </p:spPr>
        </p:pic>
        <p:sp>
          <p:nvSpPr>
            <p:cNvPr id="35" name="Rectangle 34"/>
            <p:cNvSpPr/>
            <p:nvPr/>
          </p:nvSpPr>
          <p:spPr>
            <a:xfrm>
              <a:off x="647701" y="3069771"/>
              <a:ext cx="1772484" cy="10081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8" name="Straight Arrow Connector 37"/>
          <p:cNvCxnSpPr/>
          <p:nvPr/>
        </p:nvCxnSpPr>
        <p:spPr>
          <a:xfrm>
            <a:off x="2149929" y="4713514"/>
            <a:ext cx="0" cy="136469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2852058" y="5127171"/>
            <a:ext cx="0" cy="95104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nvGrpSpPr>
          <p:cNvPr id="45" name="Group 44"/>
          <p:cNvGrpSpPr/>
          <p:nvPr/>
        </p:nvGrpSpPr>
        <p:grpSpPr>
          <a:xfrm>
            <a:off x="3333497" y="2637636"/>
            <a:ext cx="795072" cy="494953"/>
            <a:chOff x="5534971" y="2714557"/>
            <a:chExt cx="795072" cy="494953"/>
          </a:xfrm>
        </p:grpSpPr>
        <p:sp>
          <p:nvSpPr>
            <p:cNvPr id="40" name="Rectangle 39"/>
            <p:cNvSpPr/>
            <p:nvPr/>
          </p:nvSpPr>
          <p:spPr>
            <a:xfrm>
              <a:off x="5586313" y="2714558"/>
              <a:ext cx="743730" cy="494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5914736" y="2714558"/>
              <a:ext cx="86883" cy="4949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Explosion 1 42"/>
            <p:cNvSpPr/>
            <p:nvPr/>
          </p:nvSpPr>
          <p:spPr>
            <a:xfrm>
              <a:off x="5882881" y="2829177"/>
              <a:ext cx="138153" cy="131601"/>
            </a:xfrm>
            <a:prstGeom prst="irregularSeal1">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p:cNvSpPr txBox="1"/>
            <p:nvPr/>
          </p:nvSpPr>
          <p:spPr>
            <a:xfrm>
              <a:off x="5534971" y="2714557"/>
              <a:ext cx="431107" cy="246221"/>
            </a:xfrm>
            <a:prstGeom prst="rect">
              <a:avLst/>
            </a:prstGeom>
            <a:noFill/>
          </p:spPr>
          <p:txBody>
            <a:bodyPr wrap="square" rtlCol="0">
              <a:spAutoFit/>
            </a:bodyPr>
            <a:lstStyle/>
            <a:p>
              <a:r>
                <a:rPr lang="en-US" sz="1000" baseline="30000" dirty="0" smtClean="0">
                  <a:solidFill>
                    <a:schemeClr val="bg1"/>
                  </a:solidFill>
                </a:rPr>
                <a:t>60</a:t>
              </a:r>
              <a:r>
                <a:rPr lang="en-US" sz="1000" dirty="0" smtClean="0">
                  <a:solidFill>
                    <a:schemeClr val="bg1"/>
                  </a:solidFill>
                </a:rPr>
                <a:t>Co</a:t>
              </a:r>
              <a:endParaRPr lang="en-US" sz="1000" dirty="0">
                <a:solidFill>
                  <a:schemeClr val="bg1"/>
                </a:solidFill>
              </a:endParaRPr>
            </a:p>
          </p:txBody>
        </p:sp>
      </p:grpSp>
      <p:cxnSp>
        <p:nvCxnSpPr>
          <p:cNvPr id="47" name="Straight Arrow Connector 46"/>
          <p:cNvCxnSpPr/>
          <p:nvPr/>
        </p:nvCxnSpPr>
        <p:spPr>
          <a:xfrm flipH="1">
            <a:off x="3729180" y="2881034"/>
            <a:ext cx="42605" cy="45366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44" idx="3"/>
          </p:cNvCxnSpPr>
          <p:nvPr/>
        </p:nvCxnSpPr>
        <p:spPr>
          <a:xfrm flipH="1" flipV="1">
            <a:off x="3681407" y="2433638"/>
            <a:ext cx="83197" cy="32710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3384839" y="3519844"/>
            <a:ext cx="947738" cy="261610"/>
          </a:xfrm>
          <a:prstGeom prst="rect">
            <a:avLst/>
          </a:prstGeom>
          <a:noFill/>
        </p:spPr>
        <p:txBody>
          <a:bodyPr wrap="square" rtlCol="0">
            <a:spAutoFit/>
          </a:bodyPr>
          <a:lstStyle/>
          <a:p>
            <a:r>
              <a:rPr lang="en-US" sz="1100" dirty="0" smtClean="0"/>
              <a:t>(The Trigger)</a:t>
            </a:r>
            <a:endParaRPr lang="en-US" sz="1100" dirty="0"/>
          </a:p>
        </p:txBody>
      </p:sp>
      <p:sp>
        <p:nvSpPr>
          <p:cNvPr id="55" name="Rounded Rectangle 54"/>
          <p:cNvSpPr/>
          <p:nvPr/>
        </p:nvSpPr>
        <p:spPr>
          <a:xfrm>
            <a:off x="5384870" y="4713514"/>
            <a:ext cx="1859573" cy="375557"/>
          </a:xfrm>
          <a:prstGeom prst="roundRect">
            <a:avLst/>
          </a:prstGeom>
          <a:noFill/>
          <a:ln w="1905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6" name="Picture 55"/>
          <p:cNvPicPr>
            <a:picLocks noChangeAspect="1"/>
          </p:cNvPicPr>
          <p:nvPr/>
        </p:nvPicPr>
        <p:blipFill>
          <a:blip r:embed="rId6"/>
          <a:stretch>
            <a:fillRect/>
          </a:stretch>
        </p:blipFill>
        <p:spPr>
          <a:xfrm rot="16200000">
            <a:off x="10504092" y="3932083"/>
            <a:ext cx="1679822" cy="965755"/>
          </a:xfrm>
          <a:prstGeom prst="rect">
            <a:avLst/>
          </a:prstGeom>
        </p:spPr>
      </p:pic>
      <p:cxnSp>
        <p:nvCxnSpPr>
          <p:cNvPr id="58" name="Straight Connector 57"/>
          <p:cNvCxnSpPr/>
          <p:nvPr/>
        </p:nvCxnSpPr>
        <p:spPr>
          <a:xfrm>
            <a:off x="10506751" y="4288831"/>
            <a:ext cx="605749" cy="3769"/>
          </a:xfrm>
          <a:prstGeom prst="line">
            <a:avLst/>
          </a:prstGeom>
          <a:ln w="15875">
            <a:solidFill>
              <a:schemeClr val="accent6"/>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10478176" y="4606331"/>
            <a:ext cx="471948" cy="0"/>
          </a:xfrm>
          <a:prstGeom prst="line">
            <a:avLst/>
          </a:prstGeom>
          <a:ln w="15875">
            <a:solidFill>
              <a:schemeClr val="accent6"/>
            </a:solidFill>
            <a:tailEnd type="triangle" w="lg" len="lg"/>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7953374" y="5916859"/>
            <a:ext cx="2200275" cy="369332"/>
          </a:xfrm>
          <a:prstGeom prst="rect">
            <a:avLst/>
          </a:prstGeom>
          <a:noFill/>
        </p:spPr>
        <p:txBody>
          <a:bodyPr wrap="square" rtlCol="0">
            <a:spAutoFit/>
          </a:bodyPr>
          <a:lstStyle/>
          <a:p>
            <a:r>
              <a:rPr lang="en-US" dirty="0" smtClean="0"/>
              <a:t>Distance from PMT</a:t>
            </a:r>
            <a:endParaRPr lang="en-US" dirty="0"/>
          </a:p>
        </p:txBody>
      </p:sp>
      <p:sp>
        <p:nvSpPr>
          <p:cNvPr id="62" name="TextBox 61"/>
          <p:cNvSpPr txBox="1"/>
          <p:nvPr/>
        </p:nvSpPr>
        <p:spPr>
          <a:xfrm>
            <a:off x="5883310" y="5134253"/>
            <a:ext cx="383852" cy="261610"/>
          </a:xfrm>
          <a:prstGeom prst="rect">
            <a:avLst/>
          </a:prstGeom>
          <a:solidFill>
            <a:schemeClr val="bg1"/>
          </a:solidFill>
        </p:spPr>
        <p:txBody>
          <a:bodyPr wrap="square" rtlCol="0">
            <a:spAutoFit/>
          </a:bodyPr>
          <a:lstStyle/>
          <a:p>
            <a:pPr algn="r"/>
            <a:r>
              <a:rPr lang="en-US" sz="1100" dirty="0" smtClean="0"/>
              <a:t>red</a:t>
            </a:r>
            <a:endParaRPr lang="en-US" sz="1100" dirty="0"/>
          </a:p>
        </p:txBody>
      </p:sp>
      <p:sp>
        <p:nvSpPr>
          <p:cNvPr id="2" name="Rectangle 1"/>
          <p:cNvSpPr/>
          <p:nvPr/>
        </p:nvSpPr>
        <p:spPr>
          <a:xfrm>
            <a:off x="35696" y="6488668"/>
            <a:ext cx="6186052" cy="369332"/>
          </a:xfrm>
          <a:prstGeom prst="rect">
            <a:avLst/>
          </a:prstGeom>
        </p:spPr>
        <p:txBody>
          <a:bodyPr wrap="none">
            <a:spAutoFit/>
          </a:bodyPr>
          <a:lstStyle/>
          <a:p>
            <a:r>
              <a:rPr lang="en-US" b="1" dirty="0" smtClean="0">
                <a:solidFill>
                  <a:srgbClr val="FF0000"/>
                </a:solidFill>
              </a:rPr>
              <a:t>*Shanghai Institute of Ceramics (made our PbF</a:t>
            </a:r>
            <a:r>
              <a:rPr lang="en-US" b="1" baseline="-25000" dirty="0" smtClean="0">
                <a:solidFill>
                  <a:srgbClr val="FF0000"/>
                </a:solidFill>
              </a:rPr>
              <a:t>2</a:t>
            </a:r>
            <a:r>
              <a:rPr lang="en-US" b="1" dirty="0" smtClean="0">
                <a:solidFill>
                  <a:srgbClr val="FF0000"/>
                </a:solidFill>
              </a:rPr>
              <a:t> crystals for g-2)</a:t>
            </a:r>
            <a:endParaRPr lang="en-US" dirty="0"/>
          </a:p>
        </p:txBody>
      </p:sp>
    </p:spTree>
    <p:extLst>
      <p:ext uri="{BB962C8B-B14F-4D97-AF65-F5344CB8AC3E}">
        <p14:creationId xmlns:p14="http://schemas.microsoft.com/office/powerpoint/2010/main" val="25308440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236" y="190080"/>
            <a:ext cx="10515600" cy="661471"/>
          </a:xfrm>
        </p:spPr>
        <p:txBody>
          <a:bodyPr>
            <a:normAutofit fontScale="90000"/>
          </a:bodyPr>
          <a:lstStyle/>
          <a:p>
            <a:r>
              <a:rPr lang="en-US" b="1" dirty="0" smtClean="0"/>
              <a:t>Energy resolution with “bench” sources</a:t>
            </a:r>
            <a:endParaRPr lang="en-US" b="1" dirty="0"/>
          </a:p>
        </p:txBody>
      </p:sp>
      <p:sp>
        <p:nvSpPr>
          <p:cNvPr id="3" name="Content Placeholder 2"/>
          <p:cNvSpPr>
            <a:spLocks noGrp="1"/>
          </p:cNvSpPr>
          <p:nvPr>
            <p:ph idx="1"/>
          </p:nvPr>
        </p:nvSpPr>
        <p:spPr>
          <a:xfrm>
            <a:off x="737223" y="1410498"/>
            <a:ext cx="10515600" cy="4351338"/>
          </a:xfrm>
        </p:spPr>
        <p:txBody>
          <a:bodyPr/>
          <a:lstStyle/>
          <a:p>
            <a:r>
              <a:rPr lang="en-US" dirty="0" smtClean="0">
                <a:solidFill>
                  <a:schemeClr val="accent2"/>
                </a:solidFill>
              </a:rPr>
              <a:t>Na22</a:t>
            </a:r>
          </a:p>
          <a:p>
            <a:endParaRPr lang="en-US" dirty="0" smtClean="0"/>
          </a:p>
          <a:p>
            <a:endParaRPr lang="en-US" dirty="0"/>
          </a:p>
          <a:p>
            <a:r>
              <a:rPr lang="en-US" dirty="0" smtClean="0">
                <a:solidFill>
                  <a:srgbClr val="0070C0"/>
                </a:solidFill>
              </a:rPr>
              <a:t>Co-60</a:t>
            </a:r>
          </a:p>
          <a:p>
            <a:endParaRPr lang="en-US" dirty="0" smtClean="0"/>
          </a:p>
          <a:p>
            <a:endParaRPr lang="en-US" dirty="0"/>
          </a:p>
          <a:p>
            <a:r>
              <a:rPr lang="en-US" dirty="0" smtClean="0">
                <a:solidFill>
                  <a:schemeClr val="accent6"/>
                </a:solidFill>
              </a:rPr>
              <a:t>Na-24</a:t>
            </a:r>
            <a:r>
              <a:rPr lang="en-US" dirty="0" smtClean="0">
                <a:solidFill>
                  <a:srgbClr val="FF0000"/>
                </a:solidFill>
              </a:rPr>
              <a:t>*</a:t>
            </a:r>
            <a:r>
              <a:rPr lang="en-US" dirty="0" smtClean="0"/>
              <a:t> </a:t>
            </a:r>
          </a:p>
          <a:p>
            <a:pPr lvl="1"/>
            <a:r>
              <a:rPr lang="en-US" sz="1600" dirty="0" smtClean="0"/>
              <a:t>1.38, 2.76 MeV</a:t>
            </a:r>
            <a:endParaRPr lang="en-US" sz="1600" dirty="0"/>
          </a:p>
        </p:txBody>
      </p:sp>
      <p:sp>
        <p:nvSpPr>
          <p:cNvPr id="4" name="Rectangle 3"/>
          <p:cNvSpPr/>
          <p:nvPr/>
        </p:nvSpPr>
        <p:spPr>
          <a:xfrm>
            <a:off x="0" y="5968226"/>
            <a:ext cx="5622694" cy="861774"/>
          </a:xfrm>
          <a:prstGeom prst="rect">
            <a:avLst/>
          </a:prstGeom>
        </p:spPr>
        <p:txBody>
          <a:bodyPr wrap="square">
            <a:spAutoFit/>
          </a:bodyPr>
          <a:lstStyle/>
          <a:p>
            <a:r>
              <a:rPr lang="en-US" dirty="0" smtClean="0">
                <a:solidFill>
                  <a:srgbClr val="FF0000"/>
                </a:solidFill>
              </a:rPr>
              <a:t>*</a:t>
            </a:r>
            <a:r>
              <a:rPr lang="en-US" sz="1600" dirty="0" smtClean="0"/>
              <a:t>Short lived (15 </a:t>
            </a:r>
            <a:r>
              <a:rPr lang="en-US" sz="1600" dirty="0" err="1" smtClean="0"/>
              <a:t>hr</a:t>
            </a:r>
            <a:r>
              <a:rPr lang="en-US" sz="1600" dirty="0"/>
              <a:t> </a:t>
            </a:r>
            <a:r>
              <a:rPr lang="en-US" sz="1600" dirty="0" smtClean="0"/>
              <a:t>half life); emits a series of </a:t>
            </a:r>
            <a:r>
              <a:rPr lang="en-US" sz="1600" dirty="0" smtClean="0">
                <a:latin typeface="Symbol" panose="05050102010706020507" pitchFamily="18" charset="2"/>
              </a:rPr>
              <a:t>g</a:t>
            </a:r>
          </a:p>
          <a:p>
            <a:r>
              <a:rPr lang="en-US" sz="1600" dirty="0" smtClean="0"/>
              <a:t>Source made by bombarding 18 MeV deuterons, </a:t>
            </a:r>
            <a:r>
              <a:rPr lang="en-US" sz="1600" dirty="0" smtClean="0"/>
              <a:t>produces </a:t>
            </a:r>
            <a:r>
              <a:rPr lang="en-US" sz="1600" dirty="0" smtClean="0"/>
              <a:t>neutrons  that strike an </a:t>
            </a:r>
            <a:r>
              <a:rPr lang="en-US" sz="1600" dirty="0" smtClean="0"/>
              <a:t>Al button </a:t>
            </a:r>
            <a:r>
              <a:rPr lang="en-US" sz="1600" dirty="0" smtClean="0"/>
              <a:t> (</a:t>
            </a:r>
            <a:r>
              <a:rPr lang="en-US" sz="1600" dirty="0" smtClean="0"/>
              <a:t>done </a:t>
            </a:r>
            <a:r>
              <a:rPr lang="en-US" sz="1600" dirty="0" smtClean="0"/>
              <a:t>at CENPA Van de Graaff)</a:t>
            </a:r>
            <a:endParaRPr lang="en-US" sz="1600" dirty="0"/>
          </a:p>
        </p:txBody>
      </p:sp>
      <p:pic>
        <p:nvPicPr>
          <p:cNvPr id="6" name="Google Shape;228;p23"/>
          <p:cNvPicPr preferRelativeResize="0"/>
          <p:nvPr/>
        </p:nvPicPr>
        <p:blipFill rotWithShape="1">
          <a:blip r:embed="rId3">
            <a:alphaModFix/>
          </a:blip>
          <a:srcRect t="4224"/>
          <a:stretch/>
        </p:blipFill>
        <p:spPr>
          <a:xfrm>
            <a:off x="6337541" y="1679275"/>
            <a:ext cx="5300966" cy="3989764"/>
          </a:xfrm>
          <a:prstGeom prst="rect">
            <a:avLst/>
          </a:prstGeom>
          <a:noFill/>
          <a:ln>
            <a:noFill/>
          </a:ln>
        </p:spPr>
      </p:pic>
      <p:sp>
        <p:nvSpPr>
          <p:cNvPr id="7" name="TextBox 6"/>
          <p:cNvSpPr txBox="1"/>
          <p:nvPr/>
        </p:nvSpPr>
        <p:spPr>
          <a:xfrm>
            <a:off x="8011065" y="4543246"/>
            <a:ext cx="1046672" cy="369332"/>
          </a:xfrm>
          <a:prstGeom prst="rect">
            <a:avLst/>
          </a:prstGeom>
          <a:noFill/>
        </p:spPr>
        <p:txBody>
          <a:bodyPr wrap="square" rtlCol="0">
            <a:spAutoFit/>
          </a:bodyPr>
          <a:lstStyle/>
          <a:p>
            <a:r>
              <a:rPr lang="en-US" dirty="0" smtClean="0">
                <a:solidFill>
                  <a:schemeClr val="accent5"/>
                </a:solidFill>
              </a:rPr>
              <a:t>(2</a:t>
            </a:r>
            <a:r>
              <a:rPr lang="en-US" dirty="0" smtClean="0">
                <a:solidFill>
                  <a:schemeClr val="accent5"/>
                </a:solidFill>
                <a:latin typeface="Symbol" panose="05050102010706020507" pitchFamily="18" charset="2"/>
              </a:rPr>
              <a:t>g</a:t>
            </a:r>
            <a:r>
              <a:rPr lang="en-US" dirty="0" smtClean="0">
                <a:solidFill>
                  <a:schemeClr val="accent5"/>
                </a:solidFill>
              </a:rPr>
              <a:t> sum)</a:t>
            </a:r>
            <a:endParaRPr lang="en-US" dirty="0">
              <a:solidFill>
                <a:schemeClr val="accent5"/>
              </a:solidFill>
            </a:endParaRPr>
          </a:p>
        </p:txBody>
      </p:sp>
      <p:sp>
        <p:nvSpPr>
          <p:cNvPr id="9" name="TextBox 8"/>
          <p:cNvSpPr txBox="1"/>
          <p:nvPr/>
        </p:nvSpPr>
        <p:spPr>
          <a:xfrm>
            <a:off x="8252604" y="3786785"/>
            <a:ext cx="1046672" cy="369332"/>
          </a:xfrm>
          <a:prstGeom prst="rect">
            <a:avLst/>
          </a:prstGeom>
          <a:noFill/>
        </p:spPr>
        <p:txBody>
          <a:bodyPr wrap="square" rtlCol="0">
            <a:spAutoFit/>
          </a:bodyPr>
          <a:lstStyle/>
          <a:p>
            <a:r>
              <a:rPr lang="en-US" dirty="0" smtClean="0">
                <a:solidFill>
                  <a:schemeClr val="accent2"/>
                </a:solidFill>
              </a:rPr>
              <a:t>(2</a:t>
            </a:r>
            <a:r>
              <a:rPr lang="en-US" dirty="0" smtClean="0">
                <a:solidFill>
                  <a:schemeClr val="accent2"/>
                </a:solidFill>
                <a:latin typeface="Symbol" panose="05050102010706020507" pitchFamily="18" charset="2"/>
              </a:rPr>
              <a:t>g</a:t>
            </a:r>
            <a:r>
              <a:rPr lang="en-US" dirty="0" smtClean="0">
                <a:solidFill>
                  <a:schemeClr val="accent2"/>
                </a:solidFill>
              </a:rPr>
              <a:t> sum)</a:t>
            </a:r>
            <a:endParaRPr lang="en-US" dirty="0">
              <a:solidFill>
                <a:schemeClr val="accent2"/>
              </a:solidFill>
            </a:endParaRPr>
          </a:p>
        </p:txBody>
      </p:sp>
      <p:sp>
        <p:nvSpPr>
          <p:cNvPr id="10" name="TextBox 9"/>
          <p:cNvSpPr txBox="1"/>
          <p:nvPr/>
        </p:nvSpPr>
        <p:spPr>
          <a:xfrm>
            <a:off x="8108829" y="6488668"/>
            <a:ext cx="4439729" cy="369332"/>
          </a:xfrm>
          <a:prstGeom prst="rect">
            <a:avLst/>
          </a:prstGeom>
          <a:noFill/>
        </p:spPr>
        <p:txBody>
          <a:bodyPr wrap="square" rtlCol="0">
            <a:spAutoFit/>
          </a:bodyPr>
          <a:lstStyle/>
          <a:p>
            <a:r>
              <a:rPr lang="en-US" dirty="0" smtClean="0"/>
              <a:t>(Resolution is sigma of a Gaussian)</a:t>
            </a:r>
            <a:endParaRPr lang="en-US" dirty="0"/>
          </a:p>
        </p:txBody>
      </p:sp>
      <p:pic>
        <p:nvPicPr>
          <p:cNvPr id="19" name="Picture 18"/>
          <p:cNvPicPr>
            <a:picLocks noChangeAspect="1"/>
          </p:cNvPicPr>
          <p:nvPr/>
        </p:nvPicPr>
        <p:blipFill rotWithShape="1">
          <a:blip r:embed="rId4"/>
          <a:srcRect l="6626"/>
          <a:stretch/>
        </p:blipFill>
        <p:spPr>
          <a:xfrm>
            <a:off x="3094892" y="2577866"/>
            <a:ext cx="1949684" cy="1371600"/>
          </a:xfrm>
          <a:prstGeom prst="rect">
            <a:avLst/>
          </a:prstGeom>
        </p:spPr>
      </p:pic>
      <p:cxnSp>
        <p:nvCxnSpPr>
          <p:cNvPr id="12" name="Straight Arrow Connector 11"/>
          <p:cNvCxnSpPr/>
          <p:nvPr/>
        </p:nvCxnSpPr>
        <p:spPr>
          <a:xfrm>
            <a:off x="3745039" y="3215143"/>
            <a:ext cx="255518" cy="0"/>
          </a:xfrm>
          <a:prstGeom prst="straightConnector1">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4118203" y="3274771"/>
            <a:ext cx="255518" cy="0"/>
          </a:xfrm>
          <a:prstGeom prst="straightConnector1">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20" name="Picture 19"/>
          <p:cNvPicPr>
            <a:picLocks noChangeAspect="1"/>
          </p:cNvPicPr>
          <p:nvPr/>
        </p:nvPicPr>
        <p:blipFill rotWithShape="1">
          <a:blip r:embed="rId5"/>
          <a:srcRect l="8410"/>
          <a:stretch/>
        </p:blipFill>
        <p:spPr>
          <a:xfrm>
            <a:off x="2411604" y="926793"/>
            <a:ext cx="1834358" cy="1371600"/>
          </a:xfrm>
          <a:prstGeom prst="rect">
            <a:avLst/>
          </a:prstGeom>
        </p:spPr>
      </p:pic>
      <p:sp>
        <p:nvSpPr>
          <p:cNvPr id="21" name="TextBox 20"/>
          <p:cNvSpPr txBox="1"/>
          <p:nvPr/>
        </p:nvSpPr>
        <p:spPr>
          <a:xfrm>
            <a:off x="10396500" y="4613055"/>
            <a:ext cx="1046672" cy="369332"/>
          </a:xfrm>
          <a:prstGeom prst="rect">
            <a:avLst/>
          </a:prstGeom>
          <a:noFill/>
        </p:spPr>
        <p:txBody>
          <a:bodyPr wrap="square" rtlCol="0">
            <a:spAutoFit/>
          </a:bodyPr>
          <a:lstStyle/>
          <a:p>
            <a:r>
              <a:rPr lang="en-US" dirty="0" smtClean="0">
                <a:solidFill>
                  <a:schemeClr val="accent5"/>
                </a:solidFill>
              </a:rPr>
              <a:t>(</a:t>
            </a:r>
            <a:r>
              <a:rPr lang="en-US" dirty="0" smtClean="0">
                <a:solidFill>
                  <a:srgbClr val="00B050"/>
                </a:solidFill>
              </a:rPr>
              <a:t>2</a:t>
            </a:r>
            <a:r>
              <a:rPr lang="en-US" dirty="0" smtClean="0">
                <a:solidFill>
                  <a:srgbClr val="00B050"/>
                </a:solidFill>
                <a:latin typeface="Symbol" panose="05050102010706020507" pitchFamily="18" charset="2"/>
              </a:rPr>
              <a:t>g</a:t>
            </a:r>
            <a:r>
              <a:rPr lang="en-US" dirty="0" smtClean="0">
                <a:solidFill>
                  <a:srgbClr val="00B050"/>
                </a:solidFill>
              </a:rPr>
              <a:t> sum</a:t>
            </a:r>
            <a:r>
              <a:rPr lang="en-US" dirty="0" smtClean="0">
                <a:solidFill>
                  <a:schemeClr val="accent5"/>
                </a:solidFill>
              </a:rPr>
              <a:t>)</a:t>
            </a:r>
            <a:endParaRPr lang="en-US" dirty="0">
              <a:solidFill>
                <a:schemeClr val="accent5"/>
              </a:solidFill>
            </a:endParaRPr>
          </a:p>
        </p:txBody>
      </p:sp>
      <p:pic>
        <p:nvPicPr>
          <p:cNvPr id="22" name="Picture 21"/>
          <p:cNvPicPr>
            <a:picLocks noChangeAspect="1"/>
          </p:cNvPicPr>
          <p:nvPr/>
        </p:nvPicPr>
        <p:blipFill rotWithShape="1">
          <a:blip r:embed="rId6"/>
          <a:srcRect l="6899"/>
          <a:stretch/>
        </p:blipFill>
        <p:spPr>
          <a:xfrm>
            <a:off x="3677697" y="4296587"/>
            <a:ext cx="2013361" cy="1371600"/>
          </a:xfrm>
          <a:prstGeom prst="rect">
            <a:avLst/>
          </a:prstGeom>
        </p:spPr>
      </p:pic>
      <p:sp>
        <p:nvSpPr>
          <p:cNvPr id="24" name="TextBox 23"/>
          <p:cNvSpPr txBox="1"/>
          <p:nvPr/>
        </p:nvSpPr>
        <p:spPr>
          <a:xfrm>
            <a:off x="9487497" y="1881785"/>
            <a:ext cx="1874077" cy="461665"/>
          </a:xfrm>
          <a:prstGeom prst="rect">
            <a:avLst/>
          </a:prstGeom>
          <a:noFill/>
        </p:spPr>
        <p:txBody>
          <a:bodyPr wrap="square" rtlCol="0">
            <a:spAutoFit/>
          </a:bodyPr>
          <a:lstStyle/>
          <a:p>
            <a:r>
              <a:rPr lang="en-US" sz="1200" dirty="0" smtClean="0"/>
              <a:t>2</a:t>
            </a:r>
            <a:r>
              <a:rPr lang="en-US" sz="1200" dirty="0" smtClean="0">
                <a:latin typeface="Symbol" panose="05050102010706020507" pitchFamily="18" charset="2"/>
              </a:rPr>
              <a:t>g</a:t>
            </a:r>
            <a:r>
              <a:rPr lang="en-US" sz="1200" dirty="0" smtClean="0"/>
              <a:t> </a:t>
            </a:r>
            <a:r>
              <a:rPr lang="en-US" sz="1200" dirty="0" smtClean="0">
                <a:sym typeface="Wingdings" panose="05000000000000000000" pitchFamily="2" charset="2"/>
              </a:rPr>
              <a:t>implies c</a:t>
            </a:r>
            <a:r>
              <a:rPr lang="en-US" sz="1200" dirty="0" smtClean="0"/>
              <a:t>oincidences of lower energy lines</a:t>
            </a:r>
            <a:endParaRPr lang="en-US" sz="1200" dirty="0"/>
          </a:p>
        </p:txBody>
      </p:sp>
      <p:sp>
        <p:nvSpPr>
          <p:cNvPr id="25" name="TextBox 24"/>
          <p:cNvSpPr txBox="1"/>
          <p:nvPr/>
        </p:nvSpPr>
        <p:spPr>
          <a:xfrm>
            <a:off x="4199719" y="902125"/>
            <a:ext cx="1422975" cy="646331"/>
          </a:xfrm>
          <a:prstGeom prst="rect">
            <a:avLst/>
          </a:prstGeom>
          <a:noFill/>
        </p:spPr>
        <p:txBody>
          <a:bodyPr wrap="square" rtlCol="0">
            <a:spAutoFit/>
          </a:bodyPr>
          <a:lstStyle/>
          <a:p>
            <a:r>
              <a:rPr lang="en-US" sz="1200" dirty="0" smtClean="0"/>
              <a:t>(this is why they are used in most PET scanners now)</a:t>
            </a:r>
            <a:endParaRPr lang="en-US" sz="1200" dirty="0"/>
          </a:p>
        </p:txBody>
      </p:sp>
      <p:sp>
        <p:nvSpPr>
          <p:cNvPr id="26" name="TextBox 25"/>
          <p:cNvSpPr txBox="1"/>
          <p:nvPr/>
        </p:nvSpPr>
        <p:spPr>
          <a:xfrm>
            <a:off x="2425146" y="1014757"/>
            <a:ext cx="939249" cy="307777"/>
          </a:xfrm>
          <a:prstGeom prst="rect">
            <a:avLst/>
          </a:prstGeom>
          <a:noFill/>
        </p:spPr>
        <p:txBody>
          <a:bodyPr wrap="square" rtlCol="0">
            <a:spAutoFit/>
          </a:bodyPr>
          <a:lstStyle/>
          <a:p>
            <a:r>
              <a:rPr lang="en-US" sz="1400" dirty="0" smtClean="0">
                <a:solidFill>
                  <a:srgbClr val="FF0000"/>
                </a:solidFill>
              </a:rPr>
              <a:t>511 </a:t>
            </a:r>
            <a:r>
              <a:rPr lang="en-US" sz="1400" dirty="0" err="1" smtClean="0">
                <a:solidFill>
                  <a:srgbClr val="FF0000"/>
                </a:solidFill>
              </a:rPr>
              <a:t>keV</a:t>
            </a:r>
            <a:endParaRPr lang="en-US" sz="1400" dirty="0">
              <a:solidFill>
                <a:srgbClr val="FF0000"/>
              </a:solidFill>
            </a:endParaRPr>
          </a:p>
        </p:txBody>
      </p:sp>
      <p:sp>
        <p:nvSpPr>
          <p:cNvPr id="27" name="TextBox 26"/>
          <p:cNvSpPr txBox="1"/>
          <p:nvPr/>
        </p:nvSpPr>
        <p:spPr>
          <a:xfrm>
            <a:off x="3730094" y="4465079"/>
            <a:ext cx="939249" cy="307777"/>
          </a:xfrm>
          <a:prstGeom prst="rect">
            <a:avLst/>
          </a:prstGeom>
          <a:noFill/>
        </p:spPr>
        <p:txBody>
          <a:bodyPr wrap="square" rtlCol="0">
            <a:spAutoFit/>
          </a:bodyPr>
          <a:lstStyle/>
          <a:p>
            <a:r>
              <a:rPr lang="en-US" sz="1400" dirty="0" smtClean="0">
                <a:solidFill>
                  <a:srgbClr val="FF0000"/>
                </a:solidFill>
              </a:rPr>
              <a:t>2.76 MeV</a:t>
            </a:r>
            <a:endParaRPr lang="en-US" sz="1400" dirty="0">
              <a:solidFill>
                <a:srgbClr val="FF0000"/>
              </a:solidFill>
            </a:endParaRPr>
          </a:p>
        </p:txBody>
      </p:sp>
      <p:sp>
        <p:nvSpPr>
          <p:cNvPr id="28" name="TextBox 27"/>
          <p:cNvSpPr txBox="1"/>
          <p:nvPr/>
        </p:nvSpPr>
        <p:spPr>
          <a:xfrm>
            <a:off x="3114344" y="3611017"/>
            <a:ext cx="1490389" cy="307777"/>
          </a:xfrm>
          <a:prstGeom prst="rect">
            <a:avLst/>
          </a:prstGeom>
          <a:noFill/>
        </p:spPr>
        <p:txBody>
          <a:bodyPr wrap="square" rtlCol="0">
            <a:spAutoFit/>
          </a:bodyPr>
          <a:lstStyle/>
          <a:p>
            <a:r>
              <a:rPr lang="en-US" sz="1400" dirty="0" smtClean="0">
                <a:solidFill>
                  <a:srgbClr val="FF0000"/>
                </a:solidFill>
              </a:rPr>
              <a:t>1.17 &amp; 1.33 MeV</a:t>
            </a:r>
            <a:endParaRPr lang="en-US" sz="1400" dirty="0">
              <a:solidFill>
                <a:srgbClr val="FF0000"/>
              </a:solidFill>
            </a:endParaRPr>
          </a:p>
        </p:txBody>
      </p:sp>
    </p:spTree>
    <p:extLst>
      <p:ext uri="{BB962C8B-B14F-4D97-AF65-F5344CB8AC3E}">
        <p14:creationId xmlns:p14="http://schemas.microsoft.com/office/powerpoint/2010/main" val="36870175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032" y="223074"/>
            <a:ext cx="10515600" cy="543832"/>
          </a:xfrm>
        </p:spPr>
        <p:txBody>
          <a:bodyPr>
            <a:normAutofit fontScale="90000"/>
          </a:bodyPr>
          <a:lstStyle/>
          <a:p>
            <a:r>
              <a:rPr lang="en-US" b="1" dirty="0" smtClean="0"/>
              <a:t>Measurements with 10 crystals</a:t>
            </a:r>
            <a:endParaRPr lang="en-US" b="1"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92529" y="1006162"/>
            <a:ext cx="3189514" cy="2392136"/>
          </a:xfr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l="37143" t="21904" r="24285" b="42699"/>
          <a:stretch/>
        </p:blipFill>
        <p:spPr>
          <a:xfrm>
            <a:off x="3371849" y="1008884"/>
            <a:ext cx="3526972" cy="2427514"/>
          </a:xfrm>
          <a:prstGeom prst="rect">
            <a:avLst/>
          </a:prstGeom>
        </p:spPr>
      </p:pic>
      <p:pic>
        <p:nvPicPr>
          <p:cNvPr id="7" name="Picture 6"/>
          <p:cNvPicPr>
            <a:picLocks noChangeAspect="1"/>
          </p:cNvPicPr>
          <p:nvPr/>
        </p:nvPicPr>
        <p:blipFill rotWithShape="1">
          <a:blip r:embed="rId5" cstate="print">
            <a:extLst>
              <a:ext uri="{28A0092B-C50C-407E-A947-70E740481C1C}">
                <a14:useLocalDpi xmlns:a14="http://schemas.microsoft.com/office/drawing/2010/main" val="0"/>
              </a:ext>
            </a:extLst>
          </a:blip>
          <a:srcRect t="20476" b="43572"/>
          <a:stretch/>
        </p:blipFill>
        <p:spPr>
          <a:xfrm>
            <a:off x="6988627" y="1006162"/>
            <a:ext cx="5143500" cy="2465614"/>
          </a:xfrm>
          <a:prstGeom prst="rect">
            <a:avLst/>
          </a:prstGeom>
        </p:spPr>
      </p:pic>
      <p:pic>
        <p:nvPicPr>
          <p:cNvPr id="8" name="Picture 7"/>
          <p:cNvPicPr>
            <a:picLocks noChangeAspect="1"/>
          </p:cNvPicPr>
          <p:nvPr/>
        </p:nvPicPr>
        <p:blipFill>
          <a:blip r:embed="rId6"/>
          <a:stretch>
            <a:fillRect/>
          </a:stretch>
        </p:blipFill>
        <p:spPr>
          <a:xfrm>
            <a:off x="7563223" y="593528"/>
            <a:ext cx="1584860" cy="1327516"/>
          </a:xfrm>
          <a:prstGeom prst="rect">
            <a:avLst/>
          </a:prstGeom>
        </p:spPr>
      </p:pic>
      <p:sp>
        <p:nvSpPr>
          <p:cNvPr id="12" name="Content Placeholder 2"/>
          <p:cNvSpPr txBox="1">
            <a:spLocks/>
          </p:cNvSpPr>
          <p:nvPr/>
        </p:nvSpPr>
        <p:spPr>
          <a:xfrm>
            <a:off x="124958" y="3746291"/>
            <a:ext cx="6314170" cy="2854534"/>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R</a:t>
            </a:r>
            <a:r>
              <a:rPr lang="en-US" dirty="0" smtClean="0"/>
              <a:t>ead out with R1450 Hamamatsu 19-mm PMTs using a customized, tapered voltage divider</a:t>
            </a:r>
          </a:p>
          <a:p>
            <a:endParaRPr lang="en-US" dirty="0" smtClean="0"/>
          </a:p>
          <a:p>
            <a:r>
              <a:rPr lang="en-US" b="1" dirty="0" smtClean="0"/>
              <a:t>p-Li</a:t>
            </a:r>
            <a:r>
              <a:rPr lang="en-US" dirty="0" smtClean="0"/>
              <a:t> calibration following L3 @ LEP and MEG-II.</a:t>
            </a:r>
          </a:p>
          <a:p>
            <a:endParaRPr lang="en-US" dirty="0" smtClean="0"/>
          </a:p>
          <a:p>
            <a:r>
              <a:rPr lang="en-US" dirty="0" smtClean="0"/>
              <a:t>We use a 1.4 MeV proton beam degraded and impinging on a </a:t>
            </a:r>
            <a:r>
              <a:rPr lang="en-US" dirty="0" err="1" smtClean="0"/>
              <a:t>LiF</a:t>
            </a:r>
            <a:r>
              <a:rPr lang="en-US" dirty="0" smtClean="0"/>
              <a:t> foil. </a:t>
            </a:r>
            <a:r>
              <a:rPr lang="en-US" b="1" dirty="0" smtClean="0">
                <a:solidFill>
                  <a:srgbClr val="FF0000"/>
                </a:solidFill>
              </a:rPr>
              <a:t>@440 </a:t>
            </a:r>
            <a:r>
              <a:rPr lang="en-US" b="1" dirty="0" err="1" smtClean="0">
                <a:solidFill>
                  <a:srgbClr val="FF0000"/>
                </a:solidFill>
              </a:rPr>
              <a:t>keV</a:t>
            </a:r>
            <a:r>
              <a:rPr lang="en-US" b="1" dirty="0" smtClean="0">
                <a:solidFill>
                  <a:srgbClr val="FF0000"/>
                </a:solidFill>
              </a:rPr>
              <a:t> </a:t>
            </a:r>
            <a:r>
              <a:rPr lang="en-US" dirty="0" smtClean="0"/>
              <a:t>it excites</a:t>
            </a:r>
            <a:r>
              <a:rPr lang="en-US" dirty="0" smtClean="0"/>
              <a:t> a resonance, which decays with a</a:t>
            </a:r>
            <a:r>
              <a:rPr lang="en-US" dirty="0" smtClean="0"/>
              <a:t> 1</a:t>
            </a:r>
            <a:r>
              <a:rPr lang="en-US" dirty="0" smtClean="0"/>
              <a:t>7.6 </a:t>
            </a:r>
            <a:r>
              <a:rPr lang="en-US" dirty="0" smtClean="0"/>
              <a:t>MeV gamma </a:t>
            </a:r>
            <a:r>
              <a:rPr lang="en-US" dirty="0" smtClean="0"/>
              <a:t>(and other lower energy lines)</a:t>
            </a:r>
            <a:endParaRPr lang="en-US" dirty="0"/>
          </a:p>
        </p:txBody>
      </p:sp>
      <p:grpSp>
        <p:nvGrpSpPr>
          <p:cNvPr id="23" name="Group 22"/>
          <p:cNvGrpSpPr/>
          <p:nvPr/>
        </p:nvGrpSpPr>
        <p:grpSpPr>
          <a:xfrm>
            <a:off x="7053151" y="1965119"/>
            <a:ext cx="1356549" cy="1050175"/>
            <a:chOff x="7053151" y="1965119"/>
            <a:chExt cx="1356549" cy="1050175"/>
          </a:xfrm>
        </p:grpSpPr>
        <p:sp>
          <p:nvSpPr>
            <p:cNvPr id="13" name="Right Arrow 12"/>
            <p:cNvSpPr/>
            <p:nvPr/>
          </p:nvSpPr>
          <p:spPr>
            <a:xfrm rot="21179868">
              <a:off x="7280053" y="2472872"/>
              <a:ext cx="678176" cy="1828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rot="21177299">
              <a:off x="7053151" y="2645962"/>
              <a:ext cx="1211845" cy="369332"/>
            </a:xfrm>
            <a:prstGeom prst="rect">
              <a:avLst/>
            </a:prstGeom>
            <a:solidFill>
              <a:schemeClr val="bg1">
                <a:lumMod val="85000"/>
              </a:schemeClr>
            </a:solidFill>
          </p:spPr>
          <p:txBody>
            <a:bodyPr wrap="square" rtlCol="0">
              <a:spAutoFit/>
            </a:bodyPr>
            <a:lstStyle/>
            <a:p>
              <a:r>
                <a:rPr lang="en-US" b="1" dirty="0" smtClean="0"/>
                <a:t>1.4 MeV p</a:t>
              </a:r>
              <a:endParaRPr lang="en-US" b="1" dirty="0"/>
            </a:p>
          </p:txBody>
        </p:sp>
        <p:sp>
          <p:nvSpPr>
            <p:cNvPr id="15" name="TextBox 14"/>
            <p:cNvSpPr txBox="1"/>
            <p:nvPr/>
          </p:nvSpPr>
          <p:spPr>
            <a:xfrm rot="21177299">
              <a:off x="7945300" y="1965119"/>
              <a:ext cx="464400" cy="369332"/>
            </a:xfrm>
            <a:prstGeom prst="rect">
              <a:avLst/>
            </a:prstGeom>
            <a:solidFill>
              <a:schemeClr val="bg1">
                <a:lumMod val="85000"/>
              </a:schemeClr>
            </a:solidFill>
          </p:spPr>
          <p:txBody>
            <a:bodyPr wrap="square" rtlCol="0">
              <a:spAutoFit/>
            </a:bodyPr>
            <a:lstStyle/>
            <a:p>
              <a:r>
                <a:rPr lang="en-US" b="1" dirty="0" err="1" smtClean="0"/>
                <a:t>LiF</a:t>
              </a:r>
              <a:endParaRPr lang="en-US" b="1" dirty="0"/>
            </a:p>
          </p:txBody>
        </p:sp>
      </p:grpSp>
      <p:pic>
        <p:nvPicPr>
          <p:cNvPr id="18" name="Picture 17"/>
          <p:cNvPicPr>
            <a:picLocks noChangeAspect="1"/>
          </p:cNvPicPr>
          <p:nvPr/>
        </p:nvPicPr>
        <p:blipFill rotWithShape="1">
          <a:blip r:embed="rId7"/>
          <a:srcRect t="34104" b="18936"/>
          <a:stretch/>
        </p:blipFill>
        <p:spPr>
          <a:xfrm rot="21174260">
            <a:off x="8461463" y="2251000"/>
            <a:ext cx="1359489" cy="584037"/>
          </a:xfrm>
          <a:prstGeom prst="rect">
            <a:avLst/>
          </a:prstGeom>
        </p:spPr>
      </p:pic>
      <p:cxnSp>
        <p:nvCxnSpPr>
          <p:cNvPr id="20" name="Straight Connector 19"/>
          <p:cNvCxnSpPr/>
          <p:nvPr/>
        </p:nvCxnSpPr>
        <p:spPr>
          <a:xfrm>
            <a:off x="7781249" y="1006162"/>
            <a:ext cx="2342044" cy="93187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8900382" y="865338"/>
            <a:ext cx="659995" cy="66018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25" name="Picture 24"/>
          <p:cNvPicPr>
            <a:picLocks noChangeAspect="1"/>
          </p:cNvPicPr>
          <p:nvPr/>
        </p:nvPicPr>
        <p:blipFill rotWithShape="1">
          <a:blip r:embed="rId8">
            <a:extLst>
              <a:ext uri="{28A0092B-C50C-407E-A947-70E740481C1C}">
                <a14:useLocalDpi xmlns:a14="http://schemas.microsoft.com/office/drawing/2010/main" val="0"/>
              </a:ext>
            </a:extLst>
          </a:blip>
          <a:srcRect t="8211"/>
          <a:stretch/>
        </p:blipFill>
        <p:spPr>
          <a:xfrm>
            <a:off x="6792400" y="3504217"/>
            <a:ext cx="5289622" cy="3292666"/>
          </a:xfrm>
          <a:prstGeom prst="rect">
            <a:avLst/>
          </a:prstGeom>
        </p:spPr>
      </p:pic>
      <p:sp>
        <p:nvSpPr>
          <p:cNvPr id="29" name="Rectangle 28"/>
          <p:cNvSpPr/>
          <p:nvPr/>
        </p:nvSpPr>
        <p:spPr>
          <a:xfrm>
            <a:off x="7456785" y="3639902"/>
            <a:ext cx="1773594" cy="18405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7729360" y="4275703"/>
            <a:ext cx="2342044" cy="461665"/>
          </a:xfrm>
          <a:prstGeom prst="rect">
            <a:avLst/>
          </a:prstGeom>
          <a:noFill/>
        </p:spPr>
        <p:txBody>
          <a:bodyPr wrap="square" rtlCol="0">
            <a:spAutoFit/>
          </a:bodyPr>
          <a:lstStyle/>
          <a:p>
            <a:r>
              <a:rPr lang="en-US" sz="1200" b="1" dirty="0" smtClean="0"/>
              <a:t>2.6% at 17.6 MeV</a:t>
            </a:r>
          </a:p>
          <a:p>
            <a:r>
              <a:rPr lang="en-US" sz="1200" dirty="0" smtClean="0"/>
              <a:t>This is </a:t>
            </a:r>
            <a:r>
              <a:rPr lang="en-US" sz="1200" i="1" dirty="0" smtClean="0"/>
              <a:t>state-of-the art </a:t>
            </a:r>
            <a:r>
              <a:rPr lang="en-US" sz="1200" dirty="0" smtClean="0"/>
              <a:t>resolution</a:t>
            </a:r>
            <a:endParaRPr lang="en-US" sz="1200" dirty="0"/>
          </a:p>
        </p:txBody>
      </p:sp>
    </p:spTree>
    <p:extLst>
      <p:ext uri="{BB962C8B-B14F-4D97-AF65-F5344CB8AC3E}">
        <p14:creationId xmlns:p14="http://schemas.microsoft.com/office/powerpoint/2010/main" val="430127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2530522" y="4222266"/>
            <a:ext cx="3162055" cy="853931"/>
            <a:chOff x="1805201" y="4180945"/>
            <a:chExt cx="3162055" cy="853931"/>
          </a:xfrm>
        </p:grpSpPr>
        <p:sp>
          <p:nvSpPr>
            <p:cNvPr id="21" name="Rectangle 20"/>
            <p:cNvSpPr/>
            <p:nvPr/>
          </p:nvSpPr>
          <p:spPr>
            <a:xfrm>
              <a:off x="1805201" y="4180945"/>
              <a:ext cx="2306647" cy="2629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1805201" y="4471751"/>
              <a:ext cx="2306647" cy="2629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1805202" y="4762557"/>
              <a:ext cx="2306647" cy="2629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4176742" y="4180945"/>
              <a:ext cx="790514" cy="26295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PMT</a:t>
              </a:r>
              <a:endParaRPr lang="en-US" dirty="0">
                <a:solidFill>
                  <a:schemeClr val="tx1"/>
                </a:solidFill>
              </a:endParaRPr>
            </a:p>
          </p:txBody>
        </p:sp>
        <p:sp>
          <p:nvSpPr>
            <p:cNvPr id="36" name="Rectangle 35"/>
            <p:cNvSpPr/>
            <p:nvPr/>
          </p:nvSpPr>
          <p:spPr>
            <a:xfrm>
              <a:off x="4176742" y="4484619"/>
              <a:ext cx="790514" cy="26295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PMT</a:t>
              </a:r>
              <a:endParaRPr lang="en-US" dirty="0">
                <a:solidFill>
                  <a:schemeClr val="tx1"/>
                </a:solidFill>
              </a:endParaRPr>
            </a:p>
          </p:txBody>
        </p:sp>
        <p:sp>
          <p:nvSpPr>
            <p:cNvPr id="38" name="Rectangle 37"/>
            <p:cNvSpPr/>
            <p:nvPr/>
          </p:nvSpPr>
          <p:spPr>
            <a:xfrm>
              <a:off x="4176742" y="4771924"/>
              <a:ext cx="790514" cy="26295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PMT</a:t>
              </a:r>
              <a:endParaRPr lang="en-US" dirty="0">
                <a:solidFill>
                  <a:schemeClr val="tx1"/>
                </a:solidFill>
              </a:endParaRPr>
            </a:p>
          </p:txBody>
        </p:sp>
      </p:grpSp>
      <p:sp>
        <p:nvSpPr>
          <p:cNvPr id="2" name="Title 1"/>
          <p:cNvSpPr>
            <a:spLocks noGrp="1"/>
          </p:cNvSpPr>
          <p:nvPr>
            <p:ph type="title"/>
          </p:nvPr>
        </p:nvSpPr>
        <p:spPr>
          <a:xfrm>
            <a:off x="552100" y="188780"/>
            <a:ext cx="5760210" cy="906475"/>
          </a:xfrm>
        </p:spPr>
        <p:txBody>
          <a:bodyPr>
            <a:normAutofit/>
          </a:bodyPr>
          <a:lstStyle/>
          <a:p>
            <a:r>
              <a:rPr lang="en-US" b="1" dirty="0" smtClean="0"/>
              <a:t>Next, </a:t>
            </a:r>
            <a:r>
              <a:rPr lang="en-US" b="1" dirty="0" smtClean="0">
                <a:latin typeface="Symbol" panose="05050102010706020507" pitchFamily="18" charset="2"/>
              </a:rPr>
              <a:t>p/m</a:t>
            </a:r>
            <a:r>
              <a:rPr lang="en-US" b="1" dirty="0" smtClean="0"/>
              <a:t>/e beam at PSI</a:t>
            </a:r>
            <a:endParaRPr lang="en-US" b="1" dirty="0"/>
          </a:p>
        </p:txBody>
      </p:sp>
      <p:sp>
        <p:nvSpPr>
          <p:cNvPr id="3" name="Content Placeholder 2"/>
          <p:cNvSpPr>
            <a:spLocks noGrp="1"/>
          </p:cNvSpPr>
          <p:nvPr>
            <p:ph idx="1"/>
          </p:nvPr>
        </p:nvSpPr>
        <p:spPr>
          <a:xfrm>
            <a:off x="552100" y="1299369"/>
            <a:ext cx="6286267" cy="2061977"/>
          </a:xfrm>
        </p:spPr>
        <p:txBody>
          <a:bodyPr>
            <a:normAutofit/>
          </a:bodyPr>
          <a:lstStyle/>
          <a:p>
            <a:r>
              <a:rPr lang="en-US" sz="2400" dirty="0"/>
              <a:t>PiM1 </a:t>
            </a:r>
            <a:r>
              <a:rPr lang="en-US" sz="2400" dirty="0" smtClean="0"/>
              <a:t>is ideal up to a few hundred MeV/c</a:t>
            </a:r>
          </a:p>
          <a:p>
            <a:pPr lvl="1"/>
            <a:r>
              <a:rPr lang="en-US" sz="1800" b="1" dirty="0" smtClean="0">
                <a:solidFill>
                  <a:srgbClr val="FF0000"/>
                </a:solidFill>
                <a:latin typeface="Symbol" panose="05050102010706020507" pitchFamily="18" charset="2"/>
              </a:rPr>
              <a:t>D</a:t>
            </a:r>
            <a:r>
              <a:rPr lang="en-US" sz="1800" b="1" dirty="0" smtClean="0">
                <a:solidFill>
                  <a:srgbClr val="FF0000"/>
                </a:solidFill>
              </a:rPr>
              <a:t>P/P</a:t>
            </a:r>
            <a:r>
              <a:rPr lang="en-US" sz="1800" dirty="0" smtClean="0"/>
              <a:t> measured to be </a:t>
            </a:r>
            <a:r>
              <a:rPr lang="en-US" sz="1800" b="1" dirty="0" smtClean="0">
                <a:solidFill>
                  <a:srgbClr val="FF0000"/>
                </a:solidFill>
              </a:rPr>
              <a:t>&lt;0.6% </a:t>
            </a:r>
            <a:r>
              <a:rPr lang="en-US" sz="1800" dirty="0" smtClean="0"/>
              <a:t>for range of measurements</a:t>
            </a:r>
          </a:p>
          <a:p>
            <a:pPr lvl="1"/>
            <a:r>
              <a:rPr lang="en-US" sz="1800" dirty="0" smtClean="0"/>
              <a:t>Positrons energy scan: </a:t>
            </a:r>
            <a:r>
              <a:rPr lang="en-US" sz="1800" b="1" dirty="0" smtClean="0">
                <a:solidFill>
                  <a:srgbClr val="FF0000"/>
                </a:solidFill>
              </a:rPr>
              <a:t>30 – 100 </a:t>
            </a:r>
            <a:r>
              <a:rPr lang="en-US" sz="1800" dirty="0" smtClean="0"/>
              <a:t>MeV</a:t>
            </a:r>
            <a:endParaRPr lang="en-US" sz="1800" dirty="0"/>
          </a:p>
          <a:p>
            <a:pPr lvl="1"/>
            <a:r>
              <a:rPr lang="en-US" sz="1800" dirty="0" smtClean="0"/>
              <a:t>Muons @ 210 MeV/c used for transverse tomography</a:t>
            </a: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36946"/>
          <a:stretch/>
        </p:blipFill>
        <p:spPr>
          <a:xfrm>
            <a:off x="8839200" y="276927"/>
            <a:ext cx="3251433" cy="1801480"/>
          </a:xfrm>
          <a:prstGeom prst="rect">
            <a:avLst/>
          </a:prstGeom>
        </p:spPr>
      </p:pic>
      <p:sp>
        <p:nvSpPr>
          <p:cNvPr id="7" name="Rectangle 6"/>
          <p:cNvSpPr/>
          <p:nvPr/>
        </p:nvSpPr>
        <p:spPr>
          <a:xfrm rot="925400">
            <a:off x="9179555" y="1778397"/>
            <a:ext cx="590331" cy="3678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Expt</a:t>
            </a:r>
            <a:endParaRPr lang="en-US" dirty="0"/>
          </a:p>
        </p:txBody>
      </p:sp>
      <p:grpSp>
        <p:nvGrpSpPr>
          <p:cNvPr id="33" name="Group 32"/>
          <p:cNvGrpSpPr/>
          <p:nvPr/>
        </p:nvGrpSpPr>
        <p:grpSpPr>
          <a:xfrm>
            <a:off x="2629829" y="3652068"/>
            <a:ext cx="984" cy="2030361"/>
            <a:chOff x="2051991" y="3605686"/>
            <a:chExt cx="984" cy="2030361"/>
          </a:xfrm>
        </p:grpSpPr>
        <p:cxnSp>
          <p:nvCxnSpPr>
            <p:cNvPr id="25" name="Straight Arrow Connector 24"/>
            <p:cNvCxnSpPr/>
            <p:nvPr/>
          </p:nvCxnSpPr>
          <p:spPr>
            <a:xfrm>
              <a:off x="2052975" y="5025509"/>
              <a:ext cx="0" cy="610538"/>
            </a:xfrm>
            <a:prstGeom prst="straightConnector1">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2051991" y="3605686"/>
              <a:ext cx="0" cy="575259"/>
            </a:xfrm>
            <a:prstGeom prst="straightConnector1">
              <a:avLst/>
            </a:prstGeom>
            <a:ln w="3810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2051991" y="4005662"/>
              <a:ext cx="0" cy="1176685"/>
            </a:xfrm>
            <a:prstGeom prst="straightConnector1">
              <a:avLst/>
            </a:prstGeom>
            <a:ln w="38100">
              <a:solidFill>
                <a:srgbClr val="FF0000"/>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34" name="Rectangle 33"/>
          <p:cNvSpPr/>
          <p:nvPr/>
        </p:nvSpPr>
        <p:spPr>
          <a:xfrm>
            <a:off x="1810803" y="6399987"/>
            <a:ext cx="1811101" cy="2299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Scint</a:t>
            </a:r>
            <a:endParaRPr lang="en-US" dirty="0"/>
          </a:p>
        </p:txBody>
      </p:sp>
      <p:sp>
        <p:nvSpPr>
          <p:cNvPr id="39" name="Rectangle 38"/>
          <p:cNvSpPr/>
          <p:nvPr/>
        </p:nvSpPr>
        <p:spPr>
          <a:xfrm>
            <a:off x="2393853" y="3416847"/>
            <a:ext cx="472933" cy="1661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T0</a:t>
            </a:r>
            <a:endParaRPr lang="en-US" dirty="0"/>
          </a:p>
        </p:txBody>
      </p:sp>
      <p:grpSp>
        <p:nvGrpSpPr>
          <p:cNvPr id="46" name="Group 45"/>
          <p:cNvGrpSpPr/>
          <p:nvPr/>
        </p:nvGrpSpPr>
        <p:grpSpPr>
          <a:xfrm>
            <a:off x="6724623" y="2803668"/>
            <a:ext cx="4853286" cy="3363100"/>
            <a:chOff x="6724623" y="2803668"/>
            <a:chExt cx="4853286" cy="3363100"/>
          </a:xfrm>
        </p:grpSpPr>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24623" y="2803668"/>
              <a:ext cx="4343077" cy="3363100"/>
            </a:xfrm>
            <a:prstGeom prst="rect">
              <a:avLst/>
            </a:prstGeom>
          </p:spPr>
        </p:pic>
        <p:sp>
          <p:nvSpPr>
            <p:cNvPr id="44" name="Rectangle 43"/>
            <p:cNvSpPr/>
            <p:nvPr/>
          </p:nvSpPr>
          <p:spPr>
            <a:xfrm>
              <a:off x="7312465" y="4222266"/>
              <a:ext cx="3657600" cy="415995"/>
            </a:xfrm>
            <a:prstGeom prst="rect">
              <a:avLst/>
            </a:prstGeom>
            <a:solidFill>
              <a:srgbClr val="5B9BD5">
                <a:alpha val="1098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11067700" y="4214695"/>
              <a:ext cx="510209" cy="369332"/>
            </a:xfrm>
            <a:prstGeom prst="rect">
              <a:avLst/>
            </a:prstGeom>
            <a:noFill/>
          </p:spPr>
          <p:txBody>
            <a:bodyPr wrap="square" rtlCol="0">
              <a:spAutoFit/>
            </a:bodyPr>
            <a:lstStyle/>
            <a:p>
              <a:r>
                <a:rPr lang="en-US" dirty="0" smtClean="0"/>
                <a:t>3%</a:t>
              </a:r>
              <a:endParaRPr lang="en-US" dirty="0"/>
            </a:p>
          </p:txBody>
        </p:sp>
      </p:grpSp>
      <p:sp>
        <p:nvSpPr>
          <p:cNvPr id="47" name="TextBox 46"/>
          <p:cNvSpPr txBox="1"/>
          <p:nvPr/>
        </p:nvSpPr>
        <p:spPr>
          <a:xfrm>
            <a:off x="2464345" y="5797436"/>
            <a:ext cx="402441" cy="461665"/>
          </a:xfrm>
          <a:prstGeom prst="rect">
            <a:avLst/>
          </a:prstGeom>
          <a:noFill/>
        </p:spPr>
        <p:txBody>
          <a:bodyPr wrap="square" rtlCol="0">
            <a:spAutoFit/>
          </a:bodyPr>
          <a:lstStyle/>
          <a:p>
            <a:r>
              <a:rPr lang="en-US" sz="2400" b="1" dirty="0" smtClean="0">
                <a:latin typeface="Symbol" panose="05050102010706020507" pitchFamily="18" charset="2"/>
              </a:rPr>
              <a:t>m</a:t>
            </a:r>
            <a:endParaRPr lang="en-US" sz="2400" b="1" dirty="0">
              <a:latin typeface="Symbol" panose="05050102010706020507" pitchFamily="18" charset="2"/>
            </a:endParaRPr>
          </a:p>
        </p:txBody>
      </p:sp>
      <p:sp>
        <p:nvSpPr>
          <p:cNvPr id="48" name="TextBox 47"/>
          <p:cNvSpPr txBox="1"/>
          <p:nvPr/>
        </p:nvSpPr>
        <p:spPr>
          <a:xfrm>
            <a:off x="8315497" y="6180253"/>
            <a:ext cx="2318446" cy="369332"/>
          </a:xfrm>
          <a:prstGeom prst="rect">
            <a:avLst/>
          </a:prstGeom>
          <a:noFill/>
        </p:spPr>
        <p:txBody>
          <a:bodyPr wrap="square" rtlCol="0">
            <a:spAutoFit/>
          </a:bodyPr>
          <a:lstStyle/>
          <a:p>
            <a:r>
              <a:rPr lang="en-US" dirty="0" smtClean="0"/>
              <a:t>Distance from PMT</a:t>
            </a:r>
            <a:endParaRPr lang="en-US" dirty="0"/>
          </a:p>
        </p:txBody>
      </p:sp>
      <p:sp>
        <p:nvSpPr>
          <p:cNvPr id="49" name="TextBox 48"/>
          <p:cNvSpPr txBox="1"/>
          <p:nvPr/>
        </p:nvSpPr>
        <p:spPr>
          <a:xfrm>
            <a:off x="7312465" y="5797436"/>
            <a:ext cx="4448114" cy="369332"/>
          </a:xfrm>
          <a:prstGeom prst="rect">
            <a:avLst/>
          </a:prstGeom>
          <a:solidFill>
            <a:schemeClr val="bg1"/>
          </a:solidFill>
        </p:spPr>
        <p:txBody>
          <a:bodyPr wrap="square" rtlCol="0">
            <a:spAutoFit/>
          </a:bodyPr>
          <a:lstStyle/>
          <a:p>
            <a:r>
              <a:rPr lang="en-US" dirty="0" smtClean="0"/>
              <a:t>1          4           7         10          13       16  cm</a:t>
            </a:r>
            <a:endParaRPr lang="en-US" dirty="0"/>
          </a:p>
        </p:txBody>
      </p:sp>
    </p:spTree>
    <p:extLst>
      <p:ext uri="{BB962C8B-B14F-4D97-AF65-F5344CB8AC3E}">
        <p14:creationId xmlns:p14="http://schemas.microsoft.com/office/powerpoint/2010/main" val="2267004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16667E-7 7.40741E-7 L -0.15925 0.00093 " pathEditMode="relative" rAng="0" ptsTypes="AA">
                                      <p:cBhvr>
                                        <p:cTn id="6" dur="2000" fill="hold"/>
                                        <p:tgtEl>
                                          <p:spTgt spid="40"/>
                                        </p:tgtEl>
                                        <p:attrNameLst>
                                          <p:attrName>ppt_x</p:attrName>
                                          <p:attrName>ppt_y</p:attrName>
                                        </p:attrNameLst>
                                      </p:cBhvr>
                                      <p:rCtr x="-7969" y="4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427" y="299655"/>
            <a:ext cx="10515600" cy="527504"/>
          </a:xfrm>
        </p:spPr>
        <p:txBody>
          <a:bodyPr>
            <a:normAutofit fontScale="90000"/>
          </a:bodyPr>
          <a:lstStyle/>
          <a:p>
            <a:r>
              <a:rPr lang="en-US" b="1" dirty="0" smtClean="0"/>
              <a:t>Timing Resolution vs Positron Energy</a:t>
            </a:r>
            <a:endParaRPr lang="en-US" b="1" dirty="0"/>
          </a:p>
        </p:txBody>
      </p:sp>
      <p:sp>
        <p:nvSpPr>
          <p:cNvPr id="3" name="Content Placeholder 2"/>
          <p:cNvSpPr>
            <a:spLocks noGrp="1"/>
          </p:cNvSpPr>
          <p:nvPr>
            <p:ph idx="1"/>
          </p:nvPr>
        </p:nvSpPr>
        <p:spPr>
          <a:xfrm>
            <a:off x="510811" y="1221772"/>
            <a:ext cx="6057369" cy="830185"/>
          </a:xfrm>
        </p:spPr>
        <p:txBody>
          <a:bodyPr>
            <a:normAutofit/>
          </a:bodyPr>
          <a:lstStyle/>
          <a:p>
            <a:r>
              <a:rPr lang="en-US" dirty="0" smtClean="0"/>
              <a:t>Use T0 vs fitted Crystal waveform time</a:t>
            </a:r>
          </a:p>
          <a:p>
            <a:pPr lvl="1"/>
            <a:r>
              <a:rPr lang="en-US" sz="1800" dirty="0" smtClean="0"/>
              <a:t>Plot is </a:t>
            </a:r>
            <a:r>
              <a:rPr lang="en-US" sz="1800" dirty="0" err="1" smtClean="0"/>
              <a:t>Xtal</a:t>
            </a:r>
            <a:r>
              <a:rPr lang="en-US" sz="1800" dirty="0" smtClean="0"/>
              <a:t> to </a:t>
            </a:r>
            <a:r>
              <a:rPr lang="en-US" sz="1800" dirty="0" err="1" smtClean="0"/>
              <a:t>Xtal</a:t>
            </a:r>
            <a:r>
              <a:rPr lang="en-US" sz="1800" dirty="0" smtClean="0"/>
              <a:t> time diff</a:t>
            </a:r>
            <a:endParaRPr lang="en-US" sz="1800" dirty="0"/>
          </a:p>
        </p:txBody>
      </p:sp>
      <p:grpSp>
        <p:nvGrpSpPr>
          <p:cNvPr id="4" name="Group 3"/>
          <p:cNvGrpSpPr/>
          <p:nvPr/>
        </p:nvGrpSpPr>
        <p:grpSpPr>
          <a:xfrm>
            <a:off x="6761489" y="3455242"/>
            <a:ext cx="3893760" cy="2117868"/>
            <a:chOff x="4305811" y="2572120"/>
            <a:chExt cx="3893760" cy="2117868"/>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37505" t="12304" r="31613" b="26678"/>
            <a:stretch/>
          </p:blipFill>
          <p:spPr>
            <a:xfrm rot="5400000">
              <a:off x="5406758" y="2061826"/>
              <a:ext cx="2117868" cy="3138456"/>
            </a:xfrm>
            <a:prstGeom prst="rect">
              <a:avLst/>
            </a:prstGeom>
          </p:spPr>
        </p:pic>
        <p:cxnSp>
          <p:nvCxnSpPr>
            <p:cNvPr id="6" name="Straight Arrow Connector 5"/>
            <p:cNvCxnSpPr/>
            <p:nvPr/>
          </p:nvCxnSpPr>
          <p:spPr>
            <a:xfrm flipV="1">
              <a:off x="5433426" y="3361347"/>
              <a:ext cx="572117" cy="8387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4613295" y="3503261"/>
              <a:ext cx="565354" cy="82884"/>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4305811" y="3392028"/>
              <a:ext cx="377026" cy="369332"/>
            </a:xfrm>
            <a:prstGeom prst="rect">
              <a:avLst/>
            </a:prstGeom>
          </p:spPr>
          <p:txBody>
            <a:bodyPr wrap="none">
              <a:spAutoFit/>
            </a:bodyPr>
            <a:lstStyle/>
            <a:p>
              <a:r>
                <a:rPr lang="en-US" b="1" dirty="0" smtClean="0">
                  <a:solidFill>
                    <a:srgbClr val="FF0000"/>
                  </a:solidFill>
                </a:rPr>
                <a:t>e</a:t>
              </a:r>
              <a:r>
                <a:rPr lang="en-US" b="1" baseline="30000" dirty="0" smtClean="0">
                  <a:solidFill>
                    <a:srgbClr val="FF0000"/>
                  </a:solidFill>
                </a:rPr>
                <a:t>+</a:t>
              </a:r>
              <a:endParaRPr lang="en-US" baseline="30000" dirty="0">
                <a:solidFill>
                  <a:srgbClr val="FF0000"/>
                </a:solidFill>
              </a:endParaRPr>
            </a:p>
          </p:txBody>
        </p:sp>
        <p:sp>
          <p:nvSpPr>
            <p:cNvPr id="9" name="TextBox 8"/>
            <p:cNvSpPr txBox="1"/>
            <p:nvPr/>
          </p:nvSpPr>
          <p:spPr>
            <a:xfrm>
              <a:off x="5285881" y="3674454"/>
              <a:ext cx="1315556" cy="646331"/>
            </a:xfrm>
            <a:prstGeom prst="rect">
              <a:avLst/>
            </a:prstGeom>
            <a:noFill/>
          </p:spPr>
          <p:txBody>
            <a:bodyPr wrap="square" rtlCol="0">
              <a:spAutoFit/>
            </a:bodyPr>
            <a:lstStyle/>
            <a:p>
              <a:pPr algn="ctr"/>
              <a:r>
                <a:rPr lang="en-US" dirty="0" smtClean="0">
                  <a:solidFill>
                    <a:schemeClr val="bg1"/>
                  </a:solidFill>
                </a:rPr>
                <a:t>X-Y</a:t>
              </a:r>
            </a:p>
            <a:p>
              <a:pPr algn="ctr"/>
              <a:r>
                <a:rPr lang="en-US" dirty="0" err="1" smtClean="0">
                  <a:solidFill>
                    <a:schemeClr val="bg1"/>
                  </a:solidFill>
                </a:rPr>
                <a:t>Hodoscope</a:t>
              </a:r>
              <a:endParaRPr lang="en-US" dirty="0">
                <a:solidFill>
                  <a:schemeClr val="bg1"/>
                </a:solidFill>
              </a:endParaRPr>
            </a:p>
          </p:txBody>
        </p:sp>
        <p:sp>
          <p:nvSpPr>
            <p:cNvPr id="10" name="TextBox 9"/>
            <p:cNvSpPr txBox="1"/>
            <p:nvPr/>
          </p:nvSpPr>
          <p:spPr>
            <a:xfrm>
              <a:off x="7145851" y="2995261"/>
              <a:ext cx="1053720" cy="646331"/>
            </a:xfrm>
            <a:prstGeom prst="rect">
              <a:avLst/>
            </a:prstGeom>
            <a:noFill/>
          </p:spPr>
          <p:txBody>
            <a:bodyPr wrap="square" rtlCol="0">
              <a:spAutoFit/>
            </a:bodyPr>
            <a:lstStyle/>
            <a:p>
              <a:r>
                <a:rPr lang="en-US" dirty="0" smtClean="0">
                  <a:solidFill>
                    <a:schemeClr val="bg1"/>
                  </a:solidFill>
                </a:rPr>
                <a:t>NaI border</a:t>
              </a:r>
              <a:endParaRPr lang="en-US" dirty="0">
                <a:solidFill>
                  <a:schemeClr val="bg1"/>
                </a:solidFill>
              </a:endParaRPr>
            </a:p>
          </p:txBody>
        </p:sp>
        <p:sp>
          <p:nvSpPr>
            <p:cNvPr id="11" name="TextBox 10"/>
            <p:cNvSpPr txBox="1"/>
            <p:nvPr/>
          </p:nvSpPr>
          <p:spPr>
            <a:xfrm>
              <a:off x="6465692" y="2681833"/>
              <a:ext cx="1322884" cy="369332"/>
            </a:xfrm>
            <a:prstGeom prst="rect">
              <a:avLst/>
            </a:prstGeom>
            <a:noFill/>
          </p:spPr>
          <p:txBody>
            <a:bodyPr wrap="square" rtlCol="0">
              <a:spAutoFit/>
            </a:bodyPr>
            <a:lstStyle/>
            <a:p>
              <a:r>
                <a:rPr lang="en-US" dirty="0" smtClean="0">
                  <a:solidFill>
                    <a:srgbClr val="FF0000"/>
                  </a:solidFill>
                </a:rPr>
                <a:t>LYSO array</a:t>
              </a:r>
              <a:endParaRPr lang="en-US" dirty="0">
                <a:solidFill>
                  <a:srgbClr val="FF0000"/>
                </a:solidFill>
              </a:endParaRPr>
            </a:p>
          </p:txBody>
        </p:sp>
        <p:sp>
          <p:nvSpPr>
            <p:cNvPr id="17" name="TextBox 16"/>
            <p:cNvSpPr txBox="1"/>
            <p:nvPr/>
          </p:nvSpPr>
          <p:spPr>
            <a:xfrm>
              <a:off x="4842936" y="3119755"/>
              <a:ext cx="500822" cy="369332"/>
            </a:xfrm>
            <a:prstGeom prst="rect">
              <a:avLst/>
            </a:prstGeom>
            <a:noFill/>
          </p:spPr>
          <p:txBody>
            <a:bodyPr wrap="square" rtlCol="0">
              <a:spAutoFit/>
            </a:bodyPr>
            <a:lstStyle/>
            <a:p>
              <a:r>
                <a:rPr lang="en-US" dirty="0" smtClean="0">
                  <a:solidFill>
                    <a:schemeClr val="bg1"/>
                  </a:solidFill>
                </a:rPr>
                <a:t>T0</a:t>
              </a:r>
              <a:endParaRPr lang="en-US" dirty="0">
                <a:solidFill>
                  <a:schemeClr val="bg1"/>
                </a:solidFill>
              </a:endParaRPr>
            </a:p>
          </p:txBody>
        </p:sp>
      </p:grpSp>
      <p:grpSp>
        <p:nvGrpSpPr>
          <p:cNvPr id="15" name="Group 14"/>
          <p:cNvGrpSpPr/>
          <p:nvPr/>
        </p:nvGrpSpPr>
        <p:grpSpPr>
          <a:xfrm>
            <a:off x="1117878" y="2215287"/>
            <a:ext cx="5303531" cy="4142240"/>
            <a:chOff x="1248383" y="1892883"/>
            <a:chExt cx="5303531" cy="4142240"/>
          </a:xfrm>
        </p:grpSpPr>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8383" y="1892883"/>
              <a:ext cx="5303531" cy="4142240"/>
            </a:xfrm>
            <a:prstGeom prst="rect">
              <a:avLst/>
            </a:prstGeom>
          </p:spPr>
        </p:pic>
        <p:cxnSp>
          <p:nvCxnSpPr>
            <p:cNvPr id="14" name="Straight Connector 13"/>
            <p:cNvCxnSpPr/>
            <p:nvPr/>
          </p:nvCxnSpPr>
          <p:spPr>
            <a:xfrm>
              <a:off x="1923190" y="5262225"/>
              <a:ext cx="4509515" cy="0"/>
            </a:xfrm>
            <a:prstGeom prst="line">
              <a:avLst/>
            </a:prstGeom>
            <a:ln w="19050">
              <a:solidFill>
                <a:schemeClr val="accent6"/>
              </a:solidFill>
              <a:prstDash val="dash"/>
            </a:ln>
          </p:spPr>
          <p:style>
            <a:lnRef idx="1">
              <a:schemeClr val="accent1"/>
            </a:lnRef>
            <a:fillRef idx="0">
              <a:schemeClr val="accent1"/>
            </a:fillRef>
            <a:effectRef idx="0">
              <a:schemeClr val="accent1"/>
            </a:effectRef>
            <a:fontRef idx="minor">
              <a:schemeClr val="tx1"/>
            </a:fontRef>
          </p:style>
        </p:cxnSp>
      </p:grpSp>
      <p:pic>
        <p:nvPicPr>
          <p:cNvPr id="18" name="Google Shape;293;p28"/>
          <p:cNvPicPr preferRelativeResize="0"/>
          <p:nvPr/>
        </p:nvPicPr>
        <p:blipFill>
          <a:blip r:embed="rId4">
            <a:alphaModFix/>
          </a:blip>
          <a:stretch>
            <a:fillRect/>
          </a:stretch>
        </p:blipFill>
        <p:spPr>
          <a:xfrm>
            <a:off x="7439830" y="1198889"/>
            <a:ext cx="2963080" cy="2190851"/>
          </a:xfrm>
          <a:prstGeom prst="rect">
            <a:avLst/>
          </a:prstGeom>
          <a:noFill/>
          <a:ln w="19050" cap="flat" cmpd="sng">
            <a:solidFill>
              <a:srgbClr val="1A1A1A"/>
            </a:solidFill>
            <a:prstDash val="solid"/>
            <a:round/>
            <a:headEnd type="none" w="sm" len="sm"/>
            <a:tailEnd type="none" w="sm" len="sm"/>
          </a:ln>
        </p:spPr>
      </p:pic>
      <p:sp>
        <p:nvSpPr>
          <p:cNvPr id="19" name="Rectangle 18"/>
          <p:cNvSpPr/>
          <p:nvPr/>
        </p:nvSpPr>
        <p:spPr>
          <a:xfrm>
            <a:off x="1792684" y="2220685"/>
            <a:ext cx="4509515" cy="225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Time Difference between adjacent crystals</a:t>
            </a:r>
            <a:endParaRPr lang="en-US" dirty="0">
              <a:solidFill>
                <a:schemeClr val="tx1"/>
              </a:solidFill>
            </a:endParaRPr>
          </a:p>
        </p:txBody>
      </p:sp>
      <p:sp>
        <p:nvSpPr>
          <p:cNvPr id="20" name="TextBox 19"/>
          <p:cNvSpPr txBox="1"/>
          <p:nvPr/>
        </p:nvSpPr>
        <p:spPr>
          <a:xfrm>
            <a:off x="3960933" y="5190016"/>
            <a:ext cx="2341266" cy="369332"/>
          </a:xfrm>
          <a:prstGeom prst="rect">
            <a:avLst/>
          </a:prstGeom>
          <a:noFill/>
        </p:spPr>
        <p:txBody>
          <a:bodyPr wrap="square" rtlCol="0">
            <a:spAutoFit/>
          </a:bodyPr>
          <a:lstStyle/>
          <a:p>
            <a:r>
              <a:rPr lang="en-US" dirty="0" smtClean="0">
                <a:solidFill>
                  <a:schemeClr val="accent6"/>
                </a:solidFill>
              </a:rPr>
              <a:t>Easily meets our goal</a:t>
            </a:r>
            <a:endParaRPr lang="en-US" dirty="0">
              <a:solidFill>
                <a:schemeClr val="accent6"/>
              </a:solidFill>
            </a:endParaRPr>
          </a:p>
        </p:txBody>
      </p:sp>
      <p:sp>
        <p:nvSpPr>
          <p:cNvPr id="16" name="TextBox 15"/>
          <p:cNvSpPr txBox="1"/>
          <p:nvPr/>
        </p:nvSpPr>
        <p:spPr>
          <a:xfrm>
            <a:off x="3276600" y="2880808"/>
            <a:ext cx="3240059" cy="307777"/>
          </a:xfrm>
          <a:prstGeom prst="rect">
            <a:avLst/>
          </a:prstGeom>
          <a:noFill/>
        </p:spPr>
        <p:txBody>
          <a:bodyPr wrap="square" rtlCol="0">
            <a:spAutoFit/>
          </a:bodyPr>
          <a:lstStyle/>
          <a:p>
            <a:r>
              <a:rPr lang="en-US" sz="1400" dirty="0" smtClean="0"/>
              <a:t>Divide by root(2) for individual timing</a:t>
            </a:r>
            <a:endParaRPr lang="en-US" sz="1400" dirty="0"/>
          </a:p>
        </p:txBody>
      </p:sp>
    </p:spTree>
    <p:extLst>
      <p:ext uri="{BB962C8B-B14F-4D97-AF65-F5344CB8AC3E}">
        <p14:creationId xmlns:p14="http://schemas.microsoft.com/office/powerpoint/2010/main" val="317531022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140.9824"/>
  <p:tag name="ORIGINALWIDTH" val="845.8942"/>
  <p:tag name="LATEXADDIN" val="\documentclass{article}&#10;\usepackage{amsmath}&#10;\pagestyle{empty}&#10;\begin{document}&#10;&#10;$$&#10;\pi^{+} \rightarrow \pi^{0} e^{+} \nu(\gamma)&#10;$$&#10;&#10;&#10;&#10;\end{document}"/>
  <p:tag name="IGUANATEXSIZE" val="20"/>
  <p:tag name="IGUANATEXCURSOR" val="132"/>
  <p:tag name="TRANSPARENCY" val="True"/>
  <p:tag name="FILENAME" val=""/>
  <p:tag name="LATEXENGINEID" val="0"/>
  <p:tag name="TEMPFOLDER" val="c:\temp\"/>
  <p:tag name="LATEXFORMHEIGHT" val="312"/>
  <p:tag name="LATEXFORMWIDTH" val="384"/>
  <p:tag name="LATEXFORMWRAP" val="True"/>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111.7361"/>
  <p:tag name="ORIGINALWIDTH" val="1593.551"/>
  <p:tag name="LATEXADDIN" val="\documentclass{article}&#10;\usepackage{amsmath}&#10;\pagestyle{empty}&#10;\begin{document}&#10;$$\pi \rightarrow e \nu_{H}, \pi \rightarrow \mu \nu_{H},   \pi \rightarrow e \nu X  $$&#10;&#10;&#10;&#10;\end{document}"/>
  <p:tag name="IGUANATEXSIZE" val="20"/>
  <p:tag name="IGUANATEXCURSOR" val="129"/>
  <p:tag name="TRANSPARENCY" val="True"/>
  <p:tag name="FILENAME" val=""/>
  <p:tag name="LATEXENGINEID" val="0"/>
  <p:tag name="TEMPFOLDER" val="c:\temp\"/>
  <p:tag name="LATEXFORMHEIGHT" val="312"/>
  <p:tag name="LATEXFORMWIDTH" val="384"/>
  <p:tag name="LATEXFORMWRAP" val="True"/>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312.7109"/>
  <p:tag name="ORIGINALWIDTH" val="1177.353"/>
  <p:tag name="LATEXADDIN" val="\documentclass{article}&#10;\usepackage{amsmath}&#10;\pagestyle{empty}&#10;\begin{document}&#10;&#10;$$\frac{\delta E}{E} = \frac{a}{\sqrt(E)} + \frac{b}{E} + c$$&#10;&#10;&#10;\end{document}"/>
  <p:tag name="IGUANATEXSIZE" val="18"/>
  <p:tag name="IGUANATEXCURSOR" val="136"/>
  <p:tag name="TRANSPARENCY" val="True"/>
  <p:tag name="FILENAME" val=""/>
  <p:tag name="LATEXENGINEID" val="0"/>
  <p:tag name="TEMPFOLDER" val="c:\temp\"/>
  <p:tag name="LATEXFORMHEIGHT" val="312"/>
  <p:tag name="LATEXFORMWIDTH" val="384"/>
  <p:tag name="LATEXFORMWRAP" val="True"/>
  <p:tag name="BITMAPVECTOR" val="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13052</TotalTime>
  <Words>1172</Words>
  <Application>Microsoft Office PowerPoint</Application>
  <PresentationFormat>Widescreen</PresentationFormat>
  <Paragraphs>187</Paragraphs>
  <Slides>18</Slides>
  <Notes>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18</vt:i4>
      </vt:variant>
    </vt:vector>
  </HeadingPairs>
  <TitlesOfParts>
    <vt:vector size="26" baseType="lpstr">
      <vt:lpstr>Arial</vt:lpstr>
      <vt:lpstr>Calibri</vt:lpstr>
      <vt:lpstr>Calibri Light</vt:lpstr>
      <vt:lpstr>Lato</vt:lpstr>
      <vt:lpstr>Symbol</vt:lpstr>
      <vt:lpstr>Wingdings</vt:lpstr>
      <vt:lpstr>Office Theme</vt:lpstr>
      <vt:lpstr>1_Office Theme</vt:lpstr>
      <vt:lpstr>Measurements of a LYSO Crystal Array for a Rare Pion Decay Experiment (PIONEER)</vt:lpstr>
      <vt:lpstr>How the  Calorimeter is used in a pi-e-nu measurement</vt:lpstr>
      <vt:lpstr>What material might work?</vt:lpstr>
      <vt:lpstr>LYSO Intrinsic Light Properties</vt:lpstr>
      <vt:lpstr>Single crystal tests of recent SICCAS* formulation </vt:lpstr>
      <vt:lpstr>Energy resolution with “bench” sources</vt:lpstr>
      <vt:lpstr>Measurements with 10 crystals</vt:lpstr>
      <vt:lpstr>Next, p/m/e beam at PSI</vt:lpstr>
      <vt:lpstr>Timing Resolution vs Positron Energy</vt:lpstr>
      <vt:lpstr>Uniformity across Crystal Boundary at 70 MeV</vt:lpstr>
      <vt:lpstr>Energy Resolution vs Positron Energy</vt:lpstr>
      <vt:lpstr>Next:  Test 3 tapered crystals in a realistic final geometry for the experiment (concepts shown)</vt:lpstr>
      <vt:lpstr>Summary</vt:lpstr>
      <vt:lpstr>Pulse shape</vt:lpstr>
      <vt:lpstr>MEG resolution with p-Li</vt:lpstr>
      <vt:lpstr>Details of the p-Li method</vt:lpstr>
      <vt:lpstr>PowerPoint Presentation</vt:lpstr>
      <vt:lpstr>LYSO Intrinsic radioacivity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Images for DPF Meeting</dc:title>
  <dc:creator>David Hertzog</dc:creator>
  <cp:lastModifiedBy>David Hertzog</cp:lastModifiedBy>
  <cp:revision>78</cp:revision>
  <dcterms:created xsi:type="dcterms:W3CDTF">2024-04-29T20:53:19Z</dcterms:created>
  <dcterms:modified xsi:type="dcterms:W3CDTF">2024-05-13T00:25:48Z</dcterms:modified>
</cp:coreProperties>
</file>