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58" r:id="rId1"/>
  </p:sldMasterIdLst>
  <p:notesMasterIdLst>
    <p:notesMasterId r:id="rId30"/>
  </p:notesMasterIdLst>
  <p:handoutMasterIdLst>
    <p:handoutMasterId r:id="rId31"/>
  </p:handoutMasterIdLst>
  <p:sldIdLst>
    <p:sldId id="271" r:id="rId2"/>
    <p:sldId id="274" r:id="rId3"/>
    <p:sldId id="5806" r:id="rId4"/>
    <p:sldId id="5809" r:id="rId5"/>
    <p:sldId id="5805" r:id="rId6"/>
    <p:sldId id="5804" r:id="rId7"/>
    <p:sldId id="311" r:id="rId8"/>
    <p:sldId id="312" r:id="rId9"/>
    <p:sldId id="316" r:id="rId10"/>
    <p:sldId id="332" r:id="rId11"/>
    <p:sldId id="5810" r:id="rId12"/>
    <p:sldId id="317" r:id="rId13"/>
    <p:sldId id="314" r:id="rId14"/>
    <p:sldId id="319" r:id="rId15"/>
    <p:sldId id="3855" r:id="rId16"/>
    <p:sldId id="5807" r:id="rId17"/>
    <p:sldId id="328" r:id="rId18"/>
    <p:sldId id="310" r:id="rId19"/>
    <p:sldId id="5801" r:id="rId20"/>
    <p:sldId id="5799" r:id="rId21"/>
    <p:sldId id="5800" r:id="rId22"/>
    <p:sldId id="327" r:id="rId23"/>
    <p:sldId id="5798" r:id="rId24"/>
    <p:sldId id="5817" r:id="rId25"/>
    <p:sldId id="5814" r:id="rId26"/>
    <p:sldId id="5813" r:id="rId27"/>
    <p:sldId id="5815" r:id="rId28"/>
    <p:sldId id="5816" r:id="rId29"/>
  </p:sldIdLst>
  <p:sldSz cx="12192000" cy="6858000"/>
  <p:notesSz cx="6858000" cy="9144000"/>
  <p:embeddedFontLst>
    <p:embeddedFont>
      <p:font typeface="Aptos Narrow" panose="020B0004020202020204" pitchFamily="34" charset="0"/>
      <p:regular r:id="rId32"/>
      <p:bold r:id="rId33"/>
      <p:italic r:id="rId34"/>
      <p:boldItalic r:id="rId35"/>
    </p:embeddedFont>
    <p:embeddedFont>
      <p:font typeface="Berlin Sans FB" panose="020E0602020502020306" pitchFamily="34" charset="0"/>
      <p:regular r:id="rId36"/>
      <p:bold r:id="rId37"/>
    </p:embeddedFont>
    <p:embeddedFont>
      <p:font typeface="Cambria Math" panose="02040503050406030204" pitchFamily="18" charset="0"/>
      <p:regular r:id="rId38"/>
    </p:embeddedFont>
    <p:embeddedFont>
      <p:font typeface="Helvetica" panose="020B0604020202020204" pitchFamily="34" charset="0"/>
      <p:regular r:id="rId39"/>
      <p:bold r:id="rId40"/>
      <p:italic r:id="rId41"/>
      <p:boldItalic r:id="rId42"/>
    </p:embeddedFont>
    <p:embeddedFont>
      <p:font typeface="Times" panose="02020603050405020304" pitchFamily="18" charset="0"/>
      <p:regular r:id="rId43"/>
      <p:bold r:id="rId44"/>
      <p:italic r:id="rId45"/>
      <p:boldItalic r:id="rId46"/>
    </p:embeddedFont>
    <p:embeddedFont>
      <p:font typeface="Trade Gothic Next Light" panose="020B0403040303020004" pitchFamily="34" charset="0"/>
      <p:regular r:id="rId47"/>
      <p:italic r:id="rId4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F0000"/>
    <a:srgbClr val="0033CC"/>
    <a:srgbClr val="BF2B45"/>
    <a:srgbClr val="C810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760" autoAdjust="0"/>
    <p:restoredTop sz="86218" autoAdjust="0"/>
  </p:normalViewPr>
  <p:slideViewPr>
    <p:cSldViewPr>
      <p:cViewPr varScale="1">
        <p:scale>
          <a:sx n="54" d="100"/>
          <a:sy n="54" d="100"/>
        </p:scale>
        <p:origin x="324" y="27"/>
      </p:cViewPr>
      <p:guideLst>
        <p:guide orient="horz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6" d="100"/>
          <a:sy n="56" d="100"/>
        </p:scale>
        <p:origin x="-2532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8.fntdata"/><Relationship Id="rId21" Type="http://schemas.openxmlformats.org/officeDocument/2006/relationships/slide" Target="slides/slide20.xml"/><Relationship Id="rId34" Type="http://schemas.openxmlformats.org/officeDocument/2006/relationships/font" Target="fonts/font3.fntdata"/><Relationship Id="rId42" Type="http://schemas.openxmlformats.org/officeDocument/2006/relationships/font" Target="fonts/font11.fntdata"/><Relationship Id="rId47" Type="http://schemas.openxmlformats.org/officeDocument/2006/relationships/font" Target="fonts/font16.fntdata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font" Target="fonts/font9.fntdata"/><Relationship Id="rId45" Type="http://schemas.openxmlformats.org/officeDocument/2006/relationships/font" Target="fonts/font1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5.fntdata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4" Type="http://schemas.openxmlformats.org/officeDocument/2006/relationships/font" Target="fonts/font13.fntdata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4.fntdata"/><Relationship Id="rId43" Type="http://schemas.openxmlformats.org/officeDocument/2006/relationships/font" Target="fonts/font12.fntdata"/><Relationship Id="rId48" Type="http://schemas.openxmlformats.org/officeDocument/2006/relationships/font" Target="fonts/font17.fntdata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2.fntdata"/><Relationship Id="rId38" Type="http://schemas.openxmlformats.org/officeDocument/2006/relationships/font" Target="fonts/font7.fntdata"/><Relationship Id="rId46" Type="http://schemas.openxmlformats.org/officeDocument/2006/relationships/font" Target="fonts/font15.fntdata"/><Relationship Id="rId20" Type="http://schemas.openxmlformats.org/officeDocument/2006/relationships/slide" Target="slides/slide19.xml"/><Relationship Id="rId41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05981C-9459-4843-9082-BCD7EADAE116}" type="doc">
      <dgm:prSet loTypeId="urn:microsoft.com/office/officeart/2005/8/layout/hProcess11" loCatId="" qsTypeId="urn:microsoft.com/office/officeart/2005/8/quickstyle/simple1" qsCatId="simple" csTypeId="urn:microsoft.com/office/officeart/2005/8/colors/accent1_2" csCatId="accent1" phldr="1"/>
      <dgm:spPr/>
    </dgm:pt>
    <dgm:pt modelId="{CDDE544D-BF65-0F43-8BDA-893AB810D68A}">
      <dgm:prSet phldrT="[Text]" custT="1"/>
      <dgm:spPr/>
      <dgm:t>
        <a:bodyPr anchor="t"/>
        <a:lstStyle/>
        <a:p>
          <a:r>
            <a:rPr lang="en-US" sz="1600" dirty="0"/>
            <a:t>2040</a:t>
          </a:r>
        </a:p>
      </dgm:t>
    </dgm:pt>
    <dgm:pt modelId="{35D64065-4D43-A340-B986-A4E14BF8E450}" type="parTrans" cxnId="{AAE0668E-198E-2C42-A763-F6C8A0418CBE}">
      <dgm:prSet/>
      <dgm:spPr/>
      <dgm:t>
        <a:bodyPr/>
        <a:lstStyle/>
        <a:p>
          <a:endParaRPr lang="en-US" sz="800"/>
        </a:p>
      </dgm:t>
    </dgm:pt>
    <dgm:pt modelId="{91AFABC0-6E8B-6943-9EB9-E6C25DBE27BE}" type="sibTrans" cxnId="{AAE0668E-198E-2C42-A763-F6C8A0418CBE}">
      <dgm:prSet/>
      <dgm:spPr/>
      <dgm:t>
        <a:bodyPr/>
        <a:lstStyle/>
        <a:p>
          <a:endParaRPr lang="en-US" sz="800"/>
        </a:p>
      </dgm:t>
    </dgm:pt>
    <dgm:pt modelId="{FE937A0F-5257-314A-A0E3-937729E9CB52}">
      <dgm:prSet phldrT="[Text]" custT="1"/>
      <dgm:spPr/>
      <dgm:t>
        <a:bodyPr/>
        <a:lstStyle/>
        <a:p>
          <a:r>
            <a:rPr lang="en-US" sz="1600" dirty="0"/>
            <a:t>2050</a:t>
          </a:r>
        </a:p>
      </dgm:t>
    </dgm:pt>
    <dgm:pt modelId="{915F071A-E7D4-3D47-BB93-350A3FA612BF}" type="parTrans" cxnId="{E6450A25-6320-DB42-8833-C11C7B96328A}">
      <dgm:prSet/>
      <dgm:spPr/>
      <dgm:t>
        <a:bodyPr/>
        <a:lstStyle/>
        <a:p>
          <a:endParaRPr lang="en-US" sz="800"/>
        </a:p>
      </dgm:t>
    </dgm:pt>
    <dgm:pt modelId="{80C3197A-B26E-A94D-81A6-B0B09D5C97CF}" type="sibTrans" cxnId="{E6450A25-6320-DB42-8833-C11C7B96328A}">
      <dgm:prSet/>
      <dgm:spPr/>
      <dgm:t>
        <a:bodyPr/>
        <a:lstStyle/>
        <a:p>
          <a:endParaRPr lang="en-US" sz="800"/>
        </a:p>
      </dgm:t>
    </dgm:pt>
    <dgm:pt modelId="{7AC0417C-12A8-D547-95F3-C578408BBC41}">
      <dgm:prSet phldrT="[Text]" custT="1"/>
      <dgm:spPr/>
      <dgm:t>
        <a:bodyPr anchor="t"/>
        <a:lstStyle/>
        <a:p>
          <a:r>
            <a:rPr lang="en-US" sz="1600" dirty="0"/>
            <a:t>2060</a:t>
          </a:r>
        </a:p>
      </dgm:t>
    </dgm:pt>
    <dgm:pt modelId="{134C2014-873A-3847-8943-540749D4268B}" type="parTrans" cxnId="{43F4755E-8684-2E46-B6ED-DD92E76226DC}">
      <dgm:prSet/>
      <dgm:spPr/>
      <dgm:t>
        <a:bodyPr/>
        <a:lstStyle/>
        <a:p>
          <a:endParaRPr lang="en-US" sz="800"/>
        </a:p>
      </dgm:t>
    </dgm:pt>
    <dgm:pt modelId="{1F0B72F7-46A8-0D4C-B20D-ED5F51EDBDF4}" type="sibTrans" cxnId="{43F4755E-8684-2E46-B6ED-DD92E76226DC}">
      <dgm:prSet/>
      <dgm:spPr/>
      <dgm:t>
        <a:bodyPr/>
        <a:lstStyle/>
        <a:p>
          <a:endParaRPr lang="en-US" sz="800"/>
        </a:p>
      </dgm:t>
    </dgm:pt>
    <dgm:pt modelId="{3AA15F2D-2C97-6643-9FBB-A27C0F04F31F}">
      <dgm:prSet phldrT="[Text]" custT="1"/>
      <dgm:spPr/>
      <dgm:t>
        <a:bodyPr/>
        <a:lstStyle/>
        <a:p>
          <a:r>
            <a:rPr lang="en-US" sz="1600" dirty="0"/>
            <a:t>2070</a:t>
          </a:r>
        </a:p>
      </dgm:t>
    </dgm:pt>
    <dgm:pt modelId="{563E349F-5A8D-2E4B-B56F-9EFD5E73A453}" type="parTrans" cxnId="{B90C1633-2D6B-0D47-882A-CF5134CEE238}">
      <dgm:prSet/>
      <dgm:spPr/>
      <dgm:t>
        <a:bodyPr/>
        <a:lstStyle/>
        <a:p>
          <a:endParaRPr lang="en-US" sz="1050"/>
        </a:p>
      </dgm:t>
    </dgm:pt>
    <dgm:pt modelId="{4FE1783C-8C4C-BC4A-A153-3A58C4D169D3}" type="sibTrans" cxnId="{B90C1633-2D6B-0D47-882A-CF5134CEE238}">
      <dgm:prSet/>
      <dgm:spPr/>
      <dgm:t>
        <a:bodyPr/>
        <a:lstStyle/>
        <a:p>
          <a:endParaRPr lang="en-US" sz="1050"/>
        </a:p>
      </dgm:t>
    </dgm:pt>
    <dgm:pt modelId="{62444684-EE1A-8D44-8C08-56267DD9022F}" type="pres">
      <dgm:prSet presAssocID="{A505981C-9459-4843-9082-BCD7EADAE116}" presName="Name0" presStyleCnt="0">
        <dgm:presLayoutVars>
          <dgm:dir/>
          <dgm:resizeHandles val="exact"/>
        </dgm:presLayoutVars>
      </dgm:prSet>
      <dgm:spPr/>
    </dgm:pt>
    <dgm:pt modelId="{F07284A7-ACE8-0248-928E-50F0B705ED55}" type="pres">
      <dgm:prSet presAssocID="{A505981C-9459-4843-9082-BCD7EADAE116}" presName="arrow" presStyleLbl="bgShp" presStyleIdx="0" presStyleCnt="1"/>
      <dgm:spPr>
        <a:gradFill flip="none" rotWithShape="0">
          <a:gsLst>
            <a:gs pos="0">
              <a:schemeClr val="accent4">
                <a:lumMod val="75000"/>
              </a:schemeClr>
            </a:gs>
            <a:gs pos="50000">
              <a:schemeClr val="accent4">
                <a:lumMod val="40000"/>
                <a:lumOff val="60000"/>
              </a:schemeClr>
            </a:gs>
            <a:gs pos="99000">
              <a:schemeClr val="accent4">
                <a:lumMod val="20000"/>
                <a:lumOff val="80000"/>
              </a:schemeClr>
            </a:gs>
          </a:gsLst>
          <a:lin ang="10800000" scaled="1"/>
          <a:tileRect/>
        </a:gradFill>
      </dgm:spPr>
    </dgm:pt>
    <dgm:pt modelId="{A9B82783-1A24-6941-B379-533BA15A4575}" type="pres">
      <dgm:prSet presAssocID="{A505981C-9459-4843-9082-BCD7EADAE116}" presName="points" presStyleCnt="0"/>
      <dgm:spPr/>
    </dgm:pt>
    <dgm:pt modelId="{CEFEA8F9-5D59-DB42-9147-69CA66387160}" type="pres">
      <dgm:prSet presAssocID="{CDDE544D-BF65-0F43-8BDA-893AB810D68A}" presName="compositeA" presStyleCnt="0"/>
      <dgm:spPr/>
    </dgm:pt>
    <dgm:pt modelId="{0FC6B6E5-D581-984A-A283-00E8D6B54B2F}" type="pres">
      <dgm:prSet presAssocID="{CDDE544D-BF65-0F43-8BDA-893AB810D68A}" presName="textA" presStyleLbl="revTx" presStyleIdx="0" presStyleCnt="4" custLinFactY="48807" custLinFactNeighborX="-208" custLinFactNeighborY="100000">
        <dgm:presLayoutVars>
          <dgm:bulletEnabled val="1"/>
        </dgm:presLayoutVars>
      </dgm:prSet>
      <dgm:spPr/>
    </dgm:pt>
    <dgm:pt modelId="{C32901D2-6FF8-FD41-A915-75DF799EDA64}" type="pres">
      <dgm:prSet presAssocID="{CDDE544D-BF65-0F43-8BDA-893AB810D68A}" presName="circleA" presStyleLbl="node1" presStyleIdx="0" presStyleCnt="4"/>
      <dgm:spPr>
        <a:solidFill>
          <a:schemeClr val="accent3"/>
        </a:solidFill>
      </dgm:spPr>
    </dgm:pt>
    <dgm:pt modelId="{76B21425-E0A3-B24D-9838-816A0786D929}" type="pres">
      <dgm:prSet presAssocID="{CDDE544D-BF65-0F43-8BDA-893AB810D68A}" presName="spaceA" presStyleCnt="0"/>
      <dgm:spPr/>
    </dgm:pt>
    <dgm:pt modelId="{7DEC4F91-08F7-B840-8C78-C71B613F34B1}" type="pres">
      <dgm:prSet presAssocID="{91AFABC0-6E8B-6943-9EB9-E6C25DBE27BE}" presName="space" presStyleCnt="0"/>
      <dgm:spPr/>
    </dgm:pt>
    <dgm:pt modelId="{797DE44A-F1C4-6C4D-8680-1483530C00F2}" type="pres">
      <dgm:prSet presAssocID="{FE937A0F-5257-314A-A0E3-937729E9CB52}" presName="compositeB" presStyleCnt="0"/>
      <dgm:spPr/>
    </dgm:pt>
    <dgm:pt modelId="{6ADBB6D3-5FB0-CD41-B8E5-48781E4A452B}" type="pres">
      <dgm:prSet presAssocID="{FE937A0F-5257-314A-A0E3-937729E9CB52}" presName="textB" presStyleLbl="revTx" presStyleIdx="1" presStyleCnt="4">
        <dgm:presLayoutVars>
          <dgm:bulletEnabled val="1"/>
        </dgm:presLayoutVars>
      </dgm:prSet>
      <dgm:spPr/>
    </dgm:pt>
    <dgm:pt modelId="{2681DCB4-1F85-DC4F-9997-58EE110012D9}" type="pres">
      <dgm:prSet presAssocID="{FE937A0F-5257-314A-A0E3-937729E9CB52}" presName="circleB" presStyleLbl="node1" presStyleIdx="1" presStyleCnt="4"/>
      <dgm:spPr>
        <a:solidFill>
          <a:schemeClr val="accent3"/>
        </a:solidFill>
      </dgm:spPr>
    </dgm:pt>
    <dgm:pt modelId="{007648BA-10DD-1048-AC32-44CFE990FC3A}" type="pres">
      <dgm:prSet presAssocID="{FE937A0F-5257-314A-A0E3-937729E9CB52}" presName="spaceB" presStyleCnt="0"/>
      <dgm:spPr/>
    </dgm:pt>
    <dgm:pt modelId="{1DBBE028-30A1-BD4E-8B7B-A36C22D54012}" type="pres">
      <dgm:prSet presAssocID="{80C3197A-B26E-A94D-81A6-B0B09D5C97CF}" presName="space" presStyleCnt="0"/>
      <dgm:spPr/>
    </dgm:pt>
    <dgm:pt modelId="{3AD0EEC7-8D0B-7E4C-976F-4D0D4E3E7BC7}" type="pres">
      <dgm:prSet presAssocID="{7AC0417C-12A8-D547-95F3-C578408BBC41}" presName="compositeA" presStyleCnt="0"/>
      <dgm:spPr/>
    </dgm:pt>
    <dgm:pt modelId="{198B4D71-24FF-5443-BEDE-F0696DA4E19E}" type="pres">
      <dgm:prSet presAssocID="{7AC0417C-12A8-D547-95F3-C578408BBC41}" presName="textA" presStyleLbl="revTx" presStyleIdx="2" presStyleCnt="4" custLinFactY="50000" custLinFactNeighborX="2" custLinFactNeighborY="100000">
        <dgm:presLayoutVars>
          <dgm:bulletEnabled val="1"/>
        </dgm:presLayoutVars>
      </dgm:prSet>
      <dgm:spPr/>
    </dgm:pt>
    <dgm:pt modelId="{D8677CCB-6494-B643-97F1-D5A32DC4D0C0}" type="pres">
      <dgm:prSet presAssocID="{7AC0417C-12A8-D547-95F3-C578408BBC41}" presName="circleA" presStyleLbl="node1" presStyleIdx="2" presStyleCnt="4"/>
      <dgm:spPr>
        <a:solidFill>
          <a:schemeClr val="accent3"/>
        </a:solidFill>
      </dgm:spPr>
    </dgm:pt>
    <dgm:pt modelId="{A22B6C14-BF74-7246-BAD0-C9122C3AB41E}" type="pres">
      <dgm:prSet presAssocID="{7AC0417C-12A8-D547-95F3-C578408BBC41}" presName="spaceA" presStyleCnt="0"/>
      <dgm:spPr/>
    </dgm:pt>
    <dgm:pt modelId="{A0BCEF40-C4A3-954C-B5C5-8205D46B4918}" type="pres">
      <dgm:prSet presAssocID="{1F0B72F7-46A8-0D4C-B20D-ED5F51EDBDF4}" presName="space" presStyleCnt="0"/>
      <dgm:spPr/>
    </dgm:pt>
    <dgm:pt modelId="{4DDD7FD2-4978-0A4C-B6D2-16F32913DD0C}" type="pres">
      <dgm:prSet presAssocID="{3AA15F2D-2C97-6643-9FBB-A27C0F04F31F}" presName="compositeB" presStyleCnt="0"/>
      <dgm:spPr/>
    </dgm:pt>
    <dgm:pt modelId="{BCFE5E1C-71D5-004A-B69A-0008D5951016}" type="pres">
      <dgm:prSet presAssocID="{3AA15F2D-2C97-6643-9FBB-A27C0F04F31F}" presName="textB" presStyleLbl="revTx" presStyleIdx="3" presStyleCnt="4">
        <dgm:presLayoutVars>
          <dgm:bulletEnabled val="1"/>
        </dgm:presLayoutVars>
      </dgm:prSet>
      <dgm:spPr/>
    </dgm:pt>
    <dgm:pt modelId="{04920B84-2091-DE49-B9D5-3D7A012FC5AB}" type="pres">
      <dgm:prSet presAssocID="{3AA15F2D-2C97-6643-9FBB-A27C0F04F31F}" presName="circleB" presStyleLbl="node1" presStyleIdx="3" presStyleCnt="4"/>
      <dgm:spPr>
        <a:solidFill>
          <a:schemeClr val="accent3"/>
        </a:solidFill>
      </dgm:spPr>
    </dgm:pt>
    <dgm:pt modelId="{7AFCAB20-A350-3746-9F7C-8612C03E45A1}" type="pres">
      <dgm:prSet presAssocID="{3AA15F2D-2C97-6643-9FBB-A27C0F04F31F}" presName="spaceB" presStyleCnt="0"/>
      <dgm:spPr/>
    </dgm:pt>
  </dgm:ptLst>
  <dgm:cxnLst>
    <dgm:cxn modelId="{E6450A25-6320-DB42-8833-C11C7B96328A}" srcId="{A505981C-9459-4843-9082-BCD7EADAE116}" destId="{FE937A0F-5257-314A-A0E3-937729E9CB52}" srcOrd="1" destOrd="0" parTransId="{915F071A-E7D4-3D47-BB93-350A3FA612BF}" sibTransId="{80C3197A-B26E-A94D-81A6-B0B09D5C97CF}"/>
    <dgm:cxn modelId="{27457528-1EC6-754B-9B66-78F22EEF478B}" type="presOf" srcId="{3AA15F2D-2C97-6643-9FBB-A27C0F04F31F}" destId="{BCFE5E1C-71D5-004A-B69A-0008D5951016}" srcOrd="0" destOrd="0" presId="urn:microsoft.com/office/officeart/2005/8/layout/hProcess11"/>
    <dgm:cxn modelId="{B90C1633-2D6B-0D47-882A-CF5134CEE238}" srcId="{A505981C-9459-4843-9082-BCD7EADAE116}" destId="{3AA15F2D-2C97-6643-9FBB-A27C0F04F31F}" srcOrd="3" destOrd="0" parTransId="{563E349F-5A8D-2E4B-B56F-9EFD5E73A453}" sibTransId="{4FE1783C-8C4C-BC4A-A153-3A58C4D169D3}"/>
    <dgm:cxn modelId="{43F4755E-8684-2E46-B6ED-DD92E76226DC}" srcId="{A505981C-9459-4843-9082-BCD7EADAE116}" destId="{7AC0417C-12A8-D547-95F3-C578408BBC41}" srcOrd="2" destOrd="0" parTransId="{134C2014-873A-3847-8943-540749D4268B}" sibTransId="{1F0B72F7-46A8-0D4C-B20D-ED5F51EDBDF4}"/>
    <dgm:cxn modelId="{2282CD4A-8646-244A-A129-9F43709CCABF}" type="presOf" srcId="{A505981C-9459-4843-9082-BCD7EADAE116}" destId="{62444684-EE1A-8D44-8C08-56267DD9022F}" srcOrd="0" destOrd="0" presId="urn:microsoft.com/office/officeart/2005/8/layout/hProcess11"/>
    <dgm:cxn modelId="{6C5A2178-A69C-934F-8CFE-F7BB8CE6B63C}" type="presOf" srcId="{FE937A0F-5257-314A-A0E3-937729E9CB52}" destId="{6ADBB6D3-5FB0-CD41-B8E5-48781E4A452B}" srcOrd="0" destOrd="0" presId="urn:microsoft.com/office/officeart/2005/8/layout/hProcess11"/>
    <dgm:cxn modelId="{AAE0668E-198E-2C42-A763-F6C8A0418CBE}" srcId="{A505981C-9459-4843-9082-BCD7EADAE116}" destId="{CDDE544D-BF65-0F43-8BDA-893AB810D68A}" srcOrd="0" destOrd="0" parTransId="{35D64065-4D43-A340-B986-A4E14BF8E450}" sibTransId="{91AFABC0-6E8B-6943-9EB9-E6C25DBE27BE}"/>
    <dgm:cxn modelId="{779A86AF-395A-E74E-B744-1DB28133F8F9}" type="presOf" srcId="{7AC0417C-12A8-D547-95F3-C578408BBC41}" destId="{198B4D71-24FF-5443-BEDE-F0696DA4E19E}" srcOrd="0" destOrd="0" presId="urn:microsoft.com/office/officeart/2005/8/layout/hProcess11"/>
    <dgm:cxn modelId="{310B95C7-CFBC-EF44-875F-28F7EF314E17}" type="presOf" srcId="{CDDE544D-BF65-0F43-8BDA-893AB810D68A}" destId="{0FC6B6E5-D581-984A-A283-00E8D6B54B2F}" srcOrd="0" destOrd="0" presId="urn:microsoft.com/office/officeart/2005/8/layout/hProcess11"/>
    <dgm:cxn modelId="{876F4BF6-C709-6845-B259-6D5B84AC77CB}" type="presParOf" srcId="{62444684-EE1A-8D44-8C08-56267DD9022F}" destId="{F07284A7-ACE8-0248-928E-50F0B705ED55}" srcOrd="0" destOrd="0" presId="urn:microsoft.com/office/officeart/2005/8/layout/hProcess11"/>
    <dgm:cxn modelId="{E16404B3-C40E-B84E-86BE-B44F9B3641B8}" type="presParOf" srcId="{62444684-EE1A-8D44-8C08-56267DD9022F}" destId="{A9B82783-1A24-6941-B379-533BA15A4575}" srcOrd="1" destOrd="0" presId="urn:microsoft.com/office/officeart/2005/8/layout/hProcess11"/>
    <dgm:cxn modelId="{5972B024-0FB4-4543-B14D-0CC75091FA32}" type="presParOf" srcId="{A9B82783-1A24-6941-B379-533BA15A4575}" destId="{CEFEA8F9-5D59-DB42-9147-69CA66387160}" srcOrd="0" destOrd="0" presId="urn:microsoft.com/office/officeart/2005/8/layout/hProcess11"/>
    <dgm:cxn modelId="{47D5C5A0-B554-0C49-82F3-66884730E56D}" type="presParOf" srcId="{CEFEA8F9-5D59-DB42-9147-69CA66387160}" destId="{0FC6B6E5-D581-984A-A283-00E8D6B54B2F}" srcOrd="0" destOrd="0" presId="urn:microsoft.com/office/officeart/2005/8/layout/hProcess11"/>
    <dgm:cxn modelId="{61F7E4DE-4F14-1B42-AB83-3BA78520CC17}" type="presParOf" srcId="{CEFEA8F9-5D59-DB42-9147-69CA66387160}" destId="{C32901D2-6FF8-FD41-A915-75DF799EDA64}" srcOrd="1" destOrd="0" presId="urn:microsoft.com/office/officeart/2005/8/layout/hProcess11"/>
    <dgm:cxn modelId="{200205AA-CD6E-BD45-BA12-090D181A9F42}" type="presParOf" srcId="{CEFEA8F9-5D59-DB42-9147-69CA66387160}" destId="{76B21425-E0A3-B24D-9838-816A0786D929}" srcOrd="2" destOrd="0" presId="urn:microsoft.com/office/officeart/2005/8/layout/hProcess11"/>
    <dgm:cxn modelId="{86B8A5A7-1C54-F348-9836-8D589904113B}" type="presParOf" srcId="{A9B82783-1A24-6941-B379-533BA15A4575}" destId="{7DEC4F91-08F7-B840-8C78-C71B613F34B1}" srcOrd="1" destOrd="0" presId="urn:microsoft.com/office/officeart/2005/8/layout/hProcess11"/>
    <dgm:cxn modelId="{1DBAF558-97B2-0440-BA45-580A7A3B765D}" type="presParOf" srcId="{A9B82783-1A24-6941-B379-533BA15A4575}" destId="{797DE44A-F1C4-6C4D-8680-1483530C00F2}" srcOrd="2" destOrd="0" presId="urn:microsoft.com/office/officeart/2005/8/layout/hProcess11"/>
    <dgm:cxn modelId="{07088605-6733-0F4B-8B12-15A723C83FE1}" type="presParOf" srcId="{797DE44A-F1C4-6C4D-8680-1483530C00F2}" destId="{6ADBB6D3-5FB0-CD41-B8E5-48781E4A452B}" srcOrd="0" destOrd="0" presId="urn:microsoft.com/office/officeart/2005/8/layout/hProcess11"/>
    <dgm:cxn modelId="{2D83C998-8971-6C4C-BA28-39646D62AC52}" type="presParOf" srcId="{797DE44A-F1C4-6C4D-8680-1483530C00F2}" destId="{2681DCB4-1F85-DC4F-9997-58EE110012D9}" srcOrd="1" destOrd="0" presId="urn:microsoft.com/office/officeart/2005/8/layout/hProcess11"/>
    <dgm:cxn modelId="{1393C2AB-7E0C-5446-83FD-609466B7ED3F}" type="presParOf" srcId="{797DE44A-F1C4-6C4D-8680-1483530C00F2}" destId="{007648BA-10DD-1048-AC32-44CFE990FC3A}" srcOrd="2" destOrd="0" presId="urn:microsoft.com/office/officeart/2005/8/layout/hProcess11"/>
    <dgm:cxn modelId="{DB29A759-CE40-9244-B396-62B30D903DC0}" type="presParOf" srcId="{A9B82783-1A24-6941-B379-533BA15A4575}" destId="{1DBBE028-30A1-BD4E-8B7B-A36C22D54012}" srcOrd="3" destOrd="0" presId="urn:microsoft.com/office/officeart/2005/8/layout/hProcess11"/>
    <dgm:cxn modelId="{5264CF12-5200-9240-90C8-1944B4678C87}" type="presParOf" srcId="{A9B82783-1A24-6941-B379-533BA15A4575}" destId="{3AD0EEC7-8D0B-7E4C-976F-4D0D4E3E7BC7}" srcOrd="4" destOrd="0" presId="urn:microsoft.com/office/officeart/2005/8/layout/hProcess11"/>
    <dgm:cxn modelId="{8E7D5988-9B41-D240-9D4A-72C1B101A73B}" type="presParOf" srcId="{3AD0EEC7-8D0B-7E4C-976F-4D0D4E3E7BC7}" destId="{198B4D71-24FF-5443-BEDE-F0696DA4E19E}" srcOrd="0" destOrd="0" presId="urn:microsoft.com/office/officeart/2005/8/layout/hProcess11"/>
    <dgm:cxn modelId="{9B8DB335-A47A-A641-A289-D6B3FAF65D20}" type="presParOf" srcId="{3AD0EEC7-8D0B-7E4C-976F-4D0D4E3E7BC7}" destId="{D8677CCB-6494-B643-97F1-D5A32DC4D0C0}" srcOrd="1" destOrd="0" presId="urn:microsoft.com/office/officeart/2005/8/layout/hProcess11"/>
    <dgm:cxn modelId="{037ADDB3-21FE-5547-8E4E-B3D9714CEBE3}" type="presParOf" srcId="{3AD0EEC7-8D0B-7E4C-976F-4D0D4E3E7BC7}" destId="{A22B6C14-BF74-7246-BAD0-C9122C3AB41E}" srcOrd="2" destOrd="0" presId="urn:microsoft.com/office/officeart/2005/8/layout/hProcess11"/>
    <dgm:cxn modelId="{3F790EE1-8730-FB43-A603-4CF8A2D55A05}" type="presParOf" srcId="{A9B82783-1A24-6941-B379-533BA15A4575}" destId="{A0BCEF40-C4A3-954C-B5C5-8205D46B4918}" srcOrd="5" destOrd="0" presId="urn:microsoft.com/office/officeart/2005/8/layout/hProcess11"/>
    <dgm:cxn modelId="{EE3575A7-75AD-1C45-8E04-7650EFC001B5}" type="presParOf" srcId="{A9B82783-1A24-6941-B379-533BA15A4575}" destId="{4DDD7FD2-4978-0A4C-B6D2-16F32913DD0C}" srcOrd="6" destOrd="0" presId="urn:microsoft.com/office/officeart/2005/8/layout/hProcess11"/>
    <dgm:cxn modelId="{C2F593E9-0FB8-9342-B22D-AAA0A8D6E99B}" type="presParOf" srcId="{4DDD7FD2-4978-0A4C-B6D2-16F32913DD0C}" destId="{BCFE5E1C-71D5-004A-B69A-0008D5951016}" srcOrd="0" destOrd="0" presId="urn:microsoft.com/office/officeart/2005/8/layout/hProcess11"/>
    <dgm:cxn modelId="{2253579A-E519-D049-A956-81D5A2CA59A8}" type="presParOf" srcId="{4DDD7FD2-4978-0A4C-B6D2-16F32913DD0C}" destId="{04920B84-2091-DE49-B9D5-3D7A012FC5AB}" srcOrd="1" destOrd="0" presId="urn:microsoft.com/office/officeart/2005/8/layout/hProcess11"/>
    <dgm:cxn modelId="{A45109E6-75B6-2B4C-8EDD-4EB283C835F9}" type="presParOf" srcId="{4DDD7FD2-4978-0A4C-B6D2-16F32913DD0C}" destId="{7AFCAB20-A350-3746-9F7C-8612C03E45A1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7673CDF-3BB1-1A4B-A721-36A9968B4432}" type="doc">
      <dgm:prSet loTypeId="urn:microsoft.com/office/officeart/2005/8/layout/venn1" loCatId="" qsTypeId="urn:microsoft.com/office/officeart/2005/8/quickstyle/3d3" qsCatId="3D" csTypeId="urn:microsoft.com/office/officeart/2005/8/colors/colorful3" csCatId="colorful" phldr="1"/>
      <dgm:spPr/>
    </dgm:pt>
    <dgm:pt modelId="{252920AE-2488-0C49-9730-1A8421C9F568}">
      <dgm:prSet phldrT="[Text]" custT="1"/>
      <dgm:spPr/>
      <dgm:t>
        <a:bodyPr/>
        <a:lstStyle/>
        <a:p>
          <a:r>
            <a:rPr lang="en-US" sz="2400" b="1" dirty="0">
              <a:solidFill>
                <a:schemeClr val="accent3">
                  <a:lumMod val="50000"/>
                </a:schemeClr>
              </a:solidFill>
            </a:rPr>
            <a:t>Off-shore Higgs Factory</a:t>
          </a:r>
        </a:p>
      </dgm:t>
    </dgm:pt>
    <dgm:pt modelId="{B13417B4-A5DB-F341-858E-9F7983889459}" type="parTrans" cxnId="{9F95EA5D-2CFA-0446-8EB3-B3535C7C02C5}">
      <dgm:prSet/>
      <dgm:spPr/>
      <dgm:t>
        <a:bodyPr/>
        <a:lstStyle/>
        <a:p>
          <a:endParaRPr lang="en-US" sz="1600" b="1"/>
        </a:p>
      </dgm:t>
    </dgm:pt>
    <dgm:pt modelId="{52FE7459-FE3C-2048-81BA-479AF9B2E49F}" type="sibTrans" cxnId="{9F95EA5D-2CFA-0446-8EB3-B3535C7C02C5}">
      <dgm:prSet/>
      <dgm:spPr/>
      <dgm:t>
        <a:bodyPr/>
        <a:lstStyle/>
        <a:p>
          <a:endParaRPr lang="en-US" sz="1600" b="1"/>
        </a:p>
      </dgm:t>
    </dgm:pt>
    <dgm:pt modelId="{0A42231B-1433-A847-9D61-EA0548677045}">
      <dgm:prSet phldrT="[Text]" custT="1"/>
      <dgm:spPr/>
      <dgm:t>
        <a:bodyPr/>
        <a:lstStyle/>
        <a:p>
          <a:r>
            <a:rPr lang="en-US" sz="2400" b="1" dirty="0">
              <a:solidFill>
                <a:schemeClr val="tx1"/>
              </a:solidFill>
            </a:rPr>
            <a:t>~100 </a:t>
          </a:r>
          <a:r>
            <a:rPr lang="en-US" sz="2400" b="1" dirty="0" err="1">
              <a:solidFill>
                <a:schemeClr val="tx1"/>
              </a:solidFill>
            </a:rPr>
            <a:t>TeV</a:t>
          </a:r>
          <a:r>
            <a:rPr lang="en-US" sz="2400" b="1" dirty="0">
              <a:solidFill>
                <a:schemeClr val="tx1"/>
              </a:solidFill>
            </a:rPr>
            <a:t> Hadron Collider</a:t>
          </a:r>
        </a:p>
      </dgm:t>
    </dgm:pt>
    <dgm:pt modelId="{CEA979D6-723C-8E41-85AC-1231FF670298}" type="parTrans" cxnId="{01035D7F-CF4E-D745-8330-7FFA14EAB0D7}">
      <dgm:prSet/>
      <dgm:spPr/>
      <dgm:t>
        <a:bodyPr/>
        <a:lstStyle/>
        <a:p>
          <a:endParaRPr lang="en-US" sz="1600" b="1"/>
        </a:p>
      </dgm:t>
    </dgm:pt>
    <dgm:pt modelId="{4939F842-187F-CE41-86BE-85FD5B27E623}" type="sibTrans" cxnId="{01035D7F-CF4E-D745-8330-7FFA14EAB0D7}">
      <dgm:prSet/>
      <dgm:spPr/>
      <dgm:t>
        <a:bodyPr/>
        <a:lstStyle/>
        <a:p>
          <a:endParaRPr lang="en-US" sz="1600" b="1"/>
        </a:p>
      </dgm:t>
    </dgm:pt>
    <dgm:pt modelId="{C62186D1-233B-3744-9943-979C492927BE}">
      <dgm:prSet phldrT="[Text]" custT="1"/>
      <dgm:spPr/>
      <dgm:t>
        <a:bodyPr/>
        <a:lstStyle/>
        <a:p>
          <a:r>
            <a:rPr lang="en-US" sz="2400" b="1" dirty="0">
              <a:solidFill>
                <a:srgbClr val="AF0000"/>
              </a:solidFill>
            </a:rPr>
            <a:t>10 </a:t>
          </a:r>
          <a:r>
            <a:rPr lang="en-US" sz="2400" b="1" dirty="0" err="1">
              <a:solidFill>
                <a:srgbClr val="AF0000"/>
              </a:solidFill>
            </a:rPr>
            <a:t>TeV</a:t>
          </a:r>
          <a:r>
            <a:rPr lang="en-US" sz="2400" b="1" dirty="0">
              <a:solidFill>
                <a:srgbClr val="AF0000"/>
              </a:solidFill>
            </a:rPr>
            <a:t> Muon Collider</a:t>
          </a:r>
        </a:p>
      </dgm:t>
    </dgm:pt>
    <dgm:pt modelId="{03C8AA0E-5480-F74E-9CBE-474F88426ACC}" type="parTrans" cxnId="{40F84006-26E0-FB40-B62A-0DF77A29F7FA}">
      <dgm:prSet/>
      <dgm:spPr/>
      <dgm:t>
        <a:bodyPr/>
        <a:lstStyle/>
        <a:p>
          <a:endParaRPr lang="en-US" sz="1600" b="1"/>
        </a:p>
      </dgm:t>
    </dgm:pt>
    <dgm:pt modelId="{F093DDF9-843E-0144-AB4F-C5461FD9BEC5}" type="sibTrans" cxnId="{40F84006-26E0-FB40-B62A-0DF77A29F7FA}">
      <dgm:prSet/>
      <dgm:spPr/>
      <dgm:t>
        <a:bodyPr/>
        <a:lstStyle/>
        <a:p>
          <a:endParaRPr lang="en-US" sz="1600" b="1"/>
        </a:p>
      </dgm:t>
    </dgm:pt>
    <dgm:pt modelId="{B86BFFD1-9B7D-5B4E-B41F-3D5FFFEB1E34}" type="pres">
      <dgm:prSet presAssocID="{47673CDF-3BB1-1A4B-A721-36A9968B4432}" presName="compositeShape" presStyleCnt="0">
        <dgm:presLayoutVars>
          <dgm:chMax val="7"/>
          <dgm:dir/>
          <dgm:resizeHandles val="exact"/>
        </dgm:presLayoutVars>
      </dgm:prSet>
      <dgm:spPr/>
    </dgm:pt>
    <dgm:pt modelId="{FB985E94-6B15-B64A-A1F3-590DC1712287}" type="pres">
      <dgm:prSet presAssocID="{252920AE-2488-0C49-9730-1A8421C9F568}" presName="circ1" presStyleLbl="vennNode1" presStyleIdx="0" presStyleCnt="3"/>
      <dgm:spPr/>
    </dgm:pt>
    <dgm:pt modelId="{671F4FDF-7CA5-8A46-8A0D-8099DA09EB19}" type="pres">
      <dgm:prSet presAssocID="{252920AE-2488-0C49-9730-1A8421C9F568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D7F0ED80-1D9B-9D4A-B283-CA76F0AF3523}" type="pres">
      <dgm:prSet presAssocID="{0A42231B-1433-A847-9D61-EA0548677045}" presName="circ2" presStyleLbl="vennNode1" presStyleIdx="1" presStyleCnt="3" custLinFactNeighborX="-1206" custLinFactNeighborY="-587"/>
      <dgm:spPr/>
    </dgm:pt>
    <dgm:pt modelId="{9A92F37E-D754-1B4C-A6BE-76F63B050740}" type="pres">
      <dgm:prSet presAssocID="{0A42231B-1433-A847-9D61-EA054867704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9B59FF48-68B1-7542-A51D-296CC840743C}" type="pres">
      <dgm:prSet presAssocID="{C62186D1-233B-3744-9943-979C492927BE}" presName="circ3" presStyleLbl="vennNode1" presStyleIdx="2" presStyleCnt="3"/>
      <dgm:spPr/>
    </dgm:pt>
    <dgm:pt modelId="{6773ECD1-0205-B14C-BBCE-D1FA20CB8F81}" type="pres">
      <dgm:prSet presAssocID="{C62186D1-233B-3744-9943-979C492927BE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40F84006-26E0-FB40-B62A-0DF77A29F7FA}" srcId="{47673CDF-3BB1-1A4B-A721-36A9968B4432}" destId="{C62186D1-233B-3744-9943-979C492927BE}" srcOrd="2" destOrd="0" parTransId="{03C8AA0E-5480-F74E-9CBE-474F88426ACC}" sibTransId="{F093DDF9-843E-0144-AB4F-C5461FD9BEC5}"/>
    <dgm:cxn modelId="{7FEBB20A-AE86-EF49-9C12-CFE3CCF2504C}" type="presOf" srcId="{0A42231B-1433-A847-9D61-EA0548677045}" destId="{9A92F37E-D754-1B4C-A6BE-76F63B050740}" srcOrd="1" destOrd="0" presId="urn:microsoft.com/office/officeart/2005/8/layout/venn1"/>
    <dgm:cxn modelId="{991DA91A-7AB0-5848-81C7-459247FEBF6B}" type="presOf" srcId="{47673CDF-3BB1-1A4B-A721-36A9968B4432}" destId="{B86BFFD1-9B7D-5B4E-B41F-3D5FFFEB1E34}" srcOrd="0" destOrd="0" presId="urn:microsoft.com/office/officeart/2005/8/layout/venn1"/>
    <dgm:cxn modelId="{2D526F25-F9B1-E94F-823A-0765EECDB367}" type="presOf" srcId="{C62186D1-233B-3744-9943-979C492927BE}" destId="{9B59FF48-68B1-7542-A51D-296CC840743C}" srcOrd="0" destOrd="0" presId="urn:microsoft.com/office/officeart/2005/8/layout/venn1"/>
    <dgm:cxn modelId="{9F95EA5D-2CFA-0446-8EB3-B3535C7C02C5}" srcId="{47673CDF-3BB1-1A4B-A721-36A9968B4432}" destId="{252920AE-2488-0C49-9730-1A8421C9F568}" srcOrd="0" destOrd="0" parTransId="{B13417B4-A5DB-F341-858E-9F7983889459}" sibTransId="{52FE7459-FE3C-2048-81BA-479AF9B2E49F}"/>
    <dgm:cxn modelId="{A078E870-A347-EC40-9604-F978659C91D0}" type="presOf" srcId="{0A42231B-1433-A847-9D61-EA0548677045}" destId="{D7F0ED80-1D9B-9D4A-B283-CA76F0AF3523}" srcOrd="0" destOrd="0" presId="urn:microsoft.com/office/officeart/2005/8/layout/venn1"/>
    <dgm:cxn modelId="{01035D7F-CF4E-D745-8330-7FFA14EAB0D7}" srcId="{47673CDF-3BB1-1A4B-A721-36A9968B4432}" destId="{0A42231B-1433-A847-9D61-EA0548677045}" srcOrd="1" destOrd="0" parTransId="{CEA979D6-723C-8E41-85AC-1231FF670298}" sibTransId="{4939F842-187F-CE41-86BE-85FD5B27E623}"/>
    <dgm:cxn modelId="{75E23E9E-6747-A444-AB60-E57EE067DFE0}" type="presOf" srcId="{252920AE-2488-0C49-9730-1A8421C9F568}" destId="{FB985E94-6B15-B64A-A1F3-590DC1712287}" srcOrd="0" destOrd="0" presId="urn:microsoft.com/office/officeart/2005/8/layout/venn1"/>
    <dgm:cxn modelId="{5305DCBC-D0F0-A04B-8C9F-66E871484BF1}" type="presOf" srcId="{252920AE-2488-0C49-9730-1A8421C9F568}" destId="{671F4FDF-7CA5-8A46-8A0D-8099DA09EB19}" srcOrd="1" destOrd="0" presId="urn:microsoft.com/office/officeart/2005/8/layout/venn1"/>
    <dgm:cxn modelId="{A18F69DB-ED26-354C-BA33-B24454B1C10E}" type="presOf" srcId="{C62186D1-233B-3744-9943-979C492927BE}" destId="{6773ECD1-0205-B14C-BBCE-D1FA20CB8F81}" srcOrd="1" destOrd="0" presId="urn:microsoft.com/office/officeart/2005/8/layout/venn1"/>
    <dgm:cxn modelId="{8CA1B954-78A8-A541-A66F-35F9CA8C4861}" type="presParOf" srcId="{B86BFFD1-9B7D-5B4E-B41F-3D5FFFEB1E34}" destId="{FB985E94-6B15-B64A-A1F3-590DC1712287}" srcOrd="0" destOrd="0" presId="urn:microsoft.com/office/officeart/2005/8/layout/venn1"/>
    <dgm:cxn modelId="{D0D716F3-0577-9545-A934-CBA1B26B987B}" type="presParOf" srcId="{B86BFFD1-9B7D-5B4E-B41F-3D5FFFEB1E34}" destId="{671F4FDF-7CA5-8A46-8A0D-8099DA09EB19}" srcOrd="1" destOrd="0" presId="urn:microsoft.com/office/officeart/2005/8/layout/venn1"/>
    <dgm:cxn modelId="{886A4DAC-B7C9-BB44-9260-389DF49097A2}" type="presParOf" srcId="{B86BFFD1-9B7D-5B4E-B41F-3D5FFFEB1E34}" destId="{D7F0ED80-1D9B-9D4A-B283-CA76F0AF3523}" srcOrd="2" destOrd="0" presId="urn:microsoft.com/office/officeart/2005/8/layout/venn1"/>
    <dgm:cxn modelId="{A669EF7D-CDA8-AE45-AB0D-7F6E2B7C7AE7}" type="presParOf" srcId="{B86BFFD1-9B7D-5B4E-B41F-3D5FFFEB1E34}" destId="{9A92F37E-D754-1B4C-A6BE-76F63B050740}" srcOrd="3" destOrd="0" presId="urn:microsoft.com/office/officeart/2005/8/layout/venn1"/>
    <dgm:cxn modelId="{9EA9DEA9-C008-BB48-94B3-C04FAA44B902}" type="presParOf" srcId="{B86BFFD1-9B7D-5B4E-B41F-3D5FFFEB1E34}" destId="{9B59FF48-68B1-7542-A51D-296CC840743C}" srcOrd="4" destOrd="0" presId="urn:microsoft.com/office/officeart/2005/8/layout/venn1"/>
    <dgm:cxn modelId="{76E094EE-51EA-194B-AFC0-2EE613849CD8}" type="presParOf" srcId="{B86BFFD1-9B7D-5B4E-B41F-3D5FFFEB1E34}" destId="{6773ECD1-0205-B14C-BBCE-D1FA20CB8F81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7284A7-ACE8-0248-928E-50F0B705ED55}">
      <dsp:nvSpPr>
        <dsp:cNvPr id="0" name=""/>
        <dsp:cNvSpPr/>
      </dsp:nvSpPr>
      <dsp:spPr>
        <a:xfrm>
          <a:off x="0" y="578237"/>
          <a:ext cx="10766156" cy="770982"/>
        </a:xfrm>
        <a:prstGeom prst="notchedRightArrow">
          <a:avLst/>
        </a:prstGeom>
        <a:gradFill flip="none" rotWithShape="0">
          <a:gsLst>
            <a:gs pos="0">
              <a:schemeClr val="accent4">
                <a:lumMod val="75000"/>
              </a:schemeClr>
            </a:gs>
            <a:gs pos="50000">
              <a:schemeClr val="accent4">
                <a:lumMod val="40000"/>
                <a:lumOff val="60000"/>
              </a:schemeClr>
            </a:gs>
            <a:gs pos="99000">
              <a:schemeClr val="accent4">
                <a:lumMod val="20000"/>
                <a:lumOff val="80000"/>
              </a:schemeClr>
            </a:gs>
          </a:gsLst>
          <a:lin ang="10800000" scaled="1"/>
          <a:tileRect/>
        </a:gra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C6B6E5-D581-984A-A283-00E8D6B54B2F}">
      <dsp:nvSpPr>
        <dsp:cNvPr id="0" name=""/>
        <dsp:cNvSpPr/>
      </dsp:nvSpPr>
      <dsp:spPr>
        <a:xfrm>
          <a:off x="0" y="1147276"/>
          <a:ext cx="2332491" cy="7709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2040</a:t>
          </a:r>
        </a:p>
      </dsp:txBody>
      <dsp:txXfrm>
        <a:off x="0" y="1147276"/>
        <a:ext cx="2332491" cy="770982"/>
      </dsp:txXfrm>
    </dsp:sp>
    <dsp:sp modelId="{C32901D2-6FF8-FD41-A915-75DF799EDA64}">
      <dsp:nvSpPr>
        <dsp:cNvPr id="0" name=""/>
        <dsp:cNvSpPr/>
      </dsp:nvSpPr>
      <dsp:spPr>
        <a:xfrm>
          <a:off x="1074722" y="867355"/>
          <a:ext cx="192745" cy="192745"/>
        </a:xfrm>
        <a:prstGeom prst="ellipse">
          <a:avLst/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DBB6D3-5FB0-CD41-B8E5-48781E4A452B}">
      <dsp:nvSpPr>
        <dsp:cNvPr id="0" name=""/>
        <dsp:cNvSpPr/>
      </dsp:nvSpPr>
      <dsp:spPr>
        <a:xfrm>
          <a:off x="2453965" y="1156474"/>
          <a:ext cx="2332491" cy="7709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2050</a:t>
          </a:r>
        </a:p>
      </dsp:txBody>
      <dsp:txXfrm>
        <a:off x="2453965" y="1156474"/>
        <a:ext cx="2332491" cy="770982"/>
      </dsp:txXfrm>
    </dsp:sp>
    <dsp:sp modelId="{2681DCB4-1F85-DC4F-9997-58EE110012D9}">
      <dsp:nvSpPr>
        <dsp:cNvPr id="0" name=""/>
        <dsp:cNvSpPr/>
      </dsp:nvSpPr>
      <dsp:spPr>
        <a:xfrm>
          <a:off x="3523839" y="867355"/>
          <a:ext cx="192745" cy="192745"/>
        </a:xfrm>
        <a:prstGeom prst="ellipse">
          <a:avLst/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8B4D71-24FF-5443-BEDE-F0696DA4E19E}">
      <dsp:nvSpPr>
        <dsp:cNvPr id="0" name=""/>
        <dsp:cNvSpPr/>
      </dsp:nvSpPr>
      <dsp:spPr>
        <a:xfrm>
          <a:off x="4903129" y="1156474"/>
          <a:ext cx="2332491" cy="7709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2060</a:t>
          </a:r>
        </a:p>
      </dsp:txBody>
      <dsp:txXfrm>
        <a:off x="4903129" y="1156474"/>
        <a:ext cx="2332491" cy="770982"/>
      </dsp:txXfrm>
    </dsp:sp>
    <dsp:sp modelId="{D8677CCB-6494-B643-97F1-D5A32DC4D0C0}">
      <dsp:nvSpPr>
        <dsp:cNvPr id="0" name=""/>
        <dsp:cNvSpPr/>
      </dsp:nvSpPr>
      <dsp:spPr>
        <a:xfrm>
          <a:off x="5972955" y="867355"/>
          <a:ext cx="192745" cy="192745"/>
        </a:xfrm>
        <a:prstGeom prst="ellipse">
          <a:avLst/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FE5E1C-71D5-004A-B69A-0008D5951016}">
      <dsp:nvSpPr>
        <dsp:cNvPr id="0" name=""/>
        <dsp:cNvSpPr/>
      </dsp:nvSpPr>
      <dsp:spPr>
        <a:xfrm>
          <a:off x="7352198" y="1156474"/>
          <a:ext cx="2332491" cy="7709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2070</a:t>
          </a:r>
        </a:p>
      </dsp:txBody>
      <dsp:txXfrm>
        <a:off x="7352198" y="1156474"/>
        <a:ext cx="2332491" cy="770982"/>
      </dsp:txXfrm>
    </dsp:sp>
    <dsp:sp modelId="{04920B84-2091-DE49-B9D5-3D7A012FC5AB}">
      <dsp:nvSpPr>
        <dsp:cNvPr id="0" name=""/>
        <dsp:cNvSpPr/>
      </dsp:nvSpPr>
      <dsp:spPr>
        <a:xfrm>
          <a:off x="8422072" y="867355"/>
          <a:ext cx="192745" cy="192745"/>
        </a:xfrm>
        <a:prstGeom prst="ellipse">
          <a:avLst/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985E94-6B15-B64A-A1F3-590DC1712287}">
      <dsp:nvSpPr>
        <dsp:cNvPr id="0" name=""/>
        <dsp:cNvSpPr/>
      </dsp:nvSpPr>
      <dsp:spPr>
        <a:xfrm>
          <a:off x="1629974" y="57843"/>
          <a:ext cx="2776499" cy="2776499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chemeClr val="accent3">
                  <a:lumMod val="50000"/>
                </a:schemeClr>
              </a:solidFill>
            </a:rPr>
            <a:t>Off-shore Higgs Factory</a:t>
          </a:r>
        </a:p>
      </dsp:txBody>
      <dsp:txXfrm>
        <a:off x="2000174" y="543731"/>
        <a:ext cx="2036099" cy="1249424"/>
      </dsp:txXfrm>
    </dsp:sp>
    <dsp:sp modelId="{D7F0ED80-1D9B-9D4A-B283-CA76F0AF3523}">
      <dsp:nvSpPr>
        <dsp:cNvPr id="0" name=""/>
        <dsp:cNvSpPr/>
      </dsp:nvSpPr>
      <dsp:spPr>
        <a:xfrm>
          <a:off x="2598343" y="1776857"/>
          <a:ext cx="2776499" cy="2776499"/>
        </a:xfrm>
        <a:prstGeom prst="ellipse">
          <a:avLst/>
        </a:prstGeom>
        <a:solidFill>
          <a:schemeClr val="accent3">
            <a:alpha val="50000"/>
            <a:hueOff val="5625132"/>
            <a:satOff val="-8440"/>
            <a:lumOff val="-137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chemeClr val="tx1"/>
              </a:solidFill>
            </a:rPr>
            <a:t>~100 </a:t>
          </a:r>
          <a:r>
            <a:rPr lang="en-US" sz="2400" b="1" kern="1200" dirty="0" err="1">
              <a:solidFill>
                <a:schemeClr val="tx1"/>
              </a:solidFill>
            </a:rPr>
            <a:t>TeV</a:t>
          </a:r>
          <a:r>
            <a:rPr lang="en-US" sz="2400" b="1" kern="1200" dirty="0">
              <a:solidFill>
                <a:schemeClr val="tx1"/>
              </a:solidFill>
            </a:rPr>
            <a:t> Hadron Collider</a:t>
          </a:r>
        </a:p>
      </dsp:txBody>
      <dsp:txXfrm>
        <a:off x="3447489" y="2494120"/>
        <a:ext cx="1665899" cy="1527074"/>
      </dsp:txXfrm>
    </dsp:sp>
    <dsp:sp modelId="{9B59FF48-68B1-7542-A51D-296CC840743C}">
      <dsp:nvSpPr>
        <dsp:cNvPr id="0" name=""/>
        <dsp:cNvSpPr/>
      </dsp:nvSpPr>
      <dsp:spPr>
        <a:xfrm>
          <a:off x="628120" y="1793155"/>
          <a:ext cx="2776499" cy="2776499"/>
        </a:xfrm>
        <a:prstGeom prst="ellipse">
          <a:avLst/>
        </a:prstGeom>
        <a:solidFill>
          <a:schemeClr val="accent3">
            <a:alpha val="50000"/>
            <a:hueOff val="11250264"/>
            <a:satOff val="-16880"/>
            <a:lumOff val="-274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rgbClr val="AF0000"/>
              </a:solidFill>
            </a:rPr>
            <a:t>10 </a:t>
          </a:r>
          <a:r>
            <a:rPr lang="en-US" sz="2400" b="1" kern="1200" dirty="0" err="1">
              <a:solidFill>
                <a:srgbClr val="AF0000"/>
              </a:solidFill>
            </a:rPr>
            <a:t>TeV</a:t>
          </a:r>
          <a:r>
            <a:rPr lang="en-US" sz="2400" b="1" kern="1200" dirty="0">
              <a:solidFill>
                <a:srgbClr val="AF0000"/>
              </a:solidFill>
            </a:rPr>
            <a:t> Muon Collider</a:t>
          </a:r>
        </a:p>
      </dsp:txBody>
      <dsp:txXfrm>
        <a:off x="889574" y="2510418"/>
        <a:ext cx="1665899" cy="15270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1A00E0-8A82-468F-9B2B-F8EB4AB6399D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DC4D65-DA11-4126-9556-9310B8956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3772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F7AD5-1E06-481F-9C05-C3A40CB42C63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BF22EF-CF13-4EA3-BA93-BBE40C153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23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0A11F-442D-A34F-88AD-9EC1605D748F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035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248400"/>
            <a:ext cx="12192000" cy="609600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noFill/>
              </a:ln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1"/>
            <a:ext cx="12192000" cy="1194329"/>
          </a:xfrm>
          <a:prstGeom prst="rect">
            <a:avLst/>
          </a:prstGeom>
          <a:solidFill>
            <a:srgbClr val="C8102E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noFill/>
              </a:ln>
              <a:effectLst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12800" y="3733800"/>
            <a:ext cx="10566400" cy="1219200"/>
          </a:xfrm>
        </p:spPr>
        <p:txBody>
          <a:bodyPr anchor="b"/>
          <a:lstStyle>
            <a:lvl1pPr algn="ctr">
              <a:defRPr sz="3600">
                <a:solidFill>
                  <a:srgbClr val="C8102E"/>
                </a:solidFill>
              </a:defRPr>
            </a:lvl1pPr>
          </a:lstStyle>
          <a:p>
            <a:r>
              <a:rPr lang="en-US" dirty="0"/>
              <a:t>Click here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34240"/>
            <a:ext cx="8737600" cy="804862"/>
          </a:xfrm>
        </p:spPr>
        <p:txBody>
          <a:bodyPr>
            <a:normAutofit/>
          </a:bodyPr>
          <a:lstStyle>
            <a:lvl1pPr marL="0" indent="0" algn="ctr"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20"/>
          <a:stretch/>
        </p:blipFill>
        <p:spPr>
          <a:xfrm>
            <a:off x="4344455" y="358251"/>
            <a:ext cx="3299890" cy="2689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29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10464800" cy="46482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9D5C9-4CB4-4113-98A2-C3F1F4C5FEFD}" type="datetime1">
              <a:rPr lang="en-US" smtClean="0"/>
              <a:t>5/13/2024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ED1A7-FB98-43FD-AA3D-E7C3EC56B29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058400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18282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head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981200"/>
            <a:ext cx="10138129" cy="41148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DE83D-A279-4D29-84D3-77B6C10EAE89}" type="datetime1">
              <a:rPr lang="en-US" smtClean="0"/>
              <a:t>5/13/2024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ED1A7-FB98-43FD-AA3D-E7C3EC56B29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1371600"/>
            <a:ext cx="10160000" cy="533400"/>
          </a:xfrm>
        </p:spPr>
        <p:txBody>
          <a:bodyPr/>
          <a:lstStyle>
            <a:lvl1pPr marL="0" indent="0">
              <a:buNone/>
              <a:defRPr b="1" baseline="0">
                <a:solidFill>
                  <a:srgbClr val="C8102E"/>
                </a:solidFill>
              </a:defRPr>
            </a:lvl1pPr>
          </a:lstStyle>
          <a:p>
            <a:pPr lvl="0"/>
            <a:r>
              <a:rPr lang="en-US" dirty="0"/>
              <a:t>Sub-Header Text goes here</a:t>
            </a:r>
          </a:p>
        </p:txBody>
      </p:sp>
    </p:spTree>
    <p:extLst>
      <p:ext uri="{BB962C8B-B14F-4D97-AF65-F5344CB8AC3E}">
        <p14:creationId xmlns:p14="http://schemas.microsoft.com/office/powerpoint/2010/main" val="3295786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47800"/>
            <a:ext cx="5384800" cy="46783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47800"/>
            <a:ext cx="5384800" cy="46783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1D530-413D-44EF-A1E3-D62F66FBAA4A}" type="datetime1">
              <a:rPr lang="en-US" smtClean="0"/>
              <a:t>5/13/2024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ED1A7-FB98-43FD-AA3D-E7C3EC56B29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41510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24002"/>
            <a:ext cx="5384800" cy="21335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524002"/>
            <a:ext cx="5384800" cy="21335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AB0B-3576-4D5B-AE7B-9160F738C4D7}" type="datetime1">
              <a:rPr lang="en-US" smtClean="0"/>
              <a:t>5/13/2024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ED1A7-FB98-43FD-AA3D-E7C3EC56B29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609600" y="3810001"/>
            <a:ext cx="5384800" cy="21335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14"/>
          </p:nvPr>
        </p:nvSpPr>
        <p:spPr>
          <a:xfrm>
            <a:off x="6197600" y="3810001"/>
            <a:ext cx="5384800" cy="21335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0522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352550"/>
            <a:ext cx="5127313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rgbClr val="C8102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1" y="1992312"/>
            <a:ext cx="51273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88568" y="1352550"/>
            <a:ext cx="5084233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rgbClr val="C8102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88568" y="1992312"/>
            <a:ext cx="50842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D71F2-16CF-4F11-AACD-DBDEAFBC40B9}" type="datetime1">
              <a:rPr lang="en-US" smtClean="0"/>
              <a:t>5/13/2024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ED1A7-FB98-43FD-AA3D-E7C3EC56B2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000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EDDCC-46A1-43CF-8E83-659E6F4797F0}" type="datetime1">
              <a:rPr lang="en-US" smtClean="0"/>
              <a:t>5/13/2024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0080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ED1A7-FB98-43FD-AA3D-E7C3EC56B2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708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3474F-7300-44A6-AB9A-34C485C26159}" type="datetime1">
              <a:rPr lang="en-US" smtClean="0"/>
              <a:t>5/13/2024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ED1A7-FB98-43FD-AA3D-E7C3EC56B29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4D5A87-1A40-B27F-622B-8CDA20D849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447801"/>
            <a:ext cx="11563351" cy="3962400"/>
          </a:xfrm>
          <a:prstGeom prst="rect">
            <a:avLst/>
          </a:prstGeom>
        </p:spPr>
        <p:txBody>
          <a:bodyPr lIns="0" tIns="0" rIns="0" bIns="0"/>
          <a:lstStyle>
            <a:lvl1pPr marL="302676" indent="-302676">
              <a:spcBef>
                <a:spcPts val="1312"/>
              </a:spcBef>
              <a:buFont typeface="Arial" panose="020B0604020202020204" pitchFamily="34" charset="0"/>
              <a:buChar char="•"/>
              <a:defRPr sz="2133">
                <a:solidFill>
                  <a:srgbClr val="505050"/>
                </a:solidFill>
              </a:defRPr>
            </a:lvl1pPr>
            <a:lvl2pPr marL="685783" marR="0" indent="-309026" algn="l" defTabSz="609585" rtl="0" eaLnBrk="1" fontAlgn="base" latinLnBrk="0" hangingPunct="1">
              <a:lnSpc>
                <a:spcPct val="100000"/>
              </a:lnSpc>
              <a:spcBef>
                <a:spcPts val="1312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tabLst/>
              <a:defRPr sz="1867">
                <a:solidFill>
                  <a:srgbClr val="505050"/>
                </a:solidFill>
              </a:defRPr>
            </a:lvl2pPr>
            <a:lvl3pPr marL="1066773" marR="0" indent="-302676" algn="l" defTabSz="609585" rtl="0" eaLnBrk="1" fontAlgn="base" latinLnBrk="0" hangingPunct="1">
              <a:lnSpc>
                <a:spcPct val="100000"/>
              </a:lnSpc>
              <a:spcBef>
                <a:spcPts val="1312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rgbClr val="505050"/>
                </a:solidFill>
              </a:defRPr>
            </a:lvl3pPr>
            <a:lvl4pPr marL="1449881" marR="0" indent="-306910" algn="l" defTabSz="609585" rtl="0" eaLnBrk="1" fontAlgn="base" latinLnBrk="0" hangingPunct="1">
              <a:lnSpc>
                <a:spcPct val="100000"/>
              </a:lnSpc>
              <a:spcBef>
                <a:spcPts val="1312"/>
              </a:spcBef>
              <a:spcAft>
                <a:spcPct val="0"/>
              </a:spcAft>
              <a:buClrTx/>
              <a:buSzTx/>
              <a:buFont typeface="Helvetica" panose="020B0604020202020204" pitchFamily="34" charset="0"/>
              <a:buChar char="–"/>
              <a:tabLst/>
              <a:defRPr sz="1600">
                <a:solidFill>
                  <a:srgbClr val="505050"/>
                </a:solidFill>
              </a:defRPr>
            </a:lvl4pPr>
            <a:lvl5pPr marL="1830872" marR="0" indent="-311143" algn="l" defTabSz="609585" rtl="0" eaLnBrk="1" fontAlgn="base" latinLnBrk="0" hangingPunct="1">
              <a:lnSpc>
                <a:spcPct val="100000"/>
              </a:lnSpc>
              <a:spcBef>
                <a:spcPts val="1312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3007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801" y="971551"/>
            <a:ext cx="11563351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304800" y="251753"/>
            <a:ext cx="115824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982436" y="6504214"/>
            <a:ext cx="1230187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75D63E69-EECA-4BE8-A64C-5D544681308D}" type="datetime1">
              <a:rPr lang="en-US" smtClean="0"/>
              <a:t>5/13/2024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8711" y="6504214"/>
            <a:ext cx="7861584" cy="23728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6333" y="6504214"/>
            <a:ext cx="552451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256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6248400"/>
            <a:ext cx="12192000" cy="609600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noFill/>
              </a:ln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0" y="0"/>
            <a:ext cx="12192000" cy="1219200"/>
          </a:xfrm>
          <a:prstGeom prst="rect">
            <a:avLst/>
          </a:prstGeom>
          <a:solidFill>
            <a:srgbClr val="C8102E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noFill/>
              </a:ln>
              <a:effectLst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0584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371600"/>
            <a:ext cx="10972800" cy="46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0" y="6340476"/>
            <a:ext cx="1219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487608D3-2E20-449D-B6B8-0F0FB2DED31B}" type="datetime1">
              <a:rPr lang="en-US" smtClean="0"/>
              <a:t>5/13/2024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55200" y="6324601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2FED1A7-FB98-43FD-AA3D-E7C3EC56B29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5200" y="381000"/>
            <a:ext cx="678610" cy="1180958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0AC741D-C669-3254-F552-0359BE2B7DE6}"/>
              </a:ext>
            </a:extLst>
          </p:cNvPr>
          <p:cNvSpPr txBox="1">
            <a:spLocks/>
          </p:cNvSpPr>
          <p:nvPr userDrawn="1"/>
        </p:nvSpPr>
        <p:spPr>
          <a:xfrm>
            <a:off x="5130800" y="6370637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Vladimir SHILTSEV</a:t>
            </a:r>
          </a:p>
        </p:txBody>
      </p:sp>
      <p:sp>
        <p:nvSpPr>
          <p:cNvPr id="5" name="Rectangle: Rounded Corners 4" descr="space for CC&#10;">
            <a:extLst>
              <a:ext uri="{FF2B5EF4-FFF2-40B4-BE49-F238E27FC236}">
                <a16:creationId xmlns:a16="http://schemas.microsoft.com/office/drawing/2014/main" id="{436E3995-5768-9F6F-4038-6631B5117447}"/>
              </a:ext>
            </a:extLst>
          </p:cNvPr>
          <p:cNvSpPr/>
          <p:nvPr userDrawn="1"/>
        </p:nvSpPr>
        <p:spPr>
          <a:xfrm>
            <a:off x="9677400" y="0"/>
            <a:ext cx="2438400" cy="121920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378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6" r:id="rId3"/>
    <p:sldLayoutId id="2147483661" r:id="rId4"/>
    <p:sldLayoutId id="2147483665" r:id="rId5"/>
    <p:sldLayoutId id="2147483662" r:id="rId6"/>
    <p:sldLayoutId id="2147483663" r:id="rId7"/>
    <p:sldLayoutId id="2147483664" r:id="rId8"/>
    <p:sldLayoutId id="2147483668" r:id="rId9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Roboto Slab" pitchFamily="2" charset="0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g"/><Relationship Id="rId3" Type="http://schemas.openxmlformats.org/officeDocument/2006/relationships/image" Target="../media/image29.jpeg"/><Relationship Id="rId7" Type="http://schemas.openxmlformats.org/officeDocument/2006/relationships/image" Target="../media/image3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8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370.pn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0.png"/><Relationship Id="rId7" Type="http://schemas.openxmlformats.org/officeDocument/2006/relationships/image" Target="../media/image46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5.png"/><Relationship Id="rId5" Type="http://schemas.openxmlformats.org/officeDocument/2006/relationships/image" Target="../media/image440.png"/><Relationship Id="rId4" Type="http://schemas.openxmlformats.org/officeDocument/2006/relationships/image" Target="../media/image43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6.png"/><Relationship Id="rId7" Type="http://schemas.openxmlformats.org/officeDocument/2006/relationships/diagramLayout" Target="../diagrams/layout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Relationship Id="rId6" Type="http://schemas.openxmlformats.org/officeDocument/2006/relationships/diagramData" Target="../diagrams/data1.xml"/><Relationship Id="rId5" Type="http://schemas.openxmlformats.org/officeDocument/2006/relationships/image" Target="../media/image8.emf"/><Relationship Id="rId10" Type="http://schemas.microsoft.com/office/2007/relationships/diagramDrawing" Target="../diagrams/drawing1.xml"/><Relationship Id="rId4" Type="http://schemas.openxmlformats.org/officeDocument/2006/relationships/image" Target="../media/image7.png"/><Relationship Id="rId9" Type="http://schemas.openxmlformats.org/officeDocument/2006/relationships/diagramColors" Target="../diagrams/colors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3.png"/><Relationship Id="rId5" Type="http://schemas.openxmlformats.org/officeDocument/2006/relationships/image" Target="../media/image12.tiff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200400"/>
            <a:ext cx="10566400" cy="1676400"/>
          </a:xfrm>
        </p:spPr>
        <p:txBody>
          <a:bodyPr>
            <a:normAutofit fontScale="90000"/>
          </a:bodyPr>
          <a:lstStyle/>
          <a:p>
            <a:r>
              <a:rPr lang="en-US" sz="6700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Accelerator R&amp;D for HEP: </a:t>
            </a:r>
            <a:br>
              <a:rPr lang="en-US" sz="5400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5400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Next Decade and Beyond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828800" y="4876800"/>
            <a:ext cx="8737600" cy="121920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60000"/>
              </a:lnSpc>
            </a:pPr>
            <a:r>
              <a:rPr lang="en-US" sz="3200" dirty="0"/>
              <a:t>Vladimir SHILTSEV</a:t>
            </a:r>
            <a:br>
              <a:rPr lang="en-US" dirty="0"/>
            </a:br>
            <a:r>
              <a:rPr lang="en-US" b="0" dirty="0"/>
              <a:t>DPF-PHENO’2024  ·  May 14, 2024  ·  U. Pittsburgh &amp; Carnegie Mellon U.</a:t>
            </a:r>
          </a:p>
        </p:txBody>
      </p:sp>
    </p:spTree>
    <p:extLst>
      <p:ext uri="{BB962C8B-B14F-4D97-AF65-F5344CB8AC3E}">
        <p14:creationId xmlns:p14="http://schemas.microsoft.com/office/powerpoint/2010/main" val="2392491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8ADCFE69-860C-19AF-CAEC-35DB6E368D2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9313" y="1292814"/>
                <a:ext cx="5224687" cy="2517186"/>
              </a:xfrm>
            </p:spPr>
            <p:txBody>
              <a:bodyPr>
                <a:normAutofit/>
              </a:bodyPr>
              <a:lstStyle/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en-US" sz="1600" dirty="0"/>
                  <a:t>Stage 1 of the Future Circular Collider (FCC): an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600" dirty="0"/>
                  <a:t> Higgs factory, electroweak &amp; top factory operating at highest luminosities (</a:t>
                </a:r>
                <a14:m>
                  <m:oMath xmlns:m="http://schemas.openxmlformats.org/officeDocument/2006/math">
                    <m:r>
                      <a:rPr lang="en-US" sz="1600" i="1" dirty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sz="1600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1600" i="1" dirty="0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sz="1600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1600" i="1" dirty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1600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1600" i="1" dirty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sz="16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i="1" dirty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sz="1600" dirty="0"/>
                  <a:t>) 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en-US" sz="1600" dirty="0"/>
                  <a:t>Limited by 100 MW of synchrotron radiation (2 beams)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en-US" sz="1600" dirty="0"/>
                  <a:t>Two 90.7 km rings and booster in the same tunnel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en-US" sz="1600" dirty="0"/>
                  <a:t>CDR (2018), Feasibility Study (2021- Mar’2025)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en-US" sz="1600" dirty="0"/>
                  <a:t>Start operation in ~2045</a:t>
                </a:r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8ADCFE69-860C-19AF-CAEC-35DB6E368D2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313" y="1292814"/>
                <a:ext cx="5224687" cy="2517186"/>
              </a:xfrm>
              <a:blipFill>
                <a:blip r:embed="rId2"/>
                <a:stretch>
                  <a:fillRect l="-2217" t="-24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FD404D3D-8604-053B-7130-2952AE562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403995"/>
            <a:ext cx="11582400" cy="427877"/>
          </a:xfrm>
        </p:spPr>
        <p:txBody>
          <a:bodyPr>
            <a:no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FCC-</a:t>
            </a:r>
            <a:r>
              <a:rPr lang="en-US" sz="4400" dirty="0" err="1">
                <a:solidFill>
                  <a:schemeClr val="bg1"/>
                </a:solidFill>
              </a:rPr>
              <a:t>ee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0E9922-CBCA-0C7C-0E87-C45C8CC048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7820" y="6487604"/>
            <a:ext cx="552451" cy="237285"/>
          </a:xfrm>
        </p:spPr>
        <p:txBody>
          <a:bodyPr/>
          <a:lstStyle/>
          <a:p>
            <a:pPr>
              <a:defRPr/>
            </a:pPr>
            <a:fld id="{148C009B-CB69-E04A-B9B3-34B26D69E9CF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 descr="Picture 6">
            <a:extLst>
              <a:ext uri="{FF2B5EF4-FFF2-40B4-BE49-F238E27FC236}">
                <a16:creationId xmlns:a16="http://schemas.microsoft.com/office/drawing/2014/main" id="{348911FF-09A6-DA14-DF58-280F75E5123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512" t="12344" r="13780" b="33096"/>
          <a:stretch/>
        </p:blipFill>
        <p:spPr>
          <a:xfrm>
            <a:off x="6479482" y="76200"/>
            <a:ext cx="2877620" cy="1574817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80D19C11-2C64-BB2B-6C42-9A4586E2D494}"/>
              </a:ext>
            </a:extLst>
          </p:cNvPr>
          <p:cNvSpPr/>
          <p:nvPr/>
        </p:nvSpPr>
        <p:spPr>
          <a:xfrm>
            <a:off x="5439904" y="1890793"/>
            <a:ext cx="6690104" cy="51661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9460236-3059-A230-B4EE-E009C876838A}"/>
              </a:ext>
            </a:extLst>
          </p:cNvPr>
          <p:cNvSpPr/>
          <p:nvPr/>
        </p:nvSpPr>
        <p:spPr>
          <a:xfrm>
            <a:off x="5439904" y="3068664"/>
            <a:ext cx="6690104" cy="27520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85B27452-9C49-8555-0DEB-3EA9CD303B76}"/>
              </a:ext>
            </a:extLst>
          </p:cNvPr>
          <p:cNvSpPr/>
          <p:nvPr/>
        </p:nvSpPr>
        <p:spPr>
          <a:xfrm>
            <a:off x="5439904" y="5412768"/>
            <a:ext cx="6690104" cy="455923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15" name="Picture 14" descr="A picture containing text, line, plot, diagram&#10;&#10;Description automatically generated">
            <a:extLst>
              <a:ext uri="{FF2B5EF4-FFF2-40B4-BE49-F238E27FC236}">
                <a16:creationId xmlns:a16="http://schemas.microsoft.com/office/drawing/2014/main" id="{61CD0ABD-CE1C-E001-B148-4CB178A3A57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709" y="3608138"/>
            <a:ext cx="5594577" cy="2517187"/>
          </a:xfrm>
          <a:prstGeom prst="rect">
            <a:avLst/>
          </a:prstGeom>
        </p:spPr>
      </p:pic>
      <p:sp>
        <p:nvSpPr>
          <p:cNvPr id="16" name="テキスト ボックス 18">
            <a:extLst>
              <a:ext uri="{FF2B5EF4-FFF2-40B4-BE49-F238E27FC236}">
                <a16:creationId xmlns:a16="http://schemas.microsoft.com/office/drawing/2014/main" id="{ADF862D7-96B2-27A7-17F4-EEB43C3311D0}"/>
              </a:ext>
            </a:extLst>
          </p:cNvPr>
          <p:cNvSpPr txBox="1"/>
          <p:nvPr/>
        </p:nvSpPr>
        <p:spPr>
          <a:xfrm>
            <a:off x="6711345" y="6062704"/>
            <a:ext cx="3040369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80431" indent="-80431"/>
            <a:r>
              <a:rPr kumimoji="1" lang="en-US" altLang="ja-JP" sz="1200" b="1" dirty="0">
                <a:solidFill>
                  <a:schemeClr val="accent3"/>
                </a:solidFill>
                <a:latin typeface="Arial" panose="020B0604020202020204" pitchFamily="34" charset="0"/>
              </a:rPr>
              <a:t>*</a:t>
            </a:r>
            <a:r>
              <a:rPr kumimoji="1" lang="en-US" altLang="ja-JP" sz="933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kumimoji="1" lang="en-US" altLang="ja-JP" sz="933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</a:rPr>
              <a:t>Site </a:t>
            </a:r>
            <a:r>
              <a:rPr kumimoji="1" lang="en-US" altLang="ja-JP" sz="933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</a:rPr>
              <a:t>AC power</a:t>
            </a:r>
            <a:r>
              <a:rPr kumimoji="1" lang="en-US" altLang="ja-JP" sz="933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</a:rPr>
              <a:t> is 290 MW at CM energy 240 GeV</a:t>
            </a:r>
            <a:endParaRPr kumimoji="1" lang="ja-JP" altLang="en-US" sz="933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F4268D2E-4E8A-333F-FBF0-E9F858894951}"/>
              </a:ext>
            </a:extLst>
          </p:cNvPr>
          <p:cNvGraphicFramePr>
            <a:graphicFrameLocks noGrp="1"/>
          </p:cNvGraphicFramePr>
          <p:nvPr/>
        </p:nvGraphicFramePr>
        <p:xfrm>
          <a:off x="5439905" y="1685405"/>
          <a:ext cx="6690107" cy="4439920"/>
        </p:xfrm>
        <a:graphic>
          <a:graphicData uri="http://schemas.openxmlformats.org/drawingml/2006/table">
            <a:tbl>
              <a:tblPr firstRow="1" bandRow="1"/>
              <a:tblGrid>
                <a:gridCol w="2807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46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83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3746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01872">
                  <a:extLst>
                    <a:ext uri="{9D8B030D-6E8A-4147-A177-3AD203B41FA5}">
                      <a16:colId xmlns:a16="http://schemas.microsoft.com/office/drawing/2014/main" val="818795718"/>
                    </a:ext>
                  </a:extLst>
                </a:gridCol>
              </a:tblGrid>
              <a:tr h="23368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900" b="1" dirty="0">
                          <a:solidFill>
                            <a:schemeClr val="bg1"/>
                          </a:solidFill>
                        </a:rPr>
                        <a:t>Parameter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900" b="1" dirty="0">
                          <a:solidFill>
                            <a:schemeClr val="bg1"/>
                          </a:solidFill>
                        </a:rPr>
                        <a:t>Z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900" b="1" dirty="0">
                          <a:solidFill>
                            <a:schemeClr val="bg1"/>
                          </a:solidFill>
                        </a:rPr>
                        <a:t>WW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AT" sz="900" b="1" dirty="0">
                          <a:solidFill>
                            <a:schemeClr val="bg1"/>
                          </a:solidFill>
                        </a:rPr>
                        <a:t>H</a:t>
                      </a:r>
                      <a:r>
                        <a:rPr lang="de-AT" sz="900" b="1" baseline="0" dirty="0">
                          <a:solidFill>
                            <a:schemeClr val="bg1"/>
                          </a:solidFill>
                        </a:rPr>
                        <a:t> (ZH)</a:t>
                      </a:r>
                      <a:endParaRPr lang="de-AT" sz="9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AT" sz="900" b="1" dirty="0">
                          <a:solidFill>
                            <a:schemeClr val="bg1"/>
                          </a:solidFill>
                        </a:rPr>
                        <a:t>ttbar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368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energy [GeV]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US" sz="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45.6</a:t>
                      </a:r>
                      <a:endParaRPr kumimoji="0" lang="en-GB" sz="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80</a:t>
                      </a:r>
                      <a:endParaRPr kumimoji="0" lang="en-GB" sz="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de-AT" sz="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120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de-AT" sz="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182.5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36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0" lang="en-GB" sz="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current [mA]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1270</a:t>
                      </a:r>
                      <a:endParaRPr kumimoji="0" lang="en-GB" sz="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GB" sz="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137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de-AT" sz="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26.7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de-AT" sz="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4.9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36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0" lang="en-US" sz="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number bunches/beam</a:t>
                      </a:r>
                      <a:endParaRPr kumimoji="0" lang="en-GB" sz="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US" sz="900" b="1" kern="1200" dirty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11200</a:t>
                      </a:r>
                      <a:endParaRPr kumimoji="0" lang="en-GB" sz="900" b="1" kern="1200" dirty="0">
                        <a:solidFill>
                          <a:srgbClr val="FF33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US" sz="900" b="1" kern="1200" dirty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1780</a:t>
                      </a:r>
                      <a:endParaRPr kumimoji="0" lang="en-GB" sz="900" b="1" kern="1200" dirty="0">
                        <a:solidFill>
                          <a:srgbClr val="FF33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de-AT" sz="900" b="1" kern="1200" dirty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440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de-AT" sz="900" b="1" kern="1200" dirty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2529601"/>
                  </a:ext>
                </a:extLst>
              </a:tr>
              <a:tr h="23368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bunch intensity  [10</a:t>
                      </a:r>
                      <a:r>
                        <a:rPr kumimoji="0" lang="en-GB" sz="800" b="1" kern="1200" baseline="300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2.14</a:t>
                      </a:r>
                      <a:endParaRPr kumimoji="0" lang="en-GB" sz="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1.45</a:t>
                      </a:r>
                      <a:endParaRPr kumimoji="0" lang="en-GB" sz="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1.15</a:t>
                      </a:r>
                      <a:endParaRPr kumimoji="0" lang="en-GB" sz="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1.55</a:t>
                      </a:r>
                      <a:endParaRPr kumimoji="0" lang="en-GB" sz="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36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0" lang="en-GB" sz="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SR</a:t>
                      </a:r>
                      <a:r>
                        <a:rPr kumimoji="0" lang="en-GB" sz="8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e</a:t>
                      </a:r>
                      <a:r>
                        <a:rPr kumimoji="0" lang="en-GB" sz="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nergy loss / turn [GeV]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0.0394</a:t>
                      </a:r>
                      <a:endParaRPr kumimoji="0" lang="en-GB" sz="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0.374</a:t>
                      </a:r>
                      <a:endParaRPr kumimoji="0" lang="en-GB" sz="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1.89</a:t>
                      </a:r>
                      <a:endParaRPr kumimoji="0" lang="en-GB" sz="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10.4</a:t>
                      </a:r>
                      <a:endParaRPr kumimoji="0" lang="en-GB" sz="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36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0" lang="en-US" sz="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total RF voltage 400/800 MHz [GV]</a:t>
                      </a:r>
                      <a:endParaRPr kumimoji="0" lang="en-GB" sz="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0.120/0</a:t>
                      </a:r>
                      <a:endParaRPr kumimoji="0" lang="en-GB" sz="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1.0/0</a:t>
                      </a:r>
                      <a:endParaRPr kumimoji="0" lang="en-GB" sz="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2.1/0</a:t>
                      </a:r>
                      <a:endParaRPr kumimoji="0" lang="en-GB" sz="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2.1/9.4</a:t>
                      </a:r>
                      <a:endParaRPr kumimoji="0" lang="en-GB" sz="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4200603"/>
                  </a:ext>
                </a:extLst>
              </a:tr>
              <a:tr h="2336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0" lang="en-GB" sz="8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long.</a:t>
                      </a:r>
                      <a:r>
                        <a:rPr kumimoji="0" lang="en-GB" sz="800" b="1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GB" sz="8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damping time [turns]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1158</a:t>
                      </a:r>
                      <a:endParaRPr kumimoji="0" lang="en-GB" sz="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215</a:t>
                      </a:r>
                      <a:endParaRPr kumimoji="0" lang="en-GB" sz="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9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64</a:t>
                      </a:r>
                      <a:endParaRPr kumimoji="0" lang="en-GB" sz="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18</a:t>
                      </a:r>
                      <a:endParaRPr kumimoji="0" lang="en-GB" sz="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3873614"/>
                  </a:ext>
                </a:extLst>
              </a:tr>
              <a:tr h="2336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horizontal beta*</a:t>
                      </a:r>
                      <a:r>
                        <a:rPr kumimoji="0" lang="de-AT" sz="8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[m]</a:t>
                      </a:r>
                      <a:endParaRPr kumimoji="0" lang="en-GB" sz="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de-AT" sz="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0.11</a:t>
                      </a:r>
                      <a:endParaRPr kumimoji="0" lang="en-GB" sz="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de-AT" sz="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0.2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0.24</a:t>
                      </a:r>
                      <a:endParaRPr kumimoji="0" lang="en-GB" sz="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1.0</a:t>
                      </a:r>
                      <a:endParaRPr kumimoji="0" lang="en-GB" sz="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3994486"/>
                  </a:ext>
                </a:extLst>
              </a:tr>
              <a:tr h="2336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vertical</a:t>
                      </a:r>
                      <a:r>
                        <a:rPr kumimoji="0" lang="en-US" sz="8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beta* [mm]</a:t>
                      </a:r>
                      <a:endParaRPr kumimoji="0" lang="en-GB" sz="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0.7</a:t>
                      </a:r>
                      <a:endParaRPr kumimoji="0" lang="en-GB" sz="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de-AT" sz="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1.0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1.0</a:t>
                      </a:r>
                      <a:endParaRPr kumimoji="0" lang="en-GB" sz="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1.6</a:t>
                      </a:r>
                      <a:endParaRPr kumimoji="0" lang="en-GB" sz="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9530520"/>
                  </a:ext>
                </a:extLst>
              </a:tr>
              <a:tr h="2336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horizontal geometric emittance</a:t>
                      </a:r>
                      <a:r>
                        <a:rPr kumimoji="0" lang="en-US" sz="8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[nm]</a:t>
                      </a:r>
                      <a:endParaRPr kumimoji="0" lang="en-GB" sz="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0.71</a:t>
                      </a:r>
                      <a:endParaRPr kumimoji="0" lang="en-GB" sz="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de-AT" sz="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2.17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0.71</a:t>
                      </a:r>
                      <a:endParaRPr kumimoji="0" lang="en-GB" sz="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1.59</a:t>
                      </a:r>
                      <a:endParaRPr kumimoji="0" lang="en-GB" sz="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3858396"/>
                  </a:ext>
                </a:extLst>
              </a:tr>
              <a:tr h="2336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vertical geom. emittance [pm]</a:t>
                      </a:r>
                      <a:endParaRPr kumimoji="0" lang="en-GB" sz="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1.9</a:t>
                      </a:r>
                      <a:endParaRPr kumimoji="0" lang="en-GB" sz="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de-AT" sz="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2.2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1.4</a:t>
                      </a:r>
                      <a:endParaRPr kumimoji="0" lang="en-GB" sz="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1.6</a:t>
                      </a:r>
                      <a:endParaRPr kumimoji="0" lang="en-GB" sz="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4920261"/>
                  </a:ext>
                </a:extLst>
              </a:tr>
              <a:tr h="2336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horizontal rms IP spot size [</a:t>
                      </a:r>
                      <a:r>
                        <a:rPr kumimoji="0" lang="en-US" sz="800" b="1" kern="1200" dirty="0">
                          <a:solidFill>
                            <a:schemeClr val="tx1"/>
                          </a:solidFill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m</a:t>
                      </a:r>
                      <a:r>
                        <a:rPr kumimoji="0" lang="en-US" sz="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m]</a:t>
                      </a:r>
                      <a:endParaRPr kumimoji="0" lang="en-GB" sz="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9</a:t>
                      </a:r>
                      <a:endParaRPr kumimoji="0" lang="en-GB" sz="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de-AT" sz="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21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13</a:t>
                      </a:r>
                      <a:endParaRPr kumimoji="0" lang="en-GB" sz="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40</a:t>
                      </a:r>
                      <a:endParaRPr kumimoji="0" lang="en-GB" sz="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7911388"/>
                  </a:ext>
                </a:extLst>
              </a:tr>
              <a:tr h="2336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vertical rms IP spot size [nm]</a:t>
                      </a:r>
                      <a:endParaRPr kumimoji="0" lang="en-GB" sz="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36</a:t>
                      </a:r>
                      <a:endParaRPr kumimoji="0" lang="en-GB" sz="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de-AT" sz="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47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40</a:t>
                      </a:r>
                      <a:endParaRPr kumimoji="0" lang="en-GB" sz="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51</a:t>
                      </a:r>
                      <a:endParaRPr kumimoji="0" lang="en-GB" sz="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4449764"/>
                  </a:ext>
                </a:extLst>
              </a:tr>
              <a:tr h="2336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beam-beam parameter </a:t>
                      </a:r>
                      <a:r>
                        <a:rPr kumimoji="0" lang="en-US" sz="800" b="1" kern="1200" dirty="0">
                          <a:solidFill>
                            <a:schemeClr val="tx1"/>
                          </a:solidFill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x</a:t>
                      </a:r>
                      <a:r>
                        <a:rPr kumimoji="0" lang="en-US" sz="800" b="1" kern="1200" baseline="-250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x</a:t>
                      </a:r>
                      <a:r>
                        <a:rPr kumimoji="0" lang="en-US" sz="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/ </a:t>
                      </a:r>
                      <a:r>
                        <a:rPr kumimoji="0" lang="en-US" sz="800" b="1" kern="1200" dirty="0" err="1">
                          <a:solidFill>
                            <a:schemeClr val="tx1"/>
                          </a:solidFill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x</a:t>
                      </a:r>
                      <a:r>
                        <a:rPr kumimoji="0" lang="en-US" sz="800" b="1" kern="1200" baseline="-25000" dirty="0" err="1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y</a:t>
                      </a:r>
                      <a:endParaRPr kumimoji="0" lang="en-GB" sz="800" b="1" kern="1200" baseline="-250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0.002/0.0973</a:t>
                      </a:r>
                      <a:endParaRPr kumimoji="0" lang="en-GB" sz="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de-AT" sz="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0.013/0.128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0.010/0.088</a:t>
                      </a:r>
                      <a:endParaRPr kumimoji="0" lang="en-GB" sz="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0.073/0.134</a:t>
                      </a:r>
                      <a:endParaRPr kumimoji="0" lang="en-GB" sz="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3805163"/>
                  </a:ext>
                </a:extLst>
              </a:tr>
              <a:tr h="2336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rms bunch length </a:t>
                      </a:r>
                      <a:r>
                        <a:rPr kumimoji="0" lang="en-US" sz="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with SR / </a:t>
                      </a:r>
                      <a:r>
                        <a:rPr kumimoji="0" lang="en-US" sz="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BS [mm]</a:t>
                      </a:r>
                      <a:endParaRPr kumimoji="0" lang="en-GB" sz="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5.6 / </a:t>
                      </a:r>
                      <a:r>
                        <a:rPr kumimoji="0" lang="en-US" sz="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15.5</a:t>
                      </a:r>
                      <a:endParaRPr kumimoji="0" lang="en-GB" sz="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de-AT" sz="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3.5 / </a:t>
                      </a:r>
                      <a:r>
                        <a:rPr kumimoji="0" lang="de-AT" sz="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5.4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3.4 / </a:t>
                      </a:r>
                      <a:r>
                        <a:rPr kumimoji="0" lang="en-US" sz="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4.7</a:t>
                      </a:r>
                      <a:endParaRPr kumimoji="0" lang="en-GB" sz="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1.8 / </a:t>
                      </a:r>
                      <a:r>
                        <a:rPr kumimoji="0" lang="en-US" sz="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2.</a:t>
                      </a:r>
                      <a:r>
                        <a:rPr kumimoji="0" lang="en-GB" sz="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6397388"/>
                  </a:ext>
                </a:extLst>
              </a:tr>
              <a:tr h="2336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0" lang="en-US" sz="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luminosity per IP [10</a:t>
                      </a:r>
                      <a:r>
                        <a:rPr kumimoji="0" lang="en-US" sz="800" b="1" kern="1200" baseline="300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US" sz="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US" sz="800" b="1" kern="1200" baseline="300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US" sz="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US" sz="800" b="1" kern="1200" baseline="300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US" sz="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140</a:t>
                      </a:r>
                      <a:endParaRPr kumimoji="0" lang="en-GB" sz="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20</a:t>
                      </a:r>
                      <a:endParaRPr kumimoji="0" lang="en-GB" sz="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5.0</a:t>
                      </a:r>
                      <a:endParaRPr kumimoji="0" lang="en-GB" sz="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1.25</a:t>
                      </a:r>
                      <a:endParaRPr kumimoji="0" lang="en-GB" sz="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538425"/>
                  </a:ext>
                </a:extLst>
              </a:tr>
              <a:tr h="2336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0" lang="en-US" sz="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total integrated luminosity / IP / year [ab</a:t>
                      </a:r>
                      <a:r>
                        <a:rPr kumimoji="0" lang="en-US" sz="800" b="1" kern="1200" baseline="300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US" sz="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en-US" sz="800" b="1" kern="1200" dirty="0" err="1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yr</a:t>
                      </a:r>
                      <a:r>
                        <a:rPr kumimoji="0" lang="en-US" sz="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17</a:t>
                      </a:r>
                      <a:endParaRPr kumimoji="0" lang="en-GB" sz="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2.4</a:t>
                      </a:r>
                      <a:endParaRPr kumimoji="0" lang="en-GB" sz="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0.6</a:t>
                      </a:r>
                      <a:endParaRPr kumimoji="0" lang="en-GB" sz="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0.15</a:t>
                      </a:r>
                      <a:endParaRPr kumimoji="0" lang="en-GB" sz="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3034531"/>
                  </a:ext>
                </a:extLst>
              </a:tr>
              <a:tr h="2336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0" lang="en-US" sz="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lifetime rad Bhabha + BS [min]</a:t>
                      </a:r>
                      <a:endParaRPr kumimoji="0" lang="en-GB" sz="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15</a:t>
                      </a:r>
                      <a:endParaRPr kumimoji="0" lang="en-GB" sz="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9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12</a:t>
                      </a:r>
                      <a:endParaRPr kumimoji="0" lang="en-GB" sz="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12</a:t>
                      </a:r>
                      <a:endParaRPr kumimoji="0" lang="en-GB" sz="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endParaRPr kumimoji="0" lang="en-GB" sz="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2015532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3CF285C0-5772-2307-C7EA-67F073A2B2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313" y="5986841"/>
            <a:ext cx="4919887" cy="787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049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14CACFC-B3D9-0C8D-6C83-F542C9247F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40757" y="1338522"/>
            <a:ext cx="6128030" cy="5496596"/>
          </a:xfr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BCF7C8-3C14-78C4-7DD5-20FB9A059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11</a:t>
            </a:fld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7F3BB5D-AAAE-F786-9948-6400E656B8A7}"/>
              </a:ext>
            </a:extLst>
          </p:cNvPr>
          <p:cNvCxnSpPr/>
          <p:nvPr/>
        </p:nvCxnSpPr>
        <p:spPr>
          <a:xfrm flipV="1">
            <a:off x="6688991" y="5632321"/>
            <a:ext cx="519203" cy="797668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38BC6A6-8C57-96A0-01B5-709BB6777715}"/>
              </a:ext>
            </a:extLst>
          </p:cNvPr>
          <p:cNvSpPr txBox="1"/>
          <p:nvPr/>
        </p:nvSpPr>
        <p:spPr>
          <a:xfrm>
            <a:off x="6376085" y="6364821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?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48393CB-8C40-7D29-F2D4-F468FFE3FC6D}"/>
              </a:ext>
            </a:extLst>
          </p:cNvPr>
          <p:cNvCxnSpPr/>
          <p:nvPr/>
        </p:nvCxnSpPr>
        <p:spPr>
          <a:xfrm flipV="1">
            <a:off x="7162415" y="5638801"/>
            <a:ext cx="519203" cy="797668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A28214F1-2DDC-9DBA-C6B3-734CBB6444AD}"/>
              </a:ext>
            </a:extLst>
          </p:cNvPr>
          <p:cNvSpPr txBox="1"/>
          <p:nvPr/>
        </p:nvSpPr>
        <p:spPr>
          <a:xfrm>
            <a:off x="6849509" y="6371301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?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03E5995-7E00-6568-3762-CFED14DFE0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800" y="251512"/>
            <a:ext cx="4343400" cy="84456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6944D27-960F-C5AF-57A2-AB7ECE90AB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29" y="284012"/>
            <a:ext cx="11935068" cy="655861"/>
          </a:xfrm>
        </p:spPr>
        <p:txBody>
          <a:bodyPr>
            <a:normAutofit fontScale="90000"/>
          </a:bodyPr>
          <a:lstStyle/>
          <a:p>
            <a:r>
              <a:rPr lang="en-US" sz="4800" dirty="0"/>
              <a:t>US-FCC Plan (2023)</a:t>
            </a:r>
          </a:p>
        </p:txBody>
      </p:sp>
      <p:sp>
        <p:nvSpPr>
          <p:cNvPr id="3" name="Content Placeholder 13">
            <a:extLst>
              <a:ext uri="{FF2B5EF4-FFF2-40B4-BE49-F238E27FC236}">
                <a16:creationId xmlns:a16="http://schemas.microsoft.com/office/drawing/2014/main" id="{919EB32C-3250-578A-FEF6-8451AD638502}"/>
              </a:ext>
            </a:extLst>
          </p:cNvPr>
          <p:cNvSpPr txBox="1">
            <a:spLocks/>
          </p:cNvSpPr>
          <p:nvPr/>
        </p:nvSpPr>
        <p:spPr>
          <a:xfrm>
            <a:off x="152400" y="1295400"/>
            <a:ext cx="5714535" cy="546743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Proposed scope - </a:t>
            </a:r>
            <a:r>
              <a:rPr lang="en-US" sz="2400" b="1" dirty="0">
                <a:solidFill>
                  <a:srgbClr val="1781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RF Systems</a:t>
            </a:r>
          </a:p>
          <a:p>
            <a:pPr marL="571500" lvl="1" indent="-342900">
              <a:buFont typeface="+mj-lt"/>
              <a:buAutoNum type="arabicParenR"/>
            </a:pPr>
            <a:r>
              <a:rPr lang="en-US" sz="1900" dirty="0">
                <a:solidFill>
                  <a:srgbClr val="1B13C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800 MHz SRF for Booster and Collider (28 CMs </a:t>
            </a:r>
            <a:r>
              <a:rPr lang="en-US" sz="1900" dirty="0">
                <a:solidFill>
                  <a:srgbClr val="1B13C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 244 CMs</a:t>
            </a:r>
            <a:r>
              <a:rPr lang="en-US" sz="1900" dirty="0">
                <a:solidFill>
                  <a:srgbClr val="1B13C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sz="1900" dirty="0">
              <a:solidFill>
                <a:srgbClr val="1B13C3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lvl="1" indent="-342900">
              <a:buFont typeface="+mj-lt"/>
              <a:buAutoNum type="arabicParenR"/>
            </a:pPr>
            <a:r>
              <a:rPr lang="en-US" sz="1900" dirty="0">
                <a:solidFill>
                  <a:srgbClr val="1B13C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800 MHz RF power sources (klystrons &gt;80% eff.) </a:t>
            </a:r>
            <a:endParaRPr lang="en-US" sz="1900" dirty="0">
              <a:solidFill>
                <a:srgbClr val="1B13C3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lvl="1" indent="-342900">
              <a:buFont typeface="+mj-lt"/>
              <a:buAutoNum type="arabicParenR"/>
            </a:pPr>
            <a:r>
              <a:rPr lang="en-US" sz="1900" dirty="0">
                <a:solidFill>
                  <a:srgbClr val="1B13C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RF for 6-20 GeV e+/e- injector </a:t>
            </a:r>
            <a:r>
              <a:rPr lang="en-US" sz="1900" dirty="0" err="1">
                <a:solidFill>
                  <a:srgbClr val="1B13C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linac</a:t>
            </a:r>
            <a:r>
              <a:rPr lang="en-US" sz="1900" dirty="0">
                <a:solidFill>
                  <a:srgbClr val="1B13C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(C3 tech.) </a:t>
            </a:r>
          </a:p>
          <a:p>
            <a:pPr marL="0" indent="0">
              <a:buFont typeface="Arial" pitchFamily="34" charset="0"/>
              <a:buNone/>
            </a:pP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Proposed scope - </a:t>
            </a:r>
            <a:r>
              <a:rPr lang="en-US" sz="2400" b="1" dirty="0">
                <a:solidFill>
                  <a:srgbClr val="1A12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Magnets Systems</a:t>
            </a:r>
          </a:p>
          <a:p>
            <a:pPr marL="571500" lvl="1" indent="-342900">
              <a:buFont typeface="+mj-lt"/>
              <a:buAutoNum type="arabicParenR"/>
            </a:pPr>
            <a:r>
              <a:rPr lang="en-US" sz="1800" dirty="0">
                <a:solidFill>
                  <a:srgbClr val="1B13C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 magnets and cryostats (for 4 IRs)</a:t>
            </a:r>
          </a:p>
          <a:p>
            <a:pPr marL="571500" lvl="1" indent="-342900">
              <a:buFont typeface="+mj-lt"/>
              <a:buAutoNum type="arabicParenR"/>
            </a:pPr>
            <a:r>
              <a:rPr lang="en-US" sz="1800" dirty="0">
                <a:solidFill>
                  <a:srgbClr val="1B13C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Collider ring and Booster ring magnets (low field)</a:t>
            </a:r>
          </a:p>
          <a:p>
            <a:pPr marL="571500" lvl="1" indent="-342900">
              <a:buFont typeface="+mj-lt"/>
              <a:buAutoNum type="arabicParenR"/>
            </a:pPr>
            <a:r>
              <a:rPr lang="en-US" sz="1800" dirty="0">
                <a:solidFill>
                  <a:srgbClr val="1B13C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FCC-</a:t>
            </a:r>
            <a:r>
              <a:rPr lang="en-US" sz="1800" dirty="0" err="1">
                <a:solidFill>
                  <a:srgbClr val="1B13C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hh</a:t>
            </a:r>
            <a:r>
              <a:rPr lang="en-US" sz="1800" dirty="0">
                <a:solidFill>
                  <a:srgbClr val="1B13C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collider ring magnets (14-20 T)</a:t>
            </a:r>
          </a:p>
          <a:p>
            <a:pPr marL="0" indent="0">
              <a:buFont typeface="Arial" pitchFamily="34" charset="0"/>
              <a:buNone/>
            </a:pP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Proposed scope – </a:t>
            </a:r>
            <a:r>
              <a:rPr lang="en-US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Optics/Design/Instr.</a:t>
            </a:r>
          </a:p>
          <a:p>
            <a:pPr marL="571500" lvl="1" indent="-342900">
              <a:buFont typeface="+mj-lt"/>
              <a:buAutoNum type="arabicParenR"/>
            </a:pPr>
            <a:r>
              <a:rPr lang="en-US" sz="1800" dirty="0">
                <a:solidFill>
                  <a:srgbClr val="1B13C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Interaction region design, and integrated machine design</a:t>
            </a:r>
          </a:p>
          <a:p>
            <a:pPr marL="571500" lvl="1" indent="-342900">
              <a:buFont typeface="+mj-lt"/>
              <a:buAutoNum type="arabicParenR"/>
            </a:pPr>
            <a:r>
              <a:rPr lang="en-US" sz="1800" dirty="0">
                <a:solidFill>
                  <a:srgbClr val="1B13C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Polarization (simul., wigglers, </a:t>
            </a:r>
            <a:r>
              <a:rPr lang="en-US" sz="1800" dirty="0" err="1">
                <a:solidFill>
                  <a:srgbClr val="1B13C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etc</a:t>
            </a:r>
            <a:r>
              <a:rPr lang="en-US" sz="1800" dirty="0">
                <a:solidFill>
                  <a:srgbClr val="1B13C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marL="571500" lvl="1" indent="-342900">
              <a:buFont typeface="+mj-lt"/>
              <a:buAutoNum type="arabicParenR"/>
            </a:pPr>
            <a:r>
              <a:rPr lang="en-US" sz="1800" dirty="0">
                <a:solidFill>
                  <a:srgbClr val="1B13C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Instrumentation (BPMs, feedback, </a:t>
            </a:r>
            <a:r>
              <a:rPr lang="en-US" sz="1800" dirty="0" err="1">
                <a:solidFill>
                  <a:srgbClr val="1B13C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etc</a:t>
            </a:r>
            <a:r>
              <a:rPr lang="en-US" sz="1800" dirty="0">
                <a:solidFill>
                  <a:srgbClr val="1B13C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695611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8ADCFE69-860C-19AF-CAEC-35DB6E368D2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1646" y="1341787"/>
                <a:ext cx="7177008" cy="2313901"/>
              </a:xfrm>
            </p:spPr>
            <p:txBody>
              <a:bodyPr>
                <a:normAutofit/>
              </a:bodyPr>
              <a:lstStyle/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en-US" sz="1800" dirty="0">
                    <a:solidFill>
                      <a:srgbClr val="0033CC"/>
                    </a:solidFill>
                    <a:latin typeface="+mj-lt"/>
                  </a:rPr>
                  <a:t>Stage 2 of the Future Circular Collider: ~100 </a:t>
                </a:r>
                <a:r>
                  <a:rPr lang="en-US" sz="1800" dirty="0" err="1">
                    <a:solidFill>
                      <a:srgbClr val="0033CC"/>
                    </a:solidFill>
                    <a:latin typeface="+mj-lt"/>
                  </a:rPr>
                  <a:t>TeV</a:t>
                </a:r>
                <a:r>
                  <a:rPr lang="en-US" sz="1800" dirty="0">
                    <a:solidFill>
                      <a:srgbClr val="0033CC"/>
                    </a:solidFill>
                    <a:latin typeface="+mj-lt"/>
                  </a:rPr>
                  <a:t>, a natural continuation at energy frontier with </a:t>
                </a:r>
                <a14:m>
                  <m:oMath xmlns:m="http://schemas.openxmlformats.org/officeDocument/2006/math">
                    <m:r>
                      <a:rPr lang="en-US" sz="1800" i="1" dirty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𝑝𝑝</m:t>
                    </m:r>
                  </m:oMath>
                </a14:m>
                <a:r>
                  <a:rPr lang="en-US" sz="1800" dirty="0">
                    <a:solidFill>
                      <a:srgbClr val="0033CC"/>
                    </a:solidFill>
                    <a:latin typeface="+mj-lt"/>
                  </a:rPr>
                  <a:t> collisions and </a:t>
                </a:r>
                <a14:m>
                  <m:oMath xmlns:m="http://schemas.openxmlformats.org/officeDocument/2006/math">
                    <m:r>
                      <a:rPr lang="en-US" sz="1800" i="1" dirty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𝑒h</m:t>
                    </m:r>
                  </m:oMath>
                </a14:m>
                <a:r>
                  <a:rPr lang="en-US" sz="1800" dirty="0">
                    <a:solidFill>
                      <a:srgbClr val="0033CC"/>
                    </a:solidFill>
                    <a:latin typeface="+mj-lt"/>
                  </a:rPr>
                  <a:t> option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en-US" sz="1800" dirty="0">
                    <a:solidFill>
                      <a:srgbClr val="0033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</a:rPr>
                  <a:t>With FCC-</a:t>
                </a:r>
                <a:r>
                  <a:rPr lang="en-US" sz="1800" dirty="0" err="1">
                    <a:solidFill>
                      <a:srgbClr val="0033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</a:rPr>
                  <a:t>hh</a:t>
                </a:r>
                <a:r>
                  <a:rPr lang="en-US" sz="1800" dirty="0">
                    <a:solidFill>
                      <a:srgbClr val="0033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</a:rPr>
                  <a:t> after FCC-</a:t>
                </a:r>
                <a:r>
                  <a:rPr lang="en-US" sz="1800" dirty="0" err="1">
                    <a:solidFill>
                      <a:srgbClr val="0033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</a:rPr>
                  <a:t>ee</a:t>
                </a:r>
                <a:r>
                  <a:rPr lang="en-US" sz="1800" dirty="0">
                    <a:solidFill>
                      <a:srgbClr val="0033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</a:rPr>
                  <a:t> </a:t>
                </a:r>
                <a:r>
                  <a:rPr lang="en-US" sz="1800" dirty="0">
                    <a:solidFill>
                      <a:srgbClr val="0033CC"/>
                    </a:solidFill>
                    <a:latin typeface="+mj-lt"/>
                  </a:rPr>
                  <a:t>there will give significantly more time for high-field magnet R&amp;D aiming at highest possible energies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en-US" sz="1800" dirty="0">
                    <a:solidFill>
                      <a:srgbClr val="0033CC"/>
                    </a:solidFill>
                    <a:latin typeface="+mj-lt"/>
                  </a:rPr>
                  <a:t>Start </a:t>
                </a:r>
                <a:r>
                  <a:rPr lang="en-US" sz="1800" dirty="0">
                    <a:solidFill>
                      <a:srgbClr val="0033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</a:rPr>
                  <a:t>operation in ~2070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8ADCFE69-860C-19AF-CAEC-35DB6E368D2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646" y="1341787"/>
                <a:ext cx="7177008" cy="2313901"/>
              </a:xfrm>
              <a:blipFill>
                <a:blip r:embed="rId2"/>
                <a:stretch>
                  <a:fillRect l="-1869" t="-3421" r="-25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FD404D3D-8604-053B-7130-2952AE562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141" y="504697"/>
            <a:ext cx="11582400" cy="427877"/>
          </a:xfrm>
        </p:spPr>
        <p:txBody>
          <a:bodyPr>
            <a:no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FCC-</a:t>
            </a:r>
            <a:r>
              <a:rPr lang="en-US" sz="4400" dirty="0" err="1">
                <a:solidFill>
                  <a:schemeClr val="bg1"/>
                </a:solidFill>
              </a:rPr>
              <a:t>hh</a:t>
            </a:r>
            <a:r>
              <a:rPr lang="en-US" sz="4400" dirty="0">
                <a:solidFill>
                  <a:schemeClr val="bg1"/>
                </a:solidFill>
              </a:rPr>
              <a:t>: Key Issues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0E9922-CBCA-0C7C-0E87-C45C8CC048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7" name="Picture 6" descr="Picture 6">
            <a:extLst>
              <a:ext uri="{FF2B5EF4-FFF2-40B4-BE49-F238E27FC236}">
                <a16:creationId xmlns:a16="http://schemas.microsoft.com/office/drawing/2014/main" id="{348911FF-09A6-DA14-DF58-280F75E5123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512" t="12344" r="13780" b="33096"/>
          <a:stretch/>
        </p:blipFill>
        <p:spPr>
          <a:xfrm>
            <a:off x="6629400" y="39494"/>
            <a:ext cx="2971800" cy="1626359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58FBC17E-22FE-6BB8-4DD3-43D4DB53EFCE}"/>
              </a:ext>
            </a:extLst>
          </p:cNvPr>
          <p:cNvGraphicFramePr>
            <a:graphicFrameLocks noGrp="1"/>
          </p:cNvGraphicFramePr>
          <p:nvPr/>
        </p:nvGraphicFramePr>
        <p:xfrm>
          <a:off x="7387526" y="1792751"/>
          <a:ext cx="4645108" cy="4364688"/>
        </p:xfrm>
        <a:graphic>
          <a:graphicData uri="http://schemas.openxmlformats.org/drawingml/2006/table">
            <a:tbl>
              <a:tblPr firstRow="1" bandRow="1"/>
              <a:tblGrid>
                <a:gridCol w="26650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00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0624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b="1" dirty="0">
                          <a:solidFill>
                            <a:schemeClr val="bg1"/>
                          </a:solidFill>
                        </a:rPr>
                        <a:t>parameter</a:t>
                      </a:r>
                    </a:p>
                  </a:txBody>
                  <a:tcPr marL="121919" marR="121919" marT="60968" marB="60968" anchor="ctr"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b="1" dirty="0">
                          <a:solidFill>
                            <a:schemeClr val="bg1"/>
                          </a:solidFill>
                        </a:rPr>
                        <a:t>FCC-</a:t>
                      </a:r>
                      <a:r>
                        <a:rPr lang="en-GB" sz="1200" b="1" dirty="0" err="1">
                          <a:solidFill>
                            <a:schemeClr val="bg1"/>
                          </a:solidFill>
                        </a:rPr>
                        <a:t>hh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19" marR="121919" marT="60968" marB="60968" anchor="ctr">
                    <a:lnL>
                      <a:noFill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4496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1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collision energy </a:t>
                      </a:r>
                      <a:r>
                        <a:rPr kumimoji="0" lang="en-GB" sz="1100" b="1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cms</a:t>
                      </a:r>
                      <a:r>
                        <a:rPr kumimoji="0" lang="en-GB" sz="11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GB" sz="1100" b="1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TeV</a:t>
                      </a:r>
                      <a:r>
                        <a:rPr kumimoji="0" lang="en-GB" sz="11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marL="121919" marR="121919" marT="60968" marB="60968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EB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US" sz="11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81 - 115</a:t>
                      </a:r>
                      <a:endParaRPr kumimoji="0" lang="en-GB" sz="11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121919" marR="121919" marT="60968" marB="60968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4496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1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dipole field [T]</a:t>
                      </a:r>
                    </a:p>
                  </a:txBody>
                  <a:tcPr marL="121919" marR="121919" marT="60968" marB="60968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EB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14 - 20</a:t>
                      </a:r>
                      <a:endParaRPr kumimoji="0" lang="en-GB" sz="11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121919" marR="121919" marT="60968" marB="60968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44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1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circumference</a:t>
                      </a:r>
                      <a:r>
                        <a:rPr kumimoji="0" lang="de-AT" sz="1100" b="1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GB" sz="11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[km]</a:t>
                      </a:r>
                    </a:p>
                  </a:txBody>
                  <a:tcPr marL="121919" marR="121919" marT="60968" marB="60968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1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90.7</a:t>
                      </a:r>
                      <a:endParaRPr kumimoji="0" lang="en-GB" sz="11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121919" marR="121919" marT="60968" marB="60968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44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arc length [km]</a:t>
                      </a:r>
                      <a:endParaRPr kumimoji="0" lang="en-GB" sz="11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121919" marR="121919" marT="60968" marB="60968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0" lang="en-US" sz="11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76.9</a:t>
                      </a:r>
                      <a:endParaRPr kumimoji="0" lang="en-GB" sz="11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121919" marR="121919" marT="60968" marB="60968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44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1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beam current [A]</a:t>
                      </a:r>
                    </a:p>
                  </a:txBody>
                  <a:tcPr marL="121919" marR="121919" marT="60968" marB="60968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1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</a:t>
                      </a:r>
                    </a:p>
                  </a:txBody>
                  <a:tcPr marL="121919" marR="121919" marT="60968" marB="60968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4496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1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intensity  [10</a:t>
                      </a:r>
                      <a:r>
                        <a:rPr kumimoji="0" lang="en-GB" sz="11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11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marL="121919" marR="121919" marT="60968" marB="60968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1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121919" marR="121919" marT="60968" marB="60968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4496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1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spacing  [ns]</a:t>
                      </a:r>
                    </a:p>
                  </a:txBody>
                  <a:tcPr marL="121919" marR="121919" marT="60968" marB="60968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1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121919" marR="121919" marT="60968" marB="60968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4496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100" b="1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synchr</a:t>
                      </a:r>
                      <a:r>
                        <a:rPr kumimoji="0" lang="en-GB" sz="11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. rad. power / ring [kW]</a:t>
                      </a:r>
                    </a:p>
                  </a:txBody>
                  <a:tcPr marL="121919" marR="121919" marT="60968" marB="60968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1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en-GB" sz="11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020 - 4250</a:t>
                      </a:r>
                    </a:p>
                  </a:txBody>
                  <a:tcPr marL="121919" marR="121919" marT="60968" marB="60968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44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1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SR</a:t>
                      </a:r>
                      <a:r>
                        <a:rPr kumimoji="0" lang="en-GB" sz="11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power / length [W/m/ap.]</a:t>
                      </a:r>
                      <a:endParaRPr kumimoji="0" lang="en-GB" sz="11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121919" marR="121919" marT="60968" marB="60968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1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13 - 54</a:t>
                      </a:r>
                      <a:endParaRPr kumimoji="0" lang="en-GB" sz="11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121919" marR="121919" marT="60968" marB="60968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44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1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long. emit. damping time [h]</a:t>
                      </a:r>
                    </a:p>
                  </a:txBody>
                  <a:tcPr marL="121919" marR="121919" marT="60968" marB="60968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1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0.77 – 0.26</a:t>
                      </a:r>
                      <a:endParaRPr kumimoji="0" lang="en-GB" sz="11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121919" marR="121919" marT="60968" marB="60968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44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US" sz="11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peak luminosity [10</a:t>
                      </a:r>
                      <a:r>
                        <a:rPr kumimoji="0" lang="en-US" sz="11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US" sz="11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US" sz="11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US" sz="11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US" sz="11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US" sz="11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1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121919" marR="121919" marT="60968" marB="60968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1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~</a:t>
                      </a:r>
                      <a:r>
                        <a:rPr lang="en-US" sz="1100" b="1" dirty="0">
                          <a:solidFill>
                            <a:srgbClr val="FF0000"/>
                          </a:solidFill>
                        </a:rPr>
                        <a:t>30</a:t>
                      </a:r>
                      <a:endParaRPr kumimoji="0" lang="en-GB" sz="11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121919" marR="121919" marT="60968" marB="60968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44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1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events/bunch crossing</a:t>
                      </a:r>
                    </a:p>
                  </a:txBody>
                  <a:tcPr marL="121919" marR="121919" marT="60968" marB="60968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~1000</a:t>
                      </a:r>
                    </a:p>
                  </a:txBody>
                  <a:tcPr marL="121919" marR="121919" marT="60968" marB="60968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44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1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stored energy/beam [GJ]</a:t>
                      </a:r>
                    </a:p>
                  </a:txBody>
                  <a:tcPr marL="121919" marR="121919" marT="60968" marB="60968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6.1 - 8.9</a:t>
                      </a:r>
                      <a:endParaRPr kumimoji="0" lang="en-GB" sz="11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121919" marR="121919" marT="60968" marB="60968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8449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Integrated luminosity/main IP [fb</a:t>
                      </a:r>
                      <a:r>
                        <a:rPr kumimoji="0" lang="en-GB" sz="11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GB" sz="11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marL="121919" marR="121919" marT="60968" marB="60968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20000</a:t>
                      </a:r>
                    </a:p>
                  </a:txBody>
                  <a:tcPr marL="121919" marR="121919" marT="60968" marB="60968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7897425"/>
                  </a:ext>
                </a:extLst>
              </a:tr>
            </a:tbl>
          </a:graphicData>
        </a:graphic>
      </p:graphicFrame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D7BC1B8B-2BD0-93F5-0078-26776827C197}"/>
              </a:ext>
            </a:extLst>
          </p:cNvPr>
          <p:cNvSpPr/>
          <p:nvPr/>
        </p:nvSpPr>
        <p:spPr>
          <a:xfrm>
            <a:off x="7387525" y="2126838"/>
            <a:ext cx="4645108" cy="556133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テキスト ボックス 18">
            <a:extLst>
              <a:ext uri="{FF2B5EF4-FFF2-40B4-BE49-F238E27FC236}">
                <a16:creationId xmlns:a16="http://schemas.microsoft.com/office/drawing/2014/main" id="{49E05B44-EA04-84EB-1B1C-9A46E85D733C}"/>
              </a:ext>
            </a:extLst>
          </p:cNvPr>
          <p:cNvSpPr txBox="1"/>
          <p:nvPr/>
        </p:nvSpPr>
        <p:spPr>
          <a:xfrm>
            <a:off x="8001000" y="6345857"/>
            <a:ext cx="3040369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80431" indent="-80431"/>
            <a:r>
              <a:rPr kumimoji="1" lang="en-US" altLang="ja-JP" sz="1200" b="1" dirty="0">
                <a:solidFill>
                  <a:schemeClr val="bg1"/>
                </a:solidFill>
                <a:latin typeface="Arial" panose="020B0604020202020204" pitchFamily="34" charset="0"/>
              </a:rPr>
              <a:t>*</a:t>
            </a:r>
            <a:r>
              <a:rPr kumimoji="1" lang="en-US" altLang="ja-JP" sz="933" b="1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kumimoji="1" lang="en-US" altLang="ja-JP" sz="933" dirty="0">
                <a:solidFill>
                  <a:schemeClr val="bg1"/>
                </a:solidFill>
                <a:latin typeface="Arial" panose="020B0604020202020204" pitchFamily="34" charset="0"/>
              </a:rPr>
              <a:t>Estimated operating </a:t>
            </a:r>
            <a:r>
              <a:rPr kumimoji="1" lang="en-US" altLang="ja-JP" sz="933" b="1" dirty="0">
                <a:solidFill>
                  <a:schemeClr val="bg1"/>
                </a:solidFill>
                <a:latin typeface="Arial" panose="020B0604020202020204" pitchFamily="34" charset="0"/>
              </a:rPr>
              <a:t>AC power</a:t>
            </a:r>
            <a:r>
              <a:rPr kumimoji="1" lang="en-US" altLang="ja-JP" sz="933" dirty="0">
                <a:solidFill>
                  <a:schemeClr val="bg1"/>
                </a:solidFill>
                <a:latin typeface="Arial" panose="020B0604020202020204" pitchFamily="34" charset="0"/>
              </a:rPr>
              <a:t> is ~560 MW</a:t>
            </a:r>
            <a:endParaRPr kumimoji="1" lang="ja-JP" altLang="en-US" sz="933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1">
                <a:extLst>
                  <a:ext uri="{FF2B5EF4-FFF2-40B4-BE49-F238E27FC236}">
                    <a16:creationId xmlns:a16="http://schemas.microsoft.com/office/drawing/2014/main" id="{BBECC8ED-D029-B540-490E-FB1CC268003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1646" y="3062140"/>
                <a:ext cx="7109288" cy="3109439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 fontScale="92500"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rgbClr val="505050"/>
                    </a:solidFill>
                    <a:latin typeface="+mn-lt"/>
                    <a:ea typeface="+mn-ea"/>
                    <a:cs typeface="Arial" pitchFamily="34" charset="0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200" kern="1200">
                    <a:solidFill>
                      <a:srgbClr val="505050"/>
                    </a:solidFill>
                    <a:latin typeface="+mn-lt"/>
                    <a:ea typeface="+mn-ea"/>
                    <a:cs typeface="Arial" pitchFamily="34" charset="0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rgbClr val="505050"/>
                    </a:solidFill>
                    <a:latin typeface="+mn-lt"/>
                    <a:ea typeface="+mn-ea"/>
                    <a:cs typeface="Arial" pitchFamily="34" charset="0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800" kern="1200">
                    <a:solidFill>
                      <a:srgbClr val="505050"/>
                    </a:solidFill>
                    <a:latin typeface="+mn-lt"/>
                    <a:ea typeface="+mn-ea"/>
                    <a:cs typeface="Arial" pitchFamily="34" charset="0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800" kern="1200">
                    <a:solidFill>
                      <a:srgbClr val="505050"/>
                    </a:solidFill>
                    <a:latin typeface="+mn-lt"/>
                    <a:ea typeface="+mn-ea"/>
                    <a:cs typeface="Arial" pitchFamily="34" charset="0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en-US" sz="1800" dirty="0">
                    <a:solidFill>
                      <a:srgbClr val="A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High-field superconducting magnets: 14 - 20 T: </a:t>
                </a:r>
                <a:r>
                  <a:rPr lang="en-US" sz="1800" dirty="0">
                    <a:solidFill>
                      <a:srgbClr val="AF0000"/>
                    </a:solidFill>
                  </a:rPr>
                  <a:t>The magnet technology will determine the energy reach of the machine (current record 14.5T)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en-US" sz="1800" dirty="0">
                    <a:solidFill>
                      <a:srgbClr val="A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Power load </a:t>
                </a:r>
                <a:r>
                  <a:rPr lang="en-US" sz="1800" dirty="0">
                    <a:solidFill>
                      <a:srgbClr val="AF0000"/>
                    </a:solidFill>
                  </a:rPr>
                  <a:t>on cold vacuum chamber in arcs from synchrotron radiation: 4 MW (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rgbClr val="AF0000"/>
                        </a:solidFill>
                        <a:latin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sz="1800" i="1">
                            <a:solidFill>
                              <a:srgbClr val="A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solidFill>
                              <a:srgbClr val="AF00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800" i="1">
                            <a:solidFill>
                              <a:srgbClr val="AF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1800" dirty="0">
                    <a:solidFill>
                      <a:srgbClr val="AF0000"/>
                    </a:solidFill>
                  </a:rPr>
                  <a:t> times higher than LHC) → cryogenics, vacuum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en-US" sz="1800" dirty="0">
                    <a:solidFill>
                      <a:srgbClr val="A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Stored beam energy: </a:t>
                </a:r>
                <a:r>
                  <a:rPr lang="en-US" sz="1800" dirty="0">
                    <a:solidFill>
                      <a:srgbClr val="AF0000"/>
                    </a:solidFill>
                  </a:rPr>
                  <a:t>~ 9 GJ (~10 times of HL-LHC) → machine protection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en-US" sz="1800" dirty="0">
                    <a:solidFill>
                      <a:srgbClr val="A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Pile-up </a:t>
                </a:r>
                <a:r>
                  <a:rPr lang="en-US" sz="1800" dirty="0">
                    <a:solidFill>
                      <a:srgbClr val="AF0000"/>
                    </a:solidFill>
                  </a:rPr>
                  <a:t>in the detectors: ~1000 events/crossing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en-US" sz="1800" dirty="0">
                    <a:solidFill>
                      <a:srgbClr val="AF0000"/>
                    </a:solidFill>
                  </a:rPr>
                  <a:t>R&amp;D to reduce </a:t>
                </a:r>
                <a:r>
                  <a:rPr lang="en-US" sz="1800" dirty="0">
                    <a:solidFill>
                      <a:srgbClr val="A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cost </a:t>
                </a:r>
                <a:r>
                  <a:rPr lang="en-US" sz="1800" dirty="0">
                    <a:solidFill>
                      <a:srgbClr val="AF0000"/>
                    </a:solidFill>
                  </a:rPr>
                  <a:t>(</a:t>
                </a:r>
                <a:r>
                  <a:rPr lang="en-US" sz="1800" dirty="0">
                    <a:solidFill>
                      <a:srgbClr val="0033CC"/>
                    </a:solidFill>
                  </a:rPr>
                  <a:t>ITF: 30-50 B$ no esc., no cont</a:t>
                </a:r>
                <a:r>
                  <a:rPr lang="en-US" sz="1800" dirty="0">
                    <a:solidFill>
                      <a:srgbClr val="AF0000"/>
                    </a:solidFill>
                  </a:rPr>
                  <a:t>.) and </a:t>
                </a:r>
                <a:r>
                  <a:rPr lang="en-US" sz="1800" dirty="0">
                    <a:solidFill>
                      <a:srgbClr val="A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energy consumption </a:t>
                </a:r>
                <a:r>
                  <a:rPr lang="en-US" sz="1800" dirty="0">
                    <a:solidFill>
                      <a:srgbClr val="AF0000"/>
                    </a:solidFill>
                  </a:rPr>
                  <a:t>(</a:t>
                </a:r>
                <a:r>
                  <a:rPr lang="en-US" sz="1800" dirty="0">
                    <a:solidFill>
                      <a:srgbClr val="0033CC"/>
                    </a:solidFill>
                  </a:rPr>
                  <a:t>4 TWh/year</a:t>
                </a:r>
                <a:r>
                  <a:rPr lang="en-US" sz="1800" dirty="0">
                    <a:solidFill>
                      <a:srgbClr val="AF0000"/>
                    </a:solidFill>
                  </a:rPr>
                  <a:t>) → cryogenics, HTS, beam current, … 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en-US" sz="1800" dirty="0">
                    <a:solidFill>
                      <a:srgbClr val="AF0000"/>
                    </a:solidFill>
                  </a:rPr>
                  <a:t>Synergy with </a:t>
                </a:r>
                <a:r>
                  <a:rPr lang="en-US" sz="1800" b="1" i="1" dirty="0" err="1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SppC</a:t>
                </a:r>
                <a:r>
                  <a:rPr lang="en-US" sz="1800" b="1" i="1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in China</a:t>
                </a:r>
              </a:p>
            </p:txBody>
          </p:sp>
        </mc:Choice>
        <mc:Fallback>
          <p:sp>
            <p:nvSpPr>
              <p:cNvPr id="4" name="Content Placeholder 1">
                <a:extLst>
                  <a:ext uri="{FF2B5EF4-FFF2-40B4-BE49-F238E27FC236}">
                    <a16:creationId xmlns:a16="http://schemas.microsoft.com/office/drawing/2014/main" id="{BBECC8ED-D029-B540-490E-FB1CC26800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646" y="3062140"/>
                <a:ext cx="7109288" cy="3109439"/>
              </a:xfrm>
              <a:prstGeom prst="rect">
                <a:avLst/>
              </a:prstGeom>
              <a:blipFill>
                <a:blip r:embed="rId4"/>
                <a:stretch>
                  <a:fillRect l="-1715" t="-2941" r="-172" b="-39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96178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D404D3D-8604-053B-7130-2952AE562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569277"/>
            <a:ext cx="11582400" cy="427877"/>
          </a:xfrm>
        </p:spPr>
        <p:txBody>
          <a:bodyPr>
            <a:no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Muon Collider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0E9922-CBCA-0C7C-0E87-C45C8CC048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4D21989-4711-31B4-E0A7-E4ECF447997F}"/>
              </a:ext>
            </a:extLst>
          </p:cNvPr>
          <p:cNvGrpSpPr/>
          <p:nvPr/>
        </p:nvGrpSpPr>
        <p:grpSpPr>
          <a:xfrm>
            <a:off x="6480603" y="1768725"/>
            <a:ext cx="5550969" cy="3411567"/>
            <a:chOff x="4874151" y="1512393"/>
            <a:chExt cx="4163227" cy="255867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A21FDB1-4E00-D1B7-B60B-C4BB512365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900" t="1832" r="1523" b="2020"/>
            <a:stretch/>
          </p:blipFill>
          <p:spPr>
            <a:xfrm>
              <a:off x="4874151" y="1518699"/>
              <a:ext cx="4158532" cy="2552369"/>
            </a:xfrm>
            <a:prstGeom prst="rect">
              <a:avLst/>
            </a:prstGeom>
            <a:ln w="25400">
              <a:solidFill>
                <a:schemeClr val="tx1"/>
              </a:solidFill>
            </a:ln>
          </p:spPr>
        </p:pic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590489C6-5E1C-827A-543B-FA431FB965C6}"/>
                </a:ext>
              </a:extLst>
            </p:cNvPr>
            <p:cNvSpPr/>
            <p:nvPr/>
          </p:nvSpPr>
          <p:spPr>
            <a:xfrm>
              <a:off x="8452237" y="1512393"/>
              <a:ext cx="572237" cy="2552369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3" name="正方形/長方形 20">
              <a:extLst>
                <a:ext uri="{FF2B5EF4-FFF2-40B4-BE49-F238E27FC236}">
                  <a16:creationId xmlns:a16="http://schemas.microsoft.com/office/drawing/2014/main" id="{1CF6CF2F-0104-4649-480D-0151E7783EF4}"/>
                </a:ext>
              </a:extLst>
            </p:cNvPr>
            <p:cNvSpPr/>
            <p:nvPr/>
          </p:nvSpPr>
          <p:spPr>
            <a:xfrm>
              <a:off x="8452237" y="3611340"/>
              <a:ext cx="580446" cy="151585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400" dirty="0">
                <a:latin typeface="Arial" panose="020B0604020202020204" pitchFamily="34" charset="0"/>
              </a:endParaRPr>
            </a:p>
          </p:txBody>
        </p:sp>
        <p:sp>
          <p:nvSpPr>
            <p:cNvPr id="14" name="正方形/長方形 20">
              <a:extLst>
                <a:ext uri="{FF2B5EF4-FFF2-40B4-BE49-F238E27FC236}">
                  <a16:creationId xmlns:a16="http://schemas.microsoft.com/office/drawing/2014/main" id="{D3411E41-69E8-FB49-8E89-A14F5789BA9C}"/>
                </a:ext>
              </a:extLst>
            </p:cNvPr>
            <p:cNvSpPr/>
            <p:nvPr/>
          </p:nvSpPr>
          <p:spPr>
            <a:xfrm>
              <a:off x="8456932" y="2265894"/>
              <a:ext cx="580446" cy="151585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400" dirty="0">
                <a:latin typeface="Arial" panose="020B0604020202020204" pitchFamily="34" charset="0"/>
              </a:endParaRPr>
            </a:p>
          </p:txBody>
        </p:sp>
        <p:sp>
          <p:nvSpPr>
            <p:cNvPr id="15" name="正方形/長方形 20">
              <a:extLst>
                <a:ext uri="{FF2B5EF4-FFF2-40B4-BE49-F238E27FC236}">
                  <a16:creationId xmlns:a16="http://schemas.microsoft.com/office/drawing/2014/main" id="{CAD70174-F0BA-CE65-E103-582F0B039FDE}"/>
                </a:ext>
              </a:extLst>
            </p:cNvPr>
            <p:cNvSpPr/>
            <p:nvPr/>
          </p:nvSpPr>
          <p:spPr>
            <a:xfrm>
              <a:off x="8454585" y="3762925"/>
              <a:ext cx="580446" cy="151585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400" dirty="0">
                <a:latin typeface="Arial" panose="020B0604020202020204" pitchFamily="34" charset="0"/>
              </a:endParaRPr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0CFE5C5D-9F0E-1C10-8502-699E0BB947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130" y="3506730"/>
            <a:ext cx="5987247" cy="27310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0E873D8-75B5-31AC-900F-11751DD66034}"/>
                  </a:ext>
                </a:extLst>
              </p:cNvPr>
              <p:cNvSpPr txBox="1"/>
              <p:nvPr/>
            </p:nvSpPr>
            <p:spPr>
              <a:xfrm>
                <a:off x="6559440" y="76201"/>
                <a:ext cx="3058390" cy="104573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solidFill>
                            <a:srgbClr val="505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r>
                        <a:rPr lang="en-US" sz="2800" i="1">
                          <a:solidFill>
                            <a:srgbClr val="505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i="1">
                              <a:solidFill>
                                <a:srgbClr val="50505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800" i="1">
                                  <a:solidFill>
                                    <a:srgbClr val="505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solidFill>
                                    <a:srgbClr val="505050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2800" i="1">
                                  <a:solidFill>
                                    <a:srgbClr val="50505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800" i="1">
                                  <a:solidFill>
                                    <a:srgbClr val="505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solidFill>
                                    <a:srgbClr val="505050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2800" i="1">
                                  <a:solidFill>
                                    <a:srgbClr val="50505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800" i="1">
                                  <a:solidFill>
                                    <a:srgbClr val="505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solidFill>
                                    <a:srgbClr val="50505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2800" i="1">
                                  <a:solidFill>
                                    <a:srgbClr val="505050"/>
                                  </a:solidFill>
                                  <a:latin typeface="Cambria Math" panose="02040503050406030204" pitchFamily="18" charset="0"/>
                                </a:rPr>
                                <m:t>𝑒𝑓𝑓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800" i="1">
                                  <a:solidFill>
                                    <a:srgbClr val="505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solidFill>
                                    <a:srgbClr val="50505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800" i="1">
                                  <a:solidFill>
                                    <a:srgbClr val="505050"/>
                                  </a:solidFill>
                                  <a:latin typeface="Cambria Math" panose="02040503050406030204" pitchFamily="18" charset="0"/>
                                </a:rPr>
                                <m:t>𝑟𝑒𝑝</m:t>
                              </m:r>
                            </m:sub>
                          </m:sSub>
                        </m:num>
                        <m:den>
                          <m:r>
                            <a:rPr lang="en-US" sz="2800" i="1">
                              <a:solidFill>
                                <a:srgbClr val="50505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2800" i="1">
                              <a:solidFill>
                                <a:srgbClr val="505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Sup>
                            <m:sSubSupPr>
                              <m:ctrlPr>
                                <a:rPr lang="en-US" sz="2800" i="1">
                                  <a:solidFill>
                                    <a:srgbClr val="505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800" i="1">
                                  <a:solidFill>
                                    <a:srgbClr val="505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800" i="1">
                                  <a:solidFill>
                                    <a:srgbClr val="505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US" sz="2800" i="1">
                                  <a:solidFill>
                                    <a:srgbClr val="505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2800" i="1">
                                  <a:solidFill>
                                    <a:srgbClr val="505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800" i="1">
                                  <a:solidFill>
                                    <a:srgbClr val="505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800" i="1">
                                  <a:solidFill>
                                    <a:srgbClr val="505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 sz="2800" i="1">
                                  <a:solidFill>
                                    <a:srgbClr val="505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sz="2800" dirty="0">
                  <a:solidFill>
                    <a:srgbClr val="505050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0E873D8-75B5-31AC-900F-11751DD660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9440" y="76201"/>
                <a:ext cx="3058390" cy="104573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65A7596-F67F-D29A-2599-8CBCA95C6730}"/>
                  </a:ext>
                </a:extLst>
              </p:cNvPr>
              <p:cNvSpPr txBox="1"/>
              <p:nvPr/>
            </p:nvSpPr>
            <p:spPr>
              <a:xfrm>
                <a:off x="6768383" y="1174312"/>
                <a:ext cx="2971800" cy="36292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rgbClr val="505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rgbClr val="50505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1600" i="1">
                            <a:solidFill>
                              <a:srgbClr val="505050"/>
                            </a:solidFill>
                            <a:latin typeface="Cambria Math" panose="02040503050406030204" pitchFamily="18" charset="0"/>
                          </a:rPr>
                          <m:t>𝑒𝑓𝑓</m:t>
                        </m:r>
                      </m:sub>
                    </m:sSub>
                    <m:r>
                      <a:rPr lang="en-US" sz="1600" i="1">
                        <a:solidFill>
                          <a:srgbClr val="505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≈150</m:t>
                    </m:r>
                    <m:acc>
                      <m:accPr>
                        <m:chr m:val="̅"/>
                        <m:ctrlPr>
                          <a:rPr lang="en-US" sz="1600" i="1">
                            <a:solidFill>
                              <a:srgbClr val="505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i="1">
                            <a:solidFill>
                              <a:srgbClr val="505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US" sz="1600" dirty="0">
                    <a:solidFill>
                      <a:srgbClr val="505050"/>
                    </a:solidFill>
                    <a:latin typeface="Helvetica" pitchFamily="2" charset="0"/>
                  </a:rPr>
                  <a:t> ≈ 1600 turns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65A7596-F67F-D29A-2599-8CBCA95C67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8383" y="1174312"/>
                <a:ext cx="2971800" cy="362920"/>
              </a:xfrm>
              <a:prstGeom prst="rect">
                <a:avLst/>
              </a:prstGeom>
              <a:blipFill>
                <a:blip r:embed="rId5"/>
                <a:stretch>
                  <a:fillRect t="-5085" b="-152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3CC65B77-1DC9-126D-F87C-86B1C9F178C3}"/>
              </a:ext>
            </a:extLst>
          </p:cNvPr>
          <p:cNvSpPr txBox="1"/>
          <p:nvPr/>
        </p:nvSpPr>
        <p:spPr>
          <a:xfrm>
            <a:off x="6350755" y="1481103"/>
            <a:ext cx="52118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Helvetica" pitchFamily="2" charset="0"/>
              </a:rPr>
              <a:t>Tentative parameters based on U.S. Muon Accelerator Program studies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D30C5EA-495A-E740-FEAA-99000CD6BD92}"/>
              </a:ext>
            </a:extLst>
          </p:cNvPr>
          <p:cNvSpPr txBox="1"/>
          <p:nvPr/>
        </p:nvSpPr>
        <p:spPr>
          <a:xfrm>
            <a:off x="381000" y="4203459"/>
            <a:ext cx="2587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Helvetica" pitchFamily="2" charset="0"/>
              </a:rPr>
              <a:t>Schematic layout of a 10-TeV muon collider complex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1857F60-01CC-1058-09D1-823E6220218D}"/>
              </a:ext>
            </a:extLst>
          </p:cNvPr>
          <p:cNvSpPr txBox="1"/>
          <p:nvPr/>
        </p:nvSpPr>
        <p:spPr>
          <a:xfrm>
            <a:off x="1295400" y="6320743"/>
            <a:ext cx="5264040" cy="4207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67" i="1" dirty="0">
                <a:solidFill>
                  <a:schemeClr val="bg1"/>
                </a:solidFill>
                <a:latin typeface=""/>
              </a:rPr>
              <a:t>Nature Physics | VOL 17 | March 2021 | 289–292 | </a:t>
            </a:r>
          </a:p>
          <a:p>
            <a:r>
              <a:rPr lang="en-US" sz="1067" i="1" dirty="0">
                <a:solidFill>
                  <a:schemeClr val="bg1"/>
                </a:solidFill>
                <a:latin typeface=""/>
              </a:rPr>
              <a:t>www.nature.com/naturephysics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Content Placeholder 1">
            <a:extLst>
              <a:ext uri="{FF2B5EF4-FFF2-40B4-BE49-F238E27FC236}">
                <a16:creationId xmlns:a16="http://schemas.microsoft.com/office/drawing/2014/main" id="{7948B88F-C616-C0C9-2910-ED4E66262191}"/>
              </a:ext>
            </a:extLst>
          </p:cNvPr>
          <p:cNvSpPr txBox="1">
            <a:spLocks/>
          </p:cNvSpPr>
          <p:nvPr/>
        </p:nvSpPr>
        <p:spPr>
          <a:xfrm>
            <a:off x="6423605" y="5306390"/>
            <a:ext cx="5664967" cy="1475410"/>
          </a:xfrm>
          <a:prstGeom prst="rect">
            <a:avLst/>
          </a:prstGeom>
          <a:solidFill>
            <a:schemeClr val="bg1"/>
          </a:solidFill>
        </p:spPr>
        <p:txBody>
          <a:bodyPr lIns="0" tIns="0" rIns="0" bIns="0"/>
          <a:lstStyle>
            <a:lvl1pPr marL="227013" indent="-227013" algn="l" defTabSz="457200" rtl="0" eaLnBrk="1" fontAlgn="base" hangingPunct="1">
              <a:spcBef>
                <a:spcPts val="984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4350" marR="0" indent="-231775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tabLst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0100" marR="0" indent="-227013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7438" marR="0" indent="-230188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Helvetica" panose="020B0604020202020204" pitchFamily="34" charset="0"/>
              <a:buChar char="–"/>
              <a:tabLst/>
              <a:defRPr sz="1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3188" marR="0" indent="-233363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dirty="0">
                <a:solidFill>
                  <a:srgbClr val="0033CC"/>
                </a:solidFill>
              </a:rPr>
              <a:t>The muon collider concept was developed by NFMCC in 1990s-2000s and by the U.S. MAP (2011-2016)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dirty="0">
                <a:solidFill>
                  <a:srgbClr val="0033CC"/>
                </a:solidFill>
              </a:rPr>
              <a:t>In 2022 International Muon Collider Collaboration (IMCC) was formed, hosted by CERN 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Aug.2024: </a:t>
            </a:r>
            <a:r>
              <a:rPr lang="en-US" dirty="0">
                <a:solidFill>
                  <a:srgbClr val="0033CC"/>
                </a:solidFill>
              </a:rPr>
              <a:t>inaugural US-MCC Meeting (at Fermilab) *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A5E1C553-43EA-CFC1-8FF9-3D1691BDAA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49133" y="5214029"/>
            <a:ext cx="1061020" cy="1061020"/>
          </a:xfrm>
          <a:prstGeom prst="rect">
            <a:avLst/>
          </a:prstGeom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E9F5AB1E-BF3B-144F-F5BA-47A2D7B2F0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287" y="1295400"/>
            <a:ext cx="6323318" cy="2641600"/>
          </a:xfrm>
        </p:spPr>
        <p:txBody>
          <a:bodyPr>
            <a:normAutofit/>
          </a:bodyPr>
          <a:lstStyle/>
          <a:p>
            <a:pPr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600" dirty="0"/>
              <a:t>Muon collider combines precision and energy reach needed to test the deepest questions of particle physics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x(4-7) smaller footprint </a:t>
            </a:r>
            <a:r>
              <a:rPr lang="en-US" sz="1600" dirty="0"/>
              <a:t>than </a:t>
            </a:r>
            <a:r>
              <a:rPr lang="en-US" sz="1600" i="1" dirty="0"/>
              <a:t>pp-</a:t>
            </a:r>
            <a:r>
              <a:rPr lang="en-US" sz="1600" dirty="0"/>
              <a:t>collider for the same </a:t>
            </a:r>
            <a:r>
              <a:rPr lang="en-US" sz="1600" dirty="0" err="1"/>
              <a:t>pCM</a:t>
            </a:r>
            <a:r>
              <a:rPr lang="en-US" sz="1600" dirty="0"/>
              <a:t> energy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600" dirty="0"/>
              <a:t>Muons are 207 times heavier than electrons and are not limited by synchrotron radiation and </a:t>
            </a:r>
            <a:r>
              <a:rPr lang="en-US" sz="1600" dirty="0" err="1"/>
              <a:t>beamstrahlung</a:t>
            </a:r>
            <a:r>
              <a:rPr lang="en-US" sz="1600" dirty="0"/>
              <a:t> </a:t>
            </a:r>
            <a:r>
              <a:rPr lang="en-US" sz="1600" dirty="0">
                <a:sym typeface="Wingdings" panose="05000000000000000000" pitchFamily="2" charset="2"/>
              </a:rPr>
              <a:t> </a:t>
            </a:r>
            <a:r>
              <a:rPr lang="en-US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energy efficiency </a:t>
            </a:r>
            <a:endParaRPr lang="en-US" sz="1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600" dirty="0"/>
              <a:t>BUT muons decay (2.2 µs lifetime at rest), hence many issues </a:t>
            </a:r>
            <a:r>
              <a:rPr lang="en-US" sz="1600" dirty="0">
                <a:sym typeface="Wingdings" panose="05000000000000000000" pitchFamily="2" charset="2"/>
              </a:rPr>
              <a:t></a:t>
            </a:r>
            <a:endParaRPr lang="en-US" sz="1600" dirty="0"/>
          </a:p>
          <a:p>
            <a:pPr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600" dirty="0">
                <a:solidFill>
                  <a:srgbClr val="C00000"/>
                </a:solidFill>
              </a:rPr>
              <a:t>4-6 years to design of demonstration facility </a:t>
            </a:r>
            <a:r>
              <a:rPr lang="en-US" sz="1600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en-US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muon beam R&amp;D</a:t>
            </a:r>
            <a:endParaRPr lang="en-US" sz="1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Bef>
                <a:spcPts val="400"/>
              </a:spcBef>
              <a:spcAft>
                <a:spcPts val="400"/>
              </a:spcAft>
              <a:buNone/>
            </a:pP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en-US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(10-20)x MICE at RAL (2020) </a:t>
            </a:r>
          </a:p>
        </p:txBody>
      </p:sp>
    </p:spTree>
    <p:extLst>
      <p:ext uri="{BB962C8B-B14F-4D97-AF65-F5344CB8AC3E}">
        <p14:creationId xmlns:p14="http://schemas.microsoft.com/office/powerpoint/2010/main" val="22882401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D404D3D-8604-053B-7130-2952AE562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" y="381000"/>
            <a:ext cx="11582400" cy="427877"/>
          </a:xfrm>
        </p:spPr>
        <p:txBody>
          <a:bodyPr>
            <a:noAutofit/>
          </a:bodyPr>
          <a:lstStyle/>
          <a:p>
            <a:r>
              <a:rPr lang="en-US" sz="4000" i="1" dirty="0">
                <a:solidFill>
                  <a:schemeClr val="bg1"/>
                </a:solidFill>
              </a:rPr>
              <a:t>μ</a:t>
            </a:r>
            <a:r>
              <a:rPr lang="el-GR" sz="4000" i="1" dirty="0">
                <a:solidFill>
                  <a:schemeClr val="bg1"/>
                </a:solidFill>
              </a:rPr>
              <a:t>μ</a:t>
            </a:r>
            <a:r>
              <a:rPr lang="en-US" sz="4000" dirty="0">
                <a:solidFill>
                  <a:schemeClr val="bg1"/>
                </a:solidFill>
              </a:rPr>
              <a:t>Collider Challenges and R&amp;D Topics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0E9922-CBCA-0C7C-0E87-C45C8CC048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8ADCFE69-860C-19AF-CAEC-35DB6E368D2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4300" y="1101150"/>
                <a:ext cx="11963400" cy="5756850"/>
              </a:xfrm>
              <a:solidFill>
                <a:schemeClr val="bg1"/>
              </a:solidFill>
            </p:spPr>
            <p:txBody>
              <a:bodyPr>
                <a:normAutofit fontScale="70000" lnSpcReduction="20000"/>
              </a:bodyPr>
              <a:lstStyle/>
              <a:p>
                <a:pPr marL="0" indent="0">
                  <a:spcBef>
                    <a:spcPts val="400"/>
                  </a:spcBef>
                  <a:spcAft>
                    <a:spcPts val="400"/>
                  </a:spcAft>
                  <a:buNone/>
                </a:pPr>
                <a:endParaRPr lang="en-US" sz="500" b="1" dirty="0">
                  <a:solidFill>
                    <a:srgbClr val="C00000"/>
                  </a:solidFill>
                  <a:latin typeface="Trade Gothic Next Light" panose="020B0403040303020004" pitchFamily="34" charset="0"/>
                </a:endParaRPr>
              </a:p>
              <a:p>
                <a:pPr marL="0" indent="0">
                  <a:spcBef>
                    <a:spcPts val="400"/>
                  </a:spcBef>
                  <a:spcAft>
                    <a:spcPts val="400"/>
                  </a:spcAft>
                  <a:buNone/>
                </a:pPr>
                <a:r>
                  <a:rPr lang="en-US" sz="3300" u="sng" dirty="0">
                    <a:solidFill>
                      <a:srgbClr val="7030A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highlight>
                      <a:srgbClr val="FFFF00"/>
                    </a:highlight>
                    <a:latin typeface="Aptos Narrow" panose="020B0004020202020204" pitchFamily="34" charset="0"/>
                  </a:rPr>
                  <a:t>P5 priority: by ~2028 prepare </a:t>
                </a:r>
                <a:r>
                  <a:rPr lang="en-US" sz="3300" u="sng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highlight>
                      <a:srgbClr val="FFFF00"/>
                    </a:highlight>
                    <a:latin typeface="Aptos Narrow" panose="020B0004020202020204" pitchFamily="34" charset="0"/>
                  </a:rPr>
                  <a:t>a CDR </a:t>
                </a:r>
                <a:r>
                  <a:rPr lang="en-US" sz="3300" u="sng" dirty="0">
                    <a:solidFill>
                      <a:srgbClr val="7030A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highlight>
                      <a:srgbClr val="FFFF00"/>
                    </a:highlight>
                    <a:latin typeface="Aptos Narrow" panose="020B0004020202020204" pitchFamily="34" charset="0"/>
                  </a:rPr>
                  <a:t>of the 10 </a:t>
                </a:r>
                <a:r>
                  <a:rPr lang="en-US" sz="3300" u="sng" dirty="0" err="1">
                    <a:solidFill>
                      <a:srgbClr val="7030A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highlight>
                      <a:srgbClr val="FFFF00"/>
                    </a:highlight>
                    <a:latin typeface="Aptos Narrow" panose="020B0004020202020204" pitchFamily="34" charset="0"/>
                  </a:rPr>
                  <a:t>TeV</a:t>
                </a:r>
                <a:r>
                  <a:rPr lang="en-US" sz="3300" u="sng" dirty="0">
                    <a:solidFill>
                      <a:srgbClr val="7030A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highlight>
                      <a:srgbClr val="FFFF00"/>
                    </a:highlight>
                    <a:latin typeface="Aptos Narrow" panose="020B0004020202020204" pitchFamily="34" charset="0"/>
                  </a:rPr>
                  <a:t>+ </a:t>
                </a:r>
                <a:r>
                  <a:rPr lang="en-US" sz="3300" u="sng" dirty="0" err="1">
                    <a:solidFill>
                      <a:srgbClr val="7030A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highlight>
                      <a:srgbClr val="FFFF00"/>
                    </a:highlight>
                    <a:latin typeface="Aptos Narrow" panose="020B0004020202020204" pitchFamily="34" charset="0"/>
                  </a:rPr>
                  <a:t>pCM</a:t>
                </a:r>
                <a:r>
                  <a:rPr lang="en-US" sz="3300" u="sng" dirty="0">
                    <a:solidFill>
                      <a:srgbClr val="7030A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highlight>
                      <a:srgbClr val="FFFF00"/>
                    </a:highlight>
                    <a:latin typeface="Aptos Narrow" panose="020B0004020202020204" pitchFamily="34" charset="0"/>
                  </a:rPr>
                  <a:t> Collider</a:t>
                </a:r>
                <a:r>
                  <a:rPr lang="en-US" sz="3300" u="sng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highlight>
                      <a:srgbClr val="FFFF00"/>
                    </a:highlight>
                    <a:latin typeface="Aptos Narrow" panose="020B0004020202020204" pitchFamily="34" charset="0"/>
                  </a:rPr>
                  <a:t> and </a:t>
                </a:r>
                <a:r>
                  <a:rPr lang="en-US" sz="3300" u="sng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highlight>
                      <a:srgbClr val="FFFF00"/>
                    </a:highlight>
                    <a:latin typeface="Aptos Narrow" panose="020B0004020202020204" pitchFamily="34" charset="0"/>
                  </a:rPr>
                  <a:t>TDR</a:t>
                </a:r>
                <a:r>
                  <a:rPr lang="en-US" sz="3300" u="sng" dirty="0">
                    <a:solidFill>
                      <a:srgbClr val="7030A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highlight>
                      <a:srgbClr val="FFFF00"/>
                    </a:highlight>
                    <a:latin typeface="Aptos Narrow" panose="020B0004020202020204" pitchFamily="34" charset="0"/>
                  </a:rPr>
                  <a:t> of a Demonstrator Facility!</a:t>
                </a:r>
              </a:p>
              <a:p>
                <a:pPr marL="0" indent="0">
                  <a:spcBef>
                    <a:spcPts val="400"/>
                  </a:spcBef>
                  <a:spcAft>
                    <a:spcPts val="400"/>
                  </a:spcAft>
                  <a:buNone/>
                </a:pPr>
                <a:endParaRPr lang="en-US" sz="1000" i="1" dirty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0" indent="0">
                  <a:spcBef>
                    <a:spcPts val="400"/>
                  </a:spcBef>
                  <a:spcAft>
                    <a:spcPts val="400"/>
                  </a:spcAft>
                  <a:buNone/>
                </a:pPr>
                <a:r>
                  <a:rPr lang="en-US" sz="2300" i="1" dirty="0">
                    <a:solidFill>
                      <a:srgbClr val="7030A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R&amp;D focus on:</a:t>
                </a:r>
              </a:p>
              <a:p>
                <a:pPr marL="0" indent="0">
                  <a:spcBef>
                    <a:spcPts val="400"/>
                  </a:spcBef>
                  <a:spcAft>
                    <a:spcPts val="400"/>
                  </a:spcAft>
                  <a:buNone/>
                </a:pPr>
                <a:r>
                  <a:rPr lang="en-US" sz="4000" b="1" dirty="0">
                    <a:solidFill>
                      <a:srgbClr val="C00000"/>
                    </a:solidFill>
                  </a:rPr>
                  <a:t>Feasibility of Energy Reach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en-US" sz="23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Fast magnets </a:t>
                </a:r>
                <a:r>
                  <a:rPr lang="en-US" sz="2300" dirty="0">
                    <a:solidFill>
                      <a:srgbClr val="0033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for the accelerator rings (~few </a:t>
                </a:r>
                <a:r>
                  <a:rPr lang="en-US" sz="2300" dirty="0" err="1">
                    <a:solidFill>
                      <a:srgbClr val="0033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ms</a:t>
                </a:r>
                <a:r>
                  <a:rPr lang="en-US" sz="2300" dirty="0">
                    <a:solidFill>
                      <a:srgbClr val="0033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~20 km)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en-US" sz="2300" dirty="0">
                    <a:solidFill>
                      <a:srgbClr val="0033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Economical high-gradient </a:t>
                </a:r>
                <a:r>
                  <a:rPr lang="en-US" sz="23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pulsed SRF </a:t>
                </a:r>
                <a:r>
                  <a:rPr lang="en-US" sz="2300" dirty="0">
                    <a:solidFill>
                      <a:srgbClr val="0033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(~few </a:t>
                </a:r>
                <a:r>
                  <a:rPr lang="en-US" sz="2300" dirty="0" err="1">
                    <a:solidFill>
                      <a:srgbClr val="0033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ms</a:t>
                </a:r>
                <a:r>
                  <a:rPr lang="en-US" sz="2300" dirty="0">
                    <a:solidFill>
                      <a:srgbClr val="0033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~20-40 GeV)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en-US" sz="2300" dirty="0">
                    <a:solidFill>
                      <a:srgbClr val="0033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Collider ring </a:t>
                </a:r>
                <a:r>
                  <a:rPr lang="en-US" sz="23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12-16 T </a:t>
                </a:r>
                <a:r>
                  <a:rPr lang="en-US" sz="2300" dirty="0">
                    <a:solidFill>
                      <a:srgbClr val="0033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superconducting magnets (DC, ~10 km)</a:t>
                </a:r>
              </a:p>
              <a:p>
                <a:pPr marL="0" indent="0">
                  <a:spcBef>
                    <a:spcPts val="400"/>
                  </a:spcBef>
                  <a:spcAft>
                    <a:spcPts val="400"/>
                  </a:spcAft>
                  <a:buNone/>
                </a:pPr>
                <a:r>
                  <a:rPr lang="en-US" sz="4000" b="1" dirty="0">
                    <a:solidFill>
                      <a:srgbClr val="BF2B45"/>
                    </a:solidFill>
                  </a:rPr>
                  <a:t>Feasibility of Luminosity Goals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en-US" sz="23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Proton driver: </a:t>
                </a:r>
                <a:r>
                  <a:rPr lang="en-US" sz="2300" dirty="0">
                    <a:solidFill>
                      <a:srgbClr val="0033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1-4 MW at 5-20 GeV; accumulate bunches with up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300" i="1">
                            <a:solidFill>
                              <a:srgbClr val="0033CC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300" i="1">
                            <a:solidFill>
                              <a:srgbClr val="0033CC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300" i="1">
                            <a:solidFill>
                              <a:srgbClr val="0033CC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14</m:t>
                        </m:r>
                      </m:sup>
                    </m:sSup>
                  </m:oMath>
                </a14:m>
                <a:r>
                  <a:rPr lang="en-US" sz="2300" dirty="0">
                    <a:solidFill>
                      <a:srgbClr val="0033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particle, compress to few ns; deliver at 5-10 Hz rate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en-US" sz="2300" dirty="0">
                    <a:solidFill>
                      <a:srgbClr val="7030A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Targets and cooling: DPAs, ~15 T SC solenoid with ~2 m aperture; high-gradient NC RF in 2-14 T SC solenoids of </a:t>
                </a:r>
                <a:r>
                  <a:rPr lang="en-US" sz="23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the ionization cooling channel </a:t>
                </a:r>
                <a:r>
                  <a:rPr lang="en-US" sz="2300" dirty="0">
                    <a:solidFill>
                      <a:srgbClr val="7030A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(these are also prerequisites for the Demonstrator Facility – see next slides)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en-US" sz="2300" dirty="0">
                    <a:solidFill>
                      <a:srgbClr val="0033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Challenging </a:t>
                </a:r>
                <a:r>
                  <a:rPr lang="en-US" sz="23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MD</a:t>
                </a:r>
                <a:r>
                  <a:rPr lang="en-US" sz="2300" dirty="0">
                    <a:solidFill>
                      <a:srgbClr val="0033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I to suppress breakdown originating from muon decays; </a:t>
                </a:r>
                <a:r>
                  <a:rPr lang="en-US" sz="23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neutrino flux dilution </a:t>
                </a:r>
                <a:r>
                  <a:rPr lang="en-US" sz="2300" dirty="0">
                    <a:solidFill>
                      <a:srgbClr val="0033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scheme</a:t>
                </a:r>
              </a:p>
              <a:p>
                <a:pPr marL="0" indent="0">
                  <a:spcBef>
                    <a:spcPts val="400"/>
                  </a:spcBef>
                  <a:spcAft>
                    <a:spcPts val="400"/>
                  </a:spcAft>
                  <a:buNone/>
                </a:pPr>
                <a:r>
                  <a:rPr lang="en-US" sz="4000" b="1" dirty="0">
                    <a:solidFill>
                      <a:srgbClr val="BF2B45"/>
                    </a:solidFill>
                  </a:rPr>
                  <a:t>Feasibility of Construction Cost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en-US" sz="2300" dirty="0">
                    <a:solidFill>
                      <a:srgbClr val="0033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Fast magnets for the accelerator rings (~few </a:t>
                </a:r>
                <a:r>
                  <a:rPr lang="en-US" sz="2300" dirty="0" err="1">
                    <a:solidFill>
                      <a:srgbClr val="0033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ms</a:t>
                </a:r>
                <a:r>
                  <a:rPr lang="en-US" sz="2300" dirty="0">
                    <a:solidFill>
                      <a:srgbClr val="0033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~20 km)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en-US" sz="2300" dirty="0">
                    <a:solidFill>
                      <a:srgbClr val="7030A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Civil </a:t>
                </a:r>
                <a:r>
                  <a:rPr lang="en-US" sz="23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construction (~40 km)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en-US" sz="2300" dirty="0">
                    <a:solidFill>
                      <a:srgbClr val="0033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Economical high-gradient pulsed SRF (~few </a:t>
                </a:r>
                <a:r>
                  <a:rPr lang="en-US" sz="2300" dirty="0" err="1">
                    <a:solidFill>
                      <a:srgbClr val="0033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ms</a:t>
                </a:r>
                <a:r>
                  <a:rPr lang="en-US" sz="2300" dirty="0">
                    <a:solidFill>
                      <a:srgbClr val="0033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~20-40 GeV)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en-US" sz="2300" dirty="0">
                    <a:solidFill>
                      <a:srgbClr val="0033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Collider ring 12-16 T superconducting magnets (DC, ~10 km)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en-US" sz="2300" dirty="0">
                    <a:solidFill>
                      <a:srgbClr val="7030A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Power </a:t>
                </a:r>
                <a:r>
                  <a:rPr lang="en-US" sz="23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infrastructure (~360 MW)</a:t>
                </a:r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8ADCFE69-860C-19AF-CAEC-35DB6E368D2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4300" y="1101150"/>
                <a:ext cx="11963400" cy="5756850"/>
              </a:xfrm>
              <a:blipFill>
                <a:blip r:embed="rId2"/>
                <a:stretch>
                  <a:fillRect l="-1835" t="-106" r="-408" b="-16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436346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028" y="377584"/>
            <a:ext cx="6814666" cy="6416854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 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set by the scale (</a:t>
            </a:r>
            <a:r>
              <a:rPr lang="en-US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energy, length, power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 and technology</a:t>
            </a:r>
          </a:p>
          <a:p>
            <a:pPr marL="457200" lvl="1" indent="0">
              <a:buNone/>
            </a:pPr>
            <a:endParaRPr lang="en-US" i="1" dirty="0">
              <a:solidFill>
                <a:srgbClr val="050C9B"/>
              </a:solidFill>
            </a:endParaRPr>
          </a:p>
          <a:p>
            <a:pPr lvl="1"/>
            <a:r>
              <a:rPr lang="en-US" sz="2800" i="1" dirty="0">
                <a:solidFill>
                  <a:srgbClr val="050C9B"/>
                </a:solidFill>
              </a:rPr>
              <a:t>Accelerator technology 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(magnets NC and SC, RF and SCRF, vacuum, </a:t>
            </a:r>
            <a:r>
              <a:rPr lang="en-US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etc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lvl="1" indent="0">
              <a:buNone/>
            </a:pPr>
            <a:endParaRPr lang="en-US" sz="1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 indent="0">
              <a:buNone/>
            </a:pPr>
            <a:endParaRPr lang="en-US" sz="1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 indent="0">
              <a:buNone/>
            </a:pPr>
            <a:endParaRPr lang="en-US" sz="1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endParaRPr lang="en-US" sz="1400" i="1" dirty="0">
              <a:solidFill>
                <a:srgbClr val="050C9B"/>
              </a:solidFill>
            </a:endParaRPr>
          </a:p>
          <a:p>
            <a:pPr lvl="1"/>
            <a:r>
              <a:rPr lang="en-US" sz="2800" i="1" dirty="0">
                <a:solidFill>
                  <a:srgbClr val="050C9B"/>
                </a:solidFill>
              </a:rPr>
              <a:t>Civil construction technology</a:t>
            </a:r>
          </a:p>
          <a:p>
            <a:pPr lvl="1" indent="0">
              <a:buNone/>
            </a:pPr>
            <a:endParaRPr lang="en-US" sz="1600" i="1" dirty="0">
              <a:solidFill>
                <a:srgbClr val="050C9B"/>
              </a:solidFill>
            </a:endParaRPr>
          </a:p>
          <a:p>
            <a:pPr lvl="1"/>
            <a:endParaRPr lang="en-US" sz="1400" i="1" dirty="0">
              <a:solidFill>
                <a:srgbClr val="050C9B"/>
              </a:solidFill>
            </a:endParaRPr>
          </a:p>
          <a:p>
            <a:pPr lvl="1"/>
            <a:r>
              <a:rPr lang="en-US" sz="2800" i="1" dirty="0">
                <a:solidFill>
                  <a:srgbClr val="050C9B"/>
                </a:solidFill>
              </a:rPr>
              <a:t>Electric power production, delivery </a:t>
            </a:r>
          </a:p>
          <a:p>
            <a:pPr marL="274320" lvl="1" indent="0">
              <a:buNone/>
            </a:pPr>
            <a:r>
              <a:rPr lang="en-US" sz="2800" i="1" dirty="0">
                <a:solidFill>
                  <a:srgbClr val="050C9B"/>
                </a:solidFill>
              </a:rPr>
              <a:t>  and distribution technology</a:t>
            </a:r>
            <a:endParaRPr lang="en-US" sz="3600" i="1" dirty="0">
              <a:solidFill>
                <a:srgbClr val="C00000"/>
              </a:solidFill>
            </a:endParaRPr>
          </a:p>
          <a:p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BAA062-F72A-D54C-921F-996C411C5980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25" name="Picture 2" descr="http://www.interactions.org/imagebank/images/FN0272H.jpg">
            <a:extLst>
              <a:ext uri="{FF2B5EF4-FFF2-40B4-BE49-F238E27FC236}">
                <a16:creationId xmlns:a16="http://schemas.microsoft.com/office/drawing/2014/main" id="{F0F174C2-E7C8-427C-9C8A-7FE0F6099D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4042" y="2698103"/>
            <a:ext cx="2666768" cy="1728998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6" descr="http://upload.wikimedia.org/wikipedia/commons/4/49/Aust.-Synchrotron,-Storage-Ring-Magnets,-14.06.2007.jpg">
            <a:extLst>
              <a:ext uri="{FF2B5EF4-FFF2-40B4-BE49-F238E27FC236}">
                <a16:creationId xmlns:a16="http://schemas.microsoft.com/office/drawing/2014/main" id="{A8530CCD-8055-4A8B-A6B0-FFE203BF99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3694" y="248817"/>
            <a:ext cx="2543831" cy="1418508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8" descr="http://lhcathomeclassic.cern.ch/sixtrack/contrib/sixtrack_description_files/operations_files/magnet-section.jpg">
            <a:extLst>
              <a:ext uri="{FF2B5EF4-FFF2-40B4-BE49-F238E27FC236}">
                <a16:creationId xmlns:a16="http://schemas.microsoft.com/office/drawing/2014/main" id="{605AA700-0D7A-4635-A903-A195ED8FE0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1993" y="1786627"/>
            <a:ext cx="2502730" cy="1688562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48876BC0-897F-4DB1-9517-26D6B48E13ED}"/>
              </a:ext>
            </a:extLst>
          </p:cNvPr>
          <p:cNvSpPr txBox="1"/>
          <p:nvPr/>
        </p:nvSpPr>
        <p:spPr>
          <a:xfrm>
            <a:off x="6631285" y="124629"/>
            <a:ext cx="3000300" cy="369332"/>
          </a:xfrm>
          <a:prstGeom prst="rect">
            <a:avLst/>
          </a:prstGeom>
          <a:solidFill>
            <a:schemeClr val="bg2">
              <a:alpha val="49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</a:rPr>
              <a:t>Normal Conducting  Magnets</a:t>
            </a:r>
          </a:p>
        </p:txBody>
      </p:sp>
      <p:pic>
        <p:nvPicPr>
          <p:cNvPr id="29" name="Picture 4" descr="http://www.radiabeam.com/upload/catalog/medium_1292845042deflector2_1292845042.jpg">
            <a:extLst>
              <a:ext uri="{FF2B5EF4-FFF2-40B4-BE49-F238E27FC236}">
                <a16:creationId xmlns:a16="http://schemas.microsoft.com/office/drawing/2014/main" id="{CF041760-5280-48B5-9BCD-8392D09193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3108" y="1267800"/>
            <a:ext cx="2533096" cy="1358489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A9D3EE89-CFE1-459B-B49E-185A3403CFA4}"/>
              </a:ext>
            </a:extLst>
          </p:cNvPr>
          <p:cNvSpPr txBox="1"/>
          <p:nvPr/>
        </p:nvSpPr>
        <p:spPr>
          <a:xfrm>
            <a:off x="9662403" y="2274431"/>
            <a:ext cx="2515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</a:rPr>
              <a:t>Normal Conducting RF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28CB1BC-66B2-4CBA-9100-962BB35AEFC9}"/>
              </a:ext>
            </a:extLst>
          </p:cNvPr>
          <p:cNvSpPr txBox="1"/>
          <p:nvPr/>
        </p:nvSpPr>
        <p:spPr>
          <a:xfrm>
            <a:off x="10465712" y="2680629"/>
            <a:ext cx="113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</a:rPr>
              <a:t>SC RF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696D5C6-C40D-448D-8E11-4A961631DF9D}"/>
              </a:ext>
            </a:extLst>
          </p:cNvPr>
          <p:cNvSpPr txBox="1"/>
          <p:nvPr/>
        </p:nvSpPr>
        <p:spPr>
          <a:xfrm>
            <a:off x="8284636" y="3081034"/>
            <a:ext cx="1377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</a:rPr>
              <a:t>SC magnets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823BBA38-8E90-417A-8550-E5CE559F170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08411" y="3566293"/>
            <a:ext cx="2475860" cy="2517823"/>
          </a:xfrm>
          <a:prstGeom prst="rect">
            <a:avLst/>
          </a:prstGeom>
        </p:spPr>
      </p:pic>
      <p:pic>
        <p:nvPicPr>
          <p:cNvPr id="10" name="Picture 9" descr="A picture containing dock&#10;&#10;Description automatically generated">
            <a:extLst>
              <a:ext uri="{FF2B5EF4-FFF2-40B4-BE49-F238E27FC236}">
                <a16:creationId xmlns:a16="http://schemas.microsoft.com/office/drawing/2014/main" id="{0127F3CE-89EB-4336-9E67-0E198FFD78B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34556" y="4475783"/>
            <a:ext cx="3068910" cy="2301682"/>
          </a:xfrm>
          <a:prstGeom prst="rect">
            <a:avLst/>
          </a:prstGeom>
        </p:spPr>
      </p:pic>
      <p:sp>
        <p:nvSpPr>
          <p:cNvPr id="7" name="Arrow: Right 6">
            <a:extLst>
              <a:ext uri="{FF2B5EF4-FFF2-40B4-BE49-F238E27FC236}">
                <a16:creationId xmlns:a16="http://schemas.microsoft.com/office/drawing/2014/main" id="{2DBE1AD2-F7D1-43F9-8B51-4401A3948F38}"/>
              </a:ext>
            </a:extLst>
          </p:cNvPr>
          <p:cNvSpPr/>
          <p:nvPr/>
        </p:nvSpPr>
        <p:spPr>
          <a:xfrm>
            <a:off x="6414247" y="2239449"/>
            <a:ext cx="672353" cy="195295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7F4128A3-EF75-460E-A2B4-7282382161DE}"/>
              </a:ext>
            </a:extLst>
          </p:cNvPr>
          <p:cNvSpPr txBox="1">
            <a:spLocks/>
          </p:cNvSpPr>
          <p:nvPr/>
        </p:nvSpPr>
        <p:spPr>
          <a:xfrm>
            <a:off x="5293152" y="1557832"/>
            <a:ext cx="2543831" cy="4617213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~50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±10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 %</a:t>
            </a:r>
          </a:p>
          <a:p>
            <a:pPr marL="0" indent="0">
              <a:buNone/>
            </a:pPr>
            <a:endParaRPr lang="en-US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buNone/>
            </a:pPr>
            <a:endParaRPr lang="en-US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buNone/>
            </a:pP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buNone/>
            </a:pP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buNone/>
            </a:pP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~35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±15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 %</a:t>
            </a:r>
          </a:p>
          <a:p>
            <a:pPr marL="0" indent="0">
              <a:buNone/>
            </a:pPr>
            <a:endParaRPr lang="en-US" sz="32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buNone/>
            </a:pPr>
            <a:endParaRPr lang="en-US" sz="32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buNone/>
            </a:pP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~15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±10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 %</a:t>
            </a:r>
            <a:endParaRPr lang="en-US" sz="32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buNone/>
            </a:pPr>
            <a:endParaRPr lang="en-US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buNone/>
            </a:pPr>
            <a:endParaRPr lang="en-US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buNone/>
            </a:pPr>
            <a:endParaRPr lang="en-US" sz="32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en-US" sz="2800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EFAFE7D-9E08-463D-9F61-2B6F0A5ABEFB}"/>
              </a:ext>
            </a:extLst>
          </p:cNvPr>
          <p:cNvSpPr/>
          <p:nvPr/>
        </p:nvSpPr>
        <p:spPr>
          <a:xfrm>
            <a:off x="260860" y="3236832"/>
            <a:ext cx="6329356" cy="3328272"/>
          </a:xfrm>
          <a:prstGeom prst="roundRect">
            <a:avLst>
              <a:gd name="adj" fmla="val 9631"/>
            </a:avLst>
          </a:prstGeom>
          <a:noFill/>
          <a:ln w="19050">
            <a:solidFill>
              <a:srgbClr val="7030A0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272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0" grpId="0"/>
      <p:bldP spid="31" grpId="0"/>
      <p:bldP spid="32" grpId="0"/>
      <p:bldP spid="19" grpId="0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3726CD0-9A02-FE9C-07C4-FA4BAC2EAA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219200"/>
            <a:ext cx="11887200" cy="518160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i="1" dirty="0">
                <a:solidFill>
                  <a:srgbClr val="0033CC"/>
                </a:solidFill>
              </a:rPr>
              <a:t>(due to that factor of ~7 in “equivalent </a:t>
            </a:r>
            <a:r>
              <a:rPr lang="en-US" i="1" dirty="0" err="1">
                <a:solidFill>
                  <a:srgbClr val="0033CC"/>
                </a:solidFill>
              </a:rPr>
              <a:t>pCM</a:t>
            </a:r>
            <a:r>
              <a:rPr lang="en-US" i="1" dirty="0">
                <a:solidFill>
                  <a:srgbClr val="0033CC"/>
                </a:solidFill>
              </a:rPr>
              <a:t>”)</a:t>
            </a:r>
          </a:p>
          <a:p>
            <a:r>
              <a:rPr lang="en-US" dirty="0">
                <a:solidFill>
                  <a:srgbClr val="AF0000"/>
                </a:solidFill>
              </a:rPr>
              <a:t>The smallest footprint for “traditional core technologies”</a:t>
            </a:r>
          </a:p>
          <a:p>
            <a:pPr lvl="1"/>
            <a:r>
              <a:rPr lang="en-US" dirty="0"/>
              <a:t>less total cost for technology and tunnels</a:t>
            </a:r>
          </a:p>
          <a:p>
            <a:pPr marL="0" indent="0">
              <a:buNone/>
            </a:pPr>
            <a:r>
              <a:rPr lang="en-US" i="1" dirty="0">
                <a:solidFill>
                  <a:srgbClr val="0033CC"/>
                </a:solidFill>
              </a:rPr>
              <a:t>(due to absence of synchrotron radiation  </a:t>
            </a:r>
            <a:r>
              <a:rPr lang="en-US" i="1" dirty="0">
                <a:solidFill>
                  <a:srgbClr val="0033CC"/>
                </a:solidFill>
                <a:sym typeface="Wingdings" panose="05000000000000000000" pitchFamily="2" charset="2"/>
              </a:rPr>
              <a:t> multi-turn acceleration in rings, rather than one-time in linear colliders)</a:t>
            </a:r>
          </a:p>
          <a:p>
            <a:r>
              <a:rPr lang="en-US" dirty="0">
                <a:solidFill>
                  <a:srgbClr val="AF0000"/>
                </a:solidFill>
              </a:rPr>
              <a:t>The lowest power consumption: </a:t>
            </a:r>
          </a:p>
          <a:p>
            <a:pPr lvl="1"/>
            <a:r>
              <a:rPr lang="en-US" i="1" u="sng" dirty="0"/>
              <a:t>per ab</a:t>
            </a:r>
            <a:r>
              <a:rPr lang="en-US" i="1" u="sng" baseline="30000" dirty="0"/>
              <a:t>-1</a:t>
            </a:r>
            <a:r>
              <a:rPr lang="en-US" i="1" u="sng" dirty="0"/>
              <a:t> </a:t>
            </a:r>
            <a:r>
              <a:rPr lang="en-US" dirty="0"/>
              <a:t>and </a:t>
            </a:r>
            <a:r>
              <a:rPr lang="en-US" i="1" u="sng" dirty="0"/>
              <a:t>total</a:t>
            </a:r>
            <a:r>
              <a:rPr lang="en-US" dirty="0"/>
              <a:t> among 10+ </a:t>
            </a:r>
            <a:r>
              <a:rPr lang="en-US" dirty="0" err="1"/>
              <a:t>TeV</a:t>
            </a:r>
            <a:r>
              <a:rPr lang="en-US" dirty="0"/>
              <a:t> </a:t>
            </a:r>
            <a:r>
              <a:rPr lang="en-US" dirty="0" err="1"/>
              <a:t>pCM</a:t>
            </a:r>
            <a:r>
              <a:rPr lang="en-US" dirty="0"/>
              <a:t> colliders</a:t>
            </a:r>
          </a:p>
          <a:p>
            <a:r>
              <a:rPr lang="en-US" dirty="0">
                <a:solidFill>
                  <a:srgbClr val="A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 in all – “lowest cost + feasible/traditional technologies + fastest”</a:t>
            </a:r>
          </a:p>
          <a:p>
            <a:pPr lvl="1"/>
            <a:r>
              <a:rPr lang="en-US" dirty="0"/>
              <a:t>Snowmass’21 ITF estimates </a:t>
            </a:r>
            <a:r>
              <a:rPr lang="en-US" i="1" dirty="0"/>
              <a:t>“&gt;10 </a:t>
            </a:r>
            <a:r>
              <a:rPr lang="en-US" i="1" dirty="0" err="1"/>
              <a:t>yrs</a:t>
            </a:r>
            <a:r>
              <a:rPr lang="en-US" i="1" dirty="0"/>
              <a:t> of pre-project R&amp;D</a:t>
            </a:r>
            <a:r>
              <a:rPr lang="en-US" dirty="0"/>
              <a:t>” and “</a:t>
            </a:r>
            <a:r>
              <a:rPr lang="en-US" i="1" dirty="0"/>
              <a:t>19-24 </a:t>
            </a:r>
            <a:r>
              <a:rPr lang="en-US" i="1" dirty="0" err="1"/>
              <a:t>yrs</a:t>
            </a:r>
            <a:r>
              <a:rPr lang="en-US" i="1" dirty="0"/>
              <a:t> to 1</a:t>
            </a:r>
            <a:r>
              <a:rPr lang="en-US" i="1" baseline="30000" dirty="0"/>
              <a:t>st</a:t>
            </a:r>
            <a:r>
              <a:rPr lang="en-US" i="1" dirty="0"/>
              <a:t> physics</a:t>
            </a:r>
            <a:r>
              <a:rPr lang="en-US" dirty="0"/>
              <a:t>” after the start of the program (not started yet)</a:t>
            </a:r>
          </a:p>
          <a:p>
            <a:pPr lvl="1"/>
            <a:r>
              <a:rPr lang="en-US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US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just do it!” = </a:t>
            </a:r>
            <a:r>
              <a:rPr lang="en-US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CDR </a:t>
            </a:r>
            <a:r>
              <a:rPr lang="en-US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</a:t>
            </a:r>
            <a:r>
              <a:rPr lang="en-US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rgbClr val="A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Demonstrator</a:t>
            </a:r>
            <a:r>
              <a:rPr lang="en-US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 </a:t>
            </a:r>
            <a:r>
              <a:rPr lang="en-US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TDR </a:t>
            </a:r>
            <a:r>
              <a:rPr lang="en-US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 C</a:t>
            </a:r>
            <a:r>
              <a:rPr lang="en-US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onstruction)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97E0A58-3B8D-6E18-2EF1-E441EEF33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ED1A7-FB98-43FD-AA3D-E7C3EC56B298}" type="slidenum">
              <a:rPr lang="en-US" smtClean="0"/>
              <a:t>16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6916CC3-99FC-8E68-2EB1-AA4B002F4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779" y="120869"/>
            <a:ext cx="10058400" cy="1066800"/>
          </a:xfrm>
        </p:spPr>
        <p:txBody>
          <a:bodyPr/>
          <a:lstStyle/>
          <a:p>
            <a:r>
              <a:rPr lang="en-US" dirty="0"/>
              <a:t>Muons Give Us A Unique Chance!</a:t>
            </a:r>
          </a:p>
        </p:txBody>
      </p:sp>
    </p:spTree>
    <p:extLst>
      <p:ext uri="{BB962C8B-B14F-4D97-AF65-F5344CB8AC3E}">
        <p14:creationId xmlns:p14="http://schemas.microsoft.com/office/powerpoint/2010/main" val="36560139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D404D3D-8604-053B-7130-2952AE562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332" y="470597"/>
            <a:ext cx="11582400" cy="427877"/>
          </a:xfrm>
        </p:spPr>
        <p:txBody>
          <a:bodyPr>
            <a:no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Ionization Cooling Demonstrator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0E9922-CBCA-0C7C-0E87-C45C8CC048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ADCFE69-860C-19AF-CAEC-35DB6E368D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950" y="1371600"/>
            <a:ext cx="6400050" cy="2362200"/>
          </a:xfrm>
        </p:spPr>
        <p:txBody>
          <a:bodyPr>
            <a:normAutofit/>
          </a:bodyPr>
          <a:lstStyle/>
          <a:p>
            <a:pPr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600" dirty="0"/>
              <a:t>MC ionization cooling channel consists of ~800 muon cooling cells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600" dirty="0"/>
              <a:t>The cooling of muons requires very compact assembly of normal conducting RF cavities, superconducting solenoids, and either liquid hydrogen or </a:t>
            </a:r>
            <a:r>
              <a:rPr lang="en-US" sz="1600" dirty="0" err="1"/>
              <a:t>LiH</a:t>
            </a:r>
            <a:r>
              <a:rPr lang="en-US" sz="1600" dirty="0"/>
              <a:t> absorbers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600" dirty="0"/>
              <a:t>Large bore solenoids: from 2 T (D=1 m) to 20+ T (D=0.05 m)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600" dirty="0"/>
              <a:t>RF cavities (300-800 MHz) must operate in multi-Tesla fields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600" dirty="0"/>
              <a:t>Wedge-shaped  absorbers must and large muon beam intensities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endParaRPr lang="en-US" sz="16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295BCE4-092D-0B9E-B034-FA454E846F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9946" y="1299479"/>
            <a:ext cx="5782054" cy="212952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AC1B1B8-8EA2-EB3A-9176-AD6CADD0DBAF}"/>
              </a:ext>
            </a:extLst>
          </p:cNvPr>
          <p:cNvSpPr txBox="1"/>
          <p:nvPr/>
        </p:nvSpPr>
        <p:spPr>
          <a:xfrm>
            <a:off x="8229600" y="3242172"/>
            <a:ext cx="441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solidFill>
                  <a:schemeClr val="accent1">
                    <a:lumMod val="50000"/>
                  </a:schemeClr>
                </a:solidFill>
                <a:latin typeface="Helvetica" pitchFamily="2" charset="0"/>
              </a:rPr>
              <a:t>Schematic of the muon cooling demonstrator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F77404C-E957-32CB-FB5F-87A12B753FA7}"/>
              </a:ext>
            </a:extLst>
          </p:cNvPr>
          <p:cNvSpPr txBox="1"/>
          <p:nvPr/>
        </p:nvSpPr>
        <p:spPr>
          <a:xfrm>
            <a:off x="7086600" y="924804"/>
            <a:ext cx="2996169" cy="2358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33" i="1" dirty="0">
                <a:solidFill>
                  <a:schemeClr val="bg1"/>
                </a:solidFill>
                <a:latin typeface="Times"/>
              </a:rPr>
              <a:t>https://</a:t>
            </a:r>
            <a:r>
              <a:rPr lang="en-US" sz="933" i="1" dirty="0" err="1">
                <a:solidFill>
                  <a:schemeClr val="bg1"/>
                </a:solidFill>
                <a:latin typeface="Times"/>
              </a:rPr>
              <a:t>doi.org</a:t>
            </a:r>
            <a:r>
              <a:rPr lang="en-US" sz="933" i="1" dirty="0">
                <a:solidFill>
                  <a:schemeClr val="bg1"/>
                </a:solidFill>
                <a:latin typeface="Times"/>
              </a:rPr>
              <a:t>/10.1140/</a:t>
            </a:r>
            <a:r>
              <a:rPr lang="en-US" sz="933" i="1" dirty="0" err="1">
                <a:solidFill>
                  <a:schemeClr val="bg1"/>
                </a:solidFill>
                <a:latin typeface="Times"/>
              </a:rPr>
              <a:t>epjc</a:t>
            </a:r>
            <a:r>
              <a:rPr lang="en-US" sz="933" i="1" dirty="0">
                <a:solidFill>
                  <a:schemeClr val="bg1"/>
                </a:solidFill>
                <a:latin typeface="Times"/>
              </a:rPr>
              <a:t>/s10052-023-11889-x</a:t>
            </a:r>
            <a:endParaRPr lang="en-US" sz="933" dirty="0">
              <a:solidFill>
                <a:schemeClr val="bg1"/>
              </a:solidFill>
              <a:latin typeface="Times"/>
            </a:endParaRP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0358F11F-7C19-7843-D4F4-0DDB704CB6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5117689"/>
              </p:ext>
            </p:extLst>
          </p:nvPr>
        </p:nvGraphicFramePr>
        <p:xfrm>
          <a:off x="322613" y="3588119"/>
          <a:ext cx="11518867" cy="20478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1987">
                  <a:extLst>
                    <a:ext uri="{9D8B030D-6E8A-4147-A177-3AD203B41FA5}">
                      <a16:colId xmlns:a16="http://schemas.microsoft.com/office/drawing/2014/main" val="2031314511"/>
                    </a:ext>
                  </a:extLst>
                </a:gridCol>
                <a:gridCol w="1554480">
                  <a:extLst>
                    <a:ext uri="{9D8B030D-6E8A-4147-A177-3AD203B41FA5}">
                      <a16:colId xmlns:a16="http://schemas.microsoft.com/office/drawing/2014/main" val="2577957836"/>
                    </a:ext>
                  </a:extLst>
                </a:gridCol>
                <a:gridCol w="1554480">
                  <a:extLst>
                    <a:ext uri="{9D8B030D-6E8A-4147-A177-3AD203B41FA5}">
                      <a16:colId xmlns:a16="http://schemas.microsoft.com/office/drawing/2014/main" val="2278332438"/>
                    </a:ext>
                  </a:extLst>
                </a:gridCol>
                <a:gridCol w="1554480">
                  <a:extLst>
                    <a:ext uri="{9D8B030D-6E8A-4147-A177-3AD203B41FA5}">
                      <a16:colId xmlns:a16="http://schemas.microsoft.com/office/drawing/2014/main" val="3230776054"/>
                    </a:ext>
                  </a:extLst>
                </a:gridCol>
                <a:gridCol w="1554480">
                  <a:extLst>
                    <a:ext uri="{9D8B030D-6E8A-4147-A177-3AD203B41FA5}">
                      <a16:colId xmlns:a16="http://schemas.microsoft.com/office/drawing/2014/main" val="3883086752"/>
                    </a:ext>
                  </a:extLst>
                </a:gridCol>
                <a:gridCol w="1554480">
                  <a:extLst>
                    <a:ext uri="{9D8B030D-6E8A-4147-A177-3AD203B41FA5}">
                      <a16:colId xmlns:a16="http://schemas.microsoft.com/office/drawing/2014/main" val="511612415"/>
                    </a:ext>
                  </a:extLst>
                </a:gridCol>
                <a:gridCol w="1554480">
                  <a:extLst>
                    <a:ext uri="{9D8B030D-6E8A-4147-A177-3AD203B41FA5}">
                      <a16:colId xmlns:a16="http://schemas.microsoft.com/office/drawing/2014/main" val="2919028904"/>
                    </a:ext>
                  </a:extLst>
                </a:gridCol>
              </a:tblGrid>
              <a:tr h="682608"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Muon energy, MeV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Total length, 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Total # of cells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B_max</a:t>
                      </a:r>
                      <a:r>
                        <a:rPr lang="en-US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, 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6D </a:t>
                      </a:r>
                      <a:r>
                        <a:rPr lang="en-US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emm</a:t>
                      </a:r>
                      <a:r>
                        <a:rPr lang="en-US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. reduction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Beam loss, 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38547532"/>
                  </a:ext>
                </a:extLst>
              </a:tr>
              <a:tr h="682608"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AF0000"/>
                          </a:solidFill>
                        </a:rPr>
                        <a:t>Full scale MC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AF0000"/>
                          </a:solidFill>
                        </a:rPr>
                        <a:t>200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AF0000"/>
                          </a:solidFill>
                        </a:rPr>
                        <a:t>~980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AF0000"/>
                          </a:solidFill>
                        </a:rPr>
                        <a:t>~820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AF0000"/>
                          </a:solidFill>
                        </a:rPr>
                        <a:t>2-14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AF0000"/>
                          </a:solidFill>
                        </a:rPr>
                        <a:t>x 1/10</a:t>
                      </a:r>
                      <a:r>
                        <a:rPr lang="en-US" sz="2800" baseline="30000" dirty="0">
                          <a:solidFill>
                            <a:srgbClr val="AF0000"/>
                          </a:solidFill>
                        </a:rPr>
                        <a:t>5</a:t>
                      </a:r>
                      <a:endParaRPr lang="en-US" sz="2800" dirty="0">
                        <a:solidFill>
                          <a:srgbClr val="A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AF0000"/>
                          </a:solidFill>
                        </a:rPr>
                        <a:t>~70%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19922143"/>
                  </a:ext>
                </a:extLst>
              </a:tr>
              <a:tr h="682608"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Demonstrator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0033CC"/>
                          </a:solidFill>
                        </a:rPr>
                        <a:t>200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0033CC"/>
                          </a:solidFill>
                        </a:rPr>
                        <a:t>48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0033CC"/>
                          </a:solidFill>
                        </a:rPr>
                        <a:t>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0033CC"/>
                          </a:solidFill>
                        </a:rPr>
                        <a:t>0.5-7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0033CC"/>
                          </a:solidFill>
                        </a:rPr>
                        <a:t>x 1/2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0033CC"/>
                          </a:solidFill>
                        </a:rPr>
                        <a:t>4-6%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7595170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C2853844-10EB-9236-A55B-D2B98142BDBB}"/>
              </a:ext>
            </a:extLst>
          </p:cNvPr>
          <p:cNvSpPr txBox="1"/>
          <p:nvPr/>
        </p:nvSpPr>
        <p:spPr>
          <a:xfrm>
            <a:off x="-114300" y="5688709"/>
            <a:ext cx="124206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2800" dirty="0">
                <a:solidFill>
                  <a:srgbClr val="0033CC"/>
                </a:solidFill>
              </a:rPr>
              <a:t> ■  Timeline: 2029-2034 ■ Location: Fermilab or CERN  ■  Cost: 200-300 M$</a:t>
            </a:r>
          </a:p>
        </p:txBody>
      </p:sp>
    </p:spTree>
    <p:extLst>
      <p:ext uri="{BB962C8B-B14F-4D97-AF65-F5344CB8AC3E}">
        <p14:creationId xmlns:p14="http://schemas.microsoft.com/office/powerpoint/2010/main" val="35755598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D404D3D-8604-053B-7130-2952AE562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38899"/>
            <a:ext cx="11582400" cy="427877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R&amp;D Synergies for Future HEP Colliders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0E9922-CBCA-0C7C-0E87-C45C8CC048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4C1F9582-CE91-4EDE-B08B-F74A4813DF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76958834"/>
              </p:ext>
            </p:extLst>
          </p:nvPr>
        </p:nvGraphicFramePr>
        <p:xfrm>
          <a:off x="2971800" y="1226703"/>
          <a:ext cx="6036448" cy="46274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" name="Notched Right Arrow 21">
            <a:extLst>
              <a:ext uri="{FF2B5EF4-FFF2-40B4-BE49-F238E27FC236}">
                <a16:creationId xmlns:a16="http://schemas.microsoft.com/office/drawing/2014/main" id="{A06414BF-39C2-E434-527A-8C396B64961A}"/>
              </a:ext>
            </a:extLst>
          </p:cNvPr>
          <p:cNvSpPr/>
          <p:nvPr/>
        </p:nvSpPr>
        <p:spPr>
          <a:xfrm rot="19639722">
            <a:off x="5789718" y="3046740"/>
            <a:ext cx="2345409" cy="258305"/>
          </a:xfrm>
          <a:prstGeom prst="notchedRightArrow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99000">
                <a:srgbClr val="FFC000"/>
              </a:gs>
            </a:gsLst>
          </a:gradFill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835939C-3D29-5A51-1C69-2049283A7841}"/>
              </a:ext>
            </a:extLst>
          </p:cNvPr>
          <p:cNvGrpSpPr/>
          <p:nvPr/>
        </p:nvGrpSpPr>
        <p:grpSpPr>
          <a:xfrm>
            <a:off x="8108346" y="1276215"/>
            <a:ext cx="3635794" cy="1716992"/>
            <a:chOff x="6186437" y="1595712"/>
            <a:chExt cx="1761221" cy="830997"/>
          </a:xfrm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B3029C1C-6D6C-52EF-FC9E-320D1C185CF5}"/>
                </a:ext>
              </a:extLst>
            </p:cNvPr>
            <p:cNvSpPr/>
            <p:nvPr/>
          </p:nvSpPr>
          <p:spPr>
            <a:xfrm>
              <a:off x="6186437" y="1595712"/>
              <a:ext cx="1592710" cy="830997"/>
            </a:xfrm>
            <a:prstGeom prst="roundRect">
              <a:avLst/>
            </a:prstGeom>
            <a:gradFill>
              <a:gsLst>
                <a:gs pos="0">
                  <a:schemeClr val="accent5">
                    <a:lumMod val="20000"/>
                    <a:lumOff val="80000"/>
                  </a:schemeClr>
                </a:gs>
                <a:gs pos="80000">
                  <a:schemeClr val="accent5">
                    <a:lumMod val="60000"/>
                    <a:lumOff val="40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C82E246-A376-33B1-8DCF-D163CD17C96D}"/>
                </a:ext>
              </a:extLst>
            </p:cNvPr>
            <p:cNvSpPr txBox="1"/>
            <p:nvPr/>
          </p:nvSpPr>
          <p:spPr>
            <a:xfrm>
              <a:off x="6230877" y="1642315"/>
              <a:ext cx="1716781" cy="75969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28594" indent="-228594">
                <a:buFont typeface="Wingdings" pitchFamily="2" charset="2"/>
                <a:buChar char="§"/>
              </a:pPr>
              <a:r>
                <a:rPr lang="en-US" sz="2400" b="1" i="1" dirty="0"/>
                <a:t>Beam optics</a:t>
              </a:r>
            </a:p>
            <a:p>
              <a:pPr marL="228594" indent="-228594">
                <a:buFont typeface="Wingdings" pitchFamily="2" charset="2"/>
                <a:buChar char="§"/>
              </a:pPr>
              <a:r>
                <a:rPr lang="en-US" sz="2400" b="1" i="1" dirty="0"/>
                <a:t>Collective effects</a:t>
              </a:r>
            </a:p>
            <a:p>
              <a:pPr marL="228594" indent="-228594">
                <a:buFont typeface="Wingdings" pitchFamily="2" charset="2"/>
                <a:buChar char="§"/>
              </a:pPr>
              <a:r>
                <a:rPr lang="en-US" sz="2400" b="1" i="1" dirty="0"/>
                <a:t>MDI + collimation</a:t>
              </a:r>
            </a:p>
            <a:p>
              <a:pPr marL="228594" indent="-228594">
                <a:buFont typeface="Wingdings" pitchFamily="2" charset="2"/>
                <a:buChar char="§"/>
              </a:pPr>
              <a:r>
                <a:rPr lang="en-US" sz="2400" b="1" i="1" dirty="0"/>
                <a:t>Machine efficiency</a:t>
              </a:r>
            </a:p>
          </p:txBody>
        </p:sp>
      </p:grpSp>
      <p:sp>
        <p:nvSpPr>
          <p:cNvPr id="24" name="Notched Right Arrow 23">
            <a:extLst>
              <a:ext uri="{FF2B5EF4-FFF2-40B4-BE49-F238E27FC236}">
                <a16:creationId xmlns:a16="http://schemas.microsoft.com/office/drawing/2014/main" id="{884306C8-3878-5865-66F3-E5D2F35A86FB}"/>
              </a:ext>
            </a:extLst>
          </p:cNvPr>
          <p:cNvSpPr/>
          <p:nvPr/>
        </p:nvSpPr>
        <p:spPr>
          <a:xfrm rot="12062423">
            <a:off x="3116483" y="2795875"/>
            <a:ext cx="2345409" cy="258305"/>
          </a:xfrm>
          <a:prstGeom prst="notchedRightArrow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99000">
                <a:srgbClr val="FFC000"/>
              </a:gs>
            </a:gsLst>
          </a:gradFill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B350579-2AD8-4FF5-32F1-6AB90884E489}"/>
              </a:ext>
            </a:extLst>
          </p:cNvPr>
          <p:cNvGrpSpPr/>
          <p:nvPr/>
        </p:nvGrpSpPr>
        <p:grpSpPr>
          <a:xfrm>
            <a:off x="172452" y="1423119"/>
            <a:ext cx="3111461" cy="1929681"/>
            <a:chOff x="636588" y="1274584"/>
            <a:chExt cx="2333595" cy="1447261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40BCD1C0-7FDB-E4C3-0624-A1CF117D95B6}"/>
                </a:ext>
              </a:extLst>
            </p:cNvPr>
            <p:cNvSpPr/>
            <p:nvPr/>
          </p:nvSpPr>
          <p:spPr>
            <a:xfrm>
              <a:off x="636588" y="1274584"/>
              <a:ext cx="2152122" cy="968821"/>
            </a:xfrm>
            <a:prstGeom prst="roundRect">
              <a:avLst/>
            </a:prstGeom>
            <a:gradFill>
              <a:gsLst>
                <a:gs pos="0">
                  <a:schemeClr val="accent5">
                    <a:lumMod val="20000"/>
                    <a:lumOff val="80000"/>
                  </a:schemeClr>
                </a:gs>
                <a:gs pos="80000">
                  <a:srgbClr val="00B0F0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40F1348-0F81-9C57-BD5F-C071CF1967F4}"/>
                </a:ext>
              </a:extLst>
            </p:cNvPr>
            <p:cNvSpPr txBox="1"/>
            <p:nvPr/>
          </p:nvSpPr>
          <p:spPr>
            <a:xfrm>
              <a:off x="818061" y="1359934"/>
              <a:ext cx="2152122" cy="136191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28594" indent="-228594">
                <a:buFont typeface="Wingdings" pitchFamily="2" charset="2"/>
                <a:buChar char="§"/>
              </a:pPr>
              <a:r>
                <a:rPr lang="en-US" sz="2400" b="1" i="1" dirty="0"/>
                <a:t>RF power efficiency</a:t>
              </a:r>
            </a:p>
            <a:p>
              <a:pPr marL="228594" indent="-228594">
                <a:buFont typeface="Wingdings" pitchFamily="2" charset="2"/>
                <a:buChar char="§"/>
              </a:pPr>
              <a:r>
                <a:rPr lang="en-US" sz="2400" b="1" i="1" dirty="0"/>
                <a:t>SRF systems</a:t>
              </a:r>
            </a:p>
            <a:p>
              <a:pPr marL="228594" indent="-228594">
                <a:buFont typeface="Wingdings" pitchFamily="2" charset="2"/>
                <a:buChar char="§"/>
              </a:pPr>
              <a:endParaRPr lang="en-US" sz="2000" b="1" i="1" dirty="0"/>
            </a:p>
            <a:p>
              <a:pPr marL="228594" indent="-228594">
                <a:buFont typeface="Wingdings" pitchFamily="2" charset="2"/>
                <a:buChar char="§"/>
              </a:pPr>
              <a:endParaRPr lang="en-US" sz="2000" b="1" i="1" dirty="0"/>
            </a:p>
          </p:txBody>
        </p:sp>
      </p:grpSp>
      <p:sp>
        <p:nvSpPr>
          <p:cNvPr id="26" name="Notched Right Arrow 25">
            <a:extLst>
              <a:ext uri="{FF2B5EF4-FFF2-40B4-BE49-F238E27FC236}">
                <a16:creationId xmlns:a16="http://schemas.microsoft.com/office/drawing/2014/main" id="{FA3821F3-B21E-CDA4-8F13-2ED1365EA748}"/>
              </a:ext>
            </a:extLst>
          </p:cNvPr>
          <p:cNvSpPr/>
          <p:nvPr/>
        </p:nvSpPr>
        <p:spPr>
          <a:xfrm rot="1482045">
            <a:off x="5908005" y="5214880"/>
            <a:ext cx="2345409" cy="258305"/>
          </a:xfrm>
          <a:prstGeom prst="notchedRightArrow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99000">
                <a:srgbClr val="FFC000"/>
              </a:gs>
            </a:gsLst>
          </a:gradFill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2E010EA-698C-B1CD-F3A7-D9C1EBA7F3F6}"/>
              </a:ext>
            </a:extLst>
          </p:cNvPr>
          <p:cNvGrpSpPr/>
          <p:nvPr/>
        </p:nvGrpSpPr>
        <p:grpSpPr>
          <a:xfrm>
            <a:off x="8296090" y="5521503"/>
            <a:ext cx="2912437" cy="1065028"/>
            <a:chOff x="5702630" y="3962028"/>
            <a:chExt cx="2043564" cy="737294"/>
          </a:xfrm>
        </p:grpSpPr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52CDBCE6-9CD4-FD8A-FCBD-256C2F946213}"/>
                </a:ext>
              </a:extLst>
            </p:cNvPr>
            <p:cNvSpPr/>
            <p:nvPr/>
          </p:nvSpPr>
          <p:spPr>
            <a:xfrm>
              <a:off x="5723461" y="3962028"/>
              <a:ext cx="1900527" cy="681027"/>
            </a:xfrm>
            <a:prstGeom prst="roundRect">
              <a:avLst/>
            </a:prstGeom>
            <a:gradFill>
              <a:gsLst>
                <a:gs pos="0">
                  <a:schemeClr val="accent5">
                    <a:lumMod val="20000"/>
                    <a:lumOff val="80000"/>
                  </a:schemeClr>
                </a:gs>
                <a:gs pos="8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2FCEFA5-D770-B7CE-E871-440EE74F3742}"/>
                </a:ext>
              </a:extLst>
            </p:cNvPr>
            <p:cNvSpPr txBox="1"/>
            <p:nvPr/>
          </p:nvSpPr>
          <p:spPr>
            <a:xfrm>
              <a:off x="5702630" y="3990943"/>
              <a:ext cx="2043564" cy="70837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28594" indent="-228594">
                <a:buFont typeface="Wingdings" pitchFamily="2" charset="2"/>
                <a:buChar char="§"/>
              </a:pPr>
              <a:r>
                <a:rPr lang="en-US" sz="2400" b="1" i="1" dirty="0"/>
                <a:t>High-field SC magnets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2E1B6D54-6895-15CB-77A0-99DC75A05412}"/>
              </a:ext>
            </a:extLst>
          </p:cNvPr>
          <p:cNvSpPr txBox="1"/>
          <p:nvPr/>
        </p:nvSpPr>
        <p:spPr>
          <a:xfrm>
            <a:off x="8673990" y="3730097"/>
            <a:ext cx="3314754" cy="1323439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45000">
                <a:srgbClr val="FFFF00"/>
              </a:gs>
              <a:gs pos="100000">
                <a:srgbClr val="FFC000"/>
              </a:gs>
            </a:gsLst>
            <a:path path="circle">
              <a:fillToRect l="50000" t="130000" r="50000" b="-30000"/>
            </a:path>
            <a:tileRect/>
          </a:gradFill>
        </p:spPr>
        <p:txBody>
          <a:bodyPr wrap="square">
            <a:spAutoFit/>
          </a:bodyPr>
          <a:lstStyle/>
          <a:p>
            <a:r>
              <a:rPr lang="en-US" sz="2000" b="1" i="1" dirty="0">
                <a:solidFill>
                  <a:srgbClr val="0033CC"/>
                </a:solidFill>
              </a:rPr>
              <a:t>FCC-</a:t>
            </a:r>
            <a:r>
              <a:rPr lang="en-US" sz="2000" b="1" i="1" dirty="0" err="1">
                <a:solidFill>
                  <a:srgbClr val="0033CC"/>
                </a:solidFill>
              </a:rPr>
              <a:t>ee</a:t>
            </a:r>
            <a:r>
              <a:rPr lang="en-US" sz="2000" b="1" i="1" dirty="0">
                <a:solidFill>
                  <a:srgbClr val="0033CC"/>
                </a:solidFill>
              </a:rPr>
              <a:t> and –</a:t>
            </a:r>
            <a:r>
              <a:rPr lang="en-US" sz="2000" b="1" i="1" dirty="0" err="1">
                <a:solidFill>
                  <a:srgbClr val="0033CC"/>
                </a:solidFill>
              </a:rPr>
              <a:t>hh</a:t>
            </a:r>
            <a:r>
              <a:rPr lang="en-US" sz="2000" b="1" i="1" dirty="0">
                <a:solidFill>
                  <a:srgbClr val="0033CC"/>
                </a:solidFill>
              </a:rPr>
              <a:t> have many synergies with similar projects in China: CEPC and </a:t>
            </a:r>
            <a:r>
              <a:rPr lang="en-US" sz="2000" b="1" i="1" dirty="0" err="1">
                <a:solidFill>
                  <a:srgbClr val="0033CC"/>
                </a:solidFill>
              </a:rPr>
              <a:t>SppC</a:t>
            </a:r>
            <a:endParaRPr lang="en-US" sz="2000" b="1" i="1" dirty="0">
              <a:solidFill>
                <a:srgbClr val="0033CC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2D80CCC-EE96-204F-76CB-D1A0C6A995B9}"/>
              </a:ext>
            </a:extLst>
          </p:cNvPr>
          <p:cNvSpPr txBox="1"/>
          <p:nvPr/>
        </p:nvSpPr>
        <p:spPr>
          <a:xfrm>
            <a:off x="72368" y="2993208"/>
            <a:ext cx="3156044" cy="3139321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45000">
                <a:schemeClr val="accent2">
                  <a:lumMod val="20000"/>
                  <a:lumOff val="8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txBody>
          <a:bodyPr wrap="square">
            <a:spAutoFit/>
          </a:bodyPr>
          <a:lstStyle/>
          <a:p>
            <a:r>
              <a:rPr lang="en-US" b="1" i="1" dirty="0"/>
              <a:t>Examples of synergies with U.S. projects and accelerators</a:t>
            </a:r>
            <a:r>
              <a:rPr lang="en-US" i="1" dirty="0"/>
              <a:t>:</a:t>
            </a:r>
          </a:p>
          <a:p>
            <a:pPr marL="234945" indent="-234945">
              <a:buFont typeface="Wingdings" pitchFamily="2" charset="2"/>
              <a:buChar char="§"/>
            </a:pPr>
            <a:r>
              <a:rPr lang="en-US" b="1" i="1" dirty="0"/>
              <a:t>EIC</a:t>
            </a:r>
            <a:r>
              <a:rPr lang="en-US" i="1" dirty="0"/>
              <a:t> (a NP machine in the DOE lingo): MDI, SRF, beam polarization, collective effects…</a:t>
            </a:r>
          </a:p>
          <a:p>
            <a:pPr marL="234945" indent="-234945">
              <a:buFont typeface="Wingdings" pitchFamily="2" charset="2"/>
              <a:buChar char="§"/>
            </a:pPr>
            <a:r>
              <a:rPr lang="en-US" b="1" i="1" dirty="0"/>
              <a:t>PIP-II</a:t>
            </a:r>
            <a:r>
              <a:rPr lang="en-US" i="1" dirty="0"/>
              <a:t>: SRF, proton driver</a:t>
            </a:r>
          </a:p>
          <a:p>
            <a:pPr marL="234945" indent="-234945">
              <a:buFont typeface="Wingdings" pitchFamily="2" charset="2"/>
              <a:buChar char="§"/>
            </a:pPr>
            <a:r>
              <a:rPr lang="en-US" b="1" i="1" dirty="0"/>
              <a:t>LCLS-II</a:t>
            </a:r>
            <a:r>
              <a:rPr lang="en-US" i="1" dirty="0"/>
              <a:t>: SRF</a:t>
            </a:r>
          </a:p>
          <a:p>
            <a:pPr marL="234945" indent="-234945">
              <a:buFont typeface="Wingdings" pitchFamily="2" charset="2"/>
              <a:buChar char="§"/>
            </a:pPr>
            <a:r>
              <a:rPr lang="en-US" b="1" i="1" dirty="0"/>
              <a:t>LBNF</a:t>
            </a:r>
            <a:r>
              <a:rPr lang="en-US" i="1" dirty="0"/>
              <a:t>: </a:t>
            </a:r>
            <a:r>
              <a:rPr lang="en-US" i="1" dirty="0" err="1"/>
              <a:t>targetry</a:t>
            </a:r>
            <a:endParaRPr lang="en-US" i="1" dirty="0"/>
          </a:p>
          <a:p>
            <a:pPr marL="234945" indent="-234945">
              <a:buFont typeface="Wingdings" pitchFamily="2" charset="2"/>
              <a:buChar char="§"/>
            </a:pPr>
            <a:r>
              <a:rPr lang="en-US" b="1" i="1" dirty="0"/>
              <a:t>SNS</a:t>
            </a:r>
            <a:r>
              <a:rPr lang="en-US" i="1" dirty="0"/>
              <a:t>: proton driver</a:t>
            </a:r>
          </a:p>
        </p:txBody>
      </p:sp>
    </p:spTree>
    <p:extLst>
      <p:ext uri="{BB962C8B-B14F-4D97-AF65-F5344CB8AC3E}">
        <p14:creationId xmlns:p14="http://schemas.microsoft.com/office/powerpoint/2010/main" val="12597741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ADCFE69-860C-19AF-CAEC-35DB6E368D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1278366"/>
            <a:ext cx="10134600" cy="2303034"/>
          </a:xfrm>
        </p:spPr>
        <p:txBody>
          <a:bodyPr>
            <a:normAutofit/>
          </a:bodyPr>
          <a:lstStyle/>
          <a:p>
            <a:pPr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Why does it (“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 accelerator R&amp;D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”) take so long?</a:t>
            </a:r>
          </a:p>
          <a:p>
            <a:pPr lvl="1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2000" dirty="0">
                <a:solidFill>
                  <a:srgbClr val="AF0000"/>
                </a:solidFill>
              </a:rPr>
              <a:t>1990’s: SLAC </a:t>
            </a:r>
            <a:r>
              <a:rPr lang="en-US" sz="2000" dirty="0" err="1">
                <a:solidFill>
                  <a:srgbClr val="AF0000"/>
                </a:solidFill>
              </a:rPr>
              <a:t>linac</a:t>
            </a:r>
            <a:r>
              <a:rPr lang="en-US" sz="2000" dirty="0">
                <a:solidFill>
                  <a:srgbClr val="AF0000"/>
                </a:solidFill>
              </a:rPr>
              <a:t> had 17 MV/m </a:t>
            </a:r>
            <a:r>
              <a:rPr lang="en-US" sz="2000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000" dirty="0">
                <a:solidFill>
                  <a:srgbClr val="002060"/>
                </a:solidFill>
              </a:rPr>
              <a:t>Now: XFEL has ~25 MV/m (ILC 31.5 MV/m)</a:t>
            </a:r>
          </a:p>
          <a:p>
            <a:pPr lvl="1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2000" dirty="0">
                <a:solidFill>
                  <a:srgbClr val="AF0000"/>
                </a:solidFill>
              </a:rPr>
              <a:t>Muon collider R&amp;D since 1990s </a:t>
            </a:r>
            <a:r>
              <a:rPr lang="en-US" sz="2000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en-US" sz="2000" dirty="0">
                <a:solidFill>
                  <a:srgbClr val="AF0000"/>
                </a:solidFill>
                <a:sym typeface="Wingdings" panose="05000000000000000000" pitchFamily="2" charset="2"/>
              </a:rPr>
              <a:t> </a:t>
            </a:r>
            <a:r>
              <a:rPr lang="en-US" sz="2000" dirty="0">
                <a:solidFill>
                  <a:srgbClr val="002060"/>
                </a:solidFill>
                <a:sym typeface="Wingdings" panose="05000000000000000000" pitchFamily="2" charset="2"/>
              </a:rPr>
              <a:t>Now: still no CDR</a:t>
            </a:r>
          </a:p>
          <a:p>
            <a:pPr lvl="1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2000" dirty="0">
                <a:solidFill>
                  <a:srgbClr val="AF0000"/>
                </a:solidFill>
              </a:rPr>
              <a:t>2000s: LHC 8 T </a:t>
            </a:r>
            <a:r>
              <a:rPr lang="en-US" sz="2000" dirty="0" err="1">
                <a:solidFill>
                  <a:srgbClr val="AF0000"/>
                </a:solidFill>
              </a:rPr>
              <a:t>NbTi</a:t>
            </a:r>
            <a:r>
              <a:rPr lang="en-US" sz="2000" dirty="0">
                <a:solidFill>
                  <a:srgbClr val="AF0000"/>
                </a:solidFill>
              </a:rPr>
              <a:t> SC magnets </a:t>
            </a:r>
            <a:r>
              <a:rPr lang="en-US" sz="2000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>
                <a:solidFill>
                  <a:srgbClr val="002060"/>
                </a:solidFill>
              </a:rPr>
              <a:t>Now: still no 16 T magnets </a:t>
            </a:r>
          </a:p>
          <a:p>
            <a:pPr lvl="1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2000" dirty="0">
                <a:solidFill>
                  <a:srgbClr val="AF0000"/>
                </a:solidFill>
                <a:sym typeface="Wingdings" panose="05000000000000000000" pitchFamily="2" charset="2"/>
              </a:rPr>
              <a:t>2006: 1 GeV plasma acceleration stage </a:t>
            </a:r>
            <a:r>
              <a:rPr lang="en-US" sz="2000" dirty="0">
                <a:solidFill>
                  <a:srgbClr val="002060"/>
                </a:solidFill>
                <a:sym typeface="Wingdings" panose="05000000000000000000" pitchFamily="2" charset="2"/>
              </a:rPr>
              <a:t> Now : sill no demo of multistage</a:t>
            </a: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D404D3D-8604-053B-7130-2952AE562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6776" y="496572"/>
            <a:ext cx="11582400" cy="427877"/>
          </a:xfrm>
        </p:spPr>
        <p:txBody>
          <a:bodyPr>
            <a:no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Hard “Simple” Question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C07DEC1-24C6-1801-6F25-3D204B4D93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9857" y="1278366"/>
            <a:ext cx="2530686" cy="2667000"/>
          </a:xfrm>
          <a:prstGeom prst="rect">
            <a:avLst/>
          </a:prstGeom>
        </p:spPr>
      </p:pic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D5A61419-7C4A-F32B-6274-FAABD58D2EB6}"/>
              </a:ext>
            </a:extLst>
          </p:cNvPr>
          <p:cNvSpPr txBox="1">
            <a:spLocks/>
          </p:cNvSpPr>
          <p:nvPr/>
        </p:nvSpPr>
        <p:spPr>
          <a:xfrm>
            <a:off x="109330" y="3558209"/>
            <a:ext cx="11930270" cy="2667000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505050"/>
                </a:solidFill>
                <a:latin typeface="+mn-lt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rgbClr val="505050"/>
                </a:solidFill>
                <a:latin typeface="+mn-lt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rgbClr val="505050"/>
                </a:solidFill>
                <a:latin typeface="+mn-lt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rgbClr val="505050"/>
                </a:solidFill>
                <a:latin typeface="+mn-lt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rgbClr val="505050"/>
                </a:solidFill>
                <a:latin typeface="+mn-lt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“simple” answer 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…combination of: </a:t>
            </a:r>
          </a:p>
          <a:p>
            <a:pPr lvl="1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2600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 modern-day technologies are too far from </a:t>
            </a:r>
            <a:r>
              <a:rPr lang="en-US" sz="2600" i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industrial applications</a:t>
            </a:r>
          </a:p>
          <a:p>
            <a:pPr lvl="1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2600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Chasing “</a:t>
            </a:r>
            <a:r>
              <a:rPr lang="en-US" sz="2600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pCM</a:t>
            </a:r>
            <a:r>
              <a:rPr lang="en-US" sz="26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dreams</a:t>
            </a:r>
            <a:r>
              <a:rPr lang="en-US" sz="2600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”: 100 GeV  1 </a:t>
            </a:r>
            <a:r>
              <a:rPr lang="en-US" sz="2600" dirty="0" err="1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TeV</a:t>
            </a:r>
            <a:r>
              <a:rPr lang="en-US" sz="2600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 10 </a:t>
            </a:r>
            <a:r>
              <a:rPr lang="en-US" sz="2600" dirty="0" err="1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TeV</a:t>
            </a:r>
            <a:r>
              <a:rPr lang="en-US" sz="2600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 100 </a:t>
            </a:r>
            <a:r>
              <a:rPr lang="en-US" sz="2600" dirty="0" err="1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TeV</a:t>
            </a:r>
            <a:r>
              <a:rPr lang="en-US" sz="2600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 </a:t>
            </a:r>
            <a:r>
              <a:rPr lang="en-US" sz="2600" dirty="0" err="1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PeV</a:t>
            </a:r>
            <a:r>
              <a:rPr lang="en-US" sz="2600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??</a:t>
            </a:r>
          </a:p>
          <a:p>
            <a:pPr lvl="2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800" dirty="0">
                <a:solidFill>
                  <a:srgbClr val="AF0000"/>
                </a:solidFill>
              </a:rPr>
              <a:t>Higher energy, higher luminosity, larger [size, cost, power, complexity] </a:t>
            </a:r>
            <a:r>
              <a:rPr lang="en-US" sz="1800" dirty="0">
                <a:solidFill>
                  <a:srgbClr val="AF0000"/>
                </a:solidFill>
                <a:sym typeface="Wingdings" panose="05000000000000000000" pitchFamily="2" charset="2"/>
              </a:rPr>
              <a:t> more [$$, people, time] for R&amp;D</a:t>
            </a:r>
            <a:endParaRPr lang="en-US" sz="1800" dirty="0">
              <a:solidFill>
                <a:srgbClr val="002060"/>
              </a:solidFill>
            </a:endParaRPr>
          </a:p>
          <a:p>
            <a:pPr lvl="1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2600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Always – </a:t>
            </a:r>
            <a:r>
              <a:rPr lang="en-US" sz="26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limited budget</a:t>
            </a:r>
            <a:r>
              <a:rPr lang="en-US" sz="2600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… more and more often - </a:t>
            </a:r>
            <a:r>
              <a:rPr lang="en-US" sz="26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inadequate expertise</a:t>
            </a:r>
            <a:r>
              <a:rPr lang="en-US" sz="2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:</a:t>
            </a:r>
          </a:p>
          <a:p>
            <a:pPr lvl="2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dirty="0">
                <a:solidFill>
                  <a:srgbClr val="AF0000"/>
                </a:solidFill>
                <a:sym typeface="Wingdings" panose="05000000000000000000" pitchFamily="2" charset="2"/>
              </a:rPr>
              <a:t>bigger scale + “brain drain” to other fields + beam physics abandoned at Universities (in the US)</a:t>
            </a:r>
            <a:endParaRPr lang="en-US" dirty="0">
              <a:solidFill>
                <a:srgbClr val="AF0000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9B3C9F5-78AD-A4B0-934E-3B843DB9D0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266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90600" y="1295399"/>
            <a:ext cx="10464800" cy="5105401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Kathleen Amm</a:t>
            </a:r>
          </a:p>
          <a:p>
            <a:r>
              <a:rPr lang="en-US" dirty="0"/>
              <a:t>Mei Bai</a:t>
            </a:r>
          </a:p>
          <a:p>
            <a:r>
              <a:rPr lang="en-US" dirty="0"/>
              <a:t>Sergey </a:t>
            </a:r>
            <a:r>
              <a:rPr lang="en-US" dirty="0" err="1"/>
              <a:t>Belomestnykh</a:t>
            </a:r>
            <a:endParaRPr lang="en-US" dirty="0"/>
          </a:p>
          <a:p>
            <a:r>
              <a:rPr lang="en-US" dirty="0"/>
              <a:t>Steve </a:t>
            </a:r>
            <a:r>
              <a:rPr lang="en-US" dirty="0" err="1"/>
              <a:t>Gourlay</a:t>
            </a:r>
            <a:endParaRPr lang="en-US" dirty="0"/>
          </a:p>
          <a:p>
            <a:r>
              <a:rPr lang="en-US" dirty="0"/>
              <a:t>Michiko Minty</a:t>
            </a:r>
          </a:p>
          <a:p>
            <a:r>
              <a:rPr lang="en-US" dirty="0"/>
              <a:t>Mark Palmer</a:t>
            </a:r>
          </a:p>
          <a:p>
            <a:r>
              <a:rPr lang="en-US" dirty="0"/>
              <a:t>Sam Posen</a:t>
            </a:r>
          </a:p>
          <a:p>
            <a:r>
              <a:rPr lang="en-US" dirty="0"/>
              <a:t>Pantaleo Raimondi</a:t>
            </a:r>
          </a:p>
          <a:p>
            <a:r>
              <a:rPr lang="en-US" dirty="0"/>
              <a:t>Tor </a:t>
            </a:r>
            <a:r>
              <a:rPr lang="en-US" dirty="0" err="1"/>
              <a:t>Raubenheimer</a:t>
            </a:r>
            <a:endParaRPr lang="en-US" dirty="0"/>
          </a:p>
          <a:p>
            <a:r>
              <a:rPr lang="en-US" dirty="0"/>
              <a:t>Thomas </a:t>
            </a:r>
            <a:r>
              <a:rPr lang="en-US" dirty="0" err="1"/>
              <a:t>Roser</a:t>
            </a:r>
            <a:endParaRPr lang="en-US" dirty="0"/>
          </a:p>
          <a:p>
            <a:r>
              <a:rPr lang="en-US" dirty="0" err="1"/>
              <a:t>Diktys</a:t>
            </a:r>
            <a:r>
              <a:rPr lang="en-US" dirty="0"/>
              <a:t> </a:t>
            </a:r>
            <a:r>
              <a:rPr lang="en-US" dirty="0" err="1"/>
              <a:t>Stratakis</a:t>
            </a:r>
            <a:endParaRPr lang="en-US" dirty="0"/>
          </a:p>
          <a:p>
            <a:r>
              <a:rPr lang="en-US" dirty="0"/>
              <a:t>Sasha </a:t>
            </a:r>
            <a:r>
              <a:rPr lang="en-US" dirty="0" err="1"/>
              <a:t>Valishev</a:t>
            </a:r>
            <a:endParaRPr lang="en-US" dirty="0"/>
          </a:p>
          <a:p>
            <a:r>
              <a:rPr lang="en-US" dirty="0"/>
              <a:t>Frank Zimmermann, et al.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Acknowledgements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CF713B-F3FF-89C0-6988-9238E3D9A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ED1A7-FB98-43FD-AA3D-E7C3EC56B298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192F136-AA6B-0944-8292-E95A972E7C12}"/>
              </a:ext>
            </a:extLst>
          </p:cNvPr>
          <p:cNvSpPr txBox="1"/>
          <p:nvPr/>
        </p:nvSpPr>
        <p:spPr>
          <a:xfrm>
            <a:off x="6629400" y="2514600"/>
            <a:ext cx="5540299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>
                <a:solidFill>
                  <a:srgbClr val="AF0000"/>
                </a:solidFill>
              </a:rPr>
              <a:t>Snowmass’21:</a:t>
            </a:r>
          </a:p>
          <a:p>
            <a:r>
              <a:rPr lang="en-US" sz="2800" i="1" dirty="0"/>
              <a:t>   Accelerator Frontier WPs</a:t>
            </a:r>
          </a:p>
          <a:p>
            <a:r>
              <a:rPr lang="en-US" sz="2800" i="1" dirty="0"/>
              <a:t>   Accelerator Frontier Report</a:t>
            </a:r>
          </a:p>
          <a:p>
            <a:r>
              <a:rPr lang="en-US" sz="2800" i="1" dirty="0"/>
              <a:t>   Snowmass’21 Summary Report</a:t>
            </a:r>
          </a:p>
          <a:p>
            <a:r>
              <a:rPr lang="en-US" sz="2800" i="1" dirty="0">
                <a:solidFill>
                  <a:srgbClr val="A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P5 Report</a:t>
            </a:r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E62B470E-F393-6261-0D27-98E1C460D20D}"/>
              </a:ext>
            </a:extLst>
          </p:cNvPr>
          <p:cNvSpPr/>
          <p:nvPr/>
        </p:nvSpPr>
        <p:spPr>
          <a:xfrm>
            <a:off x="7315200" y="4923171"/>
            <a:ext cx="3657600" cy="1143002"/>
          </a:xfrm>
          <a:prstGeom prst="downArrow">
            <a:avLst>
              <a:gd name="adj1" fmla="val 50000"/>
              <a:gd name="adj2" fmla="val 40103"/>
            </a:avLst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7754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58250-A356-8659-A835-9299AC55C9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083" y="240670"/>
            <a:ext cx="10617117" cy="930967"/>
          </a:xfrm>
        </p:spPr>
        <p:txBody>
          <a:bodyPr>
            <a:normAutofit/>
          </a:bodyPr>
          <a:lstStyle/>
          <a:p>
            <a:r>
              <a:rPr lang="en-US" sz="4400" dirty="0"/>
              <a:t>US Accelerator S&amp;T Workforce: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E7CDED-2C54-0811-224E-4E8F48359D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833" y="1295400"/>
            <a:ext cx="11942334" cy="5899090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7030A0"/>
                </a:solidFill>
                <a:latin typeface="Arial" panose="020B0604020202020204" pitchFamily="34" charset="0"/>
              </a:rPr>
              <a:t>DOE Office of Sciences, P5, EPP2024 recognize </a:t>
            </a:r>
            <a:r>
              <a:rPr lang="en-US" sz="2400" b="1" u="sng" dirty="0">
                <a:solidFill>
                  <a:srgbClr val="C00000"/>
                </a:solidFill>
                <a:latin typeface="Arial" panose="020B0604020202020204" pitchFamily="34" charset="0"/>
              </a:rPr>
              <a:t>diminishing expertise in accelerators</a:t>
            </a:r>
            <a:r>
              <a:rPr lang="en-US" sz="2400" b="1" dirty="0">
                <a:solidFill>
                  <a:srgbClr val="7030A0"/>
                </a:solidFill>
                <a:latin typeface="Arial" panose="020B0604020202020204" pitchFamily="34" charset="0"/>
              </a:rPr>
              <a:t> (design, projects and operation) in the US and increased demand: </a:t>
            </a:r>
          </a:p>
          <a:p>
            <a:pPr lvl="1"/>
            <a:r>
              <a:rPr lang="en-US" sz="2400" b="1" dirty="0">
                <a:solidFill>
                  <a:srgbClr val="7030A0"/>
                </a:solidFill>
                <a:latin typeface="Arial" panose="020B0604020202020204" pitchFamily="34" charset="0"/>
              </a:rPr>
              <a:t>DESPITE – several recent initiatives:</a:t>
            </a: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 Particle Accelerators for Science and Society and Workforce Training (2021);  RENEW: Reaching a New Energy Sciences Workforce (2023); FAIR: Funding for Accelerated, Inclusive Research (2023); </a:t>
            </a:r>
            <a:r>
              <a:rPr lang="en-US" sz="1800" dirty="0" err="1">
                <a:solidFill>
                  <a:srgbClr val="000000"/>
                </a:solidFill>
                <a:latin typeface="Arial" panose="020B0604020202020204" pitchFamily="34" charset="0"/>
              </a:rPr>
              <a:t>MIni</a:t>
            </a: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-Workshop on Accelerator Scientist / Engineer Workforce of National Labs (2024)</a:t>
            </a:r>
            <a:endParaRPr lang="en-US" sz="1800" dirty="0"/>
          </a:p>
          <a:p>
            <a:pPr lvl="1"/>
            <a:r>
              <a:rPr lang="en-US" sz="2400" b="1" dirty="0">
                <a:solidFill>
                  <a:srgbClr val="7030A0"/>
                </a:solidFill>
                <a:latin typeface="Arial" panose="020B0604020202020204" pitchFamily="34" charset="0"/>
              </a:rPr>
              <a:t>DESPITE</a:t>
            </a:r>
            <a:r>
              <a:rPr lang="en-US" sz="2400" b="1" i="0" u="none" strike="noStrike" baseline="0" dirty="0">
                <a:solidFill>
                  <a:srgbClr val="7030A0"/>
                </a:solidFill>
                <a:latin typeface="Arial" panose="020B0604020202020204" pitchFamily="34" charset="0"/>
              </a:rPr>
              <a:t> – there are several select institutes : 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Center for Advanced Studies of Accelerators, CASA (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Arial" panose="020B0604020202020204" pitchFamily="34" charset="0"/>
              </a:rPr>
              <a:t>JLab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/ODU); Cornell Laboratory for Accelerator-based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Arial" panose="020B0604020202020204" pitchFamily="34" charset="0"/>
              </a:rPr>
              <a:t>ScienceS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 and Education, CLASSE, and the Center for Bright Beams (NSF); Center for Accelerator Science and Education, CASE, at Stony Brook University (HEP); MSU cryo-initiative – collaboration between FRIB and MSU College of Engineering (NP); </a:t>
            </a:r>
            <a:r>
              <a:rPr lang="it-IT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Virginia Innovative Traineeships in Accelerators, VITA (DOE)</a:t>
            </a:r>
          </a:p>
          <a:p>
            <a:pPr algn="l"/>
            <a:r>
              <a:rPr lang="en-US" sz="2400" b="1" i="0" u="none" strike="noStrike" baseline="0" dirty="0">
                <a:solidFill>
                  <a:srgbClr val="A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YET – the AS&amp;T workforce situation is actually worsening</a:t>
            </a:r>
          </a:p>
          <a:p>
            <a:pPr lvl="1"/>
            <a:r>
              <a:rPr lang="en-US" sz="22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Barely enough to keep up with current projects and operations (NP, BES, HEP, </a:t>
            </a:r>
            <a:r>
              <a:rPr lang="en-US" sz="2200" dirty="0">
                <a:solidFill>
                  <a:srgbClr val="000000"/>
                </a:solidFill>
                <a:latin typeface="Arial" panose="020B0604020202020204" pitchFamily="34" charset="0"/>
              </a:rPr>
              <a:t>…</a:t>
            </a:r>
            <a:r>
              <a:rPr lang="en-US" sz="22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)</a:t>
            </a:r>
          </a:p>
          <a:p>
            <a:pPr lvl="1"/>
            <a:r>
              <a:rPr lang="en-US" sz="2200" dirty="0">
                <a:solidFill>
                  <a:srgbClr val="000000"/>
                </a:solidFill>
                <a:latin typeface="Arial" panose="020B0604020202020204" pitchFamily="34" charset="0"/>
              </a:rPr>
              <a:t>Plus, the level of expertise required for the </a:t>
            </a:r>
            <a:r>
              <a:rPr lang="en-US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future HEP facilities/colliders </a:t>
            </a:r>
            <a:r>
              <a:rPr lang="en-US" sz="2200" dirty="0">
                <a:solidFill>
                  <a:srgbClr val="000000"/>
                </a:solidFill>
                <a:latin typeface="Arial" panose="020B0604020202020204" pitchFamily="34" charset="0"/>
              </a:rPr>
              <a:t>is much higher </a:t>
            </a:r>
            <a:endParaRPr lang="en-US" sz="22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lvl="1"/>
            <a:endParaRPr lang="it-IT" sz="16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8CC8C9-2D95-0370-EC7C-3CDA54A1E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106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58250-A356-8659-A835-9299AC55C9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83" y="140916"/>
            <a:ext cx="10155865" cy="930967"/>
          </a:xfrm>
        </p:spPr>
        <p:txBody>
          <a:bodyPr>
            <a:norm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US HEP Community Must Act!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E7CDED-2C54-0811-224E-4E8F48359D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077" y="1215474"/>
            <a:ext cx="11927457" cy="451262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800" b="1" dirty="0">
                <a:latin typeface="Arial" panose="020B0604020202020204" pitchFamily="34" charset="0"/>
              </a:rPr>
              <a:t>Next big HEP facilities (Higgs Factories, 10+ </a:t>
            </a:r>
            <a:r>
              <a:rPr lang="en-US" sz="2800" b="1" dirty="0" err="1">
                <a:latin typeface="Arial" panose="020B0604020202020204" pitchFamily="34" charset="0"/>
              </a:rPr>
              <a:t>TeV</a:t>
            </a:r>
            <a:r>
              <a:rPr lang="en-US" sz="2800" b="1" dirty="0">
                <a:latin typeface="Arial" panose="020B0604020202020204" pitchFamily="34" charset="0"/>
              </a:rPr>
              <a:t> </a:t>
            </a:r>
            <a:r>
              <a:rPr lang="en-US" sz="2800" b="1" dirty="0" err="1">
                <a:latin typeface="Arial" panose="020B0604020202020204" pitchFamily="34" charset="0"/>
              </a:rPr>
              <a:t>pCM</a:t>
            </a:r>
            <a:r>
              <a:rPr lang="en-US" sz="2800" b="1" dirty="0">
                <a:latin typeface="Arial" panose="020B0604020202020204" pitchFamily="34" charset="0"/>
              </a:rPr>
              <a:t> colliders, </a:t>
            </a:r>
            <a:r>
              <a:rPr lang="en-US" sz="2800" b="1" dirty="0" err="1">
                <a:latin typeface="Arial" panose="020B0604020202020204" pitchFamily="34" charset="0"/>
              </a:rPr>
              <a:t>etc</a:t>
            </a:r>
            <a:r>
              <a:rPr lang="en-US" sz="2800" b="1" dirty="0">
                <a:latin typeface="Arial" panose="020B0604020202020204" pitchFamily="34" charset="0"/>
              </a:rPr>
              <a:t>) </a:t>
            </a:r>
            <a:r>
              <a:rPr lang="en-US" sz="2800" b="1" dirty="0">
                <a:solidFill>
                  <a:srgbClr val="AF0000"/>
                </a:solidFill>
                <a:latin typeface="Arial" panose="020B0604020202020204" pitchFamily="34" charset="0"/>
              </a:rPr>
              <a:t>will not be “off-the-shelf” </a:t>
            </a:r>
            <a:r>
              <a:rPr lang="en-US" sz="2800" b="1" dirty="0">
                <a:latin typeface="Arial" panose="020B0604020202020204" pitchFamily="34" charset="0"/>
              </a:rPr>
              <a:t>particle accelerators,</a:t>
            </a:r>
            <a:r>
              <a:rPr lang="en-US" sz="2800" dirty="0">
                <a:latin typeface="Arial" panose="020B0604020202020204" pitchFamily="34" charset="0"/>
              </a:rPr>
              <a:t> they require numerous innovative breakthroughs over a range of beam physics topics and accelerator technologies </a:t>
            </a:r>
            <a:r>
              <a:rPr lang="en-US" sz="2800" b="1" dirty="0">
                <a:latin typeface="Arial" panose="020B0604020202020204" pitchFamily="34" charset="0"/>
              </a:rPr>
              <a:t>– </a:t>
            </a:r>
            <a:r>
              <a:rPr lang="en-US" sz="3200" b="1" dirty="0">
                <a:solidFill>
                  <a:srgbClr val="C00000"/>
                </a:solidFill>
                <a:latin typeface="Arial" panose="020B0604020202020204" pitchFamily="34" charset="0"/>
              </a:rPr>
              <a:t>over the next </a:t>
            </a:r>
            <a:r>
              <a:rPr lang="en-US" sz="3200" b="1" i="1" dirty="0">
                <a:solidFill>
                  <a:srgbClr val="C00000"/>
                </a:solidFill>
                <a:latin typeface="Arial" panose="020B0604020202020204" pitchFamily="34" charset="0"/>
              </a:rPr>
              <a:t>O</a:t>
            </a:r>
            <a:r>
              <a:rPr lang="en-US" sz="3200" b="1" dirty="0">
                <a:solidFill>
                  <a:srgbClr val="C00000"/>
                </a:solidFill>
                <a:latin typeface="Arial" panose="020B0604020202020204" pitchFamily="34" charset="0"/>
              </a:rPr>
              <a:t>(20 years)</a:t>
            </a:r>
          </a:p>
          <a:p>
            <a:pPr>
              <a:lnSpc>
                <a:spcPct val="100000"/>
              </a:lnSpc>
            </a:pPr>
            <a:r>
              <a:rPr lang="en-US" sz="2800" b="1" dirty="0">
                <a:solidFill>
                  <a:srgbClr val="7030A0"/>
                </a:solidFill>
                <a:latin typeface="Arial" panose="020B0604020202020204" pitchFamily="34" charset="0"/>
              </a:rPr>
              <a:t>That requires the leading US universities to get intellectually involved:</a:t>
            </a:r>
          </a:p>
          <a:p>
            <a:pPr lvl="1">
              <a:lnSpc>
                <a:spcPct val="100000"/>
              </a:lnSpc>
            </a:pPr>
            <a:r>
              <a:rPr lang="en-US" sz="2400" b="1" dirty="0">
                <a:solidFill>
                  <a:srgbClr val="1B13C3"/>
                </a:solidFill>
                <a:latin typeface="Arial" panose="020B0604020202020204" pitchFamily="34" charset="0"/>
              </a:rPr>
              <a:t>E.g. out of ~70 Universities represented at this meeting, only 6 have some elements of accelerator R&amp;D (besides major National labs)</a:t>
            </a:r>
          </a:p>
          <a:p>
            <a:pPr lvl="1">
              <a:lnSpc>
                <a:spcPct val="100000"/>
              </a:lnSpc>
            </a:pPr>
            <a:r>
              <a:rPr lang="en-US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Need more accelerator/beam physics faculty! </a:t>
            </a:r>
          </a:p>
          <a:p>
            <a:pPr lvl="1"/>
            <a:endParaRPr lang="it-IT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8CC8C9-2D95-0370-EC7C-3CDA54A1E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21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7F06187-284E-DF46-AD60-C1B4E4F84F7D}"/>
                  </a:ext>
                </a:extLst>
              </p:cNvPr>
              <p:cNvSpPr txBox="1"/>
              <p:nvPr/>
            </p:nvSpPr>
            <p:spPr>
              <a:xfrm>
                <a:off x="838200" y="5436816"/>
                <a:ext cx="10838929" cy="1344984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6">
                    <a:lumMod val="75000"/>
                    <a:lumOff val="25000"/>
                  </a:schemeClr>
                </a:solidFill>
              </a:ln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</p:spPr>
            <p:txBody>
              <a:bodyPr wrap="none" rtlCol="0">
                <a:spAutoFit/>
              </a:bodyPr>
              <a:lstStyle/>
              <a:p>
                <a:r>
                  <a:rPr lang="en-US" sz="5400" dirty="0">
                    <a:solidFill>
                      <a:srgbClr val="1B13C3"/>
                    </a:solidFill>
                  </a:rPr>
                  <a:t>min</a:t>
                </a:r>
                <a:r>
                  <a:rPr lang="en-US" sz="5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BR" sz="5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54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5400" b="0" i="1" smtClean="0">
                            <a:latin typeface="Cambria Math" panose="02040503050406030204" pitchFamily="18" charset="0"/>
                          </a:rPr>
                          <m:t>𝐴𝑆𝑇</m:t>
                        </m:r>
                        <m:r>
                          <a:rPr lang="en-US" sz="5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5400" b="0" i="1" smtClean="0">
                            <a:latin typeface="Cambria Math" panose="02040503050406030204" pitchFamily="18" charset="0"/>
                          </a:rPr>
                          <m:t>𝑓𝑎𝑐𝑢𝑙𝑡𝑦</m:t>
                        </m:r>
                      </m:sub>
                    </m:sSub>
                    <m:r>
                      <a:rPr lang="pt-BR" sz="5400" i="1" smtClean="0">
                        <a:latin typeface="Cambria Math" panose="02040503050406030204" pitchFamily="18" charset="0"/>
                      </a:rPr>
                      <m:t>≥</m:t>
                    </m:r>
                    <m:d>
                      <m:dPr>
                        <m:begChr m:val="["/>
                        <m:endChr m:val="]"/>
                        <m:ctrlPr>
                          <a:rPr lang="en-US" sz="5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pt-BR" sz="5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pt-BR" sz="5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5400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sz="5400" b="0" i="1" smtClean="0">
                                    <a:latin typeface="Cambria Math" panose="02040503050406030204" pitchFamily="18" charset="0"/>
                                  </a:rPr>
                                  <m:t>𝑝𝑎𝑟𝑡</m:t>
                                </m:r>
                                <m:r>
                                  <a:rPr lang="en-US" sz="5400" b="0" i="1" smtClean="0">
                                    <a:latin typeface="Cambria Math" panose="02040503050406030204" pitchFamily="18" charset="0"/>
                                  </a:rPr>
                                  <m:t>.  </m:t>
                                </m:r>
                                <m:r>
                                  <a:rPr lang="en-US" sz="5400" b="0" i="1" smtClean="0">
                                    <a:latin typeface="Cambria Math" panose="02040503050406030204" pitchFamily="18" charset="0"/>
                                  </a:rPr>
                                  <m:t>𝑝h𝑦𝑠</m:t>
                                </m:r>
                                <m:r>
                                  <a:rPr lang="en-US" sz="5400" b="0" i="1" smtClean="0">
                                    <a:latin typeface="Cambria Math" panose="02040503050406030204" pitchFamily="18" charset="0"/>
                                  </a:rPr>
                                  <m:t>.  </m:t>
                                </m:r>
                                <m:r>
                                  <a:rPr lang="en-US" sz="5400" b="0" i="1" smtClean="0">
                                    <a:latin typeface="Cambria Math" panose="02040503050406030204" pitchFamily="18" charset="0"/>
                                  </a:rPr>
                                  <m:t>𝑓𝑎𝑐𝑢𝑙𝑡𝑦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54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</m:e>
                    </m:d>
                  </m:oMath>
                </a14:m>
                <a:endParaRPr lang="en-US" sz="5400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7F06187-284E-DF46-AD60-C1B4E4F84F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5436816"/>
                <a:ext cx="10838929" cy="1344984"/>
              </a:xfrm>
              <a:prstGeom prst="rect">
                <a:avLst/>
              </a:prstGeom>
              <a:blipFill>
                <a:blip r:embed="rId2"/>
                <a:stretch>
                  <a:fillRect l="-1643"/>
                </a:stretch>
              </a:blipFill>
              <a:ln>
                <a:solidFill>
                  <a:schemeClr val="accent6">
                    <a:lumMod val="75000"/>
                    <a:lumOff val="25000"/>
                  </a:schemeClr>
                </a:solidFill>
              </a:ln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95113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ADCFE69-860C-19AF-CAEC-35DB6E368D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211" y="1346603"/>
            <a:ext cx="9104830" cy="2841366"/>
          </a:xfrm>
        </p:spPr>
        <p:txBody>
          <a:bodyPr>
            <a:normAutofit/>
          </a:bodyPr>
          <a:lstStyle/>
          <a:p>
            <a:pPr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2000" dirty="0">
                <a:solidFill>
                  <a:srgbClr val="0033CC"/>
                </a:solidFill>
              </a:rPr>
              <a:t>P5 recommended to actively engage in feasibility and design studies of </a:t>
            </a:r>
            <a:r>
              <a:rPr lang="en-US" sz="2000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two off-shore Higgs factories, ILC and FCC-</a:t>
            </a:r>
            <a:r>
              <a:rPr lang="en-US" sz="2000" dirty="0" err="1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ee</a:t>
            </a:r>
            <a:endParaRPr lang="en-US" sz="2000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2000" dirty="0">
                <a:solidFill>
                  <a:srgbClr val="7030A0"/>
                </a:solidFill>
              </a:rPr>
              <a:t>Also, P5 recommended to support vigorous R&amp;D toward a cost-effective </a:t>
            </a:r>
            <a:r>
              <a:rPr lang="en-US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</a:t>
            </a:r>
            <a:r>
              <a:rPr lang="en-US" sz="2000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TeV</a:t>
            </a:r>
            <a:r>
              <a:rPr lang="en-US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pCM</a:t>
            </a:r>
            <a:r>
              <a:rPr lang="en-US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collider </a:t>
            </a:r>
            <a:r>
              <a:rPr lang="en-US" sz="2000" dirty="0">
                <a:solidFill>
                  <a:srgbClr val="7030A0"/>
                </a:solidFill>
              </a:rPr>
              <a:t>based on proton, muon, or </a:t>
            </a:r>
            <a:r>
              <a:rPr lang="en-US" sz="2000" i="1" dirty="0">
                <a:solidFill>
                  <a:srgbClr val="7030A0"/>
                </a:solidFill>
              </a:rPr>
              <a:t>possible</a:t>
            </a:r>
            <a:r>
              <a:rPr lang="en-US" sz="2000" dirty="0">
                <a:solidFill>
                  <a:srgbClr val="7030A0"/>
                </a:solidFill>
              </a:rPr>
              <a:t> </a:t>
            </a:r>
            <a:r>
              <a:rPr lang="en-US" sz="2000" dirty="0" err="1">
                <a:solidFill>
                  <a:srgbClr val="7030A0"/>
                </a:solidFill>
              </a:rPr>
              <a:t>wakefield</a:t>
            </a:r>
            <a:r>
              <a:rPr lang="en-US" sz="2000" dirty="0">
                <a:solidFill>
                  <a:srgbClr val="7030A0"/>
                </a:solidFill>
              </a:rPr>
              <a:t> technologies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2000" dirty="0"/>
              <a:t>The collider designs are at different stages of maturity, but all require quite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extensive R&amp;D efforts </a:t>
            </a:r>
            <a:r>
              <a:rPr lang="en-US" sz="2000" dirty="0"/>
              <a:t>covering a wide range of challenging topics from beam optics to MDI to beam polarization to positron production to muons ionization cooling, high-field SC magnet and RF technologies…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D404D3D-8604-053B-7130-2952AE562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6776" y="496572"/>
            <a:ext cx="11582400" cy="427877"/>
          </a:xfrm>
        </p:spPr>
        <p:txBody>
          <a:bodyPr>
            <a:no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Summary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22FA877-3D9C-D566-D8FC-3EC8F6EA754D}"/>
              </a:ext>
            </a:extLst>
          </p:cNvPr>
          <p:cNvGrpSpPr>
            <a:grpSpLocks noChangeAspect="1"/>
          </p:cNvGrpSpPr>
          <p:nvPr/>
        </p:nvGrpSpPr>
        <p:grpSpPr>
          <a:xfrm>
            <a:off x="9535713" y="1302610"/>
            <a:ext cx="2517976" cy="2929352"/>
            <a:chOff x="5868786" y="138976"/>
            <a:chExt cx="2601633" cy="3026676"/>
          </a:xfrm>
        </p:grpSpPr>
        <p:pic>
          <p:nvPicPr>
            <p:cNvPr id="11" name="Picture 2" descr="Free vector magic crystal ball on white background">
              <a:extLst>
                <a:ext uri="{FF2B5EF4-FFF2-40B4-BE49-F238E27FC236}">
                  <a16:creationId xmlns:a16="http://schemas.microsoft.com/office/drawing/2014/main" id="{2B988992-89AC-195D-21AC-EA3E15839C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8786" y="138976"/>
              <a:ext cx="2601633" cy="30266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>
              <a:extLst>
                <a:ext uri="{FF2B5EF4-FFF2-40B4-BE49-F238E27FC236}">
                  <a16:creationId xmlns:a16="http://schemas.microsoft.com/office/drawing/2014/main" id="{01CBC49B-4A1C-8F88-677B-C7255B1C733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alphaModFix amt="6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983756">
              <a:off x="6503507" y="428497"/>
              <a:ext cx="800165" cy="688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4C200170-EA2D-4802-274B-905AC86CCFB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alphaModFix amt="60000"/>
            </a:blip>
            <a:stretch>
              <a:fillRect/>
            </a:stretch>
          </p:blipFill>
          <p:spPr>
            <a:xfrm rot="2511833">
              <a:off x="7455275" y="883817"/>
              <a:ext cx="880629" cy="420471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A4641722-6715-E441-EC21-25DF59B6CE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alphaModFix amt="60000"/>
            </a:blip>
            <a:srcRect l="23606" t="68297" r="66148" b="20743"/>
            <a:stretch/>
          </p:blipFill>
          <p:spPr>
            <a:xfrm rot="20764699">
              <a:off x="6191988" y="1393663"/>
              <a:ext cx="818554" cy="50707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5" name="Picture 14" descr="Diagram, radar chart&#10;&#10;Description automatically generated">
              <a:extLst>
                <a:ext uri="{FF2B5EF4-FFF2-40B4-BE49-F238E27FC236}">
                  <a16:creationId xmlns:a16="http://schemas.microsoft.com/office/drawing/2014/main" id="{66107D60-5100-F53F-99ED-EC5419DAF7C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alphaModFix amt="60000"/>
            </a:blip>
            <a:stretch>
              <a:fillRect/>
            </a:stretch>
          </p:blipFill>
          <p:spPr>
            <a:xfrm rot="1523290">
              <a:off x="7156221" y="1566996"/>
              <a:ext cx="832861" cy="675293"/>
            </a:xfrm>
            <a:prstGeom prst="rect">
              <a:avLst/>
            </a:prstGeom>
          </p:spPr>
        </p:pic>
      </p:grp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93685FF2-D4B4-F7C4-7249-4ABE44A877A4}"/>
              </a:ext>
            </a:extLst>
          </p:cNvPr>
          <p:cNvSpPr txBox="1">
            <a:spLocks/>
          </p:cNvSpPr>
          <p:nvPr/>
        </p:nvSpPr>
        <p:spPr>
          <a:xfrm>
            <a:off x="122545" y="4187967"/>
            <a:ext cx="12115800" cy="3249140"/>
          </a:xfrm>
          <a:prstGeom prst="rect">
            <a:avLst/>
          </a:prstGeom>
        </p:spPr>
        <p:txBody>
          <a:bodyPr lIns="0" tIns="0" rIns="0" bIns="0"/>
          <a:lstStyle>
            <a:lvl1pPr marL="227013" indent="-227013" algn="l" defTabSz="457200" rtl="0" eaLnBrk="1" fontAlgn="base" hangingPunct="1">
              <a:spcBef>
                <a:spcPts val="984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4350" marR="0" indent="-231775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tabLst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0100" marR="0" indent="-227013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7438" marR="0" indent="-230188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Helvetica" panose="020B0604020202020204" pitchFamily="34" charset="0"/>
              <a:buChar char="–"/>
              <a:tabLst/>
              <a:defRPr sz="1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3188" marR="0" indent="-233363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800" dirty="0"/>
              <a:t>Any future collider will require very high AC power to operate, special attention should be given to R&amp;D topics that would improve efficiency of various systems</a:t>
            </a:r>
          </a:p>
          <a:p>
            <a:pPr lvl="1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800" dirty="0"/>
              <a:t>There are synergies between the colliders and with other projects and accelerators.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2000" dirty="0">
                <a:solidFill>
                  <a:srgbClr val="AF0000"/>
                </a:solidFill>
              </a:rPr>
              <a:t>Situation with the </a:t>
            </a:r>
            <a:r>
              <a:rPr lang="en-US" sz="2000" dirty="0">
                <a:solidFill>
                  <a:srgbClr val="A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accelerator science and technology workforce </a:t>
            </a:r>
            <a:r>
              <a:rPr lang="en-US" sz="2000" dirty="0">
                <a:solidFill>
                  <a:srgbClr val="AF0000"/>
                </a:solidFill>
              </a:rPr>
              <a:t>is very worrisome, there are concerns whether the required challenging R&amp;D for HEP colliders can be finished successfully in a reasonable time. Besides the $$ (OHEP prerogative), serious </a:t>
            </a:r>
            <a:r>
              <a:rPr lang="en-US" sz="2000" dirty="0">
                <a:solidFill>
                  <a:srgbClr val="A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intellectual involvement of universities </a:t>
            </a:r>
            <a:r>
              <a:rPr lang="en-US" sz="2000" dirty="0">
                <a:solidFill>
                  <a:srgbClr val="AF0000"/>
                </a:solidFill>
              </a:rPr>
              <a:t>is critical.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3F3DDE-10BA-B91E-661F-C061227D37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1316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DCE0D-A6F3-24CB-E1B1-DCBB15BE4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157504"/>
            <a:ext cx="10896599" cy="1909546"/>
          </a:xfrm>
        </p:spPr>
        <p:txBody>
          <a:bodyPr/>
          <a:lstStyle/>
          <a:p>
            <a:r>
              <a:rPr lang="en-US" sz="6600" dirty="0"/>
              <a:t>Thanks for your attention!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66FE76-CF4F-59B9-DE70-8C2560312B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4953000"/>
            <a:ext cx="9601200" cy="95058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Questions?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1343F7-FE08-07C1-E06E-0FAA1A06E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23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7677094-5550-AB1B-6755-79EEE18FAA45}"/>
              </a:ext>
            </a:extLst>
          </p:cNvPr>
          <p:cNvSpPr txBox="1">
            <a:spLocks/>
          </p:cNvSpPr>
          <p:nvPr/>
        </p:nvSpPr>
        <p:spPr>
          <a:xfrm>
            <a:off x="1257300" y="3269951"/>
            <a:ext cx="9601200" cy="9505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36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32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2pPr>
            <a:lvl3pPr marL="685800" indent="-179388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28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3pPr>
            <a:lvl4pPr marL="91440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24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4pPr>
            <a:lvl5pPr marL="11430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24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5pPr>
            <a:lvl6pPr marL="13716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78012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5400" dirty="0">
                <a:solidFill>
                  <a:srgbClr val="AF0000"/>
                </a:solidFill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179365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DCE0D-A6F3-24CB-E1B1-DCBB15BE4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157504"/>
            <a:ext cx="10896599" cy="1909546"/>
          </a:xfrm>
        </p:spPr>
        <p:txBody>
          <a:bodyPr/>
          <a:lstStyle/>
          <a:p>
            <a:r>
              <a:rPr lang="en-US" sz="6600" dirty="0"/>
              <a:t>Thanks for your attention!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1343F7-FE08-07C1-E06E-0FAA1A06E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24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7677094-5550-AB1B-6755-79EEE18FAA45}"/>
              </a:ext>
            </a:extLst>
          </p:cNvPr>
          <p:cNvSpPr txBox="1">
            <a:spLocks/>
          </p:cNvSpPr>
          <p:nvPr/>
        </p:nvSpPr>
        <p:spPr>
          <a:xfrm>
            <a:off x="419100" y="1295400"/>
            <a:ext cx="113538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36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32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2pPr>
            <a:lvl3pPr marL="685800" indent="-179388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28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3pPr>
            <a:lvl4pPr marL="91440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24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4pPr>
            <a:lvl5pPr marL="11430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24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5pPr>
            <a:lvl6pPr marL="13716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78012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5400" dirty="0">
                <a:solidFill>
                  <a:srgbClr val="0033CC"/>
                </a:solidFill>
              </a:rPr>
              <a:t>Plasma and other advanced methods. Are they really helpful for HEP?</a:t>
            </a:r>
          </a:p>
          <a:p>
            <a:pPr>
              <a:lnSpc>
                <a:spcPct val="150000"/>
              </a:lnSpc>
            </a:pPr>
            <a:r>
              <a:rPr lang="en-US" sz="5400" i="1" dirty="0">
                <a:solidFill>
                  <a:srgbClr val="7030A0"/>
                </a:solidFill>
              </a:rPr>
              <a:t>What about China? The CEPC can get approval next year or about. </a:t>
            </a:r>
          </a:p>
          <a:p>
            <a:pPr>
              <a:lnSpc>
                <a:spcPct val="150000"/>
              </a:lnSpc>
            </a:pPr>
            <a:r>
              <a:rPr lang="en-US" sz="5400" dirty="0"/>
              <a:t>Connections to other fields using accelerators? There’s a lot with NP (EIC),  FES (magnetic confinement setups), and BES (light sources and spallation neutron sources). </a:t>
            </a:r>
          </a:p>
          <a:p>
            <a:pPr>
              <a:lnSpc>
                <a:spcPct val="150000"/>
              </a:lnSpc>
            </a:pPr>
            <a:r>
              <a:rPr lang="en-US" sz="5400" i="1" dirty="0">
                <a:solidFill>
                  <a:srgbClr val="FF0000"/>
                </a:solidFill>
              </a:rPr>
              <a:t>How much AST research $$ available now?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ADAF31C-2DB9-12FE-431D-7CE39E4A8C4E}"/>
              </a:ext>
            </a:extLst>
          </p:cNvPr>
          <p:cNvSpPr txBox="1">
            <a:spLocks/>
          </p:cNvSpPr>
          <p:nvPr/>
        </p:nvSpPr>
        <p:spPr>
          <a:xfrm>
            <a:off x="609601" y="317778"/>
            <a:ext cx="11582400" cy="4278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bg1"/>
                </a:solidFill>
                <a:latin typeface="+mj-lt"/>
                <a:ea typeface="Roboto Slab" pitchFamily="2" charset="0"/>
                <a:cs typeface="Arial" pitchFamily="34" charset="0"/>
              </a:defRPr>
            </a:lvl1pPr>
          </a:lstStyle>
          <a:p>
            <a:r>
              <a:rPr lang="en-US" dirty="0"/>
              <a:t>Back Up Slides… Not Covered: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CCC43A-8703-72BE-0C94-B47E842EE6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1673" y="3941063"/>
            <a:ext cx="4219606" cy="2762270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881581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DCE0D-A6F3-24CB-E1B1-DCBB15BE4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157504"/>
            <a:ext cx="10896599" cy="1909546"/>
          </a:xfrm>
        </p:spPr>
        <p:txBody>
          <a:bodyPr/>
          <a:lstStyle/>
          <a:p>
            <a:r>
              <a:rPr lang="en-US" sz="6600" dirty="0"/>
              <a:t>Thanks for your attention!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1343F7-FE08-07C1-E06E-0FAA1A06E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25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7677094-5550-AB1B-6755-79EEE18FAA45}"/>
              </a:ext>
            </a:extLst>
          </p:cNvPr>
          <p:cNvSpPr txBox="1">
            <a:spLocks/>
          </p:cNvSpPr>
          <p:nvPr/>
        </p:nvSpPr>
        <p:spPr>
          <a:xfrm>
            <a:off x="1257300" y="1981201"/>
            <a:ext cx="96012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36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32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2pPr>
            <a:lvl3pPr marL="685800" indent="-179388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28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3pPr>
            <a:lvl4pPr marL="91440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24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4pPr>
            <a:lvl5pPr marL="11430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24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5pPr>
            <a:lvl6pPr marL="13716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78012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Font typeface="Arial" pitchFamily="34" charset="0"/>
              <a:buNone/>
            </a:pPr>
            <a:r>
              <a:rPr lang="en-US" sz="5400" dirty="0">
                <a:solidFill>
                  <a:srgbClr val="0033CC"/>
                </a:solidFill>
              </a:rPr>
              <a:t>These synergies once again emphasize importance of </a:t>
            </a:r>
            <a:r>
              <a:rPr lang="en-US" sz="5400" i="1" dirty="0">
                <a:solidFill>
                  <a:srgbClr val="AF0000"/>
                </a:solidFill>
              </a:rPr>
              <a:t>“General Accelerator R&amp;D”</a:t>
            </a:r>
          </a:p>
        </p:txBody>
      </p:sp>
    </p:spTree>
    <p:extLst>
      <p:ext uri="{BB962C8B-B14F-4D97-AF65-F5344CB8AC3E}">
        <p14:creationId xmlns:p14="http://schemas.microsoft.com/office/powerpoint/2010/main" val="1904795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ADCFE69-860C-19AF-CAEC-35DB6E368D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100" y="1256900"/>
            <a:ext cx="8153400" cy="2138322"/>
          </a:xfrm>
        </p:spPr>
        <p:txBody>
          <a:bodyPr>
            <a:normAutofit/>
          </a:bodyPr>
          <a:lstStyle/>
          <a:p>
            <a:pPr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2000" dirty="0">
                <a:solidFill>
                  <a:srgbClr val="002060"/>
                </a:solidFill>
              </a:rPr>
              <a:t>Multi-MW targets are needed for neutron spallation sources, accelerator neutrino beam facilities and muon colliders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2000" dirty="0">
                <a:solidFill>
                  <a:srgbClr val="002060"/>
                </a:solidFill>
              </a:rPr>
              <a:t>Currently: </a:t>
            </a:r>
            <a:r>
              <a:rPr lang="en-US" sz="2000" dirty="0">
                <a:solidFill>
                  <a:srgbClr val="BF2B4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1-1.5 MW targets </a:t>
            </a:r>
            <a:r>
              <a:rPr lang="en-US" sz="2000" dirty="0">
                <a:solidFill>
                  <a:srgbClr val="002060"/>
                </a:solidFill>
              </a:rPr>
              <a:t>exist (FNAL, SNS</a:t>
            </a:r>
            <a:r>
              <a:rPr lang="en-US" sz="1800" dirty="0">
                <a:solidFill>
                  <a:srgbClr val="002060"/>
                </a:solidFill>
              </a:rPr>
              <a:t>, …)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2000" dirty="0">
                <a:solidFill>
                  <a:srgbClr val="C81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Huge challenges </a:t>
            </a:r>
            <a:r>
              <a:rPr lang="en-US" sz="2000" dirty="0">
                <a:solidFill>
                  <a:srgbClr val="C8102E"/>
                </a:solidFill>
              </a:rPr>
              <a:t>above that level:</a:t>
            </a:r>
          </a:p>
          <a:p>
            <a:pPr lvl="1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600" dirty="0"/>
              <a:t>DPAs</a:t>
            </a:r>
          </a:p>
          <a:p>
            <a:pPr lvl="1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600" dirty="0"/>
              <a:t>Thermal shock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D404D3D-8604-053B-7130-2952AE562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508359"/>
            <a:ext cx="11582400" cy="427877"/>
          </a:xfrm>
        </p:spPr>
        <p:txBody>
          <a:bodyPr>
            <a:no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High Power </a:t>
            </a:r>
            <a:r>
              <a:rPr lang="en-US" sz="4400" dirty="0" err="1">
                <a:solidFill>
                  <a:schemeClr val="bg1"/>
                </a:solidFill>
              </a:rPr>
              <a:t>Targetry</a:t>
            </a:r>
            <a:r>
              <a:rPr lang="en-US" sz="4400" dirty="0">
                <a:solidFill>
                  <a:schemeClr val="bg1"/>
                </a:solidFill>
              </a:rPr>
              <a:t> R&amp;D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0E9922-CBCA-0C7C-0E87-C45C8CC048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C996DB72-EAC1-616F-3AC5-9DE70A9AEA2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65026157"/>
                  </p:ext>
                </p:extLst>
              </p:nvPr>
            </p:nvGraphicFramePr>
            <p:xfrm>
              <a:off x="5646552" y="2141186"/>
              <a:ext cx="6545448" cy="403504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63851">
                      <a:extLst>
                        <a:ext uri="{9D8B030D-6E8A-4147-A177-3AD203B41FA5}">
                          <a16:colId xmlns:a16="http://schemas.microsoft.com/office/drawing/2014/main" val="1276698031"/>
                        </a:ext>
                      </a:extLst>
                    </a:gridCol>
                    <a:gridCol w="1722101">
                      <a:extLst>
                        <a:ext uri="{9D8B030D-6E8A-4147-A177-3AD203B41FA5}">
                          <a16:colId xmlns:a16="http://schemas.microsoft.com/office/drawing/2014/main" val="2370089763"/>
                        </a:ext>
                      </a:extLst>
                    </a:gridCol>
                    <a:gridCol w="1746300">
                      <a:extLst>
                        <a:ext uri="{9D8B030D-6E8A-4147-A177-3AD203B41FA5}">
                          <a16:colId xmlns:a16="http://schemas.microsoft.com/office/drawing/2014/main" val="681728059"/>
                        </a:ext>
                      </a:extLst>
                    </a:gridCol>
                    <a:gridCol w="1713196">
                      <a:extLst>
                        <a:ext uri="{9D8B030D-6E8A-4147-A177-3AD203B41FA5}">
                          <a16:colId xmlns:a16="http://schemas.microsoft.com/office/drawing/2014/main" val="1698126380"/>
                        </a:ext>
                      </a:extLst>
                    </a:gridCol>
                  </a:tblGrid>
                  <a:tr h="934720">
                    <a:tc>
                      <a:txBody>
                        <a:bodyPr/>
                        <a:lstStyle/>
                        <a:p>
                          <a:endParaRPr lang="en-US" sz="13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marL="121920" marR="121920" marT="60960" marB="60960"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300" dirty="0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Neutron spallation source</a:t>
                          </a:r>
                        </a:p>
                        <a:p>
                          <a:r>
                            <a:rPr lang="en-US" sz="1300" dirty="0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(ESS, SNS, CSNS)</a:t>
                          </a:r>
                        </a:p>
                      </a:txBody>
                      <a:tcPr marL="121920" marR="121920" marT="60960" marB="60960"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300" dirty="0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Accelerator neutrino beam</a:t>
                          </a:r>
                        </a:p>
                        <a:p>
                          <a:r>
                            <a:rPr lang="en-US" sz="1300" dirty="0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(T2K, CNGS, </a:t>
                          </a:r>
                          <a:r>
                            <a:rPr lang="en-US" sz="1300" dirty="0" err="1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NuMI</a:t>
                          </a:r>
                          <a:r>
                            <a:rPr lang="en-US" sz="1300" dirty="0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, SBN, LBNF)</a:t>
                          </a:r>
                        </a:p>
                      </a:txBody>
                      <a:tcPr marL="121920" marR="121920" marT="60960" marB="60960"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300" dirty="0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Muon collider</a:t>
                          </a:r>
                        </a:p>
                        <a:p>
                          <a:r>
                            <a:rPr lang="en-US" sz="1300" dirty="0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(MAP, IMCC design)</a:t>
                          </a:r>
                        </a:p>
                      </a:txBody>
                      <a:tcPr marL="121920" marR="121920" marT="60960" marB="60960" anchor="ctr"/>
                    </a:tc>
                    <a:extLst>
                      <a:ext uri="{0D108BD9-81ED-4DB2-BD59-A6C34878D82A}">
                        <a16:rowId xmlns:a16="http://schemas.microsoft.com/office/drawing/2014/main" val="3311488278"/>
                      </a:ext>
                    </a:extLst>
                  </a:tr>
                  <a:tr h="528320"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Proton beam energy</a:t>
                          </a:r>
                        </a:p>
                      </a:txBody>
                      <a:tcPr marL="121920" marR="121920" marT="60960" marB="6096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Low</a:t>
                          </a:r>
                        </a:p>
                        <a:p>
                          <a:r>
                            <a:rPr lang="en-US" sz="1300" dirty="0"/>
                            <a:t>(1-3 GeV)</a:t>
                          </a:r>
                        </a:p>
                      </a:txBody>
                      <a:tcPr marL="121920" marR="121920" marT="60960" marB="6096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Wide range</a:t>
                          </a:r>
                        </a:p>
                        <a:p>
                          <a:r>
                            <a:rPr lang="en-US" sz="1300" dirty="0"/>
                            <a:t>(8-400 GeV)</a:t>
                          </a:r>
                        </a:p>
                      </a:txBody>
                      <a:tcPr marL="121920" marR="121920" marT="60960" marB="6096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Medium</a:t>
                          </a:r>
                        </a:p>
                        <a:p>
                          <a:r>
                            <a:rPr lang="en-US" sz="1300" dirty="0"/>
                            <a:t>(5-20 GeV)</a:t>
                          </a:r>
                        </a:p>
                      </a:txBody>
                      <a:tcPr marL="121920" marR="121920" marT="60960" marB="60960"/>
                    </a:tc>
                    <a:extLst>
                      <a:ext uri="{0D108BD9-81ED-4DB2-BD59-A6C34878D82A}">
                        <a16:rowId xmlns:a16="http://schemas.microsoft.com/office/drawing/2014/main" val="489976938"/>
                      </a:ext>
                    </a:extLst>
                  </a:tr>
                  <a:tr h="731520"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Proton beam bunch length</a:t>
                          </a:r>
                        </a:p>
                      </a:txBody>
                      <a:tcPr marL="121920" marR="121920" marT="60960" marB="6096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Short</a:t>
                          </a:r>
                        </a:p>
                        <a:p>
                          <a:r>
                            <a:rPr lang="en-US" sz="1300" dirty="0"/>
                            <a:t>(105-700 ns)</a:t>
                          </a:r>
                        </a:p>
                      </a:txBody>
                      <a:tcPr marL="121920" marR="121920" marT="60960" marB="6096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Long</a:t>
                          </a:r>
                        </a:p>
                        <a:p>
                          <a:r>
                            <a:rPr lang="en-US" sz="1300" dirty="0"/>
                            <a:t>(4.2-10.5 </a:t>
                          </a:r>
                          <a:r>
                            <a:rPr lang="en-US" sz="1300" dirty="0" err="1">
                              <a:latin typeface="Symbol" pitchFamily="2" charset="2"/>
                            </a:rPr>
                            <a:t>m</a:t>
                          </a:r>
                          <a:r>
                            <a:rPr lang="en-US" sz="1300" dirty="0" err="1"/>
                            <a:t>s</a:t>
                          </a:r>
                          <a:r>
                            <a:rPr lang="en-US" sz="1300" dirty="0"/>
                            <a:t>)</a:t>
                          </a:r>
                        </a:p>
                        <a:p>
                          <a:endParaRPr lang="en-US" sz="1300" dirty="0"/>
                        </a:p>
                      </a:txBody>
                      <a:tcPr marL="121920" marR="121920" marT="60960" marB="6096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300" b="1" dirty="0">
                              <a:solidFill>
                                <a:srgbClr val="FF0000"/>
                              </a:solidFill>
                            </a:rPr>
                            <a:t>Extremely short</a:t>
                          </a:r>
                        </a:p>
                        <a:p>
                          <a:r>
                            <a:rPr lang="en-US" sz="1300" b="1" dirty="0">
                              <a:solidFill>
                                <a:srgbClr val="FF0000"/>
                              </a:solidFill>
                            </a:rPr>
                            <a:t>(1-3 ns)</a:t>
                          </a:r>
                        </a:p>
                      </a:txBody>
                      <a:tcPr marL="121920" marR="121920" marT="60960" marB="60960"/>
                    </a:tc>
                    <a:extLst>
                      <a:ext uri="{0D108BD9-81ED-4DB2-BD59-A6C34878D82A}">
                        <a16:rowId xmlns:a16="http://schemas.microsoft.com/office/drawing/2014/main" val="1169521547"/>
                      </a:ext>
                    </a:extLst>
                  </a:tr>
                  <a:tr h="783844"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Proton beam intensity per bunch</a:t>
                          </a:r>
                        </a:p>
                      </a:txBody>
                      <a:tcPr marL="121920" marR="121920" marT="60960" marB="6096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Medium</a:t>
                          </a:r>
                        </a:p>
                        <a:p>
                          <a14:m>
                            <m:oMath xmlns:m="http://schemas.openxmlformats.org/officeDocument/2006/math">
                              <m:r>
                                <a:rPr lang="en-US" sz="1300" b="1" i="1" dirty="0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lang="en-US" sz="1300" b="1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300" b="1" i="1" dirty="0" smtClean="0">
                                      <a:latin typeface="Cambria Math" panose="02040503050406030204" pitchFamily="18" charset="0"/>
                                    </a:rPr>
                                    <m:t>𝟏𝟎</m:t>
                                  </m:r>
                                </m:e>
                                <m:sup>
                                  <m:r>
                                    <a:rPr lang="en-US" sz="1300" b="1" i="1" dirty="0" smtClean="0">
                                      <a:latin typeface="Cambria Math" panose="02040503050406030204" pitchFamily="18" charset="0"/>
                                    </a:rPr>
                                    <m:t>𝟏𝟑</m:t>
                                  </m:r>
                                </m:sup>
                              </m:sSup>
                              <m:r>
                                <a:rPr lang="en-US" sz="1300" b="1" i="1" dirty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sz="1300" b="1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300" b="1" i="1" dirty="0" smtClean="0"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  <m:r>
                                    <a:rPr lang="en-US" sz="1300" b="1" i="1" dirty="0" smtClean="0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r>
                                    <a:rPr lang="en-US" sz="1300" b="1" i="1" dirty="0" smtClean="0">
                                      <a:latin typeface="Cambria Math" panose="02040503050406030204" pitchFamily="18" charset="0"/>
                                    </a:rPr>
                                    <m:t>𝟓</m:t>
                                  </m:r>
                                  <m:r>
                                    <a:rPr lang="en-US" sz="1300" b="1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×</m:t>
                                  </m:r>
                                  <m:r>
                                    <a:rPr lang="en-US" sz="1300" b="1" i="1" dirty="0" smtClean="0">
                                      <a:latin typeface="Cambria Math" panose="02040503050406030204" pitchFamily="18" charset="0"/>
                                    </a:rPr>
                                    <m:t>𝟏𝟎</m:t>
                                  </m:r>
                                </m:e>
                                <m:sup>
                                  <m:r>
                                    <a:rPr lang="en-US" sz="1300" b="1" i="1" dirty="0" smtClean="0">
                                      <a:latin typeface="Cambria Math" panose="02040503050406030204" pitchFamily="18" charset="0"/>
                                    </a:rPr>
                                    <m:t>𝟏𝟒</m:t>
                                  </m:r>
                                </m:sup>
                              </m:sSup>
                              <m:r>
                                <a:rPr lang="en-US" sz="1300" b="1" i="1" dirty="0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sz="1300" dirty="0"/>
                            <a:t> </a:t>
                          </a:r>
                        </a:p>
                      </a:txBody>
                      <a:tcPr marL="121920" marR="121920" marT="60960" marB="6096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Medium</a:t>
                          </a:r>
                        </a:p>
                        <a:p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n-US" sz="1300" b="1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1300" b="1" i="1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300" b="1" i="1" dirty="0" smtClean="0">
                                          <a:latin typeface="Cambria Math" panose="02040503050406030204" pitchFamily="18" charset="0"/>
                                        </a:rPr>
                                        <m:t>𝟒</m:t>
                                      </m:r>
                                      <m:r>
                                        <a:rPr lang="en-US" sz="1300" b="1" i="1" dirty="0" smtClean="0">
                                          <a:latin typeface="Cambria Math" panose="02040503050406030204" pitchFamily="18" charset="0"/>
                                        </a:rPr>
                                        <m:t>.</m:t>
                                      </m:r>
                                      <m:r>
                                        <a:rPr lang="en-US" sz="1300" b="1" i="1" dirty="0" smtClean="0">
                                          <a:latin typeface="Cambria Math" panose="02040503050406030204" pitchFamily="18" charset="0"/>
                                        </a:rPr>
                                        <m:t>𝟖</m:t>
                                      </m:r>
                                      <m:r>
                                        <a:rPr lang="en-US" sz="1300" b="1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×</m:t>
                                      </m:r>
                                      <m:r>
                                        <a:rPr lang="en-US" sz="1300" b="1" i="1" dirty="0" smtClean="0">
                                          <a:latin typeface="Cambria Math" panose="02040503050406030204" pitchFamily="18" charset="0"/>
                                        </a:rPr>
                                        <m:t>𝟏𝟎</m:t>
                                      </m:r>
                                    </m:e>
                                    <m:sup>
                                      <m:r>
                                        <a:rPr lang="en-US" sz="1300" b="1" i="1" dirty="0" smtClean="0">
                                          <a:latin typeface="Cambria Math" panose="02040503050406030204" pitchFamily="18" charset="0"/>
                                        </a:rPr>
                                        <m:t>𝟏𝟑</m:t>
                                      </m:r>
                                    </m:sup>
                                  </m:sSup>
                                  <m:r>
                                    <a:rPr lang="en-US" sz="1300" b="1" i="1" dirty="0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en-US" sz="1300" b="1" i="1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300" b="1" i="1" dirty="0" smtClean="0">
                                          <a:latin typeface="Cambria Math" panose="02040503050406030204" pitchFamily="18" charset="0"/>
                                        </a:rPr>
                                        <m:t>𝟑</m:t>
                                      </m:r>
                                      <m:r>
                                        <a:rPr lang="en-US" sz="1300" b="1" i="1" dirty="0" smtClean="0">
                                          <a:latin typeface="Cambria Math" panose="02040503050406030204" pitchFamily="18" charset="0"/>
                                        </a:rPr>
                                        <m:t>.</m:t>
                                      </m:r>
                                      <m:r>
                                        <a:rPr lang="en-US" sz="1300" b="1" i="1" dirty="0" smtClean="0"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  <m:r>
                                        <a:rPr lang="en-US" sz="1300" b="1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×</m:t>
                                      </m:r>
                                      <m:r>
                                        <a:rPr lang="en-US" sz="1300" b="1" i="1" dirty="0" smtClean="0">
                                          <a:latin typeface="Cambria Math" panose="02040503050406030204" pitchFamily="18" charset="0"/>
                                        </a:rPr>
                                        <m:t>𝟏𝟎</m:t>
                                      </m:r>
                                    </m:e>
                                    <m:sup>
                                      <m:r>
                                        <a:rPr lang="en-US" sz="1300" b="1" i="1" dirty="0" smtClean="0">
                                          <a:latin typeface="Cambria Math" panose="02040503050406030204" pitchFamily="18" charset="0"/>
                                        </a:rPr>
                                        <m:t>𝟏𝟒</m:t>
                                      </m:r>
                                    </m:sup>
                                  </m:sSup>
                                </m:e>
                              </m:d>
                            </m:oMath>
                          </a14:m>
                          <a:r>
                            <a:rPr lang="en-US" sz="1300" dirty="0"/>
                            <a:t> </a:t>
                          </a:r>
                        </a:p>
                      </a:txBody>
                      <a:tcPr marL="121920" marR="121920" marT="60960" marB="6096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300" b="1" dirty="0">
                              <a:solidFill>
                                <a:srgbClr val="FF0000"/>
                              </a:solidFill>
                            </a:rPr>
                            <a:t>High</a:t>
                          </a:r>
                        </a:p>
                        <a:p>
                          <a14:m>
                            <m:oMath xmlns:m="http://schemas.openxmlformats.org/officeDocument/2006/math">
                              <m:r>
                                <a:rPr lang="en-US" sz="13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lang="en-US" sz="1300" b="1" i="1" dirty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300" b="1" i="1" dirty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𝟏𝟎</m:t>
                                  </m:r>
                                </m:e>
                                <m:sup>
                                  <m:r>
                                    <a:rPr lang="en-US" sz="1300" b="1" i="1" dirty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𝟏𝟒</m:t>
                                  </m:r>
                                </m:sup>
                              </m:sSup>
                              <m:r>
                                <a:rPr lang="en-US" sz="13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sz="1300" b="1" i="1" dirty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300" b="1" i="1" dirty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𝟏𝟎</m:t>
                                  </m:r>
                                </m:e>
                                <m:sup>
                                  <m:r>
                                    <a:rPr lang="en-US" sz="1300" b="1" i="1" dirty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𝟏𝟓</m:t>
                                  </m:r>
                                </m:sup>
                              </m:sSup>
                              <m:r>
                                <a:rPr lang="en-US" sz="13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sz="1300" b="1" dirty="0">
                              <a:solidFill>
                                <a:srgbClr val="FF0000"/>
                              </a:solidFill>
                            </a:rPr>
                            <a:t> </a:t>
                          </a:r>
                        </a:p>
                      </a:txBody>
                      <a:tcPr marL="121920" marR="121920" marT="60960" marB="60960"/>
                    </a:tc>
                    <a:extLst>
                      <a:ext uri="{0D108BD9-81ED-4DB2-BD59-A6C34878D82A}">
                        <a16:rowId xmlns:a16="http://schemas.microsoft.com/office/drawing/2014/main" val="1135381279"/>
                      </a:ext>
                    </a:extLst>
                  </a:tr>
                  <a:tr h="528320"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Repetition rate</a:t>
                          </a:r>
                        </a:p>
                      </a:txBody>
                      <a:tcPr marL="121920" marR="121920" marT="60960" marB="6096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High</a:t>
                          </a:r>
                        </a:p>
                        <a:p>
                          <a:r>
                            <a:rPr lang="en-US" sz="1300" dirty="0"/>
                            <a:t>(14-60 Hz)</a:t>
                          </a:r>
                        </a:p>
                      </a:txBody>
                      <a:tcPr marL="121920" marR="121920" marT="60960" marB="6096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Low</a:t>
                          </a:r>
                        </a:p>
                        <a:p>
                          <a:r>
                            <a:rPr lang="en-US" sz="1300" dirty="0"/>
                            <a:t>(0.4-2 Hz)</a:t>
                          </a:r>
                        </a:p>
                      </a:txBody>
                      <a:tcPr marL="121920" marR="121920" marT="60960" marB="6096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Medium</a:t>
                          </a:r>
                        </a:p>
                        <a:p>
                          <a:r>
                            <a:rPr lang="en-US" sz="1300" dirty="0"/>
                            <a:t>(5-15 Hz)</a:t>
                          </a:r>
                        </a:p>
                      </a:txBody>
                      <a:tcPr marL="121920" marR="121920" marT="60960" marB="60960"/>
                    </a:tc>
                    <a:extLst>
                      <a:ext uri="{0D108BD9-81ED-4DB2-BD59-A6C34878D82A}">
                        <a16:rowId xmlns:a16="http://schemas.microsoft.com/office/drawing/2014/main" val="3624087888"/>
                      </a:ext>
                    </a:extLst>
                  </a:tr>
                  <a:tr h="528320"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Target material</a:t>
                          </a:r>
                        </a:p>
                      </a:txBody>
                      <a:tcPr marL="121920" marR="121920" marT="60960" marB="6096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Liq. Hg, W, Liq. Li, etc.</a:t>
                          </a:r>
                        </a:p>
                      </a:txBody>
                      <a:tcPr marL="121920" marR="121920" marT="60960" marB="6096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graphite</a:t>
                          </a:r>
                        </a:p>
                      </a:txBody>
                      <a:tcPr marL="121920" marR="121920" marT="60960" marB="6096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TBD</a:t>
                          </a:r>
                        </a:p>
                      </a:txBody>
                      <a:tcPr marL="121920" marR="121920" marT="60960" marB="60960"/>
                    </a:tc>
                    <a:extLst>
                      <a:ext uri="{0D108BD9-81ED-4DB2-BD59-A6C34878D82A}">
                        <a16:rowId xmlns:a16="http://schemas.microsoft.com/office/drawing/2014/main" val="62141270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C996DB72-EAC1-616F-3AC5-9DE70A9AEA2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65026157"/>
                  </p:ext>
                </p:extLst>
              </p:nvPr>
            </p:nvGraphicFramePr>
            <p:xfrm>
              <a:off x="5646552" y="2141186"/>
              <a:ext cx="6545448" cy="403504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63851">
                      <a:extLst>
                        <a:ext uri="{9D8B030D-6E8A-4147-A177-3AD203B41FA5}">
                          <a16:colId xmlns:a16="http://schemas.microsoft.com/office/drawing/2014/main" val="1276698031"/>
                        </a:ext>
                      </a:extLst>
                    </a:gridCol>
                    <a:gridCol w="1722101">
                      <a:extLst>
                        <a:ext uri="{9D8B030D-6E8A-4147-A177-3AD203B41FA5}">
                          <a16:colId xmlns:a16="http://schemas.microsoft.com/office/drawing/2014/main" val="2370089763"/>
                        </a:ext>
                      </a:extLst>
                    </a:gridCol>
                    <a:gridCol w="1746300">
                      <a:extLst>
                        <a:ext uri="{9D8B030D-6E8A-4147-A177-3AD203B41FA5}">
                          <a16:colId xmlns:a16="http://schemas.microsoft.com/office/drawing/2014/main" val="681728059"/>
                        </a:ext>
                      </a:extLst>
                    </a:gridCol>
                    <a:gridCol w="1713196">
                      <a:extLst>
                        <a:ext uri="{9D8B030D-6E8A-4147-A177-3AD203B41FA5}">
                          <a16:colId xmlns:a16="http://schemas.microsoft.com/office/drawing/2014/main" val="1698126380"/>
                        </a:ext>
                      </a:extLst>
                    </a:gridCol>
                  </a:tblGrid>
                  <a:tr h="934720">
                    <a:tc>
                      <a:txBody>
                        <a:bodyPr/>
                        <a:lstStyle/>
                        <a:p>
                          <a:endParaRPr lang="en-US" sz="13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marL="121920" marR="121920" marT="60960" marB="60960"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300" dirty="0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Neutron spallation source</a:t>
                          </a:r>
                        </a:p>
                        <a:p>
                          <a:r>
                            <a:rPr lang="en-US" sz="1300" dirty="0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(ESS, SNS, CSNS)</a:t>
                          </a:r>
                        </a:p>
                      </a:txBody>
                      <a:tcPr marL="121920" marR="121920" marT="60960" marB="60960"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300" dirty="0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Accelerator neutrino beam</a:t>
                          </a:r>
                        </a:p>
                        <a:p>
                          <a:r>
                            <a:rPr lang="en-US" sz="1300" dirty="0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(T2K, CNGS, </a:t>
                          </a:r>
                          <a:r>
                            <a:rPr lang="en-US" sz="1300" dirty="0" err="1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NuMI</a:t>
                          </a:r>
                          <a:r>
                            <a:rPr lang="en-US" sz="1300" dirty="0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, SBN, LBNF)</a:t>
                          </a:r>
                        </a:p>
                      </a:txBody>
                      <a:tcPr marL="121920" marR="121920" marT="60960" marB="60960"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300" dirty="0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Muon collider</a:t>
                          </a:r>
                        </a:p>
                        <a:p>
                          <a:r>
                            <a:rPr lang="en-US" sz="1300" dirty="0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(MAP, IMCC design)</a:t>
                          </a:r>
                        </a:p>
                      </a:txBody>
                      <a:tcPr marL="121920" marR="121920" marT="60960" marB="60960" anchor="ctr"/>
                    </a:tc>
                    <a:extLst>
                      <a:ext uri="{0D108BD9-81ED-4DB2-BD59-A6C34878D82A}">
                        <a16:rowId xmlns:a16="http://schemas.microsoft.com/office/drawing/2014/main" val="3311488278"/>
                      </a:ext>
                    </a:extLst>
                  </a:tr>
                  <a:tr h="528320"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Proton beam energy</a:t>
                          </a:r>
                        </a:p>
                      </a:txBody>
                      <a:tcPr marL="121920" marR="121920" marT="60960" marB="6096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Low</a:t>
                          </a:r>
                        </a:p>
                        <a:p>
                          <a:r>
                            <a:rPr lang="en-US" sz="1300" dirty="0"/>
                            <a:t>(1-3 GeV)</a:t>
                          </a:r>
                        </a:p>
                      </a:txBody>
                      <a:tcPr marL="121920" marR="121920" marT="60960" marB="6096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Wide range</a:t>
                          </a:r>
                        </a:p>
                        <a:p>
                          <a:r>
                            <a:rPr lang="en-US" sz="1300" dirty="0"/>
                            <a:t>(8-400 GeV)</a:t>
                          </a:r>
                        </a:p>
                      </a:txBody>
                      <a:tcPr marL="121920" marR="121920" marT="60960" marB="6096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Medium</a:t>
                          </a:r>
                        </a:p>
                        <a:p>
                          <a:r>
                            <a:rPr lang="en-US" sz="1300" dirty="0"/>
                            <a:t>(5-20 GeV)</a:t>
                          </a:r>
                        </a:p>
                      </a:txBody>
                      <a:tcPr marL="121920" marR="121920" marT="60960" marB="60960"/>
                    </a:tc>
                    <a:extLst>
                      <a:ext uri="{0D108BD9-81ED-4DB2-BD59-A6C34878D82A}">
                        <a16:rowId xmlns:a16="http://schemas.microsoft.com/office/drawing/2014/main" val="489976938"/>
                      </a:ext>
                    </a:extLst>
                  </a:tr>
                  <a:tr h="731520"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Proton beam bunch length</a:t>
                          </a:r>
                        </a:p>
                      </a:txBody>
                      <a:tcPr marL="121920" marR="121920" marT="60960" marB="6096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Short</a:t>
                          </a:r>
                        </a:p>
                        <a:p>
                          <a:r>
                            <a:rPr lang="en-US" sz="1300" dirty="0"/>
                            <a:t>(105-700 ns)</a:t>
                          </a:r>
                        </a:p>
                      </a:txBody>
                      <a:tcPr marL="121920" marR="121920" marT="60960" marB="6096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Long</a:t>
                          </a:r>
                        </a:p>
                        <a:p>
                          <a:r>
                            <a:rPr lang="en-US" sz="1300" dirty="0"/>
                            <a:t>(4.2-10.5 </a:t>
                          </a:r>
                          <a:r>
                            <a:rPr lang="en-US" sz="1300" dirty="0" err="1">
                              <a:latin typeface="Symbol" pitchFamily="2" charset="2"/>
                            </a:rPr>
                            <a:t>m</a:t>
                          </a:r>
                          <a:r>
                            <a:rPr lang="en-US" sz="1300" dirty="0" err="1"/>
                            <a:t>s</a:t>
                          </a:r>
                          <a:r>
                            <a:rPr lang="en-US" sz="1300" dirty="0"/>
                            <a:t>)</a:t>
                          </a:r>
                        </a:p>
                        <a:p>
                          <a:endParaRPr lang="en-US" sz="1300" dirty="0"/>
                        </a:p>
                      </a:txBody>
                      <a:tcPr marL="121920" marR="121920" marT="60960" marB="6096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300" b="1" dirty="0">
                              <a:solidFill>
                                <a:srgbClr val="FF0000"/>
                              </a:solidFill>
                            </a:rPr>
                            <a:t>Extremely short</a:t>
                          </a:r>
                        </a:p>
                        <a:p>
                          <a:r>
                            <a:rPr lang="en-US" sz="1300" b="1" dirty="0">
                              <a:solidFill>
                                <a:srgbClr val="FF0000"/>
                              </a:solidFill>
                            </a:rPr>
                            <a:t>(1-3 ns)</a:t>
                          </a:r>
                        </a:p>
                      </a:txBody>
                      <a:tcPr marL="121920" marR="121920" marT="60960" marB="60960"/>
                    </a:tc>
                    <a:extLst>
                      <a:ext uri="{0D108BD9-81ED-4DB2-BD59-A6C34878D82A}">
                        <a16:rowId xmlns:a16="http://schemas.microsoft.com/office/drawing/2014/main" val="1169521547"/>
                      </a:ext>
                    </a:extLst>
                  </a:tr>
                  <a:tr h="783844"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Proton beam intensity per bunch</a:t>
                          </a:r>
                        </a:p>
                      </a:txBody>
                      <a:tcPr marL="121920" marR="121920" marT="60960" marB="6096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21920" marR="121920" marT="60960" marB="60960">
                        <a:blipFill>
                          <a:blip r:embed="rId2"/>
                          <a:stretch>
                            <a:fillRect l="-79787" t="-282813" r="-203191" b="-1390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21920" marR="121920" marT="60960" marB="60960">
                        <a:blipFill>
                          <a:blip r:embed="rId2"/>
                          <a:stretch>
                            <a:fillRect l="-176655" t="-282813" r="-99652" b="-1390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21920" marR="121920" marT="60960" marB="60960">
                        <a:blipFill>
                          <a:blip r:embed="rId2"/>
                          <a:stretch>
                            <a:fillRect l="-282562" t="-282813" r="-1779" b="-13906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35381279"/>
                      </a:ext>
                    </a:extLst>
                  </a:tr>
                  <a:tr h="528320"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Repetition rate</a:t>
                          </a:r>
                        </a:p>
                      </a:txBody>
                      <a:tcPr marL="121920" marR="121920" marT="60960" marB="6096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High</a:t>
                          </a:r>
                        </a:p>
                        <a:p>
                          <a:r>
                            <a:rPr lang="en-US" sz="1300" dirty="0"/>
                            <a:t>(14-60 Hz)</a:t>
                          </a:r>
                        </a:p>
                      </a:txBody>
                      <a:tcPr marL="121920" marR="121920" marT="60960" marB="6096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Low</a:t>
                          </a:r>
                        </a:p>
                        <a:p>
                          <a:r>
                            <a:rPr lang="en-US" sz="1300" dirty="0"/>
                            <a:t>(0.4-2 Hz)</a:t>
                          </a:r>
                        </a:p>
                      </a:txBody>
                      <a:tcPr marL="121920" marR="121920" marT="60960" marB="6096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Medium</a:t>
                          </a:r>
                        </a:p>
                        <a:p>
                          <a:r>
                            <a:rPr lang="en-US" sz="1300" dirty="0"/>
                            <a:t>(5-15 Hz)</a:t>
                          </a:r>
                        </a:p>
                      </a:txBody>
                      <a:tcPr marL="121920" marR="121920" marT="60960" marB="60960"/>
                    </a:tc>
                    <a:extLst>
                      <a:ext uri="{0D108BD9-81ED-4DB2-BD59-A6C34878D82A}">
                        <a16:rowId xmlns:a16="http://schemas.microsoft.com/office/drawing/2014/main" val="3624087888"/>
                      </a:ext>
                    </a:extLst>
                  </a:tr>
                  <a:tr h="528320"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Target material</a:t>
                          </a:r>
                        </a:p>
                      </a:txBody>
                      <a:tcPr marL="121920" marR="121920" marT="60960" marB="6096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Liq. Hg, W, Liq. Li, etc.</a:t>
                          </a:r>
                        </a:p>
                      </a:txBody>
                      <a:tcPr marL="121920" marR="121920" marT="60960" marB="6096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graphite</a:t>
                          </a:r>
                        </a:p>
                      </a:txBody>
                      <a:tcPr marL="121920" marR="121920" marT="60960" marB="6096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TBD</a:t>
                          </a:r>
                        </a:p>
                      </a:txBody>
                      <a:tcPr marL="121920" marR="121920" marT="60960" marB="60960"/>
                    </a:tc>
                    <a:extLst>
                      <a:ext uri="{0D108BD9-81ED-4DB2-BD59-A6C34878D82A}">
                        <a16:rowId xmlns:a16="http://schemas.microsoft.com/office/drawing/2014/main" val="62141270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6B7DB296-AE3D-4C9A-09C3-CD6425C81130}"/>
              </a:ext>
            </a:extLst>
          </p:cNvPr>
          <p:cNvSpPr/>
          <p:nvPr/>
        </p:nvSpPr>
        <p:spPr>
          <a:xfrm>
            <a:off x="10471691" y="2152066"/>
            <a:ext cx="1720309" cy="398272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B149ED3-A8BD-C98A-6DC0-C5675FE69F86}"/>
              </a:ext>
            </a:extLst>
          </p:cNvPr>
          <p:cNvSpPr txBox="1"/>
          <p:nvPr/>
        </p:nvSpPr>
        <p:spPr>
          <a:xfrm>
            <a:off x="8427083" y="1251688"/>
            <a:ext cx="3764917" cy="738664"/>
          </a:xfrm>
          <a:prstGeom prst="rect">
            <a:avLst/>
          </a:prstGeom>
          <a:solidFill>
            <a:schemeClr val="bg1"/>
          </a:solidFill>
          <a:ln w="317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Need to design a target capable of withstanding such an exceptionally high thermal shock</a:t>
            </a:r>
          </a:p>
        </p:txBody>
      </p:sp>
      <p:sp>
        <p:nvSpPr>
          <p:cNvPr id="29" name="Content Placeholder 1">
            <a:extLst>
              <a:ext uri="{FF2B5EF4-FFF2-40B4-BE49-F238E27FC236}">
                <a16:creationId xmlns:a16="http://schemas.microsoft.com/office/drawing/2014/main" id="{097F575E-10BA-A064-B86E-3B1B96731D9E}"/>
              </a:ext>
            </a:extLst>
          </p:cNvPr>
          <p:cNvSpPr txBox="1">
            <a:spLocks/>
          </p:cNvSpPr>
          <p:nvPr/>
        </p:nvSpPr>
        <p:spPr>
          <a:xfrm>
            <a:off x="174395" y="3462778"/>
            <a:ext cx="5472157" cy="3041436"/>
          </a:xfrm>
          <a:prstGeom prst="rect">
            <a:avLst/>
          </a:prstGeom>
          <a:solidFill>
            <a:schemeClr val="bg1"/>
          </a:solidFill>
        </p:spPr>
        <p:txBody>
          <a:bodyPr lIns="0" tIns="0" rIns="0" bIns="0"/>
          <a:lstStyle>
            <a:lvl1pPr marL="227013" indent="-227013" algn="l" defTabSz="457200" rtl="0" eaLnBrk="1" fontAlgn="base" hangingPunct="1">
              <a:spcBef>
                <a:spcPts val="984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4350" marR="0" indent="-231775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tabLst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0100" marR="0" indent="-227013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7438" marR="0" indent="-230188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Helvetica" panose="020B0604020202020204" pitchFamily="34" charset="0"/>
              <a:buChar char="–"/>
              <a:tabLst/>
              <a:defRPr sz="1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3188" marR="0" indent="-233363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spcAft>
                <a:spcPts val="400"/>
              </a:spcAft>
              <a:buNone/>
            </a:pPr>
            <a:r>
              <a:rPr lang="en-US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Need to be explored: 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800" dirty="0"/>
              <a:t>New materials (graphite, liquid lead, tungsten powder)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800" dirty="0"/>
              <a:t>New forms: wheels, rolling balls, fibers, </a:t>
            </a:r>
            <a:r>
              <a:rPr lang="en-US" sz="1800" dirty="0" err="1"/>
              <a:t>etc</a:t>
            </a:r>
            <a:endParaRPr lang="en-US" sz="1800" dirty="0"/>
          </a:p>
          <a:p>
            <a:pPr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800" dirty="0"/>
              <a:t>Similar issues with horns, baffles, windows, </a:t>
            </a:r>
            <a:r>
              <a:rPr lang="en-US" sz="1800" dirty="0" err="1"/>
              <a:t>etc</a:t>
            </a:r>
            <a:endParaRPr lang="en-US" sz="1800" dirty="0"/>
          </a:p>
          <a:p>
            <a:pPr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800" dirty="0"/>
              <a:t>Modeling and simulation tools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800" dirty="0"/>
              <a:t>Dedicated facilities for irradiation studies, pion yield measurements, target survivability/lifetime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6593D7C-E0A7-25B0-01DC-566AA3436AC3}"/>
              </a:ext>
            </a:extLst>
          </p:cNvPr>
          <p:cNvGrpSpPr>
            <a:grpSpLocks noChangeAspect="1"/>
          </p:cNvGrpSpPr>
          <p:nvPr/>
        </p:nvGrpSpPr>
        <p:grpSpPr>
          <a:xfrm>
            <a:off x="9040271" y="148700"/>
            <a:ext cx="3196152" cy="1135480"/>
            <a:chOff x="222250" y="902024"/>
            <a:chExt cx="3882541" cy="1379327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0714B355-C2BD-B5CC-550B-ACBD5CBC5C7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2250" y="1001191"/>
              <a:ext cx="3663227" cy="1280160"/>
            </a:xfrm>
            <a:prstGeom prst="rect">
              <a:avLst/>
            </a:prstGeom>
            <a:effectLst/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A0FAC8A-B118-1F09-3250-E67CF81B29D4}"/>
                </a:ext>
              </a:extLst>
            </p:cNvPr>
            <p:cNvSpPr txBox="1"/>
            <p:nvPr/>
          </p:nvSpPr>
          <p:spPr>
            <a:xfrm>
              <a:off x="260518" y="902024"/>
              <a:ext cx="3844273" cy="3864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67" dirty="0"/>
                <a:t>Metal rod exploded by beam impact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436592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ADCFE69-860C-19AF-CAEC-35DB6E368D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6333" y="1297489"/>
            <a:ext cx="8463022" cy="2360111"/>
          </a:xfrm>
        </p:spPr>
        <p:txBody>
          <a:bodyPr>
            <a:normAutofit/>
          </a:bodyPr>
          <a:lstStyle/>
          <a:p>
            <a:pPr marL="0" indent="0">
              <a:spcBef>
                <a:spcPts val="400"/>
              </a:spcBef>
              <a:spcAft>
                <a:spcPts val="400"/>
              </a:spcAft>
              <a:buNone/>
            </a:pPr>
            <a:r>
              <a:rPr lang="en-US" sz="1800" b="1" dirty="0"/>
              <a:t>FCC-</a:t>
            </a:r>
            <a:r>
              <a:rPr lang="en-US" sz="1800" b="1" dirty="0" err="1"/>
              <a:t>hh</a:t>
            </a:r>
            <a:r>
              <a:rPr lang="en-US" sz="1800" b="1" dirty="0"/>
              <a:t> &amp; muon collider require beyond state-of-the-art magnet technology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600" dirty="0"/>
              <a:t>High field dipoles – up to 17 T (and perhaps 20 – 24 T)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600" dirty="0"/>
              <a:t>Large aperture with fields up to 13 T (or more)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600" dirty="0"/>
              <a:t>(Very) fast ramping magnets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600" dirty="0"/>
              <a:t>Large aperture, high field solenoids (&gt; 30 T)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600" dirty="0"/>
              <a:t>Large aperture interaction region quadrupoles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endParaRPr lang="en-US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D404D3D-8604-053B-7130-2952AE562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933" y="413344"/>
            <a:ext cx="11582400" cy="427877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Magnet Technology R&amp;D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0E9922-CBCA-0C7C-0E87-C45C8CC048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27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343BCBE-D2D6-5DAD-20AC-64F2363F29A4}"/>
              </a:ext>
            </a:extLst>
          </p:cNvPr>
          <p:cNvSpPr txBox="1"/>
          <p:nvPr/>
        </p:nvSpPr>
        <p:spPr>
          <a:xfrm>
            <a:off x="5301711" y="2264528"/>
            <a:ext cx="2926440" cy="10363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380990" indent="-380990" defTabSz="457189" hangingPunct="0">
              <a:buFont typeface="Wingdings" pitchFamily="2" charset="2"/>
              <a:buChar char="§"/>
            </a:pPr>
            <a:r>
              <a:rPr lang="en-US" sz="1600" dirty="0">
                <a:solidFill>
                  <a:srgbClr val="004C97"/>
                </a:solidFill>
                <a:latin typeface="Helvetica" pitchFamily="2" charset="0"/>
                <a:sym typeface="Calibri"/>
              </a:rPr>
              <a:t>High radiation environment</a:t>
            </a:r>
          </a:p>
          <a:p>
            <a:pPr marL="990575" lvl="1" indent="-380990" defTabSz="457189" hangingPunct="0">
              <a:buFont typeface="Courier New" panose="02070309020205020404" pitchFamily="49" charset="0"/>
              <a:buChar char="o"/>
            </a:pPr>
            <a:r>
              <a:rPr lang="en-US" sz="1467" dirty="0">
                <a:solidFill>
                  <a:srgbClr val="004C97"/>
                </a:solidFill>
                <a:latin typeface="Helvetica" pitchFamily="2" charset="0"/>
              </a:rPr>
              <a:t>Radiation Damage</a:t>
            </a:r>
          </a:p>
          <a:p>
            <a:pPr marL="990575" lvl="1" indent="-380990" defTabSz="457189" hangingPunct="0">
              <a:buFont typeface="Courier New" panose="02070309020205020404" pitchFamily="49" charset="0"/>
              <a:buChar char="o"/>
            </a:pPr>
            <a:r>
              <a:rPr lang="en-US" sz="1467" dirty="0">
                <a:solidFill>
                  <a:srgbClr val="004C97"/>
                </a:solidFill>
                <a:latin typeface="Helvetica" pitchFamily="2" charset="0"/>
                <a:sym typeface="Calibri"/>
              </a:rPr>
              <a:t>Heat deposition</a:t>
            </a:r>
          </a:p>
          <a:p>
            <a:pPr marL="380990" indent="-380990" defTabSz="457189" hangingPunct="0">
              <a:buFont typeface="Wingdings" pitchFamily="2" charset="2"/>
              <a:buChar char="§"/>
            </a:pPr>
            <a:r>
              <a:rPr lang="en-US" sz="1600" dirty="0">
                <a:solidFill>
                  <a:srgbClr val="004C97"/>
                </a:solidFill>
                <a:latin typeface="Helvetica" pitchFamily="2" charset="0"/>
                <a:sym typeface="Calibri"/>
              </a:rPr>
              <a:t>Manage stress</a:t>
            </a:r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2E6D0112-2C5A-5748-60EA-AF882D8815AA}"/>
              </a:ext>
            </a:extLst>
          </p:cNvPr>
          <p:cNvSpPr/>
          <p:nvPr/>
        </p:nvSpPr>
        <p:spPr>
          <a:xfrm>
            <a:off x="4983451" y="2295042"/>
            <a:ext cx="237641" cy="975281"/>
          </a:xfrm>
          <a:prstGeom prst="rightBrac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4278702-1951-FB7B-4F93-39157A2265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264" b="12430"/>
          <a:stretch/>
        </p:blipFill>
        <p:spPr>
          <a:xfrm>
            <a:off x="7383681" y="4191000"/>
            <a:ext cx="4732119" cy="254364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1" name="Picture 10" descr="A picture containing chart&#10;&#10;Description automatically generated">
            <a:extLst>
              <a:ext uri="{FF2B5EF4-FFF2-40B4-BE49-F238E27FC236}">
                <a16:creationId xmlns:a16="http://schemas.microsoft.com/office/drawing/2014/main" id="{16DABF83-2119-7C87-CDE2-3819910CB44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58200" y="76200"/>
            <a:ext cx="3644047" cy="3868203"/>
          </a:xfrm>
          <a:prstGeom prst="rect">
            <a:avLst/>
          </a:prstGeom>
        </p:spPr>
      </p:pic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789CF20C-FDB5-3CAE-7E42-1A1E865D6D91}"/>
              </a:ext>
            </a:extLst>
          </p:cNvPr>
          <p:cNvSpPr txBox="1">
            <a:spLocks/>
          </p:cNvSpPr>
          <p:nvPr/>
        </p:nvSpPr>
        <p:spPr>
          <a:xfrm>
            <a:off x="381000" y="3400543"/>
            <a:ext cx="6834516" cy="2942973"/>
          </a:xfrm>
          <a:prstGeom prst="rect">
            <a:avLst/>
          </a:prstGeom>
        </p:spPr>
        <p:txBody>
          <a:bodyPr lIns="0" tIns="0" rIns="0" bIns="0"/>
          <a:lstStyle>
            <a:lvl1pPr marL="227013" indent="-227013" algn="l" defTabSz="457200" rtl="0" eaLnBrk="1" fontAlgn="base" hangingPunct="1">
              <a:spcBef>
                <a:spcPts val="984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4350" marR="0" indent="-231775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tabLst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0100" marR="0" indent="-227013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7438" marR="0" indent="-230188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Helvetica" panose="020B0604020202020204" pitchFamily="34" charset="0"/>
              <a:buChar char="–"/>
              <a:tabLst/>
              <a:defRPr sz="1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3188" marR="0" indent="-233363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spcAft>
                <a:spcPts val="400"/>
              </a:spcAft>
              <a:buNone/>
            </a:pPr>
            <a:r>
              <a:rPr lang="en-US" sz="1800" b="1" dirty="0"/>
              <a:t>Conductor ultimately determines magnet performance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dirty="0"/>
              <a:t>Six different technological superconductors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dirty="0"/>
              <a:t>Low Temperature Superconductors (LTS)</a:t>
            </a:r>
          </a:p>
          <a:p>
            <a:pPr lvl="1">
              <a:spcBef>
                <a:spcPts val="400"/>
              </a:spcBef>
              <a:spcAft>
                <a:spcPts val="400"/>
              </a:spcAft>
              <a:buFont typeface="Courier New" panose="02070309020205020404" pitchFamily="49" charset="0"/>
              <a:buChar char="o"/>
            </a:pPr>
            <a:r>
              <a:rPr lang="en-US" sz="1467" dirty="0" err="1"/>
              <a:t>NbTi</a:t>
            </a:r>
            <a:r>
              <a:rPr lang="en-US" sz="1467" dirty="0"/>
              <a:t>, </a:t>
            </a:r>
            <a:r>
              <a:rPr lang="en-US" sz="1467" b="1" dirty="0"/>
              <a:t>Nb</a:t>
            </a:r>
            <a:r>
              <a:rPr lang="en-US" sz="1467" b="1" baseline="-25000" dirty="0"/>
              <a:t>3</a:t>
            </a:r>
            <a:r>
              <a:rPr lang="en-US" sz="1467" b="1" dirty="0"/>
              <a:t>Sn</a:t>
            </a:r>
            <a:r>
              <a:rPr lang="en-US" sz="1467" dirty="0"/>
              <a:t>, MgB</a:t>
            </a:r>
            <a:r>
              <a:rPr lang="en-US" sz="1467" baseline="-25000" dirty="0"/>
              <a:t>2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dirty="0"/>
              <a:t>High Temperature Superconductors (HTS), also high field</a:t>
            </a:r>
          </a:p>
          <a:p>
            <a:pPr lvl="1">
              <a:spcBef>
                <a:spcPts val="400"/>
              </a:spcBef>
              <a:spcAft>
                <a:spcPts val="400"/>
              </a:spcAft>
              <a:buFont typeface="Courier New" panose="02070309020205020404" pitchFamily="49" charset="0"/>
              <a:buChar char="o"/>
            </a:pPr>
            <a:r>
              <a:rPr lang="en-US" sz="1467" dirty="0"/>
              <a:t>Bi</a:t>
            </a:r>
            <a:r>
              <a:rPr lang="en-US" sz="1467" baseline="-25000" dirty="0"/>
              <a:t>2</a:t>
            </a:r>
            <a:r>
              <a:rPr lang="en-US" sz="1467" dirty="0"/>
              <a:t>Sr</a:t>
            </a:r>
            <a:r>
              <a:rPr lang="en-US" sz="1467" baseline="-25000" dirty="0"/>
              <a:t>2</a:t>
            </a:r>
            <a:r>
              <a:rPr lang="en-US" sz="1467" dirty="0"/>
              <a:t>CaCu</a:t>
            </a:r>
            <a:r>
              <a:rPr lang="en-US" sz="1467" baseline="-25000" dirty="0"/>
              <a:t>2</a:t>
            </a:r>
            <a:r>
              <a:rPr lang="en-US" sz="1467" dirty="0"/>
              <a:t>O</a:t>
            </a:r>
            <a:r>
              <a:rPr lang="en-US" sz="1467" baseline="-25000" dirty="0"/>
              <a:t>8</a:t>
            </a:r>
            <a:r>
              <a:rPr lang="en-US" sz="1467" dirty="0"/>
              <a:t> (</a:t>
            </a:r>
            <a:r>
              <a:rPr lang="en-US" sz="1467" b="1" dirty="0"/>
              <a:t>Bi-2212</a:t>
            </a:r>
            <a:r>
              <a:rPr lang="en-US" sz="1467" dirty="0"/>
              <a:t> or BSCCO), Bi</a:t>
            </a:r>
            <a:r>
              <a:rPr lang="en-US" sz="1467" baseline="-25000" dirty="0"/>
              <a:t>2</a:t>
            </a:r>
            <a:r>
              <a:rPr lang="en-US" sz="1467" dirty="0"/>
              <a:t>Sr</a:t>
            </a:r>
            <a:r>
              <a:rPr lang="en-US" sz="1467" baseline="-25000" dirty="0"/>
              <a:t>2</a:t>
            </a:r>
            <a:r>
              <a:rPr lang="en-US" sz="1467" dirty="0"/>
              <a:t>Ca</a:t>
            </a:r>
            <a:r>
              <a:rPr lang="en-US" sz="1467" baseline="-25000" dirty="0"/>
              <a:t>2</a:t>
            </a:r>
            <a:r>
              <a:rPr lang="en-US" sz="1467" dirty="0"/>
              <a:t>Cu</a:t>
            </a:r>
            <a:r>
              <a:rPr lang="en-US" sz="1467" baseline="-25000" dirty="0"/>
              <a:t>3</a:t>
            </a:r>
            <a:r>
              <a:rPr lang="en-US" sz="1467" dirty="0"/>
              <a:t>O</a:t>
            </a:r>
            <a:r>
              <a:rPr lang="en-US" sz="1467" baseline="-25000" dirty="0"/>
              <a:t>10</a:t>
            </a:r>
            <a:r>
              <a:rPr lang="en-US" sz="1467" dirty="0"/>
              <a:t> (Bi-2223), rare-earth Ba</a:t>
            </a:r>
            <a:r>
              <a:rPr lang="en-US" sz="1467" baseline="-25000" dirty="0"/>
              <a:t>2</a:t>
            </a:r>
            <a:r>
              <a:rPr lang="en-US" sz="1467" dirty="0"/>
              <a:t>Cu3O</a:t>
            </a:r>
            <a:r>
              <a:rPr lang="en-US" sz="1467" baseline="-25000" dirty="0"/>
              <a:t>7</a:t>
            </a:r>
            <a:r>
              <a:rPr lang="en-US" sz="1467" dirty="0"/>
              <a:t> (</a:t>
            </a:r>
            <a:r>
              <a:rPr lang="en-US" sz="1467" b="1" dirty="0" err="1"/>
              <a:t>ReBCO</a:t>
            </a:r>
            <a:r>
              <a:rPr lang="en-US" sz="1467" dirty="0"/>
              <a:t>)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dirty="0"/>
              <a:t>Plus, a new family of iron-based superconductors (IBS), not yet commercially available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4334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ADCFE69-860C-19AF-CAEC-35DB6E368D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638" y="1284838"/>
            <a:ext cx="7023125" cy="4288324"/>
          </a:xfrm>
        </p:spPr>
        <p:txBody>
          <a:bodyPr/>
          <a:lstStyle/>
          <a:p>
            <a:pPr marL="0" indent="0">
              <a:spcBef>
                <a:spcPts val="400"/>
              </a:spcBef>
              <a:spcAft>
                <a:spcPts val="400"/>
              </a:spcAft>
              <a:buNone/>
            </a:pPr>
            <a:r>
              <a:rPr lang="en-US" sz="1867" b="1" dirty="0"/>
              <a:t>Three RF technology R&amp;D thrusts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Superconducting RF (SRF) technology </a:t>
            </a:r>
            <a:r>
              <a:rPr lang="en-US" sz="1600" dirty="0"/>
              <a:t>will be used in all colliders that we discuss in this presentation. FCC-</a:t>
            </a:r>
            <a:r>
              <a:rPr lang="en-US" sz="1600" dirty="0" err="1"/>
              <a:t>ee</a:t>
            </a:r>
            <a:r>
              <a:rPr lang="en-US" sz="1600" dirty="0"/>
              <a:t>, ILC, and muon collider will have very large installations. Improving SRF cavity performance is critical.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600" dirty="0"/>
              <a:t>High-gradient 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normal conducting RF – </a:t>
            </a:r>
            <a:r>
              <a:rPr lang="en-US" sz="1600" dirty="0"/>
              <a:t>incl. C3 technology and operating RF in high magnetic fields as part of the muon ionization cooling channel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High-efficiency RF sources </a:t>
            </a:r>
            <a:r>
              <a:rPr lang="en-US" sz="1600" dirty="0"/>
              <a:t>(FCC-</a:t>
            </a:r>
            <a:r>
              <a:rPr lang="en-US" sz="1600" dirty="0" err="1"/>
              <a:t>ee</a:t>
            </a:r>
            <a:r>
              <a:rPr lang="en-US" sz="1600" dirty="0"/>
              <a:t>, ILC) to reduce overall AC power consumption of the machine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endParaRPr lang="en-US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D404D3D-8604-053B-7130-2952AE562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333" y="468340"/>
            <a:ext cx="11582400" cy="427877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RF Technology R&amp;D Thrusts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0E9922-CBCA-0C7C-0E87-C45C8CC048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49FFF1E-2327-F552-7957-56A97AF7E676}"/>
              </a:ext>
            </a:extLst>
          </p:cNvPr>
          <p:cNvGrpSpPr/>
          <p:nvPr/>
        </p:nvGrpSpPr>
        <p:grpSpPr>
          <a:xfrm>
            <a:off x="7018613" y="1241146"/>
            <a:ext cx="4868586" cy="3593760"/>
            <a:chOff x="5263959" y="630424"/>
            <a:chExt cx="3651439" cy="2695320"/>
          </a:xfrm>
        </p:grpSpPr>
        <p:pic>
          <p:nvPicPr>
            <p:cNvPr id="7" name="Content Placeholder 6">
              <a:extLst>
                <a:ext uri="{FF2B5EF4-FFF2-40B4-BE49-F238E27FC236}">
                  <a16:creationId xmlns:a16="http://schemas.microsoft.com/office/drawing/2014/main" id="{F3E5B5DA-A525-5B73-2281-0566635F7E9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-114" r="-2149"/>
            <a:stretch/>
          </p:blipFill>
          <p:spPr>
            <a:xfrm>
              <a:off x="5263959" y="851913"/>
              <a:ext cx="3012624" cy="2473831"/>
            </a:xfrm>
            <a:prstGeom prst="rect">
              <a:avLst/>
            </a:prstGeom>
          </p:spPr>
        </p:pic>
        <p:sp>
          <p:nvSpPr>
            <p:cNvPr id="9" name="Up Arrow 8">
              <a:extLst>
                <a:ext uri="{FF2B5EF4-FFF2-40B4-BE49-F238E27FC236}">
                  <a16:creationId xmlns:a16="http://schemas.microsoft.com/office/drawing/2014/main" id="{7CDBF3EC-2DF6-9874-5E7B-9E7488A3F578}"/>
                </a:ext>
              </a:extLst>
            </p:cNvPr>
            <p:cNvSpPr/>
            <p:nvPr/>
          </p:nvSpPr>
          <p:spPr>
            <a:xfrm>
              <a:off x="6884364" y="1395689"/>
              <a:ext cx="162440" cy="261610"/>
            </a:xfrm>
            <a:prstGeom prst="upArrow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EA23CAE4-CD2C-F03E-88A2-3C76E9675C51}"/>
                    </a:ext>
                  </a:extLst>
                </p:cNvPr>
                <p:cNvSpPr txBox="1"/>
                <p:nvPr/>
              </p:nvSpPr>
              <p:spPr>
                <a:xfrm>
                  <a:off x="6400799" y="948941"/>
                  <a:ext cx="2080352" cy="3924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>
                      <a:solidFill>
                        <a:srgbClr val="50504E"/>
                      </a:solidFill>
                    </a:rPr>
                    <a:t>Increase </a:t>
                  </a:r>
                  <a14:m>
                    <m:oMath xmlns:m="http://schemas.openxmlformats.org/officeDocument/2006/math">
                      <m:r>
                        <a:rPr lang="en-US" sz="1400" i="1" dirty="0">
                          <a:solidFill>
                            <a:srgbClr val="50504E"/>
                          </a:solidFill>
                          <a:latin typeface="Cambria Math" panose="02040503050406030204" pitchFamily="18" charset="0"/>
                        </a:rPr>
                        <m:t>𝑄</m:t>
                      </m:r>
                    </m:oMath>
                  </a14:m>
                  <a:r>
                    <a:rPr lang="en-US" sz="1400" dirty="0">
                      <a:solidFill>
                        <a:srgbClr val="50504E"/>
                      </a:solidFill>
                    </a:rPr>
                    <a:t> → reduce </a:t>
                  </a:r>
                </a:p>
                <a:p>
                  <a:r>
                    <a:rPr lang="en-US" sz="1400" dirty="0">
                      <a:solidFill>
                        <a:srgbClr val="50504E"/>
                      </a:solidFill>
                    </a:rPr>
                    <a:t>cryogenic load</a:t>
                  </a:r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EA23CAE4-CD2C-F03E-88A2-3C76E9675C5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00799" y="948941"/>
                  <a:ext cx="2080352" cy="392415"/>
                </a:xfrm>
                <a:prstGeom prst="rect">
                  <a:avLst/>
                </a:prstGeom>
                <a:blipFill>
                  <a:blip r:embed="rId3"/>
                  <a:stretch>
                    <a:fillRect l="-659" t="-1163" b="-11628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CF26FF89-3AF2-8832-35BC-CAC1243BDC98}"/>
                    </a:ext>
                  </a:extLst>
                </p:cNvPr>
                <p:cNvSpPr txBox="1"/>
                <p:nvPr/>
              </p:nvSpPr>
              <p:spPr>
                <a:xfrm>
                  <a:off x="8229229" y="1526494"/>
                  <a:ext cx="686169" cy="83845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333" dirty="0">
                      <a:solidFill>
                        <a:srgbClr val="50504E"/>
                      </a:solidFill>
                    </a:rPr>
                    <a:t>Improve </a:t>
                  </a:r>
                  <a14:m>
                    <m:oMath xmlns:m="http://schemas.openxmlformats.org/officeDocument/2006/math">
                      <m:r>
                        <a:rPr lang="en-US" sz="1333" i="1" dirty="0">
                          <a:solidFill>
                            <a:srgbClr val="50504E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1333" i="1" baseline="-25000" dirty="0" err="1">
                          <a:solidFill>
                            <a:srgbClr val="50504E"/>
                          </a:solidFill>
                          <a:latin typeface="Cambria Math" panose="02040503050406030204" pitchFamily="18" charset="0"/>
                        </a:rPr>
                        <m:t>𝑎𝑐𝑐</m:t>
                      </m:r>
                    </m:oMath>
                  </a14:m>
                  <a:r>
                    <a:rPr lang="en-US" sz="1333" dirty="0">
                      <a:solidFill>
                        <a:srgbClr val="50504E"/>
                      </a:solidFill>
                    </a:rPr>
                    <a:t> → decrease accelerator length</a:t>
                  </a: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CF26FF89-3AF2-8832-35BC-CAC1243BDC9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29229" y="1526494"/>
                  <a:ext cx="686169" cy="838451"/>
                </a:xfrm>
                <a:prstGeom prst="rect">
                  <a:avLst/>
                </a:prstGeom>
                <a:blipFill>
                  <a:blip r:embed="rId4"/>
                  <a:stretch>
                    <a:fillRect t="-1093" r="-4667" b="-4918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434DCEC-1A91-4A5A-5BE4-A41674D659F2}"/>
                </a:ext>
              </a:extLst>
            </p:cNvPr>
            <p:cNvSpPr txBox="1"/>
            <p:nvPr/>
          </p:nvSpPr>
          <p:spPr>
            <a:xfrm>
              <a:off x="5629918" y="630424"/>
              <a:ext cx="1995114" cy="2385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67" b="1" dirty="0">
                  <a:solidFill>
                    <a:srgbClr val="50504E"/>
                  </a:solidFill>
                </a:rPr>
                <a:t>Typical ILC cavity at </a:t>
              </a:r>
              <a:r>
                <a:rPr lang="en-US" sz="1467" b="1" i="1" dirty="0">
                  <a:solidFill>
                    <a:srgbClr val="50504E"/>
                  </a:solidFill>
                </a:rPr>
                <a:t>T</a:t>
              </a:r>
              <a:r>
                <a:rPr lang="en-US" sz="1467" b="1" dirty="0">
                  <a:solidFill>
                    <a:srgbClr val="50504E"/>
                  </a:solidFill>
                </a:rPr>
                <a:t> = 2 K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1365898B-141F-78F5-E530-527FE896D082}"/>
                    </a:ext>
                  </a:extLst>
                </p:cNvPr>
                <p:cNvSpPr txBox="1"/>
                <p:nvPr/>
              </p:nvSpPr>
              <p:spPr>
                <a:xfrm>
                  <a:off x="6029419" y="2036896"/>
                  <a:ext cx="1709891" cy="5715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dirty="0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 dirty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000" i="1" dirty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𝑐𝑎𝑣</m:t>
                            </m:r>
                          </m:sub>
                        </m:sSub>
                        <m:r>
                          <a:rPr lang="en-US" sz="2000" i="1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2000" i="1" dirty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000" i="1" dirty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sz="2000" i="1" dirty="0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2000" i="1" dirty="0">
                                            <a:solidFill>
                                              <a:schemeClr val="accent6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i="1" dirty="0">
                                            <a:solidFill>
                                              <a:schemeClr val="accent6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en-US" sz="2000" i="1" dirty="0">
                                            <a:solidFill>
                                              <a:schemeClr val="accent6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𝑎𝑐𝑐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2000" i="1" dirty="0">
                                            <a:solidFill>
                                              <a:schemeClr val="accent6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i="1" dirty="0">
                                            <a:solidFill>
                                              <a:schemeClr val="accent6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𝐿</m:t>
                                        </m:r>
                                      </m:e>
                                      <m:sub>
                                        <m:r>
                                          <a:rPr lang="en-US" sz="2000" i="1" dirty="0">
                                            <a:solidFill>
                                              <a:schemeClr val="accent6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𝑐𝑎𝑣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en-US" sz="2000" i="1" dirty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f>
                              <m:fPr>
                                <m:type m:val="lin"/>
                                <m:ctrlPr>
                                  <a:rPr lang="en-US" sz="2000" i="1" dirty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b="0" i="1" dirty="0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2000" i="1" dirty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num>
                              <m:den>
                                <m:r>
                                  <a:rPr lang="en-US" sz="2000" i="1" dirty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  <m:r>
                                  <a:rPr lang="en-US" sz="2000" b="0" i="1" dirty="0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den>
                            </m:f>
                            <m:r>
                              <a:rPr lang="en-US" sz="2000" i="1" dirty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sSub>
                              <m:sSubPr>
                                <m:ctrlPr>
                                  <a:rPr lang="en-US" sz="2000" i="1" dirty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 dirty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sz="2000" i="1" dirty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 sz="2000" i="1" baseline="-2500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1365898B-141F-78F5-E530-527FE896D08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29419" y="2036896"/>
                  <a:ext cx="1709891" cy="571599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9" name="Up Arrow 18">
              <a:extLst>
                <a:ext uri="{FF2B5EF4-FFF2-40B4-BE49-F238E27FC236}">
                  <a16:creationId xmlns:a16="http://schemas.microsoft.com/office/drawing/2014/main" id="{10FB6E60-D104-5104-0F03-443A8E4F891F}"/>
                </a:ext>
              </a:extLst>
            </p:cNvPr>
            <p:cNvSpPr/>
            <p:nvPr/>
          </p:nvSpPr>
          <p:spPr>
            <a:xfrm rot="5400000">
              <a:off x="7926930" y="1610774"/>
              <a:ext cx="162440" cy="261610"/>
            </a:xfrm>
            <a:prstGeom prst="upArrow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3AF255B9-11BD-E417-952D-9DB7A12D8016}"/>
                    </a:ext>
                  </a:extLst>
                </p:cNvPr>
                <p:cNvSpPr txBox="1"/>
                <p:nvPr/>
              </p:nvSpPr>
              <p:spPr>
                <a:xfrm>
                  <a:off x="6669922" y="2639432"/>
                  <a:ext cx="1436419" cy="31556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1067" i="1" dirty="0">
                          <a:solidFill>
                            <a:srgbClr val="50504E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sz="1067" i="1" dirty="0">
                          <a:solidFill>
                            <a:srgbClr val="50504E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1067" i="1" dirty="0">
                          <a:solidFill>
                            <a:srgbClr val="50504E"/>
                          </a:solidFill>
                          <a:latin typeface="Cambria Math" panose="02040503050406030204" pitchFamily="18" charset="0"/>
                        </a:rPr>
                        <m:t>𝑄</m:t>
                      </m:r>
                    </m:oMath>
                  </a14:m>
                  <a:r>
                    <a:rPr lang="en-US" sz="1067" dirty="0">
                      <a:solidFill>
                        <a:srgbClr val="50504E"/>
                      </a:solidFill>
                    </a:rPr>
                    <a:t> is a geometric parameter</a:t>
                  </a:r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3AF255B9-11BD-E417-952D-9DB7A12D801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69922" y="2639432"/>
                  <a:ext cx="1436419" cy="315567"/>
                </a:xfrm>
                <a:prstGeom prst="rect">
                  <a:avLst/>
                </a:prstGeom>
                <a:blipFill>
                  <a:blip r:embed="rId6"/>
                  <a:stretch>
                    <a:fillRect b="-7246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BA112427-EA52-FAA6-F44A-66980C9616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600" y="3661819"/>
            <a:ext cx="4457733" cy="3009922"/>
          </a:xfrm>
          <a:prstGeom prst="rect">
            <a:avLst/>
          </a:prstGeom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5FC5619-F863-5A50-FA0F-89D00446D457}"/>
              </a:ext>
            </a:extLst>
          </p:cNvPr>
          <p:cNvSpPr txBox="1"/>
          <p:nvPr/>
        </p:nvSpPr>
        <p:spPr>
          <a:xfrm>
            <a:off x="5693685" y="4907350"/>
            <a:ext cx="6225809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From the decadal NC conducting RF structure</a:t>
            </a:r>
          </a:p>
          <a:p>
            <a:r>
              <a:rPr lang="en-US" sz="2000" dirty="0"/>
              <a:t>and RF source 10-year roadmap (2017):</a:t>
            </a:r>
          </a:p>
          <a:p>
            <a:r>
              <a:rPr lang="en-US" sz="2000" dirty="0">
                <a:solidFill>
                  <a:srgbClr val="0033CC"/>
                </a:solidFill>
              </a:rPr>
              <a:t>RF source cost including modulators in $ per peak KW vs. efficiency for mature RF source technologies</a:t>
            </a:r>
            <a:r>
              <a:rPr lang="en-US" sz="2000" dirty="0"/>
              <a:t>.</a:t>
            </a:r>
          </a:p>
          <a:p>
            <a:endParaRPr lang="en-US" sz="2000" dirty="0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39631224-47CB-DA48-8B87-1758FB504984}"/>
              </a:ext>
            </a:extLst>
          </p:cNvPr>
          <p:cNvSpPr/>
          <p:nvPr/>
        </p:nvSpPr>
        <p:spPr>
          <a:xfrm>
            <a:off x="7174763" y="2090924"/>
            <a:ext cx="216587" cy="576076"/>
          </a:xfrm>
          <a:prstGeom prst="righ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row: Left 15">
            <a:extLst>
              <a:ext uri="{FF2B5EF4-FFF2-40B4-BE49-F238E27FC236}">
                <a16:creationId xmlns:a16="http://schemas.microsoft.com/office/drawing/2014/main" id="{A6704266-FC3B-1C67-1A33-E7F912A07371}"/>
              </a:ext>
            </a:extLst>
          </p:cNvPr>
          <p:cNvSpPr/>
          <p:nvPr/>
        </p:nvSpPr>
        <p:spPr>
          <a:xfrm>
            <a:off x="5163711" y="4982661"/>
            <a:ext cx="423646" cy="1131724"/>
          </a:xfrm>
          <a:prstGeom prst="lef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936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123F86-2DA5-1327-A6D7-6D262C0A17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0FC29D4-AD6D-993B-6162-AC295F9DFD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822" y="166399"/>
            <a:ext cx="11281778" cy="6525202"/>
          </a:xfrm>
          <a:prstGeom prst="rect">
            <a:avLst/>
          </a:prstGeom>
        </p:spPr>
      </p:pic>
      <p:pic>
        <p:nvPicPr>
          <p:cNvPr id="7" name="Picture 6" descr="A logo with a blue circle&#10;&#10;Description automatically generated">
            <a:extLst>
              <a:ext uri="{FF2B5EF4-FFF2-40B4-BE49-F238E27FC236}">
                <a16:creationId xmlns:a16="http://schemas.microsoft.com/office/drawing/2014/main" id="{C19A4FB3-638E-6153-03FF-6F1C7354F6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7671"/>
            <a:ext cx="1568195" cy="99252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FB8D56B-663A-A306-C1AF-79C2D433D4EE}"/>
              </a:ext>
            </a:extLst>
          </p:cNvPr>
          <p:cNvSpPr txBox="1"/>
          <p:nvPr/>
        </p:nvSpPr>
        <p:spPr>
          <a:xfrm rot="16200000">
            <a:off x="8920056" y="2902612"/>
            <a:ext cx="61745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effectLst/>
              </a:rPr>
              <a:t>Thomas </a:t>
            </a:r>
            <a:r>
              <a:rPr lang="en-US" dirty="0" err="1">
                <a:effectLst/>
              </a:rPr>
              <a:t>Roser</a:t>
            </a:r>
            <a:r>
              <a:rPr lang="en-US" dirty="0">
                <a:effectLst/>
              </a:rPr>
              <a:t> </a:t>
            </a:r>
            <a:r>
              <a:rPr lang="en-US" i="1" dirty="0">
                <a:effectLst/>
              </a:rPr>
              <a:t>et al</a:t>
            </a:r>
            <a:r>
              <a:rPr lang="en-US" dirty="0">
                <a:effectLst/>
              </a:rPr>
              <a:t> 2023 </a:t>
            </a:r>
            <a:r>
              <a:rPr lang="en-US" i="1" dirty="0">
                <a:effectLst/>
              </a:rPr>
              <a:t>JINST</a:t>
            </a:r>
            <a:r>
              <a:rPr lang="en-US" dirty="0">
                <a:effectLst/>
              </a:rPr>
              <a:t> </a:t>
            </a:r>
            <a:r>
              <a:rPr lang="en-US" b="1" dirty="0">
                <a:effectLst/>
              </a:rPr>
              <a:t>18</a:t>
            </a:r>
            <a:r>
              <a:rPr lang="en-US" dirty="0">
                <a:effectLst/>
              </a:rPr>
              <a:t> P05018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716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P5 Recommendations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CF713B-F3FF-89C0-6988-9238E3D9A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ED1A7-FB98-43FD-AA3D-E7C3EC56B298}" type="slidenum">
              <a:rPr lang="en-US" smtClean="0"/>
              <a:t>4</a:t>
            </a:fld>
            <a:endParaRPr lang="en-US"/>
          </a:p>
        </p:txBody>
      </p:sp>
      <p:sp>
        <p:nvSpPr>
          <p:cNvPr id="9" name="Content Placeholder 12">
            <a:extLst>
              <a:ext uri="{FF2B5EF4-FFF2-40B4-BE49-F238E27FC236}">
                <a16:creationId xmlns:a16="http://schemas.microsoft.com/office/drawing/2014/main" id="{781D406C-0901-02A5-1E9D-0F6127F8D7B4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228600" y="1371600"/>
            <a:ext cx="11963400" cy="5555367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</a:ln>
          <a:effectLst>
            <a:outerShdw blurRad="50800" dist="50800" dir="5400000" algn="ctr" rotWithShape="0">
              <a:schemeClr val="bg1">
                <a:lumMod val="50000"/>
              </a:schemeClr>
            </a:outerShdw>
            <a:softEdge rad="38100"/>
          </a:effectLst>
        </p:spPr>
        <p:txBody>
          <a:bodyPr wrap="square" lIns="121920" tIns="121920" rIns="121920" bIns="121920">
            <a:spAutoFit/>
          </a:bodyPr>
          <a:lstStyle>
            <a:lvl1pPr marL="227013" indent="-227013" algn="l" defTabSz="457200" rtl="0" eaLnBrk="1" fontAlgn="base" hangingPunct="1">
              <a:spcBef>
                <a:spcPts val="984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4350" marR="0" indent="-231775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tabLst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0100" marR="0" indent="-227013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7438" marR="0" indent="-230188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Helvetica" panose="020B0604020202020204" pitchFamily="34" charset="0"/>
              <a:buChar char="–"/>
              <a:tabLst/>
              <a:defRPr sz="1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3188" marR="0" indent="-233363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§"/>
            </a:pPr>
            <a:r>
              <a:rPr lang="en-US" sz="2400" b="1" dirty="0">
                <a:solidFill>
                  <a:schemeClr val="tx2"/>
                </a:solidFill>
              </a:rPr>
              <a:t>Recommendation 2c: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/>
              <a:t>An </a:t>
            </a:r>
            <a:r>
              <a:rPr lang="en-US" sz="2400" b="1" dirty="0">
                <a:solidFill>
                  <a:srgbClr val="FF0000"/>
                </a:solidFill>
              </a:rPr>
              <a:t>off-shore Higgs factory</a:t>
            </a:r>
            <a:r>
              <a:rPr lang="en-US" sz="2400" dirty="0"/>
              <a:t>, realized in collaboration with international partners, in order to reveal the secrets of the Higgs boson. The current designs of </a:t>
            </a:r>
            <a:r>
              <a:rPr lang="en-US" sz="2400" b="1" dirty="0">
                <a:solidFill>
                  <a:srgbClr val="FF0000"/>
                </a:solidFill>
              </a:rPr>
              <a:t>FCC-</a:t>
            </a:r>
            <a:r>
              <a:rPr lang="en-US" sz="2400" b="1" dirty="0" err="1">
                <a:solidFill>
                  <a:srgbClr val="FF0000"/>
                </a:solidFill>
              </a:rPr>
              <a:t>ee</a:t>
            </a:r>
            <a:r>
              <a:rPr lang="en-US" sz="2400" dirty="0"/>
              <a:t> and </a:t>
            </a:r>
            <a:r>
              <a:rPr lang="en-US" sz="2400" b="1" dirty="0">
                <a:solidFill>
                  <a:srgbClr val="FF0000"/>
                </a:solidFill>
              </a:rPr>
              <a:t>ILC</a:t>
            </a:r>
            <a:r>
              <a:rPr lang="en-US" sz="2400" dirty="0"/>
              <a:t> meet our scientific requirements. </a:t>
            </a:r>
            <a:r>
              <a:rPr lang="en-US" sz="2400" b="1" dirty="0"/>
              <a:t>The US should actively engage in feasibility and design studies</a:t>
            </a:r>
            <a:r>
              <a:rPr lang="en-US" sz="2400" dirty="0"/>
              <a:t>. […]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>
                <a:solidFill>
                  <a:schemeClr val="tx2"/>
                </a:solidFill>
              </a:rPr>
              <a:t>Recommendation 4a: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/>
              <a:t>Support </a:t>
            </a:r>
            <a:r>
              <a:rPr lang="en-US" sz="2400" b="1" dirty="0">
                <a:solidFill>
                  <a:srgbClr val="FF0000"/>
                </a:solidFill>
              </a:rPr>
              <a:t>vigorous R&amp;D toward a cost-effective 10 </a:t>
            </a:r>
            <a:r>
              <a:rPr lang="en-US" sz="2400" b="1" dirty="0" err="1">
                <a:solidFill>
                  <a:srgbClr val="FF0000"/>
                </a:solidFill>
              </a:rPr>
              <a:t>TeV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en-US" sz="2400" b="1" dirty="0" err="1">
                <a:solidFill>
                  <a:srgbClr val="FF0000"/>
                </a:solidFill>
              </a:rPr>
              <a:t>pCM</a:t>
            </a:r>
            <a:r>
              <a:rPr lang="en-US" sz="2400" b="1" dirty="0">
                <a:solidFill>
                  <a:srgbClr val="FF0000"/>
                </a:solidFill>
              </a:rPr>
              <a:t> collider </a:t>
            </a:r>
            <a:r>
              <a:rPr lang="en-US" sz="2400" dirty="0"/>
              <a:t>based on </a:t>
            </a:r>
            <a:r>
              <a:rPr lang="en-US" sz="2400" b="1" dirty="0"/>
              <a:t>proton</a:t>
            </a:r>
            <a:r>
              <a:rPr lang="en-US" sz="2400" dirty="0"/>
              <a:t>, </a:t>
            </a:r>
            <a:r>
              <a:rPr lang="en-US" sz="2400" b="1" dirty="0"/>
              <a:t>muon</a:t>
            </a:r>
            <a:r>
              <a:rPr lang="en-US" sz="2400" dirty="0"/>
              <a:t>, or </a:t>
            </a:r>
            <a:r>
              <a:rPr lang="en-US" sz="2400" b="1" dirty="0"/>
              <a:t>possible </a:t>
            </a:r>
            <a:r>
              <a:rPr lang="en-US" sz="2400" b="1" dirty="0" err="1"/>
              <a:t>wakefield</a:t>
            </a:r>
            <a:r>
              <a:rPr lang="en-US" sz="2400" b="1" dirty="0"/>
              <a:t> technologies</a:t>
            </a:r>
            <a:r>
              <a:rPr lang="en-US" sz="2400" dirty="0"/>
              <a:t>, including an evaluation of options for US siting of such a machine, with a goal of being ready to build </a:t>
            </a:r>
            <a:r>
              <a:rPr lang="en-US" sz="2400" b="1" dirty="0"/>
              <a:t>major test facilities and demonstrator facilities within the next 10 years </a:t>
            </a:r>
            <a:r>
              <a:rPr lang="en-US" sz="2400" dirty="0"/>
              <a:t>[…]</a:t>
            </a:r>
          </a:p>
          <a:p>
            <a:pPr marL="0" indent="0">
              <a:buNone/>
            </a:pPr>
            <a:endParaRPr lang="en-US" sz="1800" dirty="0"/>
          </a:p>
          <a:p>
            <a:pPr>
              <a:buFont typeface="Wingdings" pitchFamily="2" charset="2"/>
              <a:buChar char="§"/>
            </a:pPr>
            <a:r>
              <a:rPr lang="en-US" sz="2000" dirty="0"/>
              <a:t>Wakefield concepts for a collider are in the early stages of development. A critical next step is the delivery of an end-to-end design concept, including cost scales, with self-consistent parameters throughout. This will provide an important yardstick against which to measure progress with this emerging technology path.</a:t>
            </a:r>
          </a:p>
        </p:txBody>
      </p:sp>
    </p:spTree>
    <p:extLst>
      <p:ext uri="{BB962C8B-B14F-4D97-AF65-F5344CB8AC3E}">
        <p14:creationId xmlns:p14="http://schemas.microsoft.com/office/powerpoint/2010/main" val="3345827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6A05C22-BD45-23D9-ED09-388DEB1A94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491091"/>
            <a:ext cx="8991600" cy="427877"/>
          </a:xfrm>
        </p:spPr>
        <p:txBody>
          <a:bodyPr>
            <a:no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P5 Area Recommendations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27D7A0-A362-04BC-6E82-A13FB8482C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9A1DA12-427D-B77A-914C-CE220929F4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9672304"/>
              </p:ext>
            </p:extLst>
          </p:nvPr>
        </p:nvGraphicFramePr>
        <p:xfrm>
          <a:off x="457200" y="1647900"/>
          <a:ext cx="10058400" cy="3499283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4456642">
                  <a:extLst>
                    <a:ext uri="{9D8B030D-6E8A-4147-A177-3AD203B41FA5}">
                      <a16:colId xmlns:a16="http://schemas.microsoft.com/office/drawing/2014/main" val="3847661995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3123551675"/>
                    </a:ext>
                  </a:extLst>
                </a:gridCol>
                <a:gridCol w="2858558">
                  <a:extLst>
                    <a:ext uri="{9D8B030D-6E8A-4147-A177-3AD203B41FA5}">
                      <a16:colId xmlns:a16="http://schemas.microsoft.com/office/drawing/2014/main" val="3633780597"/>
                    </a:ext>
                  </a:extLst>
                </a:gridCol>
              </a:tblGrid>
              <a:tr h="1424126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/>
                        <a:t>Now</a:t>
                      </a:r>
                    </a:p>
                    <a:p>
                      <a:pPr algn="ctr"/>
                      <a:r>
                        <a:rPr lang="en-US" sz="3200" dirty="0"/>
                        <a:t>(FY23 $)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/>
                        <a:t>P5 </a:t>
                      </a:r>
                      <a:r>
                        <a:rPr lang="en-US" sz="3200" dirty="0" err="1"/>
                        <a:t>recomm</a:t>
                      </a:r>
                      <a:r>
                        <a:rPr lang="en-US" sz="320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6038813"/>
                  </a:ext>
                </a:extLst>
              </a:tr>
              <a:tr h="691719">
                <a:tc>
                  <a:txBody>
                    <a:bodyPr/>
                    <a:lstStyle/>
                    <a:p>
                      <a:r>
                        <a:rPr lang="en-US" sz="2800" i="1" dirty="0">
                          <a:solidFill>
                            <a:srgbClr val="1B13C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General Accelerator R&amp;D </a:t>
                      </a:r>
                      <a:r>
                        <a:rPr lang="en-US" sz="2800" dirty="0">
                          <a:solidFill>
                            <a:srgbClr val="1B13C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~50M$/</a:t>
                      </a:r>
                      <a:r>
                        <a:rPr lang="en-US" sz="2800" dirty="0" err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yr</a:t>
                      </a:r>
                      <a:endParaRPr lang="en-US" sz="28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+10 M$/</a:t>
                      </a:r>
                      <a:r>
                        <a:rPr lang="en-US" sz="2800" dirty="0" err="1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yr</a:t>
                      </a:r>
                      <a:endParaRPr lang="en-US" sz="280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1246722"/>
                  </a:ext>
                </a:extLst>
              </a:tr>
              <a:tr h="691719">
                <a:tc>
                  <a:txBody>
                    <a:bodyPr/>
                    <a:lstStyle/>
                    <a:p>
                      <a:r>
                        <a:rPr lang="en-US" sz="2800" i="1" dirty="0">
                          <a:solidFill>
                            <a:srgbClr val="1B13C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Targeted Collider R&amp;D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 M$/</a:t>
                      </a:r>
                      <a:r>
                        <a:rPr lang="en-US" sz="2800" dirty="0" err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yr</a:t>
                      </a:r>
                      <a:endParaRPr lang="en-US" sz="28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+35 M$/</a:t>
                      </a:r>
                      <a:r>
                        <a:rPr lang="en-US" sz="2800" dirty="0" err="1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yr</a:t>
                      </a:r>
                      <a:endParaRPr lang="en-US" sz="280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3210863"/>
                  </a:ext>
                </a:extLst>
              </a:tr>
              <a:tr h="691719">
                <a:tc>
                  <a:txBody>
                    <a:bodyPr/>
                    <a:lstStyle/>
                    <a:p>
                      <a:r>
                        <a:rPr lang="en-US" sz="2800" i="1" dirty="0">
                          <a:solidFill>
                            <a:srgbClr val="1B13C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FNAL </a:t>
                      </a:r>
                      <a:r>
                        <a:rPr lang="en-US" sz="2800" i="1" dirty="0" err="1">
                          <a:solidFill>
                            <a:srgbClr val="1B13C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Accel.Complex</a:t>
                      </a:r>
                      <a:r>
                        <a:rPr lang="en-US" sz="2800" i="1" dirty="0">
                          <a:solidFill>
                            <a:srgbClr val="1B13C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Plan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 M$/</a:t>
                      </a:r>
                      <a:r>
                        <a:rPr lang="en-US" sz="2800" dirty="0" err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yr</a:t>
                      </a:r>
                      <a:endParaRPr lang="en-US" sz="28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+10 M$/</a:t>
                      </a:r>
                      <a:r>
                        <a:rPr lang="en-US" sz="2800" dirty="0" err="1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yr</a:t>
                      </a:r>
                      <a:endParaRPr lang="en-US" sz="280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769183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C6784334-C668-F43F-D332-505E331D6F24}"/>
              </a:ext>
            </a:extLst>
          </p:cNvPr>
          <p:cNvSpPr txBox="1"/>
          <p:nvPr/>
        </p:nvSpPr>
        <p:spPr>
          <a:xfrm>
            <a:off x="609600" y="5341203"/>
            <a:ext cx="111633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7030A0"/>
                </a:solidFill>
              </a:rPr>
              <a:t>* Note: in addition, Accelerator Test Facilities are supported at ~40M$/</a:t>
            </a:r>
            <a:r>
              <a:rPr lang="en-US" sz="2400" dirty="0" err="1">
                <a:solidFill>
                  <a:srgbClr val="7030A0"/>
                </a:solidFill>
              </a:rPr>
              <a:t>yr</a:t>
            </a:r>
            <a:r>
              <a:rPr lang="en-US" sz="2400" dirty="0">
                <a:solidFill>
                  <a:srgbClr val="7030A0"/>
                </a:solidFill>
              </a:rPr>
              <a:t> – these   are of great relevance for R&amp;D and projects (</a:t>
            </a:r>
            <a:r>
              <a:rPr lang="en-US" sz="2400" dirty="0" err="1">
                <a:solidFill>
                  <a:srgbClr val="7030A0"/>
                </a:solidFill>
              </a:rPr>
              <a:t>eg</a:t>
            </a:r>
            <a:r>
              <a:rPr lang="en-US" sz="2400" dirty="0">
                <a:solidFill>
                  <a:srgbClr val="7030A0"/>
                </a:solidFill>
              </a:rPr>
              <a:t> tests and pre-project R&amp;D)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3BB04660-7333-1E0B-108C-50900E9A90E8}"/>
              </a:ext>
            </a:extLst>
          </p:cNvPr>
          <p:cNvSpPr/>
          <p:nvPr/>
        </p:nvSpPr>
        <p:spPr>
          <a:xfrm>
            <a:off x="10541000" y="3124200"/>
            <a:ext cx="381000" cy="1981200"/>
          </a:xfrm>
          <a:prstGeom prst="rightBrace">
            <a:avLst>
              <a:gd name="adj1" fmla="val 36904"/>
              <a:gd name="adj2" fmla="val 50000"/>
            </a:avLst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15967C-2CB0-5A0B-E328-B0A39EB547DC}"/>
              </a:ext>
            </a:extLst>
          </p:cNvPr>
          <p:cNvSpPr txBox="1"/>
          <p:nvPr/>
        </p:nvSpPr>
        <p:spPr>
          <a:xfrm>
            <a:off x="10998200" y="3307140"/>
            <a:ext cx="124906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 1B$</a:t>
            </a:r>
          </a:p>
          <a:p>
            <a:r>
              <a:rPr lang="en-US" dirty="0">
                <a:solidFill>
                  <a:srgbClr val="002060"/>
                </a:solidFill>
              </a:rPr>
              <a:t>combined </a:t>
            </a:r>
          </a:p>
          <a:p>
            <a:r>
              <a:rPr lang="en-US" dirty="0">
                <a:solidFill>
                  <a:srgbClr val="002060"/>
                </a:solidFill>
              </a:rPr>
              <a:t>over </a:t>
            </a:r>
          </a:p>
          <a:p>
            <a:r>
              <a:rPr lang="en-US" dirty="0">
                <a:solidFill>
                  <a:srgbClr val="002060"/>
                </a:solidFill>
              </a:rPr>
              <a:t>the next </a:t>
            </a:r>
          </a:p>
          <a:p>
            <a:r>
              <a:rPr lang="en-US" dirty="0">
                <a:solidFill>
                  <a:srgbClr val="002060"/>
                </a:solidFill>
              </a:rPr>
              <a:t>decade</a:t>
            </a:r>
          </a:p>
        </p:txBody>
      </p:sp>
    </p:spTree>
    <p:extLst>
      <p:ext uri="{BB962C8B-B14F-4D97-AF65-F5344CB8AC3E}">
        <p14:creationId xmlns:p14="http://schemas.microsoft.com/office/powerpoint/2010/main" val="467004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Accelerator R&amp;D in the US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CF713B-F3FF-89C0-6988-9238E3D9A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ED1A7-FB98-43FD-AA3D-E7C3EC56B298}" type="slidenum">
              <a:rPr lang="en-US" smtClean="0"/>
              <a:t>6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192F136-AA6B-0944-8292-E95A972E7C12}"/>
              </a:ext>
            </a:extLst>
          </p:cNvPr>
          <p:cNvSpPr txBox="1"/>
          <p:nvPr/>
        </p:nvSpPr>
        <p:spPr>
          <a:xfrm>
            <a:off x="414211" y="1325077"/>
            <a:ext cx="11612153" cy="5386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A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General</a:t>
            </a:r>
            <a:r>
              <a:rPr lang="en-US" sz="3200" b="1" dirty="0">
                <a:solidFill>
                  <a:srgbClr val="A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Accelerator R&amp;D (GARD, OHEP program):</a:t>
            </a:r>
          </a:p>
          <a:p>
            <a:r>
              <a:rPr lang="en-US" sz="2800" i="1" dirty="0">
                <a:solidFill>
                  <a:srgbClr val="0033CC"/>
                </a:solidFill>
              </a:rPr>
              <a:t>Supports ~30 university grants and 7 DOE national labs</a:t>
            </a:r>
            <a:endParaRPr lang="en-US" sz="2800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Advanced Accelerator Concepts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Superconducting Magnets and Materials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RF Accelerator Technology (NC and SC)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Accelerator and Beam Physics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Particle Sources and Targets</a:t>
            </a:r>
          </a:p>
          <a:p>
            <a:r>
              <a:rPr lang="en-US" sz="2800" i="1" dirty="0">
                <a:solidFill>
                  <a:srgbClr val="002060"/>
                </a:solidFill>
              </a:rPr>
              <a:t>Very successful in the past: Nb3Sn magnets </a:t>
            </a:r>
            <a:r>
              <a:rPr lang="en-US" sz="2800" i="1" dirty="0">
                <a:solidFill>
                  <a:srgbClr val="002060"/>
                </a:solidFill>
                <a:sym typeface="Wingdings" panose="05000000000000000000" pitchFamily="2" charset="2"/>
              </a:rPr>
              <a:t> LARP  HL-LHC, </a:t>
            </a:r>
            <a:r>
              <a:rPr lang="en-US" sz="2800" i="1" dirty="0" err="1">
                <a:solidFill>
                  <a:srgbClr val="002060"/>
                </a:solidFill>
                <a:sym typeface="Wingdings" panose="05000000000000000000" pitchFamily="2" charset="2"/>
              </a:rPr>
              <a:t>etc</a:t>
            </a:r>
            <a:endParaRPr lang="en-US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000" dirty="0"/>
          </a:p>
          <a:p>
            <a:r>
              <a:rPr lang="en-US" sz="3200" b="1" u="sng" dirty="0">
                <a:solidFill>
                  <a:srgbClr val="A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Targeted</a:t>
            </a:r>
            <a:r>
              <a:rPr lang="en-US" sz="3200" b="1" dirty="0">
                <a:solidFill>
                  <a:srgbClr val="A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Accelerator R&amp;D </a:t>
            </a:r>
            <a:r>
              <a:rPr lang="en-US" sz="2800" b="1" dirty="0">
                <a:solidFill>
                  <a:srgbClr val="A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(to be </a:t>
            </a:r>
            <a:r>
              <a:rPr lang="en-US" sz="2800" b="1" dirty="0" err="1">
                <a:solidFill>
                  <a:srgbClr val="A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org’d</a:t>
            </a:r>
            <a:r>
              <a:rPr lang="en-US" sz="2800" b="1" dirty="0">
                <a:solidFill>
                  <a:srgbClr val="A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see May’24 HEPAP mtg</a:t>
            </a:r>
            <a:r>
              <a:rPr lang="en-US" sz="2800" dirty="0">
                <a:solidFill>
                  <a:srgbClr val="A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r>
              <a:rPr lang="en-US" sz="2800" dirty="0"/>
              <a:t>   </a:t>
            </a:r>
            <a:r>
              <a:rPr lang="en-US" sz="2800" i="1" dirty="0">
                <a:solidFill>
                  <a:srgbClr val="0033CC"/>
                </a:solidFill>
              </a:rPr>
              <a:t>More focused; certain </a:t>
            </a:r>
            <a:r>
              <a:rPr lang="en-US" sz="2800" i="1" u="sng" dirty="0">
                <a:solidFill>
                  <a:srgbClr val="0033CC"/>
                </a:solidFill>
              </a:rPr>
              <a:t>timeline</a:t>
            </a:r>
            <a:r>
              <a:rPr lang="en-US" sz="2800" i="1" dirty="0">
                <a:solidFill>
                  <a:srgbClr val="0033CC"/>
                </a:solidFill>
              </a:rPr>
              <a:t>… used to exist (ILC, LARP, MAP)</a:t>
            </a:r>
          </a:p>
          <a:p>
            <a:r>
              <a:rPr lang="en-US" sz="2800" dirty="0"/>
              <a:t>  </a:t>
            </a:r>
            <a:endParaRPr lang="en-US" sz="2800" dirty="0">
              <a:solidFill>
                <a:srgbClr val="A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F97785-3BB8-E904-B58A-BC62ECBC67C1}"/>
              </a:ext>
            </a:extLst>
          </p:cNvPr>
          <p:cNvSpPr txBox="1"/>
          <p:nvPr/>
        </p:nvSpPr>
        <p:spPr>
          <a:xfrm>
            <a:off x="7620000" y="2438400"/>
            <a:ext cx="4431764" cy="18158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relevance are (smaller) programs/support from other offices: NP, BES, FES, ASCR, NSF…</a:t>
            </a:r>
          </a:p>
        </p:txBody>
      </p:sp>
    </p:spTree>
    <p:extLst>
      <p:ext uri="{BB962C8B-B14F-4D97-AF65-F5344CB8AC3E}">
        <p14:creationId xmlns:p14="http://schemas.microsoft.com/office/powerpoint/2010/main" val="3693572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D404D3D-8604-053B-7130-2952AE562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522026"/>
            <a:ext cx="11582400" cy="427877"/>
          </a:xfrm>
        </p:spPr>
        <p:txBody>
          <a:bodyPr>
            <a:no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Scale &amp; Timeline for HEP colliders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3ECB19F-BA9D-2A32-1DC3-F9555ED1936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609" t="66840" r="64157" b="15542"/>
          <a:stretch/>
        </p:blipFill>
        <p:spPr>
          <a:xfrm>
            <a:off x="6921643" y="2288812"/>
            <a:ext cx="1409701" cy="1086848"/>
          </a:xfrm>
          <a:prstGeom prst="rect">
            <a:avLst/>
          </a:prstGeom>
          <a:ln>
            <a:noFill/>
          </a:ln>
        </p:spPr>
      </p:pic>
      <p:pic>
        <p:nvPicPr>
          <p:cNvPr id="40" name="Picture 39" descr="Diagram, radar chart&#10;&#10;Description automatically generated">
            <a:extLst>
              <a:ext uri="{FF2B5EF4-FFF2-40B4-BE49-F238E27FC236}">
                <a16:creationId xmlns:a16="http://schemas.microsoft.com/office/drawing/2014/main" id="{E8B8320C-0FCA-870E-2316-6900C0934F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8043" y="1508652"/>
            <a:ext cx="3324504" cy="2695544"/>
          </a:xfrm>
          <a:prstGeom prst="rect">
            <a:avLst/>
          </a:prstGeom>
        </p:spPr>
      </p:pic>
      <p:grpSp>
        <p:nvGrpSpPr>
          <p:cNvPr id="66" name="Group 65">
            <a:extLst>
              <a:ext uri="{FF2B5EF4-FFF2-40B4-BE49-F238E27FC236}">
                <a16:creationId xmlns:a16="http://schemas.microsoft.com/office/drawing/2014/main" id="{917D1F97-8252-8E43-C837-DA752ED2C12F}"/>
              </a:ext>
            </a:extLst>
          </p:cNvPr>
          <p:cNvGrpSpPr/>
          <p:nvPr/>
        </p:nvGrpSpPr>
        <p:grpSpPr>
          <a:xfrm>
            <a:off x="7607561" y="3795686"/>
            <a:ext cx="836908" cy="289013"/>
            <a:chOff x="7165040" y="3510583"/>
            <a:chExt cx="627681" cy="216760"/>
          </a:xfrm>
        </p:grpSpPr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4E3C8C9A-C76B-5456-077B-82CEA64E36F5}"/>
                </a:ext>
              </a:extLst>
            </p:cNvPr>
            <p:cNvCxnSpPr>
              <a:cxnSpLocks/>
            </p:cNvCxnSpPr>
            <p:nvPr/>
          </p:nvCxnSpPr>
          <p:spPr>
            <a:xfrm>
              <a:off x="7165040" y="3727343"/>
              <a:ext cx="627681" cy="0"/>
            </a:xfrm>
            <a:prstGeom prst="line">
              <a:avLst/>
            </a:prstGeom>
            <a:ln w="25400">
              <a:headEnd type="triangle" w="med" len="med"/>
              <a:tailEnd type="triangle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DA6D0D88-689B-374A-9FDC-D4511C587ACE}"/>
                </a:ext>
              </a:extLst>
            </p:cNvPr>
            <p:cNvSpPr txBox="1"/>
            <p:nvPr/>
          </p:nvSpPr>
          <p:spPr>
            <a:xfrm>
              <a:off x="7262075" y="3510583"/>
              <a:ext cx="428242" cy="1924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67" b="1" dirty="0">
                  <a:solidFill>
                    <a:schemeClr val="accent6">
                      <a:lumMod val="50000"/>
                    </a:schemeClr>
                  </a:solidFill>
                  <a:latin typeface="Helvetica" pitchFamily="2" charset="0"/>
                </a:rPr>
                <a:t>10 km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4E157BF-858B-21E7-7988-0911BF7015A7}"/>
              </a:ext>
            </a:extLst>
          </p:cNvPr>
          <p:cNvGrpSpPr/>
          <p:nvPr/>
        </p:nvGrpSpPr>
        <p:grpSpPr>
          <a:xfrm>
            <a:off x="3645455" y="1508652"/>
            <a:ext cx="3207031" cy="2758548"/>
            <a:chOff x="104590" y="906155"/>
            <a:chExt cx="2405273" cy="2068911"/>
          </a:xfrm>
        </p:grpSpPr>
        <p:pic>
          <p:nvPicPr>
            <p:cNvPr id="20" name="Picture 2">
              <a:extLst>
                <a:ext uri="{FF2B5EF4-FFF2-40B4-BE49-F238E27FC236}">
                  <a16:creationId xmlns:a16="http://schemas.microsoft.com/office/drawing/2014/main" id="{9BB6F8E6-B1B2-0202-A59B-E725309F76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590" y="906155"/>
              <a:ext cx="2405273" cy="20689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AED2E833-7614-0813-9F6C-518B442A1801}"/>
                </a:ext>
              </a:extLst>
            </p:cNvPr>
            <p:cNvSpPr txBox="1"/>
            <p:nvPr/>
          </p:nvSpPr>
          <p:spPr>
            <a:xfrm>
              <a:off x="1050837" y="1490169"/>
              <a:ext cx="496771" cy="1924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67" b="1" dirty="0">
                  <a:solidFill>
                    <a:schemeClr val="accent6">
                      <a:lumMod val="50000"/>
                    </a:schemeClr>
                  </a:solidFill>
                  <a:latin typeface="Helvetica" pitchFamily="2" charset="0"/>
                </a:rPr>
                <a:t>FCC-</a:t>
              </a:r>
              <a:r>
                <a:rPr lang="en-US" sz="1067" b="1" dirty="0" err="1">
                  <a:solidFill>
                    <a:schemeClr val="accent6">
                      <a:lumMod val="50000"/>
                    </a:schemeClr>
                  </a:solidFill>
                  <a:latin typeface="Helvetica" pitchFamily="2" charset="0"/>
                </a:rPr>
                <a:t>ee</a:t>
              </a:r>
              <a:endParaRPr lang="en-US" sz="1067" b="1" dirty="0">
                <a:solidFill>
                  <a:schemeClr val="accent6">
                    <a:lumMod val="50000"/>
                  </a:schemeClr>
                </a:solidFill>
                <a:latin typeface="Helvetica" pitchFamily="2" charset="0"/>
              </a:endParaRPr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5052A945-55AE-A6A1-754D-5616C25F5A12}"/>
              </a:ext>
            </a:extLst>
          </p:cNvPr>
          <p:cNvSpPr txBox="1"/>
          <p:nvPr/>
        </p:nvSpPr>
        <p:spPr>
          <a:xfrm>
            <a:off x="10047458" y="2224334"/>
            <a:ext cx="678391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67" b="1" dirty="0">
                <a:solidFill>
                  <a:schemeClr val="accent6">
                    <a:lumMod val="50000"/>
                  </a:schemeClr>
                </a:solidFill>
                <a:latin typeface="Helvetica" pitchFamily="2" charset="0"/>
              </a:rPr>
              <a:t>FCC-</a:t>
            </a:r>
            <a:r>
              <a:rPr lang="en-US" sz="1067" b="1" dirty="0" err="1">
                <a:solidFill>
                  <a:schemeClr val="accent6">
                    <a:lumMod val="50000"/>
                  </a:schemeClr>
                </a:solidFill>
                <a:latin typeface="Helvetica" pitchFamily="2" charset="0"/>
              </a:rPr>
              <a:t>hh</a:t>
            </a:r>
            <a:endParaRPr lang="en-US" sz="1067" b="1" dirty="0">
              <a:solidFill>
                <a:schemeClr val="accent6">
                  <a:lumMod val="50000"/>
                </a:schemeClr>
              </a:solidFill>
              <a:latin typeface="Helvetica" pitchFamily="2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477834B-F589-A2DC-3E90-DC3842A50F3E}"/>
              </a:ext>
            </a:extLst>
          </p:cNvPr>
          <p:cNvGrpSpPr/>
          <p:nvPr/>
        </p:nvGrpSpPr>
        <p:grpSpPr>
          <a:xfrm>
            <a:off x="417080" y="2264492"/>
            <a:ext cx="3207031" cy="1684490"/>
            <a:chOff x="2544434" y="1442182"/>
            <a:chExt cx="2602532" cy="1350344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2FB4C8B4-9AE1-37BA-107F-9A4FF404992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544434" y="1549904"/>
              <a:ext cx="2602532" cy="1242622"/>
            </a:xfrm>
            <a:prstGeom prst="rect">
              <a:avLst/>
            </a:prstGeom>
          </p:spPr>
        </p:pic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5A765C6C-3EF5-98FC-BB8B-678C4C497B5C}"/>
                </a:ext>
              </a:extLst>
            </p:cNvPr>
            <p:cNvSpPr txBox="1"/>
            <p:nvPr/>
          </p:nvSpPr>
          <p:spPr>
            <a:xfrm>
              <a:off x="3356981" y="1442182"/>
              <a:ext cx="473928" cy="1924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67" b="1" dirty="0">
                  <a:solidFill>
                    <a:schemeClr val="accent6">
                      <a:lumMod val="50000"/>
                    </a:schemeClr>
                  </a:solidFill>
                  <a:latin typeface="Helvetica" pitchFamily="2" charset="0"/>
                </a:rPr>
                <a:t>ILC250</a:t>
              </a:r>
            </a:p>
          </p:txBody>
        </p:sp>
      </p:grpSp>
      <p:graphicFrame>
        <p:nvGraphicFramePr>
          <p:cNvPr id="69" name="Diagram 68">
            <a:extLst>
              <a:ext uri="{FF2B5EF4-FFF2-40B4-BE49-F238E27FC236}">
                <a16:creationId xmlns:a16="http://schemas.microsoft.com/office/drawing/2014/main" id="{A3425377-72F3-F10C-B115-FC1CA47931A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25559027"/>
              </p:ext>
            </p:extLst>
          </p:nvPr>
        </p:nvGraphicFramePr>
        <p:xfrm>
          <a:off x="914400" y="4267200"/>
          <a:ext cx="10766156" cy="19274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70" name="TextBox 69">
            <a:extLst>
              <a:ext uri="{FF2B5EF4-FFF2-40B4-BE49-F238E27FC236}">
                <a16:creationId xmlns:a16="http://schemas.microsoft.com/office/drawing/2014/main" id="{8E3D5895-74FB-5614-4F15-6D6FED951045}"/>
              </a:ext>
            </a:extLst>
          </p:cNvPr>
          <p:cNvSpPr txBox="1"/>
          <p:nvPr/>
        </p:nvSpPr>
        <p:spPr>
          <a:xfrm>
            <a:off x="8969475" y="4684790"/>
            <a:ext cx="9236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latin typeface="Helvetica" pitchFamily="2" charset="0"/>
              </a:rPr>
              <a:t>FCC-</a:t>
            </a:r>
            <a:r>
              <a:rPr lang="en-US" sz="1600" b="1" dirty="0" err="1">
                <a:latin typeface="Helvetica" pitchFamily="2" charset="0"/>
              </a:rPr>
              <a:t>hh</a:t>
            </a:r>
            <a:endParaRPr lang="en-US" sz="1600" b="1" dirty="0">
              <a:latin typeface="Helvetica" pitchFamily="2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1D25BD0-BFFD-806A-7765-9C3AF95EEBB5}"/>
              </a:ext>
            </a:extLst>
          </p:cNvPr>
          <p:cNvSpPr txBox="1"/>
          <p:nvPr/>
        </p:nvSpPr>
        <p:spPr>
          <a:xfrm>
            <a:off x="1314676" y="4419600"/>
            <a:ext cx="10406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latin typeface="Helvetica" pitchFamily="2" charset="0"/>
              </a:rPr>
              <a:t>     CEPC</a:t>
            </a:r>
          </a:p>
          <a:p>
            <a:pPr algn="ctr"/>
            <a:r>
              <a:rPr lang="en-US" sz="1600" b="1" dirty="0">
                <a:latin typeface="Helvetica" pitchFamily="2" charset="0"/>
              </a:rPr>
              <a:t>ILC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71FB0EF-3784-95F2-809D-9EB8A2655B91}"/>
              </a:ext>
            </a:extLst>
          </p:cNvPr>
          <p:cNvSpPr txBox="1"/>
          <p:nvPr/>
        </p:nvSpPr>
        <p:spPr>
          <a:xfrm>
            <a:off x="3200400" y="4420699"/>
            <a:ext cx="32154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Helvetica" pitchFamily="2" charset="0"/>
              </a:rPr>
              <a:t>FCC-</a:t>
            </a:r>
            <a:r>
              <a:rPr lang="en-US" sz="1600" b="1" dirty="0" err="1">
                <a:latin typeface="Helvetica" pitchFamily="2" charset="0"/>
              </a:rPr>
              <a:t>ee</a:t>
            </a:r>
            <a:endParaRPr lang="en-US" sz="1600" b="1" dirty="0">
              <a:latin typeface="Helvetica" pitchFamily="2" charset="0"/>
            </a:endParaRPr>
          </a:p>
          <a:p>
            <a:pPr algn="ctr"/>
            <a:r>
              <a:rPr lang="en-US" sz="1600" b="1" dirty="0">
                <a:latin typeface="Helvetica" pitchFamily="2" charset="0"/>
              </a:rPr>
              <a:t>    Muon Collider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B54C182-D25B-B184-20FE-F9F12D308F5B}"/>
              </a:ext>
            </a:extLst>
          </p:cNvPr>
          <p:cNvSpPr txBox="1"/>
          <p:nvPr/>
        </p:nvSpPr>
        <p:spPr>
          <a:xfrm>
            <a:off x="3291623" y="5808018"/>
            <a:ext cx="6248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Helvetica" pitchFamily="2" charset="0"/>
              </a:rPr>
              <a:t>Possible years to start collider operation – according to proponents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25F962-05E3-C5EF-4D5E-5CC3A5F8F5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93835" y="6457686"/>
            <a:ext cx="552451" cy="247914"/>
          </a:xfrm>
        </p:spPr>
        <p:txBody>
          <a:bodyPr/>
          <a:lstStyle/>
          <a:p>
            <a:pPr>
              <a:defRPr/>
            </a:pPr>
            <a:fld id="{148C009B-CB69-E04A-B9B3-34B26D69E9CF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4719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8ADCFE69-860C-19AF-CAEC-35DB6E368D2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935" y="1380939"/>
                <a:ext cx="5076641" cy="3687041"/>
              </a:xfrm>
            </p:spPr>
            <p:txBody>
              <a:bodyPr>
                <a:normAutofit/>
              </a:bodyPr>
              <a:lstStyle/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en-US" sz="1600" dirty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International Linear Collider </a:t>
                </a:r>
                <a:r>
                  <a:rPr lang="en-US" sz="1600" dirty="0">
                    <a:solidFill>
                      <a:srgbClr val="002060"/>
                    </a:solidFill>
                  </a:rPr>
                  <a:t>(ILC) is an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6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6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6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600" dirty="0">
                    <a:solidFill>
                      <a:srgbClr val="002060"/>
                    </a:solidFill>
                  </a:rPr>
                  <a:t> machine based on </a:t>
                </a:r>
                <a:r>
                  <a:rPr lang="en-US" sz="1600" dirty="0">
                    <a:solidFill>
                      <a:srgbClr val="C8102E"/>
                    </a:solidFill>
                  </a:rPr>
                  <a:t>superconducting RF </a:t>
                </a:r>
                <a:r>
                  <a:rPr lang="en-US" sz="1600" dirty="0" err="1">
                    <a:solidFill>
                      <a:srgbClr val="C8102E"/>
                    </a:solidFill>
                  </a:rPr>
                  <a:t>linac</a:t>
                </a:r>
                <a:r>
                  <a:rPr lang="en-US" sz="1600" dirty="0">
                    <a:solidFill>
                      <a:srgbClr val="C8102E"/>
                    </a:solidFill>
                  </a:rPr>
                  <a:t> technology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en-US" sz="1600" dirty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Accelerating gradient 31.5 MV/m </a:t>
                </a:r>
                <a:r>
                  <a:rPr lang="en-US" sz="1600" dirty="0">
                    <a:solidFill>
                      <a:srgbClr val="002060"/>
                    </a:solidFill>
                  </a:rPr>
                  <a:t>(</a:t>
                </a:r>
                <a:r>
                  <a:rPr lang="en-US" sz="1600" dirty="0" err="1">
                    <a:solidFill>
                      <a:srgbClr val="002060"/>
                    </a:solidFill>
                  </a:rPr>
                  <a:t>ave.</a:t>
                </a:r>
                <a:r>
                  <a:rPr lang="en-US" sz="1600" dirty="0">
                    <a:solidFill>
                      <a:srgbClr val="002060"/>
                    </a:solidFill>
                  </a:rPr>
                  <a:t>)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6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6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sup>
                    </m:sSup>
                  </m:oMath>
                </a14:m>
                <a:endParaRPr lang="en-US" sz="1600" dirty="0">
                  <a:solidFill>
                    <a:srgbClr val="00206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en-US" sz="1600" dirty="0">
                    <a:solidFill>
                      <a:srgbClr val="002060"/>
                    </a:solidFill>
                  </a:rPr>
                  <a:t>~8,000 9-cell cavities in ~900 cryomodules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en-US" sz="1600" dirty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“Shovel-ready” design</a:t>
                </a:r>
                <a:r>
                  <a:rPr lang="en-US" sz="1600" dirty="0">
                    <a:solidFill>
                      <a:srgbClr val="002060"/>
                    </a:solidFill>
                  </a:rPr>
                  <a:t>: TDR (2013) …still no host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en-US" sz="1600" dirty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Energy is upgradeable </a:t>
                </a:r>
                <a:r>
                  <a:rPr lang="en-US" sz="1600" dirty="0">
                    <a:solidFill>
                      <a:srgbClr val="002060"/>
                    </a:solidFill>
                  </a:rPr>
                  <a:t>with conventional Nb SRF technology to 500 GeV and to 1 </a:t>
                </a:r>
                <a:r>
                  <a:rPr lang="en-US" sz="1600" dirty="0" err="1">
                    <a:solidFill>
                      <a:srgbClr val="002060"/>
                    </a:solidFill>
                  </a:rPr>
                  <a:t>TeV</a:t>
                </a:r>
                <a:r>
                  <a:rPr lang="en-US" sz="1600" dirty="0">
                    <a:solidFill>
                      <a:srgbClr val="002060"/>
                    </a:solidFill>
                  </a:rPr>
                  <a:t> (45 MV/m,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6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6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16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sz="16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US" sz="1600" dirty="0">
                    <a:solidFill>
                      <a:srgbClr val="002060"/>
                    </a:solidFill>
                  </a:rPr>
                  <a:t>) or with advanced SRF (traveling wave or Nb</a:t>
                </a:r>
                <a:r>
                  <a:rPr lang="en-US" sz="1600" baseline="-25000" dirty="0">
                    <a:solidFill>
                      <a:srgbClr val="002060"/>
                    </a:solidFill>
                  </a:rPr>
                  <a:t>3</a:t>
                </a:r>
                <a:r>
                  <a:rPr lang="en-US" sz="1600" dirty="0">
                    <a:solidFill>
                      <a:srgbClr val="002060"/>
                    </a:solidFill>
                  </a:rPr>
                  <a:t>Sn)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en-US" sz="1600" dirty="0">
                    <a:solidFill>
                      <a:srgbClr val="002060"/>
                    </a:solidFill>
                  </a:rPr>
                  <a:t>The </a:t>
                </a:r>
                <a:r>
                  <a:rPr lang="en-US" sz="1600" dirty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first SRF cryomodule </a:t>
                </a:r>
                <a:r>
                  <a:rPr lang="en-US" sz="1600" dirty="0">
                    <a:solidFill>
                      <a:srgbClr val="002060"/>
                    </a:solidFill>
                  </a:rPr>
                  <a:t>(full ILC specifications) operation with beam was demonstrated </a:t>
                </a:r>
                <a:r>
                  <a:rPr lang="en-US" sz="1600" dirty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at FAST (Fermilab) in 2018;</a:t>
                </a:r>
                <a:r>
                  <a:rPr lang="en-US" sz="1600" dirty="0">
                    <a:solidFill>
                      <a:srgbClr val="002060"/>
                    </a:solidFill>
                  </a:rPr>
                  <a:t> followed by a KEK test in 2021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8ADCFE69-860C-19AF-CAEC-35DB6E368D2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935" y="1380939"/>
                <a:ext cx="5076641" cy="3687041"/>
              </a:xfrm>
              <a:blipFill>
                <a:blip r:embed="rId2"/>
                <a:stretch>
                  <a:fillRect l="-2401" t="-1987" b="-39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FD404D3D-8604-053B-7130-2952AE562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455" y="485968"/>
            <a:ext cx="11582400" cy="427877"/>
          </a:xfrm>
        </p:spPr>
        <p:txBody>
          <a:bodyPr>
            <a:no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ILC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0E9922-CBCA-0C7C-0E87-C45C8CC048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7" name="グループ化 77">
            <a:extLst>
              <a:ext uri="{FF2B5EF4-FFF2-40B4-BE49-F238E27FC236}">
                <a16:creationId xmlns:a16="http://schemas.microsoft.com/office/drawing/2014/main" id="{3B3ACA60-6C53-D517-466C-C90CC4C768F4}"/>
              </a:ext>
            </a:extLst>
          </p:cNvPr>
          <p:cNvGrpSpPr>
            <a:grpSpLocks noChangeAspect="1"/>
          </p:cNvGrpSpPr>
          <p:nvPr/>
        </p:nvGrpSpPr>
        <p:grpSpPr>
          <a:xfrm>
            <a:off x="4883036" y="91321"/>
            <a:ext cx="7256867" cy="1693228"/>
            <a:chOff x="-6080" y="1021034"/>
            <a:chExt cx="8760152" cy="2401465"/>
          </a:xfrm>
        </p:grpSpPr>
        <p:pic>
          <p:nvPicPr>
            <p:cNvPr id="8" name="図 78">
              <a:extLst>
                <a:ext uri="{FF2B5EF4-FFF2-40B4-BE49-F238E27FC236}">
                  <a16:creationId xmlns:a16="http://schemas.microsoft.com/office/drawing/2014/main" id="{CA854721-389B-110A-2866-C9268173A9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25050"/>
            <a:stretch/>
          </p:blipFill>
          <p:spPr>
            <a:xfrm>
              <a:off x="326596" y="1034102"/>
              <a:ext cx="8427476" cy="2388397"/>
            </a:xfrm>
            <a:prstGeom prst="rect">
              <a:avLst/>
            </a:prstGeom>
          </p:spPr>
        </p:pic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FD083FF9-37A1-85FC-70CB-8BE5897F10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23200" y="2168939"/>
              <a:ext cx="1115716" cy="40748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8" tIns="60953" rIns="121908" bIns="60953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609339"/>
              <a:r>
                <a:rPr lang="en-US" sz="1067" dirty="0">
                  <a:solidFill>
                    <a:prstClr val="black"/>
                  </a:solidFill>
                  <a:ea typeface="Arial Unicode MS" panose="020B0604020202020204" pitchFamily="50" charset="-128"/>
                </a:rPr>
                <a:t>e- Source</a:t>
              </a:r>
              <a:endParaRPr lang="en-GB" sz="1067" dirty="0">
                <a:solidFill>
                  <a:prstClr val="black"/>
                </a:solidFill>
                <a:ea typeface="Arial Unicode MS" panose="020B0604020202020204" pitchFamily="50" charset="-128"/>
              </a:endParaRPr>
            </a:p>
          </p:txBody>
        </p:sp>
        <p:sp>
          <p:nvSpPr>
            <p:cNvPr id="10" name="TextBox 32">
              <a:extLst>
                <a:ext uri="{FF2B5EF4-FFF2-40B4-BE49-F238E27FC236}">
                  <a16:creationId xmlns:a16="http://schemas.microsoft.com/office/drawing/2014/main" id="{BB4F0962-517D-6699-86E0-2A05BC1EF6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87719" y="2864858"/>
              <a:ext cx="1976336" cy="40748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8" tIns="60953" rIns="121908" bIns="60953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609339"/>
              <a:r>
                <a:rPr lang="en-US" sz="1067" dirty="0">
                  <a:solidFill>
                    <a:srgbClr val="000000"/>
                  </a:solidFill>
                  <a:ea typeface="Arial Unicode MS" panose="020B0604020202020204" pitchFamily="50" charset="-128"/>
                </a:rPr>
                <a:t>e+ Main </a:t>
              </a:r>
              <a:r>
                <a:rPr lang="en-US" sz="1067" dirty="0" err="1">
                  <a:solidFill>
                    <a:srgbClr val="000000"/>
                  </a:solidFill>
                  <a:ea typeface="Arial Unicode MS" panose="020B0604020202020204" pitchFamily="50" charset="-128"/>
                </a:rPr>
                <a:t>Liinac</a:t>
              </a:r>
              <a:endParaRPr lang="en-GB" sz="1067" dirty="0">
                <a:solidFill>
                  <a:srgbClr val="000000"/>
                </a:solidFill>
                <a:ea typeface="Arial Unicode MS" panose="020B0604020202020204" pitchFamily="50" charset="-128"/>
              </a:endParaRPr>
            </a:p>
          </p:txBody>
        </p:sp>
        <p:sp>
          <p:nvSpPr>
            <p:cNvPr id="11" name="TextBox 15">
              <a:extLst>
                <a:ext uri="{FF2B5EF4-FFF2-40B4-BE49-F238E27FC236}">
                  <a16:creationId xmlns:a16="http://schemas.microsoft.com/office/drawing/2014/main" id="{F88545BB-25C3-7990-437F-E55AC5127A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59669" y="1596230"/>
              <a:ext cx="1031907" cy="64038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8" tIns="60953" rIns="121908" bIns="60953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609339"/>
              <a:r>
                <a:rPr lang="en-US" sz="1067" dirty="0">
                  <a:solidFill>
                    <a:prstClr val="black"/>
                  </a:solidFill>
                  <a:ea typeface="Arial Unicode MS" panose="020B0604020202020204" pitchFamily="50" charset="-128"/>
                </a:rPr>
                <a:t>e+ Source</a:t>
              </a:r>
              <a:endParaRPr lang="en-GB" sz="1067" dirty="0">
                <a:solidFill>
                  <a:prstClr val="black"/>
                </a:solidFill>
                <a:ea typeface="Arial Unicode MS" panose="020B0604020202020204" pitchFamily="50" charset="-128"/>
              </a:endParaRPr>
            </a:p>
          </p:txBody>
        </p:sp>
        <p:sp>
          <p:nvSpPr>
            <p:cNvPr id="12" name="TextBox 25">
              <a:extLst>
                <a:ext uri="{FF2B5EF4-FFF2-40B4-BE49-F238E27FC236}">
                  <a16:creationId xmlns:a16="http://schemas.microsoft.com/office/drawing/2014/main" id="{3F5FA9C4-5989-8E06-90F5-4605EA8535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89225" y="2039648"/>
              <a:ext cx="2080944" cy="40748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8" tIns="60953" rIns="121908" bIns="60953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609339"/>
              <a:r>
                <a:rPr lang="en-US" sz="1067" dirty="0">
                  <a:solidFill>
                    <a:prstClr val="black"/>
                  </a:solidFill>
                  <a:ea typeface="Arial Unicode MS" panose="020B0604020202020204" pitchFamily="50" charset="-128"/>
                </a:rPr>
                <a:t>e- Main </a:t>
              </a:r>
              <a:r>
                <a:rPr lang="en-US" sz="1067" dirty="0" err="1">
                  <a:solidFill>
                    <a:prstClr val="black"/>
                  </a:solidFill>
                  <a:ea typeface="Arial Unicode MS" panose="020B0604020202020204" pitchFamily="50" charset="-128"/>
                </a:rPr>
                <a:t>Linac</a:t>
              </a:r>
              <a:endParaRPr lang="en-GB" sz="1067" dirty="0">
                <a:solidFill>
                  <a:prstClr val="black"/>
                </a:solidFill>
                <a:ea typeface="Arial Unicode MS" panose="020B0604020202020204" pitchFamily="50" charset="-128"/>
              </a:endParaRPr>
            </a:p>
          </p:txBody>
        </p:sp>
        <p:sp>
          <p:nvSpPr>
            <p:cNvPr id="13" name="TextBox 6">
              <a:extLst>
                <a:ext uri="{FF2B5EF4-FFF2-40B4-BE49-F238E27FC236}">
                  <a16:creationId xmlns:a16="http://schemas.microsoft.com/office/drawing/2014/main" id="{5A3987F9-7886-AC65-D1B5-50F453B16F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40726" y="1021034"/>
              <a:ext cx="1340201" cy="40748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121908" tIns="60953" rIns="121908" bIns="60953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609339"/>
              <a:r>
                <a:rPr lang="en-US" sz="1067" dirty="0">
                  <a:solidFill>
                    <a:prstClr val="black"/>
                  </a:solidFill>
                  <a:ea typeface="Arial Unicode MS" panose="020B0604020202020204" pitchFamily="50" charset="-128"/>
                </a:rPr>
                <a:t>Damping Ring</a:t>
              </a:r>
              <a:endParaRPr lang="en-GB" sz="1067" dirty="0">
                <a:solidFill>
                  <a:prstClr val="black"/>
                </a:solidFill>
                <a:ea typeface="Arial Unicode MS" panose="020B0604020202020204" pitchFamily="50" charset="-128"/>
              </a:endParaRPr>
            </a:p>
          </p:txBody>
        </p:sp>
        <p:pic>
          <p:nvPicPr>
            <p:cNvPr id="14" name="Picture 8" descr="ILDhall2s">
              <a:extLst>
                <a:ext uri="{FF2B5EF4-FFF2-40B4-BE49-F238E27FC236}">
                  <a16:creationId xmlns:a16="http://schemas.microsoft.com/office/drawing/2014/main" id="{33A07B3E-2BE0-12E8-EB7A-0349646F7FF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25634" y="1436030"/>
              <a:ext cx="1671899" cy="1414038"/>
            </a:xfrm>
            <a:prstGeom prst="rect">
              <a:avLst/>
            </a:prstGeom>
            <a:noFill/>
            <a:ln w="12700" cmpd="sng">
              <a:solidFill>
                <a:srgbClr val="3366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5" name="直線矢印コネクタ 85">
              <a:extLst>
                <a:ext uri="{FF2B5EF4-FFF2-40B4-BE49-F238E27FC236}">
                  <a16:creationId xmlns:a16="http://schemas.microsoft.com/office/drawing/2014/main" id="{6914AF75-C169-C0F1-72F3-A6A0C1C65A58}"/>
                </a:ext>
              </a:extLst>
            </p:cNvPr>
            <p:cNvCxnSpPr/>
            <p:nvPr/>
          </p:nvCxnSpPr>
          <p:spPr bwMode="auto">
            <a:xfrm>
              <a:off x="1377931" y="1954477"/>
              <a:ext cx="3195913" cy="34614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arrow"/>
            </a:ln>
            <a:effectLst/>
          </p:spPr>
        </p:cxnSp>
        <p:sp>
          <p:nvSpPr>
            <p:cNvPr id="16" name="TextBox 32">
              <a:extLst>
                <a:ext uri="{FF2B5EF4-FFF2-40B4-BE49-F238E27FC236}">
                  <a16:creationId xmlns:a16="http://schemas.microsoft.com/office/drawing/2014/main" id="{869C6AD4-3D71-6CD5-CADE-8451129ED2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70930" y="2316890"/>
              <a:ext cx="1244418" cy="40748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8" tIns="60953" rIns="121908" bIns="60953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609339"/>
              <a:r>
                <a:rPr lang="en-US" sz="1067" dirty="0">
                  <a:solidFill>
                    <a:srgbClr val="000000"/>
                  </a:solidFill>
                  <a:ea typeface="Arial Unicode MS" panose="020B0604020202020204" pitchFamily="50" charset="-128"/>
                </a:rPr>
                <a:t>Beam dump</a:t>
              </a:r>
              <a:endParaRPr lang="en-GB" sz="1067" dirty="0">
                <a:solidFill>
                  <a:srgbClr val="000000"/>
                </a:solidFill>
                <a:ea typeface="Arial Unicode MS" panose="020B0604020202020204" pitchFamily="50" charset="-128"/>
              </a:endParaRPr>
            </a:p>
          </p:txBody>
        </p:sp>
        <p:sp>
          <p:nvSpPr>
            <p:cNvPr id="17" name="TextBox 32">
              <a:extLst>
                <a:ext uri="{FF2B5EF4-FFF2-40B4-BE49-F238E27FC236}">
                  <a16:creationId xmlns:a16="http://schemas.microsoft.com/office/drawing/2014/main" id="{C48902C7-800E-AD2F-8229-9619B53302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1793" y="1082956"/>
              <a:ext cx="1593628" cy="40748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8" tIns="60953" rIns="121908" bIns="60953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609339"/>
              <a:r>
                <a:rPr lang="en-US" sz="1067" dirty="0">
                  <a:solidFill>
                    <a:srgbClr val="000000"/>
                  </a:solidFill>
                  <a:ea typeface="Arial Unicode MS" panose="020B0604020202020204" pitchFamily="50" charset="-128"/>
                </a:rPr>
                <a:t>Interaction point</a:t>
              </a:r>
              <a:endParaRPr lang="en-GB" sz="1067" dirty="0">
                <a:solidFill>
                  <a:srgbClr val="000000"/>
                </a:solidFill>
                <a:ea typeface="Arial Unicode MS" panose="020B0604020202020204" pitchFamily="50" charset="-128"/>
              </a:endParaRPr>
            </a:p>
          </p:txBody>
        </p:sp>
        <p:sp>
          <p:nvSpPr>
            <p:cNvPr id="18" name="テキスト ボックス 88">
              <a:extLst>
                <a:ext uri="{FF2B5EF4-FFF2-40B4-BE49-F238E27FC236}">
                  <a16:creationId xmlns:a16="http://schemas.microsoft.com/office/drawing/2014/main" id="{22235F0E-C8C3-302E-12B9-C14AD15AAD26}"/>
                </a:ext>
              </a:extLst>
            </p:cNvPr>
            <p:cNvSpPr txBox="1"/>
            <p:nvPr/>
          </p:nvSpPr>
          <p:spPr>
            <a:xfrm>
              <a:off x="-6080" y="2541666"/>
              <a:ext cx="1403313" cy="3638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67" dirty="0">
                  <a:solidFill>
                    <a:prstClr val="black"/>
                  </a:solidFill>
                  <a:latin typeface="Times New Roman" panose="02020603050405020304" pitchFamily="18" charset="0"/>
                  <a:ea typeface="Arial Unicode MS" panose="020B0604020202020204" pitchFamily="50" charset="-128"/>
                </a:rPr>
                <a:t>Physics Detectors</a:t>
              </a:r>
              <a:endParaRPr lang="ja-JP" alt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Arial Unicode MS" panose="020B0604020202020204" pitchFamily="50" charset="-128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A119022-EADD-F19C-490D-E9458ECD1C56}"/>
              </a:ext>
            </a:extLst>
          </p:cNvPr>
          <p:cNvGrpSpPr>
            <a:grpSpLocks noChangeAspect="1"/>
          </p:cNvGrpSpPr>
          <p:nvPr/>
        </p:nvGrpSpPr>
        <p:grpSpPr>
          <a:xfrm>
            <a:off x="5257801" y="1836832"/>
            <a:ext cx="6859560" cy="4368334"/>
            <a:chOff x="61594" y="1064266"/>
            <a:chExt cx="7675651" cy="4717363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D369238B-CA21-727D-2E05-290EBBE3688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1546791" y="-408826"/>
              <a:ext cx="4705258" cy="7675651"/>
            </a:xfrm>
            <a:prstGeom prst="rect">
              <a:avLst/>
            </a:prstGeom>
            <a:ln w="25400">
              <a:solidFill>
                <a:srgbClr val="0070C0"/>
              </a:solidFill>
            </a:ln>
          </p:spPr>
        </p:pic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603EE14-8255-F3F8-B6ED-F25F86DD1E7A}"/>
                </a:ext>
              </a:extLst>
            </p:cNvPr>
            <p:cNvSpPr/>
            <p:nvPr/>
          </p:nvSpPr>
          <p:spPr>
            <a:xfrm>
              <a:off x="3522287" y="1064266"/>
              <a:ext cx="1412481" cy="4705258"/>
            </a:xfrm>
            <a:prstGeom prst="rect">
              <a:avLst/>
            </a:prstGeom>
            <a:noFill/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>
                <a:defRPr/>
              </a:pPr>
              <a:endParaRPr lang="en-US" sz="2403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4498A69-39F0-A8A9-737C-76D72189FA98}"/>
                </a:ext>
              </a:extLst>
            </p:cNvPr>
            <p:cNvSpPr/>
            <p:nvPr/>
          </p:nvSpPr>
          <p:spPr>
            <a:xfrm rot="16200000">
              <a:off x="6792835" y="1924107"/>
              <a:ext cx="176542" cy="429127"/>
            </a:xfrm>
            <a:prstGeom prst="rect">
              <a:avLst/>
            </a:prstGeom>
            <a:noFill/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>
                <a:defRPr/>
              </a:pPr>
              <a:endParaRPr lang="en-US" sz="2403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D9C7E0F-56B9-C538-5B3A-208CCF905228}"/>
                </a:ext>
              </a:extLst>
            </p:cNvPr>
            <p:cNvSpPr/>
            <p:nvPr/>
          </p:nvSpPr>
          <p:spPr>
            <a:xfrm rot="16200000">
              <a:off x="4140997" y="1565968"/>
              <a:ext cx="168423" cy="1123208"/>
            </a:xfrm>
            <a:prstGeom prst="rect">
              <a:avLst/>
            </a:prstGeom>
            <a:noFill/>
            <a:ln w="254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>
                <a:defRPr/>
              </a:pPr>
              <a:endParaRPr lang="en-US" sz="2403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4" name="Rectangle 33">
              <a:extLst>
                <a:ext uri="{FF2B5EF4-FFF2-40B4-BE49-F238E27FC236}">
                  <a16:creationId xmlns:a16="http://schemas.microsoft.com/office/drawing/2014/main" id="{07251A61-6384-E0E1-487A-65EBA47DACD2}"/>
                </a:ext>
              </a:extLst>
            </p:cNvPr>
            <p:cNvSpPr/>
            <p:nvPr/>
          </p:nvSpPr>
          <p:spPr>
            <a:xfrm rot="16200000">
              <a:off x="4141000" y="1131054"/>
              <a:ext cx="168418" cy="1123209"/>
            </a:xfrm>
            <a:prstGeom prst="rect">
              <a:avLst/>
            </a:prstGeom>
            <a:noFill/>
            <a:ln w="254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>
                <a:defRPr/>
              </a:pPr>
              <a:endParaRPr lang="en-US" sz="2403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5" name="Rectangle 31">
              <a:extLst>
                <a:ext uri="{FF2B5EF4-FFF2-40B4-BE49-F238E27FC236}">
                  <a16:creationId xmlns:a16="http://schemas.microsoft.com/office/drawing/2014/main" id="{DD67BA78-A5E8-7BE0-121B-2B54FCF1A9ED}"/>
                </a:ext>
              </a:extLst>
            </p:cNvPr>
            <p:cNvSpPr/>
            <p:nvPr/>
          </p:nvSpPr>
          <p:spPr>
            <a:xfrm rot="16200000">
              <a:off x="6792836" y="1471087"/>
              <a:ext cx="176542" cy="429127"/>
            </a:xfrm>
            <a:prstGeom prst="rect">
              <a:avLst/>
            </a:prstGeom>
            <a:noFill/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>
                <a:defRPr/>
              </a:pPr>
              <a:endParaRPr lang="en-US" sz="2403">
                <a:solidFill>
                  <a:srgbClr val="FFFFFF"/>
                </a:solidFill>
                <a:latin typeface="Arial"/>
              </a:endParaRPr>
            </a:p>
          </p:txBody>
        </p:sp>
        <p:cxnSp>
          <p:nvCxnSpPr>
            <p:cNvPr id="26" name="直線コネクタ 15">
              <a:extLst>
                <a:ext uri="{FF2B5EF4-FFF2-40B4-BE49-F238E27FC236}">
                  <a16:creationId xmlns:a16="http://schemas.microsoft.com/office/drawing/2014/main" id="{67030734-F725-3C8E-05B5-956839A3D2DC}"/>
                </a:ext>
              </a:extLst>
            </p:cNvPr>
            <p:cNvCxnSpPr/>
            <p:nvPr/>
          </p:nvCxnSpPr>
          <p:spPr>
            <a:xfrm>
              <a:off x="3663604" y="1547951"/>
              <a:ext cx="397124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テキスト ボックス 19">
              <a:extLst>
                <a:ext uri="{FF2B5EF4-FFF2-40B4-BE49-F238E27FC236}">
                  <a16:creationId xmlns:a16="http://schemas.microsoft.com/office/drawing/2014/main" id="{86845F97-7EAE-56AA-20B2-3AF8A076B79D}"/>
                </a:ext>
              </a:extLst>
            </p:cNvPr>
            <p:cNvSpPr txBox="1"/>
            <p:nvPr/>
          </p:nvSpPr>
          <p:spPr>
            <a:xfrm>
              <a:off x="1055078" y="5200329"/>
              <a:ext cx="340255" cy="4926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133" dirty="0">
                  <a:solidFill>
                    <a:srgbClr val="00B050"/>
                  </a:solidFill>
                  <a:latin typeface="Arial" panose="020B0604020202020204" pitchFamily="34" charset="0"/>
                </a:rPr>
                <a:t>*</a:t>
              </a:r>
              <a:endParaRPr kumimoji="1" lang="ja-JP" altLang="en-US" sz="2133" dirty="0">
                <a:solidFill>
                  <a:srgbClr val="00B05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8" name="正方形/長方形 20">
              <a:extLst>
                <a:ext uri="{FF2B5EF4-FFF2-40B4-BE49-F238E27FC236}">
                  <a16:creationId xmlns:a16="http://schemas.microsoft.com/office/drawing/2014/main" id="{9E73F30E-67CB-CFA4-B82F-C4731BBFEC04}"/>
                </a:ext>
              </a:extLst>
            </p:cNvPr>
            <p:cNvSpPr/>
            <p:nvPr/>
          </p:nvSpPr>
          <p:spPr>
            <a:xfrm>
              <a:off x="3663604" y="5321359"/>
              <a:ext cx="1123208" cy="236759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400" dirty="0">
                <a:latin typeface="Arial" panose="020B0604020202020204" pitchFamily="34" charset="0"/>
              </a:endParaRPr>
            </a:p>
          </p:txBody>
        </p:sp>
        <p:sp>
          <p:nvSpPr>
            <p:cNvPr id="29" name="Rectangle 31">
              <a:extLst>
                <a:ext uri="{FF2B5EF4-FFF2-40B4-BE49-F238E27FC236}">
                  <a16:creationId xmlns:a16="http://schemas.microsoft.com/office/drawing/2014/main" id="{452661D3-38E2-E5DA-E4F7-E2496B6D11E4}"/>
                </a:ext>
              </a:extLst>
            </p:cNvPr>
            <p:cNvSpPr/>
            <p:nvPr/>
          </p:nvSpPr>
          <p:spPr>
            <a:xfrm rot="16200000">
              <a:off x="6078245" y="1245116"/>
              <a:ext cx="176542" cy="429127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  <a:effectLst>
              <a:outerShdw blurRad="254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>
                <a:defRPr/>
              </a:pPr>
              <a:endParaRPr lang="en-US" sz="2403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0" name="Rectangle 31">
              <a:extLst>
                <a:ext uri="{FF2B5EF4-FFF2-40B4-BE49-F238E27FC236}">
                  <a16:creationId xmlns:a16="http://schemas.microsoft.com/office/drawing/2014/main" id="{AD34E1AA-F315-4CCA-7EB2-D9433D3CEDE6}"/>
                </a:ext>
              </a:extLst>
            </p:cNvPr>
            <p:cNvSpPr/>
            <p:nvPr/>
          </p:nvSpPr>
          <p:spPr>
            <a:xfrm rot="16200000">
              <a:off x="7339127" y="1260400"/>
              <a:ext cx="176542" cy="429127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>
                <a:defRPr/>
              </a:pPr>
              <a:endParaRPr lang="en-US" sz="2403">
                <a:solidFill>
                  <a:srgbClr val="FFFFFF"/>
                </a:solidFill>
                <a:latin typeface="Arial"/>
              </a:endParaRPr>
            </a:p>
          </p:txBody>
        </p:sp>
      </p:grpSp>
      <p:sp>
        <p:nvSpPr>
          <p:cNvPr id="43" name="テキスト ボックス 18">
            <a:extLst>
              <a:ext uri="{FF2B5EF4-FFF2-40B4-BE49-F238E27FC236}">
                <a16:creationId xmlns:a16="http://schemas.microsoft.com/office/drawing/2014/main" id="{81A1B89A-90BC-C94B-4437-081FAD7D1E3E}"/>
              </a:ext>
            </a:extLst>
          </p:cNvPr>
          <p:cNvSpPr txBox="1"/>
          <p:nvPr/>
        </p:nvSpPr>
        <p:spPr>
          <a:xfrm>
            <a:off x="6413024" y="6361119"/>
            <a:ext cx="4255725" cy="4205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80431" indent="-80431"/>
            <a:r>
              <a:rPr kumimoji="1" lang="en-US" altLang="ja-JP" sz="1200" b="1" dirty="0">
                <a:solidFill>
                  <a:schemeClr val="bg1"/>
                </a:solidFill>
                <a:latin typeface="Arial" panose="020B0604020202020204" pitchFamily="34" charset="0"/>
              </a:rPr>
              <a:t>*</a:t>
            </a:r>
            <a:r>
              <a:rPr kumimoji="1" lang="en-US" altLang="ja-JP" sz="933" b="1" dirty="0">
                <a:solidFill>
                  <a:schemeClr val="bg1"/>
                </a:solidFill>
                <a:latin typeface="Arial" panose="020B0604020202020204" pitchFamily="34" charset="0"/>
              </a:rPr>
              <a:t> AC </a:t>
            </a:r>
            <a:r>
              <a:rPr kumimoji="1" lang="en-US" altLang="ja-JP" sz="933" dirty="0">
                <a:solidFill>
                  <a:schemeClr val="bg1"/>
                </a:solidFill>
                <a:latin typeface="Arial" panose="020B0604020202020204" pitchFamily="34" charset="0"/>
              </a:rPr>
              <a:t>plug-</a:t>
            </a:r>
            <a:r>
              <a:rPr kumimoji="1" lang="en-US" altLang="ja-JP" sz="933" b="1" dirty="0">
                <a:solidFill>
                  <a:schemeClr val="bg1"/>
                </a:solidFill>
                <a:latin typeface="Arial" panose="020B0604020202020204" pitchFamily="34" charset="0"/>
              </a:rPr>
              <a:t>power</a:t>
            </a:r>
            <a:r>
              <a:rPr kumimoji="1" lang="en-US" altLang="ja-JP" sz="933" dirty="0">
                <a:solidFill>
                  <a:schemeClr val="bg1"/>
                </a:solidFill>
                <a:latin typeface="Arial" panose="020B0604020202020204" pitchFamily="34" charset="0"/>
              </a:rPr>
              <a:t> may be further </a:t>
            </a:r>
            <a:r>
              <a:rPr kumimoji="1" lang="en-US" altLang="ja-JP" sz="933" b="1" dirty="0">
                <a:solidFill>
                  <a:schemeClr val="bg1"/>
                </a:solidFill>
                <a:latin typeface="Arial" panose="020B0604020202020204" pitchFamily="34" charset="0"/>
              </a:rPr>
              <a:t>reduced</a:t>
            </a:r>
            <a:r>
              <a:rPr kumimoji="1" lang="en-US" altLang="ja-JP" sz="933" dirty="0">
                <a:solidFill>
                  <a:schemeClr val="bg1"/>
                </a:solidFill>
                <a:latin typeface="Arial" panose="020B0604020202020204" pitchFamily="34" charset="0"/>
              </a:rPr>
              <a:t> (10 ~ 20 %), if</a:t>
            </a:r>
            <a:r>
              <a:rPr lang="en-US" altLang="ja-JP" sz="933" dirty="0">
                <a:solidFill>
                  <a:schemeClr val="bg1"/>
                </a:solidFill>
                <a:latin typeface="Arial" panose="020B0604020202020204" pitchFamily="34" charset="0"/>
              </a:rPr>
              <a:t> the RF </a:t>
            </a:r>
            <a:r>
              <a:rPr lang="en-US" altLang="ja-JP" sz="933" b="1" dirty="0">
                <a:solidFill>
                  <a:schemeClr val="bg1"/>
                </a:solidFill>
                <a:latin typeface="Arial" panose="020B0604020202020204" pitchFamily="34" charset="0"/>
              </a:rPr>
              <a:t>(Klystron) </a:t>
            </a:r>
            <a:r>
              <a:rPr lang="en-US" altLang="ja-JP" sz="933" dirty="0">
                <a:solidFill>
                  <a:schemeClr val="bg1"/>
                </a:solidFill>
                <a:latin typeface="Arial" panose="020B0604020202020204" pitchFamily="34" charset="0"/>
              </a:rPr>
              <a:t>and SRF/Cryogenics (Q-value) </a:t>
            </a:r>
            <a:r>
              <a:rPr lang="en-US" altLang="ja-JP" sz="933" b="1" dirty="0">
                <a:solidFill>
                  <a:schemeClr val="bg1"/>
                </a:solidFill>
                <a:latin typeface="Arial" panose="020B0604020202020204" pitchFamily="34" charset="0"/>
              </a:rPr>
              <a:t>Efficiency</a:t>
            </a:r>
            <a:r>
              <a:rPr lang="en-US" altLang="ja-JP" sz="933" dirty="0">
                <a:solidFill>
                  <a:schemeClr val="bg1"/>
                </a:solidFill>
                <a:latin typeface="Arial" panose="020B0604020202020204" pitchFamily="34" charset="0"/>
              </a:rPr>
              <a:t> may be </a:t>
            </a:r>
            <a:r>
              <a:rPr lang="en-US" altLang="ja-JP" sz="933" b="1" dirty="0">
                <a:solidFill>
                  <a:schemeClr val="bg1"/>
                </a:solidFill>
                <a:latin typeface="Arial" panose="020B0604020202020204" pitchFamily="34" charset="0"/>
              </a:rPr>
              <a:t>improved</a:t>
            </a:r>
            <a:r>
              <a:rPr lang="en-US" altLang="ja-JP" sz="933" dirty="0">
                <a:solidFill>
                  <a:schemeClr val="bg1"/>
                </a:solidFill>
                <a:latin typeface="Arial" panose="020B0604020202020204" pitchFamily="34" charset="0"/>
              </a:rPr>
              <a:t>.</a:t>
            </a:r>
            <a:endParaRPr kumimoji="1" lang="ja-JP" altLang="en-US" sz="933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77598E54-EE7C-85B5-05D2-541ABE7AB5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84302" y="5140988"/>
            <a:ext cx="3222093" cy="1064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5412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ADCFE69-860C-19AF-CAEC-35DB6E368D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444851"/>
            <a:ext cx="11887200" cy="5059363"/>
          </a:xfrm>
        </p:spPr>
        <p:txBody>
          <a:bodyPr/>
          <a:lstStyle/>
          <a:p>
            <a:pPr marL="0" indent="0">
              <a:spcBef>
                <a:spcPts val="400"/>
              </a:spcBef>
              <a:spcAft>
                <a:spcPts val="400"/>
              </a:spcAft>
              <a:buNone/>
            </a:pPr>
            <a:r>
              <a:rPr lang="en-US" sz="2200" dirty="0"/>
              <a:t>While the ILC is at TDR (“shovel-ready”) since 2013, some R&amp;D is still ongoing to demonstrate beam parameters (nano-beams in ATF2 at KEK), further improve performance and demonstrate industrialization of the SRF </a:t>
            </a:r>
            <a:r>
              <a:rPr lang="en-US" sz="2200" dirty="0" err="1"/>
              <a:t>linac</a:t>
            </a:r>
            <a:r>
              <a:rPr lang="en-US" sz="2200" dirty="0"/>
              <a:t>, develop alternative concepts (e-</a:t>
            </a:r>
            <a:r>
              <a:rPr lang="en-US" sz="2200" dirty="0" err="1"/>
              <a:t>linac</a:t>
            </a:r>
            <a:r>
              <a:rPr lang="en-US" sz="2200" dirty="0"/>
              <a:t>-based positron source)</a:t>
            </a:r>
          </a:p>
          <a:p>
            <a:pPr marL="0" indent="0">
              <a:spcBef>
                <a:spcPts val="400"/>
              </a:spcBef>
              <a:spcAft>
                <a:spcPts val="400"/>
              </a:spcAft>
              <a:buNone/>
            </a:pPr>
            <a:r>
              <a:rPr lang="en-US" sz="1600" dirty="0"/>
              <a:t>      </a:t>
            </a:r>
            <a:r>
              <a:rPr lang="en-US" sz="1800" dirty="0">
                <a:solidFill>
                  <a:srgbClr val="C8102E"/>
                </a:solidFill>
              </a:rPr>
              <a:t>SRF technology   •  Nano-beam technology (damping ring and final focus)  • Positron source</a:t>
            </a:r>
            <a:endParaRPr lang="en-US" sz="1600" dirty="0">
              <a:solidFill>
                <a:srgbClr val="C8102E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D404D3D-8604-053B-7130-2952AE562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704" y="441449"/>
            <a:ext cx="11582400" cy="427877"/>
          </a:xfrm>
        </p:spPr>
        <p:txBody>
          <a:bodyPr>
            <a:no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ILC Remaining R&amp;D Topics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0E9922-CBCA-0C7C-0E87-C45C8CC048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9" name="グループ化 3">
            <a:extLst>
              <a:ext uri="{FF2B5EF4-FFF2-40B4-BE49-F238E27FC236}">
                <a16:creationId xmlns:a16="http://schemas.microsoft.com/office/drawing/2014/main" id="{2341917D-09A7-1958-F722-7ACFA87833E0}"/>
              </a:ext>
            </a:extLst>
          </p:cNvPr>
          <p:cNvGrpSpPr/>
          <p:nvPr/>
        </p:nvGrpSpPr>
        <p:grpSpPr>
          <a:xfrm>
            <a:off x="865281" y="2988989"/>
            <a:ext cx="9579507" cy="3193483"/>
            <a:chOff x="285828" y="3818522"/>
            <a:chExt cx="7184630" cy="2395112"/>
          </a:xfrm>
        </p:grpSpPr>
        <p:pic>
          <p:nvPicPr>
            <p:cNvPr id="32" name="Picture 2">
              <a:extLst>
                <a:ext uri="{FF2B5EF4-FFF2-40B4-BE49-F238E27FC236}">
                  <a16:creationId xmlns:a16="http://schemas.microsoft.com/office/drawing/2014/main" id="{8DEA8F02-355D-5722-F902-DA5A0FDA9CEE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828" y="3818522"/>
              <a:ext cx="7184630" cy="239511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accent5">
                  <a:lumMod val="20000"/>
                  <a:lumOff val="80000"/>
                </a:schemeClr>
              </a:solidFill>
              <a:miter lim="800000"/>
              <a:headEnd/>
              <a:tailEnd/>
            </a:ln>
          </p:spPr>
        </p:pic>
        <p:pic>
          <p:nvPicPr>
            <p:cNvPr id="33" name="Picture 53">
              <a:extLst>
                <a:ext uri="{FF2B5EF4-FFF2-40B4-BE49-F238E27FC236}">
                  <a16:creationId xmlns:a16="http://schemas.microsoft.com/office/drawing/2014/main" id="{58414592-2DD9-34C9-7C50-B3302C03B2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5574" y="5548054"/>
              <a:ext cx="1726064" cy="222197"/>
            </a:xfrm>
            <a:prstGeom prst="rect">
              <a:avLst/>
            </a:prstGeom>
            <a:noFill/>
            <a:ln w="9525">
              <a:solidFill>
                <a:schemeClr val="accent5">
                  <a:lumMod val="20000"/>
                  <a:lumOff val="8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テキスト ボックス 24">
              <a:extLst>
                <a:ext uri="{FF2B5EF4-FFF2-40B4-BE49-F238E27FC236}">
                  <a16:creationId xmlns:a16="http://schemas.microsoft.com/office/drawing/2014/main" id="{18AAF4B6-9C2B-6CD6-D3AC-7CB2C1D56FC8}"/>
                </a:ext>
              </a:extLst>
            </p:cNvPr>
            <p:cNvSpPr txBox="1"/>
            <p:nvPr/>
          </p:nvSpPr>
          <p:spPr>
            <a:xfrm>
              <a:off x="3035205" y="4933344"/>
              <a:ext cx="1958666" cy="315423"/>
            </a:xfrm>
            <a:prstGeom prst="rect">
              <a:avLst/>
            </a:prstGeom>
            <a:solidFill>
              <a:srgbClr val="3366FF"/>
            </a:solidFill>
            <a:ln>
              <a:solidFill>
                <a:schemeClr val="accent5">
                  <a:lumMod val="20000"/>
                  <a:lumOff val="80000"/>
                </a:schemeClr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 defTabSz="609585">
                <a:defRPr/>
              </a:pPr>
              <a:r>
                <a:rPr kumimoji="1" lang="en-US" altLang="ja-JP" sz="2133" b="1" dirty="0">
                  <a:solidFill>
                    <a:prstClr val="white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rPr>
                <a:t>SRF </a:t>
              </a:r>
              <a:r>
                <a:rPr lang="en-US" altLang="ja-JP" sz="2133" dirty="0">
                  <a:solidFill>
                    <a:prstClr val="white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rPr>
                <a:t>Technology</a:t>
              </a:r>
              <a:endParaRPr kumimoji="1" lang="ja-JP" altLang="en-US" sz="2133" dirty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</a:endParaRPr>
            </a:p>
          </p:txBody>
        </p:sp>
        <p:cxnSp>
          <p:nvCxnSpPr>
            <p:cNvPr id="35" name="直線矢印コネクタ 28">
              <a:extLst>
                <a:ext uri="{FF2B5EF4-FFF2-40B4-BE49-F238E27FC236}">
                  <a16:creationId xmlns:a16="http://schemas.microsoft.com/office/drawing/2014/main" id="{7B773A44-D46F-5E51-84A9-1E2F9B4E33A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59104" y="5224395"/>
              <a:ext cx="218691" cy="323659"/>
            </a:xfrm>
            <a:prstGeom prst="straightConnector1">
              <a:avLst/>
            </a:prstGeom>
            <a:ln>
              <a:solidFill>
                <a:schemeClr val="accent5">
                  <a:lumMod val="20000"/>
                  <a:lumOff val="80000"/>
                </a:schemeClr>
              </a:solidFill>
              <a:prstDash val="dash"/>
              <a:headEnd type="oval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テキスト ボックス 8">
              <a:extLst>
                <a:ext uri="{FF2B5EF4-FFF2-40B4-BE49-F238E27FC236}">
                  <a16:creationId xmlns:a16="http://schemas.microsoft.com/office/drawing/2014/main" id="{72A78465-D664-74B5-6182-DE011D941D6D}"/>
                </a:ext>
              </a:extLst>
            </p:cNvPr>
            <p:cNvSpPr txBox="1"/>
            <p:nvPr/>
          </p:nvSpPr>
          <p:spPr>
            <a:xfrm>
              <a:off x="4398856" y="4179961"/>
              <a:ext cx="2868719" cy="315423"/>
            </a:xfrm>
            <a:prstGeom prst="rect">
              <a:avLst/>
            </a:prstGeom>
            <a:solidFill>
              <a:srgbClr val="3366FF"/>
            </a:solidFill>
            <a:ln>
              <a:solidFill>
                <a:schemeClr val="accent5">
                  <a:lumMod val="20000"/>
                  <a:lumOff val="80000"/>
                </a:schemeClr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 defTabSz="609585">
                <a:defRPr/>
              </a:pPr>
              <a:r>
                <a:rPr lang="en-US" altLang="ja-JP" sz="2133" b="1" dirty="0">
                  <a:solidFill>
                    <a:prstClr val="white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rPr>
                <a:t>Nano-Beam </a:t>
              </a:r>
              <a:r>
                <a:rPr lang="en-US" altLang="ja-JP" sz="2133" dirty="0">
                  <a:solidFill>
                    <a:prstClr val="white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rPr>
                <a:t>Technology</a:t>
              </a:r>
              <a:endParaRPr kumimoji="1" lang="ja-JP" altLang="en-US" sz="2133" dirty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</a:endParaRPr>
            </a:p>
          </p:txBody>
        </p:sp>
        <p:cxnSp>
          <p:nvCxnSpPr>
            <p:cNvPr id="37" name="直線矢印コネクタ 9">
              <a:extLst>
                <a:ext uri="{FF2B5EF4-FFF2-40B4-BE49-F238E27FC236}">
                  <a16:creationId xmlns:a16="http://schemas.microsoft.com/office/drawing/2014/main" id="{D6B3FC37-400D-277F-98D0-6064C2C0BD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67624" y="4577994"/>
              <a:ext cx="3734137" cy="309326"/>
            </a:xfrm>
            <a:prstGeom prst="straightConnector1">
              <a:avLst/>
            </a:prstGeom>
            <a:ln>
              <a:solidFill>
                <a:schemeClr val="accent5">
                  <a:lumMod val="20000"/>
                  <a:lumOff val="80000"/>
                </a:schemeClr>
              </a:solidFill>
              <a:prstDash val="dash"/>
              <a:headEnd type="oval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矢印コネクタ 13">
              <a:extLst>
                <a:ext uri="{FF2B5EF4-FFF2-40B4-BE49-F238E27FC236}">
                  <a16:creationId xmlns:a16="http://schemas.microsoft.com/office/drawing/2014/main" id="{074EE2BC-BD35-3529-45B0-41BFAF13DEC5}"/>
                </a:ext>
              </a:extLst>
            </p:cNvPr>
            <p:cNvCxnSpPr>
              <a:cxnSpLocks/>
            </p:cNvCxnSpPr>
            <p:nvPr/>
          </p:nvCxnSpPr>
          <p:spPr>
            <a:xfrm>
              <a:off x="5101762" y="4577994"/>
              <a:ext cx="836719" cy="528463"/>
            </a:xfrm>
            <a:prstGeom prst="straightConnector1">
              <a:avLst/>
            </a:prstGeom>
            <a:ln>
              <a:solidFill>
                <a:schemeClr val="accent5">
                  <a:lumMod val="20000"/>
                  <a:lumOff val="80000"/>
                </a:schemeClr>
              </a:solidFill>
              <a:prstDash val="dash"/>
              <a:headEnd type="diamond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角丸四角形 7">
              <a:extLst>
                <a:ext uri="{FF2B5EF4-FFF2-40B4-BE49-F238E27FC236}">
                  <a16:creationId xmlns:a16="http://schemas.microsoft.com/office/drawing/2014/main" id="{AA69AFAB-01D0-EC98-3372-8C9D08E61A6E}"/>
                </a:ext>
              </a:extLst>
            </p:cNvPr>
            <p:cNvSpPr/>
            <p:nvPr/>
          </p:nvSpPr>
          <p:spPr>
            <a:xfrm>
              <a:off x="3213894" y="4086225"/>
              <a:ext cx="691356" cy="285750"/>
            </a:xfrm>
            <a:prstGeom prst="roundRect">
              <a:avLst/>
            </a:prstGeom>
            <a:noFill/>
            <a:ln w="28575">
              <a:solidFill>
                <a:srgbClr val="00B0F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 dirty="0">
                <a:latin typeface="Arial" panose="020B0604020202020204" pitchFamily="34" charset="0"/>
              </a:endParaRPr>
            </a:p>
          </p:txBody>
        </p:sp>
        <p:sp>
          <p:nvSpPr>
            <p:cNvPr id="40" name="角丸四角形 11">
              <a:extLst>
                <a:ext uri="{FF2B5EF4-FFF2-40B4-BE49-F238E27FC236}">
                  <a16:creationId xmlns:a16="http://schemas.microsoft.com/office/drawing/2014/main" id="{700328D4-45AF-E3F1-D3EC-6F25234E6261}"/>
                </a:ext>
              </a:extLst>
            </p:cNvPr>
            <p:cNvSpPr/>
            <p:nvPr/>
          </p:nvSpPr>
          <p:spPr>
            <a:xfrm>
              <a:off x="6848475" y="4948180"/>
              <a:ext cx="505800" cy="285750"/>
            </a:xfrm>
            <a:prstGeom prst="roundRect">
              <a:avLst/>
            </a:prstGeom>
            <a:noFill/>
            <a:ln w="28575">
              <a:solidFill>
                <a:srgbClr val="00B0F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 dirty="0"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413385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 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8035</TotalTime>
  <Words>3694</Words>
  <Application>Microsoft Office PowerPoint</Application>
  <PresentationFormat>Widescreen</PresentationFormat>
  <Paragraphs>529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42" baseType="lpstr">
      <vt:lpstr>Courier New</vt:lpstr>
      <vt:lpstr>Arial Unicode MS</vt:lpstr>
      <vt:lpstr>Arial</vt:lpstr>
      <vt:lpstr>Berlin Sans FB</vt:lpstr>
      <vt:lpstr>Wingdings</vt:lpstr>
      <vt:lpstr>Symbol</vt:lpstr>
      <vt:lpstr>Times New Roman</vt:lpstr>
      <vt:lpstr>Aptos Narrow</vt:lpstr>
      <vt:lpstr>Times</vt:lpstr>
      <vt:lpstr>Calibri</vt:lpstr>
      <vt:lpstr>Cambria Math</vt:lpstr>
      <vt:lpstr>Helvetica</vt:lpstr>
      <vt:lpstr>Trade Gothic Next Light</vt:lpstr>
      <vt:lpstr>1_Office Theme</vt:lpstr>
      <vt:lpstr>Accelerator R&amp;D for HEP:  The Next Decade and Beyond</vt:lpstr>
      <vt:lpstr>Acknowledgements </vt:lpstr>
      <vt:lpstr>PowerPoint Presentation</vt:lpstr>
      <vt:lpstr>P5 Recommendations </vt:lpstr>
      <vt:lpstr>P5 Area Recommendations </vt:lpstr>
      <vt:lpstr>Accelerator R&amp;D in the US </vt:lpstr>
      <vt:lpstr>Scale &amp; Timeline for HEP colliders</vt:lpstr>
      <vt:lpstr>ILC</vt:lpstr>
      <vt:lpstr>ILC Remaining R&amp;D Topics</vt:lpstr>
      <vt:lpstr>FCC-ee</vt:lpstr>
      <vt:lpstr>US-FCC Plan (2023)</vt:lpstr>
      <vt:lpstr>FCC-hh: Key Issues</vt:lpstr>
      <vt:lpstr>Muon Collider</vt:lpstr>
      <vt:lpstr>μμCollider Challenges and R&amp;D Topics</vt:lpstr>
      <vt:lpstr>PowerPoint Presentation</vt:lpstr>
      <vt:lpstr>Muons Give Us A Unique Chance!</vt:lpstr>
      <vt:lpstr>Ionization Cooling Demonstrator</vt:lpstr>
      <vt:lpstr>R&amp;D Synergies for Future HEP Colliders</vt:lpstr>
      <vt:lpstr>Hard “Simple” Question</vt:lpstr>
      <vt:lpstr>US Accelerator S&amp;T Workforce:</vt:lpstr>
      <vt:lpstr>The US HEP Community Must Act!</vt:lpstr>
      <vt:lpstr>Summary</vt:lpstr>
      <vt:lpstr>Thanks for your attention!</vt:lpstr>
      <vt:lpstr>Thanks for your attention!</vt:lpstr>
      <vt:lpstr>Thanks for your attention!</vt:lpstr>
      <vt:lpstr>High Power Targetry R&amp;D</vt:lpstr>
      <vt:lpstr>Magnet Technology R&amp;D</vt:lpstr>
      <vt:lpstr>RF Technology R&amp;D Thrusts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Jennice O'Brien</dc:creator>
  <cp:lastModifiedBy>Vladimir Shiltsev</cp:lastModifiedBy>
  <cp:revision>159</cp:revision>
  <dcterms:created xsi:type="dcterms:W3CDTF">2010-05-18T23:17:18Z</dcterms:created>
  <dcterms:modified xsi:type="dcterms:W3CDTF">2024-05-14T02:03:14Z</dcterms:modified>
</cp:coreProperties>
</file>