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324" r:id="rId5"/>
  </p:sldMasterIdLst>
  <p:notesMasterIdLst>
    <p:notesMasterId r:id="rId35"/>
  </p:notesMasterIdLst>
  <p:handoutMasterIdLst>
    <p:handoutMasterId r:id="rId36"/>
  </p:handoutMasterIdLst>
  <p:sldIdLst>
    <p:sldId id="292" r:id="rId6"/>
    <p:sldId id="2142534098" r:id="rId7"/>
    <p:sldId id="2142534126" r:id="rId8"/>
    <p:sldId id="258" r:id="rId9"/>
    <p:sldId id="2142534129" r:id="rId10"/>
    <p:sldId id="2142534103" r:id="rId11"/>
    <p:sldId id="2142534104" r:id="rId12"/>
    <p:sldId id="2142534105" r:id="rId13"/>
    <p:sldId id="2142534147" r:id="rId14"/>
    <p:sldId id="2142534148" r:id="rId15"/>
    <p:sldId id="2142534106" r:id="rId16"/>
    <p:sldId id="2142534131" r:id="rId17"/>
    <p:sldId id="2142534137" r:id="rId18"/>
    <p:sldId id="2142534152" r:id="rId19"/>
    <p:sldId id="2142534156" r:id="rId20"/>
    <p:sldId id="2142534159" r:id="rId21"/>
    <p:sldId id="2142534138" r:id="rId22"/>
    <p:sldId id="2142534139" r:id="rId23"/>
    <p:sldId id="2142534140" r:id="rId24"/>
    <p:sldId id="2142534158" r:id="rId25"/>
    <p:sldId id="2142534155" r:id="rId26"/>
    <p:sldId id="2142534141" r:id="rId27"/>
    <p:sldId id="2142534150" r:id="rId28"/>
    <p:sldId id="2142534151" r:id="rId29"/>
    <p:sldId id="2142534143" r:id="rId30"/>
    <p:sldId id="2142534002" r:id="rId31"/>
    <p:sldId id="2142534154" r:id="rId32"/>
    <p:sldId id="2142534136" r:id="rId33"/>
    <p:sldId id="6158" r:id="rId34"/>
  </p:sldIdLst>
  <p:sldSz cx="12192000" cy="6858000"/>
  <p:notesSz cx="6881813" cy="9296400"/>
  <p:custDataLst>
    <p:tags r:id="rId37"/>
  </p:custDataLst>
  <p:defaultTextStyle>
    <a:defPPr>
      <a:defRPr lang="en-US"/>
    </a:defPPr>
    <a:lvl1pPr algn="l" rtl="0" fontAlgn="base">
      <a:spcBef>
        <a:spcPct val="0"/>
      </a:spcBef>
      <a:spcAft>
        <a:spcPct val="0"/>
      </a:spcAft>
      <a:defRPr kern="1200">
        <a:solidFill>
          <a:schemeClr val="tx1"/>
        </a:solidFill>
        <a:latin typeface="Arial"/>
        <a:ea typeface="+mn-ea"/>
        <a:cs typeface="+mn-cs"/>
      </a:defRPr>
    </a:lvl1pPr>
    <a:lvl2pPr marL="457200" algn="l" rtl="0" fontAlgn="base">
      <a:spcBef>
        <a:spcPct val="0"/>
      </a:spcBef>
      <a:spcAft>
        <a:spcPct val="0"/>
      </a:spcAft>
      <a:defRPr kern="1200">
        <a:solidFill>
          <a:schemeClr val="tx1"/>
        </a:solidFill>
        <a:latin typeface="Arial"/>
        <a:ea typeface="+mn-ea"/>
        <a:cs typeface="+mn-cs"/>
      </a:defRPr>
    </a:lvl2pPr>
    <a:lvl3pPr marL="914400" algn="l" rtl="0" fontAlgn="base">
      <a:spcBef>
        <a:spcPct val="0"/>
      </a:spcBef>
      <a:spcAft>
        <a:spcPct val="0"/>
      </a:spcAft>
      <a:defRPr kern="1200">
        <a:solidFill>
          <a:schemeClr val="tx1"/>
        </a:solidFill>
        <a:latin typeface="Arial"/>
        <a:ea typeface="+mn-ea"/>
        <a:cs typeface="+mn-cs"/>
      </a:defRPr>
    </a:lvl3pPr>
    <a:lvl4pPr marL="1371600" algn="l" rtl="0" fontAlgn="base">
      <a:spcBef>
        <a:spcPct val="0"/>
      </a:spcBef>
      <a:spcAft>
        <a:spcPct val="0"/>
      </a:spcAft>
      <a:defRPr kern="1200">
        <a:solidFill>
          <a:schemeClr val="tx1"/>
        </a:solidFill>
        <a:latin typeface="Arial"/>
        <a:ea typeface="+mn-ea"/>
        <a:cs typeface="+mn-cs"/>
      </a:defRPr>
    </a:lvl4pPr>
    <a:lvl5pPr marL="1828800" algn="l" rtl="0" fontAlgn="base">
      <a:spcBef>
        <a:spcPct val="0"/>
      </a:spcBef>
      <a:spcAft>
        <a:spcPct val="0"/>
      </a:spcAft>
      <a:defRPr kern="1200">
        <a:solidFill>
          <a:schemeClr val="tx1"/>
        </a:solidFill>
        <a:latin typeface="Arial"/>
        <a:ea typeface="+mn-ea"/>
        <a:cs typeface="+mn-cs"/>
      </a:defRPr>
    </a:lvl5pPr>
    <a:lvl6pPr marL="2286000" algn="l" defTabSz="914400" rtl="0" eaLnBrk="1" latinLnBrk="0" hangingPunct="1">
      <a:defRPr kern="1200">
        <a:solidFill>
          <a:schemeClr val="tx1"/>
        </a:solidFill>
        <a:latin typeface="Arial"/>
        <a:ea typeface="+mn-ea"/>
        <a:cs typeface="+mn-cs"/>
      </a:defRPr>
    </a:lvl6pPr>
    <a:lvl7pPr marL="2743200" algn="l" defTabSz="914400" rtl="0" eaLnBrk="1" latinLnBrk="0" hangingPunct="1">
      <a:defRPr kern="1200">
        <a:solidFill>
          <a:schemeClr val="tx1"/>
        </a:solidFill>
        <a:latin typeface="Arial"/>
        <a:ea typeface="+mn-ea"/>
        <a:cs typeface="+mn-cs"/>
      </a:defRPr>
    </a:lvl7pPr>
    <a:lvl8pPr marL="3200400" algn="l" defTabSz="914400" rtl="0" eaLnBrk="1" latinLnBrk="0" hangingPunct="1">
      <a:defRPr kern="1200">
        <a:solidFill>
          <a:schemeClr val="tx1"/>
        </a:solidFill>
        <a:latin typeface="Arial"/>
        <a:ea typeface="+mn-ea"/>
        <a:cs typeface="+mn-cs"/>
      </a:defRPr>
    </a:lvl8pPr>
    <a:lvl9pPr marL="3657600" algn="l" defTabSz="914400" rtl="0" eaLnBrk="1" latinLnBrk="0" hangingPunct="1">
      <a:defRPr kern="1200">
        <a:solidFill>
          <a:schemeClr val="tx1"/>
        </a:solidFill>
        <a:latin typeface="Arial"/>
        <a:ea typeface="+mn-ea"/>
        <a:cs typeface="+mn-cs"/>
      </a:defRPr>
    </a:lvl9pPr>
  </p:defaultTextStyle>
  <p:extLst>
    <p:ext uri="{EFAFB233-063F-42B5-8137-9DF3F51BA10A}">
      <p15:sldGuideLst xmlns:p15="http://schemas.microsoft.com/office/powerpoint/2012/main">
        <p15:guide id="1" orient="horz" pos="312" userDrawn="1">
          <p15:clr>
            <a:srgbClr val="A4A3A4"/>
          </p15:clr>
        </p15:guide>
        <p15:guide id="2" pos="3843"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870E2E-5159-6734-7669-A1D9C3466DB9}" name="Procario, Michael" initials="MP" userId="S::Michael.Procario@science.doe.gov::1b5147f7-292c-4a87-8c21-82c5592818e5" providerId="AD"/>
  <p188:author id="{D177EE6E-0E92-FE53-E0B2-F46097584D0A}" name="Yeh, Crystal" initials="YC" userId="S::Crystal.Yeh@science.doe.gov::8a4c8378-3c41-4e12-b4a2-56c36ba764e5" providerId="AD"/>
  <p188:author id="{7CF4F3B7-1F21-CC5F-F6C7-94B2C6ABC39A}" name="Allen, Denise" initials="DA" userId="Allen, Denis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arruju" initials="" lastIdx="0" clrIdx="0"/>
  <p:cmAuthor id="7" name="Office of Science" initials="SC" lastIdx="0" clrIdx="7">
    <p:extLst>
      <p:ext uri="{19B8F6BF-5375-455C-9EA6-DF929625EA0E}">
        <p15:presenceInfo xmlns:p15="http://schemas.microsoft.com/office/powerpoint/2012/main" userId="Office of Science" providerId="None"/>
      </p:ext>
    </p:extLst>
  </p:cmAuthor>
  <p:cmAuthor id="1" name="OMB28" initials="OMB28" lastIdx="0" clrIdx="1"/>
  <p:cmAuthor id="8" name="DOE SC-3" initials="DOE SC-3" lastIdx="0" clrIdx="8">
    <p:extLst>
      <p:ext uri="{19B8F6BF-5375-455C-9EA6-DF929625EA0E}">
        <p15:presenceInfo xmlns:p15="http://schemas.microsoft.com/office/powerpoint/2012/main" userId="DOE SC-3" providerId="None"/>
      </p:ext>
    </p:extLst>
  </p:cmAuthor>
  <p:cmAuthor id="2" name="Lisa Yost" initials="LY" lastIdx="0" clrIdx="2">
    <p:extLst>
      <p:ext uri="{19B8F6BF-5375-455C-9EA6-DF929625EA0E}">
        <p15:presenceInfo xmlns:p15="http://schemas.microsoft.com/office/powerpoint/2012/main" userId="Lisa Yost" providerId="None"/>
      </p:ext>
    </p:extLst>
  </p:cmAuthor>
  <p:cmAuthor id="3" name="Pham, Sandra" initials="PS" lastIdx="0" clrIdx="3">
    <p:extLst>
      <p:ext uri="{19B8F6BF-5375-455C-9EA6-DF929625EA0E}">
        <p15:presenceInfo xmlns:p15="http://schemas.microsoft.com/office/powerpoint/2012/main" userId="Pham, Sandra" providerId="None"/>
      </p:ext>
    </p:extLst>
  </p:cmAuthor>
  <p:cmAuthor id="4" name="Sandra Pham" initials="LY" lastIdx="0" clrIdx="4">
    <p:extLst>
      <p:ext uri="{19B8F6BF-5375-455C-9EA6-DF929625EA0E}">
        <p15:presenceInfo xmlns:p15="http://schemas.microsoft.com/office/powerpoint/2012/main" userId="Sandra Pham" providerId="None"/>
      </p:ext>
    </p:extLst>
  </p:cmAuthor>
  <p:cmAuthor id="5" name="Klausing, Kathleen" initials="KK" lastIdx="0" clrIdx="5">
    <p:extLst>
      <p:ext uri="{19B8F6BF-5375-455C-9EA6-DF929625EA0E}">
        <p15:presenceInfo xmlns:p15="http://schemas.microsoft.com/office/powerpoint/2012/main" userId="Klausing, Kathleen" providerId="None"/>
      </p:ext>
    </p:extLst>
  </p:cmAuthor>
  <p:cmAuthor id="6" name="Allen, Denise" initials="DA" lastIdx="0" clrIdx="6">
    <p:extLst>
      <p:ext uri="{19B8F6BF-5375-455C-9EA6-DF929625EA0E}">
        <p15:presenceInfo xmlns:p15="http://schemas.microsoft.com/office/powerpoint/2012/main" userId="Allen, Denis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D9"/>
    <a:srgbClr val="0000FF"/>
    <a:srgbClr val="E200A7"/>
    <a:srgbClr val="106636"/>
    <a:srgbClr val="146737"/>
    <a:srgbClr val="0099FF"/>
    <a:srgbClr val="009900"/>
    <a:srgbClr val="FFFFBD"/>
    <a:srgbClr val="3D2FA1"/>
    <a:srgbClr val="F27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06DAD3-82BA-4B78-812D-EFF00744DF2F}" v="5" dt="2024-05-11T22:12:28.730"/>
  </p1510:revLst>
</p1510:revInfo>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1" autoAdjust="0"/>
    <p:restoredTop sz="91542" autoAdjust="0"/>
  </p:normalViewPr>
  <p:slideViewPr>
    <p:cSldViewPr snapToGrid="0">
      <p:cViewPr varScale="1">
        <p:scale>
          <a:sx n="79" d="100"/>
          <a:sy n="79" d="100"/>
        </p:scale>
        <p:origin x="782" y="72"/>
      </p:cViewPr>
      <p:guideLst>
        <p:guide orient="horz" pos="312"/>
        <p:guide pos="384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110" d="100"/>
          <a:sy n="110" d="100"/>
        </p:scale>
        <p:origin x="2442" y="-73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43" Type="http://schemas.microsoft.com/office/2015/10/relationships/revisionInfo" Target="revisionInfo.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14767409333867E-2"/>
          <c:y val="3.5783285161559632E-2"/>
          <c:w val="0.89908873750331775"/>
          <c:h val="0.74847989503155543"/>
        </c:manualLayout>
      </c:layout>
      <c:lineChart>
        <c:grouping val="standard"/>
        <c:varyColors val="0"/>
        <c:ser>
          <c:idx val="0"/>
          <c:order val="0"/>
          <c:tx>
            <c:strRef>
              <c:f>Sheet1!$A$2</c:f>
              <c:strCache>
                <c:ptCount val="1"/>
                <c:pt idx="0">
                  <c:v>2014 P5 Scenario A</c:v>
                </c:pt>
              </c:strCache>
            </c:strRef>
          </c:tx>
          <c:spPr>
            <a:ln w="38100" cap="rnd">
              <a:solidFill>
                <a:srgbClr val="C00000"/>
              </a:solidFill>
              <a:round/>
            </a:ln>
            <a:effectLst/>
          </c:spPr>
          <c:marker>
            <c:symbol val="none"/>
          </c:marker>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Sheet1!$B$2:$X$2</c:f>
              <c:numCache>
                <c:formatCode>General</c:formatCode>
                <c:ptCount val="23"/>
                <c:pt idx="2" formatCode="&quot;$&quot;#,##0.000">
                  <c:v>0.74831400000000003</c:v>
                </c:pt>
                <c:pt idx="3" formatCode="&quot;$&quot;#,##0.000">
                  <c:v>0.74831400000000003</c:v>
                </c:pt>
                <c:pt idx="4" formatCode="&quot;$&quot;#,##0.000">
                  <c:v>0.74831400000000003</c:v>
                </c:pt>
                <c:pt idx="5" formatCode="&quot;$&quot;#,##0.000">
                  <c:v>0.76300000000000001</c:v>
                </c:pt>
                <c:pt idx="6" formatCode="&quot;$&quot;#,##0.000">
                  <c:v>0.77800000000000002</c:v>
                </c:pt>
                <c:pt idx="7" formatCode="&quot;$&quot;#,##0.000">
                  <c:v>0.79400000000000004</c:v>
                </c:pt>
                <c:pt idx="8" formatCode="&quot;$&quot;#,##0.000">
                  <c:v>0.81</c:v>
                </c:pt>
                <c:pt idx="9" formatCode="&quot;$&quot;#,##0.000">
                  <c:v>0.82599999999999996</c:v>
                </c:pt>
                <c:pt idx="10" formatCode="&quot;$&quot;#,##0.000">
                  <c:v>0.84299999999999997</c:v>
                </c:pt>
                <c:pt idx="11" formatCode="&quot;$&quot;#,##0.000">
                  <c:v>0.86</c:v>
                </c:pt>
              </c:numCache>
            </c:numRef>
          </c:val>
          <c:smooth val="0"/>
          <c:extLst>
            <c:ext xmlns:c16="http://schemas.microsoft.com/office/drawing/2014/chart" uri="{C3380CC4-5D6E-409C-BE32-E72D297353CC}">
              <c16:uniqueId val="{00000000-B455-4C44-9073-AC13C318F210}"/>
            </c:ext>
          </c:extLst>
        </c:ser>
        <c:ser>
          <c:idx val="1"/>
          <c:order val="1"/>
          <c:tx>
            <c:strRef>
              <c:f>Sheet1!$A$3</c:f>
              <c:strCache>
                <c:ptCount val="1"/>
                <c:pt idx="0">
                  <c:v>2014 P5 Scenario B</c:v>
                </c:pt>
              </c:strCache>
            </c:strRef>
          </c:tx>
          <c:spPr>
            <a:ln w="38100" cap="rnd">
              <a:solidFill>
                <a:schemeClr val="accent1"/>
              </a:solidFill>
              <a:round/>
            </a:ln>
            <a:effectLst/>
          </c:spPr>
          <c:marker>
            <c:symbol val="none"/>
          </c:marker>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Sheet1!$B$3:$X$3</c:f>
              <c:numCache>
                <c:formatCode>General</c:formatCode>
                <c:ptCount val="23"/>
                <c:pt idx="2" formatCode="&quot;$&quot;#,##0.000">
                  <c:v>0.77652100000000002</c:v>
                </c:pt>
                <c:pt idx="3" formatCode="&quot;$&quot;#,##0.000">
                  <c:v>0.77652100000000002</c:v>
                </c:pt>
                <c:pt idx="4" formatCode="&quot;$&quot;#,##0.000">
                  <c:v>0.77652100000000002</c:v>
                </c:pt>
                <c:pt idx="5" formatCode="&quot;$&quot;#,##0.000">
                  <c:v>0.8</c:v>
                </c:pt>
                <c:pt idx="6" formatCode="&quot;$&quot;#,##0.000">
                  <c:v>0.82399999999999995</c:v>
                </c:pt>
                <c:pt idx="7" formatCode="&quot;$&quot;#,##0.000">
                  <c:v>0.84899999999999998</c:v>
                </c:pt>
                <c:pt idx="8" formatCode="&quot;$&quot;#,##0.000">
                  <c:v>0.874</c:v>
                </c:pt>
                <c:pt idx="9" formatCode="&quot;$&quot;#,##0.000">
                  <c:v>0.9</c:v>
                </c:pt>
                <c:pt idx="10" formatCode="&quot;$&quot;#,##0.000">
                  <c:v>0.92700000000000005</c:v>
                </c:pt>
                <c:pt idx="11" formatCode="&quot;$&quot;#,##0.000">
                  <c:v>0.95499999999999996</c:v>
                </c:pt>
              </c:numCache>
            </c:numRef>
          </c:val>
          <c:smooth val="0"/>
          <c:extLst>
            <c:ext xmlns:c16="http://schemas.microsoft.com/office/drawing/2014/chart" uri="{C3380CC4-5D6E-409C-BE32-E72D297353CC}">
              <c16:uniqueId val="{00000001-B455-4C44-9073-AC13C318F210}"/>
            </c:ext>
          </c:extLst>
        </c:ser>
        <c:ser>
          <c:idx val="2"/>
          <c:order val="2"/>
          <c:tx>
            <c:strRef>
              <c:f>Sheet1!$A$4</c:f>
              <c:strCache>
                <c:ptCount val="1"/>
                <c:pt idx="0">
                  <c:v>HEP Budget Request</c:v>
                </c:pt>
              </c:strCache>
            </c:strRef>
          </c:tx>
          <c:spPr>
            <a:ln w="28575" cap="rnd">
              <a:noFill/>
              <a:round/>
            </a:ln>
            <a:effectLst/>
          </c:spPr>
          <c:marker>
            <c:symbol val="diamond"/>
            <c:size val="12"/>
            <c:spPr>
              <a:solidFill>
                <a:schemeClr val="tx1"/>
              </a:solidFill>
              <a:ln w="19050" cap="sq">
                <a:solidFill>
                  <a:srgbClr val="7030A0"/>
                </a:solidFill>
              </a:ln>
              <a:effectLst/>
            </c:spPr>
          </c:marker>
          <c:dLbls>
            <c:dLbl>
              <c:idx val="11"/>
              <c:layout>
                <c:manualLayout>
                  <c:x val="-4.1573033707865172E-2"/>
                  <c:y val="-9.1883296033338474E-2"/>
                </c:manualLayout>
              </c:layout>
              <c:tx>
                <c:rich>
                  <a:bodyPr wrap="square" lIns="38100" tIns="19050" rIns="38100" bIns="19050" anchor="ctr">
                    <a:noAutofit/>
                  </a:bodyPr>
                  <a:lstStyle/>
                  <a:p>
                    <a:pPr>
                      <a:defRPr sz="1200" b="1"/>
                    </a:pPr>
                    <a:fld id="{AC87EF66-DA89-4AAE-B177-67563790E6E5}" type="VALUE">
                      <a:rPr lang="en-US" strike="sngStrike" smtClean="0"/>
                      <a:pPr>
                        <a:defRPr sz="1200" b="1"/>
                      </a:pPr>
                      <a:t>[VALUE]</a:t>
                    </a:fld>
                    <a:endParaRPr lang="en-US" strike="sngStrike" dirty="0"/>
                  </a:p>
                  <a:p>
                    <a:pPr>
                      <a:defRPr sz="1200" b="1"/>
                    </a:pPr>
                    <a:r>
                      <a:rPr lang="en-US" dirty="0"/>
                      <a:t>$1.200</a:t>
                    </a:r>
                  </a:p>
                </c:rich>
              </c:tx>
              <c:spPr>
                <a:solidFill>
                  <a:schemeClr val="bg1"/>
                </a:solidFill>
                <a:ln>
                  <a:solidFill>
                    <a:schemeClr val="tx1"/>
                  </a:solidFill>
                </a:ln>
                <a:effectLst/>
              </c:spPr>
              <c:showLegendKey val="0"/>
              <c:showVal val="1"/>
              <c:showCatName val="0"/>
              <c:showSerName val="0"/>
              <c:showPercent val="0"/>
              <c:showBubbleSize val="0"/>
              <c:extLst>
                <c:ext xmlns:c15="http://schemas.microsoft.com/office/drawing/2012/chart" uri="{CE6537A1-D6FC-4f65-9D91-7224C49458BB}">
                  <c15:layout>
                    <c:manualLayout>
                      <c:w val="4.4499955763956468E-2"/>
                      <c:h val="8.9800702268868646E-2"/>
                    </c:manualLayout>
                  </c15:layout>
                  <c15:dlblFieldTable/>
                  <c15:showDataLabelsRange val="0"/>
                </c:ext>
                <c:ext xmlns:c16="http://schemas.microsoft.com/office/drawing/2014/chart" uri="{C3380CC4-5D6E-409C-BE32-E72D297353CC}">
                  <c16:uniqueId val="{00000001-85BE-40D7-8E3A-66935EAE6FEB}"/>
                </c:ext>
              </c:extLst>
            </c:dLbl>
            <c:spPr>
              <a:solidFill>
                <a:schemeClr val="bg1"/>
              </a:solidFill>
              <a:ln>
                <a:solidFill>
                  <a:schemeClr val="tx1"/>
                </a:solidFill>
              </a:ln>
              <a:effectLst/>
            </c:spPr>
            <c:txPr>
              <a:bodyPr wrap="square" lIns="38100" tIns="19050" rIns="38100" bIns="19050" anchor="ctr">
                <a:spAutoFit/>
              </a:bodyPr>
              <a:lstStyle/>
              <a:p>
                <a:pPr>
                  <a:defRPr sz="1200" b="1"/>
                </a:pPr>
                <a:endParaRPr lang="en-US"/>
              </a:p>
            </c:txPr>
            <c:showLegendKey val="0"/>
            <c:showVal val="0"/>
            <c:showCatName val="0"/>
            <c:showSerName val="0"/>
            <c:showPercent val="0"/>
            <c:showBubbleSize val="0"/>
            <c:extLst>
              <c:ext xmlns:c15="http://schemas.microsoft.com/office/drawing/2012/chart" uri="{CE6537A1-D6FC-4f65-9D91-7224C49458BB}">
                <c15:showLeaderLines val="1"/>
              </c:ext>
            </c:extLst>
          </c:dLbls>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Sheet1!$B$4:$X$4</c:f>
              <c:numCache>
                <c:formatCode>"$"#,##0.000</c:formatCode>
                <c:ptCount val="23"/>
                <c:pt idx="0">
                  <c:v>0.77700000000000002</c:v>
                </c:pt>
                <c:pt idx="1">
                  <c:v>0.77700000000000002</c:v>
                </c:pt>
                <c:pt idx="2">
                  <c:v>0.74399999999999999</c:v>
                </c:pt>
                <c:pt idx="3">
                  <c:v>0.78800000000000003</c:v>
                </c:pt>
                <c:pt idx="4">
                  <c:v>0.81799999999999995</c:v>
                </c:pt>
                <c:pt idx="5">
                  <c:v>0.67300000000000004</c:v>
                </c:pt>
                <c:pt idx="6">
                  <c:v>0.77</c:v>
                </c:pt>
                <c:pt idx="7">
                  <c:v>0.76800000000000002</c:v>
                </c:pt>
                <c:pt idx="8">
                  <c:v>0.81799999999999995</c:v>
                </c:pt>
                <c:pt idx="9">
                  <c:v>1.0609999999999999</c:v>
                </c:pt>
                <c:pt idx="10">
                  <c:v>1.1220000000000001</c:v>
                </c:pt>
                <c:pt idx="11">
                  <c:v>1.226</c:v>
                </c:pt>
              </c:numCache>
            </c:numRef>
          </c:val>
          <c:smooth val="0"/>
          <c:extLst>
            <c:ext xmlns:c16="http://schemas.microsoft.com/office/drawing/2014/chart" uri="{C3380CC4-5D6E-409C-BE32-E72D297353CC}">
              <c16:uniqueId val="{00000002-B455-4C44-9073-AC13C318F210}"/>
            </c:ext>
          </c:extLst>
        </c:ser>
        <c:ser>
          <c:idx val="3"/>
          <c:order val="3"/>
          <c:tx>
            <c:strRef>
              <c:f>Sheet1!$A$5</c:f>
              <c:strCache>
                <c:ptCount val="1"/>
                <c:pt idx="0">
                  <c:v>Senate Mark</c:v>
                </c:pt>
              </c:strCache>
            </c:strRef>
          </c:tx>
          <c:marker>
            <c:symbol val="none"/>
          </c:marker>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Sheet1!$B$5:$X$5</c:f>
            </c:numRef>
          </c:val>
          <c:smooth val="0"/>
          <c:extLst xmlns:c15="http://schemas.microsoft.com/office/drawing/2012/chart">
            <c:ext xmlns:c16="http://schemas.microsoft.com/office/drawing/2014/chart" uri="{C3380CC4-5D6E-409C-BE32-E72D297353CC}">
              <c16:uniqueId val="{00000004-B455-4C44-9073-AC13C318F210}"/>
            </c:ext>
          </c:extLst>
        </c:ser>
        <c:ser>
          <c:idx val="5"/>
          <c:order val="4"/>
          <c:tx>
            <c:strRef>
              <c:f>Sheet1!$A$6</c:f>
              <c:strCache>
                <c:ptCount val="1"/>
                <c:pt idx="0">
                  <c:v>House Mark</c:v>
                </c:pt>
              </c:strCache>
            </c:strRef>
          </c:tx>
          <c:marker>
            <c:symbol val="none"/>
          </c:marker>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Sheet1!$B$6:$X$6</c:f>
            </c:numRef>
          </c:val>
          <c:smooth val="0"/>
          <c:extLst>
            <c:ext xmlns:c16="http://schemas.microsoft.com/office/drawing/2014/chart" uri="{C3380CC4-5D6E-409C-BE32-E72D297353CC}">
              <c16:uniqueId val="{00000001-6CF0-48AC-B6D9-76809F71A2E1}"/>
            </c:ext>
          </c:extLst>
        </c:ser>
        <c:ser>
          <c:idx val="4"/>
          <c:order val="5"/>
          <c:tx>
            <c:strRef>
              <c:f>Sheet1!$A$7</c:f>
              <c:strCache>
                <c:ptCount val="1"/>
                <c:pt idx="0">
                  <c:v>HEP Appropriation</c:v>
                </c:pt>
              </c:strCache>
            </c:strRef>
          </c:tx>
          <c:spPr>
            <a:ln>
              <a:noFill/>
            </a:ln>
          </c:spPr>
          <c:marker>
            <c:symbol val="diamond"/>
            <c:size val="12"/>
            <c:spPr>
              <a:solidFill>
                <a:srgbClr val="0000FF"/>
              </a:solidFill>
              <a:ln w="25400">
                <a:solidFill>
                  <a:srgbClr val="0000FF"/>
                </a:solidFill>
              </a:ln>
            </c:spPr>
          </c:marker>
          <c:dPt>
            <c:idx val="2"/>
            <c:bubble3D val="0"/>
            <c:extLst>
              <c:ext xmlns:c16="http://schemas.microsoft.com/office/drawing/2014/chart" uri="{C3380CC4-5D6E-409C-BE32-E72D297353CC}">
                <c16:uniqueId val="{00000006-6CF0-48AC-B6D9-76809F71A2E1}"/>
              </c:ext>
            </c:extLst>
          </c:dPt>
          <c:dLbls>
            <c:dLbl>
              <c:idx val="2"/>
              <c:layout>
                <c:manualLayout>
                  <c:x val="-3.966752189684157E-2"/>
                  <c:y val="-7.914705201419972E-2"/>
                </c:manualLayout>
              </c:layout>
              <c:spPr>
                <a:solidFill>
                  <a:schemeClr val="bg1"/>
                </a:solidFill>
                <a:ln>
                  <a:solidFill>
                    <a:schemeClr val="tx1"/>
                  </a:solidFill>
                </a:ln>
                <a:effectLst/>
              </c:spPr>
              <c:txPr>
                <a:bodyPr wrap="square" lIns="38100" tIns="19050" rIns="38100" bIns="19050" anchor="ctr">
                  <a:noAutofit/>
                </a:bodyPr>
                <a:lstStyle/>
                <a:p>
                  <a:pPr>
                    <a:defRPr sz="1200" b="1"/>
                  </a:pPr>
                  <a:endParaRPr lang="en-US"/>
                </a:p>
              </c:txPr>
              <c:showLegendKey val="0"/>
              <c:showVal val="1"/>
              <c:showCatName val="0"/>
              <c:showSerName val="0"/>
              <c:showPercent val="0"/>
              <c:showBubbleSize val="0"/>
              <c:extLst>
                <c:ext xmlns:c15="http://schemas.microsoft.com/office/drawing/2012/chart" uri="{CE6537A1-D6FC-4f65-9D91-7224C49458BB}">
                  <c15:layout>
                    <c:manualLayout>
                      <c:w val="6.3005662213571623E-2"/>
                      <c:h val="4.9105007693149141E-2"/>
                    </c:manualLayout>
                  </c15:layout>
                </c:ext>
                <c:ext xmlns:c16="http://schemas.microsoft.com/office/drawing/2014/chart" uri="{C3380CC4-5D6E-409C-BE32-E72D297353CC}">
                  <c16:uniqueId val="{00000006-6CF0-48AC-B6D9-76809F71A2E1}"/>
                </c:ext>
              </c:extLst>
            </c:dLbl>
            <c:dLbl>
              <c:idx val="7"/>
              <c:delete val="1"/>
              <c:extLst>
                <c:ext xmlns:c15="http://schemas.microsoft.com/office/drawing/2012/chart" uri="{CE6537A1-D6FC-4f65-9D91-7224C49458BB}">
                  <c15:layout>
                    <c:manualLayout>
                      <c:w val="7.1246217818278321E-2"/>
                      <c:h val="4.4869384140854486E-2"/>
                    </c:manualLayout>
                  </c15:layout>
                </c:ext>
                <c:ext xmlns:c16="http://schemas.microsoft.com/office/drawing/2014/chart" uri="{C3380CC4-5D6E-409C-BE32-E72D297353CC}">
                  <c16:uniqueId val="{00000001-1A79-4E98-B41C-D9AB4AB0BF4A}"/>
                </c:ext>
              </c:extLst>
            </c:dLbl>
            <c:dLbl>
              <c:idx val="8"/>
              <c:layout>
                <c:manualLayout>
                  <c:x val="-4.6820667079536409E-2"/>
                  <c:y val="-6.0317363361766491E-2"/>
                </c:manualLayout>
              </c:layout>
              <c:spPr>
                <a:solidFill>
                  <a:schemeClr val="bg1"/>
                </a:solidFill>
                <a:ln>
                  <a:solidFill>
                    <a:schemeClr val="tx1"/>
                  </a:solidFill>
                </a:ln>
                <a:effectLst/>
              </c:spPr>
              <c:txPr>
                <a:bodyPr wrap="square" lIns="38100" tIns="19050" rIns="38100" bIns="19050" anchor="ctr">
                  <a:noAutofit/>
                </a:bodyPr>
                <a:lstStyle/>
                <a:p>
                  <a:pPr>
                    <a:defRPr sz="1200" b="1"/>
                  </a:pPr>
                  <a:endParaRPr lang="en-US"/>
                </a:p>
              </c:txPr>
              <c:showLegendKey val="0"/>
              <c:showVal val="1"/>
              <c:showCatName val="0"/>
              <c:showSerName val="0"/>
              <c:showPercent val="0"/>
              <c:showBubbleSize val="0"/>
              <c:extLst>
                <c:ext xmlns:c15="http://schemas.microsoft.com/office/drawing/2012/chart" uri="{CE6537A1-D6FC-4f65-9D91-7224C49458BB}">
                  <c15:layout>
                    <c:manualLayout>
                      <c:w val="6.3504821728744582E-2"/>
                      <c:h val="4.9438963025775044E-2"/>
                    </c:manualLayout>
                  </c15:layout>
                </c:ext>
                <c:ext xmlns:c16="http://schemas.microsoft.com/office/drawing/2014/chart" uri="{C3380CC4-5D6E-409C-BE32-E72D297353CC}">
                  <c16:uniqueId val="{00000001-744E-4D75-AC14-29345432DA13}"/>
                </c:ext>
              </c:extLst>
            </c:dLbl>
            <c:dLbl>
              <c:idx val="9"/>
              <c:layout>
                <c:manualLayout>
                  <c:x val="-4.3013934353711571E-2"/>
                  <c:y val="-5.5229584809483763E-2"/>
                </c:manualLayout>
              </c:layout>
              <c:spPr>
                <a:solidFill>
                  <a:schemeClr val="bg1"/>
                </a:solidFill>
                <a:ln>
                  <a:solidFill>
                    <a:schemeClr val="tx1"/>
                  </a:solidFill>
                </a:ln>
                <a:effectLst/>
              </c:spPr>
              <c:txPr>
                <a:bodyPr wrap="square" lIns="38100" tIns="19050" rIns="38100" bIns="19050" anchor="ctr">
                  <a:noAutofit/>
                </a:bodyPr>
                <a:lstStyle/>
                <a:p>
                  <a:pPr>
                    <a:defRPr sz="1200" b="1" i="0"/>
                  </a:pPr>
                  <a:endParaRPr lang="en-US"/>
                </a:p>
              </c:txPr>
              <c:showLegendKey val="0"/>
              <c:showVal val="1"/>
              <c:showCatName val="0"/>
              <c:showSerName val="0"/>
              <c:showPercent val="0"/>
              <c:showBubbleSize val="0"/>
              <c:extLst>
                <c:ext xmlns:c15="http://schemas.microsoft.com/office/drawing/2012/chart" uri="{CE6537A1-D6FC-4f65-9D91-7224C49458BB}">
                  <c15:layout>
                    <c:manualLayout>
                      <c:w val="5.9533663629125003E-2"/>
                      <c:h val="4.71150491091996E-2"/>
                    </c:manualLayout>
                  </c15:layout>
                </c:ext>
                <c:ext xmlns:c16="http://schemas.microsoft.com/office/drawing/2014/chart" uri="{C3380CC4-5D6E-409C-BE32-E72D297353CC}">
                  <c16:uniqueId val="{00000002-F86A-42B2-A9E4-DFC3AB21AF55}"/>
                </c:ext>
              </c:extLst>
            </c:dLbl>
            <c:dLbl>
              <c:idx val="10"/>
              <c:layout>
                <c:manualLayout>
                  <c:x val="-4.6067415730337076E-2"/>
                  <c:y val="-3.6510070998610894E-2"/>
                </c:manualLayout>
              </c:layout>
              <c:spPr>
                <a:solidFill>
                  <a:schemeClr val="bg1"/>
                </a:solidFill>
                <a:ln>
                  <a:solidFill>
                    <a:schemeClr val="tx1"/>
                  </a:solidFill>
                </a:ln>
                <a:effectLst/>
              </c:spPr>
              <c:txPr>
                <a:bodyPr wrap="square" lIns="38100" tIns="19050" rIns="38100" bIns="19050" anchor="ctr">
                  <a:spAutoFit/>
                </a:bodyPr>
                <a:lstStyle/>
                <a:p>
                  <a:pPr>
                    <a:defRPr sz="1200" b="1"/>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44F-4B8E-B74D-F4BC2E8B9156}"/>
                </c:ext>
              </c:extLst>
            </c:dLbl>
            <c:spPr>
              <a:noFill/>
              <a:ln>
                <a:solidFill>
                  <a:schemeClr val="tx1"/>
                </a:solidFill>
              </a:ln>
              <a:effectLst/>
            </c:spPr>
            <c:txPr>
              <a:bodyPr wrap="square" lIns="38100" tIns="19050" rIns="38100" bIns="19050" anchor="ctr">
                <a:spAutoFit/>
              </a:bodyPr>
              <a:lstStyle/>
              <a:p>
                <a:pPr>
                  <a:defRPr sz="1200"/>
                </a:pPr>
                <a:endParaRPr lang="en-US"/>
              </a:p>
            </c:txPr>
            <c:showLegendKey val="0"/>
            <c:showVal val="0"/>
            <c:showCatName val="0"/>
            <c:showSerName val="0"/>
            <c:showPercent val="0"/>
            <c:showBubbleSize val="0"/>
            <c:extLst>
              <c:ext xmlns:c15="http://schemas.microsoft.com/office/drawing/2012/chart" uri="{CE6537A1-D6FC-4f65-9D91-7224C49458BB}">
                <c15:showLeaderLines val="1"/>
              </c:ext>
            </c:extLst>
          </c:dLbls>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Sheet1!$B$7:$X$7</c:f>
              <c:numCache>
                <c:formatCode>"$"#,##0.000</c:formatCode>
                <c:ptCount val="23"/>
                <c:pt idx="0">
                  <c:v>0.74831400000000003</c:v>
                </c:pt>
                <c:pt idx="1">
                  <c:v>0.79652100000000003</c:v>
                </c:pt>
                <c:pt idx="2">
                  <c:v>0.76600000000000001</c:v>
                </c:pt>
                <c:pt idx="3">
                  <c:v>0.79500000000000004</c:v>
                </c:pt>
                <c:pt idx="4">
                  <c:v>0.82499999999999996</c:v>
                </c:pt>
                <c:pt idx="5">
                  <c:v>0.90800000000000003</c:v>
                </c:pt>
                <c:pt idx="6">
                  <c:v>0.98</c:v>
                </c:pt>
                <c:pt idx="7">
                  <c:v>1.0449999999999999</c:v>
                </c:pt>
                <c:pt idx="8">
                  <c:v>1.046</c:v>
                </c:pt>
                <c:pt idx="9">
                  <c:v>1.381</c:v>
                </c:pt>
                <c:pt idx="10">
                  <c:v>1.1659999999999999</c:v>
                </c:pt>
              </c:numCache>
            </c:numRef>
          </c:val>
          <c:smooth val="0"/>
          <c:extLst>
            <c:ext xmlns:c16="http://schemas.microsoft.com/office/drawing/2014/chart" uri="{C3380CC4-5D6E-409C-BE32-E72D297353CC}">
              <c16:uniqueId val="{00000002-1A79-4E98-B41C-D9AB4AB0BF4A}"/>
            </c:ext>
          </c:extLst>
        </c:ser>
        <c:ser>
          <c:idx val="6"/>
          <c:order val="6"/>
          <c:tx>
            <c:strRef>
              <c:f>Sheet1!$A$8</c:f>
              <c:strCache>
                <c:ptCount val="1"/>
                <c:pt idx="0">
                  <c:v>House Mark</c:v>
                </c:pt>
              </c:strCache>
            </c:strRef>
          </c:tx>
          <c:spPr>
            <a:ln>
              <a:solidFill>
                <a:schemeClr val="accent1">
                  <a:lumMod val="60000"/>
                  <a:lumOff val="40000"/>
                </a:schemeClr>
              </a:solidFill>
            </a:ln>
          </c:spPr>
          <c:marker>
            <c:symbol val="circle"/>
            <c:size val="9"/>
            <c:spPr>
              <a:noFill/>
              <a:ln w="47625">
                <a:noFill/>
              </a:ln>
            </c:spPr>
          </c:marker>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Sheet1!$B$8:$X$8</c:f>
              <c:numCache>
                <c:formatCode>"$"#,##0.000</c:formatCode>
                <c:ptCount val="23"/>
                <c:pt idx="1">
                  <c:v>0.77300000000000002</c:v>
                </c:pt>
                <c:pt idx="2">
                  <c:v>0.77500000000000002</c:v>
                </c:pt>
                <c:pt idx="3">
                  <c:v>0.76600000000000001</c:v>
                </c:pt>
                <c:pt idx="4">
                  <c:v>0.82299999999999995</c:v>
                </c:pt>
                <c:pt idx="5">
                  <c:v>0.82499999999999996</c:v>
                </c:pt>
                <c:pt idx="6">
                  <c:v>1.0044999999999999</c:v>
                </c:pt>
                <c:pt idx="7">
                  <c:v>1.0449999999999999</c:v>
                </c:pt>
                <c:pt idx="8">
                  <c:v>1.05</c:v>
                </c:pt>
                <c:pt idx="9">
                  <c:v>1.0780000000000001</c:v>
                </c:pt>
                <c:pt idx="10">
                  <c:v>1.1579999999999999</c:v>
                </c:pt>
              </c:numCache>
            </c:numRef>
          </c:val>
          <c:smooth val="0"/>
          <c:extLst>
            <c:ext xmlns:c16="http://schemas.microsoft.com/office/drawing/2014/chart" uri="{C3380CC4-5D6E-409C-BE32-E72D297353CC}">
              <c16:uniqueId val="{00000000-1E33-46C3-BC2A-7266351D5810}"/>
            </c:ext>
          </c:extLst>
        </c:ser>
        <c:ser>
          <c:idx val="7"/>
          <c:order val="7"/>
          <c:tx>
            <c:strRef>
              <c:f>Sheet1!$A$9</c:f>
              <c:strCache>
                <c:ptCount val="1"/>
                <c:pt idx="0">
                  <c:v>Senate Mark</c:v>
                </c:pt>
              </c:strCache>
            </c:strRef>
          </c:tx>
          <c:marker>
            <c:symbol val="square"/>
            <c:size val="8"/>
            <c:spPr>
              <a:noFill/>
              <a:ln w="47625" cap="rnd">
                <a:noFill/>
              </a:ln>
            </c:spPr>
          </c:marker>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Sheet1!$B$9:$X$9</c:f>
              <c:numCache>
                <c:formatCode>"$"#,##0.000</c:formatCode>
                <c:ptCount val="23"/>
                <c:pt idx="1">
                  <c:v>0.80700000000000005</c:v>
                </c:pt>
                <c:pt idx="2">
                  <c:v>0.77400000000000002</c:v>
                </c:pt>
                <c:pt idx="3">
                  <c:v>0.78800000000000003</c:v>
                </c:pt>
                <c:pt idx="4">
                  <c:v>0.83299999999999996</c:v>
                </c:pt>
                <c:pt idx="5">
                  <c:v>0.86</c:v>
                </c:pt>
                <c:pt idx="6">
                  <c:v>1.01</c:v>
                </c:pt>
                <c:pt idx="7">
                  <c:v>1.0649999999999999</c:v>
                </c:pt>
                <c:pt idx="8">
                  <c:v>1.05</c:v>
                </c:pt>
                <c:pt idx="9">
                  <c:v>1.079</c:v>
                </c:pt>
                <c:pt idx="10">
                  <c:v>1.1679999999999999</c:v>
                </c:pt>
              </c:numCache>
            </c:numRef>
          </c:val>
          <c:smooth val="0"/>
          <c:extLst>
            <c:ext xmlns:c16="http://schemas.microsoft.com/office/drawing/2014/chart" uri="{C3380CC4-5D6E-409C-BE32-E72D297353CC}">
              <c16:uniqueId val="{00000001-1E33-46C3-BC2A-7266351D5810}"/>
            </c:ext>
          </c:extLst>
        </c:ser>
        <c:ser>
          <c:idx val="8"/>
          <c:order val="8"/>
          <c:tx>
            <c:strRef>
              <c:f>Sheet1!$A$10</c:f>
              <c:strCache>
                <c:ptCount val="1"/>
                <c:pt idx="0">
                  <c:v>2023 P5 Low</c:v>
                </c:pt>
              </c:strCache>
            </c:strRef>
          </c:tx>
          <c:marker>
            <c:symbol val="none"/>
          </c:marker>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Sheet1!$B$10:$X$10</c:f>
              <c:numCache>
                <c:formatCode>General</c:formatCode>
                <c:ptCount val="23"/>
                <c:pt idx="10" formatCode="&quot;$&quot;#,##0.000">
                  <c:v>1.1659999999999999</c:v>
                </c:pt>
                <c:pt idx="11" formatCode="&quot;$&quot;#,##0.000">
                  <c:v>1.226</c:v>
                </c:pt>
                <c:pt idx="12" formatCode="&quot;$&quot;#,##0.000">
                  <c:v>1.2509999999999999</c:v>
                </c:pt>
                <c:pt idx="13" formatCode="&quot;$&quot;#,##0.000">
                  <c:v>1.276</c:v>
                </c:pt>
                <c:pt idx="14" formatCode="&quot;$&quot;#,##0.000">
                  <c:v>1.3009999999999999</c:v>
                </c:pt>
                <c:pt idx="15" formatCode="&quot;$&quot;#,##0.000">
                  <c:v>1.327</c:v>
                </c:pt>
                <c:pt idx="16" formatCode="&quot;$&quot;#,##0.000">
                  <c:v>1.3540000000000001</c:v>
                </c:pt>
                <c:pt idx="17" formatCode="&quot;$&quot;#,##0.000">
                  <c:v>1.381</c:v>
                </c:pt>
                <c:pt idx="18" formatCode="&quot;$&quot;#,##0.000">
                  <c:v>1.409</c:v>
                </c:pt>
                <c:pt idx="19" formatCode="&quot;$&quot;#,##0.000">
                  <c:v>1.4370000000000001</c:v>
                </c:pt>
                <c:pt idx="20" formatCode="&quot;$&quot;#,##0.000">
                  <c:v>1.466</c:v>
                </c:pt>
                <c:pt idx="21" formatCode="&quot;$&quot;#,##0.000">
                  <c:v>1.4950000000000001</c:v>
                </c:pt>
                <c:pt idx="22" formatCode="&quot;$&quot;#,##0.000">
                  <c:v>1.5249999999999999</c:v>
                </c:pt>
              </c:numCache>
            </c:numRef>
          </c:val>
          <c:smooth val="0"/>
          <c:extLst>
            <c:ext xmlns:c16="http://schemas.microsoft.com/office/drawing/2014/chart" uri="{C3380CC4-5D6E-409C-BE32-E72D297353CC}">
              <c16:uniqueId val="{00000002-F012-42F2-9D95-CE0819F31DCD}"/>
            </c:ext>
          </c:extLst>
        </c:ser>
        <c:ser>
          <c:idx val="9"/>
          <c:order val="9"/>
          <c:tx>
            <c:strRef>
              <c:f>Sheet1!$A$11</c:f>
              <c:strCache>
                <c:ptCount val="1"/>
                <c:pt idx="0">
                  <c:v>2023 P5 High</c:v>
                </c:pt>
              </c:strCache>
            </c:strRef>
          </c:tx>
          <c:marker>
            <c:symbol val="none"/>
          </c:marker>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Sheet1!$B$11:$X$11</c:f>
              <c:numCache>
                <c:formatCode>General</c:formatCode>
                <c:ptCount val="23"/>
                <c:pt idx="10" formatCode="&quot;$&quot;#,##0.000">
                  <c:v>1.1599999999999999</c:v>
                </c:pt>
                <c:pt idx="11" formatCode="&quot;$&quot;#,##0.000">
                  <c:v>1.29</c:v>
                </c:pt>
                <c:pt idx="12" formatCode="&quot;$&quot;#,##0.000">
                  <c:v>1.4279999999999999</c:v>
                </c:pt>
                <c:pt idx="13" formatCode="&quot;$&quot;#,##0.000">
                  <c:v>1.5</c:v>
                </c:pt>
                <c:pt idx="14" formatCode="&quot;$&quot;#,##0.000">
                  <c:v>1.5549999999999999</c:v>
                </c:pt>
                <c:pt idx="15" formatCode="&quot;$&quot;#,##0.000">
                  <c:v>1.60152125</c:v>
                </c:pt>
                <c:pt idx="16" formatCode="&quot;$&quot;#,##0.000">
                  <c:v>1.6495668875</c:v>
                </c:pt>
                <c:pt idx="17" formatCode="&quot;$&quot;#,##0.000">
                  <c:v>1.6990538941250002</c:v>
                </c:pt>
                <c:pt idx="18" formatCode="&quot;$&quot;#,##0.000">
                  <c:v>1.7500255109487501</c:v>
                </c:pt>
                <c:pt idx="19" formatCode="&quot;$&quot;#,##0.000">
                  <c:v>1.8025262762772127</c:v>
                </c:pt>
                <c:pt idx="20" formatCode="&quot;$&quot;#,##0.000">
                  <c:v>1.856602064565529</c:v>
                </c:pt>
                <c:pt idx="21" formatCode="&quot;$&quot;#,##0.000">
                  <c:v>1.912300126502495</c:v>
                </c:pt>
                <c:pt idx="22" formatCode="&quot;$&quot;#,##0.000">
                  <c:v>1.9690000000000001</c:v>
                </c:pt>
              </c:numCache>
            </c:numRef>
          </c:val>
          <c:smooth val="0"/>
          <c:extLst>
            <c:ext xmlns:c16="http://schemas.microsoft.com/office/drawing/2014/chart" uri="{C3380CC4-5D6E-409C-BE32-E72D297353CC}">
              <c16:uniqueId val="{00000001-9A81-41D3-8878-6A86E6B34272}"/>
            </c:ext>
          </c:extLst>
        </c:ser>
        <c:ser>
          <c:idx val="10"/>
          <c:order val="10"/>
          <c:tx>
            <c:strRef>
              <c:f>Sheet1!$A$12</c:f>
              <c:strCache>
                <c:ptCount val="1"/>
                <c:pt idx="0">
                  <c:v>2023 P5 Overtop</c:v>
                </c:pt>
              </c:strCache>
            </c:strRef>
          </c:tx>
          <c:marker>
            <c:symbol val="none"/>
          </c:marker>
          <c:cat>
            <c:strRef>
              <c:f>Sheet1!$B$1:$X$1</c:f>
              <c:strCache>
                <c:ptCount val="23"/>
                <c:pt idx="0">
                  <c:v>FY 2013</c:v>
                </c:pt>
                <c:pt idx="1">
                  <c:v>FY 2014</c:v>
                </c:pt>
                <c:pt idx="2">
                  <c:v>FY 2015</c:v>
                </c:pt>
                <c:pt idx="3">
                  <c:v>FY 2016</c:v>
                </c:pt>
                <c:pt idx="4">
                  <c:v>FY 2017</c:v>
                </c:pt>
                <c:pt idx="5">
                  <c:v>FY 2018</c:v>
                </c:pt>
                <c:pt idx="6">
                  <c:v>FY 2019</c:v>
                </c:pt>
                <c:pt idx="7">
                  <c:v>FY 2020</c:v>
                </c:pt>
                <c:pt idx="8">
                  <c:v>FY 2021</c:v>
                </c:pt>
                <c:pt idx="9">
                  <c:v>FY 2022</c:v>
                </c:pt>
                <c:pt idx="10">
                  <c:v>FY 2023</c:v>
                </c:pt>
                <c:pt idx="11">
                  <c:v>FY 2024</c:v>
                </c:pt>
                <c:pt idx="12">
                  <c:v>FY 2025</c:v>
                </c:pt>
                <c:pt idx="13">
                  <c:v>FY 2026</c:v>
                </c:pt>
                <c:pt idx="14">
                  <c:v>FY 2027</c:v>
                </c:pt>
                <c:pt idx="15">
                  <c:v>FY 2028</c:v>
                </c:pt>
                <c:pt idx="16">
                  <c:v>FY 2029</c:v>
                </c:pt>
                <c:pt idx="17">
                  <c:v>FY 2030</c:v>
                </c:pt>
                <c:pt idx="18">
                  <c:v>FY 2031</c:v>
                </c:pt>
                <c:pt idx="19">
                  <c:v>FY 2032</c:v>
                </c:pt>
                <c:pt idx="20">
                  <c:v>FY 2033</c:v>
                </c:pt>
                <c:pt idx="21">
                  <c:v>FY 2034</c:v>
                </c:pt>
                <c:pt idx="22">
                  <c:v>FY 2035</c:v>
                </c:pt>
              </c:strCache>
            </c:strRef>
          </c:cat>
          <c:val>
            <c:numRef>
              <c:f>Sheet1!$B$12:$X$12</c:f>
              <c:numCache>
                <c:formatCode>General</c:formatCode>
                <c:ptCount val="23"/>
                <c:pt idx="10" formatCode="&quot;$&quot;#,##0.000">
                  <c:v>1.1599999999999999</c:v>
                </c:pt>
                <c:pt idx="11" formatCode="&quot;$&quot;#,##0.000">
                  <c:v>1.29</c:v>
                </c:pt>
                <c:pt idx="12" formatCode="&quot;$&quot;#,##0.000">
                  <c:v>1.4279999999999999</c:v>
                </c:pt>
                <c:pt idx="13" formatCode="&quot;$&quot;#,##0.000">
                  <c:v>1.5</c:v>
                </c:pt>
                <c:pt idx="14" formatCode="&quot;$&quot;#,##0.000">
                  <c:v>1.5549999999999999</c:v>
                </c:pt>
                <c:pt idx="15" formatCode="&quot;$&quot;#,##0.000">
                  <c:v>1.6439999999999999</c:v>
                </c:pt>
                <c:pt idx="16" formatCode="&quot;$&quot;#,##0.000">
                  <c:v>1.7370000000000001</c:v>
                </c:pt>
                <c:pt idx="17" formatCode="&quot;$&quot;#,##0.000">
                  <c:v>1.8360000000000001</c:v>
                </c:pt>
                <c:pt idx="18" formatCode="&quot;$&quot;#,##0.000">
                  <c:v>1.9410000000000001</c:v>
                </c:pt>
                <c:pt idx="19" formatCode="&quot;$&quot;#,##0.000">
                  <c:v>2.0510000000000002</c:v>
                </c:pt>
                <c:pt idx="20" formatCode="&quot;$&quot;#,##0.000">
                  <c:v>2.1680000000000001</c:v>
                </c:pt>
                <c:pt idx="21" formatCode="&quot;$&quot;#,##0.000">
                  <c:v>2.2919999999999998</c:v>
                </c:pt>
                <c:pt idx="22" formatCode="&quot;$&quot;#,##0.000">
                  <c:v>2.423</c:v>
                </c:pt>
              </c:numCache>
            </c:numRef>
          </c:val>
          <c:smooth val="0"/>
          <c:extLst>
            <c:ext xmlns:c16="http://schemas.microsoft.com/office/drawing/2014/chart" uri="{C3380CC4-5D6E-409C-BE32-E72D297353CC}">
              <c16:uniqueId val="{00000001-BBDA-48CA-8BF6-958E08E61254}"/>
            </c:ext>
          </c:extLst>
        </c:ser>
        <c:dLbls>
          <c:showLegendKey val="0"/>
          <c:showVal val="0"/>
          <c:showCatName val="0"/>
          <c:showSerName val="0"/>
          <c:showPercent val="0"/>
          <c:showBubbleSize val="0"/>
        </c:dLbls>
        <c:smooth val="0"/>
        <c:axId val="788465320"/>
        <c:axId val="788470808"/>
        <c:extLst/>
      </c:lineChart>
      <c:catAx>
        <c:axId val="788465320"/>
        <c:scaling>
          <c:orientation val="minMax"/>
        </c:scaling>
        <c:delete val="0"/>
        <c:axPos val="b"/>
        <c:majorGridlines/>
        <c:numFmt formatCode="General" sourceLinked="1"/>
        <c:majorTickMark val="in"/>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crossAx val="788470808"/>
        <c:crosses val="autoZero"/>
        <c:auto val="0"/>
        <c:lblAlgn val="ctr"/>
        <c:lblOffset val="100"/>
        <c:noMultiLvlLbl val="0"/>
      </c:catAx>
      <c:valAx>
        <c:axId val="788470808"/>
        <c:scaling>
          <c:orientation val="minMax"/>
          <c:max val="2.6"/>
          <c:min val="0.60000000000000009"/>
        </c:scaling>
        <c:delete val="0"/>
        <c:axPos val="l"/>
        <c:majorGridlines>
          <c:spPr>
            <a:ln w="15875" cap="flat" cmpd="sng" algn="ctr">
              <a:solidFill>
                <a:schemeClr val="tx1">
                  <a:lumMod val="15000"/>
                  <a:lumOff val="85000"/>
                </a:schemeClr>
              </a:solidFill>
              <a:round/>
            </a:ln>
            <a:effectLst/>
          </c:spPr>
        </c:majorGridlines>
        <c:minorGridlines>
          <c:spPr>
            <a:ln w="3175">
              <a:solidFill>
                <a:schemeClr val="tx1">
                  <a:tint val="50000"/>
                  <a:alpha val="88000"/>
                </a:schemeClr>
              </a:solidFill>
            </a:ln>
          </c:spPr>
        </c:minorGridlines>
        <c:numFmt formatCode="0.00" sourceLinked="0"/>
        <c:majorTickMark val="in"/>
        <c:minorTickMark val="in"/>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crossAx val="788465320"/>
        <c:crosses val="autoZero"/>
        <c:crossBetween val="between"/>
        <c:minorUnit val="2.0000000000000004E-2"/>
      </c:valAx>
      <c:spPr>
        <a:noFill/>
        <a:ln>
          <a:solidFill>
            <a:schemeClr val="tx1"/>
          </a:solidFill>
        </a:ln>
        <a:effectLst/>
      </c:spPr>
    </c:plotArea>
    <c:legend>
      <c:legendPos val="b"/>
      <c:layout>
        <c:manualLayout>
          <c:xMode val="edge"/>
          <c:yMode val="edge"/>
          <c:x val="7.520074316553127E-2"/>
          <c:y val="0.87892341436077559"/>
          <c:w val="0.87637866053260194"/>
          <c:h val="0.12107655502392345"/>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0.00517</cdr:x>
      <cdr:y>0.12919</cdr:y>
    </cdr:from>
    <cdr:to>
      <cdr:x>0.02696</cdr:x>
      <cdr:y>0.70513</cdr:y>
    </cdr:to>
    <cdr:sp macro="" textlink="">
      <cdr:nvSpPr>
        <cdr:cNvPr id="2" name="TextBox 1">
          <a:extLst xmlns:a="http://schemas.openxmlformats.org/drawingml/2006/main">
            <a:ext uri="{FF2B5EF4-FFF2-40B4-BE49-F238E27FC236}">
              <a16:creationId xmlns:a16="http://schemas.microsoft.com/office/drawing/2014/main" id="{161DF7C1-C043-4862-B817-9A050B5BB8E7}"/>
            </a:ext>
          </a:extLst>
        </cdr:cNvPr>
        <cdr:cNvSpPr txBox="1"/>
      </cdr:nvSpPr>
      <cdr:spPr>
        <a:xfrm xmlns:a="http://schemas.openxmlformats.org/drawingml/2006/main" rot="16200000">
          <a:off x="-785104" y="1284699"/>
          <a:ext cx="1952764" cy="25943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cs typeface="Calibri" panose="020F0502020204030204" pitchFamily="34" charset="0"/>
            </a:rPr>
            <a:t>HEP Funding ($B)</a:t>
          </a:r>
        </a:p>
      </cdr:txBody>
    </cdr:sp>
  </cdr:relSizeAnchor>
  <cdr:relSizeAnchor xmlns:cdr="http://schemas.openxmlformats.org/drawingml/2006/chartDrawing">
    <cdr:from>
      <cdr:x>0.49374</cdr:x>
      <cdr:y>0.21965</cdr:y>
    </cdr:from>
    <cdr:to>
      <cdr:x>0.68876</cdr:x>
      <cdr:y>0.3681</cdr:y>
    </cdr:to>
    <cdr:sp macro="" textlink="">
      <cdr:nvSpPr>
        <cdr:cNvPr id="3" name="TextBox 10">
          <a:extLst xmlns:a="http://schemas.openxmlformats.org/drawingml/2006/main">
            <a:ext uri="{FF2B5EF4-FFF2-40B4-BE49-F238E27FC236}">
              <a16:creationId xmlns:a16="http://schemas.microsoft.com/office/drawing/2014/main" id="{D5114086-741E-7BFF-F509-EBE207934608}"/>
            </a:ext>
          </a:extLst>
        </cdr:cNvPr>
        <cdr:cNvSpPr txBox="1"/>
      </cdr:nvSpPr>
      <cdr:spPr>
        <a:xfrm xmlns:a="http://schemas.openxmlformats.org/drawingml/2006/main">
          <a:off x="5580733" y="1138490"/>
          <a:ext cx="2204321" cy="769441"/>
        </a:xfrm>
        <a:prstGeom xmlns:a="http://schemas.openxmlformats.org/drawingml/2006/main" prst="rect">
          <a:avLst/>
        </a:prstGeom>
        <a:solidFill xmlns:a="http://schemas.openxmlformats.org/drawingml/2006/main">
          <a:schemeClr val="accent4">
            <a:lumMod val="20000"/>
            <a:lumOff val="80000"/>
          </a:schemeClr>
        </a:solidFill>
        <a:ln xmlns:a="http://schemas.openxmlformats.org/drawingml/2006/main">
          <a:solidFill>
            <a:schemeClr val="accent1"/>
          </a:solidFill>
        </a:ln>
      </cdr:spPr>
      <cdr:txBody>
        <a:bodyPr xmlns:a="http://schemas.openxmlformats.org/drawingml/2006/main" wrap="square" rtlCol="0">
          <a:spAutoFit/>
        </a:bodyPr>
        <a:lstStyle xmlns:a="http://schemas.openxmlformats.org/drawingml/2006/main">
          <a:defPPr>
            <a:defRPr lang="en-US"/>
          </a:defPPr>
          <a:lvl1pPr algn="l" rtl="0" fontAlgn="base">
            <a:spcBef>
              <a:spcPct val="0"/>
            </a:spcBef>
            <a:spcAft>
              <a:spcPct val="0"/>
            </a:spcAft>
            <a:defRPr kern="1200">
              <a:solidFill>
                <a:schemeClr val="tx1"/>
              </a:solidFill>
              <a:latin typeface="Arial"/>
              <a:ea typeface="+mn-ea"/>
              <a:cs typeface="+mn-cs"/>
            </a:defRPr>
          </a:lvl1pPr>
          <a:lvl2pPr marL="457200" algn="l" rtl="0" fontAlgn="base">
            <a:spcBef>
              <a:spcPct val="0"/>
            </a:spcBef>
            <a:spcAft>
              <a:spcPct val="0"/>
            </a:spcAft>
            <a:defRPr kern="1200">
              <a:solidFill>
                <a:schemeClr val="tx1"/>
              </a:solidFill>
              <a:latin typeface="Arial"/>
              <a:ea typeface="+mn-ea"/>
              <a:cs typeface="+mn-cs"/>
            </a:defRPr>
          </a:lvl2pPr>
          <a:lvl3pPr marL="914400" algn="l" rtl="0" fontAlgn="base">
            <a:spcBef>
              <a:spcPct val="0"/>
            </a:spcBef>
            <a:spcAft>
              <a:spcPct val="0"/>
            </a:spcAft>
            <a:defRPr kern="1200">
              <a:solidFill>
                <a:schemeClr val="tx1"/>
              </a:solidFill>
              <a:latin typeface="Arial"/>
              <a:ea typeface="+mn-ea"/>
              <a:cs typeface="+mn-cs"/>
            </a:defRPr>
          </a:lvl3pPr>
          <a:lvl4pPr marL="1371600" algn="l" rtl="0" fontAlgn="base">
            <a:spcBef>
              <a:spcPct val="0"/>
            </a:spcBef>
            <a:spcAft>
              <a:spcPct val="0"/>
            </a:spcAft>
            <a:defRPr kern="1200">
              <a:solidFill>
                <a:schemeClr val="tx1"/>
              </a:solidFill>
              <a:latin typeface="Arial"/>
              <a:ea typeface="+mn-ea"/>
              <a:cs typeface="+mn-cs"/>
            </a:defRPr>
          </a:lvl4pPr>
          <a:lvl5pPr marL="1828800" algn="l" rtl="0" fontAlgn="base">
            <a:spcBef>
              <a:spcPct val="0"/>
            </a:spcBef>
            <a:spcAft>
              <a:spcPct val="0"/>
            </a:spcAft>
            <a:defRPr kern="1200">
              <a:solidFill>
                <a:schemeClr val="tx1"/>
              </a:solidFill>
              <a:latin typeface="Arial"/>
              <a:ea typeface="+mn-ea"/>
              <a:cs typeface="+mn-cs"/>
            </a:defRPr>
          </a:lvl5pPr>
          <a:lvl6pPr marL="2286000" algn="l" defTabSz="914400" rtl="0" eaLnBrk="1" latinLnBrk="0" hangingPunct="1">
            <a:defRPr kern="1200">
              <a:solidFill>
                <a:schemeClr val="tx1"/>
              </a:solidFill>
              <a:latin typeface="Arial"/>
              <a:ea typeface="+mn-ea"/>
              <a:cs typeface="+mn-cs"/>
            </a:defRPr>
          </a:lvl6pPr>
          <a:lvl7pPr marL="2743200" algn="l" defTabSz="914400" rtl="0" eaLnBrk="1" latinLnBrk="0" hangingPunct="1">
            <a:defRPr kern="1200">
              <a:solidFill>
                <a:schemeClr val="tx1"/>
              </a:solidFill>
              <a:latin typeface="Arial"/>
              <a:ea typeface="+mn-ea"/>
              <a:cs typeface="+mn-cs"/>
            </a:defRPr>
          </a:lvl7pPr>
          <a:lvl8pPr marL="3200400" algn="l" defTabSz="914400" rtl="0" eaLnBrk="1" latinLnBrk="0" hangingPunct="1">
            <a:defRPr kern="1200">
              <a:solidFill>
                <a:schemeClr val="tx1"/>
              </a:solidFill>
              <a:latin typeface="Arial"/>
              <a:ea typeface="+mn-ea"/>
              <a:cs typeface="+mn-cs"/>
            </a:defRPr>
          </a:lvl8pPr>
          <a:lvl9pPr marL="3657600" algn="l" defTabSz="914400" rtl="0" eaLnBrk="1" latinLnBrk="0" hangingPunct="1">
            <a:defRPr kern="1200">
              <a:solidFill>
                <a:schemeClr val="tx1"/>
              </a:solidFill>
              <a:latin typeface="Arial"/>
              <a:ea typeface="+mn-ea"/>
              <a:cs typeface="+mn-cs"/>
            </a:defRPr>
          </a:lvl9pPr>
        </a:lstStyle>
        <a:p xmlns:a="http://schemas.openxmlformats.org/drawingml/2006/main">
          <a:r>
            <a:rPr lang="en-US" b="1" dirty="0">
              <a:latin typeface="+mn-lt"/>
            </a:rPr>
            <a:t>High Scenario</a:t>
          </a:r>
          <a:r>
            <a:rPr lang="en-US" dirty="0">
              <a:latin typeface="+mn-lt"/>
            </a:rPr>
            <a:t>: Follows </a:t>
          </a:r>
          <a:br>
            <a:rPr lang="en-US" dirty="0">
              <a:latin typeface="+mn-lt"/>
            </a:rPr>
          </a:br>
          <a:r>
            <a:rPr lang="en-US" dirty="0">
              <a:latin typeface="+mn-lt"/>
            </a:rPr>
            <a:t>FY 2022 Chips &amp; Science Act Authorization, then </a:t>
          </a:r>
          <a:r>
            <a:rPr lang="en-US" b="1" dirty="0">
              <a:latin typeface="+mn-lt"/>
            </a:rPr>
            <a:t>+3%</a:t>
          </a:r>
          <a:r>
            <a:rPr lang="en-US" dirty="0">
              <a:latin typeface="+mn-lt"/>
            </a:rPr>
            <a:t> inflation through FY 2035</a:t>
          </a:r>
        </a:p>
      </cdr:txBody>
    </cdr:sp>
  </cdr:relSizeAnchor>
  <cdr:relSizeAnchor xmlns:cdr="http://schemas.openxmlformats.org/drawingml/2006/chartDrawing">
    <cdr:from>
      <cdr:x>0.7512</cdr:x>
      <cdr:y>0.52656</cdr:y>
    </cdr:from>
    <cdr:to>
      <cdr:x>0.94919</cdr:x>
      <cdr:y>0.67501</cdr:y>
    </cdr:to>
    <cdr:sp macro="" textlink="">
      <cdr:nvSpPr>
        <cdr:cNvPr id="5" name="TextBox 10">
          <a:extLst xmlns:a="http://schemas.openxmlformats.org/drawingml/2006/main">
            <a:ext uri="{FF2B5EF4-FFF2-40B4-BE49-F238E27FC236}">
              <a16:creationId xmlns:a16="http://schemas.microsoft.com/office/drawing/2014/main" id="{D5114086-741E-7BFF-F509-EBE207934608}"/>
            </a:ext>
          </a:extLst>
        </cdr:cNvPr>
        <cdr:cNvSpPr txBox="1"/>
      </cdr:nvSpPr>
      <cdr:spPr>
        <a:xfrm xmlns:a="http://schemas.openxmlformats.org/drawingml/2006/main">
          <a:off x="8490830" y="2729266"/>
          <a:ext cx="2237865" cy="769441"/>
        </a:xfrm>
        <a:prstGeom xmlns:a="http://schemas.openxmlformats.org/drawingml/2006/main" prst="rect">
          <a:avLst/>
        </a:prstGeom>
        <a:solidFill xmlns:a="http://schemas.openxmlformats.org/drawingml/2006/main">
          <a:schemeClr val="tx2">
            <a:lumMod val="20000"/>
            <a:lumOff val="80000"/>
          </a:schemeClr>
        </a:solidFill>
        <a:ln xmlns:a="http://schemas.openxmlformats.org/drawingml/2006/main">
          <a:solidFill>
            <a:schemeClr val="accent1"/>
          </a:solidFill>
        </a:ln>
      </cdr:spPr>
      <cdr:txBody>
        <a:bodyPr xmlns:a="http://schemas.openxmlformats.org/drawingml/2006/main" wrap="square" rtlCol="0">
          <a:spAutoFit/>
        </a:bodyPr>
        <a:lstStyle xmlns:a="http://schemas.openxmlformats.org/drawingml/2006/main">
          <a:defPPr>
            <a:defRPr lang="en-US"/>
          </a:defPPr>
          <a:lvl1pPr algn="l" rtl="0" fontAlgn="base">
            <a:spcBef>
              <a:spcPct val="0"/>
            </a:spcBef>
            <a:spcAft>
              <a:spcPct val="0"/>
            </a:spcAft>
            <a:defRPr kern="1200">
              <a:solidFill>
                <a:schemeClr val="tx1"/>
              </a:solidFill>
              <a:latin typeface="Arial"/>
              <a:ea typeface="+mn-ea"/>
              <a:cs typeface="+mn-cs"/>
            </a:defRPr>
          </a:lvl1pPr>
          <a:lvl2pPr marL="457200" algn="l" rtl="0" fontAlgn="base">
            <a:spcBef>
              <a:spcPct val="0"/>
            </a:spcBef>
            <a:spcAft>
              <a:spcPct val="0"/>
            </a:spcAft>
            <a:defRPr kern="1200">
              <a:solidFill>
                <a:schemeClr val="tx1"/>
              </a:solidFill>
              <a:latin typeface="Arial"/>
              <a:ea typeface="+mn-ea"/>
              <a:cs typeface="+mn-cs"/>
            </a:defRPr>
          </a:lvl2pPr>
          <a:lvl3pPr marL="914400" algn="l" rtl="0" fontAlgn="base">
            <a:spcBef>
              <a:spcPct val="0"/>
            </a:spcBef>
            <a:spcAft>
              <a:spcPct val="0"/>
            </a:spcAft>
            <a:defRPr kern="1200">
              <a:solidFill>
                <a:schemeClr val="tx1"/>
              </a:solidFill>
              <a:latin typeface="Arial"/>
              <a:ea typeface="+mn-ea"/>
              <a:cs typeface="+mn-cs"/>
            </a:defRPr>
          </a:lvl3pPr>
          <a:lvl4pPr marL="1371600" algn="l" rtl="0" fontAlgn="base">
            <a:spcBef>
              <a:spcPct val="0"/>
            </a:spcBef>
            <a:spcAft>
              <a:spcPct val="0"/>
            </a:spcAft>
            <a:defRPr kern="1200">
              <a:solidFill>
                <a:schemeClr val="tx1"/>
              </a:solidFill>
              <a:latin typeface="Arial"/>
              <a:ea typeface="+mn-ea"/>
              <a:cs typeface="+mn-cs"/>
            </a:defRPr>
          </a:lvl4pPr>
          <a:lvl5pPr marL="1828800" algn="l" rtl="0" fontAlgn="base">
            <a:spcBef>
              <a:spcPct val="0"/>
            </a:spcBef>
            <a:spcAft>
              <a:spcPct val="0"/>
            </a:spcAft>
            <a:defRPr kern="1200">
              <a:solidFill>
                <a:schemeClr val="tx1"/>
              </a:solidFill>
              <a:latin typeface="Arial"/>
              <a:ea typeface="+mn-ea"/>
              <a:cs typeface="+mn-cs"/>
            </a:defRPr>
          </a:lvl5pPr>
          <a:lvl6pPr marL="2286000" algn="l" defTabSz="914400" rtl="0" eaLnBrk="1" latinLnBrk="0" hangingPunct="1">
            <a:defRPr kern="1200">
              <a:solidFill>
                <a:schemeClr val="tx1"/>
              </a:solidFill>
              <a:latin typeface="Arial"/>
              <a:ea typeface="+mn-ea"/>
              <a:cs typeface="+mn-cs"/>
            </a:defRPr>
          </a:lvl6pPr>
          <a:lvl7pPr marL="2743200" algn="l" defTabSz="914400" rtl="0" eaLnBrk="1" latinLnBrk="0" hangingPunct="1">
            <a:defRPr kern="1200">
              <a:solidFill>
                <a:schemeClr val="tx1"/>
              </a:solidFill>
              <a:latin typeface="Arial"/>
              <a:ea typeface="+mn-ea"/>
              <a:cs typeface="+mn-cs"/>
            </a:defRPr>
          </a:lvl7pPr>
          <a:lvl8pPr marL="3200400" algn="l" defTabSz="914400" rtl="0" eaLnBrk="1" latinLnBrk="0" hangingPunct="1">
            <a:defRPr kern="1200">
              <a:solidFill>
                <a:schemeClr val="tx1"/>
              </a:solidFill>
              <a:latin typeface="Arial"/>
              <a:ea typeface="+mn-ea"/>
              <a:cs typeface="+mn-cs"/>
            </a:defRPr>
          </a:lvl8pPr>
          <a:lvl9pPr marL="3657600" algn="l" defTabSz="914400" rtl="0" eaLnBrk="1" latinLnBrk="0" hangingPunct="1">
            <a:defRPr kern="1200">
              <a:solidFill>
                <a:schemeClr val="tx1"/>
              </a:solidFill>
              <a:latin typeface="Arial"/>
              <a:ea typeface="+mn-ea"/>
              <a:cs typeface="+mn-cs"/>
            </a:defRPr>
          </a:lvl9pPr>
        </a:lstStyle>
        <a:p xmlns:a="http://schemas.openxmlformats.org/drawingml/2006/main">
          <a:r>
            <a:rPr lang="en-US" b="1" dirty="0">
              <a:latin typeface="+mn-lt"/>
            </a:rPr>
            <a:t>Low Scenario</a:t>
          </a:r>
          <a:r>
            <a:rPr lang="en-US" dirty="0">
              <a:latin typeface="+mn-lt"/>
            </a:rPr>
            <a:t>: Begins with FY 2024 President’s Budget Request, then </a:t>
          </a:r>
          <a:r>
            <a:rPr lang="en-US" b="1" dirty="0">
              <a:latin typeface="+mn-lt"/>
            </a:rPr>
            <a:t>+2% </a:t>
          </a:r>
          <a:r>
            <a:rPr lang="en-US" dirty="0">
              <a:latin typeface="+mn-lt"/>
            </a:rPr>
            <a:t>inflation through FY 2035</a:t>
          </a:r>
        </a:p>
      </cdr:txBody>
    </cdr:sp>
  </cdr:relSizeAnchor>
  <cdr:relSizeAnchor xmlns:cdr="http://schemas.openxmlformats.org/drawingml/2006/chartDrawing">
    <cdr:from>
      <cdr:x>0.63805</cdr:x>
      <cdr:y>0.05296</cdr:y>
    </cdr:from>
    <cdr:to>
      <cdr:x>0.84672</cdr:x>
      <cdr:y>0.20141</cdr:y>
    </cdr:to>
    <cdr:sp macro="" textlink="">
      <cdr:nvSpPr>
        <cdr:cNvPr id="4" name="TextBox 10">
          <a:extLst xmlns:a="http://schemas.openxmlformats.org/drawingml/2006/main">
            <a:ext uri="{FF2B5EF4-FFF2-40B4-BE49-F238E27FC236}">
              <a16:creationId xmlns:a16="http://schemas.microsoft.com/office/drawing/2014/main" id="{C09191A5-7744-290E-49EA-6C86586FC304}"/>
            </a:ext>
          </a:extLst>
        </cdr:cNvPr>
        <cdr:cNvSpPr txBox="1"/>
      </cdr:nvSpPr>
      <cdr:spPr>
        <a:xfrm xmlns:a="http://schemas.openxmlformats.org/drawingml/2006/main">
          <a:off x="7211890" y="274503"/>
          <a:ext cx="2358608" cy="769441"/>
        </a:xfrm>
        <a:prstGeom xmlns:a="http://schemas.openxmlformats.org/drawingml/2006/main" prst="rect">
          <a:avLst/>
        </a:prstGeom>
        <a:solidFill xmlns:a="http://schemas.openxmlformats.org/drawingml/2006/main">
          <a:schemeClr val="accent5">
            <a:lumMod val="20000"/>
            <a:lumOff val="80000"/>
          </a:schemeClr>
        </a:solidFill>
        <a:ln xmlns:a="http://schemas.openxmlformats.org/drawingml/2006/main">
          <a:solidFill>
            <a:schemeClr val="accent1"/>
          </a:solid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b="1" dirty="0"/>
            <a:t>Overtop</a:t>
          </a:r>
          <a:r>
            <a:rPr lang="en-US" b="1" dirty="0">
              <a:latin typeface="+mn-lt"/>
            </a:rPr>
            <a:t> Scenario</a:t>
          </a:r>
          <a:r>
            <a:rPr lang="en-US" dirty="0">
              <a:latin typeface="+mn-lt"/>
            </a:rPr>
            <a:t>: Follows FY 2022 Chips &amp; Science Act Authorization, then </a:t>
          </a:r>
          <a:r>
            <a:rPr lang="en-US" b="1" dirty="0">
              <a:latin typeface="+mn-lt"/>
            </a:rPr>
            <a:t>+5.7% </a:t>
          </a:r>
          <a:r>
            <a:rPr lang="en-US" dirty="0">
              <a:latin typeface="+mn-lt"/>
            </a:rPr>
            <a:t>inflation through FY 2035</a:t>
          </a:r>
        </a:p>
      </cdr:txBody>
    </cdr:sp>
  </cdr:relSizeAnchor>
  <cdr:relSizeAnchor xmlns:cdr="http://schemas.openxmlformats.org/drawingml/2006/chartDrawing">
    <cdr:from>
      <cdr:x>0.71324</cdr:x>
      <cdr:y>0.36145</cdr:y>
    </cdr:from>
    <cdr:to>
      <cdr:x>0.84195</cdr:x>
      <cdr:y>0.48745</cdr:y>
    </cdr:to>
    <cdr:sp macro="" textlink="">
      <cdr:nvSpPr>
        <cdr:cNvPr id="6" name="Arrow: Left-Right 5">
          <a:extLst xmlns:a="http://schemas.openxmlformats.org/drawingml/2006/main">
            <a:ext uri="{FF2B5EF4-FFF2-40B4-BE49-F238E27FC236}">
              <a16:creationId xmlns:a16="http://schemas.microsoft.com/office/drawing/2014/main" id="{E1066ADC-AEEA-4E94-05EB-532C46854C1E}"/>
            </a:ext>
          </a:extLst>
        </cdr:cNvPr>
        <cdr:cNvSpPr/>
      </cdr:nvSpPr>
      <cdr:spPr>
        <a:xfrm xmlns:a="http://schemas.openxmlformats.org/drawingml/2006/main" rot="21230133">
          <a:off x="8061732" y="1873487"/>
          <a:ext cx="1454821" cy="653074"/>
        </a:xfrm>
        <a:prstGeom xmlns:a="http://schemas.openxmlformats.org/drawingml/2006/main" prst="leftRightArrow">
          <a:avLst/>
        </a:prstGeom>
        <a:solidFill xmlns:a="http://schemas.openxmlformats.org/drawingml/2006/main">
          <a:srgbClr val="FFFF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US" sz="1300" b="1" dirty="0">
              <a:solidFill>
                <a:schemeClr val="tx1"/>
              </a:solidFill>
            </a:rPr>
            <a:t>+$3.566B</a:t>
          </a:r>
        </a:p>
      </cdr:txBody>
    </cdr:sp>
  </cdr:relSizeAnchor>
  <cdr:relSizeAnchor xmlns:cdr="http://schemas.openxmlformats.org/drawingml/2006/chartDrawing">
    <cdr:from>
      <cdr:x>0.84547</cdr:x>
      <cdr:y>0.16967</cdr:y>
    </cdr:from>
    <cdr:to>
      <cdr:x>0.97418</cdr:x>
      <cdr:y>0.29567</cdr:y>
    </cdr:to>
    <cdr:sp macro="" textlink="">
      <cdr:nvSpPr>
        <cdr:cNvPr id="7" name="Arrow: Left-Right 6">
          <a:extLst xmlns:a="http://schemas.openxmlformats.org/drawingml/2006/main">
            <a:ext uri="{FF2B5EF4-FFF2-40B4-BE49-F238E27FC236}">
              <a16:creationId xmlns:a16="http://schemas.microsoft.com/office/drawing/2014/main" id="{09D8F1D9-62C3-917A-28D8-369CD6235B4A}"/>
            </a:ext>
          </a:extLst>
        </cdr:cNvPr>
        <cdr:cNvSpPr/>
      </cdr:nvSpPr>
      <cdr:spPr>
        <a:xfrm xmlns:a="http://schemas.openxmlformats.org/drawingml/2006/main" rot="20653818">
          <a:off x="9556390" y="879455"/>
          <a:ext cx="1454821" cy="653074"/>
        </a:xfrm>
        <a:prstGeom xmlns:a="http://schemas.openxmlformats.org/drawingml/2006/main" prst="leftRightArrow">
          <a:avLst/>
        </a:prstGeom>
        <a:solidFill xmlns:a="http://schemas.openxmlformats.org/drawingml/2006/main">
          <a:srgbClr val="FFFF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sz="1300" b="1" dirty="0">
              <a:solidFill>
                <a:schemeClr val="tx1"/>
              </a:solidFill>
            </a:rPr>
            <a:t>+$1.851B</a:t>
          </a:r>
        </a:p>
      </cdr:txBody>
    </cdr:sp>
  </cdr:relSizeAnchor>
  <cdr:relSizeAnchor xmlns:cdr="http://schemas.openxmlformats.org/drawingml/2006/chartDrawing">
    <cdr:from>
      <cdr:x>0.53855</cdr:x>
      <cdr:y>0.45535</cdr:y>
    </cdr:from>
    <cdr:to>
      <cdr:x>0.59091</cdr:x>
      <cdr:y>0.5115</cdr:y>
    </cdr:to>
    <cdr:sp macro="" textlink="">
      <cdr:nvSpPr>
        <cdr:cNvPr id="8" name="TextBox 7">
          <a:extLst xmlns:a="http://schemas.openxmlformats.org/drawingml/2006/main">
            <a:ext uri="{FF2B5EF4-FFF2-40B4-BE49-F238E27FC236}">
              <a16:creationId xmlns:a16="http://schemas.microsoft.com/office/drawing/2014/main" id="{E295D6AE-7756-85D3-EBD9-12DF3DB4A717}"/>
            </a:ext>
          </a:extLst>
        </cdr:cNvPr>
        <cdr:cNvSpPr txBox="1"/>
      </cdr:nvSpPr>
      <cdr:spPr>
        <a:xfrm xmlns:a="http://schemas.openxmlformats.org/drawingml/2006/main">
          <a:off x="6087218" y="2360169"/>
          <a:ext cx="591879" cy="291040"/>
        </a:xfrm>
        <a:prstGeom xmlns:a="http://schemas.openxmlformats.org/drawingml/2006/main" prst="rect">
          <a:avLst/>
        </a:prstGeom>
        <a:solidFill xmlns:a="http://schemas.openxmlformats.org/drawingml/2006/main">
          <a:schemeClr val="bg1"/>
        </a:solidFill>
        <a:ln xmlns:a="http://schemas.openxmlformats.org/drawingml/2006/main" w="12700">
          <a:solidFill>
            <a:schemeClr val="tx1"/>
          </a:solidFill>
        </a:ln>
      </cdr:spPr>
      <cdr:txBody>
        <a:bodyPr xmlns:a="http://schemas.openxmlformats.org/drawingml/2006/main" vertOverflow="clip" wrap="none" rtlCol="0"/>
        <a:lstStyle xmlns:a="http://schemas.openxmlformats.org/drawingml/2006/main"/>
        <a:p xmlns:a="http://schemas.openxmlformats.org/drawingml/2006/main">
          <a:r>
            <a:rPr lang="en-US" sz="1100" b="1" dirty="0">
              <a:solidFill>
                <a:schemeClr val="tx1"/>
              </a:solidFill>
              <a:highlight>
                <a:srgbClr val="FFFFD9"/>
              </a:highlight>
            </a:rPr>
            <a:t>$1.231</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1"/>
            <a:ext cx="2982380" cy="464900"/>
          </a:xfrm>
          <a:prstGeom prst="rect">
            <a:avLst/>
          </a:prstGeom>
        </p:spPr>
        <p:txBody>
          <a:bodyPr vert="horz" lIns="91847" tIns="45921" rIns="91847" bIns="45921" rtlCol="0"/>
          <a:lstStyle>
            <a:lvl1pPr algn="l">
              <a:defRPr sz="1200"/>
            </a:lvl1pPr>
          </a:lstStyle>
          <a:p>
            <a:endParaRPr lang="en-US"/>
          </a:p>
        </p:txBody>
      </p:sp>
      <p:sp>
        <p:nvSpPr>
          <p:cNvPr id="3" name="Date Placeholder 2"/>
          <p:cNvSpPr>
            <a:spLocks noGrp="1"/>
          </p:cNvSpPr>
          <p:nvPr>
            <p:ph type="dt" sz="quarter" idx="1"/>
          </p:nvPr>
        </p:nvSpPr>
        <p:spPr>
          <a:xfrm>
            <a:off x="3897882" y="11"/>
            <a:ext cx="2982379" cy="464900"/>
          </a:xfrm>
          <a:prstGeom prst="rect">
            <a:avLst/>
          </a:prstGeom>
        </p:spPr>
        <p:txBody>
          <a:bodyPr vert="horz" lIns="91847" tIns="45921" rIns="91847" bIns="45921" rtlCol="0"/>
          <a:lstStyle>
            <a:lvl1pPr algn="r">
              <a:defRPr sz="1200"/>
            </a:lvl1pPr>
          </a:lstStyle>
          <a:p>
            <a:fld id="{B17554D1-967C-4C6D-9F2D-48B3C2720170}" type="datetimeFigureOut">
              <a:rPr lang="en-US" smtClean="0"/>
              <a:t>5/12/2024</a:t>
            </a:fld>
            <a:endParaRPr lang="en-US"/>
          </a:p>
        </p:txBody>
      </p:sp>
      <p:sp>
        <p:nvSpPr>
          <p:cNvPr id="4" name="Footer Placeholder 3"/>
          <p:cNvSpPr>
            <a:spLocks noGrp="1"/>
          </p:cNvSpPr>
          <p:nvPr>
            <p:ph type="ftr" sz="quarter" idx="2"/>
          </p:nvPr>
        </p:nvSpPr>
        <p:spPr>
          <a:xfrm>
            <a:off x="1" y="8829911"/>
            <a:ext cx="2982380" cy="464900"/>
          </a:xfrm>
          <a:prstGeom prst="rect">
            <a:avLst/>
          </a:prstGeom>
        </p:spPr>
        <p:txBody>
          <a:bodyPr vert="horz" lIns="91847" tIns="45921" rIns="91847" bIns="45921" rtlCol="0" anchor="b"/>
          <a:lstStyle>
            <a:lvl1pPr algn="l">
              <a:defRPr sz="1200"/>
            </a:lvl1pPr>
          </a:lstStyle>
          <a:p>
            <a:endParaRPr lang="en-US"/>
          </a:p>
        </p:txBody>
      </p:sp>
      <p:sp>
        <p:nvSpPr>
          <p:cNvPr id="5" name="Slide Number Placeholder 4"/>
          <p:cNvSpPr>
            <a:spLocks noGrp="1"/>
          </p:cNvSpPr>
          <p:nvPr>
            <p:ph type="sldNum" sz="quarter" idx="3"/>
          </p:nvPr>
        </p:nvSpPr>
        <p:spPr>
          <a:xfrm>
            <a:off x="3897882" y="8829911"/>
            <a:ext cx="2982379" cy="464900"/>
          </a:xfrm>
          <a:prstGeom prst="rect">
            <a:avLst/>
          </a:prstGeom>
        </p:spPr>
        <p:txBody>
          <a:bodyPr vert="horz" lIns="91847" tIns="45921" rIns="91847" bIns="45921" rtlCol="0" anchor="b"/>
          <a:lstStyle>
            <a:lvl1pPr algn="r">
              <a:defRPr sz="1200"/>
            </a:lvl1pPr>
          </a:lstStyle>
          <a:p>
            <a:fld id="{AA47E720-93EF-483D-84A7-F39F5B8DBC9A}" type="slidenum">
              <a:rPr lang="en-US" smtClean="0"/>
              <a:t>‹#›</a:t>
            </a:fld>
            <a:endParaRPr lang="en-US"/>
          </a:p>
        </p:txBody>
      </p:sp>
    </p:spTree>
    <p:extLst>
      <p:ext uri="{BB962C8B-B14F-4D97-AF65-F5344CB8AC3E}">
        <p14:creationId xmlns:p14="http://schemas.microsoft.com/office/powerpoint/2010/main" val="38397499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1"/>
            <a:ext cx="2981912" cy="464820"/>
          </a:xfrm>
          <a:prstGeom prst="rect">
            <a:avLst/>
          </a:prstGeom>
        </p:spPr>
        <p:txBody>
          <a:bodyPr vert="horz" lIns="92628" tIns="46311" rIns="92628" bIns="46311" rtlCol="0"/>
          <a:lstStyle>
            <a:lvl1pPr algn="l" fontAlgn="auto">
              <a:spcBef>
                <a:spcPct val="0"/>
              </a:spcBef>
              <a:spcAft>
                <a:spcPct val="0"/>
              </a:spcAft>
              <a:defRPr sz="1200">
                <a:latin typeface="+mn-lt"/>
              </a:defRPr>
            </a:lvl1pPr>
          </a:lstStyle>
          <a:p>
            <a:pPr>
              <a:defRPr/>
            </a:pPr>
            <a:endParaRPr lang="en-US"/>
          </a:p>
        </p:txBody>
      </p:sp>
      <p:sp>
        <p:nvSpPr>
          <p:cNvPr id="3" name="Date Placeholder 2"/>
          <p:cNvSpPr>
            <a:spLocks noGrp="1"/>
          </p:cNvSpPr>
          <p:nvPr>
            <p:ph type="dt" idx="1"/>
          </p:nvPr>
        </p:nvSpPr>
        <p:spPr>
          <a:xfrm>
            <a:off x="3898353" y="11"/>
            <a:ext cx="2981912" cy="464820"/>
          </a:xfrm>
          <a:prstGeom prst="rect">
            <a:avLst/>
          </a:prstGeom>
        </p:spPr>
        <p:txBody>
          <a:bodyPr vert="horz" lIns="92628" tIns="46311" rIns="92628" bIns="46311" rtlCol="0"/>
          <a:lstStyle>
            <a:lvl1pPr algn="r" fontAlgn="auto">
              <a:spcBef>
                <a:spcPct val="0"/>
              </a:spcBef>
              <a:spcAft>
                <a:spcPct val="0"/>
              </a:spcAft>
              <a:defRPr sz="1200">
                <a:latin typeface="+mn-lt"/>
              </a:defRPr>
            </a:lvl1pPr>
          </a:lstStyle>
          <a:p>
            <a:pPr>
              <a:defRPr/>
            </a:pPr>
            <a:fld id="{36962A90-C2A2-4CDF-8D04-DA2BD430AAAB}" type="datetimeFigureOut">
              <a:rPr lang="en-US"/>
              <a:pPr>
                <a:defRPr/>
              </a:pPr>
              <a:t>5/12/2024</a:t>
            </a:fld>
            <a:endParaRPr lang="en-US"/>
          </a:p>
        </p:txBody>
      </p:sp>
      <p:sp>
        <p:nvSpPr>
          <p:cNvPr id="4" name="Slide Image Placeholder 3"/>
          <p:cNvSpPr>
            <a:spLocks noGrp="1" noRot="1" noChangeAspect="1"/>
          </p:cNvSpPr>
          <p:nvPr>
            <p:ph type="sldImg" idx="2"/>
          </p:nvPr>
        </p:nvSpPr>
        <p:spPr>
          <a:xfrm>
            <a:off x="344488" y="698500"/>
            <a:ext cx="6192837" cy="3484563"/>
          </a:xfrm>
          <a:prstGeom prst="rect">
            <a:avLst/>
          </a:prstGeom>
          <a:noFill/>
          <a:ln w="12700">
            <a:solidFill>
              <a:prstClr val="black"/>
            </a:solidFill>
          </a:ln>
        </p:spPr>
      </p:sp>
      <p:sp>
        <p:nvSpPr>
          <p:cNvPr id="5" name="Notes Placeholder 4"/>
          <p:cNvSpPr>
            <a:spLocks noGrp="1"/>
          </p:cNvSpPr>
          <p:nvPr>
            <p:ph type="body" sz="quarter" idx="3"/>
          </p:nvPr>
        </p:nvSpPr>
        <p:spPr>
          <a:xfrm>
            <a:off x="688503" y="4415791"/>
            <a:ext cx="5504827" cy="4183380"/>
          </a:xfrm>
          <a:prstGeom prst="rect">
            <a:avLst/>
          </a:prstGeom>
        </p:spPr>
        <p:txBody>
          <a:bodyPr vert="horz" lIns="92628" tIns="46311" rIns="92628" bIns="4631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4" y="8829994"/>
            <a:ext cx="2981912" cy="464820"/>
          </a:xfrm>
          <a:prstGeom prst="rect">
            <a:avLst/>
          </a:prstGeom>
        </p:spPr>
        <p:txBody>
          <a:bodyPr vert="horz" lIns="92628" tIns="46311" rIns="92628" bIns="46311" rtlCol="0" anchor="b"/>
          <a:lstStyle>
            <a:lvl1pPr algn="l" fontAlgn="auto">
              <a:spcBef>
                <a:spcPct val="0"/>
              </a:spcBef>
              <a:spcAft>
                <a:spcPct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98353" y="8829994"/>
            <a:ext cx="2981912" cy="464820"/>
          </a:xfrm>
          <a:prstGeom prst="rect">
            <a:avLst/>
          </a:prstGeom>
        </p:spPr>
        <p:txBody>
          <a:bodyPr vert="horz" lIns="92628" tIns="46311" rIns="92628" bIns="46311" rtlCol="0" anchor="b"/>
          <a:lstStyle>
            <a:lvl1pPr algn="r" fontAlgn="auto">
              <a:spcBef>
                <a:spcPct val="0"/>
              </a:spcBef>
              <a:spcAft>
                <a:spcPct val="0"/>
              </a:spcAft>
              <a:defRPr sz="1200">
                <a:latin typeface="+mn-lt"/>
              </a:defRPr>
            </a:lvl1pPr>
          </a:lstStyle>
          <a:p>
            <a:pPr>
              <a:defRPr/>
            </a:pPr>
            <a:fld id="{F876D4B8-3D7E-42E7-AF06-6D9133F7F081}" type="slidenum">
              <a:rPr lang="en-US"/>
              <a:pPr>
                <a:defRPr/>
              </a:pPr>
              <a:t>‹#›</a:t>
            </a:fld>
            <a:endParaRPr lang="en-US"/>
          </a:p>
        </p:txBody>
      </p:sp>
    </p:spTree>
    <p:extLst>
      <p:ext uri="{BB962C8B-B14F-4D97-AF65-F5344CB8AC3E}">
        <p14:creationId xmlns:p14="http://schemas.microsoft.com/office/powerpoint/2010/main" val="10140265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en-US">
              <a:cs typeface="Calibri"/>
            </a:endParaRPr>
          </a:p>
        </p:txBody>
      </p:sp>
      <p:sp>
        <p:nvSpPr>
          <p:cNvPr id="4" name="Slide Number Placeholder 3"/>
          <p:cNvSpPr>
            <a:spLocks noGrp="1"/>
          </p:cNvSpPr>
          <p:nvPr>
            <p:ph type="sldNum" sz="quarter" idx="10"/>
          </p:nvPr>
        </p:nvSpPr>
        <p:spPr/>
        <p:txBody>
          <a:bodyPr/>
          <a:lstStyle/>
          <a:p>
            <a:fld id="{F793856A-75D2-42A6-90A7-46D3019DB1E5}" type="slidenum">
              <a:rPr lang="en-US" smtClean="0"/>
              <a:t>1</a:t>
            </a:fld>
            <a:endParaRPr lang="en-US"/>
          </a:p>
        </p:txBody>
      </p:sp>
      <p:sp>
        <p:nvSpPr>
          <p:cNvPr id="5" name="Footer Placeholder 4">
            <a:extLst>
              <a:ext uri="{FF2B5EF4-FFF2-40B4-BE49-F238E27FC236}">
                <a16:creationId xmlns:a16="http://schemas.microsoft.com/office/drawing/2014/main" id="{A40D577A-B40C-3AF0-DB13-AF35E3911B5F}"/>
              </a:ext>
            </a:extLst>
          </p:cNvPr>
          <p:cNvSpPr>
            <a:spLocks noGrp="1"/>
          </p:cNvSpPr>
          <p:nvPr>
            <p:ph type="ftr" sz="quarter" idx="4"/>
          </p:nvPr>
        </p:nvSpPr>
        <p:spPr/>
        <p:txBody>
          <a:bodyPr/>
          <a:lstStyle/>
          <a:p>
            <a:r>
              <a:rPr lang="en-US"/>
              <a:t>05/23/2023 DOE-HEP Report</a:t>
            </a:r>
          </a:p>
        </p:txBody>
      </p:sp>
    </p:spTree>
    <p:extLst>
      <p:ext uri="{BB962C8B-B14F-4D97-AF65-F5344CB8AC3E}">
        <p14:creationId xmlns:p14="http://schemas.microsoft.com/office/powerpoint/2010/main" val="945800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2E2FC99-B82F-4FE8-A963-61C18EF1AAE0}" type="slidenum">
              <a:rPr lang="en-US" smtClean="0"/>
              <a:t>3</a:t>
            </a:fld>
            <a:endParaRPr lang="en-US"/>
          </a:p>
        </p:txBody>
      </p:sp>
      <p:sp>
        <p:nvSpPr>
          <p:cNvPr id="5" name="Footer Placeholder 4">
            <a:extLst>
              <a:ext uri="{FF2B5EF4-FFF2-40B4-BE49-F238E27FC236}">
                <a16:creationId xmlns:a16="http://schemas.microsoft.com/office/drawing/2014/main" id="{1B872655-7483-C792-63FB-ECFFAC390F2C}"/>
              </a:ext>
            </a:extLst>
          </p:cNvPr>
          <p:cNvSpPr>
            <a:spLocks noGrp="1"/>
          </p:cNvSpPr>
          <p:nvPr>
            <p:ph type="ftr" sz="quarter" idx="4"/>
          </p:nvPr>
        </p:nvSpPr>
        <p:spPr/>
        <p:txBody>
          <a:bodyPr/>
          <a:lstStyle/>
          <a:p>
            <a:r>
              <a:rPr lang="en-US"/>
              <a:t>05/23/2023 DOE-HEP Report</a:t>
            </a:r>
          </a:p>
        </p:txBody>
      </p:sp>
    </p:spTree>
    <p:extLst>
      <p:ext uri="{BB962C8B-B14F-4D97-AF65-F5344CB8AC3E}">
        <p14:creationId xmlns:p14="http://schemas.microsoft.com/office/powerpoint/2010/main" val="3498147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A45DC9-C5FB-44F2-B47E-1DD549414028}" type="slidenum">
              <a:rPr lang="en-US" smtClean="0"/>
              <a:pPr/>
              <a:t>26</a:t>
            </a:fld>
            <a:endParaRPr lang="en-US"/>
          </a:p>
        </p:txBody>
      </p:sp>
    </p:spTree>
    <p:extLst>
      <p:ext uri="{BB962C8B-B14F-4D97-AF65-F5344CB8AC3E}">
        <p14:creationId xmlns:p14="http://schemas.microsoft.com/office/powerpoint/2010/main" val="1320743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3975" indent="0">
              <a:lnSpc>
                <a:spcPct val="100000"/>
              </a:lnSpc>
              <a:spcBef>
                <a:spcPts val="0"/>
              </a:spcBef>
              <a:buNone/>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A45DC9-C5FB-44F2-B47E-1DD54941402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254146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solidFill>
                  <a:schemeClr val="bg1"/>
                </a:solidFill>
              </a:defRPr>
            </a:lvl1pPr>
          </a:lstStyle>
          <a:p>
            <a:r>
              <a:rPr lang="en-US"/>
              <a:t>Click to edit title </a:t>
            </a:r>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a:t>
            </a:r>
          </a:p>
        </p:txBody>
      </p:sp>
      <p:sp>
        <p:nvSpPr>
          <p:cNvPr id="4" name="Date Placeholder 3"/>
          <p:cNvSpPr>
            <a:spLocks noGrp="1"/>
          </p:cNvSpPr>
          <p:nvPr>
            <p:ph type="dt" sz="half" idx="10"/>
          </p:nvPr>
        </p:nvSpPr>
        <p:spPr>
          <a:xfrm>
            <a:off x="2928257" y="6413161"/>
            <a:ext cx="968829" cy="365125"/>
          </a:xfrm>
          <a:prstGeom prst="rect">
            <a:avLst/>
          </a:prstGeom>
        </p:spPr>
        <p:txBody>
          <a:bodyPr/>
          <a:lstStyle>
            <a:defPPr>
              <a:defRPr lang="en-US"/>
            </a:defPPr>
            <a:lvl1pPr marL="0" algn="r" defTabSz="914400" rtl="0" eaLnBrk="1" fontAlgn="auto" latinLnBrk="0" hangingPunct="1">
              <a:spcBef>
                <a:spcPct val="0"/>
              </a:spcBef>
              <a:spcAft>
                <a:spcPct val="0"/>
              </a:spcAft>
              <a:defRPr sz="1100" kern="1200">
                <a:solidFill>
                  <a:schemeClr val="tx1"/>
                </a:solidFill>
                <a:latin typeface="+mn-lt"/>
                <a:ea typeface="+mn-ea"/>
                <a:cs typeface="+mn-cs"/>
              </a:defRPr>
            </a:lvl1pPr>
          </a:lstStyle>
          <a:p>
            <a:r>
              <a:rPr lang="en-US"/>
              <a:t>8/7/2023</a:t>
            </a:r>
          </a:p>
        </p:txBody>
      </p:sp>
      <p:sp>
        <p:nvSpPr>
          <p:cNvPr id="5" name="Footer Placeholder 4"/>
          <p:cNvSpPr>
            <a:spLocks noGrp="1"/>
          </p:cNvSpPr>
          <p:nvPr>
            <p:ph type="ftr" sz="quarter" idx="11"/>
          </p:nvPr>
        </p:nvSpPr>
        <p:spPr>
          <a:xfrm>
            <a:off x="4038600" y="6413160"/>
            <a:ext cx="4114800" cy="365125"/>
          </a:xfrm>
          <a:prstGeom prst="rect">
            <a:avLst/>
          </a:prstGeom>
        </p:spPr>
        <p:txBody>
          <a:bodyPr/>
          <a:lstStyle>
            <a:defPPr>
              <a:defRPr lang="en-US"/>
            </a:defPPr>
            <a:lvl1pPr marL="0" algn="l" defTabSz="914400" rtl="0" eaLnBrk="1" fontAlgn="auto" latinLnBrk="0" hangingPunct="1">
              <a:spcBef>
                <a:spcPct val="0"/>
              </a:spcBef>
              <a:spcAft>
                <a:spcPct val="0"/>
              </a:spcAft>
              <a:defRPr sz="1100" kern="1200">
                <a:solidFill>
                  <a:schemeClr val="tx1"/>
                </a:solidFill>
                <a:latin typeface="+mn-lt"/>
                <a:ea typeface="+mn-ea"/>
                <a:cs typeface="+mn-cs"/>
              </a:defRPr>
            </a:lvl1pPr>
          </a:lstStyle>
          <a:p>
            <a:r>
              <a:rPr lang="en-US"/>
              <a:t>HEP Status - HEPAP Meeting</a:t>
            </a:r>
          </a:p>
        </p:txBody>
      </p:sp>
      <p:sp>
        <p:nvSpPr>
          <p:cNvPr id="6" name="Rectangle 5"/>
          <p:cNvSpPr/>
          <p:nvPr userDrawn="1"/>
        </p:nvSpPr>
        <p:spPr>
          <a:xfrm>
            <a:off x="0" y="5622878"/>
            <a:ext cx="12192000"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stStyle>
          <a:p>
            <a:pPr algn="ctr"/>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2289" y="5815220"/>
            <a:ext cx="4894439" cy="901108"/>
          </a:xfrm>
          <a:prstGeom prst="rect">
            <a:avLst/>
          </a:prstGeom>
        </p:spPr>
      </p:pic>
      <p:sp>
        <p:nvSpPr>
          <p:cNvPr id="8" name="TextBox 7"/>
          <p:cNvSpPr txBox="1"/>
          <p:nvPr userDrawn="1"/>
        </p:nvSpPr>
        <p:spPr>
          <a:xfrm>
            <a:off x="7162800" y="5917273"/>
            <a:ext cx="5029200" cy="646331"/>
          </a:xfrm>
          <a:prstGeom prst="rect">
            <a:avLst/>
          </a:prstGeom>
          <a:noFill/>
        </p:spPr>
        <p:txBody>
          <a:bodyPr wrap="square" rtlCol="0">
            <a:spAutoFit/>
          </a:bodyPr>
          <a:lstStyle>
            <a:defPPr>
              <a:defRPr lang="en-US"/>
            </a:defPPr>
          </a:lstStyle>
          <a:p>
            <a:pPr algn="ctr"/>
            <a:r>
              <a:rPr lang="en-US" sz="3600">
                <a:solidFill>
                  <a:schemeClr val="accent1"/>
                </a:solidFill>
                <a:latin typeface="+mj-lt"/>
              </a:rPr>
              <a:t>Energy.gov/science</a:t>
            </a:r>
          </a:p>
        </p:txBody>
      </p:sp>
    </p:spTree>
    <p:extLst>
      <p:ext uri="{BB962C8B-B14F-4D97-AF65-F5344CB8AC3E}">
        <p14:creationId xmlns:p14="http://schemas.microsoft.com/office/powerpoint/2010/main" val="396370745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4" name="Rectangle 3">
            <a:extLst>
              <a:ext uri="{FF2B5EF4-FFF2-40B4-BE49-F238E27FC236}">
                <a16:creationId xmlns:a16="http://schemas.microsoft.com/office/drawing/2014/main" id="{9D265990-C2AC-43F4-A5F5-C94F93DD392D}"/>
              </a:ext>
            </a:extLst>
          </p:cNvPr>
          <p:cNvSpPr/>
          <p:nvPr userDrawn="1"/>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a:p>
        </p:txBody>
      </p:sp>
      <p:sp>
        <p:nvSpPr>
          <p:cNvPr id="5"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835B6AD7-18B8-4C9C-AA70-ABD830A869AC}" type="slidenum">
              <a:rPr lang="en-US" smtClean="0"/>
              <a:t>‹#›</a:t>
            </a:fld>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7" name="TextBox 6"/>
          <p:cNvSpPr txBox="1"/>
          <p:nvPr userDrawn="1"/>
        </p:nvSpPr>
        <p:spPr>
          <a:xfrm>
            <a:off x="9943949" y="6398798"/>
            <a:ext cx="2248051" cy="369332"/>
          </a:xfrm>
          <a:prstGeom prst="rect">
            <a:avLst/>
          </a:prstGeom>
          <a:noFill/>
        </p:spPr>
        <p:txBody>
          <a:bodyPr wrap="none" rtlCol="0">
            <a:spAutoFit/>
          </a:bodyPr>
          <a:lstStyle>
            <a:defPPr>
              <a:defRPr lang="en-US"/>
            </a:defPPr>
          </a:lstStyle>
          <a:p>
            <a:pPr algn="r"/>
            <a:r>
              <a:rPr lang="en-US">
                <a:solidFill>
                  <a:schemeClr val="bg1"/>
                </a:solidFill>
                <a:latin typeface="AvenirNext LT Pro Regular" panose="020B0504020202020204" pitchFamily="34" charset="0"/>
              </a:rPr>
              <a:t>Energy.gov/science</a:t>
            </a:r>
          </a:p>
        </p:txBody>
      </p:sp>
    </p:spTree>
    <p:extLst>
      <p:ext uri="{BB962C8B-B14F-4D97-AF65-F5344CB8AC3E}">
        <p14:creationId xmlns:p14="http://schemas.microsoft.com/office/powerpoint/2010/main" val="164079503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3" name="Content Placeholder 2"/>
          <p:cNvSpPr>
            <a:spLocks noGrp="1"/>
          </p:cNvSpPr>
          <p:nvPr>
            <p:ph idx="1"/>
          </p:nvPr>
        </p:nvSpPr>
        <p:spPr/>
        <p:txBody>
          <a:bodyPr/>
          <a:lstStyle>
            <a:lvl1pPr marL="228600" indent="-228600">
              <a:buFont typeface="Wingdings" panose="05000000000000000000" pitchFamily="2" charset="2"/>
              <a:buChar char="w"/>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a:extLst>
              <a:ext uri="{FF2B5EF4-FFF2-40B4-BE49-F238E27FC236}">
                <a16:creationId xmlns:a16="http://schemas.microsoft.com/office/drawing/2014/main" id="{9D265990-C2AC-43F4-A5F5-C94F93DD392D}"/>
              </a:ext>
            </a:extLst>
          </p:cNvPr>
          <p:cNvSpPr/>
          <p:nvPr userDrawn="1"/>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a:p>
        </p:txBody>
      </p:sp>
      <p:sp>
        <p:nvSpPr>
          <p:cNvPr id="9"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835B6AD7-18B8-4C9C-AA70-ABD830A869AC}" type="slidenum">
              <a:rPr lang="en-US" smtClean="0"/>
              <a:t>‹#›</a:t>
            </a:fld>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11" name="TextBox 10"/>
          <p:cNvSpPr txBox="1"/>
          <p:nvPr userDrawn="1"/>
        </p:nvSpPr>
        <p:spPr>
          <a:xfrm>
            <a:off x="9943949" y="6398798"/>
            <a:ext cx="2248051" cy="369332"/>
          </a:xfrm>
          <a:prstGeom prst="rect">
            <a:avLst/>
          </a:prstGeom>
          <a:noFill/>
        </p:spPr>
        <p:txBody>
          <a:bodyPr wrap="none" rtlCol="0">
            <a:spAutoFit/>
          </a:bodyPr>
          <a:lstStyle>
            <a:defPPr>
              <a:defRPr lang="en-US"/>
            </a:defPPr>
          </a:lstStyle>
          <a:p>
            <a:pPr algn="r"/>
            <a:r>
              <a:rPr lang="en-US">
                <a:solidFill>
                  <a:schemeClr val="bg1"/>
                </a:solidFill>
                <a:latin typeface="AvenirNext LT Pro Regular" panose="020B0504020202020204" pitchFamily="34" charset="0"/>
              </a:rPr>
              <a:t>Energy.gov/science</a:t>
            </a:r>
          </a:p>
        </p:txBody>
      </p:sp>
    </p:spTree>
    <p:extLst>
      <p:ext uri="{BB962C8B-B14F-4D97-AF65-F5344CB8AC3E}">
        <p14:creationId xmlns:p14="http://schemas.microsoft.com/office/powerpoint/2010/main" val="303438670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title</a:t>
            </a:r>
          </a:p>
        </p:txBody>
      </p:sp>
      <p:sp>
        <p:nvSpPr>
          <p:cNvPr id="8" name="Rectangle 7">
            <a:extLst>
              <a:ext uri="{FF2B5EF4-FFF2-40B4-BE49-F238E27FC236}">
                <a16:creationId xmlns:a16="http://schemas.microsoft.com/office/drawing/2014/main" id="{9D265990-C2AC-43F4-A5F5-C94F93DD392D}"/>
              </a:ext>
            </a:extLst>
          </p:cNvPr>
          <p:cNvSpPr/>
          <p:nvPr userDrawn="1"/>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a:p>
        </p:txBody>
      </p:sp>
      <p:sp>
        <p:nvSpPr>
          <p:cNvPr id="9"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835B6AD7-18B8-4C9C-AA70-ABD830A869AC}" type="slidenum">
              <a:rPr lang="en-US" smtClean="0"/>
              <a:t>‹#›</a:t>
            </a:fld>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11" name="TextBox 10"/>
          <p:cNvSpPr txBox="1"/>
          <p:nvPr userDrawn="1"/>
        </p:nvSpPr>
        <p:spPr>
          <a:xfrm>
            <a:off x="9943949" y="6398798"/>
            <a:ext cx="2248051" cy="369332"/>
          </a:xfrm>
          <a:prstGeom prst="rect">
            <a:avLst/>
          </a:prstGeom>
          <a:noFill/>
        </p:spPr>
        <p:txBody>
          <a:bodyPr wrap="none" rtlCol="0">
            <a:spAutoFit/>
          </a:bodyPr>
          <a:lstStyle>
            <a:defPPr>
              <a:defRPr lang="en-US"/>
            </a:defPPr>
          </a:lstStyle>
          <a:p>
            <a:pPr algn="r"/>
            <a:r>
              <a:rPr lang="en-US">
                <a:solidFill>
                  <a:schemeClr val="bg1"/>
                </a:solidFill>
                <a:latin typeface="AvenirNext LT Pro Regular" panose="020B0504020202020204" pitchFamily="34" charset="0"/>
              </a:rPr>
              <a:t>Energy.gov/science</a:t>
            </a:r>
          </a:p>
        </p:txBody>
      </p:sp>
    </p:spTree>
    <p:extLst>
      <p:ext uri="{BB962C8B-B14F-4D97-AF65-F5344CB8AC3E}">
        <p14:creationId xmlns:p14="http://schemas.microsoft.com/office/powerpoint/2010/main" val="141171849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D265990-C2AC-43F4-A5F5-C94F93DD392D}"/>
              </a:ext>
            </a:extLst>
          </p:cNvPr>
          <p:cNvSpPr/>
          <p:nvPr userDrawn="1"/>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a:p>
        </p:txBody>
      </p:sp>
      <p:sp>
        <p:nvSpPr>
          <p:cNvPr id="8"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835B6AD7-18B8-4C9C-AA70-ABD830A869AC}" type="slidenum">
              <a:rPr lang="en-US" smtClean="0"/>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10" name="TextBox 9"/>
          <p:cNvSpPr txBox="1"/>
          <p:nvPr userDrawn="1"/>
        </p:nvSpPr>
        <p:spPr>
          <a:xfrm>
            <a:off x="9943949" y="6398798"/>
            <a:ext cx="2248051" cy="369332"/>
          </a:xfrm>
          <a:prstGeom prst="rect">
            <a:avLst/>
          </a:prstGeom>
          <a:noFill/>
        </p:spPr>
        <p:txBody>
          <a:bodyPr wrap="none" rtlCol="0">
            <a:spAutoFit/>
          </a:bodyPr>
          <a:lstStyle>
            <a:defPPr>
              <a:defRPr lang="en-US"/>
            </a:defPPr>
          </a:lstStyle>
          <a:p>
            <a:pPr algn="r"/>
            <a:r>
              <a:rPr lang="en-US">
                <a:solidFill>
                  <a:schemeClr val="bg1"/>
                </a:solidFill>
                <a:latin typeface="AvenirNext LT Pro Regular" panose="020B0504020202020204" pitchFamily="34" charset="0"/>
              </a:rPr>
              <a:t>Energy.gov/science</a:t>
            </a:r>
          </a:p>
        </p:txBody>
      </p:sp>
    </p:spTree>
    <p:extLst>
      <p:ext uri="{BB962C8B-B14F-4D97-AF65-F5344CB8AC3E}">
        <p14:creationId xmlns:p14="http://schemas.microsoft.com/office/powerpoint/2010/main" val="41304244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6096000" y="1"/>
            <a:ext cx="6095999" cy="6324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2" name="Title 1"/>
          <p:cNvSpPr>
            <a:spLocks noGrp="1"/>
          </p:cNvSpPr>
          <p:nvPr>
            <p:ph type="title" hasCustomPrompt="1"/>
          </p:nvPr>
        </p:nvSpPr>
        <p:spPr>
          <a:xfrm>
            <a:off x="361950" y="352977"/>
            <a:ext cx="5448300" cy="1418889"/>
          </a:xfrm>
        </p:spPr>
        <p:txBody>
          <a:bodyPr anchor="b"/>
          <a:lstStyle>
            <a:lvl1pPr algn="ctr">
              <a:defRPr sz="3200"/>
            </a:lvl1pPr>
          </a:lstStyle>
          <a:p>
            <a:r>
              <a:rPr lang="en-US"/>
              <a:t>Click to edit title</a:t>
            </a:r>
          </a:p>
        </p:txBody>
      </p:sp>
      <p:sp>
        <p:nvSpPr>
          <p:cNvPr id="4" name="Text Placeholder 3"/>
          <p:cNvSpPr>
            <a:spLocks noGrp="1"/>
          </p:cNvSpPr>
          <p:nvPr>
            <p:ph type="body" sz="half" idx="2"/>
          </p:nvPr>
        </p:nvSpPr>
        <p:spPr>
          <a:xfrm>
            <a:off x="361950" y="2043953"/>
            <a:ext cx="5448300" cy="382503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0" name="Rectangle 9">
            <a:extLst>
              <a:ext uri="{FF2B5EF4-FFF2-40B4-BE49-F238E27FC236}">
                <a16:creationId xmlns:a16="http://schemas.microsoft.com/office/drawing/2014/main" id="{9D265990-C2AC-43F4-A5F5-C94F93DD392D}"/>
              </a:ext>
            </a:extLst>
          </p:cNvPr>
          <p:cNvSpPr/>
          <p:nvPr userDrawn="1"/>
        </p:nvSpPr>
        <p:spPr>
          <a:xfrm>
            <a:off x="0" y="6320118"/>
            <a:ext cx="12192000" cy="537882"/>
          </a:xfrm>
          <a:prstGeom prst="rect">
            <a:avLst/>
          </a:prstGeom>
          <a:solidFill>
            <a:srgbClr val="0B2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stStyle>
          <a:p>
            <a:pPr algn="ctr"/>
            <a:endParaRPr lang="en-US"/>
          </a:p>
        </p:txBody>
      </p:sp>
      <p:sp>
        <p:nvSpPr>
          <p:cNvPr id="11"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835B6AD7-18B8-4C9C-AA70-ABD830A869AC}" type="slidenum">
              <a:rPr lang="en-US" smtClean="0"/>
              <a:t>‹#›</a:t>
            </a:fld>
            <a:endParaRPr lang="en-US"/>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2667" y="6373156"/>
            <a:ext cx="2149533" cy="394974"/>
          </a:xfrm>
          <a:prstGeom prst="rect">
            <a:avLst/>
          </a:prstGeom>
        </p:spPr>
      </p:pic>
      <p:sp>
        <p:nvSpPr>
          <p:cNvPr id="13" name="TextBox 12"/>
          <p:cNvSpPr txBox="1"/>
          <p:nvPr userDrawn="1"/>
        </p:nvSpPr>
        <p:spPr>
          <a:xfrm>
            <a:off x="9943949" y="6398798"/>
            <a:ext cx="2248051" cy="369332"/>
          </a:xfrm>
          <a:prstGeom prst="rect">
            <a:avLst/>
          </a:prstGeom>
          <a:noFill/>
        </p:spPr>
        <p:txBody>
          <a:bodyPr wrap="none" rtlCol="0">
            <a:spAutoFit/>
          </a:bodyPr>
          <a:lstStyle>
            <a:defPPr>
              <a:defRPr lang="en-US"/>
            </a:defPPr>
          </a:lstStyle>
          <a:p>
            <a:pPr algn="r"/>
            <a:r>
              <a:rPr lang="en-US">
                <a:solidFill>
                  <a:schemeClr val="bg1"/>
                </a:solidFill>
                <a:latin typeface="AvenirNext LT Pro Regular" panose="020B0504020202020204" pitchFamily="34" charset="0"/>
              </a:rPr>
              <a:t>Energy.gov/science</a:t>
            </a:r>
          </a:p>
        </p:txBody>
      </p:sp>
    </p:spTree>
    <p:extLst>
      <p:ext uri="{BB962C8B-B14F-4D97-AF65-F5344CB8AC3E}">
        <p14:creationId xmlns:p14="http://schemas.microsoft.com/office/powerpoint/2010/main" val="318268196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solidFill>
                  <a:schemeClr val="bg1"/>
                </a:solidFill>
              </a:defRPr>
            </a:lvl1pPr>
          </a:lstStyle>
          <a:p>
            <a:r>
              <a:rPr lang="en-US"/>
              <a:t>Click to edit title </a:t>
            </a:r>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a:t>
            </a:r>
          </a:p>
        </p:txBody>
      </p:sp>
      <p:sp>
        <p:nvSpPr>
          <p:cNvPr id="6" name="Rectangle 5"/>
          <p:cNvSpPr/>
          <p:nvPr userDrawn="1"/>
        </p:nvSpPr>
        <p:spPr>
          <a:xfrm>
            <a:off x="0" y="5622878"/>
            <a:ext cx="12192000"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2289" y="5815220"/>
            <a:ext cx="4894439" cy="901108"/>
          </a:xfrm>
          <a:prstGeom prst="rect">
            <a:avLst/>
          </a:prstGeom>
        </p:spPr>
      </p:pic>
      <p:sp>
        <p:nvSpPr>
          <p:cNvPr id="8" name="TextBox 7"/>
          <p:cNvSpPr txBox="1"/>
          <p:nvPr userDrawn="1"/>
        </p:nvSpPr>
        <p:spPr>
          <a:xfrm>
            <a:off x="7162800" y="5917273"/>
            <a:ext cx="5029200" cy="646331"/>
          </a:xfrm>
          <a:prstGeom prst="rect">
            <a:avLst/>
          </a:prstGeom>
          <a:noFill/>
        </p:spPr>
        <p:txBody>
          <a:bodyPr wrap="square" rtlCol="0">
            <a:spAutoFit/>
          </a:bodyPr>
          <a:lstStyle/>
          <a:p>
            <a:pPr algn="ctr"/>
            <a:r>
              <a:rPr lang="en-US" sz="3600">
                <a:solidFill>
                  <a:schemeClr val="accent1"/>
                </a:solidFill>
                <a:latin typeface="+mj-lt"/>
              </a:rPr>
              <a:t>Energy.gov/science</a:t>
            </a:r>
          </a:p>
        </p:txBody>
      </p:sp>
    </p:spTree>
    <p:extLst>
      <p:ext uri="{BB962C8B-B14F-4D97-AF65-F5344CB8AC3E}">
        <p14:creationId xmlns:p14="http://schemas.microsoft.com/office/powerpoint/2010/main" val="708318348"/>
      </p:ext>
    </p:extLst>
  </p:cSld>
  <p:clrMapOvr>
    <a:masterClrMapping/>
  </p:clrMapOvr>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Title 1"/>
          <p:cNvSpPr txBox="1"/>
          <p:nvPr/>
        </p:nvSpPr>
        <p:spPr>
          <a:xfrm>
            <a:off x="609600" y="274638"/>
            <a:ext cx="109728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ct val="0"/>
              </a:spcAft>
              <a:defRPr/>
            </a:pPr>
            <a:endParaRPr lang="en-US" sz="4400"/>
          </a:p>
        </p:txBody>
      </p:sp>
      <p:sp>
        <p:nvSpPr>
          <p:cNvPr id="2" name="Title 1"/>
          <p:cNvSpPr>
            <a:spLocks noGrp="1"/>
          </p:cNvSpPr>
          <p:nvPr>
            <p:ph type="title"/>
          </p:nvPr>
        </p:nvSpPr>
        <p:spPr>
          <a:xfrm>
            <a:off x="609600" y="432610"/>
            <a:ext cx="11057467" cy="569268"/>
          </a:xfrm>
          <a:prstGeom prst="rect">
            <a:avLst/>
          </a:prstGeom>
        </p:spPr>
        <p:txBody>
          <a:bodyPr vert="horz" lIns="0" tIns="0" rIns="0" bIns="0"/>
          <a:lstStyle>
            <a:lvl1pPr algn="l">
              <a:defRPr sz="2200" b="1" i="0" baseline="0">
                <a:solidFill>
                  <a:srgbClr val="004C97"/>
                </a:solidFill>
                <a:latin typeface="Helvetica"/>
              </a:defRPr>
            </a:lvl1p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C39C72E-2A13-EB4D-AD45-6D4E6ACAED8D}" type="slidenum">
              <a:rPr lang="en-US" smtClean="0"/>
              <a:pPr>
                <a:defRPr/>
              </a:pPr>
              <a:t>‹#›</a:t>
            </a:fld>
            <a:endParaRPr lang="en-US"/>
          </a:p>
        </p:txBody>
      </p:sp>
      <p:sp>
        <p:nvSpPr>
          <p:cNvPr id="8" name="Content Placeholder 2"/>
          <p:cNvSpPr>
            <a:spLocks noGrp="1"/>
          </p:cNvSpPr>
          <p:nvPr>
            <p:ph idx="13"/>
          </p:nvPr>
        </p:nvSpPr>
        <p:spPr>
          <a:xfrm>
            <a:off x="609600" y="1238250"/>
            <a:ext cx="11057467" cy="4846638"/>
          </a:xfrm>
          <a:prstGeom prst="rect">
            <a:avLst/>
          </a:prstGeom>
        </p:spPr>
        <p:txBody>
          <a:bodyPr lIns="0" rIns="0"/>
          <a:lstStyle>
            <a:lvl1pPr marL="256032" indent="-265176">
              <a:lnSpc>
                <a:spcPct val="100000"/>
              </a:lnSpc>
              <a:spcBef>
                <a:spcPts val="600"/>
              </a:spcBef>
              <a:spcAft>
                <a:spcPts val="600"/>
              </a:spcAft>
              <a:buFont typeface="Arial"/>
              <a:buChar char="•"/>
              <a:defRPr sz="2200" b="0" i="0">
                <a:solidFill>
                  <a:srgbClr val="63666A"/>
                </a:solidFill>
                <a:latin typeface="Helvetica"/>
              </a:defRPr>
            </a:lvl1pPr>
            <a:lvl2pPr marL="320040" indent="256032">
              <a:lnSpc>
                <a:spcPct val="100000"/>
              </a:lnSpc>
              <a:spcBef>
                <a:spcPts val="300"/>
              </a:spcBef>
              <a:spcAft>
                <a:spcPts val="300"/>
              </a:spcAft>
              <a:buSzPct val="90000"/>
              <a:buFont typeface="Lucida Grande"/>
              <a:buChar char="-"/>
              <a:defRPr sz="2000" b="0" i="0">
                <a:solidFill>
                  <a:srgbClr val="63666A"/>
                </a:solidFill>
                <a:latin typeface="Helvetica"/>
              </a:defRPr>
            </a:lvl2pPr>
            <a:lvl3pPr marL="640080" indent="228600">
              <a:lnSpc>
                <a:spcPct val="100000"/>
              </a:lnSpc>
              <a:spcBef>
                <a:spcPts val="300"/>
              </a:spcBef>
              <a:spcAft>
                <a:spcPts val="300"/>
              </a:spcAft>
              <a:buSzPct val="88000"/>
              <a:buFont typeface="Arial"/>
              <a:buChar char="•"/>
              <a:defRPr sz="1800" b="0" i="0">
                <a:solidFill>
                  <a:srgbClr val="63666A"/>
                </a:solidFill>
                <a:latin typeface="Helvetica"/>
              </a:defRPr>
            </a:lvl3pPr>
            <a:lvl4pPr marL="914400" indent="228600">
              <a:lnSpc>
                <a:spcPct val="100000"/>
              </a:lnSpc>
              <a:spcBef>
                <a:spcPts val="300"/>
              </a:spcBef>
              <a:spcAft>
                <a:spcPts val="300"/>
              </a:spcAft>
              <a:buSzPct val="90000"/>
              <a:buFont typeface="Lucida Grande"/>
              <a:buChar char="-"/>
              <a:defRPr sz="1600" b="0" i="0">
                <a:solidFill>
                  <a:srgbClr val="63666A"/>
                </a:solidFill>
                <a:latin typeface="Helvetica"/>
              </a:defRPr>
            </a:lvl4pPr>
            <a:lvl5pPr marL="1143000" indent="192024">
              <a:lnSpc>
                <a:spcPct val="100000"/>
              </a:lnSpc>
              <a:spcBef>
                <a:spcPts val="300"/>
              </a:spcBef>
              <a:spcAft>
                <a:spcPts val="300"/>
              </a:spcAft>
              <a:buSzPct val="88000"/>
              <a:buFont typeface="Arial"/>
              <a:buChar char="•"/>
              <a:defRPr sz="1400" b="0" i="0">
                <a:solidFill>
                  <a:srgbClr val="63666A"/>
                </a:solidFill>
                <a:latin typeface="Helvetic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0563564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26663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8791" y="177283"/>
            <a:ext cx="11317044" cy="801663"/>
          </a:xfrm>
          <a:prstGeom prst="rect">
            <a:avLst/>
          </a:prstGeom>
        </p:spPr>
        <p:txBody>
          <a:bodyPr vert="horz" lIns="91440" tIns="45720" rIns="91440" bIns="45720" rtlCol="0" anchor="ctr">
            <a:normAutofit/>
          </a:bodyPr>
          <a:lstStyle/>
          <a:p>
            <a:pPr marL="0" marR="0" lvl="0" indent="0" algn="l" defTabSz="914400" fontAlgn="auto">
              <a:lnSpc>
                <a:spcPct val="90000"/>
              </a:lnSpc>
              <a:spcBef>
                <a:spcPct val="0"/>
              </a:spcBef>
              <a:spcAft>
                <a:spcPct val="0"/>
              </a:spcAft>
              <a:buSzTx/>
              <a:buNone/>
              <a:defRPr kumimoji="0"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mj-lt"/>
                <a:ea typeface="Segoe UI Black" panose="020B0A02040204020203" pitchFamily="34" charset="0"/>
                <a:cs typeface="+mj-cs"/>
                <a:sym typeface="Wingdings" charset="2"/>
              </a:defRPr>
            </a:pPr>
            <a:r>
              <a:rPr kumimoji="0" lang="en-US" sz="4000" b="1"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mj-lt"/>
                <a:ea typeface="Segoe UI Black" panose="020B0A02040204020203" pitchFamily="34" charset="0"/>
                <a:cs typeface="+mj-cs"/>
                <a:sym typeface="Wingdings" charset="2"/>
              </a:rPr>
              <a:t>Click to edit title</a:t>
            </a:r>
          </a:p>
        </p:txBody>
      </p:sp>
      <p:sp>
        <p:nvSpPr>
          <p:cNvPr id="3" name="Text Placeholder 2"/>
          <p:cNvSpPr>
            <a:spLocks noGrp="1"/>
          </p:cNvSpPr>
          <p:nvPr>
            <p:ph type="body" idx="1"/>
          </p:nvPr>
        </p:nvSpPr>
        <p:spPr>
          <a:xfrm>
            <a:off x="408791" y="1194099"/>
            <a:ext cx="11317044" cy="4982864"/>
          </a:xfrm>
          <a:prstGeom prst="rect">
            <a:avLst/>
          </a:prstGeom>
        </p:spPr>
        <p:txBody>
          <a:bodyPr vert="horz" lIns="91440" tIns="45720" rIns="91440" bIns="45720" rtlCol="0">
            <a:normAutofit/>
          </a:bodyPr>
          <a:lstStyle/>
          <a:p>
            <a:pPr marL="228600" marR="0" lvl="0" indent="-228600" algn="l" defTabSz="914400" fontAlgn="auto">
              <a:lnSpc>
                <a:spcPct val="90000"/>
              </a:lnSpc>
              <a:spcBef>
                <a:spcPts val="1000"/>
              </a:spcBef>
              <a:spcAft>
                <a:spcPct val="0"/>
              </a:spcAft>
              <a:buSzTx/>
              <a:buChar char=""/>
              <a:defRPr kumimoji="0" sz="24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defRPr>
            </a:pPr>
            <a:r>
              <a:rPr kumimoji="0" lang="en-US" sz="24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rPr>
              <a:t>Edit Master text styles</a:t>
            </a:r>
          </a:p>
          <a:p>
            <a:pPr marL="685800" marR="0" lvl="1" indent="-228600" algn="l" defTabSz="914400" fontAlgn="auto">
              <a:lnSpc>
                <a:spcPct val="90000"/>
              </a:lnSpc>
              <a:spcBef>
                <a:spcPts val="500"/>
              </a:spcBef>
              <a:spcAft>
                <a:spcPct val="0"/>
              </a:spcAft>
              <a:buSzTx/>
              <a:buChar char="•"/>
              <a:defRPr kumimoji="0" sz="20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defRPr>
            </a:pPr>
            <a:r>
              <a:rPr kumimoji="0" lang="en-US" sz="20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rPr>
              <a:t>Second level</a:t>
            </a:r>
          </a:p>
          <a:p>
            <a:pPr marL="1143000" marR="0" lvl="2" indent="-228600" algn="l" defTabSz="914400" fontAlgn="auto">
              <a:lnSpc>
                <a:spcPct val="90000"/>
              </a:lnSpc>
              <a:spcBef>
                <a:spcPts val="500"/>
              </a:spcBef>
              <a:spcAft>
                <a:spcPct val="0"/>
              </a:spcAft>
              <a:buSzTx/>
              <a:buChar char="o"/>
              <a:defRPr kumimoji="0" sz="18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defRPr>
            </a:pPr>
            <a:r>
              <a:rPr kumimoji="0" lang="en-US" sz="18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rPr>
              <a:t>Third level</a:t>
            </a:r>
          </a:p>
          <a:p>
            <a:pPr marL="1600200" marR="0" lvl="3" indent="-228600" algn="l" defTabSz="914400" fontAlgn="auto">
              <a:lnSpc>
                <a:spcPct val="90000"/>
              </a:lnSpc>
              <a:spcBef>
                <a:spcPts val="500"/>
              </a:spcBef>
              <a:spcAft>
                <a:spcPct val="0"/>
              </a:spcAft>
              <a:buSzTx/>
              <a:buChar char="•"/>
              <a:defRPr kumimoji="0" sz="16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defRPr>
            </a:pPr>
            <a:r>
              <a:rPr kumimoji="0" lang="en-US" sz="16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rPr>
              <a:t>Fourth level</a:t>
            </a:r>
          </a:p>
          <a:p>
            <a:pPr marL="2057400" marR="0" lvl="4" indent="-228600" algn="l" defTabSz="914400" fontAlgn="auto">
              <a:lnSpc>
                <a:spcPct val="90000"/>
              </a:lnSpc>
              <a:spcBef>
                <a:spcPts val="500"/>
              </a:spcBef>
              <a:spcAft>
                <a:spcPct val="0"/>
              </a:spcAft>
              <a:buSzTx/>
              <a:buChar char="•"/>
              <a:defRPr kumimoji="0" sz="16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defRPr>
            </a:pPr>
            <a:r>
              <a:rPr kumimoji="0" lang="en-US" sz="1600" b="0" i="0" u="none" strike="noStrike" kern="1200" cap="none" spc="0" normalizeH="0" baseline="0" noProof="0">
                <a:ln w="9525" cap="flat" cmpd="sng" algn="ctr">
                  <a:noFill/>
                  <a:prstDash val="solid"/>
                  <a:round/>
                  <a:headEnd type="none" w="med" len="med"/>
                  <a:tailEnd type="none" w="med" len="med"/>
                </a:ln>
                <a:solidFill>
                  <a:srgbClr val="000000"/>
                </a:solidFill>
                <a:uLnTx/>
                <a:uFillTx/>
                <a:latin typeface="Avenir Next LT Pro" panose="020B0504020202020204" pitchFamily="34" charset="0"/>
                <a:ea typeface="+mn-ea"/>
                <a:cs typeface="+mn-cs"/>
                <a:sym typeface="Wingdings" charset="2"/>
              </a:rPr>
              <a:t>Fifth level</a:t>
            </a:r>
          </a:p>
        </p:txBody>
      </p:sp>
      <p:sp>
        <p:nvSpPr>
          <p:cNvPr id="6" name="Slide Number Placeholder 5"/>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defPPr>
              <a:defRPr lang="en-US"/>
            </a:defPPr>
            <a:lvl1pPr marL="0" algn="ctr" defTabSz="914400" rtl="0" eaLnBrk="1" fontAlgn="auto" latinLnBrk="0" hangingPunct="1">
              <a:spcBef>
                <a:spcPct val="0"/>
              </a:spcBef>
              <a:spcAft>
                <a:spcPct val="0"/>
              </a:spcAft>
              <a:defRPr sz="1400" kern="1200">
                <a:solidFill>
                  <a:schemeClr val="bg1"/>
                </a:solidFill>
                <a:latin typeface="AvenirNext LT Pro Regular" panose="020B0504020202020204" pitchFamily="34" charset="0"/>
                <a:ea typeface="+mn-ea"/>
                <a:cs typeface="+mn-cs"/>
              </a:defRPr>
            </a:lvl1pPr>
          </a:lstStyle>
          <a:p>
            <a:pPr marL="0" algn="ctr" defTabSz="914400">
              <a:buNone/>
              <a:defRPr kumimoji="0" sz="1400" b="0" i="0" normalizeH="0" noProof="0">
                <a:solidFill>
                  <a:srgbClr val="FFFFFF"/>
                </a:solidFill>
                <a:uLnTx/>
                <a:uFillTx/>
                <a:latin typeface="AvenirNext LT Pro Regular" panose="020B0504020202020204" pitchFamily="34" charset="0"/>
                <a:ea typeface="+mn-ea"/>
                <a:cs typeface="+mn-cs"/>
              </a:defRPr>
            </a:pPr>
            <a:fld id="{835B6AD7-18B8-4C9C-AA70-ABD830A869AC}" type="slidenum">
              <a:rPr kumimoji="0" lang="en-US" sz="1400" b="0" i="0" normalizeH="0" noProof="0" smtClean="0">
                <a:solidFill>
                  <a:srgbClr val="FFFFFF"/>
                </a:solidFill>
                <a:uLnTx/>
                <a:uFillTx/>
                <a:latin typeface="AvenirNext LT Pro Regular" panose="020B0504020202020204" pitchFamily="34" charset="0"/>
                <a:ea typeface="+mn-ea"/>
                <a:cs typeface="+mn-cs"/>
              </a:rPr>
              <a:t>‹#›</a:t>
            </a:fld>
            <a:endParaRPr lang="en-US"/>
          </a:p>
        </p:txBody>
      </p:sp>
    </p:spTree>
    <p:extLst>
      <p:ext uri="{BB962C8B-B14F-4D97-AF65-F5344CB8AC3E}">
        <p14:creationId xmlns:p14="http://schemas.microsoft.com/office/powerpoint/2010/main" val="3805706099"/>
      </p:ext>
    </p:extLst>
  </p:cSld>
  <p:clrMap bg1="lt1" tx1="dk1" bg2="lt2" tx2="dk2" accent1="accent1" accent2="accent2" accent3="accent3" accent4="accent4" accent5="accent5" accent6="accent6" hlink="hlink" folHlink="folHlink"/>
  <p:sldLayoutIdLst>
    <p:sldLayoutId id="2147484318" r:id="rId1"/>
    <p:sldLayoutId id="2147484319" r:id="rId2"/>
    <p:sldLayoutId id="2147484320" r:id="rId3"/>
    <p:sldLayoutId id="2147484321" r:id="rId4"/>
    <p:sldLayoutId id="2147484322" r:id="rId5"/>
    <p:sldLayoutId id="2147484323" r:id="rId6"/>
    <p:sldLayoutId id="2147484325" r:id="rId7"/>
    <p:sldLayoutId id="2147484326" r:id="rId8"/>
    <p:sldLayoutId id="2147484327" r:id="rId9"/>
  </p:sldLayoutIdLst>
  <p:transition/>
  <p:hf hdr="0"/>
  <p:txStyles>
    <p:titleStyle>
      <a:lvl1pPr algn="l" defTabSz="914400" rtl="0" eaLnBrk="1" latinLnBrk="0" hangingPunct="1">
        <a:lnSpc>
          <a:spcPct val="90000"/>
        </a:lnSpc>
        <a:spcBef>
          <a:spcPct val="0"/>
        </a:spcBef>
        <a:buNone/>
        <a:defRPr sz="4000" b="1" kern="1200">
          <a:solidFill>
            <a:schemeClr val="tx1"/>
          </a:solidFill>
          <a:latin typeface="+mj-lt"/>
          <a:ea typeface="Segoe UI Black" panose="020B0A02040204020203" pitchFamily="34" charset="0"/>
          <a:cs typeface="+mj-cs"/>
        </a:defRPr>
      </a:lvl1pPr>
    </p:titleStyle>
    <p:bodyStyle>
      <a:lvl1pPr marL="228600" indent="-228600" algn="l" defTabSz="914400" rtl="0" eaLnBrk="1" latinLnBrk="0" hangingPunct="1">
        <a:lnSpc>
          <a:spcPct val="90000"/>
        </a:lnSpc>
        <a:spcBef>
          <a:spcPts val="1000"/>
        </a:spcBef>
        <a:buClr>
          <a:srgbClr val="0B2C45"/>
        </a:buClr>
        <a:buFont typeface="Wingdings 3" panose="05040102010807070707" pitchFamily="18" charset="2"/>
        <a:buChar char=""/>
        <a:defRPr sz="2400" kern="1200">
          <a:solidFill>
            <a:schemeClr val="tx1"/>
          </a:solidFill>
          <a:latin typeface="Avenir Next LT Pro" panose="020B0504020202020204" pitchFamily="34" charset="0"/>
          <a:ea typeface="+mn-ea"/>
          <a:cs typeface="+mn-cs"/>
        </a:defRPr>
      </a:lvl1pPr>
      <a:lvl2pPr marL="685800" indent="-228600" algn="l" defTabSz="914400" rtl="0" eaLnBrk="1" latinLnBrk="0" hangingPunct="1">
        <a:lnSpc>
          <a:spcPct val="90000"/>
        </a:lnSpc>
        <a:spcBef>
          <a:spcPts val="500"/>
        </a:spcBef>
        <a:buClr>
          <a:srgbClr val="0B2C45"/>
        </a:buClr>
        <a:buFont typeface="Arial" pitchFamily="34" charset="0"/>
        <a:buChar char="•"/>
        <a:defRPr sz="2000" kern="1200">
          <a:solidFill>
            <a:schemeClr val="tx1"/>
          </a:solidFill>
          <a:latin typeface="Avenir Next LT Pro" panose="020B0504020202020204" pitchFamily="34" charset="0"/>
          <a:ea typeface="+mn-ea"/>
          <a:cs typeface="+mn-cs"/>
        </a:defRPr>
      </a:lvl2pPr>
      <a:lvl3pPr marL="1143000" indent="-228600" algn="l" defTabSz="914400" rtl="0" eaLnBrk="1" latinLnBrk="0" hangingPunct="1">
        <a:lnSpc>
          <a:spcPct val="90000"/>
        </a:lnSpc>
        <a:spcBef>
          <a:spcPts val="500"/>
        </a:spcBef>
        <a:buClr>
          <a:srgbClr val="0B2C45"/>
        </a:buClr>
        <a:buFont typeface="Courier New" panose="02070309020205020404" pitchFamily="49" charset="0"/>
        <a:buChar char="o"/>
        <a:defRPr sz="1800" kern="1200">
          <a:solidFill>
            <a:schemeClr val="tx1"/>
          </a:solidFill>
          <a:latin typeface="Avenir Next LT Pro"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sz="1600" kern="1200">
          <a:solidFill>
            <a:schemeClr val="tx1"/>
          </a:solidFill>
          <a:latin typeface="Avenir Next LT Pro"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sz="1600" kern="1200">
          <a:solidFill>
            <a:schemeClr val="tx1"/>
          </a:solidFill>
          <a:latin typeface="Avenir Next LT Pro"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cid:image001.jpg@01DA97DD.66F96D40" TargetMode="External"/><Relationship Id="rId2" Type="http://schemas.openxmlformats.org/officeDocument/2006/relationships/image" Target="../media/image24.jpeg"/><Relationship Id="rId1" Type="http://schemas.openxmlformats.org/officeDocument/2006/relationships/slideLayout" Target="../slideLayouts/slideLayout3.xml"/><Relationship Id="rId6" Type="http://schemas.openxmlformats.org/officeDocument/2006/relationships/hyperlink" Target="https://www.state.gov/joint-statement-of-intent-between-the-united-states-of-america-and-the-european-organization-for-nuclear-research-concerning-future-planning-for-large-research-infrastructure-facilities-advanced-scie/" TargetMode="External"/><Relationship Id="rId5" Type="http://schemas.openxmlformats.org/officeDocument/2006/relationships/image" Target="../media/image26.jp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usparticlephysics.org/2023-p5-report/" TargetMode="External"/><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2.emf"/><Relationship Id="rId3" Type="http://schemas.openxmlformats.org/officeDocument/2006/relationships/image" Target="../media/image4.png"/><Relationship Id="rId7" Type="http://schemas.openxmlformats.org/officeDocument/2006/relationships/oleObject" Target="../embeddings/oleObject1.bin"/><Relationship Id="rId12"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3.emf"/><Relationship Id="rId11" Type="http://schemas.openxmlformats.org/officeDocument/2006/relationships/image" Target="../media/image10.jpg"/><Relationship Id="rId5" Type="http://schemas.openxmlformats.org/officeDocument/2006/relationships/image" Target="../media/image6.png"/><Relationship Id="rId15" Type="http://schemas.openxmlformats.org/officeDocument/2006/relationships/image" Target="../media/image14.jpeg"/><Relationship Id="rId10" Type="http://schemas.openxmlformats.org/officeDocument/2006/relationships/image" Target="../media/image9.emf"/><Relationship Id="rId4" Type="http://schemas.openxmlformats.org/officeDocument/2006/relationships/image" Target="../media/image5.png"/><Relationship Id="rId9" Type="http://schemas.openxmlformats.org/officeDocument/2006/relationships/image" Target="../media/image8.jpeg"/><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8.jpeg"/><Relationship Id="rId4" Type="http://schemas.openxmlformats.org/officeDocument/2006/relationships/image" Target="../media/image18.emf"/><Relationship Id="rId9" Type="http://schemas.openxmlformats.org/officeDocument/2006/relationships/image" Target="../media/image2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622878"/>
            <a:ext cx="12192000"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ctrTitle" hasCustomPrompt="1"/>
          </p:nvPr>
        </p:nvSpPr>
        <p:spPr>
          <a:xfrm>
            <a:off x="1452000" y="943200"/>
            <a:ext cx="9144000" cy="1147058"/>
          </a:xfrm>
        </p:spPr>
        <p:txBody>
          <a:bodyPr>
            <a:normAutofit fontScale="90000"/>
          </a:bodyPr>
          <a:lstStyle/>
          <a:p>
            <a:br>
              <a:rPr lang="en-US" b="0" dirty="0"/>
            </a:br>
            <a:br>
              <a:rPr lang="en-US" b="0" dirty="0"/>
            </a:br>
            <a:br>
              <a:rPr lang="en-US" b="0" dirty="0"/>
            </a:br>
            <a:br>
              <a:rPr lang="en-US" b="0" dirty="0"/>
            </a:br>
            <a:r>
              <a:rPr lang="en-US" b="0" dirty="0"/>
              <a:t>DOE-HEP Response to P5</a:t>
            </a:r>
          </a:p>
        </p:txBody>
      </p:sp>
      <p:sp>
        <p:nvSpPr>
          <p:cNvPr id="3" name="Subtitle 2"/>
          <p:cNvSpPr>
            <a:spLocks noGrp="1"/>
          </p:cNvSpPr>
          <p:nvPr>
            <p:ph type="subTitle" idx="1" hasCustomPrompt="1"/>
          </p:nvPr>
        </p:nvSpPr>
        <p:spPr>
          <a:xfrm>
            <a:off x="1524000" y="2604655"/>
            <a:ext cx="9144000" cy="2653145"/>
          </a:xfrm>
        </p:spPr>
        <p:txBody>
          <a:bodyPr>
            <a:noAutofit/>
          </a:bodyPr>
          <a:lstStyle/>
          <a:p>
            <a:r>
              <a:rPr lang="en-US" dirty="0"/>
              <a:t>Michael Procario</a:t>
            </a:r>
          </a:p>
          <a:p>
            <a:r>
              <a:rPr lang="en-US" dirty="0"/>
              <a:t>Director of Facilities Operations</a:t>
            </a:r>
          </a:p>
          <a:p>
            <a:r>
              <a:rPr lang="en-US" dirty="0"/>
              <a:t>Office of High Energy Physics</a:t>
            </a:r>
          </a:p>
          <a:p>
            <a:endParaRPr lang="en-US" dirty="0"/>
          </a:p>
          <a:p>
            <a:r>
              <a:rPr lang="en-US" dirty="0"/>
              <a:t>Meeting of the Division of Particles and Fields</a:t>
            </a:r>
          </a:p>
          <a:p>
            <a:r>
              <a:rPr lang="en-US" dirty="0"/>
              <a:t>May 13, 2024  </a:t>
            </a:r>
          </a:p>
          <a:p>
            <a:endParaRPr lang="en-US" b="1" dirty="0"/>
          </a:p>
          <a:p>
            <a:endParaRPr lang="en-US" b="1" dirty="0"/>
          </a:p>
        </p:txBody>
      </p:sp>
      <p:sp>
        <p:nvSpPr>
          <p:cNvPr id="8" name="TextBox 7"/>
          <p:cNvSpPr txBox="1"/>
          <p:nvPr/>
        </p:nvSpPr>
        <p:spPr>
          <a:xfrm>
            <a:off x="7162800" y="5917273"/>
            <a:ext cx="5029200" cy="646331"/>
          </a:xfrm>
          <a:prstGeom prst="rect">
            <a:avLst/>
          </a:prstGeom>
          <a:noFill/>
        </p:spPr>
        <p:txBody>
          <a:bodyPr wrap="square" rtlCol="0">
            <a:spAutoFit/>
          </a:bodyPr>
          <a:lstStyle/>
          <a:p>
            <a:pPr algn="ctr"/>
            <a:r>
              <a:rPr lang="en-US" sz="3600">
                <a:solidFill>
                  <a:schemeClr val="accent1"/>
                </a:solidFill>
                <a:latin typeface="+mj-lt"/>
              </a:rPr>
              <a:t>Energy.gov/science</a:t>
            </a:r>
          </a:p>
        </p:txBody>
      </p:sp>
      <p:pic>
        <p:nvPicPr>
          <p:cNvPr id="4" name="Picture 3">
            <a:extLst>
              <a:ext uri="{FF2B5EF4-FFF2-40B4-BE49-F238E27FC236}">
                <a16:creationId xmlns:a16="http://schemas.microsoft.com/office/drawing/2014/main" id="{040B60BA-8A1C-8056-9E12-349BB321D7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89" y="5815220"/>
            <a:ext cx="4894439" cy="901108"/>
          </a:xfrm>
          <a:prstGeom prst="rect">
            <a:avLst/>
          </a:prstGeom>
        </p:spPr>
      </p:pic>
    </p:spTree>
    <p:extLst>
      <p:ext uri="{BB962C8B-B14F-4D97-AF65-F5344CB8AC3E}">
        <p14:creationId xmlns:p14="http://schemas.microsoft.com/office/powerpoint/2010/main" val="348550707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CA476-7F4A-1468-91AF-3B02A0A9CC4D}"/>
              </a:ext>
            </a:extLst>
          </p:cNvPr>
          <p:cNvSpPr>
            <a:spLocks noGrp="1"/>
          </p:cNvSpPr>
          <p:nvPr>
            <p:ph type="title"/>
          </p:nvPr>
        </p:nvSpPr>
        <p:spPr/>
        <p:txBody>
          <a:bodyPr/>
          <a:lstStyle/>
          <a:p>
            <a:r>
              <a:rPr lang="en-US" dirty="0"/>
              <a:t>Recommendations 4 and 5</a:t>
            </a:r>
          </a:p>
        </p:txBody>
      </p:sp>
      <p:sp>
        <p:nvSpPr>
          <p:cNvPr id="3" name="Content Placeholder 2">
            <a:extLst>
              <a:ext uri="{FF2B5EF4-FFF2-40B4-BE49-F238E27FC236}">
                <a16:creationId xmlns:a16="http://schemas.microsoft.com/office/drawing/2014/main" id="{D4BF21B8-3561-4AE9-B28E-597CD01268C6}"/>
              </a:ext>
            </a:extLst>
          </p:cNvPr>
          <p:cNvSpPr>
            <a:spLocks noGrp="1"/>
          </p:cNvSpPr>
          <p:nvPr>
            <p:ph idx="1"/>
          </p:nvPr>
        </p:nvSpPr>
        <p:spPr/>
        <p:txBody>
          <a:bodyPr/>
          <a:lstStyle/>
          <a:p>
            <a:r>
              <a:rPr lang="en-US" dirty="0"/>
              <a:t>Recommendation 4 :</a:t>
            </a:r>
          </a:p>
          <a:p>
            <a:pPr lvl="1"/>
            <a:r>
              <a:rPr lang="en-US" i="1" dirty="0"/>
              <a:t>Support a comprehensive effort to develop the resources – theoretical, computational and technological – essential to our 20-year vision for the field. This includes and aggressive R&amp;D program that, while technologically challenging, could yield revolutionary accelerator designs that chart a realistic path to a 10 </a:t>
            </a:r>
            <a:r>
              <a:rPr lang="en-US" i="1" dirty="0" err="1"/>
              <a:t>TeV</a:t>
            </a:r>
            <a:r>
              <a:rPr lang="en-US" i="1" dirty="0"/>
              <a:t> </a:t>
            </a:r>
            <a:r>
              <a:rPr lang="en-US" i="1" dirty="0" err="1"/>
              <a:t>pCM</a:t>
            </a:r>
            <a:r>
              <a:rPr lang="en-US" i="1" dirty="0"/>
              <a:t> collider.</a:t>
            </a:r>
          </a:p>
          <a:p>
            <a:r>
              <a:rPr lang="en-US" dirty="0"/>
              <a:t>Recommendation 5 :</a:t>
            </a:r>
          </a:p>
          <a:p>
            <a:pPr lvl="1"/>
            <a:r>
              <a:rPr lang="en-US" i="1" dirty="0"/>
              <a:t>Invest in initiatives aimed at developing the workforce, broadening engagement, and supporting ethical conduct in the field. This commitment nurtures an advanced technological workforce not only for particle physics, but the nation as a whole.</a:t>
            </a:r>
          </a:p>
          <a:p>
            <a:endParaRPr lang="en-US" dirty="0"/>
          </a:p>
        </p:txBody>
      </p:sp>
      <p:sp>
        <p:nvSpPr>
          <p:cNvPr id="4" name="Slide Number Placeholder 3">
            <a:extLst>
              <a:ext uri="{FF2B5EF4-FFF2-40B4-BE49-F238E27FC236}">
                <a16:creationId xmlns:a16="http://schemas.microsoft.com/office/drawing/2014/main" id="{133D3CD3-6059-4896-0C68-8C8C3760F2A2}"/>
              </a:ext>
            </a:extLst>
          </p:cNvPr>
          <p:cNvSpPr>
            <a:spLocks noGrp="1"/>
          </p:cNvSpPr>
          <p:nvPr>
            <p:ph type="sldNum" sz="quarter" idx="4"/>
          </p:nvPr>
        </p:nvSpPr>
        <p:spPr/>
        <p:txBody>
          <a:bodyPr/>
          <a:lstStyle/>
          <a:p>
            <a:fld id="{835B6AD7-18B8-4C9C-AA70-ABD830A869AC}" type="slidenum">
              <a:rPr lang="en-US" smtClean="0"/>
              <a:t>10</a:t>
            </a:fld>
            <a:endParaRPr lang="en-US"/>
          </a:p>
        </p:txBody>
      </p:sp>
      <p:sp>
        <p:nvSpPr>
          <p:cNvPr id="5" name="TextBox 4">
            <a:extLst>
              <a:ext uri="{FF2B5EF4-FFF2-40B4-BE49-F238E27FC236}">
                <a16:creationId xmlns:a16="http://schemas.microsoft.com/office/drawing/2014/main" id="{80343A6F-DAC7-95C5-D0E3-464AD05858A0}"/>
              </a:ext>
            </a:extLst>
          </p:cNvPr>
          <p:cNvSpPr txBox="1"/>
          <p:nvPr/>
        </p:nvSpPr>
        <p:spPr>
          <a:xfrm>
            <a:off x="1384870" y="4547061"/>
            <a:ext cx="9422259" cy="400110"/>
          </a:xfrm>
          <a:prstGeom prst="rect">
            <a:avLst/>
          </a:prstGeom>
          <a:noFill/>
        </p:spPr>
        <p:txBody>
          <a:bodyPr wrap="none" rtlCol="0">
            <a:spAutoFit/>
          </a:bodyPr>
          <a:lstStyle/>
          <a:p>
            <a:r>
              <a:rPr lang="en-US" sz="2000" dirty="0">
                <a:latin typeface="+mn-lt"/>
              </a:rPr>
              <a:t>We will incorporate actions to address these recommendations in our on-going planning </a:t>
            </a:r>
          </a:p>
        </p:txBody>
      </p:sp>
    </p:spTree>
    <p:extLst>
      <p:ext uri="{BB962C8B-B14F-4D97-AF65-F5344CB8AC3E}">
        <p14:creationId xmlns:p14="http://schemas.microsoft.com/office/powerpoint/2010/main" val="292937639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EF836-5E84-606F-ED95-FBC1D785B50A}"/>
              </a:ext>
            </a:extLst>
          </p:cNvPr>
          <p:cNvSpPr>
            <a:spLocks noGrp="1"/>
          </p:cNvSpPr>
          <p:nvPr>
            <p:ph type="title"/>
          </p:nvPr>
        </p:nvSpPr>
        <p:spPr>
          <a:xfrm>
            <a:off x="408791" y="0"/>
            <a:ext cx="11317044" cy="801663"/>
          </a:xfrm>
        </p:spPr>
        <p:txBody>
          <a:bodyPr/>
          <a:lstStyle/>
          <a:p>
            <a:r>
              <a:rPr lang="en-US" dirty="0"/>
              <a:t>Recommendation 6</a:t>
            </a:r>
          </a:p>
        </p:txBody>
      </p:sp>
      <p:sp>
        <p:nvSpPr>
          <p:cNvPr id="3" name="Content Placeholder 2">
            <a:extLst>
              <a:ext uri="{FF2B5EF4-FFF2-40B4-BE49-F238E27FC236}">
                <a16:creationId xmlns:a16="http://schemas.microsoft.com/office/drawing/2014/main" id="{1E6B3E38-622A-F3DC-4DE8-5E4380A5BAAF}"/>
              </a:ext>
            </a:extLst>
          </p:cNvPr>
          <p:cNvSpPr>
            <a:spLocks noGrp="1"/>
          </p:cNvSpPr>
          <p:nvPr>
            <p:ph idx="1"/>
          </p:nvPr>
        </p:nvSpPr>
        <p:spPr>
          <a:xfrm>
            <a:off x="408791" y="937568"/>
            <a:ext cx="11317044" cy="4982864"/>
          </a:xfrm>
        </p:spPr>
        <p:txBody>
          <a:bodyPr/>
          <a:lstStyle/>
          <a:p>
            <a:r>
              <a:rPr lang="en-US" sz="1800" b="0" i="0" u="none" strike="noStrike" dirty="0">
                <a:solidFill>
                  <a:srgbClr val="111111"/>
                </a:solidFill>
                <a:effectLst/>
                <a:latin typeface="+mn-lt"/>
              </a:rPr>
              <a:t>Convene </a:t>
            </a:r>
            <a:r>
              <a:rPr lang="en-US" sz="1800" b="1" i="0" u="none" strike="noStrike" dirty="0">
                <a:solidFill>
                  <a:srgbClr val="FF0000"/>
                </a:solidFill>
                <a:effectLst/>
                <a:latin typeface="+mn-lt"/>
              </a:rPr>
              <a:t>a targeted panel </a:t>
            </a:r>
            <a:r>
              <a:rPr lang="en-US" sz="1800" b="0" i="0" u="none" strike="noStrike" dirty="0">
                <a:solidFill>
                  <a:srgbClr val="111111"/>
                </a:solidFill>
                <a:effectLst/>
                <a:latin typeface="+mn-lt"/>
              </a:rPr>
              <a:t>with broad membership across particle physics later this decade that makes decisions on the US accelerator-based program at the time when major decisions concerning an off-shore Higgs factory are expected, and/or significant adjustments within the accelerator-based R&amp;D portfolio are likely to be needed. A plan for the Fermilab accelerator complex consistent with the long-term vision in this  report should also be reviewed.</a:t>
            </a:r>
            <a:r>
              <a:rPr lang="en-US" dirty="0">
                <a:latin typeface="+mn-lt"/>
              </a:rPr>
              <a:t> </a:t>
            </a:r>
          </a:p>
          <a:p>
            <a:pPr lvl="1"/>
            <a:r>
              <a:rPr lang="en-US" sz="1800" b="0" i="0" u="none" strike="noStrike" dirty="0">
                <a:solidFill>
                  <a:srgbClr val="111111"/>
                </a:solidFill>
                <a:effectLst/>
                <a:latin typeface="+mn-lt"/>
              </a:rPr>
              <a:t>The panel would consider the following: The level and nature of US contribution in a specific </a:t>
            </a:r>
            <a:r>
              <a:rPr lang="en-US" sz="1800" b="1" i="0" u="none" strike="noStrike" dirty="0">
                <a:solidFill>
                  <a:srgbClr val="FF0000"/>
                </a:solidFill>
                <a:effectLst/>
                <a:latin typeface="+mn-lt"/>
              </a:rPr>
              <a:t>Higgs factory </a:t>
            </a:r>
            <a:r>
              <a:rPr lang="en-US" sz="1800" b="0" i="0" u="none" strike="noStrike" dirty="0">
                <a:solidFill>
                  <a:srgbClr val="111111"/>
                </a:solidFill>
                <a:effectLst/>
                <a:latin typeface="+mn-lt"/>
              </a:rPr>
              <a:t>including an evaluation of the associated schedule, budget, and risks once crucial information becomes available.</a:t>
            </a:r>
            <a:r>
              <a:rPr lang="en-US" dirty="0">
                <a:latin typeface="+mn-lt"/>
              </a:rPr>
              <a:t> </a:t>
            </a:r>
          </a:p>
          <a:p>
            <a:pPr lvl="1"/>
            <a:r>
              <a:rPr lang="en-US" sz="1800" b="0" i="0" u="none" strike="noStrike" dirty="0">
                <a:solidFill>
                  <a:srgbClr val="111111"/>
                </a:solidFill>
                <a:effectLst/>
                <a:latin typeface="+mn-lt"/>
              </a:rPr>
              <a:t>The panel would consider the following: Mid- and large-scale </a:t>
            </a:r>
            <a:r>
              <a:rPr lang="en-US" sz="1800" b="1" i="0" u="none" strike="noStrike" dirty="0">
                <a:solidFill>
                  <a:srgbClr val="FF0000"/>
                </a:solidFill>
                <a:effectLst/>
                <a:latin typeface="+mn-lt"/>
              </a:rPr>
              <a:t>test and demonstrator facilities </a:t>
            </a:r>
            <a:r>
              <a:rPr lang="en-US" sz="1800" b="0" i="0" u="none" strike="noStrike" dirty="0">
                <a:solidFill>
                  <a:srgbClr val="111111"/>
                </a:solidFill>
                <a:effectLst/>
                <a:latin typeface="+mn-lt"/>
              </a:rPr>
              <a:t>in the accelerator and collider R&amp;D portfolios.</a:t>
            </a:r>
            <a:r>
              <a:rPr lang="en-US" dirty="0">
                <a:latin typeface="+mn-lt"/>
              </a:rPr>
              <a:t> </a:t>
            </a:r>
          </a:p>
          <a:p>
            <a:pPr lvl="1"/>
            <a:r>
              <a:rPr lang="en-US" sz="1800" b="0" i="0" u="none" strike="noStrike" dirty="0">
                <a:solidFill>
                  <a:srgbClr val="111111"/>
                </a:solidFill>
                <a:effectLst/>
                <a:latin typeface="+mn-lt"/>
              </a:rPr>
              <a:t>The panel would consider the following: A plan for the </a:t>
            </a:r>
            <a:r>
              <a:rPr lang="en-US" sz="1800" b="1" i="0" u="none" strike="noStrike" dirty="0">
                <a:solidFill>
                  <a:srgbClr val="FF0000"/>
                </a:solidFill>
                <a:effectLst/>
                <a:latin typeface="+mn-lt"/>
              </a:rPr>
              <a:t>evolution of the Fermilab accelerator complex </a:t>
            </a:r>
            <a:r>
              <a:rPr lang="en-US" sz="1800" b="0" i="0" u="none" strike="noStrike" dirty="0">
                <a:solidFill>
                  <a:srgbClr val="111111"/>
                </a:solidFill>
                <a:effectLst/>
                <a:latin typeface="+mn-lt"/>
              </a:rPr>
              <a:t>consistent with the long-term vision in this report, which may commence construction in the event of a more favorable budget situation.</a:t>
            </a:r>
            <a:r>
              <a:rPr lang="en-US" dirty="0">
                <a:latin typeface="+mn-lt"/>
              </a:rPr>
              <a:t> </a:t>
            </a:r>
          </a:p>
        </p:txBody>
      </p:sp>
      <p:sp>
        <p:nvSpPr>
          <p:cNvPr id="4" name="Slide Number Placeholder 3">
            <a:extLst>
              <a:ext uri="{FF2B5EF4-FFF2-40B4-BE49-F238E27FC236}">
                <a16:creationId xmlns:a16="http://schemas.microsoft.com/office/drawing/2014/main" id="{2B689A50-CD29-A49E-7079-E40DEDA3F4B4}"/>
              </a:ext>
            </a:extLst>
          </p:cNvPr>
          <p:cNvSpPr>
            <a:spLocks noGrp="1"/>
          </p:cNvSpPr>
          <p:nvPr>
            <p:ph type="sldNum" sz="quarter" idx="4"/>
          </p:nvPr>
        </p:nvSpPr>
        <p:spPr/>
        <p:txBody>
          <a:bodyPr/>
          <a:lstStyle/>
          <a:p>
            <a:fld id="{835B6AD7-18B8-4C9C-AA70-ABD830A869AC}" type="slidenum">
              <a:rPr lang="en-US" smtClean="0"/>
              <a:t>11</a:t>
            </a:fld>
            <a:endParaRPr lang="en-US"/>
          </a:p>
        </p:txBody>
      </p:sp>
      <p:sp>
        <p:nvSpPr>
          <p:cNvPr id="5" name="TextBox 4">
            <a:extLst>
              <a:ext uri="{FF2B5EF4-FFF2-40B4-BE49-F238E27FC236}">
                <a16:creationId xmlns:a16="http://schemas.microsoft.com/office/drawing/2014/main" id="{CAF23B67-FF40-FF89-6323-485E87BD7312}"/>
              </a:ext>
            </a:extLst>
          </p:cNvPr>
          <p:cNvSpPr txBox="1"/>
          <p:nvPr/>
        </p:nvSpPr>
        <p:spPr>
          <a:xfrm>
            <a:off x="633235" y="4545536"/>
            <a:ext cx="11317044" cy="1200329"/>
          </a:xfrm>
          <a:prstGeom prst="rect">
            <a:avLst/>
          </a:prstGeom>
          <a:noFill/>
        </p:spPr>
        <p:txBody>
          <a:bodyPr wrap="square" rtlCol="0">
            <a:spAutoFit/>
          </a:bodyPr>
          <a:lstStyle/>
          <a:p>
            <a:r>
              <a:rPr lang="en-US" dirty="0">
                <a:latin typeface="+mn-lt"/>
              </a:rPr>
              <a:t>DOE does not envision a single panel to address this recommendation; rather we will work with NSF, the DOE Laboratories and community at large to convene three separate panels that each will address one of the topics.</a:t>
            </a:r>
          </a:p>
          <a:p>
            <a:endParaRPr lang="en-US" dirty="0">
              <a:latin typeface="+mn-lt"/>
            </a:endParaRPr>
          </a:p>
          <a:p>
            <a:pPr algn="ctr"/>
            <a:r>
              <a:rPr lang="en-US" i="1" dirty="0">
                <a:latin typeface="+mn-lt"/>
              </a:rPr>
              <a:t>Initial thoughts on the following slides ….</a:t>
            </a:r>
          </a:p>
        </p:txBody>
      </p:sp>
    </p:spTree>
    <p:extLst>
      <p:ext uri="{BB962C8B-B14F-4D97-AF65-F5344CB8AC3E}">
        <p14:creationId xmlns:p14="http://schemas.microsoft.com/office/powerpoint/2010/main" val="36516073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1344D-B675-CE3A-9170-C83709BEA3C0}"/>
              </a:ext>
            </a:extLst>
          </p:cNvPr>
          <p:cNvSpPr>
            <a:spLocks noGrp="1"/>
          </p:cNvSpPr>
          <p:nvPr>
            <p:ph type="title"/>
          </p:nvPr>
        </p:nvSpPr>
        <p:spPr>
          <a:xfrm>
            <a:off x="384504" y="14868"/>
            <a:ext cx="11048011" cy="801663"/>
          </a:xfrm>
        </p:spPr>
        <p:txBody>
          <a:bodyPr>
            <a:normAutofit/>
          </a:bodyPr>
          <a:lstStyle/>
          <a:p>
            <a:r>
              <a:rPr lang="en-US" sz="3600" dirty="0"/>
              <a:t>DOE’s Response to Recommendation 6.1 </a:t>
            </a:r>
          </a:p>
        </p:txBody>
      </p:sp>
      <p:sp>
        <p:nvSpPr>
          <p:cNvPr id="3" name="Content Placeholder 2">
            <a:extLst>
              <a:ext uri="{FF2B5EF4-FFF2-40B4-BE49-F238E27FC236}">
                <a16:creationId xmlns:a16="http://schemas.microsoft.com/office/drawing/2014/main" id="{C1AA5D66-92C0-4E1B-62B8-2C8EF8679631}"/>
              </a:ext>
            </a:extLst>
          </p:cNvPr>
          <p:cNvSpPr>
            <a:spLocks noGrp="1"/>
          </p:cNvSpPr>
          <p:nvPr>
            <p:ph idx="1"/>
          </p:nvPr>
        </p:nvSpPr>
        <p:spPr>
          <a:xfrm>
            <a:off x="490450" y="755660"/>
            <a:ext cx="11317045" cy="5526193"/>
          </a:xfrm>
        </p:spPr>
        <p:txBody>
          <a:bodyPr>
            <a:noAutofit/>
          </a:bodyPr>
          <a:lstStyle/>
          <a:p>
            <a:pPr>
              <a:lnSpc>
                <a:spcPct val="110000"/>
              </a:lnSpc>
              <a:spcBef>
                <a:spcPts val="0"/>
              </a:spcBef>
            </a:pPr>
            <a:r>
              <a:rPr lang="en-US" sz="1600" dirty="0"/>
              <a:t>The panel prescribed for the </a:t>
            </a:r>
            <a:r>
              <a:rPr lang="en-US" sz="1600" b="1" dirty="0"/>
              <a:t>Higgs Factory </a:t>
            </a:r>
            <a:r>
              <a:rPr lang="en-US" sz="1600" dirty="0"/>
              <a:t>is envisioned to be a separate panel from the ones in </a:t>
            </a:r>
            <a:r>
              <a:rPr lang="en-US" sz="1600" b="1" dirty="0"/>
              <a:t>accelerator test facilities</a:t>
            </a:r>
            <a:r>
              <a:rPr lang="en-US" sz="1600" dirty="0"/>
              <a:t> and the </a:t>
            </a:r>
            <a:r>
              <a:rPr lang="en-US" sz="1600" b="1" dirty="0"/>
              <a:t>evolution of the Fermilab Accelerator Complex</a:t>
            </a:r>
            <a:r>
              <a:rPr lang="en-US" sz="1600" dirty="0"/>
              <a:t>.</a:t>
            </a:r>
          </a:p>
          <a:p>
            <a:pPr marL="0" indent="0">
              <a:lnSpc>
                <a:spcPct val="110000"/>
              </a:lnSpc>
              <a:spcBef>
                <a:spcPts val="0"/>
              </a:spcBef>
              <a:buNone/>
            </a:pPr>
            <a:endParaRPr lang="en-US" sz="400" dirty="0"/>
          </a:p>
          <a:p>
            <a:pPr>
              <a:lnSpc>
                <a:spcPct val="110000"/>
              </a:lnSpc>
              <a:spcBef>
                <a:spcPts val="0"/>
              </a:spcBef>
            </a:pPr>
            <a:r>
              <a:rPr lang="en-US" sz="1600" dirty="0"/>
              <a:t>We likely will precede this panel with a task force to evaluate the status of activities that have been addressed over the last many years</a:t>
            </a:r>
          </a:p>
          <a:p>
            <a:pPr lvl="1">
              <a:lnSpc>
                <a:spcPct val="110000"/>
              </a:lnSpc>
              <a:spcBef>
                <a:spcPts val="0"/>
              </a:spcBef>
            </a:pPr>
            <a:r>
              <a:rPr lang="en-US" sz="1600" dirty="0"/>
              <a:t>The task force is anticipated to run in-parallel to the next update of the European Strategy for Particle Physics</a:t>
            </a:r>
          </a:p>
          <a:p>
            <a:pPr lvl="1">
              <a:lnSpc>
                <a:spcPct val="110000"/>
              </a:lnSpc>
              <a:spcBef>
                <a:spcPts val="0"/>
              </a:spcBef>
            </a:pPr>
            <a:r>
              <a:rPr lang="en-US" sz="1600" dirty="0"/>
              <a:t>The U.S. community has strong proponents of both circular and linear Higgs factories as well as a vision for a future muon collider that can be potentially hosted in the United States</a:t>
            </a:r>
          </a:p>
          <a:p>
            <a:pPr marL="457200" lvl="1" indent="0">
              <a:lnSpc>
                <a:spcPct val="110000"/>
              </a:lnSpc>
              <a:spcBef>
                <a:spcPts val="0"/>
              </a:spcBef>
              <a:buNone/>
            </a:pPr>
            <a:endParaRPr lang="en-US" sz="400" dirty="0"/>
          </a:p>
          <a:p>
            <a:pPr>
              <a:lnSpc>
                <a:spcPct val="110000"/>
              </a:lnSpc>
              <a:spcBef>
                <a:spcPts val="0"/>
              </a:spcBef>
            </a:pPr>
            <a:r>
              <a:rPr lang="en-US" sz="1600" dirty="0"/>
              <a:t>We have been asked by KEK (Japan) to support ILC development through the ILC Technology Network (ITN) </a:t>
            </a:r>
          </a:p>
          <a:p>
            <a:pPr lvl="1">
              <a:lnSpc>
                <a:spcPct val="110000"/>
              </a:lnSpc>
              <a:spcBef>
                <a:spcPts val="0"/>
              </a:spcBef>
            </a:pPr>
            <a:r>
              <a:rPr lang="en-US" sz="1600" dirty="0"/>
              <a:t>DOE has decided that we, including our DOE national labs, will be observers and not officially join the ITN</a:t>
            </a:r>
          </a:p>
          <a:p>
            <a:pPr lvl="1">
              <a:lnSpc>
                <a:spcPct val="110000"/>
              </a:lnSpc>
              <a:spcBef>
                <a:spcPts val="0"/>
              </a:spcBef>
            </a:pPr>
            <a:r>
              <a:rPr lang="en-US" sz="1600" dirty="0"/>
              <a:t>Instead, we plan to consider R&amp;D efforts for ILC technologies under our existing U.S.-Japan Cooperation Program</a:t>
            </a:r>
          </a:p>
          <a:p>
            <a:pPr>
              <a:lnSpc>
                <a:spcPct val="110000"/>
              </a:lnSpc>
              <a:spcBef>
                <a:spcPts val="0"/>
              </a:spcBef>
            </a:pPr>
            <a:endParaRPr lang="en-US" sz="400" dirty="0"/>
          </a:p>
          <a:p>
            <a:pPr>
              <a:lnSpc>
                <a:spcPct val="110000"/>
              </a:lnSpc>
              <a:spcBef>
                <a:spcPts val="0"/>
              </a:spcBef>
            </a:pPr>
            <a:r>
              <a:rPr lang="en-US" sz="1600" dirty="0"/>
              <a:t>Regarding FCC-</a:t>
            </a:r>
            <a:r>
              <a:rPr lang="en-US" sz="1600" dirty="0" err="1"/>
              <a:t>ee</a:t>
            </a:r>
            <a:r>
              <a:rPr lang="en-US" sz="1600" dirty="0"/>
              <a:t>, we will continue to support and expand our participation in the feasibility studies, including expanding efforts to work on the 800 MHz SRF accelerator cavities as well as other technical topics and studies as they arise </a:t>
            </a:r>
          </a:p>
          <a:p>
            <a:pPr lvl="1">
              <a:lnSpc>
                <a:spcPct val="110000"/>
              </a:lnSpc>
              <a:spcBef>
                <a:spcPts val="0"/>
              </a:spcBef>
            </a:pPr>
            <a:r>
              <a:rPr lang="en-US" sz="1600" dirty="0"/>
              <a:t>These efforts are aligned with topics contemplated under the 2020 DOE-CERN FCC feasibility study agreement</a:t>
            </a:r>
          </a:p>
          <a:p>
            <a:pPr lvl="1">
              <a:lnSpc>
                <a:spcPct val="110000"/>
              </a:lnSpc>
              <a:spcBef>
                <a:spcPts val="0"/>
              </a:spcBef>
            </a:pPr>
            <a:endParaRPr lang="en-US" sz="400" dirty="0"/>
          </a:p>
          <a:p>
            <a:pPr>
              <a:lnSpc>
                <a:spcPct val="110000"/>
              </a:lnSpc>
              <a:spcBef>
                <a:spcPts val="0"/>
              </a:spcBef>
            </a:pPr>
            <a:r>
              <a:rPr lang="en-US" sz="1600" dirty="0"/>
              <a:t>Within the U.S. community, we are actively working to bring together the linear and circular collider communities wanting to develop detectors for a future Higgs factory</a:t>
            </a:r>
          </a:p>
          <a:p>
            <a:pPr lvl="1">
              <a:lnSpc>
                <a:spcPct val="110000"/>
              </a:lnSpc>
              <a:spcBef>
                <a:spcPts val="0"/>
              </a:spcBef>
            </a:pPr>
            <a:r>
              <a:rPr lang="en-US" sz="1600" dirty="0"/>
              <a:t>Our goal is to have our community work together, along with the international partners, to converge on an optimum solution to realize a future collider</a:t>
            </a:r>
          </a:p>
          <a:p>
            <a:pPr>
              <a:lnSpc>
                <a:spcPct val="110000"/>
              </a:lnSpc>
            </a:pPr>
            <a:endParaRPr lang="en-US" sz="3200" dirty="0"/>
          </a:p>
        </p:txBody>
      </p:sp>
      <p:sp>
        <p:nvSpPr>
          <p:cNvPr id="4" name="Slide Number Placeholder 3">
            <a:extLst>
              <a:ext uri="{FF2B5EF4-FFF2-40B4-BE49-F238E27FC236}">
                <a16:creationId xmlns:a16="http://schemas.microsoft.com/office/drawing/2014/main" id="{385E655E-4DC3-ACFB-57C2-9E747FA190BA}"/>
              </a:ext>
            </a:extLst>
          </p:cNvPr>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defPPr>
              <a:defRPr lang="en-US"/>
            </a:defPPr>
            <a:lvl1pPr marL="0" algn="ctr" defTabSz="914400" rtl="0" eaLnBrk="1" fontAlgn="auto" latinLnBrk="0" hangingPunct="1">
              <a:spcBef>
                <a:spcPct val="0"/>
              </a:spcBef>
              <a:spcAft>
                <a:spcPct val="0"/>
              </a:spcAft>
              <a:defRPr sz="1400" kern="1200">
                <a:solidFill>
                  <a:schemeClr val="bg1"/>
                </a:solidFill>
                <a:latin typeface="AvenirNext LT Pro Regular" panose="020B0504020202020204" pitchFamily="34" charset="0"/>
                <a:ea typeface="+mn-ea"/>
                <a:cs typeface="+mn-cs"/>
              </a:defRPr>
            </a:lvl1pPr>
            <a:lvl2pPr marL="457200" algn="l" rtl="0" fontAlgn="base">
              <a:spcBef>
                <a:spcPct val="0"/>
              </a:spcBef>
              <a:spcAft>
                <a:spcPct val="0"/>
              </a:spcAft>
              <a:defRPr kern="1200">
                <a:solidFill>
                  <a:schemeClr val="tx1"/>
                </a:solidFill>
                <a:latin typeface="Arial"/>
                <a:ea typeface="+mn-ea"/>
                <a:cs typeface="+mn-cs"/>
              </a:defRPr>
            </a:lvl2pPr>
            <a:lvl3pPr marL="914400" algn="l" rtl="0" fontAlgn="base">
              <a:spcBef>
                <a:spcPct val="0"/>
              </a:spcBef>
              <a:spcAft>
                <a:spcPct val="0"/>
              </a:spcAft>
              <a:defRPr kern="1200">
                <a:solidFill>
                  <a:schemeClr val="tx1"/>
                </a:solidFill>
                <a:latin typeface="Arial"/>
                <a:ea typeface="+mn-ea"/>
                <a:cs typeface="+mn-cs"/>
              </a:defRPr>
            </a:lvl3pPr>
            <a:lvl4pPr marL="1371600" algn="l" rtl="0" fontAlgn="base">
              <a:spcBef>
                <a:spcPct val="0"/>
              </a:spcBef>
              <a:spcAft>
                <a:spcPct val="0"/>
              </a:spcAft>
              <a:defRPr kern="1200">
                <a:solidFill>
                  <a:schemeClr val="tx1"/>
                </a:solidFill>
                <a:latin typeface="Arial"/>
                <a:ea typeface="+mn-ea"/>
                <a:cs typeface="+mn-cs"/>
              </a:defRPr>
            </a:lvl4pPr>
            <a:lvl5pPr marL="1828800" algn="l" rtl="0" fontAlgn="base">
              <a:spcBef>
                <a:spcPct val="0"/>
              </a:spcBef>
              <a:spcAft>
                <a:spcPct val="0"/>
              </a:spcAft>
              <a:defRPr kern="1200">
                <a:solidFill>
                  <a:schemeClr val="tx1"/>
                </a:solidFill>
                <a:latin typeface="Arial"/>
                <a:ea typeface="+mn-ea"/>
                <a:cs typeface="+mn-cs"/>
              </a:defRPr>
            </a:lvl5pPr>
            <a:lvl6pPr marL="2286000" algn="l" defTabSz="914400" rtl="0" eaLnBrk="1" latinLnBrk="0" hangingPunct="1">
              <a:defRPr kern="1200">
                <a:solidFill>
                  <a:schemeClr val="tx1"/>
                </a:solidFill>
                <a:latin typeface="Arial"/>
                <a:ea typeface="+mn-ea"/>
                <a:cs typeface="+mn-cs"/>
              </a:defRPr>
            </a:lvl6pPr>
            <a:lvl7pPr marL="2743200" algn="l" defTabSz="914400" rtl="0" eaLnBrk="1" latinLnBrk="0" hangingPunct="1">
              <a:defRPr kern="1200">
                <a:solidFill>
                  <a:schemeClr val="tx1"/>
                </a:solidFill>
                <a:latin typeface="Arial"/>
                <a:ea typeface="+mn-ea"/>
                <a:cs typeface="+mn-cs"/>
              </a:defRPr>
            </a:lvl7pPr>
            <a:lvl8pPr marL="3200400" algn="l" defTabSz="914400" rtl="0" eaLnBrk="1" latinLnBrk="0" hangingPunct="1">
              <a:defRPr kern="1200">
                <a:solidFill>
                  <a:schemeClr val="tx1"/>
                </a:solidFill>
                <a:latin typeface="Arial"/>
                <a:ea typeface="+mn-ea"/>
                <a:cs typeface="+mn-cs"/>
              </a:defRPr>
            </a:lvl8pPr>
            <a:lvl9pPr marL="3657600" algn="l" defTabSz="914400" rtl="0" eaLnBrk="1" latinLnBrk="0" hangingPunct="1">
              <a:defRPr kern="1200">
                <a:solidFill>
                  <a:schemeClr val="tx1"/>
                </a:solidFill>
                <a:latin typeface="Arial"/>
                <a:ea typeface="+mn-ea"/>
                <a:cs typeface="+mn-cs"/>
              </a:defRPr>
            </a:lvl9pPr>
          </a:lstStyle>
          <a:p>
            <a:fld id="{835B6AD7-18B8-4C9C-AA70-ABD830A869AC}" type="slidenum">
              <a:rPr lang="en-US" smtClean="0"/>
              <a:pPr/>
              <a:t>12</a:t>
            </a:fld>
            <a:endParaRPr lang="en-US"/>
          </a:p>
        </p:txBody>
      </p:sp>
    </p:spTree>
    <p:extLst>
      <p:ext uri="{BB962C8B-B14F-4D97-AF65-F5344CB8AC3E}">
        <p14:creationId xmlns:p14="http://schemas.microsoft.com/office/powerpoint/2010/main" val="59198965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0AEE0-C8E4-B21A-D28D-922FE2C75257}"/>
              </a:ext>
            </a:extLst>
          </p:cNvPr>
          <p:cNvSpPr>
            <a:spLocks noGrp="1"/>
          </p:cNvSpPr>
          <p:nvPr>
            <p:ph type="title"/>
          </p:nvPr>
        </p:nvSpPr>
        <p:spPr>
          <a:xfrm>
            <a:off x="141167" y="20275"/>
            <a:ext cx="11317044" cy="801663"/>
          </a:xfrm>
        </p:spPr>
        <p:txBody>
          <a:bodyPr>
            <a:normAutofit/>
          </a:bodyPr>
          <a:lstStyle/>
          <a:p>
            <a:r>
              <a:rPr lang="en-US" sz="3600" dirty="0"/>
              <a:t>Off-shore Higgs Factory</a:t>
            </a:r>
          </a:p>
        </p:txBody>
      </p:sp>
      <p:sp>
        <p:nvSpPr>
          <p:cNvPr id="3" name="Content Placeholder 2">
            <a:extLst>
              <a:ext uri="{FF2B5EF4-FFF2-40B4-BE49-F238E27FC236}">
                <a16:creationId xmlns:a16="http://schemas.microsoft.com/office/drawing/2014/main" id="{25672D64-AB48-E337-4781-F3182FB433E2}"/>
              </a:ext>
            </a:extLst>
          </p:cNvPr>
          <p:cNvSpPr>
            <a:spLocks noGrp="1"/>
          </p:cNvSpPr>
          <p:nvPr>
            <p:ph idx="1"/>
          </p:nvPr>
        </p:nvSpPr>
        <p:spPr>
          <a:xfrm>
            <a:off x="156033" y="695374"/>
            <a:ext cx="11894799" cy="5578860"/>
          </a:xfrm>
        </p:spPr>
        <p:txBody>
          <a:bodyPr>
            <a:noAutofit/>
          </a:bodyPr>
          <a:lstStyle/>
          <a:p>
            <a:pPr>
              <a:lnSpc>
                <a:spcPct val="106000"/>
              </a:lnSpc>
              <a:spcBef>
                <a:spcPts val="0"/>
              </a:spcBef>
            </a:pPr>
            <a:r>
              <a:rPr lang="en-US" sz="1900" dirty="0">
                <a:solidFill>
                  <a:srgbClr val="0070C0"/>
                </a:solidFill>
                <a:latin typeface="+mn-lt"/>
              </a:rPr>
              <a:t>From P5 Recommendation 2, Priority 3 out of 5:  </a:t>
            </a:r>
            <a:r>
              <a:rPr lang="en-US" sz="1900" b="0" i="1" u="none" strike="noStrike" dirty="0">
                <a:solidFill>
                  <a:srgbClr val="111111"/>
                </a:solidFill>
                <a:effectLst/>
                <a:latin typeface="+mn-lt"/>
                <a:cs typeface="Calibri" panose="020F0502020204030204" pitchFamily="34" charset="0"/>
              </a:rPr>
              <a:t>An </a:t>
            </a:r>
            <a:r>
              <a:rPr lang="en-US" sz="1900" b="1" i="1" u="none" strike="noStrike" dirty="0">
                <a:solidFill>
                  <a:srgbClr val="FF0000"/>
                </a:solidFill>
                <a:effectLst/>
                <a:latin typeface="+mn-lt"/>
                <a:cs typeface="Calibri" panose="020F0502020204030204" pitchFamily="34" charset="0"/>
              </a:rPr>
              <a:t>off-shore Higgs factory</a:t>
            </a:r>
            <a:r>
              <a:rPr lang="en-US" sz="1900" b="0" i="1" u="none" strike="noStrike" dirty="0">
                <a:solidFill>
                  <a:srgbClr val="111111"/>
                </a:solidFill>
                <a:effectLst/>
                <a:latin typeface="+mn-lt"/>
                <a:cs typeface="Calibri" panose="020F0502020204030204" pitchFamily="34" charset="0"/>
              </a:rPr>
              <a:t>, </a:t>
            </a:r>
            <a:r>
              <a:rPr lang="en-US" sz="1900" i="1" dirty="0">
                <a:solidFill>
                  <a:srgbClr val="111111"/>
                </a:solidFill>
                <a:latin typeface="+mn-lt"/>
                <a:cs typeface="Calibri" panose="020F0502020204030204" pitchFamily="34" charset="0"/>
              </a:rPr>
              <a:t>t</a:t>
            </a:r>
            <a:r>
              <a:rPr lang="en-US" sz="1900" b="0" i="1" u="none" strike="noStrike" dirty="0">
                <a:solidFill>
                  <a:srgbClr val="111111"/>
                </a:solidFill>
                <a:effectLst/>
                <a:latin typeface="+mn-lt"/>
                <a:cs typeface="Calibri" panose="020F0502020204030204" pitchFamily="34" charset="0"/>
              </a:rPr>
              <a:t>he current designs of </a:t>
            </a:r>
            <a:r>
              <a:rPr lang="en-US" sz="1900" i="1" u="none" strike="noStrike" dirty="0">
                <a:solidFill>
                  <a:srgbClr val="111111"/>
                </a:solidFill>
                <a:effectLst/>
                <a:latin typeface="+mn-lt"/>
                <a:cs typeface="Calibri" panose="020F0502020204030204" pitchFamily="34" charset="0"/>
              </a:rPr>
              <a:t>FCC-</a:t>
            </a:r>
            <a:r>
              <a:rPr lang="en-US" sz="1900" i="1" u="none" strike="noStrike" dirty="0" err="1">
                <a:solidFill>
                  <a:srgbClr val="111111"/>
                </a:solidFill>
                <a:effectLst/>
                <a:latin typeface="+mn-lt"/>
                <a:cs typeface="Calibri" panose="020F0502020204030204" pitchFamily="34" charset="0"/>
              </a:rPr>
              <a:t>ee</a:t>
            </a:r>
            <a:r>
              <a:rPr lang="en-US" sz="1900" i="1" u="none" strike="noStrike" dirty="0">
                <a:solidFill>
                  <a:srgbClr val="111111"/>
                </a:solidFill>
                <a:effectLst/>
                <a:latin typeface="+mn-lt"/>
                <a:cs typeface="Calibri" panose="020F0502020204030204" pitchFamily="34" charset="0"/>
              </a:rPr>
              <a:t> and ILC meet our scientific requirements</a:t>
            </a:r>
            <a:r>
              <a:rPr lang="en-US" sz="1900" b="0" i="1" u="none" strike="noStrike" dirty="0">
                <a:solidFill>
                  <a:srgbClr val="111111"/>
                </a:solidFill>
                <a:effectLst/>
                <a:latin typeface="+mn-lt"/>
                <a:cs typeface="Calibri" panose="020F0502020204030204" pitchFamily="34" charset="0"/>
              </a:rPr>
              <a:t>. The US should actively </a:t>
            </a:r>
            <a:r>
              <a:rPr lang="en-US" sz="1900" b="1" i="1" u="none" strike="noStrike" dirty="0">
                <a:solidFill>
                  <a:srgbClr val="111111"/>
                </a:solidFill>
                <a:effectLst/>
                <a:latin typeface="+mn-lt"/>
                <a:cs typeface="Calibri" panose="020F0502020204030204" pitchFamily="34" charset="0"/>
              </a:rPr>
              <a:t>engage in feasibility and design studies</a:t>
            </a:r>
            <a:r>
              <a:rPr lang="en-US" sz="1900" b="0" i="1" u="none" strike="noStrike" dirty="0">
                <a:solidFill>
                  <a:srgbClr val="111111"/>
                </a:solidFill>
                <a:effectLst/>
                <a:latin typeface="+mn-lt"/>
                <a:cs typeface="Calibri" panose="020F0502020204030204" pitchFamily="34" charset="0"/>
              </a:rPr>
              <a:t>. Once a specific project is deemed feasible and well-defined (see also P5 Recommendation 6), the US should aim for a contribution at funding levels commensurate to that of the US involvement in the LHC and HL-LHC, while maintaining a healthy US on-shore program in particle physics.</a:t>
            </a:r>
            <a:endParaRPr lang="en-US" sz="1900" i="1" dirty="0">
              <a:latin typeface="+mn-lt"/>
              <a:cs typeface="Calibri" panose="020F0502020204030204" pitchFamily="34" charset="0"/>
            </a:endParaRPr>
          </a:p>
          <a:p>
            <a:pPr>
              <a:lnSpc>
                <a:spcPct val="108000"/>
              </a:lnSpc>
              <a:spcBef>
                <a:spcPts val="0"/>
              </a:spcBef>
            </a:pPr>
            <a:endParaRPr lang="en-US" sz="600" dirty="0">
              <a:latin typeface="+mn-lt"/>
            </a:endParaRPr>
          </a:p>
          <a:p>
            <a:pPr>
              <a:lnSpc>
                <a:spcPct val="108000"/>
              </a:lnSpc>
              <a:spcBef>
                <a:spcPts val="0"/>
              </a:spcBef>
            </a:pPr>
            <a:r>
              <a:rPr lang="en-US" sz="1900" dirty="0">
                <a:solidFill>
                  <a:srgbClr val="0070C0"/>
                </a:solidFill>
                <a:latin typeface="+mn-lt"/>
              </a:rPr>
              <a:t>DOE response and actions (thus far):</a:t>
            </a:r>
          </a:p>
          <a:p>
            <a:pPr marL="457200" lvl="1">
              <a:lnSpc>
                <a:spcPct val="108000"/>
              </a:lnSpc>
              <a:spcBef>
                <a:spcPts val="0"/>
              </a:spcBef>
            </a:pPr>
            <a:r>
              <a:rPr lang="en-US" sz="1800" dirty="0">
                <a:latin typeface="+mn-lt"/>
              </a:rPr>
              <a:t>In Feb 2024, we presented our approach to MEXT to be observers in the ITN while considering, at some fraction, associated R&amp;D efforts under the existing U.S.-Japan Cooperation Program.</a:t>
            </a:r>
            <a:endParaRPr lang="en-US" dirty="0">
              <a:latin typeface="+mn-lt"/>
            </a:endParaRPr>
          </a:p>
          <a:p>
            <a:pPr marL="457200" lvl="1">
              <a:lnSpc>
                <a:spcPct val="108000"/>
              </a:lnSpc>
              <a:spcBef>
                <a:spcPts val="0"/>
              </a:spcBef>
            </a:pPr>
            <a:r>
              <a:rPr lang="en-US" sz="1800" dirty="0">
                <a:latin typeface="+mn-lt"/>
              </a:rPr>
              <a:t>In Mar 2024, we presented DOE’s view on participating in any potential FCC-</a:t>
            </a:r>
            <a:r>
              <a:rPr lang="en-US" sz="1800" dirty="0" err="1">
                <a:latin typeface="+mn-lt"/>
              </a:rPr>
              <a:t>ee</a:t>
            </a:r>
            <a:r>
              <a:rPr lang="en-US" sz="1800" dirty="0">
                <a:latin typeface="+mn-lt"/>
              </a:rPr>
              <a:t> to the CERN Council.</a:t>
            </a:r>
          </a:p>
          <a:p>
            <a:pPr marL="457200" lvl="1">
              <a:lnSpc>
                <a:spcPct val="108000"/>
              </a:lnSpc>
              <a:spcBef>
                <a:spcPts val="0"/>
              </a:spcBef>
            </a:pPr>
            <a:r>
              <a:rPr lang="en-US" sz="1800" dirty="0">
                <a:latin typeface="+mn-lt"/>
              </a:rPr>
              <a:t>Through interagency coordination, led by The White House Office of Science and Technology Policy (OSTP) and which included the U.S. Department of State, DOE, NSF, and NASA, a Statement of Intent was signed in Apr 2024 between the U.S. Government and CERN.</a:t>
            </a:r>
          </a:p>
          <a:p>
            <a:pPr marL="914400" lvl="2">
              <a:lnSpc>
                <a:spcPct val="108000"/>
              </a:lnSpc>
              <a:spcBef>
                <a:spcPts val="0"/>
              </a:spcBef>
            </a:pPr>
            <a:r>
              <a:rPr lang="en-US" sz="1700" dirty="0">
                <a:latin typeface="+mn-lt"/>
              </a:rPr>
              <a:t>Statement expresses an intent for the U.S. to collaborate on the FCC-</a:t>
            </a:r>
            <a:r>
              <a:rPr lang="en-US" sz="1700" dirty="0" err="1">
                <a:latin typeface="+mn-lt"/>
              </a:rPr>
              <a:t>ee</a:t>
            </a:r>
            <a:r>
              <a:rPr lang="en-US" sz="1700" dirty="0">
                <a:latin typeface="+mn-lt"/>
              </a:rPr>
              <a:t> should the CERN Member States determine it is likely to be CERN’s next research facility following the HL-LHC (</a:t>
            </a:r>
            <a:r>
              <a:rPr lang="en-US" sz="1700" i="1" dirty="0">
                <a:latin typeface="+mn-lt"/>
              </a:rPr>
              <a:t>more next slide</a:t>
            </a:r>
            <a:r>
              <a:rPr lang="en-US" sz="1700" dirty="0">
                <a:latin typeface="+mn-lt"/>
              </a:rPr>
              <a:t>).</a:t>
            </a:r>
          </a:p>
          <a:p>
            <a:pPr marL="457200" lvl="1">
              <a:lnSpc>
                <a:spcPct val="108000"/>
              </a:lnSpc>
              <a:spcBef>
                <a:spcPts val="0"/>
              </a:spcBef>
            </a:pPr>
            <a:r>
              <a:rPr lang="en-US" sz="1800" dirty="0">
                <a:latin typeface="+mn-lt"/>
              </a:rPr>
              <a:t>Jointly with NSF, we’ve initiated forming a U.S. based organization for Higgs Factory development efforts for the Physics, Experiment, and Detectors (</a:t>
            </a:r>
            <a:r>
              <a:rPr lang="en-US" sz="1800" i="1" dirty="0">
                <a:latin typeface="+mn-lt"/>
              </a:rPr>
              <a:t>more in a couple of slides</a:t>
            </a:r>
            <a:r>
              <a:rPr lang="en-US" sz="1800" dirty="0">
                <a:latin typeface="+mn-lt"/>
              </a:rPr>
              <a:t>).</a:t>
            </a:r>
          </a:p>
          <a:p>
            <a:pPr marL="914400" lvl="2">
              <a:lnSpc>
                <a:spcPct val="108000"/>
              </a:lnSpc>
              <a:spcBef>
                <a:spcPts val="0"/>
              </a:spcBef>
            </a:pPr>
            <a:r>
              <a:rPr lang="en-US" sz="1700" dirty="0">
                <a:latin typeface="+mn-lt"/>
              </a:rPr>
              <a:t>At DOE we are also beginning to develop a similar approach for the accelerator side.</a:t>
            </a:r>
          </a:p>
        </p:txBody>
      </p:sp>
      <p:sp>
        <p:nvSpPr>
          <p:cNvPr id="4" name="Slide Number Placeholder 3">
            <a:extLst>
              <a:ext uri="{FF2B5EF4-FFF2-40B4-BE49-F238E27FC236}">
                <a16:creationId xmlns:a16="http://schemas.microsoft.com/office/drawing/2014/main" id="{C4B3CB10-4959-96C8-D2FE-9E384F6DA035}"/>
              </a:ext>
            </a:extLst>
          </p:cNvPr>
          <p:cNvSpPr>
            <a:spLocks noGrp="1"/>
          </p:cNvSpPr>
          <p:nvPr>
            <p:ph type="sldNum" sz="quarter" idx="4"/>
          </p:nvPr>
        </p:nvSpPr>
        <p:spPr/>
        <p:txBody>
          <a:bodyPr/>
          <a:lstStyle/>
          <a:p>
            <a:fld id="{835B6AD7-18B8-4C9C-AA70-ABD830A869AC}" type="slidenum">
              <a:rPr lang="en-US" smtClean="0"/>
              <a:t>13</a:t>
            </a:fld>
            <a:endParaRPr lang="en-US"/>
          </a:p>
        </p:txBody>
      </p:sp>
    </p:spTree>
    <p:extLst>
      <p:ext uri="{BB962C8B-B14F-4D97-AF65-F5344CB8AC3E}">
        <p14:creationId xmlns:p14="http://schemas.microsoft.com/office/powerpoint/2010/main" val="349538291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0AEE0-C8E4-B21A-D28D-922FE2C75257}"/>
              </a:ext>
            </a:extLst>
          </p:cNvPr>
          <p:cNvSpPr>
            <a:spLocks noGrp="1"/>
          </p:cNvSpPr>
          <p:nvPr>
            <p:ph type="title"/>
          </p:nvPr>
        </p:nvSpPr>
        <p:spPr>
          <a:xfrm>
            <a:off x="141167" y="20275"/>
            <a:ext cx="11317044" cy="801663"/>
          </a:xfrm>
        </p:spPr>
        <p:txBody>
          <a:bodyPr>
            <a:normAutofit/>
          </a:bodyPr>
          <a:lstStyle/>
          <a:p>
            <a:r>
              <a:rPr lang="en-US" sz="3600" dirty="0"/>
              <a:t>U.S.-CERN Statement of Intent</a:t>
            </a:r>
          </a:p>
        </p:txBody>
      </p:sp>
      <p:sp>
        <p:nvSpPr>
          <p:cNvPr id="4" name="Slide Number Placeholder 3">
            <a:extLst>
              <a:ext uri="{FF2B5EF4-FFF2-40B4-BE49-F238E27FC236}">
                <a16:creationId xmlns:a16="http://schemas.microsoft.com/office/drawing/2014/main" id="{C4B3CB10-4959-96C8-D2FE-9E384F6DA035}"/>
              </a:ext>
            </a:extLst>
          </p:cNvPr>
          <p:cNvSpPr>
            <a:spLocks noGrp="1"/>
          </p:cNvSpPr>
          <p:nvPr>
            <p:ph type="sldNum" sz="quarter" idx="4"/>
          </p:nvPr>
        </p:nvSpPr>
        <p:spPr/>
        <p:txBody>
          <a:bodyPr/>
          <a:lstStyle/>
          <a:p>
            <a:fld id="{835B6AD7-18B8-4C9C-AA70-ABD830A869AC}" type="slidenum">
              <a:rPr lang="en-US" smtClean="0"/>
              <a:t>14</a:t>
            </a:fld>
            <a:endParaRPr lang="en-US"/>
          </a:p>
        </p:txBody>
      </p:sp>
      <p:pic>
        <p:nvPicPr>
          <p:cNvPr id="7" name="Picture 1">
            <a:extLst>
              <a:ext uri="{FF2B5EF4-FFF2-40B4-BE49-F238E27FC236}">
                <a16:creationId xmlns:a16="http://schemas.microsoft.com/office/drawing/2014/main" id="{B77FA366-7011-13BF-D3D7-5E57C8F6EE25}"/>
              </a:ext>
            </a:extLst>
          </p:cNvPr>
          <p:cNvPicPr>
            <a:picLocks noChangeAspect="1" noChangeArrowheads="1"/>
          </p:cNvPicPr>
          <p:nvPr/>
        </p:nvPicPr>
        <p:blipFill rotWithShape="1">
          <a:blip r:embed="rId2" r:link="rId3">
            <a:extLst>
              <a:ext uri="{28A0092B-C50C-407E-A947-70E740481C1C}">
                <a14:useLocalDpi xmlns:a14="http://schemas.microsoft.com/office/drawing/2010/main" val="0"/>
              </a:ext>
            </a:extLst>
          </a:blip>
          <a:srcRect t="5000" b="19589"/>
          <a:stretch>
            <a:fillRect/>
          </a:stretch>
        </p:blipFill>
        <p:spPr bwMode="auto">
          <a:xfrm>
            <a:off x="9362020" y="774042"/>
            <a:ext cx="2678992" cy="2485151"/>
          </a:xfrm>
          <a:prstGeom prst="rect">
            <a:avLst/>
          </a:prstGeom>
          <a:solidFill>
            <a:srgbClr val="FFFFFF"/>
          </a:solidFill>
        </p:spPr>
      </p:pic>
      <p:pic>
        <p:nvPicPr>
          <p:cNvPr id="9" name="Picture 8" descr="A blue screen with white text&#10;&#10;Description automatically generated">
            <a:extLst>
              <a:ext uri="{FF2B5EF4-FFF2-40B4-BE49-F238E27FC236}">
                <a16:creationId xmlns:a16="http://schemas.microsoft.com/office/drawing/2014/main" id="{33C078EC-444E-3D62-5249-65524E1BA9E8}"/>
              </a:ext>
            </a:extLst>
          </p:cNvPr>
          <p:cNvPicPr>
            <a:picLocks noChangeAspect="1"/>
          </p:cNvPicPr>
          <p:nvPr/>
        </p:nvPicPr>
        <p:blipFill>
          <a:blip r:embed="rId4"/>
          <a:stretch>
            <a:fillRect/>
          </a:stretch>
        </p:blipFill>
        <p:spPr>
          <a:xfrm>
            <a:off x="258813" y="766608"/>
            <a:ext cx="6130637" cy="2487168"/>
          </a:xfrm>
          <a:prstGeom prst="rect">
            <a:avLst/>
          </a:prstGeom>
        </p:spPr>
      </p:pic>
      <p:pic>
        <p:nvPicPr>
          <p:cNvPr id="13" name="Picture 12" descr="Two women sitting at a table writing on papers&#10;&#10;Description automatically generated">
            <a:extLst>
              <a:ext uri="{FF2B5EF4-FFF2-40B4-BE49-F238E27FC236}">
                <a16:creationId xmlns:a16="http://schemas.microsoft.com/office/drawing/2014/main" id="{37B009B5-098C-0FFD-C358-81A3EBAD0C4B}"/>
              </a:ext>
            </a:extLst>
          </p:cNvPr>
          <p:cNvPicPr>
            <a:picLocks noChangeAspect="1"/>
          </p:cNvPicPr>
          <p:nvPr/>
        </p:nvPicPr>
        <p:blipFill rotWithShape="1">
          <a:blip r:embed="rId5"/>
          <a:srcRect t="23563"/>
          <a:stretch/>
        </p:blipFill>
        <p:spPr>
          <a:xfrm>
            <a:off x="6594087" y="775334"/>
            <a:ext cx="2549913" cy="2485151"/>
          </a:xfrm>
          <a:prstGeom prst="rect">
            <a:avLst/>
          </a:prstGeom>
        </p:spPr>
      </p:pic>
      <p:sp>
        <p:nvSpPr>
          <p:cNvPr id="15" name="TextBox 14">
            <a:extLst>
              <a:ext uri="{FF2B5EF4-FFF2-40B4-BE49-F238E27FC236}">
                <a16:creationId xmlns:a16="http://schemas.microsoft.com/office/drawing/2014/main" id="{8A4A4231-8E1E-8DD5-1A7B-4A0EE0A32E9A}"/>
              </a:ext>
            </a:extLst>
          </p:cNvPr>
          <p:cNvSpPr txBox="1"/>
          <p:nvPr/>
        </p:nvSpPr>
        <p:spPr>
          <a:xfrm>
            <a:off x="386700" y="3314073"/>
            <a:ext cx="11409246" cy="714363"/>
          </a:xfrm>
          <a:prstGeom prst="rect">
            <a:avLst/>
          </a:prstGeom>
          <a:noFill/>
        </p:spPr>
        <p:txBody>
          <a:bodyPr wrap="square" rtlCol="0">
            <a:spAutoFit/>
          </a:bodyPr>
          <a:lstStyle/>
          <a:p>
            <a:pPr>
              <a:lnSpc>
                <a:spcPct val="105000"/>
              </a:lnSpc>
            </a:pPr>
            <a:r>
              <a:rPr lang="en-US" sz="1300" dirty="0">
                <a:latin typeface="Palatino Linotype" panose="02040502050505030304" pitchFamily="18" charset="0"/>
              </a:rPr>
              <a:t>The text of the following statement was released by the Government of the United States of America and the European Organization for Nuclear Research (CERN), an Intergovernmental Organization having its seat at Geneva, Switzerland.  White House Office of Science and Technology Policy Principal Deputy U.S. Chief Technology Officer Deirdre Mulligan signed for the United States while Director-General Fabiola Gianotti signed for CERN.</a:t>
            </a:r>
          </a:p>
        </p:txBody>
      </p:sp>
      <p:sp>
        <p:nvSpPr>
          <p:cNvPr id="16" name="Content Placeholder 2">
            <a:extLst>
              <a:ext uri="{FF2B5EF4-FFF2-40B4-BE49-F238E27FC236}">
                <a16:creationId xmlns:a16="http://schemas.microsoft.com/office/drawing/2014/main" id="{212C3B4E-7C3C-C99F-EC95-A5AF76560D6C}"/>
              </a:ext>
            </a:extLst>
          </p:cNvPr>
          <p:cNvSpPr txBox="1">
            <a:spLocks/>
          </p:cNvSpPr>
          <p:nvPr/>
        </p:nvSpPr>
        <p:spPr>
          <a:xfrm>
            <a:off x="355451" y="3968837"/>
            <a:ext cx="11783209" cy="224908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0B2C45"/>
              </a:buClr>
              <a:buFont typeface="Wingdings" panose="05000000000000000000" pitchFamily="2" charset="2"/>
              <a:buChar char="w"/>
              <a:defRPr sz="2400" kern="1200">
                <a:solidFill>
                  <a:schemeClr val="tx1"/>
                </a:solidFill>
                <a:latin typeface="Avenir Next LT Pro" panose="020B0504020202020204" pitchFamily="34" charset="0"/>
                <a:ea typeface="+mn-ea"/>
                <a:cs typeface="+mn-cs"/>
              </a:defRPr>
            </a:lvl1pPr>
            <a:lvl2pPr marL="685800" indent="-228600" algn="l" defTabSz="914400" rtl="0" eaLnBrk="1" latinLnBrk="0" hangingPunct="1">
              <a:lnSpc>
                <a:spcPct val="90000"/>
              </a:lnSpc>
              <a:spcBef>
                <a:spcPts val="500"/>
              </a:spcBef>
              <a:buClr>
                <a:srgbClr val="0B2C45"/>
              </a:buClr>
              <a:buFont typeface="Arial" pitchFamily="34" charset="0"/>
              <a:buChar char="•"/>
              <a:defRPr sz="2000" kern="1200">
                <a:solidFill>
                  <a:schemeClr val="tx1"/>
                </a:solidFill>
                <a:latin typeface="Avenir Next LT Pro" panose="020B0504020202020204" pitchFamily="34" charset="0"/>
                <a:ea typeface="+mn-ea"/>
                <a:cs typeface="+mn-cs"/>
              </a:defRPr>
            </a:lvl2pPr>
            <a:lvl3pPr marL="1143000" indent="-228600" algn="l" defTabSz="914400" rtl="0" eaLnBrk="1" latinLnBrk="0" hangingPunct="1">
              <a:lnSpc>
                <a:spcPct val="90000"/>
              </a:lnSpc>
              <a:spcBef>
                <a:spcPts val="500"/>
              </a:spcBef>
              <a:buClr>
                <a:srgbClr val="0B2C45"/>
              </a:buClr>
              <a:buFont typeface="Courier New" panose="02070309020205020404" pitchFamily="49" charset="0"/>
              <a:buChar char="o"/>
              <a:defRPr sz="1800" kern="1200">
                <a:solidFill>
                  <a:schemeClr val="tx1"/>
                </a:solidFill>
                <a:latin typeface="Avenir Next LT Pro"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sz="1600" kern="1200">
                <a:solidFill>
                  <a:schemeClr val="tx1"/>
                </a:solidFill>
                <a:latin typeface="Avenir Next LT Pro"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sz="1600" kern="1200">
                <a:solidFill>
                  <a:schemeClr val="tx1"/>
                </a:solidFill>
                <a:latin typeface="Avenir Next LT Pro"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fontAlgn="auto">
              <a:lnSpc>
                <a:spcPct val="110000"/>
              </a:lnSpc>
              <a:spcBef>
                <a:spcPts val="0"/>
              </a:spcBef>
              <a:spcAft>
                <a:spcPts val="0"/>
              </a:spcAft>
            </a:pPr>
            <a:endParaRPr lang="en-US" sz="500" dirty="0"/>
          </a:p>
          <a:p>
            <a:pPr>
              <a:lnSpc>
                <a:spcPct val="110000"/>
              </a:lnSpc>
              <a:spcBef>
                <a:spcPts val="0"/>
              </a:spcBef>
            </a:pPr>
            <a:r>
              <a:rPr lang="en-US" sz="1700" dirty="0"/>
              <a:t>Text available at: </a:t>
            </a:r>
            <a:r>
              <a:rPr lang="en-US" sz="1700" dirty="0">
                <a:hlinkClick r:id="rId6"/>
              </a:rPr>
              <a:t>U.S. Department of State Remarks &amp; Releases site</a:t>
            </a:r>
            <a:r>
              <a:rPr lang="en-US" sz="1700" dirty="0"/>
              <a:t>   </a:t>
            </a:r>
          </a:p>
          <a:p>
            <a:pPr>
              <a:lnSpc>
                <a:spcPct val="110000"/>
              </a:lnSpc>
              <a:spcBef>
                <a:spcPts val="0"/>
              </a:spcBef>
            </a:pPr>
            <a:r>
              <a:rPr lang="en-US" sz="1700" dirty="0"/>
              <a:t>Among the topics in the Statement, </a:t>
            </a:r>
          </a:p>
          <a:p>
            <a:pPr marL="457200" lvl="1">
              <a:lnSpc>
                <a:spcPct val="110000"/>
              </a:lnSpc>
              <a:spcBef>
                <a:spcPts val="0"/>
              </a:spcBef>
            </a:pPr>
            <a:r>
              <a:rPr lang="en-US" sz="1700" dirty="0"/>
              <a:t>Expresses intentions by the U.S. and CERN to continue collaborating in the FCC Higgs Factory feasibility study</a:t>
            </a:r>
          </a:p>
          <a:p>
            <a:pPr marL="457200" lvl="1">
              <a:lnSpc>
                <a:spcPct val="110000"/>
              </a:lnSpc>
              <a:spcBef>
                <a:spcPts val="0"/>
              </a:spcBef>
            </a:pPr>
            <a:r>
              <a:rPr lang="en-US" sz="1700" dirty="0"/>
              <a:t>Subject to appropriate processes, the intention for the U.S. to collaborate on the FCC-</a:t>
            </a:r>
            <a:r>
              <a:rPr lang="en-US" sz="1700" dirty="0" err="1"/>
              <a:t>ee</a:t>
            </a:r>
            <a:r>
              <a:rPr lang="en-US" sz="1700" dirty="0"/>
              <a:t>, should the CERN </a:t>
            </a:r>
            <a:br>
              <a:rPr lang="en-US" sz="1700" dirty="0"/>
            </a:br>
            <a:r>
              <a:rPr lang="en-US" sz="1700" dirty="0"/>
              <a:t>Member States determine the FCC-</a:t>
            </a:r>
            <a:r>
              <a:rPr lang="en-US" sz="1700" dirty="0" err="1"/>
              <a:t>ee</a:t>
            </a:r>
            <a:r>
              <a:rPr lang="en-US" sz="1700" dirty="0"/>
              <a:t> is likely to be CERN’s next research facility following the HL-LHC</a:t>
            </a:r>
          </a:p>
          <a:p>
            <a:pPr lvl="1" fontAlgn="auto">
              <a:lnSpc>
                <a:spcPct val="110000"/>
              </a:lnSpc>
              <a:spcBef>
                <a:spcPts val="0"/>
              </a:spcBef>
              <a:spcAft>
                <a:spcPts val="0"/>
              </a:spcAft>
            </a:pPr>
            <a:endParaRPr lang="en-US" sz="500" dirty="0"/>
          </a:p>
          <a:p>
            <a:pPr fontAlgn="auto">
              <a:lnSpc>
                <a:spcPct val="110000"/>
              </a:lnSpc>
              <a:spcBef>
                <a:spcPts val="0"/>
              </a:spcBef>
              <a:spcAft>
                <a:spcPts val="0"/>
              </a:spcAft>
            </a:pPr>
            <a:r>
              <a:rPr lang="en-US" sz="1700" dirty="0"/>
              <a:t>Statement aligned with P5: should FCC-</a:t>
            </a:r>
            <a:r>
              <a:rPr lang="en-US" sz="1700" dirty="0" err="1"/>
              <a:t>ee</a:t>
            </a:r>
            <a:r>
              <a:rPr lang="en-US" sz="1700" dirty="0"/>
              <a:t> receive a “green-light” following the next update of the European Strategy, U.S. intends to collaborate; and nature of the contributions to be discussed by the panel prescribed in 6.1.</a:t>
            </a:r>
          </a:p>
        </p:txBody>
      </p:sp>
    </p:spTree>
    <p:extLst>
      <p:ext uri="{BB962C8B-B14F-4D97-AF65-F5344CB8AC3E}">
        <p14:creationId xmlns:p14="http://schemas.microsoft.com/office/powerpoint/2010/main" val="120829126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0AEE0-C8E4-B21A-D28D-922FE2C75257}"/>
              </a:ext>
            </a:extLst>
          </p:cNvPr>
          <p:cNvSpPr>
            <a:spLocks noGrp="1"/>
          </p:cNvSpPr>
          <p:nvPr>
            <p:ph type="title"/>
          </p:nvPr>
        </p:nvSpPr>
        <p:spPr>
          <a:xfrm>
            <a:off x="141167" y="20276"/>
            <a:ext cx="11317044" cy="680254"/>
          </a:xfrm>
        </p:spPr>
        <p:txBody>
          <a:bodyPr>
            <a:normAutofit/>
          </a:bodyPr>
          <a:lstStyle/>
          <a:p>
            <a:r>
              <a:rPr lang="en-US" sz="3600" dirty="0"/>
              <a:t>U.S. Organization for Higgs Factory Development</a:t>
            </a:r>
          </a:p>
        </p:txBody>
      </p:sp>
      <p:sp>
        <p:nvSpPr>
          <p:cNvPr id="4" name="Slide Number Placeholder 3">
            <a:extLst>
              <a:ext uri="{FF2B5EF4-FFF2-40B4-BE49-F238E27FC236}">
                <a16:creationId xmlns:a16="http://schemas.microsoft.com/office/drawing/2014/main" id="{C4B3CB10-4959-96C8-D2FE-9E384F6DA035}"/>
              </a:ext>
            </a:extLst>
          </p:cNvPr>
          <p:cNvSpPr>
            <a:spLocks noGrp="1"/>
          </p:cNvSpPr>
          <p:nvPr>
            <p:ph type="sldNum" sz="quarter" idx="4"/>
          </p:nvPr>
        </p:nvSpPr>
        <p:spPr/>
        <p:txBody>
          <a:bodyPr/>
          <a:lstStyle/>
          <a:p>
            <a:fld id="{835B6AD7-18B8-4C9C-AA70-ABD830A869AC}" type="slidenum">
              <a:rPr lang="en-US" smtClean="0"/>
              <a:t>15</a:t>
            </a:fld>
            <a:endParaRPr lang="en-US" dirty="0"/>
          </a:p>
        </p:txBody>
      </p:sp>
      <p:sp>
        <p:nvSpPr>
          <p:cNvPr id="16" name="Content Placeholder 2">
            <a:extLst>
              <a:ext uri="{FF2B5EF4-FFF2-40B4-BE49-F238E27FC236}">
                <a16:creationId xmlns:a16="http://schemas.microsoft.com/office/drawing/2014/main" id="{212C3B4E-7C3C-C99F-EC95-A5AF76560D6C}"/>
              </a:ext>
            </a:extLst>
          </p:cNvPr>
          <p:cNvSpPr txBox="1">
            <a:spLocks/>
          </p:cNvSpPr>
          <p:nvPr/>
        </p:nvSpPr>
        <p:spPr>
          <a:xfrm>
            <a:off x="357447" y="700531"/>
            <a:ext cx="11693386" cy="53926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0B2C45"/>
              </a:buClr>
              <a:buFont typeface="Wingdings" panose="05000000000000000000" pitchFamily="2" charset="2"/>
              <a:buChar char="w"/>
              <a:defRPr sz="2400" kern="1200">
                <a:solidFill>
                  <a:schemeClr val="tx1"/>
                </a:solidFill>
                <a:latin typeface="Avenir Next LT Pro" panose="020B0504020202020204" pitchFamily="34" charset="0"/>
                <a:ea typeface="+mn-ea"/>
                <a:cs typeface="+mn-cs"/>
              </a:defRPr>
            </a:lvl1pPr>
            <a:lvl2pPr marL="685800" indent="-228600" algn="l" defTabSz="914400" rtl="0" eaLnBrk="1" latinLnBrk="0" hangingPunct="1">
              <a:lnSpc>
                <a:spcPct val="90000"/>
              </a:lnSpc>
              <a:spcBef>
                <a:spcPts val="500"/>
              </a:spcBef>
              <a:buClr>
                <a:srgbClr val="0B2C45"/>
              </a:buClr>
              <a:buFont typeface="Arial" pitchFamily="34" charset="0"/>
              <a:buChar char="•"/>
              <a:defRPr sz="2000" kern="1200">
                <a:solidFill>
                  <a:schemeClr val="tx1"/>
                </a:solidFill>
                <a:latin typeface="Avenir Next LT Pro" panose="020B0504020202020204" pitchFamily="34" charset="0"/>
                <a:ea typeface="+mn-ea"/>
                <a:cs typeface="+mn-cs"/>
              </a:defRPr>
            </a:lvl2pPr>
            <a:lvl3pPr marL="1143000" indent="-228600" algn="l" defTabSz="914400" rtl="0" eaLnBrk="1" latinLnBrk="0" hangingPunct="1">
              <a:lnSpc>
                <a:spcPct val="90000"/>
              </a:lnSpc>
              <a:spcBef>
                <a:spcPts val="500"/>
              </a:spcBef>
              <a:buClr>
                <a:srgbClr val="0B2C45"/>
              </a:buClr>
              <a:buFont typeface="Courier New" panose="02070309020205020404" pitchFamily="49" charset="0"/>
              <a:buChar char="o"/>
              <a:defRPr sz="1800" kern="1200">
                <a:solidFill>
                  <a:schemeClr val="tx1"/>
                </a:solidFill>
                <a:latin typeface="Avenir Next LT Pro"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sz="1600" kern="1200">
                <a:solidFill>
                  <a:schemeClr val="tx1"/>
                </a:solidFill>
                <a:latin typeface="Avenir Next LT Pro"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sz="1600" kern="1200">
                <a:solidFill>
                  <a:schemeClr val="tx1"/>
                </a:solidFill>
                <a:latin typeface="Avenir Next LT Pro"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fontAlgn="auto">
              <a:lnSpc>
                <a:spcPct val="120000"/>
              </a:lnSpc>
              <a:spcBef>
                <a:spcPts val="0"/>
              </a:spcBef>
              <a:spcAft>
                <a:spcPts val="0"/>
              </a:spcAft>
            </a:pPr>
            <a:endParaRPr lang="en-US" sz="500" dirty="0"/>
          </a:p>
          <a:p>
            <a:pPr>
              <a:lnSpc>
                <a:spcPct val="120000"/>
              </a:lnSpc>
              <a:spcBef>
                <a:spcPts val="0"/>
              </a:spcBef>
              <a:spcAft>
                <a:spcPts val="600"/>
              </a:spcAft>
            </a:pPr>
            <a:r>
              <a:rPr lang="en-US" sz="1800" dirty="0"/>
              <a:t>Jointly with NSF, we are preparing a charge that forms a </a:t>
            </a:r>
            <a:r>
              <a:rPr lang="en-US" sz="1800" b="1" i="1" dirty="0"/>
              <a:t>nationally coordinated </a:t>
            </a:r>
            <a:r>
              <a:rPr lang="en-US" sz="1800" dirty="0"/>
              <a:t>U.S. Higgs Factory Coordination Consortium (HFCC) for developing the physics, experiment, and detector (PED) program.</a:t>
            </a:r>
          </a:p>
          <a:p>
            <a:pPr lvl="1">
              <a:lnSpc>
                <a:spcPct val="120000"/>
              </a:lnSpc>
              <a:spcBef>
                <a:spcPts val="0"/>
              </a:spcBef>
              <a:spcAft>
                <a:spcPts val="600"/>
              </a:spcAft>
            </a:pPr>
            <a:r>
              <a:rPr lang="en-US" sz="1800" dirty="0"/>
              <a:t>A similar approach by DOE is envisioned for developing the Higgs factory accelerator program.</a:t>
            </a:r>
            <a:endParaRPr lang="en-US" sz="400" dirty="0"/>
          </a:p>
          <a:p>
            <a:pPr fontAlgn="auto">
              <a:lnSpc>
                <a:spcPct val="120000"/>
              </a:lnSpc>
              <a:spcBef>
                <a:spcPts val="0"/>
              </a:spcBef>
              <a:spcAft>
                <a:spcPts val="600"/>
              </a:spcAft>
            </a:pPr>
            <a:r>
              <a:rPr lang="en-US" sz="1800" dirty="0"/>
              <a:t>The proposed U.S. HFCC plans to include 1) Higgs Factory Steering Committee (HFSC); 2) a Lab Coordination Group (LCG); and 3) various detector systems that report to the HFSC &amp; naturally map onto CERN’s DRD structure.</a:t>
            </a:r>
          </a:p>
          <a:p>
            <a:pPr marL="548640" lvl="1" fontAlgn="auto">
              <a:lnSpc>
                <a:spcPct val="120000"/>
              </a:lnSpc>
              <a:spcBef>
                <a:spcPts val="0"/>
              </a:spcBef>
              <a:spcAft>
                <a:spcPts val="600"/>
              </a:spcAft>
            </a:pPr>
            <a:r>
              <a:rPr lang="en-US" sz="1800" dirty="0"/>
              <a:t>Ensure collaborations by the U.S. with our partners are cost-effectively carried out for Higgs factory initiatives.</a:t>
            </a:r>
          </a:p>
          <a:p>
            <a:pPr fontAlgn="auto">
              <a:lnSpc>
                <a:spcPct val="120000"/>
              </a:lnSpc>
              <a:spcBef>
                <a:spcPts val="0"/>
              </a:spcBef>
              <a:spcAft>
                <a:spcPts val="600"/>
              </a:spcAft>
            </a:pPr>
            <a:r>
              <a:rPr lang="en-US" sz="1800" dirty="0"/>
              <a:t>The LCG includes reps from: ANL, BNL, FNAL, JLAB, LBNL, ORNL, and SLAC.</a:t>
            </a:r>
          </a:p>
          <a:p>
            <a:pPr marL="457200" lvl="1" fontAlgn="auto">
              <a:lnSpc>
                <a:spcPct val="120000"/>
              </a:lnSpc>
              <a:spcBef>
                <a:spcPts val="0"/>
              </a:spcBef>
              <a:spcAft>
                <a:spcPts val="600"/>
              </a:spcAft>
            </a:pPr>
            <a:r>
              <a:rPr lang="en-US" dirty="0"/>
              <a:t>Partners include CPAD in the U.S. and the CERN-hosted Detector R&amp;D (DRD) initiative.</a:t>
            </a:r>
            <a:endParaRPr lang="en-US" sz="1800" dirty="0"/>
          </a:p>
          <a:p>
            <a:pPr fontAlgn="auto">
              <a:lnSpc>
                <a:spcPct val="120000"/>
              </a:lnSpc>
              <a:spcBef>
                <a:spcPts val="0"/>
              </a:spcBef>
              <a:spcAft>
                <a:spcPts val="600"/>
              </a:spcAft>
            </a:pPr>
            <a:r>
              <a:rPr lang="en-US" sz="1800" dirty="0"/>
              <a:t>Charge to be available soon;  example tasks and goals could include:</a:t>
            </a:r>
          </a:p>
          <a:p>
            <a:pPr marL="548640" lvl="1" fontAlgn="auto">
              <a:lnSpc>
                <a:spcPct val="120000"/>
              </a:lnSpc>
              <a:spcBef>
                <a:spcPts val="0"/>
              </a:spcBef>
              <a:spcAft>
                <a:spcPts val="600"/>
              </a:spcAft>
            </a:pPr>
            <a:r>
              <a:rPr lang="en-US" sz="1800" dirty="0"/>
              <a:t>physics and technical feasibility studies  pre-project R&amp;D </a:t>
            </a:r>
          </a:p>
          <a:p>
            <a:pPr marL="548640" lvl="1" fontAlgn="auto">
              <a:lnSpc>
                <a:spcPct val="120000"/>
              </a:lnSpc>
              <a:spcBef>
                <a:spcPts val="0"/>
              </a:spcBef>
              <a:spcAft>
                <a:spcPts val="600"/>
              </a:spcAft>
            </a:pPr>
            <a:r>
              <a:rPr lang="en-US" sz="1800" dirty="0"/>
              <a:t>software and computing framework to advance the physics and R&amp;D</a:t>
            </a:r>
          </a:p>
          <a:p>
            <a:pPr fontAlgn="auto">
              <a:lnSpc>
                <a:spcPct val="120000"/>
              </a:lnSpc>
              <a:spcBef>
                <a:spcPts val="0"/>
              </a:spcBef>
              <a:spcAft>
                <a:spcPts val="0"/>
              </a:spcAft>
            </a:pPr>
            <a:endParaRPr lang="en-US" sz="400" dirty="0"/>
          </a:p>
          <a:p>
            <a:pPr fontAlgn="auto">
              <a:lnSpc>
                <a:spcPct val="120000"/>
              </a:lnSpc>
              <a:spcBef>
                <a:spcPts val="0"/>
              </a:spcBef>
              <a:spcAft>
                <a:spcPts val="0"/>
              </a:spcAft>
            </a:pPr>
            <a:endParaRPr lang="en-US" sz="400" dirty="0"/>
          </a:p>
          <a:p>
            <a:pPr fontAlgn="auto">
              <a:lnSpc>
                <a:spcPct val="120000"/>
              </a:lnSpc>
              <a:spcBef>
                <a:spcPts val="0"/>
              </a:spcBef>
              <a:spcAft>
                <a:spcPts val="0"/>
              </a:spcAft>
            </a:pPr>
            <a:endParaRPr lang="en-US" sz="400" dirty="0"/>
          </a:p>
          <a:p>
            <a:pPr fontAlgn="auto">
              <a:lnSpc>
                <a:spcPct val="120000"/>
              </a:lnSpc>
              <a:spcBef>
                <a:spcPts val="0"/>
              </a:spcBef>
              <a:spcAft>
                <a:spcPts val="0"/>
              </a:spcAft>
            </a:pPr>
            <a:endParaRPr lang="en-US" sz="1700" dirty="0"/>
          </a:p>
        </p:txBody>
      </p:sp>
    </p:spTree>
    <p:extLst>
      <p:ext uri="{BB962C8B-B14F-4D97-AF65-F5344CB8AC3E}">
        <p14:creationId xmlns:p14="http://schemas.microsoft.com/office/powerpoint/2010/main" val="82876180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6CBD4-A6E8-87D8-9F8B-C2ADC40A8ADE}"/>
              </a:ext>
            </a:extLst>
          </p:cNvPr>
          <p:cNvSpPr>
            <a:spLocks noGrp="1"/>
          </p:cNvSpPr>
          <p:nvPr>
            <p:ph type="title"/>
          </p:nvPr>
        </p:nvSpPr>
        <p:spPr/>
        <p:txBody>
          <a:bodyPr/>
          <a:lstStyle/>
          <a:p>
            <a:r>
              <a:rPr lang="en-US" dirty="0"/>
              <a:t>Higgs Factory Coordination Consortium</a:t>
            </a:r>
          </a:p>
        </p:txBody>
      </p:sp>
      <p:sp>
        <p:nvSpPr>
          <p:cNvPr id="3" name="Slide Number Placeholder 2">
            <a:extLst>
              <a:ext uri="{FF2B5EF4-FFF2-40B4-BE49-F238E27FC236}">
                <a16:creationId xmlns:a16="http://schemas.microsoft.com/office/drawing/2014/main" id="{6543782C-F998-30CC-080B-69E2F80E3E64}"/>
              </a:ext>
            </a:extLst>
          </p:cNvPr>
          <p:cNvSpPr>
            <a:spLocks noGrp="1"/>
          </p:cNvSpPr>
          <p:nvPr>
            <p:ph type="sldNum" sz="quarter" idx="4"/>
          </p:nvPr>
        </p:nvSpPr>
        <p:spPr/>
        <p:txBody>
          <a:bodyPr/>
          <a:lstStyle/>
          <a:p>
            <a:fld id="{835B6AD7-18B8-4C9C-AA70-ABD830A869AC}" type="slidenum">
              <a:rPr lang="en-US" smtClean="0"/>
              <a:t>16</a:t>
            </a:fld>
            <a:endParaRPr lang="en-US"/>
          </a:p>
        </p:txBody>
      </p:sp>
      <p:pic>
        <p:nvPicPr>
          <p:cNvPr id="4" name="Picture 3" descr="A diagram of a company&#10;&#10;Description automatically generated">
            <a:extLst>
              <a:ext uri="{FF2B5EF4-FFF2-40B4-BE49-F238E27FC236}">
                <a16:creationId xmlns:a16="http://schemas.microsoft.com/office/drawing/2014/main" id="{13640719-CF9C-2681-D5FD-6AD9F7F90718}"/>
              </a:ext>
            </a:extLst>
          </p:cNvPr>
          <p:cNvPicPr>
            <a:picLocks noChangeAspect="1"/>
          </p:cNvPicPr>
          <p:nvPr/>
        </p:nvPicPr>
        <p:blipFill>
          <a:blip r:embed="rId2"/>
          <a:stretch>
            <a:fillRect/>
          </a:stretch>
        </p:blipFill>
        <p:spPr>
          <a:xfrm>
            <a:off x="1229095" y="1205981"/>
            <a:ext cx="9672508" cy="4720994"/>
          </a:xfrm>
          <a:prstGeom prst="rect">
            <a:avLst/>
          </a:prstGeom>
        </p:spPr>
      </p:pic>
    </p:spTree>
    <p:extLst>
      <p:ext uri="{BB962C8B-B14F-4D97-AF65-F5344CB8AC3E}">
        <p14:creationId xmlns:p14="http://schemas.microsoft.com/office/powerpoint/2010/main" val="15580056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FD5E0-C06A-3EA3-B6C4-AB7BD2A5D7C8}"/>
              </a:ext>
            </a:extLst>
          </p:cNvPr>
          <p:cNvSpPr>
            <a:spLocks noGrp="1"/>
          </p:cNvSpPr>
          <p:nvPr>
            <p:ph type="title"/>
          </p:nvPr>
        </p:nvSpPr>
        <p:spPr>
          <a:xfrm>
            <a:off x="408791" y="0"/>
            <a:ext cx="11317044" cy="801663"/>
          </a:xfrm>
        </p:spPr>
        <p:txBody>
          <a:bodyPr/>
          <a:lstStyle/>
          <a:p>
            <a:r>
              <a:rPr lang="en-US" dirty="0"/>
              <a:t>DUNE Phase-II</a:t>
            </a:r>
          </a:p>
        </p:txBody>
      </p:sp>
      <p:sp>
        <p:nvSpPr>
          <p:cNvPr id="3" name="Content Placeholder 2">
            <a:extLst>
              <a:ext uri="{FF2B5EF4-FFF2-40B4-BE49-F238E27FC236}">
                <a16:creationId xmlns:a16="http://schemas.microsoft.com/office/drawing/2014/main" id="{83FF1829-9D13-104E-73E1-2393FFA7A852}"/>
              </a:ext>
            </a:extLst>
          </p:cNvPr>
          <p:cNvSpPr>
            <a:spLocks noGrp="1"/>
          </p:cNvSpPr>
          <p:nvPr>
            <p:ph idx="1"/>
          </p:nvPr>
        </p:nvSpPr>
        <p:spPr>
          <a:xfrm>
            <a:off x="370649" y="726413"/>
            <a:ext cx="11412559" cy="5521987"/>
          </a:xfrm>
        </p:spPr>
        <p:txBody>
          <a:bodyPr/>
          <a:lstStyle/>
          <a:p>
            <a:r>
              <a:rPr lang="en-US" dirty="0"/>
              <a:t>From P5 Recommendation 2, Priority 2/5 : </a:t>
            </a:r>
            <a:r>
              <a:rPr lang="en-US" sz="2400" b="1" i="1" u="none" strike="noStrike" dirty="0">
                <a:solidFill>
                  <a:srgbClr val="FF0000"/>
                </a:solidFill>
                <a:effectLst/>
                <a:latin typeface="Arial" panose="020B0604020202020204" pitchFamily="34" charset="0"/>
              </a:rPr>
              <a:t>Re-envisioned second phase of DUNE </a:t>
            </a:r>
            <a:r>
              <a:rPr lang="en-US" sz="2400" b="0" i="1" u="none" strike="noStrike" dirty="0">
                <a:solidFill>
                  <a:srgbClr val="111111"/>
                </a:solidFill>
                <a:effectLst/>
                <a:latin typeface="Arial" panose="020B0604020202020204" pitchFamily="34" charset="0"/>
              </a:rPr>
              <a:t>with an early implementation of an enhanced 2.1 MW beam (</a:t>
            </a:r>
            <a:r>
              <a:rPr lang="en-US" sz="2400" b="1" i="1" u="none" strike="noStrike" dirty="0">
                <a:solidFill>
                  <a:srgbClr val="111111"/>
                </a:solidFill>
                <a:effectLst/>
                <a:latin typeface="Arial" panose="020B0604020202020204" pitchFamily="34" charset="0"/>
              </a:rPr>
              <a:t>ACE-MIRT</a:t>
            </a:r>
            <a:r>
              <a:rPr lang="en-US" sz="2400" b="0" i="1" u="none" strike="noStrike" dirty="0">
                <a:solidFill>
                  <a:srgbClr val="111111"/>
                </a:solidFill>
                <a:effectLst/>
                <a:latin typeface="Arial" panose="020B0604020202020204" pitchFamily="34" charset="0"/>
              </a:rPr>
              <a:t>), a </a:t>
            </a:r>
            <a:r>
              <a:rPr lang="en-US" sz="2400" b="1" i="1" u="none" strike="noStrike" dirty="0">
                <a:solidFill>
                  <a:srgbClr val="111111"/>
                </a:solidFill>
                <a:effectLst/>
                <a:latin typeface="Arial" panose="020B0604020202020204" pitchFamily="34" charset="0"/>
              </a:rPr>
              <a:t>third far detector</a:t>
            </a:r>
            <a:r>
              <a:rPr lang="en-US" sz="2400" b="0" i="1" u="none" strike="noStrike" dirty="0">
                <a:solidFill>
                  <a:srgbClr val="111111"/>
                </a:solidFill>
                <a:effectLst/>
                <a:latin typeface="Arial" panose="020B0604020202020204" pitchFamily="34" charset="0"/>
              </a:rPr>
              <a:t>, and an </a:t>
            </a:r>
            <a:r>
              <a:rPr lang="en-US" sz="2400" b="1" i="1" u="none" strike="noStrike" dirty="0">
                <a:solidFill>
                  <a:srgbClr val="111111"/>
                </a:solidFill>
                <a:effectLst/>
                <a:latin typeface="Arial" panose="020B0604020202020204" pitchFamily="34" charset="0"/>
              </a:rPr>
              <a:t>upgraded near-detector complex </a:t>
            </a:r>
            <a:r>
              <a:rPr lang="en-US" sz="2400" b="0" i="1" u="none" strike="noStrike" dirty="0">
                <a:solidFill>
                  <a:srgbClr val="111111"/>
                </a:solidFill>
                <a:effectLst/>
                <a:latin typeface="Arial" panose="020B0604020202020204" pitchFamily="34" charset="0"/>
              </a:rPr>
              <a:t>as the definitive long-baseline neutrino oscillation experiment of its kind (section 3.1).</a:t>
            </a:r>
            <a:r>
              <a:rPr lang="en-US" i="1" dirty="0"/>
              <a:t> </a:t>
            </a:r>
          </a:p>
          <a:p>
            <a:r>
              <a:rPr lang="en-US" dirty="0"/>
              <a:t>DOE response and actions :</a:t>
            </a:r>
          </a:p>
          <a:p>
            <a:pPr lvl="1"/>
            <a:r>
              <a:rPr lang="en-US" dirty="0"/>
              <a:t>ACE-MIRT: one element of the near-term evolution of the Fermilab Complex (see next slide)</a:t>
            </a:r>
          </a:p>
          <a:p>
            <a:pPr lvl="1"/>
            <a:r>
              <a:rPr lang="en-US" dirty="0"/>
              <a:t>Far Detector 3: to be planned and proposed by the DUNE Collaboration in consultation and partnership with DOE and international partners; top priority is to secure an understanding of how the cryostat is funded.</a:t>
            </a:r>
          </a:p>
          <a:p>
            <a:pPr lvl="1"/>
            <a:r>
              <a:rPr lang="en-US" dirty="0"/>
              <a:t>Upgraded near-detector complex (MCND): to be planned and proposed by the DUNE Collaboration in consultation and partnership with DOE and international partners; top priority is to finalize a baseline plan for the Phase 1 Near Detector</a:t>
            </a:r>
          </a:p>
          <a:p>
            <a:endParaRPr lang="en-US" dirty="0"/>
          </a:p>
        </p:txBody>
      </p:sp>
      <p:sp>
        <p:nvSpPr>
          <p:cNvPr id="4" name="Slide Number Placeholder 3">
            <a:extLst>
              <a:ext uri="{FF2B5EF4-FFF2-40B4-BE49-F238E27FC236}">
                <a16:creationId xmlns:a16="http://schemas.microsoft.com/office/drawing/2014/main" id="{57882C53-45D6-8A0D-CB2D-B2FA2E48B42C}"/>
              </a:ext>
            </a:extLst>
          </p:cNvPr>
          <p:cNvSpPr>
            <a:spLocks noGrp="1"/>
          </p:cNvSpPr>
          <p:nvPr>
            <p:ph type="sldNum" sz="quarter" idx="4"/>
          </p:nvPr>
        </p:nvSpPr>
        <p:spPr/>
        <p:txBody>
          <a:bodyPr/>
          <a:lstStyle/>
          <a:p>
            <a:fld id="{835B6AD7-18B8-4C9C-AA70-ABD830A869AC}" type="slidenum">
              <a:rPr lang="en-US" smtClean="0"/>
              <a:t>17</a:t>
            </a:fld>
            <a:endParaRPr lang="en-US"/>
          </a:p>
        </p:txBody>
      </p:sp>
    </p:spTree>
    <p:extLst>
      <p:ext uri="{BB962C8B-B14F-4D97-AF65-F5344CB8AC3E}">
        <p14:creationId xmlns:p14="http://schemas.microsoft.com/office/powerpoint/2010/main" val="97711369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B3D4D-D74B-1BAE-9C15-58837E8F0382}"/>
              </a:ext>
            </a:extLst>
          </p:cNvPr>
          <p:cNvSpPr>
            <a:spLocks noGrp="1"/>
          </p:cNvSpPr>
          <p:nvPr>
            <p:ph type="title"/>
          </p:nvPr>
        </p:nvSpPr>
        <p:spPr>
          <a:xfrm>
            <a:off x="408791" y="89870"/>
            <a:ext cx="11317044" cy="801663"/>
          </a:xfrm>
        </p:spPr>
        <p:txBody>
          <a:bodyPr/>
          <a:lstStyle/>
          <a:p>
            <a:r>
              <a:rPr lang="en-US" dirty="0"/>
              <a:t>Evolution of the Fermilab Complex – part 1</a:t>
            </a:r>
          </a:p>
        </p:txBody>
      </p:sp>
      <p:sp>
        <p:nvSpPr>
          <p:cNvPr id="3" name="Content Placeholder 2">
            <a:extLst>
              <a:ext uri="{FF2B5EF4-FFF2-40B4-BE49-F238E27FC236}">
                <a16:creationId xmlns:a16="http://schemas.microsoft.com/office/drawing/2014/main" id="{C9A33488-AC46-9ABB-3198-00E564D3E1F3}"/>
              </a:ext>
            </a:extLst>
          </p:cNvPr>
          <p:cNvSpPr>
            <a:spLocks noGrp="1"/>
          </p:cNvSpPr>
          <p:nvPr>
            <p:ph idx="1"/>
          </p:nvPr>
        </p:nvSpPr>
        <p:spPr>
          <a:xfrm>
            <a:off x="242881" y="2413590"/>
            <a:ext cx="5020235" cy="3752740"/>
          </a:xfrm>
        </p:spPr>
        <p:txBody>
          <a:bodyPr>
            <a:normAutofit fontScale="92500" lnSpcReduction="20000"/>
          </a:bodyPr>
          <a:lstStyle/>
          <a:p>
            <a:pPr>
              <a:buFont typeface="Wingdings" panose="05000000000000000000" pitchFamily="2" charset="2"/>
              <a:buChar char="§"/>
            </a:pPr>
            <a:r>
              <a:rPr lang="en-US" dirty="0"/>
              <a:t>First consider the accelerator capability at completion of PIP-II Project </a:t>
            </a:r>
          </a:p>
          <a:p>
            <a:pPr>
              <a:buFont typeface="Wingdings" panose="05000000000000000000" pitchFamily="2" charset="2"/>
              <a:buChar char="§"/>
            </a:pPr>
            <a:r>
              <a:rPr lang="en-US" dirty="0"/>
              <a:t>A three-step path to reach 2.1MW for the early operation of the DUNE experiment :</a:t>
            </a:r>
          </a:p>
          <a:p>
            <a:pPr lvl="1"/>
            <a:r>
              <a:rPr lang="en-US" dirty="0"/>
              <a:t>Post-PIP-II instrumentation and booster improvements to handle beam power</a:t>
            </a:r>
          </a:p>
          <a:p>
            <a:pPr lvl="1"/>
            <a:r>
              <a:rPr lang="en-US" dirty="0"/>
              <a:t>ACE-MIRT</a:t>
            </a:r>
          </a:p>
          <a:p>
            <a:pPr lvl="2"/>
            <a:r>
              <a:rPr lang="en-US" dirty="0"/>
              <a:t>Main Injector upgrade to operate at 0.7 sec cycle time</a:t>
            </a:r>
          </a:p>
          <a:p>
            <a:pPr lvl="2"/>
            <a:r>
              <a:rPr lang="en-US" dirty="0"/>
              <a:t>Target to handle 2 MW </a:t>
            </a:r>
          </a:p>
          <a:p>
            <a:pPr lvl="1"/>
            <a:r>
              <a:rPr lang="en-US" dirty="0"/>
              <a:t>Booster improvements to insure reliable operation</a:t>
            </a:r>
          </a:p>
        </p:txBody>
      </p:sp>
      <p:sp>
        <p:nvSpPr>
          <p:cNvPr id="4" name="Slide Number Placeholder 3">
            <a:extLst>
              <a:ext uri="{FF2B5EF4-FFF2-40B4-BE49-F238E27FC236}">
                <a16:creationId xmlns:a16="http://schemas.microsoft.com/office/drawing/2014/main" id="{FE0E63CF-CC5B-2B53-6749-73255CCD0907}"/>
              </a:ext>
            </a:extLst>
          </p:cNvPr>
          <p:cNvSpPr>
            <a:spLocks noGrp="1"/>
          </p:cNvSpPr>
          <p:nvPr>
            <p:ph type="sldNum" sz="quarter" idx="4"/>
          </p:nvPr>
        </p:nvSpPr>
        <p:spPr/>
        <p:txBody>
          <a:bodyPr/>
          <a:lstStyle/>
          <a:p>
            <a:fld id="{835B6AD7-18B8-4C9C-AA70-ABD830A869AC}" type="slidenum">
              <a:rPr lang="en-US" smtClean="0"/>
              <a:t>18</a:t>
            </a:fld>
            <a:endParaRPr lang="en-US"/>
          </a:p>
        </p:txBody>
      </p:sp>
      <p:pic>
        <p:nvPicPr>
          <p:cNvPr id="5" name="Picture 6">
            <a:extLst>
              <a:ext uri="{FF2B5EF4-FFF2-40B4-BE49-F238E27FC236}">
                <a16:creationId xmlns:a16="http://schemas.microsoft.com/office/drawing/2014/main" id="{B0BF06EE-1B55-F324-EDD9-541518606BC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5263116" y="2331196"/>
            <a:ext cx="6520094" cy="2676747"/>
          </a:xfrm>
          <a:prstGeom prst="rect">
            <a:avLst/>
          </a:prstGeom>
        </p:spPr>
      </p:pic>
      <p:pic>
        <p:nvPicPr>
          <p:cNvPr id="6" name="Picture 5">
            <a:extLst>
              <a:ext uri="{FF2B5EF4-FFF2-40B4-BE49-F238E27FC236}">
                <a16:creationId xmlns:a16="http://schemas.microsoft.com/office/drawing/2014/main" id="{D14CE96D-AB94-E63F-5542-AAB9175B7C33}"/>
              </a:ext>
            </a:extLst>
          </p:cNvPr>
          <p:cNvPicPr>
            <a:picLocks noChangeAspect="1"/>
          </p:cNvPicPr>
          <p:nvPr/>
        </p:nvPicPr>
        <p:blipFill>
          <a:blip r:embed="rId4"/>
          <a:srcRect/>
          <a:stretch/>
        </p:blipFill>
        <p:spPr>
          <a:xfrm>
            <a:off x="3292353" y="891533"/>
            <a:ext cx="8490856" cy="1439663"/>
          </a:xfrm>
          <a:prstGeom prst="rect">
            <a:avLst/>
          </a:prstGeom>
        </p:spPr>
      </p:pic>
      <p:sp>
        <p:nvSpPr>
          <p:cNvPr id="7" name="TextBox 6">
            <a:extLst>
              <a:ext uri="{FF2B5EF4-FFF2-40B4-BE49-F238E27FC236}">
                <a16:creationId xmlns:a16="http://schemas.microsoft.com/office/drawing/2014/main" id="{A891DB6C-D5F3-92C8-0827-415C7C062C07}"/>
              </a:ext>
            </a:extLst>
          </p:cNvPr>
          <p:cNvSpPr txBox="1"/>
          <p:nvPr/>
        </p:nvSpPr>
        <p:spPr>
          <a:xfrm>
            <a:off x="10145486" y="490701"/>
            <a:ext cx="1749197" cy="369332"/>
          </a:xfrm>
          <a:prstGeom prst="rect">
            <a:avLst/>
          </a:prstGeom>
          <a:noFill/>
        </p:spPr>
        <p:txBody>
          <a:bodyPr wrap="none" rtlCol="0">
            <a:spAutoFit/>
          </a:bodyPr>
          <a:lstStyle/>
          <a:p>
            <a:r>
              <a:rPr lang="en-US" dirty="0"/>
              <a:t>From Fermilab </a:t>
            </a:r>
          </a:p>
        </p:txBody>
      </p:sp>
    </p:spTree>
    <p:extLst>
      <p:ext uri="{BB962C8B-B14F-4D97-AF65-F5344CB8AC3E}">
        <p14:creationId xmlns:p14="http://schemas.microsoft.com/office/powerpoint/2010/main" val="121467175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363D7-AC0B-4550-564B-80215A102083}"/>
              </a:ext>
            </a:extLst>
          </p:cNvPr>
          <p:cNvSpPr>
            <a:spLocks noGrp="1"/>
          </p:cNvSpPr>
          <p:nvPr>
            <p:ph type="title"/>
          </p:nvPr>
        </p:nvSpPr>
        <p:spPr>
          <a:xfrm>
            <a:off x="408791" y="0"/>
            <a:ext cx="11317044" cy="801663"/>
          </a:xfrm>
        </p:spPr>
        <p:txBody>
          <a:bodyPr/>
          <a:lstStyle/>
          <a:p>
            <a:r>
              <a:rPr lang="en-US" dirty="0"/>
              <a:t>ASTAE</a:t>
            </a:r>
          </a:p>
        </p:txBody>
      </p:sp>
      <p:sp>
        <p:nvSpPr>
          <p:cNvPr id="3" name="Content Placeholder 2">
            <a:extLst>
              <a:ext uri="{FF2B5EF4-FFF2-40B4-BE49-F238E27FC236}">
                <a16:creationId xmlns:a16="http://schemas.microsoft.com/office/drawing/2014/main" id="{A80F1443-9766-9C27-62A0-1A5825499FD4}"/>
              </a:ext>
            </a:extLst>
          </p:cNvPr>
          <p:cNvSpPr>
            <a:spLocks noGrp="1"/>
          </p:cNvSpPr>
          <p:nvPr>
            <p:ph idx="1"/>
          </p:nvPr>
        </p:nvSpPr>
        <p:spPr>
          <a:xfrm>
            <a:off x="408791" y="762637"/>
            <a:ext cx="11317044" cy="5529305"/>
          </a:xfrm>
        </p:spPr>
        <p:txBody>
          <a:bodyPr>
            <a:normAutofit/>
          </a:bodyPr>
          <a:lstStyle/>
          <a:p>
            <a:endParaRPr lang="en-US" sz="2000" dirty="0"/>
          </a:p>
          <a:p>
            <a:r>
              <a:rPr lang="en-US" sz="2000" dirty="0"/>
              <a:t>From P5 Report recommendation #3 </a:t>
            </a:r>
            <a:r>
              <a:rPr lang="en-US" sz="2000" i="1" dirty="0"/>
              <a:t>: </a:t>
            </a:r>
            <a:r>
              <a:rPr lang="en-US" sz="2000" b="0" i="1" u="none" strike="noStrike" dirty="0">
                <a:solidFill>
                  <a:srgbClr val="111111"/>
                </a:solidFill>
                <a:effectLst/>
                <a:latin typeface="Arial" panose="020B0604020202020204" pitchFamily="34" charset="0"/>
              </a:rPr>
              <a:t>Implement a </a:t>
            </a:r>
            <a:r>
              <a:rPr lang="en-US" sz="2000" i="1" u="none" strike="noStrike" dirty="0">
                <a:effectLst/>
                <a:latin typeface="Arial" panose="020B0604020202020204" pitchFamily="34" charset="0"/>
              </a:rPr>
              <a:t>new small-project portfolio at DOE</a:t>
            </a:r>
            <a:r>
              <a:rPr lang="en-US" sz="2000" b="0" i="1" u="none" strike="noStrike" dirty="0">
                <a:solidFill>
                  <a:srgbClr val="111111"/>
                </a:solidFill>
                <a:effectLst/>
                <a:latin typeface="Arial" panose="020B0604020202020204" pitchFamily="34" charset="0"/>
              </a:rPr>
              <a:t>, </a:t>
            </a:r>
            <a:r>
              <a:rPr lang="en-US" sz="2000" b="1" i="1" u="none" strike="noStrike" dirty="0">
                <a:solidFill>
                  <a:srgbClr val="FF0000"/>
                </a:solidFill>
                <a:effectLst/>
                <a:latin typeface="Arial" panose="020B0604020202020204" pitchFamily="34" charset="0"/>
              </a:rPr>
              <a:t>Advancing Science and Technology through Agile Experiments (ASTAE)</a:t>
            </a:r>
            <a:r>
              <a:rPr lang="en-US" sz="2000" b="1" i="1" u="none" strike="noStrike" dirty="0">
                <a:solidFill>
                  <a:srgbClr val="111111"/>
                </a:solidFill>
                <a:effectLst/>
                <a:latin typeface="Arial" panose="020B0604020202020204" pitchFamily="34" charset="0"/>
              </a:rPr>
              <a:t>, </a:t>
            </a:r>
            <a:r>
              <a:rPr lang="en-US" sz="2000" b="0" i="1" u="none" strike="noStrike" dirty="0">
                <a:solidFill>
                  <a:srgbClr val="111111"/>
                </a:solidFill>
                <a:effectLst/>
                <a:latin typeface="Arial" panose="020B0604020202020204" pitchFamily="34" charset="0"/>
              </a:rPr>
              <a:t>across science themes in particle physics with a competitive program and recurring funding opportunity announcements. This program should start with the construction of experiments from the Dark Matter New Initiatives (DMNI) by DOE-HEP.</a:t>
            </a:r>
            <a:endParaRPr lang="en-US" sz="2000" i="1" dirty="0"/>
          </a:p>
          <a:p>
            <a:r>
              <a:rPr lang="en-US" sz="2000" dirty="0"/>
              <a:t>DOE response and actions:</a:t>
            </a:r>
          </a:p>
          <a:p>
            <a:pPr lvl="1"/>
            <a:r>
              <a:rPr lang="en-US" dirty="0"/>
              <a:t>DOE will initiate fabrication of 1-3 DMNI projects </a:t>
            </a:r>
          </a:p>
          <a:p>
            <a:pPr lvl="2"/>
            <a:r>
              <a:rPr lang="en-US" dirty="0"/>
              <a:t>5 projects remain under consideration</a:t>
            </a:r>
          </a:p>
          <a:p>
            <a:pPr lvl="1"/>
            <a:r>
              <a:rPr lang="en-US" dirty="0"/>
              <a:t>The key word for new projects is AGILE. </a:t>
            </a:r>
          </a:p>
          <a:p>
            <a:r>
              <a:rPr lang="en-US" sz="2000" dirty="0"/>
              <a:t>P5’s call for agile implies that we should complete these experiments quickly, and shift course when it comes time to start new ones. </a:t>
            </a:r>
          </a:p>
          <a:p>
            <a:pPr lvl="1">
              <a:lnSpc>
                <a:spcPct val="100000"/>
              </a:lnSpc>
              <a:spcBef>
                <a:spcPts val="0"/>
              </a:spcBef>
            </a:pPr>
            <a:r>
              <a:rPr lang="en-US" kern="100" dirty="0">
                <a:effectLst/>
                <a:latin typeface="+mn-lt"/>
                <a:ea typeface="Aptos" panose="020B0004020202020204" pitchFamily="34" charset="0"/>
                <a:cs typeface="Times New Roman" panose="02020603050405020304" pitchFamily="18" charset="0"/>
              </a:rPr>
              <a:t>2 years for R&amp;D, 2-3 for fabrication, 2-3 to operate, and then decommission. </a:t>
            </a:r>
          </a:p>
          <a:p>
            <a:pPr lvl="2">
              <a:lnSpc>
                <a:spcPct val="100000"/>
              </a:lnSpc>
              <a:spcBef>
                <a:spcPts val="0"/>
              </a:spcBef>
            </a:pPr>
            <a:r>
              <a:rPr lang="en-US" kern="100" dirty="0">
                <a:latin typeface="+mn-lt"/>
                <a:ea typeface="Aptos" panose="020B0004020202020204" pitchFamily="34" charset="0"/>
                <a:cs typeface="Times New Roman" panose="02020603050405020304" pitchFamily="18" charset="0"/>
              </a:rPr>
              <a:t>This is still 6-8 years.</a:t>
            </a:r>
          </a:p>
          <a:p>
            <a:pPr lvl="1">
              <a:lnSpc>
                <a:spcPct val="100000"/>
              </a:lnSpc>
              <a:spcBef>
                <a:spcPts val="0"/>
              </a:spcBef>
            </a:pPr>
            <a:r>
              <a:rPr lang="en-US" kern="100" dirty="0">
                <a:latin typeface="+mn-lt"/>
                <a:ea typeface="Aptos" panose="020B0004020202020204" pitchFamily="34" charset="0"/>
                <a:cs typeface="Times New Roman" panose="02020603050405020304" pitchFamily="18" charset="0"/>
              </a:rPr>
              <a:t>Start a new projects fabrication every year. </a:t>
            </a:r>
            <a:endParaRPr lang="en-US" kern="100" dirty="0">
              <a:effectLst/>
              <a:latin typeface="+mn-lt"/>
              <a:ea typeface="Aptos" panose="020B0004020202020204" pitchFamily="34" charset="0"/>
              <a:cs typeface="Times New Roman" panose="02020603050405020304" pitchFamily="18" charset="0"/>
            </a:endParaRPr>
          </a:p>
          <a:p>
            <a:pPr lvl="1"/>
            <a:endParaRPr lang="en-US" dirty="0"/>
          </a:p>
          <a:p>
            <a:pPr marL="0" indent="0">
              <a:buNone/>
            </a:pPr>
            <a:endParaRPr lang="en-US" dirty="0"/>
          </a:p>
          <a:p>
            <a:pPr lvl="1"/>
            <a:endParaRPr lang="en-US" i="1" dirty="0"/>
          </a:p>
          <a:p>
            <a:endParaRPr lang="en-US" dirty="0"/>
          </a:p>
        </p:txBody>
      </p:sp>
      <p:sp>
        <p:nvSpPr>
          <p:cNvPr id="4" name="Slide Number Placeholder 3">
            <a:extLst>
              <a:ext uri="{FF2B5EF4-FFF2-40B4-BE49-F238E27FC236}">
                <a16:creationId xmlns:a16="http://schemas.microsoft.com/office/drawing/2014/main" id="{396A9F43-FCF8-9890-B7B2-A15855CE6343}"/>
              </a:ext>
            </a:extLst>
          </p:cNvPr>
          <p:cNvSpPr>
            <a:spLocks noGrp="1"/>
          </p:cNvSpPr>
          <p:nvPr>
            <p:ph type="sldNum" sz="quarter" idx="4"/>
          </p:nvPr>
        </p:nvSpPr>
        <p:spPr/>
        <p:txBody>
          <a:bodyPr/>
          <a:lstStyle/>
          <a:p>
            <a:fld id="{835B6AD7-18B8-4C9C-AA70-ABD830A869AC}" type="slidenum">
              <a:rPr lang="en-US" smtClean="0"/>
              <a:t>19</a:t>
            </a:fld>
            <a:endParaRPr lang="en-US"/>
          </a:p>
        </p:txBody>
      </p:sp>
    </p:spTree>
    <p:extLst>
      <p:ext uri="{BB962C8B-B14F-4D97-AF65-F5344CB8AC3E}">
        <p14:creationId xmlns:p14="http://schemas.microsoft.com/office/powerpoint/2010/main" val="230395763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DE740-B453-E603-104B-D582094427E4}"/>
              </a:ext>
            </a:extLst>
          </p:cNvPr>
          <p:cNvSpPr>
            <a:spLocks noGrp="1"/>
          </p:cNvSpPr>
          <p:nvPr>
            <p:ph type="title"/>
          </p:nvPr>
        </p:nvSpPr>
        <p:spPr/>
        <p:txBody>
          <a:bodyPr/>
          <a:lstStyle/>
          <a:p>
            <a:r>
              <a:rPr lang="en-US" dirty="0"/>
              <a:t>Outline</a:t>
            </a:r>
          </a:p>
        </p:txBody>
      </p:sp>
      <p:sp>
        <p:nvSpPr>
          <p:cNvPr id="4" name="Content Placeholder 3">
            <a:extLst>
              <a:ext uri="{FF2B5EF4-FFF2-40B4-BE49-F238E27FC236}">
                <a16:creationId xmlns:a16="http://schemas.microsoft.com/office/drawing/2014/main" id="{1E009526-60DB-D1D1-F749-A51E92D6D880}"/>
              </a:ext>
            </a:extLst>
          </p:cNvPr>
          <p:cNvSpPr>
            <a:spLocks noGrp="1"/>
          </p:cNvSpPr>
          <p:nvPr>
            <p:ph idx="1"/>
          </p:nvPr>
        </p:nvSpPr>
        <p:spPr>
          <a:xfrm>
            <a:off x="408791" y="978946"/>
            <a:ext cx="6892554" cy="4982864"/>
          </a:xfrm>
        </p:spPr>
        <p:txBody>
          <a:bodyPr>
            <a:normAutofit/>
          </a:bodyPr>
          <a:lstStyle/>
          <a:p>
            <a:r>
              <a:rPr lang="en-US" dirty="0"/>
              <a:t>Introduction</a:t>
            </a:r>
          </a:p>
          <a:p>
            <a:r>
              <a:rPr lang="en-US" dirty="0"/>
              <a:t>General response to major recommendations</a:t>
            </a:r>
          </a:p>
          <a:p>
            <a:r>
              <a:rPr lang="en-US" dirty="0"/>
              <a:t>Specific comments related to :</a:t>
            </a:r>
          </a:p>
          <a:p>
            <a:pPr lvl="1"/>
            <a:r>
              <a:rPr lang="en-US" dirty="0"/>
              <a:t>Off-shore Higgs Factory</a:t>
            </a:r>
          </a:p>
          <a:p>
            <a:pPr lvl="1"/>
            <a:r>
              <a:rPr lang="en-US" dirty="0"/>
              <a:t>DUNE Phase II</a:t>
            </a:r>
          </a:p>
          <a:p>
            <a:pPr lvl="1"/>
            <a:r>
              <a:rPr lang="en-US" dirty="0"/>
              <a:t>Evolution of the Fermilab Complex</a:t>
            </a:r>
          </a:p>
          <a:p>
            <a:pPr lvl="1"/>
            <a:r>
              <a:rPr lang="en-US" dirty="0"/>
              <a:t>ASTAE</a:t>
            </a:r>
          </a:p>
          <a:p>
            <a:pPr lvl="1"/>
            <a:r>
              <a:rPr lang="en-US" dirty="0"/>
              <a:t>G-3 Dark Matter</a:t>
            </a:r>
          </a:p>
          <a:p>
            <a:pPr lvl="1"/>
            <a:r>
              <a:rPr lang="en-US" dirty="0"/>
              <a:t>CMB-S4</a:t>
            </a:r>
          </a:p>
          <a:p>
            <a:r>
              <a:rPr lang="en-US" dirty="0"/>
              <a:t>Assumptions about the budget</a:t>
            </a:r>
          </a:p>
          <a:p>
            <a:r>
              <a:rPr lang="en-US" dirty="0"/>
              <a:t>Conclusions</a:t>
            </a:r>
          </a:p>
          <a:p>
            <a:endParaRPr lang="en-US" dirty="0"/>
          </a:p>
          <a:p>
            <a:endParaRPr lang="en-US" dirty="0"/>
          </a:p>
          <a:p>
            <a:endParaRPr lang="en-US" dirty="0"/>
          </a:p>
        </p:txBody>
      </p:sp>
      <p:sp>
        <p:nvSpPr>
          <p:cNvPr id="3" name="Slide Number Placeholder 2">
            <a:extLst>
              <a:ext uri="{FF2B5EF4-FFF2-40B4-BE49-F238E27FC236}">
                <a16:creationId xmlns:a16="http://schemas.microsoft.com/office/drawing/2014/main" id="{B00D03C1-7A81-60FF-1CC6-F10E85EB82C5}"/>
              </a:ext>
            </a:extLst>
          </p:cNvPr>
          <p:cNvSpPr>
            <a:spLocks noGrp="1"/>
          </p:cNvSpPr>
          <p:nvPr>
            <p:ph type="sldNum" sz="quarter" idx="4"/>
          </p:nvPr>
        </p:nvSpPr>
        <p:spPr/>
        <p:txBody>
          <a:bodyPr/>
          <a:lstStyle/>
          <a:p>
            <a:fld id="{835B6AD7-18B8-4C9C-AA70-ABD830A869AC}" type="slidenum">
              <a:rPr lang="en-US" smtClean="0"/>
              <a:t>2</a:t>
            </a:fld>
            <a:endParaRPr lang="en-US"/>
          </a:p>
        </p:txBody>
      </p:sp>
      <p:grpSp>
        <p:nvGrpSpPr>
          <p:cNvPr id="5" name="Group 4">
            <a:extLst>
              <a:ext uri="{FF2B5EF4-FFF2-40B4-BE49-F238E27FC236}">
                <a16:creationId xmlns:a16="http://schemas.microsoft.com/office/drawing/2014/main" id="{A39BFAEB-DD1D-AA43-9E16-D161164CF30B}"/>
              </a:ext>
            </a:extLst>
          </p:cNvPr>
          <p:cNvGrpSpPr/>
          <p:nvPr/>
        </p:nvGrpSpPr>
        <p:grpSpPr>
          <a:xfrm>
            <a:off x="7750881" y="486027"/>
            <a:ext cx="3380164" cy="4694803"/>
            <a:chOff x="3429000" y="0"/>
            <a:chExt cx="5329238" cy="6858000"/>
          </a:xfrm>
        </p:grpSpPr>
        <p:pic>
          <p:nvPicPr>
            <p:cNvPr id="6" name="Picture 5">
              <a:extLst>
                <a:ext uri="{FF2B5EF4-FFF2-40B4-BE49-F238E27FC236}">
                  <a16:creationId xmlns:a16="http://schemas.microsoft.com/office/drawing/2014/main" id="{CBD18476-0650-8B14-CEE3-E952703399A6}"/>
                </a:ext>
              </a:extLst>
            </p:cNvPr>
            <p:cNvPicPr>
              <a:picLocks noChangeAspect="1"/>
            </p:cNvPicPr>
            <p:nvPr/>
          </p:nvPicPr>
          <p:blipFill>
            <a:blip r:embed="rId2"/>
            <a:stretch>
              <a:fillRect/>
            </a:stretch>
          </p:blipFill>
          <p:spPr>
            <a:xfrm>
              <a:off x="3446318" y="0"/>
              <a:ext cx="5299364" cy="6858000"/>
            </a:xfrm>
            <a:prstGeom prst="rect">
              <a:avLst/>
            </a:prstGeom>
          </p:spPr>
        </p:pic>
        <p:sp>
          <p:nvSpPr>
            <p:cNvPr id="7" name="Rectangle 6">
              <a:extLst>
                <a:ext uri="{FF2B5EF4-FFF2-40B4-BE49-F238E27FC236}">
                  <a16:creationId xmlns:a16="http://schemas.microsoft.com/office/drawing/2014/main" id="{AAD56B8A-C992-FFD6-8A33-63BC4C440332}"/>
                </a:ext>
              </a:extLst>
            </p:cNvPr>
            <p:cNvSpPr/>
            <p:nvPr/>
          </p:nvSpPr>
          <p:spPr>
            <a:xfrm>
              <a:off x="3429000" y="0"/>
              <a:ext cx="5329238" cy="685800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E5232646-31B5-DDC1-C8B8-C4CAB1938241}"/>
              </a:ext>
            </a:extLst>
          </p:cNvPr>
          <p:cNvSpPr txBox="1"/>
          <p:nvPr/>
        </p:nvSpPr>
        <p:spPr>
          <a:xfrm>
            <a:off x="6822265" y="5387534"/>
            <a:ext cx="5237396" cy="646331"/>
          </a:xfrm>
          <a:prstGeom prst="rect">
            <a:avLst/>
          </a:prstGeom>
          <a:noFill/>
        </p:spPr>
        <p:txBody>
          <a:bodyPr wrap="none" rtlCol="0">
            <a:spAutoFit/>
          </a:bodyPr>
          <a:lstStyle/>
          <a:p>
            <a:pPr algn="ctr"/>
            <a:r>
              <a:rPr lang="en-US" dirty="0"/>
              <a:t>Final Version is available at </a:t>
            </a:r>
          </a:p>
          <a:p>
            <a:pPr algn="ctr"/>
            <a:r>
              <a:rPr lang="en-US" dirty="0">
                <a:hlinkClick r:id="rId3"/>
              </a:rPr>
              <a:t>https://www.usparticlephysics.org/2023-p5-report/</a:t>
            </a:r>
            <a:endParaRPr lang="en-US" dirty="0"/>
          </a:p>
        </p:txBody>
      </p:sp>
    </p:spTree>
    <p:extLst>
      <p:ext uri="{BB962C8B-B14F-4D97-AF65-F5344CB8AC3E}">
        <p14:creationId xmlns:p14="http://schemas.microsoft.com/office/powerpoint/2010/main" val="108528960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65230-1D3A-D2C5-5B4B-2D1AE6FECEDB}"/>
              </a:ext>
            </a:extLst>
          </p:cNvPr>
          <p:cNvSpPr>
            <a:spLocks noGrp="1"/>
          </p:cNvSpPr>
          <p:nvPr>
            <p:ph type="title"/>
          </p:nvPr>
        </p:nvSpPr>
        <p:spPr/>
        <p:txBody>
          <a:bodyPr/>
          <a:lstStyle/>
          <a:p>
            <a:r>
              <a:rPr lang="en-US" dirty="0"/>
              <a:t>AGILE</a:t>
            </a:r>
          </a:p>
        </p:txBody>
      </p:sp>
      <p:sp>
        <p:nvSpPr>
          <p:cNvPr id="3" name="Content Placeholder 2">
            <a:extLst>
              <a:ext uri="{FF2B5EF4-FFF2-40B4-BE49-F238E27FC236}">
                <a16:creationId xmlns:a16="http://schemas.microsoft.com/office/drawing/2014/main" id="{D1A466D1-4D84-D169-CF39-1D76FC1DFBC5}"/>
              </a:ext>
            </a:extLst>
          </p:cNvPr>
          <p:cNvSpPr>
            <a:spLocks noGrp="1"/>
          </p:cNvSpPr>
          <p:nvPr>
            <p:ph idx="1"/>
          </p:nvPr>
        </p:nvSpPr>
        <p:spPr/>
        <p:txBody>
          <a:bodyPr/>
          <a:lstStyle/>
          <a:p>
            <a:pPr marL="0" indent="0">
              <a:lnSpc>
                <a:spcPct val="100000"/>
              </a:lnSpc>
              <a:spcBef>
                <a:spcPts val="0"/>
              </a:spcBef>
              <a:buNone/>
            </a:pPr>
            <a:r>
              <a:rPr lang="en-US" sz="2400" kern="100" dirty="0">
                <a:effectLst/>
                <a:latin typeface="+mn-lt"/>
                <a:ea typeface="Aptos" panose="020B0004020202020204" pitchFamily="34" charset="0"/>
                <a:cs typeface="Times New Roman" panose="02020603050405020304" pitchFamily="18" charset="0"/>
              </a:rPr>
              <a:t>HEP is developing a plan on how implement ASTAE. Using lessons learned from DMNI. </a:t>
            </a:r>
          </a:p>
          <a:p>
            <a:pPr marL="0" indent="0">
              <a:lnSpc>
                <a:spcPct val="100000"/>
              </a:lnSpc>
              <a:spcBef>
                <a:spcPts val="0"/>
              </a:spcBef>
              <a:buNone/>
            </a:pPr>
            <a:r>
              <a:rPr lang="en-US" sz="2400" kern="100" dirty="0">
                <a:effectLst/>
                <a:latin typeface="+mn-lt"/>
                <a:ea typeface="Aptos" panose="020B0004020202020204" pitchFamily="34" charset="0"/>
                <a:cs typeface="Times New Roman" panose="02020603050405020304" pitchFamily="18" charset="0"/>
              </a:rPr>
              <a:t>What we have concluded so far. </a:t>
            </a:r>
          </a:p>
          <a:p>
            <a:pPr marL="0" indent="0">
              <a:lnSpc>
                <a:spcPct val="100000"/>
              </a:lnSpc>
              <a:spcBef>
                <a:spcPts val="0"/>
              </a:spcBef>
              <a:buNone/>
            </a:pPr>
            <a:endParaRPr lang="en-US" sz="2400" kern="100" dirty="0">
              <a:effectLst/>
              <a:latin typeface="+mn-lt"/>
              <a:ea typeface="Aptos" panose="020B0004020202020204" pitchFamily="34" charset="0"/>
              <a:cs typeface="Times New Roman" panose="02020603050405020304" pitchFamily="18" charset="0"/>
            </a:endParaRPr>
          </a:p>
          <a:p>
            <a:pPr marL="0" indent="0">
              <a:lnSpc>
                <a:spcPct val="100000"/>
              </a:lnSpc>
              <a:spcBef>
                <a:spcPts val="0"/>
              </a:spcBef>
              <a:buNone/>
            </a:pPr>
            <a:r>
              <a:rPr lang="en-US" kern="100" dirty="0">
                <a:latin typeface="+mn-lt"/>
                <a:ea typeface="Aptos" panose="020B0004020202020204" pitchFamily="34" charset="0"/>
                <a:cs typeface="Times New Roman" panose="02020603050405020304" pitchFamily="18" charset="0"/>
              </a:rPr>
              <a:t>This requires actions from DOE:</a:t>
            </a:r>
            <a:endParaRPr lang="en-US" sz="2400" kern="100" dirty="0">
              <a:effectLst/>
              <a:latin typeface="+mn-lt"/>
              <a:ea typeface="Aptos" panose="020B0004020202020204" pitchFamily="34" charset="0"/>
              <a:cs typeface="Times New Roman" panose="02020603050405020304" pitchFamily="18" charset="0"/>
            </a:endParaRPr>
          </a:p>
          <a:p>
            <a:pPr lvl="1">
              <a:lnSpc>
                <a:spcPct val="100000"/>
              </a:lnSpc>
              <a:spcBef>
                <a:spcPts val="0"/>
              </a:spcBef>
            </a:pPr>
            <a:r>
              <a:rPr lang="en-US" kern="100" dirty="0">
                <a:solidFill>
                  <a:schemeClr val="tx1">
                    <a:lumMod val="95000"/>
                    <a:lumOff val="5000"/>
                  </a:schemeClr>
                </a:solidFill>
                <a:latin typeface="+mn-lt"/>
                <a:ea typeface="Aptos" panose="020B0004020202020204" pitchFamily="34" charset="0"/>
                <a:cs typeface="Times New Roman" panose="02020603050405020304" pitchFamily="18" charset="0"/>
              </a:rPr>
              <a:t>Limit the number of reviews</a:t>
            </a:r>
            <a:r>
              <a:rPr lang="en-US" b="0" kern="100" dirty="0">
                <a:solidFill>
                  <a:schemeClr val="tx1">
                    <a:lumMod val="95000"/>
                    <a:lumOff val="5000"/>
                  </a:schemeClr>
                </a:solidFill>
                <a:latin typeface="+mn-lt"/>
                <a:ea typeface="Aptos" panose="020B0004020202020204" pitchFamily="34" charset="0"/>
                <a:cs typeface="Times New Roman" panose="02020603050405020304" pitchFamily="18" charset="0"/>
              </a:rPr>
              <a:t>. Select a just few concepts at a time to develop into projects.</a:t>
            </a:r>
          </a:p>
          <a:p>
            <a:pPr lvl="1">
              <a:lnSpc>
                <a:spcPct val="100000"/>
              </a:lnSpc>
              <a:spcBef>
                <a:spcPts val="0"/>
              </a:spcBef>
            </a:pPr>
            <a:r>
              <a:rPr lang="en-US" kern="100" dirty="0">
                <a:solidFill>
                  <a:schemeClr val="tx1">
                    <a:lumMod val="95000"/>
                    <a:lumOff val="5000"/>
                  </a:schemeClr>
                </a:solidFill>
                <a:latin typeface="+mn-lt"/>
                <a:ea typeface="Aptos" panose="020B0004020202020204" pitchFamily="34" charset="0"/>
                <a:cs typeface="Times New Roman" panose="02020603050405020304" pitchFamily="18" charset="0"/>
              </a:rPr>
              <a:t>Tailor the oversight to the size of the project.</a:t>
            </a:r>
            <a:endParaRPr lang="en-US" b="0" kern="100" dirty="0">
              <a:solidFill>
                <a:schemeClr val="tx1">
                  <a:lumMod val="95000"/>
                  <a:lumOff val="5000"/>
                </a:schemeClr>
              </a:solidFill>
              <a:latin typeface="+mn-lt"/>
              <a:ea typeface="Aptos" panose="020B0004020202020204" pitchFamily="34" charset="0"/>
              <a:cs typeface="Times New Roman" panose="02020603050405020304" pitchFamily="18" charset="0"/>
            </a:endParaRPr>
          </a:p>
          <a:p>
            <a:pPr lvl="1">
              <a:lnSpc>
                <a:spcPct val="100000"/>
              </a:lnSpc>
              <a:spcBef>
                <a:spcPts val="0"/>
              </a:spcBef>
            </a:pPr>
            <a:r>
              <a:rPr lang="en-US" kern="100" dirty="0">
                <a:solidFill>
                  <a:schemeClr val="tx1">
                    <a:lumMod val="95000"/>
                    <a:lumOff val="5000"/>
                  </a:schemeClr>
                </a:solidFill>
                <a:latin typeface="+mn-lt"/>
                <a:ea typeface="Aptos" panose="020B0004020202020204" pitchFamily="34" charset="0"/>
                <a:cs typeface="Times New Roman" panose="02020603050405020304" pitchFamily="18" charset="0"/>
              </a:rPr>
              <a:t>Provide adequate funding to complete the work on a technically limited schedule. </a:t>
            </a:r>
          </a:p>
          <a:p>
            <a:pPr lvl="1">
              <a:lnSpc>
                <a:spcPct val="100000"/>
              </a:lnSpc>
              <a:spcBef>
                <a:spcPts val="0"/>
              </a:spcBef>
            </a:pPr>
            <a:r>
              <a:rPr lang="en-US" b="0" kern="100" dirty="0">
                <a:solidFill>
                  <a:schemeClr val="tx1">
                    <a:lumMod val="95000"/>
                    <a:lumOff val="5000"/>
                  </a:schemeClr>
                </a:solidFill>
                <a:latin typeface="+mn-lt"/>
                <a:ea typeface="Aptos" panose="020B0004020202020204" pitchFamily="34" charset="0"/>
                <a:cs typeface="Times New Roman" panose="02020603050405020304" pitchFamily="18" charset="0"/>
              </a:rPr>
              <a:t>Protect the budget envelope for the program.</a:t>
            </a:r>
          </a:p>
          <a:p>
            <a:pPr marL="457200" lvl="1" indent="0">
              <a:lnSpc>
                <a:spcPct val="100000"/>
              </a:lnSpc>
              <a:spcBef>
                <a:spcPts val="0"/>
              </a:spcBef>
              <a:buNone/>
            </a:pPr>
            <a:endParaRPr lang="en-US" b="0" kern="100" dirty="0">
              <a:solidFill>
                <a:schemeClr val="tx1">
                  <a:lumMod val="95000"/>
                  <a:lumOff val="5000"/>
                </a:schemeClr>
              </a:solidFill>
              <a:latin typeface="+mn-lt"/>
              <a:ea typeface="Aptos" panose="020B0004020202020204" pitchFamily="34" charset="0"/>
              <a:cs typeface="Times New Roman" panose="02020603050405020304" pitchFamily="18" charset="0"/>
            </a:endParaRPr>
          </a:p>
          <a:p>
            <a:pPr marL="0" indent="0">
              <a:lnSpc>
                <a:spcPct val="100000"/>
              </a:lnSpc>
              <a:spcBef>
                <a:spcPts val="0"/>
              </a:spcBef>
              <a:buNone/>
            </a:pPr>
            <a:r>
              <a:rPr lang="en-US" kern="100" dirty="0">
                <a:solidFill>
                  <a:schemeClr val="accent1">
                    <a:lumMod val="60000"/>
                    <a:lumOff val="40000"/>
                  </a:schemeClr>
                </a:solidFill>
                <a:latin typeface="+mn-lt"/>
                <a:ea typeface="Aptos" panose="020B0004020202020204" pitchFamily="34" charset="0"/>
                <a:cs typeface="Times New Roman" panose="02020603050405020304" pitchFamily="18" charset="0"/>
              </a:rPr>
              <a:t>And the community:</a:t>
            </a:r>
            <a:endParaRPr lang="en-US" b="0" kern="100" dirty="0">
              <a:solidFill>
                <a:schemeClr val="accent1">
                  <a:lumMod val="60000"/>
                  <a:lumOff val="40000"/>
                </a:schemeClr>
              </a:solidFill>
              <a:latin typeface="+mn-lt"/>
              <a:ea typeface="Aptos" panose="020B0004020202020204" pitchFamily="34" charset="0"/>
              <a:cs typeface="Times New Roman" panose="02020603050405020304" pitchFamily="18" charset="0"/>
            </a:endParaRPr>
          </a:p>
          <a:p>
            <a:pPr lvl="1">
              <a:lnSpc>
                <a:spcPct val="100000"/>
              </a:lnSpc>
              <a:spcBef>
                <a:spcPts val="0"/>
              </a:spcBef>
            </a:pPr>
            <a:r>
              <a:rPr lang="en-US" b="0" kern="100" dirty="0">
                <a:solidFill>
                  <a:schemeClr val="accent1">
                    <a:lumMod val="60000"/>
                    <a:lumOff val="40000"/>
                  </a:schemeClr>
                </a:solidFill>
                <a:latin typeface="+mn-lt"/>
                <a:ea typeface="Aptos" panose="020B0004020202020204" pitchFamily="34" charset="0"/>
                <a:cs typeface="Times New Roman" panose="02020603050405020304" pitchFamily="18" charset="0"/>
              </a:rPr>
              <a:t>Concentrate R&amp;D on the critical enabling technology. </a:t>
            </a:r>
          </a:p>
          <a:p>
            <a:pPr lvl="1">
              <a:lnSpc>
                <a:spcPct val="100000"/>
              </a:lnSpc>
              <a:spcBef>
                <a:spcPts val="0"/>
              </a:spcBef>
            </a:pPr>
            <a:r>
              <a:rPr lang="en-US" b="0" kern="100" dirty="0">
                <a:solidFill>
                  <a:schemeClr val="accent1">
                    <a:lumMod val="60000"/>
                    <a:lumOff val="40000"/>
                  </a:schemeClr>
                </a:solidFill>
                <a:latin typeface="+mn-lt"/>
                <a:ea typeface="Aptos" panose="020B0004020202020204" pitchFamily="34" charset="0"/>
                <a:cs typeface="Times New Roman" panose="02020603050405020304" pitchFamily="18" charset="0"/>
              </a:rPr>
              <a:t>Do the necessary up-front planning</a:t>
            </a:r>
          </a:p>
          <a:p>
            <a:pPr lvl="1">
              <a:lnSpc>
                <a:spcPct val="100000"/>
              </a:lnSpc>
              <a:spcBef>
                <a:spcPts val="0"/>
              </a:spcBef>
            </a:pPr>
            <a:r>
              <a:rPr lang="en-US" b="0" kern="100" dirty="0">
                <a:solidFill>
                  <a:schemeClr val="accent1">
                    <a:lumMod val="60000"/>
                    <a:lumOff val="40000"/>
                  </a:schemeClr>
                </a:solidFill>
                <a:latin typeface="+mn-lt"/>
                <a:ea typeface="Aptos" panose="020B0004020202020204" pitchFamily="34" charset="0"/>
                <a:cs typeface="Times New Roman" panose="02020603050405020304" pitchFamily="18" charset="0"/>
              </a:rPr>
              <a:t>Arrange for adequate resources be available when needed: engineering, procurement, etc.</a:t>
            </a:r>
          </a:p>
          <a:p>
            <a:endParaRPr lang="en-US" dirty="0"/>
          </a:p>
        </p:txBody>
      </p:sp>
      <p:sp>
        <p:nvSpPr>
          <p:cNvPr id="4" name="Slide Number Placeholder 3">
            <a:extLst>
              <a:ext uri="{FF2B5EF4-FFF2-40B4-BE49-F238E27FC236}">
                <a16:creationId xmlns:a16="http://schemas.microsoft.com/office/drawing/2014/main" id="{2CCDC95C-750A-49F2-7284-A4EC18686FB9}"/>
              </a:ext>
            </a:extLst>
          </p:cNvPr>
          <p:cNvSpPr>
            <a:spLocks noGrp="1"/>
          </p:cNvSpPr>
          <p:nvPr>
            <p:ph type="sldNum" sz="quarter" idx="4"/>
          </p:nvPr>
        </p:nvSpPr>
        <p:spPr/>
        <p:txBody>
          <a:bodyPr/>
          <a:lstStyle/>
          <a:p>
            <a:fld id="{835B6AD7-18B8-4C9C-AA70-ABD830A869AC}" type="slidenum">
              <a:rPr lang="en-US" smtClean="0"/>
              <a:t>20</a:t>
            </a:fld>
            <a:endParaRPr lang="en-US"/>
          </a:p>
        </p:txBody>
      </p:sp>
    </p:spTree>
    <p:extLst>
      <p:ext uri="{BB962C8B-B14F-4D97-AF65-F5344CB8AC3E}">
        <p14:creationId xmlns:p14="http://schemas.microsoft.com/office/powerpoint/2010/main" val="74891920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9378E-1BCC-7C0F-E00F-E96770606781}"/>
              </a:ext>
            </a:extLst>
          </p:cNvPr>
          <p:cNvSpPr>
            <a:spLocks noGrp="1"/>
          </p:cNvSpPr>
          <p:nvPr>
            <p:ph type="title"/>
          </p:nvPr>
        </p:nvSpPr>
        <p:spPr>
          <a:xfrm>
            <a:off x="354363" y="0"/>
            <a:ext cx="11317044" cy="801663"/>
          </a:xfrm>
        </p:spPr>
        <p:txBody>
          <a:bodyPr/>
          <a:lstStyle/>
          <a:p>
            <a:r>
              <a:rPr lang="en-US" dirty="0"/>
              <a:t>DMNI Status	</a:t>
            </a:r>
          </a:p>
        </p:txBody>
      </p:sp>
      <p:sp>
        <p:nvSpPr>
          <p:cNvPr id="3" name="Slide Number Placeholder 2">
            <a:extLst>
              <a:ext uri="{FF2B5EF4-FFF2-40B4-BE49-F238E27FC236}">
                <a16:creationId xmlns:a16="http://schemas.microsoft.com/office/drawing/2014/main" id="{02A522D7-9A36-B129-7540-DCC42074A013}"/>
              </a:ext>
            </a:extLst>
          </p:cNvPr>
          <p:cNvSpPr>
            <a:spLocks noGrp="1"/>
          </p:cNvSpPr>
          <p:nvPr>
            <p:ph type="sldNum" sz="quarter" idx="4"/>
          </p:nvPr>
        </p:nvSpPr>
        <p:spPr/>
        <p:txBody>
          <a:bodyPr/>
          <a:lstStyle/>
          <a:p>
            <a:fld id="{835B6AD7-18B8-4C9C-AA70-ABD830A869AC}" type="slidenum">
              <a:rPr lang="en-US" smtClean="0"/>
              <a:t>21</a:t>
            </a:fld>
            <a:endParaRPr lang="en-US"/>
          </a:p>
        </p:txBody>
      </p:sp>
      <p:graphicFrame>
        <p:nvGraphicFramePr>
          <p:cNvPr id="4" name="Table 3">
            <a:extLst>
              <a:ext uri="{FF2B5EF4-FFF2-40B4-BE49-F238E27FC236}">
                <a16:creationId xmlns:a16="http://schemas.microsoft.com/office/drawing/2014/main" id="{A96D1A57-A86E-89F8-0330-B586CA57D99C}"/>
              </a:ext>
            </a:extLst>
          </p:cNvPr>
          <p:cNvGraphicFramePr>
            <a:graphicFrameLocks noGrp="1"/>
          </p:cNvGraphicFramePr>
          <p:nvPr>
            <p:extLst>
              <p:ext uri="{D42A27DB-BD31-4B8C-83A1-F6EECF244321}">
                <p14:modId xmlns:p14="http://schemas.microsoft.com/office/powerpoint/2010/main" val="3049344217"/>
              </p:ext>
            </p:extLst>
          </p:nvPr>
        </p:nvGraphicFramePr>
        <p:xfrm>
          <a:off x="1586935" y="771525"/>
          <a:ext cx="8851899" cy="2657475"/>
        </p:xfrm>
        <a:graphic>
          <a:graphicData uri="http://schemas.openxmlformats.org/drawingml/2006/table">
            <a:tbl>
              <a:tblPr/>
              <a:tblGrid>
                <a:gridCol w="1056517">
                  <a:extLst>
                    <a:ext uri="{9D8B030D-6E8A-4147-A177-3AD203B41FA5}">
                      <a16:colId xmlns:a16="http://schemas.microsoft.com/office/drawing/2014/main" val="1016657781"/>
                    </a:ext>
                  </a:extLst>
                </a:gridCol>
                <a:gridCol w="1446762">
                  <a:extLst>
                    <a:ext uri="{9D8B030D-6E8A-4147-A177-3AD203B41FA5}">
                      <a16:colId xmlns:a16="http://schemas.microsoft.com/office/drawing/2014/main" val="707174433"/>
                    </a:ext>
                  </a:extLst>
                </a:gridCol>
                <a:gridCol w="1180253">
                  <a:extLst>
                    <a:ext uri="{9D8B030D-6E8A-4147-A177-3AD203B41FA5}">
                      <a16:colId xmlns:a16="http://schemas.microsoft.com/office/drawing/2014/main" val="2685846642"/>
                    </a:ext>
                  </a:extLst>
                </a:gridCol>
                <a:gridCol w="828081">
                  <a:extLst>
                    <a:ext uri="{9D8B030D-6E8A-4147-A177-3AD203B41FA5}">
                      <a16:colId xmlns:a16="http://schemas.microsoft.com/office/drawing/2014/main" val="1730906776"/>
                    </a:ext>
                  </a:extLst>
                </a:gridCol>
                <a:gridCol w="1446762">
                  <a:extLst>
                    <a:ext uri="{9D8B030D-6E8A-4147-A177-3AD203B41FA5}">
                      <a16:colId xmlns:a16="http://schemas.microsoft.com/office/drawing/2014/main" val="887477594"/>
                    </a:ext>
                  </a:extLst>
                </a:gridCol>
                <a:gridCol w="1446762">
                  <a:extLst>
                    <a:ext uri="{9D8B030D-6E8A-4147-A177-3AD203B41FA5}">
                      <a16:colId xmlns:a16="http://schemas.microsoft.com/office/drawing/2014/main" val="3462603489"/>
                    </a:ext>
                  </a:extLst>
                </a:gridCol>
                <a:gridCol w="1446762">
                  <a:extLst>
                    <a:ext uri="{9D8B030D-6E8A-4147-A177-3AD203B41FA5}">
                      <a16:colId xmlns:a16="http://schemas.microsoft.com/office/drawing/2014/main" val="3402995449"/>
                    </a:ext>
                  </a:extLst>
                </a:gridCol>
              </a:tblGrid>
              <a:tr h="438150">
                <a:tc>
                  <a:txBody>
                    <a:bodyPr/>
                    <a:lstStyle/>
                    <a:p>
                      <a:pPr algn="l" rtl="0" fontAlgn="ctr"/>
                      <a:r>
                        <a:rPr lang="en-US" sz="1200" b="1" i="0" u="none" strike="noStrike">
                          <a:solidFill>
                            <a:srgbClr val="FFFFFF"/>
                          </a:solidFill>
                          <a:effectLst/>
                          <a:highlight>
                            <a:srgbClr val="782170"/>
                          </a:highlight>
                          <a:latin typeface="Verdana" panose="020B0604030504040204" pitchFamily="34" charset="0"/>
                        </a:rPr>
                        <a:t>Concept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782170"/>
                    </a:solidFill>
                  </a:tcPr>
                </a:tc>
                <a:tc>
                  <a:txBody>
                    <a:bodyPr/>
                    <a:lstStyle/>
                    <a:p>
                      <a:pPr algn="l" rtl="0" fontAlgn="ctr"/>
                      <a:r>
                        <a:rPr lang="en-US" sz="1200" b="1" i="0" u="none" strike="noStrike" dirty="0">
                          <a:solidFill>
                            <a:srgbClr val="FFFFFF"/>
                          </a:solidFill>
                          <a:effectLst/>
                          <a:highlight>
                            <a:srgbClr val="782170"/>
                          </a:highlight>
                          <a:latin typeface="Verdana" panose="020B0604030504040204" pitchFamily="34" charset="0"/>
                        </a:rPr>
                        <a:t>DM type</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782170"/>
                    </a:solidFill>
                  </a:tcPr>
                </a:tc>
                <a:tc>
                  <a:txBody>
                    <a:bodyPr/>
                    <a:lstStyle/>
                    <a:p>
                      <a:pPr algn="l" rtl="0" fontAlgn="ctr"/>
                      <a:r>
                        <a:rPr lang="en-US" sz="1200" b="1" i="0" u="none" strike="noStrike">
                          <a:solidFill>
                            <a:srgbClr val="FFFFFF"/>
                          </a:solidFill>
                          <a:effectLst/>
                          <a:highlight>
                            <a:srgbClr val="782170"/>
                          </a:highlight>
                          <a:latin typeface="Verdana" panose="020B0604030504040204" pitchFamily="34" charset="0"/>
                        </a:rPr>
                        <a:t>Mass range</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782170"/>
                    </a:solidFill>
                  </a:tcPr>
                </a:tc>
                <a:tc>
                  <a:txBody>
                    <a:bodyPr/>
                    <a:lstStyle/>
                    <a:p>
                      <a:pPr algn="l" rtl="0" fontAlgn="ctr"/>
                      <a:r>
                        <a:rPr lang="en-US" sz="1200" b="1" i="0" u="none" strike="noStrike">
                          <a:solidFill>
                            <a:srgbClr val="FFFFFF"/>
                          </a:solidFill>
                          <a:effectLst/>
                          <a:highlight>
                            <a:srgbClr val="782170"/>
                          </a:highlight>
                          <a:latin typeface="Verdana" panose="020B0604030504040204" pitchFamily="34" charset="0"/>
                        </a:rPr>
                        <a:t>Lead lab</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782170"/>
                    </a:solidFill>
                  </a:tcPr>
                </a:tc>
                <a:tc>
                  <a:txBody>
                    <a:bodyPr/>
                    <a:lstStyle/>
                    <a:p>
                      <a:pPr algn="l" rtl="0" fontAlgn="ctr"/>
                      <a:r>
                        <a:rPr lang="pt-BR" sz="1200" b="1" i="0" u="none" strike="noStrike">
                          <a:solidFill>
                            <a:srgbClr val="FFFFFF"/>
                          </a:solidFill>
                          <a:effectLst/>
                          <a:highlight>
                            <a:srgbClr val="782170"/>
                          </a:highlight>
                          <a:latin typeface="Verdana" panose="020B0604030504040204" pitchFamily="34" charset="0"/>
                        </a:rPr>
                        <a:t>Orig R&amp;D request ($K)</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782170"/>
                    </a:solidFill>
                  </a:tcPr>
                </a:tc>
                <a:tc>
                  <a:txBody>
                    <a:bodyPr/>
                    <a:lstStyle/>
                    <a:p>
                      <a:pPr algn="l" rtl="0" fontAlgn="ctr"/>
                      <a:r>
                        <a:rPr lang="pt-BR" sz="1200" b="1" i="0" u="none" strike="noStrike">
                          <a:solidFill>
                            <a:srgbClr val="FFFFFF"/>
                          </a:solidFill>
                          <a:effectLst/>
                          <a:highlight>
                            <a:srgbClr val="782170"/>
                          </a:highlight>
                          <a:latin typeface="Verdana" panose="020B0604030504040204" pitchFamily="34" charset="0"/>
                        </a:rPr>
                        <a:t>R&amp;D $K thru FY24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782170"/>
                    </a:solidFill>
                  </a:tcPr>
                </a:tc>
                <a:tc>
                  <a:txBody>
                    <a:bodyPr/>
                    <a:lstStyle/>
                    <a:p>
                      <a:pPr algn="l" rtl="0" fontAlgn="ctr"/>
                      <a:r>
                        <a:rPr lang="en-US" sz="1200" b="1" i="0" u="none" strike="noStrike">
                          <a:solidFill>
                            <a:srgbClr val="FFFFFF"/>
                          </a:solidFill>
                          <a:effectLst/>
                          <a:highlight>
                            <a:srgbClr val="782170"/>
                          </a:highlight>
                          <a:latin typeface="Verdana" panose="020B0604030504040204" pitchFamily="34" charset="0"/>
                        </a:rPr>
                        <a:t>Est. Fab. cost ($M)</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82170"/>
                    </a:solidFill>
                  </a:tcPr>
                </a:tc>
                <a:extLst>
                  <a:ext uri="{0D108BD9-81ED-4DB2-BD59-A6C34878D82A}">
                    <a16:rowId xmlns:a16="http://schemas.microsoft.com/office/drawing/2014/main" val="1468890035"/>
                  </a:ext>
                </a:extLst>
              </a:tr>
              <a:tr h="371475">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ADMX-EFR</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Axions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l" rtl="0" fontAlgn="ctr"/>
                      <a:r>
                        <a:rPr lang="el-GR" sz="1200" b="0" i="0" u="none" strike="noStrike">
                          <a:solidFill>
                            <a:srgbClr val="000099"/>
                          </a:solidFill>
                          <a:effectLst/>
                          <a:highlight>
                            <a:srgbClr val="C0E6F5"/>
                          </a:highlight>
                          <a:latin typeface="Verdana" panose="020B0604030504040204" pitchFamily="34" charset="0"/>
                        </a:rPr>
                        <a:t>9-17 μ</a:t>
                      </a:r>
                      <a:r>
                        <a:rPr lang="en-US" sz="1200" b="0" i="0" u="none" strike="noStrike">
                          <a:solidFill>
                            <a:srgbClr val="000099"/>
                          </a:solidFill>
                          <a:effectLst/>
                          <a:highlight>
                            <a:srgbClr val="C0E6F5"/>
                          </a:highlight>
                          <a:latin typeface="Verdana" panose="020B0604030504040204" pitchFamily="34" charset="0"/>
                        </a:rPr>
                        <a:t>eV</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FNAL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ctr" rtl="0" fontAlgn="ctr"/>
                      <a:r>
                        <a:rPr lang="en-US" sz="1200" b="0" i="0" u="none" strike="noStrike">
                          <a:solidFill>
                            <a:srgbClr val="003399"/>
                          </a:solidFill>
                          <a:effectLst/>
                          <a:highlight>
                            <a:srgbClr val="C0E6F5"/>
                          </a:highlight>
                          <a:latin typeface="Verdana" panose="020B0604030504040204" pitchFamily="34" charset="0"/>
                        </a:rPr>
                        <a:t>1,976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ctr" rtl="0" fontAlgn="ctr"/>
                      <a:r>
                        <a:rPr lang="en-US" sz="1200" b="0" i="0" u="none" strike="noStrike">
                          <a:solidFill>
                            <a:srgbClr val="000099"/>
                          </a:solidFill>
                          <a:effectLst/>
                          <a:highlight>
                            <a:srgbClr val="C0E6F5"/>
                          </a:highlight>
                          <a:latin typeface="Verdana" panose="020B0604030504040204" pitchFamily="34" charset="0"/>
                        </a:rPr>
                        <a:t>3,140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ctr" rtl="0" fontAlgn="ctr"/>
                      <a:r>
                        <a:rPr lang="en-US" sz="1200" b="0" i="0" u="none" strike="noStrike">
                          <a:solidFill>
                            <a:srgbClr val="000099"/>
                          </a:solidFill>
                          <a:effectLst/>
                          <a:highlight>
                            <a:srgbClr val="C0E6F5"/>
                          </a:highlight>
                          <a:latin typeface="Verdana" panose="020B0604030504040204" pitchFamily="34" charset="0"/>
                        </a:rPr>
                        <a:t>$20 </a:t>
                      </a: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4069029171"/>
                  </a:ext>
                </a:extLst>
              </a:tr>
              <a:tr h="371475">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DM-Radio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Axions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l" rtl="0" fontAlgn="ctr"/>
                      <a:r>
                        <a:rPr lang="el-GR" sz="1200" b="0" i="0" u="none" strike="noStrike">
                          <a:solidFill>
                            <a:srgbClr val="000099"/>
                          </a:solidFill>
                          <a:effectLst/>
                          <a:highlight>
                            <a:srgbClr val="B8D3EF"/>
                          </a:highlight>
                          <a:latin typeface="Verdana" panose="020B0604030504040204" pitchFamily="34" charset="0"/>
                        </a:rPr>
                        <a:t>&lt;μ</a:t>
                      </a:r>
                      <a:r>
                        <a:rPr lang="en-US" sz="1200" b="0" i="0" u="none" strike="noStrike">
                          <a:solidFill>
                            <a:srgbClr val="000099"/>
                          </a:solidFill>
                          <a:effectLst/>
                          <a:highlight>
                            <a:srgbClr val="B8D3EF"/>
                          </a:highlight>
                          <a:latin typeface="Verdana" panose="020B0604030504040204" pitchFamily="34" charset="0"/>
                        </a:rPr>
                        <a:t>eV</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SLAC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ctr" rtl="0" fontAlgn="ctr"/>
                      <a:r>
                        <a:rPr lang="en-US" sz="1200" b="0" i="0" u="none" strike="noStrike">
                          <a:solidFill>
                            <a:srgbClr val="003399"/>
                          </a:solidFill>
                          <a:effectLst/>
                          <a:highlight>
                            <a:srgbClr val="B8D3EF"/>
                          </a:highlight>
                          <a:latin typeface="Verdana" panose="020B0604030504040204" pitchFamily="34" charset="0"/>
                        </a:rPr>
                        <a:t>993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ctr" rtl="0" fontAlgn="ctr"/>
                      <a:r>
                        <a:rPr lang="en-US" sz="1200" b="0" i="0" u="none" strike="noStrike">
                          <a:solidFill>
                            <a:srgbClr val="000099"/>
                          </a:solidFill>
                          <a:effectLst/>
                          <a:highlight>
                            <a:srgbClr val="B8D3EF"/>
                          </a:highlight>
                          <a:latin typeface="Verdana" panose="020B0604030504040204" pitchFamily="34" charset="0"/>
                        </a:rPr>
                        <a:t>1,560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ctr" rtl="0" fontAlgn="ctr"/>
                      <a:r>
                        <a:rPr lang="en-US" sz="1200" b="0" i="0" u="none" strike="noStrike">
                          <a:solidFill>
                            <a:srgbClr val="000099"/>
                          </a:solidFill>
                          <a:effectLst/>
                          <a:highlight>
                            <a:srgbClr val="B8D3EF"/>
                          </a:highlight>
                          <a:latin typeface="Verdana" panose="020B0604030504040204" pitchFamily="34" charset="0"/>
                        </a:rPr>
                        <a:t>$24 </a:t>
                      </a: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extLst>
                  <a:ext uri="{0D108BD9-81ED-4DB2-BD59-A6C34878D82A}">
                    <a16:rowId xmlns:a16="http://schemas.microsoft.com/office/drawing/2014/main" val="3327521647"/>
                  </a:ext>
                </a:extLst>
              </a:tr>
              <a:tr h="371475">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LDMX</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l" rtl="0" fontAlgn="ctr"/>
                      <a:r>
                        <a:rPr lang="en-US" sz="1200" b="0" i="0" u="none" strike="noStrike" dirty="0">
                          <a:solidFill>
                            <a:srgbClr val="000099"/>
                          </a:solidFill>
                          <a:effectLst/>
                          <a:highlight>
                            <a:srgbClr val="C0E6F5"/>
                          </a:highlight>
                          <a:latin typeface="Verdana" panose="020B0604030504040204" pitchFamily="34" charset="0"/>
                        </a:rPr>
                        <a:t>Hidden sector</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10-300 MeV</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SLAC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200" b="0" i="0" u="none" strike="noStrike" dirty="0">
                          <a:solidFill>
                            <a:srgbClr val="003399"/>
                          </a:solidFill>
                          <a:effectLst/>
                          <a:highlight>
                            <a:srgbClr val="C0E6F5"/>
                          </a:highlight>
                          <a:latin typeface="Verdana" panose="020B0604030504040204" pitchFamily="34" charset="0"/>
                        </a:rPr>
                        <a:t>1,960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ctr" rtl="0" fontAlgn="ctr"/>
                      <a:r>
                        <a:rPr lang="en-US" sz="1200" b="0" i="0" u="none" strike="noStrike">
                          <a:solidFill>
                            <a:srgbClr val="000099"/>
                          </a:solidFill>
                          <a:effectLst/>
                          <a:highlight>
                            <a:srgbClr val="C0E6F5"/>
                          </a:highlight>
                          <a:latin typeface="Verdana" panose="020B0604030504040204" pitchFamily="34" charset="0"/>
                        </a:rPr>
                        <a:t>1,950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ctr" rtl="0" fontAlgn="ctr"/>
                      <a:r>
                        <a:rPr lang="en-US" sz="1200" b="0" i="0" u="none" strike="noStrike">
                          <a:solidFill>
                            <a:srgbClr val="000099"/>
                          </a:solidFill>
                          <a:effectLst/>
                          <a:highlight>
                            <a:srgbClr val="C0E6F5"/>
                          </a:highlight>
                          <a:latin typeface="Verdana" panose="020B0604030504040204" pitchFamily="34" charset="0"/>
                        </a:rPr>
                        <a:t>$21 </a:t>
                      </a: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1586295448"/>
                  </a:ext>
                </a:extLst>
              </a:tr>
              <a:tr h="371475">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OSCURA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WIMPs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1MeV-1GeV</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FNAL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ctr" rtl="0" fontAlgn="ctr"/>
                      <a:r>
                        <a:rPr lang="en-US" sz="1200" b="0" i="0" u="none" strike="noStrike">
                          <a:solidFill>
                            <a:srgbClr val="003399"/>
                          </a:solidFill>
                          <a:effectLst/>
                          <a:highlight>
                            <a:srgbClr val="B8D3EF"/>
                          </a:highlight>
                          <a:latin typeface="Verdana" panose="020B0604030504040204" pitchFamily="34" charset="0"/>
                        </a:rPr>
                        <a:t>3,943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ctr" rtl="0" fontAlgn="ctr"/>
                      <a:r>
                        <a:rPr lang="en-US" sz="1200" b="0" i="0" u="none" strike="noStrike">
                          <a:solidFill>
                            <a:srgbClr val="000099"/>
                          </a:solidFill>
                          <a:effectLst/>
                          <a:highlight>
                            <a:srgbClr val="B8D3EF"/>
                          </a:highlight>
                          <a:latin typeface="Verdana" panose="020B0604030504040204" pitchFamily="34" charset="0"/>
                        </a:rPr>
                        <a:t>3,544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ctr" rtl="0" fontAlgn="ctr"/>
                      <a:r>
                        <a:rPr lang="en-US" sz="1200" b="0" i="0" u="none" strike="noStrike">
                          <a:solidFill>
                            <a:srgbClr val="000099"/>
                          </a:solidFill>
                          <a:effectLst/>
                          <a:highlight>
                            <a:srgbClr val="B8D3EF"/>
                          </a:highlight>
                          <a:latin typeface="Verdana" panose="020B0604030504040204" pitchFamily="34" charset="0"/>
                        </a:rPr>
                        <a:t>$15 </a:t>
                      </a: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extLst>
                  <a:ext uri="{0D108BD9-81ED-4DB2-BD59-A6C34878D82A}">
                    <a16:rowId xmlns:a16="http://schemas.microsoft.com/office/drawing/2014/main" val="1932057436"/>
                  </a:ext>
                </a:extLst>
              </a:tr>
              <a:tr h="371475">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TESSERACT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WIMPs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&gt;10 MeV</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l" rtl="0" fontAlgn="ctr"/>
                      <a:r>
                        <a:rPr lang="en-US" sz="1200" b="0" i="0" u="none" strike="noStrike">
                          <a:solidFill>
                            <a:srgbClr val="000099"/>
                          </a:solidFill>
                          <a:effectLst/>
                          <a:highlight>
                            <a:srgbClr val="C0E6F5"/>
                          </a:highlight>
                          <a:latin typeface="Verdana" panose="020B0604030504040204" pitchFamily="34" charset="0"/>
                        </a:rPr>
                        <a:t>LBNL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ctr" rtl="0" fontAlgn="ctr"/>
                      <a:r>
                        <a:rPr lang="en-US" sz="1200" b="0" i="0" u="none" strike="noStrike">
                          <a:solidFill>
                            <a:srgbClr val="000099"/>
                          </a:solidFill>
                          <a:effectLst/>
                          <a:highlight>
                            <a:srgbClr val="C0E6F5"/>
                          </a:highlight>
                          <a:latin typeface="Verdana" panose="020B0604030504040204" pitchFamily="34" charset="0"/>
                        </a:rPr>
                        <a:t>3,975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ctr" rtl="0" fontAlgn="ctr"/>
                      <a:r>
                        <a:rPr lang="en-US" sz="1200" b="0" i="0" u="none" strike="noStrike">
                          <a:solidFill>
                            <a:srgbClr val="000099"/>
                          </a:solidFill>
                          <a:effectLst/>
                          <a:highlight>
                            <a:srgbClr val="C0E6F5"/>
                          </a:highlight>
                          <a:latin typeface="Verdana" panose="020B0604030504040204" pitchFamily="34" charset="0"/>
                        </a:rPr>
                        <a:t>1,815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tc>
                  <a:txBody>
                    <a:bodyPr/>
                    <a:lstStyle/>
                    <a:p>
                      <a:pPr algn="ctr" rtl="0" fontAlgn="ctr"/>
                      <a:r>
                        <a:rPr lang="en-US" sz="1200" b="0" i="0" u="none" strike="noStrike" dirty="0">
                          <a:solidFill>
                            <a:srgbClr val="000099"/>
                          </a:solidFill>
                          <a:effectLst/>
                          <a:highlight>
                            <a:srgbClr val="C0E6F5"/>
                          </a:highlight>
                          <a:latin typeface="Verdana" panose="020B0604030504040204" pitchFamily="34" charset="0"/>
                        </a:rPr>
                        <a:t>&lt;$10 </a:t>
                      </a: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3936603001"/>
                  </a:ext>
                </a:extLst>
              </a:tr>
              <a:tr h="361950">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Total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l" rtl="0" fontAlgn="ctr"/>
                      <a:r>
                        <a:rPr lang="en-US" sz="1200" b="0" i="0" u="none" strike="noStrike">
                          <a:solidFill>
                            <a:srgbClr val="000099"/>
                          </a:solidFill>
                          <a:effectLst/>
                          <a:highlight>
                            <a:srgbClr val="B8D3EF"/>
                          </a:highlight>
                          <a:latin typeface="Verdana" panose="020B0604030504040204" pitchFamily="34" charset="0"/>
                        </a:rPr>
                        <a:t>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ctr" rtl="0" fontAlgn="ctr"/>
                      <a:r>
                        <a:rPr lang="en-US" sz="1200" b="0" i="0" u="none" strike="noStrike" dirty="0">
                          <a:solidFill>
                            <a:srgbClr val="003399"/>
                          </a:solidFill>
                          <a:effectLst/>
                          <a:highlight>
                            <a:srgbClr val="B8D3EF"/>
                          </a:highlight>
                          <a:latin typeface="Verdana" panose="020B0604030504040204" pitchFamily="34" charset="0"/>
                        </a:rPr>
                        <a:t>12,847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ctr" rtl="0" fontAlgn="ctr"/>
                      <a:r>
                        <a:rPr lang="en-US" sz="1200" b="0" i="0" u="none" strike="noStrike">
                          <a:solidFill>
                            <a:srgbClr val="000099"/>
                          </a:solidFill>
                          <a:effectLst/>
                          <a:highlight>
                            <a:srgbClr val="B8D3EF"/>
                          </a:highlight>
                          <a:latin typeface="Verdana" panose="020B0604030504040204" pitchFamily="34" charset="0"/>
                        </a:rPr>
                        <a:t>12,309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tc>
                  <a:txBody>
                    <a:bodyPr/>
                    <a:lstStyle/>
                    <a:p>
                      <a:pPr algn="ctr" rtl="0" fontAlgn="ctr"/>
                      <a:r>
                        <a:rPr lang="en-US" sz="1200" b="0" i="0" u="none" strike="noStrike" dirty="0">
                          <a:solidFill>
                            <a:srgbClr val="000099"/>
                          </a:solidFill>
                          <a:effectLst/>
                          <a:highlight>
                            <a:srgbClr val="B8D3EF"/>
                          </a:highlight>
                          <a:latin typeface="Verdana" panose="020B0604030504040204" pitchFamily="34" charset="0"/>
                        </a:rPr>
                        <a:t>$90 </a:t>
                      </a: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8D3EF"/>
                    </a:solidFill>
                  </a:tcPr>
                </a:tc>
                <a:extLst>
                  <a:ext uri="{0D108BD9-81ED-4DB2-BD59-A6C34878D82A}">
                    <a16:rowId xmlns:a16="http://schemas.microsoft.com/office/drawing/2014/main" val="2642739336"/>
                  </a:ext>
                </a:extLst>
              </a:tr>
            </a:tbl>
          </a:graphicData>
        </a:graphic>
      </p:graphicFrame>
      <p:sp>
        <p:nvSpPr>
          <p:cNvPr id="5" name="TextBox 4">
            <a:extLst>
              <a:ext uri="{FF2B5EF4-FFF2-40B4-BE49-F238E27FC236}">
                <a16:creationId xmlns:a16="http://schemas.microsoft.com/office/drawing/2014/main" id="{A1688FD0-4B66-B648-0B95-4615C32C48A2}"/>
              </a:ext>
            </a:extLst>
          </p:cNvPr>
          <p:cNvSpPr txBox="1"/>
          <p:nvPr/>
        </p:nvSpPr>
        <p:spPr>
          <a:xfrm>
            <a:off x="500743" y="3583302"/>
            <a:ext cx="11170664" cy="2862322"/>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mn-lt"/>
              </a:rPr>
              <a:t>These are the remaining DMNI proposals. </a:t>
            </a:r>
          </a:p>
          <a:p>
            <a:pPr marL="742950" lvl="1" indent="-285750">
              <a:buFont typeface="Arial" panose="020B0604020202020204" pitchFamily="34" charset="0"/>
              <a:buChar char="•"/>
            </a:pPr>
            <a:r>
              <a:rPr lang="en-US" dirty="0">
                <a:latin typeface="+mn-lt"/>
              </a:rPr>
              <a:t>CCM at LANL was funded, fabricated and is operating.</a:t>
            </a:r>
          </a:p>
          <a:p>
            <a:pPr marL="285750" indent="-285750">
              <a:buFont typeface="Arial" panose="020B0604020202020204" pitchFamily="34" charset="0"/>
              <a:buChar char="•"/>
            </a:pPr>
            <a:r>
              <a:rPr lang="en-US" dirty="0">
                <a:latin typeface="+mn-lt"/>
              </a:rPr>
              <a:t>The French have funded a proposal to host TESSERACT. </a:t>
            </a:r>
          </a:p>
          <a:p>
            <a:pPr marL="285750" indent="-285750">
              <a:buFont typeface="Arial" panose="020B0604020202020204" pitchFamily="34" charset="0"/>
              <a:buChar char="•"/>
            </a:pPr>
            <a:r>
              <a:rPr lang="en-US" dirty="0">
                <a:latin typeface="+mn-lt"/>
              </a:rPr>
              <a:t>DOE has decided to fund TESSERACT starting in FY25 based on its cost effectiveness and the French offer to host. </a:t>
            </a:r>
          </a:p>
          <a:p>
            <a:pPr marL="742950" lvl="1" indent="-285750">
              <a:buFont typeface="Arial" panose="020B0604020202020204" pitchFamily="34" charset="0"/>
              <a:buChar char="•"/>
            </a:pPr>
            <a:r>
              <a:rPr lang="en-US" dirty="0">
                <a:latin typeface="+mn-lt"/>
              </a:rPr>
              <a:t>These considerations made it the ideal concept to go next.</a:t>
            </a:r>
          </a:p>
          <a:p>
            <a:pPr marL="285750" indent="-285750">
              <a:buFont typeface="Arial" panose="020B0604020202020204" pitchFamily="34" charset="0"/>
              <a:buChar char="•"/>
            </a:pPr>
            <a:r>
              <a:rPr lang="en-US" dirty="0">
                <a:latin typeface="+mn-lt"/>
              </a:rPr>
              <a:t>We are still working on the process to select other DMNI proposals.</a:t>
            </a:r>
          </a:p>
          <a:p>
            <a:pPr marL="742950" lvl="1" indent="-285750">
              <a:buFont typeface="Arial" panose="020B0604020202020204" pitchFamily="34" charset="0"/>
              <a:buChar char="•"/>
            </a:pPr>
            <a:r>
              <a:rPr lang="en-US" dirty="0">
                <a:latin typeface="+mn-lt"/>
              </a:rPr>
              <a:t>Most likely start will be in FY 26</a:t>
            </a:r>
          </a:p>
          <a:p>
            <a:pPr marL="285750" indent="-285750">
              <a:buFont typeface="Arial" panose="020B0604020202020204" pitchFamily="34" charset="0"/>
              <a:buChar char="•"/>
            </a:pPr>
            <a:r>
              <a:rPr lang="en-US" b="0" dirty="0">
                <a:solidFill>
                  <a:schemeClr val="tx1"/>
                </a:solidFill>
                <a:latin typeface="+mn-lt"/>
                <a:sym typeface="Wingdings" panose="05000000000000000000" pitchFamily="2" charset="2"/>
              </a:rPr>
              <a:t>HEP will try to select 2 additional DMNI’s to move to fabrication, with the rest folded into the ASTAE program competition. This will also allow new dark matter proposals to be considered.</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75239571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945BB-36C4-59E0-8C5E-BBC57EFF7955}"/>
              </a:ext>
            </a:extLst>
          </p:cNvPr>
          <p:cNvSpPr>
            <a:spLocks noGrp="1"/>
          </p:cNvSpPr>
          <p:nvPr>
            <p:ph type="title"/>
          </p:nvPr>
        </p:nvSpPr>
        <p:spPr/>
        <p:txBody>
          <a:bodyPr/>
          <a:lstStyle/>
          <a:p>
            <a:r>
              <a:rPr lang="en-US" dirty="0"/>
              <a:t>G3 Dark Matter</a:t>
            </a:r>
          </a:p>
        </p:txBody>
      </p:sp>
      <p:sp>
        <p:nvSpPr>
          <p:cNvPr id="3" name="Content Placeholder 2">
            <a:extLst>
              <a:ext uri="{FF2B5EF4-FFF2-40B4-BE49-F238E27FC236}">
                <a16:creationId xmlns:a16="http://schemas.microsoft.com/office/drawing/2014/main" id="{093371C3-BF2E-416A-B1B0-939E65B0CDDD}"/>
              </a:ext>
            </a:extLst>
          </p:cNvPr>
          <p:cNvSpPr>
            <a:spLocks noGrp="1"/>
          </p:cNvSpPr>
          <p:nvPr>
            <p:ph idx="1"/>
          </p:nvPr>
        </p:nvSpPr>
        <p:spPr/>
        <p:txBody>
          <a:bodyPr/>
          <a:lstStyle/>
          <a:p>
            <a:r>
              <a:rPr lang="en-US" dirty="0"/>
              <a:t>From P5 Recommendation 2, Priority 4 out of 5  :</a:t>
            </a:r>
          </a:p>
          <a:p>
            <a:pPr lvl="1"/>
            <a:r>
              <a:rPr lang="en-US" b="0" i="0" u="none" strike="noStrike" dirty="0">
                <a:solidFill>
                  <a:srgbClr val="111111"/>
                </a:solidFill>
                <a:effectLst/>
                <a:latin typeface="Arial" panose="020B0604020202020204" pitchFamily="34" charset="0"/>
              </a:rPr>
              <a:t>An </a:t>
            </a:r>
            <a:r>
              <a:rPr lang="en-US" b="1" i="0" u="none" strike="noStrike" dirty="0">
                <a:solidFill>
                  <a:srgbClr val="FF0000"/>
                </a:solidFill>
                <a:effectLst/>
                <a:latin typeface="Arial" panose="020B0604020202020204" pitchFamily="34" charset="0"/>
              </a:rPr>
              <a:t>ultimate Generation 3 (G3) dark matter </a:t>
            </a:r>
            <a:r>
              <a:rPr lang="en-US" b="0" i="0" u="none" strike="noStrike" dirty="0">
                <a:solidFill>
                  <a:srgbClr val="111111"/>
                </a:solidFill>
                <a:effectLst/>
                <a:latin typeface="Arial" panose="020B0604020202020204" pitchFamily="34" charset="0"/>
              </a:rPr>
              <a:t>direct detection experiment reaching the neutrino fog, in coordination with international partners and </a:t>
            </a:r>
            <a:r>
              <a:rPr lang="en-US" b="1" i="0" u="none" strike="noStrike" dirty="0">
                <a:solidFill>
                  <a:srgbClr val="111111"/>
                </a:solidFill>
                <a:effectLst/>
                <a:latin typeface="Arial" panose="020B0604020202020204" pitchFamily="34" charset="0"/>
              </a:rPr>
              <a:t>preferably sited in the US</a:t>
            </a:r>
            <a:r>
              <a:rPr lang="en-US" b="0" i="0" u="none" strike="noStrike" dirty="0">
                <a:solidFill>
                  <a:srgbClr val="111111"/>
                </a:solidFill>
                <a:effectLst/>
                <a:latin typeface="Arial" panose="020B0604020202020204" pitchFamily="34" charset="0"/>
              </a:rPr>
              <a:t>.</a:t>
            </a:r>
            <a:r>
              <a:rPr lang="en-US" dirty="0"/>
              <a:t> </a:t>
            </a:r>
          </a:p>
          <a:p>
            <a:r>
              <a:rPr lang="en-US" dirty="0"/>
              <a:t>DOE response and actions:</a:t>
            </a:r>
          </a:p>
          <a:p>
            <a:pPr lvl="1"/>
            <a:r>
              <a:rPr lang="en-US" dirty="0"/>
              <a:t>At the present time, based on the Snowmass Community Summer Study, there have been two proposals for G3 Dark Matter detectors : XLZD and ARGO</a:t>
            </a:r>
          </a:p>
          <a:p>
            <a:pPr lvl="1"/>
            <a:r>
              <a:rPr lang="en-US" dirty="0"/>
              <a:t>P5 recommended a </a:t>
            </a:r>
            <a:r>
              <a:rPr lang="en-US" b="1" dirty="0"/>
              <a:t>domestic site for the experiment in the higher funding scenario</a:t>
            </a:r>
            <a:r>
              <a:rPr lang="en-US" dirty="0"/>
              <a:t> and an international site in the lower funding scenario. </a:t>
            </a:r>
          </a:p>
          <a:p>
            <a:pPr lvl="1"/>
            <a:r>
              <a:rPr lang="en-US" dirty="0"/>
              <a:t>Start with site independent R&amp;D as we understand the funding that will be available. 	</a:t>
            </a:r>
          </a:p>
          <a:p>
            <a:pPr lvl="2"/>
            <a:r>
              <a:rPr lang="en-US" dirty="0"/>
              <a:t>Engage with partners who are interested in hosting. </a:t>
            </a:r>
          </a:p>
          <a:p>
            <a:pPr lvl="1"/>
            <a:r>
              <a:rPr lang="en-US" dirty="0"/>
              <a:t>DOE will entertain proposals by U.S. groups  for pre-project R&amp;D. </a:t>
            </a:r>
          </a:p>
          <a:p>
            <a:pPr lvl="1"/>
            <a:endParaRPr lang="en-US" dirty="0"/>
          </a:p>
          <a:p>
            <a:endParaRPr lang="en-US" dirty="0"/>
          </a:p>
        </p:txBody>
      </p:sp>
      <p:sp>
        <p:nvSpPr>
          <p:cNvPr id="4" name="Slide Number Placeholder 3">
            <a:extLst>
              <a:ext uri="{FF2B5EF4-FFF2-40B4-BE49-F238E27FC236}">
                <a16:creationId xmlns:a16="http://schemas.microsoft.com/office/drawing/2014/main" id="{306C4BCD-562E-C58B-F57E-68A9CACA9E42}"/>
              </a:ext>
            </a:extLst>
          </p:cNvPr>
          <p:cNvSpPr>
            <a:spLocks noGrp="1"/>
          </p:cNvSpPr>
          <p:nvPr>
            <p:ph type="sldNum" sz="quarter" idx="4"/>
          </p:nvPr>
        </p:nvSpPr>
        <p:spPr/>
        <p:txBody>
          <a:bodyPr/>
          <a:lstStyle/>
          <a:p>
            <a:fld id="{835B6AD7-18B8-4C9C-AA70-ABD830A869AC}" type="slidenum">
              <a:rPr lang="en-US" smtClean="0"/>
              <a:t>22</a:t>
            </a:fld>
            <a:endParaRPr lang="en-US"/>
          </a:p>
        </p:txBody>
      </p:sp>
    </p:spTree>
    <p:extLst>
      <p:ext uri="{BB962C8B-B14F-4D97-AF65-F5344CB8AC3E}">
        <p14:creationId xmlns:p14="http://schemas.microsoft.com/office/powerpoint/2010/main" val="4692109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9AB7E-D314-CD88-BC51-592CD6D633E2}"/>
              </a:ext>
            </a:extLst>
          </p:cNvPr>
          <p:cNvSpPr>
            <a:spLocks noGrp="1"/>
          </p:cNvSpPr>
          <p:nvPr>
            <p:ph type="title"/>
          </p:nvPr>
        </p:nvSpPr>
        <p:spPr/>
        <p:txBody>
          <a:bodyPr/>
          <a:lstStyle/>
          <a:p>
            <a:r>
              <a:rPr lang="en-US" dirty="0"/>
              <a:t>Accelerator Test Facilities</a:t>
            </a:r>
          </a:p>
        </p:txBody>
      </p:sp>
      <p:sp>
        <p:nvSpPr>
          <p:cNvPr id="3" name="Content Placeholder 2">
            <a:extLst>
              <a:ext uri="{FF2B5EF4-FFF2-40B4-BE49-F238E27FC236}">
                <a16:creationId xmlns:a16="http://schemas.microsoft.com/office/drawing/2014/main" id="{155EEDFF-0B7B-1981-71B4-C023F22DDA7D}"/>
              </a:ext>
            </a:extLst>
          </p:cNvPr>
          <p:cNvSpPr>
            <a:spLocks noGrp="1"/>
          </p:cNvSpPr>
          <p:nvPr>
            <p:ph idx="1"/>
          </p:nvPr>
        </p:nvSpPr>
        <p:spPr/>
        <p:txBody>
          <a:bodyPr/>
          <a:lstStyle/>
          <a:p>
            <a:r>
              <a:rPr lang="en-US" dirty="0"/>
              <a:t>From P5 Recommendation 6.2 : </a:t>
            </a:r>
            <a:r>
              <a:rPr lang="en-US" sz="2400" b="0" i="1" u="none" strike="noStrike" dirty="0">
                <a:solidFill>
                  <a:srgbClr val="111111"/>
                </a:solidFill>
                <a:effectLst/>
                <a:latin typeface="Arial" panose="020B0604020202020204" pitchFamily="34" charset="0"/>
              </a:rPr>
              <a:t>The panel would consider the following: Mid- and large-scale </a:t>
            </a:r>
            <a:r>
              <a:rPr lang="en-US" sz="2400" b="1" i="1" u="none" strike="noStrike" dirty="0">
                <a:solidFill>
                  <a:srgbClr val="FF0000"/>
                </a:solidFill>
                <a:effectLst/>
                <a:latin typeface="Arial" panose="020B0604020202020204" pitchFamily="34" charset="0"/>
              </a:rPr>
              <a:t>test and demonstrator facilities </a:t>
            </a:r>
            <a:r>
              <a:rPr lang="en-US" sz="2400" b="0" i="1" u="none" strike="noStrike" dirty="0">
                <a:solidFill>
                  <a:srgbClr val="111111"/>
                </a:solidFill>
                <a:effectLst/>
                <a:latin typeface="Arial" panose="020B0604020202020204" pitchFamily="34" charset="0"/>
              </a:rPr>
              <a:t>in the accelerator and collider R&amp;D portfolios.</a:t>
            </a:r>
            <a:r>
              <a:rPr lang="en-US" i="1" dirty="0"/>
              <a:t> </a:t>
            </a:r>
          </a:p>
          <a:p>
            <a:r>
              <a:rPr lang="en-US" dirty="0"/>
              <a:t>DOE response and actions :</a:t>
            </a:r>
          </a:p>
          <a:p>
            <a:pPr lvl="1"/>
            <a:r>
              <a:rPr lang="en-US" dirty="0"/>
              <a:t>As a first step in developing a response to this recommendation, DOE will be conducting a review of the GARD program this August.</a:t>
            </a:r>
          </a:p>
          <a:p>
            <a:pPr lvl="1"/>
            <a:r>
              <a:rPr lang="en-US" dirty="0"/>
              <a:t>This will be followed by an  Accelerator Test Facilities comparative review of existing facilities at ANL, BNL, FNAL, LBNL and SLAC; tentative time frame is Fall 2024; more information will be forthcoming.</a:t>
            </a:r>
          </a:p>
          <a:p>
            <a:pPr lvl="1"/>
            <a:r>
              <a:rPr lang="en-US" dirty="0"/>
              <a:t>In 2025 a panel will be convened to develop a roadmap towards a test facility plan that will be well supported and meet the needs of the emerging directions for future colliders and development of the workforce that will be needed over a 20-30 year time frame.</a:t>
            </a:r>
          </a:p>
          <a:p>
            <a:pPr lvl="1"/>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CF4FDF83-E965-71EB-4EAF-15DFA941C213}"/>
              </a:ext>
            </a:extLst>
          </p:cNvPr>
          <p:cNvSpPr>
            <a:spLocks noGrp="1"/>
          </p:cNvSpPr>
          <p:nvPr>
            <p:ph type="sldNum" sz="quarter" idx="4"/>
          </p:nvPr>
        </p:nvSpPr>
        <p:spPr/>
        <p:txBody>
          <a:bodyPr/>
          <a:lstStyle/>
          <a:p>
            <a:fld id="{835B6AD7-18B8-4C9C-AA70-ABD830A869AC}" type="slidenum">
              <a:rPr lang="en-US" smtClean="0"/>
              <a:t>23</a:t>
            </a:fld>
            <a:endParaRPr lang="en-US"/>
          </a:p>
        </p:txBody>
      </p:sp>
    </p:spTree>
    <p:extLst>
      <p:ext uri="{BB962C8B-B14F-4D97-AF65-F5344CB8AC3E}">
        <p14:creationId xmlns:p14="http://schemas.microsoft.com/office/powerpoint/2010/main" val="409488594"/>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9AB7E-D314-CD88-BC51-592CD6D633E2}"/>
              </a:ext>
            </a:extLst>
          </p:cNvPr>
          <p:cNvSpPr>
            <a:spLocks noGrp="1"/>
          </p:cNvSpPr>
          <p:nvPr>
            <p:ph type="title"/>
          </p:nvPr>
        </p:nvSpPr>
        <p:spPr/>
        <p:txBody>
          <a:bodyPr>
            <a:normAutofit fontScale="90000"/>
          </a:bodyPr>
          <a:lstStyle/>
          <a:p>
            <a:r>
              <a:rPr lang="en-US" dirty="0"/>
              <a:t>Evolution of the Fermilab Accelerator Complex – part 2</a:t>
            </a:r>
          </a:p>
        </p:txBody>
      </p:sp>
      <p:sp>
        <p:nvSpPr>
          <p:cNvPr id="3" name="Content Placeholder 2">
            <a:extLst>
              <a:ext uri="{FF2B5EF4-FFF2-40B4-BE49-F238E27FC236}">
                <a16:creationId xmlns:a16="http://schemas.microsoft.com/office/drawing/2014/main" id="{155EEDFF-0B7B-1981-71B4-C023F22DDA7D}"/>
              </a:ext>
            </a:extLst>
          </p:cNvPr>
          <p:cNvSpPr>
            <a:spLocks noGrp="1"/>
          </p:cNvSpPr>
          <p:nvPr>
            <p:ph idx="1"/>
          </p:nvPr>
        </p:nvSpPr>
        <p:spPr>
          <a:xfrm>
            <a:off x="408791" y="978945"/>
            <a:ext cx="11317044" cy="5283309"/>
          </a:xfrm>
        </p:spPr>
        <p:txBody>
          <a:bodyPr>
            <a:normAutofit lnSpcReduction="10000"/>
          </a:bodyPr>
          <a:lstStyle/>
          <a:p>
            <a:r>
              <a:rPr lang="en-US" dirty="0"/>
              <a:t>From P5 Recommendation 6.3 : </a:t>
            </a:r>
            <a:r>
              <a:rPr lang="en-US" sz="2400" b="0" i="1" u="none" strike="noStrike" dirty="0">
                <a:solidFill>
                  <a:srgbClr val="111111"/>
                </a:solidFill>
                <a:effectLst/>
                <a:latin typeface="+mn-lt"/>
              </a:rPr>
              <a:t>The panel would consider the following: A plan for the </a:t>
            </a:r>
            <a:r>
              <a:rPr lang="en-US" sz="2400" i="1" u="none" strike="noStrike" dirty="0">
                <a:solidFill>
                  <a:schemeClr val="tx1">
                    <a:lumMod val="95000"/>
                    <a:lumOff val="5000"/>
                  </a:schemeClr>
                </a:solidFill>
                <a:effectLst/>
                <a:latin typeface="+mn-lt"/>
              </a:rPr>
              <a:t>evolution of the Fermilab accelerator complex </a:t>
            </a:r>
            <a:r>
              <a:rPr lang="en-US" sz="2400" b="0" i="1" u="none" strike="noStrike" dirty="0">
                <a:solidFill>
                  <a:srgbClr val="111111"/>
                </a:solidFill>
                <a:effectLst/>
                <a:latin typeface="+mn-lt"/>
              </a:rPr>
              <a:t>consistent with the long-term vision in this report, which may commence construction in the event of a more favorable budget situation.</a:t>
            </a:r>
            <a:r>
              <a:rPr lang="en-US" i="1" dirty="0">
                <a:latin typeface="+mn-lt"/>
              </a:rPr>
              <a:t> </a:t>
            </a:r>
          </a:p>
          <a:p>
            <a:r>
              <a:rPr lang="en-US" dirty="0"/>
              <a:t>DOE response and actions :</a:t>
            </a:r>
          </a:p>
          <a:p>
            <a:pPr lvl="1"/>
            <a:r>
              <a:rPr lang="en-US" sz="2400" b="0" u="none" strike="noStrike" dirty="0">
                <a:solidFill>
                  <a:srgbClr val="111111"/>
                </a:solidFill>
                <a:effectLst/>
                <a:latin typeface="+mn-lt"/>
              </a:rPr>
              <a:t>The panel </a:t>
            </a:r>
            <a:r>
              <a:rPr lang="en-US" sz="2400" dirty="0">
                <a:solidFill>
                  <a:srgbClr val="111111"/>
                </a:solidFill>
                <a:latin typeface="+mn-lt"/>
              </a:rPr>
              <a:t>=</a:t>
            </a:r>
            <a:r>
              <a:rPr lang="en-US" sz="2400" b="0" u="none" strike="noStrike" dirty="0">
                <a:solidFill>
                  <a:srgbClr val="111111"/>
                </a:solidFill>
                <a:effectLst/>
                <a:latin typeface="+mn-lt"/>
              </a:rPr>
              <a:t> A Task Force, led by Fermilab, and drawn from the US HEP community and interested international partners</a:t>
            </a:r>
          </a:p>
          <a:p>
            <a:pPr lvl="1"/>
            <a:r>
              <a:rPr lang="en-US" sz="2400" dirty="0">
                <a:solidFill>
                  <a:srgbClr val="111111"/>
                </a:solidFill>
                <a:latin typeface="+mn-lt"/>
              </a:rPr>
              <a:t>The time frame for convening such a Task Force is no sooner than in calendar year 2026 and most likely following the panel initiated to consider the Higgs Factory evaluation.</a:t>
            </a:r>
          </a:p>
          <a:p>
            <a:pPr lvl="1"/>
            <a:r>
              <a:rPr lang="en-US" sz="2400" dirty="0">
                <a:solidFill>
                  <a:srgbClr val="111111"/>
                </a:solidFill>
                <a:latin typeface="+mn-lt"/>
              </a:rPr>
              <a:t>This gives priority to detailed planning towards the Fermilab accelerator complex evolution – Part 1 </a:t>
            </a:r>
          </a:p>
          <a:p>
            <a:pPr lvl="1"/>
            <a:r>
              <a:rPr lang="en-US" sz="2400" dirty="0">
                <a:solidFill>
                  <a:srgbClr val="111111"/>
                </a:solidFill>
                <a:latin typeface="+mn-lt"/>
              </a:rPr>
              <a:t>Further planning for the complex evolution must include demonstration that the elements of the plan are compatible with the long-term vision towards a 10TeV </a:t>
            </a:r>
            <a:r>
              <a:rPr lang="en-US" sz="2400" dirty="0" err="1">
                <a:solidFill>
                  <a:srgbClr val="111111"/>
                </a:solidFill>
                <a:latin typeface="+mn-lt"/>
              </a:rPr>
              <a:t>pCM</a:t>
            </a:r>
            <a:r>
              <a:rPr lang="en-US" sz="2400" dirty="0">
                <a:solidFill>
                  <a:srgbClr val="111111"/>
                </a:solidFill>
                <a:latin typeface="+mn-lt"/>
              </a:rPr>
              <a:t> collider.</a:t>
            </a:r>
            <a:endParaRPr lang="en-US" sz="2400" dirty="0">
              <a:latin typeface="+mn-lt"/>
            </a:endParaRPr>
          </a:p>
        </p:txBody>
      </p:sp>
      <p:sp>
        <p:nvSpPr>
          <p:cNvPr id="4" name="Slide Number Placeholder 3">
            <a:extLst>
              <a:ext uri="{FF2B5EF4-FFF2-40B4-BE49-F238E27FC236}">
                <a16:creationId xmlns:a16="http://schemas.microsoft.com/office/drawing/2014/main" id="{CF4FDF83-E965-71EB-4EAF-15DFA941C213}"/>
              </a:ext>
            </a:extLst>
          </p:cNvPr>
          <p:cNvSpPr>
            <a:spLocks noGrp="1"/>
          </p:cNvSpPr>
          <p:nvPr>
            <p:ph type="sldNum" sz="quarter" idx="4"/>
          </p:nvPr>
        </p:nvSpPr>
        <p:spPr/>
        <p:txBody>
          <a:bodyPr/>
          <a:lstStyle/>
          <a:p>
            <a:fld id="{835B6AD7-18B8-4C9C-AA70-ABD830A869AC}" type="slidenum">
              <a:rPr lang="en-US" smtClean="0"/>
              <a:t>24</a:t>
            </a:fld>
            <a:endParaRPr lang="en-US"/>
          </a:p>
        </p:txBody>
      </p:sp>
    </p:spTree>
    <p:extLst>
      <p:ext uri="{BB962C8B-B14F-4D97-AF65-F5344CB8AC3E}">
        <p14:creationId xmlns:p14="http://schemas.microsoft.com/office/powerpoint/2010/main" val="449477518"/>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046E0-2847-7D69-96B8-2873D41FDFC1}"/>
              </a:ext>
            </a:extLst>
          </p:cNvPr>
          <p:cNvSpPr>
            <a:spLocks noGrp="1"/>
          </p:cNvSpPr>
          <p:nvPr>
            <p:ph type="title"/>
          </p:nvPr>
        </p:nvSpPr>
        <p:spPr>
          <a:xfrm>
            <a:off x="408791" y="0"/>
            <a:ext cx="11317044" cy="801663"/>
          </a:xfrm>
        </p:spPr>
        <p:txBody>
          <a:bodyPr/>
          <a:lstStyle/>
          <a:p>
            <a:r>
              <a:rPr lang="en-US" dirty="0"/>
              <a:t>CMB-S4</a:t>
            </a:r>
          </a:p>
        </p:txBody>
      </p:sp>
      <p:sp>
        <p:nvSpPr>
          <p:cNvPr id="3" name="Content Placeholder 2">
            <a:extLst>
              <a:ext uri="{FF2B5EF4-FFF2-40B4-BE49-F238E27FC236}">
                <a16:creationId xmlns:a16="http://schemas.microsoft.com/office/drawing/2014/main" id="{EC913D2B-84BA-14F2-EEF1-20D8682996CA}"/>
              </a:ext>
            </a:extLst>
          </p:cNvPr>
          <p:cNvSpPr>
            <a:spLocks noGrp="1"/>
          </p:cNvSpPr>
          <p:nvPr>
            <p:ph idx="1"/>
          </p:nvPr>
        </p:nvSpPr>
        <p:spPr>
          <a:xfrm>
            <a:off x="408791" y="937567"/>
            <a:ext cx="11317044" cy="5338541"/>
          </a:xfrm>
        </p:spPr>
        <p:txBody>
          <a:bodyPr/>
          <a:lstStyle/>
          <a:p>
            <a:r>
              <a:rPr lang="en-US" dirty="0">
                <a:latin typeface="+mn-lt"/>
              </a:rPr>
              <a:t>From P5 Recommendation 2, Priority 1 out of 5 : </a:t>
            </a:r>
            <a:r>
              <a:rPr lang="en-US" sz="2400" b="1" i="0" u="none" strike="noStrike" dirty="0">
                <a:solidFill>
                  <a:schemeClr val="accent3"/>
                </a:solidFill>
                <a:effectLst/>
                <a:latin typeface="+mn-lt"/>
              </a:rPr>
              <a:t>CMB-S4</a:t>
            </a:r>
            <a:r>
              <a:rPr lang="en-US" sz="2400" b="0" i="0" u="none" strike="noStrike" dirty="0">
                <a:solidFill>
                  <a:srgbClr val="111111"/>
                </a:solidFill>
                <a:effectLst/>
                <a:latin typeface="+mn-lt"/>
              </a:rPr>
              <a:t>, which looks back at the earliest moments of the universe to probe physics at the highest energy scales. It is critical to install telescopes at and observe from both the </a:t>
            </a:r>
            <a:r>
              <a:rPr lang="en-US" sz="2400" b="1" i="0" u="none" strike="noStrike" dirty="0">
                <a:solidFill>
                  <a:srgbClr val="111111"/>
                </a:solidFill>
                <a:effectLst/>
                <a:latin typeface="+mn-lt"/>
              </a:rPr>
              <a:t>South Pole </a:t>
            </a:r>
            <a:r>
              <a:rPr lang="en-US" sz="2400" b="0" i="0" u="none" strike="noStrike" dirty="0">
                <a:solidFill>
                  <a:srgbClr val="111111"/>
                </a:solidFill>
                <a:effectLst/>
                <a:latin typeface="+mn-lt"/>
              </a:rPr>
              <a:t>and Chile sites to achieve the science goals.</a:t>
            </a:r>
          </a:p>
          <a:p>
            <a:pPr marL="0" indent="0">
              <a:buNone/>
            </a:pPr>
            <a:endParaRPr lang="en-US" dirty="0">
              <a:latin typeface="+mn-lt"/>
            </a:endParaRPr>
          </a:p>
          <a:p>
            <a:r>
              <a:rPr lang="en-US" dirty="0"/>
              <a:t>Input from the NSF :</a:t>
            </a:r>
          </a:p>
          <a:p>
            <a:pPr lvl="1"/>
            <a:r>
              <a:rPr lang="en-US" dirty="0"/>
              <a:t>There is a serious issue with South Pole infrastructure that has led the NSF to a difficult decision (which you will hear about in the next two talks)</a:t>
            </a:r>
          </a:p>
          <a:p>
            <a:pPr marL="0" indent="0">
              <a:buNone/>
            </a:pPr>
            <a:endParaRPr lang="en-US" dirty="0"/>
          </a:p>
          <a:p>
            <a:r>
              <a:rPr lang="en-US" dirty="0"/>
              <a:t>DOE response and actions :</a:t>
            </a:r>
          </a:p>
          <a:p>
            <a:pPr lvl="1"/>
            <a:r>
              <a:rPr lang="en-US" dirty="0"/>
              <a:t>We are working with the Project team and the NSF to develop alternatives that achieve the science results that we are seeking. </a:t>
            </a:r>
          </a:p>
          <a:p>
            <a:pPr lvl="1"/>
            <a:endParaRPr lang="en-US" dirty="0"/>
          </a:p>
          <a:p>
            <a:endParaRPr lang="en-US" dirty="0"/>
          </a:p>
        </p:txBody>
      </p:sp>
      <p:sp>
        <p:nvSpPr>
          <p:cNvPr id="4" name="Slide Number Placeholder 3">
            <a:extLst>
              <a:ext uri="{FF2B5EF4-FFF2-40B4-BE49-F238E27FC236}">
                <a16:creationId xmlns:a16="http://schemas.microsoft.com/office/drawing/2014/main" id="{720C0BDF-17FA-9338-E791-69D8383B1B98}"/>
              </a:ext>
            </a:extLst>
          </p:cNvPr>
          <p:cNvSpPr>
            <a:spLocks noGrp="1"/>
          </p:cNvSpPr>
          <p:nvPr>
            <p:ph type="sldNum" sz="quarter" idx="4"/>
          </p:nvPr>
        </p:nvSpPr>
        <p:spPr/>
        <p:txBody>
          <a:bodyPr/>
          <a:lstStyle/>
          <a:p>
            <a:fld id="{835B6AD7-18B8-4C9C-AA70-ABD830A869AC}" type="slidenum">
              <a:rPr lang="en-US" smtClean="0"/>
              <a:t>25</a:t>
            </a:fld>
            <a:endParaRPr lang="en-US"/>
          </a:p>
        </p:txBody>
      </p:sp>
    </p:spTree>
    <p:extLst>
      <p:ext uri="{BB962C8B-B14F-4D97-AF65-F5344CB8AC3E}">
        <p14:creationId xmlns:p14="http://schemas.microsoft.com/office/powerpoint/2010/main" val="3796572015"/>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2023 P5 Budget Scenarios</a:t>
            </a:r>
          </a:p>
        </p:txBody>
      </p:sp>
      <p:graphicFrame>
        <p:nvGraphicFramePr>
          <p:cNvPr id="7" name="Chart 6"/>
          <p:cNvGraphicFramePr>
            <a:graphicFrameLocks/>
          </p:cNvGraphicFramePr>
          <p:nvPr>
            <p:extLst>
              <p:ext uri="{D42A27DB-BD31-4B8C-83A1-F6EECF244321}">
                <p14:modId xmlns:p14="http://schemas.microsoft.com/office/powerpoint/2010/main" val="664448179"/>
              </p:ext>
            </p:extLst>
          </p:nvPr>
        </p:nvGraphicFramePr>
        <p:xfrm>
          <a:off x="689265" y="923311"/>
          <a:ext cx="11303000" cy="5183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D5114086-741E-7BFF-F509-EBE207934608}"/>
              </a:ext>
            </a:extLst>
          </p:cNvPr>
          <p:cNvSpPr txBox="1"/>
          <p:nvPr/>
        </p:nvSpPr>
        <p:spPr>
          <a:xfrm>
            <a:off x="2337914" y="2318074"/>
            <a:ext cx="2995435" cy="646331"/>
          </a:xfrm>
          <a:prstGeom prst="rect">
            <a:avLst/>
          </a:prstGeom>
          <a:solidFill>
            <a:schemeClr val="accent2">
              <a:lumMod val="20000"/>
              <a:lumOff val="80000"/>
            </a:schemeClr>
          </a:solidFill>
          <a:ln>
            <a:solidFill>
              <a:schemeClr val="accent1"/>
            </a:solidFill>
          </a:ln>
        </p:spPr>
        <p:txBody>
          <a:bodyPr wrap="square" rtlCol="0">
            <a:spAutoFit/>
          </a:bodyPr>
          <a:lstStyle/>
          <a:p>
            <a:r>
              <a:rPr lang="en-US" sz="1200" dirty="0">
                <a:latin typeface="+mn-lt"/>
              </a:rPr>
              <a:t>Inflation Reduction Act of 2022 provided supplemental funding of </a:t>
            </a:r>
            <a:r>
              <a:rPr lang="en-US" sz="1200" b="1" dirty="0">
                <a:latin typeface="+mn-lt"/>
              </a:rPr>
              <a:t>+303.6M </a:t>
            </a:r>
            <a:r>
              <a:rPr lang="en-US" sz="1200" dirty="0">
                <a:latin typeface="+mn-lt"/>
              </a:rPr>
              <a:t>for HEP projects</a:t>
            </a:r>
          </a:p>
        </p:txBody>
      </p:sp>
      <p:sp>
        <p:nvSpPr>
          <p:cNvPr id="12" name="Arrow: Striped Right 11">
            <a:extLst>
              <a:ext uri="{FF2B5EF4-FFF2-40B4-BE49-F238E27FC236}">
                <a16:creationId xmlns:a16="http://schemas.microsoft.com/office/drawing/2014/main" id="{E3D915E0-FE81-19F0-C209-A7ADA4F5BC2B}"/>
              </a:ext>
            </a:extLst>
          </p:cNvPr>
          <p:cNvSpPr/>
          <p:nvPr/>
        </p:nvSpPr>
        <p:spPr>
          <a:xfrm rot="5400000">
            <a:off x="5382392" y="2398924"/>
            <a:ext cx="594591" cy="484632"/>
          </a:xfrm>
          <a:prstGeom prst="striped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B3CA8F36-013C-39A0-E9CC-1AFFD2632C3B}"/>
              </a:ext>
            </a:extLst>
          </p:cNvPr>
          <p:cNvSpPr>
            <a:spLocks noGrp="1"/>
          </p:cNvSpPr>
          <p:nvPr>
            <p:ph type="sldNum" sz="quarter" idx="4"/>
          </p:nvPr>
        </p:nvSpPr>
        <p:spPr/>
        <p:txBody>
          <a:bodyPr/>
          <a:lstStyle/>
          <a:p>
            <a:fld id="{835B6AD7-18B8-4C9C-AA70-ABD830A869AC}" type="slidenum">
              <a:rPr lang="en-US" smtClean="0"/>
              <a:pPr/>
              <a:t>26</a:t>
            </a:fld>
            <a:endParaRPr lang="en-US"/>
          </a:p>
        </p:txBody>
      </p:sp>
      <p:sp>
        <p:nvSpPr>
          <p:cNvPr id="6" name="Diamond 5">
            <a:extLst>
              <a:ext uri="{FF2B5EF4-FFF2-40B4-BE49-F238E27FC236}">
                <a16:creationId xmlns:a16="http://schemas.microsoft.com/office/drawing/2014/main" id="{435683EC-E454-8C35-3E99-5A5A625218F3}"/>
              </a:ext>
            </a:extLst>
          </p:cNvPr>
          <p:cNvSpPr/>
          <p:nvPr/>
        </p:nvSpPr>
        <p:spPr>
          <a:xfrm>
            <a:off x="6989135" y="3625701"/>
            <a:ext cx="166577" cy="169617"/>
          </a:xfrm>
          <a:prstGeom prst="diamond">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200A7"/>
              </a:solidFill>
            </a:endParaRPr>
          </a:p>
        </p:txBody>
      </p:sp>
      <p:sp>
        <p:nvSpPr>
          <p:cNvPr id="9" name="Diamond 8">
            <a:extLst>
              <a:ext uri="{FF2B5EF4-FFF2-40B4-BE49-F238E27FC236}">
                <a16:creationId xmlns:a16="http://schemas.microsoft.com/office/drawing/2014/main" id="{8C216A37-5446-8F4B-60CC-3938DAC22645}"/>
              </a:ext>
            </a:extLst>
          </p:cNvPr>
          <p:cNvSpPr/>
          <p:nvPr/>
        </p:nvSpPr>
        <p:spPr>
          <a:xfrm>
            <a:off x="6567134" y="3689499"/>
            <a:ext cx="166577" cy="169617"/>
          </a:xfrm>
          <a:prstGeom prst="diamond">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200A7"/>
              </a:solidFill>
            </a:endParaRPr>
          </a:p>
        </p:txBody>
      </p:sp>
    </p:spTree>
    <p:extLst>
      <p:ext uri="{BB962C8B-B14F-4D97-AF65-F5344CB8AC3E}">
        <p14:creationId xmlns:p14="http://schemas.microsoft.com/office/powerpoint/2010/main" val="409086152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BB1C0-6A0D-7CDB-5D9C-805EA7807E5C}"/>
              </a:ext>
            </a:extLst>
          </p:cNvPr>
          <p:cNvSpPr>
            <a:spLocks noGrp="1"/>
          </p:cNvSpPr>
          <p:nvPr>
            <p:ph type="title"/>
          </p:nvPr>
        </p:nvSpPr>
        <p:spPr/>
        <p:txBody>
          <a:bodyPr/>
          <a:lstStyle/>
          <a:p>
            <a:r>
              <a:rPr lang="en-US" dirty="0"/>
              <a:t>Prescriptive P5 area recommendations</a:t>
            </a:r>
          </a:p>
        </p:txBody>
      </p:sp>
      <p:sp>
        <p:nvSpPr>
          <p:cNvPr id="4" name="Slide Number Placeholder 3">
            <a:extLst>
              <a:ext uri="{FF2B5EF4-FFF2-40B4-BE49-F238E27FC236}">
                <a16:creationId xmlns:a16="http://schemas.microsoft.com/office/drawing/2014/main" id="{1DB69710-4C35-EE32-F114-522D7D0AE7E0}"/>
              </a:ext>
            </a:extLst>
          </p:cNvPr>
          <p:cNvSpPr>
            <a:spLocks noGrp="1"/>
          </p:cNvSpPr>
          <p:nvPr>
            <p:ph type="sldNum" sz="quarter" idx="4"/>
          </p:nvPr>
        </p:nvSpPr>
        <p:spPr/>
        <p:txBody>
          <a:bodyPr/>
          <a:lstStyle/>
          <a:p>
            <a:fld id="{835B6AD7-18B8-4C9C-AA70-ABD830A869AC}" type="slidenum">
              <a:rPr lang="en-US" smtClean="0"/>
              <a:t>27</a:t>
            </a:fld>
            <a:endParaRPr lang="en-US"/>
          </a:p>
        </p:txBody>
      </p:sp>
      <p:graphicFrame>
        <p:nvGraphicFramePr>
          <p:cNvPr id="5" name="Content Placeholder 6">
            <a:extLst>
              <a:ext uri="{FF2B5EF4-FFF2-40B4-BE49-F238E27FC236}">
                <a16:creationId xmlns:a16="http://schemas.microsoft.com/office/drawing/2014/main" id="{D731CC59-A775-EDD9-855F-6B1CB19D934E}"/>
              </a:ext>
            </a:extLst>
          </p:cNvPr>
          <p:cNvGraphicFramePr>
            <a:graphicFrameLocks noGrp="1"/>
          </p:cNvGraphicFramePr>
          <p:nvPr>
            <p:ph idx="1"/>
            <p:extLst>
              <p:ext uri="{D42A27DB-BD31-4B8C-83A1-F6EECF244321}">
                <p14:modId xmlns:p14="http://schemas.microsoft.com/office/powerpoint/2010/main" val="550020449"/>
              </p:ext>
            </p:extLst>
          </p:nvPr>
        </p:nvGraphicFramePr>
        <p:xfrm>
          <a:off x="1266672" y="1005638"/>
          <a:ext cx="4655505" cy="2514600"/>
        </p:xfrm>
        <a:graphic>
          <a:graphicData uri="http://schemas.openxmlformats.org/drawingml/2006/table">
            <a:tbl>
              <a:tblPr>
                <a:tableStyleId>{5C22544A-7EE6-4342-B048-85BDC9FD1C3A}</a:tableStyleId>
              </a:tblPr>
              <a:tblGrid>
                <a:gridCol w="2695293">
                  <a:extLst>
                    <a:ext uri="{9D8B030D-6E8A-4147-A177-3AD203B41FA5}">
                      <a16:colId xmlns:a16="http://schemas.microsoft.com/office/drawing/2014/main" val="1853360482"/>
                    </a:ext>
                  </a:extLst>
                </a:gridCol>
                <a:gridCol w="1960212">
                  <a:extLst>
                    <a:ext uri="{9D8B030D-6E8A-4147-A177-3AD203B41FA5}">
                      <a16:colId xmlns:a16="http://schemas.microsoft.com/office/drawing/2014/main" val="1000704199"/>
                    </a:ext>
                  </a:extLst>
                </a:gridCol>
              </a:tblGrid>
              <a:tr h="274294">
                <a:tc>
                  <a:txBody>
                    <a:bodyPr/>
                    <a:lstStyle/>
                    <a:p>
                      <a:pPr algn="ctr" fontAlgn="t"/>
                      <a:r>
                        <a:rPr lang="en-US" sz="2000" u="none" strike="noStrike" dirty="0">
                          <a:effectLst/>
                        </a:rPr>
                        <a:t>P5 recommendation</a:t>
                      </a:r>
                      <a:endParaRPr lang="en-US" sz="2000" b="1" i="0" u="none" strike="noStrike" dirty="0">
                        <a:solidFill>
                          <a:srgbClr val="000000"/>
                        </a:solidFill>
                        <a:effectLst/>
                        <a:latin typeface="Aptos Narrow" panose="020B0004020202020204" pitchFamily="34" charset="0"/>
                      </a:endParaRPr>
                    </a:p>
                  </a:txBody>
                  <a:tcPr marL="9525" marR="9525" marT="9525" marB="0"/>
                </a:tc>
                <a:tc>
                  <a:txBody>
                    <a:bodyPr/>
                    <a:lstStyle/>
                    <a:p>
                      <a:pPr algn="ctr" fontAlgn="t"/>
                      <a:r>
                        <a:rPr lang="en-US" sz="2000" u="none" strike="noStrike">
                          <a:effectLst/>
                        </a:rPr>
                        <a:t>Funding/year</a:t>
                      </a:r>
                      <a:endParaRPr lang="en-US" sz="2000" b="1" i="0" u="none" strike="noStrike">
                        <a:solidFill>
                          <a:srgbClr val="000000"/>
                        </a:solidFill>
                        <a:effectLst/>
                        <a:latin typeface="Aptos Narrow" panose="020B0004020202020204" pitchFamily="34" charset="0"/>
                      </a:endParaRPr>
                    </a:p>
                  </a:txBody>
                  <a:tcPr marL="9525" marR="9525" marT="9525" marB="0"/>
                </a:tc>
                <a:extLst>
                  <a:ext uri="{0D108BD9-81ED-4DB2-BD59-A6C34878D82A}">
                    <a16:rowId xmlns:a16="http://schemas.microsoft.com/office/drawing/2014/main" val="3992866018"/>
                  </a:ext>
                </a:extLst>
              </a:tr>
              <a:tr h="274294">
                <a:tc>
                  <a:txBody>
                    <a:bodyPr/>
                    <a:lstStyle/>
                    <a:p>
                      <a:pPr algn="l" fontAlgn="b"/>
                      <a:r>
                        <a:rPr lang="en-US" sz="2000" u="none" strike="noStrike" dirty="0">
                          <a:effectLst/>
                        </a:rPr>
                        <a:t>ASTAE</a:t>
                      </a:r>
                      <a:endParaRPr lang="en-US" sz="2000" b="0" i="0" u="none" strike="noStrike" dirty="0">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u="none" strike="noStrike" dirty="0">
                          <a:effectLst/>
                        </a:rPr>
                        <a:t>35</a:t>
                      </a:r>
                      <a:endParaRPr lang="en-US" sz="20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70053259"/>
                  </a:ext>
                </a:extLst>
              </a:tr>
              <a:tr h="274294">
                <a:tc>
                  <a:txBody>
                    <a:bodyPr/>
                    <a:lstStyle/>
                    <a:p>
                      <a:pPr algn="l" fontAlgn="b"/>
                      <a:r>
                        <a:rPr lang="en-US" sz="2000" u="none" strike="noStrike">
                          <a:effectLst/>
                        </a:rPr>
                        <a:t>Detector R&amp;D</a:t>
                      </a:r>
                      <a:endParaRPr lang="en-US" sz="20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b="0" i="0" u="none" strike="noStrike" dirty="0">
                          <a:solidFill>
                            <a:srgbClr val="000000"/>
                          </a:solidFill>
                          <a:effectLst/>
                          <a:latin typeface="Aptos Narrow" panose="020B0004020202020204" pitchFamily="34" charset="0"/>
                        </a:rPr>
                        <a:t>20</a:t>
                      </a:r>
                    </a:p>
                  </a:txBody>
                  <a:tcPr marL="9525" marR="9525" marT="9525" marB="0" anchor="b"/>
                </a:tc>
                <a:extLst>
                  <a:ext uri="{0D108BD9-81ED-4DB2-BD59-A6C34878D82A}">
                    <a16:rowId xmlns:a16="http://schemas.microsoft.com/office/drawing/2014/main" val="2390366328"/>
                  </a:ext>
                </a:extLst>
              </a:tr>
              <a:tr h="274294">
                <a:tc>
                  <a:txBody>
                    <a:bodyPr/>
                    <a:lstStyle/>
                    <a:p>
                      <a:pPr algn="l" fontAlgn="b"/>
                      <a:r>
                        <a:rPr lang="en-US" sz="2000" u="none" strike="noStrike">
                          <a:effectLst/>
                        </a:rPr>
                        <a:t>Theory</a:t>
                      </a:r>
                      <a:endParaRPr lang="en-US" sz="20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u="none" strike="noStrike" dirty="0">
                          <a:effectLst/>
                        </a:rPr>
                        <a:t>15</a:t>
                      </a:r>
                      <a:endParaRPr lang="en-US" sz="20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123390377"/>
                  </a:ext>
                </a:extLst>
              </a:tr>
              <a:tr h="274294">
                <a:tc>
                  <a:txBody>
                    <a:bodyPr/>
                    <a:lstStyle/>
                    <a:p>
                      <a:pPr algn="l" fontAlgn="b"/>
                      <a:r>
                        <a:rPr lang="en-US" sz="2000" u="none" strike="noStrike">
                          <a:effectLst/>
                        </a:rPr>
                        <a:t>GARD</a:t>
                      </a:r>
                      <a:endParaRPr lang="en-US" sz="20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u="none" strike="noStrike" dirty="0">
                          <a:effectLst/>
                        </a:rPr>
                        <a:t>10</a:t>
                      </a:r>
                      <a:endParaRPr lang="en-US" sz="20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615131337"/>
                  </a:ext>
                </a:extLst>
              </a:tr>
              <a:tr h="274294">
                <a:tc>
                  <a:txBody>
                    <a:bodyPr/>
                    <a:lstStyle/>
                    <a:p>
                      <a:pPr algn="l" fontAlgn="b"/>
                      <a:r>
                        <a:rPr lang="en-US" sz="2000" u="none" strike="noStrike">
                          <a:effectLst/>
                        </a:rPr>
                        <a:t>EF Frontier detectors</a:t>
                      </a:r>
                      <a:endParaRPr lang="en-US" sz="20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u="none" strike="noStrike" dirty="0">
                          <a:effectLst/>
                        </a:rPr>
                        <a:t>20</a:t>
                      </a:r>
                      <a:endParaRPr lang="en-US" sz="20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951971576"/>
                  </a:ext>
                </a:extLst>
              </a:tr>
              <a:tr h="274294">
                <a:tc>
                  <a:txBody>
                    <a:bodyPr/>
                    <a:lstStyle/>
                    <a:p>
                      <a:pPr algn="l" fontAlgn="b"/>
                      <a:r>
                        <a:rPr lang="en-US" sz="2000" u="none" strike="noStrike">
                          <a:effectLst/>
                        </a:rPr>
                        <a:t>EF Frontier accelerator</a:t>
                      </a:r>
                      <a:endParaRPr lang="en-US" sz="20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u="none" strike="noStrike" dirty="0">
                          <a:effectLst/>
                        </a:rPr>
                        <a:t>35</a:t>
                      </a:r>
                      <a:endParaRPr lang="en-US" sz="20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572372996"/>
                  </a:ext>
                </a:extLst>
              </a:tr>
              <a:tr h="274294">
                <a:tc>
                  <a:txBody>
                    <a:bodyPr/>
                    <a:lstStyle/>
                    <a:p>
                      <a:pPr algn="l" fontAlgn="b"/>
                      <a:r>
                        <a:rPr lang="en-US" sz="2000" u="none" strike="noStrike">
                          <a:effectLst/>
                        </a:rPr>
                        <a:t>Total</a:t>
                      </a:r>
                      <a:endParaRPr lang="en-US" sz="2000" b="1"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u="none" strike="noStrike" dirty="0">
                          <a:effectLst/>
                        </a:rPr>
                        <a:t>135</a:t>
                      </a:r>
                      <a:endParaRPr lang="en-US" sz="20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196358149"/>
                  </a:ext>
                </a:extLst>
              </a:tr>
            </a:tbl>
          </a:graphicData>
        </a:graphic>
      </p:graphicFrame>
      <p:graphicFrame>
        <p:nvGraphicFramePr>
          <p:cNvPr id="6" name="Table 5">
            <a:extLst>
              <a:ext uri="{FF2B5EF4-FFF2-40B4-BE49-F238E27FC236}">
                <a16:creationId xmlns:a16="http://schemas.microsoft.com/office/drawing/2014/main" id="{CCE3F74D-77D1-6C69-DB90-757FA9A55BB3}"/>
              </a:ext>
            </a:extLst>
          </p:cNvPr>
          <p:cNvGraphicFramePr>
            <a:graphicFrameLocks noGrp="1"/>
          </p:cNvGraphicFramePr>
          <p:nvPr>
            <p:extLst>
              <p:ext uri="{D42A27DB-BD31-4B8C-83A1-F6EECF244321}">
                <p14:modId xmlns:p14="http://schemas.microsoft.com/office/powerpoint/2010/main" val="4252123896"/>
              </p:ext>
            </p:extLst>
          </p:nvPr>
        </p:nvGraphicFramePr>
        <p:xfrm>
          <a:off x="7391396" y="1430245"/>
          <a:ext cx="3533932" cy="1665385"/>
        </p:xfrm>
        <a:graphic>
          <a:graphicData uri="http://schemas.openxmlformats.org/drawingml/2006/table">
            <a:tbl>
              <a:tblPr>
                <a:tableStyleId>{5C22544A-7EE6-4342-B048-85BDC9FD1C3A}</a:tableStyleId>
              </a:tblPr>
              <a:tblGrid>
                <a:gridCol w="2287000">
                  <a:extLst>
                    <a:ext uri="{9D8B030D-6E8A-4147-A177-3AD203B41FA5}">
                      <a16:colId xmlns:a16="http://schemas.microsoft.com/office/drawing/2014/main" val="1671871419"/>
                    </a:ext>
                  </a:extLst>
                </a:gridCol>
                <a:gridCol w="1246932">
                  <a:extLst>
                    <a:ext uri="{9D8B030D-6E8A-4147-A177-3AD203B41FA5}">
                      <a16:colId xmlns:a16="http://schemas.microsoft.com/office/drawing/2014/main" val="846166952"/>
                    </a:ext>
                  </a:extLst>
                </a:gridCol>
              </a:tblGrid>
              <a:tr h="621767">
                <a:tc>
                  <a:txBody>
                    <a:bodyPr/>
                    <a:lstStyle/>
                    <a:p>
                      <a:pPr algn="l" fontAlgn="b"/>
                      <a:r>
                        <a:rPr lang="en-US" sz="2000" u="none" strike="noStrike" dirty="0">
                          <a:effectLst/>
                        </a:rPr>
                        <a:t>FY 2024 enacted ($M)</a:t>
                      </a:r>
                      <a:endParaRPr lang="en-US" sz="2000" b="0" i="0" u="none" strike="noStrike" dirty="0">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u="none" strike="noStrike" dirty="0">
                          <a:effectLst/>
                        </a:rPr>
                        <a:t>            1,200 </a:t>
                      </a:r>
                      <a:endParaRPr lang="en-US" sz="20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946141836"/>
                  </a:ext>
                </a:extLst>
              </a:tr>
              <a:tr h="621767">
                <a:tc>
                  <a:txBody>
                    <a:bodyPr/>
                    <a:lstStyle/>
                    <a:p>
                      <a:pPr algn="l" fontAlgn="b"/>
                      <a:r>
                        <a:rPr lang="en-US" sz="2000" u="none" strike="noStrike" dirty="0">
                          <a:effectLst/>
                        </a:rPr>
                        <a:t>FY 2025 PRB ($M)</a:t>
                      </a:r>
                      <a:endParaRPr lang="en-US" sz="2000" b="0" i="0" u="none" strike="noStrike" dirty="0">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u="none" strike="noStrike" dirty="0">
                          <a:effectLst/>
                        </a:rPr>
                        <a:t>            1,230 </a:t>
                      </a:r>
                      <a:endParaRPr lang="en-US" sz="20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326900216"/>
                  </a:ext>
                </a:extLst>
              </a:tr>
              <a:tr h="421851">
                <a:tc>
                  <a:txBody>
                    <a:bodyPr/>
                    <a:lstStyle/>
                    <a:p>
                      <a:pPr algn="l" fontAlgn="b"/>
                      <a:r>
                        <a:rPr lang="en-US" sz="2000" u="none" strike="noStrike">
                          <a:effectLst/>
                        </a:rPr>
                        <a:t>Initiative fraction</a:t>
                      </a:r>
                      <a:endParaRPr lang="en-US" sz="20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US" sz="2000" b="1" u="none" strike="noStrike" dirty="0">
                          <a:effectLst/>
                        </a:rPr>
                        <a:t>11%</a:t>
                      </a:r>
                      <a:endParaRPr lang="en-US" sz="20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750068239"/>
                  </a:ext>
                </a:extLst>
              </a:tr>
            </a:tbl>
          </a:graphicData>
        </a:graphic>
      </p:graphicFrame>
      <p:sp>
        <p:nvSpPr>
          <p:cNvPr id="7" name="TextBox 6">
            <a:extLst>
              <a:ext uri="{FF2B5EF4-FFF2-40B4-BE49-F238E27FC236}">
                <a16:creationId xmlns:a16="http://schemas.microsoft.com/office/drawing/2014/main" id="{E4958997-9DAE-41BC-D539-F11EF83B850C}"/>
              </a:ext>
            </a:extLst>
          </p:cNvPr>
          <p:cNvSpPr txBox="1"/>
          <p:nvPr/>
        </p:nvSpPr>
        <p:spPr>
          <a:xfrm>
            <a:off x="408790" y="3704272"/>
            <a:ext cx="11317043" cy="2585323"/>
          </a:xfrm>
          <a:prstGeom prst="rect">
            <a:avLst/>
          </a:prstGeom>
          <a:noFill/>
        </p:spPr>
        <p:txBody>
          <a:bodyPr wrap="square" rtlCol="0">
            <a:spAutoFit/>
          </a:bodyPr>
          <a:lstStyle/>
          <a:p>
            <a:pPr marL="285750" indent="-285750">
              <a:buFont typeface="Arial" panose="020B0604020202020204" pitchFamily="34" charset="0"/>
              <a:buChar char="•"/>
            </a:pPr>
            <a:r>
              <a:rPr lang="en-US" dirty="0"/>
              <a:t>The P5 area recommendations for budgets is 11% of the current budget. At this moment, 11% increases in the budget look very unlikely. </a:t>
            </a:r>
          </a:p>
          <a:p>
            <a:pPr marL="285750" indent="-285750">
              <a:buFont typeface="Arial" panose="020B0604020202020204" pitchFamily="34" charset="0"/>
              <a:buChar char="•"/>
            </a:pPr>
            <a:r>
              <a:rPr lang="en-US" dirty="0"/>
              <a:t>Our analysis shows the recommended ASTAE funding can support a steady stream of 1 new project starting per year, so it looks quite appropriate.</a:t>
            </a:r>
          </a:p>
          <a:p>
            <a:pPr marL="285750" indent="-285750">
              <a:buFont typeface="Arial" panose="020B0604020202020204" pitchFamily="34" charset="0"/>
              <a:buChar char="•"/>
            </a:pPr>
            <a:r>
              <a:rPr lang="en-US" dirty="0"/>
              <a:t>The other recommendations have not been fully studied. </a:t>
            </a:r>
          </a:p>
          <a:p>
            <a:pPr marL="285750" indent="-285750">
              <a:buFont typeface="Arial" panose="020B0604020202020204" pitchFamily="34" charset="0"/>
              <a:buChar char="•"/>
            </a:pPr>
            <a:r>
              <a:rPr lang="en-US" dirty="0"/>
              <a:t>In order, to prevent strain on the core research budget and facility ops we will need to build up to these levels as current projects ramp down. </a:t>
            </a:r>
          </a:p>
          <a:p>
            <a:pPr marL="285750" indent="-285750">
              <a:buFont typeface="Arial" panose="020B0604020202020204" pitchFamily="34" charset="0"/>
              <a:buChar char="•"/>
            </a:pPr>
            <a:r>
              <a:rPr lang="en-US" dirty="0"/>
              <a:t>We need to emphasize that funding priorities will be towards execution of Recommendation #1.</a:t>
            </a:r>
          </a:p>
          <a:p>
            <a:endParaRPr lang="en-US" dirty="0"/>
          </a:p>
        </p:txBody>
      </p:sp>
    </p:spTree>
    <p:extLst>
      <p:ext uri="{BB962C8B-B14F-4D97-AF65-F5344CB8AC3E}">
        <p14:creationId xmlns:p14="http://schemas.microsoft.com/office/powerpoint/2010/main" val="2227762106"/>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103DD-EF2A-3981-AF20-F1EC7A5411CA}"/>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5F122D25-3F63-EA38-AF80-46E4CE5E4355}"/>
              </a:ext>
            </a:extLst>
          </p:cNvPr>
          <p:cNvSpPr>
            <a:spLocks noGrp="1"/>
          </p:cNvSpPr>
          <p:nvPr>
            <p:ph idx="1"/>
          </p:nvPr>
        </p:nvSpPr>
        <p:spPr>
          <a:xfrm>
            <a:off x="466165" y="978946"/>
            <a:ext cx="11317044" cy="4339802"/>
          </a:xfrm>
        </p:spPr>
        <p:txBody>
          <a:bodyPr>
            <a:normAutofit/>
          </a:bodyPr>
          <a:lstStyle/>
          <a:p>
            <a:pPr marL="0" indent="0">
              <a:buNone/>
            </a:pPr>
            <a:r>
              <a:rPr lang="en-US" sz="3200" dirty="0"/>
              <a:t>The 2023 P5 Report :</a:t>
            </a:r>
          </a:p>
          <a:p>
            <a:r>
              <a:rPr lang="en-US" sz="3200" dirty="0"/>
              <a:t>Provides a vision of an exciting path into the future for high energy/particle physics</a:t>
            </a:r>
          </a:p>
          <a:p>
            <a:pPr marL="0" indent="0">
              <a:buNone/>
            </a:pPr>
            <a:endParaRPr lang="en-US" sz="3200" dirty="0"/>
          </a:p>
          <a:p>
            <a:r>
              <a:rPr lang="en-US" sz="3200" dirty="0"/>
              <a:t>Provides us with actionable recommendations that will keep us on that path </a:t>
            </a:r>
          </a:p>
          <a:p>
            <a:endParaRPr lang="en-US" sz="3200" dirty="0"/>
          </a:p>
          <a:p>
            <a:r>
              <a:rPr lang="en-US" sz="3200" dirty="0"/>
              <a:t>The vision is long-term and will take long-term planning</a:t>
            </a:r>
          </a:p>
        </p:txBody>
      </p:sp>
      <p:sp>
        <p:nvSpPr>
          <p:cNvPr id="4" name="Slide Number Placeholder 3">
            <a:extLst>
              <a:ext uri="{FF2B5EF4-FFF2-40B4-BE49-F238E27FC236}">
                <a16:creationId xmlns:a16="http://schemas.microsoft.com/office/drawing/2014/main" id="{292856CB-E7BC-5F42-F1FC-AA24EC88FDA7}"/>
              </a:ext>
            </a:extLst>
          </p:cNvPr>
          <p:cNvSpPr>
            <a:spLocks noGrp="1"/>
          </p:cNvSpPr>
          <p:nvPr>
            <p:ph type="sldNum" sz="quarter" idx="4"/>
          </p:nvPr>
        </p:nvSpPr>
        <p:spPr/>
        <p:txBody>
          <a:bodyPr/>
          <a:lstStyle/>
          <a:p>
            <a:fld id="{835B6AD7-18B8-4C9C-AA70-ABD830A869AC}" type="slidenum">
              <a:rPr lang="en-US" smtClean="0"/>
              <a:t>28</a:t>
            </a:fld>
            <a:endParaRPr lang="en-US"/>
          </a:p>
        </p:txBody>
      </p:sp>
    </p:spTree>
    <p:extLst>
      <p:ext uri="{BB962C8B-B14F-4D97-AF65-F5344CB8AC3E}">
        <p14:creationId xmlns:p14="http://schemas.microsoft.com/office/powerpoint/2010/main" val="30843511"/>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012" y="422618"/>
            <a:ext cx="10607672" cy="556560"/>
          </a:xfrm>
        </p:spPr>
        <p:txBody>
          <a:bodyPr>
            <a:noAutofit/>
          </a:bodyPr>
          <a:lstStyle/>
          <a:p>
            <a:r>
              <a:rPr lang="en-US" sz="3600" dirty="0">
                <a:latin typeface="Verdana" panose="020B0604030504040204" pitchFamily="34" charset="0"/>
                <a:ea typeface="Verdana" panose="020B0604030504040204" pitchFamily="34" charset="0"/>
              </a:rPr>
              <a:t>P5 Area recommendations regarding small projects</a:t>
            </a:r>
          </a:p>
        </p:txBody>
      </p:sp>
      <p:sp>
        <p:nvSpPr>
          <p:cNvPr id="16" name="Footer Placeholder 15">
            <a:extLst>
              <a:ext uri="{FF2B5EF4-FFF2-40B4-BE49-F238E27FC236}">
                <a16:creationId xmlns:a16="http://schemas.microsoft.com/office/drawing/2014/main" id="{80D985FF-C059-B40C-B317-215570325929}"/>
              </a:ext>
            </a:extLst>
          </p:cNvPr>
          <p:cNvSpPr>
            <a:spLocks noGrp="1"/>
          </p:cNvSpPr>
          <p:nvPr>
            <p:ph type="ftr" sz="quarter" idx="11"/>
          </p:nvPr>
        </p:nvSpPr>
        <p:spPr>
          <a:xfrm>
            <a:off x="365448" y="6513508"/>
            <a:ext cx="4114800" cy="365125"/>
          </a:xfrm>
          <a:prstGeom prst="rect">
            <a:avLst/>
          </a:prstGeom>
        </p:spPr>
        <p:txBody>
          <a:bodyPr vert="horz" lIns="91440" tIns="45720" rIns="91440" bIns="45720" rtlCol="0" anchor="ctr"/>
          <a:lstStyle>
            <a:defPPr>
              <a:defRPr lang="en-US"/>
            </a:defPPr>
            <a:lvl1pPr marL="0" algn="l" defTabSz="914400" rtl="0" eaLnBrk="1" latinLnBrk="0" hangingPunct="1">
              <a:defRPr sz="1100" kern="1200">
                <a:solidFill>
                  <a:schemeClr val="accent6">
                    <a:lumMod val="20000"/>
                    <a:lumOff val="80000"/>
                  </a:schemeClr>
                </a:solidFill>
                <a:latin typeface="Arial Rounded MT Bold" panose="020F070403050403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ASTAE process 4.30.24</a:t>
            </a:r>
          </a:p>
        </p:txBody>
      </p:sp>
      <p:sp>
        <p:nvSpPr>
          <p:cNvPr id="17" name="Slide Number Placeholder 16">
            <a:extLst>
              <a:ext uri="{FF2B5EF4-FFF2-40B4-BE49-F238E27FC236}">
                <a16:creationId xmlns:a16="http://schemas.microsoft.com/office/drawing/2014/main" id="{B25134BB-9D13-3EE3-6D8A-45239A0718F4}"/>
              </a:ext>
            </a:extLst>
          </p:cNvPr>
          <p:cNvSpPr>
            <a:spLocks noGrp="1"/>
          </p:cNvSpPr>
          <p:nvPr>
            <p:ph type="sldNum" sz="quarter" idx="12"/>
          </p:nvPr>
        </p:nvSpPr>
        <p:spPr>
          <a:xfrm>
            <a:off x="9425850" y="649249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accent6">
                    <a:lumMod val="20000"/>
                    <a:lumOff val="80000"/>
                  </a:schemeClr>
                </a:solidFill>
                <a:latin typeface="Arial Rounded MT Bold" panose="020F070403050403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BED7E35-CF80-D24E-8FC1-B11BD33B142C}" type="slidenum">
              <a:rPr lang="en-US" smtClean="0"/>
              <a:pPr/>
              <a:t>29</a:t>
            </a:fld>
            <a:endParaRPr lang="en-US"/>
          </a:p>
        </p:txBody>
      </p:sp>
      <p:sp>
        <p:nvSpPr>
          <p:cNvPr id="6" name="Content Placeholder 2">
            <a:extLst>
              <a:ext uri="{FF2B5EF4-FFF2-40B4-BE49-F238E27FC236}">
                <a16:creationId xmlns:a16="http://schemas.microsoft.com/office/drawing/2014/main" id="{BEADEEBB-A87A-C8A4-5E6C-75854F4005FA}"/>
              </a:ext>
            </a:extLst>
          </p:cNvPr>
          <p:cNvSpPr>
            <a:spLocks noGrp="1"/>
          </p:cNvSpPr>
          <p:nvPr/>
        </p:nvSpPr>
        <p:spPr>
          <a:xfrm>
            <a:off x="122663" y="1235716"/>
            <a:ext cx="12046387" cy="527447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628650">
              <a:lnSpc>
                <a:spcPct val="107000"/>
              </a:lnSpc>
              <a:spcBef>
                <a:spcPts val="0"/>
              </a:spcBef>
              <a:spcAft>
                <a:spcPts val="800"/>
              </a:spcAf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Area Recommendation 2</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For the ASTAE program to be agile, we recommend a broad, predictable, and recurring (preferably annual) call for proposals. This ensures the flexibility to target emerging opportunities and fields. A program on the scale of $35 million per year in 2023 dollars is needed to ensure a healthy pipeline of projects.</a:t>
            </a:r>
          </a:p>
          <a:p>
            <a:pPr marL="457200" marR="628650">
              <a:lnSpc>
                <a:spcPct val="107000"/>
              </a:lnSpc>
              <a:spcBef>
                <a:spcPts val="0"/>
              </a:spcBef>
              <a:spcAft>
                <a:spcPts val="800"/>
              </a:spcAf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Area Recommendation 3</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To preserve the agility of the ASTAE program, project management requirements should be outlined for the portfolio and should be adjusted to be commensurate with the scale of the experiment.</a:t>
            </a:r>
          </a:p>
          <a:p>
            <a:pPr marL="457200" marR="628650">
              <a:lnSpc>
                <a:spcPct val="107000"/>
              </a:lnSpc>
              <a:spcBef>
                <a:spcPts val="0"/>
              </a:spcBef>
              <a:spcAft>
                <a:spcPts val="800"/>
              </a:spcAf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Area Recommendation 4</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A successful ASTAE experiment involves 3 phases: design, construction, and operations. A design phase proposal should precede a construction proposal, and construction proposals are considered from projects within the group that have successfully completed their design phase. </a:t>
            </a:r>
          </a:p>
          <a:p>
            <a:pPr marL="457200" marR="628650">
              <a:lnSpc>
                <a:spcPct val="107000"/>
              </a:lnSpc>
              <a:spcBef>
                <a:spcPts val="0"/>
              </a:spcBef>
              <a:spcAft>
                <a:spcPts val="800"/>
              </a:spcAf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Area Recommendation 5</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The DMNI projects that have successfully completed their design phase and are ready to be reviewed for construction, should form the first set of construction proposals for ASTAE. The corresponding design phase call would be open to proposals from all areas of particle physics. </a:t>
            </a:r>
          </a:p>
          <a:p>
            <a:pPr marL="457200" marR="628650">
              <a:lnSpc>
                <a:spcPct val="107000"/>
              </a:lnSpc>
              <a:spcBef>
                <a:spcPts val="0"/>
              </a:spcBef>
              <a:spcAft>
                <a:spcPts val="800"/>
              </a:spcAft>
            </a:pPr>
            <a:endParaRPr lang="en-US" sz="2000" kern="100" dirty="0">
              <a:latin typeface="Aptos" panose="020B0004020202020204" pitchFamily="34" charset="0"/>
              <a:ea typeface="Aptos" panose="020B0004020202020204" pitchFamily="34" charset="0"/>
              <a:cs typeface="Times New Roman" panose="02020603050405020304" pitchFamily="18" charset="0"/>
            </a:endParaRPr>
          </a:p>
          <a:p>
            <a:pPr marR="628650" indent="0">
              <a:lnSpc>
                <a:spcPct val="107000"/>
              </a:lnSpc>
              <a:spcBef>
                <a:spcPts val="0"/>
              </a:spcBef>
              <a:spcAft>
                <a:spcPts val="800"/>
              </a:spcAft>
              <a:buNone/>
            </a:pPr>
            <a:r>
              <a:rPr lang="en-US" sz="2000" kern="100" dirty="0">
                <a:effectLst/>
                <a:latin typeface="Aptos" panose="020B0004020202020204" pitchFamily="34" charset="0"/>
                <a:ea typeface="Aptos" panose="020B0004020202020204" pitchFamily="34" charset="0"/>
                <a:cs typeface="Times New Roman" panose="02020603050405020304" pitchFamily="18" charset="0"/>
                <a:sym typeface="Wingdings" panose="05000000000000000000" pitchFamily="2" charset="2"/>
              </a:rPr>
              <a:t> We have considered these recommendations and how to most effectively carry out an ASTAE program.</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0000"/>
              </a:lnSpc>
              <a:spcBef>
                <a:spcPts val="0"/>
              </a:spcBef>
              <a:buNone/>
            </a:pPr>
            <a:endParaRPr lang="en-US" sz="1800" dirty="0">
              <a:sym typeface="Wingdings" panose="05000000000000000000" pitchFamily="2" charset="2"/>
            </a:endParaRPr>
          </a:p>
        </p:txBody>
      </p:sp>
    </p:spTree>
    <p:extLst>
      <p:ext uri="{BB962C8B-B14F-4D97-AF65-F5344CB8AC3E}">
        <p14:creationId xmlns:p14="http://schemas.microsoft.com/office/powerpoint/2010/main" val="191820123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803C41-723F-3556-897D-F0C80B79B054}"/>
              </a:ext>
            </a:extLst>
          </p:cNvPr>
          <p:cNvSpPr>
            <a:spLocks noGrp="1"/>
          </p:cNvSpPr>
          <p:nvPr>
            <p:ph type="sldNum" sz="quarter" idx="4"/>
          </p:nvPr>
        </p:nvSpPr>
        <p:spPr/>
        <p:txBody>
          <a:bodyPr/>
          <a:lstStyle/>
          <a:p>
            <a:fld id="{835B6AD7-18B8-4C9C-AA70-ABD830A869AC}" type="slidenum">
              <a:rPr lang="en-US" smtClean="0"/>
              <a:t>3</a:t>
            </a:fld>
            <a:endParaRPr lang="en-US"/>
          </a:p>
        </p:txBody>
      </p:sp>
      <p:sp>
        <p:nvSpPr>
          <p:cNvPr id="7" name="Title 6">
            <a:extLst>
              <a:ext uri="{FF2B5EF4-FFF2-40B4-BE49-F238E27FC236}">
                <a16:creationId xmlns:a16="http://schemas.microsoft.com/office/drawing/2014/main" id="{52229898-87DF-4668-926B-BCE22B6E8A39}"/>
              </a:ext>
            </a:extLst>
          </p:cNvPr>
          <p:cNvSpPr>
            <a:spLocks noGrp="1"/>
          </p:cNvSpPr>
          <p:nvPr>
            <p:ph type="title" idx="4294967295" hasCustomPrompt="1"/>
          </p:nvPr>
        </p:nvSpPr>
        <p:spPr>
          <a:xfrm>
            <a:off x="0" y="29727"/>
            <a:ext cx="11317288" cy="801688"/>
          </a:xfrm>
        </p:spPr>
        <p:txBody>
          <a:bodyPr>
            <a:normAutofit/>
          </a:bodyPr>
          <a:lstStyle/>
          <a:p>
            <a:r>
              <a:rPr lang="en-US"/>
              <a:t>U.S. Particle Physics Strategic Planning Process</a:t>
            </a:r>
          </a:p>
        </p:txBody>
      </p:sp>
      <p:pic>
        <p:nvPicPr>
          <p:cNvPr id="3" name="Content Placeholder 6" descr="Icon&#10;&#10;Description automatically generated">
            <a:extLst>
              <a:ext uri="{FF2B5EF4-FFF2-40B4-BE49-F238E27FC236}">
                <a16:creationId xmlns:a16="http://schemas.microsoft.com/office/drawing/2014/main" id="{79874247-9998-88E8-AE0B-31C75D383C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78691" y="800884"/>
            <a:ext cx="1633599" cy="1033922"/>
          </a:xfrm>
          <a:prstGeom prst="rect">
            <a:avLst/>
          </a:prstGeom>
        </p:spPr>
      </p:pic>
      <p:pic>
        <p:nvPicPr>
          <p:cNvPr id="6" name="Picture 2" descr="Image result for p5 logo physics">
            <a:extLst>
              <a:ext uri="{FF2B5EF4-FFF2-40B4-BE49-F238E27FC236}">
                <a16:creationId xmlns:a16="http://schemas.microsoft.com/office/drawing/2014/main" id="{57FD73D5-979E-28B5-9BA3-BBC4C941EE1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944846" y="919244"/>
            <a:ext cx="1633599" cy="91934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P5">
            <a:extLst>
              <a:ext uri="{FF2B5EF4-FFF2-40B4-BE49-F238E27FC236}">
                <a16:creationId xmlns:a16="http://schemas.microsoft.com/office/drawing/2014/main" id="{3F50D41E-F596-567B-2BAC-E8EEEEC1CC13}"/>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447370" y="888145"/>
            <a:ext cx="1306408" cy="804896"/>
          </a:xfrm>
          <a:prstGeom prst="rect">
            <a:avLst/>
          </a:prstGeom>
          <a:noFill/>
          <a:extLst>
            <a:ext uri="{909E8E84-426E-40DD-AFC4-6F175D3DCCD1}">
              <a14:hiddenFill xmlns:a14="http://schemas.microsoft.com/office/drawing/2010/main">
                <a:solidFill>
                  <a:srgbClr val="FFFFFF"/>
                </a:solidFill>
              </a14:hiddenFill>
            </a:ext>
          </a:extLst>
        </p:spPr>
      </p:pic>
      <p:sp>
        <p:nvSpPr>
          <p:cNvPr id="10" name="Arrow: Right 9">
            <a:extLst>
              <a:ext uri="{FF2B5EF4-FFF2-40B4-BE49-F238E27FC236}">
                <a16:creationId xmlns:a16="http://schemas.microsoft.com/office/drawing/2014/main" id="{1164F487-9FFC-811B-DB95-89B17865280D}"/>
              </a:ext>
            </a:extLst>
          </p:cNvPr>
          <p:cNvSpPr/>
          <p:nvPr/>
        </p:nvSpPr>
        <p:spPr>
          <a:xfrm>
            <a:off x="2831358" y="1040631"/>
            <a:ext cx="978408" cy="6138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2014</a:t>
            </a:r>
          </a:p>
        </p:txBody>
      </p:sp>
      <p:sp>
        <p:nvSpPr>
          <p:cNvPr id="12" name="Arrow: Right 11">
            <a:extLst>
              <a:ext uri="{FF2B5EF4-FFF2-40B4-BE49-F238E27FC236}">
                <a16:creationId xmlns:a16="http://schemas.microsoft.com/office/drawing/2014/main" id="{4F6E7E08-38D4-04E2-7A24-0C6CDCF7D4AD}"/>
              </a:ext>
            </a:extLst>
          </p:cNvPr>
          <p:cNvSpPr/>
          <p:nvPr/>
        </p:nvSpPr>
        <p:spPr>
          <a:xfrm>
            <a:off x="8888858" y="1021272"/>
            <a:ext cx="978408" cy="6138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2023</a:t>
            </a:r>
          </a:p>
        </p:txBody>
      </p:sp>
      <p:grpSp>
        <p:nvGrpSpPr>
          <p:cNvPr id="4" name="Group 3">
            <a:extLst>
              <a:ext uri="{FF2B5EF4-FFF2-40B4-BE49-F238E27FC236}">
                <a16:creationId xmlns:a16="http://schemas.microsoft.com/office/drawing/2014/main" id="{54C8CC6D-2C38-82A0-2F4D-58F4420928B9}"/>
              </a:ext>
            </a:extLst>
          </p:cNvPr>
          <p:cNvGrpSpPr/>
          <p:nvPr/>
        </p:nvGrpSpPr>
        <p:grpSpPr>
          <a:xfrm>
            <a:off x="9656964" y="2066215"/>
            <a:ext cx="2479807" cy="3107517"/>
            <a:chOff x="3429000" y="0"/>
            <a:chExt cx="5329238" cy="6858000"/>
          </a:xfrm>
        </p:grpSpPr>
        <p:pic>
          <p:nvPicPr>
            <p:cNvPr id="8" name="Picture 7">
              <a:extLst>
                <a:ext uri="{FF2B5EF4-FFF2-40B4-BE49-F238E27FC236}">
                  <a16:creationId xmlns:a16="http://schemas.microsoft.com/office/drawing/2014/main" id="{32A11F58-C261-D4ED-6962-B57C52E30CB7}"/>
                </a:ext>
              </a:extLst>
            </p:cNvPr>
            <p:cNvPicPr>
              <a:picLocks noChangeAspect="1"/>
            </p:cNvPicPr>
            <p:nvPr/>
          </p:nvPicPr>
          <p:blipFill>
            <a:blip r:embed="rId6"/>
            <a:stretch>
              <a:fillRect/>
            </a:stretch>
          </p:blipFill>
          <p:spPr>
            <a:xfrm>
              <a:off x="3446318" y="0"/>
              <a:ext cx="5299364" cy="6858000"/>
            </a:xfrm>
            <a:prstGeom prst="rect">
              <a:avLst/>
            </a:prstGeom>
          </p:spPr>
        </p:pic>
        <p:sp>
          <p:nvSpPr>
            <p:cNvPr id="11" name="Rectangle 10">
              <a:extLst>
                <a:ext uri="{FF2B5EF4-FFF2-40B4-BE49-F238E27FC236}">
                  <a16:creationId xmlns:a16="http://schemas.microsoft.com/office/drawing/2014/main" id="{D9D2ECEC-F132-F293-94AE-4D615B42A262}"/>
                </a:ext>
              </a:extLst>
            </p:cNvPr>
            <p:cNvSpPr/>
            <p:nvPr/>
          </p:nvSpPr>
          <p:spPr>
            <a:xfrm>
              <a:off x="3429000" y="0"/>
              <a:ext cx="5329238" cy="685800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B49FD3A9-11BF-F738-1AD5-7AB1F0E28416}"/>
              </a:ext>
            </a:extLst>
          </p:cNvPr>
          <p:cNvGrpSpPr/>
          <p:nvPr/>
        </p:nvGrpSpPr>
        <p:grpSpPr>
          <a:xfrm>
            <a:off x="4398134" y="2096581"/>
            <a:ext cx="2501121" cy="3214980"/>
            <a:chOff x="543141" y="1785257"/>
            <a:chExt cx="2619927" cy="3390493"/>
          </a:xfrm>
        </p:grpSpPr>
        <p:graphicFrame>
          <p:nvGraphicFramePr>
            <p:cNvPr id="14" name="Object 13">
              <a:extLst>
                <a:ext uri="{FF2B5EF4-FFF2-40B4-BE49-F238E27FC236}">
                  <a16:creationId xmlns:a16="http://schemas.microsoft.com/office/drawing/2014/main" id="{185E06D1-41AF-85B0-F215-B5067DE7427D}"/>
                </a:ext>
              </a:extLst>
            </p:cNvPr>
            <p:cNvGraphicFramePr>
              <a:graphicFrameLocks noChangeAspect="1"/>
            </p:cNvGraphicFramePr>
            <p:nvPr/>
          </p:nvGraphicFramePr>
          <p:xfrm>
            <a:off x="543141" y="1785257"/>
            <a:ext cx="2619927" cy="3390493"/>
          </p:xfrm>
          <a:graphic>
            <a:graphicData uri="http://schemas.openxmlformats.org/presentationml/2006/ole">
              <mc:AlternateContent xmlns:mc="http://schemas.openxmlformats.org/markup-compatibility/2006">
                <mc:Choice xmlns:v="urn:schemas-microsoft-com:vml" Requires="v">
                  <p:oleObj name="Acrobat Document" r:id="rId7" imgW="3886052" imgH="5029200" progId="Acrobat.Document.2017">
                    <p:embed/>
                  </p:oleObj>
                </mc:Choice>
                <mc:Fallback>
                  <p:oleObj name="Acrobat Document" r:id="rId7" imgW="3886052" imgH="5029200" progId="Acrobat.Document.2017">
                    <p:embed/>
                    <p:pic>
                      <p:nvPicPr>
                        <p:cNvPr id="14" name="Object 13">
                          <a:extLst>
                            <a:ext uri="{FF2B5EF4-FFF2-40B4-BE49-F238E27FC236}">
                              <a16:creationId xmlns:a16="http://schemas.microsoft.com/office/drawing/2014/main" id="{185E06D1-41AF-85B0-F215-B5067DE7427D}"/>
                            </a:ext>
                          </a:extLst>
                        </p:cNvPr>
                        <p:cNvPicPr/>
                        <p:nvPr/>
                      </p:nvPicPr>
                      <p:blipFill>
                        <a:blip r:embed="rId8"/>
                        <a:stretch>
                          <a:fillRect/>
                        </a:stretch>
                      </p:blipFill>
                      <p:spPr>
                        <a:xfrm>
                          <a:off x="543141" y="1785257"/>
                          <a:ext cx="2619927" cy="3390493"/>
                        </a:xfrm>
                        <a:prstGeom prst="rect">
                          <a:avLst/>
                        </a:prstGeom>
                      </p:spPr>
                    </p:pic>
                  </p:oleObj>
                </mc:Fallback>
              </mc:AlternateContent>
            </a:graphicData>
          </a:graphic>
        </p:graphicFrame>
        <p:sp>
          <p:nvSpPr>
            <p:cNvPr id="18" name="Rectangle 17">
              <a:extLst>
                <a:ext uri="{FF2B5EF4-FFF2-40B4-BE49-F238E27FC236}">
                  <a16:creationId xmlns:a16="http://schemas.microsoft.com/office/drawing/2014/main" id="{0D78648E-1429-9BD1-C12C-1F020A3352C9}"/>
                </a:ext>
              </a:extLst>
            </p:cNvPr>
            <p:cNvSpPr/>
            <p:nvPr/>
          </p:nvSpPr>
          <p:spPr>
            <a:xfrm>
              <a:off x="685800" y="1785257"/>
              <a:ext cx="2426504" cy="31786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DRAFT_P5_Mark_4x5_wTitle_3C_101823.jpg" descr="DRAFT_P5_Mark_4x5_wTitle_3C_101823.jpg">
            <a:extLst>
              <a:ext uri="{FF2B5EF4-FFF2-40B4-BE49-F238E27FC236}">
                <a16:creationId xmlns:a16="http://schemas.microsoft.com/office/drawing/2014/main" id="{AC5759B0-6E6A-BB56-D6C0-26DA12C32C69}"/>
              </a:ext>
            </a:extLst>
          </p:cNvPr>
          <p:cNvPicPr>
            <a:picLocks noChangeAspect="1"/>
          </p:cNvPicPr>
          <p:nvPr/>
        </p:nvPicPr>
        <p:blipFill>
          <a:blip r:embed="rId9"/>
          <a:srcRect l="11001" t="18541" r="14488" b="18541"/>
          <a:stretch>
            <a:fillRect/>
          </a:stretch>
        </p:blipFill>
        <p:spPr>
          <a:xfrm>
            <a:off x="9900269" y="1002307"/>
            <a:ext cx="1633599" cy="689705"/>
          </a:xfrm>
          <a:prstGeom prst="rect">
            <a:avLst/>
          </a:prstGeom>
          <a:ln w="12700">
            <a:miter lim="400000"/>
          </a:ln>
        </p:spPr>
      </p:pic>
      <p:pic>
        <p:nvPicPr>
          <p:cNvPr id="15" name="Picture 14">
            <a:extLst>
              <a:ext uri="{FF2B5EF4-FFF2-40B4-BE49-F238E27FC236}">
                <a16:creationId xmlns:a16="http://schemas.microsoft.com/office/drawing/2014/main" id="{EE7A9A20-E879-6905-AE55-5D81055BFD99}"/>
              </a:ext>
            </a:extLst>
          </p:cNvPr>
          <p:cNvPicPr>
            <a:picLocks noChangeAspect="1"/>
          </p:cNvPicPr>
          <p:nvPr/>
        </p:nvPicPr>
        <p:blipFill>
          <a:blip r:embed="rId10"/>
          <a:stretch>
            <a:fillRect/>
          </a:stretch>
        </p:blipFill>
        <p:spPr>
          <a:xfrm>
            <a:off x="25052" y="2083518"/>
            <a:ext cx="2222791" cy="3014083"/>
          </a:xfrm>
          <a:prstGeom prst="rect">
            <a:avLst/>
          </a:prstGeom>
        </p:spPr>
      </p:pic>
      <p:pic>
        <p:nvPicPr>
          <p:cNvPr id="17" name="Picture 16" descr="A poster for a conference&#10;&#10;Description automatically generated">
            <a:extLst>
              <a:ext uri="{FF2B5EF4-FFF2-40B4-BE49-F238E27FC236}">
                <a16:creationId xmlns:a16="http://schemas.microsoft.com/office/drawing/2014/main" id="{62A97A58-03BE-52F6-A8E0-5685E58F67C5}"/>
              </a:ext>
            </a:extLst>
          </p:cNvPr>
          <p:cNvPicPr>
            <a:picLocks noChangeAspect="1"/>
          </p:cNvPicPr>
          <p:nvPr/>
        </p:nvPicPr>
        <p:blipFill>
          <a:blip r:embed="rId11"/>
          <a:stretch>
            <a:fillRect/>
          </a:stretch>
        </p:blipFill>
        <p:spPr>
          <a:xfrm>
            <a:off x="2275560" y="2083518"/>
            <a:ext cx="2231047" cy="2974731"/>
          </a:xfrm>
          <a:prstGeom prst="rect">
            <a:avLst/>
          </a:prstGeom>
        </p:spPr>
      </p:pic>
      <p:sp>
        <p:nvSpPr>
          <p:cNvPr id="20" name="Arrow: Right 19">
            <a:extLst>
              <a:ext uri="{FF2B5EF4-FFF2-40B4-BE49-F238E27FC236}">
                <a16:creationId xmlns:a16="http://schemas.microsoft.com/office/drawing/2014/main" id="{D435157B-6EF7-66A9-087E-FF67B589D1A4}"/>
              </a:ext>
            </a:extLst>
          </p:cNvPr>
          <p:cNvSpPr/>
          <p:nvPr/>
        </p:nvSpPr>
        <p:spPr>
          <a:xfrm>
            <a:off x="645823" y="1028288"/>
            <a:ext cx="978408" cy="6138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2008</a:t>
            </a:r>
          </a:p>
        </p:txBody>
      </p:sp>
      <p:pic>
        <p:nvPicPr>
          <p:cNvPr id="21" name="Picture 20">
            <a:extLst>
              <a:ext uri="{FF2B5EF4-FFF2-40B4-BE49-F238E27FC236}">
                <a16:creationId xmlns:a16="http://schemas.microsoft.com/office/drawing/2014/main" id="{B7C2AC2B-16BA-A32F-A676-9842AA230BB4}"/>
              </a:ext>
            </a:extLst>
          </p:cNvPr>
          <p:cNvPicPr>
            <a:picLocks noChangeAspect="1"/>
          </p:cNvPicPr>
          <p:nvPr/>
        </p:nvPicPr>
        <p:blipFill>
          <a:blip r:embed="rId12"/>
          <a:stretch>
            <a:fillRect/>
          </a:stretch>
        </p:blipFill>
        <p:spPr>
          <a:xfrm>
            <a:off x="1809338" y="897309"/>
            <a:ext cx="833402" cy="1093840"/>
          </a:xfrm>
          <a:prstGeom prst="rect">
            <a:avLst/>
          </a:prstGeom>
        </p:spPr>
      </p:pic>
      <p:grpSp>
        <p:nvGrpSpPr>
          <p:cNvPr id="25" name="Group 24">
            <a:extLst>
              <a:ext uri="{FF2B5EF4-FFF2-40B4-BE49-F238E27FC236}">
                <a16:creationId xmlns:a16="http://schemas.microsoft.com/office/drawing/2014/main" id="{5CBE43DC-FF38-561D-54DC-71B5839E20B4}"/>
              </a:ext>
            </a:extLst>
          </p:cNvPr>
          <p:cNvGrpSpPr/>
          <p:nvPr/>
        </p:nvGrpSpPr>
        <p:grpSpPr>
          <a:xfrm>
            <a:off x="2264566" y="2906551"/>
            <a:ext cx="2265729" cy="3214980"/>
            <a:chOff x="2279737" y="701458"/>
            <a:chExt cx="4722312" cy="6156542"/>
          </a:xfrm>
        </p:grpSpPr>
        <p:sp>
          <p:nvSpPr>
            <p:cNvPr id="26" name="Rectangle 25">
              <a:extLst>
                <a:ext uri="{FF2B5EF4-FFF2-40B4-BE49-F238E27FC236}">
                  <a16:creationId xmlns:a16="http://schemas.microsoft.com/office/drawing/2014/main" id="{74C7521E-D7EF-062C-3515-9DB6BFA305B7}"/>
                </a:ext>
              </a:extLst>
            </p:cNvPr>
            <p:cNvSpPr/>
            <p:nvPr/>
          </p:nvSpPr>
          <p:spPr>
            <a:xfrm>
              <a:off x="2279737" y="701458"/>
              <a:ext cx="4722312" cy="61565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E4CB1670-B6F5-D17D-881B-4C4356304F24}"/>
                </a:ext>
              </a:extLst>
            </p:cNvPr>
            <p:cNvGrpSpPr/>
            <p:nvPr/>
          </p:nvGrpSpPr>
          <p:grpSpPr>
            <a:xfrm>
              <a:off x="2286953" y="701458"/>
              <a:ext cx="4702570" cy="6156542"/>
              <a:chOff x="2286953" y="701458"/>
              <a:chExt cx="4702570" cy="6156542"/>
            </a:xfrm>
          </p:grpSpPr>
          <p:pic>
            <p:nvPicPr>
              <p:cNvPr id="28" name="Picture 27">
                <a:extLst>
                  <a:ext uri="{FF2B5EF4-FFF2-40B4-BE49-F238E27FC236}">
                    <a16:creationId xmlns:a16="http://schemas.microsoft.com/office/drawing/2014/main" id="{D41A3CC6-75AF-E42C-410C-D378E27DEE5F}"/>
                  </a:ext>
                </a:extLst>
              </p:cNvPr>
              <p:cNvPicPr>
                <a:picLocks noChangeAspect="1"/>
              </p:cNvPicPr>
              <p:nvPr/>
            </p:nvPicPr>
            <p:blipFill>
              <a:blip r:embed="rId13"/>
              <a:stretch>
                <a:fillRect/>
              </a:stretch>
            </p:blipFill>
            <p:spPr>
              <a:xfrm>
                <a:off x="2286953" y="726379"/>
                <a:ext cx="4674680" cy="6131621"/>
              </a:xfrm>
              <a:prstGeom prst="rect">
                <a:avLst/>
              </a:prstGeom>
            </p:spPr>
          </p:pic>
          <p:sp>
            <p:nvSpPr>
              <p:cNvPr id="29" name="Rectangle 28">
                <a:extLst>
                  <a:ext uri="{FF2B5EF4-FFF2-40B4-BE49-F238E27FC236}">
                    <a16:creationId xmlns:a16="http://schemas.microsoft.com/office/drawing/2014/main" id="{55F56AB8-B7EE-9FE0-AEC6-16D477705F2B}"/>
                  </a:ext>
                </a:extLst>
              </p:cNvPr>
              <p:cNvSpPr/>
              <p:nvPr/>
            </p:nvSpPr>
            <p:spPr>
              <a:xfrm>
                <a:off x="2292263" y="701458"/>
                <a:ext cx="4697260" cy="6156542"/>
              </a:xfrm>
              <a:prstGeom prst="rect">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30" name="Picture 29" descr="A blue and white poster with a tower and mountains&#10;&#10;Description automatically generated">
            <a:extLst>
              <a:ext uri="{FF2B5EF4-FFF2-40B4-BE49-F238E27FC236}">
                <a16:creationId xmlns:a16="http://schemas.microsoft.com/office/drawing/2014/main" id="{12669684-8091-2C62-ED9D-E239A5C955D4}"/>
              </a:ext>
            </a:extLst>
          </p:cNvPr>
          <p:cNvPicPr>
            <a:picLocks noChangeAspect="1"/>
          </p:cNvPicPr>
          <p:nvPr/>
        </p:nvPicPr>
        <p:blipFill>
          <a:blip r:embed="rId14"/>
          <a:stretch>
            <a:fillRect/>
          </a:stretch>
        </p:blipFill>
        <p:spPr>
          <a:xfrm>
            <a:off x="6988360" y="2083518"/>
            <a:ext cx="2501121" cy="3201966"/>
          </a:xfrm>
          <a:prstGeom prst="rect">
            <a:avLst/>
          </a:prstGeom>
        </p:spPr>
      </p:pic>
      <p:pic>
        <p:nvPicPr>
          <p:cNvPr id="16" name="object 2">
            <a:extLst>
              <a:ext uri="{FF2B5EF4-FFF2-40B4-BE49-F238E27FC236}">
                <a16:creationId xmlns:a16="http://schemas.microsoft.com/office/drawing/2014/main" id="{2ADCE3C8-6A75-4D88-FB50-59A9E253530F}"/>
              </a:ext>
            </a:extLst>
          </p:cNvPr>
          <p:cNvPicPr/>
          <p:nvPr/>
        </p:nvPicPr>
        <p:blipFill>
          <a:blip r:embed="rId15"/>
          <a:stretch>
            <a:fillRect/>
          </a:stretch>
        </p:blipFill>
        <p:spPr>
          <a:xfrm>
            <a:off x="6907313" y="2769004"/>
            <a:ext cx="2591312" cy="3476755"/>
          </a:xfrm>
          <a:prstGeom prst="rect">
            <a:avLst/>
          </a:prstGeom>
        </p:spPr>
      </p:pic>
    </p:spTree>
    <p:extLst>
      <p:ext uri="{BB962C8B-B14F-4D97-AF65-F5344CB8AC3E}">
        <p14:creationId xmlns:p14="http://schemas.microsoft.com/office/powerpoint/2010/main" val="29360360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creenshot 2023-12-14 at 9.58.55 PM.png" descr="Screenshot 2023-12-14 at 9.58.55 PM.png">
            <a:extLst>
              <a:ext uri="{FF2B5EF4-FFF2-40B4-BE49-F238E27FC236}">
                <a16:creationId xmlns:a16="http://schemas.microsoft.com/office/drawing/2014/main" id="{17DF7364-72DC-E1DD-4382-BF50752A705C}"/>
              </a:ext>
            </a:extLst>
          </p:cNvPr>
          <p:cNvPicPr>
            <a:picLocks noChangeAspect="1"/>
          </p:cNvPicPr>
          <p:nvPr/>
        </p:nvPicPr>
        <p:blipFill>
          <a:blip r:embed="rId2"/>
          <a:stretch>
            <a:fillRect/>
          </a:stretch>
        </p:blipFill>
        <p:spPr>
          <a:xfrm>
            <a:off x="993707" y="792760"/>
            <a:ext cx="10005646" cy="5272480"/>
          </a:xfrm>
          <a:prstGeom prst="rect">
            <a:avLst/>
          </a:prstGeom>
          <a:ln w="12700">
            <a:miter lim="400000"/>
          </a:ln>
        </p:spPr>
      </p:pic>
      <p:sp>
        <p:nvSpPr>
          <p:cNvPr id="3" name="Title 2">
            <a:extLst>
              <a:ext uri="{FF2B5EF4-FFF2-40B4-BE49-F238E27FC236}">
                <a16:creationId xmlns:a16="http://schemas.microsoft.com/office/drawing/2014/main" id="{A6A4AED0-BE26-119D-CAB1-A930B517233A}"/>
              </a:ext>
            </a:extLst>
          </p:cNvPr>
          <p:cNvSpPr>
            <a:spLocks noGrp="1"/>
          </p:cNvSpPr>
          <p:nvPr>
            <p:ph type="title" hasCustomPrompt="1"/>
          </p:nvPr>
        </p:nvSpPr>
        <p:spPr>
          <a:xfrm>
            <a:off x="838200" y="1"/>
            <a:ext cx="10515600" cy="817418"/>
          </a:xfrm>
        </p:spPr>
        <p:txBody>
          <a:bodyPr/>
          <a:lstStyle/>
          <a:p>
            <a:pPr algn="ctr"/>
            <a:r>
              <a:rPr lang="en-US"/>
              <a:t>P5 2023 Science Drivers</a:t>
            </a:r>
          </a:p>
        </p:txBody>
      </p:sp>
      <p:sp>
        <p:nvSpPr>
          <p:cNvPr id="4" name="Slide Number Placeholder 5"/>
          <p:cNvSpPr>
            <a:spLocks noGrp="1"/>
          </p:cNvSpPr>
          <p:nvPr>
            <p:ph type="sldNum" sz="quarter" idx="4"/>
          </p:nvPr>
        </p:nvSpPr>
        <p:spPr/>
        <p:txBody>
          <a:bodyPr vert="horz" lIns="91440" tIns="45720" rIns="91440" bIns="45720" rtlCol="0" anchor="ctr"/>
          <a:lstStyle>
            <a:lvl1pPr algn="ctr">
              <a:defRPr sz="1400">
                <a:solidFill>
                  <a:schemeClr val="bg1"/>
                </a:solidFill>
                <a:latin typeface="AvenirNext LT Pro Regular" panose="020B0504020202020204" pitchFamily="34" charset="0"/>
              </a:defRPr>
            </a:lvl1pPr>
          </a:lstStyle>
          <a:p>
            <a:fld id="{5C9ABF4F-15BF-48FD-83FC-7B43984892FA}" type="slidenum">
              <a:rPr lang="en-US" smtClean="0"/>
              <a:t>4</a:t>
            </a:fld>
            <a:endParaRPr lang="en-US"/>
          </a:p>
        </p:txBody>
      </p:sp>
    </p:spTree>
    <p:extLst>
      <p:ext uri="{BB962C8B-B14F-4D97-AF65-F5344CB8AC3E}">
        <p14:creationId xmlns:p14="http://schemas.microsoft.com/office/powerpoint/2010/main" val="303906634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29C21B2-F728-0E19-1C11-F5D23EADA9FE}"/>
              </a:ext>
            </a:extLst>
          </p:cNvPr>
          <p:cNvGrpSpPr/>
          <p:nvPr/>
        </p:nvGrpSpPr>
        <p:grpSpPr>
          <a:xfrm>
            <a:off x="7999066" y="2124217"/>
            <a:ext cx="1675374" cy="1385407"/>
            <a:chOff x="4181856" y="1319276"/>
            <a:chExt cx="3113606" cy="2893060"/>
          </a:xfrm>
        </p:grpSpPr>
        <p:pic>
          <p:nvPicPr>
            <p:cNvPr id="5" name="Picture 4">
              <a:extLst>
                <a:ext uri="{FF2B5EF4-FFF2-40B4-BE49-F238E27FC236}">
                  <a16:creationId xmlns:a16="http://schemas.microsoft.com/office/drawing/2014/main" id="{44E5BB02-0D0A-D6F1-58FF-53AE171180B1}"/>
                </a:ext>
              </a:extLst>
            </p:cNvPr>
            <p:cNvPicPr>
              <a:picLocks noChangeAspect="1"/>
            </p:cNvPicPr>
            <p:nvPr/>
          </p:nvPicPr>
          <p:blipFill>
            <a:blip r:embed="rId2"/>
            <a:stretch>
              <a:fillRect/>
            </a:stretch>
          </p:blipFill>
          <p:spPr>
            <a:xfrm>
              <a:off x="4257330" y="1319276"/>
              <a:ext cx="3038131" cy="1383030"/>
            </a:xfrm>
            <a:prstGeom prst="rect">
              <a:avLst/>
            </a:prstGeom>
          </p:spPr>
        </p:pic>
        <p:pic>
          <p:nvPicPr>
            <p:cNvPr id="6" name="Picture 5">
              <a:extLst>
                <a:ext uri="{FF2B5EF4-FFF2-40B4-BE49-F238E27FC236}">
                  <a16:creationId xmlns:a16="http://schemas.microsoft.com/office/drawing/2014/main" id="{8FCF0C58-750E-EDAF-7FBD-AE95CC9F33B7}"/>
                </a:ext>
              </a:extLst>
            </p:cNvPr>
            <p:cNvPicPr>
              <a:picLocks noChangeAspect="1"/>
            </p:cNvPicPr>
            <p:nvPr/>
          </p:nvPicPr>
          <p:blipFill>
            <a:blip r:embed="rId2"/>
            <a:stretch>
              <a:fillRect/>
            </a:stretch>
          </p:blipFill>
          <p:spPr>
            <a:xfrm>
              <a:off x="4257331" y="2765806"/>
              <a:ext cx="3038131" cy="1383030"/>
            </a:xfrm>
            <a:prstGeom prst="rect">
              <a:avLst/>
            </a:prstGeom>
          </p:spPr>
        </p:pic>
        <p:sp>
          <p:nvSpPr>
            <p:cNvPr id="7" name="Rectangle 6">
              <a:extLst>
                <a:ext uri="{FF2B5EF4-FFF2-40B4-BE49-F238E27FC236}">
                  <a16:creationId xmlns:a16="http://schemas.microsoft.com/office/drawing/2014/main" id="{431C3130-BED9-2366-B0D6-490F708D62EA}"/>
                </a:ext>
              </a:extLst>
            </p:cNvPr>
            <p:cNvSpPr/>
            <p:nvPr/>
          </p:nvSpPr>
          <p:spPr>
            <a:xfrm>
              <a:off x="4218432" y="1319276"/>
              <a:ext cx="3077029" cy="6915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7146767-DBE5-FA74-A632-2DA76B8A0BE1}"/>
                </a:ext>
              </a:extLst>
            </p:cNvPr>
            <p:cNvSpPr/>
            <p:nvPr/>
          </p:nvSpPr>
          <p:spPr>
            <a:xfrm>
              <a:off x="4181856" y="3520821"/>
              <a:ext cx="3077029" cy="6915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02FD2E66-5E20-9D95-AA97-A755DD37FE78}"/>
              </a:ext>
            </a:extLst>
          </p:cNvPr>
          <p:cNvSpPr>
            <a:spLocks noGrp="1"/>
          </p:cNvSpPr>
          <p:nvPr>
            <p:ph type="title"/>
          </p:nvPr>
        </p:nvSpPr>
        <p:spPr>
          <a:xfrm>
            <a:off x="437478" y="326873"/>
            <a:ext cx="11317044" cy="603634"/>
          </a:xfrm>
        </p:spPr>
        <p:txBody>
          <a:bodyPr>
            <a:normAutofit fontScale="90000"/>
          </a:bodyPr>
          <a:lstStyle/>
          <a:p>
            <a:r>
              <a:rPr lang="en-US" dirty="0"/>
              <a:t>Evolution of the key questions in particle physics</a:t>
            </a:r>
          </a:p>
        </p:txBody>
      </p:sp>
      <p:sp>
        <p:nvSpPr>
          <p:cNvPr id="3" name="Slide Number Placeholder 2">
            <a:extLst>
              <a:ext uri="{FF2B5EF4-FFF2-40B4-BE49-F238E27FC236}">
                <a16:creationId xmlns:a16="http://schemas.microsoft.com/office/drawing/2014/main" id="{B4E5BE1D-7EB2-F063-6DDE-CDEA9AC9444F}"/>
              </a:ext>
            </a:extLst>
          </p:cNvPr>
          <p:cNvSpPr>
            <a:spLocks noGrp="1"/>
          </p:cNvSpPr>
          <p:nvPr>
            <p:ph type="sldNum" sz="quarter" idx="4"/>
          </p:nvPr>
        </p:nvSpPr>
        <p:spPr/>
        <p:txBody>
          <a:bodyPr/>
          <a:lstStyle/>
          <a:p>
            <a:fld id="{835B6AD7-18B8-4C9C-AA70-ABD830A869AC}" type="slidenum">
              <a:rPr lang="en-US" smtClean="0"/>
              <a:t>5</a:t>
            </a:fld>
            <a:endParaRPr lang="en-US"/>
          </a:p>
        </p:txBody>
      </p:sp>
      <p:pic>
        <p:nvPicPr>
          <p:cNvPr id="69" name="Picture 2" descr="Frontiers Table">
            <a:extLst>
              <a:ext uri="{FF2B5EF4-FFF2-40B4-BE49-F238E27FC236}">
                <a16:creationId xmlns:a16="http://schemas.microsoft.com/office/drawing/2014/main" id="{35F3BB0B-F0D8-F920-30C9-1FCB999C80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6165" y="1494791"/>
            <a:ext cx="4117621" cy="3197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TextBox 69">
            <a:extLst>
              <a:ext uri="{FF2B5EF4-FFF2-40B4-BE49-F238E27FC236}">
                <a16:creationId xmlns:a16="http://schemas.microsoft.com/office/drawing/2014/main" id="{3919FAED-F8A1-0612-12FB-C39744A06499}"/>
              </a:ext>
            </a:extLst>
          </p:cNvPr>
          <p:cNvSpPr txBox="1"/>
          <p:nvPr/>
        </p:nvSpPr>
        <p:spPr>
          <a:xfrm>
            <a:off x="4229248" y="1133377"/>
            <a:ext cx="2377574" cy="369332"/>
          </a:xfrm>
          <a:prstGeom prst="rect">
            <a:avLst/>
          </a:prstGeom>
          <a:noFill/>
        </p:spPr>
        <p:txBody>
          <a:bodyPr wrap="none" rtlCol="0">
            <a:spAutoFit/>
          </a:bodyPr>
          <a:lstStyle/>
          <a:p>
            <a:r>
              <a:rPr lang="en-US" dirty="0"/>
              <a:t>2014 Science Drivers</a:t>
            </a:r>
          </a:p>
        </p:txBody>
      </p:sp>
      <p:sp>
        <p:nvSpPr>
          <p:cNvPr id="71" name="TextBox 70">
            <a:extLst>
              <a:ext uri="{FF2B5EF4-FFF2-40B4-BE49-F238E27FC236}">
                <a16:creationId xmlns:a16="http://schemas.microsoft.com/office/drawing/2014/main" id="{05D0D007-4B82-5718-0CA9-18462C7C8D8F}"/>
              </a:ext>
            </a:extLst>
          </p:cNvPr>
          <p:cNvSpPr txBox="1"/>
          <p:nvPr/>
        </p:nvSpPr>
        <p:spPr>
          <a:xfrm>
            <a:off x="8458601" y="1103711"/>
            <a:ext cx="2377574" cy="369332"/>
          </a:xfrm>
          <a:prstGeom prst="rect">
            <a:avLst/>
          </a:prstGeom>
          <a:noFill/>
        </p:spPr>
        <p:txBody>
          <a:bodyPr wrap="none" rtlCol="0">
            <a:spAutoFit/>
          </a:bodyPr>
          <a:lstStyle/>
          <a:p>
            <a:r>
              <a:rPr lang="en-US" dirty="0"/>
              <a:t>2023 Science Drivers</a:t>
            </a:r>
          </a:p>
        </p:txBody>
      </p:sp>
      <p:pic>
        <p:nvPicPr>
          <p:cNvPr id="74" name="Picture 73">
            <a:extLst>
              <a:ext uri="{FF2B5EF4-FFF2-40B4-BE49-F238E27FC236}">
                <a16:creationId xmlns:a16="http://schemas.microsoft.com/office/drawing/2014/main" id="{7A1F7A62-66AE-4AE2-C6AD-D25271A20FA7}"/>
              </a:ext>
            </a:extLst>
          </p:cNvPr>
          <p:cNvPicPr>
            <a:picLocks noChangeAspect="1"/>
          </p:cNvPicPr>
          <p:nvPr/>
        </p:nvPicPr>
        <p:blipFill>
          <a:blip r:embed="rId4"/>
          <a:stretch>
            <a:fillRect/>
          </a:stretch>
        </p:blipFill>
        <p:spPr>
          <a:xfrm>
            <a:off x="361108" y="1484165"/>
            <a:ext cx="3040789" cy="3218464"/>
          </a:xfrm>
          <a:prstGeom prst="rect">
            <a:avLst/>
          </a:prstGeom>
        </p:spPr>
      </p:pic>
      <p:sp>
        <p:nvSpPr>
          <p:cNvPr id="75" name="TextBox 74">
            <a:extLst>
              <a:ext uri="{FF2B5EF4-FFF2-40B4-BE49-F238E27FC236}">
                <a16:creationId xmlns:a16="http://schemas.microsoft.com/office/drawing/2014/main" id="{38A800AF-4050-5625-DD17-2D9AE082A70A}"/>
              </a:ext>
            </a:extLst>
          </p:cNvPr>
          <p:cNvSpPr txBox="1"/>
          <p:nvPr/>
        </p:nvSpPr>
        <p:spPr>
          <a:xfrm>
            <a:off x="840569" y="1494791"/>
            <a:ext cx="1992853" cy="646331"/>
          </a:xfrm>
          <a:prstGeom prst="rect">
            <a:avLst/>
          </a:prstGeom>
          <a:noFill/>
        </p:spPr>
        <p:txBody>
          <a:bodyPr wrap="none" rtlCol="0">
            <a:spAutoFit/>
          </a:bodyPr>
          <a:lstStyle/>
          <a:p>
            <a:r>
              <a:rPr lang="en-US" dirty="0"/>
              <a:t>2008 Frontiers of </a:t>
            </a:r>
          </a:p>
          <a:p>
            <a:r>
              <a:rPr lang="en-US" dirty="0"/>
              <a:t>Particle Physics</a:t>
            </a:r>
          </a:p>
        </p:txBody>
      </p:sp>
      <p:pic>
        <p:nvPicPr>
          <p:cNvPr id="63" name="Picture 62">
            <a:extLst>
              <a:ext uri="{FF2B5EF4-FFF2-40B4-BE49-F238E27FC236}">
                <a16:creationId xmlns:a16="http://schemas.microsoft.com/office/drawing/2014/main" id="{AF423CF9-2A76-85BF-0F2D-1CD558F39921}"/>
              </a:ext>
            </a:extLst>
          </p:cNvPr>
          <p:cNvPicPr>
            <a:picLocks noChangeAspect="1"/>
          </p:cNvPicPr>
          <p:nvPr/>
        </p:nvPicPr>
        <p:blipFill>
          <a:blip r:embed="rId5"/>
          <a:stretch>
            <a:fillRect/>
          </a:stretch>
        </p:blipFill>
        <p:spPr>
          <a:xfrm>
            <a:off x="10086426" y="2466825"/>
            <a:ext cx="1578250" cy="614413"/>
          </a:xfrm>
          <a:prstGeom prst="rect">
            <a:avLst/>
          </a:prstGeom>
        </p:spPr>
      </p:pic>
      <p:pic>
        <p:nvPicPr>
          <p:cNvPr id="64" name="Picture 63">
            <a:extLst>
              <a:ext uri="{FF2B5EF4-FFF2-40B4-BE49-F238E27FC236}">
                <a16:creationId xmlns:a16="http://schemas.microsoft.com/office/drawing/2014/main" id="{283E327D-8042-D0F7-70F1-4F7098858E8E}"/>
              </a:ext>
            </a:extLst>
          </p:cNvPr>
          <p:cNvPicPr>
            <a:picLocks noChangeAspect="1"/>
          </p:cNvPicPr>
          <p:nvPr/>
        </p:nvPicPr>
        <p:blipFill>
          <a:blip r:embed="rId6"/>
          <a:stretch>
            <a:fillRect/>
          </a:stretch>
        </p:blipFill>
        <p:spPr>
          <a:xfrm>
            <a:off x="8032932" y="3221826"/>
            <a:ext cx="1675374" cy="747391"/>
          </a:xfrm>
          <a:prstGeom prst="rect">
            <a:avLst/>
          </a:prstGeom>
        </p:spPr>
      </p:pic>
      <p:pic>
        <p:nvPicPr>
          <p:cNvPr id="65" name="Picture 64">
            <a:extLst>
              <a:ext uri="{FF2B5EF4-FFF2-40B4-BE49-F238E27FC236}">
                <a16:creationId xmlns:a16="http://schemas.microsoft.com/office/drawing/2014/main" id="{0B70DF8D-4BC9-AECF-34BA-5B01E3FB24B7}"/>
              </a:ext>
            </a:extLst>
          </p:cNvPr>
          <p:cNvPicPr>
            <a:picLocks noChangeAspect="1"/>
          </p:cNvPicPr>
          <p:nvPr/>
        </p:nvPicPr>
        <p:blipFill>
          <a:blip r:embed="rId7"/>
          <a:stretch>
            <a:fillRect/>
          </a:stretch>
        </p:blipFill>
        <p:spPr>
          <a:xfrm>
            <a:off x="10135360" y="3223319"/>
            <a:ext cx="1578250" cy="592855"/>
          </a:xfrm>
          <a:prstGeom prst="rect">
            <a:avLst/>
          </a:prstGeom>
        </p:spPr>
      </p:pic>
      <p:pic>
        <p:nvPicPr>
          <p:cNvPr id="67" name="Picture 66">
            <a:extLst>
              <a:ext uri="{FF2B5EF4-FFF2-40B4-BE49-F238E27FC236}">
                <a16:creationId xmlns:a16="http://schemas.microsoft.com/office/drawing/2014/main" id="{F3CE2B51-480C-CD09-B870-CAD3CBF13DD8}"/>
              </a:ext>
            </a:extLst>
          </p:cNvPr>
          <p:cNvPicPr>
            <a:picLocks noChangeAspect="1"/>
          </p:cNvPicPr>
          <p:nvPr/>
        </p:nvPicPr>
        <p:blipFill>
          <a:blip r:embed="rId8"/>
          <a:stretch>
            <a:fillRect/>
          </a:stretch>
        </p:blipFill>
        <p:spPr>
          <a:xfrm>
            <a:off x="8064173" y="3969217"/>
            <a:ext cx="1845339" cy="657530"/>
          </a:xfrm>
          <a:prstGeom prst="rect">
            <a:avLst/>
          </a:prstGeom>
        </p:spPr>
      </p:pic>
      <p:pic>
        <p:nvPicPr>
          <p:cNvPr id="68" name="Picture 67">
            <a:extLst>
              <a:ext uri="{FF2B5EF4-FFF2-40B4-BE49-F238E27FC236}">
                <a16:creationId xmlns:a16="http://schemas.microsoft.com/office/drawing/2014/main" id="{1B8CD7BE-CB27-3E78-2FC5-D5272C44CC2D}"/>
              </a:ext>
            </a:extLst>
          </p:cNvPr>
          <p:cNvPicPr>
            <a:picLocks noChangeAspect="1"/>
          </p:cNvPicPr>
          <p:nvPr/>
        </p:nvPicPr>
        <p:blipFill>
          <a:blip r:embed="rId9"/>
          <a:stretch>
            <a:fillRect/>
          </a:stretch>
        </p:blipFill>
        <p:spPr>
          <a:xfrm>
            <a:off x="10171785" y="3996165"/>
            <a:ext cx="1663233" cy="603634"/>
          </a:xfrm>
          <a:prstGeom prst="rect">
            <a:avLst/>
          </a:prstGeom>
        </p:spPr>
      </p:pic>
      <p:pic>
        <p:nvPicPr>
          <p:cNvPr id="73" name="DRAFT_P5_Mark_4x5_wTitle_3C_101823.jpg" descr="DRAFT_P5_Mark_4x5_wTitle_3C_101823.jpg">
            <a:extLst>
              <a:ext uri="{FF2B5EF4-FFF2-40B4-BE49-F238E27FC236}">
                <a16:creationId xmlns:a16="http://schemas.microsoft.com/office/drawing/2014/main" id="{98EC13F9-7574-E620-89AA-D28E3721AFEC}"/>
              </a:ext>
            </a:extLst>
          </p:cNvPr>
          <p:cNvPicPr>
            <a:picLocks noChangeAspect="1"/>
          </p:cNvPicPr>
          <p:nvPr/>
        </p:nvPicPr>
        <p:blipFill>
          <a:blip r:embed="rId10"/>
          <a:srcRect l="11001" t="18541" r="14488" b="18541"/>
          <a:stretch>
            <a:fillRect/>
          </a:stretch>
        </p:blipFill>
        <p:spPr>
          <a:xfrm>
            <a:off x="8830589" y="1483923"/>
            <a:ext cx="1633599" cy="689705"/>
          </a:xfrm>
          <a:prstGeom prst="rect">
            <a:avLst/>
          </a:prstGeom>
          <a:ln w="12700">
            <a:miter lim="400000"/>
          </a:ln>
        </p:spPr>
      </p:pic>
      <p:sp>
        <p:nvSpPr>
          <p:cNvPr id="76" name="Rectangle 75">
            <a:extLst>
              <a:ext uri="{FF2B5EF4-FFF2-40B4-BE49-F238E27FC236}">
                <a16:creationId xmlns:a16="http://schemas.microsoft.com/office/drawing/2014/main" id="{4305ED67-C233-A642-3A6C-F152CB2F82D2}"/>
              </a:ext>
            </a:extLst>
          </p:cNvPr>
          <p:cNvSpPr/>
          <p:nvPr/>
        </p:nvSpPr>
        <p:spPr>
          <a:xfrm>
            <a:off x="7722970" y="1483923"/>
            <a:ext cx="4217106" cy="3197211"/>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45DE847C-95CC-1C6F-133B-1D2F0CA70086}"/>
              </a:ext>
            </a:extLst>
          </p:cNvPr>
          <p:cNvSpPr/>
          <p:nvPr/>
        </p:nvSpPr>
        <p:spPr>
          <a:xfrm>
            <a:off x="7722970" y="3763699"/>
            <a:ext cx="2343757" cy="114723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FF4432EF-4DA7-17D0-B125-BF26208B9DE4}"/>
              </a:ext>
            </a:extLst>
          </p:cNvPr>
          <p:cNvSpPr txBox="1"/>
          <p:nvPr/>
        </p:nvSpPr>
        <p:spPr>
          <a:xfrm>
            <a:off x="7252892" y="5389423"/>
            <a:ext cx="3283912" cy="646331"/>
          </a:xfrm>
          <a:prstGeom prst="rect">
            <a:avLst/>
          </a:prstGeom>
          <a:noFill/>
        </p:spPr>
        <p:txBody>
          <a:bodyPr wrap="none" rtlCol="0">
            <a:spAutoFit/>
          </a:bodyPr>
          <a:lstStyle/>
          <a:p>
            <a:r>
              <a:rPr lang="en-US" dirty="0"/>
              <a:t>We now have more details on </a:t>
            </a:r>
          </a:p>
          <a:p>
            <a:r>
              <a:rPr lang="en-US" dirty="0"/>
              <a:t>how to explore the unknown. </a:t>
            </a:r>
          </a:p>
        </p:txBody>
      </p:sp>
      <p:cxnSp>
        <p:nvCxnSpPr>
          <p:cNvPr id="12" name="Straight Arrow Connector 11">
            <a:extLst>
              <a:ext uri="{FF2B5EF4-FFF2-40B4-BE49-F238E27FC236}">
                <a16:creationId xmlns:a16="http://schemas.microsoft.com/office/drawing/2014/main" id="{C4C5229A-8835-5CF9-1EFA-70AAAE54743C}"/>
              </a:ext>
            </a:extLst>
          </p:cNvPr>
          <p:cNvCxnSpPr>
            <a:stCxn id="10" idx="0"/>
            <a:endCxn id="9" idx="4"/>
          </p:cNvCxnSpPr>
          <p:nvPr/>
        </p:nvCxnSpPr>
        <p:spPr>
          <a:xfrm flipV="1">
            <a:off x="8894848" y="4910930"/>
            <a:ext cx="1" cy="478493"/>
          </a:xfrm>
          <a:prstGeom prst="straightConnector1">
            <a:avLst/>
          </a:prstGeom>
          <a:ln w="15875">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692679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71B65-EF0E-5842-CC9F-3C90C9D475D3}"/>
              </a:ext>
            </a:extLst>
          </p:cNvPr>
          <p:cNvSpPr>
            <a:spLocks noGrp="1"/>
          </p:cNvSpPr>
          <p:nvPr>
            <p:ph type="title"/>
          </p:nvPr>
        </p:nvSpPr>
        <p:spPr/>
        <p:txBody>
          <a:bodyPr/>
          <a:lstStyle/>
          <a:p>
            <a:r>
              <a:rPr lang="en-US" dirty="0"/>
              <a:t>Recommendation 1</a:t>
            </a:r>
          </a:p>
        </p:txBody>
      </p:sp>
      <p:sp>
        <p:nvSpPr>
          <p:cNvPr id="3" name="Content Placeholder 2">
            <a:extLst>
              <a:ext uri="{FF2B5EF4-FFF2-40B4-BE49-F238E27FC236}">
                <a16:creationId xmlns:a16="http://schemas.microsoft.com/office/drawing/2014/main" id="{8B57DE51-D051-48F4-A873-8121C8E44AC2}"/>
              </a:ext>
            </a:extLst>
          </p:cNvPr>
          <p:cNvSpPr>
            <a:spLocks noGrp="1"/>
          </p:cNvSpPr>
          <p:nvPr>
            <p:ph idx="1"/>
          </p:nvPr>
        </p:nvSpPr>
        <p:spPr>
          <a:xfrm>
            <a:off x="437478" y="895819"/>
            <a:ext cx="11317044" cy="5414519"/>
          </a:xfrm>
        </p:spPr>
        <p:txBody>
          <a:bodyPr>
            <a:normAutofit/>
          </a:bodyPr>
          <a:lstStyle/>
          <a:p>
            <a:r>
              <a:rPr lang="en-US" sz="1800" b="0" i="0" u="none" strike="noStrike" dirty="0">
                <a:solidFill>
                  <a:srgbClr val="000000"/>
                </a:solidFill>
                <a:effectLst/>
                <a:latin typeface="+mn-lt"/>
              </a:rPr>
              <a:t>As the highest priority independent of the budget scenarios</a:t>
            </a:r>
            <a:r>
              <a:rPr lang="en-US" sz="1800" b="1" i="0" u="none" strike="noStrike" dirty="0">
                <a:solidFill>
                  <a:srgbClr val="FF0000"/>
                </a:solidFill>
                <a:effectLst/>
                <a:latin typeface="+mn-lt"/>
              </a:rPr>
              <a:t>, complete construction projects and support operations of ongoing experiments and research </a:t>
            </a:r>
            <a:r>
              <a:rPr lang="en-US" sz="1800" b="0" i="0" u="none" strike="noStrike" dirty="0">
                <a:solidFill>
                  <a:srgbClr val="000000"/>
                </a:solidFill>
                <a:effectLst/>
                <a:latin typeface="+mn-lt"/>
              </a:rPr>
              <a:t>to enable maximum science. We reaffirm the previous P5 called out these major existing projects:</a:t>
            </a:r>
            <a:r>
              <a:rPr lang="en-US" dirty="0">
                <a:latin typeface="+mn-lt"/>
              </a:rPr>
              <a:t> </a:t>
            </a:r>
          </a:p>
          <a:p>
            <a:pPr lvl="1"/>
            <a:r>
              <a:rPr lang="en-US" b="1" dirty="0">
                <a:latin typeface="+mn-lt"/>
              </a:rPr>
              <a:t>HL-LHC ATLAS, CMS, and Accelerator Upgrade Project</a:t>
            </a:r>
          </a:p>
          <a:p>
            <a:pPr lvl="1"/>
            <a:r>
              <a:rPr lang="en-US" sz="1800" b="0" i="0" u="none" strike="noStrike" dirty="0">
                <a:solidFill>
                  <a:srgbClr val="111111"/>
                </a:solidFill>
                <a:effectLst/>
                <a:latin typeface="+mn-lt"/>
              </a:rPr>
              <a:t>The </a:t>
            </a:r>
            <a:r>
              <a:rPr lang="en-US" sz="1800" i="0" u="none" strike="noStrike" dirty="0">
                <a:solidFill>
                  <a:srgbClr val="111111"/>
                </a:solidFill>
                <a:effectLst/>
                <a:latin typeface="+mn-lt"/>
              </a:rPr>
              <a:t>first phase of </a:t>
            </a:r>
            <a:r>
              <a:rPr lang="en-US" sz="1800" b="1" i="0" u="none" strike="noStrike" dirty="0">
                <a:solidFill>
                  <a:srgbClr val="111111"/>
                </a:solidFill>
                <a:effectLst/>
                <a:latin typeface="+mn-lt"/>
              </a:rPr>
              <a:t>DUNE and PIP-II </a:t>
            </a:r>
          </a:p>
          <a:p>
            <a:pPr lvl="1"/>
            <a:r>
              <a:rPr lang="en-US" sz="1800" b="0" i="0" u="none" strike="noStrike" dirty="0">
                <a:solidFill>
                  <a:srgbClr val="111111"/>
                </a:solidFill>
                <a:effectLst/>
                <a:latin typeface="+mn-lt"/>
              </a:rPr>
              <a:t>The Vera C. Rubin Observatory to carry out the </a:t>
            </a:r>
            <a:r>
              <a:rPr lang="en-US" sz="1800" b="1" i="0" u="none" strike="noStrike" dirty="0">
                <a:solidFill>
                  <a:srgbClr val="111111"/>
                </a:solidFill>
                <a:effectLst/>
                <a:latin typeface="+mn-lt"/>
              </a:rPr>
              <a:t>Legacy Survey of Space and Time (LSST)</a:t>
            </a:r>
            <a:endParaRPr lang="en-US" dirty="0">
              <a:latin typeface="+mn-lt"/>
            </a:endParaRPr>
          </a:p>
          <a:p>
            <a:pPr>
              <a:lnSpc>
                <a:spcPct val="100000"/>
              </a:lnSpc>
            </a:pPr>
            <a:r>
              <a:rPr lang="en-US" sz="1800" dirty="0">
                <a:solidFill>
                  <a:srgbClr val="000000"/>
                </a:solidFill>
                <a:latin typeface="+mn-lt"/>
              </a:rPr>
              <a:t>In addition, we recommend continued support for the following ongoing experiments at the medium scale including completion of construction, operations and research on: </a:t>
            </a:r>
          </a:p>
          <a:p>
            <a:pPr lvl="1"/>
            <a:r>
              <a:rPr lang="en-US" dirty="0">
                <a:solidFill>
                  <a:srgbClr val="111111"/>
                </a:solidFill>
                <a:latin typeface="+mn-lt"/>
              </a:rPr>
              <a:t>NOvA, SBN, and T2K</a:t>
            </a:r>
          </a:p>
          <a:p>
            <a:pPr lvl="2"/>
            <a:r>
              <a:rPr lang="en-US" b="0" i="0" u="none" strike="noStrike" dirty="0">
                <a:solidFill>
                  <a:srgbClr val="000000"/>
                </a:solidFill>
                <a:effectLst/>
                <a:latin typeface="+mn-lt"/>
              </a:rPr>
              <a:t>elucidate the mysteries of neutrinos</a:t>
            </a:r>
            <a:r>
              <a:rPr lang="en-US" dirty="0">
                <a:latin typeface="+mn-lt"/>
              </a:rPr>
              <a:t> </a:t>
            </a:r>
          </a:p>
          <a:p>
            <a:pPr lvl="1"/>
            <a:r>
              <a:rPr lang="en-US" b="0" i="0" u="none" strike="noStrike" dirty="0">
                <a:solidFill>
                  <a:srgbClr val="111111"/>
                </a:solidFill>
                <a:effectLst/>
                <a:latin typeface="+mn-lt"/>
              </a:rPr>
              <a:t>DarkSide-20k, LZ, SuperCDMS, and </a:t>
            </a:r>
            <a:r>
              <a:rPr lang="en-US" b="0" i="0" u="none" strike="noStrike" dirty="0" err="1">
                <a:solidFill>
                  <a:srgbClr val="111111"/>
                </a:solidFill>
                <a:effectLst/>
                <a:latin typeface="+mn-lt"/>
              </a:rPr>
              <a:t>XENONnT</a:t>
            </a:r>
            <a:r>
              <a:rPr lang="en-US" b="0" i="0" u="none" strike="noStrike" dirty="0">
                <a:solidFill>
                  <a:srgbClr val="111111"/>
                </a:solidFill>
                <a:effectLst/>
                <a:latin typeface="+mn-lt"/>
              </a:rPr>
              <a:t> </a:t>
            </a:r>
          </a:p>
          <a:p>
            <a:pPr lvl="2"/>
            <a:r>
              <a:rPr lang="en-US" b="0" i="0" u="none" strike="noStrike" dirty="0">
                <a:solidFill>
                  <a:srgbClr val="111111"/>
                </a:solidFill>
                <a:effectLst/>
                <a:latin typeface="+mn-lt"/>
              </a:rPr>
              <a:t>determine the nature of dark matter</a:t>
            </a:r>
          </a:p>
          <a:p>
            <a:pPr lvl="1"/>
            <a:r>
              <a:rPr lang="en-US" b="0" i="0" u="none" strike="noStrike" dirty="0">
                <a:solidFill>
                  <a:srgbClr val="111111"/>
                </a:solidFill>
                <a:effectLst/>
                <a:latin typeface="+mn-lt"/>
              </a:rPr>
              <a:t>DESI </a:t>
            </a:r>
          </a:p>
          <a:p>
            <a:pPr lvl="2"/>
            <a:r>
              <a:rPr lang="en-US" b="0" i="0" u="none" strike="noStrike" dirty="0">
                <a:solidFill>
                  <a:srgbClr val="111111"/>
                </a:solidFill>
                <a:effectLst/>
                <a:latin typeface="+mn-lt"/>
              </a:rPr>
              <a:t>understand what drives cosmic evolution</a:t>
            </a:r>
            <a:r>
              <a:rPr lang="en-US" dirty="0">
                <a:latin typeface="+mn-lt"/>
              </a:rPr>
              <a:t> </a:t>
            </a:r>
          </a:p>
          <a:p>
            <a:pPr lvl="1"/>
            <a:r>
              <a:rPr lang="en-US" b="0" i="0" u="none" strike="noStrike" dirty="0">
                <a:solidFill>
                  <a:srgbClr val="111111"/>
                </a:solidFill>
                <a:effectLst/>
                <a:latin typeface="+mn-lt"/>
              </a:rPr>
              <a:t>Belle II, </a:t>
            </a:r>
            <a:r>
              <a:rPr lang="en-US" b="0" i="0" u="none" strike="noStrike" dirty="0" err="1">
                <a:solidFill>
                  <a:srgbClr val="111111"/>
                </a:solidFill>
                <a:effectLst/>
                <a:latin typeface="+mn-lt"/>
              </a:rPr>
              <a:t>LHCb</a:t>
            </a:r>
            <a:r>
              <a:rPr lang="en-US" b="0" i="0" u="none" strike="noStrike" dirty="0">
                <a:solidFill>
                  <a:srgbClr val="111111"/>
                </a:solidFill>
                <a:effectLst/>
                <a:latin typeface="+mn-lt"/>
              </a:rPr>
              <a:t>, and Mu2e </a:t>
            </a:r>
          </a:p>
          <a:p>
            <a:pPr lvl="2"/>
            <a:r>
              <a:rPr lang="en-US" b="0" i="0" u="none" strike="noStrike" dirty="0">
                <a:solidFill>
                  <a:srgbClr val="111111"/>
                </a:solidFill>
                <a:effectLst/>
                <a:latin typeface="+mn-lt"/>
              </a:rPr>
              <a:t>pursue quantum imprints of new phenomena</a:t>
            </a:r>
            <a:r>
              <a:rPr lang="en-US" dirty="0">
                <a:latin typeface="+mn-lt"/>
              </a:rPr>
              <a:t> </a:t>
            </a:r>
          </a:p>
        </p:txBody>
      </p:sp>
      <p:sp>
        <p:nvSpPr>
          <p:cNvPr id="4" name="Slide Number Placeholder 3">
            <a:extLst>
              <a:ext uri="{FF2B5EF4-FFF2-40B4-BE49-F238E27FC236}">
                <a16:creationId xmlns:a16="http://schemas.microsoft.com/office/drawing/2014/main" id="{AA864907-F167-9ABC-7888-7C3A0403F536}"/>
              </a:ext>
            </a:extLst>
          </p:cNvPr>
          <p:cNvSpPr>
            <a:spLocks noGrp="1"/>
          </p:cNvSpPr>
          <p:nvPr>
            <p:ph type="sldNum" sz="quarter" idx="4"/>
          </p:nvPr>
        </p:nvSpPr>
        <p:spPr/>
        <p:txBody>
          <a:bodyPr/>
          <a:lstStyle/>
          <a:p>
            <a:fld id="{835B6AD7-18B8-4C9C-AA70-ABD830A869AC}" type="slidenum">
              <a:rPr lang="en-US" smtClean="0"/>
              <a:t>6</a:t>
            </a:fld>
            <a:endParaRPr lang="en-US"/>
          </a:p>
        </p:txBody>
      </p:sp>
    </p:spTree>
    <p:extLst>
      <p:ext uri="{BB962C8B-B14F-4D97-AF65-F5344CB8AC3E}">
        <p14:creationId xmlns:p14="http://schemas.microsoft.com/office/powerpoint/2010/main" val="228909333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53D96-4D8E-D7E5-312A-53985ECD9DB4}"/>
              </a:ext>
            </a:extLst>
          </p:cNvPr>
          <p:cNvSpPr>
            <a:spLocks noGrp="1"/>
          </p:cNvSpPr>
          <p:nvPr>
            <p:ph type="title"/>
          </p:nvPr>
        </p:nvSpPr>
        <p:spPr>
          <a:xfrm>
            <a:off x="437478" y="0"/>
            <a:ext cx="11317044" cy="801663"/>
          </a:xfrm>
        </p:spPr>
        <p:txBody>
          <a:bodyPr/>
          <a:lstStyle/>
          <a:p>
            <a:r>
              <a:rPr lang="en-US" dirty="0"/>
              <a:t>Recommendation 2</a:t>
            </a:r>
          </a:p>
        </p:txBody>
      </p:sp>
      <p:sp>
        <p:nvSpPr>
          <p:cNvPr id="3" name="Content Placeholder 2">
            <a:extLst>
              <a:ext uri="{FF2B5EF4-FFF2-40B4-BE49-F238E27FC236}">
                <a16:creationId xmlns:a16="http://schemas.microsoft.com/office/drawing/2014/main" id="{F43D5658-9495-BF5D-A30C-64DB89C70918}"/>
              </a:ext>
            </a:extLst>
          </p:cNvPr>
          <p:cNvSpPr>
            <a:spLocks noGrp="1"/>
          </p:cNvSpPr>
          <p:nvPr>
            <p:ph idx="1"/>
          </p:nvPr>
        </p:nvSpPr>
        <p:spPr>
          <a:xfrm>
            <a:off x="437478" y="937567"/>
            <a:ext cx="11317044" cy="5303435"/>
          </a:xfrm>
        </p:spPr>
        <p:txBody>
          <a:bodyPr>
            <a:normAutofit/>
          </a:bodyPr>
          <a:lstStyle/>
          <a:p>
            <a:r>
              <a:rPr lang="en-US" sz="2000" b="0" i="0" u="none" strike="noStrike" dirty="0">
                <a:solidFill>
                  <a:srgbClr val="000000"/>
                </a:solidFill>
                <a:effectLst/>
                <a:latin typeface="+mn-lt"/>
              </a:rPr>
              <a:t>Construct a portfolio of new major projects </a:t>
            </a:r>
          </a:p>
          <a:p>
            <a:pPr lvl="1"/>
            <a:r>
              <a:rPr lang="en-US" b="1" dirty="0">
                <a:solidFill>
                  <a:srgbClr val="FF0000"/>
                </a:solidFill>
                <a:latin typeface="+mn-lt"/>
              </a:rPr>
              <a:t>CMB-S4, </a:t>
            </a:r>
            <a:r>
              <a:rPr lang="en-US" dirty="0">
                <a:solidFill>
                  <a:schemeClr val="bg2">
                    <a:lumMod val="10000"/>
                  </a:schemeClr>
                </a:solidFill>
                <a:latin typeface="+mn-lt"/>
              </a:rPr>
              <a:t>which looks back at the earliest moments of the universe to probe physics at the highest energy scales. It is critical to install telescopes at and observe from both the South Pole and Chile sites to achieve the science goals. </a:t>
            </a:r>
          </a:p>
          <a:p>
            <a:pPr lvl="1"/>
            <a:r>
              <a:rPr lang="en-US" b="1" i="0" u="none" strike="noStrike" dirty="0">
                <a:solidFill>
                  <a:srgbClr val="FF0000"/>
                </a:solidFill>
                <a:effectLst/>
                <a:latin typeface="+mn-lt"/>
              </a:rPr>
              <a:t>Re-envisioned second phase of DUNE </a:t>
            </a:r>
            <a:r>
              <a:rPr lang="en-US" b="0" i="0" u="none" strike="noStrike" dirty="0">
                <a:solidFill>
                  <a:srgbClr val="111111"/>
                </a:solidFill>
                <a:effectLst/>
                <a:latin typeface="+mn-lt"/>
              </a:rPr>
              <a:t>with an early implementation of an enhanced 2.1 MW beam (</a:t>
            </a:r>
            <a:r>
              <a:rPr lang="en-US" b="1" i="0" u="none" strike="noStrike" dirty="0">
                <a:solidFill>
                  <a:srgbClr val="111111"/>
                </a:solidFill>
                <a:effectLst/>
                <a:latin typeface="+mn-lt"/>
              </a:rPr>
              <a:t>ACE-MIRT</a:t>
            </a:r>
            <a:r>
              <a:rPr lang="en-US" b="0" i="0" u="none" strike="noStrike" dirty="0">
                <a:solidFill>
                  <a:srgbClr val="111111"/>
                </a:solidFill>
                <a:effectLst/>
                <a:latin typeface="+mn-lt"/>
              </a:rPr>
              <a:t>), a </a:t>
            </a:r>
            <a:r>
              <a:rPr lang="en-US" b="1" i="0" u="none" strike="noStrike" dirty="0">
                <a:solidFill>
                  <a:srgbClr val="111111"/>
                </a:solidFill>
                <a:effectLst/>
                <a:latin typeface="+mn-lt"/>
              </a:rPr>
              <a:t>third far detector</a:t>
            </a:r>
            <a:r>
              <a:rPr lang="en-US" b="0" i="0" u="none" strike="noStrike" dirty="0">
                <a:solidFill>
                  <a:srgbClr val="111111"/>
                </a:solidFill>
                <a:effectLst/>
                <a:latin typeface="+mn-lt"/>
              </a:rPr>
              <a:t>, and an </a:t>
            </a:r>
            <a:r>
              <a:rPr lang="en-US" b="1" i="0" u="none" strike="noStrike" dirty="0">
                <a:solidFill>
                  <a:srgbClr val="111111"/>
                </a:solidFill>
                <a:effectLst/>
                <a:latin typeface="+mn-lt"/>
              </a:rPr>
              <a:t>upgraded near-detector complex </a:t>
            </a:r>
            <a:r>
              <a:rPr lang="en-US" b="0" i="0" u="none" strike="noStrike" dirty="0">
                <a:solidFill>
                  <a:srgbClr val="111111"/>
                </a:solidFill>
                <a:effectLst/>
                <a:latin typeface="+mn-lt"/>
              </a:rPr>
              <a:t>as the definitive long-baseline neutrino oscillation experiment of its kind.</a:t>
            </a:r>
            <a:r>
              <a:rPr lang="en-US" sz="2400" dirty="0">
                <a:latin typeface="+mn-lt"/>
              </a:rPr>
              <a:t> </a:t>
            </a:r>
          </a:p>
          <a:p>
            <a:pPr lvl="1"/>
            <a:r>
              <a:rPr lang="en-US" b="0" i="0" u="none" strike="noStrike" dirty="0">
                <a:solidFill>
                  <a:srgbClr val="111111"/>
                </a:solidFill>
                <a:effectLst/>
                <a:latin typeface="+mn-lt"/>
              </a:rPr>
              <a:t>An </a:t>
            </a:r>
            <a:r>
              <a:rPr lang="en-US" b="1" i="0" u="none" strike="noStrike" dirty="0">
                <a:solidFill>
                  <a:srgbClr val="FF0000"/>
                </a:solidFill>
                <a:effectLst/>
                <a:latin typeface="+mn-lt"/>
              </a:rPr>
              <a:t>off-shore Higgs factory</a:t>
            </a:r>
            <a:r>
              <a:rPr lang="en-US" b="0" i="0" u="none" strike="noStrike" dirty="0">
                <a:solidFill>
                  <a:srgbClr val="111111"/>
                </a:solidFill>
                <a:effectLst/>
                <a:latin typeface="+mn-lt"/>
              </a:rPr>
              <a:t>, realized in collaboration with international partners, in order to reveal the secrets of the Higgs boson. The current designs of </a:t>
            </a:r>
            <a:r>
              <a:rPr lang="en-US" b="1" i="0" u="none" strike="noStrike" dirty="0">
                <a:solidFill>
                  <a:srgbClr val="111111"/>
                </a:solidFill>
                <a:effectLst/>
                <a:latin typeface="+mn-lt"/>
              </a:rPr>
              <a:t>FCC-</a:t>
            </a:r>
            <a:r>
              <a:rPr lang="en-US" b="1" i="0" u="none" strike="noStrike" dirty="0" err="1">
                <a:solidFill>
                  <a:srgbClr val="111111"/>
                </a:solidFill>
                <a:effectLst/>
                <a:latin typeface="+mn-lt"/>
              </a:rPr>
              <a:t>ee</a:t>
            </a:r>
            <a:r>
              <a:rPr lang="en-US" b="1" i="0" u="none" strike="noStrike" dirty="0">
                <a:solidFill>
                  <a:srgbClr val="111111"/>
                </a:solidFill>
                <a:effectLst/>
                <a:latin typeface="+mn-lt"/>
              </a:rPr>
              <a:t> and ILC meet our scientific requirements</a:t>
            </a:r>
            <a:r>
              <a:rPr lang="en-US" b="0" i="0" u="none" strike="noStrike" dirty="0">
                <a:solidFill>
                  <a:srgbClr val="111111"/>
                </a:solidFill>
                <a:effectLst/>
                <a:latin typeface="+mn-lt"/>
              </a:rPr>
              <a:t>. The US should actively engage in feasibility and design studies. Once a specific project is deemed feasible and well-defined (see also Recommendation 6), the US should aim for a contribution at funding levels commensurate to that of the US involvement in the LHC and HL-LHC, while maintaining a healthy US on-shore program in particle physics.</a:t>
            </a:r>
            <a:r>
              <a:rPr lang="en-US" sz="2400" dirty="0">
                <a:latin typeface="+mn-lt"/>
              </a:rPr>
              <a:t> </a:t>
            </a:r>
          </a:p>
          <a:p>
            <a:pPr lvl="1"/>
            <a:r>
              <a:rPr lang="en-US" b="0" i="0" u="none" strike="noStrike" dirty="0">
                <a:solidFill>
                  <a:srgbClr val="111111"/>
                </a:solidFill>
                <a:effectLst/>
                <a:latin typeface="+mn-lt"/>
              </a:rPr>
              <a:t>An </a:t>
            </a:r>
            <a:r>
              <a:rPr lang="en-US" b="1" i="0" u="none" strike="noStrike" dirty="0">
                <a:solidFill>
                  <a:srgbClr val="FF0000"/>
                </a:solidFill>
                <a:effectLst/>
                <a:latin typeface="+mn-lt"/>
              </a:rPr>
              <a:t>ultimate Generation 3 (G3) dark matter </a:t>
            </a:r>
            <a:r>
              <a:rPr lang="en-US" b="0" i="0" u="none" strike="noStrike" dirty="0">
                <a:solidFill>
                  <a:srgbClr val="111111"/>
                </a:solidFill>
                <a:effectLst/>
                <a:latin typeface="+mn-lt"/>
              </a:rPr>
              <a:t>direct detection experiment reaching the neutrino fog, in coordination with international partners and </a:t>
            </a:r>
            <a:r>
              <a:rPr lang="en-US" b="1" i="0" u="none" strike="noStrike" dirty="0">
                <a:solidFill>
                  <a:srgbClr val="111111"/>
                </a:solidFill>
                <a:effectLst/>
                <a:latin typeface="+mn-lt"/>
              </a:rPr>
              <a:t>preferably sited in the US</a:t>
            </a:r>
            <a:r>
              <a:rPr lang="en-US" b="0" i="0" u="none" strike="noStrike" dirty="0">
                <a:solidFill>
                  <a:srgbClr val="111111"/>
                </a:solidFill>
                <a:effectLst/>
                <a:latin typeface="+mn-lt"/>
              </a:rPr>
              <a:t>.</a:t>
            </a:r>
            <a:r>
              <a:rPr lang="en-US" sz="2400" dirty="0">
                <a:latin typeface="+mn-lt"/>
              </a:rPr>
              <a:t> </a:t>
            </a:r>
          </a:p>
          <a:p>
            <a:pPr lvl="1"/>
            <a:r>
              <a:rPr lang="en-US" b="1" i="0" u="none" strike="noStrike" dirty="0">
                <a:solidFill>
                  <a:srgbClr val="111111"/>
                </a:solidFill>
                <a:effectLst/>
                <a:latin typeface="+mn-lt"/>
              </a:rPr>
              <a:t>IceCube-Gen2</a:t>
            </a:r>
            <a:r>
              <a:rPr lang="en-US" b="0" i="0" u="none" strike="noStrike" dirty="0">
                <a:solidFill>
                  <a:srgbClr val="111111"/>
                </a:solidFill>
                <a:effectLst/>
                <a:latin typeface="+mn-lt"/>
              </a:rPr>
              <a:t> for study of neutrino properties using non-beam neutrinos complementary to DUNE and for indirect detection of dark matter covering higher mass ranges using neutrinos as a tool.</a:t>
            </a:r>
            <a:r>
              <a:rPr lang="en-US" sz="2400" dirty="0">
                <a:latin typeface="+mn-lt"/>
              </a:rPr>
              <a:t> </a:t>
            </a:r>
          </a:p>
          <a:p>
            <a:pPr marL="457200" lvl="1" indent="0">
              <a:buNone/>
            </a:pPr>
            <a:endParaRPr lang="en-US" dirty="0"/>
          </a:p>
        </p:txBody>
      </p:sp>
      <p:sp>
        <p:nvSpPr>
          <p:cNvPr id="4" name="Slide Number Placeholder 3">
            <a:extLst>
              <a:ext uri="{FF2B5EF4-FFF2-40B4-BE49-F238E27FC236}">
                <a16:creationId xmlns:a16="http://schemas.microsoft.com/office/drawing/2014/main" id="{F1E23AC6-AB31-57A2-4B36-49C3A8F532D0}"/>
              </a:ext>
            </a:extLst>
          </p:cNvPr>
          <p:cNvSpPr>
            <a:spLocks noGrp="1"/>
          </p:cNvSpPr>
          <p:nvPr>
            <p:ph type="sldNum" sz="quarter" idx="4"/>
          </p:nvPr>
        </p:nvSpPr>
        <p:spPr/>
        <p:txBody>
          <a:bodyPr/>
          <a:lstStyle/>
          <a:p>
            <a:fld id="{835B6AD7-18B8-4C9C-AA70-ABD830A869AC}" type="slidenum">
              <a:rPr lang="en-US" smtClean="0"/>
              <a:t>7</a:t>
            </a:fld>
            <a:endParaRPr lang="en-US"/>
          </a:p>
        </p:txBody>
      </p:sp>
      <p:sp>
        <p:nvSpPr>
          <p:cNvPr id="5" name="TextBox 4">
            <a:extLst>
              <a:ext uri="{FF2B5EF4-FFF2-40B4-BE49-F238E27FC236}">
                <a16:creationId xmlns:a16="http://schemas.microsoft.com/office/drawing/2014/main" id="{F3E60FEE-AC7D-EC6C-FB08-78A29D547B4B}"/>
              </a:ext>
            </a:extLst>
          </p:cNvPr>
          <p:cNvSpPr txBox="1"/>
          <p:nvPr/>
        </p:nvSpPr>
        <p:spPr>
          <a:xfrm>
            <a:off x="6599413" y="270329"/>
            <a:ext cx="1736373" cy="369332"/>
          </a:xfrm>
          <a:prstGeom prst="rect">
            <a:avLst/>
          </a:prstGeom>
          <a:noFill/>
        </p:spPr>
        <p:txBody>
          <a:bodyPr wrap="none" rtlCol="0">
            <a:spAutoFit/>
          </a:bodyPr>
          <a:lstStyle/>
          <a:p>
            <a:r>
              <a:rPr lang="en-US" dirty="0">
                <a:highlight>
                  <a:srgbClr val="FFFF00"/>
                </a:highlight>
              </a:rPr>
              <a:t>In priority order</a:t>
            </a:r>
          </a:p>
        </p:txBody>
      </p:sp>
    </p:spTree>
    <p:extLst>
      <p:ext uri="{BB962C8B-B14F-4D97-AF65-F5344CB8AC3E}">
        <p14:creationId xmlns:p14="http://schemas.microsoft.com/office/powerpoint/2010/main" val="136947154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BE518-51FA-8840-9C2D-B244A45B47A5}"/>
              </a:ext>
            </a:extLst>
          </p:cNvPr>
          <p:cNvSpPr>
            <a:spLocks noGrp="1"/>
          </p:cNvSpPr>
          <p:nvPr>
            <p:ph type="title"/>
          </p:nvPr>
        </p:nvSpPr>
        <p:spPr/>
        <p:txBody>
          <a:bodyPr/>
          <a:lstStyle/>
          <a:p>
            <a:r>
              <a:rPr lang="en-US" dirty="0"/>
              <a:t>Recommendation 3</a:t>
            </a:r>
          </a:p>
        </p:txBody>
      </p:sp>
      <p:sp>
        <p:nvSpPr>
          <p:cNvPr id="3" name="Content Placeholder 2">
            <a:extLst>
              <a:ext uri="{FF2B5EF4-FFF2-40B4-BE49-F238E27FC236}">
                <a16:creationId xmlns:a16="http://schemas.microsoft.com/office/drawing/2014/main" id="{3AD59674-9CDE-B7A9-F491-AC72EC00008D}"/>
              </a:ext>
            </a:extLst>
          </p:cNvPr>
          <p:cNvSpPr>
            <a:spLocks noGrp="1"/>
          </p:cNvSpPr>
          <p:nvPr>
            <p:ph idx="1"/>
          </p:nvPr>
        </p:nvSpPr>
        <p:spPr>
          <a:xfrm>
            <a:off x="408791" y="978946"/>
            <a:ext cx="11317044" cy="4982864"/>
          </a:xfrm>
        </p:spPr>
        <p:txBody>
          <a:bodyPr/>
          <a:lstStyle/>
          <a:p>
            <a:r>
              <a:rPr lang="en-US" sz="1800" b="0" i="0" u="none" strike="noStrike" dirty="0">
                <a:solidFill>
                  <a:srgbClr val="111111"/>
                </a:solidFill>
                <a:effectLst/>
                <a:latin typeface="+mn-lt"/>
              </a:rPr>
              <a:t>Create an improved balance between small-, medium-, and large-scale projects to open new scientific opportunities and maximize their results, enhance workforce development, promote creativity, and compete on the world stage.</a:t>
            </a:r>
            <a:r>
              <a:rPr lang="en-US" dirty="0">
                <a:latin typeface="+mn-lt"/>
              </a:rPr>
              <a:t> </a:t>
            </a:r>
          </a:p>
          <a:p>
            <a:pPr lvl="1"/>
            <a:r>
              <a:rPr lang="en-US" sz="1800" b="0" i="0" u="none" strike="noStrike" dirty="0">
                <a:solidFill>
                  <a:srgbClr val="111111"/>
                </a:solidFill>
                <a:effectLst/>
                <a:latin typeface="+mn-lt"/>
              </a:rPr>
              <a:t>Implement a </a:t>
            </a:r>
            <a:r>
              <a:rPr lang="en-US" sz="1800" b="1" i="0" u="none" strike="noStrike" dirty="0">
                <a:solidFill>
                  <a:srgbClr val="FF0000"/>
                </a:solidFill>
                <a:effectLst/>
                <a:latin typeface="+mn-lt"/>
              </a:rPr>
              <a:t>new small-project portfolio at DOE</a:t>
            </a:r>
            <a:r>
              <a:rPr lang="en-US" sz="1800" b="0" i="0" u="none" strike="noStrike" dirty="0">
                <a:solidFill>
                  <a:srgbClr val="111111"/>
                </a:solidFill>
                <a:effectLst/>
                <a:latin typeface="+mn-lt"/>
              </a:rPr>
              <a:t>, Advancing Science and Technology through </a:t>
            </a:r>
            <a:r>
              <a:rPr lang="en-US" sz="1800" b="0" i="0" u="none" strike="noStrike" dirty="0">
                <a:solidFill>
                  <a:srgbClr val="FF0000"/>
                </a:solidFill>
                <a:effectLst/>
                <a:latin typeface="+mn-lt"/>
              </a:rPr>
              <a:t>Agile</a:t>
            </a:r>
            <a:r>
              <a:rPr lang="en-US" sz="1800" b="0" i="0" u="none" strike="noStrike" dirty="0">
                <a:solidFill>
                  <a:srgbClr val="111111"/>
                </a:solidFill>
                <a:effectLst/>
                <a:latin typeface="+mn-lt"/>
              </a:rPr>
              <a:t> Experiments (ASTAE), across science themes in particle physics with a competitive program and recurring funding opportunity announcements. This program should start with the construction of experiments from the Dark Matter New Initiatives (DMNI) by DOE-HEP (section 6.2).</a:t>
            </a:r>
            <a:r>
              <a:rPr lang="en-US" dirty="0">
                <a:latin typeface="+mn-lt"/>
              </a:rPr>
              <a:t> </a:t>
            </a:r>
          </a:p>
          <a:p>
            <a:pPr lvl="1"/>
            <a:r>
              <a:rPr lang="en-US" sz="1800" b="0" i="0" u="none" strike="noStrike" dirty="0">
                <a:solidFill>
                  <a:srgbClr val="111111"/>
                </a:solidFill>
                <a:effectLst/>
                <a:latin typeface="+mn-lt"/>
              </a:rPr>
              <a:t>Continue Mid-Scale Research Infrastructure (MSRI) and Major Research Instrumentation (MRI) programs as a critical component of the NSF research and project portfolio.</a:t>
            </a:r>
            <a:r>
              <a:rPr lang="en-US" dirty="0">
                <a:latin typeface="+mn-lt"/>
              </a:rPr>
              <a:t> </a:t>
            </a:r>
          </a:p>
          <a:p>
            <a:pPr lvl="1"/>
            <a:r>
              <a:rPr lang="en-US" sz="1800" b="0" i="0" u="none" strike="noStrike" dirty="0">
                <a:solidFill>
                  <a:srgbClr val="111111"/>
                </a:solidFill>
                <a:effectLst/>
                <a:latin typeface="+mn-lt"/>
              </a:rPr>
              <a:t>Support </a:t>
            </a:r>
            <a:r>
              <a:rPr lang="en-US" sz="1800" b="1" i="0" u="none" strike="noStrike" dirty="0">
                <a:solidFill>
                  <a:srgbClr val="111111"/>
                </a:solidFill>
                <a:effectLst/>
                <a:latin typeface="+mn-lt"/>
              </a:rPr>
              <a:t>DESI-II for cosmic evolution</a:t>
            </a:r>
            <a:r>
              <a:rPr lang="en-US" sz="1800" b="0" i="0" u="none" strike="noStrike" dirty="0">
                <a:solidFill>
                  <a:srgbClr val="111111"/>
                </a:solidFill>
                <a:effectLst/>
                <a:latin typeface="+mn-lt"/>
              </a:rPr>
              <a:t>, </a:t>
            </a:r>
            <a:r>
              <a:rPr lang="en-US" sz="1800" b="0" i="0" u="none" strike="noStrike" dirty="0" err="1">
                <a:solidFill>
                  <a:srgbClr val="111111"/>
                </a:solidFill>
                <a:effectLst/>
                <a:latin typeface="+mn-lt"/>
              </a:rPr>
              <a:t>LHCb</a:t>
            </a:r>
            <a:r>
              <a:rPr lang="en-US" sz="1800" b="0" i="0" u="none" strike="noStrike" dirty="0">
                <a:solidFill>
                  <a:srgbClr val="111111"/>
                </a:solidFill>
                <a:effectLst/>
                <a:latin typeface="+mn-lt"/>
              </a:rPr>
              <a:t> upgrade II and Belle II upgrade for quantum imprints, and US contributions to the global Cherenkov Telescope Array (CTA) Observatory for dark matter (sections 4.2, 5.2, and 4.1).  </a:t>
            </a:r>
            <a:r>
              <a:rPr lang="en-US" sz="1800" b="1" i="0" u="none" strike="noStrike" dirty="0">
                <a:solidFill>
                  <a:srgbClr val="111111"/>
                </a:solidFill>
                <a:effectLst/>
                <a:latin typeface="+mn-lt"/>
              </a:rPr>
              <a:t>Support for Belle-II includes contribution to </a:t>
            </a:r>
            <a:r>
              <a:rPr lang="en-US" sz="1800" b="1" i="0" u="none" strike="noStrike" dirty="0" err="1">
                <a:solidFill>
                  <a:srgbClr val="111111"/>
                </a:solidFill>
                <a:effectLst/>
                <a:latin typeface="+mn-lt"/>
              </a:rPr>
              <a:t>SuperKEKB</a:t>
            </a:r>
            <a:r>
              <a:rPr lang="en-US" sz="1800" b="1" i="0" u="none" strike="noStrike" dirty="0">
                <a:solidFill>
                  <a:srgbClr val="111111"/>
                </a:solidFill>
                <a:effectLst/>
                <a:latin typeface="+mn-lt"/>
              </a:rPr>
              <a:t> </a:t>
            </a:r>
            <a:r>
              <a:rPr lang="en-US" sz="1800" b="0" i="0" u="none" strike="noStrike" dirty="0">
                <a:solidFill>
                  <a:srgbClr val="111111"/>
                </a:solidFill>
                <a:effectLst/>
                <a:latin typeface="+mn-lt"/>
              </a:rPr>
              <a:t>.</a:t>
            </a:r>
            <a:r>
              <a:rPr lang="en-US" dirty="0">
                <a:latin typeface="+mn-lt"/>
              </a:rPr>
              <a:t> </a:t>
            </a:r>
          </a:p>
          <a:p>
            <a:pPr lvl="2"/>
            <a:r>
              <a:rPr lang="en-US" sz="1800" b="0" i="0" u="none" strike="noStrike" dirty="0">
                <a:solidFill>
                  <a:srgbClr val="000000"/>
                </a:solidFill>
                <a:effectLst/>
                <a:latin typeface="+mn-lt"/>
              </a:rPr>
              <a:t>DESI*-II</a:t>
            </a:r>
            <a:r>
              <a:rPr lang="en-US" dirty="0">
                <a:latin typeface="+mn-lt"/>
              </a:rPr>
              <a:t> </a:t>
            </a:r>
          </a:p>
          <a:p>
            <a:pPr lvl="2"/>
            <a:r>
              <a:rPr lang="en-US" sz="1800" i="1" u="none" strike="noStrike" dirty="0" err="1">
                <a:solidFill>
                  <a:srgbClr val="000000"/>
                </a:solidFill>
                <a:effectLst/>
                <a:latin typeface="+mn-lt"/>
              </a:rPr>
              <a:t>LHCb</a:t>
            </a:r>
            <a:endParaRPr lang="en-US" sz="1800" i="1" u="none" strike="noStrike" dirty="0">
              <a:solidFill>
                <a:srgbClr val="000000"/>
              </a:solidFill>
              <a:effectLst/>
              <a:latin typeface="+mn-lt"/>
            </a:endParaRPr>
          </a:p>
          <a:p>
            <a:pPr lvl="2"/>
            <a:r>
              <a:rPr lang="en-US" dirty="0">
                <a:solidFill>
                  <a:srgbClr val="000000"/>
                </a:solidFill>
                <a:latin typeface="+mn-lt"/>
              </a:rPr>
              <a:t>B</a:t>
            </a:r>
            <a:r>
              <a:rPr lang="en-US" sz="1800" i="0" u="none" strike="noStrike" dirty="0">
                <a:solidFill>
                  <a:srgbClr val="000000"/>
                </a:solidFill>
                <a:effectLst/>
                <a:latin typeface="+mn-lt"/>
              </a:rPr>
              <a:t>elle-II*, </a:t>
            </a:r>
            <a:r>
              <a:rPr lang="en-US" sz="1800" i="0" u="none" strike="noStrike" dirty="0" err="1">
                <a:solidFill>
                  <a:srgbClr val="000000"/>
                </a:solidFill>
                <a:effectLst/>
                <a:latin typeface="+mn-lt"/>
              </a:rPr>
              <a:t>SuperKEKB</a:t>
            </a:r>
            <a:r>
              <a:rPr lang="en-US" sz="1800" i="0" u="none" strike="noStrike" dirty="0">
                <a:solidFill>
                  <a:srgbClr val="000000"/>
                </a:solidFill>
                <a:effectLst/>
                <a:latin typeface="+mn-lt"/>
              </a:rPr>
              <a:t> </a:t>
            </a:r>
          </a:p>
          <a:p>
            <a:pPr lvl="2"/>
            <a:r>
              <a:rPr lang="en-US" dirty="0">
                <a:latin typeface="+mn-lt"/>
              </a:rPr>
              <a:t> </a:t>
            </a:r>
            <a:r>
              <a:rPr lang="en-US" i="1" dirty="0">
                <a:latin typeface="+mn-lt"/>
              </a:rPr>
              <a:t>CTA</a:t>
            </a:r>
          </a:p>
          <a:p>
            <a:pPr lvl="2"/>
            <a:endParaRPr lang="en-US" dirty="0"/>
          </a:p>
        </p:txBody>
      </p:sp>
      <p:sp>
        <p:nvSpPr>
          <p:cNvPr id="4" name="Slide Number Placeholder 3">
            <a:extLst>
              <a:ext uri="{FF2B5EF4-FFF2-40B4-BE49-F238E27FC236}">
                <a16:creationId xmlns:a16="http://schemas.microsoft.com/office/drawing/2014/main" id="{7D055F24-52F6-E556-D197-9FEAAC543C49}"/>
              </a:ext>
            </a:extLst>
          </p:cNvPr>
          <p:cNvSpPr>
            <a:spLocks noGrp="1"/>
          </p:cNvSpPr>
          <p:nvPr>
            <p:ph type="sldNum" sz="quarter" idx="4"/>
          </p:nvPr>
        </p:nvSpPr>
        <p:spPr/>
        <p:txBody>
          <a:bodyPr/>
          <a:lstStyle/>
          <a:p>
            <a:fld id="{835B6AD7-18B8-4C9C-AA70-ABD830A869AC}" type="slidenum">
              <a:rPr lang="en-US" smtClean="0"/>
              <a:t>8</a:t>
            </a:fld>
            <a:endParaRPr lang="en-US"/>
          </a:p>
        </p:txBody>
      </p:sp>
      <p:sp>
        <p:nvSpPr>
          <p:cNvPr id="5" name="TextBox 4">
            <a:extLst>
              <a:ext uri="{FF2B5EF4-FFF2-40B4-BE49-F238E27FC236}">
                <a16:creationId xmlns:a16="http://schemas.microsoft.com/office/drawing/2014/main" id="{FECFEE46-57CB-DF33-F0B4-2F50AB40EB15}"/>
              </a:ext>
            </a:extLst>
          </p:cNvPr>
          <p:cNvSpPr txBox="1"/>
          <p:nvPr/>
        </p:nvSpPr>
        <p:spPr>
          <a:xfrm>
            <a:off x="2176017" y="5395130"/>
            <a:ext cx="3159839" cy="369332"/>
          </a:xfrm>
          <a:prstGeom prst="rect">
            <a:avLst/>
          </a:prstGeom>
          <a:noFill/>
        </p:spPr>
        <p:txBody>
          <a:bodyPr wrap="none" rtlCol="0">
            <a:spAutoFit/>
          </a:bodyPr>
          <a:lstStyle/>
          <a:p>
            <a:r>
              <a:rPr lang="en-US" dirty="0"/>
              <a:t>* Falls into the DOE portfolio.</a:t>
            </a:r>
          </a:p>
        </p:txBody>
      </p:sp>
    </p:spTree>
    <p:extLst>
      <p:ext uri="{BB962C8B-B14F-4D97-AF65-F5344CB8AC3E}">
        <p14:creationId xmlns:p14="http://schemas.microsoft.com/office/powerpoint/2010/main" val="72507050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8ADCA-FD55-DA7E-D7B7-6D5248F8AF59}"/>
              </a:ext>
            </a:extLst>
          </p:cNvPr>
          <p:cNvSpPr>
            <a:spLocks noGrp="1"/>
          </p:cNvSpPr>
          <p:nvPr>
            <p:ph type="title"/>
          </p:nvPr>
        </p:nvSpPr>
        <p:spPr/>
        <p:txBody>
          <a:bodyPr/>
          <a:lstStyle/>
          <a:p>
            <a:r>
              <a:rPr lang="en-US" dirty="0"/>
              <a:t>General response to recommendations 1, 2, and 3</a:t>
            </a:r>
          </a:p>
        </p:txBody>
      </p:sp>
      <p:sp>
        <p:nvSpPr>
          <p:cNvPr id="4" name="Content Placeholder 3">
            <a:extLst>
              <a:ext uri="{FF2B5EF4-FFF2-40B4-BE49-F238E27FC236}">
                <a16:creationId xmlns:a16="http://schemas.microsoft.com/office/drawing/2014/main" id="{DD4A05F1-0878-533A-F532-7FFA0F2D835C}"/>
              </a:ext>
            </a:extLst>
          </p:cNvPr>
          <p:cNvSpPr>
            <a:spLocks noGrp="1"/>
          </p:cNvSpPr>
          <p:nvPr>
            <p:ph idx="1"/>
          </p:nvPr>
        </p:nvSpPr>
        <p:spPr/>
        <p:txBody>
          <a:bodyPr>
            <a:normAutofit/>
          </a:bodyPr>
          <a:lstStyle/>
          <a:p>
            <a:r>
              <a:rPr lang="en-US" dirty="0"/>
              <a:t>Recommendation 1:</a:t>
            </a:r>
          </a:p>
          <a:p>
            <a:pPr lvl="1"/>
            <a:r>
              <a:rPr lang="en-US" dirty="0"/>
              <a:t>DOE fully supports this recommendation and puts it as the </a:t>
            </a:r>
            <a:r>
              <a:rPr lang="en-US" b="1" dirty="0"/>
              <a:t>highest priority </a:t>
            </a:r>
            <a:r>
              <a:rPr lang="en-US" dirty="0"/>
              <a:t>in planning our allocation of funding.</a:t>
            </a:r>
          </a:p>
          <a:p>
            <a:r>
              <a:rPr lang="en-US" dirty="0"/>
              <a:t>Recommendation 2:</a:t>
            </a:r>
          </a:p>
          <a:p>
            <a:pPr lvl="1">
              <a:lnSpc>
                <a:spcPct val="100000"/>
              </a:lnSpc>
            </a:pPr>
            <a:r>
              <a:rPr lang="en-US" dirty="0"/>
              <a:t>DOE forwarded each of the projects listed </a:t>
            </a:r>
            <a:r>
              <a:rPr lang="en-US" b="1" dirty="0">
                <a:solidFill>
                  <a:schemeClr val="accent3"/>
                </a:solidFill>
              </a:rPr>
              <a:t>in red</a:t>
            </a:r>
            <a:r>
              <a:rPr lang="en-US" dirty="0"/>
              <a:t> on slide 7 to the Facilities sub-panel.</a:t>
            </a:r>
          </a:p>
          <a:p>
            <a:pPr lvl="1">
              <a:lnSpc>
                <a:spcPct val="100000"/>
              </a:lnSpc>
            </a:pPr>
            <a:r>
              <a:rPr lang="en-US" dirty="0"/>
              <a:t>These are all large undertakings and will comment on each one separately.</a:t>
            </a:r>
          </a:p>
          <a:p>
            <a:r>
              <a:rPr lang="en-US" dirty="0"/>
              <a:t>Recommendation 3:</a:t>
            </a:r>
          </a:p>
          <a:p>
            <a:pPr lvl="1"/>
            <a:r>
              <a:rPr lang="en-US" dirty="0"/>
              <a:t>DOE will implement and execute a plan to address the ASTAE recommendation.</a:t>
            </a:r>
          </a:p>
          <a:p>
            <a:pPr lvl="1"/>
            <a:r>
              <a:rPr lang="en-US" dirty="0"/>
              <a:t>DOE will NOT support scope towards the </a:t>
            </a:r>
            <a:r>
              <a:rPr lang="en-US" dirty="0" err="1"/>
              <a:t>LHCb</a:t>
            </a:r>
            <a:r>
              <a:rPr lang="en-US" dirty="0"/>
              <a:t> Upgrade II.</a:t>
            </a:r>
          </a:p>
          <a:p>
            <a:pPr lvl="1"/>
            <a:r>
              <a:rPr lang="en-US" dirty="0"/>
              <a:t>DOE will continue to meet its on-going commitments to Belle-II; contributions towards </a:t>
            </a:r>
            <a:r>
              <a:rPr lang="en-US" dirty="0" err="1"/>
              <a:t>SuperKEKB</a:t>
            </a:r>
            <a:r>
              <a:rPr lang="en-US" dirty="0"/>
              <a:t> will be considered in the context of accelerator R&amp;D toward </a:t>
            </a:r>
            <a:r>
              <a:rPr lang="en-US" dirty="0" err="1"/>
              <a:t>e</a:t>
            </a:r>
            <a:r>
              <a:rPr lang="en-US" baseline="30000" dirty="0" err="1"/>
              <a:t>+</a:t>
            </a:r>
            <a:r>
              <a:rPr lang="en-US" dirty="0" err="1"/>
              <a:t>e</a:t>
            </a:r>
            <a:r>
              <a:rPr lang="en-US" baseline="30000" dirty="0"/>
              <a:t>-</a:t>
            </a:r>
            <a:r>
              <a:rPr lang="en-US" dirty="0"/>
              <a:t> luminosity improvements. </a:t>
            </a:r>
          </a:p>
          <a:p>
            <a:pPr lvl="1"/>
            <a:r>
              <a:rPr lang="en-US" dirty="0"/>
              <a:t>DOE will work with the DESI Collaboration to carefully decide a scope, schedule and cost envelope for the DESI-II upgrade. </a:t>
            </a:r>
          </a:p>
          <a:p>
            <a:pPr lvl="1"/>
            <a:endParaRPr lang="en-US" dirty="0"/>
          </a:p>
          <a:p>
            <a:endParaRPr lang="en-US" dirty="0"/>
          </a:p>
        </p:txBody>
      </p:sp>
      <p:sp>
        <p:nvSpPr>
          <p:cNvPr id="3" name="Slide Number Placeholder 2">
            <a:extLst>
              <a:ext uri="{FF2B5EF4-FFF2-40B4-BE49-F238E27FC236}">
                <a16:creationId xmlns:a16="http://schemas.microsoft.com/office/drawing/2014/main" id="{EF2B0286-6E51-3723-293F-91923C884F39}"/>
              </a:ext>
            </a:extLst>
          </p:cNvPr>
          <p:cNvSpPr>
            <a:spLocks noGrp="1"/>
          </p:cNvSpPr>
          <p:nvPr>
            <p:ph type="sldNum" sz="quarter" idx="4"/>
          </p:nvPr>
        </p:nvSpPr>
        <p:spPr/>
        <p:txBody>
          <a:bodyPr/>
          <a:lstStyle/>
          <a:p>
            <a:fld id="{835B6AD7-18B8-4C9C-AA70-ABD830A869AC}" type="slidenum">
              <a:rPr lang="en-US" smtClean="0"/>
              <a:t>9</a:t>
            </a:fld>
            <a:endParaRPr lang="en-US"/>
          </a:p>
        </p:txBody>
      </p:sp>
    </p:spTree>
    <p:extLst>
      <p:ext uri="{BB962C8B-B14F-4D97-AF65-F5344CB8AC3E}">
        <p14:creationId xmlns:p14="http://schemas.microsoft.com/office/powerpoint/2010/main" val="228062279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4.1 unknown"/>
  <p:tag name="AS_RELEASE_DATE" val="2020.01.31"/>
  <p:tag name="AS_TITLE" val="Aspose.Slides for Java"/>
  <p:tag name="AS_VERSION" val="20.1"/>
  <p:tag name="EPRCS_DOCLET_DEFINITION_ID" val="d9ffce70-7c9f-4e6e-b138-05ef89263176"/>
  <p:tag name="EPRCS_REPORT_PACKAGE_DEFINITION_ID" val="728fd3a7-4a2f-49f3-80e2-d6e81006ae07"/>
</p:tagLst>
</file>

<file path=ppt/theme/theme1.xml><?xml version="1.0" encoding="utf-8"?>
<a:theme xmlns:a="http://schemas.openxmlformats.org/drawingml/2006/main" name="Office Theme">
  <a:themeElements>
    <a:clrScheme name="New Science">
      <a:dk1>
        <a:sysClr val="windowText" lastClr="000000"/>
      </a:dk1>
      <a:lt1>
        <a:sysClr val="window" lastClr="FFFFFF"/>
      </a:lt1>
      <a:dk2>
        <a:srgbClr val="44546A"/>
      </a:dk2>
      <a:lt2>
        <a:srgbClr val="E7E6E6"/>
      </a:lt2>
      <a:accent1>
        <a:srgbClr val="10436A"/>
      </a:accent1>
      <a:accent2>
        <a:srgbClr val="92DCE5"/>
      </a:accent2>
      <a:accent3>
        <a:srgbClr val="D64933"/>
      </a:accent3>
      <a:accent4>
        <a:srgbClr val="7C7C7C"/>
      </a:accent4>
      <a:accent5>
        <a:srgbClr val="EFCB68"/>
      </a:accent5>
      <a:accent6>
        <a:srgbClr val="70AD47"/>
      </a:accent6>
      <a:hlink>
        <a:srgbClr val="0563C1"/>
      </a:hlink>
      <a:folHlink>
        <a:srgbClr val="954F72"/>
      </a:folHlink>
    </a:clrScheme>
    <a:fontScheme name="SC new">
      <a:majorFont>
        <a:latin typeface="AvenirNext LT Pro Bold"/>
        <a:ea typeface="Arial"/>
        <a:cs typeface="Arial"/>
      </a:majorFont>
      <a:minorFont>
        <a:latin typeface="AvenirNext LT Pro Regular"/>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New SC Blue Template" id="{9759F530-995F-414C-8BD6-0DAC07A24E2B}" vid="{C8BFC6E4-2D29-4D81-A74B-8BD3F11256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ReportPackage>
  <EmbeddedContent id="0746a4f0-93d7-45a9-a85c-0219c6f551aa" lastModified="1693603240682"/>
</ReportPackage>
</file>

<file path=customXml/item2.xml><?xml version="1.0" encoding="utf-8"?>
<ReportPackage>
  <EmbeddedContent id="b2a22d70-b246-4189-91a8-5c14a4750cb0" lastModified="1693603188422"/>
</ReportPackage>
</file>

<file path=customXml/item3.xml><?xml version="1.0" encoding="utf-8"?>
<ReportPackage>
  <EmbeddedContent id="b2a22d70-b246-4189-91a8-5c14a4750cb0" lastModified="1693603188422"/>
</ReportPackage>
</file>

<file path=customXml/item4.xml><?xml version="1.0" encoding="utf-8"?>
<ReportPackage>
  <EmbeddedContent id="0746a4f0-93d7-45a9-a85c-0219c6f551aa" lastModified="1693603240682"/>
</ReportPackage>
</file>

<file path=customXml/itemProps1.xml><?xml version="1.0" encoding="utf-8"?>
<ds:datastoreItem xmlns:ds="http://schemas.openxmlformats.org/officeDocument/2006/customXml" ds:itemID="{93FB319D-9E23-4A8F-8C0B-451EC67819E8}">
  <ds:schemaRefs/>
</ds:datastoreItem>
</file>

<file path=customXml/itemProps2.xml><?xml version="1.0" encoding="utf-8"?>
<ds:datastoreItem xmlns:ds="http://schemas.openxmlformats.org/officeDocument/2006/customXml" ds:itemID="{753FE9E1-286D-4E4C-9515-2466123D9480}">
  <ds:schemaRefs/>
</ds:datastoreItem>
</file>

<file path=customXml/itemProps3.xml><?xml version="1.0" encoding="utf-8"?>
<ds:datastoreItem xmlns:ds="http://schemas.openxmlformats.org/officeDocument/2006/customXml" ds:itemID="{49FD3D9B-C056-4484-89E5-1C469C91E83B}">
  <ds:schemaRefs/>
</ds:datastoreItem>
</file>

<file path=customXml/itemProps4.xml><?xml version="1.0" encoding="utf-8"?>
<ds:datastoreItem xmlns:ds="http://schemas.openxmlformats.org/officeDocument/2006/customXml" ds:itemID="{EF2BA47C-6D62-49B9-B0C0-0A31E075D6F9}">
  <ds:schemaRefs/>
</ds:datastoreItem>
</file>

<file path=docProps/app.xml><?xml version="1.0" encoding="utf-8"?>
<Properties xmlns="http://schemas.openxmlformats.org/officeDocument/2006/extended-properties" xmlns:vt="http://schemas.openxmlformats.org/officeDocument/2006/docPropsVTypes">
  <TotalTime>9765</TotalTime>
  <Words>4006</Words>
  <Application>Microsoft Office PowerPoint</Application>
  <PresentationFormat>Widescreen</PresentationFormat>
  <Paragraphs>360</Paragraphs>
  <Slides>29</Slides>
  <Notes>4</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45" baseType="lpstr">
      <vt:lpstr>Aptos</vt:lpstr>
      <vt:lpstr>Aptos Narrow</vt:lpstr>
      <vt:lpstr>Arial</vt:lpstr>
      <vt:lpstr>Avenir Next LT Pro</vt:lpstr>
      <vt:lpstr>AvenirNext LT Pro Bold</vt:lpstr>
      <vt:lpstr>AvenirNext LT Pro Regular</vt:lpstr>
      <vt:lpstr>Calibri</vt:lpstr>
      <vt:lpstr>Courier New</vt:lpstr>
      <vt:lpstr>Helvetica</vt:lpstr>
      <vt:lpstr>Lucida Grande</vt:lpstr>
      <vt:lpstr>Palatino Linotype</vt:lpstr>
      <vt:lpstr>Verdana</vt:lpstr>
      <vt:lpstr>Wingdings</vt:lpstr>
      <vt:lpstr>Wingdings 3</vt:lpstr>
      <vt:lpstr>Office Theme</vt:lpstr>
      <vt:lpstr>Acrobat Document</vt:lpstr>
      <vt:lpstr>    DOE-HEP Response to P5</vt:lpstr>
      <vt:lpstr>Outline</vt:lpstr>
      <vt:lpstr>U.S. Particle Physics Strategic Planning Process</vt:lpstr>
      <vt:lpstr>P5 2023 Science Drivers</vt:lpstr>
      <vt:lpstr>Evolution of the key questions in particle physics</vt:lpstr>
      <vt:lpstr>Recommendation 1</vt:lpstr>
      <vt:lpstr>Recommendation 2</vt:lpstr>
      <vt:lpstr>Recommendation 3</vt:lpstr>
      <vt:lpstr>General response to recommendations 1, 2, and 3</vt:lpstr>
      <vt:lpstr>Recommendations 4 and 5</vt:lpstr>
      <vt:lpstr>Recommendation 6</vt:lpstr>
      <vt:lpstr>DOE’s Response to Recommendation 6.1 </vt:lpstr>
      <vt:lpstr>Off-shore Higgs Factory</vt:lpstr>
      <vt:lpstr>U.S.-CERN Statement of Intent</vt:lpstr>
      <vt:lpstr>U.S. Organization for Higgs Factory Development</vt:lpstr>
      <vt:lpstr>Higgs Factory Coordination Consortium</vt:lpstr>
      <vt:lpstr>DUNE Phase-II</vt:lpstr>
      <vt:lpstr>Evolution of the Fermilab Complex – part 1</vt:lpstr>
      <vt:lpstr>ASTAE</vt:lpstr>
      <vt:lpstr>AGILE</vt:lpstr>
      <vt:lpstr>DMNI Status </vt:lpstr>
      <vt:lpstr>G3 Dark Matter</vt:lpstr>
      <vt:lpstr>Accelerator Test Facilities</vt:lpstr>
      <vt:lpstr>Evolution of the Fermilab Accelerator Complex – part 2</vt:lpstr>
      <vt:lpstr>CMB-S4</vt:lpstr>
      <vt:lpstr>2023 P5 Budget Scenarios</vt:lpstr>
      <vt:lpstr>Prescriptive P5 area recommendations</vt:lpstr>
      <vt:lpstr>Conclusion</vt:lpstr>
      <vt:lpstr>P5 Area recommendations regarding small projects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Science Update</dc:title>
  <dc:creator>Kung, Harriet</dc:creator>
  <cp:lastModifiedBy>Procario, Michael</cp:lastModifiedBy>
  <cp:revision>440</cp:revision>
  <cp:lastPrinted>2021-01-25T15:25:04Z</cp:lastPrinted>
  <dcterms:created xsi:type="dcterms:W3CDTF">2020-04-15T21:20:35Z</dcterms:created>
  <dcterms:modified xsi:type="dcterms:W3CDTF">2024-05-13T00:53:45Z</dcterms:modified>
</cp:coreProperties>
</file>