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72" r:id="rId2"/>
    <p:sldMasterId id="2147483686" r:id="rId3"/>
    <p:sldMasterId id="2147483699" r:id="rId4"/>
  </p:sldMasterIdLst>
  <p:notesMasterIdLst>
    <p:notesMasterId r:id="rId48"/>
  </p:notesMasterIdLst>
  <p:sldIdLst>
    <p:sldId id="256" r:id="rId5"/>
    <p:sldId id="548" r:id="rId6"/>
    <p:sldId id="257" r:id="rId7"/>
    <p:sldId id="265" r:id="rId8"/>
    <p:sldId id="264" r:id="rId9"/>
    <p:sldId id="460" r:id="rId10"/>
    <p:sldId id="458" r:id="rId11"/>
    <p:sldId id="464" r:id="rId12"/>
    <p:sldId id="463" r:id="rId13"/>
    <p:sldId id="262" r:id="rId14"/>
    <p:sldId id="270" r:id="rId15"/>
    <p:sldId id="269" r:id="rId16"/>
    <p:sldId id="452" r:id="rId17"/>
    <p:sldId id="462" r:id="rId18"/>
    <p:sldId id="459" r:id="rId19"/>
    <p:sldId id="450" r:id="rId20"/>
    <p:sldId id="1237" r:id="rId21"/>
    <p:sldId id="1259" r:id="rId22"/>
    <p:sldId id="451" r:id="rId23"/>
    <p:sldId id="263" r:id="rId24"/>
    <p:sldId id="465" r:id="rId25"/>
    <p:sldId id="429" r:id="rId26"/>
    <p:sldId id="1265" r:id="rId27"/>
    <p:sldId id="454" r:id="rId28"/>
    <p:sldId id="435" r:id="rId29"/>
    <p:sldId id="436" r:id="rId30"/>
    <p:sldId id="438" r:id="rId31"/>
    <p:sldId id="544" r:id="rId32"/>
    <p:sldId id="517" r:id="rId33"/>
    <p:sldId id="530" r:id="rId34"/>
    <p:sldId id="546" r:id="rId35"/>
    <p:sldId id="1225" r:id="rId36"/>
    <p:sldId id="444" r:id="rId37"/>
    <p:sldId id="446" r:id="rId38"/>
    <p:sldId id="549" r:id="rId39"/>
    <p:sldId id="468" r:id="rId40"/>
    <p:sldId id="469" r:id="rId41"/>
    <p:sldId id="547" r:id="rId42"/>
    <p:sldId id="470" r:id="rId43"/>
    <p:sldId id="1264" r:id="rId44"/>
    <p:sldId id="467" r:id="rId45"/>
    <p:sldId id="543" r:id="rId46"/>
    <p:sldId id="545"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647351-A75B-B64D-8A71-D1062B33E1E5}" v="27" dt="2023-11-16T14:37:29.2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09"/>
    <p:restoredTop sz="96327"/>
  </p:normalViewPr>
  <p:slideViewPr>
    <p:cSldViewPr snapToGrid="0" snapToObjects="1">
      <p:cViewPr varScale="1">
        <p:scale>
          <a:sx n="119" d="100"/>
          <a:sy n="119" d="100"/>
        </p:scale>
        <p:origin x="65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lmer, Mark" userId="7a92cab4-87cf-40e1-9d5e-4cd58cb5ce8b" providerId="ADAL" clId="{CE647351-A75B-B64D-8A71-D1062B33E1E5}"/>
    <pc:docChg chg="undo redo custSel addSld delSld modSld sldOrd">
      <pc:chgData name="Palmer, Mark" userId="7a92cab4-87cf-40e1-9d5e-4cd58cb5ce8b" providerId="ADAL" clId="{CE647351-A75B-B64D-8A71-D1062B33E1E5}" dt="2023-11-16T15:01:03.108" v="3437" actId="20577"/>
      <pc:docMkLst>
        <pc:docMk/>
      </pc:docMkLst>
      <pc:sldChg chg="addSp delSp modSp add del mod">
        <pc:chgData name="Palmer, Mark" userId="7a92cab4-87cf-40e1-9d5e-4cd58cb5ce8b" providerId="ADAL" clId="{CE647351-A75B-B64D-8A71-D1062B33E1E5}" dt="2023-11-16T14:29:23.748" v="2532" actId="14100"/>
        <pc:sldMkLst>
          <pc:docMk/>
          <pc:sldMk cId="979214441" sldId="257"/>
        </pc:sldMkLst>
        <pc:spChg chg="add del mod">
          <ac:chgData name="Palmer, Mark" userId="7a92cab4-87cf-40e1-9d5e-4cd58cb5ce8b" providerId="ADAL" clId="{CE647351-A75B-B64D-8A71-D1062B33E1E5}" dt="2023-11-16T12:56:16.524" v="843"/>
          <ac:spMkLst>
            <pc:docMk/>
            <pc:sldMk cId="979214441" sldId="257"/>
            <ac:spMk id="2" creationId="{E74EAFE7-0E3D-5B01-C66D-5BA170DEDDD4}"/>
          </ac:spMkLst>
        </pc:spChg>
        <pc:spChg chg="mod">
          <ac:chgData name="Palmer, Mark" userId="7a92cab4-87cf-40e1-9d5e-4cd58cb5ce8b" providerId="ADAL" clId="{CE647351-A75B-B64D-8A71-D1062B33E1E5}" dt="2023-11-16T13:11:17.939" v="1234" actId="20577"/>
          <ac:spMkLst>
            <pc:docMk/>
            <pc:sldMk cId="979214441" sldId="257"/>
            <ac:spMk id="3" creationId="{CA3B71CF-4FD3-134A-BE5E-E9AF3CD50345}"/>
          </ac:spMkLst>
        </pc:spChg>
        <pc:spChg chg="mod">
          <ac:chgData name="Palmer, Mark" userId="7a92cab4-87cf-40e1-9d5e-4cd58cb5ce8b" providerId="ADAL" clId="{CE647351-A75B-B64D-8A71-D1062B33E1E5}" dt="2023-11-16T14:29:23.748" v="2532" actId="14100"/>
          <ac:spMkLst>
            <pc:docMk/>
            <pc:sldMk cId="979214441" sldId="257"/>
            <ac:spMk id="41" creationId="{0A70D761-13FC-E847-955B-88FFE30A0A90}"/>
          </ac:spMkLst>
        </pc:spChg>
      </pc:sldChg>
      <pc:sldChg chg="del">
        <pc:chgData name="Palmer, Mark" userId="7a92cab4-87cf-40e1-9d5e-4cd58cb5ce8b" providerId="ADAL" clId="{CE647351-A75B-B64D-8A71-D1062B33E1E5}" dt="2023-11-16T12:40:09.846" v="0" actId="2696"/>
        <pc:sldMkLst>
          <pc:docMk/>
          <pc:sldMk cId="3681362828" sldId="257"/>
        </pc:sldMkLst>
      </pc:sldChg>
      <pc:sldChg chg="add del">
        <pc:chgData name="Palmer, Mark" userId="7a92cab4-87cf-40e1-9d5e-4cd58cb5ce8b" providerId="ADAL" clId="{CE647351-A75B-B64D-8A71-D1062B33E1E5}" dt="2023-11-16T12:54:54.010" v="837" actId="2696"/>
        <pc:sldMkLst>
          <pc:docMk/>
          <pc:sldMk cId="2824994164" sldId="260"/>
        </pc:sldMkLst>
      </pc:sldChg>
      <pc:sldChg chg="modSp add del mod">
        <pc:chgData name="Palmer, Mark" userId="7a92cab4-87cf-40e1-9d5e-4cd58cb5ce8b" providerId="ADAL" clId="{CE647351-A75B-B64D-8A71-D1062B33E1E5}" dt="2023-11-16T14:18:09.716" v="1966" actId="20577"/>
        <pc:sldMkLst>
          <pc:docMk/>
          <pc:sldMk cId="1439329591" sldId="262"/>
        </pc:sldMkLst>
        <pc:spChg chg="mod">
          <ac:chgData name="Palmer, Mark" userId="7a92cab4-87cf-40e1-9d5e-4cd58cb5ce8b" providerId="ADAL" clId="{CE647351-A75B-B64D-8A71-D1062B33E1E5}" dt="2023-11-16T14:18:09.716" v="1966" actId="20577"/>
          <ac:spMkLst>
            <pc:docMk/>
            <pc:sldMk cId="1439329591" sldId="262"/>
            <ac:spMk id="3" creationId="{62440A80-38AE-2642-AC82-1DCA7087FA74}"/>
          </ac:spMkLst>
        </pc:spChg>
      </pc:sldChg>
      <pc:sldChg chg="add del">
        <pc:chgData name="Palmer, Mark" userId="7a92cab4-87cf-40e1-9d5e-4cd58cb5ce8b" providerId="ADAL" clId="{CE647351-A75B-B64D-8A71-D1062B33E1E5}" dt="2023-11-16T12:42:50.975" v="11"/>
        <pc:sldMkLst>
          <pc:docMk/>
          <pc:sldMk cId="4011596613" sldId="263"/>
        </pc:sldMkLst>
      </pc:sldChg>
      <pc:sldChg chg="modSp add del mod">
        <pc:chgData name="Palmer, Mark" userId="7a92cab4-87cf-40e1-9d5e-4cd58cb5ce8b" providerId="ADAL" clId="{CE647351-A75B-B64D-8A71-D1062B33E1E5}" dt="2023-11-16T14:17:18.555" v="1953" actId="114"/>
        <pc:sldMkLst>
          <pc:docMk/>
          <pc:sldMk cId="3540173795" sldId="264"/>
        </pc:sldMkLst>
        <pc:spChg chg="mod">
          <ac:chgData name="Palmer, Mark" userId="7a92cab4-87cf-40e1-9d5e-4cd58cb5ce8b" providerId="ADAL" clId="{CE647351-A75B-B64D-8A71-D1062B33E1E5}" dt="2023-11-16T14:17:18.555" v="1953" actId="114"/>
          <ac:spMkLst>
            <pc:docMk/>
            <pc:sldMk cId="3540173795" sldId="264"/>
            <ac:spMk id="6" creationId="{D9966CAE-70FB-8641-B3B4-97468C89BBE0}"/>
          </ac:spMkLst>
        </pc:spChg>
      </pc:sldChg>
      <pc:sldChg chg="modSp add del mod">
        <pc:chgData name="Palmer, Mark" userId="7a92cab4-87cf-40e1-9d5e-4cd58cb5ce8b" providerId="ADAL" clId="{CE647351-A75B-B64D-8A71-D1062B33E1E5}" dt="2023-11-16T12:57:54.220" v="961" actId="114"/>
        <pc:sldMkLst>
          <pc:docMk/>
          <pc:sldMk cId="1307667293" sldId="265"/>
        </pc:sldMkLst>
        <pc:spChg chg="mod">
          <ac:chgData name="Palmer, Mark" userId="7a92cab4-87cf-40e1-9d5e-4cd58cb5ce8b" providerId="ADAL" clId="{CE647351-A75B-B64D-8A71-D1062B33E1E5}" dt="2023-11-16T12:57:07.632" v="859" actId="20577"/>
          <ac:spMkLst>
            <pc:docMk/>
            <pc:sldMk cId="1307667293" sldId="265"/>
            <ac:spMk id="5" creationId="{637FAF9D-C24F-6B46-8E23-34D864FCA25F}"/>
          </ac:spMkLst>
        </pc:spChg>
        <pc:spChg chg="mod">
          <ac:chgData name="Palmer, Mark" userId="7a92cab4-87cf-40e1-9d5e-4cd58cb5ce8b" providerId="ADAL" clId="{CE647351-A75B-B64D-8A71-D1062B33E1E5}" dt="2023-11-16T12:57:54.220" v="961" actId="114"/>
          <ac:spMkLst>
            <pc:docMk/>
            <pc:sldMk cId="1307667293" sldId="265"/>
            <ac:spMk id="6" creationId="{9F080BF2-A735-7743-B525-37538726BBC0}"/>
          </ac:spMkLst>
        </pc:spChg>
      </pc:sldChg>
      <pc:sldChg chg="add del ord">
        <pc:chgData name="Palmer, Mark" userId="7a92cab4-87cf-40e1-9d5e-4cd58cb5ce8b" providerId="ADAL" clId="{CE647351-A75B-B64D-8A71-D1062B33E1E5}" dt="2023-11-16T13:20:56.068" v="1533" actId="20578"/>
        <pc:sldMkLst>
          <pc:docMk/>
          <pc:sldMk cId="1325782322" sldId="269"/>
        </pc:sldMkLst>
      </pc:sldChg>
      <pc:sldChg chg="modSp add del mod">
        <pc:chgData name="Palmer, Mark" userId="7a92cab4-87cf-40e1-9d5e-4cd58cb5ce8b" providerId="ADAL" clId="{CE647351-A75B-B64D-8A71-D1062B33E1E5}" dt="2023-11-16T13:04:29.632" v="1183" actId="20577"/>
        <pc:sldMkLst>
          <pc:docMk/>
          <pc:sldMk cId="2672842989" sldId="270"/>
        </pc:sldMkLst>
        <pc:spChg chg="mod">
          <ac:chgData name="Palmer, Mark" userId="7a92cab4-87cf-40e1-9d5e-4cd58cb5ce8b" providerId="ADAL" clId="{CE647351-A75B-B64D-8A71-D1062B33E1E5}" dt="2023-11-16T13:04:14.538" v="1147" actId="20577"/>
          <ac:spMkLst>
            <pc:docMk/>
            <pc:sldMk cId="2672842989" sldId="270"/>
            <ac:spMk id="2" creationId="{0E29ABC8-1545-494A-8385-1B0DB78E9486}"/>
          </ac:spMkLst>
        </pc:spChg>
        <pc:spChg chg="mod">
          <ac:chgData name="Palmer, Mark" userId="7a92cab4-87cf-40e1-9d5e-4cd58cb5ce8b" providerId="ADAL" clId="{CE647351-A75B-B64D-8A71-D1062B33E1E5}" dt="2023-11-16T13:04:29.632" v="1183" actId="20577"/>
          <ac:spMkLst>
            <pc:docMk/>
            <pc:sldMk cId="2672842989" sldId="270"/>
            <ac:spMk id="7" creationId="{691FB64C-E01A-E94A-A613-ECF3048055BA}"/>
          </ac:spMkLst>
        </pc:spChg>
      </pc:sldChg>
      <pc:sldChg chg="add del ord">
        <pc:chgData name="Palmer, Mark" userId="7a92cab4-87cf-40e1-9d5e-4cd58cb5ce8b" providerId="ADAL" clId="{CE647351-A75B-B64D-8A71-D1062B33E1E5}" dt="2023-11-16T13:23:34.970" v="1561" actId="20578"/>
        <pc:sldMkLst>
          <pc:docMk/>
          <pc:sldMk cId="194804224" sldId="429"/>
        </pc:sldMkLst>
      </pc:sldChg>
      <pc:sldChg chg="add del">
        <pc:chgData name="Palmer, Mark" userId="7a92cab4-87cf-40e1-9d5e-4cd58cb5ce8b" providerId="ADAL" clId="{CE647351-A75B-B64D-8A71-D1062B33E1E5}" dt="2023-11-16T12:42:50.975" v="11"/>
        <pc:sldMkLst>
          <pc:docMk/>
          <pc:sldMk cId="3928542833" sldId="435"/>
        </pc:sldMkLst>
      </pc:sldChg>
      <pc:sldChg chg="add del">
        <pc:chgData name="Palmer, Mark" userId="7a92cab4-87cf-40e1-9d5e-4cd58cb5ce8b" providerId="ADAL" clId="{CE647351-A75B-B64D-8A71-D1062B33E1E5}" dt="2023-11-16T12:42:50.975" v="11"/>
        <pc:sldMkLst>
          <pc:docMk/>
          <pc:sldMk cId="874002831" sldId="436"/>
        </pc:sldMkLst>
      </pc:sldChg>
      <pc:sldChg chg="modSp add del mod">
        <pc:chgData name="Palmer, Mark" userId="7a92cab4-87cf-40e1-9d5e-4cd58cb5ce8b" providerId="ADAL" clId="{CE647351-A75B-B64D-8A71-D1062B33E1E5}" dt="2023-11-16T14:59:32.544" v="3422" actId="20577"/>
        <pc:sldMkLst>
          <pc:docMk/>
          <pc:sldMk cId="4073660579" sldId="438"/>
        </pc:sldMkLst>
        <pc:spChg chg="mod">
          <ac:chgData name="Palmer, Mark" userId="7a92cab4-87cf-40e1-9d5e-4cd58cb5ce8b" providerId="ADAL" clId="{CE647351-A75B-B64D-8A71-D1062B33E1E5}" dt="2023-11-16T14:59:32.544" v="3422" actId="20577"/>
          <ac:spMkLst>
            <pc:docMk/>
            <pc:sldMk cId="4073660579" sldId="438"/>
            <ac:spMk id="3" creationId="{50118405-8143-EC4B-9212-A6486CDACA86}"/>
          </ac:spMkLst>
        </pc:spChg>
      </pc:sldChg>
      <pc:sldChg chg="modSp add del mod">
        <pc:chgData name="Palmer, Mark" userId="7a92cab4-87cf-40e1-9d5e-4cd58cb5ce8b" providerId="ADAL" clId="{CE647351-A75B-B64D-8A71-D1062B33E1E5}" dt="2023-11-16T15:00:34.599" v="3427" actId="27636"/>
        <pc:sldMkLst>
          <pc:docMk/>
          <pc:sldMk cId="133115026" sldId="444"/>
        </pc:sldMkLst>
        <pc:spChg chg="mod">
          <ac:chgData name="Palmer, Mark" userId="7a92cab4-87cf-40e1-9d5e-4cd58cb5ce8b" providerId="ADAL" clId="{CE647351-A75B-B64D-8A71-D1062B33E1E5}" dt="2023-11-16T15:00:34.599" v="3427" actId="27636"/>
          <ac:spMkLst>
            <pc:docMk/>
            <pc:sldMk cId="133115026" sldId="444"/>
            <ac:spMk id="3" creationId="{2B2D47E4-B1DD-7C4E-835A-8FE24A318160}"/>
          </ac:spMkLst>
        </pc:spChg>
      </pc:sldChg>
      <pc:sldChg chg="add del">
        <pc:chgData name="Palmer, Mark" userId="7a92cab4-87cf-40e1-9d5e-4cd58cb5ce8b" providerId="ADAL" clId="{CE647351-A75B-B64D-8A71-D1062B33E1E5}" dt="2023-11-16T12:42:50.975" v="11"/>
        <pc:sldMkLst>
          <pc:docMk/>
          <pc:sldMk cId="890044108" sldId="446"/>
        </pc:sldMkLst>
      </pc:sldChg>
      <pc:sldChg chg="add del">
        <pc:chgData name="Palmer, Mark" userId="7a92cab4-87cf-40e1-9d5e-4cd58cb5ce8b" providerId="ADAL" clId="{CE647351-A75B-B64D-8A71-D1062B33E1E5}" dt="2023-11-16T12:42:50.975" v="11"/>
        <pc:sldMkLst>
          <pc:docMk/>
          <pc:sldMk cId="1684937974" sldId="450"/>
        </pc:sldMkLst>
      </pc:sldChg>
      <pc:sldChg chg="add del">
        <pc:chgData name="Palmer, Mark" userId="7a92cab4-87cf-40e1-9d5e-4cd58cb5ce8b" providerId="ADAL" clId="{CE647351-A75B-B64D-8A71-D1062B33E1E5}" dt="2023-11-16T12:42:50.975" v="11"/>
        <pc:sldMkLst>
          <pc:docMk/>
          <pc:sldMk cId="2429161683" sldId="451"/>
        </pc:sldMkLst>
      </pc:sldChg>
      <pc:sldChg chg="add del">
        <pc:chgData name="Palmer, Mark" userId="7a92cab4-87cf-40e1-9d5e-4cd58cb5ce8b" providerId="ADAL" clId="{CE647351-A75B-B64D-8A71-D1062B33E1E5}" dt="2023-11-16T12:42:50.975" v="11"/>
        <pc:sldMkLst>
          <pc:docMk/>
          <pc:sldMk cId="2524328413" sldId="452"/>
        </pc:sldMkLst>
      </pc:sldChg>
      <pc:sldChg chg="add del">
        <pc:chgData name="Palmer, Mark" userId="7a92cab4-87cf-40e1-9d5e-4cd58cb5ce8b" providerId="ADAL" clId="{CE647351-A75B-B64D-8A71-D1062B33E1E5}" dt="2023-11-16T12:42:50.975" v="11"/>
        <pc:sldMkLst>
          <pc:docMk/>
          <pc:sldMk cId="1006122482" sldId="454"/>
        </pc:sldMkLst>
      </pc:sldChg>
      <pc:sldChg chg="add del">
        <pc:chgData name="Palmer, Mark" userId="7a92cab4-87cf-40e1-9d5e-4cd58cb5ce8b" providerId="ADAL" clId="{CE647351-A75B-B64D-8A71-D1062B33E1E5}" dt="2023-11-16T12:42:50.975" v="11"/>
        <pc:sldMkLst>
          <pc:docMk/>
          <pc:sldMk cId="0" sldId="458"/>
        </pc:sldMkLst>
      </pc:sldChg>
      <pc:sldChg chg="modSp add del mod">
        <pc:chgData name="Palmer, Mark" userId="7a92cab4-87cf-40e1-9d5e-4cd58cb5ce8b" providerId="ADAL" clId="{CE647351-A75B-B64D-8A71-D1062B33E1E5}" dt="2023-11-16T14:14:54.918" v="1952" actId="20577"/>
        <pc:sldMkLst>
          <pc:docMk/>
          <pc:sldMk cId="2880107664" sldId="459"/>
        </pc:sldMkLst>
        <pc:spChg chg="mod">
          <ac:chgData name="Palmer, Mark" userId="7a92cab4-87cf-40e1-9d5e-4cd58cb5ce8b" providerId="ADAL" clId="{CE647351-A75B-B64D-8A71-D1062B33E1E5}" dt="2023-11-16T14:14:54.918" v="1952" actId="20577"/>
          <ac:spMkLst>
            <pc:docMk/>
            <pc:sldMk cId="2880107664" sldId="459"/>
            <ac:spMk id="4" creationId="{68CB89DD-77C6-3C4B-AE92-A9A6BE40EF87}"/>
          </ac:spMkLst>
        </pc:spChg>
      </pc:sldChg>
      <pc:sldChg chg="delSp add del mod">
        <pc:chgData name="Palmer, Mark" userId="7a92cab4-87cf-40e1-9d5e-4cd58cb5ce8b" providerId="ADAL" clId="{CE647351-A75B-B64D-8A71-D1062B33E1E5}" dt="2023-11-16T12:58:54.041" v="1013" actId="478"/>
        <pc:sldMkLst>
          <pc:docMk/>
          <pc:sldMk cId="1588197437" sldId="460"/>
        </pc:sldMkLst>
        <pc:picChg chg="del">
          <ac:chgData name="Palmer, Mark" userId="7a92cab4-87cf-40e1-9d5e-4cd58cb5ce8b" providerId="ADAL" clId="{CE647351-A75B-B64D-8A71-D1062B33E1E5}" dt="2023-11-16T12:58:54.041" v="1013" actId="478"/>
          <ac:picMkLst>
            <pc:docMk/>
            <pc:sldMk cId="1588197437" sldId="460"/>
            <ac:picMk id="7" creationId="{58DE162D-80B5-924E-A388-D45AB0D2B88B}"/>
          </ac:picMkLst>
        </pc:picChg>
      </pc:sldChg>
      <pc:sldChg chg="add del">
        <pc:chgData name="Palmer, Mark" userId="7a92cab4-87cf-40e1-9d5e-4cd58cb5ce8b" providerId="ADAL" clId="{CE647351-A75B-B64D-8A71-D1062B33E1E5}" dt="2023-11-16T12:42:50.975" v="11"/>
        <pc:sldMkLst>
          <pc:docMk/>
          <pc:sldMk cId="841743646" sldId="462"/>
        </pc:sldMkLst>
      </pc:sldChg>
      <pc:sldChg chg="delSp add del mod">
        <pc:chgData name="Palmer, Mark" userId="7a92cab4-87cf-40e1-9d5e-4cd58cb5ce8b" providerId="ADAL" clId="{CE647351-A75B-B64D-8A71-D1062B33E1E5}" dt="2023-11-16T13:00:14.227" v="1045" actId="478"/>
        <pc:sldMkLst>
          <pc:docMk/>
          <pc:sldMk cId="4223876381" sldId="463"/>
        </pc:sldMkLst>
        <pc:picChg chg="del">
          <ac:chgData name="Palmer, Mark" userId="7a92cab4-87cf-40e1-9d5e-4cd58cb5ce8b" providerId="ADAL" clId="{CE647351-A75B-B64D-8A71-D1062B33E1E5}" dt="2023-11-16T13:00:14.227" v="1045" actId="478"/>
          <ac:picMkLst>
            <pc:docMk/>
            <pc:sldMk cId="4223876381" sldId="463"/>
            <ac:picMk id="7" creationId="{58DE162D-80B5-924E-A388-D45AB0D2B88B}"/>
          </ac:picMkLst>
        </pc:picChg>
      </pc:sldChg>
      <pc:sldChg chg="modSp add del mod">
        <pc:chgData name="Palmer, Mark" userId="7a92cab4-87cf-40e1-9d5e-4cd58cb5ce8b" providerId="ADAL" clId="{CE647351-A75B-B64D-8A71-D1062B33E1E5}" dt="2023-11-16T14:17:39.207" v="1955" actId="20577"/>
        <pc:sldMkLst>
          <pc:docMk/>
          <pc:sldMk cId="836804714" sldId="464"/>
        </pc:sldMkLst>
        <pc:spChg chg="mod">
          <ac:chgData name="Palmer, Mark" userId="7a92cab4-87cf-40e1-9d5e-4cd58cb5ce8b" providerId="ADAL" clId="{CE647351-A75B-B64D-8A71-D1062B33E1E5}" dt="2023-11-16T14:17:39.207" v="1955" actId="20577"/>
          <ac:spMkLst>
            <pc:docMk/>
            <pc:sldMk cId="836804714" sldId="464"/>
            <ac:spMk id="4" creationId="{EA621221-155F-994A-BDA6-1591AF6B0A8D}"/>
          </ac:spMkLst>
        </pc:spChg>
        <pc:spChg chg="mod">
          <ac:chgData name="Palmer, Mark" userId="7a92cab4-87cf-40e1-9d5e-4cd58cb5ce8b" providerId="ADAL" clId="{CE647351-A75B-B64D-8A71-D1062B33E1E5}" dt="2023-11-16T13:12:35.372" v="1252" actId="20577"/>
          <ac:spMkLst>
            <pc:docMk/>
            <pc:sldMk cId="836804714" sldId="464"/>
            <ac:spMk id="5" creationId="{F02A96E1-BCF3-3543-B03B-43B19C16A814}"/>
          </ac:spMkLst>
        </pc:spChg>
      </pc:sldChg>
      <pc:sldChg chg="delSp add del mod">
        <pc:chgData name="Palmer, Mark" userId="7a92cab4-87cf-40e1-9d5e-4cd58cb5ce8b" providerId="ADAL" clId="{CE647351-A75B-B64D-8A71-D1062B33E1E5}" dt="2023-11-16T13:01:48.652" v="1046" actId="478"/>
        <pc:sldMkLst>
          <pc:docMk/>
          <pc:sldMk cId="517496808" sldId="465"/>
        </pc:sldMkLst>
        <pc:picChg chg="del">
          <ac:chgData name="Palmer, Mark" userId="7a92cab4-87cf-40e1-9d5e-4cd58cb5ce8b" providerId="ADAL" clId="{CE647351-A75B-B64D-8A71-D1062B33E1E5}" dt="2023-11-16T13:01:48.652" v="1046" actId="478"/>
          <ac:picMkLst>
            <pc:docMk/>
            <pc:sldMk cId="517496808" sldId="465"/>
            <ac:picMk id="7" creationId="{58DE162D-80B5-924E-A388-D45AB0D2B88B}"/>
          </ac:picMkLst>
        </pc:picChg>
      </pc:sldChg>
      <pc:sldChg chg="add del">
        <pc:chgData name="Palmer, Mark" userId="7a92cab4-87cf-40e1-9d5e-4cd58cb5ce8b" providerId="ADAL" clId="{CE647351-A75B-B64D-8A71-D1062B33E1E5}" dt="2023-11-16T13:39:17.472" v="1716" actId="2696"/>
        <pc:sldMkLst>
          <pc:docMk/>
          <pc:sldMk cId="1028993677" sldId="467"/>
        </pc:sldMkLst>
      </pc:sldChg>
      <pc:sldChg chg="modSp add mod">
        <pc:chgData name="Palmer, Mark" userId="7a92cab4-87cf-40e1-9d5e-4cd58cb5ce8b" providerId="ADAL" clId="{CE647351-A75B-B64D-8A71-D1062B33E1E5}" dt="2023-11-16T13:39:25.509" v="1719" actId="27636"/>
        <pc:sldMkLst>
          <pc:docMk/>
          <pc:sldMk cId="2104213735" sldId="467"/>
        </pc:sldMkLst>
        <pc:spChg chg="mod">
          <ac:chgData name="Palmer, Mark" userId="7a92cab4-87cf-40e1-9d5e-4cd58cb5ce8b" providerId="ADAL" clId="{CE647351-A75B-B64D-8A71-D1062B33E1E5}" dt="2023-11-16T13:39:25.477" v="1718" actId="27636"/>
          <ac:spMkLst>
            <pc:docMk/>
            <pc:sldMk cId="2104213735" sldId="467"/>
            <ac:spMk id="2" creationId="{1CDD8E3B-F0AF-EB4E-BF40-42B8B2E76232}"/>
          </ac:spMkLst>
        </pc:spChg>
        <pc:spChg chg="mod">
          <ac:chgData name="Palmer, Mark" userId="7a92cab4-87cf-40e1-9d5e-4cd58cb5ce8b" providerId="ADAL" clId="{CE647351-A75B-B64D-8A71-D1062B33E1E5}" dt="2023-11-16T13:39:25.509" v="1719" actId="27636"/>
          <ac:spMkLst>
            <pc:docMk/>
            <pc:sldMk cId="2104213735" sldId="467"/>
            <ac:spMk id="3" creationId="{1417161C-0388-084F-93B3-3C507B25794D}"/>
          </ac:spMkLst>
        </pc:spChg>
        <pc:spChg chg="mod">
          <ac:chgData name="Palmer, Mark" userId="7a92cab4-87cf-40e1-9d5e-4cd58cb5ce8b" providerId="ADAL" clId="{CE647351-A75B-B64D-8A71-D1062B33E1E5}" dt="2023-11-16T13:39:24.699" v="1717"/>
          <ac:spMkLst>
            <pc:docMk/>
            <pc:sldMk cId="2104213735" sldId="467"/>
            <ac:spMk id="4" creationId="{DADFA1B0-D0D3-164E-AA62-B0DA451AA52F}"/>
          </ac:spMkLst>
        </pc:spChg>
      </pc:sldChg>
      <pc:sldChg chg="add del">
        <pc:chgData name="Palmer, Mark" userId="7a92cab4-87cf-40e1-9d5e-4cd58cb5ce8b" providerId="ADAL" clId="{CE647351-A75B-B64D-8A71-D1062B33E1E5}" dt="2023-11-16T13:06:01.123" v="1188" actId="2696"/>
        <pc:sldMkLst>
          <pc:docMk/>
          <pc:sldMk cId="49883264" sldId="468"/>
        </pc:sldMkLst>
      </pc:sldChg>
      <pc:sldChg chg="add">
        <pc:chgData name="Palmer, Mark" userId="7a92cab4-87cf-40e1-9d5e-4cd58cb5ce8b" providerId="ADAL" clId="{CE647351-A75B-B64D-8A71-D1062B33E1E5}" dt="2023-11-16T13:06:16.608" v="1189"/>
        <pc:sldMkLst>
          <pc:docMk/>
          <pc:sldMk cId="1608889871" sldId="468"/>
        </pc:sldMkLst>
      </pc:sldChg>
      <pc:sldChg chg="add">
        <pc:chgData name="Palmer, Mark" userId="7a92cab4-87cf-40e1-9d5e-4cd58cb5ce8b" providerId="ADAL" clId="{CE647351-A75B-B64D-8A71-D1062B33E1E5}" dt="2023-11-16T13:06:16.608" v="1189"/>
        <pc:sldMkLst>
          <pc:docMk/>
          <pc:sldMk cId="14849605" sldId="469"/>
        </pc:sldMkLst>
      </pc:sldChg>
      <pc:sldChg chg="add del">
        <pc:chgData name="Palmer, Mark" userId="7a92cab4-87cf-40e1-9d5e-4cd58cb5ce8b" providerId="ADAL" clId="{CE647351-A75B-B64D-8A71-D1062B33E1E5}" dt="2023-11-16T13:06:01.123" v="1188" actId="2696"/>
        <pc:sldMkLst>
          <pc:docMk/>
          <pc:sldMk cId="967527991" sldId="469"/>
        </pc:sldMkLst>
      </pc:sldChg>
      <pc:sldChg chg="add">
        <pc:chgData name="Palmer, Mark" userId="7a92cab4-87cf-40e1-9d5e-4cd58cb5ce8b" providerId="ADAL" clId="{CE647351-A75B-B64D-8A71-D1062B33E1E5}" dt="2023-11-16T13:23:54.468" v="1563"/>
        <pc:sldMkLst>
          <pc:docMk/>
          <pc:sldMk cId="1948317106" sldId="470"/>
        </pc:sldMkLst>
      </pc:sldChg>
      <pc:sldChg chg="add del">
        <pc:chgData name="Palmer, Mark" userId="7a92cab4-87cf-40e1-9d5e-4cd58cb5ce8b" providerId="ADAL" clId="{CE647351-A75B-B64D-8A71-D1062B33E1E5}" dt="2023-11-16T13:23:46.743" v="1562" actId="2696"/>
        <pc:sldMkLst>
          <pc:docMk/>
          <pc:sldMk cId="3412057043" sldId="470"/>
        </pc:sldMkLst>
      </pc:sldChg>
      <pc:sldChg chg="modSp add del">
        <pc:chgData name="Palmer, Mark" userId="7a92cab4-87cf-40e1-9d5e-4cd58cb5ce8b" providerId="ADAL" clId="{CE647351-A75B-B64D-8A71-D1062B33E1E5}" dt="2023-11-16T12:42:50.975" v="11"/>
        <pc:sldMkLst>
          <pc:docMk/>
          <pc:sldMk cId="1894552243" sldId="517"/>
        </pc:sldMkLst>
        <pc:spChg chg="mod">
          <ac:chgData name="Palmer, Mark" userId="7a92cab4-87cf-40e1-9d5e-4cd58cb5ce8b" providerId="ADAL" clId="{CE647351-A75B-B64D-8A71-D1062B33E1E5}" dt="2023-11-16T12:41:59.570" v="2"/>
          <ac:spMkLst>
            <pc:docMk/>
            <pc:sldMk cId="1894552243" sldId="517"/>
            <ac:spMk id="5" creationId="{36E37662-8272-5441-8227-CBC6D3684291}"/>
          </ac:spMkLst>
        </pc:spChg>
        <pc:spChg chg="mod">
          <ac:chgData name="Palmer, Mark" userId="7a92cab4-87cf-40e1-9d5e-4cd58cb5ce8b" providerId="ADAL" clId="{CE647351-A75B-B64D-8A71-D1062B33E1E5}" dt="2023-11-16T12:41:59.570" v="2"/>
          <ac:spMkLst>
            <pc:docMk/>
            <pc:sldMk cId="1894552243" sldId="517"/>
            <ac:spMk id="6" creationId="{79B69F3D-23C8-3A45-9F94-135B8816AD80}"/>
          </ac:spMkLst>
        </pc:spChg>
      </pc:sldChg>
      <pc:sldChg chg="modSp add del">
        <pc:chgData name="Palmer, Mark" userId="7a92cab4-87cf-40e1-9d5e-4cd58cb5ce8b" providerId="ADAL" clId="{CE647351-A75B-B64D-8A71-D1062B33E1E5}" dt="2023-11-16T12:42:50.975" v="11"/>
        <pc:sldMkLst>
          <pc:docMk/>
          <pc:sldMk cId="0" sldId="530"/>
        </pc:sldMkLst>
        <pc:spChg chg="mod">
          <ac:chgData name="Palmer, Mark" userId="7a92cab4-87cf-40e1-9d5e-4cd58cb5ce8b" providerId="ADAL" clId="{CE647351-A75B-B64D-8A71-D1062B33E1E5}" dt="2023-11-16T12:41:59.570" v="2"/>
          <ac:spMkLst>
            <pc:docMk/>
            <pc:sldMk cId="0" sldId="530"/>
            <ac:spMk id="4" creationId="{00000000-0000-0000-0000-000000000000}"/>
          </ac:spMkLst>
        </pc:spChg>
        <pc:spChg chg="mod">
          <ac:chgData name="Palmer, Mark" userId="7a92cab4-87cf-40e1-9d5e-4cd58cb5ce8b" providerId="ADAL" clId="{CE647351-A75B-B64D-8A71-D1062B33E1E5}" dt="2023-11-16T12:41:59.570" v="2"/>
          <ac:spMkLst>
            <pc:docMk/>
            <pc:sldMk cId="0" sldId="530"/>
            <ac:spMk id="5" creationId="{6AB9A0B9-3FD3-7B4C-A818-119E0682F4BE}"/>
          </ac:spMkLst>
        </pc:spChg>
      </pc:sldChg>
      <pc:sldChg chg="modSp add del ord">
        <pc:chgData name="Palmer, Mark" userId="7a92cab4-87cf-40e1-9d5e-4cd58cb5ce8b" providerId="ADAL" clId="{CE647351-A75B-B64D-8A71-D1062B33E1E5}" dt="2023-11-16T13:40:02.019" v="1720" actId="20578"/>
        <pc:sldMkLst>
          <pc:docMk/>
          <pc:sldMk cId="1886768143" sldId="543"/>
        </pc:sldMkLst>
        <pc:spChg chg="mod">
          <ac:chgData name="Palmer, Mark" userId="7a92cab4-87cf-40e1-9d5e-4cd58cb5ce8b" providerId="ADAL" clId="{CE647351-A75B-B64D-8A71-D1062B33E1E5}" dt="2023-11-16T12:41:59.570" v="2"/>
          <ac:spMkLst>
            <pc:docMk/>
            <pc:sldMk cId="1886768143" sldId="543"/>
            <ac:spMk id="4" creationId="{C3E32255-A3DC-A74B-B1A3-0509BEB5C024}"/>
          </ac:spMkLst>
        </pc:spChg>
        <pc:spChg chg="mod">
          <ac:chgData name="Palmer, Mark" userId="7a92cab4-87cf-40e1-9d5e-4cd58cb5ce8b" providerId="ADAL" clId="{CE647351-A75B-B64D-8A71-D1062B33E1E5}" dt="2023-11-16T12:41:59.570" v="2"/>
          <ac:spMkLst>
            <pc:docMk/>
            <pc:sldMk cId="1886768143" sldId="543"/>
            <ac:spMk id="5" creationId="{D86A4C20-9C55-9449-9944-8D5BCFAFF5C2}"/>
          </ac:spMkLst>
        </pc:spChg>
      </pc:sldChg>
      <pc:sldChg chg="modSp add del">
        <pc:chgData name="Palmer, Mark" userId="7a92cab4-87cf-40e1-9d5e-4cd58cb5ce8b" providerId="ADAL" clId="{CE647351-A75B-B64D-8A71-D1062B33E1E5}" dt="2023-11-16T12:42:50.975" v="11"/>
        <pc:sldMkLst>
          <pc:docMk/>
          <pc:sldMk cId="1505977413" sldId="544"/>
        </pc:sldMkLst>
        <pc:spChg chg="mod">
          <ac:chgData name="Palmer, Mark" userId="7a92cab4-87cf-40e1-9d5e-4cd58cb5ce8b" providerId="ADAL" clId="{CE647351-A75B-B64D-8A71-D1062B33E1E5}" dt="2023-11-16T12:41:59.570" v="2"/>
          <ac:spMkLst>
            <pc:docMk/>
            <pc:sldMk cId="1505977413" sldId="544"/>
            <ac:spMk id="5" creationId="{23CFA68C-1340-6743-9956-7EA058DE463B}"/>
          </ac:spMkLst>
        </pc:spChg>
        <pc:spChg chg="mod">
          <ac:chgData name="Palmer, Mark" userId="7a92cab4-87cf-40e1-9d5e-4cd58cb5ce8b" providerId="ADAL" clId="{CE647351-A75B-B64D-8A71-D1062B33E1E5}" dt="2023-11-16T12:41:59.570" v="2"/>
          <ac:spMkLst>
            <pc:docMk/>
            <pc:sldMk cId="1505977413" sldId="544"/>
            <ac:spMk id="6" creationId="{CEC76E70-34A6-F249-8381-DA3DD6B2A0D2}"/>
          </ac:spMkLst>
        </pc:spChg>
      </pc:sldChg>
      <pc:sldChg chg="modSp add">
        <pc:chgData name="Palmer, Mark" userId="7a92cab4-87cf-40e1-9d5e-4cd58cb5ce8b" providerId="ADAL" clId="{CE647351-A75B-B64D-8A71-D1062B33E1E5}" dt="2023-11-16T13:07:29.163" v="1208"/>
        <pc:sldMkLst>
          <pc:docMk/>
          <pc:sldMk cId="1411010313" sldId="545"/>
        </pc:sldMkLst>
        <pc:spChg chg="mod">
          <ac:chgData name="Palmer, Mark" userId="7a92cab4-87cf-40e1-9d5e-4cd58cb5ce8b" providerId="ADAL" clId="{CE647351-A75B-B64D-8A71-D1062B33E1E5}" dt="2023-11-16T13:07:29.163" v="1208"/>
          <ac:spMkLst>
            <pc:docMk/>
            <pc:sldMk cId="1411010313" sldId="545"/>
            <ac:spMk id="4" creationId="{9A9692CC-C3D1-1A44-A3DE-C7AA2DF90E46}"/>
          </ac:spMkLst>
        </pc:spChg>
        <pc:spChg chg="mod">
          <ac:chgData name="Palmer, Mark" userId="7a92cab4-87cf-40e1-9d5e-4cd58cb5ce8b" providerId="ADAL" clId="{CE647351-A75B-B64D-8A71-D1062B33E1E5}" dt="2023-11-16T13:07:29.163" v="1208"/>
          <ac:spMkLst>
            <pc:docMk/>
            <pc:sldMk cId="1411010313" sldId="545"/>
            <ac:spMk id="5" creationId="{BFED2B76-915C-1746-B211-858E7D9D0021}"/>
          </ac:spMkLst>
        </pc:spChg>
      </pc:sldChg>
      <pc:sldChg chg="modSp add del">
        <pc:chgData name="Palmer, Mark" userId="7a92cab4-87cf-40e1-9d5e-4cd58cb5ce8b" providerId="ADAL" clId="{CE647351-A75B-B64D-8A71-D1062B33E1E5}" dt="2023-11-16T13:07:26.394" v="1207" actId="2696"/>
        <pc:sldMkLst>
          <pc:docMk/>
          <pc:sldMk cId="2253228237" sldId="545"/>
        </pc:sldMkLst>
        <pc:spChg chg="mod">
          <ac:chgData name="Palmer, Mark" userId="7a92cab4-87cf-40e1-9d5e-4cd58cb5ce8b" providerId="ADAL" clId="{CE647351-A75B-B64D-8A71-D1062B33E1E5}" dt="2023-11-16T12:41:59.570" v="2"/>
          <ac:spMkLst>
            <pc:docMk/>
            <pc:sldMk cId="2253228237" sldId="545"/>
            <ac:spMk id="4" creationId="{9A9692CC-C3D1-1A44-A3DE-C7AA2DF90E46}"/>
          </ac:spMkLst>
        </pc:spChg>
        <pc:spChg chg="mod">
          <ac:chgData name="Palmer, Mark" userId="7a92cab4-87cf-40e1-9d5e-4cd58cb5ce8b" providerId="ADAL" clId="{CE647351-A75B-B64D-8A71-D1062B33E1E5}" dt="2023-11-16T12:41:59.570" v="2"/>
          <ac:spMkLst>
            <pc:docMk/>
            <pc:sldMk cId="2253228237" sldId="545"/>
            <ac:spMk id="5" creationId="{BFED2B76-915C-1746-B211-858E7D9D0021}"/>
          </ac:spMkLst>
        </pc:spChg>
      </pc:sldChg>
      <pc:sldChg chg="modSp add del mod">
        <pc:chgData name="Palmer, Mark" userId="7a92cab4-87cf-40e1-9d5e-4cd58cb5ce8b" providerId="ADAL" clId="{CE647351-A75B-B64D-8A71-D1062B33E1E5}" dt="2023-11-16T14:37:37.388" v="3042" actId="20577"/>
        <pc:sldMkLst>
          <pc:docMk/>
          <pc:sldMk cId="2350690362" sldId="546"/>
        </pc:sldMkLst>
        <pc:spChg chg="mod">
          <ac:chgData name="Palmer, Mark" userId="7a92cab4-87cf-40e1-9d5e-4cd58cb5ce8b" providerId="ADAL" clId="{CE647351-A75B-B64D-8A71-D1062B33E1E5}" dt="2023-11-16T14:37:37.388" v="3042" actId="20577"/>
          <ac:spMkLst>
            <pc:docMk/>
            <pc:sldMk cId="2350690362" sldId="546"/>
            <ac:spMk id="3" creationId="{3FDFD1F9-B8F5-4949-8D07-2E57C710960E}"/>
          </ac:spMkLst>
        </pc:spChg>
      </pc:sldChg>
      <pc:sldChg chg="modSp add del mod">
        <pc:chgData name="Palmer, Mark" userId="7a92cab4-87cf-40e1-9d5e-4cd58cb5ce8b" providerId="ADAL" clId="{CE647351-A75B-B64D-8A71-D1062B33E1E5}" dt="2023-11-16T13:23:46.743" v="1562" actId="2696"/>
        <pc:sldMkLst>
          <pc:docMk/>
          <pc:sldMk cId="569393146" sldId="547"/>
        </pc:sldMkLst>
        <pc:picChg chg="mod">
          <ac:chgData name="Palmer, Mark" userId="7a92cab4-87cf-40e1-9d5e-4cd58cb5ce8b" providerId="ADAL" clId="{CE647351-A75B-B64D-8A71-D1062B33E1E5}" dt="2023-11-16T13:05:54.707" v="1187" actId="1036"/>
          <ac:picMkLst>
            <pc:docMk/>
            <pc:sldMk cId="569393146" sldId="547"/>
            <ac:picMk id="5" creationId="{952F4DB5-2E2D-1E48-8403-3E06DAA88571}"/>
          </ac:picMkLst>
        </pc:picChg>
      </pc:sldChg>
      <pc:sldChg chg="add">
        <pc:chgData name="Palmer, Mark" userId="7a92cab4-87cf-40e1-9d5e-4cd58cb5ce8b" providerId="ADAL" clId="{CE647351-A75B-B64D-8A71-D1062B33E1E5}" dt="2023-11-16T13:23:54.468" v="1563"/>
        <pc:sldMkLst>
          <pc:docMk/>
          <pc:sldMk cId="1537572499" sldId="547"/>
        </pc:sldMkLst>
      </pc:sldChg>
      <pc:sldChg chg="modSp new mod">
        <pc:chgData name="Palmer, Mark" userId="7a92cab4-87cf-40e1-9d5e-4cd58cb5ce8b" providerId="ADAL" clId="{CE647351-A75B-B64D-8A71-D1062B33E1E5}" dt="2023-11-16T14:25:01.684" v="2513" actId="20577"/>
        <pc:sldMkLst>
          <pc:docMk/>
          <pc:sldMk cId="1338553152" sldId="548"/>
        </pc:sldMkLst>
        <pc:spChg chg="mod">
          <ac:chgData name="Palmer, Mark" userId="7a92cab4-87cf-40e1-9d5e-4cd58cb5ce8b" providerId="ADAL" clId="{CE647351-A75B-B64D-8A71-D1062B33E1E5}" dt="2023-11-16T12:46:33.033" v="38" actId="20577"/>
          <ac:spMkLst>
            <pc:docMk/>
            <pc:sldMk cId="1338553152" sldId="548"/>
            <ac:spMk id="2" creationId="{AE1F8623-4920-5FA3-9C3F-4D9F16917D89}"/>
          </ac:spMkLst>
        </pc:spChg>
        <pc:spChg chg="mod">
          <ac:chgData name="Palmer, Mark" userId="7a92cab4-87cf-40e1-9d5e-4cd58cb5ce8b" providerId="ADAL" clId="{CE647351-A75B-B64D-8A71-D1062B33E1E5}" dt="2023-11-16T14:25:01.684" v="2513" actId="20577"/>
          <ac:spMkLst>
            <pc:docMk/>
            <pc:sldMk cId="1338553152" sldId="548"/>
            <ac:spMk id="3" creationId="{E7F1E86A-D19A-8DB5-DF0B-2884BA2B7F0A}"/>
          </ac:spMkLst>
        </pc:spChg>
      </pc:sldChg>
      <pc:sldChg chg="addSp delSp modSp new mod modClrScheme chgLayout">
        <pc:chgData name="Palmer, Mark" userId="7a92cab4-87cf-40e1-9d5e-4cd58cb5ce8b" providerId="ADAL" clId="{CE647351-A75B-B64D-8A71-D1062B33E1E5}" dt="2023-11-16T15:01:03.108" v="3437" actId="20577"/>
        <pc:sldMkLst>
          <pc:docMk/>
          <pc:sldMk cId="2682496044" sldId="549"/>
        </pc:sldMkLst>
        <pc:spChg chg="del mod ord">
          <ac:chgData name="Palmer, Mark" userId="7a92cab4-87cf-40e1-9d5e-4cd58cb5ce8b" providerId="ADAL" clId="{CE647351-A75B-B64D-8A71-D1062B33E1E5}" dt="2023-11-16T13:06:23.566" v="1191" actId="700"/>
          <ac:spMkLst>
            <pc:docMk/>
            <pc:sldMk cId="2682496044" sldId="549"/>
            <ac:spMk id="2" creationId="{6DA4C1E5-331E-63A2-007D-CA21AB06A34F}"/>
          </ac:spMkLst>
        </pc:spChg>
        <pc:spChg chg="del mod ord">
          <ac:chgData name="Palmer, Mark" userId="7a92cab4-87cf-40e1-9d5e-4cd58cb5ce8b" providerId="ADAL" clId="{CE647351-A75B-B64D-8A71-D1062B33E1E5}" dt="2023-11-16T13:06:23.566" v="1191" actId="700"/>
          <ac:spMkLst>
            <pc:docMk/>
            <pc:sldMk cId="2682496044" sldId="549"/>
            <ac:spMk id="3" creationId="{8E40B28D-AF0A-DA2E-E68A-84FC71FCE541}"/>
          </ac:spMkLst>
        </pc:spChg>
        <pc:spChg chg="mod ord">
          <ac:chgData name="Palmer, Mark" userId="7a92cab4-87cf-40e1-9d5e-4cd58cb5ce8b" providerId="ADAL" clId="{CE647351-A75B-B64D-8A71-D1062B33E1E5}" dt="2023-11-16T13:06:23.566" v="1191" actId="700"/>
          <ac:spMkLst>
            <pc:docMk/>
            <pc:sldMk cId="2682496044" sldId="549"/>
            <ac:spMk id="4" creationId="{0EAB8F4A-D850-F59D-8B0F-D9AABE180E33}"/>
          </ac:spMkLst>
        </pc:spChg>
        <pc:spChg chg="add mod ord">
          <ac:chgData name="Palmer, Mark" userId="7a92cab4-87cf-40e1-9d5e-4cd58cb5ce8b" providerId="ADAL" clId="{CE647351-A75B-B64D-8A71-D1062B33E1E5}" dt="2023-11-16T15:01:03.108" v="3437" actId="20577"/>
          <ac:spMkLst>
            <pc:docMk/>
            <pc:sldMk cId="2682496044" sldId="549"/>
            <ac:spMk id="5" creationId="{FC43F552-01D9-4C1E-5ED8-B6DBE599B761}"/>
          </ac:spMkLst>
        </pc:spChg>
        <pc:spChg chg="add mod ord">
          <ac:chgData name="Palmer, Mark" userId="7a92cab4-87cf-40e1-9d5e-4cd58cb5ce8b" providerId="ADAL" clId="{CE647351-A75B-B64D-8A71-D1062B33E1E5}" dt="2023-11-16T13:06:23.566" v="1191" actId="700"/>
          <ac:spMkLst>
            <pc:docMk/>
            <pc:sldMk cId="2682496044" sldId="549"/>
            <ac:spMk id="6" creationId="{833E9BE6-7A35-1D09-5116-098EBA961974}"/>
          </ac:spMkLst>
        </pc:spChg>
      </pc:sldChg>
      <pc:sldChg chg="modSp add del mod">
        <pc:chgData name="Palmer, Mark" userId="7a92cab4-87cf-40e1-9d5e-4cd58cb5ce8b" providerId="ADAL" clId="{CE647351-A75B-B64D-8A71-D1062B33E1E5}" dt="2023-11-16T13:26:11.436" v="1575"/>
        <pc:sldMkLst>
          <pc:docMk/>
          <pc:sldMk cId="175212925" sldId="1225"/>
        </pc:sldMkLst>
        <pc:spChg chg="mod">
          <ac:chgData name="Palmer, Mark" userId="7a92cab4-87cf-40e1-9d5e-4cd58cb5ce8b" providerId="ADAL" clId="{CE647351-A75B-B64D-8A71-D1062B33E1E5}" dt="2023-11-16T13:26:11.436" v="1575"/>
          <ac:spMkLst>
            <pc:docMk/>
            <pc:sldMk cId="175212925" sldId="1225"/>
            <ac:spMk id="2" creationId="{93A88521-65A3-6E3C-F22E-C5A61886DC86}"/>
          </ac:spMkLst>
        </pc:spChg>
        <pc:spChg chg="mod">
          <ac:chgData name="Palmer, Mark" userId="7a92cab4-87cf-40e1-9d5e-4cd58cb5ce8b" providerId="ADAL" clId="{CE647351-A75B-B64D-8A71-D1062B33E1E5}" dt="2023-11-16T13:25:09.924" v="1566"/>
          <ac:spMkLst>
            <pc:docMk/>
            <pc:sldMk cId="175212925" sldId="1225"/>
            <ac:spMk id="9" creationId="{A89A69C4-66C4-B54D-AC90-FC6167FB5BA0}"/>
          </ac:spMkLst>
        </pc:spChg>
      </pc:sldChg>
      <pc:sldChg chg="modSp add del mod ord">
        <pc:chgData name="Palmer, Mark" userId="7a92cab4-87cf-40e1-9d5e-4cd58cb5ce8b" providerId="ADAL" clId="{CE647351-A75B-B64D-8A71-D1062B33E1E5}" dt="2023-11-16T13:31:48.166" v="1601" actId="20578"/>
        <pc:sldMkLst>
          <pc:docMk/>
          <pc:sldMk cId="4100534568" sldId="1225"/>
        </pc:sldMkLst>
        <pc:spChg chg="mod">
          <ac:chgData name="Palmer, Mark" userId="7a92cab4-87cf-40e1-9d5e-4cd58cb5ce8b" providerId="ADAL" clId="{CE647351-A75B-B64D-8A71-D1062B33E1E5}" dt="2023-11-16T13:17:23.868" v="1261"/>
          <ac:spMkLst>
            <pc:docMk/>
            <pc:sldMk cId="4100534568" sldId="1225"/>
            <ac:spMk id="2" creationId="{93A88521-65A3-6E3C-F22E-C5A61886DC86}"/>
          </ac:spMkLst>
        </pc:spChg>
        <pc:spChg chg="mod">
          <ac:chgData name="Palmer, Mark" userId="7a92cab4-87cf-40e1-9d5e-4cd58cb5ce8b" providerId="ADAL" clId="{CE647351-A75B-B64D-8A71-D1062B33E1E5}" dt="2023-11-16T13:17:16.949" v="1253"/>
          <ac:spMkLst>
            <pc:docMk/>
            <pc:sldMk cId="4100534568" sldId="1225"/>
            <ac:spMk id="9" creationId="{A89A69C4-66C4-B54D-AC90-FC6167FB5BA0}"/>
          </ac:spMkLst>
        </pc:spChg>
      </pc:sldChg>
      <pc:sldChg chg="delSp modSp add del mod">
        <pc:chgData name="Palmer, Mark" userId="7a92cab4-87cf-40e1-9d5e-4cd58cb5ce8b" providerId="ADAL" clId="{CE647351-A75B-B64D-8A71-D1062B33E1E5}" dt="2023-11-16T13:24:32.602" v="1564" actId="2696"/>
        <pc:sldMkLst>
          <pc:docMk/>
          <pc:sldMk cId="661167809" sldId="1236"/>
        </pc:sldMkLst>
        <pc:spChg chg="mod">
          <ac:chgData name="Palmer, Mark" userId="7a92cab4-87cf-40e1-9d5e-4cd58cb5ce8b" providerId="ADAL" clId="{CE647351-A75B-B64D-8A71-D1062B33E1E5}" dt="2023-11-16T13:20:14.267" v="1504" actId="27636"/>
          <ac:spMkLst>
            <pc:docMk/>
            <pc:sldMk cId="661167809" sldId="1236"/>
            <ac:spMk id="4" creationId="{ABD00DE4-1834-2BB4-62B5-521ADD576A4E}"/>
          </ac:spMkLst>
        </pc:spChg>
        <pc:spChg chg="del mod">
          <ac:chgData name="Palmer, Mark" userId="7a92cab4-87cf-40e1-9d5e-4cd58cb5ce8b" providerId="ADAL" clId="{CE647351-A75B-B64D-8A71-D1062B33E1E5}" dt="2023-11-16T13:22:08.536" v="1535" actId="478"/>
          <ac:spMkLst>
            <pc:docMk/>
            <pc:sldMk cId="661167809" sldId="1236"/>
            <ac:spMk id="14" creationId="{C6FC76B8-603C-D347-DC77-7BB5525867FE}"/>
          </ac:spMkLst>
        </pc:spChg>
      </pc:sldChg>
      <pc:sldChg chg="modSp add del mod">
        <pc:chgData name="Palmer, Mark" userId="7a92cab4-87cf-40e1-9d5e-4cd58cb5ce8b" providerId="ADAL" clId="{CE647351-A75B-B64D-8A71-D1062B33E1E5}" dt="2023-11-16T13:20:06.618" v="1502" actId="2696"/>
        <pc:sldMkLst>
          <pc:docMk/>
          <pc:sldMk cId="2813559021" sldId="1236"/>
        </pc:sldMkLst>
        <pc:spChg chg="mod">
          <ac:chgData name="Palmer, Mark" userId="7a92cab4-87cf-40e1-9d5e-4cd58cb5ce8b" providerId="ADAL" clId="{CE647351-A75B-B64D-8A71-D1062B33E1E5}" dt="2023-11-16T13:17:23.868" v="1261"/>
          <ac:spMkLst>
            <pc:docMk/>
            <pc:sldMk cId="2813559021" sldId="1236"/>
            <ac:spMk id="4" creationId="{ABD00DE4-1834-2BB4-62B5-521ADD576A4E}"/>
          </ac:spMkLst>
        </pc:spChg>
        <pc:spChg chg="mod">
          <ac:chgData name="Palmer, Mark" userId="7a92cab4-87cf-40e1-9d5e-4cd58cb5ce8b" providerId="ADAL" clId="{CE647351-A75B-B64D-8A71-D1062B33E1E5}" dt="2023-11-16T13:17:16.949" v="1253"/>
          <ac:spMkLst>
            <pc:docMk/>
            <pc:sldMk cId="2813559021" sldId="1236"/>
            <ac:spMk id="14" creationId="{C6FC76B8-603C-D347-DC77-7BB5525867FE}"/>
          </ac:spMkLst>
        </pc:spChg>
      </pc:sldChg>
      <pc:sldChg chg="modSp add del mod">
        <pc:chgData name="Palmer, Mark" userId="7a92cab4-87cf-40e1-9d5e-4cd58cb5ce8b" providerId="ADAL" clId="{CE647351-A75B-B64D-8A71-D1062B33E1E5}" dt="2023-11-16T13:26:11.436" v="1575"/>
        <pc:sldMkLst>
          <pc:docMk/>
          <pc:sldMk cId="164077348" sldId="1237"/>
        </pc:sldMkLst>
        <pc:spChg chg="mod">
          <ac:chgData name="Palmer, Mark" userId="7a92cab4-87cf-40e1-9d5e-4cd58cb5ce8b" providerId="ADAL" clId="{CE647351-A75B-B64D-8A71-D1062B33E1E5}" dt="2023-11-16T13:26:11.436" v="1575"/>
          <ac:spMkLst>
            <pc:docMk/>
            <pc:sldMk cId="164077348" sldId="1237"/>
            <ac:spMk id="4" creationId="{ABD00DE4-1834-2BB4-62B5-521ADD576A4E}"/>
          </ac:spMkLst>
        </pc:spChg>
      </pc:sldChg>
      <pc:sldChg chg="modSp add del mod ord">
        <pc:chgData name="Palmer, Mark" userId="7a92cab4-87cf-40e1-9d5e-4cd58cb5ce8b" providerId="ADAL" clId="{CE647351-A75B-B64D-8A71-D1062B33E1E5}" dt="2023-11-16T13:26:55.011" v="1578" actId="20578"/>
        <pc:sldMkLst>
          <pc:docMk/>
          <pc:sldMk cId="1672580140" sldId="1237"/>
        </pc:sldMkLst>
        <pc:spChg chg="mod">
          <ac:chgData name="Palmer, Mark" userId="7a92cab4-87cf-40e1-9d5e-4cd58cb5ce8b" providerId="ADAL" clId="{CE647351-A75B-B64D-8A71-D1062B33E1E5}" dt="2023-11-16T13:17:23.868" v="1261"/>
          <ac:spMkLst>
            <pc:docMk/>
            <pc:sldMk cId="1672580140" sldId="1237"/>
            <ac:spMk id="4" creationId="{ABD00DE4-1834-2BB4-62B5-521ADD576A4E}"/>
          </ac:spMkLst>
        </pc:spChg>
      </pc:sldChg>
      <pc:sldChg chg="modSp add del mod ord">
        <pc:chgData name="Palmer, Mark" userId="7a92cab4-87cf-40e1-9d5e-4cd58cb5ce8b" providerId="ADAL" clId="{CE647351-A75B-B64D-8A71-D1062B33E1E5}" dt="2023-11-16T14:19:45.866" v="1972" actId="20577"/>
        <pc:sldMkLst>
          <pc:docMk/>
          <pc:sldMk cId="182156175" sldId="1259"/>
        </pc:sldMkLst>
        <pc:spChg chg="mod">
          <ac:chgData name="Palmer, Mark" userId="7a92cab4-87cf-40e1-9d5e-4cd58cb5ce8b" providerId="ADAL" clId="{CE647351-A75B-B64D-8A71-D1062B33E1E5}" dt="2023-11-16T14:19:45.866" v="1972" actId="20577"/>
          <ac:spMkLst>
            <pc:docMk/>
            <pc:sldMk cId="182156175" sldId="1259"/>
            <ac:spMk id="6" creationId="{D89F55DE-CA8E-D74F-9138-757E21E66B1B}"/>
          </ac:spMkLst>
        </pc:spChg>
        <pc:spChg chg="mod">
          <ac:chgData name="Palmer, Mark" userId="7a92cab4-87cf-40e1-9d5e-4cd58cb5ce8b" providerId="ADAL" clId="{CE647351-A75B-B64D-8A71-D1062B33E1E5}" dt="2023-11-16T13:17:16.949" v="1253"/>
          <ac:spMkLst>
            <pc:docMk/>
            <pc:sldMk cId="182156175" sldId="1259"/>
            <ac:spMk id="9" creationId="{9B631089-B761-54C0-2915-061334CFD6C9}"/>
          </ac:spMkLst>
        </pc:spChg>
      </pc:sldChg>
      <pc:sldChg chg="modSp add del">
        <pc:chgData name="Palmer, Mark" userId="7a92cab4-87cf-40e1-9d5e-4cd58cb5ce8b" providerId="ADAL" clId="{CE647351-A75B-B64D-8A71-D1062B33E1E5}" dt="2023-11-16T13:26:11.436" v="1575"/>
        <pc:sldMkLst>
          <pc:docMk/>
          <pc:sldMk cId="1340329192" sldId="1259"/>
        </pc:sldMkLst>
        <pc:spChg chg="mod">
          <ac:chgData name="Palmer, Mark" userId="7a92cab4-87cf-40e1-9d5e-4cd58cb5ce8b" providerId="ADAL" clId="{CE647351-A75B-B64D-8A71-D1062B33E1E5}" dt="2023-11-16T13:25:09.924" v="1566"/>
          <ac:spMkLst>
            <pc:docMk/>
            <pc:sldMk cId="1340329192" sldId="1259"/>
            <ac:spMk id="9" creationId="{9B631089-B761-54C0-2915-061334CFD6C9}"/>
          </ac:spMkLst>
        </pc:spChg>
      </pc:sldChg>
      <pc:sldChg chg="modSp add del mod">
        <pc:chgData name="Palmer, Mark" userId="7a92cab4-87cf-40e1-9d5e-4cd58cb5ce8b" providerId="ADAL" clId="{CE647351-A75B-B64D-8A71-D1062B33E1E5}" dt="2023-11-16T13:17:34.958" v="1263" actId="2696"/>
        <pc:sldMkLst>
          <pc:docMk/>
          <pc:sldMk cId="288766685" sldId="1263"/>
        </pc:sldMkLst>
        <pc:spChg chg="mod">
          <ac:chgData name="Palmer, Mark" userId="7a92cab4-87cf-40e1-9d5e-4cd58cb5ce8b" providerId="ADAL" clId="{CE647351-A75B-B64D-8A71-D1062B33E1E5}" dt="2023-11-16T13:17:23.868" v="1261"/>
          <ac:spMkLst>
            <pc:docMk/>
            <pc:sldMk cId="288766685" sldId="1263"/>
            <ac:spMk id="2" creationId="{0995E3A8-AE38-6631-C6DE-6596C6138E70}"/>
          </ac:spMkLst>
        </pc:spChg>
        <pc:spChg chg="mod">
          <ac:chgData name="Palmer, Mark" userId="7a92cab4-87cf-40e1-9d5e-4cd58cb5ce8b" providerId="ADAL" clId="{CE647351-A75B-B64D-8A71-D1062B33E1E5}" dt="2023-11-16T13:17:23.868" v="1261"/>
          <ac:spMkLst>
            <pc:docMk/>
            <pc:sldMk cId="288766685" sldId="1263"/>
            <ac:spMk id="3" creationId="{0906C1C4-50B4-4755-85D1-9335070254EA}"/>
          </ac:spMkLst>
        </pc:spChg>
        <pc:spChg chg="mod">
          <ac:chgData name="Palmer, Mark" userId="7a92cab4-87cf-40e1-9d5e-4cd58cb5ce8b" providerId="ADAL" clId="{CE647351-A75B-B64D-8A71-D1062B33E1E5}" dt="2023-11-16T13:17:16.949" v="1253"/>
          <ac:spMkLst>
            <pc:docMk/>
            <pc:sldMk cId="288766685" sldId="1263"/>
            <ac:spMk id="5" creationId="{26A74D2E-F70E-837E-8374-7BFAF0DA346C}"/>
          </ac:spMkLst>
        </pc:spChg>
      </pc:sldChg>
      <pc:sldChg chg="modSp add del mod">
        <pc:chgData name="Palmer, Mark" userId="7a92cab4-87cf-40e1-9d5e-4cd58cb5ce8b" providerId="ADAL" clId="{CE647351-A75B-B64D-8A71-D1062B33E1E5}" dt="2023-11-16T13:26:11.436" v="1575"/>
        <pc:sldMkLst>
          <pc:docMk/>
          <pc:sldMk cId="362201429" sldId="1264"/>
        </pc:sldMkLst>
        <pc:spChg chg="mod">
          <ac:chgData name="Palmer, Mark" userId="7a92cab4-87cf-40e1-9d5e-4cd58cb5ce8b" providerId="ADAL" clId="{CE647351-A75B-B64D-8A71-D1062B33E1E5}" dt="2023-11-16T13:25:09.924" v="1566"/>
          <ac:spMkLst>
            <pc:docMk/>
            <pc:sldMk cId="362201429" sldId="1264"/>
            <ac:spMk id="5" creationId="{076C72DB-03CA-D347-8535-8AF6C7A40150}"/>
          </ac:spMkLst>
        </pc:spChg>
        <pc:spChg chg="mod">
          <ac:chgData name="Palmer, Mark" userId="7a92cab4-87cf-40e1-9d5e-4cd58cb5ce8b" providerId="ADAL" clId="{CE647351-A75B-B64D-8A71-D1062B33E1E5}" dt="2023-11-16T13:25:09.924" v="1566"/>
          <ac:spMkLst>
            <pc:docMk/>
            <pc:sldMk cId="362201429" sldId="1264"/>
            <ac:spMk id="6" creationId="{4C135B40-AD9C-B243-8AAF-7E62F6C1EA94}"/>
          </ac:spMkLst>
        </pc:spChg>
        <pc:spChg chg="mod">
          <ac:chgData name="Palmer, Mark" userId="7a92cab4-87cf-40e1-9d5e-4cd58cb5ce8b" providerId="ADAL" clId="{CE647351-A75B-B64D-8A71-D1062B33E1E5}" dt="2023-11-16T13:26:11.436" v="1575"/>
          <ac:spMkLst>
            <pc:docMk/>
            <pc:sldMk cId="362201429" sldId="1264"/>
            <ac:spMk id="159" creationId="{2F2EE893-FB6A-604D-805F-AB950448491B}"/>
          </ac:spMkLst>
        </pc:spChg>
      </pc:sldChg>
      <pc:sldChg chg="modSp add del mod ord">
        <pc:chgData name="Palmer, Mark" userId="7a92cab4-87cf-40e1-9d5e-4cd58cb5ce8b" providerId="ADAL" clId="{CE647351-A75B-B64D-8A71-D1062B33E1E5}" dt="2023-11-16T13:31:28.499" v="1600" actId="20578"/>
        <pc:sldMkLst>
          <pc:docMk/>
          <pc:sldMk cId="3589127467" sldId="1264"/>
        </pc:sldMkLst>
        <pc:spChg chg="mod">
          <ac:chgData name="Palmer, Mark" userId="7a92cab4-87cf-40e1-9d5e-4cd58cb5ce8b" providerId="ADAL" clId="{CE647351-A75B-B64D-8A71-D1062B33E1E5}" dt="2023-11-16T13:17:16.949" v="1253"/>
          <ac:spMkLst>
            <pc:docMk/>
            <pc:sldMk cId="3589127467" sldId="1264"/>
            <ac:spMk id="5" creationId="{076C72DB-03CA-D347-8535-8AF6C7A40150}"/>
          </ac:spMkLst>
        </pc:spChg>
        <pc:spChg chg="mod">
          <ac:chgData name="Palmer, Mark" userId="7a92cab4-87cf-40e1-9d5e-4cd58cb5ce8b" providerId="ADAL" clId="{CE647351-A75B-B64D-8A71-D1062B33E1E5}" dt="2023-11-16T13:17:16.949" v="1253"/>
          <ac:spMkLst>
            <pc:docMk/>
            <pc:sldMk cId="3589127467" sldId="1264"/>
            <ac:spMk id="6" creationId="{4C135B40-AD9C-B243-8AAF-7E62F6C1EA94}"/>
          </ac:spMkLst>
        </pc:spChg>
        <pc:spChg chg="mod">
          <ac:chgData name="Palmer, Mark" userId="7a92cab4-87cf-40e1-9d5e-4cd58cb5ce8b" providerId="ADAL" clId="{CE647351-A75B-B64D-8A71-D1062B33E1E5}" dt="2023-11-16T13:17:23.868" v="1261"/>
          <ac:spMkLst>
            <pc:docMk/>
            <pc:sldMk cId="3589127467" sldId="1264"/>
            <ac:spMk id="159" creationId="{2F2EE893-FB6A-604D-805F-AB950448491B}"/>
          </ac:spMkLst>
        </pc:spChg>
      </pc:sldChg>
      <pc:sldChg chg="modSp add del mod">
        <pc:chgData name="Palmer, Mark" userId="7a92cab4-87cf-40e1-9d5e-4cd58cb5ce8b" providerId="ADAL" clId="{CE647351-A75B-B64D-8A71-D1062B33E1E5}" dt="2023-11-16T13:23:21.738" v="1560" actId="14100"/>
        <pc:sldMkLst>
          <pc:docMk/>
          <pc:sldMk cId="2813559021" sldId="1265"/>
        </pc:sldMkLst>
        <pc:spChg chg="mod">
          <ac:chgData name="Palmer, Mark" userId="7a92cab4-87cf-40e1-9d5e-4cd58cb5ce8b" providerId="ADAL" clId="{CE647351-A75B-B64D-8A71-D1062B33E1E5}" dt="2023-11-16T13:23:21.738" v="1560" actId="14100"/>
          <ac:spMkLst>
            <pc:docMk/>
            <pc:sldMk cId="2813559021" sldId="1265"/>
            <ac:spMk id="4" creationId="{ABD00DE4-1834-2BB4-62B5-521ADD576A4E}"/>
          </ac:spMkLst>
        </pc:spChg>
        <pc:spChg chg="mod">
          <ac:chgData name="Palmer, Mark" userId="7a92cab4-87cf-40e1-9d5e-4cd58cb5ce8b" providerId="ADAL" clId="{CE647351-A75B-B64D-8A71-D1062B33E1E5}" dt="2023-11-16T13:22:52.731" v="1536"/>
          <ac:spMkLst>
            <pc:docMk/>
            <pc:sldMk cId="2813559021" sldId="1265"/>
            <ac:spMk id="14" creationId="{C6FC76B8-603C-D347-DC77-7BB5525867FE}"/>
          </ac:spMkLst>
        </pc:spChg>
      </pc:sldChg>
      <pc:sldChg chg="del">
        <pc:chgData name="Palmer, Mark" userId="7a92cab4-87cf-40e1-9d5e-4cd58cb5ce8b" providerId="ADAL" clId="{CE647351-A75B-B64D-8A71-D1062B33E1E5}" dt="2023-11-16T12:40:10.261" v="1" actId="2696"/>
        <pc:sldMkLst>
          <pc:docMk/>
          <pc:sldMk cId="2703962441" sldId="135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6F475-F7F5-6C41-B37C-656C49194CAF}" type="datetimeFigureOut">
              <a:rPr lang="en-US" smtClean="0"/>
              <a:t>11/16/23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5839EF-EF2D-A244-8B03-02564FD38722}" type="slidenum">
              <a:rPr lang="en-US" smtClean="0"/>
              <a:t>‹#›</a:t>
            </a:fld>
            <a:endParaRPr lang="en-US"/>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D2FAE8D-5168-754F-B5F6-D2946B65449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38920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Master" Target="../slideMasters/slideMaster3.xml"/><Relationship Id="rId6" Type="http://schemas.openxmlformats.org/officeDocument/2006/relationships/image" Target="../media/image10.png"/><Relationship Id="rId5" Type="http://schemas.openxmlformats.org/officeDocument/2006/relationships/image" Target="../media/image6.jpeg"/><Relationship Id="rId4" Type="http://schemas.openxmlformats.org/officeDocument/2006/relationships/image" Target="../media/image9.tiff"/></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86083" y="5755088"/>
            <a:ext cx="3238500" cy="419100"/>
          </a:xfrm>
          <a:prstGeom prst="rect">
            <a:avLst/>
          </a:prstGeom>
        </p:spPr>
      </p:pic>
    </p:spTree>
    <p:extLst>
      <p:ext uri="{BB962C8B-B14F-4D97-AF65-F5344CB8AC3E}">
        <p14:creationId xmlns:p14="http://schemas.microsoft.com/office/powerpoint/2010/main" val="642655364"/>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381660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0660975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86083" y="5755088"/>
            <a:ext cx="3238500" cy="419100"/>
          </a:xfrm>
          <a:prstGeom prst="rect">
            <a:avLst/>
          </a:prstGeom>
        </p:spPr>
      </p:pic>
    </p:spTree>
    <p:extLst>
      <p:ext uri="{BB962C8B-B14F-4D97-AF65-F5344CB8AC3E}">
        <p14:creationId xmlns:p14="http://schemas.microsoft.com/office/powerpoint/2010/main" val="182278629"/>
      </p:ext>
    </p:extLst>
  </p:cSld>
  <p:clrMapOvr>
    <a:masterClrMapping/>
  </p:clrMapOvr>
  <p:extLst>
    <p:ext uri="{DCECCB84-F9BA-43D5-87BE-67443E8EF086}">
      <p15:sldGuideLst xmlns:p15="http://schemas.microsoft.com/office/powerpoint/2012/main">
        <p15:guide id="7" orient="horz" pos="2160">
          <p15:clr>
            <a:srgbClr val="FBAE40"/>
          </p15:clr>
        </p15:guide>
        <p15:guide id="8" pos="3840">
          <p15:clr>
            <a:srgbClr val="FBAE40"/>
          </p15:clr>
        </p15:guide>
        <p15:guide id="9" orient="horz" pos="3888">
          <p15:clr>
            <a:srgbClr val="FBAE40"/>
          </p15:clr>
        </p15:guide>
        <p15:guide id="10" pos="360">
          <p15:clr>
            <a:srgbClr val="FBAE40"/>
          </p15:clr>
        </p15:guide>
        <p15:guide id="11" pos="7320">
          <p15:clr>
            <a:srgbClr val="FBAE40"/>
          </p15:clr>
        </p15:guide>
        <p15:guide id="12" orient="horz" pos="398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a:xfrm>
            <a:off x="571500" y="-635"/>
            <a:ext cx="11049000" cy="823595"/>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a:xfrm>
            <a:off x="571500" y="1117600"/>
            <a:ext cx="11049000" cy="5120639"/>
          </a:xfrm>
        </p:spPr>
        <p:txBody>
          <a:bodyPr/>
          <a:lstStyle>
            <a:lvl1pPr>
              <a:buFont typeface="Arial" panose="020B0604020202020204" pitchFamily="34" charset="0"/>
              <a:buNone/>
              <a:defRPr/>
            </a:lvl1pPr>
            <a:lvl2pPr>
              <a:defRPr>
                <a:solidFill>
                  <a:schemeClr val="accent2">
                    <a:lumMod val="50000"/>
                  </a:schemeClr>
                </a:solidFill>
              </a:defRPr>
            </a:lvl2pPr>
            <a:lvl3pPr>
              <a:defRPr>
                <a:solidFill>
                  <a:srgbClr val="00B0F0"/>
                </a:solidFill>
              </a:defRPr>
            </a:lvl3pPr>
            <a:lvl4pPr>
              <a:defRPr>
                <a:solidFill>
                  <a:srgbClr val="92D050"/>
                </a:solidFill>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6593684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3558627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5715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60960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443000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276213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a:xfrm>
            <a:off x="571500" y="-635"/>
            <a:ext cx="11049000" cy="823595"/>
          </a:xfrm>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3194528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1479952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560609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7945689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40665948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8283479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9621024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0573" y="1709740"/>
            <a:ext cx="11131827"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450573" y="4589465"/>
            <a:ext cx="11131827" cy="1234866"/>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p>
            <a:fld id="{716D9922-87B3-6043-9531-5184EA303DC1}" type="slidenum">
              <a:rPr lang="en-US" smtClean="0"/>
              <a:t>‹#›</a:t>
            </a:fld>
            <a:endParaRPr lang="en-US"/>
          </a:p>
        </p:txBody>
      </p:sp>
      <p:sp>
        <p:nvSpPr>
          <p:cNvPr id="4" name="Footer Placeholder 3">
            <a:extLst>
              <a:ext uri="{FF2B5EF4-FFF2-40B4-BE49-F238E27FC236}">
                <a16:creationId xmlns:a16="http://schemas.microsoft.com/office/drawing/2014/main" id="{BA73554B-353A-1E47-8934-58D00AF34C87}"/>
              </a:ext>
            </a:extLst>
          </p:cNvPr>
          <p:cNvSpPr>
            <a:spLocks noGrp="1"/>
          </p:cNvSpPr>
          <p:nvPr>
            <p:ph type="ftr" sz="quarter" idx="13"/>
          </p:nvPr>
        </p:nvSpPr>
        <p:spPr/>
        <p:txBody>
          <a:bodyPr/>
          <a:lstStyle/>
          <a:p>
            <a:r>
              <a:rPr lang="en-US"/>
              <a:t>BNL Snowmass Preparatory Meeting,    December 2, 2019</a:t>
            </a:r>
            <a:endParaRPr lang="en-US" dirty="0"/>
          </a:p>
        </p:txBody>
      </p:sp>
    </p:spTree>
    <p:extLst>
      <p:ext uri="{BB962C8B-B14F-4D97-AF65-F5344CB8AC3E}">
        <p14:creationId xmlns:p14="http://schemas.microsoft.com/office/powerpoint/2010/main" val="29596653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20035352"/>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alpha val="91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4223084"/>
            <a:ext cx="9144000" cy="1034716"/>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r>
              <a:rPr lang="en-US"/>
              <a:t>March 31, 2022</a:t>
            </a:r>
          </a:p>
        </p:txBody>
      </p:sp>
      <p:sp>
        <p:nvSpPr>
          <p:cNvPr id="5" name="Footer Placeholder 4"/>
          <p:cNvSpPr>
            <a:spLocks noGrp="1"/>
          </p:cNvSpPr>
          <p:nvPr>
            <p:ph type="ftr" sz="quarter" idx="11"/>
          </p:nvPr>
        </p:nvSpPr>
        <p:spPr/>
        <p:txBody>
          <a:bodyPr/>
          <a:lstStyle/>
          <a:p>
            <a:r>
              <a:rPr lang="en-US"/>
              <a:t>APS April Meeting 2022</a:t>
            </a:r>
          </a:p>
        </p:txBody>
      </p:sp>
      <p:sp>
        <p:nvSpPr>
          <p:cNvPr id="6" name="Slide Number Placeholder 5"/>
          <p:cNvSpPr>
            <a:spLocks noGrp="1"/>
          </p:cNvSpPr>
          <p:nvPr>
            <p:ph type="sldNum" sz="quarter" idx="12"/>
          </p:nvPr>
        </p:nvSpPr>
        <p:spPr/>
        <p:txBody>
          <a:bodyPr/>
          <a:lstStyle/>
          <a:p>
            <a:fld id="{9C390B5B-5839-424A-8863-D4784EBDD279}" type="slidenum">
              <a:rPr lang="en-US" smtClean="0"/>
              <a:t>‹#›</a:t>
            </a:fld>
            <a:endParaRPr lang="en-US"/>
          </a:p>
        </p:txBody>
      </p:sp>
      <p:sp>
        <p:nvSpPr>
          <p:cNvPr id="18" name="Rectangle 17">
            <a:extLst>
              <a:ext uri="{FF2B5EF4-FFF2-40B4-BE49-F238E27FC236}">
                <a16:creationId xmlns:a16="http://schemas.microsoft.com/office/drawing/2014/main" id="{E23216CB-0CD2-894C-917A-6B38BDC31EFC}"/>
              </a:ext>
            </a:extLst>
          </p:cNvPr>
          <p:cNvSpPr/>
          <p:nvPr userDrawn="1"/>
        </p:nvSpPr>
        <p:spPr>
          <a:xfrm>
            <a:off x="-18288" y="6163056"/>
            <a:ext cx="12192000" cy="704088"/>
          </a:xfrm>
          <a:prstGeom prst="rect">
            <a:avLst/>
          </a:prstGeom>
          <a:solidFill>
            <a:schemeClr val="bg1"/>
          </a:solidFill>
          <a:ln>
            <a:solidFill>
              <a:schemeClr val="bg1"/>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EF0A3978-37B9-8640-8761-BBC7AD1EE444}"/>
              </a:ext>
            </a:extLst>
          </p:cNvPr>
          <p:cNvPicPr>
            <a:picLocks noChangeAspect="1"/>
          </p:cNvPicPr>
          <p:nvPr userDrawn="1"/>
        </p:nvPicPr>
        <p:blipFill rotWithShape="1">
          <a:blip r:embed="rId2"/>
          <a:srcRect l="545" t="26000" r="323" b="38000"/>
          <a:stretch/>
        </p:blipFill>
        <p:spPr>
          <a:xfrm>
            <a:off x="10415016" y="6187270"/>
            <a:ext cx="1740408" cy="634154"/>
          </a:xfrm>
          <a:prstGeom prst="rect">
            <a:avLst/>
          </a:prstGeom>
          <a:ln w="38100">
            <a:solidFill>
              <a:schemeClr val="bg1"/>
            </a:solidFill>
          </a:ln>
        </p:spPr>
      </p:pic>
      <p:pic>
        <p:nvPicPr>
          <p:cNvPr id="17" name="Picture 16">
            <a:extLst>
              <a:ext uri="{FF2B5EF4-FFF2-40B4-BE49-F238E27FC236}">
                <a16:creationId xmlns:a16="http://schemas.microsoft.com/office/drawing/2014/main" id="{F9345498-9878-2348-BAAB-8DC9B4818F60}"/>
              </a:ext>
            </a:extLst>
          </p:cNvPr>
          <p:cNvPicPr>
            <a:picLocks noChangeAspect="1"/>
          </p:cNvPicPr>
          <p:nvPr userDrawn="1"/>
        </p:nvPicPr>
        <p:blipFill>
          <a:blip r:embed="rId3"/>
          <a:stretch>
            <a:fillRect/>
          </a:stretch>
        </p:blipFill>
        <p:spPr>
          <a:xfrm>
            <a:off x="20033" y="6291072"/>
            <a:ext cx="2560325" cy="429768"/>
          </a:xfrm>
          <a:prstGeom prst="rect">
            <a:avLst/>
          </a:prstGeom>
          <a:solidFill>
            <a:schemeClr val="bg1"/>
          </a:solidFill>
        </p:spPr>
      </p:pic>
      <p:pic>
        <p:nvPicPr>
          <p:cNvPr id="10" name="Picture 9">
            <a:extLst>
              <a:ext uri="{FF2B5EF4-FFF2-40B4-BE49-F238E27FC236}">
                <a16:creationId xmlns:a16="http://schemas.microsoft.com/office/drawing/2014/main" id="{F67C6BC0-54C3-5B46-9A05-9445C0310894}"/>
              </a:ext>
            </a:extLst>
          </p:cNvPr>
          <p:cNvPicPr>
            <a:picLocks noChangeAspect="1"/>
          </p:cNvPicPr>
          <p:nvPr userDrawn="1"/>
        </p:nvPicPr>
        <p:blipFill>
          <a:blip r:embed="rId4"/>
          <a:stretch>
            <a:fillRect/>
          </a:stretch>
        </p:blipFill>
        <p:spPr>
          <a:xfrm>
            <a:off x="69450" y="11575"/>
            <a:ext cx="4697026" cy="2702560"/>
          </a:xfrm>
          <a:prstGeom prst="ellipse">
            <a:avLst/>
          </a:prstGeom>
          <a:effectLst>
            <a:softEdge rad="88900"/>
          </a:effectLst>
        </p:spPr>
      </p:pic>
      <p:sp>
        <p:nvSpPr>
          <p:cNvPr id="2" name="Title 1"/>
          <p:cNvSpPr>
            <a:spLocks noGrp="1"/>
          </p:cNvSpPr>
          <p:nvPr>
            <p:ph type="ctrTitle"/>
          </p:nvPr>
        </p:nvSpPr>
        <p:spPr>
          <a:xfrm>
            <a:off x="1524000" y="2622883"/>
            <a:ext cx="9144000" cy="1515980"/>
          </a:xfrm>
        </p:spPr>
        <p:txBody>
          <a:bodyPr anchor="b"/>
          <a:lstStyle>
            <a:lvl1pPr algn="ctr">
              <a:defRPr sz="6000"/>
            </a:lvl1pPr>
          </a:lstStyle>
          <a:p>
            <a:r>
              <a:rPr lang="en-US" dirty="0"/>
              <a:t>Click to edit Master title style</a:t>
            </a:r>
          </a:p>
        </p:txBody>
      </p:sp>
      <p:pic>
        <p:nvPicPr>
          <p:cNvPr id="14" name="Picture 13">
            <a:extLst>
              <a:ext uri="{FF2B5EF4-FFF2-40B4-BE49-F238E27FC236}">
                <a16:creationId xmlns:a16="http://schemas.microsoft.com/office/drawing/2014/main" id="{8A1485EC-3493-5C41-BC95-A234A00763DA}"/>
              </a:ext>
            </a:extLst>
          </p:cNvPr>
          <p:cNvPicPr>
            <a:picLocks noChangeAspect="1"/>
          </p:cNvPicPr>
          <p:nvPr userDrawn="1"/>
        </p:nvPicPr>
        <p:blipFill rotWithShape="1">
          <a:blip r:embed="rId5"/>
          <a:srcRect l="-2077" r="-2422" b="1858"/>
          <a:stretch/>
        </p:blipFill>
        <p:spPr>
          <a:xfrm>
            <a:off x="-11575" y="0"/>
            <a:ext cx="854927" cy="914400"/>
          </a:xfrm>
          <a:prstGeom prst="rect">
            <a:avLst/>
          </a:prstGeom>
          <a:effectLst>
            <a:softEdge rad="0"/>
          </a:effectLst>
        </p:spPr>
      </p:pic>
      <p:pic>
        <p:nvPicPr>
          <p:cNvPr id="13" name="Image 6" descr="MCC-inernational-finalV01.png">
            <a:extLst>
              <a:ext uri="{FF2B5EF4-FFF2-40B4-BE49-F238E27FC236}">
                <a16:creationId xmlns:a16="http://schemas.microsoft.com/office/drawing/2014/main" id="{35522EE7-61F9-FD40-A9AE-5138974DF68F}"/>
              </a:ext>
            </a:extLst>
          </p:cNvPr>
          <p:cNvPicPr>
            <a:picLocks noChangeAspect="1"/>
          </p:cNvPicPr>
          <p:nvPr userDrawn="1"/>
        </p:nvPicPr>
        <p:blipFill>
          <a:blip r:embed="rId6"/>
          <a:stretch>
            <a:fillRect/>
          </a:stretch>
        </p:blipFill>
        <p:spPr>
          <a:xfrm>
            <a:off x="11277600" y="0"/>
            <a:ext cx="914400" cy="914400"/>
          </a:xfrm>
          <a:prstGeom prst="rect">
            <a:avLst/>
          </a:prstGeom>
        </p:spPr>
      </p:pic>
    </p:spTree>
    <p:extLst>
      <p:ext uri="{BB962C8B-B14F-4D97-AF65-F5344CB8AC3E}">
        <p14:creationId xmlns:p14="http://schemas.microsoft.com/office/powerpoint/2010/main" val="36045781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44951" y="-1"/>
            <a:ext cx="10451940" cy="914400"/>
          </a:xfrm>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563360"/>
            <a:ext cx="2743200" cy="269875"/>
          </a:xfrm>
        </p:spPr>
        <p:txBody>
          <a:bodyPr/>
          <a:lstStyle/>
          <a:p>
            <a:r>
              <a:rPr lang="en-US"/>
              <a:t>March 31, 2022</a:t>
            </a:r>
            <a:endParaRPr lang="en-US" dirty="0"/>
          </a:p>
        </p:txBody>
      </p:sp>
      <p:sp>
        <p:nvSpPr>
          <p:cNvPr id="5" name="Footer Placeholder 4"/>
          <p:cNvSpPr>
            <a:spLocks noGrp="1"/>
          </p:cNvSpPr>
          <p:nvPr>
            <p:ph type="ftr" sz="quarter" idx="11"/>
          </p:nvPr>
        </p:nvSpPr>
        <p:spPr>
          <a:xfrm>
            <a:off x="4038600" y="6563360"/>
            <a:ext cx="4114800" cy="269875"/>
          </a:xfrm>
        </p:spPr>
        <p:txBody>
          <a:bodyPr/>
          <a:lstStyle/>
          <a:p>
            <a:r>
              <a:rPr lang="en-US"/>
              <a:t>APS April Meeting 2022</a:t>
            </a:r>
          </a:p>
        </p:txBody>
      </p:sp>
      <p:sp>
        <p:nvSpPr>
          <p:cNvPr id="6" name="Slide Number Placeholder 5"/>
          <p:cNvSpPr>
            <a:spLocks noGrp="1"/>
          </p:cNvSpPr>
          <p:nvPr>
            <p:ph type="sldNum" sz="quarter" idx="12"/>
          </p:nvPr>
        </p:nvSpPr>
        <p:spPr>
          <a:xfrm>
            <a:off x="8610600" y="6563360"/>
            <a:ext cx="1758696" cy="269875"/>
          </a:xfrm>
        </p:spPr>
        <p:txBody>
          <a:bodyPr/>
          <a:lstStyle/>
          <a:p>
            <a:fld id="{9C390B5B-5839-424A-8863-D4784EBDD279}" type="slidenum">
              <a:rPr lang="en-US" smtClean="0"/>
              <a:t>‹#›</a:t>
            </a:fld>
            <a:endParaRPr lang="en-US"/>
          </a:p>
        </p:txBody>
      </p:sp>
      <p:pic>
        <p:nvPicPr>
          <p:cNvPr id="7" name="Image 6" descr="MCC-inernational-finalV01.png">
            <a:extLst>
              <a:ext uri="{FF2B5EF4-FFF2-40B4-BE49-F238E27FC236}">
                <a16:creationId xmlns:a16="http://schemas.microsoft.com/office/drawing/2014/main" id="{670D7CFD-68AB-6C42-81D8-9DFCAC63D490}"/>
              </a:ext>
            </a:extLst>
          </p:cNvPr>
          <p:cNvPicPr>
            <a:picLocks noChangeAspect="1"/>
          </p:cNvPicPr>
          <p:nvPr userDrawn="1"/>
        </p:nvPicPr>
        <p:blipFill>
          <a:blip r:embed="rId2"/>
          <a:stretch>
            <a:fillRect/>
          </a:stretch>
        </p:blipFill>
        <p:spPr>
          <a:xfrm>
            <a:off x="11277600" y="1"/>
            <a:ext cx="914400" cy="914400"/>
          </a:xfrm>
          <a:prstGeom prst="rect">
            <a:avLst/>
          </a:prstGeom>
        </p:spPr>
      </p:pic>
    </p:spTree>
    <p:extLst>
      <p:ext uri="{BB962C8B-B14F-4D97-AF65-F5344CB8AC3E}">
        <p14:creationId xmlns:p14="http://schemas.microsoft.com/office/powerpoint/2010/main" val="3777386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March 31, 2022</a:t>
            </a:r>
          </a:p>
        </p:txBody>
      </p:sp>
      <p:sp>
        <p:nvSpPr>
          <p:cNvPr id="5" name="Footer Placeholder 4"/>
          <p:cNvSpPr>
            <a:spLocks noGrp="1"/>
          </p:cNvSpPr>
          <p:nvPr>
            <p:ph type="ftr" sz="quarter" idx="11"/>
          </p:nvPr>
        </p:nvSpPr>
        <p:spPr/>
        <p:txBody>
          <a:bodyPr/>
          <a:lstStyle/>
          <a:p>
            <a:r>
              <a:rPr lang="en-US"/>
              <a:t>APS April Meeting 2022</a:t>
            </a:r>
          </a:p>
        </p:txBody>
      </p:sp>
      <p:sp>
        <p:nvSpPr>
          <p:cNvPr id="6" name="Slide Number Placeholder 5"/>
          <p:cNvSpPr>
            <a:spLocks noGrp="1"/>
          </p:cNvSpPr>
          <p:nvPr>
            <p:ph type="sldNum" sz="quarter" idx="12"/>
          </p:nvPr>
        </p:nvSpPr>
        <p:spPr/>
        <p:txBody>
          <a:bodyPr/>
          <a:lstStyle/>
          <a:p>
            <a:fld id="{9C390B5B-5839-424A-8863-D4784EBDD279}" type="slidenum">
              <a:rPr lang="en-US" smtClean="0"/>
              <a:t>‹#›</a:t>
            </a:fld>
            <a:endParaRPr lang="en-US"/>
          </a:p>
        </p:txBody>
      </p:sp>
      <p:pic>
        <p:nvPicPr>
          <p:cNvPr id="7" name="Image 6" descr="MCC-inernational-finalV01.png">
            <a:extLst>
              <a:ext uri="{FF2B5EF4-FFF2-40B4-BE49-F238E27FC236}">
                <a16:creationId xmlns:a16="http://schemas.microsoft.com/office/drawing/2014/main" id="{6FFEBD9C-B9F4-C345-9F8B-099BF90D8875}"/>
              </a:ext>
            </a:extLst>
          </p:cNvPr>
          <p:cNvPicPr>
            <a:picLocks noChangeAspect="1"/>
          </p:cNvPicPr>
          <p:nvPr userDrawn="1"/>
        </p:nvPicPr>
        <p:blipFill>
          <a:blip r:embed="rId2"/>
          <a:stretch>
            <a:fillRect/>
          </a:stretch>
        </p:blipFill>
        <p:spPr>
          <a:xfrm>
            <a:off x="11277600" y="1"/>
            <a:ext cx="914400" cy="914400"/>
          </a:xfrm>
          <a:prstGeom prst="rect">
            <a:avLst/>
          </a:prstGeom>
        </p:spPr>
      </p:pic>
    </p:spTree>
    <p:extLst>
      <p:ext uri="{BB962C8B-B14F-4D97-AF65-F5344CB8AC3E}">
        <p14:creationId xmlns:p14="http://schemas.microsoft.com/office/powerpoint/2010/main" val="6319182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March 31, 2022</a:t>
            </a:r>
          </a:p>
        </p:txBody>
      </p:sp>
      <p:sp>
        <p:nvSpPr>
          <p:cNvPr id="6" name="Footer Placeholder 5"/>
          <p:cNvSpPr>
            <a:spLocks noGrp="1"/>
          </p:cNvSpPr>
          <p:nvPr>
            <p:ph type="ftr" sz="quarter" idx="11"/>
          </p:nvPr>
        </p:nvSpPr>
        <p:spPr/>
        <p:txBody>
          <a:bodyPr/>
          <a:lstStyle/>
          <a:p>
            <a:r>
              <a:rPr lang="en-US"/>
              <a:t>APS April Meeting 2022</a:t>
            </a:r>
          </a:p>
        </p:txBody>
      </p:sp>
      <p:sp>
        <p:nvSpPr>
          <p:cNvPr id="7" name="Slide Number Placeholder 6"/>
          <p:cNvSpPr>
            <a:spLocks noGrp="1"/>
          </p:cNvSpPr>
          <p:nvPr>
            <p:ph type="sldNum" sz="quarter" idx="12"/>
          </p:nvPr>
        </p:nvSpPr>
        <p:spPr/>
        <p:txBody>
          <a:bodyPr/>
          <a:lstStyle/>
          <a:p>
            <a:fld id="{9C390B5B-5839-424A-8863-D4784EBDD279}" type="slidenum">
              <a:rPr lang="en-US" smtClean="0"/>
              <a:t>‹#›</a:t>
            </a:fld>
            <a:endParaRPr lang="en-US"/>
          </a:p>
        </p:txBody>
      </p:sp>
    </p:spTree>
    <p:extLst>
      <p:ext uri="{BB962C8B-B14F-4D97-AF65-F5344CB8AC3E}">
        <p14:creationId xmlns:p14="http://schemas.microsoft.com/office/powerpoint/2010/main" val="22684468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March 31, 2022</a:t>
            </a:r>
          </a:p>
        </p:txBody>
      </p:sp>
      <p:sp>
        <p:nvSpPr>
          <p:cNvPr id="8" name="Footer Placeholder 7"/>
          <p:cNvSpPr>
            <a:spLocks noGrp="1"/>
          </p:cNvSpPr>
          <p:nvPr>
            <p:ph type="ftr" sz="quarter" idx="11"/>
          </p:nvPr>
        </p:nvSpPr>
        <p:spPr/>
        <p:txBody>
          <a:bodyPr/>
          <a:lstStyle/>
          <a:p>
            <a:r>
              <a:rPr lang="en-US"/>
              <a:t>APS April Meeting 2022</a:t>
            </a:r>
          </a:p>
        </p:txBody>
      </p:sp>
      <p:sp>
        <p:nvSpPr>
          <p:cNvPr id="9" name="Slide Number Placeholder 8"/>
          <p:cNvSpPr>
            <a:spLocks noGrp="1"/>
          </p:cNvSpPr>
          <p:nvPr>
            <p:ph type="sldNum" sz="quarter" idx="12"/>
          </p:nvPr>
        </p:nvSpPr>
        <p:spPr/>
        <p:txBody>
          <a:bodyPr/>
          <a:lstStyle/>
          <a:p>
            <a:fld id="{9C390B5B-5839-424A-8863-D4784EBDD279}" type="slidenum">
              <a:rPr lang="en-US" smtClean="0"/>
              <a:t>‹#›</a:t>
            </a:fld>
            <a:endParaRPr lang="en-US"/>
          </a:p>
        </p:txBody>
      </p:sp>
    </p:spTree>
    <p:extLst>
      <p:ext uri="{BB962C8B-B14F-4D97-AF65-F5344CB8AC3E}">
        <p14:creationId xmlns:p14="http://schemas.microsoft.com/office/powerpoint/2010/main" val="813967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42236879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44951" y="-1"/>
            <a:ext cx="10440365" cy="9144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March 31, 2022</a:t>
            </a:r>
          </a:p>
        </p:txBody>
      </p:sp>
      <p:sp>
        <p:nvSpPr>
          <p:cNvPr id="4" name="Footer Placeholder 3"/>
          <p:cNvSpPr>
            <a:spLocks noGrp="1"/>
          </p:cNvSpPr>
          <p:nvPr>
            <p:ph type="ftr" sz="quarter" idx="11"/>
          </p:nvPr>
        </p:nvSpPr>
        <p:spPr/>
        <p:txBody>
          <a:bodyPr/>
          <a:lstStyle/>
          <a:p>
            <a:r>
              <a:rPr lang="en-US"/>
              <a:t>APS April Meeting 2022</a:t>
            </a:r>
          </a:p>
        </p:txBody>
      </p:sp>
      <p:sp>
        <p:nvSpPr>
          <p:cNvPr id="5" name="Slide Number Placeholder 4"/>
          <p:cNvSpPr>
            <a:spLocks noGrp="1"/>
          </p:cNvSpPr>
          <p:nvPr>
            <p:ph type="sldNum" sz="quarter" idx="12"/>
          </p:nvPr>
        </p:nvSpPr>
        <p:spPr/>
        <p:txBody>
          <a:bodyPr/>
          <a:lstStyle/>
          <a:p>
            <a:fld id="{9C390B5B-5839-424A-8863-D4784EBDD279}" type="slidenum">
              <a:rPr lang="en-US" smtClean="0"/>
              <a:t>‹#›</a:t>
            </a:fld>
            <a:endParaRPr lang="en-US"/>
          </a:p>
        </p:txBody>
      </p:sp>
      <p:pic>
        <p:nvPicPr>
          <p:cNvPr id="6" name="Image 6" descr="MCC-inernational-finalV01.png">
            <a:extLst>
              <a:ext uri="{FF2B5EF4-FFF2-40B4-BE49-F238E27FC236}">
                <a16:creationId xmlns:a16="http://schemas.microsoft.com/office/drawing/2014/main" id="{81A1D46A-7448-064D-9CAD-87749CD34589}"/>
              </a:ext>
            </a:extLst>
          </p:cNvPr>
          <p:cNvPicPr>
            <a:picLocks noChangeAspect="1"/>
          </p:cNvPicPr>
          <p:nvPr userDrawn="1"/>
        </p:nvPicPr>
        <p:blipFill>
          <a:blip r:embed="rId2"/>
          <a:stretch>
            <a:fillRect/>
          </a:stretch>
        </p:blipFill>
        <p:spPr>
          <a:xfrm>
            <a:off x="11277600" y="1"/>
            <a:ext cx="914400" cy="914400"/>
          </a:xfrm>
          <a:prstGeom prst="rect">
            <a:avLst/>
          </a:prstGeom>
        </p:spPr>
      </p:pic>
    </p:spTree>
    <p:extLst>
      <p:ext uri="{BB962C8B-B14F-4D97-AF65-F5344CB8AC3E}">
        <p14:creationId xmlns:p14="http://schemas.microsoft.com/office/powerpoint/2010/main" val="25190818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March 31, 2022</a:t>
            </a:r>
          </a:p>
        </p:txBody>
      </p:sp>
      <p:sp>
        <p:nvSpPr>
          <p:cNvPr id="3" name="Footer Placeholder 2"/>
          <p:cNvSpPr>
            <a:spLocks noGrp="1"/>
          </p:cNvSpPr>
          <p:nvPr>
            <p:ph type="ftr" sz="quarter" idx="11"/>
          </p:nvPr>
        </p:nvSpPr>
        <p:spPr/>
        <p:txBody>
          <a:bodyPr/>
          <a:lstStyle/>
          <a:p>
            <a:r>
              <a:rPr lang="en-US"/>
              <a:t>APS April Meeting 2022</a:t>
            </a:r>
          </a:p>
        </p:txBody>
      </p:sp>
      <p:sp>
        <p:nvSpPr>
          <p:cNvPr id="4" name="Slide Number Placeholder 3"/>
          <p:cNvSpPr>
            <a:spLocks noGrp="1"/>
          </p:cNvSpPr>
          <p:nvPr>
            <p:ph type="sldNum" sz="quarter" idx="12"/>
          </p:nvPr>
        </p:nvSpPr>
        <p:spPr/>
        <p:txBody>
          <a:bodyPr/>
          <a:lstStyle/>
          <a:p>
            <a:fld id="{9C390B5B-5839-424A-8863-D4784EBDD279}" type="slidenum">
              <a:rPr lang="en-US" smtClean="0"/>
              <a:t>‹#›</a:t>
            </a:fld>
            <a:endParaRPr lang="en-US"/>
          </a:p>
        </p:txBody>
      </p:sp>
      <p:pic>
        <p:nvPicPr>
          <p:cNvPr id="5" name="Image 6" descr="MCC-inernational-finalV01.png">
            <a:extLst>
              <a:ext uri="{FF2B5EF4-FFF2-40B4-BE49-F238E27FC236}">
                <a16:creationId xmlns:a16="http://schemas.microsoft.com/office/drawing/2014/main" id="{5CFD5AE0-038B-0449-AD8F-C67F11D0B4F7}"/>
              </a:ext>
            </a:extLst>
          </p:cNvPr>
          <p:cNvPicPr>
            <a:picLocks noChangeAspect="1"/>
          </p:cNvPicPr>
          <p:nvPr userDrawn="1"/>
        </p:nvPicPr>
        <p:blipFill>
          <a:blip r:embed="rId2"/>
          <a:stretch>
            <a:fillRect/>
          </a:stretch>
        </p:blipFill>
        <p:spPr>
          <a:xfrm>
            <a:off x="11277600" y="1"/>
            <a:ext cx="914400" cy="914400"/>
          </a:xfrm>
          <a:prstGeom prst="rect">
            <a:avLst/>
          </a:prstGeom>
        </p:spPr>
      </p:pic>
    </p:spTree>
    <p:extLst>
      <p:ext uri="{BB962C8B-B14F-4D97-AF65-F5344CB8AC3E}">
        <p14:creationId xmlns:p14="http://schemas.microsoft.com/office/powerpoint/2010/main" val="34125747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March 31, 2022</a:t>
            </a:r>
          </a:p>
        </p:txBody>
      </p:sp>
      <p:sp>
        <p:nvSpPr>
          <p:cNvPr id="6" name="Footer Placeholder 5"/>
          <p:cNvSpPr>
            <a:spLocks noGrp="1"/>
          </p:cNvSpPr>
          <p:nvPr>
            <p:ph type="ftr" sz="quarter" idx="11"/>
          </p:nvPr>
        </p:nvSpPr>
        <p:spPr/>
        <p:txBody>
          <a:bodyPr/>
          <a:lstStyle/>
          <a:p>
            <a:r>
              <a:rPr lang="en-US"/>
              <a:t>APS April Meeting 2022</a:t>
            </a:r>
          </a:p>
        </p:txBody>
      </p:sp>
      <p:sp>
        <p:nvSpPr>
          <p:cNvPr id="7" name="Slide Number Placeholder 6"/>
          <p:cNvSpPr>
            <a:spLocks noGrp="1"/>
          </p:cNvSpPr>
          <p:nvPr>
            <p:ph type="sldNum" sz="quarter" idx="12"/>
          </p:nvPr>
        </p:nvSpPr>
        <p:spPr/>
        <p:txBody>
          <a:bodyPr/>
          <a:lstStyle/>
          <a:p>
            <a:fld id="{9C390B5B-5839-424A-8863-D4784EBDD279}" type="slidenum">
              <a:rPr lang="en-US" smtClean="0"/>
              <a:t>‹#›</a:t>
            </a:fld>
            <a:endParaRPr lang="en-US"/>
          </a:p>
        </p:txBody>
      </p:sp>
    </p:spTree>
    <p:extLst>
      <p:ext uri="{BB962C8B-B14F-4D97-AF65-F5344CB8AC3E}">
        <p14:creationId xmlns:p14="http://schemas.microsoft.com/office/powerpoint/2010/main" val="10639021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March 31, 2022</a:t>
            </a:r>
          </a:p>
        </p:txBody>
      </p:sp>
      <p:sp>
        <p:nvSpPr>
          <p:cNvPr id="6" name="Footer Placeholder 5"/>
          <p:cNvSpPr>
            <a:spLocks noGrp="1"/>
          </p:cNvSpPr>
          <p:nvPr>
            <p:ph type="ftr" sz="quarter" idx="11"/>
          </p:nvPr>
        </p:nvSpPr>
        <p:spPr/>
        <p:txBody>
          <a:bodyPr/>
          <a:lstStyle/>
          <a:p>
            <a:r>
              <a:rPr lang="en-US"/>
              <a:t>APS April Meeting 2022</a:t>
            </a:r>
          </a:p>
        </p:txBody>
      </p:sp>
      <p:sp>
        <p:nvSpPr>
          <p:cNvPr id="7" name="Slide Number Placeholder 6"/>
          <p:cNvSpPr>
            <a:spLocks noGrp="1"/>
          </p:cNvSpPr>
          <p:nvPr>
            <p:ph type="sldNum" sz="quarter" idx="12"/>
          </p:nvPr>
        </p:nvSpPr>
        <p:spPr/>
        <p:txBody>
          <a:bodyPr/>
          <a:lstStyle/>
          <a:p>
            <a:fld id="{9C390B5B-5839-424A-8863-D4784EBDD279}" type="slidenum">
              <a:rPr lang="en-US" smtClean="0"/>
              <a:t>‹#›</a:t>
            </a:fld>
            <a:endParaRPr lang="en-US"/>
          </a:p>
        </p:txBody>
      </p:sp>
    </p:spTree>
    <p:extLst>
      <p:ext uri="{BB962C8B-B14F-4D97-AF65-F5344CB8AC3E}">
        <p14:creationId xmlns:p14="http://schemas.microsoft.com/office/powerpoint/2010/main" val="25107798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March 31, 2022</a:t>
            </a:r>
          </a:p>
        </p:txBody>
      </p:sp>
      <p:sp>
        <p:nvSpPr>
          <p:cNvPr id="5" name="Footer Placeholder 4"/>
          <p:cNvSpPr>
            <a:spLocks noGrp="1"/>
          </p:cNvSpPr>
          <p:nvPr>
            <p:ph type="ftr" sz="quarter" idx="11"/>
          </p:nvPr>
        </p:nvSpPr>
        <p:spPr/>
        <p:txBody>
          <a:bodyPr/>
          <a:lstStyle/>
          <a:p>
            <a:r>
              <a:rPr lang="en-US"/>
              <a:t>APS April Meeting 2022</a:t>
            </a:r>
          </a:p>
        </p:txBody>
      </p:sp>
      <p:sp>
        <p:nvSpPr>
          <p:cNvPr id="6" name="Slide Number Placeholder 5"/>
          <p:cNvSpPr>
            <a:spLocks noGrp="1"/>
          </p:cNvSpPr>
          <p:nvPr>
            <p:ph type="sldNum" sz="quarter" idx="12"/>
          </p:nvPr>
        </p:nvSpPr>
        <p:spPr/>
        <p:txBody>
          <a:bodyPr/>
          <a:lstStyle/>
          <a:p>
            <a:fld id="{9C390B5B-5839-424A-8863-D4784EBDD279}" type="slidenum">
              <a:rPr lang="en-US" smtClean="0"/>
              <a:t>‹#›</a:t>
            </a:fld>
            <a:endParaRPr lang="en-US"/>
          </a:p>
        </p:txBody>
      </p:sp>
    </p:spTree>
    <p:extLst>
      <p:ext uri="{BB962C8B-B14F-4D97-AF65-F5344CB8AC3E}">
        <p14:creationId xmlns:p14="http://schemas.microsoft.com/office/powerpoint/2010/main" val="34046247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March 31, 2022</a:t>
            </a:r>
          </a:p>
        </p:txBody>
      </p:sp>
      <p:sp>
        <p:nvSpPr>
          <p:cNvPr id="5" name="Footer Placeholder 4"/>
          <p:cNvSpPr>
            <a:spLocks noGrp="1"/>
          </p:cNvSpPr>
          <p:nvPr>
            <p:ph type="ftr" sz="quarter" idx="11"/>
          </p:nvPr>
        </p:nvSpPr>
        <p:spPr/>
        <p:txBody>
          <a:bodyPr/>
          <a:lstStyle/>
          <a:p>
            <a:r>
              <a:rPr lang="en-US"/>
              <a:t>APS April Meeting 2022</a:t>
            </a:r>
          </a:p>
        </p:txBody>
      </p:sp>
      <p:sp>
        <p:nvSpPr>
          <p:cNvPr id="6" name="Slide Number Placeholder 5"/>
          <p:cNvSpPr>
            <a:spLocks noGrp="1"/>
          </p:cNvSpPr>
          <p:nvPr>
            <p:ph type="sldNum" sz="quarter" idx="12"/>
          </p:nvPr>
        </p:nvSpPr>
        <p:spPr/>
        <p:txBody>
          <a:bodyPr/>
          <a:lstStyle/>
          <a:p>
            <a:fld id="{9C390B5B-5839-424A-8863-D4784EBDD279}" type="slidenum">
              <a:rPr lang="en-US" smtClean="0"/>
              <a:t>‹#›</a:t>
            </a:fld>
            <a:endParaRPr lang="en-US"/>
          </a:p>
        </p:txBody>
      </p:sp>
    </p:spTree>
    <p:extLst>
      <p:ext uri="{BB962C8B-B14F-4D97-AF65-F5344CB8AC3E}">
        <p14:creationId xmlns:p14="http://schemas.microsoft.com/office/powerpoint/2010/main" val="15389642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609600" y="1701800"/>
            <a:ext cx="10972800" cy="4673600"/>
          </a:xfrm>
          <a:prstGeom prst="rect">
            <a:avLst/>
          </a:prstGeom>
        </p:spPr>
        <p:txBody>
          <a:bodyPr vert="horz"/>
          <a:lstStyle/>
          <a:p>
            <a:r>
              <a:rPr lang="en-US"/>
              <a:t>Click icon to add picture</a:t>
            </a:r>
            <a:endParaRPr lang="en-GB"/>
          </a:p>
        </p:txBody>
      </p:sp>
      <p:sp>
        <p:nvSpPr>
          <p:cNvPr id="5"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fr-FR"/>
              <a:t>APS April Meeting 2022</a:t>
            </a:r>
            <a:endParaRPr lang="en-GB" dirty="0"/>
          </a:p>
        </p:txBody>
      </p:sp>
      <p:sp>
        <p:nvSpPr>
          <p:cNvPr id="6"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275167"/>
            <a:ext cx="9042400" cy="1143000"/>
          </a:xfrm>
          <a:prstGeom prst="rect">
            <a:avLst/>
          </a:prstGeom>
        </p:spPr>
        <p:txBody>
          <a:bodyPr vert="horz" lIns="0" tIns="0" rIns="0" bIns="0"/>
          <a:lstStyle/>
          <a:p>
            <a:r>
              <a:rPr lang="en-US"/>
              <a:t>Click to edit Master title style</a:t>
            </a:r>
            <a:endParaRPr lang="en-GB" dirty="0"/>
          </a:p>
        </p:txBody>
      </p:sp>
    </p:spTree>
    <p:extLst>
      <p:ext uri="{BB962C8B-B14F-4D97-AF65-F5344CB8AC3E}">
        <p14:creationId xmlns:p14="http://schemas.microsoft.com/office/powerpoint/2010/main" val="19161536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March 31, 2022</a:t>
            </a:r>
            <a:endParaRPr lang="en-US" dirty="0"/>
          </a:p>
        </p:txBody>
      </p:sp>
      <p:sp>
        <p:nvSpPr>
          <p:cNvPr id="5" name="Footer Placeholder 4"/>
          <p:cNvSpPr>
            <a:spLocks noGrp="1"/>
          </p:cNvSpPr>
          <p:nvPr>
            <p:ph type="ftr" sz="quarter" idx="11"/>
          </p:nvPr>
        </p:nvSpPr>
        <p:spPr/>
        <p:txBody>
          <a:bodyPr/>
          <a:lstStyle/>
          <a:p>
            <a:r>
              <a:rPr lang="en-US"/>
              <a:t>University of Pennsylvania HEP Seminar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923988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March 31, 2022</a:t>
            </a:r>
            <a:endParaRPr lang="en-US" dirty="0"/>
          </a:p>
        </p:txBody>
      </p:sp>
      <p:sp>
        <p:nvSpPr>
          <p:cNvPr id="5" name="Footer Placeholder 4"/>
          <p:cNvSpPr>
            <a:spLocks noGrp="1"/>
          </p:cNvSpPr>
          <p:nvPr>
            <p:ph type="ftr" sz="quarter" idx="11"/>
          </p:nvPr>
        </p:nvSpPr>
        <p:spPr/>
        <p:txBody>
          <a:bodyPr/>
          <a:lstStyle/>
          <a:p>
            <a:r>
              <a:rPr lang="en-US"/>
              <a:t>University of Pennsylvania HEP Seminar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38784654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March 31, 2022</a:t>
            </a:r>
            <a:endParaRPr lang="en-US" dirty="0"/>
          </a:p>
        </p:txBody>
      </p:sp>
      <p:sp>
        <p:nvSpPr>
          <p:cNvPr id="5" name="Footer Placeholder 4"/>
          <p:cNvSpPr>
            <a:spLocks noGrp="1"/>
          </p:cNvSpPr>
          <p:nvPr>
            <p:ph type="ftr" sz="quarter" idx="11"/>
          </p:nvPr>
        </p:nvSpPr>
        <p:spPr/>
        <p:txBody>
          <a:bodyPr/>
          <a:lstStyle/>
          <a:p>
            <a:r>
              <a:rPr lang="en-US"/>
              <a:t>University of Pennsylvania HEP Seminar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516606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5715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60960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6306142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March 31, 2022</a:t>
            </a:r>
            <a:endParaRPr lang="en-US" dirty="0"/>
          </a:p>
        </p:txBody>
      </p:sp>
      <p:sp>
        <p:nvSpPr>
          <p:cNvPr id="6" name="Footer Placeholder 5"/>
          <p:cNvSpPr>
            <a:spLocks noGrp="1"/>
          </p:cNvSpPr>
          <p:nvPr>
            <p:ph type="ftr" sz="quarter" idx="11"/>
          </p:nvPr>
        </p:nvSpPr>
        <p:spPr/>
        <p:txBody>
          <a:bodyPr/>
          <a:lstStyle/>
          <a:p>
            <a:r>
              <a:rPr lang="en-US"/>
              <a:t>University of Pennsylvania HEP Seminar</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94303936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March 31, 2022</a:t>
            </a:r>
            <a:endParaRPr lang="en-US" dirty="0"/>
          </a:p>
        </p:txBody>
      </p:sp>
      <p:sp>
        <p:nvSpPr>
          <p:cNvPr id="8" name="Footer Placeholder 7"/>
          <p:cNvSpPr>
            <a:spLocks noGrp="1"/>
          </p:cNvSpPr>
          <p:nvPr>
            <p:ph type="ftr" sz="quarter" idx="11"/>
          </p:nvPr>
        </p:nvSpPr>
        <p:spPr/>
        <p:txBody>
          <a:bodyPr/>
          <a:lstStyle/>
          <a:p>
            <a:r>
              <a:rPr lang="en-US"/>
              <a:t>University of Pennsylvania HEP Seminar</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9387109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March 31, 2022</a:t>
            </a:r>
            <a:endParaRPr lang="en-US" dirty="0"/>
          </a:p>
        </p:txBody>
      </p:sp>
      <p:sp>
        <p:nvSpPr>
          <p:cNvPr id="4" name="Footer Placeholder 3"/>
          <p:cNvSpPr>
            <a:spLocks noGrp="1"/>
          </p:cNvSpPr>
          <p:nvPr>
            <p:ph type="ftr" sz="quarter" idx="11"/>
          </p:nvPr>
        </p:nvSpPr>
        <p:spPr/>
        <p:txBody>
          <a:bodyPr/>
          <a:lstStyle/>
          <a:p>
            <a:r>
              <a:rPr lang="en-US"/>
              <a:t>University of Pennsylvania HEP Seminar</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409016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March 31, 2022</a:t>
            </a:r>
            <a:endParaRPr lang="en-US" dirty="0"/>
          </a:p>
        </p:txBody>
      </p:sp>
      <p:sp>
        <p:nvSpPr>
          <p:cNvPr id="3" name="Footer Placeholder 2"/>
          <p:cNvSpPr>
            <a:spLocks noGrp="1"/>
          </p:cNvSpPr>
          <p:nvPr>
            <p:ph type="ftr" sz="quarter" idx="11"/>
          </p:nvPr>
        </p:nvSpPr>
        <p:spPr/>
        <p:txBody>
          <a:bodyPr/>
          <a:lstStyle/>
          <a:p>
            <a:r>
              <a:rPr lang="en-US"/>
              <a:t>University of Pennsylvania HEP Seminar</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93860898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March 31, 2022</a:t>
            </a:r>
            <a:endParaRPr lang="en-US" dirty="0"/>
          </a:p>
        </p:txBody>
      </p:sp>
      <p:sp>
        <p:nvSpPr>
          <p:cNvPr id="6" name="Footer Placeholder 5"/>
          <p:cNvSpPr>
            <a:spLocks noGrp="1"/>
          </p:cNvSpPr>
          <p:nvPr>
            <p:ph type="ftr" sz="quarter" idx="11"/>
          </p:nvPr>
        </p:nvSpPr>
        <p:spPr/>
        <p:txBody>
          <a:bodyPr/>
          <a:lstStyle/>
          <a:p>
            <a:r>
              <a:rPr lang="en-US"/>
              <a:t>University of Pennsylvania HEP Seminar</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0884600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r>
              <a:rPr lang="en-US"/>
              <a:t>March 31, 2022</a:t>
            </a:r>
            <a:endParaRPr lang="en-US" dirty="0"/>
          </a:p>
        </p:txBody>
      </p:sp>
      <p:sp>
        <p:nvSpPr>
          <p:cNvPr id="6" name="Footer Placeholder 5"/>
          <p:cNvSpPr>
            <a:spLocks noGrp="1"/>
          </p:cNvSpPr>
          <p:nvPr>
            <p:ph type="ftr" sz="quarter" idx="11"/>
          </p:nvPr>
        </p:nvSpPr>
        <p:spPr>
          <a:xfrm>
            <a:off x="1141412" y="5883275"/>
            <a:ext cx="5105400" cy="365125"/>
          </a:xfrm>
        </p:spPr>
        <p:txBody>
          <a:bodyPr/>
          <a:lstStyle/>
          <a:p>
            <a:r>
              <a:rPr lang="en-US"/>
              <a:t>University of Pennsylvania HEP Seminar</a:t>
            </a:r>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8721649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March 31, 2022</a:t>
            </a:r>
            <a:endParaRPr lang="en-US" dirty="0"/>
          </a:p>
        </p:txBody>
      </p:sp>
      <p:sp>
        <p:nvSpPr>
          <p:cNvPr id="6" name="Footer Placeholder 5"/>
          <p:cNvSpPr>
            <a:spLocks noGrp="1"/>
          </p:cNvSpPr>
          <p:nvPr>
            <p:ph type="ftr" sz="quarter" idx="11"/>
          </p:nvPr>
        </p:nvSpPr>
        <p:spPr/>
        <p:txBody>
          <a:bodyPr/>
          <a:lstStyle/>
          <a:p>
            <a:r>
              <a:rPr lang="en-US"/>
              <a:t>University of Pennsylvania HEP Seminar</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2586435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March 31, 2022</a:t>
            </a:r>
            <a:endParaRPr lang="en-US" dirty="0"/>
          </a:p>
        </p:txBody>
      </p:sp>
      <p:sp>
        <p:nvSpPr>
          <p:cNvPr id="5" name="Footer Placeholder 4"/>
          <p:cNvSpPr>
            <a:spLocks noGrp="1"/>
          </p:cNvSpPr>
          <p:nvPr>
            <p:ph type="ftr" sz="quarter" idx="11"/>
          </p:nvPr>
        </p:nvSpPr>
        <p:spPr/>
        <p:txBody>
          <a:bodyPr/>
          <a:lstStyle/>
          <a:p>
            <a:r>
              <a:rPr lang="en-US"/>
              <a:t>University of Pennsylvania HEP Seminar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429340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Click to edit Master text styles</a:t>
            </a:r>
          </a:p>
        </p:txBody>
      </p:sp>
      <p:sp>
        <p:nvSpPr>
          <p:cNvPr id="4" name="Date Placeholder 3"/>
          <p:cNvSpPr>
            <a:spLocks noGrp="1"/>
          </p:cNvSpPr>
          <p:nvPr>
            <p:ph type="dt" sz="half" idx="10"/>
          </p:nvPr>
        </p:nvSpPr>
        <p:spPr/>
        <p:txBody>
          <a:bodyPr/>
          <a:lstStyle/>
          <a:p>
            <a:r>
              <a:rPr lang="en-US"/>
              <a:t>March 31, 2022</a:t>
            </a:r>
            <a:endParaRPr lang="en-US" dirty="0"/>
          </a:p>
        </p:txBody>
      </p:sp>
      <p:sp>
        <p:nvSpPr>
          <p:cNvPr id="5" name="Footer Placeholder 4"/>
          <p:cNvSpPr>
            <a:spLocks noGrp="1"/>
          </p:cNvSpPr>
          <p:nvPr>
            <p:ph type="ftr" sz="quarter" idx="11"/>
          </p:nvPr>
        </p:nvSpPr>
        <p:spPr/>
        <p:txBody>
          <a:bodyPr/>
          <a:lstStyle/>
          <a:p>
            <a:r>
              <a:rPr lang="en-US"/>
              <a:t>University of Pennsylvania HEP Seminar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08108518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Click to edit Master text styles</a:t>
            </a:r>
          </a:p>
        </p:txBody>
      </p:sp>
      <p:sp>
        <p:nvSpPr>
          <p:cNvPr id="4" name="Date Placeholder 3"/>
          <p:cNvSpPr>
            <a:spLocks noGrp="1"/>
          </p:cNvSpPr>
          <p:nvPr>
            <p:ph type="dt" sz="half" idx="10"/>
          </p:nvPr>
        </p:nvSpPr>
        <p:spPr/>
        <p:txBody>
          <a:bodyPr/>
          <a:lstStyle/>
          <a:p>
            <a:r>
              <a:rPr lang="en-US"/>
              <a:t>March 31, 2022</a:t>
            </a:r>
            <a:endParaRPr lang="en-US" dirty="0"/>
          </a:p>
        </p:txBody>
      </p:sp>
      <p:sp>
        <p:nvSpPr>
          <p:cNvPr id="5" name="Footer Placeholder 4"/>
          <p:cNvSpPr>
            <a:spLocks noGrp="1"/>
          </p:cNvSpPr>
          <p:nvPr>
            <p:ph type="ftr" sz="quarter" idx="11"/>
          </p:nvPr>
        </p:nvSpPr>
        <p:spPr/>
        <p:txBody>
          <a:bodyPr/>
          <a:lstStyle/>
          <a:p>
            <a:r>
              <a:rPr lang="en-US"/>
              <a:t>University of Pennsylvania HEP Seminar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052748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57393128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March 31, 2022</a:t>
            </a:r>
            <a:endParaRPr lang="en-US" dirty="0"/>
          </a:p>
        </p:txBody>
      </p:sp>
      <p:sp>
        <p:nvSpPr>
          <p:cNvPr id="5" name="Footer Placeholder 4"/>
          <p:cNvSpPr>
            <a:spLocks noGrp="1"/>
          </p:cNvSpPr>
          <p:nvPr>
            <p:ph type="ftr" sz="quarter" idx="11"/>
          </p:nvPr>
        </p:nvSpPr>
        <p:spPr/>
        <p:txBody>
          <a:bodyPr/>
          <a:lstStyle/>
          <a:p>
            <a:r>
              <a:rPr lang="en-US"/>
              <a:t>University of Pennsylvania HEP Seminar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4904754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March 31, 2022</a:t>
            </a:r>
            <a:endParaRPr lang="en-US" dirty="0"/>
          </a:p>
        </p:txBody>
      </p:sp>
      <p:sp>
        <p:nvSpPr>
          <p:cNvPr id="5" name="Footer Placeholder 4"/>
          <p:cNvSpPr>
            <a:spLocks noGrp="1"/>
          </p:cNvSpPr>
          <p:nvPr>
            <p:ph type="ftr" sz="quarter" idx="11"/>
          </p:nvPr>
        </p:nvSpPr>
        <p:spPr/>
        <p:txBody>
          <a:bodyPr/>
          <a:lstStyle/>
          <a:p>
            <a:r>
              <a:rPr lang="en-US"/>
              <a:t>University of Pennsylvania HEP Seminar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80508153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March 31, 2022</a:t>
            </a:r>
            <a:endParaRPr lang="en-US" dirty="0"/>
          </a:p>
        </p:txBody>
      </p:sp>
      <p:sp>
        <p:nvSpPr>
          <p:cNvPr id="5" name="Footer Placeholder 4"/>
          <p:cNvSpPr>
            <a:spLocks noGrp="1"/>
          </p:cNvSpPr>
          <p:nvPr>
            <p:ph type="ftr" sz="quarter" idx="11"/>
          </p:nvPr>
        </p:nvSpPr>
        <p:spPr/>
        <p:txBody>
          <a:bodyPr/>
          <a:lstStyle/>
          <a:p>
            <a:r>
              <a:rPr lang="en-US"/>
              <a:t>University of Pennsylvania HEP Seminar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2133773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March 31, 2022</a:t>
            </a:r>
            <a:endParaRPr lang="en-US" dirty="0"/>
          </a:p>
        </p:txBody>
      </p:sp>
      <p:sp>
        <p:nvSpPr>
          <p:cNvPr id="5" name="Footer Placeholder 4"/>
          <p:cNvSpPr>
            <a:spLocks noGrp="1"/>
          </p:cNvSpPr>
          <p:nvPr>
            <p:ph type="ftr" sz="quarter" idx="11"/>
          </p:nvPr>
        </p:nvSpPr>
        <p:spPr/>
        <p:txBody>
          <a:bodyPr/>
          <a:lstStyle/>
          <a:p>
            <a:r>
              <a:rPr lang="en-US"/>
              <a:t>University of Pennsylvania HEP Seminar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958800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4133593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2391252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4160339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1811919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7.emf"/><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6.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10" Type="http://schemas.openxmlformats.org/officeDocument/2006/relationships/slideLayout" Target="../slideLayouts/slideLayout46.xml"/><Relationship Id="rId19" Type="http://schemas.openxmlformats.org/officeDocument/2006/relationships/image" Target="../media/image12.png"/><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571500" y="365125"/>
            <a:ext cx="1104900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571500" y="1825625"/>
            <a:ext cx="1104900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5445211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userDrawn="1">
          <p15:clr>
            <a:srgbClr val="F26B43"/>
          </p15:clr>
        </p15:guide>
        <p15:guide id="8" pos="3840" userDrawn="1">
          <p15:clr>
            <a:srgbClr val="F26B43"/>
          </p15:clr>
        </p15:guide>
        <p15:guide id="9" pos="360" userDrawn="1">
          <p15:clr>
            <a:srgbClr val="F26B43"/>
          </p15:clr>
        </p15:guide>
        <p15:guide id="10" orient="horz" pos="3888" userDrawn="1">
          <p15:clr>
            <a:srgbClr val="F26B43"/>
          </p15:clr>
        </p15:guide>
        <p15:guide id="11" pos="7320" userDrawn="1">
          <p15:clr>
            <a:srgbClr val="F26B43"/>
          </p15:clr>
        </p15:guide>
        <p15:guide id="12" orient="horz" pos="412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571500" y="365125"/>
            <a:ext cx="1104900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571500" y="1825625"/>
            <a:ext cx="1104900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41075880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ftr="0" dt="0"/>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3840">
          <p15:clr>
            <a:srgbClr val="F26B43"/>
          </p15:clr>
        </p15:guide>
        <p15:guide id="9" pos="360">
          <p15:clr>
            <a:srgbClr val="F26B43"/>
          </p15:clr>
        </p15:guide>
        <p15:guide id="10" orient="horz" pos="3888">
          <p15:clr>
            <a:srgbClr val="F26B43"/>
          </p15:clr>
        </p15:guide>
        <p15:guide id="11" pos="7320">
          <p15:clr>
            <a:srgbClr val="F26B43"/>
          </p15:clr>
        </p15:guide>
        <p15:guide id="12" orient="horz" pos="412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4951" y="-1"/>
            <a:ext cx="11347047" cy="914400"/>
          </a:xfrm>
          <a:prstGeom prst="rect">
            <a:avLst/>
          </a:prstGeom>
          <a:solidFill>
            <a:schemeClr val="bg1">
              <a:lumMod val="85000"/>
              <a:lumOff val="15000"/>
            </a:schemeClr>
          </a:solidFill>
        </p:spPr>
        <p:txBody>
          <a:bodyPr vert="horz" lIns="91440" tIns="45720" rIns="91440" bIns="45720" rtlCol="0" anchor="ctr">
            <a:normAutofit/>
          </a:bodyPr>
          <a:lstStyle/>
          <a:p>
            <a:r>
              <a:rPr lang="en-US" dirty="0"/>
              <a:t>Click to edit Master title style</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March 31, 2022</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APS April Meeting 2022</a:t>
            </a:r>
          </a:p>
        </p:txBody>
      </p:sp>
      <p:sp>
        <p:nvSpPr>
          <p:cNvPr id="6" name="Slide Number Placeholder 5"/>
          <p:cNvSpPr>
            <a:spLocks noGrp="1"/>
          </p:cNvSpPr>
          <p:nvPr>
            <p:ph type="sldNum" sz="quarter" idx="4"/>
          </p:nvPr>
        </p:nvSpPr>
        <p:spPr>
          <a:xfrm>
            <a:off x="8610600" y="6356350"/>
            <a:ext cx="175869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390B5B-5839-424A-8863-D4784EBDD279}" type="slidenum">
              <a:rPr lang="en-US" smtClean="0"/>
              <a:t>‹#›</a:t>
            </a:fld>
            <a:endParaRPr lang="en-US"/>
          </a:p>
        </p:txBody>
      </p:sp>
      <p:pic>
        <p:nvPicPr>
          <p:cNvPr id="9" name="Picture 8">
            <a:extLst>
              <a:ext uri="{FF2B5EF4-FFF2-40B4-BE49-F238E27FC236}">
                <a16:creationId xmlns:a16="http://schemas.microsoft.com/office/drawing/2014/main" id="{7C870DE5-9EC9-1944-B078-73A5C0DB994E}"/>
              </a:ext>
            </a:extLst>
          </p:cNvPr>
          <p:cNvPicPr>
            <a:picLocks noChangeAspect="1"/>
          </p:cNvPicPr>
          <p:nvPr userDrawn="1"/>
        </p:nvPicPr>
        <p:blipFill rotWithShape="1">
          <a:blip r:embed="rId14"/>
          <a:srcRect l="-2077" r="-2422" b="1858"/>
          <a:stretch/>
        </p:blipFill>
        <p:spPr>
          <a:xfrm>
            <a:off x="-10160" y="10159"/>
            <a:ext cx="854927" cy="914400"/>
          </a:xfrm>
          <a:prstGeom prst="rect">
            <a:avLst/>
          </a:prstGeom>
          <a:effectLst>
            <a:softEdge rad="0"/>
          </a:effectLst>
        </p:spPr>
      </p:pic>
      <p:pic>
        <p:nvPicPr>
          <p:cNvPr id="11" name="Picture 10">
            <a:extLst>
              <a:ext uri="{FF2B5EF4-FFF2-40B4-BE49-F238E27FC236}">
                <a16:creationId xmlns:a16="http://schemas.microsoft.com/office/drawing/2014/main" id="{6E2844AB-1583-2F46-BC45-DF9511E0109E}"/>
              </a:ext>
            </a:extLst>
          </p:cNvPr>
          <p:cNvPicPr>
            <a:picLocks noChangeAspect="1"/>
          </p:cNvPicPr>
          <p:nvPr userDrawn="1"/>
        </p:nvPicPr>
        <p:blipFill rotWithShape="1">
          <a:blip r:embed="rId15"/>
          <a:srcRect l="545" t="26000" r="323" b="38000"/>
          <a:stretch/>
        </p:blipFill>
        <p:spPr>
          <a:xfrm>
            <a:off x="10415016" y="6187270"/>
            <a:ext cx="1740408" cy="634154"/>
          </a:xfrm>
          <a:prstGeom prst="rect">
            <a:avLst/>
          </a:prstGeom>
          <a:ln w="38100">
            <a:solidFill>
              <a:schemeClr val="bg1"/>
            </a:solidFill>
          </a:ln>
        </p:spPr>
      </p:pic>
      <p:sp>
        <p:nvSpPr>
          <p:cNvPr id="3" name="Text Placeholder 2"/>
          <p:cNvSpPr>
            <a:spLocks noGrp="1"/>
          </p:cNvSpPr>
          <p:nvPr>
            <p:ph type="body" idx="1"/>
          </p:nvPr>
        </p:nvSpPr>
        <p:spPr>
          <a:xfrm>
            <a:off x="838199" y="925975"/>
            <a:ext cx="11199471" cy="541695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3750557"/>
      </p:ext>
    </p:extLst>
  </p:cSld>
  <p:clrMap bg1="dk1" tx1="lt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60375" indent="-230188" algn="l" defTabSz="914400" rtl="0" eaLnBrk="1" latinLnBrk="0" hangingPunct="1">
        <a:lnSpc>
          <a:spcPct val="90000"/>
        </a:lnSpc>
        <a:spcBef>
          <a:spcPts val="500"/>
        </a:spcBef>
        <a:buFont typeface="Arial" panose="020B0604020202020204" pitchFamily="34" charset="0"/>
        <a:buChar char="•"/>
        <a:tabLst/>
        <a:defRPr sz="2400" kern="1200">
          <a:solidFill>
            <a:schemeClr val="accent1">
              <a:lumMod val="20000"/>
              <a:lumOff val="80000"/>
            </a:schemeClr>
          </a:solidFill>
          <a:latin typeface="+mn-lt"/>
          <a:ea typeface="+mn-ea"/>
          <a:cs typeface="+mn-cs"/>
        </a:defRPr>
      </a:lvl2pPr>
      <a:lvl3pPr marL="692150" indent="-231775" algn="l" defTabSz="914400" rtl="0" eaLnBrk="1" latinLnBrk="0" hangingPunct="1">
        <a:lnSpc>
          <a:spcPct val="90000"/>
        </a:lnSpc>
        <a:spcBef>
          <a:spcPts val="500"/>
        </a:spcBef>
        <a:buFont typeface="Arial" panose="020B0604020202020204" pitchFamily="34" charset="0"/>
        <a:buChar char="•"/>
        <a:tabLst/>
        <a:defRPr sz="2000" kern="1200">
          <a:solidFill>
            <a:schemeClr val="accent2">
              <a:lumMod val="20000"/>
              <a:lumOff val="80000"/>
            </a:schemeClr>
          </a:solidFill>
          <a:latin typeface="+mn-lt"/>
          <a:ea typeface="+mn-ea"/>
          <a:cs typeface="+mn-cs"/>
        </a:defRPr>
      </a:lvl3pPr>
      <a:lvl4pPr marL="922338" indent="-230188" algn="l" defTabSz="914400" rtl="0" eaLnBrk="1" latinLnBrk="0" hangingPunct="1">
        <a:lnSpc>
          <a:spcPct val="90000"/>
        </a:lnSpc>
        <a:spcBef>
          <a:spcPts val="500"/>
        </a:spcBef>
        <a:buFont typeface="Arial" panose="020B0604020202020204" pitchFamily="34" charset="0"/>
        <a:buChar char="•"/>
        <a:tabLst/>
        <a:defRPr sz="1800" kern="1200">
          <a:solidFill>
            <a:schemeClr val="accent3">
              <a:lumMod val="20000"/>
              <a:lumOff val="80000"/>
            </a:schemeClr>
          </a:solidFill>
          <a:latin typeface="+mn-lt"/>
          <a:ea typeface="+mn-ea"/>
          <a:cs typeface="+mn-cs"/>
        </a:defRPr>
      </a:lvl4pPr>
      <a:lvl5pPr marL="1154113" indent="-254000" algn="l" defTabSz="914400" rtl="0" eaLnBrk="1" latinLnBrk="0" hangingPunct="1">
        <a:lnSpc>
          <a:spcPct val="90000"/>
        </a:lnSpc>
        <a:spcBef>
          <a:spcPts val="500"/>
        </a:spcBef>
        <a:buFont typeface="Arial" panose="020B0604020202020204" pitchFamily="34" charset="0"/>
        <a:buChar char="•"/>
        <a:tabLst/>
        <a:defRPr sz="1800" kern="1200">
          <a:solidFill>
            <a:schemeClr val="accent4">
              <a:lumMod val="20000"/>
              <a:lumOff val="8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r>
              <a:rPr lang="en-US"/>
              <a:t>March 31, 2022</a:t>
            </a:r>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r>
              <a:rPr lang="en-US"/>
              <a:t>University of Pennsylvania HEP Seminar</a:t>
            </a:r>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pic>
        <p:nvPicPr>
          <p:cNvPr id="1026" name="Picture 2">
            <a:extLst>
              <a:ext uri="{FF2B5EF4-FFF2-40B4-BE49-F238E27FC236}">
                <a16:creationId xmlns:a16="http://schemas.microsoft.com/office/drawing/2014/main" id="{EDAD73EF-F2CA-4F65-9F4E-79258E4B007A}"/>
              </a:ext>
            </a:extLst>
          </p:cNvPr>
          <p:cNvPicPr>
            <a:picLocks noChangeAspect="1" noChangeArrowheads="1"/>
          </p:cNvPicPr>
          <p:nvPr userDrawn="1"/>
        </p:nvPicPr>
        <p:blipFill>
          <a:blip r:embed="rId19">
            <a:extLst>
              <a:ext uri="{28A0092B-C50C-407E-A947-70E740481C1C}">
                <a14:useLocalDpi xmlns:a14="http://schemas.microsoft.com/office/drawing/2010/main"/>
              </a:ext>
            </a:extLst>
          </a:blip>
          <a:srcRect/>
          <a:stretch>
            <a:fillRect/>
          </a:stretch>
        </p:blipFill>
        <p:spPr bwMode="auto">
          <a:xfrm>
            <a:off x="10185400" y="0"/>
            <a:ext cx="2006600" cy="127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098414"/>
      </p:ext>
    </p:extLst>
  </p:cSld>
  <p:clrMap bg1="dk1" tx1="lt1" bg2="dk2" tx2="lt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Lst>
  <p:hf hdr="0" dt="0"/>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7.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39.xml"/><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8.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image" Target="../media/image32.tiff"/><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fnal.gov/event/61641/" TargetMode="External"/><Relationship Id="rId2" Type="http://schemas.openxmlformats.org/officeDocument/2006/relationships/hyperlink" Target="https://science.osti.gov/hep/hepap/Meetings"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gif"/><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39.xml"/><Relationship Id="rId6" Type="http://schemas.openxmlformats.org/officeDocument/2006/relationships/image" Target="../media/image42.png"/><Relationship Id="rId5" Type="http://schemas.openxmlformats.org/officeDocument/2006/relationships/image" Target="../media/image41.emf"/><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45.tiff"/><Relationship Id="rId7" Type="http://schemas.openxmlformats.org/officeDocument/2006/relationships/image" Target="../media/image49.tiff"/><Relationship Id="rId2" Type="http://schemas.openxmlformats.org/officeDocument/2006/relationships/image" Target="../media/image44.tiff"/><Relationship Id="rId1" Type="http://schemas.openxmlformats.org/officeDocument/2006/relationships/slideLayout" Target="../slideLayouts/slideLayout13.xml"/><Relationship Id="rId6" Type="http://schemas.openxmlformats.org/officeDocument/2006/relationships/image" Target="../media/image48.tiff"/><Relationship Id="rId5" Type="http://schemas.openxmlformats.org/officeDocument/2006/relationships/image" Target="../media/image47.tiff"/><Relationship Id="rId4" Type="http://schemas.openxmlformats.org/officeDocument/2006/relationships/image" Target="../media/image46.tiff"/></Relationships>
</file>

<file path=ppt/slides/_rels/slide26.xml.rels><?xml version="1.0" encoding="UTF-8" standalone="yes"?>
<Relationships xmlns="http://schemas.openxmlformats.org/package/2006/relationships"><Relationship Id="rId3" Type="http://schemas.openxmlformats.org/officeDocument/2006/relationships/image" Target="../media/image51.tiff"/><Relationship Id="rId2" Type="http://schemas.openxmlformats.org/officeDocument/2006/relationships/image" Target="../media/image50.tiff"/><Relationship Id="rId1" Type="http://schemas.openxmlformats.org/officeDocument/2006/relationships/slideLayout" Target="../slideLayouts/slideLayout13.xml"/><Relationship Id="rId6" Type="http://schemas.openxmlformats.org/officeDocument/2006/relationships/image" Target="../media/image54.tiff"/><Relationship Id="rId5" Type="http://schemas.openxmlformats.org/officeDocument/2006/relationships/image" Target="../media/image53.tiff"/><Relationship Id="rId4" Type="http://schemas.openxmlformats.org/officeDocument/2006/relationships/image" Target="../media/image52.tif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3" Type="http://schemas.openxmlformats.org/officeDocument/2006/relationships/image" Target="../media/image56.tiff"/><Relationship Id="rId2" Type="http://schemas.openxmlformats.org/officeDocument/2006/relationships/image" Target="../media/image55.tiff"/><Relationship Id="rId1" Type="http://schemas.openxmlformats.org/officeDocument/2006/relationships/slideLayout" Target="../slideLayouts/slideLayout26.xml"/><Relationship Id="rId4" Type="http://schemas.openxmlformats.org/officeDocument/2006/relationships/image" Target="../media/image57.tiff"/></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3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tiff"/><Relationship Id="rId1" Type="http://schemas.openxmlformats.org/officeDocument/2006/relationships/slideLayout" Target="../slideLayouts/slideLayout38.xml"/><Relationship Id="rId5" Type="http://schemas.openxmlformats.org/officeDocument/2006/relationships/image" Target="../media/image68.emf"/><Relationship Id="rId4" Type="http://schemas.openxmlformats.org/officeDocument/2006/relationships/image" Target="../media/image67.emf"/></Relationships>
</file>

<file path=ppt/slides/_rels/slide4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notesSlide" Target="../notesSlides/notesSlide1.xml"/><Relationship Id="rId1" Type="http://schemas.openxmlformats.org/officeDocument/2006/relationships/slideLayout" Target="../slideLayouts/slideLayout30.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43.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jpg"/><Relationship Id="rId1" Type="http://schemas.openxmlformats.org/officeDocument/2006/relationships/slideLayout" Target="../slideLayouts/slideLayout17.xml"/><Relationship Id="rId6" Type="http://schemas.openxmlformats.org/officeDocument/2006/relationships/image" Target="../media/image79.jpg"/><Relationship Id="rId5" Type="http://schemas.openxmlformats.org/officeDocument/2006/relationships/image" Target="../media/image78.png"/><Relationship Id="rId4" Type="http://schemas.openxmlformats.org/officeDocument/2006/relationships/image" Target="../media/image7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4.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56CBC-DA70-7741-BB3F-BCDBBE052F88}"/>
              </a:ext>
            </a:extLst>
          </p:cNvPr>
          <p:cNvSpPr>
            <a:spLocks noGrp="1"/>
          </p:cNvSpPr>
          <p:nvPr>
            <p:ph type="ctrTitle"/>
          </p:nvPr>
        </p:nvSpPr>
        <p:spPr>
          <a:xfrm>
            <a:off x="770556" y="2141114"/>
            <a:ext cx="11003623" cy="1947460"/>
          </a:xfrm>
        </p:spPr>
        <p:txBody>
          <a:bodyPr>
            <a:normAutofit fontScale="90000"/>
          </a:bodyPr>
          <a:lstStyle/>
          <a:p>
            <a:r>
              <a:rPr lang="en-US" sz="4000" dirty="0"/>
              <a:t>Perspectives on Future Energy Frontier Colliders</a:t>
            </a:r>
            <a:br>
              <a:rPr lang="en-US" dirty="0"/>
            </a:br>
            <a:br>
              <a:rPr lang="en-US" sz="4000" dirty="0"/>
            </a:br>
            <a:r>
              <a:rPr lang="en-US" sz="3600" i="1" dirty="0"/>
              <a:t>Muon Collider Physics Benchmarking Workshop</a:t>
            </a:r>
            <a:br>
              <a:rPr lang="en-US" sz="3600" i="1" dirty="0"/>
            </a:br>
            <a:r>
              <a:rPr lang="en-US" sz="3600" i="1" dirty="0"/>
              <a:t>University of Pittsburgh</a:t>
            </a:r>
            <a:endParaRPr lang="en-US" i="1" dirty="0"/>
          </a:p>
        </p:txBody>
      </p:sp>
      <p:sp>
        <p:nvSpPr>
          <p:cNvPr id="3" name="Subtitle 2">
            <a:extLst>
              <a:ext uri="{FF2B5EF4-FFF2-40B4-BE49-F238E27FC236}">
                <a16:creationId xmlns:a16="http://schemas.microsoft.com/office/drawing/2014/main" id="{FDB0E14B-6889-F849-8A8C-D01D7C36038D}"/>
              </a:ext>
            </a:extLst>
          </p:cNvPr>
          <p:cNvSpPr>
            <a:spLocks noGrp="1"/>
          </p:cNvSpPr>
          <p:nvPr>
            <p:ph type="subTitle" idx="1"/>
          </p:nvPr>
        </p:nvSpPr>
        <p:spPr/>
        <p:txBody>
          <a:bodyPr/>
          <a:lstStyle/>
          <a:p>
            <a:r>
              <a:rPr lang="en-US" dirty="0"/>
              <a:t>November 16, 2023</a:t>
            </a:r>
          </a:p>
        </p:txBody>
      </p:sp>
      <p:sp>
        <p:nvSpPr>
          <p:cNvPr id="4" name="Text Placeholder 3">
            <a:extLst>
              <a:ext uri="{FF2B5EF4-FFF2-40B4-BE49-F238E27FC236}">
                <a16:creationId xmlns:a16="http://schemas.microsoft.com/office/drawing/2014/main" id="{BD0F4563-AB5E-1F4E-B28C-08AC1323034C}"/>
              </a:ext>
            </a:extLst>
          </p:cNvPr>
          <p:cNvSpPr>
            <a:spLocks noGrp="1"/>
          </p:cNvSpPr>
          <p:nvPr>
            <p:ph type="body" sz="quarter" idx="10"/>
          </p:nvPr>
        </p:nvSpPr>
        <p:spPr>
          <a:xfrm>
            <a:off x="813175" y="4229301"/>
            <a:ext cx="10334625" cy="1259607"/>
          </a:xfrm>
        </p:spPr>
        <p:txBody>
          <a:bodyPr/>
          <a:lstStyle/>
          <a:p>
            <a:r>
              <a:rPr lang="en-US" dirty="0"/>
              <a:t>Mark Palmer</a:t>
            </a:r>
          </a:p>
          <a:p>
            <a:r>
              <a:rPr lang="en-US" dirty="0"/>
              <a:t>Director, Accelerator Facilities Division</a:t>
            </a:r>
            <a:r>
              <a:rPr lang="en-US" i="1" dirty="0"/>
              <a:t> </a:t>
            </a:r>
          </a:p>
          <a:p>
            <a:r>
              <a:rPr lang="en-US" i="1" dirty="0"/>
              <a:t>	   Advanced Technology Research Office</a:t>
            </a:r>
            <a:endParaRPr lang="en-US" dirty="0"/>
          </a:p>
        </p:txBody>
      </p:sp>
      <p:sp>
        <p:nvSpPr>
          <p:cNvPr id="5" name="TextBox 4">
            <a:extLst>
              <a:ext uri="{FF2B5EF4-FFF2-40B4-BE49-F238E27FC236}">
                <a16:creationId xmlns:a16="http://schemas.microsoft.com/office/drawing/2014/main" id="{C7C69700-AE9C-7344-9969-2EDD560B5FF6}"/>
              </a:ext>
            </a:extLst>
          </p:cNvPr>
          <p:cNvSpPr txBox="1"/>
          <p:nvPr/>
        </p:nvSpPr>
        <p:spPr>
          <a:xfrm>
            <a:off x="3170512" y="6146321"/>
            <a:ext cx="8520218" cy="646331"/>
          </a:xfrm>
          <a:prstGeom prst="rect">
            <a:avLst/>
          </a:prstGeom>
          <a:noFill/>
          <a:ln w="19050">
            <a:solidFill>
              <a:schemeClr val="bg1">
                <a:lumMod val="95000"/>
                <a:alpha val="50000"/>
              </a:schemeClr>
            </a:solidFill>
          </a:ln>
          <a:effectLst>
            <a:outerShdw blurRad="50800" dist="38100" dir="2700000" algn="tl" rotWithShape="0">
              <a:prstClr val="black">
                <a:alpha val="40000"/>
              </a:prstClr>
            </a:outerShdw>
          </a:effectLst>
        </p:spPr>
        <p:txBody>
          <a:bodyPr wrap="none" rtlCol="0">
            <a:spAutoFit/>
          </a:bodyPr>
          <a:lstStyle/>
          <a:p>
            <a:r>
              <a:rPr lang="en-US" sz="3600" b="1" i="1" cap="none" spc="0" dirty="0">
                <a:ln w="13462">
                  <a:solidFill>
                    <a:schemeClr val="bg2"/>
                  </a:solidFill>
                  <a:prstDash val="solid"/>
                </a:ln>
                <a:solidFill>
                  <a:schemeClr val="accent2">
                    <a:lumMod val="75000"/>
                  </a:schemeClr>
                </a:solidFill>
                <a:effectLst>
                  <a:outerShdw dist="38100" dir="2700000" algn="bl" rotWithShape="0">
                    <a:schemeClr val="tx1">
                      <a:lumMod val="50000"/>
                      <a:lumOff val="50000"/>
                    </a:schemeClr>
                  </a:outerShdw>
                </a:effectLst>
                <a:latin typeface="+mn-lt"/>
              </a:rPr>
              <a:t>ATRO – Accelerator Facilities Division</a:t>
            </a:r>
          </a:p>
        </p:txBody>
      </p:sp>
    </p:spTree>
    <p:extLst>
      <p:ext uri="{BB962C8B-B14F-4D97-AF65-F5344CB8AC3E}">
        <p14:creationId xmlns:p14="http://schemas.microsoft.com/office/powerpoint/2010/main" val="2246755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8B96D-D395-6242-A3CF-3983E62909EB}"/>
              </a:ext>
            </a:extLst>
          </p:cNvPr>
          <p:cNvSpPr>
            <a:spLocks noGrp="1"/>
          </p:cNvSpPr>
          <p:nvPr>
            <p:ph type="title"/>
          </p:nvPr>
        </p:nvSpPr>
        <p:spPr/>
        <p:txBody>
          <a:bodyPr/>
          <a:lstStyle/>
          <a:p>
            <a:r>
              <a:rPr lang="en-US" dirty="0"/>
              <a:t>Some Key Themes - I</a:t>
            </a:r>
          </a:p>
        </p:txBody>
      </p:sp>
      <p:sp>
        <p:nvSpPr>
          <p:cNvPr id="3" name="Content Placeholder 2">
            <a:extLst>
              <a:ext uri="{FF2B5EF4-FFF2-40B4-BE49-F238E27FC236}">
                <a16:creationId xmlns:a16="http://schemas.microsoft.com/office/drawing/2014/main" id="{62440A80-38AE-2642-AC82-1DCA7087FA74}"/>
              </a:ext>
            </a:extLst>
          </p:cNvPr>
          <p:cNvSpPr>
            <a:spLocks noGrp="1"/>
          </p:cNvSpPr>
          <p:nvPr>
            <p:ph idx="1"/>
          </p:nvPr>
        </p:nvSpPr>
        <p:spPr>
          <a:xfrm>
            <a:off x="571500" y="1117600"/>
            <a:ext cx="11418442" cy="5120639"/>
          </a:xfrm>
        </p:spPr>
        <p:txBody>
          <a:bodyPr>
            <a:normAutofit/>
          </a:bodyPr>
          <a:lstStyle/>
          <a:p>
            <a:pPr marL="0" indent="0"/>
            <a:r>
              <a:rPr lang="en-US" dirty="0"/>
              <a:t>Strong interest remains in providing a precision measurement </a:t>
            </a:r>
            <a:r>
              <a:rPr lang="en-US" dirty="0" err="1"/>
              <a:t>e</a:t>
            </a:r>
            <a:r>
              <a:rPr lang="en-US" baseline="30000" dirty="0" err="1"/>
              <a:t>+</a:t>
            </a:r>
            <a:r>
              <a:rPr lang="en-US" dirty="0" err="1"/>
              <a:t>e</a:t>
            </a:r>
            <a:r>
              <a:rPr lang="en-US" baseline="30000" dirty="0"/>
              <a:t>-</a:t>
            </a:r>
            <a:r>
              <a:rPr lang="en-US" dirty="0"/>
              <a:t> machine complementary to the HL-LHC</a:t>
            </a:r>
          </a:p>
          <a:p>
            <a:pPr marL="457200" indent="-457200">
              <a:buFont typeface="Arial" panose="020B0604020202020204" pitchFamily="34" charset="0"/>
              <a:buChar char="•"/>
            </a:pPr>
            <a:r>
              <a:rPr lang="en-US" dirty="0"/>
              <a:t>2 classes of reasonably mature (CDR-level) technologies</a:t>
            </a:r>
          </a:p>
          <a:p>
            <a:pPr marL="914400" lvl="1" indent="-457200"/>
            <a:r>
              <a:rPr lang="en-US" dirty="0"/>
              <a:t>Linear colliders:  ILC and CLIC</a:t>
            </a:r>
          </a:p>
          <a:p>
            <a:pPr marL="914400" lvl="1" indent="-457200"/>
            <a:r>
              <a:rPr lang="en-US" dirty="0"/>
              <a:t>Circular colliders:  FCC-</a:t>
            </a:r>
            <a:r>
              <a:rPr lang="en-US" dirty="0" err="1"/>
              <a:t>ee</a:t>
            </a:r>
            <a:r>
              <a:rPr lang="en-US" dirty="0"/>
              <a:t> and CEPC</a:t>
            </a:r>
          </a:p>
          <a:p>
            <a:pPr marL="457200" indent="-457200">
              <a:buFont typeface="Arial" panose="020B0604020202020204" pitchFamily="34" charset="0"/>
              <a:buChar char="•"/>
            </a:pPr>
            <a:r>
              <a:rPr lang="en-US" dirty="0"/>
              <a:t>3 emerging discussions based on technology advances (pre-CDR)</a:t>
            </a:r>
          </a:p>
          <a:p>
            <a:pPr marL="914400" lvl="1" indent="-457200"/>
            <a:r>
              <a:rPr lang="en-US" dirty="0"/>
              <a:t>Cool Copper RF structures for improved performance to go beyond CLIC</a:t>
            </a:r>
          </a:p>
          <a:p>
            <a:pPr marL="914400" lvl="1" indent="-457200"/>
            <a:r>
              <a:rPr lang="en-US" dirty="0"/>
              <a:t>Further advances in SRF technology to go beyond the ILC</a:t>
            </a:r>
          </a:p>
          <a:p>
            <a:pPr marL="914400" lvl="1" indent="-457200"/>
            <a:r>
              <a:rPr lang="en-US" dirty="0"/>
              <a:t>ERL techniques to improve large circular collider (or LC) performance</a:t>
            </a:r>
          </a:p>
          <a:p>
            <a:pPr marL="1371600" lvl="2" indent="-457200"/>
            <a:r>
              <a:rPr lang="en-US" dirty="0"/>
              <a:t>Power</a:t>
            </a:r>
          </a:p>
          <a:p>
            <a:pPr marL="1371600" lvl="2" indent="-457200"/>
            <a:r>
              <a:rPr lang="en-US" dirty="0"/>
              <a:t>Luminosity</a:t>
            </a:r>
          </a:p>
          <a:p>
            <a:pPr marL="457200" indent="-457200"/>
            <a:r>
              <a:rPr lang="en-US" dirty="0"/>
              <a:t>Of course, the electron isn’t the only lepton we may want to consider...</a:t>
            </a:r>
          </a:p>
          <a:p>
            <a:pPr marL="914400" lvl="1" indent="-457200"/>
            <a:endParaRPr lang="en-US" dirty="0"/>
          </a:p>
          <a:p>
            <a:pPr marL="914400" lvl="1" indent="-457200"/>
            <a:endParaRPr lang="en-US" dirty="0"/>
          </a:p>
          <a:p>
            <a:pPr marL="914400" lvl="1" indent="-457200"/>
            <a:endParaRPr lang="en-US" dirty="0"/>
          </a:p>
        </p:txBody>
      </p:sp>
      <p:sp>
        <p:nvSpPr>
          <p:cNvPr id="4" name="Slide Number Placeholder 3">
            <a:extLst>
              <a:ext uri="{FF2B5EF4-FFF2-40B4-BE49-F238E27FC236}">
                <a16:creationId xmlns:a16="http://schemas.microsoft.com/office/drawing/2014/main" id="{5383679B-5A03-794F-963C-E5F7561D12B6}"/>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4393295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29ABC8-1545-494A-8385-1B0DB78E9486}"/>
              </a:ext>
            </a:extLst>
          </p:cNvPr>
          <p:cNvSpPr>
            <a:spLocks noGrp="1"/>
          </p:cNvSpPr>
          <p:nvPr>
            <p:ph type="title"/>
          </p:nvPr>
        </p:nvSpPr>
        <p:spPr/>
        <p:txBody>
          <a:bodyPr/>
          <a:lstStyle/>
          <a:p>
            <a:r>
              <a:rPr lang="en-US" dirty="0"/>
              <a:t>Luminosity in </a:t>
            </a:r>
            <a:r>
              <a:rPr lang="en-US" dirty="0" err="1"/>
              <a:t>e</a:t>
            </a:r>
            <a:r>
              <a:rPr lang="en-US" baseline="30000" dirty="0" err="1"/>
              <a:t>+</a:t>
            </a:r>
            <a:r>
              <a:rPr lang="en-US" dirty="0" err="1"/>
              <a:t>e</a:t>
            </a:r>
            <a:r>
              <a:rPr lang="en-US" baseline="30000" dirty="0"/>
              <a:t>-</a:t>
            </a:r>
            <a:r>
              <a:rPr lang="en-US" dirty="0"/>
              <a:t> Colliders</a:t>
            </a:r>
          </a:p>
        </p:txBody>
      </p:sp>
      <mc:AlternateContent xmlns:mc="http://schemas.openxmlformats.org/markup-compatibility/2006" xmlns:a14="http://schemas.microsoft.com/office/drawing/2010/main">
        <mc:Choice Requires="a14">
          <p:sp>
            <p:nvSpPr>
              <p:cNvPr id="7" name="Content Placeholder 6">
                <a:extLst>
                  <a:ext uri="{FF2B5EF4-FFF2-40B4-BE49-F238E27FC236}">
                    <a16:creationId xmlns:a16="http://schemas.microsoft.com/office/drawing/2014/main" id="{691FB64C-E01A-E94A-A613-ECF3048055BA}"/>
                  </a:ext>
                </a:extLst>
              </p:cNvPr>
              <p:cNvSpPr>
                <a:spLocks noGrp="1"/>
              </p:cNvSpPr>
              <p:nvPr>
                <p:ph idx="1"/>
              </p:nvPr>
            </p:nvSpPr>
            <p:spPr/>
            <p:txBody>
              <a:bodyPr>
                <a:normAutofit lnSpcReduction="10000"/>
              </a:bodyPr>
              <a:lstStyle/>
              <a:p>
                <a:r>
                  <a:rPr lang="en-US" dirty="0"/>
                  <a:t>Linear Collider Example:</a:t>
                </a:r>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ℒ</m:t>
                      </m:r>
                      <m:r>
                        <a:rPr lang="en-US" i="1" smtClean="0">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ea typeface="Cambria Math" panose="02040503050406030204" pitchFamily="18" charset="0"/>
                            </a:rPr>
                          </m:ctrlPr>
                        </m:fPr>
                        <m:num>
                          <m:sSup>
                            <m:sSupPr>
                              <m:ctrlPr>
                                <a:rPr lang="en-US"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𝑁</m:t>
                              </m:r>
                            </m:e>
                            <m:sup>
                              <m:r>
                                <a:rPr lang="en-US" b="0" i="1" smtClean="0">
                                  <a:latin typeface="Cambria Math" panose="02040503050406030204" pitchFamily="18" charset="0"/>
                                  <a:ea typeface="Cambria Math" panose="02040503050406030204" pitchFamily="18" charset="0"/>
                                </a:rPr>
                                <m:t>2</m:t>
                              </m:r>
                            </m:sup>
                          </m:sSup>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𝑓</m:t>
                              </m:r>
                            </m:e>
                            <m:sub>
                              <m:r>
                                <a:rPr lang="en-US" b="0" i="1" smtClean="0">
                                  <a:latin typeface="Cambria Math" panose="02040503050406030204" pitchFamily="18" charset="0"/>
                                  <a:ea typeface="Cambria Math" panose="02040503050406030204" pitchFamily="18" charset="0"/>
                                </a:rPr>
                                <m:t>𝑐𝑜𝑙𝑙</m:t>
                              </m:r>
                            </m:sub>
                          </m:sSub>
                        </m:num>
                        <m:den>
                          <m:r>
                            <a:rPr lang="en-US" b="0" i="1" smtClean="0">
                              <a:latin typeface="Cambria Math" panose="02040503050406030204" pitchFamily="18" charset="0"/>
                              <a:ea typeface="Cambria Math" panose="02040503050406030204" pitchFamily="18" charset="0"/>
                            </a:rPr>
                            <m:t>4</m:t>
                          </m:r>
                          <m:r>
                            <a:rPr lang="en-US" b="0" i="1" smtClean="0">
                              <a:latin typeface="Cambria Math" panose="02040503050406030204" pitchFamily="18" charset="0"/>
                              <a:ea typeface="Cambria Math" panose="02040503050406030204" pitchFamily="18" charset="0"/>
                            </a:rPr>
                            <m:t>𝜋</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𝑥</m:t>
                              </m:r>
                            </m:sub>
                          </m:sSub>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ea typeface="Cambria Math" panose="02040503050406030204" pitchFamily="18" charset="0"/>
                                </a:rPr>
                                <m:t>𝑦</m:t>
                              </m:r>
                            </m:sub>
                          </m:sSub>
                        </m:den>
                      </m:f>
                      <m:sSub>
                        <m:sSubPr>
                          <m:ctrlPr>
                            <a:rPr lang="en-US" i="1" smtClean="0">
                              <a:latin typeface="Cambria Math" panose="02040503050406030204" pitchFamily="18" charset="0"/>
                              <a:ea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ℋ</m:t>
                          </m:r>
                        </m:e>
                        <m:sub>
                          <m:r>
                            <a:rPr lang="en-US" b="0" i="1" smtClean="0">
                              <a:latin typeface="Cambria Math" panose="02040503050406030204" pitchFamily="18" charset="0"/>
                              <a:ea typeface="Cambria Math" panose="02040503050406030204" pitchFamily="18" charset="0"/>
                            </a:rPr>
                            <m:t>𝐷</m:t>
                          </m:r>
                        </m:sub>
                      </m:sSub>
                    </m:oMath>
                  </m:oMathPara>
                </a14:m>
                <a:endParaRPr lang="en-US" dirty="0"/>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mbria Math" panose="02040503050406030204" pitchFamily="18" charset="0"/>
                        </a:rPr>
                        <m:t>ℒ</m:t>
                      </m:r>
                      <m:r>
                        <a:rPr lang="en-US" i="1">
                          <a:latin typeface="Cambria Math" panose="02040503050406030204" pitchFamily="18" charset="0"/>
                          <a:ea typeface="Cambria Math" panose="02040503050406030204" pitchFamily="18" charset="0"/>
                        </a:rPr>
                        <m:t>=</m:t>
                      </m:r>
                      <m:f>
                        <m:fPr>
                          <m:ctrlPr>
                            <a:rPr lang="en-US" i="1" smtClean="0">
                              <a:latin typeface="Cambria Math" panose="02040503050406030204" pitchFamily="18" charset="0"/>
                              <a:ea typeface="Cambria Math" panose="02040503050406030204" pitchFamily="18" charset="0"/>
                            </a:rPr>
                          </m:ctrlPr>
                        </m:fPr>
                        <m:num>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𝑃</m:t>
                              </m:r>
                            </m:e>
                            <m:sub>
                              <m:r>
                                <a:rPr lang="en-US" b="0" i="1" smtClean="0">
                                  <a:latin typeface="Cambria Math" panose="02040503050406030204" pitchFamily="18" charset="0"/>
                                  <a:ea typeface="Cambria Math" panose="02040503050406030204" pitchFamily="18" charset="0"/>
                                </a:rPr>
                                <m:t>𝑏</m:t>
                              </m:r>
                            </m:sub>
                          </m:sSub>
                        </m:num>
                        <m:den>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𝐸</m:t>
                              </m:r>
                            </m:e>
                            <m:sub>
                              <m:r>
                                <a:rPr lang="en-US" b="0" i="1" smtClean="0">
                                  <a:latin typeface="Cambria Math" panose="02040503050406030204" pitchFamily="18" charset="0"/>
                                  <a:ea typeface="Cambria Math" panose="02040503050406030204" pitchFamily="18" charset="0"/>
                                </a:rPr>
                                <m:t>𝑏</m:t>
                              </m:r>
                            </m:sub>
                          </m:sSub>
                        </m:den>
                      </m:f>
                      <m:d>
                        <m:dPr>
                          <m:ctrlPr>
                            <a:rPr lang="en-US" i="1" smtClean="0">
                              <a:latin typeface="Cambria Math" panose="02040503050406030204" pitchFamily="18" charset="0"/>
                              <a:ea typeface="Cambria Math" panose="02040503050406030204" pitchFamily="18" charset="0"/>
                            </a:rPr>
                          </m:ctrlPr>
                        </m:dPr>
                        <m:e>
                          <m:f>
                            <m:fPr>
                              <m:ctrlPr>
                                <a:rPr lang="en-US"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𝑁</m:t>
                              </m:r>
                            </m:num>
                            <m:den>
                              <m:r>
                                <a:rPr lang="en-US" i="1">
                                  <a:latin typeface="Cambria Math" panose="02040503050406030204" pitchFamily="18" charset="0"/>
                                  <a:ea typeface="Cambria Math" panose="02040503050406030204" pitchFamily="18" charset="0"/>
                                </a:rPr>
                                <m:t>4</m:t>
                              </m:r>
                              <m:r>
                                <a:rPr lang="en-US" i="1">
                                  <a:latin typeface="Cambria Math" panose="02040503050406030204" pitchFamily="18" charset="0"/>
                                  <a:ea typeface="Cambria Math" panose="02040503050406030204" pitchFamily="18" charset="0"/>
                                </a:rPr>
                                <m:t>𝜋</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i="1">
                                      <a:latin typeface="Cambria Math" panose="02040503050406030204" pitchFamily="18" charset="0"/>
                                      <a:ea typeface="Cambria Math" panose="02040503050406030204" pitchFamily="18" charset="0"/>
                                    </a:rPr>
                                    <m:t>𝑥</m:t>
                                  </m:r>
                                </m:sub>
                              </m:sSub>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𝜎</m:t>
                                  </m:r>
                                </m:e>
                                <m:sub>
                                  <m:r>
                                    <a:rPr lang="en-US" i="1">
                                      <a:latin typeface="Cambria Math" panose="02040503050406030204" pitchFamily="18" charset="0"/>
                                      <a:ea typeface="Cambria Math" panose="02040503050406030204" pitchFamily="18" charset="0"/>
                                    </a:rPr>
                                    <m:t>𝑦</m:t>
                                  </m:r>
                                </m:sub>
                              </m:sSub>
                            </m:den>
                          </m:f>
                        </m:e>
                      </m:d>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ℋ</m:t>
                          </m:r>
                        </m:e>
                        <m:sub>
                          <m:r>
                            <a:rPr lang="en-US" i="1">
                              <a:latin typeface="Cambria Math" panose="02040503050406030204" pitchFamily="18" charset="0"/>
                              <a:ea typeface="Cambria Math" panose="02040503050406030204" pitchFamily="18" charset="0"/>
                            </a:rPr>
                            <m:t>𝐷</m:t>
                          </m:r>
                        </m:sub>
                      </m:sSub>
                    </m:oMath>
                  </m:oMathPara>
                </a14:m>
                <a:endParaRPr lang="en-US" dirty="0"/>
              </a:p>
              <a:p>
                <a:endParaRPr lang="en-US" dirty="0"/>
              </a:p>
              <a:p>
                <a:r>
                  <a:rPr lang="en-US" dirty="0"/>
                  <a:t>The strong fields at the interaction point result in </a:t>
                </a:r>
              </a:p>
              <a:p>
                <a:pPr lvl="1"/>
                <a:r>
                  <a:rPr lang="en-US" dirty="0"/>
                  <a:t>A luminosity enhancement characterized by the disruption parameter </a:t>
                </a:r>
              </a:p>
              <a:p>
                <a:pPr lvl="1"/>
                <a:r>
                  <a:rPr lang="en-US" dirty="0" err="1"/>
                  <a:t>Beamstrahlung</a:t>
                </a:r>
                <a:r>
                  <a:rPr lang="en-US" dirty="0"/>
                  <a:t> emission gives rise to energy spread and backgrounds at the interaction point</a:t>
                </a:r>
              </a:p>
              <a:p>
                <a:endParaRPr lang="en-US" dirty="0"/>
              </a:p>
            </p:txBody>
          </p:sp>
        </mc:Choice>
        <mc:Fallback xmlns="">
          <p:sp>
            <p:nvSpPr>
              <p:cNvPr id="7" name="Content Placeholder 6">
                <a:extLst>
                  <a:ext uri="{FF2B5EF4-FFF2-40B4-BE49-F238E27FC236}">
                    <a16:creationId xmlns:a16="http://schemas.microsoft.com/office/drawing/2014/main" id="{691FB64C-E01A-E94A-A613-ECF3048055BA}"/>
                  </a:ext>
                </a:extLst>
              </p:cNvPr>
              <p:cNvSpPr>
                <a:spLocks noGrp="1" noRot="1" noChangeAspect="1" noMove="1" noResize="1" noEditPoints="1" noAdjustHandles="1" noChangeArrowheads="1" noChangeShapeType="1" noTextEdit="1"/>
              </p:cNvSpPr>
              <p:nvPr>
                <p:ph idx="1"/>
              </p:nvPr>
            </p:nvSpPr>
            <p:spPr>
              <a:blipFill>
                <a:blip r:embed="rId2"/>
                <a:stretch>
                  <a:fillRect l="-1149" t="-2716" b="-1481"/>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B1F66235-35D7-8145-A681-580C4B0B7539}"/>
              </a:ext>
            </a:extLst>
          </p:cNvPr>
          <p:cNvSpPr>
            <a:spLocks noGrp="1"/>
          </p:cNvSpPr>
          <p:nvPr>
            <p:ph type="sldNum" sz="quarter" idx="12"/>
          </p:nvPr>
        </p:nvSpPr>
        <p:spPr>
          <a:xfrm>
            <a:off x="9569884" y="6337102"/>
            <a:ext cx="71606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716D9922-87B3-6043-9531-5184EA303DC1}"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2672842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4D64D-EEE8-614A-B33E-6E77FB6CF7D2}"/>
              </a:ext>
            </a:extLst>
          </p:cNvPr>
          <p:cNvSpPr>
            <a:spLocks noGrp="1"/>
          </p:cNvSpPr>
          <p:nvPr>
            <p:ph type="title"/>
          </p:nvPr>
        </p:nvSpPr>
        <p:spPr/>
        <p:txBody>
          <a:bodyPr/>
          <a:lstStyle/>
          <a:p>
            <a:r>
              <a:rPr lang="en-US" dirty="0"/>
              <a:t>Linear Collider Parameters (w/CDR)</a:t>
            </a:r>
          </a:p>
        </p:txBody>
      </p:sp>
      <p:sp>
        <p:nvSpPr>
          <p:cNvPr id="3" name="Slide Number Placeholder 2">
            <a:extLst>
              <a:ext uri="{FF2B5EF4-FFF2-40B4-BE49-F238E27FC236}">
                <a16:creationId xmlns:a16="http://schemas.microsoft.com/office/drawing/2014/main" id="{36976DB7-CF9E-AF47-9F91-6FC9BD42DF05}"/>
              </a:ext>
            </a:extLst>
          </p:cNvPr>
          <p:cNvSpPr>
            <a:spLocks noGrp="1"/>
          </p:cNvSpPr>
          <p:nvPr>
            <p:ph type="sldNum" sz="quarter" idx="12"/>
          </p:nvPr>
        </p:nvSpPr>
        <p:spPr>
          <a:xfrm>
            <a:off x="9569884" y="6337102"/>
            <a:ext cx="71606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716D9922-87B3-6043-9531-5184EA303DC1}"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
        <p:nvSpPr>
          <p:cNvPr id="8" name="TextBox 7">
            <a:extLst>
              <a:ext uri="{FF2B5EF4-FFF2-40B4-BE49-F238E27FC236}">
                <a16:creationId xmlns:a16="http://schemas.microsoft.com/office/drawing/2014/main" id="{886C097B-C9FD-2F49-BC9E-CEFA4A70266B}"/>
              </a:ext>
            </a:extLst>
          </p:cNvPr>
          <p:cNvSpPr txBox="1"/>
          <p:nvPr/>
        </p:nvSpPr>
        <p:spPr>
          <a:xfrm>
            <a:off x="6232349" y="694096"/>
            <a:ext cx="679994"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2060"/>
                </a:solidFill>
                <a:effectLst/>
                <a:uLnTx/>
                <a:uFillTx/>
                <a:latin typeface="Arial" panose="020B0604020202020204"/>
                <a:ea typeface="+mn-ea"/>
                <a:cs typeface="+mn-cs"/>
              </a:rPr>
              <a:t>ILC</a:t>
            </a:r>
          </a:p>
        </p:txBody>
      </p:sp>
      <p:pic>
        <p:nvPicPr>
          <p:cNvPr id="4" name="Picture 3">
            <a:extLst>
              <a:ext uri="{FF2B5EF4-FFF2-40B4-BE49-F238E27FC236}">
                <a16:creationId xmlns:a16="http://schemas.microsoft.com/office/drawing/2014/main" id="{5DDDFC30-A910-A043-9A54-17684A2176A7}"/>
              </a:ext>
            </a:extLst>
          </p:cNvPr>
          <p:cNvPicPr>
            <a:picLocks noChangeAspect="1"/>
          </p:cNvPicPr>
          <p:nvPr/>
        </p:nvPicPr>
        <p:blipFill rotWithShape="1">
          <a:blip r:embed="rId2"/>
          <a:srcRect b="20777"/>
          <a:stretch/>
        </p:blipFill>
        <p:spPr>
          <a:xfrm>
            <a:off x="892496" y="4683694"/>
            <a:ext cx="4285679" cy="2174306"/>
          </a:xfrm>
          <a:prstGeom prst="rect">
            <a:avLst/>
          </a:prstGeom>
        </p:spPr>
      </p:pic>
      <p:pic>
        <p:nvPicPr>
          <p:cNvPr id="10" name="Picture 9">
            <a:extLst>
              <a:ext uri="{FF2B5EF4-FFF2-40B4-BE49-F238E27FC236}">
                <a16:creationId xmlns:a16="http://schemas.microsoft.com/office/drawing/2014/main" id="{25409D96-2BAA-5042-805D-07C02F1CAC22}"/>
              </a:ext>
            </a:extLst>
          </p:cNvPr>
          <p:cNvPicPr>
            <a:picLocks noChangeAspect="1"/>
          </p:cNvPicPr>
          <p:nvPr/>
        </p:nvPicPr>
        <p:blipFill>
          <a:blip r:embed="rId3"/>
          <a:stretch>
            <a:fillRect/>
          </a:stretch>
        </p:blipFill>
        <p:spPr>
          <a:xfrm>
            <a:off x="481886" y="646915"/>
            <a:ext cx="5220271" cy="4141832"/>
          </a:xfrm>
          <a:prstGeom prst="rect">
            <a:avLst/>
          </a:prstGeom>
        </p:spPr>
      </p:pic>
      <p:sp>
        <p:nvSpPr>
          <p:cNvPr id="11" name="TextBox 10">
            <a:extLst>
              <a:ext uri="{FF2B5EF4-FFF2-40B4-BE49-F238E27FC236}">
                <a16:creationId xmlns:a16="http://schemas.microsoft.com/office/drawing/2014/main" id="{35E944C5-B97D-A945-8733-4CBFC9EAF20A}"/>
              </a:ext>
            </a:extLst>
          </p:cNvPr>
          <p:cNvSpPr txBox="1"/>
          <p:nvPr/>
        </p:nvSpPr>
        <p:spPr>
          <a:xfrm>
            <a:off x="4068567" y="4869950"/>
            <a:ext cx="902811"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2060"/>
                </a:solidFill>
                <a:effectLst/>
                <a:uLnTx/>
                <a:uFillTx/>
                <a:latin typeface="Arial" panose="020B0604020202020204"/>
                <a:ea typeface="+mn-ea"/>
                <a:cs typeface="+mn-cs"/>
              </a:rPr>
              <a:t>CLIC</a:t>
            </a:r>
          </a:p>
        </p:txBody>
      </p:sp>
      <p:pic>
        <p:nvPicPr>
          <p:cNvPr id="12" name="Picture 11">
            <a:extLst>
              <a:ext uri="{FF2B5EF4-FFF2-40B4-BE49-F238E27FC236}">
                <a16:creationId xmlns:a16="http://schemas.microsoft.com/office/drawing/2014/main" id="{E8CA937F-42A2-304B-BEC8-71B92F88FBB2}"/>
              </a:ext>
            </a:extLst>
          </p:cNvPr>
          <p:cNvPicPr>
            <a:picLocks noChangeAspect="1"/>
          </p:cNvPicPr>
          <p:nvPr/>
        </p:nvPicPr>
        <p:blipFill>
          <a:blip r:embed="rId4"/>
          <a:stretch>
            <a:fillRect/>
          </a:stretch>
        </p:blipFill>
        <p:spPr>
          <a:xfrm rot="5400000">
            <a:off x="7436242" y="-421776"/>
            <a:ext cx="3068905" cy="6137810"/>
          </a:xfrm>
          <a:prstGeom prst="rect">
            <a:avLst/>
          </a:prstGeom>
        </p:spPr>
      </p:pic>
      <p:pic>
        <p:nvPicPr>
          <p:cNvPr id="13" name="Picture 12">
            <a:extLst>
              <a:ext uri="{FF2B5EF4-FFF2-40B4-BE49-F238E27FC236}">
                <a16:creationId xmlns:a16="http://schemas.microsoft.com/office/drawing/2014/main" id="{D0C0B003-D761-5540-AFA9-5C1466FCABFB}"/>
              </a:ext>
            </a:extLst>
          </p:cNvPr>
          <p:cNvPicPr>
            <a:picLocks noChangeAspect="1"/>
          </p:cNvPicPr>
          <p:nvPr/>
        </p:nvPicPr>
        <p:blipFill>
          <a:blip r:embed="rId5"/>
          <a:stretch>
            <a:fillRect/>
          </a:stretch>
        </p:blipFill>
        <p:spPr>
          <a:xfrm>
            <a:off x="6312970" y="4445499"/>
            <a:ext cx="5660705" cy="2412501"/>
          </a:xfrm>
          <a:prstGeom prst="rect">
            <a:avLst/>
          </a:prstGeom>
        </p:spPr>
      </p:pic>
      <p:sp>
        <p:nvSpPr>
          <p:cNvPr id="14" name="TextBox 13">
            <a:extLst>
              <a:ext uri="{FF2B5EF4-FFF2-40B4-BE49-F238E27FC236}">
                <a16:creationId xmlns:a16="http://schemas.microsoft.com/office/drawing/2014/main" id="{19944F9A-E40C-2E41-8958-C51F366EDCC2}"/>
              </a:ext>
            </a:extLst>
          </p:cNvPr>
          <p:cNvSpPr txBox="1"/>
          <p:nvPr/>
        </p:nvSpPr>
        <p:spPr>
          <a:xfrm>
            <a:off x="10757043" y="4911047"/>
            <a:ext cx="109517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250 GeV</a:t>
            </a:r>
          </a:p>
        </p:txBody>
      </p:sp>
      <p:sp>
        <p:nvSpPr>
          <p:cNvPr id="15" name="Rectangle 14">
            <a:extLst>
              <a:ext uri="{FF2B5EF4-FFF2-40B4-BE49-F238E27FC236}">
                <a16:creationId xmlns:a16="http://schemas.microsoft.com/office/drawing/2014/main" id="{71DF8BAC-F003-D349-9BCD-6FE601FFDE87}"/>
              </a:ext>
            </a:extLst>
          </p:cNvPr>
          <p:cNvSpPr/>
          <p:nvPr/>
        </p:nvSpPr>
        <p:spPr>
          <a:xfrm>
            <a:off x="5948737" y="1335640"/>
            <a:ext cx="6000108" cy="26712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6" name="Rectangle 15">
            <a:extLst>
              <a:ext uri="{FF2B5EF4-FFF2-40B4-BE49-F238E27FC236}">
                <a16:creationId xmlns:a16="http://schemas.microsoft.com/office/drawing/2014/main" id="{C1CAF0DA-9B28-0645-89CF-1E9D2DA11F01}"/>
              </a:ext>
            </a:extLst>
          </p:cNvPr>
          <p:cNvSpPr/>
          <p:nvPr/>
        </p:nvSpPr>
        <p:spPr>
          <a:xfrm>
            <a:off x="625011" y="2638745"/>
            <a:ext cx="4851115" cy="22774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7" name="Rectangle 16">
            <a:extLst>
              <a:ext uri="{FF2B5EF4-FFF2-40B4-BE49-F238E27FC236}">
                <a16:creationId xmlns:a16="http://schemas.microsoft.com/office/drawing/2014/main" id="{B70B70CC-C3B2-7041-8B68-C838BCA1EAD7}"/>
              </a:ext>
            </a:extLst>
          </p:cNvPr>
          <p:cNvSpPr/>
          <p:nvPr/>
        </p:nvSpPr>
        <p:spPr>
          <a:xfrm>
            <a:off x="633573" y="1291118"/>
            <a:ext cx="4851115" cy="22774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Tree>
    <p:extLst>
      <p:ext uri="{BB962C8B-B14F-4D97-AF65-F5344CB8AC3E}">
        <p14:creationId xmlns:p14="http://schemas.microsoft.com/office/powerpoint/2010/main" val="1325782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04DF52A-C8C3-BD48-9B64-2C9201CE17A6}"/>
              </a:ext>
            </a:extLst>
          </p:cNvPr>
          <p:cNvSpPr>
            <a:spLocks noGrp="1"/>
          </p:cNvSpPr>
          <p:nvPr>
            <p:ph type="title"/>
          </p:nvPr>
        </p:nvSpPr>
        <p:spPr>
          <a:xfrm>
            <a:off x="205618" y="0"/>
            <a:ext cx="11105321" cy="647244"/>
          </a:xfrm>
        </p:spPr>
        <p:txBody>
          <a:bodyPr>
            <a:normAutofit/>
          </a:bodyPr>
          <a:lstStyle/>
          <a:p>
            <a:r>
              <a:rPr lang="en-US" sz="3600" dirty="0"/>
              <a:t>100 km Circular </a:t>
            </a:r>
            <a:r>
              <a:rPr lang="en-US" sz="3600" dirty="0" err="1"/>
              <a:t>e+e</a:t>
            </a:r>
            <a:r>
              <a:rPr lang="en-US" sz="3600" dirty="0"/>
              <a:t>- Parameters</a:t>
            </a:r>
          </a:p>
        </p:txBody>
      </p:sp>
      <p:sp>
        <p:nvSpPr>
          <p:cNvPr id="7" name="Content Placeholder 6">
            <a:extLst>
              <a:ext uri="{FF2B5EF4-FFF2-40B4-BE49-F238E27FC236}">
                <a16:creationId xmlns:a16="http://schemas.microsoft.com/office/drawing/2014/main" id="{BEC2B9D5-81DC-4940-B866-C42CFE7BB042}"/>
              </a:ext>
            </a:extLst>
          </p:cNvPr>
          <p:cNvSpPr>
            <a:spLocks noGrp="1"/>
          </p:cNvSpPr>
          <p:nvPr>
            <p:ph sz="half" idx="1"/>
          </p:nvPr>
        </p:nvSpPr>
        <p:spPr/>
        <p:txBody>
          <a:bodyPr/>
          <a:lstStyle/>
          <a:p>
            <a:endParaRPr lang="en-US"/>
          </a:p>
        </p:txBody>
      </p:sp>
      <p:pic>
        <p:nvPicPr>
          <p:cNvPr id="10" name="Content Placeholder 9">
            <a:extLst>
              <a:ext uri="{FF2B5EF4-FFF2-40B4-BE49-F238E27FC236}">
                <a16:creationId xmlns:a16="http://schemas.microsoft.com/office/drawing/2014/main" id="{5BC06E49-04B8-E240-836B-0934A5075162}"/>
              </a:ext>
            </a:extLst>
          </p:cNvPr>
          <p:cNvPicPr>
            <a:picLocks noGrp="1" noChangeAspect="1"/>
          </p:cNvPicPr>
          <p:nvPr>
            <p:ph sz="half" idx="2"/>
          </p:nvPr>
        </p:nvPicPr>
        <p:blipFill>
          <a:blip r:embed="rId2"/>
          <a:stretch>
            <a:fillRect/>
          </a:stretch>
        </p:blipFill>
        <p:spPr>
          <a:xfrm>
            <a:off x="4628667" y="600075"/>
            <a:ext cx="7563333" cy="5691859"/>
          </a:xfrm>
        </p:spPr>
      </p:pic>
      <p:sp>
        <p:nvSpPr>
          <p:cNvPr id="4" name="Slide Number Placeholder 3">
            <a:extLst>
              <a:ext uri="{FF2B5EF4-FFF2-40B4-BE49-F238E27FC236}">
                <a16:creationId xmlns:a16="http://schemas.microsoft.com/office/drawing/2014/main" id="{BF8F564B-3BFC-3545-9254-4AEC2B9F6CED}"/>
              </a:ext>
            </a:extLst>
          </p:cNvPr>
          <p:cNvSpPr>
            <a:spLocks noGrp="1"/>
          </p:cNvSpPr>
          <p:nvPr>
            <p:ph type="sldNum" sz="quarter" idx="12"/>
          </p:nvPr>
        </p:nvSpPr>
        <p:spPr>
          <a:xfrm>
            <a:off x="9569884" y="6337102"/>
            <a:ext cx="71606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716D9922-87B3-6043-9531-5184EA303DC1}"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pic>
        <p:nvPicPr>
          <p:cNvPr id="11" name="Picture 10">
            <a:extLst>
              <a:ext uri="{FF2B5EF4-FFF2-40B4-BE49-F238E27FC236}">
                <a16:creationId xmlns:a16="http://schemas.microsoft.com/office/drawing/2014/main" id="{E7E53076-DD82-844F-8958-15469DFA72C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14325" y="728663"/>
            <a:ext cx="3838837" cy="5691538"/>
          </a:xfrm>
          <a:prstGeom prst="rect">
            <a:avLst/>
          </a:prstGeom>
        </p:spPr>
      </p:pic>
      <p:sp>
        <p:nvSpPr>
          <p:cNvPr id="12" name="TextBox 11">
            <a:extLst>
              <a:ext uri="{FF2B5EF4-FFF2-40B4-BE49-F238E27FC236}">
                <a16:creationId xmlns:a16="http://schemas.microsoft.com/office/drawing/2014/main" id="{38564206-50B0-D84F-AD60-977C06FFF438}"/>
              </a:ext>
            </a:extLst>
          </p:cNvPr>
          <p:cNvSpPr txBox="1"/>
          <p:nvPr/>
        </p:nvSpPr>
        <p:spPr>
          <a:xfrm>
            <a:off x="8815388" y="285750"/>
            <a:ext cx="155683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FCC-</a:t>
            </a:r>
            <a:r>
              <a:rPr kumimoji="0" lang="en-US" sz="1800" b="0" i="0" u="none" strike="noStrike" kern="1200" cap="none" spc="0" normalizeH="0" baseline="0" noProof="0" dirty="0" err="1">
                <a:ln>
                  <a:noFill/>
                </a:ln>
                <a:solidFill>
                  <a:srgbClr val="000000"/>
                </a:solidFill>
                <a:effectLst/>
                <a:uLnTx/>
                <a:uFillTx/>
                <a:latin typeface="Arial" panose="020B0604020202020204"/>
                <a:ea typeface="+mn-ea"/>
                <a:cs typeface="+mn-cs"/>
              </a:rPr>
              <a:t>ee</a:t>
            </a: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 CDR</a:t>
            </a:r>
          </a:p>
        </p:txBody>
      </p:sp>
      <p:sp>
        <p:nvSpPr>
          <p:cNvPr id="13" name="TextBox 12">
            <a:extLst>
              <a:ext uri="{FF2B5EF4-FFF2-40B4-BE49-F238E27FC236}">
                <a16:creationId xmlns:a16="http://schemas.microsoft.com/office/drawing/2014/main" id="{CB23D11A-7B0B-1C4E-AF37-2A398734DB75}"/>
              </a:ext>
            </a:extLst>
          </p:cNvPr>
          <p:cNvSpPr txBox="1"/>
          <p:nvPr/>
        </p:nvSpPr>
        <p:spPr>
          <a:xfrm>
            <a:off x="1666875" y="395288"/>
            <a:ext cx="139012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CEPC CDR</a:t>
            </a:r>
          </a:p>
        </p:txBody>
      </p:sp>
    </p:spTree>
    <p:extLst>
      <p:ext uri="{BB962C8B-B14F-4D97-AF65-F5344CB8AC3E}">
        <p14:creationId xmlns:p14="http://schemas.microsoft.com/office/powerpoint/2010/main" val="2524328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9C46E-B9EB-BC4A-A4A9-574557E8AB3E}"/>
              </a:ext>
            </a:extLst>
          </p:cNvPr>
          <p:cNvSpPr>
            <a:spLocks noGrp="1"/>
          </p:cNvSpPr>
          <p:nvPr>
            <p:ph type="title"/>
          </p:nvPr>
        </p:nvSpPr>
        <p:spPr>
          <a:xfrm>
            <a:off x="612597" y="113014"/>
            <a:ext cx="11049000" cy="1119883"/>
          </a:xfrm>
        </p:spPr>
        <p:txBody>
          <a:bodyPr>
            <a:normAutofit fontScale="90000"/>
          </a:bodyPr>
          <a:lstStyle/>
          <a:p>
            <a:r>
              <a:rPr lang="en-US" dirty="0"/>
              <a:t>Potential Performance Improvement Incorporating ERL Technologies (CERC)</a:t>
            </a:r>
          </a:p>
        </p:txBody>
      </p:sp>
      <p:pic>
        <p:nvPicPr>
          <p:cNvPr id="5" name="Content Placeholder 4">
            <a:extLst>
              <a:ext uri="{FF2B5EF4-FFF2-40B4-BE49-F238E27FC236}">
                <a16:creationId xmlns:a16="http://schemas.microsoft.com/office/drawing/2014/main" id="{97027570-BDD8-1947-B35F-46B01E3141B4}"/>
              </a:ext>
            </a:extLst>
          </p:cNvPr>
          <p:cNvPicPr>
            <a:picLocks noGrp="1" noChangeAspect="1"/>
          </p:cNvPicPr>
          <p:nvPr>
            <p:ph idx="1"/>
          </p:nvPr>
        </p:nvPicPr>
        <p:blipFill>
          <a:blip r:embed="rId2"/>
          <a:stretch>
            <a:fillRect/>
          </a:stretch>
        </p:blipFill>
        <p:spPr>
          <a:xfrm>
            <a:off x="645309" y="1181526"/>
            <a:ext cx="10491878" cy="5023384"/>
          </a:xfrm>
          <a:prstGeom prst="rect">
            <a:avLst/>
          </a:prstGeom>
        </p:spPr>
      </p:pic>
      <p:sp>
        <p:nvSpPr>
          <p:cNvPr id="4" name="Slide Number Placeholder 3">
            <a:extLst>
              <a:ext uri="{FF2B5EF4-FFF2-40B4-BE49-F238E27FC236}">
                <a16:creationId xmlns:a16="http://schemas.microsoft.com/office/drawing/2014/main" id="{C5C2754C-0C38-6046-A82A-81770BBD2FE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8417436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4A3DA-1A11-D24E-99B3-60A5B6B7F723}"/>
              </a:ext>
            </a:extLst>
          </p:cNvPr>
          <p:cNvSpPr>
            <a:spLocks noGrp="1"/>
          </p:cNvSpPr>
          <p:nvPr>
            <p:ph type="title"/>
          </p:nvPr>
        </p:nvSpPr>
        <p:spPr/>
        <p:txBody>
          <a:bodyPr/>
          <a:lstStyle/>
          <a:p>
            <a:r>
              <a:rPr lang="en-US" dirty="0"/>
              <a:t>Some Key Themes - II</a:t>
            </a:r>
          </a:p>
        </p:txBody>
      </p:sp>
      <p:sp>
        <p:nvSpPr>
          <p:cNvPr id="4" name="Content Placeholder 3">
            <a:extLst>
              <a:ext uri="{FF2B5EF4-FFF2-40B4-BE49-F238E27FC236}">
                <a16:creationId xmlns:a16="http://schemas.microsoft.com/office/drawing/2014/main" id="{68CB89DD-77C6-3C4B-AE92-A9A6BE40EF87}"/>
              </a:ext>
            </a:extLst>
          </p:cNvPr>
          <p:cNvSpPr>
            <a:spLocks noGrp="1"/>
          </p:cNvSpPr>
          <p:nvPr>
            <p:ph idx="1"/>
          </p:nvPr>
        </p:nvSpPr>
        <p:spPr/>
        <p:txBody>
          <a:bodyPr/>
          <a:lstStyle/>
          <a:p>
            <a:pPr marL="9525" indent="-9525"/>
            <a:r>
              <a:rPr lang="en-US" dirty="0"/>
              <a:t>A proton-proton collider remains a leading candidate to push back the energy frontier</a:t>
            </a:r>
          </a:p>
          <a:p>
            <a:pPr marL="457200" indent="-457200">
              <a:buFont typeface="Arial" panose="020B0604020202020204" pitchFamily="34" charset="0"/>
              <a:buChar char="•"/>
            </a:pPr>
            <a:r>
              <a:rPr lang="en-US" dirty="0"/>
              <a:t>2 CDR-level proposals</a:t>
            </a:r>
          </a:p>
          <a:p>
            <a:pPr marL="914400" lvl="1" indent="-457200"/>
            <a:r>
              <a:rPr lang="en-US" dirty="0"/>
              <a:t>FCC-</a:t>
            </a:r>
            <a:r>
              <a:rPr lang="en-US" dirty="0" err="1"/>
              <a:t>hh</a:t>
            </a:r>
            <a:endParaRPr lang="en-US" dirty="0"/>
          </a:p>
          <a:p>
            <a:pPr marL="914400" lvl="1" indent="-457200"/>
            <a:r>
              <a:rPr lang="en-US" dirty="0" err="1"/>
              <a:t>SppC</a:t>
            </a:r>
            <a:endParaRPr lang="en-US" dirty="0"/>
          </a:p>
          <a:p>
            <a:pPr marL="457200" indent="-457200">
              <a:buFont typeface="Arial" panose="020B0604020202020204" pitchFamily="34" charset="0"/>
              <a:buChar char="•"/>
            </a:pPr>
            <a:r>
              <a:rPr lang="en-US" dirty="0"/>
              <a:t>Also some less mature suggestions…</a:t>
            </a:r>
          </a:p>
          <a:p>
            <a:pPr marL="457200" indent="-457200">
              <a:buFont typeface="Arial" panose="020B0604020202020204" pitchFamily="34" charset="0"/>
              <a:buChar char="•"/>
            </a:pPr>
            <a:r>
              <a:rPr lang="en-US" dirty="0"/>
              <a:t>And we shouldn’t forget that there are other possibilities such as lepton-ion colliders</a:t>
            </a:r>
          </a:p>
        </p:txBody>
      </p:sp>
      <p:sp>
        <p:nvSpPr>
          <p:cNvPr id="3" name="Slide Number Placeholder 2">
            <a:extLst>
              <a:ext uri="{FF2B5EF4-FFF2-40B4-BE49-F238E27FC236}">
                <a16:creationId xmlns:a16="http://schemas.microsoft.com/office/drawing/2014/main" id="{ADBCC0E1-594A-B04F-8FD0-8B3D6C3118FC}"/>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880107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1892B-E973-1449-ABDF-35839486E0BE}"/>
              </a:ext>
            </a:extLst>
          </p:cNvPr>
          <p:cNvSpPr>
            <a:spLocks noGrp="1"/>
          </p:cNvSpPr>
          <p:nvPr>
            <p:ph type="title"/>
          </p:nvPr>
        </p:nvSpPr>
        <p:spPr>
          <a:xfrm>
            <a:off x="477080" y="157168"/>
            <a:ext cx="11105321" cy="647244"/>
          </a:xfrm>
        </p:spPr>
        <p:txBody>
          <a:bodyPr>
            <a:normAutofit fontScale="90000"/>
          </a:bodyPr>
          <a:lstStyle/>
          <a:p>
            <a:r>
              <a:rPr lang="en-US" dirty="0"/>
              <a:t>Luminosity Constraints*</a:t>
            </a:r>
          </a:p>
        </p:txBody>
      </p:sp>
      <p:sp>
        <p:nvSpPr>
          <p:cNvPr id="4" name="Slide Number Placeholder 3">
            <a:extLst>
              <a:ext uri="{FF2B5EF4-FFF2-40B4-BE49-F238E27FC236}">
                <a16:creationId xmlns:a16="http://schemas.microsoft.com/office/drawing/2014/main" id="{0E8684B0-6E3D-0247-952F-9B1E94B35A80}"/>
              </a:ext>
            </a:extLst>
          </p:cNvPr>
          <p:cNvSpPr>
            <a:spLocks noGrp="1"/>
          </p:cNvSpPr>
          <p:nvPr>
            <p:ph type="sldNum" sz="quarter" idx="12"/>
          </p:nvPr>
        </p:nvSpPr>
        <p:spPr>
          <a:xfrm>
            <a:off x="9569884" y="6337102"/>
            <a:ext cx="71606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716D9922-87B3-6043-9531-5184EA303DC1}"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
        <p:nvSpPr>
          <p:cNvPr id="6" name="Oval 5">
            <a:extLst>
              <a:ext uri="{FF2B5EF4-FFF2-40B4-BE49-F238E27FC236}">
                <a16:creationId xmlns:a16="http://schemas.microsoft.com/office/drawing/2014/main" id="{033A5179-AF21-9D4A-BFC7-218A0CA86998}"/>
              </a:ext>
            </a:extLst>
          </p:cNvPr>
          <p:cNvSpPr/>
          <p:nvPr/>
        </p:nvSpPr>
        <p:spPr>
          <a:xfrm>
            <a:off x="7302500" y="2743200"/>
            <a:ext cx="1143000" cy="838200"/>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7" name="TextBox 8">
            <a:extLst>
              <a:ext uri="{FF2B5EF4-FFF2-40B4-BE49-F238E27FC236}">
                <a16:creationId xmlns:a16="http://schemas.microsoft.com/office/drawing/2014/main" id="{FB2A8035-C40B-AF4B-80A1-1D0B25445A3F}"/>
              </a:ext>
            </a:extLst>
          </p:cNvPr>
          <p:cNvSpPr txBox="1">
            <a:spLocks noChangeArrowheads="1"/>
          </p:cNvSpPr>
          <p:nvPr/>
        </p:nvSpPr>
        <p:spPr bwMode="auto">
          <a:xfrm>
            <a:off x="4419600" y="787401"/>
            <a:ext cx="3352800" cy="830997"/>
          </a:xfrm>
          <a:prstGeom prst="rect">
            <a:avLst/>
          </a:prstGeom>
          <a:no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ADDC">
                    <a:lumMod val="75000"/>
                  </a:srgbClr>
                </a:solidFill>
                <a:effectLst/>
                <a:uLnTx/>
                <a:uFillTx/>
                <a:latin typeface="Arial" panose="020B0604020202020204"/>
                <a:ea typeface="+mn-ea"/>
                <a:cs typeface="+mn-cs"/>
              </a:rPr>
              <a:t>Total Current</a:t>
            </a:r>
            <a:r>
              <a:rPr kumimoji="0" lang="en-US" sz="1600" b="0" i="0" u="none" strike="noStrike" kern="1200" cap="none" spc="0" normalizeH="0" baseline="0" noProof="0" dirty="0">
                <a:ln>
                  <a:noFill/>
                </a:ln>
                <a:solidFill>
                  <a:srgbClr val="00ADDC">
                    <a:lumMod val="75000"/>
                  </a:srgbClr>
                </a:solidFill>
                <a:effectLst/>
                <a:uLnTx/>
                <a:uFillTx/>
                <a:latin typeface="Arial" panose="020B0604020202020204"/>
                <a:ea typeface="+mn-ea"/>
                <a:cs typeface="+mn-cs"/>
              </a:rPr>
              <a:t>, limited by</a:t>
            </a:r>
          </a:p>
          <a:p>
            <a:pPr marL="111125" marR="0" lvl="0" indent="-111125" algn="l" defTabSz="914400" rtl="0" eaLnBrk="1" fontAlgn="auto" latinLnBrk="0" hangingPunct="1">
              <a:lnSpc>
                <a:spcPct val="100000"/>
              </a:lnSpc>
              <a:spcBef>
                <a:spcPts val="0"/>
              </a:spcBef>
              <a:spcAft>
                <a:spcPts val="0"/>
              </a:spcAft>
              <a:buClrTx/>
              <a:buSzTx/>
              <a:buFont typeface="Arial"/>
              <a:buChar char="•"/>
              <a:tabLst/>
              <a:defRPr/>
            </a:pPr>
            <a:r>
              <a:rPr kumimoji="0" lang="en-US" sz="1600" b="0" i="0" u="none" strike="noStrike" kern="1200" cap="none" spc="0" normalizeH="0" baseline="0" noProof="0" dirty="0">
                <a:ln>
                  <a:noFill/>
                </a:ln>
                <a:solidFill>
                  <a:srgbClr val="00ADDC">
                    <a:lumMod val="75000"/>
                  </a:srgbClr>
                </a:solidFill>
                <a:effectLst/>
                <a:uLnTx/>
                <a:uFillTx/>
                <a:latin typeface="Arial" panose="020B0604020202020204"/>
                <a:ea typeface="+mn-ea"/>
                <a:cs typeface="+mn-cs"/>
              </a:rPr>
              <a:t> instabilities (</a:t>
            </a:r>
            <a:r>
              <a:rPr kumimoji="0" lang="en-US" sz="1600" b="0" i="0" u="none" strike="noStrike" kern="1200" cap="none" spc="0" normalizeH="0" baseline="0" noProof="0" dirty="0" err="1">
                <a:ln>
                  <a:noFill/>
                </a:ln>
                <a:solidFill>
                  <a:srgbClr val="00ADDC">
                    <a:lumMod val="75000"/>
                  </a:srgbClr>
                </a:solidFill>
                <a:effectLst/>
                <a:uLnTx/>
                <a:uFillTx/>
                <a:latin typeface="Arial" panose="020B0604020202020204"/>
                <a:ea typeface="+mn-ea"/>
                <a:cs typeface="+mn-cs"/>
              </a:rPr>
              <a:t>eg</a:t>
            </a:r>
            <a:r>
              <a:rPr kumimoji="0" lang="en-US" sz="1600" b="0" i="0" u="none" strike="noStrike" kern="1200" cap="none" spc="0" normalizeH="0" baseline="0" noProof="0" dirty="0">
                <a:ln>
                  <a:noFill/>
                </a:ln>
                <a:solidFill>
                  <a:srgbClr val="00ADDC">
                    <a:lumMod val="75000"/>
                  </a:srgbClr>
                </a:solidFill>
                <a:effectLst/>
                <a:uLnTx/>
                <a:uFillTx/>
                <a:latin typeface="Arial" panose="020B0604020202020204"/>
                <a:ea typeface="+mn-ea"/>
                <a:cs typeface="+mn-cs"/>
              </a:rPr>
              <a:t>, e-cloud) </a:t>
            </a:r>
          </a:p>
          <a:p>
            <a:pPr marL="111125" marR="0" lvl="0" indent="-111125" algn="l" defTabSz="914400" rtl="0" eaLnBrk="1" fontAlgn="auto" latinLnBrk="0" hangingPunct="1">
              <a:lnSpc>
                <a:spcPct val="100000"/>
              </a:lnSpc>
              <a:spcBef>
                <a:spcPts val="0"/>
              </a:spcBef>
              <a:spcAft>
                <a:spcPts val="0"/>
              </a:spcAft>
              <a:buClrTx/>
              <a:buSzTx/>
              <a:buFont typeface="Arial"/>
              <a:buChar char="•"/>
              <a:tabLst/>
              <a:defRPr/>
            </a:pPr>
            <a:r>
              <a:rPr kumimoji="0" lang="en-US" sz="1600" b="0" i="0" u="none" strike="noStrike" kern="1200" cap="none" spc="0" normalizeH="0" baseline="0" noProof="0" dirty="0">
                <a:ln>
                  <a:noFill/>
                </a:ln>
                <a:solidFill>
                  <a:srgbClr val="00ADDC">
                    <a:lumMod val="75000"/>
                  </a:srgbClr>
                </a:solidFill>
                <a:effectLst/>
                <a:uLnTx/>
                <a:uFillTx/>
                <a:latin typeface="Arial" panose="020B0604020202020204"/>
                <a:ea typeface="+mn-ea"/>
                <a:cs typeface="+mn-cs"/>
              </a:rPr>
              <a:t> machine protection issues!</a:t>
            </a:r>
          </a:p>
        </p:txBody>
      </p:sp>
      <p:sp>
        <p:nvSpPr>
          <p:cNvPr id="8" name="Oval 7">
            <a:extLst>
              <a:ext uri="{FF2B5EF4-FFF2-40B4-BE49-F238E27FC236}">
                <a16:creationId xmlns:a16="http://schemas.microsoft.com/office/drawing/2014/main" id="{D433C2BB-A688-BF4F-B4FF-89A91EEF36A2}"/>
              </a:ext>
            </a:extLst>
          </p:cNvPr>
          <p:cNvSpPr/>
          <p:nvPr/>
        </p:nvSpPr>
        <p:spPr>
          <a:xfrm>
            <a:off x="7404100" y="3543300"/>
            <a:ext cx="95250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9" name="Oval 8">
            <a:extLst>
              <a:ext uri="{FF2B5EF4-FFF2-40B4-BE49-F238E27FC236}">
                <a16:creationId xmlns:a16="http://schemas.microsoft.com/office/drawing/2014/main" id="{C1950718-29DB-8B47-8C17-B65FF263C22D}"/>
              </a:ext>
            </a:extLst>
          </p:cNvPr>
          <p:cNvSpPr/>
          <p:nvPr/>
        </p:nvSpPr>
        <p:spPr>
          <a:xfrm>
            <a:off x="8672514" y="2590800"/>
            <a:ext cx="971551" cy="1828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0" name="TextBox 9">
            <a:extLst>
              <a:ext uri="{FF2B5EF4-FFF2-40B4-BE49-F238E27FC236}">
                <a16:creationId xmlns:a16="http://schemas.microsoft.com/office/drawing/2014/main" id="{A53C61B8-48F0-6249-906F-7E63136AA498}"/>
              </a:ext>
            </a:extLst>
          </p:cNvPr>
          <p:cNvSpPr txBox="1"/>
          <p:nvPr/>
        </p:nvSpPr>
        <p:spPr>
          <a:xfrm>
            <a:off x="6172200" y="4724401"/>
            <a:ext cx="2628900" cy="830997"/>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0000"/>
                </a:solidFill>
                <a:effectLst/>
                <a:uLnTx/>
                <a:uFillTx/>
                <a:latin typeface="Symbol" pitchFamily="18" charset="2"/>
                <a:ea typeface="+mn-ea"/>
                <a:cs typeface="+mn-cs"/>
              </a:rPr>
              <a:t>b</a:t>
            </a:r>
            <a:r>
              <a:rPr kumimoji="0" lang="en-US" sz="1600" b="1" i="0" u="none" strike="noStrike" kern="1200" cap="none" spc="0" normalizeH="0" baseline="0" noProof="0" dirty="0">
                <a:ln>
                  <a:noFill/>
                </a:ln>
                <a:solidFill>
                  <a:srgbClr val="FF0000"/>
                </a:solidFill>
                <a:effectLst/>
                <a:uLnTx/>
                <a:uFillTx/>
                <a:latin typeface="Arial" panose="020B0604020202020204"/>
                <a:ea typeface="+mn-ea"/>
                <a:cs typeface="+mn-cs"/>
              </a:rPr>
              <a:t>*</a:t>
            </a:r>
            <a:r>
              <a:rPr kumimoji="0" lang="en-US" sz="1600" b="0" i="0" u="none" strike="noStrike" kern="1200" cap="none" spc="0" normalizeH="0" baseline="0" noProof="0" dirty="0">
                <a:ln>
                  <a:noFill/>
                </a:ln>
                <a:solidFill>
                  <a:srgbClr val="FF0000"/>
                </a:solidFill>
                <a:effectLst/>
                <a:uLnTx/>
                <a:uFillTx/>
                <a:latin typeface="Arial" panose="020B0604020202020204"/>
                <a:ea typeface="+mn-ea"/>
                <a:cs typeface="+mn-cs"/>
              </a:rPr>
              <a:t>, limited by</a:t>
            </a:r>
          </a:p>
          <a:p>
            <a:pPr marL="173038" marR="0" lvl="0" indent="-17303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srgbClr val="FF0000"/>
                </a:solidFill>
                <a:effectLst/>
                <a:uLnTx/>
                <a:uFillTx/>
                <a:latin typeface="Arial" panose="020B0604020202020204"/>
                <a:ea typeface="+mn-ea"/>
                <a:cs typeface="+mn-cs"/>
              </a:rPr>
              <a:t>magnet technology</a:t>
            </a:r>
          </a:p>
          <a:p>
            <a:pPr marL="173038" marR="0" lvl="0" indent="-17303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srgbClr val="FF0000"/>
                </a:solidFill>
                <a:effectLst/>
                <a:uLnTx/>
                <a:uFillTx/>
                <a:latin typeface="Arial" panose="020B0604020202020204"/>
                <a:ea typeface="+mn-ea"/>
                <a:cs typeface="+mn-cs"/>
              </a:rPr>
              <a:t>chromatic effects</a:t>
            </a:r>
          </a:p>
        </p:txBody>
      </p:sp>
      <p:sp>
        <p:nvSpPr>
          <p:cNvPr id="11" name="TextBox 10">
            <a:extLst>
              <a:ext uri="{FF2B5EF4-FFF2-40B4-BE49-F238E27FC236}">
                <a16:creationId xmlns:a16="http://schemas.microsoft.com/office/drawing/2014/main" id="{7A455AEC-6C13-5248-8AB4-3DA24E295905}"/>
              </a:ext>
            </a:extLst>
          </p:cNvPr>
          <p:cNvSpPr txBox="1"/>
          <p:nvPr/>
        </p:nvSpPr>
        <p:spPr>
          <a:xfrm>
            <a:off x="7543801" y="762001"/>
            <a:ext cx="3120887" cy="132343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863D"/>
                </a:solidFill>
                <a:effectLst/>
                <a:uLnTx/>
                <a:uFillTx/>
                <a:latin typeface="Arial" panose="020B0604020202020204"/>
                <a:ea typeface="+mn-ea"/>
                <a:cs typeface="+mn-cs"/>
              </a:rPr>
              <a:t>“Brightness”</a:t>
            </a:r>
            <a:r>
              <a:rPr kumimoji="0" lang="en-US" sz="1600" b="0" i="0" u="none" strike="noStrike" kern="1200" cap="none" spc="0" normalizeH="0" baseline="0" noProof="0" dirty="0">
                <a:ln>
                  <a:noFill/>
                </a:ln>
                <a:solidFill>
                  <a:srgbClr val="00863D"/>
                </a:solidFill>
                <a:effectLst/>
                <a:uLnTx/>
                <a:uFillTx/>
                <a:latin typeface="Arial" panose="020B0604020202020204"/>
                <a:ea typeface="+mn-ea"/>
                <a:cs typeface="+mn-cs"/>
              </a:rPr>
              <a:t>, limited by</a:t>
            </a:r>
          </a:p>
          <a:p>
            <a:pPr marL="173038" marR="0" lvl="0" indent="-17303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srgbClr val="00863D"/>
                </a:solidFill>
                <a:effectLst/>
                <a:uLnTx/>
                <a:uFillTx/>
                <a:latin typeface="Arial" panose="020B0604020202020204"/>
                <a:ea typeface="+mn-ea"/>
                <a:cs typeface="+mn-cs"/>
              </a:rPr>
              <a:t>Space charge effects</a:t>
            </a:r>
          </a:p>
          <a:p>
            <a:pPr marL="173038" marR="0" lvl="0" indent="-17303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srgbClr val="00863D"/>
                </a:solidFill>
                <a:effectLst/>
                <a:uLnTx/>
                <a:uFillTx/>
                <a:latin typeface="Arial" panose="020B0604020202020204"/>
                <a:ea typeface="+mn-ea"/>
                <a:cs typeface="+mn-cs"/>
              </a:rPr>
              <a:t>Instabilities</a:t>
            </a:r>
          </a:p>
          <a:p>
            <a:pPr marL="173038" marR="0" lvl="0" indent="-17303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srgbClr val="00863D"/>
                </a:solidFill>
                <a:effectLst/>
                <a:uLnTx/>
                <a:uFillTx/>
                <a:latin typeface="Arial" panose="020B0604020202020204"/>
                <a:ea typeface="+mn-ea"/>
                <a:cs typeface="+mn-cs"/>
              </a:rPr>
              <a:t>Beam-beam tune shift (ultimate limit)</a:t>
            </a:r>
          </a:p>
        </p:txBody>
      </p:sp>
      <p:cxnSp>
        <p:nvCxnSpPr>
          <p:cNvPr id="12" name="Straight Arrow Connector 11">
            <a:extLst>
              <a:ext uri="{FF2B5EF4-FFF2-40B4-BE49-F238E27FC236}">
                <a16:creationId xmlns:a16="http://schemas.microsoft.com/office/drawing/2014/main" id="{2672DA05-D5A9-C046-BF10-19A38416F80E}"/>
              </a:ext>
            </a:extLst>
          </p:cNvPr>
          <p:cNvCxnSpPr/>
          <p:nvPr/>
        </p:nvCxnSpPr>
        <p:spPr>
          <a:xfrm>
            <a:off x="6553200" y="1587500"/>
            <a:ext cx="914400" cy="1219200"/>
          </a:xfrm>
          <a:prstGeom prst="straightConnector1">
            <a:avLst/>
          </a:prstGeom>
          <a:ln w="254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1779254-58CC-1242-BCB7-2599FEB59747}"/>
              </a:ext>
            </a:extLst>
          </p:cNvPr>
          <p:cNvCxnSpPr>
            <a:stCxn id="11" idx="2"/>
          </p:cNvCxnSpPr>
          <p:nvPr/>
        </p:nvCxnSpPr>
        <p:spPr>
          <a:xfrm>
            <a:off x="9104245" y="2085439"/>
            <a:ext cx="76269" cy="392650"/>
          </a:xfrm>
          <a:prstGeom prst="straightConnector1">
            <a:avLst/>
          </a:prstGeom>
          <a:ln w="25400">
            <a:solidFill>
              <a:srgbClr val="00863D"/>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FA0D0F6-3864-874F-8A11-D153BFCFF2C9}"/>
              </a:ext>
            </a:extLst>
          </p:cNvPr>
          <p:cNvCxnSpPr/>
          <p:nvPr/>
        </p:nvCxnSpPr>
        <p:spPr>
          <a:xfrm flipV="1">
            <a:off x="7543800" y="4343400"/>
            <a:ext cx="266700" cy="3810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7F508DA-1394-5E41-ACBA-B0759EC1C7CA}"/>
              </a:ext>
            </a:extLst>
          </p:cNvPr>
          <p:cNvSpPr txBox="1"/>
          <p:nvPr/>
        </p:nvSpPr>
        <p:spPr>
          <a:xfrm>
            <a:off x="2362200" y="4724401"/>
            <a:ext cx="3009900"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anose="020B0604020202020204"/>
                <a:ea typeface="+mn-ea"/>
                <a:cs typeface="+mn-cs"/>
              </a:rPr>
              <a:t>Geometric factor</a:t>
            </a:r>
            <a:r>
              <a:rPr kumimoji="0" lang="en-US" sz="1600" b="0" i="0" u="none" strike="noStrike" kern="1200" cap="none" spc="0" normalizeH="0" baseline="0" noProof="0" dirty="0">
                <a:ln>
                  <a:noFill/>
                </a:ln>
                <a:solidFill>
                  <a:srgbClr val="000000"/>
                </a:solidFill>
                <a:effectLst/>
                <a:uLnTx/>
                <a:uFillTx/>
                <a:latin typeface="Arial" panose="020B0604020202020204"/>
                <a:ea typeface="+mn-ea"/>
                <a:cs typeface="+mn-cs"/>
              </a:rPr>
              <a:t> related to crossing angle and hourglass effect</a:t>
            </a:r>
          </a:p>
        </p:txBody>
      </p:sp>
      <p:cxnSp>
        <p:nvCxnSpPr>
          <p:cNvPr id="16" name="Straight Arrow Connector 15">
            <a:extLst>
              <a:ext uri="{FF2B5EF4-FFF2-40B4-BE49-F238E27FC236}">
                <a16:creationId xmlns:a16="http://schemas.microsoft.com/office/drawing/2014/main" id="{A4EFF983-1C81-B642-9156-F69E53FD8DFA}"/>
              </a:ext>
            </a:extLst>
          </p:cNvPr>
          <p:cNvCxnSpPr/>
          <p:nvPr/>
        </p:nvCxnSpPr>
        <p:spPr>
          <a:xfrm flipV="1">
            <a:off x="4495800" y="3810000"/>
            <a:ext cx="609600" cy="9906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8DE1A35-42CD-1845-9538-85CB91C7C007}"/>
              </a:ext>
            </a:extLst>
          </p:cNvPr>
          <p:cNvSpPr txBox="1"/>
          <p:nvPr/>
        </p:nvSpPr>
        <p:spPr>
          <a:xfrm>
            <a:off x="2362200" y="1981200"/>
            <a:ext cx="1219200" cy="58477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panose="020B0604020202020204"/>
                <a:ea typeface="+mn-ea"/>
                <a:cs typeface="+mn-cs"/>
              </a:rPr>
              <a:t>number of bunches</a:t>
            </a:r>
          </a:p>
        </p:txBody>
      </p:sp>
      <p:sp>
        <p:nvSpPr>
          <p:cNvPr id="18" name="TextBox 17">
            <a:extLst>
              <a:ext uri="{FF2B5EF4-FFF2-40B4-BE49-F238E27FC236}">
                <a16:creationId xmlns:a16="http://schemas.microsoft.com/office/drawing/2014/main" id="{7690A155-688A-1A49-8D1B-4517150BF96B}"/>
              </a:ext>
            </a:extLst>
          </p:cNvPr>
          <p:cNvSpPr txBox="1"/>
          <p:nvPr/>
        </p:nvSpPr>
        <p:spPr>
          <a:xfrm>
            <a:off x="4495800" y="1905000"/>
            <a:ext cx="1219200" cy="338554"/>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panose="020B0604020202020204"/>
                <a:ea typeface="+mn-ea"/>
                <a:cs typeface="+mn-cs"/>
              </a:rPr>
              <a:t>Bunch size</a:t>
            </a:r>
          </a:p>
        </p:txBody>
      </p:sp>
      <p:cxnSp>
        <p:nvCxnSpPr>
          <p:cNvPr id="19" name="Straight Arrow Connector 18">
            <a:extLst>
              <a:ext uri="{FF2B5EF4-FFF2-40B4-BE49-F238E27FC236}">
                <a16:creationId xmlns:a16="http://schemas.microsoft.com/office/drawing/2014/main" id="{DCD1E865-9FCA-7F44-AA95-E48083D8B898}"/>
              </a:ext>
            </a:extLst>
          </p:cNvPr>
          <p:cNvCxnSpPr>
            <a:stCxn id="18" idx="2"/>
          </p:cNvCxnSpPr>
          <p:nvPr/>
        </p:nvCxnSpPr>
        <p:spPr>
          <a:xfrm flipH="1">
            <a:off x="4572000" y="2243554"/>
            <a:ext cx="533400" cy="72824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867AF2EE-BE58-6B44-BA23-CBBA89ACCC78}"/>
              </a:ext>
            </a:extLst>
          </p:cNvPr>
          <p:cNvCxnSpPr/>
          <p:nvPr/>
        </p:nvCxnSpPr>
        <p:spPr>
          <a:xfrm>
            <a:off x="3276600" y="2438400"/>
            <a:ext cx="609600" cy="6096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737ECD5-AE70-DA44-992B-DFBE56D08B9C}"/>
                  </a:ext>
                </a:extLst>
              </p:cNvPr>
              <p:cNvSpPr txBox="1"/>
              <p:nvPr/>
            </p:nvSpPr>
            <p:spPr>
              <a:xfrm>
                <a:off x="2028830" y="2871772"/>
                <a:ext cx="8343951" cy="11765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3200" b="0" i="1" u="none" strike="noStrike" kern="1200" cap="none" spc="0" normalizeH="0" baseline="0" noProof="0" smtClean="0">
                          <a:ln>
                            <a:noFill/>
                          </a:ln>
                          <a:solidFill>
                            <a:srgbClr val="000000"/>
                          </a:solidFill>
                          <a:effectLst/>
                          <a:uLnTx/>
                          <a:uFillTx/>
                          <a:latin typeface="Cambria Math" panose="02040503050406030204" pitchFamily="18" charset="0"/>
                          <a:ea typeface="Cambria Math" panose="02040503050406030204" pitchFamily="18" charset="0"/>
                          <a:cs typeface="+mn-cs"/>
                        </a:rPr>
                        <m:t>ℒ</m:t>
                      </m:r>
                      <m:r>
                        <a:rPr kumimoji="0" lang="en-US" sz="3200" b="0" i="0" u="none" strike="noStrike" kern="1200" cap="none" spc="0" normalizeH="0" baseline="0" noProof="0" dirty="0">
                          <a:ln>
                            <a:noFill/>
                          </a:ln>
                          <a:solidFill>
                            <a:srgbClr val="000000"/>
                          </a:solidFill>
                          <a:effectLst/>
                          <a:uLnTx/>
                          <a:uFillTx/>
                          <a:latin typeface="Cambria Math" panose="02040503050406030204" pitchFamily="18" charset="0"/>
                          <a:ea typeface="+mn-ea"/>
                          <a:cs typeface="+mn-cs"/>
                        </a:rPr>
                        <m:t>=</m:t>
                      </m:r>
                      <m:f>
                        <m:f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mn-ea"/>
                              <a:cs typeface="+mn-cs"/>
                            </a:rPr>
                          </m:ctrlPr>
                        </m:fPr>
                        <m:num>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𝛾</m:t>
                          </m:r>
                          <m:sSub>
                            <m:sSub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sSubPr>
                            <m:e>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𝑓</m:t>
                              </m:r>
                            </m:e>
                            <m:sub>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𝑟𝑒𝑣</m:t>
                              </m:r>
                            </m:sub>
                          </m:sSub>
                          <m:sSub>
                            <m:sSub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sSubPr>
                            <m:e>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𝑛</m:t>
                              </m:r>
                            </m:e>
                            <m:sub>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𝑏</m:t>
                              </m:r>
                            </m:sub>
                          </m:sSub>
                          <m:sSubSup>
                            <m:sSubSup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sSubSupPr>
                            <m:e>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𝑁</m:t>
                              </m:r>
                            </m:e>
                            <m:sub>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𝑏</m:t>
                              </m:r>
                            </m:sub>
                            <m:sup>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2</m:t>
                              </m:r>
                            </m:sup>
                          </m:sSubSup>
                        </m:num>
                        <m:den>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mn-ea"/>
                              <a:cs typeface="+mn-cs"/>
                            </a:rPr>
                            <m:t>4</m:t>
                          </m:r>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𝜋</m:t>
                          </m:r>
                          <m:sSup>
                            <m:sSup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sSupPr>
                            <m:e>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𝛽</m:t>
                              </m:r>
                            </m:e>
                            <m:sup>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sup>
                          </m:sSup>
                          <m:sSub>
                            <m:sSub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sSubPr>
                            <m:e>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𝜀</m:t>
                              </m:r>
                            </m:e>
                            <m:sub>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𝑛</m:t>
                              </m:r>
                            </m:sub>
                          </m:sSub>
                        </m:den>
                      </m:f>
                      <m:sSub>
                        <m:sSub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mn-ea"/>
                              <a:cs typeface="+mn-cs"/>
                            </a:rPr>
                          </m:ctrlPr>
                        </m:sSubPr>
                        <m:e>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ℛ</m:t>
                          </m:r>
                        </m:e>
                        <m:sub>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𝜑</m:t>
                          </m:r>
                        </m:sub>
                      </m:sSub>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d>
                        <m:d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dPr>
                        <m:e>
                          <m:f>
                            <m:f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fPr>
                            <m:num>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𝛾</m:t>
                              </m:r>
                              <m:sSub>
                                <m:sSubPr>
                                  <m:ctrlP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ctrlPr>
                                </m:sSubPr>
                                <m:e>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𝑓</m:t>
                                  </m:r>
                                </m:e>
                                <m:sub>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𝑟𝑒𝑣</m:t>
                                  </m:r>
                                </m:sub>
                              </m:sSub>
                            </m:num>
                            <m:den>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mn-ea"/>
                                  <a:cs typeface="+mn-cs"/>
                                </a:rPr>
                                <m:t>4</m:t>
                              </m:r>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𝜋</m:t>
                              </m:r>
                            </m:den>
                          </m:f>
                        </m:e>
                      </m:d>
                      <m:d>
                        <m:d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dPr>
                        <m:e>
                          <m:f>
                            <m:f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fPr>
                            <m:num>
                              <m:sSub>
                                <m:sSubPr>
                                  <m:ctrlP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ctrlPr>
                                </m:sSubPr>
                                <m:e>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𝑛</m:t>
                                  </m:r>
                                </m:e>
                                <m:sub>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𝑏</m:t>
                                  </m:r>
                                </m:sub>
                              </m:sSub>
                              <m:sSub>
                                <m:sSub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sSubPr>
                                <m:e>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𝑁</m:t>
                                  </m:r>
                                </m:e>
                                <m:sub>
                                  <m: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𝑏</m:t>
                                  </m:r>
                                </m:sub>
                              </m:sSub>
                            </m:num>
                            <m:den>
                              <m:sSup>
                                <m:sSupPr>
                                  <m:ctrlP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ctrlPr>
                                </m:sSupPr>
                                <m:e>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𝛽</m:t>
                                  </m:r>
                                </m:e>
                                <m:sup>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m:t>
                                  </m:r>
                                </m:sup>
                              </m:sSup>
                            </m:den>
                          </m:f>
                        </m:e>
                      </m:d>
                      <m:d>
                        <m:d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dPr>
                        <m:e>
                          <m:f>
                            <m:fPr>
                              <m:ctrlPr>
                                <a:rPr kumimoji="0" lang="en-US" sz="3200" b="0" i="1" u="none" strike="noStrike" kern="120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ctrlPr>
                            </m:fPr>
                            <m:num>
                              <m:sSub>
                                <m:sSubPr>
                                  <m:ctrlP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ctrlPr>
                                </m:sSubPr>
                                <m:e>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𝑁</m:t>
                                  </m:r>
                                </m:e>
                                <m:sub>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𝑏</m:t>
                                  </m:r>
                                </m:sub>
                              </m:sSub>
                            </m:num>
                            <m:den>
                              <m:sSub>
                                <m:sSubPr>
                                  <m:ctrlP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ctrlPr>
                                </m:sSubPr>
                                <m:e>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𝜀</m:t>
                                  </m:r>
                                </m:e>
                                <m:sub>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𝑛</m:t>
                                  </m:r>
                                </m:sub>
                              </m:sSub>
                            </m:den>
                          </m:f>
                        </m:e>
                      </m:d>
                      <m:sSub>
                        <m:sSubPr>
                          <m:ctrlP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mn-ea"/>
                              <a:cs typeface="+mn-cs"/>
                            </a:rPr>
                          </m:ctrlPr>
                        </m:sSubPr>
                        <m:e>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ℛ</m:t>
                          </m:r>
                        </m:e>
                        <m:sub>
                          <m:r>
                            <a:rPr kumimoji="0" lang="en-US" sz="3200" b="0" i="1" u="none" strike="noStrike" kern="1200" cap="none" spc="0" normalizeH="0" baseline="0" noProof="0" dirty="0">
                              <a:ln>
                                <a:noFill/>
                              </a:ln>
                              <a:solidFill>
                                <a:srgbClr val="000000"/>
                              </a:solidFill>
                              <a:effectLst/>
                              <a:uLnTx/>
                              <a:uFillTx/>
                              <a:latin typeface="Cambria Math" panose="02040503050406030204" pitchFamily="18" charset="0"/>
                              <a:ea typeface="Cambria Math" panose="02040503050406030204" pitchFamily="18" charset="0"/>
                              <a:cs typeface="+mn-cs"/>
                            </a:rPr>
                            <m:t>𝜑</m:t>
                          </m:r>
                        </m:sub>
                      </m:sSub>
                    </m:oMath>
                  </m:oMathPara>
                </a14:m>
                <a:endParaRPr kumimoji="0" lang="en-US" sz="32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mc:Choice>
        <mc:Fallback xmlns="">
          <p:sp>
            <p:nvSpPr>
              <p:cNvPr id="21" name="TextBox 20">
                <a:extLst>
                  <a:ext uri="{FF2B5EF4-FFF2-40B4-BE49-F238E27FC236}">
                    <a16:creationId xmlns:a16="http://schemas.microsoft.com/office/drawing/2014/main" id="{6737ECD5-AE70-DA44-992B-DFBE56D08B9C}"/>
                  </a:ext>
                </a:extLst>
              </p:cNvPr>
              <p:cNvSpPr txBox="1">
                <a:spLocks noRot="1" noChangeAspect="1" noMove="1" noResize="1" noEditPoints="1" noAdjustHandles="1" noChangeArrowheads="1" noChangeShapeType="1" noTextEdit="1"/>
              </p:cNvSpPr>
              <p:nvPr/>
            </p:nvSpPr>
            <p:spPr>
              <a:xfrm>
                <a:off x="2028830" y="2871772"/>
                <a:ext cx="8343951" cy="1176541"/>
              </a:xfrm>
              <a:prstGeom prst="rect">
                <a:avLst/>
              </a:prstGeom>
              <a:blipFill>
                <a:blip r:embed="rId2"/>
                <a:stretch>
                  <a:fillRect b="-8511"/>
                </a:stretch>
              </a:blipFill>
            </p:spPr>
            <p:txBody>
              <a:bodyPr/>
              <a:lstStyle/>
              <a:p>
                <a:r>
                  <a:rPr lang="en-US">
                    <a:noFill/>
                  </a:rPr>
                  <a:t> </a:t>
                </a:r>
              </a:p>
            </p:txBody>
          </p:sp>
        </mc:Fallback>
      </mc:AlternateContent>
      <p:sp>
        <p:nvSpPr>
          <p:cNvPr id="23" name="TextBox 22">
            <a:extLst>
              <a:ext uri="{FF2B5EF4-FFF2-40B4-BE49-F238E27FC236}">
                <a16:creationId xmlns:a16="http://schemas.microsoft.com/office/drawing/2014/main" id="{D3351B1A-6220-5846-8C1E-E1E782FEC90F}"/>
              </a:ext>
            </a:extLst>
          </p:cNvPr>
          <p:cNvSpPr txBox="1"/>
          <p:nvPr/>
        </p:nvSpPr>
        <p:spPr>
          <a:xfrm>
            <a:off x="395288" y="5762625"/>
            <a:ext cx="495300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panose="020B0604020202020204"/>
                <a:ea typeface="+mn-ea"/>
                <a:cs typeface="+mn-cs"/>
              </a:rPr>
              <a:t>*a la Frank Zimmermann</a:t>
            </a:r>
          </a:p>
        </p:txBody>
      </p:sp>
    </p:spTree>
    <p:extLst>
      <p:ext uri="{BB962C8B-B14F-4D97-AF65-F5344CB8AC3E}">
        <p14:creationId xmlns:p14="http://schemas.microsoft.com/office/powerpoint/2010/main" val="1684937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9" presetClass="entr" presetSubtype="0" fill="hold" grpId="1"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dissolve">
                                      <p:cBhvr>
                                        <p:cTn id="34" dur="500"/>
                                        <p:tgtEl>
                                          <p:spTgt spid="7"/>
                                        </p:tgtEl>
                                      </p:cBhvr>
                                    </p:animEffect>
                                  </p:childTnLst>
                                </p:cTn>
                              </p:par>
                              <p:par>
                                <p:cTn id="35" presetID="9"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dissolve">
                                      <p:cBhvr>
                                        <p:cTn id="37" dur="500"/>
                                        <p:tgtEl>
                                          <p:spTgt spid="12"/>
                                        </p:tgtEl>
                                      </p:cBhvr>
                                    </p:animEffect>
                                  </p:childTnLst>
                                </p:cTn>
                              </p:par>
                              <p:par>
                                <p:cTn id="38" presetID="9" presetClass="entr" presetSubtype="0" fill="hold" grpId="1"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dissolve">
                                      <p:cBhvr>
                                        <p:cTn id="40" dur="500"/>
                                        <p:tgtEl>
                                          <p:spTgt spid="11"/>
                                        </p:tgtEl>
                                      </p:cBhvr>
                                    </p:animEffect>
                                  </p:childTnLst>
                                </p:cTn>
                              </p:par>
                              <p:par>
                                <p:cTn id="41" presetID="9"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dissolve">
                                      <p:cBhvr>
                                        <p:cTn id="43" dur="500"/>
                                        <p:tgtEl>
                                          <p:spTgt spid="13"/>
                                        </p:tgtEl>
                                      </p:cBhvr>
                                    </p:animEffect>
                                  </p:childTnLst>
                                </p:cTn>
                              </p:par>
                              <p:par>
                                <p:cTn id="44" presetID="9" presetClass="entr" presetSubtype="0" fill="hold" grpId="1"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dissolve">
                                      <p:cBhvr>
                                        <p:cTn id="46" dur="500"/>
                                        <p:tgtEl>
                                          <p:spTgt spid="10"/>
                                        </p:tgtEl>
                                      </p:cBhvr>
                                    </p:animEffect>
                                  </p:childTnLst>
                                </p:cTn>
                              </p:par>
                              <p:par>
                                <p:cTn id="47" presetID="9" presetClass="entr" presetSubtype="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dissolve">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7" grpId="1"/>
      <p:bldP spid="8" grpId="0" animBg="1"/>
      <p:bldP spid="9" grpId="0" animBg="1"/>
      <p:bldP spid="10" grpId="0"/>
      <p:bldP spid="10" grpId="1"/>
      <p:bldP spid="11" grpId="0"/>
      <p:bldP spid="11"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D00DE4-1834-2BB4-62B5-521ADD576A4E}"/>
              </a:ext>
            </a:extLst>
          </p:cNvPr>
          <p:cNvSpPr>
            <a:spLocks noGrp="1"/>
          </p:cNvSpPr>
          <p:nvPr>
            <p:ph type="title"/>
          </p:nvPr>
        </p:nvSpPr>
        <p:spPr>
          <a:xfrm>
            <a:off x="0" y="0"/>
            <a:ext cx="8686800" cy="1468800"/>
          </a:xfrm>
        </p:spPr>
        <p:txBody>
          <a:bodyPr/>
          <a:lstStyle/>
          <a:p>
            <a:pPr algn="l"/>
            <a:r>
              <a:rPr lang="en-US" cap="none" dirty="0"/>
              <a:t>Proton-Proton </a:t>
            </a:r>
            <a:br>
              <a:rPr lang="en-US" cap="none" dirty="0"/>
            </a:br>
            <a:r>
              <a:rPr lang="en-US" cap="none" dirty="0"/>
              <a:t>Energy Frontier Machines</a:t>
            </a:r>
          </a:p>
        </p:txBody>
      </p:sp>
      <p:pic>
        <p:nvPicPr>
          <p:cNvPr id="2" name="Picture 1" descr="Diagram&#10;&#10;Description automatically generated">
            <a:extLst>
              <a:ext uri="{FF2B5EF4-FFF2-40B4-BE49-F238E27FC236}">
                <a16:creationId xmlns:a16="http://schemas.microsoft.com/office/drawing/2014/main" id="{48CB399B-5A2E-7F2C-7F34-1C6EEA1368E3}"/>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4990" y="1425051"/>
            <a:ext cx="4534722" cy="3840480"/>
          </a:xfrm>
          <a:prstGeom prst="rect">
            <a:avLst/>
          </a:prstGeom>
          <a:ln>
            <a:solidFill>
              <a:srgbClr val="0070C0"/>
            </a:solidFill>
          </a:ln>
        </p:spPr>
      </p:pic>
      <p:pic>
        <p:nvPicPr>
          <p:cNvPr id="3" name="Picture 2" descr="page4image119306256">
            <a:extLst>
              <a:ext uri="{FF2B5EF4-FFF2-40B4-BE49-F238E27FC236}">
                <a16:creationId xmlns:a16="http://schemas.microsoft.com/office/drawing/2014/main" id="{1045DEF8-126C-F5C5-A0CB-76ED127D1D6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61398" y="1420287"/>
            <a:ext cx="3722673" cy="3840480"/>
          </a:xfrm>
          <a:prstGeom prst="rect">
            <a:avLst/>
          </a:prstGeom>
          <a:noFill/>
          <a:ln>
            <a:solidFill>
              <a:srgbClr val="0070C0"/>
            </a:solidFill>
          </a:ln>
          <a:extLst>
            <a:ext uri="{909E8E84-426E-40DD-AFC4-6F175D3DCCD1}">
              <a14:hiddenFill xmlns:a14="http://schemas.microsoft.com/office/drawing/2010/main">
                <a:solidFill>
                  <a:srgbClr val="FFFFFF"/>
                </a:solidFill>
              </a14:hiddenFill>
            </a:ext>
          </a:extLst>
        </p:spPr>
      </p:pic>
      <p:pic>
        <p:nvPicPr>
          <p:cNvPr id="6" name="Picture 2" descr="page1image118914496">
            <a:extLst>
              <a:ext uri="{FF2B5EF4-FFF2-40B4-BE49-F238E27FC236}">
                <a16:creationId xmlns:a16="http://schemas.microsoft.com/office/drawing/2014/main" id="{8894800C-9698-6696-A21C-621DCD712636}"/>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45090" y="1420287"/>
            <a:ext cx="3931920" cy="2722966"/>
          </a:xfrm>
          <a:prstGeom prst="rect">
            <a:avLst/>
          </a:prstGeom>
          <a:noFill/>
          <a:ln>
            <a:solidFill>
              <a:srgbClr val="0070C0"/>
            </a:solidFill>
          </a:ln>
          <a:extLst>
            <a:ext uri="{909E8E84-426E-40DD-AFC4-6F175D3DCCD1}">
              <a14:hiddenFill xmlns:a14="http://schemas.microsoft.com/office/drawing/2010/main">
                <a:solidFill>
                  <a:srgbClr val="FFFFFF"/>
                </a:solidFill>
              </a14:hiddenFill>
            </a:ext>
          </a:extLst>
        </p:spPr>
      </p:pic>
      <p:pic>
        <p:nvPicPr>
          <p:cNvPr id="7" name="Picture 4" descr="page1image118913664">
            <a:extLst>
              <a:ext uri="{FF2B5EF4-FFF2-40B4-BE49-F238E27FC236}">
                <a16:creationId xmlns:a16="http://schemas.microsoft.com/office/drawing/2014/main" id="{0DF0FF46-A913-4E49-D75B-8786EF1FC9AF}"/>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256776" y="4143375"/>
            <a:ext cx="3931920" cy="2597450"/>
          </a:xfrm>
          <a:prstGeom prst="rect">
            <a:avLst/>
          </a:prstGeom>
          <a:noFill/>
          <a:ln>
            <a:solidFill>
              <a:srgbClr val="0070C0"/>
            </a:solidFill>
          </a:ln>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1AFD452-2626-0112-7F97-282C83714C55}"/>
              </a:ext>
            </a:extLst>
          </p:cNvPr>
          <p:cNvSpPr txBox="1"/>
          <p:nvPr/>
        </p:nvSpPr>
        <p:spPr>
          <a:xfrm>
            <a:off x="14990" y="5284101"/>
            <a:ext cx="1415772" cy="120032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FCC-</a:t>
            </a:r>
            <a:r>
              <a:rPr kumimoji="0" lang="en-US"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hh</a:t>
            </a:r>
            <a:b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b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100 km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100 </a:t>
            </a:r>
            <a:r>
              <a:rPr kumimoji="0" lang="en-US"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TeV</a:t>
            </a: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16T Dipoles</a:t>
            </a:r>
          </a:p>
        </p:txBody>
      </p:sp>
      <p:sp>
        <p:nvSpPr>
          <p:cNvPr id="9" name="TextBox 8">
            <a:extLst>
              <a:ext uri="{FF2B5EF4-FFF2-40B4-BE49-F238E27FC236}">
                <a16:creationId xmlns:a16="http://schemas.microsoft.com/office/drawing/2014/main" id="{6D27FF9A-5555-6CF6-8F1E-F5D0518CE63E}"/>
              </a:ext>
            </a:extLst>
          </p:cNvPr>
          <p:cNvSpPr txBox="1"/>
          <p:nvPr/>
        </p:nvSpPr>
        <p:spPr>
          <a:xfrm>
            <a:off x="4549712" y="5408126"/>
            <a:ext cx="1415772" cy="120032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SppC</a:t>
            </a:r>
            <a:b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b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100 km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125 </a:t>
            </a:r>
            <a:r>
              <a:rPr kumimoji="0" lang="en-US"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TeV</a:t>
            </a: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20T Dipoles</a:t>
            </a:r>
          </a:p>
        </p:txBody>
      </p:sp>
      <p:sp>
        <p:nvSpPr>
          <p:cNvPr id="10" name="TextBox 9">
            <a:extLst>
              <a:ext uri="{FF2B5EF4-FFF2-40B4-BE49-F238E27FC236}">
                <a16:creationId xmlns:a16="http://schemas.microsoft.com/office/drawing/2014/main" id="{55067EBB-749E-AA7D-3763-6229949EEC6C}"/>
              </a:ext>
            </a:extLst>
          </p:cNvPr>
          <p:cNvSpPr txBox="1"/>
          <p:nvPr/>
        </p:nvSpPr>
        <p:spPr>
          <a:xfrm>
            <a:off x="6439578" y="5437713"/>
            <a:ext cx="1805302" cy="120032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Collider-in-Sea</a:t>
            </a:r>
            <a:b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b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1,900 km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500 </a:t>
            </a:r>
            <a:r>
              <a:rPr kumimoji="0" lang="en-US"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TeV</a:t>
            </a: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3.5T Dipoles</a:t>
            </a:r>
          </a:p>
        </p:txBody>
      </p:sp>
      <p:sp>
        <p:nvSpPr>
          <p:cNvPr id="11" name="TextBox 10">
            <a:extLst>
              <a:ext uri="{FF2B5EF4-FFF2-40B4-BE49-F238E27FC236}">
                <a16:creationId xmlns:a16="http://schemas.microsoft.com/office/drawing/2014/main" id="{5AE078A1-9921-5231-3919-CA690EAAC75C}"/>
              </a:ext>
            </a:extLst>
          </p:cNvPr>
          <p:cNvSpPr txBox="1"/>
          <p:nvPr/>
        </p:nvSpPr>
        <p:spPr>
          <a:xfrm>
            <a:off x="3237875" y="1468800"/>
            <a:ext cx="103105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2060"/>
                </a:solidFill>
                <a:effectLst/>
                <a:uLnTx/>
                <a:uFillTx/>
                <a:latin typeface="Century Gothic" panose="020B0502020202020204"/>
                <a:ea typeface="+mn-ea"/>
                <a:cs typeface="+mn-cs"/>
              </a:rPr>
              <a:t>FCC-</a:t>
            </a:r>
            <a:r>
              <a:rPr kumimoji="0" lang="en-US" sz="1800" b="0" i="0" u="none" strike="noStrike" kern="1200" cap="none" spc="0" normalizeH="0" baseline="0" noProof="0" dirty="0" err="1">
                <a:ln>
                  <a:noFill/>
                </a:ln>
                <a:solidFill>
                  <a:srgbClr val="002060"/>
                </a:solidFill>
                <a:effectLst/>
                <a:uLnTx/>
                <a:uFillTx/>
                <a:latin typeface="Century Gothic" panose="020B0502020202020204"/>
                <a:ea typeface="+mn-ea"/>
                <a:cs typeface="+mn-cs"/>
              </a:rPr>
              <a:t>hh</a:t>
            </a:r>
            <a:endParaRPr kumimoji="0" lang="en-US" sz="1800" b="0" i="0" u="none" strike="noStrike" kern="1200" cap="none" spc="0" normalizeH="0" baseline="0" noProof="0" dirty="0">
              <a:ln>
                <a:noFill/>
              </a:ln>
              <a:solidFill>
                <a:srgbClr val="002060"/>
              </a:solidFill>
              <a:effectLst/>
              <a:uLnTx/>
              <a:uFillTx/>
              <a:latin typeface="Century Gothic" panose="020B0502020202020204"/>
              <a:ea typeface="+mn-ea"/>
              <a:cs typeface="+mn-cs"/>
            </a:endParaRPr>
          </a:p>
        </p:txBody>
      </p:sp>
      <p:sp>
        <p:nvSpPr>
          <p:cNvPr id="12" name="TextBox 11">
            <a:extLst>
              <a:ext uri="{FF2B5EF4-FFF2-40B4-BE49-F238E27FC236}">
                <a16:creationId xmlns:a16="http://schemas.microsoft.com/office/drawing/2014/main" id="{94EDA1CE-ED90-E486-B0C3-2F36B92317E7}"/>
              </a:ext>
            </a:extLst>
          </p:cNvPr>
          <p:cNvSpPr txBox="1"/>
          <p:nvPr/>
        </p:nvSpPr>
        <p:spPr>
          <a:xfrm>
            <a:off x="7126764" y="1412351"/>
            <a:ext cx="801823"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2060"/>
                </a:solidFill>
                <a:effectLst/>
                <a:uLnTx/>
                <a:uFillTx/>
                <a:latin typeface="Century Gothic" panose="020B0502020202020204"/>
                <a:ea typeface="+mn-ea"/>
                <a:cs typeface="+mn-cs"/>
              </a:rPr>
              <a:t>SppC</a:t>
            </a:r>
            <a:endParaRPr kumimoji="0" lang="en-US" sz="1800" b="0" i="0" u="none" strike="noStrike" kern="1200" cap="none" spc="0" normalizeH="0" baseline="0" noProof="0" dirty="0">
              <a:ln>
                <a:noFill/>
              </a:ln>
              <a:solidFill>
                <a:srgbClr val="002060"/>
              </a:solidFill>
              <a:effectLst/>
              <a:uLnTx/>
              <a:uFillTx/>
              <a:latin typeface="Century Gothic" panose="020B0502020202020204"/>
              <a:ea typeface="+mn-ea"/>
              <a:cs typeface="+mn-cs"/>
            </a:endParaRPr>
          </a:p>
        </p:txBody>
      </p:sp>
      <p:sp>
        <p:nvSpPr>
          <p:cNvPr id="13" name="TextBox 12">
            <a:extLst>
              <a:ext uri="{FF2B5EF4-FFF2-40B4-BE49-F238E27FC236}">
                <a16:creationId xmlns:a16="http://schemas.microsoft.com/office/drawing/2014/main" id="{134EC826-FBBC-E21B-BD1D-CD4CBC0B87E1}"/>
              </a:ext>
            </a:extLst>
          </p:cNvPr>
          <p:cNvSpPr txBox="1"/>
          <p:nvPr/>
        </p:nvSpPr>
        <p:spPr>
          <a:xfrm>
            <a:off x="8233404" y="4042841"/>
            <a:ext cx="1805302"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2060"/>
                </a:solidFill>
                <a:effectLst/>
                <a:uLnTx/>
                <a:uFillTx/>
                <a:latin typeface="Century Gothic" panose="020B0502020202020204"/>
                <a:ea typeface="+mn-ea"/>
                <a:cs typeface="+mn-cs"/>
              </a:rPr>
              <a:t>Collider-in-Sea</a:t>
            </a:r>
          </a:p>
        </p:txBody>
      </p:sp>
      <p:sp>
        <p:nvSpPr>
          <p:cNvPr id="15" name="Slide Number Placeholder 14">
            <a:extLst>
              <a:ext uri="{FF2B5EF4-FFF2-40B4-BE49-F238E27FC236}">
                <a16:creationId xmlns:a16="http://schemas.microsoft.com/office/drawing/2014/main" id="{E0AEAC3A-7AE2-76DB-8BF3-F9A2D02752D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1" i="0" u="none" strike="noStrike" kern="1200" cap="none" spc="0" normalizeH="0" baseline="0" noProof="0" smtClean="0">
                <a:ln>
                  <a:noFill/>
                </a:ln>
                <a:solidFill>
                  <a:prstClr val="white">
                    <a:lumMod val="75000"/>
                  </a:prstClr>
                </a:solidFill>
                <a:effectLst>
                  <a:outerShdw blurRad="50800" dist="38100" dir="2700000" algn="tl" rotWithShape="0">
                    <a:srgbClr val="000000">
                      <a:alpha val="43000"/>
                    </a:srgbClr>
                  </a:outerShdw>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900" b="1" i="0" u="none" strike="noStrike" kern="1200" cap="none" spc="0" normalizeH="0" baseline="0" noProof="0" dirty="0">
              <a:ln>
                <a:noFill/>
              </a:ln>
              <a:solidFill>
                <a:prstClr val="white">
                  <a:lumMod val="75000"/>
                </a:prstClr>
              </a:solidFill>
              <a:effectLst>
                <a:outerShdw blurRad="50800" dist="38100" dir="2700000" algn="tl" rotWithShape="0">
                  <a:srgbClr val="000000">
                    <a:alpha val="43000"/>
                  </a:srgbClr>
                </a:outerShdw>
              </a:effectLst>
              <a:uLnTx/>
              <a:uFillTx/>
              <a:latin typeface="Century Gothic" panose="020B0502020202020204"/>
              <a:ea typeface="+mn-ea"/>
              <a:cs typeface="+mn-cs"/>
            </a:endParaRPr>
          </a:p>
        </p:txBody>
      </p:sp>
    </p:spTree>
    <p:extLst>
      <p:ext uri="{BB962C8B-B14F-4D97-AF65-F5344CB8AC3E}">
        <p14:creationId xmlns:p14="http://schemas.microsoft.com/office/powerpoint/2010/main" val="16725801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FB37E-2A7D-0E47-FE78-B34E5F36E51C}"/>
              </a:ext>
            </a:extLst>
          </p:cNvPr>
          <p:cNvSpPr>
            <a:spLocks noGrp="1"/>
          </p:cNvSpPr>
          <p:nvPr>
            <p:ph type="title"/>
          </p:nvPr>
        </p:nvSpPr>
        <p:spPr>
          <a:xfrm>
            <a:off x="0" y="0"/>
            <a:ext cx="10061573" cy="911355"/>
          </a:xfrm>
        </p:spPr>
        <p:txBody>
          <a:bodyPr/>
          <a:lstStyle/>
          <a:p>
            <a:r>
              <a:rPr lang="en-GB" dirty="0">
                <a:effectLst/>
              </a:rPr>
              <a:t>lepton-hadron (ion) colliders </a:t>
            </a:r>
            <a:endParaRPr lang="en-GB" dirty="0"/>
          </a:p>
        </p:txBody>
      </p:sp>
      <p:pic>
        <p:nvPicPr>
          <p:cNvPr id="7" name="Picture 6" descr="Diagram&#10;&#10;Description automatically generated">
            <a:extLst>
              <a:ext uri="{FF2B5EF4-FFF2-40B4-BE49-F238E27FC236}">
                <a16:creationId xmlns:a16="http://schemas.microsoft.com/office/drawing/2014/main" id="{018338C6-C744-6F55-9964-515DFBEF577C}"/>
              </a:ext>
            </a:extLst>
          </p:cNvPr>
          <p:cNvPicPr>
            <a:picLocks noChangeAspect="1"/>
          </p:cNvPicPr>
          <p:nvPr/>
        </p:nvPicPr>
        <p:blipFill>
          <a:blip r:embed="rId2"/>
          <a:stretch>
            <a:fillRect/>
          </a:stretch>
        </p:blipFill>
        <p:spPr>
          <a:xfrm>
            <a:off x="89940" y="821415"/>
            <a:ext cx="5747745" cy="3337400"/>
          </a:xfrm>
          <a:prstGeom prst="rect">
            <a:avLst/>
          </a:prstGeom>
        </p:spPr>
      </p:pic>
      <p:pic>
        <p:nvPicPr>
          <p:cNvPr id="3" name="Picture 2">
            <a:extLst>
              <a:ext uri="{FF2B5EF4-FFF2-40B4-BE49-F238E27FC236}">
                <a16:creationId xmlns:a16="http://schemas.microsoft.com/office/drawing/2014/main" id="{1AF5E52D-87BF-AC5F-5F0D-51512E09E155}"/>
              </a:ext>
            </a:extLst>
          </p:cNvPr>
          <p:cNvPicPr>
            <a:picLocks noChangeAspect="1"/>
          </p:cNvPicPr>
          <p:nvPr/>
        </p:nvPicPr>
        <p:blipFill>
          <a:blip r:embed="rId3"/>
          <a:stretch>
            <a:fillRect/>
          </a:stretch>
        </p:blipFill>
        <p:spPr>
          <a:xfrm>
            <a:off x="6040447" y="827014"/>
            <a:ext cx="4062922" cy="3337400"/>
          </a:xfrm>
          <a:prstGeom prst="rect">
            <a:avLst/>
          </a:prstGeom>
        </p:spPr>
      </p:pic>
      <p:pic>
        <p:nvPicPr>
          <p:cNvPr id="4" name="Picture 3" descr="Diagram&#10;&#10;Description automatically generated">
            <a:extLst>
              <a:ext uri="{FF2B5EF4-FFF2-40B4-BE49-F238E27FC236}">
                <a16:creationId xmlns:a16="http://schemas.microsoft.com/office/drawing/2014/main" id="{5B171C3F-C4C6-2D93-8BA7-C8F1A5869DD1}"/>
              </a:ext>
            </a:extLst>
          </p:cNvPr>
          <p:cNvPicPr>
            <a:picLocks noChangeAspect="1"/>
          </p:cNvPicPr>
          <p:nvPr/>
        </p:nvPicPr>
        <p:blipFill>
          <a:blip r:embed="rId4"/>
          <a:stretch>
            <a:fillRect/>
          </a:stretch>
        </p:blipFill>
        <p:spPr>
          <a:xfrm>
            <a:off x="5265515" y="4191542"/>
            <a:ext cx="6865937" cy="2574726"/>
          </a:xfrm>
          <a:prstGeom prst="rect">
            <a:avLst/>
          </a:prstGeom>
        </p:spPr>
      </p:pic>
      <p:sp>
        <p:nvSpPr>
          <p:cNvPr id="5" name="TextBox 4">
            <a:extLst>
              <a:ext uri="{FF2B5EF4-FFF2-40B4-BE49-F238E27FC236}">
                <a16:creationId xmlns:a16="http://schemas.microsoft.com/office/drawing/2014/main" id="{30A7372F-5054-0099-1B0C-EF132AD3C2E1}"/>
              </a:ext>
            </a:extLst>
          </p:cNvPr>
          <p:cNvSpPr txBox="1"/>
          <p:nvPr/>
        </p:nvSpPr>
        <p:spPr>
          <a:xfrm>
            <a:off x="10103369" y="1351119"/>
            <a:ext cx="2079415" cy="203132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LHeC</a:t>
            </a: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    FCC-eh</a:t>
            </a:r>
            <a:b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br>
            <a:r>
              <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rPr>
              <a:t>1.3 </a:t>
            </a:r>
            <a:r>
              <a:rPr kumimoji="0" lang="en-GB"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TeV</a:t>
            </a:r>
            <a:r>
              <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rPr>
              <a:t>, 3.5 </a:t>
            </a:r>
            <a:r>
              <a:rPr kumimoji="0" lang="en-GB"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TeV</a:t>
            </a: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Precision DIS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L &gt; 1ab</a:t>
            </a:r>
            <a:r>
              <a:rPr kumimoji="0" lang="en-US" sz="1800" b="0" i="0" u="none" strike="noStrike" kern="1200" cap="none" spc="0" normalizeH="0" baseline="30000" noProof="0" dirty="0">
                <a:ln>
                  <a:noFill/>
                </a:ln>
                <a:solidFill>
                  <a:prstClr val="white"/>
                </a:solidFill>
                <a:effectLst/>
                <a:uLnTx/>
                <a:uFillTx/>
                <a:latin typeface="Century Gothic" panose="020B0502020202020204"/>
                <a:ea typeface="+mn-ea"/>
                <a:cs typeface="+mn-cs"/>
              </a:rPr>
              <a:t>-1</a:t>
            </a: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Options for </a:t>
            </a:r>
            <a:r>
              <a:rPr kumimoji="0" lang="en-US"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SpeC</a:t>
            </a:r>
            <a:b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b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as well</a:t>
            </a:r>
          </a:p>
        </p:txBody>
      </p:sp>
      <p:sp>
        <p:nvSpPr>
          <p:cNvPr id="6" name="TextBox 5">
            <a:extLst>
              <a:ext uri="{FF2B5EF4-FFF2-40B4-BE49-F238E27FC236}">
                <a16:creationId xmlns:a16="http://schemas.microsoft.com/office/drawing/2014/main" id="{D89F55DE-CA8E-D74F-9138-757E21E66B1B}"/>
              </a:ext>
            </a:extLst>
          </p:cNvPr>
          <p:cNvSpPr txBox="1"/>
          <p:nvPr/>
        </p:nvSpPr>
        <p:spPr>
          <a:xfrm>
            <a:off x="634701" y="5478905"/>
            <a:ext cx="4396085" cy="923330"/>
          </a:xfrm>
          <a:prstGeom prst="rect">
            <a:avLst/>
          </a:prstGeom>
          <a:noFill/>
        </p:spPr>
        <p:txBody>
          <a:bodyPr wrap="square" rtlCol="0">
            <a:spAutoFit/>
          </a:bodyPr>
          <a:lstStyle/>
          <a:p>
            <a:pPr marR="0" lvl="0" algn="l" defTabSz="457200" rtl="0" eaLnBrk="1" fontAlgn="auto" latinLnBrk="0" hangingPunct="1">
              <a:lnSpc>
                <a:spcPct val="100000"/>
              </a:lnSpc>
              <a:spcBef>
                <a:spcPts val="0"/>
              </a:spcBef>
              <a:spcAft>
                <a:spcPts val="0"/>
              </a:spcAft>
              <a:buClrTx/>
              <a:buSzTx/>
              <a:buFontTx/>
              <a:buNone/>
              <a:tabLst>
                <a:tab pos="1365250" algn="l"/>
              </a:tabLst>
              <a:defRPr/>
            </a:pPr>
            <a:r>
              <a:rPr kumimoji="0" lang="en-GB" sz="1800" b="0" i="0" u="none" strike="noStrike" kern="1200" cap="none" spc="0" normalizeH="0" baseline="0" noProof="0" dirty="0" err="1">
                <a:ln>
                  <a:noFill/>
                </a:ln>
                <a:solidFill>
                  <a:prstClr val="white"/>
                </a:solidFill>
                <a:effectLst/>
                <a:uLnTx/>
                <a:uFillTx/>
                <a:latin typeface="Symbol" pitchFamily="2" charset="2"/>
                <a:ea typeface="+mn-ea"/>
                <a:cs typeface="+mn-cs"/>
              </a:rPr>
              <a:t>m</a:t>
            </a:r>
            <a:r>
              <a:rPr kumimoji="0" lang="en-GB"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IC</a:t>
            </a:r>
            <a:r>
              <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rPr>
              <a:t>,			</a:t>
            </a:r>
            <a:r>
              <a:rPr kumimoji="0" lang="en-GB"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LH</a:t>
            </a:r>
            <a:r>
              <a:rPr kumimoji="0" lang="en-GB" sz="1800" b="0" i="0" u="none" strike="noStrike" kern="1200" cap="none" spc="0" normalizeH="0" baseline="0" noProof="0" dirty="0" err="1">
                <a:ln>
                  <a:noFill/>
                </a:ln>
                <a:solidFill>
                  <a:prstClr val="white"/>
                </a:solidFill>
                <a:effectLst/>
                <a:uLnTx/>
                <a:uFillTx/>
                <a:latin typeface="Symbol" pitchFamily="2" charset="2"/>
                <a:ea typeface="+mn-ea"/>
                <a:cs typeface="+mn-cs"/>
              </a:rPr>
              <a:t>m</a:t>
            </a:r>
            <a:r>
              <a:rPr kumimoji="0" lang="en-GB"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C</a:t>
            </a:r>
            <a:endParaRPr kumimoji="0" lang="en-GB" sz="1800" b="0" i="0" u="none" strike="noStrike" kern="1200" cap="none" spc="0" normalizeH="0" baseline="0" noProof="0" dirty="0">
              <a:ln>
                <a:noFill/>
              </a:ln>
              <a:solidFill>
                <a:prstClr val="white"/>
              </a:solidFill>
              <a:effectLst/>
              <a:uLnTx/>
              <a:uFillTx/>
              <a:latin typeface="Symbol" pitchFamily="2" charset="2"/>
              <a:ea typeface="+mn-ea"/>
              <a:cs typeface="+mn-cs"/>
            </a:endParaRPr>
          </a:p>
          <a:p>
            <a:pPr marR="0" lvl="0" algn="l" defTabSz="457200" rtl="0" eaLnBrk="1" fontAlgn="auto" latinLnBrk="0" hangingPunct="1">
              <a:lnSpc>
                <a:spcPct val="100000"/>
              </a:lnSpc>
              <a:spcBef>
                <a:spcPts val="0"/>
              </a:spcBef>
              <a:spcAft>
                <a:spcPts val="0"/>
              </a:spcAft>
              <a:buClrTx/>
              <a:buSzTx/>
              <a:buFontTx/>
              <a:buNone/>
              <a:tabLst>
                <a:tab pos="1365250" algn="l"/>
              </a:tabLst>
              <a:defRPr/>
            </a:pPr>
            <a:r>
              <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rPr>
              <a:t>1 </a:t>
            </a:r>
            <a:r>
              <a:rPr kumimoji="0" lang="en-GB"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TeV</a:t>
            </a:r>
            <a:r>
              <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rPr>
              <a:t> (BNL) 			6.5 </a:t>
            </a:r>
            <a:r>
              <a:rPr kumimoji="0" lang="en-GB" sz="1800" b="0" i="0" u="none" strike="noStrike" kern="1200" cap="none" spc="0" normalizeH="0" baseline="0" noProof="0" dirty="0" err="1">
                <a:ln>
                  <a:noFill/>
                </a:ln>
                <a:solidFill>
                  <a:prstClr val="white"/>
                </a:solidFill>
                <a:effectLst/>
                <a:uLnTx/>
                <a:uFillTx/>
                <a:latin typeface="Century Gothic" panose="020B0502020202020204"/>
                <a:ea typeface="+mn-ea"/>
                <a:cs typeface="+mn-cs"/>
              </a:rPr>
              <a:t>TeV</a:t>
            </a:r>
            <a:r>
              <a:rPr kumimoji="0" lang="en-GB" sz="1800" b="0" i="0" u="none" strike="noStrike" kern="1200" cap="none" spc="0" normalizeH="0" baseline="0" noProof="0" dirty="0">
                <a:ln>
                  <a:noFill/>
                </a:ln>
                <a:solidFill>
                  <a:prstClr val="white"/>
                </a:solidFill>
                <a:effectLst/>
                <a:uLnTx/>
                <a:uFillTx/>
                <a:latin typeface="Century Gothic" panose="020B0502020202020204"/>
                <a:ea typeface="+mn-ea"/>
                <a:cs typeface="+mn-cs"/>
              </a:rPr>
              <a:t> (CERN)</a:t>
            </a:r>
            <a:endPar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R="0" lvl="0" algn="l" defTabSz="457200" rtl="0" eaLnBrk="1" fontAlgn="auto" latinLnBrk="0" hangingPunct="1">
              <a:lnSpc>
                <a:spcPct val="100000"/>
              </a:lnSpc>
              <a:spcBef>
                <a:spcPts val="0"/>
              </a:spcBef>
              <a:spcAft>
                <a:spcPts val="0"/>
              </a:spcAft>
              <a:buClrTx/>
              <a:buSzTx/>
              <a:buFontTx/>
              <a:buNone/>
              <a:tabLst>
                <a:tab pos="1365250" algn="l"/>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a:ea typeface="+mn-ea"/>
                <a:cs typeface="+mn-cs"/>
              </a:rPr>
              <a:t>Precision DIS in new regimes</a:t>
            </a:r>
          </a:p>
        </p:txBody>
      </p:sp>
      <p:sp>
        <p:nvSpPr>
          <p:cNvPr id="9" name="Slide Number Placeholder 8">
            <a:extLst>
              <a:ext uri="{FF2B5EF4-FFF2-40B4-BE49-F238E27FC236}">
                <a16:creationId xmlns:a16="http://schemas.microsoft.com/office/drawing/2014/main" id="{9B631089-B761-54C0-2915-061334CFD6C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1" i="0" u="none" strike="noStrike" kern="1200" cap="none" spc="0" normalizeH="0" baseline="0" noProof="0" smtClean="0">
                <a:ln>
                  <a:noFill/>
                </a:ln>
                <a:solidFill>
                  <a:prstClr val="white">
                    <a:lumMod val="75000"/>
                  </a:prstClr>
                </a:solidFill>
                <a:effectLst>
                  <a:outerShdw blurRad="50800" dist="38100" dir="2700000" algn="tl" rotWithShape="0">
                    <a:srgbClr val="000000">
                      <a:alpha val="43000"/>
                    </a:srgbClr>
                  </a:outerShdw>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900" b="1" i="0" u="none" strike="noStrike" kern="1200" cap="none" spc="0" normalizeH="0" baseline="0" noProof="0" dirty="0">
              <a:ln>
                <a:noFill/>
              </a:ln>
              <a:solidFill>
                <a:prstClr val="white">
                  <a:lumMod val="75000"/>
                </a:prstClr>
              </a:solidFill>
              <a:effectLst>
                <a:outerShdw blurRad="50800" dist="38100" dir="2700000" algn="tl" rotWithShape="0">
                  <a:srgbClr val="000000">
                    <a:alpha val="43000"/>
                  </a:srgbClr>
                </a:outerShdw>
              </a:effectLst>
              <a:uLnTx/>
              <a:uFillTx/>
              <a:latin typeface="Century Gothic" panose="020B0502020202020204"/>
              <a:ea typeface="+mn-ea"/>
              <a:cs typeface="+mn-cs"/>
            </a:endParaRPr>
          </a:p>
        </p:txBody>
      </p:sp>
    </p:spTree>
    <p:extLst>
      <p:ext uri="{BB962C8B-B14F-4D97-AF65-F5344CB8AC3E}">
        <p14:creationId xmlns:p14="http://schemas.microsoft.com/office/powerpoint/2010/main" val="182156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898B9-53CD-0441-80E7-87B4938C6C79}"/>
              </a:ext>
            </a:extLst>
          </p:cNvPr>
          <p:cNvSpPr>
            <a:spLocks noGrp="1"/>
          </p:cNvSpPr>
          <p:nvPr>
            <p:ph type="title"/>
          </p:nvPr>
        </p:nvSpPr>
        <p:spPr>
          <a:xfrm>
            <a:off x="300942" y="-6350"/>
            <a:ext cx="12889668" cy="647244"/>
          </a:xfrm>
        </p:spPr>
        <p:txBody>
          <a:bodyPr>
            <a:normAutofit/>
          </a:bodyPr>
          <a:lstStyle/>
          <a:p>
            <a:r>
              <a:rPr lang="en-US" sz="3600" dirty="0"/>
              <a:t>Path to a 100 </a:t>
            </a:r>
            <a:r>
              <a:rPr lang="en-US" sz="3600" dirty="0" err="1"/>
              <a:t>TeV</a:t>
            </a:r>
            <a:r>
              <a:rPr lang="en-US" sz="3600" dirty="0"/>
              <a:t> Machine</a:t>
            </a:r>
          </a:p>
        </p:txBody>
      </p:sp>
      <p:sp>
        <p:nvSpPr>
          <p:cNvPr id="3" name="Content Placeholder 2">
            <a:extLst>
              <a:ext uri="{FF2B5EF4-FFF2-40B4-BE49-F238E27FC236}">
                <a16:creationId xmlns:a16="http://schemas.microsoft.com/office/drawing/2014/main" id="{C98F3D25-9FE3-EE4B-94F0-DA4323B007DF}"/>
              </a:ext>
            </a:extLst>
          </p:cNvPr>
          <p:cNvSpPr>
            <a:spLocks noGrp="1"/>
          </p:cNvSpPr>
          <p:nvPr>
            <p:ph sz="half" idx="1"/>
          </p:nvPr>
        </p:nvSpPr>
        <p:spPr>
          <a:xfrm>
            <a:off x="214314" y="706208"/>
            <a:ext cx="6543674" cy="5099277"/>
          </a:xfrm>
        </p:spPr>
        <p:txBody>
          <a:bodyPr/>
          <a:lstStyle/>
          <a:p>
            <a:r>
              <a:rPr lang="en-US" dirty="0"/>
              <a:t>Beam stored energy more than an order of magnitude greater than has been dealt with</a:t>
            </a:r>
          </a:p>
          <a:p>
            <a:pPr lvl="1"/>
            <a:r>
              <a:rPr lang="en-US" dirty="0"/>
              <a:t>Materials</a:t>
            </a:r>
          </a:p>
          <a:p>
            <a:pPr lvl="1"/>
            <a:r>
              <a:rPr lang="en-US" dirty="0"/>
              <a:t>Collimation Systems</a:t>
            </a:r>
          </a:p>
          <a:p>
            <a:r>
              <a:rPr lang="en-US" dirty="0"/>
              <a:t>Requires next generation SC magnets</a:t>
            </a:r>
          </a:p>
          <a:p>
            <a:pPr lvl="1"/>
            <a:r>
              <a:rPr lang="en-US" dirty="0"/>
              <a:t>International R&amp;D program</a:t>
            </a:r>
          </a:p>
          <a:p>
            <a:pPr lvl="1"/>
            <a:r>
              <a:rPr lang="en-US" dirty="0"/>
              <a:t>Working towards the necessary 16T demonstration</a:t>
            </a:r>
          </a:p>
        </p:txBody>
      </p:sp>
      <p:sp>
        <p:nvSpPr>
          <p:cNvPr id="5" name="Slide Number Placeholder 4">
            <a:extLst>
              <a:ext uri="{FF2B5EF4-FFF2-40B4-BE49-F238E27FC236}">
                <a16:creationId xmlns:a16="http://schemas.microsoft.com/office/drawing/2014/main" id="{E5A9641B-422B-0844-8D1B-A8D7CB0962F1}"/>
              </a:ext>
            </a:extLst>
          </p:cNvPr>
          <p:cNvSpPr>
            <a:spLocks noGrp="1"/>
          </p:cNvSpPr>
          <p:nvPr>
            <p:ph type="sldNum" sz="quarter" idx="12"/>
          </p:nvPr>
        </p:nvSpPr>
        <p:spPr>
          <a:xfrm>
            <a:off x="9569884" y="6337102"/>
            <a:ext cx="71606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716D9922-87B3-6043-9531-5184EA303DC1}"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graphicFrame>
        <p:nvGraphicFramePr>
          <p:cNvPr id="9" name="Content Placeholder 8">
            <a:extLst>
              <a:ext uri="{FF2B5EF4-FFF2-40B4-BE49-F238E27FC236}">
                <a16:creationId xmlns:a16="http://schemas.microsoft.com/office/drawing/2014/main" id="{6DAF86BE-E502-594B-9111-333F15EB0C90}"/>
              </a:ext>
            </a:extLst>
          </p:cNvPr>
          <p:cNvGraphicFramePr>
            <a:graphicFrameLocks noGrp="1"/>
          </p:cNvGraphicFramePr>
          <p:nvPr>
            <p:ph sz="half" idx="2"/>
          </p:nvPr>
        </p:nvGraphicFramePr>
        <p:xfrm>
          <a:off x="6764594" y="22485"/>
          <a:ext cx="5427406" cy="6812165"/>
        </p:xfrm>
        <a:graphic>
          <a:graphicData uri="http://schemas.openxmlformats.org/drawingml/2006/table">
            <a:tbl>
              <a:tblPr/>
              <a:tblGrid>
                <a:gridCol w="2494702">
                  <a:extLst>
                    <a:ext uri="{9D8B030D-6E8A-4147-A177-3AD203B41FA5}">
                      <a16:colId xmlns:a16="http://schemas.microsoft.com/office/drawing/2014/main" val="475330625"/>
                    </a:ext>
                  </a:extLst>
                </a:gridCol>
                <a:gridCol w="552263">
                  <a:extLst>
                    <a:ext uri="{9D8B030D-6E8A-4147-A177-3AD203B41FA5}">
                      <a16:colId xmlns:a16="http://schemas.microsoft.com/office/drawing/2014/main" val="3476028792"/>
                    </a:ext>
                  </a:extLst>
                </a:gridCol>
                <a:gridCol w="780786">
                  <a:extLst>
                    <a:ext uri="{9D8B030D-6E8A-4147-A177-3AD203B41FA5}">
                      <a16:colId xmlns:a16="http://schemas.microsoft.com/office/drawing/2014/main" val="1430726143"/>
                    </a:ext>
                  </a:extLst>
                </a:gridCol>
                <a:gridCol w="704608">
                  <a:extLst>
                    <a:ext uri="{9D8B030D-6E8A-4147-A177-3AD203B41FA5}">
                      <a16:colId xmlns:a16="http://schemas.microsoft.com/office/drawing/2014/main" val="2306590038"/>
                    </a:ext>
                  </a:extLst>
                </a:gridCol>
                <a:gridCol w="895047">
                  <a:extLst>
                    <a:ext uri="{9D8B030D-6E8A-4147-A177-3AD203B41FA5}">
                      <a16:colId xmlns:a16="http://schemas.microsoft.com/office/drawing/2014/main" val="2209360467"/>
                    </a:ext>
                  </a:extLst>
                </a:gridCol>
              </a:tblGrid>
              <a:tr h="314793">
                <a:tc>
                  <a:txBody>
                    <a:bodyPr/>
                    <a:lstStyle/>
                    <a:p>
                      <a:pPr algn="ctr" fontAlgn="base"/>
                      <a:r>
                        <a:rPr lang="en-US" sz="600" b="0" dirty="0">
                          <a:solidFill>
                            <a:srgbClr val="999999"/>
                          </a:solidFill>
                          <a:effectLst/>
                        </a:rPr>
                        <a:t> </a:t>
                      </a:r>
                    </a:p>
                  </a:txBody>
                  <a:tcPr marL="0" marR="0" marT="0"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fontAlgn="base"/>
                      <a:r>
                        <a:rPr lang="en-US" sz="1000" b="1" dirty="0">
                          <a:solidFill>
                            <a:schemeClr val="accent1">
                              <a:lumMod val="75000"/>
                            </a:schemeClr>
                          </a:solidFill>
                          <a:effectLst/>
                        </a:rPr>
                        <a:t>LHC </a:t>
                      </a:r>
                      <a:br>
                        <a:rPr lang="en-US" sz="1000" b="0" dirty="0">
                          <a:solidFill>
                            <a:schemeClr val="accent1">
                              <a:lumMod val="75000"/>
                            </a:schemeClr>
                          </a:solidFill>
                          <a:effectLst/>
                        </a:rPr>
                      </a:br>
                      <a:r>
                        <a:rPr lang="en-US" sz="1000" b="0" dirty="0">
                          <a:solidFill>
                            <a:schemeClr val="accent1">
                              <a:lumMod val="75000"/>
                            </a:schemeClr>
                          </a:solidFill>
                          <a:effectLst/>
                        </a:rPr>
                        <a:t>(Design)</a:t>
                      </a:r>
                    </a:p>
                  </a:txBody>
                  <a:tcPr marL="0" marR="0" marT="0" marB="0" anchor="ctr">
                    <a:lnL>
                      <a:noFill/>
                    </a:lnL>
                    <a:lnR>
                      <a:noFill/>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fontAlgn="base"/>
                      <a:r>
                        <a:rPr lang="en-US" sz="1000" b="1" dirty="0">
                          <a:solidFill>
                            <a:schemeClr val="accent1">
                              <a:lumMod val="75000"/>
                            </a:schemeClr>
                          </a:solidFill>
                          <a:effectLst/>
                        </a:rPr>
                        <a:t>HL-LHC</a:t>
                      </a:r>
                      <a:br>
                        <a:rPr lang="en-US" sz="1000" b="0" dirty="0">
                          <a:solidFill>
                            <a:schemeClr val="accent1">
                              <a:lumMod val="75000"/>
                            </a:schemeClr>
                          </a:solidFill>
                          <a:effectLst/>
                        </a:rPr>
                      </a:br>
                      <a:r>
                        <a:rPr lang="en-US" sz="1000" b="0" dirty="0">
                          <a:solidFill>
                            <a:schemeClr val="accent1">
                              <a:lumMod val="75000"/>
                            </a:schemeClr>
                          </a:solidFill>
                          <a:effectLst/>
                        </a:rPr>
                        <a:t> </a:t>
                      </a:r>
                    </a:p>
                  </a:txBody>
                  <a:tcPr marL="0" marR="0" marT="0" marB="0" anchor="ctr">
                    <a:lnL>
                      <a:noFill/>
                    </a:lnL>
                    <a:lnR>
                      <a:noFill/>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gridSpan="2">
                  <a:txBody>
                    <a:bodyPr/>
                    <a:lstStyle/>
                    <a:p>
                      <a:pPr algn="ctr" fontAlgn="base"/>
                      <a:r>
                        <a:rPr lang="en-US" sz="1000" b="1" dirty="0">
                          <a:solidFill>
                            <a:schemeClr val="accent1">
                              <a:lumMod val="75000"/>
                            </a:schemeClr>
                          </a:solidFill>
                          <a:effectLst/>
                        </a:rPr>
                        <a:t>FCC-</a:t>
                      </a:r>
                      <a:r>
                        <a:rPr lang="en-US" sz="1000" b="1" dirty="0" err="1">
                          <a:solidFill>
                            <a:schemeClr val="accent1">
                              <a:lumMod val="75000"/>
                            </a:schemeClr>
                          </a:solidFill>
                          <a:effectLst/>
                        </a:rPr>
                        <a:t>hh</a:t>
                      </a:r>
                      <a:br>
                        <a:rPr lang="en-US" sz="1000" b="0" dirty="0">
                          <a:solidFill>
                            <a:schemeClr val="accent1">
                              <a:lumMod val="75000"/>
                            </a:schemeClr>
                          </a:solidFill>
                          <a:effectLst/>
                        </a:rPr>
                      </a:br>
                      <a:r>
                        <a:rPr lang="en-US" sz="1000" b="0" dirty="0">
                          <a:solidFill>
                            <a:schemeClr val="accent1">
                              <a:lumMod val="75000"/>
                            </a:schemeClr>
                          </a:solidFill>
                          <a:effectLst/>
                        </a:rPr>
                        <a:t>baseline            ultimate</a:t>
                      </a:r>
                    </a:p>
                  </a:txBody>
                  <a:tcPr marL="0" marR="0" marT="0" marB="0"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2213167857"/>
                  </a:ext>
                </a:extLst>
              </a:tr>
              <a:tr h="177942">
                <a:tc>
                  <a:txBody>
                    <a:bodyPr/>
                    <a:lstStyle/>
                    <a:p>
                      <a:pPr algn="ctr" fontAlgn="base"/>
                      <a:r>
                        <a:rPr lang="en-US" sz="900" b="1" dirty="0">
                          <a:effectLst/>
                        </a:rPr>
                        <a:t>Main parameters and geometrical aspects</a:t>
                      </a:r>
                      <a:endParaRPr lang="en-US" sz="900" dirty="0">
                        <a:effectLst/>
                      </a:endParaRPr>
                    </a:p>
                  </a:txBody>
                  <a:tcPr marL="0" marR="0" marT="0" marB="0" anchor="ctr">
                    <a:lnL w="12700" cap="flat" cmpd="sng" algn="ctr">
                      <a:solidFill>
                        <a:schemeClr val="tx1"/>
                      </a:solidFill>
                      <a:prstDash val="solid"/>
                      <a:round/>
                      <a:headEnd type="none" w="med" len="med"/>
                      <a:tailEnd type="none" w="med" len="med"/>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p>
                  </a:txBody>
                  <a:tcPr marL="0" marR="0" marT="0" marB="0" anchor="ctr">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w="12700" cap="flat" cmpd="sng" algn="ctr">
                      <a:solidFill>
                        <a:schemeClr val="tx1"/>
                      </a:solidFill>
                      <a:prstDash val="solid"/>
                      <a:round/>
                      <a:headEnd type="none" w="med" len="med"/>
                      <a:tailEnd type="none" w="med" len="med"/>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574047214"/>
                  </a:ext>
                </a:extLst>
              </a:tr>
              <a:tr h="109723">
                <a:tc>
                  <a:txBody>
                    <a:bodyPr/>
                    <a:lstStyle/>
                    <a:p>
                      <a:pPr algn="ctr" fontAlgn="base"/>
                      <a:r>
                        <a:rPr lang="en-US" sz="900" dirty="0" err="1">
                          <a:effectLst/>
                        </a:rPr>
                        <a:t>c.m</a:t>
                      </a:r>
                      <a:r>
                        <a:rPr lang="en-US" sz="900" dirty="0">
                          <a:effectLst/>
                        </a:rPr>
                        <a:t>. Energy [</a:t>
                      </a:r>
                      <a:r>
                        <a:rPr lang="en-US" sz="900" dirty="0" err="1">
                          <a:effectLst/>
                        </a:rPr>
                        <a:t>TeV</a:t>
                      </a:r>
                      <a:r>
                        <a:rPr lang="en-US" sz="900" dirty="0">
                          <a:effectLst/>
                        </a:rPr>
                        <a:t>]</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gridSpan="2">
                  <a:txBody>
                    <a:bodyPr/>
                    <a:lstStyle/>
                    <a:p>
                      <a:pPr algn="ctr" fontAlgn="base"/>
                      <a:r>
                        <a:rPr lang="en-US" sz="900">
                          <a:effectLst/>
                        </a:rPr>
                        <a:t>14</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tc gridSpan="2">
                  <a:txBody>
                    <a:bodyPr/>
                    <a:lstStyle/>
                    <a:p>
                      <a:pPr algn="ctr" fontAlgn="base"/>
                      <a:r>
                        <a:rPr lang="en-US" sz="900">
                          <a:effectLst/>
                        </a:rPr>
                        <a:t>100</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3322352113"/>
                  </a:ext>
                </a:extLst>
              </a:tr>
              <a:tr h="109723">
                <a:tc>
                  <a:txBody>
                    <a:bodyPr/>
                    <a:lstStyle/>
                    <a:p>
                      <a:pPr algn="ctr" fontAlgn="base"/>
                      <a:r>
                        <a:rPr lang="en-US" sz="900" dirty="0">
                          <a:effectLst/>
                        </a:rPr>
                        <a:t>Circumference C [km]</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gridSpan="2">
                  <a:txBody>
                    <a:bodyPr/>
                    <a:lstStyle/>
                    <a:p>
                      <a:pPr algn="ctr" fontAlgn="base"/>
                      <a:r>
                        <a:rPr lang="en-US" sz="900">
                          <a:effectLst/>
                        </a:rPr>
                        <a:t>26.7</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tc gridSpan="2">
                  <a:txBody>
                    <a:bodyPr/>
                    <a:lstStyle/>
                    <a:p>
                      <a:pPr algn="ctr" fontAlgn="base"/>
                      <a:r>
                        <a:rPr lang="en-US" sz="900">
                          <a:effectLst/>
                        </a:rPr>
                        <a:t>100</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987756653"/>
                  </a:ext>
                </a:extLst>
              </a:tr>
              <a:tr h="109723">
                <a:tc>
                  <a:txBody>
                    <a:bodyPr/>
                    <a:lstStyle/>
                    <a:p>
                      <a:pPr algn="ctr" fontAlgn="base"/>
                      <a:r>
                        <a:rPr lang="en-US" sz="900" dirty="0">
                          <a:effectLst/>
                        </a:rPr>
                        <a:t>Dipole field [T]</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gridSpan="2">
                  <a:txBody>
                    <a:bodyPr/>
                    <a:lstStyle/>
                    <a:p>
                      <a:pPr algn="ctr" fontAlgn="base"/>
                      <a:r>
                        <a:rPr lang="en-US" sz="900">
                          <a:effectLst/>
                        </a:rPr>
                        <a:t>8.33</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tc gridSpan="2">
                  <a:txBody>
                    <a:bodyPr/>
                    <a:lstStyle/>
                    <a:p>
                      <a:pPr algn="ctr" fontAlgn="base"/>
                      <a:r>
                        <a:rPr lang="en-US" sz="900">
                          <a:effectLst/>
                        </a:rPr>
                        <a:t>16</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2695151174"/>
                  </a:ext>
                </a:extLst>
              </a:tr>
              <a:tr h="109723">
                <a:tc>
                  <a:txBody>
                    <a:bodyPr/>
                    <a:lstStyle/>
                    <a:p>
                      <a:pPr algn="ctr" fontAlgn="base"/>
                      <a:r>
                        <a:rPr lang="en-US" sz="900">
                          <a:effectLst/>
                        </a:rPr>
                        <a:t>Arc filling factor</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gridSpan="2">
                  <a:txBody>
                    <a:bodyPr/>
                    <a:lstStyle/>
                    <a:p>
                      <a:pPr algn="ctr" fontAlgn="base"/>
                      <a:r>
                        <a:rPr lang="en-US" sz="900">
                          <a:effectLst/>
                        </a:rPr>
                        <a:t>0.79</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tc gridSpan="2">
                  <a:txBody>
                    <a:bodyPr/>
                    <a:lstStyle/>
                    <a:p>
                      <a:pPr algn="ctr" fontAlgn="base"/>
                      <a:r>
                        <a:rPr lang="en-US" sz="900">
                          <a:effectLst/>
                        </a:rPr>
                        <a:t>0.79</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276307773"/>
                  </a:ext>
                </a:extLst>
              </a:tr>
              <a:tr h="219446">
                <a:tc>
                  <a:txBody>
                    <a:bodyPr/>
                    <a:lstStyle/>
                    <a:p>
                      <a:pPr algn="ctr" fontAlgn="base"/>
                      <a:r>
                        <a:rPr lang="en-US" sz="900" dirty="0">
                          <a:effectLst/>
                        </a:rPr>
                        <a:t>Straight sections</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gridSpan="2">
                  <a:txBody>
                    <a:bodyPr/>
                    <a:lstStyle/>
                    <a:p>
                      <a:pPr algn="ctr" fontAlgn="base"/>
                      <a:r>
                        <a:rPr lang="en-US" sz="900" dirty="0">
                          <a:effectLst/>
                        </a:rPr>
                        <a:t>8 x 528 m</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tc gridSpan="2">
                  <a:txBody>
                    <a:bodyPr/>
                    <a:lstStyle/>
                    <a:p>
                      <a:pPr algn="ctr" fontAlgn="base"/>
                      <a:r>
                        <a:rPr lang="en-US" sz="900">
                          <a:effectLst/>
                        </a:rPr>
                        <a:t>6 x 1400 m + 2 x 4200 m</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2010233423"/>
                  </a:ext>
                </a:extLst>
              </a:tr>
              <a:tr h="109723">
                <a:tc>
                  <a:txBody>
                    <a:bodyPr/>
                    <a:lstStyle/>
                    <a:p>
                      <a:pPr algn="ctr" fontAlgn="base"/>
                      <a:r>
                        <a:rPr lang="en-US" sz="900" dirty="0">
                          <a:effectLst/>
                        </a:rPr>
                        <a:t>Number of IPs</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gridSpan="2">
                  <a:txBody>
                    <a:bodyPr/>
                    <a:lstStyle/>
                    <a:p>
                      <a:pPr algn="ctr" fontAlgn="base"/>
                      <a:r>
                        <a:rPr lang="en-US" sz="900">
                          <a:effectLst/>
                        </a:rPr>
                        <a:t>2 + 2</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tc gridSpan="2">
                  <a:txBody>
                    <a:bodyPr/>
                    <a:lstStyle/>
                    <a:p>
                      <a:pPr algn="ctr" fontAlgn="base"/>
                      <a:r>
                        <a:rPr lang="en-US" sz="900">
                          <a:effectLst/>
                        </a:rPr>
                        <a:t>2 + 2</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1765710672"/>
                  </a:ext>
                </a:extLst>
              </a:tr>
              <a:tr h="109723">
                <a:tc>
                  <a:txBody>
                    <a:bodyPr/>
                    <a:lstStyle/>
                    <a:p>
                      <a:pPr algn="ctr" fontAlgn="base"/>
                      <a:r>
                        <a:rPr lang="en-US" sz="900" dirty="0">
                          <a:effectLst/>
                        </a:rPr>
                        <a:t>Injection energy [</a:t>
                      </a:r>
                      <a:r>
                        <a:rPr lang="en-US" sz="900" dirty="0" err="1">
                          <a:effectLst/>
                        </a:rPr>
                        <a:t>TeV</a:t>
                      </a:r>
                      <a:r>
                        <a:rPr lang="en-US" sz="900" dirty="0">
                          <a:effectLst/>
                        </a:rPr>
                        <a:t>]</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gridSpan="2">
                  <a:txBody>
                    <a:bodyPr/>
                    <a:lstStyle/>
                    <a:p>
                      <a:pPr algn="ctr" fontAlgn="base"/>
                      <a:r>
                        <a:rPr lang="en-US" sz="900">
                          <a:effectLst/>
                        </a:rPr>
                        <a:t>0.45</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tc gridSpan="2">
                  <a:txBody>
                    <a:bodyPr/>
                    <a:lstStyle/>
                    <a:p>
                      <a:pPr algn="ctr" fontAlgn="base"/>
                      <a:r>
                        <a:rPr lang="en-US" sz="900" dirty="0">
                          <a:effectLst/>
                        </a:rPr>
                        <a:t>3.3</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3756058715"/>
                  </a:ext>
                </a:extLst>
              </a:tr>
              <a:tr h="189494">
                <a:tc>
                  <a:txBody>
                    <a:bodyPr/>
                    <a:lstStyle/>
                    <a:p>
                      <a:pPr algn="ctr" fontAlgn="base"/>
                      <a:r>
                        <a:rPr lang="en-US" sz="900" b="1" dirty="0">
                          <a:effectLst/>
                        </a:rPr>
                        <a:t>Physics performance and beam parameters</a:t>
                      </a:r>
                      <a:endParaRPr lang="en-US" sz="900" dirty="0">
                        <a:effectLst/>
                      </a:endParaRP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70495562"/>
                  </a:ext>
                </a:extLst>
              </a:tr>
              <a:tr h="181131">
                <a:tc>
                  <a:txBody>
                    <a:bodyPr/>
                    <a:lstStyle/>
                    <a:p>
                      <a:pPr algn="ctr" fontAlgn="base"/>
                      <a:r>
                        <a:rPr lang="en-US" sz="900" dirty="0">
                          <a:effectLst/>
                        </a:rPr>
                        <a:t>Peak luminosity* [10</a:t>
                      </a:r>
                      <a:r>
                        <a:rPr lang="en-US" sz="900" baseline="30000" dirty="0">
                          <a:effectLst/>
                          <a:latin typeface="PT Sans Caption" panose="020B0603020203020204" pitchFamily="34" charset="77"/>
                        </a:rPr>
                        <a:t>34</a:t>
                      </a:r>
                      <a:r>
                        <a:rPr lang="en-US" sz="900" dirty="0">
                          <a:effectLst/>
                        </a:rPr>
                        <a:t> cm</a:t>
                      </a:r>
                      <a:r>
                        <a:rPr lang="en-US" sz="900" baseline="30000" dirty="0">
                          <a:effectLst/>
                          <a:latin typeface="PT Sans Caption" panose="020B0603020203020204" pitchFamily="34" charset="77"/>
                        </a:rPr>
                        <a:t>-2</a:t>
                      </a:r>
                      <a:r>
                        <a:rPr lang="en-US" sz="900" dirty="0">
                          <a:effectLst/>
                        </a:rPr>
                        <a:t>s</a:t>
                      </a:r>
                      <a:r>
                        <a:rPr lang="en-US" sz="900" baseline="30000" dirty="0">
                          <a:effectLst/>
                          <a:latin typeface="PT Sans Caption" panose="020B0603020203020204" pitchFamily="34" charset="77"/>
                        </a:rPr>
                        <a:t>-1</a:t>
                      </a:r>
                      <a:r>
                        <a:rPr lang="en-US" sz="900" dirty="0">
                          <a:effectLst/>
                        </a:rPr>
                        <a:t>]</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1</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5</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5</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&lt; 30.0</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4117194728"/>
                  </a:ext>
                </a:extLst>
              </a:tr>
              <a:tr h="109723">
                <a:tc>
                  <a:txBody>
                    <a:bodyPr/>
                    <a:lstStyle/>
                    <a:p>
                      <a:pPr algn="ctr" fontAlgn="base"/>
                      <a:r>
                        <a:rPr lang="en-US" sz="900" dirty="0">
                          <a:effectLst/>
                        </a:rPr>
                        <a:t>Optimum run time [h]</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15.2</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10.2</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12.1</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022606387"/>
                  </a:ext>
                </a:extLst>
              </a:tr>
              <a:tr h="219446">
                <a:tc>
                  <a:txBody>
                    <a:bodyPr/>
                    <a:lstStyle/>
                    <a:p>
                      <a:pPr algn="ctr" fontAlgn="base"/>
                      <a:r>
                        <a:rPr lang="en-US" sz="900" dirty="0">
                          <a:effectLst/>
                        </a:rPr>
                        <a:t>Optimum average integrated </a:t>
                      </a:r>
                      <a:r>
                        <a:rPr lang="en-US" sz="900" dirty="0" err="1">
                          <a:effectLst/>
                        </a:rPr>
                        <a:t>lumi</a:t>
                      </a:r>
                      <a:r>
                        <a:rPr lang="en-US" sz="900" dirty="0">
                          <a:effectLst/>
                        </a:rPr>
                        <a:t> / day [fb</a:t>
                      </a:r>
                      <a:r>
                        <a:rPr lang="en-US" sz="900" baseline="30000" dirty="0">
                          <a:effectLst/>
                          <a:latin typeface="PT Sans Caption" panose="020B0603020203020204" pitchFamily="34" charset="77"/>
                        </a:rPr>
                        <a:t>-1</a:t>
                      </a:r>
                      <a:r>
                        <a:rPr lang="en-US" sz="900" dirty="0">
                          <a:effectLst/>
                        </a:rPr>
                        <a:t>]</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0.47</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2.8</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2.2</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894875829"/>
                  </a:ext>
                </a:extLst>
              </a:tr>
              <a:tr h="109723">
                <a:tc>
                  <a:txBody>
                    <a:bodyPr/>
                    <a:lstStyle/>
                    <a:p>
                      <a:pPr algn="ctr" fontAlgn="base"/>
                      <a:r>
                        <a:rPr lang="en-US" sz="900" dirty="0">
                          <a:effectLst/>
                        </a:rPr>
                        <a:t>Assumed turnaround time [h]</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5</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4</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65072121"/>
                  </a:ext>
                </a:extLst>
              </a:tr>
              <a:tr h="109723">
                <a:tc>
                  <a:txBody>
                    <a:bodyPr/>
                    <a:lstStyle/>
                    <a:p>
                      <a:pPr algn="ctr" fontAlgn="base"/>
                      <a:r>
                        <a:rPr lang="en-US" sz="900">
                          <a:effectLst/>
                        </a:rPr>
                        <a:t>Overall operation cycle [h]</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17.4</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762443546"/>
                  </a:ext>
                </a:extLst>
              </a:tr>
              <a:tr h="438893">
                <a:tc>
                  <a:txBody>
                    <a:bodyPr/>
                    <a:lstStyle/>
                    <a:p>
                      <a:pPr algn="ctr" fontAlgn="base"/>
                      <a:r>
                        <a:rPr lang="en-US" sz="900" dirty="0">
                          <a:effectLst/>
                        </a:rPr>
                        <a:t>Peak no. of inelastic events / crossing at</a:t>
                      </a:r>
                      <a:br>
                        <a:rPr lang="en-US" sz="900" dirty="0">
                          <a:effectLst/>
                        </a:rPr>
                      </a:br>
                      <a:r>
                        <a:rPr lang="en-US" sz="900" dirty="0">
                          <a:effectLst/>
                        </a:rPr>
                        <a:t>- 25 ns spacing</a:t>
                      </a:r>
                      <a:br>
                        <a:rPr lang="en-US" sz="900" dirty="0">
                          <a:effectLst/>
                        </a:rPr>
                      </a:br>
                      <a:r>
                        <a:rPr lang="en-US" sz="900" dirty="0">
                          <a:effectLst/>
                        </a:rPr>
                        <a:t>- 5 ns spacing</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br>
                        <a:rPr lang="en-US" sz="900" dirty="0">
                          <a:effectLst/>
                        </a:rPr>
                      </a:br>
                      <a:r>
                        <a:rPr lang="en-US" sz="900" dirty="0">
                          <a:effectLst/>
                        </a:rPr>
                        <a:t>27</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br>
                        <a:rPr lang="en-US" sz="900">
                          <a:effectLst/>
                        </a:rPr>
                      </a:br>
                      <a:r>
                        <a:rPr lang="en-US" sz="900">
                          <a:effectLst/>
                        </a:rPr>
                        <a:t>135 (lev.)</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br>
                        <a:rPr lang="en-US" sz="900">
                          <a:effectLst/>
                        </a:rPr>
                      </a:br>
                      <a:r>
                        <a:rPr lang="en-US" sz="900">
                          <a:effectLst/>
                        </a:rPr>
                        <a:t>171</a:t>
                      </a:r>
                      <a:br>
                        <a:rPr lang="en-US" sz="900">
                          <a:effectLst/>
                        </a:rPr>
                      </a:br>
                      <a:r>
                        <a:rPr lang="en-US" sz="900">
                          <a:effectLst/>
                        </a:rPr>
                        <a:t>34</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br>
                        <a:rPr lang="en-US" sz="900">
                          <a:effectLst/>
                        </a:rPr>
                      </a:br>
                      <a:r>
                        <a:rPr lang="en-US" sz="900">
                          <a:effectLst/>
                        </a:rPr>
                        <a:t>1026</a:t>
                      </a:r>
                      <a:br>
                        <a:rPr lang="en-US" sz="900">
                          <a:effectLst/>
                        </a:rPr>
                      </a:br>
                      <a:r>
                        <a:rPr lang="en-US" sz="900">
                          <a:effectLst/>
                        </a:rPr>
                        <a:t>204</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903205292"/>
                  </a:ext>
                </a:extLst>
              </a:tr>
              <a:tr h="188515">
                <a:tc>
                  <a:txBody>
                    <a:bodyPr/>
                    <a:lstStyle/>
                    <a:p>
                      <a:pPr algn="ctr" fontAlgn="base"/>
                      <a:r>
                        <a:rPr lang="en-US" sz="900">
                          <a:effectLst/>
                        </a:rPr>
                        <a:t>Init. beam lifetime due to burn off [h]</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45</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15.4</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19.1</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4.75</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788108767"/>
                  </a:ext>
                </a:extLst>
              </a:tr>
              <a:tr h="109723">
                <a:tc>
                  <a:txBody>
                    <a:bodyPr/>
                    <a:lstStyle/>
                    <a:p>
                      <a:pPr algn="ctr" fontAlgn="base"/>
                      <a:r>
                        <a:rPr lang="en-US" sz="900" b="1">
                          <a:effectLst/>
                        </a:rPr>
                        <a:t>Beam parameters</a:t>
                      </a:r>
                      <a:endParaRPr lang="en-US" sz="900">
                        <a:effectLst/>
                      </a:endParaRP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735439099"/>
                  </a:ext>
                </a:extLst>
              </a:tr>
              <a:tr h="329169">
                <a:tc>
                  <a:txBody>
                    <a:bodyPr/>
                    <a:lstStyle/>
                    <a:p>
                      <a:pPr algn="ctr" fontAlgn="base"/>
                      <a:r>
                        <a:rPr lang="en-US" sz="900" dirty="0">
                          <a:effectLst/>
                        </a:rPr>
                        <a:t>Number of bunches n at</a:t>
                      </a:r>
                      <a:br>
                        <a:rPr lang="en-US" sz="900" dirty="0">
                          <a:effectLst/>
                        </a:rPr>
                      </a:br>
                      <a:r>
                        <a:rPr lang="en-US" sz="900" dirty="0">
                          <a:effectLst/>
                        </a:rPr>
                        <a:t>- 25 ns</a:t>
                      </a:r>
                      <a:br>
                        <a:rPr lang="en-US" sz="900" dirty="0">
                          <a:effectLst/>
                        </a:rPr>
                      </a:br>
                      <a:r>
                        <a:rPr lang="en-US" sz="900" dirty="0">
                          <a:effectLst/>
                        </a:rPr>
                        <a:t>- 5 ns</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gridSpan="2">
                  <a:txBody>
                    <a:bodyPr/>
                    <a:lstStyle/>
                    <a:p>
                      <a:pPr algn="ctr" fontAlgn="base"/>
                      <a:r>
                        <a:rPr lang="en-US" sz="900" dirty="0">
                          <a:effectLst/>
                        </a:rPr>
                        <a:t> </a:t>
                      </a:r>
                      <a:br>
                        <a:rPr lang="en-US" sz="900" dirty="0">
                          <a:effectLst/>
                        </a:rPr>
                      </a:br>
                      <a:r>
                        <a:rPr lang="en-US" sz="900" dirty="0">
                          <a:effectLst/>
                        </a:rPr>
                        <a:t>2808</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tc gridSpan="2">
                  <a:txBody>
                    <a:bodyPr/>
                    <a:lstStyle/>
                    <a:p>
                      <a:pPr algn="ctr" fontAlgn="base"/>
                      <a:r>
                        <a:rPr lang="en-US" sz="900" dirty="0">
                          <a:effectLst/>
                        </a:rPr>
                        <a:t> </a:t>
                      </a:r>
                      <a:br>
                        <a:rPr lang="en-US" sz="900" dirty="0">
                          <a:effectLst/>
                        </a:rPr>
                      </a:br>
                      <a:r>
                        <a:rPr lang="en-US" sz="900" dirty="0">
                          <a:effectLst/>
                        </a:rPr>
                        <a:t>10600</a:t>
                      </a:r>
                      <a:br>
                        <a:rPr lang="en-US" sz="900" dirty="0">
                          <a:effectLst/>
                        </a:rPr>
                      </a:br>
                      <a:r>
                        <a:rPr lang="en-US" sz="900" dirty="0">
                          <a:effectLst/>
                        </a:rPr>
                        <a:t>53000</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3479105362"/>
                  </a:ext>
                </a:extLst>
              </a:tr>
              <a:tr h="329169">
                <a:tc>
                  <a:txBody>
                    <a:bodyPr/>
                    <a:lstStyle/>
                    <a:p>
                      <a:pPr algn="ctr" fontAlgn="base"/>
                      <a:r>
                        <a:rPr lang="en-US" sz="900" dirty="0">
                          <a:effectLst/>
                        </a:rPr>
                        <a:t>Bunch population </a:t>
                      </a:r>
                      <a:r>
                        <a:rPr lang="en-US" sz="900" i="1" dirty="0">
                          <a:effectLst/>
                        </a:rPr>
                        <a:t>N</a:t>
                      </a:r>
                      <a:r>
                        <a:rPr lang="en-US" sz="900" dirty="0">
                          <a:effectLst/>
                        </a:rPr>
                        <a:t> [10</a:t>
                      </a:r>
                      <a:r>
                        <a:rPr lang="en-US" sz="900" baseline="30000" dirty="0">
                          <a:effectLst/>
                          <a:latin typeface="PT Sans Caption" panose="020B0603020203020204" pitchFamily="34" charset="77"/>
                        </a:rPr>
                        <a:t>11</a:t>
                      </a:r>
                      <a:r>
                        <a:rPr lang="en-US" sz="900" dirty="0">
                          <a:effectLst/>
                        </a:rPr>
                        <a:t>]</a:t>
                      </a:r>
                      <a:br>
                        <a:rPr lang="en-US" sz="900" dirty="0">
                          <a:effectLst/>
                        </a:rPr>
                      </a:br>
                      <a:r>
                        <a:rPr lang="en-US" sz="900" dirty="0">
                          <a:effectLst/>
                        </a:rPr>
                        <a:t>- 25 ns</a:t>
                      </a:r>
                      <a:br>
                        <a:rPr lang="en-US" sz="900" dirty="0">
                          <a:effectLst/>
                        </a:rPr>
                      </a:br>
                      <a:r>
                        <a:rPr lang="en-US" sz="900" dirty="0">
                          <a:effectLst/>
                        </a:rPr>
                        <a:t>-5 ns</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br>
                        <a:rPr lang="en-US" sz="900">
                          <a:effectLst/>
                        </a:rPr>
                      </a:br>
                      <a:r>
                        <a:rPr lang="en-US" sz="900">
                          <a:effectLst/>
                        </a:rPr>
                        <a:t>1.15</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br>
                        <a:rPr lang="en-US" sz="900" dirty="0">
                          <a:effectLst/>
                        </a:rPr>
                      </a:br>
                      <a:r>
                        <a:rPr lang="en-US" sz="900" dirty="0">
                          <a:effectLst/>
                        </a:rPr>
                        <a:t>2.2</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gridSpan="2">
                  <a:txBody>
                    <a:bodyPr/>
                    <a:lstStyle/>
                    <a:p>
                      <a:pPr algn="ctr" fontAlgn="base"/>
                      <a:r>
                        <a:rPr lang="en-US" sz="900" dirty="0">
                          <a:effectLst/>
                        </a:rPr>
                        <a:t> </a:t>
                      </a:r>
                      <a:br>
                        <a:rPr lang="en-US" sz="900" dirty="0">
                          <a:effectLst/>
                        </a:rPr>
                      </a:br>
                      <a:r>
                        <a:rPr lang="en-US" sz="900" dirty="0">
                          <a:effectLst/>
                        </a:rPr>
                        <a:t>1 </a:t>
                      </a:r>
                      <a:br>
                        <a:rPr lang="en-US" sz="900" dirty="0">
                          <a:effectLst/>
                        </a:rPr>
                      </a:br>
                      <a:r>
                        <a:rPr lang="en-US" sz="900" dirty="0">
                          <a:effectLst/>
                        </a:rPr>
                        <a:t>0.2</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3623302440"/>
                  </a:ext>
                </a:extLst>
              </a:tr>
              <a:tr h="438893">
                <a:tc>
                  <a:txBody>
                    <a:bodyPr/>
                    <a:lstStyle/>
                    <a:p>
                      <a:pPr algn="ctr" fontAlgn="base"/>
                      <a:r>
                        <a:rPr lang="en-US" sz="900" dirty="0">
                          <a:effectLst/>
                        </a:rPr>
                        <a:t>Nominal transverse normalized emittance [µm]</a:t>
                      </a:r>
                      <a:br>
                        <a:rPr lang="en-US" sz="900" dirty="0">
                          <a:effectLst/>
                        </a:rPr>
                      </a:br>
                      <a:r>
                        <a:rPr lang="en-US" sz="900" dirty="0">
                          <a:effectLst/>
                        </a:rPr>
                        <a:t>- 25 ns</a:t>
                      </a:r>
                      <a:br>
                        <a:rPr lang="en-US" sz="900" dirty="0">
                          <a:effectLst/>
                        </a:rPr>
                      </a:br>
                      <a:r>
                        <a:rPr lang="en-US" sz="900" dirty="0">
                          <a:effectLst/>
                        </a:rPr>
                        <a:t>- 5 ns</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br>
                        <a:rPr lang="en-US" sz="900">
                          <a:effectLst/>
                        </a:rPr>
                      </a:br>
                      <a:r>
                        <a:rPr lang="en-US" sz="900">
                          <a:effectLst/>
                        </a:rPr>
                        <a:t>3.75</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br>
                        <a:rPr lang="en-US" sz="900" dirty="0">
                          <a:effectLst/>
                        </a:rPr>
                      </a:br>
                      <a:r>
                        <a:rPr lang="en-US" sz="900" dirty="0">
                          <a:effectLst/>
                        </a:rPr>
                        <a:t>2.5</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br>
                        <a:rPr lang="en-US" sz="900">
                          <a:effectLst/>
                        </a:rPr>
                      </a:br>
                      <a:r>
                        <a:rPr lang="en-US" sz="900">
                          <a:effectLst/>
                        </a:rPr>
                        <a:t>2.2</a:t>
                      </a:r>
                      <a:br>
                        <a:rPr lang="en-US" sz="900">
                          <a:effectLst/>
                        </a:rPr>
                      </a:br>
                      <a:r>
                        <a:rPr lang="en-US" sz="900">
                          <a:effectLst/>
                        </a:rPr>
                        <a:t>0.44</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br>
                        <a:rPr lang="en-US" sz="900" dirty="0">
                          <a:effectLst/>
                        </a:rPr>
                      </a:br>
                      <a:r>
                        <a:rPr lang="en-US" sz="900" dirty="0">
                          <a:effectLst/>
                        </a:rPr>
                        <a:t>2.2</a:t>
                      </a:r>
                      <a:br>
                        <a:rPr lang="en-US" sz="900" dirty="0">
                          <a:effectLst/>
                        </a:rPr>
                      </a:br>
                      <a:r>
                        <a:rPr lang="en-US" sz="900" dirty="0">
                          <a:effectLst/>
                        </a:rPr>
                        <a:t>0.44</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457853094"/>
                  </a:ext>
                </a:extLst>
              </a:tr>
              <a:tr h="219446">
                <a:tc>
                  <a:txBody>
                    <a:bodyPr/>
                    <a:lstStyle/>
                    <a:p>
                      <a:pPr algn="ctr" fontAlgn="base"/>
                      <a:r>
                        <a:rPr lang="en-US" sz="900" dirty="0">
                          <a:effectLst/>
                        </a:rPr>
                        <a:t>Number of IPs contributing to </a:t>
                      </a:r>
                      <a:r>
                        <a:rPr lang="el-GR" sz="900" dirty="0">
                          <a:effectLst/>
                        </a:rPr>
                        <a:t>Δ</a:t>
                      </a:r>
                      <a:r>
                        <a:rPr lang="en-US" sz="900" dirty="0">
                          <a:effectLst/>
                        </a:rPr>
                        <a:t>Q</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3</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2</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2</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2</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63676676"/>
                  </a:ext>
                </a:extLst>
              </a:tr>
              <a:tr h="132267">
                <a:tc>
                  <a:txBody>
                    <a:bodyPr/>
                    <a:lstStyle/>
                    <a:p>
                      <a:pPr algn="ctr" fontAlgn="base"/>
                      <a:r>
                        <a:rPr lang="en-US" sz="900">
                          <a:effectLst/>
                        </a:rPr>
                        <a:t>Maximum total b-b tune shift </a:t>
                      </a:r>
                      <a:r>
                        <a:rPr lang="el-GR" sz="900">
                          <a:effectLst/>
                        </a:rPr>
                        <a:t>Δ</a:t>
                      </a:r>
                      <a:r>
                        <a:rPr lang="en-US" sz="900">
                          <a:effectLst/>
                        </a:rPr>
                        <a:t>Q</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0.01</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0.015</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0.01</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0.03</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925835885"/>
                  </a:ext>
                </a:extLst>
              </a:tr>
              <a:tr h="132267">
                <a:tc>
                  <a:txBody>
                    <a:bodyPr/>
                    <a:lstStyle/>
                    <a:p>
                      <a:pPr algn="ctr" fontAlgn="base"/>
                      <a:r>
                        <a:rPr lang="en-US" sz="900">
                          <a:effectLst/>
                        </a:rPr>
                        <a:t>Beam current [A]</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0.584</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1.12</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gridSpan="2">
                  <a:txBody>
                    <a:bodyPr/>
                    <a:lstStyle/>
                    <a:p>
                      <a:pPr algn="ctr" fontAlgn="base"/>
                      <a:r>
                        <a:rPr lang="en-US" sz="900">
                          <a:effectLst/>
                        </a:rPr>
                        <a:t>0.5</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3446878525"/>
                  </a:ext>
                </a:extLst>
              </a:tr>
              <a:tr h="132267">
                <a:tc>
                  <a:txBody>
                    <a:bodyPr/>
                    <a:lstStyle/>
                    <a:p>
                      <a:pPr algn="ctr" fontAlgn="base"/>
                      <a:r>
                        <a:rPr lang="en-US" sz="900">
                          <a:effectLst/>
                        </a:rPr>
                        <a:t>RMS bunch length [cm]</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gridSpan="2">
                  <a:txBody>
                    <a:bodyPr/>
                    <a:lstStyle/>
                    <a:p>
                      <a:pPr algn="ctr" fontAlgn="base"/>
                      <a:r>
                        <a:rPr lang="en-US" sz="900">
                          <a:effectLst/>
                        </a:rPr>
                        <a:t>7.55</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tc gridSpan="2">
                  <a:txBody>
                    <a:bodyPr/>
                    <a:lstStyle/>
                    <a:p>
                      <a:pPr algn="ctr" fontAlgn="base"/>
                      <a:r>
                        <a:rPr lang="en-US" sz="900">
                          <a:effectLst/>
                        </a:rPr>
                        <a:t>8</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2466880394"/>
                  </a:ext>
                </a:extLst>
              </a:tr>
              <a:tr h="219446">
                <a:tc>
                  <a:txBody>
                    <a:bodyPr/>
                    <a:lstStyle/>
                    <a:p>
                      <a:pPr algn="ctr" fontAlgn="base"/>
                      <a:r>
                        <a:rPr lang="en-US" sz="900">
                          <a:effectLst/>
                        </a:rPr>
                        <a:t>IP beta function [m]</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0.55</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0.15 (min)</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1.1</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0.3</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43677516"/>
                  </a:ext>
                </a:extLst>
              </a:tr>
              <a:tr h="329169">
                <a:tc>
                  <a:txBody>
                    <a:bodyPr/>
                    <a:lstStyle/>
                    <a:p>
                      <a:pPr algn="ctr" fontAlgn="base"/>
                      <a:r>
                        <a:rPr lang="en-US" sz="900" dirty="0">
                          <a:effectLst/>
                        </a:rPr>
                        <a:t>RMS IP spot size [µm]</a:t>
                      </a:r>
                      <a:br>
                        <a:rPr lang="en-US" sz="900" dirty="0">
                          <a:effectLst/>
                        </a:rPr>
                      </a:br>
                      <a:r>
                        <a:rPr lang="en-US" sz="900" dirty="0">
                          <a:effectLst/>
                        </a:rPr>
                        <a:t>-25 ns</a:t>
                      </a:r>
                      <a:br>
                        <a:rPr lang="en-US" sz="900" dirty="0">
                          <a:effectLst/>
                        </a:rPr>
                      </a:br>
                      <a:r>
                        <a:rPr lang="en-US" sz="900" dirty="0">
                          <a:effectLst/>
                        </a:rPr>
                        <a:t>-5 ns</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br>
                        <a:rPr lang="en-US" sz="900">
                          <a:effectLst/>
                        </a:rPr>
                      </a:br>
                      <a:r>
                        <a:rPr lang="en-US" sz="900">
                          <a:effectLst/>
                        </a:rPr>
                        <a:t>16.7</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br>
                        <a:rPr lang="en-US" sz="900">
                          <a:effectLst/>
                        </a:rPr>
                      </a:br>
                      <a:r>
                        <a:rPr lang="en-US" sz="900">
                          <a:effectLst/>
                        </a:rPr>
                        <a:t>7.1 (min)</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br>
                        <a:rPr lang="en-US" sz="900" dirty="0">
                          <a:effectLst/>
                        </a:rPr>
                      </a:br>
                      <a:r>
                        <a:rPr lang="en-US" sz="900" dirty="0">
                          <a:effectLst/>
                        </a:rPr>
                        <a:t>6.8</a:t>
                      </a:r>
                      <a:br>
                        <a:rPr lang="en-US" sz="900" dirty="0">
                          <a:effectLst/>
                        </a:rPr>
                      </a:br>
                      <a:r>
                        <a:rPr lang="en-US" sz="900" dirty="0">
                          <a:effectLst/>
                        </a:rPr>
                        <a:t>3</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br>
                        <a:rPr lang="en-US" sz="900" dirty="0">
                          <a:effectLst/>
                        </a:rPr>
                      </a:br>
                      <a:r>
                        <a:rPr lang="en-US" sz="900" dirty="0">
                          <a:effectLst/>
                        </a:rPr>
                        <a:t>3.5</a:t>
                      </a:r>
                      <a:br>
                        <a:rPr lang="en-US" sz="900" dirty="0">
                          <a:effectLst/>
                        </a:rPr>
                      </a:br>
                      <a:r>
                        <a:rPr lang="en-US" sz="900" dirty="0">
                          <a:effectLst/>
                        </a:rPr>
                        <a:t>1.6</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978914639"/>
                  </a:ext>
                </a:extLst>
              </a:tr>
              <a:tr h="329169">
                <a:tc>
                  <a:txBody>
                    <a:bodyPr/>
                    <a:lstStyle/>
                    <a:p>
                      <a:pPr algn="ctr" fontAlgn="base"/>
                      <a:r>
                        <a:rPr lang="en-US" sz="900" dirty="0">
                          <a:effectLst/>
                        </a:rPr>
                        <a:t>Full crossing angle [µrad]</a:t>
                      </a:r>
                      <a:br>
                        <a:rPr lang="en-US" sz="900" dirty="0">
                          <a:effectLst/>
                        </a:rPr>
                      </a:br>
                      <a:r>
                        <a:rPr lang="en-US" sz="900" dirty="0">
                          <a:effectLst/>
                        </a:rPr>
                        <a:t>-25 ns</a:t>
                      </a:r>
                      <a:br>
                        <a:rPr lang="en-US" sz="900" dirty="0">
                          <a:effectLst/>
                        </a:rPr>
                      </a:br>
                      <a:r>
                        <a:rPr lang="en-US" sz="900" dirty="0">
                          <a:effectLst/>
                        </a:rPr>
                        <a:t>-5 ns</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br>
                        <a:rPr lang="en-US" sz="900">
                          <a:effectLst/>
                        </a:rPr>
                      </a:br>
                      <a:r>
                        <a:rPr lang="en-US" sz="900">
                          <a:effectLst/>
                        </a:rPr>
                        <a:t>285</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br>
                        <a:rPr lang="en-US" sz="900">
                          <a:effectLst/>
                        </a:rPr>
                      </a:br>
                      <a:r>
                        <a:rPr lang="en-US" sz="900">
                          <a:effectLst/>
                        </a:rPr>
                        <a:t>590</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br>
                        <a:rPr lang="en-US" sz="900">
                          <a:effectLst/>
                        </a:rPr>
                      </a:br>
                      <a:r>
                        <a:rPr lang="en-US" sz="900">
                          <a:effectLst/>
                        </a:rPr>
                        <a:t>91</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br>
                        <a:rPr lang="en-US" sz="900" dirty="0">
                          <a:effectLst/>
                        </a:rPr>
                      </a:br>
                      <a:r>
                        <a:rPr lang="en-US" sz="900" dirty="0">
                          <a:effectLst/>
                        </a:rPr>
                        <a:t>175**</a:t>
                      </a:r>
                      <a:br>
                        <a:rPr lang="en-US" sz="900" dirty="0">
                          <a:effectLst/>
                        </a:rPr>
                      </a:br>
                      <a:r>
                        <a:rPr lang="en-US" sz="900" dirty="0">
                          <a:effectLst/>
                        </a:rPr>
                        <a:t>175**</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757557287"/>
                  </a:ext>
                </a:extLst>
              </a:tr>
              <a:tr h="181360">
                <a:tc>
                  <a:txBody>
                    <a:bodyPr/>
                    <a:lstStyle/>
                    <a:p>
                      <a:pPr algn="ctr" fontAlgn="base"/>
                      <a:r>
                        <a:rPr lang="en-US" sz="900" b="1" dirty="0">
                          <a:effectLst/>
                        </a:rPr>
                        <a:t>Other beam and machine parameters</a:t>
                      </a:r>
                      <a:endParaRPr lang="en-US" sz="900" dirty="0">
                        <a:effectLst/>
                      </a:endParaRP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 </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dirty="0">
                          <a:effectLst/>
                        </a:rPr>
                        <a:t> </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245125575"/>
                  </a:ext>
                </a:extLst>
              </a:tr>
              <a:tr h="135841">
                <a:tc>
                  <a:txBody>
                    <a:bodyPr/>
                    <a:lstStyle/>
                    <a:p>
                      <a:pPr algn="ctr" fontAlgn="base"/>
                      <a:r>
                        <a:rPr lang="en-US" sz="900" dirty="0">
                          <a:effectLst/>
                        </a:rPr>
                        <a:t>Stored energy per beam [GJ]</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0.392</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0.694</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gridSpan="2">
                  <a:txBody>
                    <a:bodyPr/>
                    <a:lstStyle/>
                    <a:p>
                      <a:pPr algn="ctr" fontAlgn="base"/>
                      <a:r>
                        <a:rPr lang="en-US" sz="900" dirty="0">
                          <a:effectLst/>
                        </a:rPr>
                        <a:t>8.4</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2890813291"/>
                  </a:ext>
                </a:extLst>
              </a:tr>
              <a:tr h="132958">
                <a:tc>
                  <a:txBody>
                    <a:bodyPr/>
                    <a:lstStyle/>
                    <a:p>
                      <a:pPr algn="ctr" fontAlgn="base"/>
                      <a:r>
                        <a:rPr lang="en-US" sz="900">
                          <a:effectLst/>
                        </a:rPr>
                        <a:t>SR power per ring [MW]</a:t>
                      </a:r>
                    </a:p>
                  </a:txBody>
                  <a:tcPr marL="0" marR="0" marT="0" marB="0" anchor="ctr">
                    <a:lnL w="12700" cap="flat" cmpd="sng" algn="ctr">
                      <a:solidFill>
                        <a:schemeClr val="tx1"/>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0.0036</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a:txBody>
                    <a:bodyPr/>
                    <a:lstStyle/>
                    <a:p>
                      <a:pPr algn="ctr" fontAlgn="base"/>
                      <a:r>
                        <a:rPr lang="en-US" sz="900">
                          <a:effectLst/>
                        </a:rPr>
                        <a:t>0.0073</a:t>
                      </a:r>
                    </a:p>
                  </a:txBody>
                  <a:tcPr marL="0" marR="0" marT="0" marB="0" anchor="ctr">
                    <a:lnL>
                      <a:noFill/>
                    </a:lnL>
                    <a:lnR>
                      <a:noFill/>
                    </a:lnR>
                    <a:lnT>
                      <a:noFill/>
                    </a:lnT>
                    <a:lnB>
                      <a:noFill/>
                    </a:lnB>
                    <a:lnTlToBr w="12700" cmpd="sng">
                      <a:noFill/>
                      <a:prstDash val="solid"/>
                    </a:lnTlToBr>
                    <a:lnBlToTr w="12700" cmpd="sng">
                      <a:noFill/>
                      <a:prstDash val="solid"/>
                    </a:lnBlToTr>
                    <a:solidFill>
                      <a:schemeClr val="bg2"/>
                    </a:solidFill>
                  </a:tcPr>
                </a:tc>
                <a:tc gridSpan="2">
                  <a:txBody>
                    <a:bodyPr/>
                    <a:lstStyle/>
                    <a:p>
                      <a:pPr algn="ctr" fontAlgn="base"/>
                      <a:r>
                        <a:rPr lang="en-US" sz="900" dirty="0">
                          <a:effectLst/>
                        </a:rPr>
                        <a:t>2.4</a:t>
                      </a:r>
                    </a:p>
                  </a:txBody>
                  <a:tcPr marL="0" marR="0" marT="0" marB="0" anchor="ctr">
                    <a:lnL>
                      <a:noFill/>
                    </a:lnL>
                    <a:lnR w="12700" cap="flat" cmpd="sng" algn="ctr">
                      <a:solidFill>
                        <a:schemeClr val="tx1"/>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2"/>
                    </a:solidFill>
                  </a:tcPr>
                </a:tc>
                <a:tc hMerge="1">
                  <a:txBody>
                    <a:bodyPr/>
                    <a:lstStyle/>
                    <a:p>
                      <a:endParaRPr lang="en-US"/>
                    </a:p>
                  </a:txBody>
                  <a:tcPr/>
                </a:tc>
                <a:extLst>
                  <a:ext uri="{0D108BD9-81ED-4DB2-BD59-A6C34878D82A}">
                    <a16:rowId xmlns:a16="http://schemas.microsoft.com/office/drawing/2014/main" val="1795620343"/>
                  </a:ext>
                </a:extLst>
              </a:tr>
              <a:tr h="0">
                <a:tc>
                  <a:txBody>
                    <a:bodyPr/>
                    <a:lstStyle/>
                    <a:p>
                      <a:pPr algn="ctr" fontAlgn="base"/>
                      <a:endParaRPr lang="en-US" sz="600" dirty="0">
                        <a:effectLst/>
                      </a:endParaRPr>
                    </a:p>
                  </a:txBody>
                  <a:tcPr marL="0" marR="0" marT="0"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endParaRPr lang="en-US" sz="600"/>
                    </a:p>
                  </a:txBody>
                  <a:tcPr marL="28599" marR="28599" marT="14300" marB="14300">
                    <a:lnL>
                      <a:noFill/>
                    </a:lnL>
                    <a:lnR w="12700" cmpd="sng">
                      <a:noFill/>
                      <a:prstDash val="soli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endParaRPr lang="en-US" sz="600"/>
                    </a:p>
                  </a:txBody>
                  <a:tcPr marL="28599" marR="28599" marT="14300" marB="14300">
                    <a:lnL w="12700" cmpd="sng">
                      <a:noFill/>
                      <a:prstDash val="solid"/>
                    </a:lnL>
                    <a:lnR w="12700" cmpd="sng">
                      <a:noFill/>
                      <a:prstDash val="soli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endParaRPr lang="en-US" sz="600"/>
                    </a:p>
                  </a:txBody>
                  <a:tcPr marL="28599" marR="28599" marT="14300" marB="14300">
                    <a:lnL w="12700" cmpd="sng">
                      <a:noFill/>
                      <a:prstDash val="solid"/>
                    </a:lnL>
                    <a:lnR w="12700" cmpd="sng">
                      <a:noFill/>
                      <a:prstDash val="soli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endParaRPr lang="en-US" sz="600" dirty="0"/>
                    </a:p>
                  </a:txBody>
                  <a:tcPr marL="28599" marR="28599" marT="14300" marB="14300">
                    <a:lnL w="12700" cmpd="sng">
                      <a:noFill/>
                      <a:prstDash val="soli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2782216712"/>
                  </a:ext>
                </a:extLst>
              </a:tr>
            </a:tbl>
          </a:graphicData>
        </a:graphic>
      </p:graphicFrame>
      <p:sp>
        <p:nvSpPr>
          <p:cNvPr id="10" name="Oval 9">
            <a:extLst>
              <a:ext uri="{FF2B5EF4-FFF2-40B4-BE49-F238E27FC236}">
                <a16:creationId xmlns:a16="http://schemas.microsoft.com/office/drawing/2014/main" id="{FB0B86E1-4FE0-D841-AE49-03FDA1900ED1}"/>
              </a:ext>
            </a:extLst>
          </p:cNvPr>
          <p:cNvSpPr/>
          <p:nvPr/>
        </p:nvSpPr>
        <p:spPr>
          <a:xfrm>
            <a:off x="11229975" y="801384"/>
            <a:ext cx="314325" cy="170166"/>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1" name="Oval 10">
            <a:extLst>
              <a:ext uri="{FF2B5EF4-FFF2-40B4-BE49-F238E27FC236}">
                <a16:creationId xmlns:a16="http://schemas.microsoft.com/office/drawing/2014/main" id="{8480F233-1F30-B645-9939-410ACCA9BC73}"/>
              </a:ext>
            </a:extLst>
          </p:cNvPr>
          <p:cNvSpPr/>
          <p:nvPr/>
        </p:nvSpPr>
        <p:spPr>
          <a:xfrm>
            <a:off x="11210925" y="6367462"/>
            <a:ext cx="314325" cy="228600"/>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12" name="Picture 11">
            <a:extLst>
              <a:ext uri="{FF2B5EF4-FFF2-40B4-BE49-F238E27FC236}">
                <a16:creationId xmlns:a16="http://schemas.microsoft.com/office/drawing/2014/main" id="{64C27C4D-9F5C-E946-BFF0-C394D106078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157410" y="4309272"/>
            <a:ext cx="4295775" cy="2505869"/>
          </a:xfrm>
          <a:prstGeom prst="rect">
            <a:avLst/>
          </a:prstGeom>
        </p:spPr>
      </p:pic>
      <p:sp>
        <p:nvSpPr>
          <p:cNvPr id="13" name="TextBox 12">
            <a:extLst>
              <a:ext uri="{FF2B5EF4-FFF2-40B4-BE49-F238E27FC236}">
                <a16:creationId xmlns:a16="http://schemas.microsoft.com/office/drawing/2014/main" id="{4EC27930-77C6-614A-8046-EB1B6CAB3B3C}"/>
              </a:ext>
            </a:extLst>
          </p:cNvPr>
          <p:cNvSpPr txBox="1"/>
          <p:nvPr/>
        </p:nvSpPr>
        <p:spPr>
          <a:xfrm>
            <a:off x="4529137" y="6488668"/>
            <a:ext cx="1873270" cy="369332"/>
          </a:xfrm>
          <a:prstGeom prst="rect">
            <a:avLst/>
          </a:prstGeom>
          <a:solidFill>
            <a:schemeClr val="bg2">
              <a:lumMod val="9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US MDP - FNAL</a:t>
            </a:r>
          </a:p>
        </p:txBody>
      </p:sp>
    </p:spTree>
    <p:extLst>
      <p:ext uri="{BB962C8B-B14F-4D97-AF65-F5344CB8AC3E}">
        <p14:creationId xmlns:p14="http://schemas.microsoft.com/office/powerpoint/2010/main" val="2429161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F8623-4920-5FA3-9C3F-4D9F16917D89}"/>
              </a:ext>
            </a:extLst>
          </p:cNvPr>
          <p:cNvSpPr>
            <a:spLocks noGrp="1"/>
          </p:cNvSpPr>
          <p:nvPr>
            <p:ph type="title"/>
          </p:nvPr>
        </p:nvSpPr>
        <p:spPr/>
        <p:txBody>
          <a:bodyPr/>
          <a:lstStyle/>
          <a:p>
            <a:r>
              <a:rPr lang="en-US" dirty="0"/>
              <a:t>Some Introductory Comments</a:t>
            </a:r>
          </a:p>
        </p:txBody>
      </p:sp>
      <p:sp>
        <p:nvSpPr>
          <p:cNvPr id="3" name="Content Placeholder 2">
            <a:extLst>
              <a:ext uri="{FF2B5EF4-FFF2-40B4-BE49-F238E27FC236}">
                <a16:creationId xmlns:a16="http://schemas.microsoft.com/office/drawing/2014/main" id="{E7F1E86A-D19A-8DB5-DF0B-2884BA2B7F0A}"/>
              </a:ext>
            </a:extLst>
          </p:cNvPr>
          <p:cNvSpPr>
            <a:spLocks noGrp="1"/>
          </p:cNvSpPr>
          <p:nvPr>
            <p:ph idx="1"/>
          </p:nvPr>
        </p:nvSpPr>
        <p:spPr>
          <a:xfrm>
            <a:off x="571499" y="1825625"/>
            <a:ext cx="11490361" cy="4207185"/>
          </a:xfrm>
        </p:spPr>
        <p:txBody>
          <a:bodyPr>
            <a:normAutofit lnSpcReduction="10000"/>
          </a:bodyPr>
          <a:lstStyle/>
          <a:p>
            <a:pPr marL="457200" indent="-457200">
              <a:buFont typeface="Arial" panose="020B0604020202020204" pitchFamily="34" charset="0"/>
              <a:buChar char="•"/>
            </a:pPr>
            <a:r>
              <a:rPr lang="en-US" dirty="0"/>
              <a:t>High Energy Physics completed its community planning process, “Snowmass 2021” last year (a 1-year delay due to the pandemic)</a:t>
            </a:r>
          </a:p>
          <a:p>
            <a:pPr marL="457200" indent="-457200">
              <a:buFont typeface="Arial" panose="020B0604020202020204" pitchFamily="34" charset="0"/>
              <a:buChar char="•"/>
            </a:pPr>
            <a:r>
              <a:rPr lang="en-US" dirty="0"/>
              <a:t>The </a:t>
            </a:r>
            <a:r>
              <a:rPr lang="en-US" i="1" dirty="0"/>
              <a:t>Particle Physics Project Prioritization Panel</a:t>
            </a:r>
            <a:r>
              <a:rPr lang="en-US" dirty="0"/>
              <a:t> is just wrapping up</a:t>
            </a:r>
          </a:p>
          <a:p>
            <a:pPr marL="914400" lvl="1" indent="-457200"/>
            <a:r>
              <a:rPr lang="en-US" dirty="0"/>
              <a:t>The 2023 P5 report will be released at the next High Energy Physics Advisory Panel Meeting on December 7-8 </a:t>
            </a:r>
            <a:r>
              <a:rPr lang="en-US" dirty="0">
                <a:hlinkClick r:id="rId2"/>
              </a:rPr>
              <a:t>https://science.osti.gov/hep/hepap/Meetings</a:t>
            </a:r>
            <a:endParaRPr lang="en-US" dirty="0"/>
          </a:p>
          <a:p>
            <a:pPr marL="914400" lvl="1" indent="-457200"/>
            <a:r>
              <a:rPr lang="en-US" dirty="0"/>
              <a:t>Town halls (in-person and virtual) for discussion will follow</a:t>
            </a:r>
          </a:p>
          <a:p>
            <a:pPr marL="1371600" lvl="2" indent="-457200"/>
            <a:r>
              <a:rPr lang="en-US" dirty="0">
                <a:hlinkClick r:id="rId3"/>
              </a:rPr>
              <a:t>Fermilab-hosted Town Hall</a:t>
            </a:r>
            <a:r>
              <a:rPr lang="en-US" dirty="0"/>
              <a:t> on December 11</a:t>
            </a:r>
          </a:p>
          <a:p>
            <a:pPr marL="1371600" lvl="2" indent="-457200"/>
            <a:r>
              <a:rPr lang="en-US" dirty="0"/>
              <a:t>Others to be announced</a:t>
            </a:r>
          </a:p>
          <a:p>
            <a:pPr marL="914400" lvl="1" indent="-457200"/>
            <a:r>
              <a:rPr lang="en-US" i="1" dirty="0"/>
              <a:t>I’m afraid I can’t say anything about the contents of the P5 report…</a:t>
            </a:r>
            <a:r>
              <a:rPr lang="en-US" dirty="0"/>
              <a:t> </a:t>
            </a:r>
            <a:br>
              <a:rPr lang="en-US" dirty="0"/>
            </a:br>
            <a:r>
              <a:rPr lang="en-US" dirty="0"/>
              <a:t>and the opinions expressed in this talk are strictly my own!</a:t>
            </a:r>
          </a:p>
        </p:txBody>
      </p:sp>
      <p:sp>
        <p:nvSpPr>
          <p:cNvPr id="4" name="Slide Number Placeholder 3">
            <a:extLst>
              <a:ext uri="{FF2B5EF4-FFF2-40B4-BE49-F238E27FC236}">
                <a16:creationId xmlns:a16="http://schemas.microsoft.com/office/drawing/2014/main" id="{59102248-794C-82CC-63C2-8FDE14D51754}"/>
              </a:ext>
            </a:extLst>
          </p:cNvPr>
          <p:cNvSpPr>
            <a:spLocks noGrp="1"/>
          </p:cNvSpPr>
          <p:nvPr>
            <p:ph type="sldNum" sz="quarter" idx="4"/>
          </p:nvPr>
        </p:nvSpPr>
        <p:spPr/>
        <p:txBody>
          <a:bodyPr/>
          <a:lstStyle/>
          <a:p>
            <a:fld id="{933A556B-7C63-244D-9B7C-B0EA8042B330}" type="slidenum">
              <a:rPr lang="en-US" smtClean="0"/>
              <a:pPr/>
              <a:t>2</a:t>
            </a:fld>
            <a:endParaRPr lang="en-US" sz="1000" dirty="0"/>
          </a:p>
        </p:txBody>
      </p:sp>
    </p:spTree>
    <p:extLst>
      <p:ext uri="{BB962C8B-B14F-4D97-AF65-F5344CB8AC3E}">
        <p14:creationId xmlns:p14="http://schemas.microsoft.com/office/powerpoint/2010/main" val="1338553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854DD-539F-854F-8023-B1A8D6B7DF3B}"/>
              </a:ext>
            </a:extLst>
          </p:cNvPr>
          <p:cNvSpPr>
            <a:spLocks noGrp="1"/>
          </p:cNvSpPr>
          <p:nvPr>
            <p:ph type="title"/>
          </p:nvPr>
        </p:nvSpPr>
        <p:spPr/>
        <p:txBody>
          <a:bodyPr/>
          <a:lstStyle/>
          <a:p>
            <a:r>
              <a:rPr lang="en-US" dirty="0" err="1"/>
              <a:t>SppC</a:t>
            </a:r>
            <a:endParaRPr lang="en-US" dirty="0"/>
          </a:p>
        </p:txBody>
      </p:sp>
      <p:sp>
        <p:nvSpPr>
          <p:cNvPr id="4" name="Slide Number Placeholder 3">
            <a:extLst>
              <a:ext uri="{FF2B5EF4-FFF2-40B4-BE49-F238E27FC236}">
                <a16:creationId xmlns:a16="http://schemas.microsoft.com/office/drawing/2014/main" id="{86ED20EC-C9D9-D84D-962E-00C6D6AC546A}"/>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5" name="Picture 4">
            <a:extLst>
              <a:ext uri="{FF2B5EF4-FFF2-40B4-BE49-F238E27FC236}">
                <a16:creationId xmlns:a16="http://schemas.microsoft.com/office/drawing/2014/main" id="{28D49C2E-2DA1-C94D-9873-B7534C229410}"/>
              </a:ext>
            </a:extLst>
          </p:cNvPr>
          <p:cNvPicPr>
            <a:picLocks noChangeAspect="1"/>
          </p:cNvPicPr>
          <p:nvPr/>
        </p:nvPicPr>
        <p:blipFill>
          <a:blip r:embed="rId2"/>
          <a:stretch>
            <a:fillRect/>
          </a:stretch>
        </p:blipFill>
        <p:spPr>
          <a:xfrm>
            <a:off x="414248" y="992526"/>
            <a:ext cx="5924672" cy="5243887"/>
          </a:xfrm>
          <a:prstGeom prst="rect">
            <a:avLst/>
          </a:prstGeom>
        </p:spPr>
      </p:pic>
      <p:grpSp>
        <p:nvGrpSpPr>
          <p:cNvPr id="10" name="Group 9">
            <a:extLst>
              <a:ext uri="{FF2B5EF4-FFF2-40B4-BE49-F238E27FC236}">
                <a16:creationId xmlns:a16="http://schemas.microsoft.com/office/drawing/2014/main" id="{CAB4BAE1-3A3D-D74E-B8BE-BFE2662D24BB}"/>
              </a:ext>
            </a:extLst>
          </p:cNvPr>
          <p:cNvGrpSpPr/>
          <p:nvPr/>
        </p:nvGrpSpPr>
        <p:grpSpPr>
          <a:xfrm>
            <a:off x="7654246" y="224300"/>
            <a:ext cx="4535424" cy="6633700"/>
            <a:chOff x="7654246" y="224300"/>
            <a:chExt cx="4535424" cy="6633700"/>
          </a:xfrm>
        </p:grpSpPr>
        <p:pic>
          <p:nvPicPr>
            <p:cNvPr id="6" name="Picture 5">
              <a:extLst>
                <a:ext uri="{FF2B5EF4-FFF2-40B4-BE49-F238E27FC236}">
                  <a16:creationId xmlns:a16="http://schemas.microsoft.com/office/drawing/2014/main" id="{94F9EDE8-3F63-0A4D-9E97-A47EC28887FA}"/>
                </a:ext>
              </a:extLst>
            </p:cNvPr>
            <p:cNvPicPr>
              <a:picLocks noChangeAspect="1"/>
            </p:cNvPicPr>
            <p:nvPr/>
          </p:nvPicPr>
          <p:blipFill rotWithShape="1">
            <a:blip r:embed="rId3"/>
            <a:srcRect b="8497"/>
            <a:stretch/>
          </p:blipFill>
          <p:spPr>
            <a:xfrm>
              <a:off x="7654246" y="224300"/>
              <a:ext cx="4535424" cy="1003538"/>
            </a:xfrm>
            <a:prstGeom prst="rect">
              <a:avLst/>
            </a:prstGeom>
          </p:spPr>
        </p:pic>
        <p:pic>
          <p:nvPicPr>
            <p:cNvPr id="7" name="Picture 6">
              <a:extLst>
                <a:ext uri="{FF2B5EF4-FFF2-40B4-BE49-F238E27FC236}">
                  <a16:creationId xmlns:a16="http://schemas.microsoft.com/office/drawing/2014/main" id="{F7A68479-EA52-8E4B-A240-A7E88AE3A095}"/>
                </a:ext>
              </a:extLst>
            </p:cNvPr>
            <p:cNvPicPr>
              <a:picLocks noChangeAspect="1"/>
            </p:cNvPicPr>
            <p:nvPr/>
          </p:nvPicPr>
          <p:blipFill>
            <a:blip r:embed="rId4"/>
            <a:stretch>
              <a:fillRect/>
            </a:stretch>
          </p:blipFill>
          <p:spPr>
            <a:xfrm>
              <a:off x="7777537" y="1191379"/>
              <a:ext cx="4261421" cy="5666621"/>
            </a:xfrm>
            <a:prstGeom prst="rect">
              <a:avLst/>
            </a:prstGeom>
          </p:spPr>
        </p:pic>
      </p:grpSp>
      <p:sp>
        <p:nvSpPr>
          <p:cNvPr id="8" name="Oval 7">
            <a:extLst>
              <a:ext uri="{FF2B5EF4-FFF2-40B4-BE49-F238E27FC236}">
                <a16:creationId xmlns:a16="http://schemas.microsoft.com/office/drawing/2014/main" id="{80976CC9-CF5B-C043-AF13-29A76721FDF0}"/>
              </a:ext>
            </a:extLst>
          </p:cNvPr>
          <p:cNvSpPr/>
          <p:nvPr/>
        </p:nvSpPr>
        <p:spPr>
          <a:xfrm>
            <a:off x="10839557" y="845692"/>
            <a:ext cx="314325" cy="228600"/>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9" name="Oval 8">
            <a:extLst>
              <a:ext uri="{FF2B5EF4-FFF2-40B4-BE49-F238E27FC236}">
                <a16:creationId xmlns:a16="http://schemas.microsoft.com/office/drawing/2014/main" id="{1CA445F8-CB61-B445-B602-B6C8A8F625B1}"/>
              </a:ext>
            </a:extLst>
          </p:cNvPr>
          <p:cNvSpPr/>
          <p:nvPr/>
        </p:nvSpPr>
        <p:spPr>
          <a:xfrm>
            <a:off x="10819008" y="1184739"/>
            <a:ext cx="314325" cy="228600"/>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1" name="Oval 10">
            <a:extLst>
              <a:ext uri="{FF2B5EF4-FFF2-40B4-BE49-F238E27FC236}">
                <a16:creationId xmlns:a16="http://schemas.microsoft.com/office/drawing/2014/main" id="{81CE5473-225F-094C-AD37-EFC84B953022}"/>
              </a:ext>
            </a:extLst>
          </p:cNvPr>
          <p:cNvSpPr/>
          <p:nvPr/>
        </p:nvSpPr>
        <p:spPr>
          <a:xfrm>
            <a:off x="10848118" y="6063252"/>
            <a:ext cx="314325" cy="228600"/>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Tree>
    <p:extLst>
      <p:ext uri="{BB962C8B-B14F-4D97-AF65-F5344CB8AC3E}">
        <p14:creationId xmlns:p14="http://schemas.microsoft.com/office/powerpoint/2010/main" val="4011596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5A7079E-05CD-1E4D-A8C0-F330013BB9BB}"/>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5" name="Title 4">
            <a:extLst>
              <a:ext uri="{FF2B5EF4-FFF2-40B4-BE49-F238E27FC236}">
                <a16:creationId xmlns:a16="http://schemas.microsoft.com/office/drawing/2014/main" id="{710E2E24-D426-DE43-9F96-3549063E3F34}"/>
              </a:ext>
            </a:extLst>
          </p:cNvPr>
          <p:cNvSpPr>
            <a:spLocks noGrp="1"/>
          </p:cNvSpPr>
          <p:nvPr>
            <p:ph type="ctrTitle"/>
          </p:nvPr>
        </p:nvSpPr>
        <p:spPr/>
        <p:txBody>
          <a:bodyPr>
            <a:normAutofit fontScale="90000"/>
          </a:bodyPr>
          <a:lstStyle/>
          <a:p>
            <a:r>
              <a:rPr lang="en-US" dirty="0"/>
              <a:t>Impacts of Accelerator Science &amp; Technology Developments</a:t>
            </a:r>
          </a:p>
        </p:txBody>
      </p:sp>
      <p:sp>
        <p:nvSpPr>
          <p:cNvPr id="6" name="Text Placeholder 5">
            <a:extLst>
              <a:ext uri="{FF2B5EF4-FFF2-40B4-BE49-F238E27FC236}">
                <a16:creationId xmlns:a16="http://schemas.microsoft.com/office/drawing/2014/main" id="{628AA498-6344-F045-BCE9-833327E3F048}"/>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5174968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8EBD7-40ED-9445-9850-8EC58BF36C29}"/>
              </a:ext>
            </a:extLst>
          </p:cNvPr>
          <p:cNvSpPr>
            <a:spLocks noGrp="1"/>
          </p:cNvSpPr>
          <p:nvPr>
            <p:ph type="title"/>
          </p:nvPr>
        </p:nvSpPr>
        <p:spPr>
          <a:xfrm>
            <a:off x="496958" y="245858"/>
            <a:ext cx="11105321" cy="647244"/>
          </a:xfrm>
        </p:spPr>
        <p:txBody>
          <a:bodyPr>
            <a:normAutofit fontScale="90000"/>
          </a:bodyPr>
          <a:lstStyle/>
          <a:p>
            <a:r>
              <a:rPr lang="en-US" dirty="0"/>
              <a:t>Other LC Possibilities</a:t>
            </a:r>
          </a:p>
        </p:txBody>
      </p:sp>
      <p:sp>
        <p:nvSpPr>
          <p:cNvPr id="3" name="Content Placeholder 2">
            <a:extLst>
              <a:ext uri="{FF2B5EF4-FFF2-40B4-BE49-F238E27FC236}">
                <a16:creationId xmlns:a16="http://schemas.microsoft.com/office/drawing/2014/main" id="{6C98F977-BEC4-BF48-B6A7-D91CC0B7B12B}"/>
              </a:ext>
            </a:extLst>
          </p:cNvPr>
          <p:cNvSpPr>
            <a:spLocks noGrp="1"/>
          </p:cNvSpPr>
          <p:nvPr>
            <p:ph idx="1"/>
          </p:nvPr>
        </p:nvSpPr>
        <p:spPr>
          <a:xfrm>
            <a:off x="252164" y="924674"/>
            <a:ext cx="11105321" cy="5531501"/>
          </a:xfrm>
        </p:spPr>
        <p:txBody>
          <a:bodyPr>
            <a:normAutofit fontScale="92500" lnSpcReduction="20000"/>
          </a:bodyPr>
          <a:lstStyle/>
          <a:p>
            <a:pPr>
              <a:tabLst>
                <a:tab pos="1371600" algn="l"/>
              </a:tabLst>
            </a:pPr>
            <a:r>
              <a:rPr lang="en-US" dirty="0"/>
              <a:t>Advances in conventional cavity technologies</a:t>
            </a:r>
          </a:p>
          <a:p>
            <a:pPr>
              <a:tabLst>
                <a:tab pos="1371600" algn="l"/>
              </a:tabLst>
            </a:pPr>
            <a:endParaRPr lang="en-US" dirty="0"/>
          </a:p>
          <a:p>
            <a:pPr>
              <a:tabLst>
                <a:tab pos="1371600" algn="l"/>
              </a:tabLst>
            </a:pPr>
            <a:r>
              <a:rPr lang="en-US" dirty="0"/>
              <a:t>Wakefield Accelerators: </a:t>
            </a:r>
            <a:br>
              <a:rPr lang="en-US" dirty="0"/>
            </a:br>
            <a:r>
              <a:rPr lang="en-US" dirty="0"/>
              <a:t>	Potential for very high energies</a:t>
            </a:r>
            <a:br>
              <a:rPr lang="en-US" dirty="0"/>
            </a:br>
            <a:r>
              <a:rPr lang="en-US" dirty="0"/>
              <a:t>	Possibly could be used for LC afterburner</a:t>
            </a:r>
            <a:br>
              <a:rPr lang="en-US" dirty="0"/>
            </a:br>
            <a:r>
              <a:rPr lang="en-US" dirty="0"/>
              <a:t>	Significant R&amp;D remains</a:t>
            </a:r>
            <a:endParaRPr lang="en-US" dirty="0">
              <a:latin typeface="Symbol" charset="2"/>
              <a:cs typeface="Symbol" charset="2"/>
            </a:endParaRPr>
          </a:p>
          <a:p>
            <a:pPr marL="0">
              <a:buNone/>
              <a:tabLst>
                <a:tab pos="1371600" algn="l"/>
              </a:tabLst>
            </a:pPr>
            <a:endParaRPr lang="en-US" dirty="0">
              <a:latin typeface="Symbol" charset="2"/>
              <a:cs typeface="Symbol" charset="2"/>
            </a:endParaRPr>
          </a:p>
          <a:p>
            <a:pPr>
              <a:tabLst>
                <a:tab pos="1371600" algn="l"/>
              </a:tabLst>
            </a:pPr>
            <a:r>
              <a:rPr lang="en-US" dirty="0">
                <a:latin typeface="Symbol" charset="2"/>
                <a:cs typeface="Symbol" charset="2"/>
              </a:rPr>
              <a:t>g-g</a:t>
            </a:r>
            <a:r>
              <a:rPr lang="en-US" dirty="0">
                <a:cs typeface="Symbol" charset="2"/>
              </a:rPr>
              <a:t>: 	High power laser/FEL beams</a:t>
            </a:r>
            <a:br>
              <a:rPr lang="en-US" dirty="0">
                <a:cs typeface="Symbol" charset="2"/>
              </a:rPr>
            </a:br>
            <a:r>
              <a:rPr lang="en-US" dirty="0">
                <a:cs typeface="Symbol" charset="2"/>
              </a:rPr>
              <a:t>	Compton backscattered from e</a:t>
            </a:r>
            <a:r>
              <a:rPr lang="en-US" baseline="30000" dirty="0">
                <a:cs typeface="Symbol" charset="2"/>
              </a:rPr>
              <a:t>−</a:t>
            </a:r>
            <a:r>
              <a:rPr lang="en-US" dirty="0">
                <a:cs typeface="Symbol" charset="2"/>
              </a:rPr>
              <a:t> or e</a:t>
            </a:r>
            <a:r>
              <a:rPr lang="en-US" baseline="30000" dirty="0">
                <a:cs typeface="Symbol" charset="2"/>
              </a:rPr>
              <a:t>+</a:t>
            </a:r>
            <a:r>
              <a:rPr lang="en-US" dirty="0">
                <a:cs typeface="Symbol" charset="2"/>
              </a:rPr>
              <a:t> beams</a:t>
            </a:r>
            <a:br>
              <a:rPr lang="en-US" dirty="0">
                <a:cs typeface="Symbol" charset="2"/>
              </a:rPr>
            </a:br>
            <a:endParaRPr lang="en-US" dirty="0">
              <a:cs typeface="Symbol" charset="2"/>
            </a:endParaRPr>
          </a:p>
          <a:p>
            <a:pPr marL="0" lvl="1" indent="0">
              <a:buNone/>
              <a:tabLst>
                <a:tab pos="1371600" algn="l"/>
              </a:tabLst>
            </a:pPr>
            <a:r>
              <a:rPr lang="en-US" dirty="0">
                <a:cs typeface="Symbol" charset="2"/>
              </a:rPr>
              <a:t>	</a:t>
            </a:r>
            <a:r>
              <a:rPr lang="en-US" sz="2800" dirty="0" err="1">
                <a:latin typeface="Symbol" charset="2"/>
                <a:cs typeface="Symbol" charset="2"/>
              </a:rPr>
              <a:t>gg</a:t>
            </a:r>
            <a:r>
              <a:rPr lang="en-US" sz="2800" dirty="0" err="1">
                <a:latin typeface="Wingdings 3" charset="2"/>
                <a:cs typeface="Wingdings 3" charset="2"/>
              </a:rPr>
              <a:t>a</a:t>
            </a:r>
            <a:r>
              <a:rPr lang="en-US" sz="2800" dirty="0" err="1">
                <a:cs typeface="Wingdings 3" charset="2"/>
              </a:rPr>
              <a:t>H</a:t>
            </a:r>
            <a:r>
              <a:rPr lang="en-US" sz="2800" dirty="0">
                <a:cs typeface="Wingdings 3" charset="2"/>
              </a:rPr>
              <a:t> </a:t>
            </a:r>
            <a:r>
              <a:rPr lang="en-US" sz="2800" dirty="0">
                <a:cs typeface="Symbol" charset="2"/>
              </a:rPr>
              <a:t>cross section ~200fb	</a:t>
            </a:r>
            <a:br>
              <a:rPr lang="en-US" sz="2800" dirty="0">
                <a:cs typeface="Symbol" charset="2"/>
              </a:rPr>
            </a:br>
            <a:br>
              <a:rPr lang="en-US" sz="2800" dirty="0">
                <a:cs typeface="Symbol" charset="2"/>
              </a:rPr>
            </a:br>
            <a:r>
              <a:rPr lang="en-US" sz="2800" dirty="0">
                <a:cs typeface="Symbol" charset="2"/>
              </a:rPr>
              <a:t>	Concept could provide a complementary </a:t>
            </a:r>
            <a:br>
              <a:rPr lang="en-US" sz="2800" dirty="0">
                <a:cs typeface="Symbol" charset="2"/>
              </a:rPr>
            </a:br>
            <a:r>
              <a:rPr lang="en-US" sz="2800" dirty="0">
                <a:cs typeface="Symbol" charset="2"/>
              </a:rPr>
              <a:t>	interaction point at an </a:t>
            </a:r>
            <a:r>
              <a:rPr lang="en-US" sz="2800" dirty="0" err="1">
                <a:cs typeface="Symbol" charset="2"/>
              </a:rPr>
              <a:t>e</a:t>
            </a:r>
            <a:r>
              <a:rPr lang="en-US" sz="2800" baseline="30000" dirty="0" err="1">
                <a:cs typeface="Symbol" charset="2"/>
              </a:rPr>
              <a:t>+</a:t>
            </a:r>
            <a:r>
              <a:rPr lang="en-US" sz="2800" dirty="0" err="1">
                <a:cs typeface="Symbol" charset="2"/>
              </a:rPr>
              <a:t>e</a:t>
            </a:r>
            <a:r>
              <a:rPr lang="en-US" sz="2800" baseline="30000" dirty="0">
                <a:cs typeface="Symbol" charset="2"/>
              </a:rPr>
              <a:t>-</a:t>
            </a:r>
            <a:r>
              <a:rPr lang="en-US" sz="2800" dirty="0">
                <a:cs typeface="Symbol" charset="2"/>
              </a:rPr>
              <a:t> machine – </a:t>
            </a:r>
            <a:br>
              <a:rPr lang="en-US" sz="2800" dirty="0">
                <a:cs typeface="Symbol" charset="2"/>
              </a:rPr>
            </a:br>
            <a:r>
              <a:rPr lang="en-US" sz="2800" dirty="0">
                <a:cs typeface="Symbol" charset="2"/>
              </a:rPr>
              <a:t>	or a standalone solution for WFA if cannot </a:t>
            </a:r>
            <a:br>
              <a:rPr lang="en-US" sz="2800" dirty="0">
                <a:cs typeface="Symbol" charset="2"/>
              </a:rPr>
            </a:br>
            <a:r>
              <a:rPr lang="en-US" sz="2800" dirty="0">
                <a:cs typeface="Symbol" charset="2"/>
              </a:rPr>
              <a:t>	achieve the desired e</a:t>
            </a:r>
            <a:r>
              <a:rPr lang="en-US" sz="2800" baseline="30000" dirty="0">
                <a:cs typeface="Symbol" charset="2"/>
              </a:rPr>
              <a:t>+</a:t>
            </a:r>
            <a:r>
              <a:rPr lang="en-US" sz="2800" dirty="0">
                <a:cs typeface="Symbol" charset="2"/>
              </a:rPr>
              <a:t> beam parameters</a:t>
            </a:r>
            <a:endParaRPr lang="en-US" sz="2800" baseline="30000" dirty="0">
              <a:cs typeface="Symbol" charset="2"/>
            </a:endParaRPr>
          </a:p>
          <a:p>
            <a:endParaRPr lang="en-US" dirty="0"/>
          </a:p>
        </p:txBody>
      </p:sp>
      <p:sp>
        <p:nvSpPr>
          <p:cNvPr id="4" name="Slide Number Placeholder 3">
            <a:extLst>
              <a:ext uri="{FF2B5EF4-FFF2-40B4-BE49-F238E27FC236}">
                <a16:creationId xmlns:a16="http://schemas.microsoft.com/office/drawing/2014/main" id="{0027F508-7C38-8841-8E0E-8AD4C061ED58}"/>
              </a:ext>
            </a:extLst>
          </p:cNvPr>
          <p:cNvSpPr>
            <a:spLocks noGrp="1"/>
          </p:cNvSpPr>
          <p:nvPr>
            <p:ph type="sldNum" sz="quarter" idx="12"/>
          </p:nvPr>
        </p:nvSpPr>
        <p:spPr>
          <a:xfrm>
            <a:off x="9569884" y="6337102"/>
            <a:ext cx="71606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716D9922-87B3-6043-9531-5184EA303DC1}"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pic>
        <p:nvPicPr>
          <p:cNvPr id="6" name="Picture 5">
            <a:extLst>
              <a:ext uri="{FF2B5EF4-FFF2-40B4-BE49-F238E27FC236}">
                <a16:creationId xmlns:a16="http://schemas.microsoft.com/office/drawing/2014/main" id="{FE4D1915-A586-7B4F-878D-052CCAB38A2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750023" y="3835400"/>
            <a:ext cx="3286539" cy="2362200"/>
          </a:xfrm>
          <a:prstGeom prst="rect">
            <a:avLst/>
          </a:prstGeom>
        </p:spPr>
      </p:pic>
      <p:pic>
        <p:nvPicPr>
          <p:cNvPr id="7" name="Picture 2">
            <a:extLst>
              <a:ext uri="{FF2B5EF4-FFF2-40B4-BE49-F238E27FC236}">
                <a16:creationId xmlns:a16="http://schemas.microsoft.com/office/drawing/2014/main" id="{78C81B74-E165-6648-AEE7-528B4F235EA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766311" y="227300"/>
            <a:ext cx="3270250" cy="352093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8042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D00DE4-1834-2BB4-62B5-521ADD576A4E}"/>
              </a:ext>
            </a:extLst>
          </p:cNvPr>
          <p:cNvSpPr>
            <a:spLocks noGrp="1"/>
          </p:cNvSpPr>
          <p:nvPr>
            <p:ph type="title"/>
          </p:nvPr>
        </p:nvSpPr>
        <p:spPr>
          <a:xfrm>
            <a:off x="0" y="0"/>
            <a:ext cx="8686800" cy="1361696"/>
          </a:xfrm>
        </p:spPr>
        <p:txBody>
          <a:bodyPr>
            <a:normAutofit/>
          </a:bodyPr>
          <a:lstStyle/>
          <a:p>
            <a:pPr algn="l"/>
            <a:r>
              <a:rPr lang="en-US" cap="none" dirty="0" err="1"/>
              <a:t>TeV</a:t>
            </a:r>
            <a:r>
              <a:rPr lang="en-US" cap="none" dirty="0"/>
              <a:t>-Class Extensions for </a:t>
            </a:r>
            <a:br>
              <a:rPr lang="en-US" cap="none" dirty="0"/>
            </a:br>
            <a:r>
              <a:rPr lang="en-US" cap="none" dirty="0"/>
              <a:t>Conventional Linear Colliders</a:t>
            </a:r>
          </a:p>
        </p:txBody>
      </p:sp>
      <p:pic>
        <p:nvPicPr>
          <p:cNvPr id="2" name="Picture 1">
            <a:extLst>
              <a:ext uri="{FF2B5EF4-FFF2-40B4-BE49-F238E27FC236}">
                <a16:creationId xmlns:a16="http://schemas.microsoft.com/office/drawing/2014/main" id="{34557A80-4099-14EA-554B-CC10D227A6F7}"/>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6519" y="1411720"/>
            <a:ext cx="3252761" cy="2827994"/>
          </a:xfrm>
          <a:prstGeom prst="rect">
            <a:avLst/>
          </a:prstGeom>
        </p:spPr>
      </p:pic>
      <p:pic>
        <p:nvPicPr>
          <p:cNvPr id="3" name="Picture 2">
            <a:extLst>
              <a:ext uri="{FF2B5EF4-FFF2-40B4-BE49-F238E27FC236}">
                <a16:creationId xmlns:a16="http://schemas.microsoft.com/office/drawing/2014/main" id="{7E415F84-E672-422D-DBA6-61925554BD5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1529" y="4254704"/>
            <a:ext cx="4852907" cy="2514600"/>
          </a:xfrm>
          <a:prstGeom prst="rect">
            <a:avLst/>
          </a:prstGeom>
        </p:spPr>
      </p:pic>
      <p:pic>
        <p:nvPicPr>
          <p:cNvPr id="6" name="Picture 2">
            <a:extLst>
              <a:ext uri="{FF2B5EF4-FFF2-40B4-BE49-F238E27FC236}">
                <a16:creationId xmlns:a16="http://schemas.microsoft.com/office/drawing/2014/main" id="{B5BDA9F2-9A6B-4A3B-EC64-73FA57DE706D}"/>
              </a:ext>
            </a:extLst>
          </p:cNvPr>
          <p:cNvPicPr>
            <a:picLocks noChangeAspect="1" noChangeArrowheads="1"/>
          </p:cNvPicPr>
          <p:nvPr/>
        </p:nvPicPr>
        <p:blipFill rotWithShape="1">
          <a:blip r:embed="rId4" cstate="hqprint">
            <a:extLst>
              <a:ext uri="{28A0092B-C50C-407E-A947-70E740481C1C}">
                <a14:useLocalDpi xmlns:a14="http://schemas.microsoft.com/office/drawing/2010/main"/>
              </a:ext>
            </a:extLst>
          </a:blip>
          <a:srcRect/>
          <a:stretch/>
        </p:blipFill>
        <p:spPr bwMode="auto">
          <a:xfrm>
            <a:off x="7307566" y="4239714"/>
            <a:ext cx="4826331" cy="12831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4AB2D517-D138-4FB9-C92A-77BBC75A531A}"/>
              </a:ext>
            </a:extLst>
          </p:cNvPr>
          <p:cNvPicPr>
            <a:picLocks noChangeAspect="1"/>
          </p:cNvPicPr>
          <p:nvPr/>
        </p:nvPicPr>
        <p:blipFill rotWithShape="1">
          <a:blip r:embed="rId5"/>
          <a:srcRect r="37476"/>
          <a:stretch/>
        </p:blipFill>
        <p:spPr>
          <a:xfrm>
            <a:off x="8500207" y="1411720"/>
            <a:ext cx="3633690" cy="2827994"/>
          </a:xfrm>
          <a:prstGeom prst="rect">
            <a:avLst/>
          </a:prstGeom>
        </p:spPr>
      </p:pic>
      <p:pic>
        <p:nvPicPr>
          <p:cNvPr id="8" name="Picture 7">
            <a:extLst>
              <a:ext uri="{FF2B5EF4-FFF2-40B4-BE49-F238E27FC236}">
                <a16:creationId xmlns:a16="http://schemas.microsoft.com/office/drawing/2014/main" id="{89AC0D84-14BA-1B66-828A-3CB95E3AE995}"/>
              </a:ext>
            </a:extLst>
          </p:cNvPr>
          <p:cNvPicPr>
            <a:picLocks noChangeAspect="1"/>
          </p:cNvPicPr>
          <p:nvPr/>
        </p:nvPicPr>
        <p:blipFill>
          <a:blip r:embed="rId6"/>
          <a:stretch>
            <a:fillRect/>
          </a:stretch>
        </p:blipFill>
        <p:spPr>
          <a:xfrm>
            <a:off x="3395903" y="1291524"/>
            <a:ext cx="5021886" cy="2683504"/>
          </a:xfrm>
          <a:prstGeom prst="rect">
            <a:avLst/>
          </a:prstGeom>
        </p:spPr>
      </p:pic>
      <p:pic>
        <p:nvPicPr>
          <p:cNvPr id="9" name="Picture 8">
            <a:extLst>
              <a:ext uri="{FF2B5EF4-FFF2-40B4-BE49-F238E27FC236}">
                <a16:creationId xmlns:a16="http://schemas.microsoft.com/office/drawing/2014/main" id="{131C60C1-9A12-53B3-81BC-3A33F2843DC9}"/>
              </a:ext>
            </a:extLst>
          </p:cNvPr>
          <p:cNvPicPr>
            <a:picLocks noChangeAspect="1"/>
          </p:cNvPicPr>
          <p:nvPr/>
        </p:nvPicPr>
        <p:blipFill>
          <a:blip r:embed="rId7"/>
          <a:stretch>
            <a:fillRect/>
          </a:stretch>
        </p:blipFill>
        <p:spPr>
          <a:xfrm>
            <a:off x="5066675" y="5572845"/>
            <a:ext cx="7075416" cy="1199991"/>
          </a:xfrm>
          <a:prstGeom prst="rect">
            <a:avLst/>
          </a:prstGeom>
        </p:spPr>
      </p:pic>
      <p:sp>
        <p:nvSpPr>
          <p:cNvPr id="11" name="TextBox 10">
            <a:extLst>
              <a:ext uri="{FF2B5EF4-FFF2-40B4-BE49-F238E27FC236}">
                <a16:creationId xmlns:a16="http://schemas.microsoft.com/office/drawing/2014/main" id="{4A945F5E-A854-34F3-BCC7-6EC295428239}"/>
              </a:ext>
            </a:extLst>
          </p:cNvPr>
          <p:cNvSpPr txBox="1"/>
          <p:nvPr/>
        </p:nvSpPr>
        <p:spPr>
          <a:xfrm>
            <a:off x="74950" y="3866718"/>
            <a:ext cx="1252266" cy="553998"/>
          </a:xfrm>
          <a:prstGeom prst="rect">
            <a:avLst/>
          </a:prstGeom>
          <a:solidFill>
            <a:schemeClr val="tx1">
              <a:lumMod val="95000"/>
            </a:schemeClr>
          </a:solidFill>
          <a:ln>
            <a:solidFill>
              <a:srgbClr val="FF0000"/>
            </a:solidFill>
          </a:ln>
        </p:spPr>
        <p:txBody>
          <a:bodyPr wrap="none" lIns="91440" tIns="0" rIns="9144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0000"/>
                </a:solidFill>
                <a:effectLst/>
                <a:uLnTx/>
                <a:uFillTx/>
                <a:latin typeface="Century Gothic" panose="020B0502020202020204"/>
                <a:ea typeface="+mn-ea"/>
                <a:cs typeface="+mn-cs"/>
              </a:rPr>
              <a:t>CLIC</a:t>
            </a:r>
          </a:p>
        </p:txBody>
      </p:sp>
      <p:sp>
        <p:nvSpPr>
          <p:cNvPr id="13" name="TextBox 12">
            <a:extLst>
              <a:ext uri="{FF2B5EF4-FFF2-40B4-BE49-F238E27FC236}">
                <a16:creationId xmlns:a16="http://schemas.microsoft.com/office/drawing/2014/main" id="{08948A97-5FC8-F2A0-8757-A6FA7F015F83}"/>
              </a:ext>
            </a:extLst>
          </p:cNvPr>
          <p:cNvSpPr txBox="1"/>
          <p:nvPr/>
        </p:nvSpPr>
        <p:spPr>
          <a:xfrm>
            <a:off x="9764111" y="1468800"/>
            <a:ext cx="877163" cy="553998"/>
          </a:xfrm>
          <a:prstGeom prst="rect">
            <a:avLst/>
          </a:prstGeom>
          <a:solidFill>
            <a:schemeClr val="tx1">
              <a:lumMod val="95000"/>
            </a:schemeClr>
          </a:solidFill>
          <a:ln>
            <a:solidFill>
              <a:srgbClr val="0070C0"/>
            </a:solidFill>
          </a:ln>
        </p:spPr>
        <p:txBody>
          <a:bodyPr wrap="none" lIns="91440" tIns="0" rIns="9144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0070C0"/>
                </a:solidFill>
                <a:effectLst/>
                <a:uLnTx/>
                <a:uFillTx/>
                <a:latin typeface="Century Gothic" panose="020B0502020202020204"/>
                <a:ea typeface="+mn-ea"/>
                <a:cs typeface="+mn-cs"/>
              </a:rPr>
              <a:t>ILC</a:t>
            </a:r>
          </a:p>
        </p:txBody>
      </p:sp>
      <p:sp>
        <p:nvSpPr>
          <p:cNvPr id="14" name="Footer Placeholder 13">
            <a:extLst>
              <a:ext uri="{FF2B5EF4-FFF2-40B4-BE49-F238E27FC236}">
                <a16:creationId xmlns:a16="http://schemas.microsoft.com/office/drawing/2014/main" id="{C6FC76B8-603C-D347-DC77-7BB5525867FE}"/>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a:ln>
                  <a:noFill/>
                </a:ln>
                <a:solidFill>
                  <a:prstClr val="white">
                    <a:lumMod val="75000"/>
                  </a:prstClr>
                </a:solidFill>
                <a:effectLst>
                  <a:outerShdw blurRad="50800" dist="38100" dir="2700000" algn="tl" rotWithShape="0">
                    <a:srgbClr val="000000">
                      <a:alpha val="43000"/>
                    </a:srgbClr>
                  </a:outerShdw>
                </a:effectLst>
                <a:uLnTx/>
                <a:uFillTx/>
                <a:latin typeface="Century Gothic" panose="020B0502020202020204"/>
                <a:ea typeface="+mn-ea"/>
                <a:cs typeface="+mn-cs"/>
              </a:rPr>
              <a:t>University of Pennsylvania HEP Seminar</a:t>
            </a:r>
            <a:endParaRPr kumimoji="0" lang="en-US" sz="900" b="1" i="0" u="none" strike="noStrike" kern="1200" cap="none" spc="0" normalizeH="0" baseline="0" noProof="0" dirty="0">
              <a:ln>
                <a:noFill/>
              </a:ln>
              <a:solidFill>
                <a:prstClr val="white">
                  <a:lumMod val="75000"/>
                </a:prstClr>
              </a:solidFill>
              <a:effectLst>
                <a:outerShdw blurRad="50800" dist="38100" dir="2700000" algn="tl" rotWithShape="0">
                  <a:srgbClr val="000000">
                    <a:alpha val="43000"/>
                  </a:srgbClr>
                </a:outerShdw>
              </a:effectLst>
              <a:uLnTx/>
              <a:uFillTx/>
              <a:latin typeface="Century Gothic" panose="020B0502020202020204"/>
              <a:ea typeface="+mn-ea"/>
              <a:cs typeface="+mn-cs"/>
            </a:endParaRPr>
          </a:p>
        </p:txBody>
      </p:sp>
      <p:sp>
        <p:nvSpPr>
          <p:cNvPr id="15" name="Slide Number Placeholder 14">
            <a:extLst>
              <a:ext uri="{FF2B5EF4-FFF2-40B4-BE49-F238E27FC236}">
                <a16:creationId xmlns:a16="http://schemas.microsoft.com/office/drawing/2014/main" id="{7C9A0FDF-FFA8-5D12-42F0-7D70FAC0986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1" i="0" u="none" strike="noStrike" kern="1200" cap="none" spc="0" normalizeH="0" baseline="0" noProof="0" smtClean="0">
                <a:ln>
                  <a:noFill/>
                </a:ln>
                <a:solidFill>
                  <a:prstClr val="white">
                    <a:lumMod val="75000"/>
                  </a:prstClr>
                </a:solidFill>
                <a:effectLst>
                  <a:outerShdw blurRad="50800" dist="38100" dir="2700000" algn="tl" rotWithShape="0">
                    <a:srgbClr val="000000">
                      <a:alpha val="43000"/>
                    </a:srgbClr>
                  </a:outerShdw>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900" b="1" i="0" u="none" strike="noStrike" kern="1200" cap="none" spc="0" normalizeH="0" baseline="0" noProof="0" dirty="0">
              <a:ln>
                <a:noFill/>
              </a:ln>
              <a:solidFill>
                <a:prstClr val="white">
                  <a:lumMod val="75000"/>
                </a:prstClr>
              </a:solidFill>
              <a:effectLst>
                <a:outerShdw blurRad="50800" dist="38100" dir="2700000" algn="tl" rotWithShape="0">
                  <a:srgbClr val="000000">
                    <a:alpha val="43000"/>
                  </a:srgbClr>
                </a:outerShdw>
              </a:effectLst>
              <a:uLnTx/>
              <a:uFillTx/>
              <a:latin typeface="Century Gothic" panose="020B0502020202020204"/>
              <a:ea typeface="+mn-ea"/>
              <a:cs typeface="+mn-cs"/>
            </a:endParaRPr>
          </a:p>
        </p:txBody>
      </p:sp>
    </p:spTree>
    <p:extLst>
      <p:ext uri="{BB962C8B-B14F-4D97-AF65-F5344CB8AC3E}">
        <p14:creationId xmlns:p14="http://schemas.microsoft.com/office/powerpoint/2010/main" val="28135590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ABAB4-41E4-0F46-9659-C62FBD3A8EAC}"/>
              </a:ext>
            </a:extLst>
          </p:cNvPr>
          <p:cNvSpPr>
            <a:spLocks noGrp="1"/>
          </p:cNvSpPr>
          <p:nvPr>
            <p:ph type="title"/>
          </p:nvPr>
        </p:nvSpPr>
        <p:spPr/>
        <p:txBody>
          <a:bodyPr/>
          <a:lstStyle/>
          <a:p>
            <a:r>
              <a:rPr lang="en-US" dirty="0"/>
              <a:t>Wakefield Accelerators</a:t>
            </a:r>
          </a:p>
        </p:txBody>
      </p:sp>
      <p:sp>
        <p:nvSpPr>
          <p:cNvPr id="3" name="Content Placeholder 2">
            <a:extLst>
              <a:ext uri="{FF2B5EF4-FFF2-40B4-BE49-F238E27FC236}">
                <a16:creationId xmlns:a16="http://schemas.microsoft.com/office/drawing/2014/main" id="{64E64353-F09E-9E4B-931D-ACF1D4A3AD89}"/>
              </a:ext>
            </a:extLst>
          </p:cNvPr>
          <p:cNvSpPr>
            <a:spLocks noGrp="1"/>
          </p:cNvSpPr>
          <p:nvPr>
            <p:ph idx="1"/>
          </p:nvPr>
        </p:nvSpPr>
        <p:spPr>
          <a:xfrm>
            <a:off x="571500" y="904126"/>
            <a:ext cx="11049000" cy="5334113"/>
          </a:xfrm>
        </p:spPr>
        <p:txBody>
          <a:bodyPr/>
          <a:lstStyle/>
          <a:p>
            <a:r>
              <a:rPr lang="en-US" dirty="0"/>
              <a:t>Plasma Wakefield Accelerators</a:t>
            </a:r>
          </a:p>
          <a:p>
            <a:pPr lvl="1"/>
            <a:r>
              <a:rPr lang="en-US" dirty="0"/>
              <a:t>Beam-Driven Plasmas</a:t>
            </a:r>
          </a:p>
          <a:p>
            <a:pPr lvl="2"/>
            <a:r>
              <a:rPr lang="en-US" dirty="0"/>
              <a:t>Electron Beam Driven – FACET/FACET-II at SLAC</a:t>
            </a:r>
          </a:p>
          <a:p>
            <a:pPr lvl="2"/>
            <a:r>
              <a:rPr lang="en-US" dirty="0"/>
              <a:t>Proton Beam Driven – AWAKE at CERN</a:t>
            </a:r>
          </a:p>
          <a:p>
            <a:pPr lvl="1"/>
            <a:r>
              <a:rPr lang="en-US" dirty="0"/>
              <a:t>Laser-Driven Plasmas</a:t>
            </a:r>
          </a:p>
          <a:p>
            <a:pPr lvl="2"/>
            <a:r>
              <a:rPr lang="en-US" dirty="0"/>
              <a:t>Many facilities operating with near-IR (~1 </a:t>
            </a:r>
            <a:r>
              <a:rPr lang="en-US" dirty="0">
                <a:latin typeface="Symbol" pitchFamily="2" charset="2"/>
              </a:rPr>
              <a:t>m</a:t>
            </a:r>
            <a:r>
              <a:rPr lang="en-US" dirty="0"/>
              <a:t>m) lasers – e.g. BELLA at LBNL (major efforts underway in Europe and Asia)</a:t>
            </a:r>
          </a:p>
          <a:p>
            <a:pPr lvl="2"/>
            <a:r>
              <a:rPr lang="en-US" dirty="0"/>
              <a:t>Long-wave IR (~10 </a:t>
            </a:r>
            <a:r>
              <a:rPr lang="en-US" dirty="0">
                <a:latin typeface="Symbol" pitchFamily="2" charset="2"/>
              </a:rPr>
              <a:t>m</a:t>
            </a:r>
            <a:r>
              <a:rPr lang="en-US" dirty="0"/>
              <a:t>m) lasers benefit from </a:t>
            </a:r>
            <a:r>
              <a:rPr lang="en-US" dirty="0">
                <a:latin typeface="Symbol" pitchFamily="2" charset="2"/>
              </a:rPr>
              <a:t>l</a:t>
            </a:r>
            <a:r>
              <a:rPr lang="en-US" dirty="0"/>
              <a:t>-scaling, but less mature – BNL-ATF</a:t>
            </a:r>
          </a:p>
          <a:p>
            <a:r>
              <a:rPr lang="en-US" dirty="0"/>
              <a:t>Structure-based Wakefield Accelerators (Beam and Laser Driven)</a:t>
            </a:r>
          </a:p>
          <a:p>
            <a:pPr lvl="1"/>
            <a:r>
              <a:rPr lang="en-US" dirty="0"/>
              <a:t>Dielectrics</a:t>
            </a:r>
          </a:p>
          <a:p>
            <a:pPr lvl="1"/>
            <a:r>
              <a:rPr lang="en-US" dirty="0"/>
              <a:t>Metamaterials</a:t>
            </a:r>
          </a:p>
          <a:p>
            <a:pPr marL="9525" indent="-9525"/>
            <a:r>
              <a:rPr lang="en-US" dirty="0"/>
              <a:t>In all cases, the efficiency with which we can deliver power to the beam is crucial</a:t>
            </a:r>
          </a:p>
        </p:txBody>
      </p:sp>
      <p:sp>
        <p:nvSpPr>
          <p:cNvPr id="4" name="Slide Number Placeholder 3">
            <a:extLst>
              <a:ext uri="{FF2B5EF4-FFF2-40B4-BE49-F238E27FC236}">
                <a16:creationId xmlns:a16="http://schemas.microsoft.com/office/drawing/2014/main" id="{BF8F564B-3BFC-3545-9254-4AEC2B9F6CED}"/>
              </a:ext>
            </a:extLst>
          </p:cNvPr>
          <p:cNvSpPr>
            <a:spLocks noGrp="1"/>
          </p:cNvSpPr>
          <p:nvPr>
            <p:ph type="sldNum" sz="quarter" idx="12"/>
          </p:nvPr>
        </p:nvSpPr>
        <p:spPr>
          <a:xfrm>
            <a:off x="9569884" y="6337102"/>
            <a:ext cx="71606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716D9922-87B3-6043-9531-5184EA303DC1}"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0061224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C53D1-C744-2644-93EE-30076F6BF0B6}"/>
              </a:ext>
            </a:extLst>
          </p:cNvPr>
          <p:cNvSpPr>
            <a:spLocks noGrp="1"/>
          </p:cNvSpPr>
          <p:nvPr>
            <p:ph type="title"/>
          </p:nvPr>
        </p:nvSpPr>
        <p:spPr>
          <a:xfrm>
            <a:off x="477080" y="0"/>
            <a:ext cx="11105321" cy="647244"/>
          </a:xfrm>
        </p:spPr>
        <p:txBody>
          <a:bodyPr>
            <a:normAutofit fontScale="90000"/>
          </a:bodyPr>
          <a:lstStyle/>
          <a:p>
            <a:r>
              <a:rPr lang="en-US" dirty="0"/>
              <a:t>Selected LWFA Results</a:t>
            </a:r>
          </a:p>
        </p:txBody>
      </p:sp>
      <p:sp>
        <p:nvSpPr>
          <p:cNvPr id="7" name="Content Placeholder 6">
            <a:extLst>
              <a:ext uri="{FF2B5EF4-FFF2-40B4-BE49-F238E27FC236}">
                <a16:creationId xmlns:a16="http://schemas.microsoft.com/office/drawing/2014/main" id="{2C17B84E-8F93-BB45-82FA-F73391F04790}"/>
              </a:ext>
            </a:extLst>
          </p:cNvPr>
          <p:cNvSpPr>
            <a:spLocks noGrp="1"/>
          </p:cNvSpPr>
          <p:nvPr>
            <p:ph idx="1"/>
          </p:nvPr>
        </p:nvSpPr>
        <p:spPr>
          <a:xfrm>
            <a:off x="477081" y="944336"/>
            <a:ext cx="2589970" cy="5494564"/>
          </a:xfrm>
        </p:spPr>
        <p:txBody>
          <a:bodyPr>
            <a:normAutofit/>
          </a:bodyPr>
          <a:lstStyle/>
          <a:p>
            <a:r>
              <a:rPr lang="en-US" sz="2000" dirty="0"/>
              <a:t>&gt;4 GeV single-stage acceleration </a:t>
            </a:r>
            <a:br>
              <a:rPr lang="en-US" sz="2000" dirty="0"/>
            </a:br>
            <a:r>
              <a:rPr lang="en-US" sz="2000" dirty="0"/>
              <a:t>in discharge capillary</a:t>
            </a:r>
          </a:p>
          <a:p>
            <a:endParaRPr lang="en-US" sz="2000" dirty="0"/>
          </a:p>
          <a:p>
            <a:endParaRPr lang="en-US" sz="2000" dirty="0"/>
          </a:p>
          <a:p>
            <a:endParaRPr lang="en-US" sz="2000" dirty="0"/>
          </a:p>
          <a:p>
            <a:r>
              <a:rPr lang="en-US" sz="2000" dirty="0"/>
              <a:t>Optimization of plasma channel to provide ~8 GeV</a:t>
            </a:r>
          </a:p>
          <a:p>
            <a:pPr marL="0" indent="0">
              <a:buNone/>
            </a:pPr>
            <a:endParaRPr lang="en-US" sz="2000" dirty="0"/>
          </a:p>
          <a:p>
            <a:r>
              <a:rPr lang="en-US" sz="2000" dirty="0"/>
              <a:t>100 MeV scale staged acceleration Proof of Principle</a:t>
            </a:r>
          </a:p>
        </p:txBody>
      </p:sp>
      <p:sp>
        <p:nvSpPr>
          <p:cNvPr id="4" name="Slide Number Placeholder 3">
            <a:extLst>
              <a:ext uri="{FF2B5EF4-FFF2-40B4-BE49-F238E27FC236}">
                <a16:creationId xmlns:a16="http://schemas.microsoft.com/office/drawing/2014/main" id="{A3EDF08E-332A-7E44-8FB6-0C50A4833FC5}"/>
              </a:ext>
            </a:extLst>
          </p:cNvPr>
          <p:cNvSpPr>
            <a:spLocks noGrp="1"/>
          </p:cNvSpPr>
          <p:nvPr>
            <p:ph type="sldNum" sz="quarter" idx="12"/>
          </p:nvPr>
        </p:nvSpPr>
        <p:spPr>
          <a:xfrm>
            <a:off x="9569884" y="6337102"/>
            <a:ext cx="71606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716D9922-87B3-6043-9531-5184EA303DC1}"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pic>
        <p:nvPicPr>
          <p:cNvPr id="6" name="Picture 5">
            <a:extLst>
              <a:ext uri="{FF2B5EF4-FFF2-40B4-BE49-F238E27FC236}">
                <a16:creationId xmlns:a16="http://schemas.microsoft.com/office/drawing/2014/main" id="{CC73A688-5CFD-C649-9777-B34E74DF647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086100" y="673100"/>
            <a:ext cx="6834145" cy="1708150"/>
          </a:xfrm>
          <a:prstGeom prst="rect">
            <a:avLst/>
          </a:prstGeom>
        </p:spPr>
      </p:pic>
      <p:pic>
        <p:nvPicPr>
          <p:cNvPr id="8" name="Picture 7">
            <a:extLst>
              <a:ext uri="{FF2B5EF4-FFF2-40B4-BE49-F238E27FC236}">
                <a16:creationId xmlns:a16="http://schemas.microsoft.com/office/drawing/2014/main" id="{F3EE5B30-9CD7-D248-A660-BCB5D40FD13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9334500" y="924694"/>
            <a:ext cx="2857500" cy="1881335"/>
          </a:xfrm>
          <a:prstGeom prst="rect">
            <a:avLst/>
          </a:prstGeom>
        </p:spPr>
      </p:pic>
      <p:sp>
        <p:nvSpPr>
          <p:cNvPr id="9" name="Rectangle 8">
            <a:extLst>
              <a:ext uri="{FF2B5EF4-FFF2-40B4-BE49-F238E27FC236}">
                <a16:creationId xmlns:a16="http://schemas.microsoft.com/office/drawing/2014/main" id="{C8C38899-051C-6F43-89B7-2AA8325F8240}"/>
              </a:ext>
            </a:extLst>
          </p:cNvPr>
          <p:cNvSpPr/>
          <p:nvPr/>
        </p:nvSpPr>
        <p:spPr>
          <a:xfrm>
            <a:off x="685800" y="2058085"/>
            <a:ext cx="6096000" cy="646331"/>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105C78">
                    <a:lumMod val="75000"/>
                  </a:srgbClr>
                </a:solidFill>
                <a:effectLst/>
                <a:uLnTx/>
                <a:uFillTx/>
                <a:latin typeface="Helvetica" pitchFamily="2" charset="0"/>
                <a:ea typeface="+mn-ea"/>
                <a:cs typeface="+mn-cs"/>
              </a:rPr>
              <a:t>Leemans</a:t>
            </a:r>
            <a:r>
              <a:rPr kumimoji="0" lang="en-US" sz="1800" b="0" i="0" u="none" strike="noStrike" kern="1200" cap="none" spc="0" normalizeH="0" baseline="0" noProof="0" dirty="0">
                <a:ln>
                  <a:noFill/>
                </a:ln>
                <a:solidFill>
                  <a:srgbClr val="105C78">
                    <a:lumMod val="75000"/>
                  </a:srgbClr>
                </a:solidFill>
                <a:effectLst/>
                <a:uLnTx/>
                <a:uFillTx/>
                <a:latin typeface="Helvetica" pitchFamily="2" charset="0"/>
                <a:ea typeface="+mn-ea"/>
                <a:cs typeface="+mn-cs"/>
              </a:rPr>
              <a:t> et al., Phys. Rev. Lett. (2014)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105C78">
                    <a:lumMod val="75000"/>
                  </a:srgbClr>
                </a:solidFill>
                <a:effectLst/>
                <a:uLnTx/>
                <a:uFillTx/>
                <a:latin typeface="Helvetica" pitchFamily="2" charset="0"/>
                <a:ea typeface="+mn-ea"/>
                <a:cs typeface="+mn-cs"/>
              </a:rPr>
              <a:t>Gonsalves</a:t>
            </a:r>
            <a:r>
              <a:rPr kumimoji="0" lang="en-US" sz="1800" b="0" i="0" u="none" strike="noStrike" kern="1200" cap="none" spc="0" normalizeH="0" baseline="0" noProof="0" dirty="0">
                <a:ln>
                  <a:noFill/>
                </a:ln>
                <a:solidFill>
                  <a:srgbClr val="105C78">
                    <a:lumMod val="75000"/>
                  </a:srgbClr>
                </a:solidFill>
                <a:effectLst/>
                <a:uLnTx/>
                <a:uFillTx/>
                <a:latin typeface="Helvetica" pitchFamily="2" charset="0"/>
                <a:ea typeface="+mn-ea"/>
                <a:cs typeface="+mn-cs"/>
              </a:rPr>
              <a:t> et al., Phys. Plasmas (2015)</a:t>
            </a:r>
          </a:p>
        </p:txBody>
      </p:sp>
      <p:pic>
        <p:nvPicPr>
          <p:cNvPr id="10" name="Picture 9">
            <a:extLst>
              <a:ext uri="{FF2B5EF4-FFF2-40B4-BE49-F238E27FC236}">
                <a16:creationId xmlns:a16="http://schemas.microsoft.com/office/drawing/2014/main" id="{EDC48674-066F-E242-8EFB-9C526CBCD12D}"/>
              </a:ext>
            </a:extLst>
          </p:cNvPr>
          <p:cNvPicPr>
            <a:picLocks noChangeAspect="1"/>
          </p:cNvPicPr>
          <p:nvPr/>
        </p:nvPicPr>
        <p:blipFill>
          <a:blip r:embed="rId4"/>
          <a:stretch>
            <a:fillRect/>
          </a:stretch>
        </p:blipFill>
        <p:spPr>
          <a:xfrm>
            <a:off x="2982567" y="2984499"/>
            <a:ext cx="6580533" cy="1691087"/>
          </a:xfrm>
          <a:prstGeom prst="rect">
            <a:avLst/>
          </a:prstGeom>
        </p:spPr>
      </p:pic>
      <p:pic>
        <p:nvPicPr>
          <p:cNvPr id="11" name="Picture 10">
            <a:extLst>
              <a:ext uri="{FF2B5EF4-FFF2-40B4-BE49-F238E27FC236}">
                <a16:creationId xmlns:a16="http://schemas.microsoft.com/office/drawing/2014/main" id="{FC2375E6-DF41-854D-8B36-07905EF1DD25}"/>
              </a:ext>
            </a:extLst>
          </p:cNvPr>
          <p:cNvPicPr>
            <a:picLocks noChangeAspect="1"/>
          </p:cNvPicPr>
          <p:nvPr/>
        </p:nvPicPr>
        <p:blipFill>
          <a:blip r:embed="rId5"/>
          <a:stretch>
            <a:fillRect/>
          </a:stretch>
        </p:blipFill>
        <p:spPr>
          <a:xfrm>
            <a:off x="10210800" y="2908300"/>
            <a:ext cx="1981200" cy="1651000"/>
          </a:xfrm>
          <a:prstGeom prst="rect">
            <a:avLst/>
          </a:prstGeom>
        </p:spPr>
      </p:pic>
      <p:sp>
        <p:nvSpPr>
          <p:cNvPr id="12" name="TextBox 11">
            <a:extLst>
              <a:ext uri="{FF2B5EF4-FFF2-40B4-BE49-F238E27FC236}">
                <a16:creationId xmlns:a16="http://schemas.microsoft.com/office/drawing/2014/main" id="{924E3C5C-000B-9C43-8097-10AD43B94B90}"/>
              </a:ext>
            </a:extLst>
          </p:cNvPr>
          <p:cNvSpPr txBox="1"/>
          <p:nvPr/>
        </p:nvSpPr>
        <p:spPr>
          <a:xfrm>
            <a:off x="10191750" y="4095750"/>
            <a:ext cx="1689886"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panose="020B0604020202020204"/>
                <a:ea typeface="+mn-ea"/>
                <a:cs typeface="+mn-cs"/>
              </a:rPr>
              <a:t>~150 </a:t>
            </a:r>
            <a:r>
              <a:rPr kumimoji="0" lang="en-US" sz="1600" b="0" i="0" u="none" strike="noStrike" kern="1200" cap="none" spc="0" normalizeH="0" baseline="0" noProof="0" dirty="0">
                <a:ln>
                  <a:noFill/>
                </a:ln>
                <a:solidFill>
                  <a:srgbClr val="000000"/>
                </a:solidFill>
                <a:effectLst/>
                <a:uLnTx/>
                <a:uFillTx/>
                <a:latin typeface="Symbol" pitchFamily="2" charset="2"/>
                <a:ea typeface="+mn-ea"/>
                <a:cs typeface="+mn-cs"/>
              </a:rPr>
              <a:t>m</a:t>
            </a:r>
            <a:r>
              <a:rPr kumimoji="0" lang="en-US" sz="1600" b="0" i="0" u="none" strike="noStrike" kern="1200" cap="none" spc="0" normalizeH="0" baseline="0" noProof="0" dirty="0">
                <a:ln>
                  <a:noFill/>
                </a:ln>
                <a:solidFill>
                  <a:srgbClr val="000000"/>
                </a:solidFill>
                <a:effectLst/>
                <a:uLnTx/>
                <a:uFillTx/>
                <a:latin typeface="Arial" panose="020B0604020202020204"/>
                <a:ea typeface="+mn-ea"/>
                <a:cs typeface="+mn-cs"/>
              </a:rPr>
              <a:t>m FWHM</a:t>
            </a:r>
          </a:p>
        </p:txBody>
      </p:sp>
      <p:pic>
        <p:nvPicPr>
          <p:cNvPr id="13" name="Picture 12">
            <a:extLst>
              <a:ext uri="{FF2B5EF4-FFF2-40B4-BE49-F238E27FC236}">
                <a16:creationId xmlns:a16="http://schemas.microsoft.com/office/drawing/2014/main" id="{673B4AEA-C698-4D4C-B08B-92BC8FB387D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019550" y="4769800"/>
            <a:ext cx="4762500" cy="1935800"/>
          </a:xfrm>
          <a:prstGeom prst="rect">
            <a:avLst/>
          </a:prstGeom>
          <a:ln>
            <a:solidFill>
              <a:schemeClr val="accent5">
                <a:lumMod val="75000"/>
              </a:schemeClr>
            </a:solidFill>
          </a:ln>
        </p:spPr>
      </p:pic>
      <p:pic>
        <p:nvPicPr>
          <p:cNvPr id="14" name="Picture 13">
            <a:extLst>
              <a:ext uri="{FF2B5EF4-FFF2-40B4-BE49-F238E27FC236}">
                <a16:creationId xmlns:a16="http://schemas.microsoft.com/office/drawing/2014/main" id="{E3D54A67-0C6F-2849-A572-0048B32367CF}"/>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9407928" y="4629150"/>
            <a:ext cx="2452389" cy="2076450"/>
          </a:xfrm>
          <a:prstGeom prst="rect">
            <a:avLst/>
          </a:prstGeom>
        </p:spPr>
      </p:pic>
      <p:sp>
        <p:nvSpPr>
          <p:cNvPr id="15" name="Rectangle 14">
            <a:extLst>
              <a:ext uri="{FF2B5EF4-FFF2-40B4-BE49-F238E27FC236}">
                <a16:creationId xmlns:a16="http://schemas.microsoft.com/office/drawing/2014/main" id="{EAAD975C-F511-0545-A77F-219F2CB71D01}"/>
              </a:ext>
            </a:extLst>
          </p:cNvPr>
          <p:cNvSpPr/>
          <p:nvPr/>
        </p:nvSpPr>
        <p:spPr>
          <a:xfrm>
            <a:off x="514650" y="5854184"/>
            <a:ext cx="3352200"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05C78">
                    <a:lumMod val="75000"/>
                  </a:srgbClr>
                </a:solidFill>
                <a:effectLst/>
                <a:uLnTx/>
                <a:uFillTx/>
                <a:latin typeface="Helvetica" pitchFamily="2" charset="0"/>
                <a:ea typeface="+mn-ea"/>
                <a:cs typeface="+mn-cs"/>
              </a:rPr>
              <a:t>S. Steinke et al., Nature (2016)</a:t>
            </a:r>
          </a:p>
        </p:txBody>
      </p:sp>
      <p:sp>
        <p:nvSpPr>
          <p:cNvPr id="16" name="Rectangle 15">
            <a:extLst>
              <a:ext uri="{FF2B5EF4-FFF2-40B4-BE49-F238E27FC236}">
                <a16:creationId xmlns:a16="http://schemas.microsoft.com/office/drawing/2014/main" id="{EB8C3D41-D655-FB4D-AB58-586CDEE73780}"/>
              </a:ext>
            </a:extLst>
          </p:cNvPr>
          <p:cNvSpPr/>
          <p:nvPr/>
        </p:nvSpPr>
        <p:spPr>
          <a:xfrm>
            <a:off x="678624" y="4253984"/>
            <a:ext cx="3138551"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105C78">
                    <a:lumMod val="75000"/>
                  </a:srgbClr>
                </a:solidFill>
                <a:effectLst/>
                <a:uLnTx/>
                <a:uFillTx/>
                <a:latin typeface="Helvetica" pitchFamily="2" charset="0"/>
                <a:ea typeface="+mn-ea"/>
                <a:cs typeface="+mn-cs"/>
              </a:rPr>
              <a:t>Gonsalves</a:t>
            </a:r>
            <a:r>
              <a:rPr kumimoji="0" lang="en-US" sz="1800" b="0" i="0" u="none" strike="noStrike" kern="1200" cap="none" spc="0" normalizeH="0" baseline="0" noProof="0" dirty="0">
                <a:ln>
                  <a:noFill/>
                </a:ln>
                <a:solidFill>
                  <a:srgbClr val="105C78">
                    <a:lumMod val="75000"/>
                  </a:srgbClr>
                </a:solidFill>
                <a:effectLst/>
                <a:uLnTx/>
                <a:uFillTx/>
                <a:latin typeface="Helvetica" pitchFamily="2" charset="0"/>
                <a:ea typeface="+mn-ea"/>
                <a:cs typeface="+mn-cs"/>
              </a:rPr>
              <a:t> et al., PRL (2019)</a:t>
            </a:r>
          </a:p>
        </p:txBody>
      </p:sp>
    </p:spTree>
    <p:extLst>
      <p:ext uri="{BB962C8B-B14F-4D97-AF65-F5344CB8AC3E}">
        <p14:creationId xmlns:p14="http://schemas.microsoft.com/office/powerpoint/2010/main" val="3928542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AB1E9-4E6A-8847-AB2E-A111C4BD4115}"/>
              </a:ext>
            </a:extLst>
          </p:cNvPr>
          <p:cNvSpPr>
            <a:spLocks noGrp="1"/>
          </p:cNvSpPr>
          <p:nvPr>
            <p:ph type="title"/>
          </p:nvPr>
        </p:nvSpPr>
        <p:spPr>
          <a:xfrm>
            <a:off x="477080" y="0"/>
            <a:ext cx="11105321" cy="647244"/>
          </a:xfrm>
        </p:spPr>
        <p:txBody>
          <a:bodyPr>
            <a:normAutofit fontScale="90000"/>
          </a:bodyPr>
          <a:lstStyle/>
          <a:p>
            <a:r>
              <a:rPr lang="en-US" dirty="0"/>
              <a:t>Selected PWFA Results</a:t>
            </a:r>
          </a:p>
        </p:txBody>
      </p:sp>
      <p:sp>
        <p:nvSpPr>
          <p:cNvPr id="3" name="Content Placeholder 2">
            <a:extLst>
              <a:ext uri="{FF2B5EF4-FFF2-40B4-BE49-F238E27FC236}">
                <a16:creationId xmlns:a16="http://schemas.microsoft.com/office/drawing/2014/main" id="{EA0F4D6F-2B3C-0E43-BE1F-1C07000B6B9D}"/>
              </a:ext>
            </a:extLst>
          </p:cNvPr>
          <p:cNvSpPr>
            <a:spLocks noGrp="1"/>
          </p:cNvSpPr>
          <p:nvPr>
            <p:ph idx="1"/>
          </p:nvPr>
        </p:nvSpPr>
        <p:spPr>
          <a:xfrm>
            <a:off x="248481" y="685800"/>
            <a:ext cx="5352220" cy="5608864"/>
          </a:xfrm>
        </p:spPr>
        <p:txBody>
          <a:bodyPr>
            <a:normAutofit/>
          </a:bodyPr>
          <a:lstStyle/>
          <a:p>
            <a:r>
              <a:rPr lang="en-US" dirty="0"/>
              <a:t>9 GeV energy gain </a:t>
            </a:r>
            <a:br>
              <a:rPr lang="en-US" dirty="0"/>
            </a:br>
            <a:r>
              <a:rPr lang="en-US" dirty="0"/>
              <a:t>demonstration</a:t>
            </a:r>
          </a:p>
          <a:p>
            <a:pPr marL="0" indent="0">
              <a:buNone/>
            </a:pPr>
            <a:endParaRPr lang="en-US" dirty="0"/>
          </a:p>
          <a:p>
            <a:endParaRPr lang="en-US" dirty="0"/>
          </a:p>
          <a:p>
            <a:r>
              <a:rPr lang="en-US" dirty="0"/>
              <a:t>Acceleration with e</a:t>
            </a:r>
            <a:r>
              <a:rPr lang="en-US" baseline="30000" dirty="0"/>
              <a:t>+</a:t>
            </a:r>
            <a:r>
              <a:rPr lang="en-US" dirty="0"/>
              <a:t> drive</a:t>
            </a:r>
            <a:br>
              <a:rPr lang="en-US" dirty="0"/>
            </a:br>
            <a:r>
              <a:rPr lang="en-US" dirty="0"/>
              <a:t>and witness bunch </a:t>
            </a:r>
          </a:p>
          <a:p>
            <a:endParaRPr lang="en-US" dirty="0"/>
          </a:p>
          <a:p>
            <a:pPr marL="0" indent="0">
              <a:buNone/>
            </a:pPr>
            <a:endParaRPr lang="en-US" dirty="0"/>
          </a:p>
          <a:p>
            <a:r>
              <a:rPr lang="en-US" dirty="0"/>
              <a:t>Demonstration of Seeded Self Modulation of proton beam at AWAKE</a:t>
            </a:r>
            <a:br>
              <a:rPr lang="en-US" dirty="0"/>
            </a:br>
            <a:r>
              <a:rPr lang="en-US" sz="2000" i="1" dirty="0"/>
              <a:t>Courtesy P. </a:t>
            </a:r>
            <a:r>
              <a:rPr lang="en-US" sz="2000" i="1" dirty="0" err="1"/>
              <a:t>Muggli</a:t>
            </a:r>
            <a:r>
              <a:rPr lang="en-US" sz="2000" i="1" dirty="0"/>
              <a:t>, F. </a:t>
            </a:r>
            <a:r>
              <a:rPr lang="en-US" sz="2000" i="1" dirty="0" err="1"/>
              <a:t>Batsch</a:t>
            </a:r>
            <a:endParaRPr lang="en-US" i="1" dirty="0"/>
          </a:p>
        </p:txBody>
      </p:sp>
      <p:sp>
        <p:nvSpPr>
          <p:cNvPr id="4" name="Slide Number Placeholder 3">
            <a:extLst>
              <a:ext uri="{FF2B5EF4-FFF2-40B4-BE49-F238E27FC236}">
                <a16:creationId xmlns:a16="http://schemas.microsoft.com/office/drawing/2014/main" id="{FC251C26-B607-524C-9813-D35CA0D65A4A}"/>
              </a:ext>
            </a:extLst>
          </p:cNvPr>
          <p:cNvSpPr>
            <a:spLocks noGrp="1"/>
          </p:cNvSpPr>
          <p:nvPr>
            <p:ph type="sldNum" sz="quarter" idx="12"/>
          </p:nvPr>
        </p:nvSpPr>
        <p:spPr>
          <a:xfrm>
            <a:off x="9569884" y="6337102"/>
            <a:ext cx="71606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716D9922-87B3-6043-9531-5184EA303DC1}"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pic>
        <p:nvPicPr>
          <p:cNvPr id="7" name="Picture 6">
            <a:extLst>
              <a:ext uri="{FF2B5EF4-FFF2-40B4-BE49-F238E27FC236}">
                <a16:creationId xmlns:a16="http://schemas.microsoft.com/office/drawing/2014/main" id="{BFF81657-ADDF-624C-A296-38FBD7145F2B}"/>
              </a:ext>
            </a:extLst>
          </p:cNvPr>
          <p:cNvPicPr>
            <a:picLocks noChangeAspect="1"/>
          </p:cNvPicPr>
          <p:nvPr/>
        </p:nvPicPr>
        <p:blipFill>
          <a:blip r:embed="rId2"/>
          <a:stretch>
            <a:fillRect/>
          </a:stretch>
        </p:blipFill>
        <p:spPr>
          <a:xfrm>
            <a:off x="5695950" y="4311689"/>
            <a:ext cx="6496050" cy="1936711"/>
          </a:xfrm>
          <a:prstGeom prst="rect">
            <a:avLst/>
          </a:prstGeom>
        </p:spPr>
      </p:pic>
      <p:grpSp>
        <p:nvGrpSpPr>
          <p:cNvPr id="14" name="Group 13">
            <a:extLst>
              <a:ext uri="{FF2B5EF4-FFF2-40B4-BE49-F238E27FC236}">
                <a16:creationId xmlns:a16="http://schemas.microsoft.com/office/drawing/2014/main" id="{7BACA3F9-14EC-9446-8862-6B141B222B26}"/>
              </a:ext>
            </a:extLst>
          </p:cNvPr>
          <p:cNvGrpSpPr/>
          <p:nvPr/>
        </p:nvGrpSpPr>
        <p:grpSpPr>
          <a:xfrm>
            <a:off x="4591050" y="564483"/>
            <a:ext cx="4705350" cy="3721766"/>
            <a:chOff x="7429500" y="583533"/>
            <a:chExt cx="4705350" cy="3721766"/>
          </a:xfrm>
        </p:grpSpPr>
        <p:pic>
          <p:nvPicPr>
            <p:cNvPr id="9" name="Picture 8">
              <a:extLst>
                <a:ext uri="{FF2B5EF4-FFF2-40B4-BE49-F238E27FC236}">
                  <a16:creationId xmlns:a16="http://schemas.microsoft.com/office/drawing/2014/main" id="{8F772E41-7BE3-F548-9C25-FF8F09B6DD7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448550" y="1901312"/>
              <a:ext cx="1828800" cy="2403987"/>
            </a:xfrm>
            <a:prstGeom prst="rect">
              <a:avLst/>
            </a:prstGeom>
          </p:spPr>
        </p:pic>
        <p:pic>
          <p:nvPicPr>
            <p:cNvPr id="10" name="Picture 9">
              <a:extLst>
                <a:ext uri="{FF2B5EF4-FFF2-40B4-BE49-F238E27FC236}">
                  <a16:creationId xmlns:a16="http://schemas.microsoft.com/office/drawing/2014/main" id="{7D407362-F6AF-3643-916A-407813AD3B86}"/>
                </a:ext>
              </a:extLst>
            </p:cNvPr>
            <p:cNvPicPr>
              <a:picLocks noChangeAspect="1"/>
            </p:cNvPicPr>
            <p:nvPr/>
          </p:nvPicPr>
          <p:blipFill>
            <a:blip r:embed="rId4"/>
            <a:stretch>
              <a:fillRect/>
            </a:stretch>
          </p:blipFill>
          <p:spPr>
            <a:xfrm>
              <a:off x="9258300" y="583533"/>
              <a:ext cx="2876550" cy="3696367"/>
            </a:xfrm>
            <a:prstGeom prst="rect">
              <a:avLst/>
            </a:prstGeom>
            <a:ln>
              <a:solidFill>
                <a:schemeClr val="accent5">
                  <a:lumMod val="75000"/>
                </a:schemeClr>
              </a:solidFill>
            </a:ln>
          </p:spPr>
        </p:pic>
        <p:sp>
          <p:nvSpPr>
            <p:cNvPr id="11" name="Rectangle 10">
              <a:extLst>
                <a:ext uri="{FF2B5EF4-FFF2-40B4-BE49-F238E27FC236}">
                  <a16:creationId xmlns:a16="http://schemas.microsoft.com/office/drawing/2014/main" id="{95D6472B-EAD5-6840-8DC7-2BF81A8CD56F}"/>
                </a:ext>
              </a:extLst>
            </p:cNvPr>
            <p:cNvSpPr/>
            <p:nvPr/>
          </p:nvSpPr>
          <p:spPr>
            <a:xfrm>
              <a:off x="7429500" y="948035"/>
              <a:ext cx="1866900"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pitchFamily="2" charset="0"/>
                  <a:ea typeface="+mn-ea"/>
                  <a:cs typeface="+mn-cs"/>
                </a:rPr>
                <a:t>9 GeV ENERGY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pitchFamily="2" charset="0"/>
                  <a:ea typeface="+mn-ea"/>
                  <a:cs typeface="+mn-cs"/>
                </a:rPr>
                <a:t>GAIN IN ~1 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pitchFamily="2" charset="0"/>
                  <a:ea typeface="+mn-ea"/>
                  <a:cs typeface="+mn-cs"/>
                </a:rPr>
                <a:t>IN PWFA</a:t>
              </a:r>
            </a:p>
          </p:txBody>
        </p:sp>
      </p:grpSp>
      <p:pic>
        <p:nvPicPr>
          <p:cNvPr id="12" name="Picture 11">
            <a:extLst>
              <a:ext uri="{FF2B5EF4-FFF2-40B4-BE49-F238E27FC236}">
                <a16:creationId xmlns:a16="http://schemas.microsoft.com/office/drawing/2014/main" id="{29B0C952-40AB-0A4A-84AA-7465261F89C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372600" y="2114550"/>
            <a:ext cx="2819400" cy="2114550"/>
          </a:xfrm>
          <a:prstGeom prst="rect">
            <a:avLst/>
          </a:prstGeom>
        </p:spPr>
      </p:pic>
      <p:sp>
        <p:nvSpPr>
          <p:cNvPr id="13" name="Rectangle 12">
            <a:extLst>
              <a:ext uri="{FF2B5EF4-FFF2-40B4-BE49-F238E27FC236}">
                <a16:creationId xmlns:a16="http://schemas.microsoft.com/office/drawing/2014/main" id="{AD6ECBB9-663C-B54A-A9C6-038C2D9C3FCD}"/>
              </a:ext>
            </a:extLst>
          </p:cNvPr>
          <p:cNvSpPr/>
          <p:nvPr/>
        </p:nvSpPr>
        <p:spPr>
          <a:xfrm>
            <a:off x="6747621" y="7625834"/>
            <a:ext cx="3916457"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Helvetica" pitchFamily="2" charset="0"/>
                <a:ea typeface="+mn-ea"/>
                <a:cs typeface="+mn-cs"/>
              </a:rPr>
              <a:t>Doche</a:t>
            </a:r>
            <a:r>
              <a:rPr kumimoji="0" lang="en-US" sz="1800" b="0" i="0" u="none" strike="noStrike" kern="1200" cap="none" spc="0" normalizeH="0" baseline="0" noProof="0" dirty="0">
                <a:ln>
                  <a:noFill/>
                </a:ln>
                <a:solidFill>
                  <a:srgbClr val="000000"/>
                </a:solidFill>
                <a:effectLst/>
                <a:uLnTx/>
                <a:uFillTx/>
                <a:latin typeface="Helvetica" pitchFamily="2" charset="0"/>
                <a:ea typeface="+mn-ea"/>
                <a:cs typeface="+mn-cs"/>
              </a:rPr>
              <a:t> et al., Scientific Reports 2017</a:t>
            </a:r>
          </a:p>
        </p:txBody>
      </p:sp>
      <p:pic>
        <p:nvPicPr>
          <p:cNvPr id="15" name="Picture 14">
            <a:extLst>
              <a:ext uri="{FF2B5EF4-FFF2-40B4-BE49-F238E27FC236}">
                <a16:creationId xmlns:a16="http://schemas.microsoft.com/office/drawing/2014/main" id="{6B2A471F-FFD0-1B4F-8B68-ECBA57662C00}"/>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442450" y="128587"/>
            <a:ext cx="2749550" cy="2062163"/>
          </a:xfrm>
          <a:prstGeom prst="rect">
            <a:avLst/>
          </a:prstGeom>
        </p:spPr>
      </p:pic>
      <p:sp>
        <p:nvSpPr>
          <p:cNvPr id="16" name="Rectangle 15">
            <a:extLst>
              <a:ext uri="{FF2B5EF4-FFF2-40B4-BE49-F238E27FC236}">
                <a16:creationId xmlns:a16="http://schemas.microsoft.com/office/drawing/2014/main" id="{E773AEF7-CCC8-254C-94C3-5082453D9451}"/>
              </a:ext>
            </a:extLst>
          </p:cNvPr>
          <p:cNvSpPr/>
          <p:nvPr/>
        </p:nvSpPr>
        <p:spPr>
          <a:xfrm>
            <a:off x="8275543" y="0"/>
            <a:ext cx="3916457"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000000"/>
                </a:solidFill>
                <a:effectLst/>
                <a:uLnTx/>
                <a:uFillTx/>
                <a:latin typeface="Helvetica" pitchFamily="2" charset="0"/>
                <a:ea typeface="+mn-ea"/>
                <a:cs typeface="+mn-cs"/>
              </a:rPr>
              <a:t>Doche</a:t>
            </a:r>
            <a:r>
              <a:rPr kumimoji="0" lang="en-US" sz="1800" b="0" i="0" u="none" strike="noStrike" kern="1200" cap="none" spc="0" normalizeH="0" baseline="0" noProof="0" dirty="0">
                <a:ln>
                  <a:noFill/>
                </a:ln>
                <a:solidFill>
                  <a:srgbClr val="000000"/>
                </a:solidFill>
                <a:effectLst/>
                <a:uLnTx/>
                <a:uFillTx/>
                <a:latin typeface="Helvetica" pitchFamily="2" charset="0"/>
                <a:ea typeface="+mn-ea"/>
                <a:cs typeface="+mn-cs"/>
              </a:rPr>
              <a:t> et al., Scientific Reports 2017</a:t>
            </a:r>
          </a:p>
        </p:txBody>
      </p:sp>
      <p:sp>
        <p:nvSpPr>
          <p:cNvPr id="17" name="Rectangle 16">
            <a:extLst>
              <a:ext uri="{FF2B5EF4-FFF2-40B4-BE49-F238E27FC236}">
                <a16:creationId xmlns:a16="http://schemas.microsoft.com/office/drawing/2014/main" id="{26442CAE-6D37-274D-AD11-39AD461C1882}"/>
              </a:ext>
            </a:extLst>
          </p:cNvPr>
          <p:cNvSpPr/>
          <p:nvPr/>
        </p:nvSpPr>
        <p:spPr>
          <a:xfrm>
            <a:off x="7448550" y="2953435"/>
            <a:ext cx="15621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pitchFamily="2" charset="0"/>
                <a:ea typeface="+mn-ea"/>
                <a:cs typeface="+mn-cs"/>
              </a:rPr>
              <a:t>Nature 2014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pitchFamily="2" charset="0"/>
                <a:ea typeface="+mn-ea"/>
                <a:cs typeface="+mn-cs"/>
              </a:rPr>
              <a:t>PPCF 2015</a:t>
            </a:r>
          </a:p>
        </p:txBody>
      </p:sp>
    </p:spTree>
    <p:extLst>
      <p:ext uri="{BB962C8B-B14F-4D97-AF65-F5344CB8AC3E}">
        <p14:creationId xmlns:p14="http://schemas.microsoft.com/office/powerpoint/2010/main" val="8740028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223CE-CAD3-8D43-9489-295D68A5178F}"/>
              </a:ext>
            </a:extLst>
          </p:cNvPr>
          <p:cNvSpPr>
            <a:spLocks noGrp="1"/>
          </p:cNvSpPr>
          <p:nvPr>
            <p:ph type="title"/>
          </p:nvPr>
        </p:nvSpPr>
        <p:spPr/>
        <p:txBody>
          <a:bodyPr/>
          <a:lstStyle/>
          <a:p>
            <a:r>
              <a:rPr lang="en-US" dirty="0"/>
              <a:t>Wakefield Acceleration Comments</a:t>
            </a:r>
          </a:p>
        </p:txBody>
      </p:sp>
      <p:sp>
        <p:nvSpPr>
          <p:cNvPr id="3" name="Content Placeholder 2">
            <a:extLst>
              <a:ext uri="{FF2B5EF4-FFF2-40B4-BE49-F238E27FC236}">
                <a16:creationId xmlns:a16="http://schemas.microsoft.com/office/drawing/2014/main" id="{50118405-8143-EC4B-9212-A6486CDACA86}"/>
              </a:ext>
            </a:extLst>
          </p:cNvPr>
          <p:cNvSpPr>
            <a:spLocks noGrp="1"/>
          </p:cNvSpPr>
          <p:nvPr>
            <p:ph idx="1"/>
          </p:nvPr>
        </p:nvSpPr>
        <p:spPr/>
        <p:txBody>
          <a:bodyPr/>
          <a:lstStyle/>
          <a:p>
            <a:pPr marL="9525" indent="-9525"/>
            <a:r>
              <a:rPr lang="en-US" dirty="0"/>
              <a:t>Significant research progress has been made over the last 5 years in each of the </a:t>
            </a:r>
            <a:r>
              <a:rPr lang="en-US" dirty="0" err="1"/>
              <a:t>wakefield</a:t>
            </a:r>
            <a:r>
              <a:rPr lang="en-US" dirty="0"/>
              <a:t> accelerator thrusts</a:t>
            </a:r>
          </a:p>
          <a:p>
            <a:r>
              <a:rPr lang="en-US" dirty="0"/>
              <a:t>Major research programs underway in the US, Europe and Asia </a:t>
            </a:r>
          </a:p>
          <a:p>
            <a:pPr lvl="1"/>
            <a:r>
              <a:rPr lang="en-US" dirty="0"/>
              <a:t>FACET-II program is underway</a:t>
            </a:r>
          </a:p>
          <a:p>
            <a:pPr lvl="1"/>
            <a:r>
              <a:rPr lang="en-US" dirty="0"/>
              <a:t>Continued LWFA effort with near-IR laser systems at BELLA and at other facilities around the world</a:t>
            </a:r>
          </a:p>
          <a:p>
            <a:pPr lvl="2"/>
            <a:r>
              <a:rPr lang="en-US" dirty="0"/>
              <a:t>Long-wave IR studies underway at BNL-ATF</a:t>
            </a:r>
          </a:p>
          <a:p>
            <a:pPr lvl="1"/>
            <a:r>
              <a:rPr lang="en-US" dirty="0"/>
              <a:t>DWFA activities ongoing at AWA and other world-wide locations</a:t>
            </a:r>
          </a:p>
          <a:p>
            <a:pPr marL="9525" indent="-9525"/>
            <a:r>
              <a:rPr lang="en-US" dirty="0"/>
              <a:t>Still a tremendous amount of work needed to lay the groundwork for potential HEP applications</a:t>
            </a:r>
          </a:p>
          <a:p>
            <a:pPr lvl="1"/>
            <a:r>
              <a:rPr lang="en-US" dirty="0"/>
              <a:t>Support for the R&amp;D effort over the next decade is critical</a:t>
            </a:r>
          </a:p>
          <a:p>
            <a:pPr lvl="1"/>
            <a:r>
              <a:rPr lang="en-US" dirty="0"/>
              <a:t>No fully self-consistent set of collider parameters presently exists</a:t>
            </a:r>
          </a:p>
        </p:txBody>
      </p:sp>
      <p:sp>
        <p:nvSpPr>
          <p:cNvPr id="4" name="Slide Number Placeholder 3">
            <a:extLst>
              <a:ext uri="{FF2B5EF4-FFF2-40B4-BE49-F238E27FC236}">
                <a16:creationId xmlns:a16="http://schemas.microsoft.com/office/drawing/2014/main" id="{2A23FE79-BB11-9B4D-8EAF-861ADEB6ECCC}"/>
              </a:ext>
            </a:extLst>
          </p:cNvPr>
          <p:cNvSpPr>
            <a:spLocks noGrp="1"/>
          </p:cNvSpPr>
          <p:nvPr>
            <p:ph type="sldNum" sz="quarter" idx="12"/>
          </p:nvPr>
        </p:nvSpPr>
        <p:spPr>
          <a:xfrm>
            <a:off x="9569884" y="6337102"/>
            <a:ext cx="71606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716D9922-87B3-6043-9531-5184EA303DC1}"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40736605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Title 85">
            <a:extLst>
              <a:ext uri="{FF2B5EF4-FFF2-40B4-BE49-F238E27FC236}">
                <a16:creationId xmlns:a16="http://schemas.microsoft.com/office/drawing/2014/main" id="{9561A1EE-BFF9-7444-8940-459E94A7BB83}"/>
              </a:ext>
            </a:extLst>
          </p:cNvPr>
          <p:cNvSpPr>
            <a:spLocks noGrp="1"/>
          </p:cNvSpPr>
          <p:nvPr>
            <p:ph type="title"/>
          </p:nvPr>
        </p:nvSpPr>
        <p:spPr/>
        <p:txBody>
          <a:bodyPr/>
          <a:lstStyle/>
          <a:p>
            <a:r>
              <a:rPr lang="en-US" dirty="0"/>
              <a:t>A 10-TeV Class Muon Collider</a:t>
            </a:r>
          </a:p>
        </p:txBody>
      </p:sp>
      <p:sp>
        <p:nvSpPr>
          <p:cNvPr id="5" name="Footer Placeholder 4">
            <a:extLst>
              <a:ext uri="{FF2B5EF4-FFF2-40B4-BE49-F238E27FC236}">
                <a16:creationId xmlns:a16="http://schemas.microsoft.com/office/drawing/2014/main" id="{23CFA68C-1340-6743-9956-7EA058DE463B}"/>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rPr>
              <a:t>APS April Meeting 2022</a:t>
            </a:r>
          </a:p>
        </p:txBody>
      </p:sp>
      <p:sp>
        <p:nvSpPr>
          <p:cNvPr id="6" name="Slide Number Placeholder 5">
            <a:extLst>
              <a:ext uri="{FF2B5EF4-FFF2-40B4-BE49-F238E27FC236}">
                <a16:creationId xmlns:a16="http://schemas.microsoft.com/office/drawing/2014/main" id="{CEC76E70-34A6-F249-8381-DA3DD6B2A0D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C390B5B-5839-424A-8863-D4784EBDD279}"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grpSp>
        <p:nvGrpSpPr>
          <p:cNvPr id="166" name="Group 165">
            <a:extLst>
              <a:ext uri="{FF2B5EF4-FFF2-40B4-BE49-F238E27FC236}">
                <a16:creationId xmlns:a16="http://schemas.microsoft.com/office/drawing/2014/main" id="{4F15B897-B55B-9543-89FE-9F0C549DB038}"/>
              </a:ext>
            </a:extLst>
          </p:cNvPr>
          <p:cNvGrpSpPr>
            <a:grpSpLocks noChangeAspect="1"/>
          </p:cNvGrpSpPr>
          <p:nvPr/>
        </p:nvGrpSpPr>
        <p:grpSpPr>
          <a:xfrm>
            <a:off x="1210158" y="953218"/>
            <a:ext cx="10058400" cy="4766103"/>
            <a:chOff x="2467535" y="1526071"/>
            <a:chExt cx="7053839" cy="3342419"/>
          </a:xfrm>
        </p:grpSpPr>
        <p:grpSp>
          <p:nvGrpSpPr>
            <p:cNvPr id="87" name="Group 86">
              <a:extLst>
                <a:ext uri="{FF2B5EF4-FFF2-40B4-BE49-F238E27FC236}">
                  <a16:creationId xmlns:a16="http://schemas.microsoft.com/office/drawing/2014/main" id="{6B1A339F-8E29-C34B-A4DA-FC8C95E96674}"/>
                </a:ext>
              </a:extLst>
            </p:cNvPr>
            <p:cNvGrpSpPr/>
            <p:nvPr/>
          </p:nvGrpSpPr>
          <p:grpSpPr>
            <a:xfrm>
              <a:off x="6035152" y="2010777"/>
              <a:ext cx="2304288" cy="2304288"/>
              <a:chOff x="4056039" y="2186144"/>
              <a:chExt cx="2304288" cy="2304288"/>
            </a:xfrm>
          </p:grpSpPr>
          <p:sp>
            <p:nvSpPr>
              <p:cNvPr id="88" name="Oval 87">
                <a:extLst>
                  <a:ext uri="{FF2B5EF4-FFF2-40B4-BE49-F238E27FC236}">
                    <a16:creationId xmlns:a16="http://schemas.microsoft.com/office/drawing/2014/main" id="{9ECD5D4B-3779-3C42-B07A-43A677EAFCC0}"/>
                  </a:ext>
                </a:extLst>
              </p:cNvPr>
              <p:cNvSpPr>
                <a:spLocks noChangeAspect="1"/>
              </p:cNvSpPr>
              <p:nvPr/>
            </p:nvSpPr>
            <p:spPr>
              <a:xfrm>
                <a:off x="4056039" y="2186144"/>
                <a:ext cx="2304288" cy="2304288"/>
              </a:xfrm>
              <a:prstGeom prst="ellipse">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9" name="Oval 88">
                <a:extLst>
                  <a:ext uri="{FF2B5EF4-FFF2-40B4-BE49-F238E27FC236}">
                    <a16:creationId xmlns:a16="http://schemas.microsoft.com/office/drawing/2014/main" id="{C14F1512-2D06-2D46-9ECF-BC610A5EDB6F}"/>
                  </a:ext>
                </a:extLst>
              </p:cNvPr>
              <p:cNvSpPr>
                <a:spLocks noChangeAspect="1"/>
              </p:cNvSpPr>
              <p:nvPr/>
            </p:nvSpPr>
            <p:spPr>
              <a:xfrm>
                <a:off x="4099927" y="2215253"/>
                <a:ext cx="2240280" cy="2240280"/>
              </a:xfrm>
              <a:prstGeom prst="ellipse">
                <a:avLst/>
              </a:prstGeom>
              <a:solidFill>
                <a:schemeClr val="bg1"/>
              </a:solid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90" name="Group 89">
              <a:extLst>
                <a:ext uri="{FF2B5EF4-FFF2-40B4-BE49-F238E27FC236}">
                  <a16:creationId xmlns:a16="http://schemas.microsoft.com/office/drawing/2014/main" id="{1116D62A-B602-2E47-BB94-1B172234DA4B}"/>
                </a:ext>
              </a:extLst>
            </p:cNvPr>
            <p:cNvGrpSpPr>
              <a:grpSpLocks noChangeAspect="1"/>
            </p:cNvGrpSpPr>
            <p:nvPr/>
          </p:nvGrpSpPr>
          <p:grpSpPr>
            <a:xfrm>
              <a:off x="5955214" y="1583028"/>
              <a:ext cx="3566160" cy="3189018"/>
              <a:chOff x="3976100" y="2085655"/>
              <a:chExt cx="5208998" cy="2560320"/>
            </a:xfrm>
          </p:grpSpPr>
          <p:sp>
            <p:nvSpPr>
              <p:cNvPr id="91" name="Rounded Rectangle 90">
                <a:extLst>
                  <a:ext uri="{FF2B5EF4-FFF2-40B4-BE49-F238E27FC236}">
                    <a16:creationId xmlns:a16="http://schemas.microsoft.com/office/drawing/2014/main" id="{198AC909-D324-9B46-B247-FE8409FD1462}"/>
                  </a:ext>
                </a:extLst>
              </p:cNvPr>
              <p:cNvSpPr/>
              <p:nvPr/>
            </p:nvSpPr>
            <p:spPr>
              <a:xfrm>
                <a:off x="3976100" y="2085655"/>
                <a:ext cx="5208998" cy="2560320"/>
              </a:xfrm>
              <a:prstGeom prst="roundRect">
                <a:avLst>
                  <a:gd name="adj" fmla="val 48485"/>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2" name="Rounded Rectangle 91">
                <a:extLst>
                  <a:ext uri="{FF2B5EF4-FFF2-40B4-BE49-F238E27FC236}">
                    <a16:creationId xmlns:a16="http://schemas.microsoft.com/office/drawing/2014/main" id="{1E0BB4A7-FF5E-D64B-AE2B-A10D14797BE6}"/>
                  </a:ext>
                </a:extLst>
              </p:cNvPr>
              <p:cNvSpPr>
                <a:spLocks/>
              </p:cNvSpPr>
              <p:nvPr/>
            </p:nvSpPr>
            <p:spPr>
              <a:xfrm>
                <a:off x="4021515" y="2114765"/>
                <a:ext cx="5107293" cy="2496312"/>
              </a:xfrm>
              <a:prstGeom prst="roundRect">
                <a:avLst>
                  <a:gd name="adj" fmla="val 48485"/>
                </a:avLst>
              </a:prstGeom>
              <a:noFill/>
              <a:ln w="38100">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93" name="Group 92">
              <a:extLst>
                <a:ext uri="{FF2B5EF4-FFF2-40B4-BE49-F238E27FC236}">
                  <a16:creationId xmlns:a16="http://schemas.microsoft.com/office/drawing/2014/main" id="{808A1087-32F1-5749-9EEF-16F77BBE5E8E}"/>
                </a:ext>
              </a:extLst>
            </p:cNvPr>
            <p:cNvGrpSpPr/>
            <p:nvPr/>
          </p:nvGrpSpPr>
          <p:grpSpPr>
            <a:xfrm>
              <a:off x="7543800" y="1526071"/>
              <a:ext cx="365760" cy="162838"/>
              <a:chOff x="1943623" y="2080688"/>
              <a:chExt cx="365760" cy="162838"/>
            </a:xfrm>
          </p:grpSpPr>
          <p:sp>
            <p:nvSpPr>
              <p:cNvPr id="94" name="Rectangle 93">
                <a:extLst>
                  <a:ext uri="{FF2B5EF4-FFF2-40B4-BE49-F238E27FC236}">
                    <a16:creationId xmlns:a16="http://schemas.microsoft.com/office/drawing/2014/main" id="{1D643FB3-82BA-F04F-9448-3B388140D86D}"/>
                  </a:ext>
                </a:extLst>
              </p:cNvPr>
              <p:cNvSpPr/>
              <p:nvPr/>
            </p:nvSpPr>
            <p:spPr>
              <a:xfrm>
                <a:off x="1943623" y="2080688"/>
                <a:ext cx="365760" cy="162838"/>
              </a:xfrm>
              <a:prstGeom prst="rect">
                <a:avLst/>
              </a:prstGeom>
              <a:solidFill>
                <a:schemeClr val="accent5">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5" name="Oval 94">
                <a:extLst>
                  <a:ext uri="{FF2B5EF4-FFF2-40B4-BE49-F238E27FC236}">
                    <a16:creationId xmlns:a16="http://schemas.microsoft.com/office/drawing/2014/main" id="{1ED539B2-C2A2-1447-A963-D9889F8FE845}"/>
                  </a:ext>
                </a:extLst>
              </p:cNvPr>
              <p:cNvSpPr/>
              <p:nvPr/>
            </p:nvSpPr>
            <p:spPr>
              <a:xfrm>
                <a:off x="194362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6" name="Oval 95">
                <a:extLst>
                  <a:ext uri="{FF2B5EF4-FFF2-40B4-BE49-F238E27FC236}">
                    <a16:creationId xmlns:a16="http://schemas.microsoft.com/office/drawing/2014/main" id="{F3668DA9-5F19-284F-A05B-06DD784653A7}"/>
                  </a:ext>
                </a:extLst>
              </p:cNvPr>
              <p:cNvSpPr/>
              <p:nvPr/>
            </p:nvSpPr>
            <p:spPr>
              <a:xfrm>
                <a:off x="198934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7" name="Oval 96">
                <a:extLst>
                  <a:ext uri="{FF2B5EF4-FFF2-40B4-BE49-F238E27FC236}">
                    <a16:creationId xmlns:a16="http://schemas.microsoft.com/office/drawing/2014/main" id="{691CE614-15C4-4449-96A8-ADC16B940112}"/>
                  </a:ext>
                </a:extLst>
              </p:cNvPr>
              <p:cNvSpPr/>
              <p:nvPr/>
            </p:nvSpPr>
            <p:spPr>
              <a:xfrm>
                <a:off x="203506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8" name="Oval 97">
                <a:extLst>
                  <a:ext uri="{FF2B5EF4-FFF2-40B4-BE49-F238E27FC236}">
                    <a16:creationId xmlns:a16="http://schemas.microsoft.com/office/drawing/2014/main" id="{5CB6E3DE-4E01-EC43-B148-6A8329B1E874}"/>
                  </a:ext>
                </a:extLst>
              </p:cNvPr>
              <p:cNvSpPr/>
              <p:nvPr/>
            </p:nvSpPr>
            <p:spPr>
              <a:xfrm>
                <a:off x="208078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9" name="Oval 98">
                <a:extLst>
                  <a:ext uri="{FF2B5EF4-FFF2-40B4-BE49-F238E27FC236}">
                    <a16:creationId xmlns:a16="http://schemas.microsoft.com/office/drawing/2014/main" id="{E4C259CB-81CA-6F43-8D50-58657921637E}"/>
                  </a:ext>
                </a:extLst>
              </p:cNvPr>
              <p:cNvSpPr/>
              <p:nvPr/>
            </p:nvSpPr>
            <p:spPr>
              <a:xfrm>
                <a:off x="212650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0" name="Oval 99">
                <a:extLst>
                  <a:ext uri="{FF2B5EF4-FFF2-40B4-BE49-F238E27FC236}">
                    <a16:creationId xmlns:a16="http://schemas.microsoft.com/office/drawing/2014/main" id="{1B699A3F-7E02-704A-8C14-83ACA690B6F5}"/>
                  </a:ext>
                </a:extLst>
              </p:cNvPr>
              <p:cNvSpPr/>
              <p:nvPr/>
            </p:nvSpPr>
            <p:spPr>
              <a:xfrm>
                <a:off x="217222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1" name="Oval 100">
                <a:extLst>
                  <a:ext uri="{FF2B5EF4-FFF2-40B4-BE49-F238E27FC236}">
                    <a16:creationId xmlns:a16="http://schemas.microsoft.com/office/drawing/2014/main" id="{ED37F04F-B4D0-8547-A8EB-446B3E6C3BD2}"/>
                  </a:ext>
                </a:extLst>
              </p:cNvPr>
              <p:cNvSpPr/>
              <p:nvPr/>
            </p:nvSpPr>
            <p:spPr>
              <a:xfrm>
                <a:off x="221794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2" name="Oval 101">
                <a:extLst>
                  <a:ext uri="{FF2B5EF4-FFF2-40B4-BE49-F238E27FC236}">
                    <a16:creationId xmlns:a16="http://schemas.microsoft.com/office/drawing/2014/main" id="{B727DA80-00B9-384E-A7A8-BE1EEDD1CBA7}"/>
                  </a:ext>
                </a:extLst>
              </p:cNvPr>
              <p:cNvSpPr/>
              <p:nvPr/>
            </p:nvSpPr>
            <p:spPr>
              <a:xfrm>
                <a:off x="226366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03" name="Group 102">
              <a:extLst>
                <a:ext uri="{FF2B5EF4-FFF2-40B4-BE49-F238E27FC236}">
                  <a16:creationId xmlns:a16="http://schemas.microsoft.com/office/drawing/2014/main" id="{A531F870-43A8-DD4D-8BCE-10A183E6F630}"/>
                </a:ext>
              </a:extLst>
            </p:cNvPr>
            <p:cNvGrpSpPr/>
            <p:nvPr/>
          </p:nvGrpSpPr>
          <p:grpSpPr>
            <a:xfrm>
              <a:off x="7543800" y="4669461"/>
              <a:ext cx="365760" cy="162838"/>
              <a:chOff x="1943623" y="2080688"/>
              <a:chExt cx="365760" cy="162838"/>
            </a:xfrm>
          </p:grpSpPr>
          <p:sp>
            <p:nvSpPr>
              <p:cNvPr id="104" name="Rectangle 103">
                <a:extLst>
                  <a:ext uri="{FF2B5EF4-FFF2-40B4-BE49-F238E27FC236}">
                    <a16:creationId xmlns:a16="http://schemas.microsoft.com/office/drawing/2014/main" id="{5B5A1BC5-3641-6B4A-875E-B52D47B0266F}"/>
                  </a:ext>
                </a:extLst>
              </p:cNvPr>
              <p:cNvSpPr/>
              <p:nvPr/>
            </p:nvSpPr>
            <p:spPr>
              <a:xfrm>
                <a:off x="1943623" y="2080688"/>
                <a:ext cx="365760" cy="162838"/>
              </a:xfrm>
              <a:prstGeom prst="rect">
                <a:avLst/>
              </a:prstGeom>
              <a:solidFill>
                <a:schemeClr val="accent5">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5" name="Oval 104">
                <a:extLst>
                  <a:ext uri="{FF2B5EF4-FFF2-40B4-BE49-F238E27FC236}">
                    <a16:creationId xmlns:a16="http://schemas.microsoft.com/office/drawing/2014/main" id="{4BC415D9-C760-CE4E-9115-346C7639A4DB}"/>
                  </a:ext>
                </a:extLst>
              </p:cNvPr>
              <p:cNvSpPr/>
              <p:nvPr/>
            </p:nvSpPr>
            <p:spPr>
              <a:xfrm>
                <a:off x="194362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6" name="Oval 105">
                <a:extLst>
                  <a:ext uri="{FF2B5EF4-FFF2-40B4-BE49-F238E27FC236}">
                    <a16:creationId xmlns:a16="http://schemas.microsoft.com/office/drawing/2014/main" id="{66F95DCF-02C8-C140-B2CF-5699AD61CCA7}"/>
                  </a:ext>
                </a:extLst>
              </p:cNvPr>
              <p:cNvSpPr/>
              <p:nvPr/>
            </p:nvSpPr>
            <p:spPr>
              <a:xfrm>
                <a:off x="198934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7" name="Oval 106">
                <a:extLst>
                  <a:ext uri="{FF2B5EF4-FFF2-40B4-BE49-F238E27FC236}">
                    <a16:creationId xmlns:a16="http://schemas.microsoft.com/office/drawing/2014/main" id="{C33DB867-10E5-A541-B8DE-428170DDA8E9}"/>
                  </a:ext>
                </a:extLst>
              </p:cNvPr>
              <p:cNvSpPr/>
              <p:nvPr/>
            </p:nvSpPr>
            <p:spPr>
              <a:xfrm>
                <a:off x="203506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8" name="Oval 107">
                <a:extLst>
                  <a:ext uri="{FF2B5EF4-FFF2-40B4-BE49-F238E27FC236}">
                    <a16:creationId xmlns:a16="http://schemas.microsoft.com/office/drawing/2014/main" id="{00D73690-199D-5D42-956D-BEC134F73843}"/>
                  </a:ext>
                </a:extLst>
              </p:cNvPr>
              <p:cNvSpPr/>
              <p:nvPr/>
            </p:nvSpPr>
            <p:spPr>
              <a:xfrm>
                <a:off x="208078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9" name="Oval 108">
                <a:extLst>
                  <a:ext uri="{FF2B5EF4-FFF2-40B4-BE49-F238E27FC236}">
                    <a16:creationId xmlns:a16="http://schemas.microsoft.com/office/drawing/2014/main" id="{1B0F0681-3D7C-B14E-ADA6-AFFC3EA49D94}"/>
                  </a:ext>
                </a:extLst>
              </p:cNvPr>
              <p:cNvSpPr/>
              <p:nvPr/>
            </p:nvSpPr>
            <p:spPr>
              <a:xfrm>
                <a:off x="212650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0" name="Oval 109">
                <a:extLst>
                  <a:ext uri="{FF2B5EF4-FFF2-40B4-BE49-F238E27FC236}">
                    <a16:creationId xmlns:a16="http://schemas.microsoft.com/office/drawing/2014/main" id="{8DA41946-C768-1C4D-BE2B-65922330B052}"/>
                  </a:ext>
                </a:extLst>
              </p:cNvPr>
              <p:cNvSpPr/>
              <p:nvPr/>
            </p:nvSpPr>
            <p:spPr>
              <a:xfrm>
                <a:off x="217222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1" name="Oval 110">
                <a:extLst>
                  <a:ext uri="{FF2B5EF4-FFF2-40B4-BE49-F238E27FC236}">
                    <a16:creationId xmlns:a16="http://schemas.microsoft.com/office/drawing/2014/main" id="{98BC5827-4531-FE4C-BDA4-6DDD577B34AF}"/>
                  </a:ext>
                </a:extLst>
              </p:cNvPr>
              <p:cNvSpPr/>
              <p:nvPr/>
            </p:nvSpPr>
            <p:spPr>
              <a:xfrm>
                <a:off x="221794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2" name="Oval 111">
                <a:extLst>
                  <a:ext uri="{FF2B5EF4-FFF2-40B4-BE49-F238E27FC236}">
                    <a16:creationId xmlns:a16="http://schemas.microsoft.com/office/drawing/2014/main" id="{22C9BBA1-4D03-CE41-9CF0-4654B40DDE3F}"/>
                  </a:ext>
                </a:extLst>
              </p:cNvPr>
              <p:cNvSpPr/>
              <p:nvPr/>
            </p:nvSpPr>
            <p:spPr>
              <a:xfrm>
                <a:off x="2263663" y="2093932"/>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13" name="Arc 112">
              <a:extLst>
                <a:ext uri="{FF2B5EF4-FFF2-40B4-BE49-F238E27FC236}">
                  <a16:creationId xmlns:a16="http://schemas.microsoft.com/office/drawing/2014/main" id="{D858F788-C1A6-AD4B-A505-5EE98EA90967}"/>
                </a:ext>
              </a:extLst>
            </p:cNvPr>
            <p:cNvSpPr/>
            <p:nvPr/>
          </p:nvSpPr>
          <p:spPr>
            <a:xfrm rot="10800000">
              <a:off x="6055108" y="1677931"/>
              <a:ext cx="2442119" cy="3033131"/>
            </a:xfrm>
            <a:prstGeom prst="arc">
              <a:avLst>
                <a:gd name="adj1" fmla="val 17111107"/>
                <a:gd name="adj2" fmla="val 20832599"/>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4" name="Arc 113">
              <a:extLst>
                <a:ext uri="{FF2B5EF4-FFF2-40B4-BE49-F238E27FC236}">
                  <a16:creationId xmlns:a16="http://schemas.microsoft.com/office/drawing/2014/main" id="{BD7C43CA-7E7D-474C-ACCA-4030BDC37740}"/>
                </a:ext>
              </a:extLst>
            </p:cNvPr>
            <p:cNvSpPr/>
            <p:nvPr/>
          </p:nvSpPr>
          <p:spPr>
            <a:xfrm>
              <a:off x="4672208" y="3340121"/>
              <a:ext cx="1415441" cy="1027134"/>
            </a:xfrm>
            <a:prstGeom prst="arc">
              <a:avLst>
                <a:gd name="adj1" fmla="val 16200000"/>
                <a:gd name="adj2" fmla="val 20702163"/>
              </a:avLst>
            </a:prstGeom>
            <a:ln w="254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5" name="Arc 114">
              <a:extLst>
                <a:ext uri="{FF2B5EF4-FFF2-40B4-BE49-F238E27FC236}">
                  <a16:creationId xmlns:a16="http://schemas.microsoft.com/office/drawing/2014/main" id="{A070E84B-43B1-884D-B1EA-8A20C48097FA}"/>
                </a:ext>
              </a:extLst>
            </p:cNvPr>
            <p:cNvSpPr/>
            <p:nvPr/>
          </p:nvSpPr>
          <p:spPr>
            <a:xfrm flipV="1">
              <a:off x="4686822" y="2296587"/>
              <a:ext cx="1292637" cy="1024128"/>
            </a:xfrm>
            <a:prstGeom prst="arc">
              <a:avLst>
                <a:gd name="adj1" fmla="val 16200000"/>
                <a:gd name="adj2" fmla="val 20942034"/>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6" name="TextBox 115">
              <a:extLst>
                <a:ext uri="{FF2B5EF4-FFF2-40B4-BE49-F238E27FC236}">
                  <a16:creationId xmlns:a16="http://schemas.microsoft.com/office/drawing/2014/main" id="{BEEC5EF4-1982-A54C-BBFD-29AE3521D6ED}"/>
                </a:ext>
              </a:extLst>
            </p:cNvPr>
            <p:cNvSpPr txBox="1"/>
            <p:nvPr/>
          </p:nvSpPr>
          <p:spPr>
            <a:xfrm>
              <a:off x="8320893" y="2715041"/>
              <a:ext cx="1167307" cy="584775"/>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Accelerator</a:t>
              </a:r>
              <a:br>
                <a:rPr kumimoji="0" lang="en-US" sz="1600" b="1"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br>
              <a:r>
                <a:rPr kumimoji="0" lang="en-US" sz="1600" b="1"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Ring</a:t>
              </a:r>
            </a:p>
          </p:txBody>
        </p:sp>
        <p:sp>
          <p:nvSpPr>
            <p:cNvPr id="117" name="TextBox 116">
              <a:extLst>
                <a:ext uri="{FF2B5EF4-FFF2-40B4-BE49-F238E27FC236}">
                  <a16:creationId xmlns:a16="http://schemas.microsoft.com/office/drawing/2014/main" id="{2BC7A15B-4493-3B41-A838-34BA35BF724D}"/>
                </a:ext>
              </a:extLst>
            </p:cNvPr>
            <p:cNvSpPr txBox="1"/>
            <p:nvPr/>
          </p:nvSpPr>
          <p:spPr>
            <a:xfrm>
              <a:off x="6308338" y="2746272"/>
              <a:ext cx="1588704" cy="70788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Muon Collider</a:t>
              </a:r>
              <a:endParaRPr kumimoji="0" lang="en-US" sz="1200" b="1"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&gt;10TeV </a:t>
              </a:r>
              <a:r>
                <a:rPr kumimoji="0" lang="en-US" sz="1200" b="0" i="1" u="none" strike="noStrike" kern="1200" cap="none" spc="0" normalizeH="0" baseline="0" noProof="0" dirty="0" err="1">
                  <a:ln>
                    <a:noFill/>
                  </a:ln>
                  <a:solidFill>
                    <a:prstClr val="white"/>
                  </a:solidFill>
                  <a:effectLst/>
                  <a:uLnTx/>
                  <a:uFillTx/>
                  <a:latin typeface="Times New Roman" panose="02020603050405020304" pitchFamily="18" charset="0"/>
                  <a:ea typeface="+mn-ea"/>
                  <a:cs typeface="Times New Roman" panose="02020603050405020304" pitchFamily="18" charset="0"/>
                </a:rPr>
                <a:t>CoM</a:t>
              </a: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  ~10km circumference</a:t>
              </a:r>
            </a:p>
          </p:txBody>
        </p:sp>
        <p:sp>
          <p:nvSpPr>
            <p:cNvPr id="118" name="Arc 117">
              <a:extLst>
                <a:ext uri="{FF2B5EF4-FFF2-40B4-BE49-F238E27FC236}">
                  <a16:creationId xmlns:a16="http://schemas.microsoft.com/office/drawing/2014/main" id="{E5F64D8F-302F-2F49-89DC-C56E04C62A0A}"/>
                </a:ext>
              </a:extLst>
            </p:cNvPr>
            <p:cNvSpPr/>
            <p:nvPr/>
          </p:nvSpPr>
          <p:spPr>
            <a:xfrm rot="10800000" flipV="1">
              <a:off x="6107148" y="1655133"/>
              <a:ext cx="2442119" cy="3035808"/>
            </a:xfrm>
            <a:prstGeom prst="arc">
              <a:avLst>
                <a:gd name="adj1" fmla="val 17111107"/>
                <a:gd name="adj2" fmla="val 20544982"/>
              </a:avLst>
            </a:prstGeom>
            <a:ln w="254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9" name="TextBox 118">
              <a:extLst>
                <a:ext uri="{FF2B5EF4-FFF2-40B4-BE49-F238E27FC236}">
                  <a16:creationId xmlns:a16="http://schemas.microsoft.com/office/drawing/2014/main" id="{F70DF030-8623-054F-9BEC-D1F1432E878D}"/>
                </a:ext>
              </a:extLst>
            </p:cNvPr>
            <p:cNvSpPr txBox="1"/>
            <p:nvPr/>
          </p:nvSpPr>
          <p:spPr>
            <a:xfrm>
              <a:off x="5486403" y="2743200"/>
              <a:ext cx="402674"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FF0000"/>
                  </a:solidFill>
                  <a:effectLst/>
                  <a:uLnTx/>
                  <a:uFillTx/>
                  <a:latin typeface="Symbol" pitchFamily="2" charset="2"/>
                  <a:ea typeface="+mn-ea"/>
                  <a:cs typeface="+mn-cs"/>
                </a:rPr>
                <a:t>m</a:t>
              </a:r>
              <a:r>
                <a:rPr kumimoji="0" lang="en-US" sz="1800" b="1" i="1" u="none" strike="noStrike" kern="1200" cap="none" spc="0" normalizeH="0" baseline="30000" noProof="0" dirty="0">
                  <a:ln>
                    <a:noFill/>
                  </a:ln>
                  <a:solidFill>
                    <a:srgbClr val="FF0000"/>
                  </a:solidFill>
                  <a:effectLst/>
                  <a:uLnTx/>
                  <a:uFillTx/>
                  <a:latin typeface="Symbol" pitchFamily="2" charset="2"/>
                  <a:ea typeface="+mn-ea"/>
                  <a:cs typeface="+mn-cs"/>
                </a:rPr>
                <a:t>-</a:t>
              </a:r>
              <a:endParaRPr kumimoji="0" lang="en-US" sz="1800" b="1" i="1" u="none" strike="noStrike" kern="1200" cap="none" spc="0" normalizeH="0" baseline="0" noProof="0" dirty="0">
                <a:ln>
                  <a:noFill/>
                </a:ln>
                <a:solidFill>
                  <a:srgbClr val="FF0000"/>
                </a:solidFill>
                <a:effectLst/>
                <a:uLnTx/>
                <a:uFillTx/>
                <a:latin typeface="Symbol" pitchFamily="2" charset="2"/>
                <a:ea typeface="+mn-ea"/>
                <a:cs typeface="+mn-cs"/>
              </a:endParaRPr>
            </a:p>
          </p:txBody>
        </p:sp>
        <p:sp>
          <p:nvSpPr>
            <p:cNvPr id="120" name="TextBox 119">
              <a:extLst>
                <a:ext uri="{FF2B5EF4-FFF2-40B4-BE49-F238E27FC236}">
                  <a16:creationId xmlns:a16="http://schemas.microsoft.com/office/drawing/2014/main" id="{1314C1B8-EEAA-4746-B7C8-3EB8FEAE9B81}"/>
                </a:ext>
              </a:extLst>
            </p:cNvPr>
            <p:cNvSpPr txBox="1"/>
            <p:nvPr/>
          </p:nvSpPr>
          <p:spPr>
            <a:xfrm>
              <a:off x="5486400" y="3474720"/>
              <a:ext cx="402674"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1" u="none" strike="noStrike" kern="1200" cap="none" spc="0" normalizeH="0" baseline="0" noProof="0" dirty="0">
                  <a:ln>
                    <a:noFill/>
                  </a:ln>
                  <a:solidFill>
                    <a:srgbClr val="002060"/>
                  </a:solidFill>
                  <a:effectLst/>
                  <a:uLnTx/>
                  <a:uFillTx/>
                  <a:latin typeface="Symbol" pitchFamily="2" charset="2"/>
                  <a:ea typeface="+mn-ea"/>
                  <a:cs typeface="+mn-cs"/>
                </a:rPr>
                <a:t>m</a:t>
              </a:r>
              <a:r>
                <a:rPr kumimoji="0" lang="en-US" sz="1800" b="1" i="1" u="none" strike="noStrike" kern="1200" cap="none" spc="0" normalizeH="0" baseline="30000" noProof="0" dirty="0">
                  <a:ln>
                    <a:noFill/>
                  </a:ln>
                  <a:solidFill>
                    <a:srgbClr val="002060"/>
                  </a:solidFill>
                  <a:effectLst/>
                  <a:uLnTx/>
                  <a:uFillTx/>
                  <a:latin typeface="Symbol" pitchFamily="2" charset="2"/>
                  <a:ea typeface="+mn-ea"/>
                  <a:cs typeface="+mn-cs"/>
                </a:rPr>
                <a:t>+</a:t>
              </a:r>
              <a:endParaRPr kumimoji="0" lang="en-US" sz="1800" b="1" i="1" u="none" strike="noStrike" kern="1200" cap="none" spc="0" normalizeH="0" baseline="0" noProof="0" dirty="0">
                <a:ln>
                  <a:noFill/>
                </a:ln>
                <a:solidFill>
                  <a:srgbClr val="002060"/>
                </a:solidFill>
                <a:effectLst/>
                <a:uLnTx/>
                <a:uFillTx/>
                <a:latin typeface="Symbol" pitchFamily="2" charset="2"/>
                <a:ea typeface="+mn-ea"/>
                <a:cs typeface="+mn-cs"/>
              </a:endParaRPr>
            </a:p>
          </p:txBody>
        </p:sp>
        <p:sp>
          <p:nvSpPr>
            <p:cNvPr id="121" name="Multiplication Sign 3">
              <a:extLst>
                <a:ext uri="{FF2B5EF4-FFF2-40B4-BE49-F238E27FC236}">
                  <a16:creationId xmlns:a16="http://schemas.microsoft.com/office/drawing/2014/main" id="{005A515E-53DC-0842-9D84-572B3AD93774}"/>
                </a:ext>
              </a:extLst>
            </p:cNvPr>
            <p:cNvSpPr>
              <a:spLocks noChangeAspect="1"/>
            </p:cNvSpPr>
            <p:nvPr/>
          </p:nvSpPr>
          <p:spPr>
            <a:xfrm>
              <a:off x="6970369" y="1835824"/>
              <a:ext cx="365760" cy="365760"/>
            </a:xfrm>
            <a:prstGeom prst="mathMultiply">
              <a:avLst/>
            </a:prstGeom>
            <a:solidFill>
              <a:srgbClr val="00206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2" name="Multiplication Sign 3">
              <a:extLst>
                <a:ext uri="{FF2B5EF4-FFF2-40B4-BE49-F238E27FC236}">
                  <a16:creationId xmlns:a16="http://schemas.microsoft.com/office/drawing/2014/main" id="{F2594628-0ACE-6F42-A6FB-D2B4E2281837}"/>
                </a:ext>
              </a:extLst>
            </p:cNvPr>
            <p:cNvSpPr>
              <a:spLocks noChangeAspect="1"/>
            </p:cNvSpPr>
            <p:nvPr/>
          </p:nvSpPr>
          <p:spPr>
            <a:xfrm>
              <a:off x="6966654" y="4106952"/>
              <a:ext cx="365760" cy="365760"/>
            </a:xfrm>
            <a:prstGeom prst="mathMultiply">
              <a:avLst/>
            </a:prstGeom>
            <a:solidFill>
              <a:srgbClr val="00206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3" name="Rounded Rectangle 122">
              <a:extLst>
                <a:ext uri="{FF2B5EF4-FFF2-40B4-BE49-F238E27FC236}">
                  <a16:creationId xmlns:a16="http://schemas.microsoft.com/office/drawing/2014/main" id="{C8E17304-B023-A64A-A586-7C1C955C8F9F}"/>
                </a:ext>
              </a:extLst>
            </p:cNvPr>
            <p:cNvSpPr/>
            <p:nvPr/>
          </p:nvSpPr>
          <p:spPr>
            <a:xfrm>
              <a:off x="4181707" y="3178100"/>
              <a:ext cx="1193181" cy="301082"/>
            </a:xfrm>
            <a:prstGeom prst="roundRect">
              <a:avLst/>
            </a:prstGeom>
            <a:solidFill>
              <a:schemeClr val="bg2">
                <a:lumMod val="90000"/>
              </a:schemeClr>
            </a:solidFill>
            <a:ln w="254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4" name="Rounded Rectangular Callout 123">
              <a:extLst>
                <a:ext uri="{FF2B5EF4-FFF2-40B4-BE49-F238E27FC236}">
                  <a16:creationId xmlns:a16="http://schemas.microsoft.com/office/drawing/2014/main" id="{FFFCCC4E-60DB-A544-BE68-2EEE3945D491}"/>
                </a:ext>
              </a:extLst>
            </p:cNvPr>
            <p:cNvSpPr/>
            <p:nvPr/>
          </p:nvSpPr>
          <p:spPr>
            <a:xfrm rot="10800000">
              <a:off x="2467535" y="3931788"/>
              <a:ext cx="3623982" cy="936702"/>
            </a:xfrm>
            <a:prstGeom prst="wedgeRoundRectCallout">
              <a:avLst>
                <a:gd name="adj1" fmla="val -13262"/>
                <a:gd name="adj2" fmla="val 98484"/>
                <a:gd name="adj3" fmla="val 16667"/>
              </a:avLst>
            </a:prstGeom>
            <a:solidFill>
              <a:schemeClr val="bg2">
                <a:lumMod val="90000"/>
              </a:schemeClr>
            </a:solidFill>
            <a:ln w="25400">
              <a:solidFill>
                <a:schemeClr val="tx1">
                  <a:lumMod val="75000"/>
                  <a:lumOff val="2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25" name="Straight Connector 124">
              <a:extLst>
                <a:ext uri="{FF2B5EF4-FFF2-40B4-BE49-F238E27FC236}">
                  <a16:creationId xmlns:a16="http://schemas.microsoft.com/office/drawing/2014/main" id="{65D2A993-9E36-3C4A-B748-CB4F86966D3A}"/>
                </a:ext>
              </a:extLst>
            </p:cNvPr>
            <p:cNvCxnSpPr>
              <a:cxnSpLocks/>
              <a:stCxn id="144" idx="0"/>
              <a:endCxn id="158" idx="7"/>
            </p:cNvCxnSpPr>
            <p:nvPr/>
          </p:nvCxnSpPr>
          <p:spPr>
            <a:xfrm flipV="1">
              <a:off x="2826341" y="4148789"/>
              <a:ext cx="2810399" cy="320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6" name="Group 125">
              <a:extLst>
                <a:ext uri="{FF2B5EF4-FFF2-40B4-BE49-F238E27FC236}">
                  <a16:creationId xmlns:a16="http://schemas.microsoft.com/office/drawing/2014/main" id="{20F445A8-061B-4D46-B384-B4E15CDC23DF}"/>
                </a:ext>
              </a:extLst>
            </p:cNvPr>
            <p:cNvGrpSpPr/>
            <p:nvPr/>
          </p:nvGrpSpPr>
          <p:grpSpPr>
            <a:xfrm>
              <a:off x="2902686" y="4066447"/>
              <a:ext cx="182880" cy="162838"/>
              <a:chOff x="2902686" y="4057021"/>
              <a:chExt cx="182880" cy="162838"/>
            </a:xfrm>
          </p:grpSpPr>
          <p:sp>
            <p:nvSpPr>
              <p:cNvPr id="127" name="Rectangle 126">
                <a:extLst>
                  <a:ext uri="{FF2B5EF4-FFF2-40B4-BE49-F238E27FC236}">
                    <a16:creationId xmlns:a16="http://schemas.microsoft.com/office/drawing/2014/main" id="{F157667A-042F-0048-9B73-C85ED807F096}"/>
                  </a:ext>
                </a:extLst>
              </p:cNvPr>
              <p:cNvSpPr/>
              <p:nvPr/>
            </p:nvSpPr>
            <p:spPr>
              <a:xfrm>
                <a:off x="2902686" y="4057021"/>
                <a:ext cx="182880" cy="162838"/>
              </a:xfrm>
              <a:prstGeom prst="rect">
                <a:avLst/>
              </a:prstGeom>
              <a:solidFill>
                <a:schemeClr val="accent5">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8" name="Oval 127">
                <a:extLst>
                  <a:ext uri="{FF2B5EF4-FFF2-40B4-BE49-F238E27FC236}">
                    <a16:creationId xmlns:a16="http://schemas.microsoft.com/office/drawing/2014/main" id="{E3A9D7C9-4708-814C-8841-FDB55E3C017E}"/>
                  </a:ext>
                </a:extLst>
              </p:cNvPr>
              <p:cNvSpPr/>
              <p:nvPr/>
            </p:nvSpPr>
            <p:spPr>
              <a:xfrm>
                <a:off x="2902686" y="4070878"/>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9" name="Oval 128">
                <a:extLst>
                  <a:ext uri="{FF2B5EF4-FFF2-40B4-BE49-F238E27FC236}">
                    <a16:creationId xmlns:a16="http://schemas.microsoft.com/office/drawing/2014/main" id="{BC15317B-5C99-F343-A599-E672295A6F16}"/>
                  </a:ext>
                </a:extLst>
              </p:cNvPr>
              <p:cNvSpPr/>
              <p:nvPr/>
            </p:nvSpPr>
            <p:spPr>
              <a:xfrm>
                <a:off x="2948406" y="4070878"/>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0" name="Oval 129">
                <a:extLst>
                  <a:ext uri="{FF2B5EF4-FFF2-40B4-BE49-F238E27FC236}">
                    <a16:creationId xmlns:a16="http://schemas.microsoft.com/office/drawing/2014/main" id="{BB327796-C007-524E-9D99-F093F30580BF}"/>
                  </a:ext>
                </a:extLst>
              </p:cNvPr>
              <p:cNvSpPr/>
              <p:nvPr/>
            </p:nvSpPr>
            <p:spPr>
              <a:xfrm>
                <a:off x="2994126" y="4070878"/>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1" name="Oval 130">
                <a:extLst>
                  <a:ext uri="{FF2B5EF4-FFF2-40B4-BE49-F238E27FC236}">
                    <a16:creationId xmlns:a16="http://schemas.microsoft.com/office/drawing/2014/main" id="{80334E31-4C7A-8F4B-A76E-8E6F4BBA84B0}"/>
                  </a:ext>
                </a:extLst>
              </p:cNvPr>
              <p:cNvSpPr/>
              <p:nvPr/>
            </p:nvSpPr>
            <p:spPr>
              <a:xfrm>
                <a:off x="3039846" y="4070878"/>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32" name="Group 131">
              <a:extLst>
                <a:ext uri="{FF2B5EF4-FFF2-40B4-BE49-F238E27FC236}">
                  <a16:creationId xmlns:a16="http://schemas.microsoft.com/office/drawing/2014/main" id="{C6B56384-5E07-AE46-BC9D-C2EBCDC0DF01}"/>
                </a:ext>
              </a:extLst>
            </p:cNvPr>
            <p:cNvGrpSpPr/>
            <p:nvPr/>
          </p:nvGrpSpPr>
          <p:grpSpPr>
            <a:xfrm rot="10800000">
              <a:off x="4903230" y="4050251"/>
              <a:ext cx="256508" cy="196510"/>
              <a:chOff x="2546626" y="2974358"/>
              <a:chExt cx="256508" cy="196510"/>
            </a:xfrm>
          </p:grpSpPr>
          <p:sp>
            <p:nvSpPr>
              <p:cNvPr id="133" name="Teardrop 132">
                <a:extLst>
                  <a:ext uri="{FF2B5EF4-FFF2-40B4-BE49-F238E27FC236}">
                    <a16:creationId xmlns:a16="http://schemas.microsoft.com/office/drawing/2014/main" id="{42FAE869-28F2-B940-B288-70BEFB83632E}"/>
                  </a:ext>
                </a:extLst>
              </p:cNvPr>
              <p:cNvSpPr/>
              <p:nvPr/>
            </p:nvSpPr>
            <p:spPr>
              <a:xfrm rot="13507306">
                <a:off x="2543236" y="3009541"/>
                <a:ext cx="138967" cy="132187"/>
              </a:xfrm>
              <a:prstGeom prst="teardrop">
                <a:avLst>
                  <a:gd name="adj" fmla="val 140371"/>
                </a:avLst>
              </a:prstGeom>
              <a:noFill/>
              <a:ln w="25400">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4" name="Teardrop 133">
                <a:extLst>
                  <a:ext uri="{FF2B5EF4-FFF2-40B4-BE49-F238E27FC236}">
                    <a16:creationId xmlns:a16="http://schemas.microsoft.com/office/drawing/2014/main" id="{6209E2D2-5A49-9449-9927-0465F3664288}"/>
                  </a:ext>
                </a:extLst>
              </p:cNvPr>
              <p:cNvSpPr/>
              <p:nvPr/>
            </p:nvSpPr>
            <p:spPr>
              <a:xfrm rot="13507306">
                <a:off x="2605607" y="2973340"/>
                <a:ext cx="196510" cy="198545"/>
              </a:xfrm>
              <a:prstGeom prst="teardrop">
                <a:avLst>
                  <a:gd name="adj" fmla="val 140371"/>
                </a:avLst>
              </a:prstGeom>
              <a:noFill/>
              <a:ln w="25400">
                <a:solidFill>
                  <a:srgbClr val="008000">
                    <a:alpha val="75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35" name="Rectangle 134">
              <a:extLst>
                <a:ext uri="{FF2B5EF4-FFF2-40B4-BE49-F238E27FC236}">
                  <a16:creationId xmlns:a16="http://schemas.microsoft.com/office/drawing/2014/main" id="{8031C4D3-7D83-2142-8345-C6A358794260}"/>
                </a:ext>
              </a:extLst>
            </p:cNvPr>
            <p:cNvSpPr/>
            <p:nvPr/>
          </p:nvSpPr>
          <p:spPr>
            <a:xfrm>
              <a:off x="5249229" y="4059936"/>
              <a:ext cx="365760" cy="162838"/>
            </a:xfrm>
            <a:prstGeom prst="rect">
              <a:avLst/>
            </a:prstGeom>
            <a:solidFill>
              <a:schemeClr val="accent5">
                <a:lumMod val="20000"/>
                <a:lumOff val="8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6" name="Oval 135">
              <a:extLst>
                <a:ext uri="{FF2B5EF4-FFF2-40B4-BE49-F238E27FC236}">
                  <a16:creationId xmlns:a16="http://schemas.microsoft.com/office/drawing/2014/main" id="{13744704-1E0D-5548-B4B3-1CA38D598B38}"/>
                </a:ext>
              </a:extLst>
            </p:cNvPr>
            <p:cNvSpPr/>
            <p:nvPr/>
          </p:nvSpPr>
          <p:spPr>
            <a:xfrm>
              <a:off x="5249229" y="4076661"/>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7" name="Oval 136">
              <a:extLst>
                <a:ext uri="{FF2B5EF4-FFF2-40B4-BE49-F238E27FC236}">
                  <a16:creationId xmlns:a16="http://schemas.microsoft.com/office/drawing/2014/main" id="{E58DE9BC-16E9-E94C-9474-D15277C5C9D0}"/>
                </a:ext>
              </a:extLst>
            </p:cNvPr>
            <p:cNvSpPr/>
            <p:nvPr/>
          </p:nvSpPr>
          <p:spPr>
            <a:xfrm>
              <a:off x="5294949" y="4076661"/>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8" name="Oval 137">
              <a:extLst>
                <a:ext uri="{FF2B5EF4-FFF2-40B4-BE49-F238E27FC236}">
                  <a16:creationId xmlns:a16="http://schemas.microsoft.com/office/drawing/2014/main" id="{D69C379F-1AB4-1941-A9BB-3A5AD5F094E5}"/>
                </a:ext>
              </a:extLst>
            </p:cNvPr>
            <p:cNvSpPr/>
            <p:nvPr/>
          </p:nvSpPr>
          <p:spPr>
            <a:xfrm>
              <a:off x="5340669" y="4076661"/>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9" name="Oval 138">
              <a:extLst>
                <a:ext uri="{FF2B5EF4-FFF2-40B4-BE49-F238E27FC236}">
                  <a16:creationId xmlns:a16="http://schemas.microsoft.com/office/drawing/2014/main" id="{1069E3FD-298E-4547-BF31-3F5FF09200D6}"/>
                </a:ext>
              </a:extLst>
            </p:cNvPr>
            <p:cNvSpPr/>
            <p:nvPr/>
          </p:nvSpPr>
          <p:spPr>
            <a:xfrm>
              <a:off x="5386389" y="4076661"/>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0" name="Oval 139">
              <a:extLst>
                <a:ext uri="{FF2B5EF4-FFF2-40B4-BE49-F238E27FC236}">
                  <a16:creationId xmlns:a16="http://schemas.microsoft.com/office/drawing/2014/main" id="{652BCA5D-F736-164D-9251-6AC6F2726DAB}"/>
                </a:ext>
              </a:extLst>
            </p:cNvPr>
            <p:cNvSpPr/>
            <p:nvPr/>
          </p:nvSpPr>
          <p:spPr>
            <a:xfrm>
              <a:off x="5432109" y="4076661"/>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1" name="Oval 140">
              <a:extLst>
                <a:ext uri="{FF2B5EF4-FFF2-40B4-BE49-F238E27FC236}">
                  <a16:creationId xmlns:a16="http://schemas.microsoft.com/office/drawing/2014/main" id="{B043EBCC-6DCA-654C-8F67-3E53019C51F5}"/>
                </a:ext>
              </a:extLst>
            </p:cNvPr>
            <p:cNvSpPr/>
            <p:nvPr/>
          </p:nvSpPr>
          <p:spPr>
            <a:xfrm>
              <a:off x="5477829" y="4076661"/>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2" name="Oval 141">
              <a:extLst>
                <a:ext uri="{FF2B5EF4-FFF2-40B4-BE49-F238E27FC236}">
                  <a16:creationId xmlns:a16="http://schemas.microsoft.com/office/drawing/2014/main" id="{C865A5EE-0EEE-FE4A-BF81-056EA94AE916}"/>
                </a:ext>
              </a:extLst>
            </p:cNvPr>
            <p:cNvSpPr/>
            <p:nvPr/>
          </p:nvSpPr>
          <p:spPr>
            <a:xfrm>
              <a:off x="5523549" y="4076661"/>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3" name="Oval 142">
              <a:extLst>
                <a:ext uri="{FF2B5EF4-FFF2-40B4-BE49-F238E27FC236}">
                  <a16:creationId xmlns:a16="http://schemas.microsoft.com/office/drawing/2014/main" id="{ED27FFEB-AC27-C340-8F73-19E04AA84C1B}"/>
                </a:ext>
              </a:extLst>
            </p:cNvPr>
            <p:cNvSpPr/>
            <p:nvPr/>
          </p:nvSpPr>
          <p:spPr>
            <a:xfrm>
              <a:off x="5569269" y="4076661"/>
              <a:ext cx="45720" cy="137160"/>
            </a:xfrm>
            <a:prstGeom prst="ellipse">
              <a:avLst/>
            </a:prstGeom>
            <a:solidFill>
              <a:schemeClr val="accent1">
                <a:alpha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4" name="Isosceles Triangle 31">
              <a:extLst>
                <a:ext uri="{FF2B5EF4-FFF2-40B4-BE49-F238E27FC236}">
                  <a16:creationId xmlns:a16="http://schemas.microsoft.com/office/drawing/2014/main" id="{976BCF7C-CF42-834E-98D3-0D4407B79123}"/>
                </a:ext>
              </a:extLst>
            </p:cNvPr>
            <p:cNvSpPr/>
            <p:nvPr/>
          </p:nvSpPr>
          <p:spPr>
            <a:xfrm rot="5400000">
              <a:off x="2593345" y="4033299"/>
              <a:ext cx="228600" cy="237392"/>
            </a:xfrm>
            <a:prstGeom prst="triangl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45" name="Straight Connector 144">
              <a:extLst>
                <a:ext uri="{FF2B5EF4-FFF2-40B4-BE49-F238E27FC236}">
                  <a16:creationId xmlns:a16="http://schemas.microsoft.com/office/drawing/2014/main" id="{E0AEDD4F-8BE2-4646-9242-19AAA1275CFE}"/>
                </a:ext>
              </a:extLst>
            </p:cNvPr>
            <p:cNvCxnSpPr/>
            <p:nvPr/>
          </p:nvCxnSpPr>
          <p:spPr>
            <a:xfrm>
              <a:off x="3281112" y="4155301"/>
              <a:ext cx="97016" cy="895"/>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46" name="Rectangle 145">
              <a:extLst>
                <a:ext uri="{FF2B5EF4-FFF2-40B4-BE49-F238E27FC236}">
                  <a16:creationId xmlns:a16="http://schemas.microsoft.com/office/drawing/2014/main" id="{640E6F11-721D-A745-AEBA-B12FBB243E59}"/>
                </a:ext>
              </a:extLst>
            </p:cNvPr>
            <p:cNvSpPr/>
            <p:nvPr/>
          </p:nvSpPr>
          <p:spPr>
            <a:xfrm>
              <a:off x="3176177" y="4042316"/>
              <a:ext cx="198072" cy="210312"/>
            </a:xfrm>
            <a:prstGeom prst="rect">
              <a:avLst/>
            </a:prstGeom>
            <a:solidFill>
              <a:schemeClr val="accent6">
                <a:lumMod val="7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7" name="Rectangle 146">
              <a:extLst>
                <a:ext uri="{FF2B5EF4-FFF2-40B4-BE49-F238E27FC236}">
                  <a16:creationId xmlns:a16="http://schemas.microsoft.com/office/drawing/2014/main" id="{7E65DCFD-1167-0441-AE17-C8FDBD2E08A2}"/>
                </a:ext>
              </a:extLst>
            </p:cNvPr>
            <p:cNvSpPr/>
            <p:nvPr/>
          </p:nvSpPr>
          <p:spPr>
            <a:xfrm>
              <a:off x="3184724" y="4105565"/>
              <a:ext cx="100584" cy="100584"/>
            </a:xfrm>
            <a:prstGeom prst="rect">
              <a:avLst/>
            </a:prstGeom>
            <a:solidFill>
              <a:schemeClr val="accent2">
                <a:lumMod val="75000"/>
              </a:schemeClr>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8" name="Rectangle 147">
              <a:extLst>
                <a:ext uri="{FF2B5EF4-FFF2-40B4-BE49-F238E27FC236}">
                  <a16:creationId xmlns:a16="http://schemas.microsoft.com/office/drawing/2014/main" id="{AA81377A-E085-204D-B8C8-3E215D5154E9}"/>
                </a:ext>
              </a:extLst>
            </p:cNvPr>
            <p:cNvSpPr/>
            <p:nvPr/>
          </p:nvSpPr>
          <p:spPr>
            <a:xfrm>
              <a:off x="4091172" y="4061078"/>
              <a:ext cx="731520" cy="182880"/>
            </a:xfrm>
            <a:prstGeom prst="rect">
              <a:avLst/>
            </a:prstGeom>
            <a:gradFill flip="none" rotWithShape="1">
              <a:gsLst>
                <a:gs pos="100000">
                  <a:srgbClr val="C00000"/>
                </a:gs>
                <a:gs pos="0">
                  <a:srgbClr val="002060"/>
                </a:gs>
              </a:gsLst>
              <a:lin ang="10800000" scaled="1"/>
              <a:tileRect/>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9" name="Rectangle 148">
              <a:extLst>
                <a:ext uri="{FF2B5EF4-FFF2-40B4-BE49-F238E27FC236}">
                  <a16:creationId xmlns:a16="http://schemas.microsoft.com/office/drawing/2014/main" id="{77A8D044-0D15-D84E-ADBF-F52E06CC70D4}"/>
                </a:ext>
              </a:extLst>
            </p:cNvPr>
            <p:cNvSpPr/>
            <p:nvPr/>
          </p:nvSpPr>
          <p:spPr>
            <a:xfrm>
              <a:off x="3379278" y="4058981"/>
              <a:ext cx="731520" cy="182880"/>
            </a:xfrm>
            <a:prstGeom prst="rect">
              <a:avLst/>
            </a:prstGeom>
            <a:solidFill>
              <a:schemeClr val="accent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0" name="TextBox 149">
              <a:extLst>
                <a:ext uri="{FF2B5EF4-FFF2-40B4-BE49-F238E27FC236}">
                  <a16:creationId xmlns:a16="http://schemas.microsoft.com/office/drawing/2014/main" id="{FAFAE278-2669-CC4A-9C4C-0C92CA9109B9}"/>
                </a:ext>
              </a:extLst>
            </p:cNvPr>
            <p:cNvSpPr txBox="1"/>
            <p:nvPr/>
          </p:nvSpPr>
          <p:spPr>
            <a:xfrm>
              <a:off x="2538105" y="4215594"/>
              <a:ext cx="606961" cy="646331"/>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4 GeV</a:t>
              </a:r>
              <a:b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b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Proton</a:t>
              </a:r>
              <a:b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b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Source</a:t>
              </a:r>
            </a:p>
          </p:txBody>
        </p:sp>
        <p:sp>
          <p:nvSpPr>
            <p:cNvPr id="151" name="TextBox 150">
              <a:extLst>
                <a:ext uri="{FF2B5EF4-FFF2-40B4-BE49-F238E27FC236}">
                  <a16:creationId xmlns:a16="http://schemas.microsoft.com/office/drawing/2014/main" id="{176B4FDA-5C9B-F547-A971-CFD9C74A4666}"/>
                </a:ext>
              </a:extLst>
            </p:cNvPr>
            <p:cNvSpPr txBox="1"/>
            <p:nvPr/>
          </p:nvSpPr>
          <p:spPr>
            <a:xfrm>
              <a:off x="3046418" y="4217681"/>
              <a:ext cx="1169936" cy="646331"/>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Target, </a:t>
              </a:r>
              <a:r>
                <a:rPr kumimoji="0" lang="en-US" sz="1200" b="0" i="1" u="none" strike="noStrike" kern="1200" cap="none" spc="0" normalizeH="0" baseline="0" noProof="0" dirty="0">
                  <a:ln>
                    <a:noFill/>
                  </a:ln>
                  <a:solidFill>
                    <a:prstClr val="white"/>
                  </a:solidFill>
                  <a:effectLst/>
                  <a:uLnTx/>
                  <a:uFillTx/>
                  <a:latin typeface="Symbol" pitchFamily="2" charset="2"/>
                  <a:ea typeface="+mn-ea"/>
                  <a:cs typeface="Times New Roman" panose="02020603050405020304" pitchFamily="18" charset="0"/>
                </a:rPr>
                <a:t>p </a:t>
              </a: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Decay</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&amp; </a:t>
              </a:r>
              <a:r>
                <a:rPr kumimoji="0" lang="en-US" sz="1200" b="0" i="1" u="none" strike="noStrike" kern="1200" cap="none" spc="0" normalizeH="0" baseline="0" noProof="0" dirty="0">
                  <a:ln>
                    <a:noFill/>
                  </a:ln>
                  <a:solidFill>
                    <a:prstClr val="white"/>
                  </a:solidFill>
                  <a:effectLst/>
                  <a:uLnTx/>
                  <a:uFillTx/>
                  <a:latin typeface="Symbol" pitchFamily="2" charset="2"/>
                  <a:ea typeface="+mn-ea"/>
                  <a:cs typeface="Times New Roman" panose="02020603050405020304" pitchFamily="18" charset="0"/>
                </a:rPr>
                <a:t>m </a:t>
              </a: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Bunching</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Channel</a:t>
              </a:r>
            </a:p>
          </p:txBody>
        </p:sp>
        <p:sp>
          <p:nvSpPr>
            <p:cNvPr id="152" name="TextBox 151">
              <a:extLst>
                <a:ext uri="{FF2B5EF4-FFF2-40B4-BE49-F238E27FC236}">
                  <a16:creationId xmlns:a16="http://schemas.microsoft.com/office/drawing/2014/main" id="{78E8D935-158E-D449-B9F3-28A2A6E33932}"/>
                </a:ext>
              </a:extLst>
            </p:cNvPr>
            <p:cNvSpPr txBox="1"/>
            <p:nvPr/>
          </p:nvSpPr>
          <p:spPr>
            <a:xfrm>
              <a:off x="4106657" y="4205411"/>
              <a:ext cx="808235" cy="461665"/>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white"/>
                  </a:solidFill>
                  <a:effectLst/>
                  <a:uLnTx/>
                  <a:uFillTx/>
                  <a:latin typeface="Symbol" pitchFamily="2" charset="2"/>
                  <a:ea typeface="+mn-ea"/>
                  <a:cs typeface="Times New Roman" panose="02020603050405020304" pitchFamily="18" charset="0"/>
                </a:rPr>
                <a:t>m </a:t>
              </a: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Cooling</a:t>
              </a:r>
              <a:b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b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Channel</a:t>
              </a:r>
            </a:p>
          </p:txBody>
        </p:sp>
        <p:sp>
          <p:nvSpPr>
            <p:cNvPr id="153" name="TextBox 152">
              <a:extLst>
                <a:ext uri="{FF2B5EF4-FFF2-40B4-BE49-F238E27FC236}">
                  <a16:creationId xmlns:a16="http://schemas.microsoft.com/office/drawing/2014/main" id="{9EDC2BB2-3C35-F04A-8F6D-1CA1EFCF288E}"/>
                </a:ext>
              </a:extLst>
            </p:cNvPr>
            <p:cNvSpPr txBox="1"/>
            <p:nvPr/>
          </p:nvSpPr>
          <p:spPr>
            <a:xfrm>
              <a:off x="4892234" y="4213457"/>
              <a:ext cx="1101584" cy="461665"/>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Low Energy</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white"/>
                  </a:solidFill>
                  <a:effectLst/>
                  <a:uLnTx/>
                  <a:uFillTx/>
                  <a:latin typeface="Symbol" pitchFamily="2" charset="2"/>
                  <a:ea typeface="+mn-ea"/>
                  <a:cs typeface="Times New Roman" panose="02020603050405020304" pitchFamily="18" charset="0"/>
                </a:rPr>
                <a:t>m </a:t>
              </a:r>
              <a:r>
                <a:rPr kumimoji="0" lang="en-US" sz="1200" b="0"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Acceleration</a:t>
              </a:r>
            </a:p>
          </p:txBody>
        </p:sp>
        <p:sp>
          <p:nvSpPr>
            <p:cNvPr id="154" name="TextBox 153">
              <a:extLst>
                <a:ext uri="{FF2B5EF4-FFF2-40B4-BE49-F238E27FC236}">
                  <a16:creationId xmlns:a16="http://schemas.microsoft.com/office/drawing/2014/main" id="{46B5BABD-4996-D04F-8CA1-E6F8CA2D3709}"/>
                </a:ext>
              </a:extLst>
            </p:cNvPr>
            <p:cNvSpPr txBox="1"/>
            <p:nvPr/>
          </p:nvSpPr>
          <p:spPr>
            <a:xfrm>
              <a:off x="4267847" y="2859293"/>
              <a:ext cx="1029449" cy="338554"/>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prstClr val="white"/>
                  </a:solidFill>
                  <a:effectLst/>
                  <a:uLnTx/>
                  <a:uFillTx/>
                  <a:latin typeface="Symbol" pitchFamily="2" charset="2"/>
                  <a:ea typeface="+mn-ea"/>
                  <a:cs typeface="Times New Roman" panose="02020603050405020304" pitchFamily="18" charset="0"/>
                </a:rPr>
                <a:t>m </a:t>
              </a:r>
              <a:r>
                <a:rPr kumimoji="0" lang="en-US" sz="1600" b="1"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Injector</a:t>
              </a:r>
            </a:p>
          </p:txBody>
        </p:sp>
        <p:sp>
          <p:nvSpPr>
            <p:cNvPr id="155" name="TextBox 154">
              <a:extLst>
                <a:ext uri="{FF2B5EF4-FFF2-40B4-BE49-F238E27FC236}">
                  <a16:creationId xmlns:a16="http://schemas.microsoft.com/office/drawing/2014/main" id="{B3DA10FA-82FE-5E4E-9184-2E750FE3BB74}"/>
                </a:ext>
              </a:extLst>
            </p:cNvPr>
            <p:cNvSpPr txBox="1"/>
            <p:nvPr/>
          </p:nvSpPr>
          <p:spPr>
            <a:xfrm>
              <a:off x="6880302" y="2096430"/>
              <a:ext cx="536109" cy="33855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IP 1</a:t>
              </a:r>
            </a:p>
          </p:txBody>
        </p:sp>
        <p:sp>
          <p:nvSpPr>
            <p:cNvPr id="156" name="TextBox 155">
              <a:extLst>
                <a:ext uri="{FF2B5EF4-FFF2-40B4-BE49-F238E27FC236}">
                  <a16:creationId xmlns:a16="http://schemas.microsoft.com/office/drawing/2014/main" id="{0D348B22-8630-C342-904C-6A5429390C3B}"/>
                </a:ext>
              </a:extLst>
            </p:cNvPr>
            <p:cNvSpPr txBox="1"/>
            <p:nvPr/>
          </p:nvSpPr>
          <p:spPr>
            <a:xfrm>
              <a:off x="6887737" y="3843455"/>
              <a:ext cx="536109" cy="33855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rPr>
                <a:t>IP 2</a:t>
              </a:r>
            </a:p>
          </p:txBody>
        </p:sp>
        <p:grpSp>
          <p:nvGrpSpPr>
            <p:cNvPr id="157" name="Group 156">
              <a:extLst>
                <a:ext uri="{FF2B5EF4-FFF2-40B4-BE49-F238E27FC236}">
                  <a16:creationId xmlns:a16="http://schemas.microsoft.com/office/drawing/2014/main" id="{6637D4FE-FCD9-404C-9506-AB7D82B92A37}"/>
                </a:ext>
              </a:extLst>
            </p:cNvPr>
            <p:cNvGrpSpPr/>
            <p:nvPr/>
          </p:nvGrpSpPr>
          <p:grpSpPr>
            <a:xfrm>
              <a:off x="5705209" y="4051165"/>
              <a:ext cx="256508" cy="196510"/>
              <a:chOff x="2546626" y="2968010"/>
              <a:chExt cx="256508" cy="196510"/>
            </a:xfrm>
          </p:grpSpPr>
          <p:sp>
            <p:nvSpPr>
              <p:cNvPr id="158" name="Teardrop 157">
                <a:extLst>
                  <a:ext uri="{FF2B5EF4-FFF2-40B4-BE49-F238E27FC236}">
                    <a16:creationId xmlns:a16="http://schemas.microsoft.com/office/drawing/2014/main" id="{1DCFFE78-F60B-064C-9F96-F7F6BB3E7623}"/>
                  </a:ext>
                </a:extLst>
              </p:cNvPr>
              <p:cNvSpPr/>
              <p:nvPr/>
            </p:nvSpPr>
            <p:spPr>
              <a:xfrm rot="13507306">
                <a:off x="2543236" y="3003191"/>
                <a:ext cx="138967" cy="132187"/>
              </a:xfrm>
              <a:prstGeom prst="teardrop">
                <a:avLst>
                  <a:gd name="adj" fmla="val 140371"/>
                </a:avLst>
              </a:prstGeom>
              <a:noFill/>
              <a:ln w="25400">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9" name="Teardrop 158">
                <a:extLst>
                  <a:ext uri="{FF2B5EF4-FFF2-40B4-BE49-F238E27FC236}">
                    <a16:creationId xmlns:a16="http://schemas.microsoft.com/office/drawing/2014/main" id="{947020BD-B6BC-B645-BD1E-AB272EB286D6}"/>
                  </a:ext>
                </a:extLst>
              </p:cNvPr>
              <p:cNvSpPr/>
              <p:nvPr/>
            </p:nvSpPr>
            <p:spPr>
              <a:xfrm rot="13507306">
                <a:off x="2605607" y="2966992"/>
                <a:ext cx="196510" cy="198545"/>
              </a:xfrm>
              <a:prstGeom prst="teardrop">
                <a:avLst>
                  <a:gd name="adj" fmla="val 140371"/>
                </a:avLst>
              </a:prstGeom>
              <a:noFill/>
              <a:ln w="25400">
                <a:solidFill>
                  <a:srgbClr val="008000">
                    <a:alpha val="75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0" name="Group 159">
              <a:extLst>
                <a:ext uri="{FF2B5EF4-FFF2-40B4-BE49-F238E27FC236}">
                  <a16:creationId xmlns:a16="http://schemas.microsoft.com/office/drawing/2014/main" id="{0926F831-C18C-934B-9C5F-65629D18E039}"/>
                </a:ext>
              </a:extLst>
            </p:cNvPr>
            <p:cNvGrpSpPr/>
            <p:nvPr/>
          </p:nvGrpSpPr>
          <p:grpSpPr>
            <a:xfrm>
              <a:off x="5636740" y="4101137"/>
              <a:ext cx="432461" cy="47652"/>
              <a:chOff x="5636740" y="4101137"/>
              <a:chExt cx="432461" cy="47652"/>
            </a:xfrm>
          </p:grpSpPr>
          <p:cxnSp>
            <p:nvCxnSpPr>
              <p:cNvPr id="161" name="Straight Connector 160">
                <a:extLst>
                  <a:ext uri="{FF2B5EF4-FFF2-40B4-BE49-F238E27FC236}">
                    <a16:creationId xmlns:a16="http://schemas.microsoft.com/office/drawing/2014/main" id="{69D4BC04-35BF-BF41-9CE4-61D3EABE727E}"/>
                  </a:ext>
                </a:extLst>
              </p:cNvPr>
              <p:cNvCxnSpPr>
                <a:stCxn id="158" idx="7"/>
              </p:cNvCxnSpPr>
              <p:nvPr/>
            </p:nvCxnSpPr>
            <p:spPr>
              <a:xfrm flipV="1">
                <a:off x="5636740" y="4108649"/>
                <a:ext cx="370417" cy="401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C184BB41-A877-4345-9967-B7FD8D1055A3}"/>
                  </a:ext>
                </a:extLst>
              </p:cNvPr>
              <p:cNvCxnSpPr>
                <a:cxnSpLocks noChangeAspect="1"/>
              </p:cNvCxnSpPr>
              <p:nvPr/>
            </p:nvCxnSpPr>
            <p:spPr>
              <a:xfrm flipV="1">
                <a:off x="5977761" y="4101137"/>
                <a:ext cx="91440" cy="9909"/>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grpSp>
          <p:nvGrpSpPr>
            <p:cNvPr id="163" name="Group 162">
              <a:extLst>
                <a:ext uri="{FF2B5EF4-FFF2-40B4-BE49-F238E27FC236}">
                  <a16:creationId xmlns:a16="http://schemas.microsoft.com/office/drawing/2014/main" id="{D660DE08-AE14-6A43-BAE2-9F257C0416FC}"/>
                </a:ext>
              </a:extLst>
            </p:cNvPr>
            <p:cNvGrpSpPr/>
            <p:nvPr/>
          </p:nvGrpSpPr>
          <p:grpSpPr>
            <a:xfrm rot="517606">
              <a:off x="5629056" y="4140020"/>
              <a:ext cx="473799" cy="49599"/>
              <a:chOff x="5628816" y="4101300"/>
              <a:chExt cx="473799" cy="49599"/>
            </a:xfrm>
          </p:grpSpPr>
          <p:cxnSp>
            <p:nvCxnSpPr>
              <p:cNvPr id="164" name="Straight Connector 163">
                <a:extLst>
                  <a:ext uri="{FF2B5EF4-FFF2-40B4-BE49-F238E27FC236}">
                    <a16:creationId xmlns:a16="http://schemas.microsoft.com/office/drawing/2014/main" id="{25BB871B-1F54-0849-AACC-19FC83171F15}"/>
                  </a:ext>
                </a:extLst>
              </p:cNvPr>
              <p:cNvCxnSpPr/>
              <p:nvPr/>
            </p:nvCxnSpPr>
            <p:spPr>
              <a:xfrm flipV="1">
                <a:off x="5628816" y="4110759"/>
                <a:ext cx="370417" cy="4014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2CF4A3C9-7353-E744-ADE3-37C8B0F04AA0}"/>
                  </a:ext>
                </a:extLst>
              </p:cNvPr>
              <p:cNvCxnSpPr>
                <a:cxnSpLocks noChangeAspect="1"/>
              </p:cNvCxnSpPr>
              <p:nvPr/>
            </p:nvCxnSpPr>
            <p:spPr>
              <a:xfrm flipV="1">
                <a:off x="6011175" y="4101300"/>
                <a:ext cx="91440" cy="9909"/>
              </a:xfrm>
              <a:prstGeom prst="line">
                <a:avLst/>
              </a:prstGeom>
              <a:ln w="19050">
                <a:solidFill>
                  <a:srgbClr val="002060"/>
                </a:solidFill>
                <a:prstDash val="sysDot"/>
              </a:ln>
            </p:spPr>
            <p:style>
              <a:lnRef idx="1">
                <a:schemeClr val="accent1"/>
              </a:lnRef>
              <a:fillRef idx="0">
                <a:schemeClr val="accent1"/>
              </a:fillRef>
              <a:effectRef idx="0">
                <a:schemeClr val="accent1"/>
              </a:effectRef>
              <a:fontRef idx="minor">
                <a:schemeClr val="tx1"/>
              </a:fontRef>
            </p:style>
          </p:cxnSp>
        </p:grpSp>
      </p:grpSp>
      <p:sp>
        <p:nvSpPr>
          <p:cNvPr id="167" name="TextBox 166">
            <a:extLst>
              <a:ext uri="{FF2B5EF4-FFF2-40B4-BE49-F238E27FC236}">
                <a16:creationId xmlns:a16="http://schemas.microsoft.com/office/drawing/2014/main" id="{21CFC243-EA7F-2D44-9DAB-913680E2B5AE}"/>
              </a:ext>
            </a:extLst>
          </p:cNvPr>
          <p:cNvSpPr txBox="1"/>
          <p:nvPr/>
        </p:nvSpPr>
        <p:spPr>
          <a:xfrm>
            <a:off x="432430" y="5707215"/>
            <a:ext cx="7287123" cy="83099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The muon injector chain provides cooled muons with </a:t>
            </a:r>
            <a:b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roughly 100 GeV/c for acceleration to the multi-</a:t>
            </a:r>
            <a:r>
              <a:rPr kumimoji="0" lang="en-US" sz="2400" b="0" i="0" u="none" strike="noStrike" kern="1200" cap="none" spc="0" normalizeH="0" baseline="0" noProof="0" dirty="0" err="1">
                <a:ln>
                  <a:noFill/>
                </a:ln>
                <a:solidFill>
                  <a:prstClr val="white"/>
                </a:solidFill>
                <a:effectLst/>
                <a:uLnTx/>
                <a:uFillTx/>
                <a:latin typeface="Calibri" panose="020F0502020204030204"/>
                <a:ea typeface="+mn-ea"/>
                <a:cs typeface="+mn-cs"/>
              </a:rPr>
              <a:t>TeV</a:t>
            </a: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 scale</a:t>
            </a:r>
          </a:p>
        </p:txBody>
      </p:sp>
      <p:sp>
        <p:nvSpPr>
          <p:cNvPr id="2" name="TextBox 1">
            <a:extLst>
              <a:ext uri="{FF2B5EF4-FFF2-40B4-BE49-F238E27FC236}">
                <a16:creationId xmlns:a16="http://schemas.microsoft.com/office/drawing/2014/main" id="{CD4B1A85-E860-4344-95EF-BB771E9C1B9E}"/>
              </a:ext>
            </a:extLst>
          </p:cNvPr>
          <p:cNvSpPr txBox="1"/>
          <p:nvPr/>
        </p:nvSpPr>
        <p:spPr>
          <a:xfrm>
            <a:off x="84221" y="1251285"/>
            <a:ext cx="6606296" cy="120032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A Muon Collider  with ≥ 10 </a:t>
            </a:r>
            <a:r>
              <a:rPr kumimoji="0" lang="en-US" sz="2400" b="0" i="0" u="none" strike="noStrike" kern="1200" cap="none" spc="0" normalizeH="0" baseline="0" noProof="0" dirty="0" err="1">
                <a:ln>
                  <a:noFill/>
                </a:ln>
                <a:solidFill>
                  <a:prstClr val="white"/>
                </a:solidFill>
                <a:effectLst/>
                <a:uLnTx/>
                <a:uFillTx/>
                <a:latin typeface="Calibri" panose="020F0502020204030204"/>
                <a:ea typeface="+mn-ea"/>
                <a:cs typeface="+mn-cs"/>
              </a:rPr>
              <a:t>TeV</a:t>
            </a: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US" sz="2400" b="0" i="0" u="none" strike="noStrike" kern="1200" cap="none" spc="0" normalizeH="0" baseline="0" noProof="0" dirty="0" err="1">
                <a:ln>
                  <a:noFill/>
                </a:ln>
                <a:solidFill>
                  <a:prstClr val="white"/>
                </a:solidFill>
                <a:effectLst/>
                <a:uLnTx/>
                <a:uFillTx/>
                <a:latin typeface="Calibri" panose="020F0502020204030204"/>
                <a:ea typeface="+mn-ea"/>
                <a:cs typeface="+mn-cs"/>
              </a:rPr>
              <a:t>CoM</a:t>
            </a: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 Energy</a:t>
            </a:r>
            <a:b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offers a unique pathway to the next physics scale of</a:t>
            </a:r>
            <a:b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interest in our exploration of the </a:t>
            </a:r>
            <a:r>
              <a:rPr kumimoji="0" lang="en-US" sz="2400" b="1" i="1" u="none" strike="noStrike" kern="1200" cap="none" spc="0" normalizeH="0" baseline="0" noProof="0" dirty="0">
                <a:ln>
                  <a:noFill/>
                </a:ln>
                <a:solidFill>
                  <a:prstClr val="white"/>
                </a:solidFill>
                <a:effectLst/>
                <a:uLnTx/>
                <a:uFillTx/>
                <a:latin typeface="Calibri" panose="020F0502020204030204"/>
                <a:ea typeface="+mn-ea"/>
                <a:cs typeface="+mn-cs"/>
              </a:rPr>
              <a:t>Energy Frontier</a:t>
            </a:r>
          </a:p>
        </p:txBody>
      </p:sp>
    </p:spTree>
    <p:extLst>
      <p:ext uri="{BB962C8B-B14F-4D97-AF65-F5344CB8AC3E}">
        <p14:creationId xmlns:p14="http://schemas.microsoft.com/office/powerpoint/2010/main" val="15059774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EF875-4C2E-3C48-933F-6014A5B6106F}"/>
              </a:ext>
            </a:extLst>
          </p:cNvPr>
          <p:cNvSpPr>
            <a:spLocks noGrp="1"/>
          </p:cNvSpPr>
          <p:nvPr>
            <p:ph type="title"/>
          </p:nvPr>
        </p:nvSpPr>
        <p:spPr/>
        <p:txBody>
          <a:bodyPr>
            <a:noAutofit/>
          </a:bodyPr>
          <a:lstStyle/>
          <a:p>
            <a:r>
              <a:rPr lang="en-US" sz="3600" dirty="0"/>
              <a:t>Parameter Sets for the International MC Collaboration</a:t>
            </a:r>
          </a:p>
        </p:txBody>
      </p:sp>
      <p:sp>
        <p:nvSpPr>
          <p:cNvPr id="3" name="Content Placeholder 2">
            <a:extLst>
              <a:ext uri="{FF2B5EF4-FFF2-40B4-BE49-F238E27FC236}">
                <a16:creationId xmlns:a16="http://schemas.microsoft.com/office/drawing/2014/main" id="{103DF784-BCE6-884F-B400-672A8F5FD019}"/>
              </a:ext>
            </a:extLst>
          </p:cNvPr>
          <p:cNvSpPr>
            <a:spLocks noGrp="1"/>
          </p:cNvSpPr>
          <p:nvPr>
            <p:ph idx="1"/>
          </p:nvPr>
        </p:nvSpPr>
        <p:spPr>
          <a:xfrm>
            <a:off x="0" y="1055884"/>
            <a:ext cx="5540188" cy="1924801"/>
          </a:xfrm>
        </p:spPr>
        <p:txBody>
          <a:bodyPr/>
          <a:lstStyle/>
          <a:p>
            <a:r>
              <a:rPr lang="en-US" dirty="0"/>
              <a:t>Performance Aims:</a:t>
            </a:r>
          </a:p>
          <a:p>
            <a:pPr lvl="1"/>
            <a:r>
              <a:rPr lang="en-US" dirty="0"/>
              <a:t>Achieve the target </a:t>
            </a:r>
            <a:br>
              <a:rPr lang="en-US" dirty="0"/>
            </a:br>
            <a:r>
              <a:rPr lang="en-US" dirty="0"/>
              <a:t>integrated luminosity </a:t>
            </a:r>
            <a:br>
              <a:rPr lang="en-US" dirty="0"/>
            </a:br>
            <a:r>
              <a:rPr lang="en-US" dirty="0"/>
              <a:t>in ~5 years of running</a:t>
            </a:r>
          </a:p>
          <a:p>
            <a:pPr lvl="1"/>
            <a:endParaRPr lang="en-US" dirty="0"/>
          </a:p>
          <a:p>
            <a:pPr lvl="1"/>
            <a:endParaRPr lang="en-US" dirty="0"/>
          </a:p>
        </p:txBody>
      </p:sp>
      <p:sp>
        <p:nvSpPr>
          <p:cNvPr id="5" name="Footer Placeholder 4">
            <a:extLst>
              <a:ext uri="{FF2B5EF4-FFF2-40B4-BE49-F238E27FC236}">
                <a16:creationId xmlns:a16="http://schemas.microsoft.com/office/drawing/2014/main" id="{36E37662-8272-5441-8227-CBC6D3684291}"/>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rPr>
              <a:t>APS April Meeting 2022</a:t>
            </a:r>
          </a:p>
        </p:txBody>
      </p:sp>
      <p:sp>
        <p:nvSpPr>
          <p:cNvPr id="6" name="Slide Number Placeholder 5">
            <a:extLst>
              <a:ext uri="{FF2B5EF4-FFF2-40B4-BE49-F238E27FC236}">
                <a16:creationId xmlns:a16="http://schemas.microsoft.com/office/drawing/2014/main" id="{79B69F3D-23C8-3A45-9F94-135B8816AD80}"/>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C390B5B-5839-424A-8863-D4784EBDD279}"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B1BD6105-4A1C-2149-9912-4AEA1F28DAA8}"/>
              </a:ext>
            </a:extLst>
          </p:cNvPr>
          <p:cNvPicPr>
            <a:picLocks noChangeAspect="1"/>
          </p:cNvPicPr>
          <p:nvPr/>
        </p:nvPicPr>
        <p:blipFill rotWithShape="1">
          <a:blip r:embed="rId2"/>
          <a:srcRect t="7749"/>
          <a:stretch/>
        </p:blipFill>
        <p:spPr>
          <a:xfrm>
            <a:off x="6415809" y="998620"/>
            <a:ext cx="5731042" cy="5021758"/>
          </a:xfrm>
          <a:prstGeom prst="rect">
            <a:avLst/>
          </a:prstGeom>
        </p:spPr>
      </p:pic>
      <p:pic>
        <p:nvPicPr>
          <p:cNvPr id="8" name="Picture 7">
            <a:extLst>
              <a:ext uri="{FF2B5EF4-FFF2-40B4-BE49-F238E27FC236}">
                <a16:creationId xmlns:a16="http://schemas.microsoft.com/office/drawing/2014/main" id="{D1E8E14C-AC3E-034E-8B27-CA648E422550}"/>
              </a:ext>
            </a:extLst>
          </p:cNvPr>
          <p:cNvPicPr>
            <a:picLocks noChangeAspect="1"/>
          </p:cNvPicPr>
          <p:nvPr/>
        </p:nvPicPr>
        <p:blipFill>
          <a:blip r:embed="rId3"/>
          <a:stretch>
            <a:fillRect/>
          </a:stretch>
        </p:blipFill>
        <p:spPr>
          <a:xfrm>
            <a:off x="3313358" y="992202"/>
            <a:ext cx="3072156" cy="1703216"/>
          </a:xfrm>
          <a:prstGeom prst="rect">
            <a:avLst/>
          </a:prstGeom>
        </p:spPr>
      </p:pic>
      <p:pic>
        <p:nvPicPr>
          <p:cNvPr id="9" name="Picture 8">
            <a:extLst>
              <a:ext uri="{FF2B5EF4-FFF2-40B4-BE49-F238E27FC236}">
                <a16:creationId xmlns:a16="http://schemas.microsoft.com/office/drawing/2014/main" id="{7FF50DE4-09B7-B24C-B213-C481A3DD653C}"/>
              </a:ext>
            </a:extLst>
          </p:cNvPr>
          <p:cNvPicPr>
            <a:picLocks noChangeAspect="1"/>
          </p:cNvPicPr>
          <p:nvPr/>
        </p:nvPicPr>
        <p:blipFill>
          <a:blip r:embed="rId4"/>
          <a:stretch>
            <a:fillRect/>
          </a:stretch>
        </p:blipFill>
        <p:spPr>
          <a:xfrm>
            <a:off x="1280557" y="2723722"/>
            <a:ext cx="4664603" cy="3714043"/>
          </a:xfrm>
          <a:prstGeom prst="rect">
            <a:avLst/>
          </a:prstGeom>
        </p:spPr>
      </p:pic>
      <p:sp>
        <p:nvSpPr>
          <p:cNvPr id="10" name="TextBox 9">
            <a:extLst>
              <a:ext uri="{FF2B5EF4-FFF2-40B4-BE49-F238E27FC236}">
                <a16:creationId xmlns:a16="http://schemas.microsoft.com/office/drawing/2014/main" id="{C465E318-D058-6B49-89A6-1F9D280969F2}"/>
              </a:ext>
            </a:extLst>
          </p:cNvPr>
          <p:cNvSpPr txBox="1"/>
          <p:nvPr/>
        </p:nvSpPr>
        <p:spPr>
          <a:xfrm rot="16200000">
            <a:off x="-1120937" y="4192071"/>
            <a:ext cx="3688061" cy="70788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rPr>
              <a:t>Energy Efficiency</a:t>
            </a:r>
          </a:p>
        </p:txBody>
      </p:sp>
      <p:sp>
        <p:nvSpPr>
          <p:cNvPr id="11" name="Oval 10">
            <a:extLst>
              <a:ext uri="{FF2B5EF4-FFF2-40B4-BE49-F238E27FC236}">
                <a16:creationId xmlns:a16="http://schemas.microsoft.com/office/drawing/2014/main" id="{2F0708B1-A703-F64E-987E-B760EFFE9C0E}"/>
              </a:ext>
            </a:extLst>
          </p:cNvPr>
          <p:cNvSpPr/>
          <p:nvPr/>
        </p:nvSpPr>
        <p:spPr>
          <a:xfrm>
            <a:off x="11349318" y="2629105"/>
            <a:ext cx="537882" cy="333487"/>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3" name="Straight Arrow Connector 12">
            <a:extLst>
              <a:ext uri="{FF2B5EF4-FFF2-40B4-BE49-F238E27FC236}">
                <a16:creationId xmlns:a16="http://schemas.microsoft.com/office/drawing/2014/main" id="{C1C162E3-D76C-4D4C-958E-024C46C5EEF7}"/>
              </a:ext>
            </a:extLst>
          </p:cNvPr>
          <p:cNvCxnSpPr>
            <a:stCxn id="11" idx="3"/>
          </p:cNvCxnSpPr>
          <p:nvPr/>
        </p:nvCxnSpPr>
        <p:spPr>
          <a:xfrm flipH="1">
            <a:off x="9423699" y="2913754"/>
            <a:ext cx="2004390" cy="3243859"/>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A1F6B32-55FF-F944-87DE-967098875973}"/>
              </a:ext>
            </a:extLst>
          </p:cNvPr>
          <p:cNvSpPr txBox="1"/>
          <p:nvPr/>
        </p:nvSpPr>
        <p:spPr>
          <a:xfrm>
            <a:off x="7627172" y="6148124"/>
            <a:ext cx="2551019" cy="307777"/>
          </a:xfrm>
          <a:prstGeom prst="rect">
            <a:avLst/>
          </a:prstGeom>
          <a:solidFill>
            <a:schemeClr val="tx1">
              <a:lumMod val="85000"/>
            </a:schemeClr>
          </a:solidFill>
          <a:ln>
            <a:solidFill>
              <a:srgbClr val="0070C0"/>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70C0"/>
                </a:solidFill>
                <a:effectLst/>
                <a:uLnTx/>
                <a:uFillTx/>
                <a:latin typeface="Calibri" panose="020F0502020204030204"/>
                <a:ea typeface="+mn-ea"/>
                <a:cs typeface="+mn-cs"/>
              </a:rPr>
              <a:t>Compare:  28 MW for 3 </a:t>
            </a:r>
            <a:r>
              <a:rPr kumimoji="0" lang="en-US" sz="1400" b="0" i="0" u="none" strike="noStrike" kern="1200" cap="none" spc="0" normalizeH="0" baseline="0" noProof="0" dirty="0" err="1">
                <a:ln>
                  <a:noFill/>
                </a:ln>
                <a:solidFill>
                  <a:srgbClr val="0070C0"/>
                </a:solidFill>
                <a:effectLst/>
                <a:uLnTx/>
                <a:uFillTx/>
                <a:latin typeface="Calibri" panose="020F0502020204030204"/>
                <a:ea typeface="+mn-ea"/>
                <a:cs typeface="+mn-cs"/>
              </a:rPr>
              <a:t>TeV</a:t>
            </a:r>
            <a:r>
              <a:rPr kumimoji="0" lang="en-US" sz="1400" b="0" i="0" u="none" strike="noStrike" kern="1200" cap="none" spc="0" normalizeH="0" baseline="0" noProof="0" dirty="0">
                <a:ln>
                  <a:noFill/>
                </a:ln>
                <a:solidFill>
                  <a:srgbClr val="0070C0"/>
                </a:solidFill>
                <a:effectLst/>
                <a:uLnTx/>
                <a:uFillTx/>
                <a:latin typeface="Calibri" panose="020F0502020204030204"/>
                <a:ea typeface="+mn-ea"/>
                <a:cs typeface="+mn-cs"/>
              </a:rPr>
              <a:t> CLIC</a:t>
            </a:r>
          </a:p>
        </p:txBody>
      </p:sp>
      <p:sp>
        <p:nvSpPr>
          <p:cNvPr id="4" name="Rectangle 3">
            <a:extLst>
              <a:ext uri="{FF2B5EF4-FFF2-40B4-BE49-F238E27FC236}">
                <a16:creationId xmlns:a16="http://schemas.microsoft.com/office/drawing/2014/main" id="{CCB593D2-0255-5A4A-B3AA-F015FC707F6C}"/>
              </a:ext>
            </a:extLst>
          </p:cNvPr>
          <p:cNvSpPr/>
          <p:nvPr/>
        </p:nvSpPr>
        <p:spPr>
          <a:xfrm>
            <a:off x="10010274" y="1022684"/>
            <a:ext cx="2093494" cy="496904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80165DD1-C0D3-F34D-918F-7378C1C4D445}"/>
              </a:ext>
            </a:extLst>
          </p:cNvPr>
          <p:cNvSpPr/>
          <p:nvPr/>
        </p:nvSpPr>
        <p:spPr>
          <a:xfrm>
            <a:off x="3340769" y="1788695"/>
            <a:ext cx="3035968" cy="88231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4552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a:extLst>
              <a:ext uri="{FF2B5EF4-FFF2-40B4-BE49-F238E27FC236}">
                <a16:creationId xmlns:a16="http://schemas.microsoft.com/office/drawing/2014/main" id="{01F96A08-B23E-2745-BA69-280BC88C1A04}"/>
              </a:ext>
            </a:extLst>
          </p:cNvPr>
          <p:cNvSpPr txBox="1"/>
          <p:nvPr/>
        </p:nvSpPr>
        <p:spPr>
          <a:xfrm>
            <a:off x="1042991" y="1314452"/>
            <a:ext cx="2916183"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The “Livingston Plot” </a:t>
            </a:r>
            <a:b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at the turn of the century…</a:t>
            </a:r>
          </a:p>
        </p:txBody>
      </p:sp>
      <p:sp>
        <p:nvSpPr>
          <p:cNvPr id="48" name="Chord 47">
            <a:extLst>
              <a:ext uri="{FF2B5EF4-FFF2-40B4-BE49-F238E27FC236}">
                <a16:creationId xmlns:a16="http://schemas.microsoft.com/office/drawing/2014/main" id="{C32FD40D-3CCA-5A47-8256-E75173EF620A}"/>
              </a:ext>
            </a:extLst>
          </p:cNvPr>
          <p:cNvSpPr/>
          <p:nvPr/>
        </p:nvSpPr>
        <p:spPr>
          <a:xfrm>
            <a:off x="6065135" y="1485900"/>
            <a:ext cx="3009418" cy="1914525"/>
          </a:xfrm>
          <a:prstGeom prst="chord">
            <a:avLst>
              <a:gd name="adj1" fmla="val 5280156"/>
              <a:gd name="adj2" fmla="val 16348782"/>
            </a:avLst>
          </a:prstGeom>
          <a:pattFill prst="pct75">
            <a:fgClr>
              <a:schemeClr val="accent6"/>
            </a:fgClr>
            <a:bgClr>
              <a:schemeClr val="bg1"/>
            </a:bgClr>
          </a:patt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4" name="Title 3">
            <a:extLst>
              <a:ext uri="{FF2B5EF4-FFF2-40B4-BE49-F238E27FC236}">
                <a16:creationId xmlns:a16="http://schemas.microsoft.com/office/drawing/2014/main" id="{E639C289-5E9D-C643-AFF0-A063ECFA190F}"/>
              </a:ext>
            </a:extLst>
          </p:cNvPr>
          <p:cNvSpPr>
            <a:spLocks noGrp="1"/>
          </p:cNvSpPr>
          <p:nvPr>
            <p:ph type="title"/>
          </p:nvPr>
        </p:nvSpPr>
        <p:spPr/>
        <p:txBody>
          <a:bodyPr/>
          <a:lstStyle/>
          <a:p>
            <a:r>
              <a:rPr lang="en-US" dirty="0"/>
              <a:t>A Look at Where We Are </a:t>
            </a:r>
          </a:p>
        </p:txBody>
      </p:sp>
      <p:pic>
        <p:nvPicPr>
          <p:cNvPr id="9" name="Content Placeholder 8">
            <a:extLst>
              <a:ext uri="{FF2B5EF4-FFF2-40B4-BE49-F238E27FC236}">
                <a16:creationId xmlns:a16="http://schemas.microsoft.com/office/drawing/2014/main" id="{AD6CF6E0-2716-5847-97A1-55A39B90A088}"/>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448707" y="1920208"/>
            <a:ext cx="3653736" cy="4317080"/>
          </a:xfrm>
        </p:spPr>
      </p:pic>
      <p:sp>
        <p:nvSpPr>
          <p:cNvPr id="7" name="Slide Number Placeholder 6">
            <a:extLst>
              <a:ext uri="{FF2B5EF4-FFF2-40B4-BE49-F238E27FC236}">
                <a16:creationId xmlns:a16="http://schemas.microsoft.com/office/drawing/2014/main" id="{38A38634-6CFE-9947-8EE6-5E29D363CD0D}"/>
              </a:ext>
            </a:extLst>
          </p:cNvPr>
          <p:cNvSpPr>
            <a:spLocks noGrp="1"/>
          </p:cNvSpPr>
          <p:nvPr>
            <p:ph type="sldNum" sz="quarter" idx="12"/>
          </p:nvPr>
        </p:nvSpPr>
        <p:spPr>
          <a:xfrm>
            <a:off x="9569884" y="6337102"/>
            <a:ext cx="71606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716D9922-87B3-6043-9531-5184EA303DC1}"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grpSp>
        <p:nvGrpSpPr>
          <p:cNvPr id="52" name="Group 51">
            <a:extLst>
              <a:ext uri="{FF2B5EF4-FFF2-40B4-BE49-F238E27FC236}">
                <a16:creationId xmlns:a16="http://schemas.microsoft.com/office/drawing/2014/main" id="{2D0D00C0-6E29-4443-AEF3-027270E1EC9F}"/>
              </a:ext>
            </a:extLst>
          </p:cNvPr>
          <p:cNvGrpSpPr/>
          <p:nvPr/>
        </p:nvGrpSpPr>
        <p:grpSpPr>
          <a:xfrm>
            <a:off x="384974" y="1049738"/>
            <a:ext cx="7231168" cy="5123021"/>
            <a:chOff x="365310" y="1039906"/>
            <a:chExt cx="7231168" cy="5123021"/>
          </a:xfrm>
        </p:grpSpPr>
        <p:sp>
          <p:nvSpPr>
            <p:cNvPr id="10" name="Rectangle 9">
              <a:extLst>
                <a:ext uri="{FF2B5EF4-FFF2-40B4-BE49-F238E27FC236}">
                  <a16:creationId xmlns:a16="http://schemas.microsoft.com/office/drawing/2014/main" id="{E6082D9A-7D8C-384B-BB31-EE67EEB3CF5D}"/>
                </a:ext>
              </a:extLst>
            </p:cNvPr>
            <p:cNvSpPr/>
            <p:nvPr/>
          </p:nvSpPr>
          <p:spPr>
            <a:xfrm>
              <a:off x="928688" y="1171575"/>
              <a:ext cx="6667790" cy="4737920"/>
            </a:xfrm>
            <a:prstGeom prst="rect">
              <a:avLst/>
            </a:prstGeom>
            <a:solidFill>
              <a:schemeClr val="accent4">
                <a:lumMod val="40000"/>
                <a:lumOff val="60000"/>
                <a:alpha val="13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cxnSp>
          <p:nvCxnSpPr>
            <p:cNvPr id="31" name="Straight Connector 30">
              <a:extLst>
                <a:ext uri="{FF2B5EF4-FFF2-40B4-BE49-F238E27FC236}">
                  <a16:creationId xmlns:a16="http://schemas.microsoft.com/office/drawing/2014/main" id="{20CC24FA-7415-C34B-A642-AC46F846C72E}"/>
                </a:ext>
              </a:extLst>
            </p:cNvPr>
            <p:cNvCxnSpPr/>
            <p:nvPr/>
          </p:nvCxnSpPr>
          <p:spPr>
            <a:xfrm>
              <a:off x="4428565" y="5791200"/>
              <a:ext cx="0" cy="125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0A42D75-C87C-C04E-9EAE-B530F552927B}"/>
                </a:ext>
              </a:extLst>
            </p:cNvPr>
            <p:cNvCxnSpPr/>
            <p:nvPr/>
          </p:nvCxnSpPr>
          <p:spPr>
            <a:xfrm>
              <a:off x="5082989" y="5782239"/>
              <a:ext cx="0" cy="125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1B4ACEF-AADE-1D48-BE1C-B8453CD3634F}"/>
                </a:ext>
              </a:extLst>
            </p:cNvPr>
            <p:cNvCxnSpPr/>
            <p:nvPr/>
          </p:nvCxnSpPr>
          <p:spPr>
            <a:xfrm>
              <a:off x="5737408" y="5791205"/>
              <a:ext cx="0" cy="125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D026966-60AA-884C-8AE7-2F1D67221833}"/>
                </a:ext>
              </a:extLst>
            </p:cNvPr>
            <p:cNvCxnSpPr/>
            <p:nvPr/>
          </p:nvCxnSpPr>
          <p:spPr>
            <a:xfrm>
              <a:off x="6382869" y="5791207"/>
              <a:ext cx="0" cy="125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1E26B27F-C66D-A740-B572-EE562F3DD6CD}"/>
                </a:ext>
              </a:extLst>
            </p:cNvPr>
            <p:cNvSpPr txBox="1"/>
            <p:nvPr/>
          </p:nvSpPr>
          <p:spPr>
            <a:xfrm>
              <a:off x="4213413" y="5916706"/>
              <a:ext cx="314701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rPr>
                <a:t>2020           2030           2040           2050           2060</a:t>
              </a:r>
            </a:p>
          </p:txBody>
        </p:sp>
        <p:sp>
          <p:nvSpPr>
            <p:cNvPr id="38" name="TextBox 37">
              <a:extLst>
                <a:ext uri="{FF2B5EF4-FFF2-40B4-BE49-F238E27FC236}">
                  <a16:creationId xmlns:a16="http://schemas.microsoft.com/office/drawing/2014/main" id="{473720A0-8D49-E747-9E81-E3652EF47862}"/>
                </a:ext>
              </a:extLst>
            </p:cNvPr>
            <p:cNvSpPr txBox="1"/>
            <p:nvPr/>
          </p:nvSpPr>
          <p:spPr>
            <a:xfrm>
              <a:off x="365310" y="1039906"/>
              <a:ext cx="64312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rPr>
                <a:t>100,000</a:t>
              </a:r>
            </a:p>
          </p:txBody>
        </p:sp>
      </p:grpSp>
      <p:sp>
        <p:nvSpPr>
          <p:cNvPr id="39" name="Oval 38">
            <a:extLst>
              <a:ext uri="{FF2B5EF4-FFF2-40B4-BE49-F238E27FC236}">
                <a16:creationId xmlns:a16="http://schemas.microsoft.com/office/drawing/2014/main" id="{E33CDEC2-C34B-C343-9D32-6140B5FB27C7}"/>
              </a:ext>
            </a:extLst>
          </p:cNvPr>
          <p:cNvSpPr/>
          <p:nvPr/>
        </p:nvSpPr>
        <p:spPr>
          <a:xfrm>
            <a:off x="5042224" y="2314575"/>
            <a:ext cx="1844715" cy="94297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0000"/>
                </a:solidFill>
                <a:effectLst/>
                <a:uLnTx/>
                <a:uFillTx/>
                <a:latin typeface="Arial" panose="020B0604020202020204"/>
                <a:ea typeface="+mn-ea"/>
                <a:cs typeface="+mn-cs"/>
              </a:rPr>
              <a:t>Linear Colliders</a:t>
            </a:r>
          </a:p>
        </p:txBody>
      </p:sp>
      <p:sp>
        <p:nvSpPr>
          <p:cNvPr id="40" name="Oval 39">
            <a:extLst>
              <a:ext uri="{FF2B5EF4-FFF2-40B4-BE49-F238E27FC236}">
                <a16:creationId xmlns:a16="http://schemas.microsoft.com/office/drawing/2014/main" id="{F92E1D42-1D28-E64D-943D-5C834E442753}"/>
              </a:ext>
            </a:extLst>
          </p:cNvPr>
          <p:cNvSpPr/>
          <p:nvPr/>
        </p:nvSpPr>
        <p:spPr>
          <a:xfrm>
            <a:off x="5163401" y="2868348"/>
            <a:ext cx="1792990" cy="442912"/>
          </a:xfrm>
          <a:prstGeom prst="ellipse">
            <a:avLst/>
          </a:prstGeom>
          <a:pattFill prst="pct50">
            <a:fgClr>
              <a:srgbClr val="00B0F0"/>
            </a:fgClr>
            <a:bgClr>
              <a:schemeClr val="bg1"/>
            </a:bgClr>
          </a:patt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0000"/>
                </a:solidFill>
                <a:effectLst/>
                <a:uLnTx/>
                <a:uFillTx/>
                <a:latin typeface="Arial" panose="020B0604020202020204"/>
                <a:ea typeface="+mn-ea"/>
                <a:cs typeface="+mn-cs"/>
              </a:rPr>
              <a:t>Large Circular </a:t>
            </a:r>
            <a:r>
              <a:rPr kumimoji="0" lang="en-US" sz="900" b="1" i="0" u="none" strike="noStrike" kern="1200" cap="none" spc="0" normalizeH="0" baseline="0" noProof="0" dirty="0" err="1">
                <a:ln>
                  <a:noFill/>
                </a:ln>
                <a:solidFill>
                  <a:srgbClr val="000000"/>
                </a:solidFill>
                <a:effectLst/>
                <a:uLnTx/>
                <a:uFillTx/>
                <a:latin typeface="Arial" panose="020B0604020202020204"/>
                <a:ea typeface="+mn-ea"/>
                <a:cs typeface="+mn-cs"/>
              </a:rPr>
              <a:t>e</a:t>
            </a:r>
            <a:r>
              <a:rPr kumimoji="0" lang="en-US" sz="900" b="1" i="0" u="none" strike="noStrike" kern="1200" cap="none" spc="0" normalizeH="0" baseline="30000" noProof="0" dirty="0" err="1">
                <a:ln>
                  <a:noFill/>
                </a:ln>
                <a:solidFill>
                  <a:srgbClr val="000000"/>
                </a:solidFill>
                <a:effectLst/>
                <a:uLnTx/>
                <a:uFillTx/>
                <a:latin typeface="Arial" panose="020B0604020202020204"/>
                <a:ea typeface="+mn-ea"/>
                <a:cs typeface="+mn-cs"/>
              </a:rPr>
              <a:t>+</a:t>
            </a:r>
            <a:r>
              <a:rPr kumimoji="0" lang="en-US" sz="900" b="1" i="0" u="none" strike="noStrike" kern="1200" cap="none" spc="0" normalizeH="0" baseline="0" noProof="0" dirty="0" err="1">
                <a:ln>
                  <a:noFill/>
                </a:ln>
                <a:solidFill>
                  <a:srgbClr val="000000"/>
                </a:solidFill>
                <a:effectLst/>
                <a:uLnTx/>
                <a:uFillTx/>
                <a:latin typeface="Arial" panose="020B0604020202020204"/>
                <a:ea typeface="+mn-ea"/>
                <a:cs typeface="+mn-cs"/>
              </a:rPr>
              <a:t>e</a:t>
            </a:r>
            <a:r>
              <a:rPr kumimoji="0" lang="en-US" sz="900" b="1" i="0" u="none" strike="noStrike" kern="1200" cap="none" spc="0" normalizeH="0" baseline="30000" noProof="0" dirty="0">
                <a:ln>
                  <a:noFill/>
                </a:ln>
                <a:solidFill>
                  <a:srgbClr val="000000"/>
                </a:solidFill>
                <a:effectLst/>
                <a:uLnTx/>
                <a:uFillTx/>
                <a:latin typeface="Arial" panose="020B0604020202020204"/>
                <a:ea typeface="+mn-ea"/>
                <a:cs typeface="+mn-cs"/>
              </a:rPr>
              <a:t>-</a:t>
            </a:r>
            <a:r>
              <a:rPr kumimoji="0" lang="en-US" sz="900" b="1" i="0" u="none" strike="noStrike" kern="1200" cap="none" spc="0" normalizeH="0" baseline="0" noProof="0" dirty="0">
                <a:ln>
                  <a:noFill/>
                </a:ln>
                <a:solidFill>
                  <a:srgbClr val="000000"/>
                </a:solidFill>
                <a:effectLst/>
                <a:uLnTx/>
                <a:uFillTx/>
                <a:latin typeface="Arial" panose="020B0604020202020204"/>
                <a:ea typeface="+mn-ea"/>
                <a:cs typeface="+mn-cs"/>
              </a:rPr>
              <a:t> Colliders</a:t>
            </a:r>
          </a:p>
        </p:txBody>
      </p:sp>
      <p:cxnSp>
        <p:nvCxnSpPr>
          <p:cNvPr id="44" name="Straight Connector 43">
            <a:extLst>
              <a:ext uri="{FF2B5EF4-FFF2-40B4-BE49-F238E27FC236}">
                <a16:creationId xmlns:a16="http://schemas.microsoft.com/office/drawing/2014/main" id="{A8B4CA56-63FF-2447-BFCD-83349D9B6A1B}"/>
              </a:ext>
            </a:extLst>
          </p:cNvPr>
          <p:cNvCxnSpPr/>
          <p:nvPr/>
        </p:nvCxnSpPr>
        <p:spPr>
          <a:xfrm flipV="1">
            <a:off x="4638200" y="1171576"/>
            <a:ext cx="0" cy="4757737"/>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DE21B313-B9D3-5440-8622-D1C90DB499E9}"/>
              </a:ext>
            </a:extLst>
          </p:cNvPr>
          <p:cNvGrpSpPr/>
          <p:nvPr/>
        </p:nvGrpSpPr>
        <p:grpSpPr>
          <a:xfrm>
            <a:off x="3415856" y="2600325"/>
            <a:ext cx="1990535" cy="91440"/>
            <a:chOff x="3401568" y="2600325"/>
            <a:chExt cx="1990535" cy="91440"/>
          </a:xfrm>
        </p:grpSpPr>
        <p:cxnSp>
          <p:nvCxnSpPr>
            <p:cNvPr id="46" name="Straight Arrow Connector 45">
              <a:extLst>
                <a:ext uri="{FF2B5EF4-FFF2-40B4-BE49-F238E27FC236}">
                  <a16:creationId xmlns:a16="http://schemas.microsoft.com/office/drawing/2014/main" id="{1C485C96-4E57-8644-AD3C-E56CC97F9299}"/>
                </a:ext>
              </a:extLst>
            </p:cNvPr>
            <p:cNvCxnSpPr>
              <a:cxnSpLocks/>
            </p:cNvCxnSpPr>
            <p:nvPr/>
          </p:nvCxnSpPr>
          <p:spPr>
            <a:xfrm>
              <a:off x="3471863" y="2643188"/>
              <a:ext cx="1920240" cy="0"/>
            </a:xfrm>
            <a:prstGeom prst="straightConnector1">
              <a:avLst/>
            </a:prstGeom>
            <a:ln w="254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499A2A2A-012F-3A45-8A85-F2CDD30F5DD0}"/>
                </a:ext>
              </a:extLst>
            </p:cNvPr>
            <p:cNvSpPr/>
            <p:nvPr/>
          </p:nvSpPr>
          <p:spPr>
            <a:xfrm>
              <a:off x="3401568" y="2600325"/>
              <a:ext cx="91440" cy="9144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grpSp>
      <p:sp>
        <p:nvSpPr>
          <p:cNvPr id="51" name="TextBox 50">
            <a:extLst>
              <a:ext uri="{FF2B5EF4-FFF2-40B4-BE49-F238E27FC236}">
                <a16:creationId xmlns:a16="http://schemas.microsoft.com/office/drawing/2014/main" id="{329FED74-FE0D-8941-9028-86F18A7A2D97}"/>
              </a:ext>
            </a:extLst>
          </p:cNvPr>
          <p:cNvSpPr txBox="1"/>
          <p:nvPr/>
        </p:nvSpPr>
        <p:spPr>
          <a:xfrm>
            <a:off x="4361304" y="902826"/>
            <a:ext cx="59400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C000"/>
                </a:solidFill>
                <a:effectLst/>
                <a:uLnTx/>
                <a:uFillTx/>
                <a:latin typeface="Arial" panose="020B0604020202020204"/>
                <a:ea typeface="+mn-ea"/>
                <a:cs typeface="+mn-cs"/>
              </a:rPr>
              <a:t>Today</a:t>
            </a:r>
          </a:p>
        </p:txBody>
      </p:sp>
      <p:grpSp>
        <p:nvGrpSpPr>
          <p:cNvPr id="56" name="Group 55">
            <a:extLst>
              <a:ext uri="{FF2B5EF4-FFF2-40B4-BE49-F238E27FC236}">
                <a16:creationId xmlns:a16="http://schemas.microsoft.com/office/drawing/2014/main" id="{D7FF601E-B6D9-4846-A5AC-2988C5BEC40D}"/>
              </a:ext>
            </a:extLst>
          </p:cNvPr>
          <p:cNvGrpSpPr/>
          <p:nvPr/>
        </p:nvGrpSpPr>
        <p:grpSpPr>
          <a:xfrm>
            <a:off x="6701744" y="1678330"/>
            <a:ext cx="1747788" cy="1650658"/>
            <a:chOff x="5810487" y="1914524"/>
            <a:chExt cx="1747788" cy="1414463"/>
          </a:xfrm>
        </p:grpSpPr>
        <p:sp>
          <p:nvSpPr>
            <p:cNvPr id="42" name="Chord 41">
              <a:extLst>
                <a:ext uri="{FF2B5EF4-FFF2-40B4-BE49-F238E27FC236}">
                  <a16:creationId xmlns:a16="http://schemas.microsoft.com/office/drawing/2014/main" id="{66C4183F-7923-3240-921C-29F695364434}"/>
                </a:ext>
              </a:extLst>
            </p:cNvPr>
            <p:cNvSpPr/>
            <p:nvPr/>
          </p:nvSpPr>
          <p:spPr>
            <a:xfrm>
              <a:off x="5810487" y="1914524"/>
              <a:ext cx="1747788" cy="1414463"/>
            </a:xfrm>
            <a:prstGeom prst="chord">
              <a:avLst>
                <a:gd name="adj1" fmla="val 5280156"/>
                <a:gd name="adj2" fmla="val 16348782"/>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105C78">
                    <a:lumMod val="75000"/>
                  </a:srgbClr>
                </a:solidFill>
                <a:effectLst/>
                <a:uLnTx/>
                <a:uFillTx/>
                <a:latin typeface="Arial" panose="020B0604020202020204"/>
                <a:ea typeface="+mn-ea"/>
                <a:cs typeface="+mn-cs"/>
              </a:endParaRPr>
            </a:p>
          </p:txBody>
        </p:sp>
        <p:sp>
          <p:nvSpPr>
            <p:cNvPr id="55" name="TextBox 54">
              <a:extLst>
                <a:ext uri="{FF2B5EF4-FFF2-40B4-BE49-F238E27FC236}">
                  <a16:creationId xmlns:a16="http://schemas.microsoft.com/office/drawing/2014/main" id="{F2D8E148-CCAF-F144-943A-F051AA170646}"/>
                </a:ext>
              </a:extLst>
            </p:cNvPr>
            <p:cNvSpPr txBox="1"/>
            <p:nvPr/>
          </p:nvSpPr>
          <p:spPr>
            <a:xfrm>
              <a:off x="6078416" y="2343149"/>
              <a:ext cx="736722"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105C78">
                      <a:lumMod val="50000"/>
                    </a:srgbClr>
                  </a:solidFill>
                  <a:effectLst/>
                  <a:uLnTx/>
                  <a:uFillTx/>
                  <a:latin typeface="Arial" panose="020B0604020202020204"/>
                  <a:ea typeface="+mn-ea"/>
                  <a:cs typeface="+mn-cs"/>
                </a:rPr>
                <a:t>Advanced Linear Colliders (WFA)</a:t>
              </a:r>
            </a:p>
          </p:txBody>
        </p:sp>
      </p:grpSp>
      <p:sp>
        <p:nvSpPr>
          <p:cNvPr id="49" name="TextBox 48">
            <a:extLst>
              <a:ext uri="{FF2B5EF4-FFF2-40B4-BE49-F238E27FC236}">
                <a16:creationId xmlns:a16="http://schemas.microsoft.com/office/drawing/2014/main" id="{D6E14A20-F6DD-9643-B72C-AE9EFAD3FD20}"/>
              </a:ext>
            </a:extLst>
          </p:cNvPr>
          <p:cNvSpPr txBox="1"/>
          <p:nvPr/>
        </p:nvSpPr>
        <p:spPr>
          <a:xfrm>
            <a:off x="6111433" y="2027420"/>
            <a:ext cx="682906"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CD34">
                    <a:lumMod val="50000"/>
                  </a:srgbClr>
                </a:solidFill>
                <a:effectLst/>
                <a:uLnTx/>
                <a:uFillTx/>
                <a:latin typeface="Arial" panose="020B0604020202020204"/>
                <a:ea typeface="+mn-ea"/>
                <a:cs typeface="+mn-cs"/>
              </a:rPr>
              <a:t>Muon </a:t>
            </a:r>
            <a:br>
              <a:rPr kumimoji="0" lang="en-US" sz="900" b="1" i="0" u="none" strike="noStrike" kern="1200" cap="none" spc="0" normalizeH="0" baseline="0" noProof="0" dirty="0">
                <a:ln>
                  <a:noFill/>
                </a:ln>
                <a:solidFill>
                  <a:srgbClr val="FFCD34">
                    <a:lumMod val="50000"/>
                  </a:srgbClr>
                </a:solidFill>
                <a:effectLst/>
                <a:uLnTx/>
                <a:uFillTx/>
                <a:latin typeface="Arial" panose="020B0604020202020204"/>
                <a:ea typeface="+mn-ea"/>
                <a:cs typeface="+mn-cs"/>
              </a:rPr>
            </a:br>
            <a:r>
              <a:rPr kumimoji="0" lang="en-US" sz="900" b="1" i="0" u="none" strike="noStrike" kern="1200" cap="none" spc="0" normalizeH="0" baseline="0" noProof="0" dirty="0">
                <a:ln>
                  <a:noFill/>
                </a:ln>
                <a:solidFill>
                  <a:srgbClr val="FFCD34">
                    <a:lumMod val="50000"/>
                  </a:srgbClr>
                </a:solidFill>
                <a:effectLst/>
                <a:uLnTx/>
                <a:uFillTx/>
                <a:latin typeface="Arial" panose="020B0604020202020204"/>
                <a:ea typeface="+mn-ea"/>
                <a:cs typeface="+mn-cs"/>
              </a:rPr>
              <a:t>Colliders</a:t>
            </a:r>
          </a:p>
        </p:txBody>
      </p:sp>
      <p:sp>
        <p:nvSpPr>
          <p:cNvPr id="62" name="TextBox 61">
            <a:extLst>
              <a:ext uri="{FF2B5EF4-FFF2-40B4-BE49-F238E27FC236}">
                <a16:creationId xmlns:a16="http://schemas.microsoft.com/office/drawing/2014/main" id="{3404DA87-A58E-574A-B78F-AB14304C17A7}"/>
              </a:ext>
            </a:extLst>
          </p:cNvPr>
          <p:cNvSpPr txBox="1"/>
          <p:nvPr/>
        </p:nvSpPr>
        <p:spPr>
          <a:xfrm>
            <a:off x="7616138" y="861759"/>
            <a:ext cx="4583578" cy="5324535"/>
          </a:xfrm>
          <a:prstGeom prst="rect">
            <a:avLst/>
          </a:prstGeom>
          <a:noFill/>
        </p:spPr>
        <p:txBody>
          <a:bodyPr wrap="square" rtlCol="0">
            <a:spAutoFit/>
          </a:bodyPr>
          <a:lstStyle/>
          <a:p>
            <a:pPr marL="239713" marR="0" lvl="0" indent="-2397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t>Livingston Plot in 2001</a:t>
            </a:r>
            <a:b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1600" b="0" i="0" u="none" strike="noStrike" kern="1200" cap="none" spc="0" normalizeH="0" baseline="0" noProof="0" dirty="0">
                <a:ln>
                  <a:noFill/>
                </a:ln>
                <a:solidFill>
                  <a:srgbClr val="000000"/>
                </a:solidFill>
                <a:effectLst/>
                <a:uLnTx/>
                <a:uFillTx/>
                <a:latin typeface="Arial" panose="020B0604020202020204"/>
                <a:ea typeface="+mn-ea"/>
                <a:cs typeface="+mn-cs"/>
              </a:rPr>
              <a:t>[M. </a:t>
            </a:r>
            <a:r>
              <a:rPr kumimoji="0" lang="en-US" sz="1600" b="0" i="0" u="none" strike="noStrike" kern="1200" cap="none" spc="0" normalizeH="0" baseline="0" noProof="0" dirty="0" err="1">
                <a:ln>
                  <a:noFill/>
                </a:ln>
                <a:solidFill>
                  <a:srgbClr val="000000"/>
                </a:solidFill>
                <a:effectLst/>
                <a:uLnTx/>
                <a:uFillTx/>
                <a:latin typeface="Arial" panose="020B0604020202020204"/>
                <a:ea typeface="+mn-ea"/>
                <a:cs typeface="+mn-cs"/>
              </a:rPr>
              <a:t>Tigner</a:t>
            </a:r>
            <a:r>
              <a:rPr kumimoji="0" lang="en-US" sz="1600" b="0" i="0" u="none" strike="noStrike" kern="1200" cap="none" spc="0" normalizeH="0" baseline="0" noProof="0" dirty="0">
                <a:ln>
                  <a:noFill/>
                </a:ln>
                <a:solidFill>
                  <a:srgbClr val="000000"/>
                </a:solidFill>
                <a:effectLst/>
                <a:uLnTx/>
                <a:uFillTx/>
                <a:latin typeface="Arial" panose="020B0604020202020204"/>
                <a:ea typeface="+mn-ea"/>
                <a:cs typeface="+mn-cs"/>
              </a:rPr>
              <a:t>, Physics Today 54 , 1, 36 (2001)]</a:t>
            </a:r>
          </a:p>
          <a:p>
            <a:pPr marL="696913" marR="0" lvl="1" indent="-2397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t>Through the 1900s, progress </a:t>
            </a:r>
            <a:b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t>driven by critical technology </a:t>
            </a:r>
            <a:b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t>developments for many decades </a:t>
            </a:r>
            <a:b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t>(1940s –)</a:t>
            </a:r>
          </a:p>
          <a:p>
            <a:pPr marL="696913" marR="0" lvl="1" indent="-2397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a:ln>
                  <a:noFill/>
                </a:ln>
                <a:solidFill>
                  <a:srgbClr val="000000"/>
                </a:solidFill>
                <a:effectLst/>
                <a:uLnTx/>
                <a:uFillTx/>
                <a:latin typeface="Arial" panose="020B0604020202020204"/>
                <a:ea typeface="+mn-ea"/>
                <a:cs typeface="+mn-cs"/>
              </a:rPr>
              <a:t>CoM</a:t>
            </a:r>
            <a: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t> Energies increasing by </a:t>
            </a:r>
            <a:b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2000" b="1" i="1" u="none" strike="noStrike" kern="1200" cap="none" spc="0" normalizeH="0" baseline="0" noProof="0" dirty="0">
                <a:ln>
                  <a:noFill/>
                </a:ln>
                <a:solidFill>
                  <a:srgbClr val="105C78">
                    <a:lumMod val="75000"/>
                  </a:srgbClr>
                </a:solidFill>
                <a:effectLst/>
                <a:uLnTx/>
                <a:uFillTx/>
                <a:latin typeface="Arial" panose="020B0604020202020204"/>
                <a:ea typeface="+mn-ea"/>
                <a:cs typeface="+mn-cs"/>
              </a:rPr>
              <a:t>~2 orders of magnitude</a:t>
            </a:r>
            <a:r>
              <a:rPr kumimoji="0" lang="en-US" sz="2000" b="1" i="1" u="none" strike="noStrike" kern="1200" cap="none" spc="0" normalizeH="0" baseline="0" noProof="0" dirty="0">
                <a:ln>
                  <a:noFill/>
                </a:ln>
                <a:solidFill>
                  <a:srgbClr val="000000"/>
                </a:solidFill>
                <a:effectLst/>
                <a:uLnTx/>
                <a:uFillTx/>
                <a:latin typeface="Arial" panose="020B0604020202020204"/>
                <a:ea typeface="+mn-ea"/>
                <a:cs typeface="+mn-cs"/>
              </a:rPr>
              <a:t> </a:t>
            </a:r>
            <a: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t>every </a:t>
            </a:r>
            <a:b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2000" b="1" i="1" u="none" strike="noStrike" kern="1200" cap="none" spc="0" normalizeH="0" baseline="0" noProof="0" dirty="0">
                <a:ln>
                  <a:noFill/>
                </a:ln>
                <a:solidFill>
                  <a:srgbClr val="105C78">
                    <a:lumMod val="75000"/>
                  </a:srgbClr>
                </a:solidFill>
                <a:effectLst/>
                <a:uLnTx/>
                <a:uFillTx/>
                <a:latin typeface="Arial" panose="020B0604020202020204"/>
                <a:ea typeface="+mn-ea"/>
                <a:cs typeface="+mn-cs"/>
              </a:rPr>
              <a:t>25 years</a:t>
            </a:r>
          </a:p>
          <a:p>
            <a:pPr marL="239713" marR="0" lvl="0" indent="-2397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t>Where are we now?</a:t>
            </a:r>
          </a:p>
          <a:p>
            <a:pPr marL="696913" marR="0" lvl="1" indent="-2397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t>Progress has become much </a:t>
            </a:r>
            <a:b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2000" b="0" i="0" u="none" strike="noStrike" kern="1200" cap="none" spc="0" normalizeH="0" baseline="0" noProof="0" dirty="0">
                <a:ln>
                  <a:noFill/>
                </a:ln>
                <a:solidFill>
                  <a:srgbClr val="000000"/>
                </a:solidFill>
                <a:effectLst/>
                <a:uLnTx/>
                <a:uFillTx/>
                <a:latin typeface="Arial" panose="020B0604020202020204"/>
                <a:ea typeface="+mn-ea"/>
                <a:cs typeface="+mn-cs"/>
              </a:rPr>
              <a:t>more challenging</a:t>
            </a:r>
          </a:p>
          <a:p>
            <a:pPr marL="1154113" marR="0" lvl="2" indent="-2397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Machine Complexity</a:t>
            </a:r>
          </a:p>
          <a:p>
            <a:pPr marL="1154113" marR="0" lvl="2" indent="-2397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Costs (R&amp;D and capital)</a:t>
            </a:r>
          </a:p>
          <a:p>
            <a:pPr marL="696913" marR="0" lvl="1" indent="-2397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1" i="1" u="none" strike="noStrike" kern="1200" cap="none" spc="0" normalizeH="0" baseline="0" noProof="0" dirty="0">
                <a:ln>
                  <a:noFill/>
                </a:ln>
                <a:solidFill>
                  <a:srgbClr val="105C78">
                    <a:lumMod val="75000"/>
                  </a:srgbClr>
                </a:solidFill>
                <a:effectLst/>
                <a:uLnTx/>
                <a:uFillTx/>
                <a:latin typeface="Arial" panose="020B0604020202020204"/>
                <a:ea typeface="+mn-ea"/>
                <a:cs typeface="+mn-cs"/>
              </a:rPr>
              <a:t>What are our options and </a:t>
            </a:r>
            <a:br>
              <a:rPr kumimoji="0" lang="en-US" sz="2000" b="1" i="1" u="none" strike="noStrike" kern="1200" cap="none" spc="0" normalizeH="0" baseline="0" noProof="0" dirty="0">
                <a:ln>
                  <a:noFill/>
                </a:ln>
                <a:solidFill>
                  <a:srgbClr val="105C78">
                    <a:lumMod val="75000"/>
                  </a:srgbClr>
                </a:solidFill>
                <a:effectLst/>
                <a:uLnTx/>
                <a:uFillTx/>
                <a:latin typeface="Arial" panose="020B0604020202020204"/>
                <a:ea typeface="+mn-ea"/>
                <a:cs typeface="+mn-cs"/>
              </a:rPr>
            </a:br>
            <a:r>
              <a:rPr kumimoji="0" lang="en-US" sz="2000" b="1" i="1" u="none" strike="noStrike" kern="1200" cap="none" spc="0" normalizeH="0" baseline="0" noProof="0" dirty="0">
                <a:ln>
                  <a:noFill/>
                </a:ln>
                <a:solidFill>
                  <a:srgbClr val="105C78">
                    <a:lumMod val="75000"/>
                  </a:srgbClr>
                </a:solidFill>
                <a:effectLst/>
                <a:uLnTx/>
                <a:uFillTx/>
                <a:latin typeface="Arial" panose="020B0604020202020204"/>
                <a:ea typeface="+mn-ea"/>
                <a:cs typeface="+mn-cs"/>
              </a:rPr>
              <a:t>priorities for the next HEP </a:t>
            </a:r>
            <a:br>
              <a:rPr kumimoji="0" lang="en-US" sz="2000" b="1" i="1" u="none" strike="noStrike" kern="1200" cap="none" spc="0" normalizeH="0" baseline="0" noProof="0" dirty="0">
                <a:ln>
                  <a:noFill/>
                </a:ln>
                <a:solidFill>
                  <a:srgbClr val="105C78">
                    <a:lumMod val="75000"/>
                  </a:srgbClr>
                </a:solidFill>
                <a:effectLst/>
                <a:uLnTx/>
                <a:uFillTx/>
                <a:latin typeface="Arial" panose="020B0604020202020204"/>
                <a:ea typeface="+mn-ea"/>
                <a:cs typeface="+mn-cs"/>
              </a:rPr>
            </a:br>
            <a:r>
              <a:rPr kumimoji="0" lang="en-US" sz="2000" b="1" i="1" u="none" strike="noStrike" kern="1200" cap="none" spc="0" normalizeH="0" baseline="0" noProof="0" dirty="0">
                <a:ln>
                  <a:noFill/>
                </a:ln>
                <a:solidFill>
                  <a:srgbClr val="105C78">
                    <a:lumMod val="75000"/>
                  </a:srgbClr>
                </a:solidFill>
                <a:effectLst/>
                <a:uLnTx/>
                <a:uFillTx/>
                <a:latin typeface="Arial" panose="020B0604020202020204"/>
                <a:ea typeface="+mn-ea"/>
                <a:cs typeface="+mn-cs"/>
              </a:rPr>
              <a:t>machine?</a:t>
            </a:r>
          </a:p>
        </p:txBody>
      </p:sp>
      <p:cxnSp>
        <p:nvCxnSpPr>
          <p:cNvPr id="30" name="Straight Connector 29">
            <a:extLst>
              <a:ext uri="{FF2B5EF4-FFF2-40B4-BE49-F238E27FC236}">
                <a16:creationId xmlns:a16="http://schemas.microsoft.com/office/drawing/2014/main" id="{2A75EB74-AB76-3B4C-A611-0C616778177F}"/>
              </a:ext>
            </a:extLst>
          </p:cNvPr>
          <p:cNvCxnSpPr/>
          <p:nvPr/>
        </p:nvCxnSpPr>
        <p:spPr>
          <a:xfrm>
            <a:off x="7075801" y="5802964"/>
            <a:ext cx="0" cy="125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0A70D761-13FC-E847-955B-88FFE30A0A90}"/>
              </a:ext>
            </a:extLst>
          </p:cNvPr>
          <p:cNvSpPr/>
          <p:nvPr/>
        </p:nvSpPr>
        <p:spPr>
          <a:xfrm>
            <a:off x="6096001" y="1528764"/>
            <a:ext cx="1515056" cy="442912"/>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000000"/>
                </a:solidFill>
                <a:effectLst/>
                <a:uLnTx/>
                <a:uFillTx/>
                <a:latin typeface="Arial" panose="020B0604020202020204"/>
                <a:ea typeface="+mn-ea"/>
                <a:cs typeface="+mn-cs"/>
              </a:rPr>
              <a:t>~100 </a:t>
            </a:r>
            <a:r>
              <a:rPr kumimoji="0" lang="en-US" sz="900" b="1" i="0" u="none" strike="noStrike" kern="1200" cap="none" spc="0" normalizeH="0" baseline="0" noProof="0" dirty="0" err="1">
                <a:ln>
                  <a:noFill/>
                </a:ln>
                <a:solidFill>
                  <a:srgbClr val="000000"/>
                </a:solidFill>
                <a:effectLst/>
                <a:uLnTx/>
                <a:uFillTx/>
                <a:latin typeface="Arial" panose="020B0604020202020204"/>
                <a:ea typeface="+mn-ea"/>
                <a:cs typeface="+mn-cs"/>
              </a:rPr>
              <a:t>TeV</a:t>
            </a:r>
            <a:r>
              <a:rPr kumimoji="0" lang="en-US" sz="900" b="1" i="0" u="none" strike="noStrike" kern="1200" cap="none" spc="0" normalizeH="0" baseline="0" noProof="0" dirty="0">
                <a:ln>
                  <a:noFill/>
                </a:ln>
                <a:solidFill>
                  <a:srgbClr val="000000"/>
                </a:solidFill>
                <a:effectLst/>
                <a:uLnTx/>
                <a:uFillTx/>
                <a:latin typeface="Arial" panose="020B0604020202020204"/>
                <a:ea typeface="+mn-ea"/>
                <a:cs typeface="+mn-cs"/>
              </a:rPr>
              <a:t> pp Machines</a:t>
            </a:r>
          </a:p>
        </p:txBody>
      </p:sp>
      <p:sp>
        <p:nvSpPr>
          <p:cNvPr id="3" name="TextBox 2">
            <a:extLst>
              <a:ext uri="{FF2B5EF4-FFF2-40B4-BE49-F238E27FC236}">
                <a16:creationId xmlns:a16="http://schemas.microsoft.com/office/drawing/2014/main" id="{CA3B71CF-4FD3-134A-BE5E-E9AF3CD50345}"/>
              </a:ext>
            </a:extLst>
          </p:cNvPr>
          <p:cNvSpPr txBox="1"/>
          <p:nvPr/>
        </p:nvSpPr>
        <p:spPr>
          <a:xfrm>
            <a:off x="4627156" y="4016415"/>
            <a:ext cx="3000373" cy="160043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Arial" panose="020B0604020202020204"/>
                <a:ea typeface="+mn-ea"/>
                <a:cs typeface="+mn-cs"/>
              </a:rPr>
              <a:t>All dates are</a:t>
            </a:r>
            <a:br>
              <a:rPr kumimoji="0" lang="en-US" sz="1400" b="1"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1400" b="1" i="0" u="none" strike="noStrike" kern="1200" cap="none" spc="0" normalizeH="0" baseline="0" noProof="0" dirty="0">
                <a:ln>
                  <a:noFill/>
                </a:ln>
                <a:solidFill>
                  <a:srgbClr val="000000"/>
                </a:solidFill>
                <a:effectLst/>
                <a:uLnTx/>
                <a:uFillTx/>
                <a:latin typeface="Arial" panose="020B0604020202020204"/>
                <a:ea typeface="+mn-ea"/>
                <a:cs typeface="+mn-cs"/>
              </a:rPr>
              <a:t>speculative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000000"/>
                </a:solidFill>
                <a:effectLst/>
                <a:uLnTx/>
                <a:uFillTx/>
                <a:latin typeface="Arial" panose="020B0604020202020204"/>
                <a:ea typeface="+mn-ea"/>
                <a:cs typeface="+mn-cs"/>
              </a:rPr>
              <a:t>Note:  ECFA, for the European </a:t>
            </a:r>
            <a:br>
              <a:rPr kumimoji="0" lang="en-US" sz="1400" b="0" i="1"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1400" b="0" i="1" u="none" strike="noStrike" kern="1200" cap="none" spc="0" normalizeH="0" baseline="0" noProof="0" dirty="0">
                <a:ln>
                  <a:noFill/>
                </a:ln>
                <a:solidFill>
                  <a:srgbClr val="000000"/>
                </a:solidFill>
                <a:effectLst/>
                <a:uLnTx/>
                <a:uFillTx/>
                <a:latin typeface="Arial" panose="020B0604020202020204"/>
                <a:ea typeface="+mn-ea"/>
                <a:cs typeface="+mn-cs"/>
              </a:rPr>
              <a:t>Strategy Update, labeled eras as:</a:t>
            </a:r>
            <a:br>
              <a:rPr kumimoji="0" lang="en-US" sz="1400" b="0" i="1"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1400" b="0" i="1" u="none" strike="noStrike" kern="1200" cap="none" spc="0" normalizeH="0" baseline="0" noProof="0" dirty="0">
                <a:ln>
                  <a:noFill/>
                </a:ln>
                <a:solidFill>
                  <a:srgbClr val="000000"/>
                </a:solidFill>
                <a:effectLst/>
                <a:uLnTx/>
                <a:uFillTx/>
                <a:latin typeface="Arial" panose="020B0604020202020204"/>
                <a:ea typeface="+mn-ea"/>
                <a:cs typeface="+mn-cs"/>
              </a:rPr>
              <a:t>2020-2040:  HL-LHC era</a:t>
            </a:r>
            <a:br>
              <a:rPr kumimoji="0" lang="en-US" sz="1400" b="0" i="1"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1400" b="0" i="1" u="none" strike="noStrike" kern="1200" cap="none" spc="0" normalizeH="0" baseline="0" noProof="0" dirty="0">
                <a:ln>
                  <a:noFill/>
                </a:ln>
                <a:solidFill>
                  <a:srgbClr val="000000"/>
                </a:solidFill>
                <a:effectLst/>
                <a:uLnTx/>
                <a:uFillTx/>
                <a:latin typeface="Arial" panose="020B0604020202020204"/>
                <a:ea typeface="+mn-ea"/>
                <a:cs typeface="+mn-cs"/>
              </a:rPr>
              <a:t>~2040-2060: Z/W/H/top-factory era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srgbClr val="000000"/>
                </a:solidFill>
                <a:effectLst/>
                <a:uLnTx/>
                <a:uFillTx/>
                <a:latin typeface="Arial" panose="020B0604020202020204"/>
                <a:ea typeface="+mn-ea"/>
                <a:cs typeface="+mn-cs"/>
              </a:rPr>
              <a:t>2060(?)-2080: Energy Frontier era</a:t>
            </a:r>
          </a:p>
        </p:txBody>
      </p:sp>
    </p:spTree>
    <p:extLst>
      <p:ext uri="{BB962C8B-B14F-4D97-AF65-F5344CB8AC3E}">
        <p14:creationId xmlns:p14="http://schemas.microsoft.com/office/powerpoint/2010/main" val="979214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dissolve">
                                      <p:cBhvr>
                                        <p:cTn id="7" dur="500"/>
                                        <p:tgtEl>
                                          <p:spTgt spid="52"/>
                                        </p:tgtEl>
                                      </p:cBhvr>
                                    </p:animEffect>
                                  </p:childTnLst>
                                </p:cTn>
                              </p:par>
                              <p:par>
                                <p:cTn id="8" presetID="9" presetClass="entr" presetSubtype="0"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dissolve">
                                      <p:cBhvr>
                                        <p:cTn id="10" dur="500"/>
                                        <p:tgtEl>
                                          <p:spTgt spid="44"/>
                                        </p:tgtEl>
                                      </p:cBhvr>
                                    </p:animEffect>
                                  </p:childTnLst>
                                </p:cTn>
                              </p:par>
                              <p:par>
                                <p:cTn id="11" presetID="9" presetClass="entr" presetSubtype="0" fill="hold" nodeType="with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dissolve">
                                      <p:cBhvr>
                                        <p:cTn id="13" dur="500"/>
                                        <p:tgtEl>
                                          <p:spTgt spid="53"/>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dissolve">
                                      <p:cBhvr>
                                        <p:cTn id="16" dur="500"/>
                                        <p:tgtEl>
                                          <p:spTgt spid="48"/>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dissolve">
                                      <p:cBhvr>
                                        <p:cTn id="19" dur="500"/>
                                        <p:tgtEl>
                                          <p:spTgt spid="39"/>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dissolve">
                                      <p:cBhvr>
                                        <p:cTn id="22" dur="500"/>
                                        <p:tgtEl>
                                          <p:spTgt spid="40"/>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dissolve">
                                      <p:cBhvr>
                                        <p:cTn id="25" dur="500"/>
                                        <p:tgtEl>
                                          <p:spTgt spid="41"/>
                                        </p:tgtEl>
                                      </p:cBhvr>
                                    </p:animEffect>
                                  </p:childTnLst>
                                </p:cTn>
                              </p:par>
                              <p:par>
                                <p:cTn id="26" presetID="9" presetClass="entr" presetSubtype="0" fill="hold"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dissolve">
                                      <p:cBhvr>
                                        <p:cTn id="28" dur="500"/>
                                        <p:tgtEl>
                                          <p:spTgt spid="56"/>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dissolve">
                                      <p:cBhvr>
                                        <p:cTn id="31" dur="500"/>
                                        <p:tgtEl>
                                          <p:spTgt spid="49"/>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dissolve">
                                      <p:cBhvr>
                                        <p:cTn id="34" dur="500"/>
                                        <p:tgtEl>
                                          <p:spTgt spid="51"/>
                                        </p:tgtEl>
                                      </p:cBhvr>
                                    </p:animEffect>
                                  </p:childTnLst>
                                </p:cTn>
                              </p:par>
                              <p:par>
                                <p:cTn id="35" presetID="2" presetClass="entr" presetSubtype="4" fill="hold" nodeType="withEffect">
                                  <p:stCondLst>
                                    <p:cond delay="0"/>
                                  </p:stCondLst>
                                  <p:childTnLst>
                                    <p:set>
                                      <p:cBhvr>
                                        <p:cTn id="36" dur="1" fill="hold">
                                          <p:stCondLst>
                                            <p:cond delay="0"/>
                                          </p:stCondLst>
                                        </p:cTn>
                                        <p:tgtEl>
                                          <p:spTgt spid="62">
                                            <p:txEl>
                                              <p:pRg st="3" end="3"/>
                                            </p:txEl>
                                          </p:spTgt>
                                        </p:tgtEl>
                                        <p:attrNameLst>
                                          <p:attrName>style.visibility</p:attrName>
                                        </p:attrNameLst>
                                      </p:cBhvr>
                                      <p:to>
                                        <p:strVal val="visible"/>
                                      </p:to>
                                    </p:set>
                                    <p:anim calcmode="lin" valueType="num">
                                      <p:cBhvr additive="base">
                                        <p:cTn id="37" dur="500" fill="hold"/>
                                        <p:tgtEl>
                                          <p:spTgt spid="62">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2">
                                            <p:txEl>
                                              <p:pRg st="3" end="3"/>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62">
                                            <p:txEl>
                                              <p:pRg st="4" end="4"/>
                                            </p:txEl>
                                          </p:spTgt>
                                        </p:tgtEl>
                                        <p:attrNameLst>
                                          <p:attrName>style.visibility</p:attrName>
                                        </p:attrNameLst>
                                      </p:cBhvr>
                                      <p:to>
                                        <p:strVal val="visible"/>
                                      </p:to>
                                    </p:set>
                                    <p:anim calcmode="lin" valueType="num">
                                      <p:cBhvr additive="base">
                                        <p:cTn id="41" dur="500" fill="hold"/>
                                        <p:tgtEl>
                                          <p:spTgt spid="62">
                                            <p:txEl>
                                              <p:pRg st="4" end="4"/>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2">
                                            <p:txEl>
                                              <p:pRg st="4" end="4"/>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62">
                                            <p:txEl>
                                              <p:pRg st="5" end="5"/>
                                            </p:txEl>
                                          </p:spTgt>
                                        </p:tgtEl>
                                        <p:attrNameLst>
                                          <p:attrName>style.visibility</p:attrName>
                                        </p:attrNameLst>
                                      </p:cBhvr>
                                      <p:to>
                                        <p:strVal val="visible"/>
                                      </p:to>
                                    </p:set>
                                    <p:anim calcmode="lin" valueType="num">
                                      <p:cBhvr additive="base">
                                        <p:cTn id="45" dur="500" fill="hold"/>
                                        <p:tgtEl>
                                          <p:spTgt spid="62">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2">
                                            <p:txEl>
                                              <p:pRg st="5" end="5"/>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62">
                                            <p:txEl>
                                              <p:pRg st="6" end="6"/>
                                            </p:txEl>
                                          </p:spTgt>
                                        </p:tgtEl>
                                        <p:attrNameLst>
                                          <p:attrName>style.visibility</p:attrName>
                                        </p:attrNameLst>
                                      </p:cBhvr>
                                      <p:to>
                                        <p:strVal val="visible"/>
                                      </p:to>
                                    </p:set>
                                    <p:anim calcmode="lin" valueType="num">
                                      <p:cBhvr additive="base">
                                        <p:cTn id="49" dur="500" fill="hold"/>
                                        <p:tgtEl>
                                          <p:spTgt spid="62">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2">
                                            <p:txEl>
                                              <p:pRg st="6" end="6"/>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62">
                                            <p:txEl>
                                              <p:pRg st="7" end="7"/>
                                            </p:txEl>
                                          </p:spTgt>
                                        </p:tgtEl>
                                        <p:attrNameLst>
                                          <p:attrName>style.visibility</p:attrName>
                                        </p:attrNameLst>
                                      </p:cBhvr>
                                      <p:to>
                                        <p:strVal val="visible"/>
                                      </p:to>
                                    </p:set>
                                    <p:anim calcmode="lin" valueType="num">
                                      <p:cBhvr additive="base">
                                        <p:cTn id="53" dur="500" fill="hold"/>
                                        <p:tgtEl>
                                          <p:spTgt spid="62">
                                            <p:txEl>
                                              <p:pRg st="7" end="7"/>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2">
                                            <p:txEl>
                                              <p:pRg st="7" end="7"/>
                                            </p:txEl>
                                          </p:spTgt>
                                        </p:tgtEl>
                                        <p:attrNameLst>
                                          <p:attrName>ppt_y</p:attrName>
                                        </p:attrNameLst>
                                      </p:cBhvr>
                                      <p:tavLst>
                                        <p:tav tm="0">
                                          <p:val>
                                            <p:strVal val="1+#ppt_h/2"/>
                                          </p:val>
                                        </p:tav>
                                        <p:tav tm="100000">
                                          <p:val>
                                            <p:strVal val="#ppt_y"/>
                                          </p:val>
                                        </p:tav>
                                      </p:tavLst>
                                    </p:anim>
                                  </p:childTnLst>
                                </p:cTn>
                              </p:par>
                              <p:par>
                                <p:cTn id="55" presetID="9" presetClass="entr" presetSubtype="0" fill="hold" grpId="0" nodeType="with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dissolve">
                                      <p:cBhvr>
                                        <p:cTn id="5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39" grpId="0" animBg="1"/>
      <p:bldP spid="40" grpId="0" animBg="1"/>
      <p:bldP spid="51" grpId="0"/>
      <p:bldP spid="49" grpId="0"/>
      <p:bldP spid="41" grpId="0" animBg="1"/>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en-GB" dirty="0"/>
              <a:t>Proton-Driven MC Concept</a:t>
            </a:r>
          </a:p>
        </p:txBody>
      </p:sp>
      <p:sp>
        <p:nvSpPr>
          <p:cNvPr id="4" name="Espace réservé du numéro de diapositive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4172A1-1CBF-0B40-9234-7D4D80EC19EA}" type="slidenum">
              <a:rPr kumimoji="0" lang="en-GB"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dirty="0">
              <a:ln>
                <a:noFill/>
              </a:ln>
              <a:solidFill>
                <a:prstClr val="white">
                  <a:tint val="75000"/>
                </a:prstClr>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CE9E8FED-2366-514B-940A-E8566110C7B2}"/>
              </a:ext>
            </a:extLst>
          </p:cNvPr>
          <p:cNvPicPr>
            <a:picLocks noChangeAspect="1"/>
          </p:cNvPicPr>
          <p:nvPr/>
        </p:nvPicPr>
        <p:blipFill>
          <a:blip r:embed="rId2"/>
          <a:stretch>
            <a:fillRect/>
          </a:stretch>
        </p:blipFill>
        <p:spPr>
          <a:xfrm>
            <a:off x="304800" y="1379067"/>
            <a:ext cx="11176000" cy="4893733"/>
          </a:xfrm>
          <a:prstGeom prst="rect">
            <a:avLst/>
          </a:prstGeom>
        </p:spPr>
      </p:pic>
      <p:sp>
        <p:nvSpPr>
          <p:cNvPr id="3" name="TextBox 2">
            <a:extLst>
              <a:ext uri="{FF2B5EF4-FFF2-40B4-BE49-F238E27FC236}">
                <a16:creationId xmlns:a16="http://schemas.microsoft.com/office/drawing/2014/main" id="{853C13EA-8382-0942-8BEB-11C647AD3D53}"/>
              </a:ext>
            </a:extLst>
          </p:cNvPr>
          <p:cNvSpPr txBox="1"/>
          <p:nvPr/>
        </p:nvSpPr>
        <p:spPr>
          <a:xfrm>
            <a:off x="812801" y="5889051"/>
            <a:ext cx="7017883" cy="461665"/>
          </a:xfrm>
          <a:prstGeom prst="rect">
            <a:avLst/>
          </a:prstGeom>
          <a:solidFill>
            <a:schemeClr val="tx2">
              <a:lumMod val="25000"/>
            </a:schemeClr>
          </a:solid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Accelerator design is driven by the short muon lifetime</a:t>
            </a:r>
          </a:p>
        </p:txBody>
      </p:sp>
      <p:sp>
        <p:nvSpPr>
          <p:cNvPr id="295" name="TextBox 294">
            <a:extLst>
              <a:ext uri="{FF2B5EF4-FFF2-40B4-BE49-F238E27FC236}">
                <a16:creationId xmlns:a16="http://schemas.microsoft.com/office/drawing/2014/main" id="{2E3CA1EF-DBD7-1248-AACD-670F5A534D60}"/>
              </a:ext>
            </a:extLst>
          </p:cNvPr>
          <p:cNvSpPr txBox="1"/>
          <p:nvPr/>
        </p:nvSpPr>
        <p:spPr>
          <a:xfrm>
            <a:off x="609600" y="4528668"/>
            <a:ext cx="2095638" cy="83099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Short &amp; intense proton</a:t>
            </a:r>
            <a:b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bunches to deliver </a:t>
            </a:r>
            <a:b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hadronic showers</a:t>
            </a:r>
          </a:p>
        </p:txBody>
      </p:sp>
      <p:sp>
        <p:nvSpPr>
          <p:cNvPr id="296" name="TextBox 295">
            <a:extLst>
              <a:ext uri="{FF2B5EF4-FFF2-40B4-BE49-F238E27FC236}">
                <a16:creationId xmlns:a16="http://schemas.microsoft.com/office/drawing/2014/main" id="{5B641537-FCFA-B34E-B054-93A0BA491B62}"/>
              </a:ext>
            </a:extLst>
          </p:cNvPr>
          <p:cNvSpPr txBox="1"/>
          <p:nvPr/>
        </p:nvSpPr>
        <p:spPr>
          <a:xfrm>
            <a:off x="3251201" y="4528668"/>
            <a:ext cx="1208985" cy="83099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white"/>
                </a:solidFill>
                <a:effectLst/>
                <a:uLnTx/>
                <a:uFillTx/>
                <a:latin typeface="Calibri" panose="020F0502020204030204"/>
                <a:ea typeface="+mn-ea"/>
                <a:cs typeface="+mn-cs"/>
              </a:rPr>
              <a:t>p</a:t>
            </a:r>
            <a:r>
              <a:rPr kumimoji="0" lang="en-US" sz="1600" b="0" i="0" u="none" strike="noStrike" kern="1200" cap="none" spc="0" normalizeH="0" baseline="0" noProof="0" dirty="0" err="1">
                <a:ln>
                  <a:noFill/>
                </a:ln>
                <a:solidFill>
                  <a:prstClr val="white"/>
                </a:solidFill>
                <a:effectLst/>
                <a:uLnTx/>
                <a:uFillTx/>
                <a:latin typeface="Calibri" panose="020F0502020204030204"/>
                <a:ea typeface="+mn-ea"/>
                <a:cs typeface="+mn-cs"/>
                <a:sym typeface="Wingdings" pitchFamily="2" charset="2"/>
              </a:rPr>
              <a:t></a:t>
            </a:r>
            <a:r>
              <a:rPr kumimoji="0" lang="en-US" sz="1600" b="0" i="0" u="none" strike="noStrike" kern="1200" cap="none" spc="0" normalizeH="0" baseline="0" noProof="0" dirty="0" err="1">
                <a:ln>
                  <a:noFill/>
                </a:ln>
                <a:solidFill>
                  <a:prstClr val="white"/>
                </a:solidFill>
                <a:effectLst/>
                <a:uLnTx/>
                <a:uFillTx/>
                <a:latin typeface="Symbol" pitchFamily="2" charset="2"/>
                <a:ea typeface="+mn-ea"/>
                <a:cs typeface="+mn-cs"/>
                <a:sym typeface="Wingdings" pitchFamily="2" charset="2"/>
              </a:rPr>
              <a:t>pm</a:t>
            </a:r>
            <a:br>
              <a:rPr kumimoji="0" lang="en-US" sz="1600" b="0" i="0" u="none" strike="noStrike" kern="1200" cap="none" spc="0" normalizeH="0" baseline="0" noProof="0" dirty="0">
                <a:ln>
                  <a:noFill/>
                </a:ln>
                <a:solidFill>
                  <a:prstClr val="white"/>
                </a:solidFill>
                <a:effectLst/>
                <a:uLnTx/>
                <a:uFillTx/>
                <a:latin typeface="Symbol" pitchFamily="2" charset="2"/>
                <a:ea typeface="+mn-ea"/>
                <a:cs typeface="+mn-cs"/>
                <a:sym typeface="Wingdings" pitchFamily="2" charset="2"/>
              </a:rPr>
            </a:br>
            <a:r>
              <a:rPr kumimoji="0" lang="en-US" sz="1600" b="0" i="0" u="none" strike="noStrike" kern="1200" cap="none" spc="0" normalizeH="0" baseline="0" noProof="0" dirty="0">
                <a:ln>
                  <a:noFill/>
                </a:ln>
                <a:solidFill>
                  <a:prstClr val="white"/>
                </a:solidFill>
                <a:effectLst/>
                <a:uLnTx/>
                <a:uFillTx/>
                <a:latin typeface="Symbol" pitchFamily="2" charset="2"/>
                <a:ea typeface="+mn-ea"/>
                <a:cs typeface="+mn-cs"/>
                <a:sym typeface="Wingdings" pitchFamily="2" charset="2"/>
              </a:rPr>
              <a:t> </a:t>
            </a: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sym typeface="Wingdings" pitchFamily="2" charset="2"/>
              </a:rPr>
              <a:t>bunched </a:t>
            </a:r>
            <a:b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sym typeface="Wingdings" pitchFamily="2" charset="2"/>
              </a:rPr>
            </a:b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sym typeface="Wingdings" pitchFamily="2" charset="2"/>
              </a:rPr>
              <a:t>beams</a:t>
            </a: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97" name="TextBox 296">
            <a:extLst>
              <a:ext uri="{FF2B5EF4-FFF2-40B4-BE49-F238E27FC236}">
                <a16:creationId xmlns:a16="http://schemas.microsoft.com/office/drawing/2014/main" id="{4A608EAD-5931-DE4C-A749-56A946A6B084}"/>
              </a:ext>
            </a:extLst>
          </p:cNvPr>
          <p:cNvSpPr txBox="1"/>
          <p:nvPr/>
        </p:nvSpPr>
        <p:spPr>
          <a:xfrm>
            <a:off x="4572001" y="4528668"/>
            <a:ext cx="2353401" cy="83099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Ionization cooling reduces</a:t>
            </a:r>
            <a:b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the transverse &amp; </a:t>
            </a:r>
            <a:b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longitudinal emittance</a:t>
            </a:r>
          </a:p>
        </p:txBody>
      </p:sp>
      <p:sp>
        <p:nvSpPr>
          <p:cNvPr id="299" name="TextBox 298">
            <a:extLst>
              <a:ext uri="{FF2B5EF4-FFF2-40B4-BE49-F238E27FC236}">
                <a16:creationId xmlns:a16="http://schemas.microsoft.com/office/drawing/2014/main" id="{D228C6C1-3102-BB43-8055-2AC0D9FF039B}"/>
              </a:ext>
            </a:extLst>
          </p:cNvPr>
          <p:cNvSpPr txBox="1"/>
          <p:nvPr/>
        </p:nvSpPr>
        <p:spPr>
          <a:xfrm>
            <a:off x="7112001" y="4528668"/>
            <a:ext cx="1989519" cy="132343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Rapid acceleration to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high energy to avoid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Symbol" pitchFamily="2" charset="2"/>
                <a:ea typeface="+mn-ea"/>
                <a:cs typeface="+mn-cs"/>
              </a:rPr>
              <a:t>m</a:t>
            </a: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 losses.  </a:t>
            </a:r>
            <a: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t>Multi-pass </a:t>
            </a:r>
            <a:b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t>acceleration offers </a:t>
            </a:r>
            <a:b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t>energy efficiency.</a:t>
            </a:r>
            <a:endParaRPr kumimoji="0" lang="en-US" sz="1600" b="1" i="0" u="none" strike="noStrike" kern="1200" cap="none" spc="0" normalizeH="0" baseline="0" noProof="0" dirty="0">
              <a:ln>
                <a:noFill/>
              </a:ln>
              <a:solidFill>
                <a:prstClr val="white"/>
              </a:solidFill>
              <a:effectLst/>
              <a:uLnTx/>
              <a:uFillTx/>
              <a:latin typeface="Symbol" pitchFamily="2" charset="2"/>
              <a:ea typeface="+mn-ea"/>
              <a:cs typeface="+mn-cs"/>
            </a:endParaRPr>
          </a:p>
        </p:txBody>
      </p:sp>
      <p:sp>
        <p:nvSpPr>
          <p:cNvPr id="5" name="Footer Placeholder 4">
            <a:extLst>
              <a:ext uri="{FF2B5EF4-FFF2-40B4-BE49-F238E27FC236}">
                <a16:creationId xmlns:a16="http://schemas.microsoft.com/office/drawing/2014/main" id="{6AB9A0B9-3FD3-7B4C-A818-119E0682F4B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rPr>
              <a:t>APS April Meeting 2022</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11D19-BBEE-DB40-A9B7-2FEC5161BEC0}"/>
              </a:ext>
            </a:extLst>
          </p:cNvPr>
          <p:cNvSpPr>
            <a:spLocks noGrp="1"/>
          </p:cNvSpPr>
          <p:nvPr>
            <p:ph type="title"/>
          </p:nvPr>
        </p:nvSpPr>
        <p:spPr>
          <a:xfrm>
            <a:off x="581774" y="0"/>
            <a:ext cx="11049000" cy="1325563"/>
          </a:xfrm>
        </p:spPr>
        <p:txBody>
          <a:bodyPr/>
          <a:lstStyle/>
          <a:p>
            <a:r>
              <a:rPr lang="en-US" dirty="0"/>
              <a:t>Muon Collider Comments</a:t>
            </a:r>
          </a:p>
        </p:txBody>
      </p:sp>
      <p:sp>
        <p:nvSpPr>
          <p:cNvPr id="5" name="Slide Number Placeholder 4">
            <a:extLst>
              <a:ext uri="{FF2B5EF4-FFF2-40B4-BE49-F238E27FC236}">
                <a16:creationId xmlns:a16="http://schemas.microsoft.com/office/drawing/2014/main" id="{7F5151FB-E70B-D64B-BDA3-549C8D055A6B}"/>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6" name="Content Placeholder 5">
            <a:extLst>
              <a:ext uri="{FF2B5EF4-FFF2-40B4-BE49-F238E27FC236}">
                <a16:creationId xmlns:a16="http://schemas.microsoft.com/office/drawing/2014/main" id="{76D4760B-96E6-A846-A6AD-AD5CB5D91AEE}"/>
              </a:ext>
            </a:extLst>
          </p:cNvPr>
          <p:cNvPicPr>
            <a:picLocks noGrp="1" noChangeAspect="1"/>
          </p:cNvPicPr>
          <p:nvPr>
            <p:ph sz="half" idx="2"/>
          </p:nvPr>
        </p:nvPicPr>
        <p:blipFill rotWithShape="1">
          <a:blip r:embed="rId2"/>
          <a:srcRect l="17617" t="6003" r="16467" b="5019"/>
          <a:stretch/>
        </p:blipFill>
        <p:spPr>
          <a:xfrm>
            <a:off x="6600990" y="1048822"/>
            <a:ext cx="4916340" cy="5128141"/>
          </a:xfrm>
          <a:prstGeom prst="rect">
            <a:avLst/>
          </a:prstGeom>
        </p:spPr>
      </p:pic>
      <p:sp>
        <p:nvSpPr>
          <p:cNvPr id="3" name="Content Placeholder 2">
            <a:extLst>
              <a:ext uri="{FF2B5EF4-FFF2-40B4-BE49-F238E27FC236}">
                <a16:creationId xmlns:a16="http://schemas.microsoft.com/office/drawing/2014/main" id="{3FDFD1F9-B8F5-4949-8D07-2E57C710960E}"/>
              </a:ext>
            </a:extLst>
          </p:cNvPr>
          <p:cNvSpPr>
            <a:spLocks noGrp="1"/>
          </p:cNvSpPr>
          <p:nvPr>
            <p:ph sz="half" idx="1"/>
          </p:nvPr>
        </p:nvSpPr>
        <p:spPr>
          <a:xfrm>
            <a:off x="355002" y="1047964"/>
            <a:ext cx="6529892" cy="5077628"/>
          </a:xfrm>
        </p:spPr>
        <p:txBody>
          <a:bodyPr>
            <a:normAutofit fontScale="92500"/>
          </a:bodyPr>
          <a:lstStyle/>
          <a:p>
            <a:r>
              <a:rPr lang="en-US" dirty="0"/>
              <a:t>Muon collider concept is pre-CDR</a:t>
            </a:r>
          </a:p>
          <a:p>
            <a:pPr lvl="1"/>
            <a:r>
              <a:rPr lang="en-US" dirty="0"/>
              <a:t>Critical concept R&amp;D completed</a:t>
            </a:r>
          </a:p>
          <a:p>
            <a:pPr lvl="1"/>
            <a:r>
              <a:rPr lang="en-US" dirty="0"/>
              <a:t>Concepts for all sub-systems have been developed</a:t>
            </a:r>
          </a:p>
          <a:p>
            <a:pPr lvl="1"/>
            <a:r>
              <a:rPr lang="en-US" dirty="0"/>
              <a:t>Ready to move into prototyping and full system R&amp;D/ development phase (~TRL 4-5)</a:t>
            </a:r>
          </a:p>
          <a:p>
            <a:r>
              <a:rPr lang="en-US" dirty="0"/>
              <a:t>The International Muon Collider Collaboration, hosted by CERN, is now preparing a full baseline design</a:t>
            </a:r>
          </a:p>
          <a:p>
            <a:pPr lvl="1"/>
            <a:r>
              <a:rPr lang="en-US" dirty="0"/>
              <a:t>Building on conceptual framework pioneered by MAP</a:t>
            </a:r>
          </a:p>
          <a:p>
            <a:pPr lvl="1"/>
            <a:r>
              <a:rPr lang="en-US" dirty="0"/>
              <a:t>Critical for the US to be able to engage with this effort if we are to fully assess this concept for a future machine</a:t>
            </a:r>
          </a:p>
          <a:p>
            <a:endParaRPr lang="en-US" dirty="0"/>
          </a:p>
        </p:txBody>
      </p:sp>
    </p:spTree>
    <p:extLst>
      <p:ext uri="{BB962C8B-B14F-4D97-AF65-F5344CB8AC3E}">
        <p14:creationId xmlns:p14="http://schemas.microsoft.com/office/powerpoint/2010/main" val="23506903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88521-65A3-6E3C-F22E-C5A61886DC86}"/>
              </a:ext>
            </a:extLst>
          </p:cNvPr>
          <p:cNvSpPr>
            <a:spLocks noGrp="1"/>
          </p:cNvSpPr>
          <p:nvPr>
            <p:ph type="title"/>
          </p:nvPr>
        </p:nvSpPr>
        <p:spPr>
          <a:xfrm>
            <a:off x="1141413" y="63338"/>
            <a:ext cx="9905998" cy="696683"/>
          </a:xfrm>
        </p:spPr>
        <p:txBody>
          <a:bodyPr/>
          <a:lstStyle/>
          <a:p>
            <a:r>
              <a:rPr lang="en-US" dirty="0"/>
              <a:t>Multi-</a:t>
            </a:r>
            <a:r>
              <a:rPr lang="en-US" dirty="0" err="1"/>
              <a:t>TeV</a:t>
            </a:r>
            <a:r>
              <a:rPr lang="en-US" dirty="0"/>
              <a:t> Concepts From Snowmass</a:t>
            </a:r>
          </a:p>
        </p:txBody>
      </p:sp>
      <p:sp>
        <p:nvSpPr>
          <p:cNvPr id="5" name="TextBox 4">
            <a:extLst>
              <a:ext uri="{FF2B5EF4-FFF2-40B4-BE49-F238E27FC236}">
                <a16:creationId xmlns:a16="http://schemas.microsoft.com/office/drawing/2014/main" id="{499A374F-12CD-28D7-C552-FC35DB1EB022}"/>
              </a:ext>
            </a:extLst>
          </p:cNvPr>
          <p:cNvSpPr txBox="1"/>
          <p:nvPr/>
        </p:nvSpPr>
        <p:spPr>
          <a:xfrm>
            <a:off x="83127" y="5925795"/>
            <a:ext cx="10097213" cy="95410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Century Gothic" panose="020B0502020202020204"/>
                <a:ea typeface="+mn-ea"/>
                <a:cs typeface="+mn-cs"/>
              </a:rPr>
              <a:t>The AF4 evaluation of the maturity level of various concepts.  Further details for the evaluation of the various concepts can be found in the “Concept Assessments” Section.  The color code is that the concepts shown in blue offer a path to constituent center-of-mass energies &gt;10 </a:t>
            </a:r>
            <a:r>
              <a:rPr kumimoji="0" lang="en-US" sz="1400" b="0" i="0" u="none" strike="noStrike" kern="1200" cap="none" spc="0" normalizeH="0" baseline="0" noProof="0" dirty="0" err="1">
                <a:ln>
                  <a:noFill/>
                </a:ln>
                <a:solidFill>
                  <a:prstClr val="white"/>
                </a:solidFill>
                <a:effectLst/>
                <a:uLnTx/>
                <a:uFillTx/>
                <a:latin typeface="Century Gothic" panose="020B0502020202020204"/>
                <a:ea typeface="+mn-ea"/>
                <a:cs typeface="+mn-cs"/>
              </a:rPr>
              <a:t>TeV</a:t>
            </a:r>
            <a:r>
              <a:rPr kumimoji="0" lang="en-US" sz="1400" b="0" i="0" u="none" strike="noStrike" kern="1200" cap="none" spc="0" normalizeH="0" baseline="0" noProof="0" dirty="0">
                <a:ln>
                  <a:noFill/>
                </a:ln>
                <a:solidFill>
                  <a:prstClr val="white"/>
                </a:solidFill>
                <a:effectLst/>
                <a:uLnTx/>
                <a:uFillTx/>
                <a:latin typeface="Century Gothic" panose="020B0502020202020204"/>
                <a:ea typeface="+mn-ea"/>
                <a:cs typeface="+mn-cs"/>
              </a:rPr>
              <a:t>, while those shown in orange are electron-hadron machines, and those shown in black are lepton collider concepts which will reach only into the 1-few </a:t>
            </a:r>
            <a:r>
              <a:rPr kumimoji="0" lang="en-US" sz="1400" b="0" i="0" u="none" strike="noStrike" kern="1200" cap="none" spc="0" normalizeH="0" baseline="0" noProof="0" dirty="0" err="1">
                <a:ln>
                  <a:noFill/>
                </a:ln>
                <a:solidFill>
                  <a:prstClr val="white"/>
                </a:solidFill>
                <a:effectLst/>
                <a:uLnTx/>
                <a:uFillTx/>
                <a:latin typeface="Century Gothic" panose="020B0502020202020204"/>
                <a:ea typeface="+mn-ea"/>
                <a:cs typeface="+mn-cs"/>
              </a:rPr>
              <a:t>TeV</a:t>
            </a:r>
            <a:r>
              <a:rPr kumimoji="0" lang="en-US" sz="1400" b="0" i="0" u="none" strike="noStrike" kern="1200" cap="none" spc="0" normalizeH="0" baseline="0" noProof="0" dirty="0">
                <a:ln>
                  <a:noFill/>
                </a:ln>
                <a:solidFill>
                  <a:prstClr val="white"/>
                </a:solidFill>
                <a:effectLst/>
                <a:uLnTx/>
                <a:uFillTx/>
                <a:latin typeface="Century Gothic" panose="020B0502020202020204"/>
                <a:ea typeface="+mn-ea"/>
                <a:cs typeface="+mn-cs"/>
              </a:rPr>
              <a:t> range.</a:t>
            </a:r>
          </a:p>
        </p:txBody>
      </p:sp>
      <p:pic>
        <p:nvPicPr>
          <p:cNvPr id="4" name="Picture 3">
            <a:extLst>
              <a:ext uri="{FF2B5EF4-FFF2-40B4-BE49-F238E27FC236}">
                <a16:creationId xmlns:a16="http://schemas.microsoft.com/office/drawing/2014/main" id="{C53DE0E3-DD46-3F26-ED89-D3D1E8D2D1CF}"/>
              </a:ext>
            </a:extLst>
          </p:cNvPr>
          <p:cNvPicPr>
            <a:picLocks noChangeAspect="1"/>
          </p:cNvPicPr>
          <p:nvPr/>
        </p:nvPicPr>
        <p:blipFill>
          <a:blip r:embed="rId2"/>
          <a:stretch>
            <a:fillRect/>
          </a:stretch>
        </p:blipFill>
        <p:spPr>
          <a:xfrm>
            <a:off x="55586" y="656427"/>
            <a:ext cx="10058400" cy="5255000"/>
          </a:xfrm>
          <a:prstGeom prst="rect">
            <a:avLst/>
          </a:prstGeom>
        </p:spPr>
      </p:pic>
      <p:sp>
        <p:nvSpPr>
          <p:cNvPr id="9" name="Slide Number Placeholder 8">
            <a:extLst>
              <a:ext uri="{FF2B5EF4-FFF2-40B4-BE49-F238E27FC236}">
                <a16:creationId xmlns:a16="http://schemas.microsoft.com/office/drawing/2014/main" id="{A89A69C4-66C4-B54D-AC90-FC6167FB5BA0}"/>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1" i="0" u="none" strike="noStrike" kern="1200" cap="none" spc="0" normalizeH="0" baseline="0" noProof="0" smtClean="0">
                <a:ln>
                  <a:noFill/>
                </a:ln>
                <a:solidFill>
                  <a:prstClr val="white">
                    <a:lumMod val="75000"/>
                  </a:prstClr>
                </a:solidFill>
                <a:effectLst>
                  <a:outerShdw blurRad="50800" dist="38100" dir="2700000" algn="tl" rotWithShape="0">
                    <a:srgbClr val="000000">
                      <a:alpha val="43000"/>
                    </a:srgbClr>
                  </a:outerShdw>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900" b="1" i="0" u="none" strike="noStrike" kern="1200" cap="none" spc="0" normalizeH="0" baseline="0" noProof="0" dirty="0">
              <a:ln>
                <a:noFill/>
              </a:ln>
              <a:solidFill>
                <a:prstClr val="white">
                  <a:lumMod val="75000"/>
                </a:prstClr>
              </a:solidFill>
              <a:effectLst>
                <a:outerShdw blurRad="50800" dist="38100" dir="2700000" algn="tl" rotWithShape="0">
                  <a:srgbClr val="000000">
                    <a:alpha val="43000"/>
                  </a:srgbClr>
                </a:outerShdw>
              </a:effectLst>
              <a:uLnTx/>
              <a:uFillTx/>
              <a:latin typeface="Century Gothic" panose="020B0502020202020204"/>
              <a:ea typeface="+mn-ea"/>
              <a:cs typeface="+mn-cs"/>
            </a:endParaRPr>
          </a:p>
        </p:txBody>
      </p:sp>
    </p:spTree>
    <p:extLst>
      <p:ext uri="{BB962C8B-B14F-4D97-AF65-F5344CB8AC3E}">
        <p14:creationId xmlns:p14="http://schemas.microsoft.com/office/powerpoint/2010/main" val="41005345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39141-722F-864E-AE7F-5938F884AFFB}"/>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2B2D47E4-B1DD-7C4E-835A-8FE24A318160}"/>
              </a:ext>
            </a:extLst>
          </p:cNvPr>
          <p:cNvSpPr>
            <a:spLocks noGrp="1"/>
          </p:cNvSpPr>
          <p:nvPr>
            <p:ph idx="1"/>
          </p:nvPr>
        </p:nvSpPr>
        <p:spPr>
          <a:xfrm>
            <a:off x="571499" y="677732"/>
            <a:ext cx="11455549" cy="5776856"/>
          </a:xfrm>
        </p:spPr>
        <p:txBody>
          <a:bodyPr>
            <a:normAutofit fontScale="77500" lnSpcReduction="20000"/>
          </a:bodyPr>
          <a:lstStyle/>
          <a:p>
            <a:pPr marL="0" indent="0">
              <a:buNone/>
            </a:pPr>
            <a:r>
              <a:rPr lang="en-US" dirty="0"/>
              <a:t>The HEP accelerator landscape:</a:t>
            </a:r>
          </a:p>
          <a:p>
            <a:pPr lvl="1">
              <a:lnSpc>
                <a:spcPct val="120000"/>
              </a:lnSpc>
            </a:pPr>
            <a:r>
              <a:rPr lang="en-US" dirty="0"/>
              <a:t>As the field takes its next steps, we have a set of options based on conventional technologies that have a clearly defined technical path forward</a:t>
            </a:r>
          </a:p>
          <a:p>
            <a:pPr lvl="2"/>
            <a:r>
              <a:rPr lang="en-US" dirty="0"/>
              <a:t>Particularly for a Higgs Factory</a:t>
            </a:r>
          </a:p>
          <a:p>
            <a:pPr lvl="2"/>
            <a:r>
              <a:rPr lang="en-US" dirty="0"/>
              <a:t>Unfortunately, no future collider can be considered low cost</a:t>
            </a:r>
          </a:p>
          <a:p>
            <a:pPr lvl="1">
              <a:lnSpc>
                <a:spcPct val="120000"/>
              </a:lnSpc>
            </a:pPr>
            <a:r>
              <a:rPr lang="en-US" b="1" i="1" dirty="0"/>
              <a:t>BUT</a:t>
            </a:r>
            <a:r>
              <a:rPr lang="en-US" dirty="0"/>
              <a:t> there is great potential in advanced concepts currently under development</a:t>
            </a:r>
          </a:p>
          <a:p>
            <a:pPr lvl="1">
              <a:lnSpc>
                <a:spcPct val="120000"/>
              </a:lnSpc>
            </a:pPr>
            <a:r>
              <a:rPr lang="en-US" dirty="0"/>
              <a:t>The Livingston plot in the 20</a:t>
            </a:r>
            <a:r>
              <a:rPr lang="en-US" baseline="30000" dirty="0"/>
              <a:t>th</a:t>
            </a:r>
            <a:r>
              <a:rPr lang="en-US" dirty="0"/>
              <a:t> century, along with the HEP discoveries/measurements that resulted from HEP accelerators, was constantly driven by </a:t>
            </a:r>
            <a:r>
              <a:rPr lang="en-US" b="1" i="1" dirty="0"/>
              <a:t>transformational improvements </a:t>
            </a:r>
            <a:r>
              <a:rPr lang="en-US" dirty="0"/>
              <a:t>in accelerator technology</a:t>
            </a:r>
          </a:p>
          <a:p>
            <a:pPr marL="0" indent="0"/>
            <a:r>
              <a:rPr lang="en-US" dirty="0"/>
              <a:t>3 key takeaways for the MC community:</a:t>
            </a:r>
          </a:p>
          <a:p>
            <a:pPr marL="914400" lvl="1" indent="-457200">
              <a:lnSpc>
                <a:spcPct val="120000"/>
              </a:lnSpc>
              <a:buFont typeface="+mj-lt"/>
              <a:buAutoNum type="arabicPeriod"/>
              <a:tabLst>
                <a:tab pos="1365250" algn="l"/>
              </a:tabLst>
            </a:pPr>
            <a:r>
              <a:rPr lang="en-US" i="1" dirty="0">
                <a:solidFill>
                  <a:schemeClr val="accent1">
                    <a:lumMod val="75000"/>
                  </a:schemeClr>
                </a:solidFill>
              </a:rPr>
              <a:t>Each of the concepts that can help us push back the energy frontier relies on at least one major technology (and typically several) that is at a </a:t>
            </a:r>
            <a:r>
              <a:rPr lang="en-US" b="1" i="1" dirty="0">
                <a:solidFill>
                  <a:schemeClr val="accent1">
                    <a:lumMod val="75000"/>
                  </a:schemeClr>
                </a:solidFill>
              </a:rPr>
              <a:t>low technology readiness level</a:t>
            </a:r>
            <a:r>
              <a:rPr lang="en-US" i="1" dirty="0">
                <a:solidFill>
                  <a:schemeClr val="accent1">
                    <a:lumMod val="75000"/>
                  </a:schemeClr>
                </a:solidFill>
              </a:rPr>
              <a:t> </a:t>
            </a:r>
            <a:br>
              <a:rPr lang="en-US" i="1" dirty="0">
                <a:solidFill>
                  <a:schemeClr val="accent1">
                    <a:lumMod val="75000"/>
                  </a:schemeClr>
                </a:solidFill>
              </a:rPr>
            </a:br>
            <a:r>
              <a:rPr lang="en-US" i="1" dirty="0">
                <a:solidFill>
                  <a:srgbClr val="C00000"/>
                </a:solidFill>
                <a:latin typeface="Wingdings 3" pitchFamily="2" charset="2"/>
              </a:rPr>
              <a:t>a</a:t>
            </a:r>
            <a:r>
              <a:rPr lang="en-US" i="1" dirty="0">
                <a:solidFill>
                  <a:srgbClr val="C00000"/>
                </a:solidFill>
              </a:rPr>
              <a:t> 	</a:t>
            </a:r>
            <a:r>
              <a:rPr lang="en-US" b="1" i="1" dirty="0">
                <a:solidFill>
                  <a:srgbClr val="C00000"/>
                </a:solidFill>
              </a:rPr>
              <a:t>The field can’t yet make a reliable choice!</a:t>
            </a:r>
          </a:p>
          <a:p>
            <a:pPr marL="914400" lvl="1" indent="-457200">
              <a:lnSpc>
                <a:spcPct val="120000"/>
              </a:lnSpc>
              <a:buFont typeface="+mj-lt"/>
              <a:buAutoNum type="arabicPeriod"/>
            </a:pPr>
            <a:r>
              <a:rPr lang="en-US" b="1" i="1" dirty="0">
                <a:solidFill>
                  <a:schemeClr val="accent1">
                    <a:lumMod val="75000"/>
                  </a:schemeClr>
                </a:solidFill>
              </a:rPr>
              <a:t>Continued R&amp;D towards the next transformation </a:t>
            </a:r>
            <a:r>
              <a:rPr lang="en-US" i="1" dirty="0">
                <a:solidFill>
                  <a:schemeClr val="accent1">
                    <a:lumMod val="75000"/>
                  </a:schemeClr>
                </a:solidFill>
              </a:rPr>
              <a:t>is required if we want to have new HEP collider options for the particle physics  (US &amp; international) community</a:t>
            </a:r>
          </a:p>
          <a:p>
            <a:pPr marL="914400" lvl="1" indent="-457200">
              <a:lnSpc>
                <a:spcPct val="120000"/>
              </a:lnSpc>
              <a:buFont typeface="+mj-lt"/>
              <a:buAutoNum type="arabicPeriod"/>
              <a:tabLst>
                <a:tab pos="1365250" algn="l"/>
              </a:tabLst>
            </a:pPr>
            <a:r>
              <a:rPr lang="en-US" i="1" dirty="0">
                <a:solidFill>
                  <a:schemeClr val="accent1">
                    <a:lumMod val="75000"/>
                  </a:schemeClr>
                </a:solidFill>
              </a:rPr>
              <a:t>This is a competitive environment with multiple options under study </a:t>
            </a:r>
            <a:br>
              <a:rPr lang="en-US" i="1" dirty="0">
                <a:solidFill>
                  <a:schemeClr val="accent1">
                    <a:lumMod val="75000"/>
                  </a:schemeClr>
                </a:solidFill>
              </a:rPr>
            </a:br>
            <a:r>
              <a:rPr lang="en-US" b="1" i="1" dirty="0">
                <a:solidFill>
                  <a:srgbClr val="C00000"/>
                </a:solidFill>
                <a:latin typeface="Wingdings 3" pitchFamily="2" charset="2"/>
              </a:rPr>
              <a:t>a</a:t>
            </a:r>
            <a:r>
              <a:rPr lang="en-US" b="1" i="1" dirty="0">
                <a:solidFill>
                  <a:srgbClr val="C00000"/>
                </a:solidFill>
              </a:rPr>
              <a:t> 	It is critical to fully &amp; rapidly develop the case (</a:t>
            </a:r>
            <a:r>
              <a:rPr lang="en-US" b="1" i="1" u="sng" dirty="0">
                <a:solidFill>
                  <a:srgbClr val="C00000"/>
                </a:solidFill>
              </a:rPr>
              <a:t>accelerator + detector + physics</a:t>
            </a:r>
            <a:r>
              <a:rPr lang="en-US" b="1" i="1" dirty="0">
                <a:solidFill>
                  <a:srgbClr val="C00000"/>
                </a:solidFill>
              </a:rPr>
              <a:t>) </a:t>
            </a:r>
            <a:br>
              <a:rPr lang="en-US" b="1" i="1" dirty="0">
                <a:solidFill>
                  <a:srgbClr val="C00000"/>
                </a:solidFill>
              </a:rPr>
            </a:br>
            <a:r>
              <a:rPr lang="en-US" b="1" i="1" dirty="0">
                <a:solidFill>
                  <a:srgbClr val="C00000"/>
                </a:solidFill>
              </a:rPr>
              <a:t>	for a Muon Collider if we want it to emerge as the winning concept!</a:t>
            </a:r>
            <a:endParaRPr lang="en-US" b="1" i="1" dirty="0">
              <a:solidFill>
                <a:schemeClr val="accent1">
                  <a:lumMod val="75000"/>
                </a:schemeClr>
              </a:solidFill>
            </a:endParaRPr>
          </a:p>
          <a:p>
            <a:pPr marL="914400" lvl="2" indent="0">
              <a:buNone/>
            </a:pPr>
            <a:endParaRPr lang="en-US" dirty="0"/>
          </a:p>
        </p:txBody>
      </p:sp>
      <p:sp>
        <p:nvSpPr>
          <p:cNvPr id="4" name="Slide Number Placeholder 3">
            <a:extLst>
              <a:ext uri="{FF2B5EF4-FFF2-40B4-BE49-F238E27FC236}">
                <a16:creationId xmlns:a16="http://schemas.microsoft.com/office/drawing/2014/main" id="{EA80BF14-C3BB-4645-8EB9-1E2A95E37AD7}"/>
              </a:ext>
            </a:extLst>
          </p:cNvPr>
          <p:cNvSpPr>
            <a:spLocks noGrp="1"/>
          </p:cNvSpPr>
          <p:nvPr>
            <p:ph type="sldNum" sz="quarter" idx="12"/>
          </p:nvPr>
        </p:nvSpPr>
        <p:spPr>
          <a:xfrm>
            <a:off x="9569884" y="6337102"/>
            <a:ext cx="71606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716D9922-87B3-6043-9531-5184EA303DC1}" type="slidenum">
              <a:rPr kumimoji="0" lang="en-US" sz="1200" b="0" i="0" u="none" strike="noStrike" kern="1200" cap="none" spc="0" normalizeH="0" baseline="0" noProof="0" smtClean="0">
                <a:ln>
                  <a:noFill/>
                </a:ln>
                <a:solidFill>
                  <a:srgbClr val="000000">
                    <a:tint val="75000"/>
                  </a:srgb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srgbClr val="000000">
                  <a:tint val="75000"/>
                </a:srgb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1331150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415F60-2216-5040-BDFE-70DD01D17867}"/>
              </a:ext>
            </a:extLst>
          </p:cNvPr>
          <p:cNvSpPr>
            <a:spLocks noGrp="1"/>
          </p:cNvSpPr>
          <p:nvPr>
            <p:ph type="title"/>
          </p:nvPr>
        </p:nvSpPr>
        <p:spPr/>
        <p:txBody>
          <a:bodyPr/>
          <a:lstStyle/>
          <a:p>
            <a:r>
              <a:rPr lang="en-US" dirty="0"/>
              <a:t>Thank you for your attention</a:t>
            </a:r>
          </a:p>
        </p:txBody>
      </p:sp>
      <p:sp>
        <p:nvSpPr>
          <p:cNvPr id="7" name="Text Placeholder 6">
            <a:extLst>
              <a:ext uri="{FF2B5EF4-FFF2-40B4-BE49-F238E27FC236}">
                <a16:creationId xmlns:a16="http://schemas.microsoft.com/office/drawing/2014/main" id="{E1FE821F-A996-EA44-ACBF-A433FBF319D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47D0947-D955-7044-A6A4-88BC854EFCB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16D9922-87B3-6043-9531-5184EA303DC1}"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000" b="0" i="0" u="none" strike="noStrike" kern="1200" cap="none" spc="0" normalizeH="0" baseline="0" noProof="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8900441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EAB8F4A-D850-F59D-8B0F-D9AABE180E33}"/>
              </a:ext>
            </a:extLst>
          </p:cNvPr>
          <p:cNvSpPr>
            <a:spLocks noGrp="1"/>
          </p:cNvSpPr>
          <p:nvPr>
            <p:ph type="sldNum" sz="quarter" idx="4"/>
          </p:nvPr>
        </p:nvSpPr>
        <p:spPr/>
        <p:txBody>
          <a:bodyPr/>
          <a:lstStyle/>
          <a:p>
            <a:fld id="{716D9922-87B3-6043-9531-5184EA303DC1}" type="slidenum">
              <a:rPr lang="en-US" smtClean="0"/>
              <a:t>35</a:t>
            </a:fld>
            <a:endParaRPr lang="en-US"/>
          </a:p>
        </p:txBody>
      </p:sp>
      <p:sp>
        <p:nvSpPr>
          <p:cNvPr id="5" name="Title 4">
            <a:extLst>
              <a:ext uri="{FF2B5EF4-FFF2-40B4-BE49-F238E27FC236}">
                <a16:creationId xmlns:a16="http://schemas.microsoft.com/office/drawing/2014/main" id="{FC43F552-01D9-4C1E-5ED8-B6DBE599B761}"/>
              </a:ext>
            </a:extLst>
          </p:cNvPr>
          <p:cNvSpPr>
            <a:spLocks noGrp="1"/>
          </p:cNvSpPr>
          <p:nvPr>
            <p:ph type="ctrTitle"/>
          </p:nvPr>
        </p:nvSpPr>
        <p:spPr/>
        <p:txBody>
          <a:bodyPr/>
          <a:lstStyle/>
          <a:p>
            <a:r>
              <a:rPr lang="en-US"/>
              <a:t>Additional </a:t>
            </a:r>
            <a:r>
              <a:rPr lang="en-US" dirty="0"/>
              <a:t>Slides</a:t>
            </a:r>
          </a:p>
        </p:txBody>
      </p:sp>
      <p:sp>
        <p:nvSpPr>
          <p:cNvPr id="6" name="Text Placeholder 5">
            <a:extLst>
              <a:ext uri="{FF2B5EF4-FFF2-40B4-BE49-F238E27FC236}">
                <a16:creationId xmlns:a16="http://schemas.microsoft.com/office/drawing/2014/main" id="{833E9BE6-7A35-1D09-5116-098EBA961974}"/>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6824960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FB8FB-79D6-4244-9E57-378C100D32BA}"/>
              </a:ext>
            </a:extLst>
          </p:cNvPr>
          <p:cNvSpPr>
            <a:spLocks noGrp="1"/>
          </p:cNvSpPr>
          <p:nvPr>
            <p:ph type="title"/>
          </p:nvPr>
        </p:nvSpPr>
        <p:spPr>
          <a:xfrm>
            <a:off x="571500" y="-635"/>
            <a:ext cx="11620500" cy="823595"/>
          </a:xfrm>
        </p:spPr>
        <p:txBody>
          <a:bodyPr>
            <a:noAutofit/>
          </a:bodyPr>
          <a:lstStyle/>
          <a:p>
            <a:r>
              <a:rPr lang="en-US" sz="3200" dirty="0"/>
              <a:t>Cool Copper Collider – Advances in Cu Cavity Technology</a:t>
            </a:r>
          </a:p>
        </p:txBody>
      </p:sp>
      <p:sp>
        <p:nvSpPr>
          <p:cNvPr id="4" name="Slide Number Placeholder 3">
            <a:extLst>
              <a:ext uri="{FF2B5EF4-FFF2-40B4-BE49-F238E27FC236}">
                <a16:creationId xmlns:a16="http://schemas.microsoft.com/office/drawing/2014/main" id="{F87CCC75-3295-8244-BC99-B6E7CDD142B9}"/>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8" name="Content Placeholder 7">
            <a:extLst>
              <a:ext uri="{FF2B5EF4-FFF2-40B4-BE49-F238E27FC236}">
                <a16:creationId xmlns:a16="http://schemas.microsoft.com/office/drawing/2014/main" id="{5B458B9D-FE4C-6C46-BA8D-0A1CDF825F92}"/>
              </a:ext>
            </a:extLst>
          </p:cNvPr>
          <p:cNvSpPr>
            <a:spLocks noGrp="1"/>
          </p:cNvSpPr>
          <p:nvPr>
            <p:ph idx="1"/>
          </p:nvPr>
        </p:nvSpPr>
        <p:spPr>
          <a:xfrm>
            <a:off x="267128" y="1117600"/>
            <a:ext cx="4048018" cy="5120639"/>
          </a:xfrm>
        </p:spPr>
        <p:txBody>
          <a:bodyPr>
            <a:normAutofit/>
          </a:bodyPr>
          <a:lstStyle/>
          <a:p>
            <a:pPr marL="9525" indent="-9525"/>
            <a:r>
              <a:rPr lang="en-US" dirty="0"/>
              <a:t>Concept that could be</a:t>
            </a:r>
            <a:br>
              <a:rPr lang="en-US" dirty="0"/>
            </a:br>
            <a:r>
              <a:rPr lang="en-US" dirty="0"/>
              <a:t>deployed on the FNAL</a:t>
            </a:r>
            <a:br>
              <a:rPr lang="en-US" dirty="0"/>
            </a:br>
            <a:r>
              <a:rPr lang="en-US" dirty="0"/>
              <a:t>site</a:t>
            </a:r>
          </a:p>
          <a:p>
            <a:pPr marL="457200" indent="-457200">
              <a:buFont typeface="Arial" panose="020B0604020202020204" pitchFamily="34" charset="0"/>
              <a:buChar char="•"/>
            </a:pPr>
            <a:r>
              <a:rPr lang="en-US" dirty="0"/>
              <a:t>Key extension of copper cavity parameter space</a:t>
            </a:r>
          </a:p>
          <a:p>
            <a:pPr marL="457200" indent="-457200">
              <a:buFont typeface="Arial" panose="020B0604020202020204" pitchFamily="34" charset="0"/>
              <a:buChar char="•"/>
            </a:pPr>
            <a:r>
              <a:rPr lang="en-US" dirty="0"/>
              <a:t>Leverages extensive NLC and ILC design experience</a:t>
            </a:r>
          </a:p>
          <a:p>
            <a:pPr marL="457200" indent="-457200">
              <a:buFont typeface="Arial" panose="020B0604020202020204" pitchFamily="34" charset="0"/>
              <a:buChar char="•"/>
            </a:pPr>
            <a:r>
              <a:rPr lang="en-US" dirty="0"/>
              <a:t>Relies on LN</a:t>
            </a:r>
            <a:r>
              <a:rPr lang="en-US" baseline="-25000" dirty="0"/>
              <a:t>2</a:t>
            </a:r>
            <a:r>
              <a:rPr lang="en-US" dirty="0"/>
              <a:t> cryogenics instead of </a:t>
            </a:r>
            <a:r>
              <a:rPr lang="en-US" dirty="0" err="1"/>
              <a:t>LHe</a:t>
            </a:r>
            <a:endParaRPr lang="en-US" dirty="0"/>
          </a:p>
        </p:txBody>
      </p:sp>
      <p:pic>
        <p:nvPicPr>
          <p:cNvPr id="9" name="Content Placeholder 5">
            <a:extLst>
              <a:ext uri="{FF2B5EF4-FFF2-40B4-BE49-F238E27FC236}">
                <a16:creationId xmlns:a16="http://schemas.microsoft.com/office/drawing/2014/main" id="{28DF391D-6CAA-1740-AE75-7B7730FAE308}"/>
              </a:ext>
            </a:extLst>
          </p:cNvPr>
          <p:cNvPicPr>
            <a:picLocks noChangeAspect="1"/>
          </p:cNvPicPr>
          <p:nvPr/>
        </p:nvPicPr>
        <p:blipFill rotWithShape="1">
          <a:blip r:embed="rId2"/>
          <a:srcRect l="2448" r="1845"/>
          <a:stretch/>
        </p:blipFill>
        <p:spPr>
          <a:xfrm>
            <a:off x="4366517" y="545322"/>
            <a:ext cx="7818632" cy="6312678"/>
          </a:xfrm>
          <a:prstGeom prst="rect">
            <a:avLst/>
          </a:prstGeom>
        </p:spPr>
      </p:pic>
    </p:spTree>
    <p:extLst>
      <p:ext uri="{BB962C8B-B14F-4D97-AF65-F5344CB8AC3E}">
        <p14:creationId xmlns:p14="http://schemas.microsoft.com/office/powerpoint/2010/main" val="16088898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E175E-3F4D-B348-A7CB-2CB33A0F83E2}"/>
              </a:ext>
            </a:extLst>
          </p:cNvPr>
          <p:cNvSpPr>
            <a:spLocks noGrp="1"/>
          </p:cNvSpPr>
          <p:nvPr>
            <p:ph type="title"/>
          </p:nvPr>
        </p:nvSpPr>
        <p:spPr/>
        <p:txBody>
          <a:bodyPr/>
          <a:lstStyle/>
          <a:p>
            <a:r>
              <a:rPr lang="en-US" dirty="0"/>
              <a:t>Cool Copper Collider Parameters</a:t>
            </a:r>
          </a:p>
        </p:txBody>
      </p:sp>
      <p:sp>
        <p:nvSpPr>
          <p:cNvPr id="4" name="Slide Number Placeholder 3">
            <a:extLst>
              <a:ext uri="{FF2B5EF4-FFF2-40B4-BE49-F238E27FC236}">
                <a16:creationId xmlns:a16="http://schemas.microsoft.com/office/drawing/2014/main" id="{3A401595-C8FA-BB4B-B668-EE563DBE6670}"/>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6" name="Picture 5">
            <a:extLst>
              <a:ext uri="{FF2B5EF4-FFF2-40B4-BE49-F238E27FC236}">
                <a16:creationId xmlns:a16="http://schemas.microsoft.com/office/drawing/2014/main" id="{563A9E73-0599-0A40-86F8-6CBCE84E87C8}"/>
              </a:ext>
            </a:extLst>
          </p:cNvPr>
          <p:cNvPicPr>
            <a:picLocks noChangeAspect="1"/>
          </p:cNvPicPr>
          <p:nvPr/>
        </p:nvPicPr>
        <p:blipFill rotWithShape="1">
          <a:blip r:embed="rId2"/>
          <a:srcRect t="9888"/>
          <a:stretch/>
        </p:blipFill>
        <p:spPr>
          <a:xfrm>
            <a:off x="1658470" y="832207"/>
            <a:ext cx="8875059" cy="6179906"/>
          </a:xfrm>
          <a:prstGeom prst="rect">
            <a:avLst/>
          </a:prstGeom>
        </p:spPr>
      </p:pic>
    </p:spTree>
    <p:extLst>
      <p:ext uri="{BB962C8B-B14F-4D97-AF65-F5344CB8AC3E}">
        <p14:creationId xmlns:p14="http://schemas.microsoft.com/office/powerpoint/2010/main" val="148496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C6C5524-E767-8B4C-9BE6-F1290A5CCB81}"/>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5" name="Picture 4">
            <a:extLst>
              <a:ext uri="{FF2B5EF4-FFF2-40B4-BE49-F238E27FC236}">
                <a16:creationId xmlns:a16="http://schemas.microsoft.com/office/drawing/2014/main" id="{952F4DB5-2E2D-1E48-8403-3E06DAA88571}"/>
              </a:ext>
            </a:extLst>
          </p:cNvPr>
          <p:cNvPicPr>
            <a:picLocks noChangeAspect="1"/>
          </p:cNvPicPr>
          <p:nvPr/>
        </p:nvPicPr>
        <p:blipFill>
          <a:blip r:embed="rId2"/>
          <a:stretch>
            <a:fillRect/>
          </a:stretch>
        </p:blipFill>
        <p:spPr>
          <a:xfrm>
            <a:off x="2424701" y="-171393"/>
            <a:ext cx="9123453" cy="7049941"/>
          </a:xfrm>
          <a:prstGeom prst="rect">
            <a:avLst/>
          </a:prstGeom>
        </p:spPr>
      </p:pic>
    </p:spTree>
    <p:extLst>
      <p:ext uri="{BB962C8B-B14F-4D97-AF65-F5344CB8AC3E}">
        <p14:creationId xmlns:p14="http://schemas.microsoft.com/office/powerpoint/2010/main" val="15375724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9DC16-6627-6545-9E7C-8911C7E27B45}"/>
              </a:ext>
            </a:extLst>
          </p:cNvPr>
          <p:cNvSpPr>
            <a:spLocks noGrp="1"/>
          </p:cNvSpPr>
          <p:nvPr>
            <p:ph type="title"/>
          </p:nvPr>
        </p:nvSpPr>
        <p:spPr/>
        <p:txBody>
          <a:bodyPr/>
          <a:lstStyle/>
          <a:p>
            <a:r>
              <a:rPr lang="en-US" dirty="0"/>
              <a:t>Advances in SRF Cavities</a:t>
            </a:r>
          </a:p>
        </p:txBody>
      </p:sp>
      <p:sp>
        <p:nvSpPr>
          <p:cNvPr id="4" name="Content Placeholder 3">
            <a:extLst>
              <a:ext uri="{FF2B5EF4-FFF2-40B4-BE49-F238E27FC236}">
                <a16:creationId xmlns:a16="http://schemas.microsoft.com/office/drawing/2014/main" id="{CB751442-A099-9242-8E9E-EEB082695C92}"/>
              </a:ext>
            </a:extLst>
          </p:cNvPr>
          <p:cNvSpPr>
            <a:spLocks noGrp="1"/>
          </p:cNvSpPr>
          <p:nvPr>
            <p:ph idx="1"/>
          </p:nvPr>
        </p:nvSpPr>
        <p:spPr>
          <a:xfrm>
            <a:off x="571500" y="1117600"/>
            <a:ext cx="6486846" cy="5120639"/>
          </a:xfrm>
        </p:spPr>
        <p:txBody>
          <a:bodyPr/>
          <a:lstStyle/>
          <a:p>
            <a:r>
              <a:rPr lang="en-US" dirty="0"/>
              <a:t>Traveling Wave Structures – </a:t>
            </a:r>
          </a:p>
          <a:p>
            <a:pPr marL="457200" indent="-457200">
              <a:buFont typeface="Arial" panose="020B0604020202020204" pitchFamily="34" charset="0"/>
              <a:buChar char="•"/>
            </a:pPr>
            <a:r>
              <a:rPr lang="en-US" dirty="0"/>
              <a:t>Considerable development remaining</a:t>
            </a:r>
          </a:p>
          <a:p>
            <a:pPr marL="457200" indent="-457200">
              <a:buFont typeface="Arial" panose="020B0604020202020204" pitchFamily="34" charset="0"/>
              <a:buChar char="•"/>
            </a:pPr>
            <a:r>
              <a:rPr lang="en-US" dirty="0"/>
              <a:t>Provide route to more than doubling the ILC baseline of 31.5 MV/m to ~70 MV/m</a:t>
            </a:r>
          </a:p>
          <a:p>
            <a:pPr marL="457200" indent="-457200">
              <a:buFont typeface="Arial" panose="020B0604020202020204" pitchFamily="34" charset="0"/>
              <a:buChar char="•"/>
            </a:pPr>
            <a:r>
              <a:rPr lang="en-US" dirty="0"/>
              <a:t>Could deliver a 3 </a:t>
            </a:r>
            <a:r>
              <a:rPr lang="en-US" dirty="0" err="1"/>
              <a:t>TeV</a:t>
            </a:r>
            <a:r>
              <a:rPr lang="en-US" dirty="0"/>
              <a:t> ILC</a:t>
            </a:r>
          </a:p>
          <a:p>
            <a:pPr marL="0" indent="0"/>
            <a:r>
              <a:rPr lang="en-US" dirty="0"/>
              <a:t>Nb</a:t>
            </a:r>
            <a:r>
              <a:rPr lang="en-US" baseline="-25000" dirty="0"/>
              <a:t>3</a:t>
            </a:r>
            <a:r>
              <a:rPr lang="en-US" dirty="0"/>
              <a:t>Sn Cavities –</a:t>
            </a:r>
          </a:p>
          <a:p>
            <a:pPr marL="457200" indent="-457200">
              <a:buFont typeface="Arial" panose="020B0604020202020204" pitchFamily="34" charset="0"/>
              <a:buChar char="•"/>
            </a:pPr>
            <a:r>
              <a:rPr lang="en-US" dirty="0"/>
              <a:t>Offer a nominal limit of 95 MV/m</a:t>
            </a:r>
          </a:p>
        </p:txBody>
      </p:sp>
      <p:sp>
        <p:nvSpPr>
          <p:cNvPr id="3" name="Slide Number Placeholder 2">
            <a:extLst>
              <a:ext uri="{FF2B5EF4-FFF2-40B4-BE49-F238E27FC236}">
                <a16:creationId xmlns:a16="http://schemas.microsoft.com/office/drawing/2014/main" id="{C144462C-3F5D-704F-B565-22776E43C8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5" name="Picture 4">
            <a:extLst>
              <a:ext uri="{FF2B5EF4-FFF2-40B4-BE49-F238E27FC236}">
                <a16:creationId xmlns:a16="http://schemas.microsoft.com/office/drawing/2014/main" id="{C5179310-9E53-1443-8937-456F563D5490}"/>
              </a:ext>
            </a:extLst>
          </p:cNvPr>
          <p:cNvPicPr>
            <a:picLocks noChangeAspect="1"/>
          </p:cNvPicPr>
          <p:nvPr/>
        </p:nvPicPr>
        <p:blipFill rotWithShape="1">
          <a:blip r:embed="rId2"/>
          <a:srcRect t="18941" r="46371"/>
          <a:stretch/>
        </p:blipFill>
        <p:spPr>
          <a:xfrm>
            <a:off x="7605231" y="955496"/>
            <a:ext cx="4189501" cy="2885397"/>
          </a:xfrm>
          <a:prstGeom prst="rect">
            <a:avLst/>
          </a:prstGeom>
        </p:spPr>
      </p:pic>
      <p:pic>
        <p:nvPicPr>
          <p:cNvPr id="6" name="Picture 5">
            <a:extLst>
              <a:ext uri="{FF2B5EF4-FFF2-40B4-BE49-F238E27FC236}">
                <a16:creationId xmlns:a16="http://schemas.microsoft.com/office/drawing/2014/main" id="{7A284977-772F-4145-899D-E15CDFA59DE8}"/>
              </a:ext>
            </a:extLst>
          </p:cNvPr>
          <p:cNvPicPr>
            <a:picLocks noChangeAspect="1"/>
          </p:cNvPicPr>
          <p:nvPr/>
        </p:nvPicPr>
        <p:blipFill rotWithShape="1">
          <a:blip r:embed="rId2"/>
          <a:srcRect l="52391" t="11580"/>
          <a:stretch/>
        </p:blipFill>
        <p:spPr>
          <a:xfrm>
            <a:off x="7822400" y="3626779"/>
            <a:ext cx="3818219" cy="3231222"/>
          </a:xfrm>
          <a:prstGeom prst="rect">
            <a:avLst/>
          </a:prstGeom>
        </p:spPr>
      </p:pic>
      <p:sp>
        <p:nvSpPr>
          <p:cNvPr id="7" name="TextBox 6">
            <a:extLst>
              <a:ext uri="{FF2B5EF4-FFF2-40B4-BE49-F238E27FC236}">
                <a16:creationId xmlns:a16="http://schemas.microsoft.com/office/drawing/2014/main" id="{1379F973-152E-EA42-A9CC-0E6F929EBA71}"/>
              </a:ext>
            </a:extLst>
          </p:cNvPr>
          <p:cNvSpPr txBox="1"/>
          <p:nvPr/>
        </p:nvSpPr>
        <p:spPr>
          <a:xfrm>
            <a:off x="8044666" y="688369"/>
            <a:ext cx="330520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ILC Traveling Wave Structures</a:t>
            </a:r>
          </a:p>
        </p:txBody>
      </p:sp>
    </p:spTree>
    <p:extLst>
      <p:ext uri="{BB962C8B-B14F-4D97-AF65-F5344CB8AC3E}">
        <p14:creationId xmlns:p14="http://schemas.microsoft.com/office/powerpoint/2010/main" val="1948317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7FAF9D-C24F-6B46-8E23-34D864FCA25F}"/>
              </a:ext>
            </a:extLst>
          </p:cNvPr>
          <p:cNvSpPr>
            <a:spLocks noGrp="1"/>
          </p:cNvSpPr>
          <p:nvPr>
            <p:ph type="title"/>
          </p:nvPr>
        </p:nvSpPr>
        <p:spPr/>
        <p:txBody>
          <a:bodyPr/>
          <a:lstStyle/>
          <a:p>
            <a:r>
              <a:rPr lang="en-US" dirty="0"/>
              <a:t>Acknowledgements</a:t>
            </a:r>
          </a:p>
        </p:txBody>
      </p:sp>
      <p:sp>
        <p:nvSpPr>
          <p:cNvPr id="6" name="Content Placeholder 5">
            <a:extLst>
              <a:ext uri="{FF2B5EF4-FFF2-40B4-BE49-F238E27FC236}">
                <a16:creationId xmlns:a16="http://schemas.microsoft.com/office/drawing/2014/main" id="{9F080BF2-A735-7743-B525-37538726BBC0}"/>
              </a:ext>
            </a:extLst>
          </p:cNvPr>
          <p:cNvSpPr>
            <a:spLocks noGrp="1"/>
          </p:cNvSpPr>
          <p:nvPr>
            <p:ph idx="1"/>
          </p:nvPr>
        </p:nvSpPr>
        <p:spPr>
          <a:xfrm>
            <a:off x="571500" y="688370"/>
            <a:ext cx="11049000" cy="5549870"/>
          </a:xfrm>
        </p:spPr>
        <p:txBody>
          <a:bodyPr>
            <a:normAutofit/>
          </a:bodyPr>
          <a:lstStyle/>
          <a:p>
            <a:pPr marL="11113" indent="-11113"/>
            <a:r>
              <a:rPr lang="en-US" dirty="0"/>
              <a:t>This draws from various Snowmass collider whitepaper contributions</a:t>
            </a:r>
            <a:endParaRPr lang="en-US" sz="1800" dirty="0"/>
          </a:p>
          <a:p>
            <a:pPr marL="457200" indent="-457200">
              <a:spcBef>
                <a:spcPts val="0"/>
              </a:spcBef>
              <a:buFont typeface="Arial" panose="020B0604020202020204" pitchFamily="34" charset="0"/>
              <a:buChar char="•"/>
            </a:pPr>
            <a:r>
              <a:rPr lang="en-US" sz="1800" dirty="0"/>
              <a:t>Modern and Future Colliders (arXiv:2003.09084)</a:t>
            </a:r>
            <a:endParaRPr lang="en-US" sz="2200" dirty="0"/>
          </a:p>
          <a:p>
            <a:pPr marL="457200" indent="-457200">
              <a:spcBef>
                <a:spcPts val="0"/>
              </a:spcBef>
              <a:buFont typeface="Arial" panose="020B0604020202020204" pitchFamily="34" charset="0"/>
              <a:buChar char="•"/>
            </a:pPr>
            <a:r>
              <a:rPr lang="en-US" sz="1800" dirty="0"/>
              <a:t>Study Overview for Super Proton-Proton Collider (arXiv:2203.07987)</a:t>
            </a:r>
          </a:p>
          <a:p>
            <a:pPr marL="457200" indent="-457200">
              <a:spcBef>
                <a:spcPts val="0"/>
              </a:spcBef>
              <a:buFont typeface="Arial" panose="020B0604020202020204" pitchFamily="34" charset="0"/>
              <a:buChar char="•"/>
            </a:pPr>
            <a:r>
              <a:rPr lang="en-US" sz="1800" dirty="0"/>
              <a:t>Future Circular Hadron Collider FCC-</a:t>
            </a:r>
            <a:r>
              <a:rPr lang="en-US" sz="1800" dirty="0" err="1"/>
              <a:t>hh</a:t>
            </a:r>
            <a:r>
              <a:rPr lang="en-US" sz="1800" dirty="0"/>
              <a:t>:  Overview and Status (arXiv:2203.07804)</a:t>
            </a:r>
          </a:p>
          <a:p>
            <a:pPr marL="457200" indent="-457200">
              <a:spcBef>
                <a:spcPts val="0"/>
              </a:spcBef>
              <a:buFont typeface="Arial" panose="020B0604020202020204" pitchFamily="34" charset="0"/>
              <a:buChar char="•"/>
            </a:pPr>
            <a:r>
              <a:rPr lang="en-US" sz="1800" dirty="0"/>
              <a:t>The International Linear Collider:  Report to Snowmass 2021 (arXiv:2203.07622)</a:t>
            </a:r>
          </a:p>
          <a:p>
            <a:pPr marL="457200" indent="-457200">
              <a:spcBef>
                <a:spcPts val="0"/>
              </a:spcBef>
              <a:buFont typeface="Arial" panose="020B0604020202020204" pitchFamily="34" charset="0"/>
              <a:buChar char="•"/>
            </a:pPr>
            <a:r>
              <a:rPr lang="en-US" sz="1800" dirty="0"/>
              <a:t>The CLIC Project (arXiv:2203.09186)</a:t>
            </a:r>
          </a:p>
          <a:p>
            <a:pPr marL="457200" indent="-457200">
              <a:spcBef>
                <a:spcPts val="0"/>
              </a:spcBef>
              <a:buFont typeface="Arial" panose="020B0604020202020204" pitchFamily="34" charset="0"/>
              <a:buChar char="•"/>
            </a:pPr>
            <a:r>
              <a:rPr lang="en-US" sz="1800" dirty="0"/>
              <a:t>A Muon Collider Facility for Physics Discovery (arXiv:2203.08033)</a:t>
            </a:r>
          </a:p>
          <a:p>
            <a:pPr marL="457200" indent="-457200">
              <a:spcBef>
                <a:spcPts val="0"/>
              </a:spcBef>
              <a:buFont typeface="Arial" panose="020B0604020202020204" pitchFamily="34" charset="0"/>
              <a:buChar char="•"/>
            </a:pPr>
            <a:r>
              <a:rPr lang="en-US" sz="1800" dirty="0"/>
              <a:t>C</a:t>
            </a:r>
            <a:r>
              <a:rPr lang="en-US" sz="1800" baseline="30000" dirty="0"/>
              <a:t>3</a:t>
            </a:r>
            <a:r>
              <a:rPr lang="en-US" sz="1800" dirty="0"/>
              <a:t>: A “cool” Route to the Higgs Boson and Beyond (arXiv:2110.15800)</a:t>
            </a:r>
          </a:p>
          <a:p>
            <a:pPr marL="457200" indent="-457200">
              <a:spcBef>
                <a:spcPts val="0"/>
              </a:spcBef>
              <a:buFont typeface="Arial" panose="020B0604020202020204" pitchFamily="34" charset="0"/>
              <a:buChar char="•"/>
            </a:pPr>
            <a:r>
              <a:rPr lang="en-US" sz="1800" dirty="0"/>
              <a:t>Future Circular Lepton Collider FCC-</a:t>
            </a:r>
            <a:r>
              <a:rPr lang="en-US" sz="1800" dirty="0" err="1"/>
              <a:t>ee</a:t>
            </a:r>
            <a:r>
              <a:rPr lang="en-US" sz="1800" dirty="0"/>
              <a:t>:  Overview and Status (arXiv:2203.08310)</a:t>
            </a:r>
          </a:p>
          <a:p>
            <a:pPr marL="457200" indent="-457200">
              <a:spcBef>
                <a:spcPts val="0"/>
              </a:spcBef>
              <a:buFont typeface="Arial" panose="020B0604020202020204" pitchFamily="34" charset="0"/>
              <a:buChar char="•"/>
            </a:pPr>
            <a:r>
              <a:rPr lang="en-US" sz="1800" dirty="0"/>
              <a:t>Snowmass 2021 White Paper AF3-CEPC (arXiv:2203.09451)</a:t>
            </a:r>
          </a:p>
          <a:p>
            <a:pPr marL="457200" indent="-457200">
              <a:spcBef>
                <a:spcPts val="0"/>
              </a:spcBef>
              <a:buFont typeface="Arial" panose="020B0604020202020204" pitchFamily="34" charset="0"/>
              <a:buChar char="•"/>
            </a:pPr>
            <a:r>
              <a:rPr lang="en-US" sz="1800" dirty="0"/>
              <a:t>Linear Collider Based on Laser-Plasma Accelerators (arXiv:2203.08366)</a:t>
            </a:r>
          </a:p>
          <a:p>
            <a:pPr marL="457200" indent="-457200">
              <a:spcBef>
                <a:spcPts val="0"/>
              </a:spcBef>
              <a:buFont typeface="Arial" panose="020B0604020202020204" pitchFamily="34" charset="0"/>
              <a:buChar char="•"/>
            </a:pPr>
            <a:r>
              <a:rPr lang="en-US" sz="1800" dirty="0"/>
              <a:t>Continuous and Coordinated Efforts of Structure Wakefield Acceleration (SWFA) Development for an Energy Frontier Machine (arXiv:2203.08275)</a:t>
            </a:r>
          </a:p>
          <a:p>
            <a:pPr marL="457200" indent="-457200">
              <a:spcBef>
                <a:spcPts val="0"/>
              </a:spcBef>
              <a:buFont typeface="Arial" panose="020B0604020202020204" pitchFamily="34" charset="0"/>
              <a:buChar char="•"/>
            </a:pPr>
            <a:r>
              <a:rPr lang="en-US" sz="1800" dirty="0"/>
              <a:t>AWAKE, Plasma Wakefield Acceleration of Electron Bunches for Near and Long Term Particle Physics Applications (arXiv:2203.09198)</a:t>
            </a:r>
          </a:p>
          <a:p>
            <a:pPr marL="457200" indent="-457200">
              <a:spcBef>
                <a:spcPts val="0"/>
              </a:spcBef>
              <a:buFont typeface="Arial" panose="020B0604020202020204" pitchFamily="34" charset="0"/>
              <a:buChar char="•"/>
            </a:pPr>
            <a:r>
              <a:rPr lang="en-US" sz="1800" dirty="0"/>
              <a:t>The </a:t>
            </a:r>
            <a:r>
              <a:rPr lang="en-US" sz="1800" dirty="0" err="1"/>
              <a:t>ReLiC</a:t>
            </a:r>
            <a:r>
              <a:rPr lang="en-US" sz="1800" dirty="0"/>
              <a:t> – Recycling Linear </a:t>
            </a:r>
            <a:r>
              <a:rPr lang="en-US" sz="1800" dirty="0" err="1"/>
              <a:t>e</a:t>
            </a:r>
            <a:r>
              <a:rPr lang="en-US" sz="1800" baseline="30000" dirty="0" err="1"/>
              <a:t>+</a:t>
            </a:r>
            <a:r>
              <a:rPr lang="en-US" sz="1800" dirty="0" err="1"/>
              <a:t>e</a:t>
            </a:r>
            <a:r>
              <a:rPr lang="en-US" sz="1800" baseline="30000" dirty="0"/>
              <a:t>-</a:t>
            </a:r>
            <a:r>
              <a:rPr lang="en-US" sz="1800" dirty="0"/>
              <a:t> Collider (arXiv:2203.06476)</a:t>
            </a:r>
          </a:p>
          <a:p>
            <a:pPr marL="457200" indent="-457200">
              <a:spcBef>
                <a:spcPts val="0"/>
              </a:spcBef>
              <a:buFont typeface="Arial" panose="020B0604020202020204" pitchFamily="34" charset="0"/>
              <a:buChar char="•"/>
            </a:pPr>
            <a:r>
              <a:rPr lang="en-US" sz="1800" dirty="0"/>
              <a:t>High Energy &amp; High Luminosity </a:t>
            </a:r>
            <a:r>
              <a:rPr lang="en-US" sz="1800" dirty="0">
                <a:latin typeface="Symbol" pitchFamily="2" charset="2"/>
              </a:rPr>
              <a:t>gg</a:t>
            </a:r>
            <a:r>
              <a:rPr lang="en-US" sz="1800" dirty="0"/>
              <a:t> Colliders (arXiv:2203.08353)</a:t>
            </a:r>
          </a:p>
          <a:p>
            <a:pPr marL="457200" indent="-457200">
              <a:spcBef>
                <a:spcPts val="0"/>
              </a:spcBef>
              <a:buFont typeface="Arial" panose="020B0604020202020204" pitchFamily="34" charset="0"/>
              <a:buChar char="•"/>
            </a:pPr>
            <a:r>
              <a:rPr lang="en-US" sz="1800" dirty="0"/>
              <a:t>The Potential of a </a:t>
            </a:r>
            <a:r>
              <a:rPr lang="en-US" sz="1800" dirty="0" err="1"/>
              <a:t>TeV</a:t>
            </a:r>
            <a:r>
              <a:rPr lang="en-US" sz="1800" dirty="0"/>
              <a:t>-Scale Muon-Ion Collider (</a:t>
            </a:r>
            <a:r>
              <a:rPr lang="en-US" sz="1800" dirty="0" err="1"/>
              <a:t>arXiv</a:t>
            </a:r>
            <a:r>
              <a:rPr lang="en-US" sz="1800" dirty="0"/>
              <a:t> 2203.06258)</a:t>
            </a:r>
          </a:p>
          <a:p>
            <a:pPr marL="457200" indent="-457200">
              <a:spcBef>
                <a:spcPts val="0"/>
              </a:spcBef>
              <a:buFont typeface="Arial" panose="020B0604020202020204" pitchFamily="34" charset="0"/>
              <a:buChar char="•"/>
            </a:pPr>
            <a:r>
              <a:rPr lang="en-US" sz="1800" dirty="0"/>
              <a:t>A 500 </a:t>
            </a:r>
            <a:r>
              <a:rPr lang="en-US" sz="1800" dirty="0" err="1"/>
              <a:t>TeV</a:t>
            </a:r>
            <a:r>
              <a:rPr lang="en-US" sz="1800" dirty="0"/>
              <a:t> Collider in the Sea</a:t>
            </a:r>
          </a:p>
          <a:p>
            <a:pPr marL="457200" indent="-457200">
              <a:spcBef>
                <a:spcPts val="0"/>
              </a:spcBef>
              <a:buFont typeface="Arial" panose="020B0604020202020204" pitchFamily="34" charset="0"/>
              <a:buChar char="•"/>
            </a:pPr>
            <a:endParaRPr lang="en-US" sz="1800" dirty="0"/>
          </a:p>
          <a:p>
            <a:pPr marL="0" indent="0">
              <a:spcBef>
                <a:spcPts val="0"/>
              </a:spcBef>
            </a:pPr>
            <a:r>
              <a:rPr lang="en-US" sz="1800" b="1" i="1" dirty="0"/>
              <a:t>Also draws on participation in the MAP, MICE, and IMCC collaborations</a:t>
            </a:r>
          </a:p>
          <a:p>
            <a:pPr marL="457200" indent="-457200">
              <a:spcBef>
                <a:spcPts val="0"/>
              </a:spcBef>
              <a:buFont typeface="Arial" panose="020B0604020202020204" pitchFamily="34" charset="0"/>
              <a:buChar char="•"/>
            </a:pPr>
            <a:endParaRPr lang="en-US" sz="1800" dirty="0"/>
          </a:p>
          <a:p>
            <a:pPr marL="457200" indent="-457200">
              <a:spcBef>
                <a:spcPts val="0"/>
              </a:spcBef>
              <a:buFont typeface="Arial" panose="020B0604020202020204" pitchFamily="34" charset="0"/>
              <a:buChar char="•"/>
            </a:pPr>
            <a:endParaRPr lang="en-US" sz="1800" dirty="0"/>
          </a:p>
          <a:p>
            <a:pPr marL="457200" indent="-457200">
              <a:spcBef>
                <a:spcPts val="0"/>
              </a:spcBef>
              <a:buFont typeface="Arial" panose="020B0604020202020204" pitchFamily="34" charset="0"/>
              <a:buChar char="•"/>
            </a:pPr>
            <a:endParaRPr lang="en-US" sz="1800" dirty="0"/>
          </a:p>
          <a:p>
            <a:pPr marL="457200" indent="-457200">
              <a:spcBef>
                <a:spcPts val="0"/>
              </a:spcBef>
              <a:buFont typeface="Arial" panose="020B0604020202020204" pitchFamily="34" charset="0"/>
              <a:buChar char="•"/>
            </a:pPr>
            <a:endParaRPr lang="en-US" sz="1800" dirty="0"/>
          </a:p>
          <a:p>
            <a:pPr marL="457200" indent="-457200">
              <a:buFont typeface="Arial" panose="020B0604020202020204" pitchFamily="34" charset="0"/>
              <a:buChar char="•"/>
            </a:pPr>
            <a:endParaRPr lang="en-US" dirty="0"/>
          </a:p>
        </p:txBody>
      </p:sp>
      <p:sp>
        <p:nvSpPr>
          <p:cNvPr id="2" name="Slide Number Placeholder 1">
            <a:extLst>
              <a:ext uri="{FF2B5EF4-FFF2-40B4-BE49-F238E27FC236}">
                <a16:creationId xmlns:a16="http://schemas.microsoft.com/office/drawing/2014/main" id="{98341F8C-492E-8F44-93E1-46BF4965B0A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3076672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47991-D781-A14E-88F0-CD88599812BF}"/>
              </a:ext>
            </a:extLst>
          </p:cNvPr>
          <p:cNvSpPr>
            <a:spLocks noGrp="1"/>
          </p:cNvSpPr>
          <p:nvPr>
            <p:ph type="title"/>
          </p:nvPr>
        </p:nvSpPr>
        <p:spPr>
          <a:xfrm>
            <a:off x="13758" y="10400"/>
            <a:ext cx="3393321" cy="1263764"/>
          </a:xfrm>
        </p:spPr>
        <p:txBody>
          <a:bodyPr>
            <a:noAutofit/>
          </a:bodyPr>
          <a:lstStyle/>
          <a:p>
            <a:r>
              <a:rPr lang="en-US" sz="2800" dirty="0"/>
              <a:t>Energy Frontier</a:t>
            </a:r>
            <a:br>
              <a:rPr lang="en-US" sz="2800" dirty="0"/>
            </a:br>
            <a:r>
              <a:rPr lang="en-US" sz="2800" dirty="0"/>
              <a:t>Lepton Collider</a:t>
            </a:r>
          </a:p>
        </p:txBody>
      </p:sp>
      <p:sp>
        <p:nvSpPr>
          <p:cNvPr id="159" name="Content Placeholder 158">
            <a:extLst>
              <a:ext uri="{FF2B5EF4-FFF2-40B4-BE49-F238E27FC236}">
                <a16:creationId xmlns:a16="http://schemas.microsoft.com/office/drawing/2014/main" id="{2F2EE893-FB6A-604D-805F-AB950448491B}"/>
              </a:ext>
            </a:extLst>
          </p:cNvPr>
          <p:cNvSpPr>
            <a:spLocks noGrp="1"/>
          </p:cNvSpPr>
          <p:nvPr>
            <p:ph idx="1"/>
          </p:nvPr>
        </p:nvSpPr>
        <p:spPr>
          <a:xfrm>
            <a:off x="124216" y="1051235"/>
            <a:ext cx="3082447" cy="3019724"/>
          </a:xfrm>
        </p:spPr>
        <p:txBody>
          <a:bodyPr>
            <a:normAutofit fontScale="85000" lnSpcReduction="10000"/>
          </a:bodyPr>
          <a:lstStyle/>
          <a:p>
            <a:r>
              <a:rPr lang="en-US" dirty="0"/>
              <a:t>Emerging Options</a:t>
            </a:r>
          </a:p>
          <a:p>
            <a:pPr lvl="1"/>
            <a:r>
              <a:rPr lang="en-US" dirty="0"/>
              <a:t>Muon Collider with strong dependence on advanced magnet technology</a:t>
            </a:r>
          </a:p>
          <a:p>
            <a:pPr lvl="1"/>
            <a:r>
              <a:rPr lang="en-US" dirty="0"/>
              <a:t>Wakefield Acceleration</a:t>
            </a:r>
          </a:p>
          <a:p>
            <a:pPr lvl="2"/>
            <a:r>
              <a:rPr lang="en-US" dirty="0"/>
              <a:t>Laser-Driven Plasma</a:t>
            </a:r>
          </a:p>
          <a:p>
            <a:pPr lvl="2"/>
            <a:r>
              <a:rPr lang="en-US" dirty="0"/>
              <a:t>Beam-Driven Plasma</a:t>
            </a:r>
          </a:p>
          <a:p>
            <a:pPr lvl="2"/>
            <a:r>
              <a:rPr lang="en-US" dirty="0"/>
              <a:t>Beam-Driven Structure</a:t>
            </a:r>
          </a:p>
        </p:txBody>
      </p:sp>
      <p:sp>
        <p:nvSpPr>
          <p:cNvPr id="5" name="Footer Placeholder 4">
            <a:extLst>
              <a:ext uri="{FF2B5EF4-FFF2-40B4-BE49-F238E27FC236}">
                <a16:creationId xmlns:a16="http://schemas.microsoft.com/office/drawing/2014/main" id="{076C72DB-03CA-D347-8535-8AF6C7A40150}"/>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a:ln>
                  <a:noFill/>
                </a:ln>
                <a:solidFill>
                  <a:prstClr val="white">
                    <a:lumMod val="75000"/>
                  </a:prstClr>
                </a:solidFill>
                <a:effectLst>
                  <a:outerShdw blurRad="50800" dist="38100" dir="2700000" algn="tl" rotWithShape="0">
                    <a:srgbClr val="000000">
                      <a:alpha val="43000"/>
                    </a:srgbClr>
                  </a:outerShdw>
                </a:effectLst>
                <a:uLnTx/>
                <a:uFillTx/>
                <a:latin typeface="Century Gothic" panose="020B0502020202020204"/>
                <a:ea typeface="+mn-ea"/>
                <a:cs typeface="+mn-cs"/>
              </a:rPr>
              <a:t>University of Pennsylvania HEP Seminar</a:t>
            </a:r>
          </a:p>
        </p:txBody>
      </p:sp>
      <p:sp>
        <p:nvSpPr>
          <p:cNvPr id="6" name="Slide Number Placeholder 5">
            <a:extLst>
              <a:ext uri="{FF2B5EF4-FFF2-40B4-BE49-F238E27FC236}">
                <a16:creationId xmlns:a16="http://schemas.microsoft.com/office/drawing/2014/main" id="{4C135B40-AD9C-B243-8AAF-7E62F6C1EA9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C390B5B-5839-424A-8863-D4784EBDD279}" type="slidenum">
              <a:rPr kumimoji="0" lang="en-US" sz="900" b="1" i="0" u="none" strike="noStrike" kern="1200" cap="none" spc="0" normalizeH="0" baseline="0" noProof="0" smtClean="0">
                <a:ln>
                  <a:noFill/>
                </a:ln>
                <a:solidFill>
                  <a:prstClr val="white">
                    <a:lumMod val="75000"/>
                  </a:prstClr>
                </a:solidFill>
                <a:effectLst>
                  <a:outerShdw blurRad="50800" dist="38100" dir="2700000" algn="tl" rotWithShape="0">
                    <a:srgbClr val="000000">
                      <a:alpha val="43000"/>
                    </a:srgbClr>
                  </a:outerShdw>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900" b="1" i="0" u="none" strike="noStrike" kern="1200" cap="none" spc="0" normalizeH="0" baseline="0" noProof="0">
              <a:ln>
                <a:noFill/>
              </a:ln>
              <a:solidFill>
                <a:prstClr val="white">
                  <a:lumMod val="75000"/>
                </a:prstClr>
              </a:solidFill>
              <a:effectLst>
                <a:outerShdw blurRad="50800" dist="38100" dir="2700000" algn="tl" rotWithShape="0">
                  <a:srgbClr val="000000">
                    <a:alpha val="43000"/>
                  </a:srgbClr>
                </a:outerShdw>
              </a:effectLst>
              <a:uLnTx/>
              <a:uFillTx/>
              <a:latin typeface="Century Gothic" panose="020B0502020202020204"/>
              <a:ea typeface="+mn-ea"/>
              <a:cs typeface="+mn-cs"/>
            </a:endParaRPr>
          </a:p>
        </p:txBody>
      </p:sp>
      <p:pic>
        <p:nvPicPr>
          <p:cNvPr id="138" name="Picture 137">
            <a:extLst>
              <a:ext uri="{FF2B5EF4-FFF2-40B4-BE49-F238E27FC236}">
                <a16:creationId xmlns:a16="http://schemas.microsoft.com/office/drawing/2014/main" id="{F89C546A-275F-064A-A72F-5CACA9FE216E}"/>
              </a:ext>
            </a:extLst>
          </p:cNvPr>
          <p:cNvPicPr>
            <a:picLocks noChangeAspect="1"/>
          </p:cNvPicPr>
          <p:nvPr/>
        </p:nvPicPr>
        <p:blipFill>
          <a:blip r:embed="rId2"/>
          <a:stretch>
            <a:fillRect/>
          </a:stretch>
        </p:blipFill>
        <p:spPr>
          <a:xfrm>
            <a:off x="3272741" y="0"/>
            <a:ext cx="8919259" cy="4108537"/>
          </a:xfrm>
          <a:prstGeom prst="rect">
            <a:avLst/>
          </a:prstGeom>
        </p:spPr>
      </p:pic>
      <p:sp>
        <p:nvSpPr>
          <p:cNvPr id="139" name="TextBox 138">
            <a:extLst>
              <a:ext uri="{FF2B5EF4-FFF2-40B4-BE49-F238E27FC236}">
                <a16:creationId xmlns:a16="http://schemas.microsoft.com/office/drawing/2014/main" id="{50FA5D86-36B7-CC44-B5DC-EA7AD5715EE5}"/>
              </a:ext>
            </a:extLst>
          </p:cNvPr>
          <p:cNvSpPr txBox="1"/>
          <p:nvPr/>
        </p:nvSpPr>
        <p:spPr>
          <a:xfrm>
            <a:off x="3407079" y="12526"/>
            <a:ext cx="4146116" cy="2086725"/>
          </a:xfrm>
          <a:prstGeom prst="rect">
            <a:avLst/>
          </a:prstGeom>
          <a:noFill/>
        </p:spPr>
        <p:txBody>
          <a:bodyPr wrap="square" rtlCol="0">
            <a:spAutoFit/>
          </a:bodyPr>
          <a:lstStyle/>
          <a:p>
            <a:pPr marL="0" marR="0" lvl="0" indent="0" algn="l" defTabSz="457200" rtl="0" eaLnBrk="1" fontAlgn="auto" latinLnBrk="0" hangingPunct="1">
              <a:lnSpc>
                <a:spcPct val="9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entury Gothic" panose="020B0502020202020204"/>
                <a:ea typeface="+mn-ea"/>
                <a:cs typeface="+mn-cs"/>
              </a:rPr>
              <a:t>An Energy Frontier </a:t>
            </a:r>
            <a:br>
              <a:rPr kumimoji="0" lang="en-US" sz="3200" b="1" i="0" u="none" strike="noStrike" kern="1200" cap="none" spc="0" normalizeH="0" baseline="0" noProof="0" dirty="0">
                <a:ln>
                  <a:noFill/>
                </a:ln>
                <a:solidFill>
                  <a:prstClr val="black"/>
                </a:solidFill>
                <a:effectLst/>
                <a:uLnTx/>
                <a:uFillTx/>
                <a:latin typeface="Century Gothic" panose="020B0502020202020204"/>
                <a:ea typeface="+mn-ea"/>
                <a:cs typeface="+mn-cs"/>
              </a:rPr>
            </a:br>
            <a:r>
              <a:rPr kumimoji="0" lang="en-US" sz="3200" b="1" i="0" u="none" strike="noStrike" kern="1200" cap="none" spc="0" normalizeH="0" baseline="0" noProof="0" dirty="0">
                <a:ln>
                  <a:noFill/>
                </a:ln>
                <a:solidFill>
                  <a:prstClr val="black"/>
                </a:solidFill>
                <a:effectLst/>
                <a:uLnTx/>
                <a:uFillTx/>
                <a:latin typeface="Century Gothic" panose="020B0502020202020204"/>
                <a:ea typeface="+mn-ea"/>
                <a:cs typeface="+mn-cs"/>
              </a:rPr>
              <a:t>Muon Collider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noProof="0" dirty="0">
                <a:ln>
                  <a:noFill/>
                </a:ln>
                <a:solidFill>
                  <a:prstClr val="black"/>
                </a:solidFill>
                <a:effectLst/>
                <a:uLnTx/>
                <a:uFillTx/>
                <a:latin typeface="Century Gothic" panose="020B0502020202020204"/>
                <a:ea typeface="+mn-ea"/>
                <a:cs typeface="+mn-cs"/>
              </a:rPr>
              <a:t>Currently being pursued </a:t>
            </a:r>
            <a:br>
              <a:rPr kumimoji="0" lang="en-US" sz="2400" b="0" i="1" u="none" strike="noStrike" kern="1200" cap="none" spc="0" normalizeH="0" baseline="0" noProof="0" dirty="0">
                <a:ln>
                  <a:noFill/>
                </a:ln>
                <a:solidFill>
                  <a:prstClr val="black"/>
                </a:solidFill>
                <a:effectLst/>
                <a:uLnTx/>
                <a:uFillTx/>
                <a:latin typeface="Century Gothic" panose="020B0502020202020204"/>
                <a:ea typeface="+mn-ea"/>
                <a:cs typeface="+mn-cs"/>
              </a:rPr>
            </a:br>
            <a:r>
              <a:rPr kumimoji="0" lang="en-US" sz="2400" b="0" i="1" u="none" strike="noStrike" kern="1200" cap="none" spc="0" normalizeH="0" baseline="0" noProof="0" dirty="0">
                <a:ln>
                  <a:noFill/>
                </a:ln>
                <a:solidFill>
                  <a:prstClr val="black"/>
                </a:solidFill>
                <a:effectLst/>
                <a:uLnTx/>
                <a:uFillTx/>
                <a:latin typeface="Century Gothic" panose="020B0502020202020204"/>
                <a:ea typeface="+mn-ea"/>
                <a:cs typeface="+mn-cs"/>
              </a:rPr>
              <a:t>by the International Muon </a:t>
            </a:r>
            <a:br>
              <a:rPr kumimoji="0" lang="en-US" sz="2400" b="0" i="1" u="none" strike="noStrike" kern="1200" cap="none" spc="0" normalizeH="0" baseline="0" noProof="0" dirty="0">
                <a:ln>
                  <a:noFill/>
                </a:ln>
                <a:solidFill>
                  <a:prstClr val="black"/>
                </a:solidFill>
                <a:effectLst/>
                <a:uLnTx/>
                <a:uFillTx/>
                <a:latin typeface="Century Gothic" panose="020B0502020202020204"/>
                <a:ea typeface="+mn-ea"/>
                <a:cs typeface="+mn-cs"/>
              </a:rPr>
            </a:br>
            <a:r>
              <a:rPr kumimoji="0" lang="en-US" sz="2400" b="0" i="1" u="none" strike="noStrike" kern="1200" cap="none" spc="0" normalizeH="0" baseline="0" noProof="0" dirty="0">
                <a:ln>
                  <a:noFill/>
                </a:ln>
                <a:solidFill>
                  <a:prstClr val="black"/>
                </a:solidFill>
                <a:effectLst/>
                <a:uLnTx/>
                <a:uFillTx/>
                <a:latin typeface="Century Gothic" panose="020B0502020202020204"/>
                <a:ea typeface="+mn-ea"/>
                <a:cs typeface="+mn-cs"/>
              </a:rPr>
              <a:t>Collider Collaboration</a:t>
            </a:r>
            <a:endParaRPr kumimoji="0" lang="en-US" sz="2000" b="0" i="1"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pic>
        <p:nvPicPr>
          <p:cNvPr id="151" name="Picture 150">
            <a:extLst>
              <a:ext uri="{FF2B5EF4-FFF2-40B4-BE49-F238E27FC236}">
                <a16:creationId xmlns:a16="http://schemas.microsoft.com/office/drawing/2014/main" id="{C309D326-BF0D-F041-B83B-CC07929C61A5}"/>
              </a:ext>
            </a:extLst>
          </p:cNvPr>
          <p:cNvPicPr>
            <a:picLocks noChangeAspect="1"/>
          </p:cNvPicPr>
          <p:nvPr/>
        </p:nvPicPr>
        <p:blipFill>
          <a:blip r:embed="rId3"/>
          <a:stretch>
            <a:fillRect/>
          </a:stretch>
        </p:blipFill>
        <p:spPr>
          <a:xfrm>
            <a:off x="9629903" y="4158729"/>
            <a:ext cx="2520985" cy="2148840"/>
          </a:xfrm>
          <a:prstGeom prst="rect">
            <a:avLst/>
          </a:prstGeom>
        </p:spPr>
      </p:pic>
      <p:pic>
        <p:nvPicPr>
          <p:cNvPr id="153" name="Picture 152">
            <a:extLst>
              <a:ext uri="{FF2B5EF4-FFF2-40B4-BE49-F238E27FC236}">
                <a16:creationId xmlns:a16="http://schemas.microsoft.com/office/drawing/2014/main" id="{443450C2-D1D0-824D-B732-DA24C259EB57}"/>
              </a:ext>
            </a:extLst>
          </p:cNvPr>
          <p:cNvPicPr>
            <a:picLocks noChangeAspect="1"/>
          </p:cNvPicPr>
          <p:nvPr/>
        </p:nvPicPr>
        <p:blipFill>
          <a:blip r:embed="rId4"/>
          <a:stretch>
            <a:fillRect/>
          </a:stretch>
        </p:blipFill>
        <p:spPr>
          <a:xfrm>
            <a:off x="0" y="4165288"/>
            <a:ext cx="5959283" cy="2148840"/>
          </a:xfrm>
          <a:prstGeom prst="rect">
            <a:avLst/>
          </a:prstGeom>
        </p:spPr>
      </p:pic>
      <p:pic>
        <p:nvPicPr>
          <p:cNvPr id="155" name="Picture 154">
            <a:extLst>
              <a:ext uri="{FF2B5EF4-FFF2-40B4-BE49-F238E27FC236}">
                <a16:creationId xmlns:a16="http://schemas.microsoft.com/office/drawing/2014/main" id="{10E586E0-8B0E-B14B-AEC4-55ECBC9F9FDD}"/>
              </a:ext>
            </a:extLst>
          </p:cNvPr>
          <p:cNvPicPr>
            <a:picLocks noChangeAspect="1"/>
          </p:cNvPicPr>
          <p:nvPr/>
        </p:nvPicPr>
        <p:blipFill>
          <a:blip r:embed="rId5"/>
          <a:stretch>
            <a:fillRect/>
          </a:stretch>
        </p:blipFill>
        <p:spPr>
          <a:xfrm>
            <a:off x="6004561" y="4163062"/>
            <a:ext cx="3588785" cy="2148840"/>
          </a:xfrm>
          <a:prstGeom prst="rect">
            <a:avLst/>
          </a:prstGeom>
        </p:spPr>
      </p:pic>
      <p:sp>
        <p:nvSpPr>
          <p:cNvPr id="156" name="TextBox 155">
            <a:extLst>
              <a:ext uri="{FF2B5EF4-FFF2-40B4-BE49-F238E27FC236}">
                <a16:creationId xmlns:a16="http://schemas.microsoft.com/office/drawing/2014/main" id="{477919A4-3E51-3040-8B8A-B6B99B5485E8}"/>
              </a:ext>
            </a:extLst>
          </p:cNvPr>
          <p:cNvSpPr txBox="1"/>
          <p:nvPr/>
        </p:nvSpPr>
        <p:spPr>
          <a:xfrm>
            <a:off x="212943" y="5812077"/>
            <a:ext cx="86267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329C"/>
                </a:solidFill>
                <a:effectLst/>
                <a:uLnTx/>
                <a:uFillTx/>
                <a:latin typeface="Century Gothic" panose="020B0502020202020204"/>
                <a:ea typeface="+mn-ea"/>
                <a:cs typeface="+mn-cs"/>
              </a:rPr>
              <a:t>LWFA</a:t>
            </a:r>
          </a:p>
        </p:txBody>
      </p:sp>
      <p:sp>
        <p:nvSpPr>
          <p:cNvPr id="157" name="TextBox 156">
            <a:extLst>
              <a:ext uri="{FF2B5EF4-FFF2-40B4-BE49-F238E27FC236}">
                <a16:creationId xmlns:a16="http://schemas.microsoft.com/office/drawing/2014/main" id="{B8036092-4275-9C4D-B5EE-48829067B4DF}"/>
              </a:ext>
            </a:extLst>
          </p:cNvPr>
          <p:cNvSpPr txBox="1"/>
          <p:nvPr/>
        </p:nvSpPr>
        <p:spPr>
          <a:xfrm>
            <a:off x="6164894" y="5764061"/>
            <a:ext cx="909544"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329C"/>
                </a:solidFill>
                <a:effectLst/>
                <a:uLnTx/>
                <a:uFillTx/>
                <a:latin typeface="Century Gothic" panose="020B0502020202020204"/>
                <a:ea typeface="+mn-ea"/>
                <a:cs typeface="+mn-cs"/>
              </a:rPr>
              <a:t>PWFA</a:t>
            </a:r>
          </a:p>
        </p:txBody>
      </p:sp>
      <p:sp>
        <p:nvSpPr>
          <p:cNvPr id="158" name="TextBox 157">
            <a:extLst>
              <a:ext uri="{FF2B5EF4-FFF2-40B4-BE49-F238E27FC236}">
                <a16:creationId xmlns:a16="http://schemas.microsoft.com/office/drawing/2014/main" id="{E39540A9-035A-2242-9EA1-C0F455F3EDBB}"/>
              </a:ext>
            </a:extLst>
          </p:cNvPr>
          <p:cNvSpPr txBox="1"/>
          <p:nvPr/>
        </p:nvSpPr>
        <p:spPr>
          <a:xfrm>
            <a:off x="11224398" y="5864269"/>
            <a:ext cx="889667"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329C"/>
                </a:solidFill>
                <a:effectLst/>
                <a:uLnTx/>
                <a:uFillTx/>
                <a:latin typeface="Century Gothic" panose="020B0502020202020204"/>
                <a:ea typeface="+mn-ea"/>
                <a:cs typeface="+mn-cs"/>
              </a:rPr>
              <a:t>SWFA</a:t>
            </a:r>
          </a:p>
        </p:txBody>
      </p:sp>
    </p:spTree>
    <p:extLst>
      <p:ext uri="{BB962C8B-B14F-4D97-AF65-F5344CB8AC3E}">
        <p14:creationId xmlns:p14="http://schemas.microsoft.com/office/powerpoint/2010/main" val="35891274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D8E3B-F0AF-EB4E-BF40-42B8B2E76232}"/>
              </a:ext>
            </a:extLst>
          </p:cNvPr>
          <p:cNvSpPr>
            <a:spLocks noGrp="1"/>
          </p:cNvSpPr>
          <p:nvPr>
            <p:ph type="title"/>
          </p:nvPr>
        </p:nvSpPr>
        <p:spPr>
          <a:xfrm>
            <a:off x="571499" y="-635"/>
            <a:ext cx="11531457" cy="823595"/>
          </a:xfrm>
        </p:spPr>
        <p:txBody>
          <a:bodyPr>
            <a:normAutofit/>
          </a:bodyPr>
          <a:lstStyle/>
          <a:p>
            <a:r>
              <a:rPr lang="en-US" dirty="0"/>
              <a:t>Target Parameters for a Wakefield Accelerator</a:t>
            </a:r>
          </a:p>
        </p:txBody>
      </p:sp>
      <p:sp>
        <p:nvSpPr>
          <p:cNvPr id="3" name="Content Placeholder 2">
            <a:extLst>
              <a:ext uri="{FF2B5EF4-FFF2-40B4-BE49-F238E27FC236}">
                <a16:creationId xmlns:a16="http://schemas.microsoft.com/office/drawing/2014/main" id="{1417161C-0388-084F-93B3-3C507B25794D}"/>
              </a:ext>
            </a:extLst>
          </p:cNvPr>
          <p:cNvSpPr>
            <a:spLocks noGrp="1"/>
          </p:cNvSpPr>
          <p:nvPr>
            <p:ph idx="1"/>
          </p:nvPr>
        </p:nvSpPr>
        <p:spPr>
          <a:xfrm>
            <a:off x="287675" y="1117600"/>
            <a:ext cx="5712433" cy="5120639"/>
          </a:xfrm>
        </p:spPr>
        <p:txBody>
          <a:bodyPr>
            <a:normAutofit fontScale="85000" lnSpcReduction="20000"/>
          </a:bodyPr>
          <a:lstStyle/>
          <a:p>
            <a:pPr marL="9525" indent="-9525"/>
            <a:r>
              <a:rPr lang="en-US" dirty="0"/>
              <a:t>Key elements of a machine remain at the initial demonstration stage</a:t>
            </a:r>
          </a:p>
          <a:p>
            <a:pPr marL="457200" indent="-457200">
              <a:buFont typeface="Arial" panose="020B0604020202020204" pitchFamily="34" charset="0"/>
              <a:buChar char="•"/>
            </a:pPr>
            <a:r>
              <a:rPr lang="en-US" dirty="0"/>
              <a:t>An integrated design effort is required in order to fully evaluate the potential of these </a:t>
            </a:r>
            <a:br>
              <a:rPr lang="en-US" dirty="0"/>
            </a:br>
            <a:r>
              <a:rPr lang="en-US" dirty="0"/>
              <a:t>technologies</a:t>
            </a:r>
          </a:p>
          <a:p>
            <a:pPr marL="914400" lvl="1" indent="-457200"/>
            <a:r>
              <a:rPr lang="en-US" dirty="0"/>
              <a:t>Integrated design to evaluate beam transport and emittance preservation</a:t>
            </a:r>
          </a:p>
          <a:p>
            <a:pPr marL="1371600" lvl="2" indent="-457200"/>
            <a:r>
              <a:rPr lang="en-US" dirty="0"/>
              <a:t>Full study of staging</a:t>
            </a:r>
          </a:p>
          <a:p>
            <a:pPr marL="914400" lvl="1" indent="-457200"/>
            <a:r>
              <a:rPr lang="en-US" dirty="0"/>
              <a:t>A beam delivery scheme capable of delivering both e</a:t>
            </a:r>
            <a:r>
              <a:rPr lang="en-US" baseline="30000" dirty="0"/>
              <a:t>-</a:t>
            </a:r>
            <a:r>
              <a:rPr lang="en-US" dirty="0"/>
              <a:t> and e</a:t>
            </a:r>
            <a:r>
              <a:rPr lang="en-US" baseline="30000" dirty="0"/>
              <a:t>+</a:t>
            </a:r>
            <a:r>
              <a:rPr lang="en-US" dirty="0"/>
              <a:t> is necessary</a:t>
            </a:r>
          </a:p>
          <a:p>
            <a:pPr marL="914400" lvl="1" indent="-457200"/>
            <a:r>
              <a:rPr lang="en-US" dirty="0"/>
              <a:t>IP parameters appear challenging</a:t>
            </a:r>
          </a:p>
          <a:p>
            <a:pPr marL="1371600" lvl="2" indent="-457200"/>
            <a:r>
              <a:rPr lang="en-US" dirty="0"/>
              <a:t>Tolerances</a:t>
            </a:r>
          </a:p>
          <a:p>
            <a:pPr marL="1371600" lvl="2" indent="-457200"/>
            <a:r>
              <a:rPr lang="en-US" dirty="0"/>
              <a:t>Stability</a:t>
            </a:r>
          </a:p>
          <a:p>
            <a:pPr marL="914400" lvl="1" indent="-457200"/>
            <a:r>
              <a:rPr lang="en-US" dirty="0"/>
              <a:t>Power requirements for a single-pass collider remain quite challenging</a:t>
            </a:r>
          </a:p>
          <a:p>
            <a:pPr marL="457200" indent="-457200">
              <a:buFont typeface="Arial" panose="020B0604020202020204" pitchFamily="34" charset="0"/>
              <a:buChar char="•"/>
            </a:pPr>
            <a:r>
              <a:rPr lang="en-US" dirty="0"/>
              <a:t>Investment required to carry out the required evaluations</a:t>
            </a:r>
          </a:p>
          <a:p>
            <a:pPr marL="457200" indent="-457200">
              <a:buFont typeface="Arial" panose="020B0604020202020204" pitchFamily="34" charset="0"/>
              <a:buChar char="•"/>
            </a:pPr>
            <a:r>
              <a:rPr lang="en-US" dirty="0"/>
              <a:t>Alternative:  use high energy e</a:t>
            </a:r>
            <a:r>
              <a:rPr lang="en-US" baseline="30000" dirty="0"/>
              <a:t>-</a:t>
            </a:r>
            <a:r>
              <a:rPr lang="en-US" dirty="0"/>
              <a:t> beams to deliver a </a:t>
            </a:r>
            <a:r>
              <a:rPr lang="en-US" dirty="0">
                <a:latin typeface="Symbol" pitchFamily="2" charset="2"/>
              </a:rPr>
              <a:t>gg</a:t>
            </a:r>
            <a:r>
              <a:rPr lang="en-US" dirty="0"/>
              <a:t> option</a:t>
            </a:r>
            <a:endParaRPr lang="en-US" baseline="30000" dirty="0"/>
          </a:p>
        </p:txBody>
      </p:sp>
      <p:sp>
        <p:nvSpPr>
          <p:cNvPr id="4" name="Slide Number Placeholder 3">
            <a:extLst>
              <a:ext uri="{FF2B5EF4-FFF2-40B4-BE49-F238E27FC236}">
                <a16:creationId xmlns:a16="http://schemas.microsoft.com/office/drawing/2014/main" id="{DADFA1B0-D0D3-164E-AA62-B0DA451AA52F}"/>
              </a:ext>
            </a:extLst>
          </p:cNvPr>
          <p:cNvSpPr>
            <a:spLocks noGrp="1"/>
          </p:cNvSpPr>
          <p:nvPr>
            <p:ph type="sldNum" sz="quarter" idx="4"/>
          </p:nvPr>
        </p:nvSpPr>
        <p:spPr>
          <a:xfrm>
            <a:off x="11188014" y="6316595"/>
            <a:ext cx="432486" cy="365125"/>
          </a:xfrm>
          <a:prstGeom prst="rect">
            <a:avLst/>
          </a:prstGeom>
        </p:spPr>
        <p:txBody>
          <a:bodyPr lIns="0" tIns="0" rIns="45720" bIns="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lang="en-US" smtClean="0"/>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pic>
        <p:nvPicPr>
          <p:cNvPr id="5" name="Picture 4">
            <a:extLst>
              <a:ext uri="{FF2B5EF4-FFF2-40B4-BE49-F238E27FC236}">
                <a16:creationId xmlns:a16="http://schemas.microsoft.com/office/drawing/2014/main" id="{129E5CC0-3B33-9B48-8DD0-BB1CA2B9D642}"/>
              </a:ext>
            </a:extLst>
          </p:cNvPr>
          <p:cNvPicPr>
            <a:picLocks noChangeAspect="1"/>
          </p:cNvPicPr>
          <p:nvPr/>
        </p:nvPicPr>
        <p:blipFill>
          <a:blip r:embed="rId2"/>
          <a:stretch>
            <a:fillRect/>
          </a:stretch>
        </p:blipFill>
        <p:spPr>
          <a:xfrm>
            <a:off x="5883667" y="2085654"/>
            <a:ext cx="6308333" cy="3530590"/>
          </a:xfrm>
          <a:prstGeom prst="rect">
            <a:avLst/>
          </a:prstGeom>
        </p:spPr>
      </p:pic>
    </p:spTree>
    <p:extLst>
      <p:ext uri="{BB962C8B-B14F-4D97-AF65-F5344CB8AC3E}">
        <p14:creationId xmlns:p14="http://schemas.microsoft.com/office/powerpoint/2010/main" val="21042137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05538-DADF-9F44-BBAD-0674C90E0B13}"/>
              </a:ext>
            </a:extLst>
          </p:cNvPr>
          <p:cNvSpPr>
            <a:spLocks noGrp="1"/>
          </p:cNvSpPr>
          <p:nvPr>
            <p:ph type="title"/>
          </p:nvPr>
        </p:nvSpPr>
        <p:spPr/>
        <p:txBody>
          <a:bodyPr/>
          <a:lstStyle/>
          <a:p>
            <a:r>
              <a:rPr lang="en-US" dirty="0"/>
              <a:t>Physics Reach of a 10 </a:t>
            </a:r>
            <a:r>
              <a:rPr lang="en-US" dirty="0" err="1"/>
              <a:t>TeV</a:t>
            </a:r>
            <a:r>
              <a:rPr lang="en-US" dirty="0"/>
              <a:t> Muon Collider</a:t>
            </a:r>
          </a:p>
        </p:txBody>
      </p:sp>
      <p:sp>
        <p:nvSpPr>
          <p:cNvPr id="4" name="Footer Placeholder 3">
            <a:extLst>
              <a:ext uri="{FF2B5EF4-FFF2-40B4-BE49-F238E27FC236}">
                <a16:creationId xmlns:a16="http://schemas.microsoft.com/office/drawing/2014/main" id="{C3E32255-A3DC-A74B-B1A3-0509BEB5C024}"/>
              </a:ext>
            </a:extLst>
          </p:cNvPr>
          <p:cNvSpPr>
            <a:spLocks noGrp="1"/>
          </p:cNvSpPr>
          <p:nvPr>
            <p:ph type="ftr" sz="quarter" idx="11"/>
          </p:nvPr>
        </p:nvSpPr>
        <p:spPr>
          <a:xfrm>
            <a:off x="0" y="6396619"/>
            <a:ext cx="287955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tint val="75000"/>
                  </a:prstClr>
                </a:solidFill>
                <a:effectLst/>
                <a:uLnTx/>
                <a:uFillTx/>
                <a:latin typeface="Calibri" panose="020F0502020204030204"/>
                <a:ea typeface="+mn-ea"/>
                <a:cs typeface="+mn-cs"/>
              </a:rPr>
              <a:t>APS April Meeting 2022</a:t>
            </a:r>
          </a:p>
        </p:txBody>
      </p:sp>
      <p:sp>
        <p:nvSpPr>
          <p:cNvPr id="5" name="Slide Number Placeholder 4">
            <a:extLst>
              <a:ext uri="{FF2B5EF4-FFF2-40B4-BE49-F238E27FC236}">
                <a16:creationId xmlns:a16="http://schemas.microsoft.com/office/drawing/2014/main" id="{D86A4C20-9C55-9449-9944-8D5BCFAFF5C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C390B5B-5839-424A-8863-D4784EBDD279}" type="slidenum">
              <a:rPr kumimoji="0" lang="en-US" sz="1200" b="0" i="0" u="none" strike="noStrike" kern="1200" cap="none" spc="0" normalizeH="0" baseline="0" noProof="0" smtClean="0">
                <a:ln>
                  <a:noFill/>
                </a:ln>
                <a:solidFill>
                  <a:prstClr val="white">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pic>
        <p:nvPicPr>
          <p:cNvPr id="6" name="Screen Shot 2022-04-07 at 1.41.22 PM.png" descr="Screen Shot 2022-04-07 at 1.41.22 PM.png">
            <a:extLst>
              <a:ext uri="{FF2B5EF4-FFF2-40B4-BE49-F238E27FC236}">
                <a16:creationId xmlns:a16="http://schemas.microsoft.com/office/drawing/2014/main" id="{8A8397E4-46B0-3740-81FD-395DEE1F18CC}"/>
              </a:ext>
            </a:extLst>
          </p:cNvPr>
          <p:cNvPicPr>
            <a:picLocks noChangeAspect="1"/>
          </p:cNvPicPr>
          <p:nvPr/>
        </p:nvPicPr>
        <p:blipFill>
          <a:blip r:embed="rId3"/>
          <a:stretch>
            <a:fillRect/>
          </a:stretch>
        </p:blipFill>
        <p:spPr>
          <a:xfrm>
            <a:off x="216602" y="946030"/>
            <a:ext cx="2749551" cy="2622551"/>
          </a:xfrm>
          <a:prstGeom prst="rect">
            <a:avLst/>
          </a:prstGeom>
          <a:ln w="12700">
            <a:miter lim="400000"/>
          </a:ln>
        </p:spPr>
      </p:pic>
      <p:pic>
        <p:nvPicPr>
          <p:cNvPr id="7" name="Screen Shot 2022-04-07 at 1.44.34 PM.png" descr="Screen Shot 2022-04-07 at 1.44.34 PM.png">
            <a:extLst>
              <a:ext uri="{FF2B5EF4-FFF2-40B4-BE49-F238E27FC236}">
                <a16:creationId xmlns:a16="http://schemas.microsoft.com/office/drawing/2014/main" id="{1A55209A-4FB3-F242-A7C5-85C71F2073A4}"/>
              </a:ext>
            </a:extLst>
          </p:cNvPr>
          <p:cNvPicPr>
            <a:picLocks noChangeAspect="1"/>
          </p:cNvPicPr>
          <p:nvPr/>
        </p:nvPicPr>
        <p:blipFill rotWithShape="1">
          <a:blip r:embed="rId4"/>
          <a:srcRect t="3157"/>
          <a:stretch/>
        </p:blipFill>
        <p:spPr>
          <a:xfrm>
            <a:off x="8184271" y="938463"/>
            <a:ext cx="3377431" cy="2117240"/>
          </a:xfrm>
          <a:prstGeom prst="rect">
            <a:avLst/>
          </a:prstGeom>
          <a:ln w="12700">
            <a:miter lim="400000"/>
          </a:ln>
        </p:spPr>
      </p:pic>
      <p:pic>
        <p:nvPicPr>
          <p:cNvPr id="8" name="Screen Shot 2022-04-07 at 1.45.27 PM.png" descr="Screen Shot 2022-04-07 at 1.45.27 PM.png">
            <a:extLst>
              <a:ext uri="{FF2B5EF4-FFF2-40B4-BE49-F238E27FC236}">
                <a16:creationId xmlns:a16="http://schemas.microsoft.com/office/drawing/2014/main" id="{F53C2352-C911-B541-AD20-C30764F8B6DA}"/>
              </a:ext>
            </a:extLst>
          </p:cNvPr>
          <p:cNvPicPr>
            <a:picLocks noChangeAspect="1"/>
          </p:cNvPicPr>
          <p:nvPr/>
        </p:nvPicPr>
        <p:blipFill rotWithShape="1">
          <a:blip r:embed="rId5"/>
          <a:srcRect t="4254"/>
          <a:stretch/>
        </p:blipFill>
        <p:spPr>
          <a:xfrm>
            <a:off x="4126729" y="890337"/>
            <a:ext cx="3048198" cy="1967160"/>
          </a:xfrm>
          <a:prstGeom prst="rect">
            <a:avLst/>
          </a:prstGeom>
          <a:ln w="12700">
            <a:miter lim="400000"/>
          </a:ln>
        </p:spPr>
      </p:pic>
      <p:pic>
        <p:nvPicPr>
          <p:cNvPr id="9" name="Screen Shot 2022-04-07 at 1.42.47 PM.png" descr="Screen Shot 2022-04-07 at 1.42.47 PM.png">
            <a:extLst>
              <a:ext uri="{FF2B5EF4-FFF2-40B4-BE49-F238E27FC236}">
                <a16:creationId xmlns:a16="http://schemas.microsoft.com/office/drawing/2014/main" id="{86826058-8980-0940-93D8-735CB8F5A97D}"/>
              </a:ext>
            </a:extLst>
          </p:cNvPr>
          <p:cNvPicPr>
            <a:picLocks noChangeAspect="1"/>
          </p:cNvPicPr>
          <p:nvPr/>
        </p:nvPicPr>
        <p:blipFill rotWithShape="1">
          <a:blip r:embed="rId6"/>
          <a:srcRect t="3226"/>
          <a:stretch/>
        </p:blipFill>
        <p:spPr>
          <a:xfrm>
            <a:off x="7172412" y="3513218"/>
            <a:ext cx="2889251" cy="2488782"/>
          </a:xfrm>
          <a:prstGeom prst="rect">
            <a:avLst/>
          </a:prstGeom>
          <a:ln w="12700">
            <a:miter lim="400000"/>
          </a:ln>
        </p:spPr>
      </p:pic>
      <p:pic>
        <p:nvPicPr>
          <p:cNvPr id="10" name="Screen Shot 2022-04-07 at 1.46.26 PM.png" descr="Screen Shot 2022-04-07 at 1.46.26 PM.png">
            <a:extLst>
              <a:ext uri="{FF2B5EF4-FFF2-40B4-BE49-F238E27FC236}">
                <a16:creationId xmlns:a16="http://schemas.microsoft.com/office/drawing/2014/main" id="{0823EEFD-4D86-9442-AFA7-9EDB35F2C6DB}"/>
              </a:ext>
            </a:extLst>
          </p:cNvPr>
          <p:cNvPicPr>
            <a:picLocks noChangeAspect="1"/>
          </p:cNvPicPr>
          <p:nvPr/>
        </p:nvPicPr>
        <p:blipFill>
          <a:blip r:embed="rId7"/>
          <a:stretch>
            <a:fillRect/>
          </a:stretch>
        </p:blipFill>
        <p:spPr>
          <a:xfrm>
            <a:off x="3030880" y="3512336"/>
            <a:ext cx="3327460" cy="2416230"/>
          </a:xfrm>
          <a:prstGeom prst="rect">
            <a:avLst/>
          </a:prstGeom>
          <a:ln w="12700">
            <a:miter lim="400000"/>
          </a:ln>
        </p:spPr>
      </p:pic>
      <p:sp>
        <p:nvSpPr>
          <p:cNvPr id="11" name="Order of magnitude…">
            <a:extLst>
              <a:ext uri="{FF2B5EF4-FFF2-40B4-BE49-F238E27FC236}">
                <a16:creationId xmlns:a16="http://schemas.microsoft.com/office/drawing/2014/main" id="{447FECA8-49FA-FA43-8493-3A8D08581AC5}"/>
              </a:ext>
            </a:extLst>
          </p:cNvPr>
          <p:cNvSpPr txBox="1"/>
          <p:nvPr/>
        </p:nvSpPr>
        <p:spPr>
          <a:xfrm>
            <a:off x="449807" y="3692284"/>
            <a:ext cx="2173351" cy="18979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4500"/>
            </a:pP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Order of magnitude </a:t>
            </a:r>
          </a:p>
          <a:p>
            <a:pPr marL="0" marR="0" lvl="0" indent="0" algn="ctr" defTabSz="457200" rtl="0" eaLnBrk="1" fontAlgn="auto" latinLnBrk="0" hangingPunct="1">
              <a:lnSpc>
                <a:spcPct val="100000"/>
              </a:lnSpc>
              <a:spcBef>
                <a:spcPts val="0"/>
              </a:spcBef>
              <a:spcAft>
                <a:spcPts val="0"/>
              </a:spcAft>
              <a:buClrTx/>
              <a:buSzTx/>
              <a:buFontTx/>
              <a:buNone/>
              <a:tabLst/>
              <a:defRPr sz="4500"/>
            </a:pP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in Higgs precision</a:t>
            </a:r>
          </a:p>
          <a:p>
            <a:pPr marL="0" marR="0" lvl="0" indent="0" algn="ctr" defTabSz="457200" rtl="0" eaLnBrk="1" fontAlgn="auto" latinLnBrk="0" hangingPunct="1">
              <a:lnSpc>
                <a:spcPct val="100000"/>
              </a:lnSpc>
              <a:spcBef>
                <a:spcPts val="0"/>
              </a:spcBef>
              <a:spcAft>
                <a:spcPts val="0"/>
              </a:spcAft>
              <a:buClrTx/>
              <a:buSzTx/>
              <a:buFontTx/>
              <a:buNone/>
              <a:tabLst/>
              <a:defRPr sz="4500" i="1"/>
            </a:pPr>
            <a:r>
              <a:rPr kumimoji="0" sz="2000" b="0" i="1" u="none" strike="noStrike" kern="1200" cap="none" spc="0" normalizeH="0" baseline="0" noProof="0" dirty="0">
                <a:ln>
                  <a:noFill/>
                </a:ln>
                <a:solidFill>
                  <a:prstClr val="white"/>
                </a:solidFill>
                <a:effectLst/>
                <a:uLnTx/>
                <a:uFillTx/>
                <a:latin typeface="Calibri" panose="020F0502020204030204"/>
                <a:ea typeface="+mn-ea"/>
                <a:cs typeface="+mn-cs"/>
              </a:rPr>
              <a:t>and</a:t>
            </a:r>
          </a:p>
          <a:p>
            <a:pPr marL="0" marR="0" lvl="0" indent="0" algn="ctr" defTabSz="457200" rtl="0" eaLnBrk="1" fontAlgn="auto" latinLnBrk="0" hangingPunct="1">
              <a:lnSpc>
                <a:spcPct val="100000"/>
              </a:lnSpc>
              <a:spcBef>
                <a:spcPts val="0"/>
              </a:spcBef>
              <a:spcAft>
                <a:spcPts val="0"/>
              </a:spcAft>
              <a:buClrTx/>
              <a:buSzTx/>
              <a:buFontTx/>
              <a:buNone/>
              <a:tabLst/>
              <a:defRPr sz="4500" i="1"/>
            </a:pPr>
            <a:r>
              <a:rPr kumimoji="0" sz="2000" b="0" i="1" u="none" strike="noStrike" kern="1200" cap="none" spc="0" normalizeH="0" baseline="0" noProof="0" dirty="0">
                <a:ln>
                  <a:noFill/>
                </a:ln>
                <a:solidFill>
                  <a:prstClr val="white"/>
                </a:solidFill>
                <a:effectLst/>
                <a:uLnTx/>
                <a:uFillTx/>
                <a:latin typeface="Calibri" panose="020F0502020204030204"/>
                <a:ea typeface="+mn-ea"/>
                <a:cs typeface="+mn-cs"/>
              </a:rPr>
              <a:t>can directly probe </a:t>
            </a:r>
          </a:p>
          <a:p>
            <a:pPr marL="0" marR="0" lvl="0" indent="0" algn="ctr" defTabSz="457200" rtl="0" eaLnBrk="1" fontAlgn="auto" latinLnBrk="0" hangingPunct="1">
              <a:lnSpc>
                <a:spcPct val="100000"/>
              </a:lnSpc>
              <a:spcBef>
                <a:spcPts val="0"/>
              </a:spcBef>
              <a:spcAft>
                <a:spcPts val="0"/>
              </a:spcAft>
              <a:buClrTx/>
              <a:buSzTx/>
              <a:buFontTx/>
              <a:buNone/>
              <a:tabLst/>
              <a:defRPr sz="4500" i="1"/>
            </a:pPr>
            <a:r>
              <a:rPr kumimoji="0" sz="2000" b="0" i="1" u="none" strike="noStrike" kern="1200" cap="none" spc="0" normalizeH="0" baseline="0" noProof="0" dirty="0">
                <a:ln>
                  <a:noFill/>
                </a:ln>
                <a:solidFill>
                  <a:prstClr val="white"/>
                </a:solidFill>
                <a:effectLst/>
                <a:uLnTx/>
                <a:uFillTx/>
                <a:latin typeface="Calibri" panose="020F0502020204030204"/>
                <a:ea typeface="+mn-ea"/>
                <a:cs typeface="+mn-cs"/>
              </a:rPr>
              <a:t>the scale implied </a:t>
            </a:r>
          </a:p>
          <a:p>
            <a:pPr marL="0" marR="0" lvl="0" indent="0" algn="ctr" defTabSz="457200" rtl="0" eaLnBrk="1" fontAlgn="auto" latinLnBrk="0" hangingPunct="1">
              <a:lnSpc>
                <a:spcPct val="100000"/>
              </a:lnSpc>
              <a:spcBef>
                <a:spcPts val="0"/>
              </a:spcBef>
              <a:spcAft>
                <a:spcPts val="0"/>
              </a:spcAft>
              <a:buClrTx/>
              <a:buSzTx/>
              <a:buFontTx/>
              <a:buNone/>
              <a:tabLst/>
              <a:defRPr sz="4500" i="1"/>
            </a:pPr>
            <a:r>
              <a:rPr kumimoji="0" sz="2000" b="0" i="1" u="none" strike="noStrike" kern="1200" cap="none" spc="0" normalizeH="0" baseline="0" noProof="0" dirty="0">
                <a:ln>
                  <a:noFill/>
                </a:ln>
                <a:solidFill>
                  <a:prstClr val="white"/>
                </a:solidFill>
                <a:effectLst/>
                <a:uLnTx/>
                <a:uFillTx/>
                <a:latin typeface="Calibri" panose="020F0502020204030204"/>
                <a:ea typeface="+mn-ea"/>
                <a:cs typeface="+mn-cs"/>
              </a:rPr>
              <a:t>in same machine!</a:t>
            </a:r>
          </a:p>
        </p:txBody>
      </p:sp>
      <p:cxnSp>
        <p:nvCxnSpPr>
          <p:cNvPr id="13" name="Straight Arrow Connector 12">
            <a:extLst>
              <a:ext uri="{FF2B5EF4-FFF2-40B4-BE49-F238E27FC236}">
                <a16:creationId xmlns:a16="http://schemas.microsoft.com/office/drawing/2014/main" id="{3C323644-D945-0B4C-8A7E-46B1D5612AAF}"/>
              </a:ext>
            </a:extLst>
          </p:cNvPr>
          <p:cNvCxnSpPr/>
          <p:nvPr/>
        </p:nvCxnSpPr>
        <p:spPr>
          <a:xfrm>
            <a:off x="782053" y="1275348"/>
            <a:ext cx="830179" cy="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24417DE-005E-9140-9745-2DC40846B527}"/>
              </a:ext>
            </a:extLst>
          </p:cNvPr>
          <p:cNvSpPr txBox="1"/>
          <p:nvPr/>
        </p:nvSpPr>
        <p:spPr>
          <a:xfrm>
            <a:off x="132347" y="1143000"/>
            <a:ext cx="750526" cy="24622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00000"/>
                </a:solidFill>
                <a:effectLst/>
                <a:uLnTx/>
                <a:uFillTx/>
                <a:latin typeface="Calibri" panose="020F0502020204030204"/>
                <a:ea typeface="+mn-ea"/>
                <a:cs typeface="+mn-cs"/>
              </a:rPr>
              <a:t>10 </a:t>
            </a:r>
            <a:r>
              <a:rPr kumimoji="0" lang="en-US" sz="1000" b="0" i="0" u="none" strike="noStrike" kern="1200" cap="none" spc="0" normalizeH="0" baseline="0" noProof="0" dirty="0" err="1">
                <a:ln>
                  <a:noFill/>
                </a:ln>
                <a:solidFill>
                  <a:srgbClr val="C00000"/>
                </a:solidFill>
                <a:effectLst/>
                <a:uLnTx/>
                <a:uFillTx/>
                <a:latin typeface="Calibri" panose="020F0502020204030204"/>
                <a:ea typeface="+mn-ea"/>
                <a:cs typeface="+mn-cs"/>
              </a:rPr>
              <a:t>TeV</a:t>
            </a:r>
            <a:r>
              <a:rPr kumimoji="0" lang="en-US" sz="1000" b="0" i="0" u="none" strike="noStrike" kern="1200" cap="none" spc="0" normalizeH="0" baseline="0" noProof="0" dirty="0">
                <a:ln>
                  <a:noFill/>
                </a:ln>
                <a:solidFill>
                  <a:srgbClr val="C00000"/>
                </a:solidFill>
                <a:effectLst/>
                <a:uLnTx/>
                <a:uFillTx/>
                <a:latin typeface="Calibri" panose="020F0502020204030204"/>
                <a:ea typeface="+mn-ea"/>
                <a:cs typeface="+mn-cs"/>
              </a:rPr>
              <a:t> MC</a:t>
            </a:r>
          </a:p>
        </p:txBody>
      </p:sp>
      <p:sp>
        <p:nvSpPr>
          <p:cNvPr id="15" name="Direct production at…">
            <a:extLst>
              <a:ext uri="{FF2B5EF4-FFF2-40B4-BE49-F238E27FC236}">
                <a16:creationId xmlns:a16="http://schemas.microsoft.com/office/drawing/2014/main" id="{F57C7672-AD65-2740-B70B-620B0B235E4E}"/>
              </a:ext>
            </a:extLst>
          </p:cNvPr>
          <p:cNvSpPr txBox="1"/>
          <p:nvPr/>
        </p:nvSpPr>
        <p:spPr>
          <a:xfrm>
            <a:off x="3609480" y="2830888"/>
            <a:ext cx="4150895" cy="6668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4500"/>
            </a:pP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Direct production at</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higher scales </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a:t>
            </a: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 </a:t>
            </a:r>
            <a:b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strongly</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motivated targets up to 10 </a:t>
            </a:r>
            <a:r>
              <a:rPr kumimoji="0" sz="2000" b="0" i="0" u="none" strike="noStrike" kern="1200" cap="none" spc="0" normalizeH="0" baseline="0" noProof="0" dirty="0" err="1">
                <a:ln>
                  <a:noFill/>
                </a:ln>
                <a:solidFill>
                  <a:prstClr val="white"/>
                </a:solidFill>
                <a:effectLst/>
                <a:uLnTx/>
                <a:uFillTx/>
                <a:latin typeface="Calibri" panose="020F0502020204030204"/>
                <a:ea typeface="+mn-ea"/>
                <a:cs typeface="+mn-cs"/>
              </a:rPr>
              <a:t>TeV</a:t>
            </a:r>
            <a:endParaRPr kumimoji="0" sz="2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 name="Qualitatively improved…">
            <a:extLst>
              <a:ext uri="{FF2B5EF4-FFF2-40B4-BE49-F238E27FC236}">
                <a16:creationId xmlns:a16="http://schemas.microsoft.com/office/drawing/2014/main" id="{7979A834-0D87-BC43-AD1D-B14B3A4B81A8}"/>
              </a:ext>
            </a:extLst>
          </p:cNvPr>
          <p:cNvSpPr txBox="1"/>
          <p:nvPr/>
        </p:nvSpPr>
        <p:spPr>
          <a:xfrm>
            <a:off x="8100814" y="3070592"/>
            <a:ext cx="3584315" cy="6668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sz="4500"/>
            </a:pP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Qualitatively improved reach into </a:t>
            </a:r>
            <a:b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Higgs Portal</a:t>
            </a:r>
          </a:p>
        </p:txBody>
      </p:sp>
      <p:sp>
        <p:nvSpPr>
          <p:cNvPr id="17" name="Covers simplest WIMP candidates…">
            <a:extLst>
              <a:ext uri="{FF2B5EF4-FFF2-40B4-BE49-F238E27FC236}">
                <a16:creationId xmlns:a16="http://schemas.microsoft.com/office/drawing/2014/main" id="{32A563EF-9216-0540-A4CC-3E85C05BC185}"/>
              </a:ext>
            </a:extLst>
          </p:cNvPr>
          <p:cNvSpPr txBox="1"/>
          <p:nvPr/>
        </p:nvSpPr>
        <p:spPr>
          <a:xfrm>
            <a:off x="2970798" y="5899588"/>
            <a:ext cx="3802981" cy="9746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sz="4500"/>
            </a:pP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Covers </a:t>
            </a:r>
            <a:r>
              <a:rPr kumimoji="0" sz="2000" b="0" i="1" u="none" strike="noStrike" kern="1200" cap="none" spc="0" normalizeH="0" baseline="0" noProof="0" dirty="0">
                <a:ln>
                  <a:noFill/>
                </a:ln>
                <a:solidFill>
                  <a:prstClr val="white"/>
                </a:solidFill>
                <a:effectLst/>
                <a:uLnTx/>
                <a:uFillTx/>
                <a:latin typeface="Calibri" panose="020F0502020204030204"/>
                <a:ea typeface="+mn-ea"/>
                <a:cs typeface="+mn-cs"/>
              </a:rPr>
              <a:t>simplest</a:t>
            </a: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 WIMP candidates</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kumimoji="0" sz="20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sz="4500"/>
            </a:pP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hard or impossible with next  </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generation </a:t>
            </a: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DM direct detection</a:t>
            </a:r>
          </a:p>
        </p:txBody>
      </p:sp>
      <p:sp>
        <p:nvSpPr>
          <p:cNvPr id="18" name="Turn Higgs potential…">
            <a:extLst>
              <a:ext uri="{FF2B5EF4-FFF2-40B4-BE49-F238E27FC236}">
                <a16:creationId xmlns:a16="http://schemas.microsoft.com/office/drawing/2014/main" id="{C253A785-6196-EB4A-B1AD-3BF5BF2D2F91}"/>
              </a:ext>
            </a:extLst>
          </p:cNvPr>
          <p:cNvSpPr txBox="1"/>
          <p:nvPr/>
        </p:nvSpPr>
        <p:spPr>
          <a:xfrm>
            <a:off x="7152489" y="5919470"/>
            <a:ext cx="4440639" cy="9746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sz="4500"/>
            </a:pP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Turn Higgs potential</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into precision science</a:t>
            </a:r>
          </a:p>
          <a:p>
            <a:pPr marL="0" marR="0" lvl="0" indent="0" algn="l" defTabSz="457200" rtl="0" eaLnBrk="1" fontAlgn="auto" latinLnBrk="0" hangingPunct="1">
              <a:lnSpc>
                <a:spcPct val="100000"/>
              </a:lnSpc>
              <a:spcBef>
                <a:spcPts val="0"/>
              </a:spcBef>
              <a:spcAft>
                <a:spcPts val="0"/>
              </a:spcAft>
              <a:buClrTx/>
              <a:buSzTx/>
              <a:buFontTx/>
              <a:buNone/>
              <a:tabLst/>
              <a:defRPr sz="4500"/>
            </a:pP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e.g., n</a:t>
            </a: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eeded for EW </a:t>
            </a:r>
            <a:b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sz="2000" b="0" i="0" u="none" strike="noStrike" kern="1200" cap="none" spc="0" normalizeH="0" baseline="0" noProof="0" dirty="0">
                <a:ln>
                  <a:noFill/>
                </a:ln>
                <a:solidFill>
                  <a:prstClr val="white"/>
                </a:solidFill>
                <a:effectLst/>
                <a:uLnTx/>
                <a:uFillTx/>
                <a:latin typeface="Calibri" panose="020F0502020204030204"/>
                <a:ea typeface="+mn-ea"/>
                <a:cs typeface="+mn-cs"/>
              </a:rPr>
              <a:t>phase transition)</a:t>
            </a:r>
          </a:p>
        </p:txBody>
      </p:sp>
      <p:sp>
        <p:nvSpPr>
          <p:cNvPr id="19" name="Rounded Rectangle 18">
            <a:extLst>
              <a:ext uri="{FF2B5EF4-FFF2-40B4-BE49-F238E27FC236}">
                <a16:creationId xmlns:a16="http://schemas.microsoft.com/office/drawing/2014/main" id="{7FD38A92-A4FE-874B-90CD-57DB7C2D7942}"/>
              </a:ext>
            </a:extLst>
          </p:cNvPr>
          <p:cNvSpPr/>
          <p:nvPr/>
        </p:nvSpPr>
        <p:spPr>
          <a:xfrm>
            <a:off x="421118" y="5787190"/>
            <a:ext cx="2165684" cy="529389"/>
          </a:xfrm>
          <a:prstGeom prst="roundRect">
            <a:avLst/>
          </a:prstGeom>
          <a:solidFill>
            <a:schemeClr val="bg1">
              <a:lumMod val="75000"/>
              <a:lumOff val="25000"/>
            </a:schemeClr>
          </a:solidFill>
          <a:ln>
            <a:solidFill>
              <a:schemeClr val="tx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Courtesy </a:t>
            </a:r>
            <a:b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Patrick Meade (SBU)</a:t>
            </a:r>
          </a:p>
        </p:txBody>
      </p:sp>
    </p:spTree>
    <p:extLst>
      <p:ext uri="{BB962C8B-B14F-4D97-AF65-F5344CB8AC3E}">
        <p14:creationId xmlns:p14="http://schemas.microsoft.com/office/powerpoint/2010/main" val="18867681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58EC35D-939D-2B41-8E76-3ADFECC71B16}"/>
              </a:ext>
            </a:extLst>
          </p:cNvPr>
          <p:cNvSpPr>
            <a:spLocks noGrp="1"/>
          </p:cNvSpPr>
          <p:nvPr>
            <p:ph type="title"/>
          </p:nvPr>
        </p:nvSpPr>
        <p:spPr/>
        <p:txBody>
          <a:bodyPr/>
          <a:lstStyle/>
          <a:p>
            <a:r>
              <a:rPr lang="en-US" dirty="0"/>
              <a:t>What has changed?  </a:t>
            </a:r>
            <a:r>
              <a:rPr lang="en-US" i="1" dirty="0"/>
              <a:t>Concept Maturity</a:t>
            </a:r>
          </a:p>
        </p:txBody>
      </p:sp>
      <p:sp>
        <p:nvSpPr>
          <p:cNvPr id="4" name="Footer Placeholder 3">
            <a:extLst>
              <a:ext uri="{FF2B5EF4-FFF2-40B4-BE49-F238E27FC236}">
                <a16:creationId xmlns:a16="http://schemas.microsoft.com/office/drawing/2014/main" id="{9A9692CC-C3D1-1A44-A3DE-C7AA2DF90E46}"/>
              </a:ext>
            </a:extLst>
          </p:cNvPr>
          <p:cNvSpPr>
            <a:spLocks noGrp="1"/>
          </p:cNvSpPr>
          <p:nvPr>
            <p:ph type="ftr" sz="quarter" idx="11"/>
          </p:nvPr>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t>APS April Meeting 2022</a:t>
            </a:r>
            <a:endParaRPr kumimoji="0" lang="en-US" sz="1200" b="0" i="0" u="none" strike="noStrike" kern="1200" cap="none" spc="0" normalizeH="0" baseline="0" noProof="0" dirty="0">
              <a:ln>
                <a:noFill/>
              </a:ln>
              <a:solidFill>
                <a:prstClr val="white">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BFED2B76-915C-1746-B211-858E7D9D0021}"/>
              </a:ext>
            </a:extLst>
          </p:cNvPr>
          <p:cNvSpPr>
            <a:spLocks noGrp="1"/>
          </p:cNvSpPr>
          <p:nvPr>
            <p:ph type="sldNum" sz="quarter" idx="12"/>
          </p:nvPr>
        </p:nvSpPr>
        <p:spPr>
          <a:xfrm>
            <a:off x="8610600" y="6356350"/>
            <a:ext cx="175869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C390B5B-5839-424A-8863-D4784EBDD279}" type="slidenum">
              <a:rPr lang="en-US" smtClean="0"/>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white">
                  <a:tint val="75000"/>
                </a:prstClr>
              </a:solidFill>
              <a:effectLst/>
              <a:uLnTx/>
              <a:uFillTx/>
              <a:latin typeface="Calibri" panose="020F0502020204030204"/>
              <a:ea typeface="+mn-ea"/>
              <a:cs typeface="+mn-cs"/>
            </a:endParaRPr>
          </a:p>
        </p:txBody>
      </p:sp>
      <p:pic>
        <p:nvPicPr>
          <p:cNvPr id="8" name="Picture 7" descr="vcc.jpg">
            <a:extLst>
              <a:ext uri="{FF2B5EF4-FFF2-40B4-BE49-F238E27FC236}">
                <a16:creationId xmlns:a16="http://schemas.microsoft.com/office/drawing/2014/main" id="{486C5C58-0C54-684E-A2FD-0A514457EE9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182447"/>
            <a:ext cx="6000442" cy="2090930"/>
          </a:xfrm>
          <a:prstGeom prst="rect">
            <a:avLst/>
          </a:prstGeom>
        </p:spPr>
      </p:pic>
      <p:pic>
        <p:nvPicPr>
          <p:cNvPr id="9" name="Content Placeholder 9" descr="CoolingTheory.png">
            <a:extLst>
              <a:ext uri="{FF2B5EF4-FFF2-40B4-BE49-F238E27FC236}">
                <a16:creationId xmlns:a16="http://schemas.microsoft.com/office/drawing/2014/main" id="{3FC2661A-87A6-9B40-BD67-33DA0DE82EF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5664" t="9862" r="9150" b="1697"/>
          <a:stretch/>
        </p:blipFill>
        <p:spPr>
          <a:xfrm>
            <a:off x="6038097" y="2170565"/>
            <a:ext cx="2587195" cy="2090930"/>
          </a:xfrm>
          <a:prstGeom prst="rect">
            <a:avLst/>
          </a:prstGeom>
        </p:spPr>
      </p:pic>
      <p:sp>
        <p:nvSpPr>
          <p:cNvPr id="2" name="TextBox 1">
            <a:extLst>
              <a:ext uri="{FF2B5EF4-FFF2-40B4-BE49-F238E27FC236}">
                <a16:creationId xmlns:a16="http://schemas.microsoft.com/office/drawing/2014/main" id="{ED536A6B-BC51-2142-A004-9DB532AA3479}"/>
              </a:ext>
            </a:extLst>
          </p:cNvPr>
          <p:cNvSpPr txBox="1"/>
          <p:nvPr/>
        </p:nvSpPr>
        <p:spPr>
          <a:xfrm>
            <a:off x="3503222" y="938157"/>
            <a:ext cx="4849726"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panose="020F0502020204030204"/>
                <a:ea typeface="+mn-ea"/>
                <a:cs typeface="+mn-cs"/>
              </a:rPr>
              <a:t>One Example:  Ionization Cooling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Cooling designs with good performance and significant</a:t>
            </a:r>
            <a:b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room for improvement based on recent R&amp;D</a:t>
            </a:r>
            <a:b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900" b="0" i="0" u="none" strike="noStrike" kern="1200" cap="none" spc="0" normalizeH="0" baseline="0" noProof="0" dirty="0">
                <a:ln>
                  <a:noFill/>
                </a:ln>
                <a:solidFill>
                  <a:prstClr val="white"/>
                </a:solidFill>
                <a:effectLst/>
                <a:uLnTx/>
                <a:uFillTx/>
                <a:latin typeface="Calibri" panose="020F0502020204030204"/>
                <a:ea typeface="+mn-ea"/>
                <a:cs typeface="+mn-cs"/>
              </a:rPr>
              <a:t> </a:t>
            </a:r>
            <a:br>
              <a:rPr kumimoji="0" lang="en-US" sz="9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Rectilinear Cooling Channel – PRSTAB 18, 031003 (2015)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94147640-67E4-4A4E-A642-9010DCCCA4C1}"/>
              </a:ext>
            </a:extLst>
          </p:cNvPr>
          <p:cNvPicPr>
            <a:picLocks noChangeAspect="1"/>
          </p:cNvPicPr>
          <p:nvPr/>
        </p:nvPicPr>
        <p:blipFill>
          <a:blip r:embed="rId4"/>
          <a:stretch>
            <a:fillRect/>
          </a:stretch>
        </p:blipFill>
        <p:spPr>
          <a:xfrm>
            <a:off x="0" y="4290208"/>
            <a:ext cx="6502400" cy="2552700"/>
          </a:xfrm>
          <a:prstGeom prst="rect">
            <a:avLst/>
          </a:prstGeom>
        </p:spPr>
      </p:pic>
      <p:pic>
        <p:nvPicPr>
          <p:cNvPr id="11" name="Picture 10">
            <a:extLst>
              <a:ext uri="{FF2B5EF4-FFF2-40B4-BE49-F238E27FC236}">
                <a16:creationId xmlns:a16="http://schemas.microsoft.com/office/drawing/2014/main" id="{1DD857A6-2D9E-DA4E-BD01-44079DFC14F0}"/>
              </a:ext>
            </a:extLst>
          </p:cNvPr>
          <p:cNvPicPr>
            <a:picLocks noChangeAspect="1"/>
          </p:cNvPicPr>
          <p:nvPr/>
        </p:nvPicPr>
        <p:blipFill>
          <a:blip r:embed="rId5"/>
          <a:stretch>
            <a:fillRect/>
          </a:stretch>
        </p:blipFill>
        <p:spPr>
          <a:xfrm>
            <a:off x="0" y="951179"/>
            <a:ext cx="3534888" cy="1208355"/>
          </a:xfrm>
          <a:prstGeom prst="rect">
            <a:avLst/>
          </a:prstGeom>
        </p:spPr>
      </p:pic>
      <p:grpSp>
        <p:nvGrpSpPr>
          <p:cNvPr id="12" name="Group 11">
            <a:extLst>
              <a:ext uri="{FF2B5EF4-FFF2-40B4-BE49-F238E27FC236}">
                <a16:creationId xmlns:a16="http://schemas.microsoft.com/office/drawing/2014/main" id="{D8F7A7B2-1CD5-C340-A2C4-3C9AE1BF5257}"/>
              </a:ext>
            </a:extLst>
          </p:cNvPr>
          <p:cNvGrpSpPr/>
          <p:nvPr/>
        </p:nvGrpSpPr>
        <p:grpSpPr>
          <a:xfrm>
            <a:off x="8645237" y="3473156"/>
            <a:ext cx="3546764" cy="2636695"/>
            <a:chOff x="0" y="2986271"/>
            <a:chExt cx="3177249" cy="2118166"/>
          </a:xfrm>
        </p:grpSpPr>
        <p:pic>
          <p:nvPicPr>
            <p:cNvPr id="13" name="Picture 12" descr="IMG_8674-1.jpg">
              <a:extLst>
                <a:ext uri="{FF2B5EF4-FFF2-40B4-BE49-F238E27FC236}">
                  <a16:creationId xmlns:a16="http://schemas.microsoft.com/office/drawing/2014/main" id="{A9B6D5E6-7A23-A640-B4F5-45C1271680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2986271"/>
              <a:ext cx="3177249" cy="2118166"/>
            </a:xfrm>
            <a:prstGeom prst="rect">
              <a:avLst/>
            </a:prstGeom>
          </p:spPr>
        </p:pic>
        <p:sp>
          <p:nvSpPr>
            <p:cNvPr id="14" name="TextBox 13">
              <a:extLst>
                <a:ext uri="{FF2B5EF4-FFF2-40B4-BE49-F238E27FC236}">
                  <a16:creationId xmlns:a16="http://schemas.microsoft.com/office/drawing/2014/main" id="{95441438-53B7-584F-9C92-FEEBBE59FF36}"/>
                </a:ext>
              </a:extLst>
            </p:cNvPr>
            <p:cNvSpPr txBox="1"/>
            <p:nvPr/>
          </p:nvSpPr>
          <p:spPr>
            <a:xfrm>
              <a:off x="92597" y="3032567"/>
              <a:ext cx="2252540" cy="369332"/>
            </a:xfrm>
            <a:prstGeom prst="rect">
              <a:avLst/>
            </a:prstGeom>
            <a:solidFill>
              <a:schemeClr val="bg1">
                <a:lumMod val="75000"/>
                <a:lumOff val="25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MICE Cooling Channel</a:t>
              </a:r>
            </a:p>
          </p:txBody>
        </p:sp>
      </p:grpSp>
      <p:grpSp>
        <p:nvGrpSpPr>
          <p:cNvPr id="15" name="Group 14">
            <a:extLst>
              <a:ext uri="{FF2B5EF4-FFF2-40B4-BE49-F238E27FC236}">
                <a16:creationId xmlns:a16="http://schemas.microsoft.com/office/drawing/2014/main" id="{A1DFC765-CB63-9143-90C9-BC97E5EA42D0}"/>
              </a:ext>
            </a:extLst>
          </p:cNvPr>
          <p:cNvGrpSpPr/>
          <p:nvPr/>
        </p:nvGrpSpPr>
        <p:grpSpPr>
          <a:xfrm>
            <a:off x="8621486" y="961900"/>
            <a:ext cx="3567323" cy="2499928"/>
            <a:chOff x="0" y="840816"/>
            <a:chExt cx="3174058" cy="2134125"/>
          </a:xfrm>
        </p:grpSpPr>
        <p:pic>
          <p:nvPicPr>
            <p:cNvPr id="16" name="Picture 15">
              <a:extLst>
                <a:ext uri="{FF2B5EF4-FFF2-40B4-BE49-F238E27FC236}">
                  <a16:creationId xmlns:a16="http://schemas.microsoft.com/office/drawing/2014/main" id="{AE7B5443-379C-9345-B92F-B404D57C0CAD}"/>
                </a:ext>
              </a:extLst>
            </p:cNvPr>
            <p:cNvPicPr>
              <a:picLocks noChangeAspect="1"/>
            </p:cNvPicPr>
            <p:nvPr/>
          </p:nvPicPr>
          <p:blipFill>
            <a:blip r:embed="rId7"/>
            <a:stretch>
              <a:fillRect/>
            </a:stretch>
          </p:blipFill>
          <p:spPr>
            <a:xfrm>
              <a:off x="0" y="912206"/>
              <a:ext cx="3172778" cy="2038864"/>
            </a:xfrm>
            <a:prstGeom prst="rect">
              <a:avLst/>
            </a:prstGeom>
          </p:spPr>
        </p:pic>
        <p:sp>
          <p:nvSpPr>
            <p:cNvPr id="17" name="TextBox 16">
              <a:extLst>
                <a:ext uri="{FF2B5EF4-FFF2-40B4-BE49-F238E27FC236}">
                  <a16:creationId xmlns:a16="http://schemas.microsoft.com/office/drawing/2014/main" id="{CD63CFE6-F35F-B543-BAC7-EF39C4424703}"/>
                </a:ext>
              </a:extLst>
            </p:cNvPr>
            <p:cNvSpPr txBox="1"/>
            <p:nvPr/>
          </p:nvSpPr>
          <p:spPr>
            <a:xfrm>
              <a:off x="802682" y="840816"/>
              <a:ext cx="2268570"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&gt;50MV/m operation </a:t>
              </a:r>
              <a:br>
                <a:rPr kumimoji="0" lang="en-US" sz="1800" b="0" i="0" u="none" strike="noStrike" kern="1200" cap="none" spc="0" normalizeH="0" baseline="0" noProof="0" dirty="0">
                  <a:ln>
                    <a:noFill/>
                  </a:ln>
                  <a:solidFill>
                    <a:prstClr val="black"/>
                  </a:solidFill>
                  <a:effectLst/>
                  <a:uLnTx/>
                  <a:uFillTx/>
                  <a:latin typeface="Arial"/>
                  <a:ea typeface="+mn-ea"/>
                  <a:cs typeface="+mn-cs"/>
                </a:rPr>
              </a:br>
              <a:r>
                <a:rPr kumimoji="0" lang="en-US" sz="1800" b="0" i="0" u="none" strike="noStrike" kern="1200" cap="none" spc="0" normalizeH="0" baseline="0" noProof="0" dirty="0">
                  <a:ln>
                    <a:noFill/>
                  </a:ln>
                  <a:solidFill>
                    <a:prstClr val="black"/>
                  </a:solidFill>
                  <a:effectLst/>
                  <a:uLnTx/>
                  <a:uFillTx/>
                  <a:latin typeface="Arial"/>
                  <a:ea typeface="+mn-ea"/>
                  <a:cs typeface="+mn-cs"/>
                </a:rPr>
                <a:t>in up to 5 T B-field</a:t>
              </a:r>
            </a:p>
          </p:txBody>
        </p:sp>
        <p:pic>
          <p:nvPicPr>
            <p:cNvPr id="18" name="Picture 17">
              <a:extLst>
                <a:ext uri="{FF2B5EF4-FFF2-40B4-BE49-F238E27FC236}">
                  <a16:creationId xmlns:a16="http://schemas.microsoft.com/office/drawing/2014/main" id="{9EA97BE2-2FF1-3D4B-BA01-E8DC7D1B2469}"/>
                </a:ext>
              </a:extLst>
            </p:cNvPr>
            <p:cNvPicPr>
              <a:picLocks noChangeAspect="1"/>
            </p:cNvPicPr>
            <p:nvPr/>
          </p:nvPicPr>
          <p:blipFill>
            <a:blip r:embed="rId8"/>
            <a:stretch>
              <a:fillRect/>
            </a:stretch>
          </p:blipFill>
          <p:spPr>
            <a:xfrm>
              <a:off x="1587001" y="2075381"/>
              <a:ext cx="1587057" cy="899560"/>
            </a:xfrm>
            <a:prstGeom prst="rect">
              <a:avLst/>
            </a:prstGeom>
            <a:ln>
              <a:noFill/>
            </a:ln>
          </p:spPr>
        </p:pic>
      </p:grpSp>
      <p:sp>
        <p:nvSpPr>
          <p:cNvPr id="20" name="TextBox 19">
            <a:extLst>
              <a:ext uri="{FF2B5EF4-FFF2-40B4-BE49-F238E27FC236}">
                <a16:creationId xmlns:a16="http://schemas.microsoft.com/office/drawing/2014/main" id="{C88C9620-730F-3440-8983-8AC5AE97F5F5}"/>
              </a:ext>
            </a:extLst>
          </p:cNvPr>
          <p:cNvSpPr txBox="1"/>
          <p:nvPr/>
        </p:nvSpPr>
        <p:spPr>
          <a:xfrm>
            <a:off x="6448306" y="4322618"/>
            <a:ext cx="3454857" cy="230832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t>MICE Demo of </a:t>
            </a:r>
            <a:b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t>Ionization Cooling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prstClr val="white"/>
                </a:solidFill>
                <a:effectLst/>
                <a:uLnTx/>
                <a:uFillTx/>
                <a:latin typeface="Calibri" panose="020F0502020204030204"/>
                <a:ea typeface="+mn-ea"/>
                <a:cs typeface="+mn-cs"/>
              </a:rPr>
              <a:t>Nature</a:t>
            </a: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t>578, </a:t>
            </a: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53–59 (2020)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panose="020F0502020204030204"/>
                <a:ea typeface="+mn-ea"/>
                <a:cs typeface="+mn-cs"/>
              </a:rPr>
              <a:t>RF in Magnetic Fields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~2.5x improvement over</a:t>
            </a:r>
            <a:b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current designs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Phys. Rev. Accel. Beams 23, 072001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2018 JINST 13 P01029</a:t>
            </a:r>
          </a:p>
        </p:txBody>
      </p:sp>
    </p:spTree>
    <p:extLst>
      <p:ext uri="{BB962C8B-B14F-4D97-AF65-F5344CB8AC3E}">
        <p14:creationId xmlns:p14="http://schemas.microsoft.com/office/powerpoint/2010/main" val="1411010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7F6BB44-70C9-2746-8C1B-3AA523C39172}"/>
              </a:ext>
            </a:extLst>
          </p:cNvPr>
          <p:cNvSpPr>
            <a:spLocks noGrp="1"/>
          </p:cNvSpPr>
          <p:nvPr>
            <p:ph type="title"/>
          </p:nvPr>
        </p:nvSpPr>
        <p:spPr/>
        <p:txBody>
          <a:bodyPr/>
          <a:lstStyle/>
          <a:p>
            <a:r>
              <a:rPr lang="en-US" dirty="0"/>
              <a:t>Outline</a:t>
            </a:r>
          </a:p>
        </p:txBody>
      </p:sp>
      <p:sp>
        <p:nvSpPr>
          <p:cNvPr id="6" name="Content Placeholder 5">
            <a:extLst>
              <a:ext uri="{FF2B5EF4-FFF2-40B4-BE49-F238E27FC236}">
                <a16:creationId xmlns:a16="http://schemas.microsoft.com/office/drawing/2014/main" id="{D9966CAE-70FB-8641-B3B4-97468C89BBE0}"/>
              </a:ext>
            </a:extLst>
          </p:cNvPr>
          <p:cNvSpPr>
            <a:spLocks noGrp="1"/>
          </p:cNvSpPr>
          <p:nvPr>
            <p:ph idx="1"/>
          </p:nvPr>
        </p:nvSpPr>
        <p:spPr/>
        <p:txBody>
          <a:bodyPr>
            <a:normAutofit lnSpcReduction="10000"/>
          </a:bodyPr>
          <a:lstStyle/>
          <a:p>
            <a:r>
              <a:rPr lang="en-US" dirty="0"/>
              <a:t>Setting the Context</a:t>
            </a:r>
          </a:p>
          <a:p>
            <a:pPr marL="0" indent="0"/>
            <a:r>
              <a:rPr lang="en-US" dirty="0"/>
              <a:t>The Landscape</a:t>
            </a:r>
          </a:p>
          <a:p>
            <a:pPr marL="457200" indent="-457200">
              <a:buFont typeface="Arial" panose="020B0604020202020204" pitchFamily="34" charset="0"/>
              <a:buChar char="•"/>
            </a:pPr>
            <a:r>
              <a:rPr lang="en-US" dirty="0"/>
              <a:t>What has changed since the last US HEP Community Planning Process (Snowmass 2013)?</a:t>
            </a:r>
          </a:p>
          <a:p>
            <a:pPr marL="0" indent="0"/>
            <a:endParaRPr lang="en-US" dirty="0"/>
          </a:p>
          <a:p>
            <a:pPr marL="0" indent="0"/>
            <a:r>
              <a:rPr lang="en-US" dirty="0"/>
              <a:t>An overview of the (</a:t>
            </a:r>
            <a:r>
              <a:rPr lang="en-US" i="1" dirty="0"/>
              <a:t>conventional</a:t>
            </a:r>
            <a:r>
              <a:rPr lang="en-US" dirty="0"/>
              <a:t>) HEP Collider technologies</a:t>
            </a:r>
          </a:p>
          <a:p>
            <a:pPr marL="457200" indent="-457200">
              <a:buFont typeface="Arial" panose="020B0604020202020204" pitchFamily="34" charset="0"/>
              <a:buChar char="•"/>
            </a:pPr>
            <a:r>
              <a:rPr lang="en-US" dirty="0"/>
              <a:t>The proposed machines to address specific questions</a:t>
            </a:r>
          </a:p>
          <a:p>
            <a:pPr marL="0" indent="0"/>
            <a:endParaRPr lang="en-US" dirty="0"/>
          </a:p>
          <a:p>
            <a:pPr marL="0" indent="0"/>
            <a:r>
              <a:rPr lang="en-US" dirty="0"/>
              <a:t>Impacts of Accelerator Science &amp; Technology Developments</a:t>
            </a:r>
          </a:p>
          <a:p>
            <a:pPr marL="457200" indent="-457200">
              <a:buFont typeface="Arial" panose="020B0604020202020204" pitchFamily="34" charset="0"/>
              <a:buChar char="•"/>
            </a:pPr>
            <a:r>
              <a:rPr lang="en-US" dirty="0"/>
              <a:t>What developments offer the potential of a cost-effective future Energy Frontier (</a:t>
            </a:r>
            <a:r>
              <a:rPr lang="en-US" i="1" dirty="0"/>
              <a:t>Discovery</a:t>
            </a:r>
            <a:r>
              <a:rPr lang="en-US" dirty="0"/>
              <a:t>) Collider?</a:t>
            </a:r>
          </a:p>
        </p:txBody>
      </p:sp>
      <p:sp>
        <p:nvSpPr>
          <p:cNvPr id="2" name="Slide Number Placeholder 1">
            <a:extLst>
              <a:ext uri="{FF2B5EF4-FFF2-40B4-BE49-F238E27FC236}">
                <a16:creationId xmlns:a16="http://schemas.microsoft.com/office/drawing/2014/main" id="{A5ED8E4E-F7B8-C64A-9C61-1919CB26F84A}"/>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3540173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5A7079E-05CD-1E4D-A8C0-F330013BB9BB}"/>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5" name="Title 4">
            <a:extLst>
              <a:ext uri="{FF2B5EF4-FFF2-40B4-BE49-F238E27FC236}">
                <a16:creationId xmlns:a16="http://schemas.microsoft.com/office/drawing/2014/main" id="{710E2E24-D426-DE43-9F96-3549063E3F34}"/>
              </a:ext>
            </a:extLst>
          </p:cNvPr>
          <p:cNvSpPr>
            <a:spLocks noGrp="1"/>
          </p:cNvSpPr>
          <p:nvPr>
            <p:ph type="ctrTitle"/>
          </p:nvPr>
        </p:nvSpPr>
        <p:spPr/>
        <p:txBody>
          <a:bodyPr/>
          <a:lstStyle/>
          <a:p>
            <a:r>
              <a:rPr lang="en-US" dirty="0"/>
              <a:t>Setting the Context</a:t>
            </a:r>
          </a:p>
        </p:txBody>
      </p:sp>
      <p:sp>
        <p:nvSpPr>
          <p:cNvPr id="6" name="Text Placeholder 5">
            <a:extLst>
              <a:ext uri="{FF2B5EF4-FFF2-40B4-BE49-F238E27FC236}">
                <a16:creationId xmlns:a16="http://schemas.microsoft.com/office/drawing/2014/main" id="{628AA498-6344-F045-BCE9-833327E3F048}"/>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1588197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Generic Lessons from LHC?"/>
          <p:cNvSpPr txBox="1">
            <a:spLocks noGrp="1"/>
          </p:cNvSpPr>
          <p:nvPr>
            <p:ph type="title"/>
          </p:nvPr>
        </p:nvSpPr>
        <p:spPr>
          <a:xfrm>
            <a:off x="1009650" y="0"/>
            <a:ext cx="10502900" cy="850900"/>
          </a:xfrm>
          <a:prstGeom prst="rect">
            <a:avLst/>
          </a:prstGeom>
        </p:spPr>
        <p:txBody>
          <a:bodyPr/>
          <a:lstStyle/>
          <a:p>
            <a:r>
              <a:rPr dirty="0"/>
              <a:t>Generic Lessons from LHC?</a:t>
            </a:r>
          </a:p>
        </p:txBody>
      </p:sp>
      <p:pic>
        <p:nvPicPr>
          <p:cNvPr id="120" name="fig_01.png" descr="fig_01.png"/>
          <p:cNvPicPr>
            <a:picLocks noChangeAspect="1"/>
          </p:cNvPicPr>
          <p:nvPr/>
        </p:nvPicPr>
        <p:blipFill>
          <a:blip r:embed="rId2"/>
          <a:stretch>
            <a:fillRect/>
          </a:stretch>
        </p:blipFill>
        <p:spPr>
          <a:xfrm>
            <a:off x="265379" y="1007064"/>
            <a:ext cx="3796758" cy="2889696"/>
          </a:xfrm>
          <a:prstGeom prst="rect">
            <a:avLst/>
          </a:prstGeom>
          <a:ln w="12700">
            <a:miter lim="400000"/>
          </a:ln>
        </p:spPr>
      </p:pic>
      <p:pic>
        <p:nvPicPr>
          <p:cNvPr id="121" name="fig_26.png" descr="fig_26.png"/>
          <p:cNvPicPr>
            <a:picLocks noChangeAspect="1"/>
          </p:cNvPicPr>
          <p:nvPr/>
        </p:nvPicPr>
        <p:blipFill>
          <a:blip r:embed="rId3"/>
          <a:stretch>
            <a:fillRect/>
          </a:stretch>
        </p:blipFill>
        <p:spPr>
          <a:xfrm>
            <a:off x="254643" y="3791837"/>
            <a:ext cx="4075479" cy="2953039"/>
          </a:xfrm>
          <a:prstGeom prst="rect">
            <a:avLst/>
          </a:prstGeom>
          <a:ln w="12700">
            <a:miter lim="400000"/>
          </a:ln>
        </p:spPr>
      </p:pic>
      <p:pic>
        <p:nvPicPr>
          <p:cNvPr id="122" name="Screen Shot 2022-04-07 at 1.32.41 PM.png" descr="Screen Shot 2022-04-07 at 1.32.41 PM.png"/>
          <p:cNvPicPr>
            <a:picLocks noChangeAspect="1"/>
          </p:cNvPicPr>
          <p:nvPr/>
        </p:nvPicPr>
        <p:blipFill rotWithShape="1">
          <a:blip r:embed="rId4"/>
          <a:srcRect l="5421"/>
          <a:stretch/>
        </p:blipFill>
        <p:spPr>
          <a:xfrm>
            <a:off x="4294207" y="1479201"/>
            <a:ext cx="3177043" cy="3816351"/>
          </a:xfrm>
          <a:prstGeom prst="rect">
            <a:avLst/>
          </a:prstGeom>
          <a:ln w="12700">
            <a:miter lim="400000"/>
          </a:ln>
        </p:spPr>
      </p:pic>
      <p:sp>
        <p:nvSpPr>
          <p:cNvPr id="123" name="1 TeV"/>
          <p:cNvSpPr txBox="1"/>
          <p:nvPr/>
        </p:nvSpPr>
        <p:spPr>
          <a:xfrm>
            <a:off x="2483791" y="6627839"/>
            <a:ext cx="441852" cy="2359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1200" b="0" i="0" u="none" strike="noStrike" kern="1200" cap="none" spc="0" normalizeH="0" baseline="0" noProof="0" dirty="0">
                <a:ln>
                  <a:noFill/>
                </a:ln>
                <a:solidFill>
                  <a:srgbClr val="105C78"/>
                </a:solidFill>
                <a:effectLst/>
                <a:uLnTx/>
                <a:uFillTx/>
                <a:latin typeface="Arial" panose="020B0604020202020204"/>
                <a:ea typeface="+mn-ea"/>
                <a:cs typeface="+mn-cs"/>
              </a:rPr>
              <a:t>1 </a:t>
            </a:r>
            <a:r>
              <a:rPr kumimoji="0" sz="1200" b="0" i="0" u="none" strike="noStrike" kern="1200" cap="none" spc="0" normalizeH="0" baseline="0" noProof="0" dirty="0" err="1">
                <a:ln>
                  <a:noFill/>
                </a:ln>
                <a:solidFill>
                  <a:srgbClr val="105C78"/>
                </a:solidFill>
                <a:effectLst/>
                <a:uLnTx/>
                <a:uFillTx/>
                <a:latin typeface="Arial" panose="020B0604020202020204"/>
                <a:ea typeface="+mn-ea"/>
                <a:cs typeface="+mn-cs"/>
              </a:rPr>
              <a:t>TeV</a:t>
            </a:r>
            <a:endParaRPr kumimoji="0" sz="1200" b="0" i="0" u="none" strike="noStrike" kern="1200" cap="none" spc="0" normalizeH="0" baseline="0" noProof="0" dirty="0">
              <a:ln>
                <a:noFill/>
              </a:ln>
              <a:solidFill>
                <a:srgbClr val="105C78"/>
              </a:solidFill>
              <a:effectLst/>
              <a:uLnTx/>
              <a:uFillTx/>
              <a:latin typeface="Arial" panose="020B0604020202020204"/>
              <a:ea typeface="+mn-ea"/>
              <a:cs typeface="+mn-cs"/>
            </a:endParaRPr>
          </a:p>
        </p:txBody>
      </p:sp>
      <p:sp>
        <p:nvSpPr>
          <p:cNvPr id="130" name="The physics landscape has significantly changed since 2013"/>
          <p:cNvSpPr txBox="1"/>
          <p:nvPr/>
        </p:nvSpPr>
        <p:spPr>
          <a:xfrm>
            <a:off x="2147586" y="642994"/>
            <a:ext cx="7761740" cy="3975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4500">
                <a:solidFill>
                  <a:schemeClr val="accent5">
                    <a:hueOff val="-82419"/>
                    <a:satOff val="-9513"/>
                    <a:lumOff val="-16343"/>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250" b="0" i="0" u="none" strike="noStrike" kern="1200" cap="none" spc="0" normalizeH="0" baseline="0" noProof="0" dirty="0">
                <a:ln>
                  <a:noFill/>
                </a:ln>
                <a:solidFill>
                  <a:srgbClr val="B72467">
                    <a:hueOff val="-82419"/>
                    <a:satOff val="-9513"/>
                    <a:lumOff val="-16343"/>
                  </a:srgbClr>
                </a:solidFill>
                <a:effectLst/>
                <a:uLnTx/>
                <a:uFillTx/>
                <a:latin typeface="Arial" panose="020B0604020202020204"/>
                <a:ea typeface="+mn-ea"/>
                <a:cs typeface="+mn-cs"/>
              </a:rPr>
              <a:t>The physics landscape has significantly changed since 2013</a:t>
            </a:r>
          </a:p>
        </p:txBody>
      </p:sp>
      <p:cxnSp>
        <p:nvCxnSpPr>
          <p:cNvPr id="3" name="Straight Connector 2">
            <a:extLst>
              <a:ext uri="{FF2B5EF4-FFF2-40B4-BE49-F238E27FC236}">
                <a16:creationId xmlns:a16="http://schemas.microsoft.com/office/drawing/2014/main" id="{BEAFA115-303D-6249-862C-2E7498BA61FC}"/>
              </a:ext>
            </a:extLst>
          </p:cNvPr>
          <p:cNvCxnSpPr>
            <a:cxnSpLocks/>
          </p:cNvCxnSpPr>
          <p:nvPr/>
        </p:nvCxnSpPr>
        <p:spPr>
          <a:xfrm>
            <a:off x="2478546" y="1307808"/>
            <a:ext cx="0" cy="239595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16E443F-21E1-BE4F-8CC9-688ADE2FE7B2}"/>
              </a:ext>
            </a:extLst>
          </p:cNvPr>
          <p:cNvCxnSpPr>
            <a:cxnSpLocks/>
          </p:cNvCxnSpPr>
          <p:nvPr/>
        </p:nvCxnSpPr>
        <p:spPr>
          <a:xfrm>
            <a:off x="2698831" y="4051008"/>
            <a:ext cx="0" cy="252520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BE2D5DE0-22A7-CD4D-BCF8-9188E0B0BE08}"/>
              </a:ext>
            </a:extLst>
          </p:cNvPr>
          <p:cNvSpPr>
            <a:spLocks noGrp="1"/>
          </p:cNvSpPr>
          <p:nvPr>
            <p:ph type="sldNum" sz="quarter" idx="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0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20" name="TextBox 19">
            <a:extLst>
              <a:ext uri="{FF2B5EF4-FFF2-40B4-BE49-F238E27FC236}">
                <a16:creationId xmlns:a16="http://schemas.microsoft.com/office/drawing/2014/main" id="{3740761E-1CD5-A34A-ACBC-AF8CCE9916C3}"/>
              </a:ext>
            </a:extLst>
          </p:cNvPr>
          <p:cNvSpPr txBox="1"/>
          <p:nvPr/>
        </p:nvSpPr>
        <p:spPr>
          <a:xfrm>
            <a:off x="4331065" y="5281884"/>
            <a:ext cx="3260558" cy="14773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~1% tests on the Higgs</a:t>
            </a:r>
            <a:b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br>
            <a:endPar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Implies roughly the ~ </a:t>
            </a:r>
            <a:r>
              <a:rPr kumimoji="0" lang="en-US" sz="1800" b="0" i="0" u="none" strike="noStrike" kern="1200" cap="none" spc="0" normalizeH="0" baseline="0" noProof="0" dirty="0" err="1">
                <a:ln>
                  <a:noFill/>
                </a:ln>
                <a:solidFill>
                  <a:srgbClr val="000000"/>
                </a:solidFill>
                <a:effectLst/>
                <a:uLnTx/>
                <a:uFillTx/>
                <a:latin typeface="Arial" panose="020B0604020202020204"/>
                <a:ea typeface="+mn-ea"/>
                <a:cs typeface="+mn-cs"/>
              </a:rPr>
              <a:t>TeV</a:t>
            </a:r>
            <a:r>
              <a:rPr kumimoji="0" lang="en-US" sz="1800" b="0" i="0" u="none" strike="noStrike" kern="1200" cap="none" spc="0" normalizeH="0" baseline="0" noProof="0" dirty="0">
                <a:ln>
                  <a:noFill/>
                </a:ln>
                <a:solidFill>
                  <a:srgbClr val="000000"/>
                </a:solidFill>
                <a:effectLst/>
                <a:uLnTx/>
                <a:uFillTx/>
                <a:latin typeface="Arial" panose="020B0604020202020204"/>
                <a:ea typeface="+mn-ea"/>
                <a:cs typeface="+mn-cs"/>
              </a:rPr>
              <a:t> scale for New Physics which could cause such a deviation</a:t>
            </a:r>
          </a:p>
        </p:txBody>
      </p:sp>
      <p:sp>
        <p:nvSpPr>
          <p:cNvPr id="21" name="Content Placeholder 6">
            <a:extLst>
              <a:ext uri="{FF2B5EF4-FFF2-40B4-BE49-F238E27FC236}">
                <a16:creationId xmlns:a16="http://schemas.microsoft.com/office/drawing/2014/main" id="{B4DD007E-3817-A242-A9A7-A061A147AF28}"/>
              </a:ext>
            </a:extLst>
          </p:cNvPr>
          <p:cNvSpPr txBox="1">
            <a:spLocks/>
          </p:cNvSpPr>
          <p:nvPr/>
        </p:nvSpPr>
        <p:spPr>
          <a:xfrm>
            <a:off x="7459578" y="1180491"/>
            <a:ext cx="4578091" cy="5416952"/>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500"/>
            </a:pPr>
            <a: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t>There </a:t>
            </a:r>
            <a:r>
              <a:rPr kumimoji="0" lang="en-US" sz="2400" b="0" i="1" u="none" strike="noStrike" kern="1200" cap="none" spc="0" normalizeH="0" baseline="0" noProof="0" dirty="0">
                <a:ln>
                  <a:noFill/>
                </a:ln>
                <a:solidFill>
                  <a:srgbClr val="000000"/>
                </a:solidFill>
                <a:effectLst/>
                <a:uLnTx/>
                <a:uFillTx/>
                <a:latin typeface="Arial" panose="020B0604020202020204"/>
                <a:ea typeface="+mn-ea"/>
                <a:cs typeface="+mn-cs"/>
              </a:rPr>
              <a:t>could</a:t>
            </a:r>
            <a: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t> still be New Physics at  LHC/HL-LHC…</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500"/>
            </a:pPr>
            <a:endPar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500"/>
            </a:pPr>
            <a: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t>However, data suggests </a:t>
            </a:r>
            <a:b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t>generically there is a gap from </a:t>
            </a:r>
            <a:b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t>EW scale to scale of New Physics  </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500"/>
            </a:pPr>
            <a:endPar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500"/>
            </a:pPr>
            <a: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t>We need to be able to probe </a:t>
            </a:r>
            <a:b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2400" b="1" i="0" u="none" strike="noStrike" kern="1200" cap="none" spc="0" normalizeH="0" baseline="0" noProof="0" dirty="0">
                <a:ln>
                  <a:noFill/>
                </a:ln>
                <a:solidFill>
                  <a:srgbClr val="000000"/>
                </a:solidFill>
                <a:effectLst/>
                <a:uLnTx/>
                <a:uFillTx/>
                <a:latin typeface="Arial" panose="020B0604020202020204"/>
                <a:ea typeface="+mn-ea"/>
                <a:cs typeface="+mn-cs"/>
              </a:rPr>
              <a:t>&gt;&gt;1 </a:t>
            </a:r>
            <a:r>
              <a:rPr kumimoji="0" lang="en-US" sz="2400" b="1" i="0" u="none" strike="noStrike" kern="1200" cap="none" spc="0" normalizeH="0" baseline="0" noProof="0" dirty="0" err="1">
                <a:ln>
                  <a:noFill/>
                </a:ln>
                <a:solidFill>
                  <a:srgbClr val="000000"/>
                </a:solidFill>
                <a:effectLst/>
                <a:uLnTx/>
                <a:uFillTx/>
                <a:latin typeface="Arial" panose="020B0604020202020204"/>
                <a:ea typeface="+mn-ea"/>
                <a:cs typeface="+mn-cs"/>
              </a:rPr>
              <a:t>TeV</a:t>
            </a:r>
            <a:endParaRPr kumimoji="0" lang="en-US" sz="2400" b="1" i="0" u="none" strike="noStrike" kern="120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500"/>
            </a:pPr>
            <a:endPar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500"/>
            </a:pPr>
            <a: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t>10 </a:t>
            </a:r>
            <a:r>
              <a:rPr kumimoji="0" lang="en-US" sz="2400" b="0" i="0" u="none" strike="noStrike" kern="1200" cap="none" spc="0" normalizeH="0" baseline="0" noProof="0" dirty="0" err="1">
                <a:ln>
                  <a:noFill/>
                </a:ln>
                <a:solidFill>
                  <a:srgbClr val="000000"/>
                </a:solidFill>
                <a:effectLst/>
                <a:uLnTx/>
                <a:uFillTx/>
                <a:latin typeface="Arial" panose="020B0604020202020204"/>
                <a:ea typeface="+mn-ea"/>
                <a:cs typeface="+mn-cs"/>
              </a:rPr>
              <a:t>TeV</a:t>
            </a:r>
            <a: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t> is interesting as a step</a:t>
            </a:r>
            <a:b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t>into the unknown but also for</a:t>
            </a:r>
            <a:br>
              <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rPr>
            </a:br>
            <a:r>
              <a:rPr kumimoji="0" lang="en-US" sz="2400" b="1" i="1" u="none" strike="noStrike" kern="1200" cap="none" spc="0" normalizeH="0" baseline="0" noProof="0" dirty="0">
                <a:ln>
                  <a:noFill/>
                </a:ln>
                <a:solidFill>
                  <a:srgbClr val="000000"/>
                </a:solidFill>
                <a:effectLst/>
                <a:uLnTx/>
                <a:uFillTx/>
                <a:latin typeface="Arial" panose="020B0604020202020204"/>
                <a:ea typeface="+mn-ea"/>
                <a:cs typeface="+mn-cs"/>
              </a:rPr>
              <a:t>physics targets</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500"/>
            </a:pPr>
            <a:endPar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500"/>
            </a:pPr>
            <a:endParaRPr kumimoji="0" lang="en-US" sz="2400" b="0" i="0" u="none" strike="noStrike" kern="120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8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22" name="Rounded Rectangle 21">
            <a:extLst>
              <a:ext uri="{FF2B5EF4-FFF2-40B4-BE49-F238E27FC236}">
                <a16:creationId xmlns:a16="http://schemas.microsoft.com/office/drawing/2014/main" id="{6BB1CC15-AB5D-A54A-A273-F34D2D19B805}"/>
              </a:ext>
            </a:extLst>
          </p:cNvPr>
          <p:cNvSpPr/>
          <p:nvPr/>
        </p:nvSpPr>
        <p:spPr>
          <a:xfrm>
            <a:off x="7686195" y="6308071"/>
            <a:ext cx="3402351" cy="372979"/>
          </a:xfrm>
          <a:prstGeom prst="roundRect">
            <a:avLst/>
          </a:prstGeom>
          <a:solidFill>
            <a:schemeClr val="tx1">
              <a:lumMod val="50000"/>
              <a:lumOff val="50000"/>
            </a:schemeClr>
          </a:solidFill>
          <a:ln>
            <a:solidFill>
              <a:schemeClr val="tx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Courtesy Patrick Meade (SBU)</a:t>
            </a:r>
          </a:p>
        </p:txBody>
      </p:sp>
      <p:sp>
        <p:nvSpPr>
          <p:cNvPr id="14" name="1 TeV">
            <a:extLst>
              <a:ext uri="{FF2B5EF4-FFF2-40B4-BE49-F238E27FC236}">
                <a16:creationId xmlns:a16="http://schemas.microsoft.com/office/drawing/2014/main" id="{3B840789-A63B-9446-8304-4DFC399200F7}"/>
              </a:ext>
            </a:extLst>
          </p:cNvPr>
          <p:cNvSpPr txBox="1"/>
          <p:nvPr/>
        </p:nvSpPr>
        <p:spPr>
          <a:xfrm>
            <a:off x="2225228" y="3708267"/>
            <a:ext cx="441852" cy="2359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1200" b="0" i="0" u="none" strike="noStrike" kern="1200" cap="none" spc="0" normalizeH="0" baseline="0" noProof="0" dirty="0">
                <a:ln>
                  <a:noFill/>
                </a:ln>
                <a:solidFill>
                  <a:srgbClr val="105C78"/>
                </a:solidFill>
                <a:effectLst/>
                <a:uLnTx/>
                <a:uFillTx/>
                <a:latin typeface="Arial" panose="020B0604020202020204"/>
                <a:ea typeface="+mn-ea"/>
                <a:cs typeface="+mn-cs"/>
              </a:rPr>
              <a:t>1 </a:t>
            </a:r>
            <a:r>
              <a:rPr kumimoji="0" sz="1200" b="0" i="0" u="none" strike="noStrike" kern="1200" cap="none" spc="0" normalizeH="0" baseline="0" noProof="0" dirty="0" err="1">
                <a:ln>
                  <a:noFill/>
                </a:ln>
                <a:solidFill>
                  <a:srgbClr val="105C78"/>
                </a:solidFill>
                <a:effectLst/>
                <a:uLnTx/>
                <a:uFillTx/>
                <a:latin typeface="Arial" panose="020B0604020202020204"/>
                <a:ea typeface="+mn-ea"/>
                <a:cs typeface="+mn-cs"/>
              </a:rPr>
              <a:t>TeV</a:t>
            </a:r>
            <a:endParaRPr kumimoji="0" sz="1200" b="0" i="0" u="none" strike="noStrike" kern="1200" cap="none" spc="0" normalizeH="0" baseline="0" noProof="0" dirty="0">
              <a:ln>
                <a:noFill/>
              </a:ln>
              <a:solidFill>
                <a:srgbClr val="105C78"/>
              </a:solidFill>
              <a:effectLst/>
              <a:uLnTx/>
              <a:uFillTx/>
              <a:latin typeface="Arial" panose="020B0604020202020204"/>
              <a:ea typeface="+mn-ea"/>
              <a:cs typeface="+mn-cs"/>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621221-155F-994A-BDA6-1591AF6B0A8D}"/>
              </a:ext>
            </a:extLst>
          </p:cNvPr>
          <p:cNvSpPr>
            <a:spLocks noGrp="1"/>
          </p:cNvSpPr>
          <p:nvPr>
            <p:ph type="title"/>
          </p:nvPr>
        </p:nvSpPr>
        <p:spPr/>
        <p:txBody>
          <a:bodyPr>
            <a:normAutofit/>
          </a:bodyPr>
          <a:lstStyle/>
          <a:p>
            <a:r>
              <a:rPr lang="en-US" dirty="0"/>
              <a:t>Opportunities for Future HEP Colliders</a:t>
            </a:r>
          </a:p>
        </p:txBody>
      </p:sp>
      <p:sp>
        <p:nvSpPr>
          <p:cNvPr id="5" name="Content Placeholder 4">
            <a:extLst>
              <a:ext uri="{FF2B5EF4-FFF2-40B4-BE49-F238E27FC236}">
                <a16:creationId xmlns:a16="http://schemas.microsoft.com/office/drawing/2014/main" id="{F02A96E1-BCF3-3543-B03B-43B19C16A814}"/>
              </a:ext>
            </a:extLst>
          </p:cNvPr>
          <p:cNvSpPr>
            <a:spLocks noGrp="1"/>
          </p:cNvSpPr>
          <p:nvPr>
            <p:ph idx="1"/>
          </p:nvPr>
        </p:nvSpPr>
        <p:spPr>
          <a:xfrm>
            <a:off x="571500" y="1117600"/>
            <a:ext cx="11049000" cy="5334571"/>
          </a:xfrm>
        </p:spPr>
        <p:txBody>
          <a:bodyPr>
            <a:normAutofit fontScale="77500" lnSpcReduction="20000"/>
          </a:bodyPr>
          <a:lstStyle/>
          <a:p>
            <a:r>
              <a:rPr lang="en-US" dirty="0"/>
              <a:t>In 2013, the collider facility focus was very much on:</a:t>
            </a:r>
          </a:p>
          <a:p>
            <a:pPr marL="457200" indent="-457200">
              <a:lnSpc>
                <a:spcPct val="120000"/>
              </a:lnSpc>
              <a:buFont typeface="Arial" panose="020B0604020202020204" pitchFamily="34" charset="0"/>
              <a:buChar char="•"/>
            </a:pPr>
            <a:r>
              <a:rPr lang="en-US" dirty="0"/>
              <a:t>A precision lepton collider to explore the Higgs and explore new physics identified at the LHC</a:t>
            </a:r>
          </a:p>
          <a:p>
            <a:pPr marL="457200" indent="-457200">
              <a:lnSpc>
                <a:spcPct val="110000"/>
              </a:lnSpc>
              <a:buFont typeface="Arial" panose="020B0604020202020204" pitchFamily="34" charset="0"/>
              <a:buChar char="•"/>
            </a:pPr>
            <a:r>
              <a:rPr lang="en-US" dirty="0"/>
              <a:t>This would be followed by a high energy pp machine to continue exploring the energy frontier</a:t>
            </a:r>
          </a:p>
          <a:p>
            <a:pPr marL="0" indent="0"/>
            <a:r>
              <a:rPr lang="en-US" dirty="0"/>
              <a:t>Since that time, we have seen:</a:t>
            </a:r>
          </a:p>
          <a:p>
            <a:pPr marL="457200" indent="-457200">
              <a:lnSpc>
                <a:spcPct val="120000"/>
              </a:lnSpc>
              <a:buFont typeface="Arial" panose="020B0604020202020204" pitchFamily="34" charset="0"/>
              <a:buChar char="•"/>
            </a:pPr>
            <a:r>
              <a:rPr lang="en-US" dirty="0"/>
              <a:t>Limits from particle searches that move the discovery potential into the multi-</a:t>
            </a:r>
            <a:r>
              <a:rPr lang="en-US" dirty="0" err="1"/>
              <a:t>TeV</a:t>
            </a:r>
            <a:r>
              <a:rPr lang="en-US" dirty="0"/>
              <a:t> regime</a:t>
            </a:r>
          </a:p>
          <a:p>
            <a:pPr marL="0" indent="0"/>
            <a:r>
              <a:rPr lang="en-US" dirty="0"/>
              <a:t>This has driven the following questions:</a:t>
            </a:r>
          </a:p>
          <a:p>
            <a:pPr marL="457200" indent="-457200">
              <a:buFont typeface="Arial" panose="020B0604020202020204" pitchFamily="34" charset="0"/>
              <a:buChar char="•"/>
            </a:pPr>
            <a:r>
              <a:rPr lang="en-US" dirty="0"/>
              <a:t>Is there a more economical and efficient route to a precision lepton machine?</a:t>
            </a:r>
          </a:p>
          <a:p>
            <a:pPr marL="457200" indent="-457200">
              <a:buFont typeface="Arial" panose="020B0604020202020204" pitchFamily="34" charset="0"/>
              <a:buChar char="•"/>
            </a:pPr>
            <a:r>
              <a:rPr lang="en-US" dirty="0"/>
              <a:t>What would be the benefits of a high energy lepton collider, O(10 </a:t>
            </a:r>
            <a:r>
              <a:rPr lang="en-US" dirty="0" err="1"/>
              <a:t>TeV</a:t>
            </a:r>
            <a:r>
              <a:rPr lang="en-US" dirty="0"/>
              <a:t>)?</a:t>
            </a:r>
          </a:p>
          <a:p>
            <a:pPr marL="457200" indent="-457200">
              <a:lnSpc>
                <a:spcPct val="120000"/>
              </a:lnSpc>
              <a:buFont typeface="Arial" panose="020B0604020202020204" pitchFamily="34" charset="0"/>
              <a:buChar char="•"/>
            </a:pPr>
            <a:r>
              <a:rPr lang="en-US" dirty="0"/>
              <a:t>Are there accelerator technology advancements that provide a path to the next (US?) Energy Frontier Collider?</a:t>
            </a:r>
          </a:p>
          <a:p>
            <a:pPr marL="0" indent="0"/>
            <a:r>
              <a:rPr lang="en-US" dirty="0"/>
              <a:t> </a:t>
            </a:r>
          </a:p>
          <a:p>
            <a:pPr marL="457200" indent="-457200">
              <a:buFont typeface="Arial" panose="020B0604020202020204" pitchFamily="34" charset="0"/>
              <a:buChar char="•"/>
            </a:pPr>
            <a:endParaRPr lang="en-US" dirty="0"/>
          </a:p>
        </p:txBody>
      </p:sp>
      <p:sp>
        <p:nvSpPr>
          <p:cNvPr id="3" name="Slide Number Placeholder 2">
            <a:extLst>
              <a:ext uri="{FF2B5EF4-FFF2-40B4-BE49-F238E27FC236}">
                <a16:creationId xmlns:a16="http://schemas.microsoft.com/office/drawing/2014/main" id="{A22CB2D7-1160-8445-8F0D-5C77994DF7BE}"/>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000" b="0" i="0" u="none" strike="noStrike" kern="1200" cap="none" spc="0" normalizeH="0" baseline="0" noProof="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836804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5A7079E-05CD-1E4D-A8C0-F330013BB9BB}"/>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3A556B-7C63-244D-9B7C-B0EA8042B330}" type="slidenum">
              <a:rPr kumimoji="0" lang="en-US" sz="10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0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
        <p:nvSpPr>
          <p:cNvPr id="5" name="Title 4">
            <a:extLst>
              <a:ext uri="{FF2B5EF4-FFF2-40B4-BE49-F238E27FC236}">
                <a16:creationId xmlns:a16="http://schemas.microsoft.com/office/drawing/2014/main" id="{710E2E24-D426-DE43-9F96-3549063E3F34}"/>
              </a:ext>
            </a:extLst>
          </p:cNvPr>
          <p:cNvSpPr>
            <a:spLocks noGrp="1"/>
          </p:cNvSpPr>
          <p:nvPr>
            <p:ph type="ctrTitle"/>
          </p:nvPr>
        </p:nvSpPr>
        <p:spPr/>
        <p:txBody>
          <a:bodyPr>
            <a:normAutofit/>
          </a:bodyPr>
          <a:lstStyle/>
          <a:p>
            <a:r>
              <a:rPr lang="en-US" dirty="0"/>
              <a:t>Overview of “Conventional” HEP Collider Technologies</a:t>
            </a:r>
          </a:p>
        </p:txBody>
      </p:sp>
      <p:sp>
        <p:nvSpPr>
          <p:cNvPr id="6" name="Text Placeholder 5">
            <a:extLst>
              <a:ext uri="{FF2B5EF4-FFF2-40B4-BE49-F238E27FC236}">
                <a16:creationId xmlns:a16="http://schemas.microsoft.com/office/drawing/2014/main" id="{628AA498-6344-F045-BCE9-833327E3F048}"/>
              </a:ext>
            </a:extLst>
          </p:cNvPr>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4223876381"/>
      </p:ext>
    </p:extLst>
  </p:cSld>
  <p:clrMapOvr>
    <a:masterClrMapping/>
  </p:clrMapOvr>
</p:sld>
</file>

<file path=ppt/theme/_rels/theme4.xml.rels><?xml version="1.0" encoding="UTF-8" standalone="yes"?>
<Relationships xmlns="http://schemas.openxmlformats.org/package/2006/relationships"><Relationship Id="rId1" Type="http://schemas.openxmlformats.org/officeDocument/2006/relationships/image" Target="../media/image11.jpeg"/></Relationships>
</file>

<file path=ppt/theme/theme1.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F_Division_2023" id="{AF0A373D-0303-144E-B1F1-C79E1E3814D2}" vid="{AAA35494-A14D-2445-A245-39BA3508D87A}"/>
    </a:ext>
  </a:extLst>
</a:theme>
</file>

<file path=ppt/theme/theme2.xml><?xml version="1.0" encoding="utf-8"?>
<a:theme xmlns:a="http://schemas.openxmlformats.org/drawingml/2006/main" name="1_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C9D31E02-DF2A-B543-8BE2-F816F8B489EF}" vid="{5C987A4E-B7D1-E443-8E1E-A61CEE0A7822}"/>
    </a:ext>
  </a:ext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4.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BNL</Template>
  <TotalTime>118</TotalTime>
  <Words>3256</Words>
  <Application>Microsoft Macintosh PowerPoint</Application>
  <PresentationFormat>Widescreen</PresentationFormat>
  <Paragraphs>545</Paragraphs>
  <Slides>43</Slides>
  <Notes>1</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43</vt:i4>
      </vt:variant>
    </vt:vector>
  </HeadingPairs>
  <TitlesOfParts>
    <vt:vector size="58" baseType="lpstr">
      <vt:lpstr>Arial</vt:lpstr>
      <vt:lpstr>Arial Narrow</vt:lpstr>
      <vt:lpstr>Calibri</vt:lpstr>
      <vt:lpstr>Calibri Light</vt:lpstr>
      <vt:lpstr>Cambria Math</vt:lpstr>
      <vt:lpstr>Century Gothic</vt:lpstr>
      <vt:lpstr>Helvetica</vt:lpstr>
      <vt:lpstr>PT Sans Caption</vt:lpstr>
      <vt:lpstr>Symbol</vt:lpstr>
      <vt:lpstr>Times New Roman</vt:lpstr>
      <vt:lpstr>Wingdings 3</vt:lpstr>
      <vt:lpstr>BNL</vt:lpstr>
      <vt:lpstr>1_BNL</vt:lpstr>
      <vt:lpstr>Office Theme</vt:lpstr>
      <vt:lpstr>Mesh</vt:lpstr>
      <vt:lpstr>Perspectives on Future Energy Frontier Colliders  Muon Collider Physics Benchmarking Workshop University of Pittsburgh</vt:lpstr>
      <vt:lpstr>Some Introductory Comments</vt:lpstr>
      <vt:lpstr>A Look at Where We Are </vt:lpstr>
      <vt:lpstr>Acknowledgements</vt:lpstr>
      <vt:lpstr>Outline</vt:lpstr>
      <vt:lpstr>Setting the Context</vt:lpstr>
      <vt:lpstr>Generic Lessons from LHC?</vt:lpstr>
      <vt:lpstr>Opportunities for Future HEP Colliders</vt:lpstr>
      <vt:lpstr>Overview of “Conventional” HEP Collider Technologies</vt:lpstr>
      <vt:lpstr>Some Key Themes - I</vt:lpstr>
      <vt:lpstr>Luminosity in e+e- Colliders</vt:lpstr>
      <vt:lpstr>Linear Collider Parameters (w/CDR)</vt:lpstr>
      <vt:lpstr>100 km Circular e+e- Parameters</vt:lpstr>
      <vt:lpstr>Potential Performance Improvement Incorporating ERL Technologies (CERC)</vt:lpstr>
      <vt:lpstr>Some Key Themes - II</vt:lpstr>
      <vt:lpstr>Luminosity Constraints*</vt:lpstr>
      <vt:lpstr>Proton-Proton  Energy Frontier Machines</vt:lpstr>
      <vt:lpstr>lepton-hadron (ion) colliders </vt:lpstr>
      <vt:lpstr>Path to a 100 TeV Machine</vt:lpstr>
      <vt:lpstr>SppC</vt:lpstr>
      <vt:lpstr>Impacts of Accelerator Science &amp; Technology Developments</vt:lpstr>
      <vt:lpstr>Other LC Possibilities</vt:lpstr>
      <vt:lpstr>TeV-Class Extensions for  Conventional Linear Colliders</vt:lpstr>
      <vt:lpstr>Wakefield Accelerators</vt:lpstr>
      <vt:lpstr>Selected LWFA Results</vt:lpstr>
      <vt:lpstr>Selected PWFA Results</vt:lpstr>
      <vt:lpstr>Wakefield Acceleration Comments</vt:lpstr>
      <vt:lpstr>A 10-TeV Class Muon Collider</vt:lpstr>
      <vt:lpstr>Parameter Sets for the International MC Collaboration</vt:lpstr>
      <vt:lpstr>Proton-Driven MC Concept</vt:lpstr>
      <vt:lpstr>Muon Collider Comments</vt:lpstr>
      <vt:lpstr>Multi-TeV Concepts From Snowmass</vt:lpstr>
      <vt:lpstr>Conclusion</vt:lpstr>
      <vt:lpstr>Thank you for your attention</vt:lpstr>
      <vt:lpstr>Additional Slides</vt:lpstr>
      <vt:lpstr>Cool Copper Collider – Advances in Cu Cavity Technology</vt:lpstr>
      <vt:lpstr>Cool Copper Collider Parameters</vt:lpstr>
      <vt:lpstr>PowerPoint Presentation</vt:lpstr>
      <vt:lpstr>Advances in SRF Cavities</vt:lpstr>
      <vt:lpstr>Energy Frontier Lepton Collider</vt:lpstr>
      <vt:lpstr>Target Parameters for a Wakefield Accelerator</vt:lpstr>
      <vt:lpstr>Physics Reach of a 10 TeV Muon Collider</vt:lpstr>
      <vt:lpstr>What has changed?  Concept Maturity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Perspectives on Future Energy Frontier Colliders  Muon Collider Physics Benchmarking Workshop University of Pittsburgh</dc:title>
  <dc:subject/>
  <dc:creator>Mark Palmer</dc:creator>
  <cp:keywords/>
  <dc:description/>
  <cp:lastModifiedBy>Mark Palmer</cp:lastModifiedBy>
  <cp:revision>1</cp:revision>
  <dcterms:created xsi:type="dcterms:W3CDTF">2023-11-16T12:31:08Z</dcterms:created>
  <dcterms:modified xsi:type="dcterms:W3CDTF">2023-11-16T15:01:12Z</dcterms:modified>
  <cp:category/>
</cp:coreProperties>
</file>