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1"/>
  </p:sldMasterIdLst>
  <p:notesMasterIdLst>
    <p:notesMasterId r:id="rId33"/>
  </p:notesMasterIdLst>
  <p:sldIdLst>
    <p:sldId id="291" r:id="rId2"/>
    <p:sldId id="317" r:id="rId3"/>
    <p:sldId id="260" r:id="rId4"/>
    <p:sldId id="261" r:id="rId5"/>
    <p:sldId id="266" r:id="rId6"/>
    <p:sldId id="345" r:id="rId7"/>
    <p:sldId id="346" r:id="rId8"/>
    <p:sldId id="263" r:id="rId9"/>
    <p:sldId id="258" r:id="rId10"/>
    <p:sldId id="264" r:id="rId11"/>
    <p:sldId id="307" r:id="rId12"/>
    <p:sldId id="340" r:id="rId13"/>
    <p:sldId id="319" r:id="rId14"/>
    <p:sldId id="347" r:id="rId15"/>
    <p:sldId id="348" r:id="rId16"/>
    <p:sldId id="349" r:id="rId17"/>
    <p:sldId id="288" r:id="rId18"/>
    <p:sldId id="352" r:id="rId19"/>
    <p:sldId id="339" r:id="rId20"/>
    <p:sldId id="331" r:id="rId21"/>
    <p:sldId id="351" r:id="rId22"/>
    <p:sldId id="350" r:id="rId23"/>
    <p:sldId id="310" r:id="rId24"/>
    <p:sldId id="344" r:id="rId25"/>
    <p:sldId id="332" r:id="rId26"/>
    <p:sldId id="320" r:id="rId27"/>
    <p:sldId id="321" r:id="rId28"/>
    <p:sldId id="342" r:id="rId29"/>
    <p:sldId id="324" r:id="rId30"/>
    <p:sldId id="330" r:id="rId31"/>
    <p:sldId id="274" r:id="rId3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96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2" d="100"/>
          <a:sy n="52" d="100"/>
        </p:scale>
        <p:origin x="-675" y="-65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589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136E69-2599-48AA-9AB3-B49AB8B4608D}" type="datetimeFigureOut">
              <a:rPr lang="en-US" smtClean="0"/>
              <a:pPr/>
              <a:t>12/7/2019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6D5DCA-7C3D-477B-A729-358EF16F9A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030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AABAAA-E522-401F-B217-4A0BFAD5789B}" type="slidenum">
              <a:rPr lang="en-IN" smtClean="0"/>
              <a:pPr/>
              <a:t>31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462243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516625"/>
            <a:ext cx="97536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5166530"/>
            <a:ext cx="97536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65A04-70AD-492D-B7F4-6653C406D3D3}" type="datetimeFigureOut">
              <a:rPr lang="en-IN" smtClean="0"/>
              <a:pPr/>
              <a:t>07-12-2019</a:t>
            </a:fld>
            <a:endParaRPr lang="en-IN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B480E1-54AD-4B8A-81B2-40A5879C1CA8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65A04-70AD-492D-B7F4-6653C406D3D3}" type="datetimeFigureOut">
              <a:rPr lang="en-IN" smtClean="0"/>
              <a:pPr/>
              <a:t>07-12-2019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480E1-54AD-4B8A-81B2-40A5879C1CA8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31201" y="1826709"/>
            <a:ext cx="1989999" cy="448445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39365" y="1826709"/>
            <a:ext cx="6988635" cy="448445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65A04-70AD-492D-B7F4-6653C406D3D3}" type="datetimeFigureOut">
              <a:rPr lang="en-IN" smtClean="0"/>
              <a:pPr/>
              <a:t>07-12-2019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480E1-54AD-4B8A-81B2-40A5879C1CA8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65A04-70AD-492D-B7F4-6653C406D3D3}" type="datetimeFigureOut">
              <a:rPr lang="en-IN" smtClean="0"/>
              <a:pPr/>
              <a:t>07-12-2019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480E1-54AD-4B8A-81B2-40A5879C1CA8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017572"/>
            <a:ext cx="97536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865098"/>
            <a:ext cx="97536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65A04-70AD-492D-B7F4-6653C406D3D3}" type="datetimeFigureOut">
              <a:rPr lang="en-IN" smtClean="0"/>
              <a:pPr/>
              <a:t>07-12-2019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480E1-54AD-4B8A-81B2-40A5879C1CA8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65A04-70AD-492D-B7F4-6653C406D3D3}" type="datetimeFigureOut">
              <a:rPr lang="en-IN" smtClean="0"/>
              <a:pPr/>
              <a:t>07-12-2019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480E1-54AD-4B8A-81B2-40A5879C1CA8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19200" y="1544716"/>
            <a:ext cx="97536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1219200" y="2743200"/>
            <a:ext cx="4754880" cy="35935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242304" y="2743201"/>
            <a:ext cx="4754880" cy="35956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464" y="2743200"/>
            <a:ext cx="4486656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3526" y="2743200"/>
            <a:ext cx="4482749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65A04-70AD-492D-B7F4-6653C406D3D3}" type="datetimeFigureOut">
              <a:rPr lang="en-IN" smtClean="0"/>
              <a:pPr/>
              <a:t>07-12-2019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480E1-54AD-4B8A-81B2-40A5879C1CA8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219200" y="1544716"/>
            <a:ext cx="97536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9200" y="3383280"/>
            <a:ext cx="475488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6242303" y="3383280"/>
            <a:ext cx="475488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65A04-70AD-492D-B7F4-6653C406D3D3}" type="datetimeFigureOut">
              <a:rPr lang="en-IN" smtClean="0"/>
              <a:pPr/>
              <a:t>07-12-2019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480E1-54AD-4B8A-81B2-40A5879C1CA8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65A04-70AD-492D-B7F4-6653C406D3D3}" type="datetimeFigureOut">
              <a:rPr lang="en-IN" smtClean="0"/>
              <a:pPr/>
              <a:t>07-12-2019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480E1-54AD-4B8A-81B2-40A5879C1CA8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825363"/>
            <a:ext cx="3934581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62336" y="1826709"/>
            <a:ext cx="5610464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4061096"/>
            <a:ext cx="3934581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65A04-70AD-492D-B7F4-6653C406D3D3}" type="datetimeFigureOut">
              <a:rPr lang="en-IN" smtClean="0"/>
              <a:pPr/>
              <a:t>07-12-2019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480E1-54AD-4B8A-81B2-40A5879C1CA8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828800"/>
            <a:ext cx="3938016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88000" y="2286000"/>
            <a:ext cx="53848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4059936"/>
            <a:ext cx="3938016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65A04-70AD-492D-B7F4-6653C406D3D3}" type="datetimeFigureOut">
              <a:rPr lang="en-IN" smtClean="0"/>
              <a:pPr/>
              <a:t>07-12-2019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480E1-54AD-4B8A-81B2-40A5879C1CA8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1247024" y="573807"/>
            <a:ext cx="114981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1425892" y="573807"/>
            <a:ext cx="76809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1544716"/>
            <a:ext cx="97536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2769834"/>
            <a:ext cx="97536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10254" y="548797"/>
            <a:ext cx="1585509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91965A04-70AD-492D-B7F4-6653C406D3D3}" type="datetimeFigureOut">
              <a:rPr lang="en-IN" smtClean="0"/>
              <a:pPr/>
              <a:t>07-12-2019</a:t>
            </a:fld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752554" y="548797"/>
            <a:ext cx="1254937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CEB480E1-54AD-4B8A-81B2-40A5879C1CA8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11585" y="855957"/>
            <a:ext cx="299531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IN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g"/><Relationship Id="rId4" Type="http://schemas.openxmlformats.org/officeDocument/2006/relationships/image" Target="../media/image34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6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t="1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AA757AE-BB95-4A03-94F2-BC81F247E7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" y="0"/>
            <a:ext cx="12192001" cy="1145628"/>
          </a:xfrm>
          <a:solidFill>
            <a:srgbClr val="FFC000"/>
          </a:solidFill>
        </p:spPr>
        <p:txBody>
          <a:bodyPr>
            <a:noAutofit/>
          </a:bodyPr>
          <a:lstStyle/>
          <a:p>
            <a:pPr algn="ctr"/>
            <a:r>
              <a:rPr lang="en-IN" u="sng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en-IN" u="sng" dirty="0" smtClean="0">
                <a:solidFill>
                  <a:srgbClr val="FF0000"/>
                </a:solidFill>
                <a:latin typeface="+mn-lt"/>
              </a:rPr>
            </a:br>
            <a:r>
              <a:rPr lang="en-IN" u="sng" dirty="0">
                <a:solidFill>
                  <a:srgbClr val="FF0000"/>
                </a:solidFill>
                <a:latin typeface="+mn-lt"/>
              </a:rPr>
              <a:t/>
            </a:r>
            <a:br>
              <a:rPr lang="en-IN" u="sng" dirty="0">
                <a:solidFill>
                  <a:srgbClr val="FF0000"/>
                </a:solidFill>
                <a:latin typeface="+mn-lt"/>
              </a:rPr>
            </a:br>
            <a:r>
              <a:rPr lang="en-IN" u="sng" dirty="0" smtClean="0">
                <a:solidFill>
                  <a:srgbClr val="FF0000"/>
                </a:solidFill>
                <a:latin typeface="+mn-lt"/>
              </a:rPr>
              <a:t> </a:t>
            </a:r>
            <a:br>
              <a:rPr lang="en-IN" u="sng" dirty="0" smtClean="0">
                <a:solidFill>
                  <a:srgbClr val="FF0000"/>
                </a:solidFill>
                <a:latin typeface="+mn-lt"/>
              </a:rPr>
            </a:br>
            <a:r>
              <a:rPr lang="en-IN" u="sng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en-IN" u="sng" dirty="0" smtClean="0">
                <a:solidFill>
                  <a:srgbClr val="FF0000"/>
                </a:solidFill>
                <a:latin typeface="+mn-lt"/>
              </a:rPr>
            </a:br>
            <a:r>
              <a:rPr lang="en-IN" u="sng" dirty="0">
                <a:solidFill>
                  <a:srgbClr val="FF0000"/>
                </a:solidFill>
                <a:latin typeface="+mn-lt"/>
              </a:rPr>
              <a:t/>
            </a:r>
            <a:br>
              <a:rPr lang="en-IN" u="sng" dirty="0">
                <a:solidFill>
                  <a:srgbClr val="FF0000"/>
                </a:solidFill>
                <a:latin typeface="+mn-lt"/>
              </a:rPr>
            </a:br>
            <a:r>
              <a:rPr lang="en-IN" sz="4000" u="sng" dirty="0" smtClean="0">
                <a:solidFill>
                  <a:schemeClr val="bg2">
                    <a:lumMod val="90000"/>
                    <a:lumOff val="10000"/>
                  </a:schemeClr>
                </a:solidFill>
                <a:latin typeface="Berlin Sans FB" panose="020E0602020502020306" pitchFamily="34" charset="0"/>
              </a:rPr>
              <a:t>Lepton Mass Effect in </a:t>
            </a:r>
            <a:br>
              <a:rPr lang="en-IN" sz="4000" u="sng" dirty="0" smtClean="0">
                <a:solidFill>
                  <a:schemeClr val="bg2">
                    <a:lumMod val="90000"/>
                    <a:lumOff val="10000"/>
                  </a:schemeClr>
                </a:solidFill>
                <a:latin typeface="Berlin Sans FB" panose="020E0602020502020306" pitchFamily="34" charset="0"/>
              </a:rPr>
            </a:br>
            <a:r>
              <a:rPr lang="en-IN" sz="4000" u="sng" dirty="0" err="1" smtClean="0">
                <a:solidFill>
                  <a:schemeClr val="bg2">
                    <a:lumMod val="90000"/>
                    <a:lumOff val="10000"/>
                  </a:schemeClr>
                </a:solidFill>
                <a:latin typeface="Berlin Sans FB" panose="020E0602020502020306" pitchFamily="34" charset="0"/>
              </a:rPr>
              <a:t>Semileptonic</a:t>
            </a:r>
            <a:r>
              <a:rPr lang="en-IN" sz="4000" u="sng" dirty="0" smtClean="0">
                <a:solidFill>
                  <a:schemeClr val="bg2">
                    <a:lumMod val="90000"/>
                    <a:lumOff val="10000"/>
                  </a:schemeClr>
                </a:solidFill>
                <a:latin typeface="Berlin Sans FB" panose="020E0602020502020306" pitchFamily="34" charset="0"/>
              </a:rPr>
              <a:t> </a:t>
            </a:r>
            <a:r>
              <a:rPr lang="en-IN" sz="4000" u="sng" dirty="0" err="1" smtClean="0">
                <a:solidFill>
                  <a:schemeClr val="bg2">
                    <a:lumMod val="90000"/>
                    <a:lumOff val="10000"/>
                  </a:schemeClr>
                </a:solidFill>
                <a:latin typeface="Berlin Sans FB" panose="020E0602020502020306" pitchFamily="34" charset="0"/>
              </a:rPr>
              <a:t>Bc</a:t>
            </a:r>
            <a:r>
              <a:rPr lang="en-IN" sz="4000" u="sng" dirty="0" smtClean="0">
                <a:solidFill>
                  <a:schemeClr val="bg2">
                    <a:lumMod val="90000"/>
                    <a:lumOff val="10000"/>
                  </a:schemeClr>
                </a:solidFill>
                <a:latin typeface="Berlin Sans FB" panose="020E0602020502020306" pitchFamily="34" charset="0"/>
              </a:rPr>
              <a:t>  Meson Decays </a:t>
            </a:r>
            <a:endParaRPr lang="en-IN" sz="2400" u="sng" dirty="0">
              <a:solidFill>
                <a:schemeClr val="bg2">
                  <a:lumMod val="90000"/>
                  <a:lumOff val="10000"/>
                </a:schemeClr>
              </a:solidFill>
              <a:latin typeface="Berlin Sans FB" panose="020E0602020502020306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AA72A2B1-F048-4D0B-8276-3064ED9191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65729" y="6080234"/>
            <a:ext cx="5920615" cy="704193"/>
          </a:xfrm>
        </p:spPr>
        <p:txBody>
          <a:bodyPr>
            <a:noAutofit/>
          </a:bodyPr>
          <a:lstStyle/>
          <a:p>
            <a:pPr algn="ctr"/>
            <a:r>
              <a:rPr lang="en-IN" sz="2800" b="1" dirty="0">
                <a:latin typeface="Footlight MT Light" pitchFamily="18" charset="0"/>
                <a:cs typeface="Times New Roman" panose="02020603050405020304" pitchFamily="18" charset="0"/>
              </a:rPr>
              <a:t>Guided by- Prof. </a:t>
            </a:r>
            <a:r>
              <a:rPr lang="en-IN" sz="2800" b="1" dirty="0" err="1">
                <a:latin typeface="Footlight MT Light" pitchFamily="18" charset="0"/>
                <a:cs typeface="Times New Roman" panose="02020603050405020304" pitchFamily="18" charset="0"/>
              </a:rPr>
              <a:t>Purendra</a:t>
            </a:r>
            <a:r>
              <a:rPr lang="en-IN" sz="2800" b="1" dirty="0">
                <a:latin typeface="Footlight MT Light" pitchFamily="18" charset="0"/>
                <a:cs typeface="Times New Roman" panose="02020603050405020304" pitchFamily="18" charset="0"/>
              </a:rPr>
              <a:t> Ch. Dash</a:t>
            </a:r>
          </a:p>
          <a:p>
            <a:pPr algn="ctr"/>
            <a:endParaRPr lang="en-IN" sz="2800" b="1" dirty="0">
              <a:latin typeface="Footlight MT Light" pitchFamily="18" charset="0"/>
              <a:cs typeface="Times New Roman" panose="02020603050405020304" pitchFamily="18" charset="0"/>
            </a:endParaRPr>
          </a:p>
          <a:p>
            <a:pPr algn="ctr"/>
            <a:endParaRPr lang="en-IN" sz="2800" b="1" dirty="0" smtClean="0">
              <a:latin typeface="Footlight MT Light" pitchFamily="18" charset="0"/>
              <a:cs typeface="Times New Roman" panose="02020603050405020304" pitchFamily="18" charset="0"/>
            </a:endParaRPr>
          </a:p>
          <a:p>
            <a:endParaRPr lang="en-IN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2333297" y="1600227"/>
            <a:ext cx="7220605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4000" b="1" dirty="0" smtClean="0">
                <a:solidFill>
                  <a:schemeClr val="bg1"/>
                </a:solidFill>
                <a:latin typeface="Footlight MT Light" pitchFamily="18" charset="0"/>
                <a:cs typeface="Times New Roman" panose="02020603050405020304" pitchFamily="18" charset="0"/>
              </a:rPr>
              <a:t>WHEPP-2019 (IIT GUWAHATI)</a:t>
            </a:r>
          </a:p>
          <a:p>
            <a:pPr algn="ctr"/>
            <a:endParaRPr lang="en-IN" sz="2400" b="1" dirty="0" smtClean="0">
              <a:solidFill>
                <a:schemeClr val="bg1"/>
              </a:solidFill>
              <a:latin typeface="Footlight MT Light" pitchFamily="18" charset="0"/>
              <a:cs typeface="Times New Roman" panose="02020603050405020304" pitchFamily="18" charset="0"/>
            </a:endParaRPr>
          </a:p>
          <a:p>
            <a:pPr algn="ctr"/>
            <a:endParaRPr lang="en-IN" sz="2400" b="1" dirty="0" smtClean="0">
              <a:solidFill>
                <a:schemeClr val="bg1"/>
              </a:solidFill>
              <a:latin typeface="Footlight MT Light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IN" sz="2400" b="1" dirty="0" err="1" smtClean="0">
                <a:solidFill>
                  <a:schemeClr val="bg1"/>
                </a:solidFill>
                <a:latin typeface="Footlight MT Light" pitchFamily="18" charset="0"/>
                <a:cs typeface="Times New Roman" panose="02020603050405020304" pitchFamily="18" charset="0"/>
              </a:rPr>
              <a:t>Sonali</a:t>
            </a:r>
            <a:r>
              <a:rPr lang="en-IN" sz="2400" b="1" dirty="0" smtClean="0">
                <a:solidFill>
                  <a:schemeClr val="bg1"/>
                </a:solidFill>
                <a:latin typeface="Footlight MT Light" pitchFamily="18" charset="0"/>
                <a:cs typeface="Times New Roman" panose="02020603050405020304" pitchFamily="18" charset="0"/>
              </a:rPr>
              <a:t> Patnaik</a:t>
            </a:r>
            <a:endParaRPr lang="en-IN" sz="2000" b="1" dirty="0">
              <a:solidFill>
                <a:schemeClr val="bg1"/>
              </a:solidFill>
              <a:latin typeface="Footlight MT Light" pitchFamily="18" charset="0"/>
              <a:cs typeface="Times New Roman" panose="02020603050405020304" pitchFamily="18" charset="0"/>
            </a:endParaRPr>
          </a:p>
          <a:p>
            <a:pPr algn="ctr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826625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2117035" y="1580321"/>
            <a:ext cx="7166113" cy="49596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2946380" y="399392"/>
                <a:ext cx="5507422" cy="966952"/>
              </a:xfrm>
              <a:solidFill>
                <a:srgbClr val="FFC000"/>
              </a:solidFill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8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48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en-US" sz="48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n-US" sz="48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48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→ </m:t>
                      </m:r>
                      <m:sSub>
                        <m:sSubPr>
                          <m:ctrlPr>
                            <a:rPr lang="en-US" sz="480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48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𝜂</m:t>
                          </m:r>
                        </m:e>
                        <m:sub>
                          <m:r>
                            <a:rPr lang="en-US" sz="48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𝑐</m:t>
                          </m:r>
                        </m:sub>
                      </m:sSub>
                      <m:r>
                        <a:rPr lang="en-US" sz="48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, </m:t>
                      </m:r>
                      <m:sSub>
                        <m:sSubPr>
                          <m:ctrlPr>
                            <a:rPr lang="en-US" sz="480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48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𝐽</m:t>
                          </m:r>
                          <m:r>
                            <a:rPr lang="en-US" sz="48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/</m:t>
                          </m:r>
                        </m:e>
                        <m:sub>
                          <m:r>
                            <a:rPr lang="en-US" sz="48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𝛹</m:t>
                          </m:r>
                        </m:sub>
                      </m:sSub>
                      <m:r>
                        <a:rPr lang="en-US" sz="48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US" sz="48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𝑒</m:t>
                      </m:r>
                      <m:r>
                        <a:rPr lang="en-US" sz="48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sSub>
                        <m:sSubPr>
                          <m:ctrlPr>
                            <a:rPr lang="en-US" sz="480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48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𝜗</m:t>
                          </m:r>
                        </m:e>
                        <m:sub>
                          <m:r>
                            <a:rPr lang="en-US" sz="48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US" sz="4800" dirty="0">
                  <a:solidFill>
                    <a:schemeClr val="bg1"/>
                  </a:solidFill>
                  <a:latin typeface="Algerian" panose="04020705040A02060702" pitchFamily="82" charset="0"/>
                </a:endParaRP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946380" y="399392"/>
                <a:ext cx="5507422" cy="966952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8765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8920" y="273268"/>
            <a:ext cx="8538666" cy="806783"/>
          </a:xfrm>
          <a:solidFill>
            <a:srgbClr val="FFC000"/>
          </a:solidFill>
        </p:spPr>
        <p:txBody>
          <a:bodyPr>
            <a:noAutofit/>
          </a:bodyPr>
          <a:lstStyle/>
          <a:p>
            <a:r>
              <a:rPr lang="en-US" sz="3600" b="0" u="sng" dirty="0">
                <a:solidFill>
                  <a:schemeClr val="bg2"/>
                </a:solidFill>
                <a:latin typeface="Algerian" panose="04020705040A02060702" pitchFamily="82" charset="0"/>
              </a:rPr>
              <a:t>FORMFACTOR COVARIANT EXPANSION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160" y="1395304"/>
            <a:ext cx="10174476" cy="527876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="" xmlns:a16="http://schemas.microsoft.com/office/drawing/2014/main" id="{43947E9E-B3A0-47F7-A1AD-09D62EDC744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83252" y="962486"/>
                <a:ext cx="11708747" cy="5408496"/>
              </a:xfrm>
              <a:prstGeom prst="rect">
                <a:avLst/>
              </a:prstGeo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IN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IN" sz="2400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</a:t>
                </a:r>
                <a:r>
                  <a:rPr lang="en-I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N" sz="24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IN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IN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m:rPr>
                                <m:sty m:val="p"/>
                              </m:rPr>
                              <a:rPr lang="el-GR" sz="2400" i="1">
                                <a:latin typeface="Cambria Math" panose="02040503050406030204" pitchFamily="18" charset="0"/>
                              </a:rPr>
                              <m:t>π</m:t>
                            </m:r>
                          </m:e>
                        </m:d>
                      </m:e>
                      <m:sup>
                        <m:r>
                          <a:rPr lang="en-IN" sz="2400" i="1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  <m:sSup>
                      <m:sSupPr>
                        <m:ctrlPr>
                          <a:rPr lang="en-IN" sz="2400" i="1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sz="2400" i="1"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p>
                        <m:r>
                          <a:rPr lang="en-IN" sz="2400" i="1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  <m:d>
                      <m:dPr>
                        <m:ctrlPr>
                          <a:rPr lang="en-IN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IN" sz="2400" i="1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IN" sz="24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IN" sz="2400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IN" sz="2400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IN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IN" sz="24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IN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IN" sz="2400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IN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IN" sz="24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IN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f>
                      <m:fPr>
                        <m:ctrlPr>
                          <a:rPr lang="en-IN" sz="2400" i="1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IN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IN" sz="24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IN" sz="24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IN" sz="2400" i="1"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IN" sz="2400" i="1">
                                    <a:latin typeface="Cambria Math" panose="02040503050406030204" pitchFamily="18" charset="0"/>
                                  </a:rPr>
                                  <m:t>𝑓𝑖</m:t>
                                </m:r>
                              </m:sub>
                            </m:sSub>
                          </m:e>
                        </m:d>
                      </m:num>
                      <m:den>
                        <m:rad>
                          <m:radPr>
                            <m:degHide m:val="on"/>
                            <m:ctrlPr>
                              <a:rPr lang="en-IN" sz="2400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IN" sz="24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IN" sz="2400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IN" sz="24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IN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IN" sz="240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  <m:r>
                              <a:rPr lang="en-IN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IN" sz="2400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  <m:sSup>
                              <m:sSupPr>
                                <m:ctrlPr>
                                  <a:rPr lang="en-IN" sz="24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IN" sz="2400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IN" sz="24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IN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IN" sz="240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  <m:r>
                              <a:rPr lang="en-IN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IN" sz="24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IN" sz="2400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IN" sz="24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  <m:sSup>
                              <m:sSupPr>
                                <m:ctrlPr>
                                  <a:rPr lang="en-IN" sz="24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IN" sz="2400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IN" sz="24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IN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IN" sz="240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IN" sz="24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IN" sz="24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lang="en-IN" sz="2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IN" sz="2400" i="1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IN" sz="24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IN" sz="2400" i="1"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IN" sz="2400" i="1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sub>
                                </m:sSub>
                                <m:d>
                                  <m:dPr>
                                    <m:ctrlPr>
                                      <a:rPr lang="en-IN" sz="2400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IN" sz="24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IN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IN" sz="240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  <m:r>
                              <a:rPr lang="en-IN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IN" sz="24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IN" sz="2400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IN" sz="2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IN" sz="2400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en-IN" sz="24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sub>
                            </m:sSub>
                          </m:e>
                        </m:rad>
                      </m:den>
                    </m:f>
                  </m:oMath>
                </a14:m>
                <a:endParaRPr lang="en-IN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IN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IN" sz="2400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IN" sz="2400" i="1">
                            <a:latin typeface="Cambria Math" panose="02040503050406030204" pitchFamily="18" charset="0"/>
                          </a:rPr>
                          <m:t>𝑓𝑖</m:t>
                        </m:r>
                      </m:sub>
                    </m:sSub>
                  </m:oMath>
                </a14:m>
                <a:r>
                  <a:rPr lang="en-I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N" sz="2400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IN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IN" sz="24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IN" sz="2400" i="1"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  <m:sub>
                            <m:r>
                              <a:rPr lang="en-IN" sz="2400" i="1">
                                <a:latin typeface="Cambria Math" panose="02040503050406030204" pitchFamily="18" charset="0"/>
                              </a:rPr>
                              <m:t>𝐹</m:t>
                            </m:r>
                          </m:sub>
                        </m:sSub>
                      </m:num>
                      <m:den>
                        <m:rad>
                          <m:radPr>
                            <m:degHide m:val="on"/>
                            <m:ctrlPr>
                              <a:rPr lang="en-IN" sz="2400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IN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den>
                    </m:f>
                    <m:sSub>
                      <m:sSubPr>
                        <m:ctrlPr>
                          <a:rPr lang="en-IN" sz="24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IN" sz="2400" i="1" dirty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sSub>
                          <m:sSubPr>
                            <m:ctrlPr>
                              <a:rPr lang="en-IN" sz="2400" i="1" dirty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IN" sz="2400" i="1" dirty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IN" sz="2400" i="1" dirty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bSup>
                          <m:sSubSupPr>
                            <m:ctrlPr>
                              <a:rPr lang="en-IN" sz="2400" i="1" dirty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IN" sz="2400" i="1" dirty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IN" sz="2400" i="1" dirty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IN" sz="2400" i="1" dirty="0">
                                <a:latin typeface="Cambria Math" panose="02040503050406030204" pitchFamily="18" charset="0"/>
                              </a:rPr>
                              <m:t>,</m:t>
                            </m:r>
                          </m:sup>
                        </m:sSubSup>
                      </m:sub>
                    </m:sSub>
                    <m:sSup>
                      <m:sSupPr>
                        <m:ctrlPr>
                          <a:rPr lang="en-IN" sz="2400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n-IN" sz="2400" i="1" dirty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IN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p>
                    </m:sSup>
                    <m:r>
                      <a:rPr lang="en-IN" sz="2400" i="1" dirty="0">
                        <a:latin typeface="Cambria Math" panose="02040503050406030204" pitchFamily="18" charset="0"/>
                      </a:rPr>
                      <m:t> </m:t>
                    </m:r>
                    <m:sSubSup>
                      <m:sSubSupPr>
                        <m:ctrlPr>
                          <a:rPr lang="en-IN" sz="2400" i="1" dirty="0">
                            <a:latin typeface="Cambria Math"/>
                          </a:rPr>
                        </m:ctrlPr>
                      </m:sSubSupPr>
                      <m:e>
                        <m:r>
                          <a:rPr lang="en-IN" sz="2400" i="1" dirty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IN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  <m:sup>
                        <m:r>
                          <a:rPr lang="en-IN" sz="2400" i="1" dirty="0">
                            <a:latin typeface="Cambria Math" panose="02040503050406030204" pitchFamily="18" charset="0"/>
                          </a:rPr>
                          <m:t>𝑙</m:t>
                        </m:r>
                      </m:sup>
                    </m:sSubSup>
                  </m:oMath>
                </a14:m>
                <a:endParaRPr lang="en-IN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I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where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N" sz="2400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n-IN" sz="2400" i="1" dirty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IN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p>
                    </m:sSup>
                  </m:oMath>
                </a14:m>
                <a:r>
                  <a:rPr lang="en-I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IN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IN" sz="24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IN" sz="240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4</m:t>
                                </m:r>
                                <m:r>
                                  <a:rPr lang="en-US" sz="24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𝑀𝐸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𝑘</m:t>
                                </m:r>
                              </m:sub>
                            </m:sSub>
                          </m:num>
                          <m:den>
                            <m:r>
                              <a:rPr lang="en-IN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𝑁</m:t>
                            </m:r>
                            <m:d>
                              <m:dPr>
                                <m:ctrlPr>
                                  <a:rPr lang="en-IN" sz="2400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acc>
                                  <m:accPr>
                                    <m:chr m:val="⃗"/>
                                    <m:ctrlPr>
                                      <a:rPr lang="en-IN" sz="2400" i="1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IN" sz="2400" i="1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𝑘</m:t>
                                    </m:r>
                                  </m:e>
                                </m:acc>
                              </m:e>
                            </m:d>
                            <m:r>
                              <a:rPr lang="en-IN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𝑁</m:t>
                            </m:r>
                            <m:d>
                              <m:dPr>
                                <m:ctrlPr>
                                  <a:rPr lang="en-IN" sz="2400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acc>
                                  <m:accPr>
                                    <m:chr m:val="⃗"/>
                                    <m:ctrlPr>
                                      <a:rPr lang="en-IN" sz="2400" i="1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IN" sz="2400" i="1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𝑝</m:t>
                                    </m:r>
                                  </m:e>
                                </m:acc>
                              </m:e>
                            </m:d>
                          </m:den>
                        </m:f>
                      </m:e>
                    </m:rad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IN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naryPr>
                      <m:sub/>
                      <m:sup/>
                      <m:e>
                        <m:f>
                          <m:fPr>
                            <m:ctrlPr>
                              <a:rPr lang="en-IN" sz="24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IN" sz="2400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IN" sz="24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𝑑</m:t>
                                </m:r>
                              </m:e>
                              <m:sup>
                                <m:r>
                                  <a:rPr lang="en-IN" sz="24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3</m:t>
                                </m:r>
                              </m:sup>
                            </m:sSup>
                            <m:sSub>
                              <m:sSubPr>
                                <m:ctrlPr>
                                  <a:rPr lang="en-IN" sz="2400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IN" sz="24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IN" sz="24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IN" sz="2400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IN" sz="24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lang="en-IN" sz="2400" i="1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IN" sz="2400" i="1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IN" sz="2400" i="1">
                                            <a:latin typeface="Cambria Math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IN" sz="2400" i="1"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r>
                                          <a:rPr lang="en-IN" sz="2400" i="1"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sub>
                                </m:sSub>
                                <m:r>
                                  <a:rPr lang="en-IN" sz="24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lang="en-IN" sz="2400" i="1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IN" sz="2400" i="1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d>
                                      <m:dPr>
                                        <m:ctrlPr>
                                          <a:rPr lang="en-IN" sz="2400" i="1">
                                            <a:latin typeface="Cambria Math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dPr>
                                      <m:e>
                                        <m:acc>
                                          <m:accPr>
                                            <m:chr m:val="⃗"/>
                                            <m:ctrlPr>
                                              <a:rPr lang="en-IN" sz="2400" i="1">
                                                <a:latin typeface="Cambria Math"/>
                                                <a:cs typeface="Times New Roman" panose="020206030504050203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IN" sz="2400" i="1">
                                                <a:latin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  <m:t>𝑘</m:t>
                                            </m:r>
                                          </m:e>
                                        </m:acc>
                                        <m:r>
                                          <a:rPr lang="en-IN" sz="2400" i="1"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  <m:t>−</m:t>
                                        </m:r>
                                        <m:acc>
                                          <m:accPr>
                                            <m:chr m:val="⃗"/>
                                            <m:ctrlPr>
                                              <a:rPr lang="en-IN" sz="2400" i="1">
                                                <a:latin typeface="Cambria Math"/>
                                                <a:cs typeface="Times New Roman" panose="020206030504050203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IN" sz="2400" i="1">
                                                <a:latin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  <m:t>𝑃</m:t>
                                            </m:r>
                                          </m:e>
                                        </m:acc>
                                        <m:r>
                                          <a:rPr lang="en-IN" sz="2400" i="1"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  <m:t>+</m:t>
                                        </m:r>
                                        <m:acc>
                                          <m:accPr>
                                            <m:chr m:val="⃗"/>
                                            <m:ctrlPr>
                                              <a:rPr lang="en-IN" sz="2400" i="1">
                                                <a:latin typeface="Cambria Math"/>
                                                <a:cs typeface="Times New Roman" panose="020206030504050203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IN" sz="2400" i="1">
                                                    <a:latin typeface="Cambria Math"/>
                                                    <a:cs typeface="Times New Roman" panose="020206030504050203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IN" sz="2400" i="1">
                                                    <a:latin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m:t>𝑃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IN" sz="2400" i="1">
                                                    <a:latin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m:t>1</m:t>
                                                </m:r>
                                              </m:sub>
                                            </m:sSub>
                                          </m:e>
                                        </m:acc>
                                      </m:e>
                                    </m:d>
                                  </m:sub>
                                </m:sSub>
                              </m:e>
                            </m:rad>
                          </m:den>
                        </m:f>
                      </m:e>
                    </m:nary>
                    <m:nary>
                      <m:naryPr>
                        <m:chr m:val="∑"/>
                        <m:supHide m:val="on"/>
                        <m:ctrlPr>
                          <a:rPr lang="en-IN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sSub>
                          <m:sSubPr>
                            <m:ctrlPr>
                              <a:rPr lang="en-IN" sz="24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IN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IN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sSubSup>
                          <m:sSubSupPr>
                            <m:ctrlPr>
                              <a:rPr lang="en-IN" sz="24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IN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IN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IN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,</m:t>
                            </m:r>
                          </m:sup>
                        </m:sSubSup>
                        <m:sSub>
                          <m:sSubPr>
                            <m:ctrlPr>
                              <a:rPr lang="en-IN" sz="24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IN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IN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sub>
                      <m:sup/>
                      <m:e>
                        <m:sSub>
                          <m:sSubPr>
                            <m:ctrlPr>
                              <a:rPr lang="en-IN" sz="24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Ϛ</m:t>
                            </m:r>
                          </m:e>
                          <m:sub>
                            <m:sSubSup>
                              <m:sSubSupPr>
                                <m:ctrlPr>
                                  <a:rPr lang="en-IN" sz="2400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IN" sz="24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a:rPr lang="en-IN" sz="24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IN" sz="24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,</m:t>
                                </m:r>
                              </m:sup>
                            </m:sSubSup>
                            <m:sSub>
                              <m:sSubPr>
                                <m:ctrlPr>
                                  <a:rPr lang="en-IN" sz="2400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IN" sz="24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a:rPr lang="en-IN" sz="24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b>
                            </m:sSub>
                          </m:sub>
                        </m:sSub>
                      </m:e>
                    </m:nary>
                    <m:d>
                      <m:dPr>
                        <m:ctrlPr>
                          <a:rPr lang="en-IN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IN" sz="24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λ</m:t>
                            </m:r>
                          </m:e>
                          <m:sub>
                            <m:r>
                              <a:rPr lang="en-IN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IN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,</m:t>
                            </m:r>
                          </m:sup>
                        </m:sSubSup>
                        <m:sSub>
                          <m:sSubPr>
                            <m:ctrlPr>
                              <a:rPr lang="en-IN" sz="24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λ</m:t>
                            </m:r>
                          </m:e>
                          <m:sub>
                            <m:r>
                              <a:rPr lang="en-IN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sSub>
                      <m:sSubPr>
                        <m:ctrlPr>
                          <a:rPr lang="en-IN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Ϛ</m:t>
                        </m:r>
                      </m:e>
                      <m:sub>
                        <m:sSubSup>
                          <m:sSubSupPr>
                            <m:ctrlPr>
                              <a:rPr lang="en-IN" sz="24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IN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IN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  <m:sup/>
                        </m:sSubSup>
                        <m:sSub>
                          <m:sSubPr>
                            <m:ctrlPr>
                              <a:rPr lang="en-IN" sz="24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IN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IN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sub>
                    </m:sSub>
                    <m:d>
                      <m:dPr>
                        <m:ctrlPr>
                          <a:rPr lang="en-IN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IN" sz="24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λ</m:t>
                            </m:r>
                          </m:e>
                          <m:sub>
                            <m:r>
                              <a:rPr lang="en-IN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  <m:sup/>
                        </m:sSubSup>
                        <m:sSub>
                          <m:sSubPr>
                            <m:ctrlPr>
                              <a:rPr lang="en-IN" sz="24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λ</m:t>
                            </m:r>
                          </m:e>
                          <m:sub>
                            <m:r>
                              <a:rPr lang="en-IN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endParaRPr lang="en-US" sz="2400" i="1" dirty="0" smtClean="0">
                  <a:latin typeface="Cambria Math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N" sz="24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IN" sz="24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𝒢</m:t>
                          </m:r>
                        </m:e>
                        <m:sub>
                          <m:r>
                            <a:rPr lang="en-IN" sz="24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𝑀</m:t>
                          </m:r>
                        </m:sub>
                      </m:sSub>
                      <m:d>
                        <m:dPr>
                          <m:ctrlPr>
                            <a:rPr lang="en-IN" sz="24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IN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IN" sz="24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𝐾</m:t>
                              </m:r>
                            </m:e>
                          </m:acc>
                          <m:r>
                            <a:rPr lang="en-IN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acc>
                            <m:accPr>
                              <m:chr m:val="⃗"/>
                              <m:ctrlPr>
                                <a:rPr lang="en-IN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IN" sz="24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𝑃</m:t>
                              </m:r>
                            </m:e>
                          </m:acc>
                          <m:sSub>
                            <m:sSubPr>
                              <m:ctrlPr>
                                <a:rPr lang="en-IN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IN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acc>
                                <m:accPr>
                                  <m:chr m:val="⃗"/>
                                  <m:ctrlPr>
                                    <a:rPr lang="en-IN" sz="2400" i="1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IN" sz="2400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𝑃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IN" sz="24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IN" sz="24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acc>
                            <m:accPr>
                              <m:chr m:val="⃗"/>
                              <m:ctrlPr>
                                <a:rPr lang="en-IN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IN" sz="24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𝑃</m:t>
                              </m:r>
                            </m:e>
                          </m:acc>
                          <m:r>
                            <a:rPr lang="en-IN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IN" sz="2400" i="1">
                                  <a:latin typeface="Cambria Math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IN" sz="2400" i="1">
                                      <a:latin typeface="Cambria Math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IN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𝑃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IN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IN" sz="24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</m:e>
                      </m:d>
                      <m:sSub>
                        <m:sSubPr>
                          <m:ctrlPr>
                            <a:rPr lang="en-IN" sz="24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IN" sz="24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𝒢</m:t>
                          </m:r>
                        </m:e>
                        <m:sub>
                          <m:r>
                            <a:rPr lang="en-IN" sz="24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𝑀</m:t>
                          </m:r>
                        </m:sub>
                      </m:sSub>
                      <m:d>
                        <m:dPr>
                          <m:ctrlPr>
                            <a:rPr lang="en-IN" sz="24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IN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IN" sz="2400" i="1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IN" sz="2400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𝑃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IN" sz="24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IN" sz="24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acc>
                            <m:accPr>
                              <m:chr m:val="⃗"/>
                              <m:ctrlPr>
                                <a:rPr lang="en-IN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IN" sz="24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𝑃</m:t>
                              </m:r>
                            </m:e>
                          </m:acc>
                          <m:r>
                            <a:rPr lang="en-IN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IN" sz="2400" i="1">
                                  <a:latin typeface="Cambria Math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IN" sz="2400" i="1">
                                      <a:latin typeface="Cambria Math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IN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𝑃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IN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IN" sz="24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en-IN" sz="2400" i="1" dirty="0">
                  <a:latin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I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IN" sz="2400" i="1" dirty="0">
                            <a:latin typeface="Cambria Math"/>
                          </a:rPr>
                        </m:ctrlPr>
                      </m:sSubSupPr>
                      <m:e>
                        <m:r>
                          <a:rPr lang="en-IN" sz="2400" i="1" dirty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IN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  <m:sup>
                        <m:r>
                          <a:rPr lang="en-IN" sz="2400" i="1" dirty="0">
                            <a:latin typeface="Cambria Math" panose="02040503050406030204" pitchFamily="18" charset="0"/>
                          </a:rPr>
                          <m:t>𝑙</m:t>
                        </m:r>
                      </m:sup>
                    </m:sSubSup>
                  </m:oMath>
                </a14:m>
                <a:r>
                  <a:rPr lang="en-IN" sz="2400" i="1" dirty="0">
                    <a:latin typeface="Cambria Math" panose="020405030504060302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IN" sz="2400" i="1" dirty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IN" sz="24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𝑈</m:t>
                        </m:r>
                      </m:e>
                    </m:acc>
                    <m:d>
                      <m:dPr>
                        <m:ctrlPr>
                          <a:rPr lang="en-IN" sz="2400" i="1" dirty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IN" sz="2400" i="1" dirty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IN" sz="2400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IN" sz="2400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𝑒</m:t>
                            </m:r>
                          </m:sub>
                        </m:sSub>
                        <m:r>
                          <a:rPr lang="en-IN" sz="24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IN" sz="2400" i="1" dirty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IN" sz="24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𝛿</m:t>
                            </m:r>
                          </m:e>
                          <m:sub>
                            <m:r>
                              <a:rPr lang="en-IN" sz="2400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𝑒</m:t>
                            </m:r>
                          </m:sub>
                        </m:sSub>
                      </m:e>
                    </m:d>
                    <m:sSub>
                      <m:sSubPr>
                        <m:ctrlPr>
                          <a:rPr lang="en-IN" sz="24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en-I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IN" sz="2400" dirty="0">
                    <a:latin typeface="Cambria Math" panose="02040503050406030204" pitchFamily="18" charset="0"/>
                    <a:cs typeface="Times New Roman" panose="02020603050405020304" pitchFamily="18" charset="0"/>
                  </a:rPr>
                  <a:t>V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IN" sz="2400" i="1" dirty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IN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IN" sz="24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l-G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ν</m:t>
                            </m:r>
                          </m:sub>
                        </m:sSub>
                        <m:r>
                          <a:rPr lang="en-I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IN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latin typeface="Cambria Math" panose="02040503050406030204" pitchFamily="18" charset="0"/>
                              </a:rPr>
                              <m:t>δ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l-G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ν</m:t>
                            </m:r>
                          </m:sub>
                        </m:sSub>
                      </m:e>
                    </m:d>
                  </m:oMath>
                </a14:m>
                <a:endParaRPr lang="en-IN" sz="2400" dirty="0">
                  <a:latin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IN" sz="2400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IN" sz="2400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IN" sz="2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IN" sz="2400" i="1"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IN" sz="2400" i="1">
                                      <a:latin typeface="Cambria Math" panose="02040503050406030204" pitchFamily="18" charset="0"/>
                                    </a:rPr>
                                    <m:t>𝑓𝑖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IN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IN" sz="2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IN" sz="2400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IN" sz="2400" i="1">
                                  <a:latin typeface="Cambria Math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IN" sz="2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IN" sz="2400" i="1">
                                      <a:latin typeface="Cambria Math" panose="02040503050406030204" pitchFamily="18" charset="0"/>
                                    </a:rPr>
                                    <m:t>𝐺</m:t>
                                  </m:r>
                                </m:e>
                                <m:sub>
                                  <m:r>
                                    <a:rPr lang="en-IN" sz="2400" i="1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IN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IN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IN" sz="2400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IN" sz="2400" i="1" dirty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sSub>
                            <m:sSubPr>
                              <m:ctrlPr>
                                <a:rPr lang="en-IN" sz="24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IN" sz="2400" i="1" dirty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IN" sz="2400" i="1" dirty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IN" sz="2400" i="1" dirty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IN" sz="2400" i="1" dirty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IN" sz="2400" i="1" dirty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IN" sz="2400" i="1" dirty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</m:sup>
                          </m:sSubSup>
                        </m:sub>
                      </m:sSub>
                      <m:sSup>
                        <m:sSupPr>
                          <m:ctrlPr>
                            <a:rPr lang="en-IN" sz="2400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IN" sz="2400" i="1" dirty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en-IN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𝜇𝜗</m:t>
                          </m:r>
                        </m:sup>
                      </m:sSup>
                      <m:sSubSup>
                        <m:sSubSupPr>
                          <m:ctrlPr>
                            <a:rPr lang="en-IN" sz="2400" i="1" dirty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IN" sz="2400" i="1" dirty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IN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𝜇𝜗</m:t>
                          </m:r>
                        </m:sub>
                        <m:sup>
                          <m:r>
                            <a:rPr lang="en-IN" sz="2400" i="1" dirty="0">
                              <a:latin typeface="Cambria Math" panose="02040503050406030204" pitchFamily="18" charset="0"/>
                            </a:rPr>
                            <m:t>𝑙</m:t>
                          </m:r>
                        </m:sup>
                      </m:sSubSup>
                    </m:oMath>
                  </m:oMathPara>
                </a14:m>
                <a:endParaRPr lang="en-IN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IN" sz="24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43947E9E-B3A0-47F7-A1AD-09D62EDC744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483252" y="962486"/>
                <a:ext cx="11708747" cy="5408496"/>
              </a:xfrm>
              <a:prstGeom prst="rect">
                <a:avLst/>
              </a:prstGeom>
              <a:blipFill rotWithShape="1">
                <a:blip r:embed="rId2"/>
                <a:stretch>
                  <a:fillRect l="-7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59354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500"/>
                    </a14:imgEffect>
                    <a14:imgEffect>
                      <a14:saturation sat="320000"/>
                    </a14:imgEffect>
                    <a14:imgEffect>
                      <a14:brightnessContrast brigh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101"/>
            <a:ext cx="5334000" cy="500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70094" y="5358336"/>
            <a:ext cx="51305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eriod"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Lepton  rest frame</a:t>
            </a:r>
          </a:p>
          <a:p>
            <a:pPr marL="342900" indent="-342900">
              <a:buAutoNum type="alphaLcPeriod"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Vector meson helicity frame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3103" y="410232"/>
            <a:ext cx="6691380" cy="777766"/>
          </a:xfrm>
          <a:solidFill>
            <a:srgbClr val="FFC000"/>
          </a:solidFill>
        </p:spPr>
        <p:txBody>
          <a:bodyPr>
            <a:noAutofit/>
          </a:bodyPr>
          <a:lstStyle/>
          <a:p>
            <a:pPr algn="ctr"/>
            <a:r>
              <a:rPr lang="en-US" sz="2400" b="1" u="sng" dirty="0" smtClean="0">
                <a:solidFill>
                  <a:schemeClr val="bg2"/>
                </a:solidFill>
              </a:rPr>
              <a:t>Lepton Hadron correlation function &amp; Helicity components</a:t>
            </a:r>
            <a:endParaRPr lang="en-US" sz="2400" b="1" u="sng" dirty="0">
              <a:solidFill>
                <a:schemeClr val="bg2"/>
              </a:solidFill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3103" y="2388311"/>
            <a:ext cx="6689725" cy="13541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3103" y="1345653"/>
            <a:ext cx="6678897" cy="92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6120" y="3960774"/>
            <a:ext cx="3158672" cy="279512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6836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3697" y="1273175"/>
            <a:ext cx="8292662" cy="315265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932" y="4541448"/>
            <a:ext cx="5459572" cy="22124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593" y="115614"/>
            <a:ext cx="10363200" cy="1011175"/>
          </a:xfrm>
          <a:solidFill>
            <a:srgbClr val="FFC000"/>
          </a:solidFill>
        </p:spPr>
        <p:txBody>
          <a:bodyPr>
            <a:noAutofit/>
          </a:bodyPr>
          <a:lstStyle/>
          <a:p>
            <a:pPr algn="ctr"/>
            <a:r>
              <a:rPr lang="en-US" sz="3200" b="1" u="sng" dirty="0" smtClean="0">
                <a:solidFill>
                  <a:schemeClr val="bg2"/>
                </a:solidFill>
                <a:latin typeface="Algerian" panose="04020705040A02060702" pitchFamily="82" charset="0"/>
              </a:rPr>
              <a:t>Helicity Amplitudes for Vector &amp; </a:t>
            </a:r>
            <a:r>
              <a:rPr lang="en-US" sz="3200" b="1" u="sng" dirty="0" err="1" smtClean="0">
                <a:solidFill>
                  <a:schemeClr val="bg2"/>
                </a:solidFill>
                <a:latin typeface="Algerian" panose="04020705040A02060702" pitchFamily="82" charset="0"/>
              </a:rPr>
              <a:t>Psuedoscalar</a:t>
            </a:r>
            <a:r>
              <a:rPr lang="en-US" sz="3200" b="1" u="sng" dirty="0" smtClean="0">
                <a:solidFill>
                  <a:schemeClr val="bg2"/>
                </a:solidFill>
                <a:latin typeface="Algerian" panose="04020705040A02060702" pitchFamily="82" charset="0"/>
              </a:rPr>
              <a:t> meson</a:t>
            </a:r>
            <a:endParaRPr lang="en-US" sz="3200" b="1" u="sng" dirty="0">
              <a:solidFill>
                <a:schemeClr val="bg2"/>
              </a:solidFill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1802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5309" y="73573"/>
            <a:ext cx="10930760" cy="714703"/>
          </a:xfrm>
          <a:solidFill>
            <a:srgbClr val="FFC000"/>
          </a:solidFill>
        </p:spPr>
        <p:txBody>
          <a:bodyPr>
            <a:noAutofit/>
          </a:bodyPr>
          <a:lstStyle/>
          <a:p>
            <a:r>
              <a:rPr lang="en-US" sz="3200" u="sng" dirty="0" smtClean="0">
                <a:solidFill>
                  <a:schemeClr val="bg1"/>
                </a:solidFill>
                <a:latin typeface="Algerian" panose="04020705040A02060702" pitchFamily="82" charset="0"/>
              </a:rPr>
              <a:t>FORMFACTORS FOR PSUEDOSCALAR AND VECTOR MESON</a:t>
            </a:r>
            <a:endParaRPr lang="en-US" sz="3200" u="sng" dirty="0">
              <a:solidFill>
                <a:schemeClr val="bg1"/>
              </a:solidFill>
              <a:latin typeface="Algerian" panose="04020705040A02060702" pitchFamily="82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1635" y="894035"/>
            <a:ext cx="8153400" cy="24003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940" y="3481388"/>
            <a:ext cx="10525125" cy="9525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0018" y="4600575"/>
            <a:ext cx="7828892" cy="22574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9112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680" y="245022"/>
            <a:ext cx="10466578" cy="272940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04" y="3380481"/>
            <a:ext cx="11809731" cy="28894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7764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8277" y="126539"/>
            <a:ext cx="10363200" cy="776342"/>
          </a:xfrm>
          <a:solidFill>
            <a:srgbClr val="FFC000"/>
          </a:solidFill>
        </p:spPr>
        <p:txBody>
          <a:bodyPr/>
          <a:lstStyle/>
          <a:p>
            <a:r>
              <a:rPr lang="en-US" sz="3600" u="sng" dirty="0">
                <a:solidFill>
                  <a:schemeClr val="bg1"/>
                </a:solidFill>
                <a:latin typeface="Algerian" panose="04020705040A02060702" pitchFamily="82" charset="0"/>
                <a:ea typeface="PMingLiU-ExtB" pitchFamily="18" charset="-120"/>
              </a:rPr>
              <a:t>Partial decay width  for the transitions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379904" y="5654565"/>
            <a:ext cx="5931339" cy="988794"/>
          </a:xfrm>
        </p:spPr>
        <p:txBody>
          <a:bodyPr>
            <a:normAutofit fontScale="77500" lnSpcReduction="20000"/>
          </a:bodyPr>
          <a:lstStyle/>
          <a:p>
            <a:r>
              <a:rPr lang="en-US" sz="3600" dirty="0" smtClean="0">
                <a:latin typeface="Californian FB" panose="0207040306080B030204" pitchFamily="18" charset="0"/>
              </a:rPr>
              <a:t>Where I = U, L, P, S, SL given by linear combination of helicity amplitudes</a:t>
            </a:r>
            <a:endParaRPr lang="en-US" sz="3600" dirty="0">
              <a:latin typeface="Californian FB" panose="0207040306080B0302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948" y="1251228"/>
            <a:ext cx="6415252" cy="11761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086" y="2726449"/>
            <a:ext cx="5626976" cy="26505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Title 3"/>
          <p:cNvSpPr txBox="1">
            <a:spLocks/>
          </p:cNvSpPr>
          <p:nvPr/>
        </p:nvSpPr>
        <p:spPr>
          <a:xfrm>
            <a:off x="6976291" y="1324759"/>
            <a:ext cx="4529959" cy="59867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u="sng" dirty="0" smtClean="0"/>
              <a:t>For vector meson:</a:t>
            </a:r>
            <a:endParaRPr lang="en-US" sz="2400" u="sng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6291" y="2245274"/>
            <a:ext cx="4762500" cy="9810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Title 3"/>
          <p:cNvSpPr txBox="1">
            <a:spLocks/>
          </p:cNvSpPr>
          <p:nvPr/>
        </p:nvSpPr>
        <p:spPr>
          <a:xfrm>
            <a:off x="6716110" y="3752400"/>
            <a:ext cx="5255173" cy="59867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u="sng" dirty="0" smtClean="0"/>
              <a:t>: </a:t>
            </a:r>
            <a:r>
              <a:rPr lang="en-US" sz="2400" b="1" u="sng" dirty="0" smtClean="0">
                <a:solidFill>
                  <a:schemeClr val="tx1"/>
                </a:solidFill>
              </a:rPr>
              <a:t>FOR PSEUDOSCALAR MESON:</a:t>
            </a:r>
            <a:endParaRPr lang="en-US" sz="2400" b="1" u="sng" dirty="0">
              <a:solidFill>
                <a:schemeClr val="tx1"/>
              </a:solidFill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294" y="4552991"/>
            <a:ext cx="4452497" cy="10385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36576" y="152400"/>
            <a:ext cx="5171395" cy="838200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u="sng" dirty="0" smtClean="0">
                <a:solidFill>
                  <a:schemeClr val="bg1"/>
                </a:solidFill>
                <a:latin typeface="Algerian" panose="04020705040A02060702" pitchFamily="82" charset="0"/>
                <a:ea typeface="PMingLiU-ExtB" pitchFamily="18" charset="-120"/>
              </a:rPr>
              <a:t>MODEL PARAMETERS</a:t>
            </a:r>
            <a:endParaRPr lang="en-US" u="sng" dirty="0">
              <a:solidFill>
                <a:schemeClr val="bg1"/>
              </a:solidFill>
              <a:latin typeface="Algerian" panose="04020705040A02060702" pitchFamily="82" charset="0"/>
              <a:ea typeface="PMingLiU-ExtB" pitchFamily="18" charset="-12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200" y="1043609"/>
            <a:ext cx="11988800" cy="5715000"/>
          </a:xfrm>
        </p:spPr>
        <p:txBody>
          <a:bodyPr>
            <a:normAutofit/>
          </a:bodyPr>
          <a:lstStyle/>
          <a:p>
            <a:endParaRPr lang="en-US" sz="2400" dirty="0" smtClean="0">
              <a:latin typeface="Berlin Sans FB" pitchFamily="34" charset="0"/>
            </a:endParaRPr>
          </a:p>
          <a:p>
            <a:r>
              <a:rPr lang="en-US" sz="2400" dirty="0" smtClean="0">
                <a:latin typeface="Berlin Sans FB" pitchFamily="34" charset="0"/>
              </a:rPr>
              <a:t>For </a:t>
            </a:r>
            <a:r>
              <a:rPr lang="en-US" sz="2400" dirty="0">
                <a:latin typeface="Berlin Sans FB" pitchFamily="34" charset="0"/>
              </a:rPr>
              <a:t>ground state we take the quark masses, corresponding binding energies and potential parameters</a:t>
            </a:r>
            <a:r>
              <a:rPr lang="en-US" sz="2400" dirty="0" smtClean="0">
                <a:latin typeface="Berlin Sans FB" pitchFamily="34" charset="0"/>
              </a:rPr>
              <a:t>:</a:t>
            </a:r>
            <a:endParaRPr lang="en-US" sz="2400" dirty="0">
              <a:latin typeface="Berlin Sans FB" pitchFamily="34" charset="0"/>
            </a:endParaRPr>
          </a:p>
          <a:p>
            <a:endParaRPr lang="en-US" sz="2400" dirty="0">
              <a:latin typeface="Berlin Sans FB" pitchFamily="34" charset="0"/>
            </a:endParaRPr>
          </a:p>
          <a:p>
            <a:endParaRPr lang="en-US" sz="2400" dirty="0">
              <a:latin typeface="Berlin Sans FB" pitchFamily="34" charset="0"/>
            </a:endParaRPr>
          </a:p>
          <a:p>
            <a:endParaRPr lang="en-US" sz="2400" dirty="0">
              <a:latin typeface="Berlin Sans FB" pitchFamily="34" charset="0"/>
            </a:endParaRPr>
          </a:p>
          <a:p>
            <a:pPr>
              <a:buNone/>
            </a:pPr>
            <a:endParaRPr lang="en-US" sz="2400" dirty="0" smtClean="0">
              <a:latin typeface="Berlin Sans FB" pitchFamily="34" charset="0"/>
            </a:endParaRPr>
          </a:p>
          <a:p>
            <a:pPr>
              <a:buNone/>
            </a:pPr>
            <a:r>
              <a:rPr lang="en-US" sz="2400" dirty="0" smtClean="0">
                <a:latin typeface="Berlin Sans FB" pitchFamily="34" charset="0"/>
              </a:rPr>
              <a:t> </a:t>
            </a:r>
            <a:r>
              <a:rPr lang="en-US" sz="2400" dirty="0">
                <a:latin typeface="Berlin Sans FB" pitchFamily="34" charset="0"/>
              </a:rPr>
              <a:t>For 2s and 3s states respective quark masses, binding energies and potential parameter is </a:t>
            </a:r>
            <a:endParaRPr lang="en-US" sz="2400" dirty="0" smtClean="0">
              <a:latin typeface="Berlin Sans FB" pitchFamily="34" charset="0"/>
            </a:endParaRPr>
          </a:p>
          <a:p>
            <a:pPr>
              <a:buNone/>
            </a:pPr>
            <a:r>
              <a:rPr lang="en-US" sz="2400" dirty="0" smtClean="0">
                <a:latin typeface="Berlin Sans FB" pitchFamily="34" charset="0"/>
              </a:rPr>
              <a:t>-</a:t>
            </a:r>
            <a:r>
              <a:rPr lang="en-US" sz="2400" dirty="0">
                <a:latin typeface="Berlin Sans FB" pitchFamily="34" charset="0"/>
              </a:rPr>
              <a:t>0.01545 GeV</a:t>
            </a:r>
          </a:p>
          <a:p>
            <a:pPr>
              <a:buNone/>
            </a:pPr>
            <a:endParaRPr lang="en-US" sz="2400" dirty="0">
              <a:latin typeface="Berlin Sans FB" pitchFamily="34" charset="0"/>
            </a:endParaRPr>
          </a:p>
          <a:p>
            <a:endParaRPr lang="en-US" sz="2400" dirty="0">
              <a:latin typeface="Berlin Sans FB" pitchFamily="34" charset="0"/>
            </a:endParaRPr>
          </a:p>
        </p:txBody>
      </p: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812800" y="2456793"/>
            <a:ext cx="10464800" cy="1371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9703" name="Picture 7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009900" y="5061759"/>
            <a:ext cx="6070600" cy="15906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8871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0680" y="0"/>
            <a:ext cx="7226237" cy="536028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r>
              <a:rPr lang="en-US" sz="3200" b="1" u="sng" dirty="0">
                <a:solidFill>
                  <a:schemeClr val="bg1"/>
                </a:solidFill>
                <a:latin typeface="Algerian" panose="04020705040A02060702" pitchFamily="82" charset="0"/>
                <a:ea typeface="PMingLiU-ExtB" pitchFamily="18" charset="-120"/>
                <a:cs typeface="Arial Unicode MS" pitchFamily="34" charset="-128"/>
              </a:rPr>
              <a:t>q</a:t>
            </a:r>
            <a:r>
              <a:rPr lang="en-US" sz="3200" b="1" u="sng" baseline="30000" dirty="0">
                <a:solidFill>
                  <a:schemeClr val="bg1"/>
                </a:solidFill>
                <a:latin typeface="Algerian" panose="04020705040A02060702" pitchFamily="82" charset="0"/>
                <a:ea typeface="PMingLiU-ExtB" pitchFamily="18" charset="-120"/>
                <a:cs typeface="Arial Unicode MS" pitchFamily="34" charset="-128"/>
              </a:rPr>
              <a:t>2</a:t>
            </a:r>
            <a:r>
              <a:rPr lang="en-US" sz="3200" b="1" u="sng" dirty="0">
                <a:solidFill>
                  <a:schemeClr val="bg1"/>
                </a:solidFill>
                <a:latin typeface="Algerian" panose="04020705040A02060702" pitchFamily="82" charset="0"/>
                <a:ea typeface="PMingLiU-ExtB" pitchFamily="18" charset="-120"/>
                <a:cs typeface="Arial Unicode MS" pitchFamily="34" charset="-128"/>
              </a:rPr>
              <a:t>  dependence of the form </a:t>
            </a:r>
            <a:r>
              <a:rPr lang="en-US" sz="3200" b="1" u="sng" dirty="0" err="1" smtClean="0">
                <a:solidFill>
                  <a:schemeClr val="bg1"/>
                </a:solidFill>
                <a:latin typeface="Algerian" panose="04020705040A02060702" pitchFamily="82" charset="0"/>
                <a:ea typeface="PMingLiU-ExtB" pitchFamily="18" charset="-120"/>
                <a:cs typeface="Arial Unicode MS" pitchFamily="34" charset="-128"/>
              </a:rPr>
              <a:t>factorS</a:t>
            </a:r>
            <a:endParaRPr lang="en-US" u="sng" dirty="0">
              <a:solidFill>
                <a:schemeClr val="bg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310" y="627297"/>
            <a:ext cx="4090741" cy="299032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0416" y="627298"/>
            <a:ext cx="4009623" cy="299032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310" y="3738713"/>
            <a:ext cx="4090741" cy="30281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0418" y="3737657"/>
            <a:ext cx="4083196" cy="30292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58366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23369" y="357352"/>
            <a:ext cx="3586122" cy="809295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en-US" b="1" u="sng" dirty="0">
                <a:solidFill>
                  <a:schemeClr val="bg2">
                    <a:lumMod val="90000"/>
                    <a:lumOff val="10000"/>
                  </a:schemeClr>
                </a:solidFill>
                <a:latin typeface="Algerian" panose="04020705040A02060702" pitchFamily="82" charset="0"/>
              </a:rP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11277600" cy="548640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description of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physical phenomena such as the  </a:t>
            </a:r>
            <a:r>
              <a:rPr lang="en-US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decay </a:t>
            </a: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processes have not yet been possible from the first principle </a:t>
            </a:r>
            <a:r>
              <a:rPr lang="en-US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QCD application which involves </a:t>
            </a: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strong interaction between quarks and </a:t>
            </a:r>
            <a:r>
              <a:rPr lang="en-US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antiquarks.</a:t>
            </a:r>
            <a:endParaRPr lang="en-US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en-US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Theoretical attempts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have been </a:t>
            </a:r>
            <a:r>
              <a:rPr lang="en-US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made to </a:t>
            </a: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describe hadronic phenomena using various </a:t>
            </a:r>
            <a:r>
              <a:rPr lang="en-US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phenomenological </a:t>
            </a: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models like </a:t>
            </a:r>
            <a:r>
              <a:rPr lang="en-US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Bag </a:t>
            </a:r>
            <a:r>
              <a:rPr lang="en-US" sz="24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</a:t>
            </a:r>
            <a:r>
              <a:rPr lang="en-US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Cloud </a:t>
            </a:r>
            <a:r>
              <a:rPr lang="en-US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24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 </a:t>
            </a:r>
            <a:r>
              <a:rPr lang="en-US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24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odel</a:t>
            </a:r>
            <a:r>
              <a:rPr lang="en-US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LFQM</a:t>
            </a:r>
            <a:r>
              <a:rPr lang="en-US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Bethe-</a:t>
            </a:r>
            <a:r>
              <a:rPr lang="en-US" sz="2400" dirty="0" err="1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Salpeter</a:t>
            </a:r>
            <a:r>
              <a:rPr lang="en-US" sz="24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approach</a:t>
            </a:r>
            <a:r>
              <a:rPr lang="en-US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QCD Sum </a:t>
            </a:r>
            <a:r>
              <a:rPr lang="en-US" sz="24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Rule</a:t>
            </a:r>
            <a:r>
              <a:rPr lang="en-US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and </a:t>
            </a:r>
            <a:r>
              <a:rPr lang="en-US" sz="24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Non-relativistic and Relativistic  Model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etc.  Ours is a </a:t>
            </a:r>
            <a:r>
              <a:rPr lang="en-US" sz="24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Relativistic Independent Quark (RIQ) Model.</a:t>
            </a:r>
            <a:endParaRPr lang="en-US" sz="2400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Last 35 </a:t>
            </a: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years we have established </a:t>
            </a:r>
            <a:r>
              <a:rPr lang="en-US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phenomenological model describing </a:t>
            </a: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wide ranging hadronic phenomena. </a:t>
            </a:r>
            <a:endParaRPr lang="en-US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itchFamily="2" charset="2"/>
              <a:buChar char="Ø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en-US" sz="2400" dirty="0">
              <a:latin typeface="Berlin Sans FB" pitchFamily="34" charset="0"/>
            </a:endParaRPr>
          </a:p>
          <a:p>
            <a:pPr>
              <a:buFont typeface="Wingdings" pitchFamily="2" charset="2"/>
              <a:buChar char="Ø"/>
            </a:pPr>
            <a:endParaRPr lang="en-US" sz="2400" dirty="0">
              <a:latin typeface="Berlin Sans FB" pitchFamily="34" charset="0"/>
            </a:endParaRPr>
          </a:p>
          <a:p>
            <a:pPr>
              <a:buFont typeface="Wingdings" pitchFamily="2" charset="2"/>
              <a:buChar char="Ø"/>
            </a:pPr>
            <a:endParaRPr lang="en-US" sz="2400" dirty="0">
              <a:latin typeface="Berlin Sans FB" pitchFamily="34" charset="0"/>
            </a:endParaRPr>
          </a:p>
          <a:p>
            <a:pPr>
              <a:buFont typeface="Wingdings" pitchFamily="2" charset="2"/>
              <a:buChar char="Ø"/>
            </a:pPr>
            <a:endParaRPr lang="en-US" sz="2400" dirty="0">
              <a:latin typeface="Berlin Sans FB" pitchFamily="34" charset="0"/>
            </a:endParaRPr>
          </a:p>
          <a:p>
            <a:pPr>
              <a:buFont typeface="Wingdings" pitchFamily="2" charset="2"/>
              <a:buChar char="Ø"/>
            </a:pPr>
            <a:endParaRPr lang="en-US" sz="2400" dirty="0">
              <a:latin typeface="Berlin Sans FB" pitchFamily="34" charset="0"/>
            </a:endParaRPr>
          </a:p>
          <a:p>
            <a:pPr>
              <a:buFont typeface="Wingdings" pitchFamily="2" charset="2"/>
              <a:buChar char="Ø"/>
            </a:pPr>
            <a:endParaRPr lang="en-US" sz="2400" dirty="0">
              <a:latin typeface="Berlin Sans FB" pitchFamily="34" charset="0"/>
            </a:endParaRPr>
          </a:p>
          <a:p>
            <a:pPr>
              <a:buFont typeface="Wingdings" pitchFamily="2" charset="2"/>
              <a:buChar char="Ø"/>
            </a:pPr>
            <a:endParaRPr lang="en-US" sz="2400" dirty="0">
              <a:latin typeface="Berlin Sans FB" pitchFamily="34" charset="0"/>
            </a:endParaRPr>
          </a:p>
          <a:p>
            <a:pPr>
              <a:buFont typeface="Wingdings" pitchFamily="2" charset="2"/>
              <a:buChar char="Ø"/>
            </a:pPr>
            <a:endParaRPr lang="en-US" sz="2400" dirty="0">
              <a:latin typeface="Berlin Sans FB" pitchFamily="34" charset="0"/>
            </a:endParaRPr>
          </a:p>
          <a:p>
            <a:pPr>
              <a:buFont typeface="Wingdings" pitchFamily="2" charset="2"/>
              <a:buChar char="Ø"/>
            </a:pPr>
            <a:endParaRPr lang="en-US" sz="2400" dirty="0">
              <a:latin typeface="Berlin Sans FB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854" y="399393"/>
            <a:ext cx="10945191" cy="708420"/>
          </a:xfrm>
          <a:solidFill>
            <a:srgbClr val="FFC000"/>
          </a:solidFill>
        </p:spPr>
        <p:txBody>
          <a:bodyPr/>
          <a:lstStyle/>
          <a:p>
            <a:r>
              <a:rPr lang="en-US" sz="3600" b="1" u="sng" dirty="0" smtClean="0">
                <a:solidFill>
                  <a:schemeClr val="bg1"/>
                </a:solidFill>
                <a:latin typeface="Algerian" panose="04020705040A02060702" pitchFamily="82" charset="0"/>
              </a:rPr>
              <a:t>COMPARISON WITH OTHER MODEL PREDICTIONS</a:t>
            </a:r>
            <a:endParaRPr lang="en-US" sz="3600" b="1" u="sng" dirty="0">
              <a:solidFill>
                <a:schemeClr val="bg1"/>
              </a:solidFill>
              <a:latin typeface="Algerian" panose="04020705040A02060702" pitchFamily="8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60" y="1638299"/>
            <a:ext cx="11018943" cy="399529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403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317" y="350364"/>
            <a:ext cx="11600516" cy="614502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4361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17" y="4274754"/>
            <a:ext cx="9556428" cy="231523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46" y="0"/>
            <a:ext cx="8720648" cy="29343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17" y="3114510"/>
            <a:ext cx="4486275" cy="9810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47053" y="179090"/>
            <a:ext cx="3126713" cy="616041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sz="4400" b="1" u="sng" dirty="0">
                <a:solidFill>
                  <a:schemeClr val="bg1"/>
                </a:solidFill>
                <a:latin typeface="Algerian" panose="04020705040A02060702" pitchFamily="82" charset="0"/>
              </a:rPr>
              <a:t>CONCLUSION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ubtitl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672662" y="956441"/>
                <a:ext cx="10815145" cy="5106428"/>
              </a:xfrm>
            </p:spPr>
            <p:txBody>
              <a:bodyPr>
                <a:noAutofit/>
              </a:bodyPr>
              <a:lstStyle/>
              <a:p>
                <a:pPr marL="342900" indent="-342900">
                  <a:lnSpc>
                    <a:spcPct val="150000"/>
                  </a:lnSpc>
                  <a:buFont typeface="Wingdings" panose="05000000000000000000" pitchFamily="2" charset="2"/>
                  <a:buChar char="§"/>
                </a:pPr>
                <a:r>
                  <a:rPr lang="en-US" sz="2000" dirty="0" smtClean="0">
                    <a:solidFill>
                      <a:schemeClr val="tx1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Prediction of </a:t>
                </a:r>
                <a:r>
                  <a:rPr lang="en-US" sz="20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BR </a:t>
                </a:r>
                <a:r>
                  <a:rPr lang="en-US" sz="2000" dirty="0" smtClean="0">
                    <a:solidFill>
                      <a:schemeClr val="tx1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in S-wave in ground and excited states are in good agreement with other model predictions.</a:t>
                </a:r>
              </a:p>
              <a:p>
                <a:pPr marL="342900" indent="-342900">
                  <a:lnSpc>
                    <a:spcPct val="150000"/>
                  </a:lnSpc>
                  <a:buFont typeface="Wingdings" panose="05000000000000000000" pitchFamily="2" charset="2"/>
                  <a:buChar char="§"/>
                </a:pPr>
                <a:r>
                  <a:rPr lang="en-US" sz="2000" dirty="0" smtClean="0">
                    <a:solidFill>
                      <a:schemeClr val="tx1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We also investigated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𝑞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000" dirty="0" smtClean="0">
                    <a:solidFill>
                      <a:schemeClr val="tx1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dependence of relevant form factors </a:t>
                </a:r>
                <a:r>
                  <a:rPr lang="en-US" sz="20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and </a:t>
                </a:r>
                <a:r>
                  <a:rPr lang="en-US" sz="2000" dirty="0" smtClean="0">
                    <a:solidFill>
                      <a:schemeClr val="tx1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found </a:t>
                </a:r>
                <a:r>
                  <a:rPr lang="en-US" sz="20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that </a:t>
                </a:r>
                <a:r>
                  <a:rPr lang="en-US" sz="2000" dirty="0" smtClean="0">
                    <a:solidFill>
                      <a:schemeClr val="tx1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the </a:t>
                </a:r>
                <a:r>
                  <a:rPr lang="en-US" sz="2000" dirty="0" err="1" smtClean="0">
                    <a:solidFill>
                      <a:schemeClr val="tx1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formfactors</a:t>
                </a:r>
                <a:r>
                  <a:rPr lang="en-US" sz="2000" dirty="0" smtClean="0">
                    <a:solidFill>
                      <a:schemeClr val="tx1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are becoming larger with increasing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p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𝑞</m:t>
                        </m:r>
                      </m:e>
                      <m:sup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000" dirty="0" smtClean="0">
                    <a:solidFill>
                      <a:schemeClr val="tx1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.</a:t>
                </a:r>
              </a:p>
              <a:p>
                <a:pPr marL="342900" indent="-342900">
                  <a:lnSpc>
                    <a:spcPct val="150000"/>
                  </a:lnSpc>
                  <a:buFont typeface="Wingdings" panose="05000000000000000000" pitchFamily="2" charset="2"/>
                  <a:buChar char="§"/>
                </a:pPr>
                <a:r>
                  <a:rPr lang="en-US" sz="20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The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/>
                        <a:ea typeface="Cambria Math"/>
                        <a:cs typeface="Arial Unicode MS" panose="020B0604020202020204" pitchFamily="34" charset="-128"/>
                      </a:rPr>
                      <m:t>𝜏</m:t>
                    </m:r>
                  </m:oMath>
                </a14:m>
                <a:r>
                  <a:rPr lang="en-US" sz="2000" dirty="0" smtClean="0">
                    <a:solidFill>
                      <a:schemeClr val="tx1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mode is generally down (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/>
                        <a:ea typeface="Cambria Math"/>
                        <a:cs typeface="Arial Unicode MS" panose="020B0604020202020204" pitchFamily="34" charset="-128"/>
                      </a:rPr>
                      <m:t>~</m:t>
                    </m:r>
                    <m:r>
                      <a:rPr lang="en-US" sz="2000" b="0" i="1" smtClean="0">
                        <a:latin typeface="Cambria Math"/>
                        <a:ea typeface="Cambria Math"/>
                        <a:cs typeface="Arial Unicode MS" panose="020B0604020202020204" pitchFamily="34" charset="-128"/>
                      </a:rPr>
                      <m:t> </m:t>
                    </m:r>
                  </m:oMath>
                </a14:m>
                <a:r>
                  <a:rPr lang="en-US" sz="2000" dirty="0" smtClean="0">
                    <a:solidFill>
                      <a:schemeClr val="tx1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10 order) than the e mode.</a:t>
                </a:r>
              </a:p>
              <a:p>
                <a:pPr marL="342900" indent="-342900">
                  <a:lnSpc>
                    <a:spcPct val="150000"/>
                  </a:lnSpc>
                  <a:buFont typeface="Wingdings" panose="05000000000000000000" pitchFamily="2" charset="2"/>
                  <a:buChar char="§"/>
                </a:pPr>
                <a:r>
                  <a:rPr lang="en-US" sz="20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For the transition, </a:t>
                </a:r>
                <a:r>
                  <a:rPr lang="en-US" sz="2000" dirty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0</m:t>
                        </m:r>
                      </m:e>
                      <m:sup>
                        <m:r>
                          <a:rPr lang="en-US" sz="2000" i="1">
                            <a:latin typeface="Cambria Math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000" dirty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/>
                        <a:ea typeface="Cambria Math"/>
                        <a:cs typeface="Arial Unicode MS" panose="020B0604020202020204" pitchFamily="34" charset="-128"/>
                      </a:rPr>
                      <m:t>→</m:t>
                    </m:r>
                    <m:sSup>
                      <m:sSupPr>
                        <m:ctrlPr>
                          <a:rPr lang="en-US" sz="2000" i="1" dirty="0" smtClean="0">
                            <a:latin typeface="Cambria Math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pPr>
                      <m:e>
                        <m:r>
                          <a:rPr lang="en-US" sz="2000" b="0" i="1" dirty="0" smtClean="0">
                            <a:latin typeface="Cambria Math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1</m:t>
                        </m:r>
                      </m:e>
                      <m:sup>
                        <m:r>
                          <a:rPr lang="en-US" sz="2000" i="1" dirty="0">
                            <a:latin typeface="Cambria Math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000" dirty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:r>
                  <a:rPr lang="en-US" sz="20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the transverse mode dominates by a factor of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/>
                        <a:ea typeface="Cambria Math"/>
                        <a:cs typeface="Arial Unicode MS" panose="020B0604020202020204" pitchFamily="34" charset="-128"/>
                      </a:rPr>
                      <m:t>~</m:t>
                    </m:r>
                  </m:oMath>
                </a14:m>
                <a:r>
                  <a:rPr lang="en-US" sz="2000" dirty="0" smtClean="0">
                    <a:solidFill>
                      <a:schemeClr val="tx1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8 for both the electron and tau mode.</a:t>
                </a:r>
              </a:p>
              <a:p>
                <a:pPr marL="342900" indent="-342900">
                  <a:lnSpc>
                    <a:spcPct val="150000"/>
                  </a:lnSpc>
                  <a:buFont typeface="Wingdings" panose="05000000000000000000" pitchFamily="2" charset="2"/>
                  <a:buChar char="§"/>
                </a:pPr>
                <a:r>
                  <a:rPr lang="en-US" sz="20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For the transition,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smtClean="0">
                            <a:latin typeface="Cambria Math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0</m:t>
                        </m:r>
                      </m:e>
                      <m:sup>
                        <m:r>
                          <a:rPr lang="en-US" sz="2000" b="0" i="1" smtClean="0">
                            <a:latin typeface="Cambria Math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000" dirty="0" smtClean="0">
                    <a:solidFill>
                      <a:schemeClr val="tx1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  <a:cs typeface="Arial Unicode MS" panose="020B0604020202020204" pitchFamily="34" charset="-128"/>
                      </a:rPr>
                      <m:t>→</m:t>
                    </m:r>
                  </m:oMath>
                </a14:m>
                <a:r>
                  <a:rPr lang="en-US" sz="2000" dirty="0" smtClean="0">
                    <a:solidFill>
                      <a:schemeClr val="tx1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pPr>
                      <m:e>
                        <m:r>
                          <a:rPr lang="en-US" sz="2000" b="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0</m:t>
                        </m:r>
                      </m:e>
                      <m:sup>
                        <m:r>
                          <a:rPr lang="en-US" sz="2000" b="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000" dirty="0" smtClean="0">
                    <a:solidFill>
                      <a:schemeClr val="tx1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is more sensitive to lepton mass effects due to strong scalar current excitations.</a:t>
                </a:r>
              </a:p>
              <a:p>
                <a:pPr marL="342900" indent="-342900">
                  <a:lnSpc>
                    <a:spcPct val="150000"/>
                  </a:lnSpc>
                  <a:buFont typeface="Wingdings" panose="05000000000000000000" pitchFamily="2" charset="2"/>
                  <a:buChar char="§"/>
                </a:pPr>
                <a:r>
                  <a:rPr lang="en-US" sz="20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The charge current </a:t>
                </a:r>
                <a:r>
                  <a:rPr lang="en-US" sz="2000" dirty="0" err="1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anamoly</a:t>
                </a:r>
                <a:r>
                  <a:rPr lang="en-US" sz="20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observables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𝑅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𝑗</m:t>
                        </m:r>
                        <m:r>
                          <a:rPr lang="en-US" sz="2000" b="0" i="1" smtClean="0">
                            <a:latin typeface="Cambria Math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/</m:t>
                        </m:r>
                        <m:r>
                          <a:rPr lang="en-US" sz="2000" b="0" i="1" smtClean="0">
                            <a:latin typeface="Cambria Math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𝛹</m:t>
                        </m:r>
                      </m:sub>
                    </m:sSub>
                  </m:oMath>
                </a14:m>
                <a:r>
                  <a:rPr lang="en-US" sz="2000" dirty="0" smtClean="0">
                    <a:solidFill>
                      <a:schemeClr val="tx1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in this RIQ model is in good agreement with SM predictions and 2</a:t>
                </a:r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  <a:cs typeface="Arial Unicode MS" panose="020B0604020202020204" pitchFamily="34" charset="-128"/>
                      </a:rPr>
                      <m:t>𝜎</m:t>
                    </m:r>
                  </m:oMath>
                </a14:m>
                <a:r>
                  <a:rPr lang="en-US" sz="2000" dirty="0" smtClean="0">
                    <a:solidFill>
                      <a:schemeClr val="tx1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down with the </a:t>
                </a:r>
                <a:r>
                  <a:rPr lang="en-US" sz="2000" dirty="0" err="1" smtClean="0">
                    <a:solidFill>
                      <a:schemeClr val="tx1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LHCb</a:t>
                </a:r>
                <a:r>
                  <a:rPr lang="en-US" sz="2000" dirty="0" smtClean="0">
                    <a:solidFill>
                      <a:schemeClr val="tx1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data.</a:t>
                </a:r>
              </a:p>
              <a:p>
                <a:pPr marL="342900" indent="-342900">
                  <a:lnSpc>
                    <a:spcPct val="150000"/>
                  </a:lnSpc>
                  <a:buFont typeface="Wingdings" panose="05000000000000000000" pitchFamily="2" charset="2"/>
                  <a:buChar char="§"/>
                </a:pPr>
                <a:endParaRPr lang="en-US" sz="2000" dirty="0" smtClean="0">
                  <a:solidFill>
                    <a:schemeClr val="tx1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  <a:p>
                <a:pPr marL="342900" indent="-342900">
                  <a:lnSpc>
                    <a:spcPct val="150000"/>
                  </a:lnSpc>
                  <a:buFont typeface="Wingdings" panose="05000000000000000000" pitchFamily="2" charset="2"/>
                  <a:buChar char="§"/>
                </a:pPr>
                <a:endParaRPr lang="en-US" sz="2000" dirty="0">
                  <a:solidFill>
                    <a:schemeClr val="tx1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</mc:Choice>
        <mc:Fallback xmlns="">
          <p:sp>
            <p:nvSpPr>
              <p:cNvPr id="3" name="Subtit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672662" y="956441"/>
                <a:ext cx="10815145" cy="5106428"/>
              </a:xfrm>
              <a:blipFill rotWithShape="1">
                <a:blip r:embed="rId2"/>
                <a:stretch>
                  <a:fillRect l="-451" b="-82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031" y="2084003"/>
            <a:ext cx="9357792" cy="3320204"/>
          </a:xfrm>
          <a:prstGeom prst="rect">
            <a:avLst/>
          </a:prstGeom>
        </p:spPr>
        <p:txBody>
          <a:bodyPr>
            <a:normAutofit/>
          </a:bodyPr>
          <a:lstStyle/>
          <a:p>
            <a:pPr lvl="8">
              <a:buFont typeface="Wingdings" panose="05000000000000000000" pitchFamily="2" charset="2"/>
              <a:buChar char="v"/>
            </a:pPr>
            <a:r>
              <a:rPr lang="en-US" sz="6000" dirty="0" smtClean="0">
                <a:solidFill>
                  <a:srgbClr val="FFC000"/>
                </a:solidFill>
                <a:latin typeface="Algerian" panose="04020705040A02060702" pitchFamily="82" charset="0"/>
              </a:rPr>
              <a:t> THANK YOU</a:t>
            </a:r>
            <a:endParaRPr lang="en-US" sz="6000" dirty="0">
              <a:solidFill>
                <a:srgbClr val="FFC000"/>
              </a:solidFill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4550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8513" y="0"/>
            <a:ext cx="3192669" cy="629823"/>
          </a:xfrm>
        </p:spPr>
        <p:txBody>
          <a:bodyPr>
            <a:normAutofit fontScale="90000"/>
          </a:bodyPr>
          <a:lstStyle/>
          <a:p>
            <a:r>
              <a:rPr lang="en-US" sz="3600" b="1" u="sng" dirty="0" smtClean="0">
                <a:solidFill>
                  <a:srgbClr val="FFC000"/>
                </a:solidFill>
                <a:latin typeface="Algerian" panose="04020705040A02060702" pitchFamily="82" charset="0"/>
              </a:rPr>
              <a:t>REFERNCES</a:t>
            </a:r>
            <a:endParaRPr lang="en-US" sz="3600" b="1" u="sng" dirty="0">
              <a:solidFill>
                <a:srgbClr val="FFC000"/>
              </a:solidFill>
              <a:latin typeface="Algerian" panose="04020705040A02060702" pitchFamily="82" charset="0"/>
            </a:endParaRPr>
          </a:p>
        </p:txBody>
      </p:sp>
      <p:pic>
        <p:nvPicPr>
          <p:cNvPr id="419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50124" y="657609"/>
            <a:ext cx="9133937" cy="6005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008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2352" y="-76752"/>
            <a:ext cx="6808907" cy="891761"/>
          </a:xfrm>
        </p:spPr>
        <p:txBody>
          <a:bodyPr/>
          <a:lstStyle/>
          <a:p>
            <a:r>
              <a:rPr lang="en-US" sz="3600" u="sng" dirty="0" smtClean="0">
                <a:solidFill>
                  <a:srgbClr val="FFC000"/>
                </a:solidFill>
                <a:latin typeface="Algerian" panose="04020705040A02060702" pitchFamily="82" charset="0"/>
              </a:rPr>
              <a:t>SUMMARY &amp; FUTURE </a:t>
            </a:r>
            <a:r>
              <a:rPr lang="en-US" sz="3600" u="sng" dirty="0">
                <a:solidFill>
                  <a:srgbClr val="FFC000"/>
                </a:solidFill>
                <a:latin typeface="Algerian" panose="04020705040A02060702" pitchFamily="82" charset="0"/>
              </a:rPr>
              <a:t>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564" y="1082273"/>
            <a:ext cx="11300791" cy="5596823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We 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have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predicted  the electromagnetic and weak decay of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Bc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meson in reasonable agreement with other standard model predictions. 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Of course in some cases there have been disagreements with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other model predictions, which is due to  inherent constraints of all model dependent (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phenemenological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 studies.  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future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experiemnts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( LHC, Z-factory,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Tevatron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etc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 can only infer the efficacy of our model . 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Currently we  extend our model application to study the effect </a:t>
            </a:r>
            <a:r>
              <a:rPr lang="en-US" sz="24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lepton mass on semi-</a:t>
            </a:r>
            <a:r>
              <a:rPr lang="en-US" sz="2400" dirty="0" err="1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leptonic</a:t>
            </a:r>
            <a:r>
              <a:rPr lang="en-US" sz="24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decay modes of </a:t>
            </a:r>
            <a:r>
              <a:rPr lang="en-US" sz="2400" dirty="0" err="1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Bc</a:t>
            </a:r>
            <a:r>
              <a:rPr lang="en-US" sz="24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meson.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 extension I have also planned to undertake the </a:t>
            </a:r>
            <a:r>
              <a:rPr lang="en-US" sz="24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non-</a:t>
            </a:r>
            <a:r>
              <a:rPr lang="en-US" sz="2400" dirty="0" err="1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leptonic</a:t>
            </a:r>
            <a:r>
              <a:rPr lang="en-US" sz="24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decay of heavy flavored meson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in the framework of RIQ model.</a:t>
            </a:r>
          </a:p>
          <a:p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4641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02231" y="705678"/>
            <a:ext cx="5894510" cy="1326321"/>
          </a:xfrm>
        </p:spPr>
        <p:txBody>
          <a:bodyPr>
            <a:noAutofit/>
          </a:bodyPr>
          <a:lstStyle/>
          <a:p>
            <a:pPr algn="ctr"/>
            <a:r>
              <a:rPr lang="en-US" sz="4000" dirty="0">
                <a:solidFill>
                  <a:srgbClr val="FFC000"/>
                </a:solidFill>
                <a:latin typeface="Algerian" panose="04020705040A02060702" pitchFamily="82" charset="0"/>
              </a:rPr>
              <a:t>LIST OF </a:t>
            </a:r>
            <a:r>
              <a:rPr lang="en-US" sz="4000" dirty="0" smtClean="0">
                <a:solidFill>
                  <a:srgbClr val="FFC000"/>
                </a:solidFill>
                <a:latin typeface="Algerian" panose="04020705040A02060702" pitchFamily="82" charset="0"/>
              </a:rPr>
              <a:t>PUBLICATION</a:t>
            </a:r>
            <a:br>
              <a:rPr lang="en-US" sz="4000" dirty="0" smtClean="0">
                <a:solidFill>
                  <a:srgbClr val="FFC000"/>
                </a:solidFill>
                <a:latin typeface="Algerian" panose="04020705040A02060702" pitchFamily="82" charset="0"/>
              </a:rPr>
            </a:br>
            <a:r>
              <a:rPr lang="en-US" sz="4000" dirty="0" smtClean="0">
                <a:solidFill>
                  <a:srgbClr val="FFC000"/>
                </a:solidFill>
                <a:latin typeface="Algerian" panose="04020705040A02060702" pitchFamily="82" charset="0"/>
              </a:rPr>
              <a:t/>
            </a:r>
            <a:br>
              <a:rPr lang="en-US" sz="4000" dirty="0" smtClean="0">
                <a:solidFill>
                  <a:srgbClr val="FFC000"/>
                </a:solidFill>
                <a:latin typeface="Algerian" panose="04020705040A02060702" pitchFamily="82" charset="0"/>
              </a:rPr>
            </a:br>
            <a:endParaRPr lang="en-US" sz="4000" dirty="0">
              <a:solidFill>
                <a:srgbClr val="FFC000"/>
              </a:solidFill>
              <a:latin typeface="Algerian" panose="04020705040A02060702" pitchFamily="8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192696"/>
                <a:ext cx="11996530" cy="5665304"/>
              </a:xfrm>
              <a:prstGeom prst="rect">
                <a:avLst/>
              </a:prstGeom>
            </p:spPr>
            <p:txBody>
              <a:bodyPr>
                <a:normAutofit fontScale="85000" lnSpcReduction="10000"/>
              </a:bodyPr>
              <a:lstStyle/>
              <a:p>
                <a:pPr>
                  <a:lnSpc>
                    <a:spcPct val="160000"/>
                  </a:lnSpc>
                  <a:buFont typeface="Wingdings" pitchFamily="2" charset="2"/>
                  <a:buChar char="Ø"/>
                </a:pPr>
                <a:r>
                  <a:rPr lang="en-US" sz="2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Sonali</a:t>
                </a:r>
                <a:r>
                  <a:rPr lang="en-US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 Patnaik,  </a:t>
                </a:r>
                <a:r>
                  <a:rPr lang="en-US" sz="28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P.C.Dash</a:t>
                </a:r>
                <a:r>
                  <a:rPr lang="en-US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,  </a:t>
                </a:r>
                <a:r>
                  <a:rPr lang="en-US" sz="28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Susmita</a:t>
                </a:r>
                <a:r>
                  <a:rPr lang="en-US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8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Kar</a:t>
                </a:r>
                <a:r>
                  <a:rPr lang="en-US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  and  </a:t>
                </a:r>
                <a:r>
                  <a:rPr lang="en-US" sz="28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N.Barik</a:t>
                </a:r>
                <a:r>
                  <a:rPr lang="en-US" sz="2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; </a:t>
                </a:r>
                <a:r>
                  <a:rPr lang="en-US" sz="2800" i="1" dirty="0" smtClean="0">
                    <a:solidFill>
                      <a:srgbClr val="FFC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Magnetic dipole transitions of </a:t>
                </a:r>
                <a:r>
                  <a:rPr lang="en-US" sz="2800" i="1" dirty="0" err="1" smtClean="0">
                    <a:solidFill>
                      <a:srgbClr val="FFC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Bc</a:t>
                </a:r>
                <a:r>
                  <a:rPr lang="en-US" sz="2800" i="1" dirty="0" smtClean="0">
                    <a:solidFill>
                      <a:srgbClr val="FFC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mesons,</a:t>
                </a:r>
                <a:r>
                  <a:rPr lang="en-US" sz="2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  <a:r>
                  <a:rPr lang="en-US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Phys. Rev. D  96,  116010  (2017</a:t>
                </a:r>
                <a:r>
                  <a:rPr lang="en-US" sz="2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).</a:t>
                </a:r>
              </a:p>
              <a:p>
                <a:pPr marL="0" indent="0">
                  <a:lnSpc>
                    <a:spcPct val="160000"/>
                  </a:lnSpc>
                  <a:buNone/>
                </a:pPr>
                <a:endParaRPr lang="en-US" sz="2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60000"/>
                  </a:lnSpc>
                  <a:buFont typeface="Wingdings" pitchFamily="2" charset="2"/>
                  <a:buChar char="Ø"/>
                </a:pPr>
                <a:r>
                  <a:rPr lang="en-US" sz="28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Sonali</a:t>
                </a:r>
                <a:r>
                  <a:rPr lang="en-US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 Patnaik,  </a:t>
                </a:r>
                <a:r>
                  <a:rPr lang="en-US" sz="28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P.C.Dash</a:t>
                </a:r>
                <a:r>
                  <a:rPr lang="en-US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,  </a:t>
                </a:r>
                <a:r>
                  <a:rPr lang="en-US" sz="28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Susmita</a:t>
                </a:r>
                <a:r>
                  <a:rPr lang="en-US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8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Kar</a:t>
                </a:r>
                <a:r>
                  <a:rPr lang="en-US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  and   </a:t>
                </a:r>
                <a:r>
                  <a:rPr lang="en-US" sz="28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N.Barik</a:t>
                </a:r>
                <a:r>
                  <a:rPr lang="en-US" sz="2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; </a:t>
                </a:r>
                <a:r>
                  <a:rPr lang="en-US" sz="2800" i="1" dirty="0" smtClean="0">
                    <a:solidFill>
                      <a:srgbClr val="FFC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Electromagnetic transitions of b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800" i="1" smtClean="0">
                            <a:solidFill>
                              <a:srgbClr val="FFC00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US" sz="2800" b="0" i="1" smtClean="0">
                            <a:solidFill>
                              <a:srgbClr val="FFC00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𝑐</m:t>
                        </m:r>
                      </m:e>
                    </m:acc>
                  </m:oMath>
                </a14:m>
                <a:r>
                  <a:rPr lang="en-US" sz="2800" i="1" dirty="0" smtClean="0">
                    <a:solidFill>
                      <a:srgbClr val="FFC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bound systems,</a:t>
                </a:r>
                <a:r>
                  <a:rPr lang="en-US" sz="2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Phys. Rev. D  97,  056025  (2018) </a:t>
                </a:r>
                <a:r>
                  <a:rPr lang="en-US" sz="2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</a:p>
              <a:p>
                <a:pPr>
                  <a:lnSpc>
                    <a:spcPct val="160000"/>
                  </a:lnSpc>
                  <a:buFont typeface="Wingdings" pitchFamily="2" charset="2"/>
                  <a:buChar char="Ø"/>
                </a:pPr>
                <a:endParaRPr lang="en-US" sz="28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60000"/>
                  </a:lnSpc>
                  <a:buFont typeface="Wingdings" pitchFamily="2" charset="2"/>
                  <a:buChar char="Ø"/>
                </a:pPr>
                <a:r>
                  <a:rPr lang="en-US" sz="28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Sonali</a:t>
                </a:r>
                <a:r>
                  <a:rPr lang="en-US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 Patnaik,  </a:t>
                </a:r>
                <a:r>
                  <a:rPr lang="en-US" sz="28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Lopamudra</a:t>
                </a:r>
                <a:r>
                  <a:rPr lang="en-US" sz="2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8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Nayak</a:t>
                </a:r>
                <a:r>
                  <a:rPr lang="en-US" sz="2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:r>
                  <a:rPr lang="en-US" sz="28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P.C.Dash</a:t>
                </a:r>
                <a:r>
                  <a:rPr lang="en-US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,  </a:t>
                </a:r>
                <a:r>
                  <a:rPr lang="en-US" sz="28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Susmita</a:t>
                </a:r>
                <a:r>
                  <a:rPr lang="en-US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8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Kar</a:t>
                </a:r>
                <a:r>
                  <a:rPr lang="en-US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  and   </a:t>
                </a:r>
                <a:r>
                  <a:rPr lang="en-US" sz="28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N.Barik</a:t>
                </a:r>
                <a:r>
                  <a:rPr lang="en-US" sz="2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; </a:t>
                </a:r>
                <a:r>
                  <a:rPr lang="en-US" sz="2800" i="1" dirty="0" smtClean="0">
                    <a:solidFill>
                      <a:srgbClr val="FFC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Semi-</a:t>
                </a:r>
                <a:r>
                  <a:rPr lang="en-US" sz="2800" i="1" dirty="0" err="1" smtClean="0">
                    <a:solidFill>
                      <a:srgbClr val="FFC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leptonic</a:t>
                </a:r>
                <a:r>
                  <a:rPr lang="en-US" sz="2800" i="1" dirty="0" smtClean="0">
                    <a:solidFill>
                      <a:srgbClr val="FFC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decays of </a:t>
                </a:r>
                <a:r>
                  <a:rPr lang="en-US" sz="2800" i="1" dirty="0" err="1" smtClean="0">
                    <a:solidFill>
                      <a:srgbClr val="FFC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Bc</a:t>
                </a:r>
                <a:r>
                  <a:rPr lang="en-US" sz="2800" i="1" dirty="0" smtClean="0">
                    <a:solidFill>
                      <a:srgbClr val="FFC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meson to </a:t>
                </a:r>
                <a:r>
                  <a:rPr lang="en-US" sz="2800" i="1" dirty="0" err="1" smtClean="0">
                    <a:solidFill>
                      <a:srgbClr val="FFC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charmonium</a:t>
                </a:r>
                <a:r>
                  <a:rPr lang="en-US" sz="2800" i="1" dirty="0" smtClean="0">
                    <a:solidFill>
                      <a:srgbClr val="FFC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states, </a:t>
                </a:r>
                <a:r>
                  <a:rPr lang="en-US" sz="2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(communicated to Phys</a:t>
                </a:r>
                <a:r>
                  <a:rPr lang="en-US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. Rev. </a:t>
                </a:r>
                <a:r>
                  <a:rPr lang="en-US" sz="2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D)</a:t>
                </a:r>
              </a:p>
              <a:p>
                <a:pPr marL="0" indent="0">
                  <a:buNone/>
                </a:pPr>
                <a:r>
                  <a:rPr lang="en-US" sz="2400" dirty="0" smtClean="0">
                    <a:solidFill>
                      <a:srgbClr val="FFC000"/>
                    </a:solidFill>
                    <a:latin typeface="Algerian" panose="04020705040A02060702" pitchFamily="82" charset="0"/>
                  </a:rPr>
                  <a:t>			</a:t>
                </a:r>
                <a:endParaRPr lang="en-US" sz="24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buFont typeface="Wingdings" pitchFamily="2" charset="2"/>
                  <a:buChar char="Ø"/>
                </a:pPr>
                <a:endParaRPr lang="en-US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buFont typeface="Wingdings" pitchFamily="2" charset="2"/>
                  <a:buChar char="Ø"/>
                </a:pPr>
                <a:endParaRPr lang="en-US" sz="24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buFont typeface="Wingdings" pitchFamily="2" charset="2"/>
                  <a:buChar char="Ø"/>
                </a:pPr>
                <a:endParaRPr lang="en-US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0" y="1192696"/>
                <a:ext cx="11996530" cy="5665304"/>
              </a:xfrm>
              <a:prstGeom prst="rect">
                <a:avLst/>
              </a:prstGeom>
              <a:blipFill rotWithShape="1">
                <a:blip r:embed="rId2"/>
                <a:stretch>
                  <a:fillRect l="-508" r="-9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83339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905" y="377687"/>
            <a:ext cx="11926956" cy="533731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>
                <a:solidFill>
                  <a:srgbClr val="FFC000"/>
                </a:solidFill>
                <a:latin typeface="Algerian" panose="04020705040A02060702" pitchFamily="82" charset="0"/>
              </a:rPr>
              <a:t>                               </a:t>
            </a:r>
            <a:r>
              <a:rPr lang="en-US" sz="4000" dirty="0" smtClean="0">
                <a:solidFill>
                  <a:srgbClr val="FFC000"/>
                </a:solidFill>
                <a:latin typeface="Algerian" panose="04020705040A02060702" pitchFamily="82" charset="0"/>
              </a:rPr>
              <a:t>conferences attended</a:t>
            </a:r>
          </a:p>
          <a:p>
            <a:pPr marL="0" indent="0">
              <a:buNone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Presented a poster in the 16</a:t>
            </a:r>
            <a:r>
              <a:rPr 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Conference on Flavor physics and CP Violation (FPCP 2018) during 14</a:t>
            </a:r>
            <a:r>
              <a:rPr 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-18</a:t>
            </a:r>
            <a:r>
              <a:rPr 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July 2018 held at  Univ. of Hyderabad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Delivered a talk in International Meeting on High Energy Physics (IMHEP 2019) during 17</a:t>
            </a:r>
            <a:r>
              <a:rPr 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-22</a:t>
            </a:r>
            <a:r>
              <a:rPr 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January 2019 at IOP BBSR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962474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1434" y="0"/>
            <a:ext cx="3825423" cy="536713"/>
          </a:xfrm>
        </p:spPr>
        <p:txBody>
          <a:bodyPr/>
          <a:lstStyle/>
          <a:p>
            <a:r>
              <a:rPr lang="en-US" sz="2800" dirty="0" smtClean="0">
                <a:solidFill>
                  <a:srgbClr val="FFFF00"/>
                </a:solidFill>
                <a:latin typeface="Algerian" panose="04020705040A02060702" pitchFamily="82" charset="0"/>
              </a:rPr>
              <a:t>WORK  TIMELINE</a:t>
            </a:r>
            <a:endParaRPr lang="en-US" sz="2800" dirty="0">
              <a:solidFill>
                <a:srgbClr val="FFFF00"/>
              </a:solidFill>
              <a:latin typeface="Algerian" panose="04020705040A02060702" pitchFamily="82" charset="0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1141179"/>
              </p:ext>
            </p:extLst>
          </p:nvPr>
        </p:nvGraphicFramePr>
        <p:xfrm>
          <a:off x="92468" y="606172"/>
          <a:ext cx="11989942" cy="63869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44344"/>
                <a:gridCol w="8145598"/>
              </a:tblGrid>
              <a:tr h="79818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Yu Gothic UI Semibold" panose="020B0700000000000000" pitchFamily="34" charset="-128"/>
                          <a:cs typeface="Arial" panose="020B0604020202020204" pitchFamily="34" charset="0"/>
                        </a:rPr>
                        <a:t>Months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Yu Gothic UI Semibold" panose="020B0700000000000000" pitchFamily="34" charset="-128"/>
                          <a:cs typeface="Arial" panose="020B0604020202020204" pitchFamily="34" charset="0"/>
                        </a:rPr>
                        <a:t> 0 - 6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Yu Gothic UI Semibold" panose="020B0700000000000000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chemeClr val="bg1"/>
                          </a:solidFill>
                          <a:effectLst/>
                          <a:latin typeface="Yu Gothic UI Semibold" panose="020B0700000000000000" pitchFamily="34" charset="-128"/>
                          <a:ea typeface="Yu Gothic UI Semibold" panose="020B0700000000000000" pitchFamily="34" charset="-128"/>
                        </a:rPr>
                        <a:t>Coursework</a:t>
                      </a:r>
                      <a:endParaRPr lang="en-US" sz="1600" b="0" dirty="0">
                        <a:solidFill>
                          <a:schemeClr val="bg1"/>
                        </a:solidFill>
                        <a:effectLst/>
                        <a:latin typeface="Yu Gothic UI Semibold" panose="020B0700000000000000" pitchFamily="34" charset="-128"/>
                        <a:ea typeface="Yu Gothic UI Semibold" panose="020B0700000000000000" pitchFamily="34" charset="-128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effectLst/>
                          <a:latin typeface="Algerian" panose="04020705040A02060702" pitchFamily="82" charset="0"/>
                        </a:rPr>
                        <a:t> </a:t>
                      </a:r>
                      <a:endParaRPr lang="en-US" sz="1400" b="1" dirty="0">
                        <a:solidFill>
                          <a:schemeClr val="bg1"/>
                        </a:solidFill>
                        <a:effectLst/>
                        <a:latin typeface="Algerian" panose="04020705040A02060702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578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Yu Gothic UI Semibold" panose="020B0700000000000000" pitchFamily="34" charset="-128"/>
                          <a:cs typeface="Arial" panose="020B0604020202020204" pitchFamily="34" charset="0"/>
                        </a:rPr>
                        <a:t>Months 7 – 12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Yu Gothic UI Semibold" panose="020B0700000000000000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Yu Gothic UI Semibold" panose="020B0700000000000000" pitchFamily="34" charset="-128"/>
                          <a:ea typeface="Yu Gothic UI Semibold" panose="020B0700000000000000" pitchFamily="34" charset="-128"/>
                        </a:rPr>
                        <a:t>Coursework, </a:t>
                      </a:r>
                      <a:r>
                        <a:rPr lang="en-US" sz="2000" b="1" dirty="0">
                          <a:effectLst/>
                          <a:latin typeface="Yu Gothic UI Semibold" panose="020B0700000000000000" pitchFamily="34" charset="-128"/>
                          <a:ea typeface="Yu Gothic UI Semibold" panose="020B0700000000000000" pitchFamily="34" charset="-128"/>
                        </a:rPr>
                        <a:t>Literature </a:t>
                      </a:r>
                      <a:r>
                        <a:rPr lang="en-US" sz="2000" b="1" dirty="0" smtClean="0">
                          <a:effectLst/>
                          <a:latin typeface="Yu Gothic UI Semibold" panose="020B0700000000000000" pitchFamily="34" charset="-128"/>
                          <a:ea typeface="Yu Gothic UI Semibold" panose="020B0700000000000000" pitchFamily="34" charset="-128"/>
                        </a:rPr>
                        <a:t>survey &amp; identification of problem</a:t>
                      </a:r>
                      <a:endParaRPr lang="en-US" sz="1600" b="1" dirty="0">
                        <a:effectLst/>
                        <a:latin typeface="Yu Gothic UI Semibold" panose="020B0700000000000000" pitchFamily="34" charset="-128"/>
                        <a:ea typeface="Yu Gothic UI Semibold" panose="020B0700000000000000" pitchFamily="34" charset="-128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578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Yu Gothic UI Semibold" panose="020B0700000000000000" pitchFamily="34" charset="-128"/>
                          <a:cs typeface="Arial" panose="020B0604020202020204" pitchFamily="34" charset="0"/>
                        </a:rPr>
                        <a:t>Months 13</a:t>
                      </a:r>
                      <a:r>
                        <a:rPr lang="en-US" sz="2000" baseline="300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Yu Gothic UI Semibold" panose="020B0700000000000000" pitchFamily="34" charset="-128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Yu Gothic UI Semibold" panose="020B0700000000000000" pitchFamily="34" charset="-128"/>
                          <a:cs typeface="Arial" panose="020B0604020202020204" pitchFamily="34" charset="0"/>
                        </a:rPr>
                        <a:t>– 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Yu Gothic UI Semibold" panose="020B0700000000000000" pitchFamily="34" charset="-128"/>
                          <a:cs typeface="Arial" panose="020B0604020202020204" pitchFamily="34" charset="0"/>
                        </a:rPr>
                        <a:t>15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Yu Gothic UI Semibold" panose="020B0700000000000000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Yu Gothic UI Semibold" panose="020B0700000000000000" pitchFamily="34" charset="-128"/>
                          <a:ea typeface="Yu Gothic UI Semibold" panose="020B0700000000000000" pitchFamily="34" charset="-128"/>
                          <a:cs typeface="+mn-cs"/>
                        </a:rPr>
                        <a:t>Study</a:t>
                      </a:r>
                      <a:r>
                        <a:rPr lang="en-US" sz="2000" b="1" baseline="0" dirty="0" smtClean="0">
                          <a:effectLst/>
                          <a:latin typeface="Yu Gothic UI Semibold" panose="020B0700000000000000" pitchFamily="34" charset="-128"/>
                          <a:ea typeface="Yu Gothic UI Semibold" panose="020B0700000000000000" pitchFamily="34" charset="-128"/>
                          <a:cs typeface="+mn-cs"/>
                        </a:rPr>
                        <a:t> on RIQ Model.</a:t>
                      </a:r>
                      <a:endParaRPr lang="en-US" sz="1600" b="1" dirty="0">
                        <a:effectLst/>
                        <a:latin typeface="Yu Gothic UI Semibold" panose="020B0700000000000000" pitchFamily="34" charset="-128"/>
                        <a:ea typeface="Yu Gothic UI Semibold" panose="020B0700000000000000" pitchFamily="34" charset="-128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578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Yu Gothic UI Semibold" panose="020B0700000000000000" pitchFamily="34" charset="-128"/>
                          <a:cs typeface="Arial" panose="020B0604020202020204" pitchFamily="34" charset="0"/>
                        </a:rPr>
                        <a:t>Months 16– 19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Yu Gothic UI Semibold" panose="020B0700000000000000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effectLst/>
                          <a:latin typeface="Yu Gothic UI Semibold" panose="020B0700000000000000" pitchFamily="34" charset="-128"/>
                          <a:ea typeface="Yu Gothic UI Semibold" panose="020B0700000000000000" pitchFamily="34" charset="-128"/>
                        </a:rPr>
                        <a:t>Study on magnetic dipole transition</a:t>
                      </a:r>
                      <a:endParaRPr lang="en-US" sz="1600" b="1" dirty="0" smtClean="0">
                        <a:effectLst/>
                        <a:latin typeface="Yu Gothic UI Semibold" panose="020B0700000000000000" pitchFamily="34" charset="-128"/>
                        <a:ea typeface="Yu Gothic UI Semibold" panose="020B0700000000000000" pitchFamily="34" charset="-128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578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Yu Gothic UI Semibold" panose="020B0700000000000000" pitchFamily="34" charset="-128"/>
                          <a:cs typeface="Arial" panose="020B0604020202020204" pitchFamily="34" charset="0"/>
                        </a:rPr>
                        <a:t>Months 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Yu Gothic UI Semibold" panose="020B0700000000000000" pitchFamily="34" charset="-128"/>
                          <a:cs typeface="Arial" panose="020B0604020202020204" pitchFamily="34" charset="0"/>
                        </a:rPr>
                        <a:t>20</a:t>
                      </a:r>
                      <a:r>
                        <a:rPr lang="en-US" sz="2000" baseline="300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Yu Gothic UI Semibold" panose="020B0700000000000000" pitchFamily="34" charset="-128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Yu Gothic UI Semibold" panose="020B0700000000000000" pitchFamily="34" charset="-128"/>
                          <a:cs typeface="Arial" panose="020B0604020202020204" pitchFamily="34" charset="0"/>
                        </a:rPr>
                        <a:t>– 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Yu Gothic UI Semibold" panose="020B0700000000000000" pitchFamily="34" charset="-128"/>
                          <a:cs typeface="Arial" panose="020B0604020202020204" pitchFamily="34" charset="0"/>
                        </a:rPr>
                        <a:t>21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Yu Gothic UI Semibold" panose="020B0700000000000000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effectLst/>
                          <a:latin typeface="Yu Gothic UI Semibold" panose="020B0700000000000000" pitchFamily="34" charset="-128"/>
                          <a:ea typeface="Yu Gothic UI Semibold" panose="020B0700000000000000" pitchFamily="34" charset="-128"/>
                        </a:rPr>
                        <a:t>Result analysis, manuscript preparation &amp; submission</a:t>
                      </a:r>
                      <a:endParaRPr lang="en-US" sz="1600" b="1" dirty="0" smtClean="0">
                        <a:effectLst/>
                        <a:latin typeface="Yu Gothic UI Semibold" panose="020B0700000000000000" pitchFamily="34" charset="-128"/>
                        <a:ea typeface="Yu Gothic UI Semibold" panose="020B0700000000000000" pitchFamily="34" charset="-128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578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Yu Gothic UI Semibold" panose="020B0700000000000000" pitchFamily="34" charset="-128"/>
                          <a:cs typeface="Arial" panose="020B0604020202020204" pitchFamily="34" charset="0"/>
                        </a:rPr>
                        <a:t>Months 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Yu Gothic UI Semibold" panose="020B0700000000000000" pitchFamily="34" charset="-128"/>
                          <a:cs typeface="Arial" panose="020B0604020202020204" pitchFamily="34" charset="0"/>
                        </a:rPr>
                        <a:t>22 </a:t>
                      </a:r>
                      <a:r>
                        <a:rPr lang="en-US" sz="20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Yu Gothic UI Semibold" panose="020B0700000000000000" pitchFamily="34" charset="-128"/>
                          <a:cs typeface="Arial" panose="020B0604020202020204" pitchFamily="34" charset="0"/>
                        </a:rPr>
                        <a:t>– 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Yu Gothic UI Semibold" panose="020B0700000000000000" pitchFamily="34" charset="-128"/>
                          <a:cs typeface="Arial" panose="020B0604020202020204" pitchFamily="34" charset="0"/>
                        </a:rPr>
                        <a:t>25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Yu Gothic UI Semibold" panose="020B0700000000000000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effectLst/>
                          <a:latin typeface="Yu Gothic UI Semibold" panose="020B0700000000000000" pitchFamily="34" charset="-128"/>
                          <a:ea typeface="Yu Gothic UI Semibold" panose="020B0700000000000000" pitchFamily="34" charset="-128"/>
                        </a:rPr>
                        <a:t>Study on electromagnetic</a:t>
                      </a:r>
                      <a:r>
                        <a:rPr lang="en-US" sz="2000" b="1" baseline="0" dirty="0" smtClean="0">
                          <a:effectLst/>
                          <a:latin typeface="Yu Gothic UI Semibold" panose="020B0700000000000000" pitchFamily="34" charset="-128"/>
                          <a:ea typeface="Yu Gothic UI Semibold" panose="020B0700000000000000" pitchFamily="34" charset="-128"/>
                        </a:rPr>
                        <a:t> </a:t>
                      </a:r>
                      <a:r>
                        <a:rPr lang="en-US" sz="2000" b="1" dirty="0" smtClean="0">
                          <a:effectLst/>
                          <a:latin typeface="Yu Gothic UI Semibold" panose="020B0700000000000000" pitchFamily="34" charset="-128"/>
                          <a:ea typeface="Yu Gothic UI Semibold" panose="020B0700000000000000" pitchFamily="34" charset="-128"/>
                        </a:rPr>
                        <a:t>decay</a:t>
                      </a:r>
                      <a:endParaRPr lang="en-US" sz="1600" b="1" dirty="0" smtClean="0">
                        <a:effectLst/>
                        <a:latin typeface="Yu Gothic UI Semibold" panose="020B0700000000000000" pitchFamily="34" charset="-128"/>
                        <a:ea typeface="Yu Gothic UI Semibold" panose="020B0700000000000000" pitchFamily="34" charset="-128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578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Yu Gothic UI Semibold" panose="020B0700000000000000" pitchFamily="34" charset="-128"/>
                          <a:cs typeface="Arial" panose="020B0604020202020204" pitchFamily="34" charset="0"/>
                        </a:rPr>
                        <a:t>Months 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Yu Gothic UI Semibold" panose="020B0700000000000000" pitchFamily="34" charset="-128"/>
                          <a:cs typeface="Arial" panose="020B0604020202020204" pitchFamily="34" charset="0"/>
                        </a:rPr>
                        <a:t>26 </a:t>
                      </a:r>
                      <a:r>
                        <a:rPr lang="en-US" sz="20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Yu Gothic UI Semibold" panose="020B0700000000000000" pitchFamily="34" charset="-128"/>
                          <a:cs typeface="Arial" panose="020B0604020202020204" pitchFamily="34" charset="0"/>
                        </a:rPr>
                        <a:t>– 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Yu Gothic UI Semibold" panose="020B0700000000000000" pitchFamily="34" charset="-128"/>
                          <a:cs typeface="Arial" panose="020B0604020202020204" pitchFamily="34" charset="0"/>
                        </a:rPr>
                        <a:t>27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Yu Gothic UI Semibold" panose="020B0700000000000000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effectLst/>
                          <a:latin typeface="Yu Gothic UI Semibold" panose="020B0700000000000000" pitchFamily="34" charset="-128"/>
                          <a:ea typeface="Yu Gothic UI Semibold" panose="020B0700000000000000" pitchFamily="34" charset="-128"/>
                        </a:rPr>
                        <a:t>Result analysis, manuscript preparation &amp; submission</a:t>
                      </a:r>
                      <a:endParaRPr lang="en-US" sz="1600" b="1" dirty="0" smtClean="0">
                        <a:effectLst/>
                        <a:latin typeface="Yu Gothic UI Semibold" panose="020B0700000000000000" pitchFamily="34" charset="-128"/>
                        <a:ea typeface="Yu Gothic UI Semibold" panose="020B0700000000000000" pitchFamily="34" charset="-128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578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Yu Gothic UI Semibold" panose="020B0700000000000000" pitchFamily="34" charset="-128"/>
                          <a:cs typeface="Arial" panose="020B0604020202020204" pitchFamily="34" charset="0"/>
                        </a:rPr>
                        <a:t>Months 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Yu Gothic UI Semibold" panose="020B0700000000000000" pitchFamily="34" charset="-128"/>
                          <a:cs typeface="Arial" panose="020B0604020202020204" pitchFamily="34" charset="0"/>
                        </a:rPr>
                        <a:t>28 </a:t>
                      </a:r>
                      <a:r>
                        <a:rPr lang="en-US" sz="20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Yu Gothic UI Semibold" panose="020B0700000000000000" pitchFamily="34" charset="-128"/>
                          <a:cs typeface="Arial" panose="020B0604020202020204" pitchFamily="34" charset="0"/>
                        </a:rPr>
                        <a:t>– 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Yu Gothic UI Semibold" panose="020B0700000000000000" pitchFamily="34" charset="-128"/>
                          <a:cs typeface="Arial" panose="020B0604020202020204" pitchFamily="34" charset="0"/>
                        </a:rPr>
                        <a:t>33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Yu Gothic UI Semibold" panose="020B0700000000000000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effectLst/>
                          <a:latin typeface="Yu Gothic UI Semibold" panose="020B0700000000000000" pitchFamily="34" charset="-128"/>
                          <a:ea typeface="Yu Gothic UI Semibold" panose="020B0700000000000000" pitchFamily="34" charset="-128"/>
                        </a:rPr>
                        <a:t>Study on </a:t>
                      </a:r>
                      <a:r>
                        <a:rPr lang="en-US" sz="2000" b="1" dirty="0" err="1" smtClean="0">
                          <a:effectLst/>
                          <a:latin typeface="Yu Gothic UI Semibold" panose="020B0700000000000000" pitchFamily="34" charset="-128"/>
                          <a:ea typeface="Yu Gothic UI Semibold" panose="020B0700000000000000" pitchFamily="34" charset="-128"/>
                        </a:rPr>
                        <a:t>semileptonic</a:t>
                      </a:r>
                      <a:r>
                        <a:rPr lang="en-US" sz="2000" b="1" dirty="0" smtClean="0">
                          <a:effectLst/>
                          <a:latin typeface="Yu Gothic UI Semibold" panose="020B0700000000000000" pitchFamily="34" charset="-128"/>
                          <a:ea typeface="Yu Gothic UI Semibold" panose="020B0700000000000000" pitchFamily="34" charset="-128"/>
                        </a:rPr>
                        <a:t> decay in vanishing lepton</a:t>
                      </a:r>
                      <a:r>
                        <a:rPr lang="en-US" sz="2000" b="1" baseline="0" dirty="0" smtClean="0">
                          <a:effectLst/>
                          <a:latin typeface="Yu Gothic UI Semibold" panose="020B0700000000000000" pitchFamily="34" charset="-128"/>
                          <a:ea typeface="Yu Gothic UI Semibold" panose="020B0700000000000000" pitchFamily="34" charset="-128"/>
                        </a:rPr>
                        <a:t> mass limit</a:t>
                      </a:r>
                      <a:endParaRPr lang="en-US" sz="1600" b="1" dirty="0" smtClean="0">
                        <a:effectLst/>
                        <a:latin typeface="Yu Gothic UI Semibold" panose="020B0700000000000000" pitchFamily="34" charset="-128"/>
                        <a:ea typeface="Yu Gothic UI Semibold" panose="020B0700000000000000" pitchFamily="34" charset="-128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578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Yu Gothic UI Semibold" panose="020B0700000000000000" pitchFamily="34" charset="-128"/>
                          <a:cs typeface="Arial" panose="020B0604020202020204" pitchFamily="34" charset="0"/>
                        </a:rPr>
                        <a:t>Months 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Yu Gothic UI Semibold" panose="020B0700000000000000" pitchFamily="34" charset="-128"/>
                          <a:cs typeface="Arial" panose="020B0604020202020204" pitchFamily="34" charset="0"/>
                        </a:rPr>
                        <a:t>34 </a:t>
                      </a:r>
                      <a:r>
                        <a:rPr lang="en-US" sz="20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Yu Gothic UI Semibold" panose="020B0700000000000000" pitchFamily="34" charset="-128"/>
                          <a:cs typeface="Arial" panose="020B0604020202020204" pitchFamily="34" charset="0"/>
                        </a:rPr>
                        <a:t>– 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Yu Gothic UI Semibold" panose="020B0700000000000000" pitchFamily="34" charset="-128"/>
                          <a:cs typeface="Arial" panose="020B0604020202020204" pitchFamily="34" charset="0"/>
                        </a:rPr>
                        <a:t>36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Yu Gothic UI Semibold" panose="020B0700000000000000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effectLst/>
                          <a:latin typeface="Yu Gothic UI Semibold" panose="020B0700000000000000" pitchFamily="34" charset="-128"/>
                          <a:ea typeface="Yu Gothic UI Semibold" panose="020B0700000000000000" pitchFamily="34" charset="-128"/>
                        </a:rPr>
                        <a:t>Result analysis, manuscript preparation &amp; submission</a:t>
                      </a:r>
                      <a:endParaRPr lang="en-US" sz="1600" b="1" dirty="0" smtClean="0">
                        <a:effectLst/>
                        <a:latin typeface="Yu Gothic UI Semibold" panose="020B0700000000000000" pitchFamily="34" charset="-128"/>
                        <a:ea typeface="Yu Gothic UI Semibold" panose="020B0700000000000000" pitchFamily="34" charset="-128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578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Yu Gothic UI Semibold" panose="020B0700000000000000" pitchFamily="34" charset="-128"/>
                          <a:cs typeface="Arial" panose="020B0604020202020204" pitchFamily="34" charset="0"/>
                        </a:rPr>
                        <a:t>Months 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Yu Gothic UI Semibold" panose="020B0700000000000000" pitchFamily="34" charset="-128"/>
                          <a:cs typeface="Arial" panose="020B0604020202020204" pitchFamily="34" charset="0"/>
                        </a:rPr>
                        <a:t>37 </a:t>
                      </a:r>
                      <a:r>
                        <a:rPr lang="en-US" sz="20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Yu Gothic UI Semibold" panose="020B0700000000000000" pitchFamily="34" charset="-128"/>
                          <a:cs typeface="Arial" panose="020B0604020202020204" pitchFamily="34" charset="0"/>
                        </a:rPr>
                        <a:t>– 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Yu Gothic UI Semibold" panose="020B0700000000000000" pitchFamily="34" charset="-128"/>
                          <a:cs typeface="Arial" panose="020B0604020202020204" pitchFamily="34" charset="0"/>
                        </a:rPr>
                        <a:t>40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Yu Gothic UI Semibold" panose="020B0700000000000000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effectLst/>
                          <a:latin typeface="Yu Gothic UI Semibold" panose="020B0700000000000000" pitchFamily="34" charset="-128"/>
                          <a:ea typeface="Yu Gothic UI Semibold" panose="020B0700000000000000" pitchFamily="34" charset="-128"/>
                        </a:rPr>
                        <a:t>Study on </a:t>
                      </a:r>
                      <a:r>
                        <a:rPr lang="en-US" sz="2000" b="1" dirty="0" err="1" smtClean="0">
                          <a:effectLst/>
                          <a:latin typeface="Yu Gothic UI Semibold" panose="020B0700000000000000" pitchFamily="34" charset="-128"/>
                          <a:ea typeface="Yu Gothic UI Semibold" panose="020B0700000000000000" pitchFamily="34" charset="-128"/>
                        </a:rPr>
                        <a:t>semileptonic</a:t>
                      </a:r>
                      <a:r>
                        <a:rPr lang="en-US" sz="2000" b="1" dirty="0" smtClean="0">
                          <a:effectLst/>
                          <a:latin typeface="Yu Gothic UI Semibold" panose="020B0700000000000000" pitchFamily="34" charset="-128"/>
                          <a:ea typeface="Yu Gothic UI Semibold" panose="020B0700000000000000" pitchFamily="34" charset="-128"/>
                        </a:rPr>
                        <a:t> decay in non- vanishing lepton</a:t>
                      </a:r>
                      <a:r>
                        <a:rPr lang="en-US" sz="2000" b="1" baseline="0" dirty="0" smtClean="0">
                          <a:effectLst/>
                          <a:latin typeface="Yu Gothic UI Semibold" panose="020B0700000000000000" pitchFamily="34" charset="-128"/>
                          <a:ea typeface="Yu Gothic UI Semibold" panose="020B0700000000000000" pitchFamily="34" charset="-128"/>
                        </a:rPr>
                        <a:t> mass limit</a:t>
                      </a:r>
                      <a:endParaRPr lang="en-US" sz="1600" b="1" dirty="0" smtClean="0">
                        <a:effectLst/>
                        <a:latin typeface="Yu Gothic UI Semibold" panose="020B0700000000000000" pitchFamily="34" charset="-128"/>
                        <a:ea typeface="Yu Gothic UI Semibold" panose="020B0700000000000000" pitchFamily="34" charset="-128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578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Yu Gothic UI Semibold" panose="020B0700000000000000" pitchFamily="34" charset="-128"/>
                          <a:cs typeface="Arial" panose="020B0604020202020204" pitchFamily="34" charset="0"/>
                        </a:rPr>
                        <a:t>Months 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Yu Gothic UI Semibold" panose="020B0700000000000000" pitchFamily="34" charset="-128"/>
                          <a:cs typeface="Arial" panose="020B0604020202020204" pitchFamily="34" charset="0"/>
                        </a:rPr>
                        <a:t>41 -  </a:t>
                      </a:r>
                      <a:r>
                        <a:rPr lang="en-US" sz="20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Yu Gothic UI Semibold" panose="020B0700000000000000" pitchFamily="34" charset="-128"/>
                          <a:cs typeface="Arial" panose="020B0604020202020204" pitchFamily="34" charset="0"/>
                        </a:rPr>
                        <a:t>42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Yu Gothic UI Semibold" panose="020B0700000000000000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Yu Gothic UI Semibold" panose="020B0700000000000000" pitchFamily="34" charset="-128"/>
                          <a:ea typeface="Yu Gothic UI Semibold" panose="020B0700000000000000" pitchFamily="34" charset="-128"/>
                        </a:rPr>
                        <a:t>Result analysis, manuscript preparation &amp; submission</a:t>
                      </a:r>
                      <a:endParaRPr lang="en-US" sz="1600" b="1" dirty="0">
                        <a:effectLst/>
                        <a:latin typeface="Yu Gothic UI Semibold" panose="020B0700000000000000" pitchFamily="34" charset="-128"/>
                        <a:ea typeface="Yu Gothic UI Semibold" panose="020B0700000000000000" pitchFamily="34" charset="-128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578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Yu Gothic UI Semibold" panose="020B0700000000000000" pitchFamily="34" charset="-128"/>
                          <a:cs typeface="Arial" panose="020B0604020202020204" pitchFamily="34" charset="0"/>
                        </a:rPr>
                        <a:t>Months 43 – 48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Yu Gothic UI Semibold" panose="020B0700000000000000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Yu Gothic UI Semibold" panose="020B0700000000000000" pitchFamily="34" charset="-128"/>
                          <a:ea typeface="Yu Gothic UI Semibold" panose="020B0700000000000000" pitchFamily="34" charset="-128"/>
                        </a:rPr>
                        <a:t>Thesis preparation &amp; </a:t>
                      </a:r>
                      <a:r>
                        <a:rPr lang="en-US" sz="2000" b="1" dirty="0" smtClean="0">
                          <a:effectLst/>
                          <a:latin typeface="Yu Gothic UI Semibold" panose="020B0700000000000000" pitchFamily="34" charset="-128"/>
                          <a:ea typeface="Yu Gothic UI Semibold" panose="020B0700000000000000" pitchFamily="34" charset="-128"/>
                        </a:rPr>
                        <a:t>submission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effectLst/>
                        <a:latin typeface="Yu Gothic UI Semibold" panose="020B0700000000000000" pitchFamily="34" charset="-128"/>
                        <a:ea typeface="Yu Gothic UI Semibold" panose="020B0700000000000000" pitchFamily="34" charset="-128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932702" y="3041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809750" y="140493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6919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54D6D23-7228-4D82-B9EE-1C702ECDFE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3810" y="365126"/>
            <a:ext cx="10515600" cy="797850"/>
          </a:xfrm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en-IN" sz="4000" b="1" u="sng" dirty="0">
                <a:solidFill>
                  <a:schemeClr val="bg2"/>
                </a:solidFill>
                <a:latin typeface="Algerian" panose="04020705040A02060702" pitchFamily="82" charset="0"/>
                <a:ea typeface="PMingLiU-ExtB" pitchFamily="18" charset="-120"/>
                <a:cs typeface="Times New Roman" panose="02020603050405020304" pitchFamily="18" charset="0"/>
              </a:rPr>
              <a:t>Relativistic independent quark model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16E12D7-16BF-45AB-AA3F-55A370F8CEFD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793810" y="1402672"/>
            <a:ext cx="10559990" cy="4847208"/>
          </a:xfrm>
          <a:blipFill>
            <a:blip r:embed="rId2">
              <a:duotone>
                <a:prstClr val="black"/>
                <a:schemeClr val="accent5">
                  <a:tint val="45000"/>
                  <a:satMod val="400000"/>
                </a:schemeClr>
              </a:duotone>
              <a:lum bright="33000" contrast="52000"/>
            </a:blip>
            <a:stretch>
              <a:fillRect l="-692" t="-881" r="-577"/>
            </a:stretch>
          </a:blipFill>
        </p:spPr>
        <p:txBody>
          <a:bodyPr/>
          <a:lstStyle/>
          <a:p>
            <a:r>
              <a:rPr lang="en-IN" dirty="0">
                <a:noFill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974510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559" y="0"/>
            <a:ext cx="1899578" cy="588391"/>
          </a:xfrm>
        </p:spPr>
        <p:txBody>
          <a:bodyPr/>
          <a:lstStyle/>
          <a:p>
            <a:r>
              <a:rPr lang="en-US" sz="2400" b="1" u="sng" dirty="0" smtClean="0">
                <a:solidFill>
                  <a:srgbClr val="FFC000"/>
                </a:solidFill>
                <a:latin typeface="Algerian" panose="04020705040A02060702" pitchFamily="82" charset="0"/>
              </a:rPr>
              <a:t>RESULTS</a:t>
            </a:r>
            <a:endParaRPr lang="en-US" sz="2400" b="1" u="sng" dirty="0">
              <a:solidFill>
                <a:srgbClr val="FFC000"/>
              </a:solidFill>
              <a:latin typeface="Algerian" panose="04020705040A02060702" pitchFamily="82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2434880"/>
              </p:ext>
            </p:extLst>
          </p:nvPr>
        </p:nvGraphicFramePr>
        <p:xfrm>
          <a:off x="3" y="873303"/>
          <a:ext cx="12191997" cy="575352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45912"/>
                <a:gridCol w="975852"/>
                <a:gridCol w="1244193"/>
                <a:gridCol w="1244193"/>
                <a:gridCol w="1244193"/>
                <a:gridCol w="1244193"/>
                <a:gridCol w="1218738"/>
                <a:gridCol w="1186337"/>
                <a:gridCol w="1244193"/>
                <a:gridCol w="1244193"/>
              </a:tblGrid>
              <a:tr h="736582">
                <a:tc row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  <a:effectLst/>
                          <a:latin typeface="Bahnschrift Light" panose="020B0502040204020203" pitchFamily="34" charset="0"/>
                        </a:rPr>
                        <a:t> TOTAL REGION</a:t>
                      </a:r>
                      <a:endParaRPr lang="en-US" sz="2000" dirty="0">
                        <a:solidFill>
                          <a:schemeClr val="bg1"/>
                        </a:solidFill>
                        <a:effectLst/>
                        <a:latin typeface="Bahnschrift Light" panose="020B0502040204020203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  <a:effectLst/>
                          <a:latin typeface="Bahnschrift Light" panose="020B0502040204020203" pitchFamily="34" charset="0"/>
                        </a:rPr>
                        <a:t>REGION--I</a:t>
                      </a:r>
                      <a:endParaRPr lang="en-US" sz="2000" dirty="0">
                        <a:solidFill>
                          <a:schemeClr val="bg1"/>
                        </a:solidFill>
                        <a:effectLst/>
                        <a:latin typeface="Bahnschrift Light" panose="020B0502040204020203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  <a:effectLst/>
                          <a:latin typeface="Bahnschrift Light" panose="020B0502040204020203" pitchFamily="34" charset="0"/>
                        </a:rPr>
                        <a:t> REGION--II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  <a:effectLst/>
                          <a:latin typeface="Bahnschrift Light" panose="020B0502040204020203" pitchFamily="34" charset="0"/>
                        </a:rPr>
                        <a:t> </a:t>
                      </a:r>
                      <a:endParaRPr lang="en-US" sz="2000" dirty="0">
                        <a:solidFill>
                          <a:schemeClr val="bg1"/>
                        </a:solidFill>
                        <a:effectLst/>
                        <a:latin typeface="Bahnschrift Light" panose="020B0502040204020203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4615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1s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2s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3s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1s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2s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3s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1s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2s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3s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</a:tr>
              <a:tr h="95595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Bahnschrift Light" panose="020B0502040204020203" pitchFamily="34" charset="0"/>
                        </a:rPr>
                        <a:t>Decay width</a:t>
                      </a:r>
                      <a:endParaRPr lang="en-US" sz="1400" b="1" dirty="0">
                        <a:solidFill>
                          <a:schemeClr val="bg1"/>
                        </a:solidFill>
                        <a:effectLst/>
                        <a:latin typeface="Bahnschrift Light" panose="020B0502040204020203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Arial Rounded MT Bold" panose="020F0704030504030204" pitchFamily="34" charset="0"/>
                        </a:rPr>
                        <a:t>2.96725266E-014</a:t>
                      </a:r>
                      <a:endParaRPr lang="en-US" sz="1200" b="0" dirty="0">
                        <a:effectLst/>
                        <a:latin typeface="Arial Rounded MT Bold" panose="020F07040305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Arial Rounded MT Bold" panose="020F0704030504030204" pitchFamily="34" charset="0"/>
                        </a:rPr>
                        <a:t>1.11309856E-014</a:t>
                      </a:r>
                      <a:endParaRPr lang="en-US" sz="1200" b="0" dirty="0">
                        <a:effectLst/>
                        <a:latin typeface="Arial Rounded MT Bold" panose="020F07040305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Arial Rounded MT Bold" panose="020F0704030504030204" pitchFamily="34" charset="0"/>
                        </a:rPr>
                        <a:t>4.55658688E-015</a:t>
                      </a:r>
                      <a:endParaRPr lang="en-US" sz="1200" b="0">
                        <a:effectLst/>
                        <a:latin typeface="Arial Rounded MT Bold" panose="020F07040305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Arial Rounded MT Bold" panose="020F0704030504030204" pitchFamily="34" charset="0"/>
                        </a:rPr>
                        <a:t>1.19438478E-014</a:t>
                      </a:r>
                      <a:endParaRPr lang="en-US" sz="1200" b="0">
                        <a:effectLst/>
                        <a:latin typeface="Arial Rounded MT Bold" panose="020F07040305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Arial Rounded MT Bold" panose="020F0704030504030204" pitchFamily="34" charset="0"/>
                        </a:rPr>
                        <a:t>4.9020167E-015</a:t>
                      </a:r>
                      <a:endParaRPr lang="en-US" sz="1200" b="0">
                        <a:effectLst/>
                        <a:latin typeface="Arial Rounded MT Bold" panose="020F07040305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Arial Rounded MT Bold" panose="020F0704030504030204" pitchFamily="34" charset="0"/>
                        </a:rPr>
                        <a:t>2.39613021E-015</a:t>
                      </a:r>
                      <a:endParaRPr lang="en-US" sz="1200" b="0">
                        <a:effectLst/>
                        <a:latin typeface="Arial Rounded MT Bold" panose="020F07040305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Arial Rounded MT Bold" panose="020F0704030504030204" pitchFamily="34" charset="0"/>
                        </a:rPr>
                        <a:t>1.74545798E-014</a:t>
                      </a:r>
                      <a:endParaRPr lang="en-US" sz="1200" b="0">
                        <a:effectLst/>
                        <a:latin typeface="Arial Rounded MT Bold" panose="020F0704030504030204" pitchFamily="34" charset="0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Arial Rounded MT Bold" panose="020F0704030504030204" pitchFamily="34" charset="0"/>
                        </a:rPr>
                        <a:t> </a:t>
                      </a:r>
                      <a:endParaRPr lang="en-US" sz="1200" b="0">
                        <a:effectLst/>
                        <a:latin typeface="Arial Rounded MT Bold" panose="020F07040305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Arial Rounded MT Bold" panose="020F0704030504030204" pitchFamily="34" charset="0"/>
                        </a:rPr>
                        <a:t>6.01389562E-015</a:t>
                      </a:r>
                      <a:endParaRPr lang="en-US" sz="1200" b="0">
                        <a:effectLst/>
                        <a:latin typeface="Arial Rounded MT Bold" panose="020F07040305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Arial Rounded MT Bold" panose="020F0704030504030204" pitchFamily="34" charset="0"/>
                        </a:rPr>
                        <a:t>2.07185721E-015</a:t>
                      </a:r>
                      <a:endParaRPr lang="en-US" sz="1200" b="0">
                        <a:effectLst/>
                        <a:latin typeface="Arial Rounded MT Bold" panose="020F07040305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9472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Bahnschrift Light" panose="020B0502040204020203" pitchFamily="34" charset="0"/>
                        </a:rPr>
                        <a:t>Branching ratio</a:t>
                      </a:r>
                      <a:endParaRPr lang="en-US" sz="1400" b="1" dirty="0">
                        <a:solidFill>
                          <a:schemeClr val="bg1"/>
                        </a:solidFill>
                        <a:effectLst/>
                        <a:latin typeface="Bahnschrift Light" panose="020B0502040204020203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effectLst/>
                          <a:latin typeface="Arial Rounded MT Bold" panose="020F0704030504030204" pitchFamily="34" charset="0"/>
                        </a:rPr>
                        <a:t>0.0229910566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Arial Rounded MT Bold" panose="020F0704030504030204" pitchFamily="34" charset="0"/>
                        </a:rPr>
                        <a:t>0.00862458136</a:t>
                      </a:r>
                      <a:endParaRPr lang="en-US" sz="1200" b="0" dirty="0">
                        <a:effectLst/>
                        <a:latin typeface="Arial Rounded MT Bold" panose="020F07040305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Arial Rounded MT Bold" panose="020F0704030504030204" pitchFamily="34" charset="0"/>
                        </a:rPr>
                        <a:t>0.00353056376</a:t>
                      </a:r>
                      <a:endParaRPr lang="en-US" sz="1200" b="0">
                        <a:effectLst/>
                        <a:latin typeface="Arial Rounded MT Bold" panose="020F07040305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effectLst/>
                          <a:latin typeface="Arial Rounded MT Bold" panose="020F0704030504030204" pitchFamily="34" charset="0"/>
                        </a:rPr>
                        <a:t>0.00925440847</a:t>
                      </a:r>
                      <a:endParaRPr lang="en-US" sz="1200" b="0" dirty="0">
                        <a:effectLst/>
                        <a:latin typeface="Arial Rounded MT Bold" panose="020F0704030504030204" pitchFamily="34" charset="0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Arial Rounded MT Bold" panose="020F0704030504030204" pitchFamily="34" charset="0"/>
                        </a:rPr>
                        <a:t> </a:t>
                      </a:r>
                      <a:endParaRPr lang="en-US" sz="1200" b="0" dirty="0">
                        <a:effectLst/>
                        <a:latin typeface="Arial Rounded MT Bold" panose="020F07040305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Arial Rounded MT Bold" panose="020F0704030504030204" pitchFamily="34" charset="0"/>
                        </a:rPr>
                        <a:t>0.0037982119</a:t>
                      </a:r>
                      <a:endParaRPr lang="en-US" sz="1200" b="0">
                        <a:effectLst/>
                        <a:latin typeface="Arial Rounded MT Bold" panose="020F07040305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Arial Rounded MT Bold" panose="020F0704030504030204" pitchFamily="34" charset="0"/>
                        </a:rPr>
                        <a:t>0.00185658492</a:t>
                      </a:r>
                      <a:endParaRPr lang="en-US" sz="1200" b="0">
                        <a:effectLst/>
                        <a:latin typeface="Arial Rounded MT Bold" panose="020F07040305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Arial Rounded MT Bold" panose="020F0704030504030204" pitchFamily="34" charset="0"/>
                        </a:rPr>
                        <a:t>0.013524269</a:t>
                      </a:r>
                      <a:endParaRPr lang="en-US" sz="1200" b="0">
                        <a:effectLst/>
                        <a:latin typeface="Arial Rounded MT Bold" panose="020F0704030504030204" pitchFamily="34" charset="0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Arial Rounded MT Bold" panose="020F0704030504030204" pitchFamily="34" charset="0"/>
                        </a:rPr>
                        <a:t> </a:t>
                      </a:r>
                      <a:endParaRPr lang="en-US" sz="1200" b="0">
                        <a:effectLst/>
                        <a:latin typeface="Arial Rounded MT Bold" panose="020F07040305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Arial Rounded MT Bold" panose="020F0704030504030204" pitchFamily="34" charset="0"/>
                        </a:rPr>
                        <a:t>0.00465972503</a:t>
                      </a:r>
                      <a:endParaRPr lang="en-US" sz="1200" b="0" dirty="0">
                        <a:effectLst/>
                        <a:latin typeface="Arial Rounded MT Bold" panose="020F07040305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Arial Rounded MT Bold" panose="020F0704030504030204" pitchFamily="34" charset="0"/>
                        </a:rPr>
                        <a:t>0.00160532964</a:t>
                      </a:r>
                      <a:endParaRPr lang="en-US" sz="1200" b="0">
                        <a:effectLst/>
                        <a:latin typeface="Arial Rounded MT Bold" panose="020F07040305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5595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Bahnschrift Light" panose="020B0502040204020203" pitchFamily="34" charset="0"/>
                        </a:rPr>
                        <a:t>Longitudinal width</a:t>
                      </a:r>
                      <a:endParaRPr lang="en-US" sz="1400" b="1" dirty="0">
                        <a:solidFill>
                          <a:schemeClr val="bg1"/>
                        </a:solidFill>
                        <a:effectLst/>
                        <a:latin typeface="Bahnschrift Light" panose="020B0502040204020203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effectLst/>
                          <a:latin typeface="Arial Rounded MT Bold" panose="020F0704030504030204" pitchFamily="34" charset="0"/>
                        </a:rPr>
                        <a:t>9.93047888E-015</a:t>
                      </a:r>
                      <a:endParaRPr lang="en-US" sz="1200" b="0" dirty="0">
                        <a:effectLst/>
                        <a:latin typeface="Arial Rounded MT Bold" panose="020F0704030504030204" pitchFamily="34" charset="0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Arial Rounded MT Bold" panose="020F0704030504030204" pitchFamily="34" charset="0"/>
                        </a:rPr>
                        <a:t> </a:t>
                      </a:r>
                      <a:endParaRPr lang="en-US" sz="1200" b="0" dirty="0">
                        <a:effectLst/>
                        <a:latin typeface="Arial Rounded MT Bold" panose="020F07040305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Arial Rounded MT Bold" panose="020F0704030504030204" pitchFamily="34" charset="0"/>
                        </a:rPr>
                        <a:t>5.11037581E-015</a:t>
                      </a:r>
                      <a:endParaRPr lang="en-US" sz="1200" b="0" dirty="0">
                        <a:effectLst/>
                        <a:latin typeface="Arial Rounded MT Bold" panose="020F07040305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Arial Rounded MT Bold" panose="020F0704030504030204" pitchFamily="34" charset="0"/>
                        </a:rPr>
                        <a:t>2.55476691E-015</a:t>
                      </a:r>
                      <a:endParaRPr lang="en-US" sz="1200" b="0" dirty="0">
                        <a:effectLst/>
                        <a:latin typeface="Arial Rounded MT Bold" panose="020F07040305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Arial Rounded MT Bold" panose="020F0704030504030204" pitchFamily="34" charset="0"/>
                        </a:rPr>
                        <a:t>4.46441771E-015</a:t>
                      </a:r>
                      <a:endParaRPr lang="en-US" sz="1200" b="0" dirty="0">
                        <a:effectLst/>
                        <a:latin typeface="Arial Rounded MT Bold" panose="020F0704030504030204" pitchFamily="34" charset="0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Arial Rounded MT Bold" panose="020F0704030504030204" pitchFamily="34" charset="0"/>
                        </a:rPr>
                        <a:t> </a:t>
                      </a:r>
                      <a:endParaRPr lang="en-US" sz="1200" b="0" dirty="0">
                        <a:effectLst/>
                        <a:latin typeface="Arial Rounded MT Bold" panose="020F07040305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Arial Rounded MT Bold" panose="020F0704030504030204" pitchFamily="34" charset="0"/>
                        </a:rPr>
                        <a:t>2.64390696E-015</a:t>
                      </a:r>
                      <a:endParaRPr lang="en-US" sz="1200" b="0" dirty="0">
                        <a:effectLst/>
                        <a:latin typeface="Arial Rounded MT Bold" panose="020F07040305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Arial Rounded MT Bold" panose="020F0704030504030204" pitchFamily="34" charset="0"/>
                        </a:rPr>
                        <a:t>1.62960918E-015</a:t>
                      </a:r>
                      <a:endParaRPr lang="en-US" sz="1200" b="0">
                        <a:effectLst/>
                        <a:latin typeface="Arial Rounded MT Bold" panose="020F07040305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Arial Rounded MT Bold" panose="020F0704030504030204" pitchFamily="34" charset="0"/>
                        </a:rPr>
                        <a:t>5.37487198E-015</a:t>
                      </a:r>
                      <a:endParaRPr lang="en-US" sz="1200" b="0">
                        <a:effectLst/>
                        <a:latin typeface="Arial Rounded MT Bold" panose="020F0704030504030204" pitchFamily="34" charset="0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Arial Rounded MT Bold" panose="020F0704030504030204" pitchFamily="34" charset="0"/>
                        </a:rPr>
                        <a:t> </a:t>
                      </a:r>
                      <a:endParaRPr lang="en-US" sz="1200" b="0">
                        <a:effectLst/>
                        <a:latin typeface="Arial Rounded MT Bold" panose="020F07040305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Arial Rounded MT Bold" panose="020F0704030504030204" pitchFamily="34" charset="0"/>
                        </a:rPr>
                        <a:t>2.36547907E-015</a:t>
                      </a:r>
                      <a:endParaRPr lang="en-US" sz="1200" b="0">
                        <a:effectLst/>
                        <a:latin typeface="Arial Rounded MT Bold" panose="020F07040305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Arial Rounded MT Bold" panose="020F0704030504030204" pitchFamily="34" charset="0"/>
                        </a:rPr>
                        <a:t>8.74460549E-016</a:t>
                      </a:r>
                      <a:endParaRPr lang="en-US" sz="1200" b="0" dirty="0">
                        <a:effectLst/>
                        <a:latin typeface="Arial Rounded MT Bold" panose="020F07040305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5595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Bahnschrift Light" panose="020B0502040204020203" pitchFamily="34" charset="0"/>
                        </a:rPr>
                        <a:t>Transverse width</a:t>
                      </a:r>
                      <a:endParaRPr lang="en-US" sz="1400" b="1" dirty="0">
                        <a:solidFill>
                          <a:schemeClr val="bg1"/>
                        </a:solidFill>
                        <a:effectLst/>
                        <a:latin typeface="Bahnschrift Light" panose="020B0502040204020203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Arial Rounded MT Bold" panose="020F0704030504030204" pitchFamily="34" charset="0"/>
                        </a:rPr>
                        <a:t>1.19438478E-014</a:t>
                      </a:r>
                      <a:endParaRPr lang="en-US" sz="1200" b="0">
                        <a:effectLst/>
                        <a:latin typeface="Arial Rounded MT Bold" panose="020F0704030504030204" pitchFamily="34" charset="0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Arial Rounded MT Bold" panose="020F0704030504030204" pitchFamily="34" charset="0"/>
                        </a:rPr>
                        <a:t> </a:t>
                      </a:r>
                      <a:endParaRPr lang="en-US" sz="1200" b="0">
                        <a:effectLst/>
                        <a:latin typeface="Arial Rounded MT Bold" panose="020F07040305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Arial Rounded MT Bold" panose="020F0704030504030204" pitchFamily="34" charset="0"/>
                        </a:rPr>
                        <a:t>6.02060976E-015</a:t>
                      </a:r>
                      <a:endParaRPr lang="en-US" sz="1200" b="0">
                        <a:effectLst/>
                        <a:latin typeface="Arial Rounded MT Bold" panose="020F07040305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Arial Rounded MT Bold" panose="020F0704030504030204" pitchFamily="34" charset="0"/>
                        </a:rPr>
                        <a:t>2.00181997E-015</a:t>
                      </a:r>
                      <a:endParaRPr lang="en-US" sz="1200" b="0" dirty="0">
                        <a:effectLst/>
                        <a:latin typeface="Arial Rounded MT Bold" panose="020F07040305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Arial Rounded MT Bold" panose="020F0704030504030204" pitchFamily="34" charset="0"/>
                        </a:rPr>
                        <a:t>7.47943011E-015</a:t>
                      </a:r>
                      <a:endParaRPr lang="en-US" sz="1200" b="0" dirty="0">
                        <a:effectLst/>
                        <a:latin typeface="Arial Rounded MT Bold" panose="020F0704030504030204" pitchFamily="34" charset="0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Arial Rounded MT Bold" panose="020F0704030504030204" pitchFamily="34" charset="0"/>
                        </a:rPr>
                        <a:t> </a:t>
                      </a:r>
                      <a:endParaRPr lang="en-US" sz="1200" b="0" dirty="0">
                        <a:effectLst/>
                        <a:latin typeface="Arial Rounded MT Bold" panose="020F07040305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Arial Rounded MT Bold" panose="020F0704030504030204" pitchFamily="34" charset="0"/>
                        </a:rPr>
                        <a:t>2.25810974E-015</a:t>
                      </a:r>
                      <a:endParaRPr lang="en-US" sz="1200" b="0" dirty="0">
                        <a:effectLst/>
                        <a:latin typeface="Arial Rounded MT Bold" panose="020F07040305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Arial Rounded MT Bold" panose="020F0704030504030204" pitchFamily="34" charset="0"/>
                        </a:rPr>
                        <a:t>7.66521026E-015</a:t>
                      </a:r>
                      <a:endParaRPr lang="en-US" sz="1200" b="0" dirty="0">
                        <a:effectLst/>
                        <a:latin typeface="Arial Rounded MT Bold" panose="020F07040305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Arial Rounded MT Bold" panose="020F0704030504030204" pitchFamily="34" charset="0"/>
                        </a:rPr>
                        <a:t>1.20797078E-014</a:t>
                      </a:r>
                      <a:endParaRPr lang="en-US" sz="1200" b="0" dirty="0">
                        <a:effectLst/>
                        <a:latin typeface="Arial Rounded MT Bold" panose="020F0704030504030204" pitchFamily="34" charset="0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Arial Rounded MT Bold" panose="020F0704030504030204" pitchFamily="34" charset="0"/>
                        </a:rPr>
                        <a:t> </a:t>
                      </a:r>
                      <a:endParaRPr lang="en-US" sz="1200" b="0" dirty="0">
                        <a:effectLst/>
                        <a:latin typeface="Arial Rounded MT Bold" panose="020F07040305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Arial Rounded MT Bold" panose="020F0704030504030204" pitchFamily="34" charset="0"/>
                        </a:rPr>
                        <a:t>3.64841655E-015</a:t>
                      </a:r>
                      <a:endParaRPr lang="en-US" sz="1200" b="0">
                        <a:effectLst/>
                        <a:latin typeface="Arial Rounded MT Bold" panose="020F07040305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Arial Rounded MT Bold" panose="020F0704030504030204" pitchFamily="34" charset="0"/>
                        </a:rPr>
                        <a:t>1.19739666E-015</a:t>
                      </a:r>
                      <a:endParaRPr lang="en-US" sz="1200" b="0">
                        <a:effectLst/>
                        <a:latin typeface="Arial Rounded MT Bold" panose="020F07040305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0819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Bahnschrift Light" panose="020B0502040204020203" pitchFamily="34" charset="0"/>
                        </a:rPr>
                        <a:t>Ratio-</a:t>
                      </a:r>
                      <a:r>
                        <a:rPr lang="en-US" sz="1600" b="1" dirty="0" err="1">
                          <a:solidFill>
                            <a:schemeClr val="bg1"/>
                          </a:solidFill>
                          <a:effectLst/>
                          <a:latin typeface="Bahnschrift Light" panose="020B0502040204020203" pitchFamily="34" charset="0"/>
                        </a:rPr>
                        <a:t>lt</a:t>
                      </a:r>
                      <a:endParaRPr lang="en-US" sz="1400" b="1" dirty="0">
                        <a:solidFill>
                          <a:schemeClr val="bg1"/>
                        </a:solidFill>
                        <a:effectLst/>
                        <a:latin typeface="Bahnschrift Light" panose="020B0502040204020203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Arial Rounded MT Bold" panose="020F0704030504030204" pitchFamily="34" charset="0"/>
                        </a:rPr>
                        <a:t>0.503011594</a:t>
                      </a:r>
                      <a:endParaRPr lang="en-US" sz="1200" b="0">
                        <a:effectLst/>
                        <a:latin typeface="Arial Rounded MT Bold" panose="020F07040305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Arial Rounded MT Bold" panose="020F0704030504030204" pitchFamily="34" charset="0"/>
                        </a:rPr>
                        <a:t>0.84881366</a:t>
                      </a:r>
                      <a:endParaRPr lang="en-US" sz="1200" b="0" dirty="0">
                        <a:effectLst/>
                        <a:latin typeface="Arial Rounded MT Bold" panose="020F07040305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Arial Rounded MT Bold" panose="020F0704030504030204" pitchFamily="34" charset="0"/>
                        </a:rPr>
                        <a:t>1.27622211</a:t>
                      </a:r>
                      <a:endParaRPr lang="en-US" sz="1200" b="0">
                        <a:effectLst/>
                        <a:latin typeface="Arial Rounded MT Bold" panose="020F0704030504030204" pitchFamily="34" charset="0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Arial Rounded MT Bold" panose="020F0704030504030204" pitchFamily="34" charset="0"/>
                        </a:rPr>
                        <a:t>  </a:t>
                      </a:r>
                      <a:endParaRPr lang="en-US" sz="1200" b="0">
                        <a:effectLst/>
                        <a:latin typeface="Arial Rounded MT Bold" panose="020F07040305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Arial Rounded MT Bold" panose="020F0704030504030204" pitchFamily="34" charset="0"/>
                        </a:rPr>
                        <a:t>0.596892764</a:t>
                      </a:r>
                      <a:endParaRPr lang="en-US" sz="1200" b="0" dirty="0">
                        <a:effectLst/>
                        <a:latin typeface="Arial Rounded MT Bold" panose="020F0704030504030204" pitchFamily="34" charset="0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Arial Rounded MT Bold" panose="020F0704030504030204" pitchFamily="34" charset="0"/>
                        </a:rPr>
                        <a:t> </a:t>
                      </a:r>
                      <a:endParaRPr lang="en-US" sz="1200" b="0" dirty="0">
                        <a:effectLst/>
                        <a:latin typeface="Arial Rounded MT Bold" panose="020F07040305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Arial Rounded MT Bold" panose="020F0704030504030204" pitchFamily="34" charset="0"/>
                        </a:rPr>
                        <a:t>1.17084963</a:t>
                      </a:r>
                      <a:endParaRPr lang="en-US" sz="1200" b="0" dirty="0">
                        <a:effectLst/>
                        <a:latin typeface="Arial Rounded MT Bold" panose="020F07040305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Arial Rounded MT Bold" panose="020F0704030504030204" pitchFamily="34" charset="0"/>
                        </a:rPr>
                        <a:t>2.12598106</a:t>
                      </a:r>
                      <a:endParaRPr lang="en-US" sz="1200" b="0" dirty="0">
                        <a:effectLst/>
                        <a:latin typeface="Arial Rounded MT Bold" panose="020F07040305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Arial Rounded MT Bold" panose="020F0704030504030204" pitchFamily="34" charset="0"/>
                        </a:rPr>
                        <a:t>0.444950497</a:t>
                      </a:r>
                      <a:endParaRPr lang="en-US" sz="1200" b="0" dirty="0">
                        <a:effectLst/>
                        <a:latin typeface="Arial Rounded MT Bold" panose="020F0704030504030204" pitchFamily="34" charset="0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Arial Rounded MT Bold" panose="020F0704030504030204" pitchFamily="34" charset="0"/>
                        </a:rPr>
                        <a:t> </a:t>
                      </a:r>
                      <a:endParaRPr lang="en-US" sz="1200" b="0" dirty="0">
                        <a:effectLst/>
                        <a:latin typeface="Arial Rounded MT Bold" panose="020F07040305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Arial Rounded MT Bold" panose="020F0704030504030204" pitchFamily="34" charset="0"/>
                        </a:rPr>
                        <a:t>0.64835773</a:t>
                      </a:r>
                      <a:endParaRPr lang="en-US" sz="1200" b="0" dirty="0">
                        <a:effectLst/>
                        <a:latin typeface="Arial Rounded MT Bold" panose="020F07040305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Arial Rounded MT Bold" panose="020F0704030504030204" pitchFamily="34" charset="0"/>
                        </a:rPr>
                        <a:t>0.730301477</a:t>
                      </a:r>
                      <a:endParaRPr lang="en-US" sz="1200" b="0" dirty="0">
                        <a:effectLst/>
                        <a:latin typeface="Arial Rounded MT Bold" panose="020F07040305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71675" y="172878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en-US" altLang="en-US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en-US" altLang="en-US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9647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3249222C-E344-453E-9BBD-752D8A8923A6}"/>
              </a:ext>
            </a:extLst>
          </p:cNvPr>
          <p:cNvSpPr txBox="1"/>
          <p:nvPr/>
        </p:nvSpPr>
        <p:spPr>
          <a:xfrm>
            <a:off x="1669774" y="323627"/>
            <a:ext cx="89949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u="sng" dirty="0">
                <a:solidFill>
                  <a:srgbClr val="FFC000"/>
                </a:solidFill>
                <a:latin typeface="Algerian" panose="04020705040A02060702" pitchFamily="82" charset="0"/>
                <a:ea typeface="PMingLiU-ExtB" pitchFamily="18" charset="-120"/>
                <a:cs typeface="Times New Roman" panose="02020603050405020304" pitchFamily="18" charset="0"/>
              </a:rPr>
              <a:t>S-MATRIX AND INVARIANT TRANSITION AMPLITUDE </a:t>
            </a:r>
          </a:p>
        </p:txBody>
      </p:sp>
      <p:pic>
        <p:nvPicPr>
          <p:cNvPr id="78850" name="Picture 2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46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1155004"/>
            <a:ext cx="12192000" cy="2731195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20357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xmlns="" id="{F24AF1C9-8F7C-4150-A3DF-6154B6727CD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88806" y="209589"/>
                <a:ext cx="11409207" cy="6203664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I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Solving the Dirac equations  we get positive and negative energy solutions  known as  quark  and antiquark orbitals respectively in the general form: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GB" sz="24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IN" sz="2400" b="0" i="1"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  <m:sub>
                        <m:r>
                          <a:rPr lang="en-IN" sz="2400" b="0" i="1">
                            <a:latin typeface="Cambria Math" panose="02040503050406030204" pitchFamily="18" charset="0"/>
                          </a:rPr>
                          <m:t>𝑛𝑙𝑗</m:t>
                        </m:r>
                      </m:sub>
                      <m:sup>
                        <m:r>
                          <a:rPr lang="en-IN" sz="2400" b="0" i="1">
                            <a:latin typeface="Cambria Math"/>
                          </a:rPr>
                          <m:t>+</m:t>
                        </m:r>
                      </m:sup>
                    </m:sSubSup>
                    <m:r>
                      <a:rPr lang="en-IN" sz="2400" b="0" i="1">
                        <a:latin typeface="Cambria Math" panose="02040503050406030204" pitchFamily="18" charset="0"/>
                      </a:rPr>
                      <m:t>(</m:t>
                    </m:r>
                    <m:acc>
                      <m:accPr>
                        <m:chr m:val="⃗"/>
                        <m:ctrlPr>
                          <a:rPr lang="en-GB" sz="2400" i="1">
                            <a:latin typeface="Cambria Math"/>
                          </a:rPr>
                        </m:ctrlPr>
                      </m:accPr>
                      <m:e>
                        <m:r>
                          <a:rPr lang="en-IN" sz="2400" b="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acc>
                  </m:oMath>
                </a14:m>
                <a:r>
                  <a:rPr lang="en-I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)=</a:t>
                </a:r>
                <a14:m>
                  <m:oMath xmlns:m="http://schemas.openxmlformats.org/officeDocument/2006/math">
                    <m:r>
                      <a:rPr lang="en-IN" sz="2400" b="0" i="1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GB" sz="24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GB" sz="2400" i="1">
                                <a:latin typeface="Cambria Math"/>
                              </a:rPr>
                            </m:ctrlPr>
                          </m:eqArrPr>
                          <m:e>
                            <m:f>
                              <m:fPr>
                                <m:ctrlPr>
                                  <a:rPr lang="en-GB" sz="24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IN" sz="2400" b="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sSub>
                                  <m:sSubPr>
                                    <m:ctrlPr>
                                      <a:rPr lang="en-GB" sz="240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IN" sz="2400" b="0" i="1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  <m:sub>
                                    <m:r>
                                      <a:rPr lang="en-IN" sz="2400" b="0" i="1">
                                        <a:latin typeface="Cambria Math" panose="02040503050406030204" pitchFamily="18" charset="0"/>
                                      </a:rPr>
                                      <m:t>𝑛𝑙𝑗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GB" sz="2400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IN" sz="2400" b="0" i="1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</m:d>
                              </m:num>
                              <m:den>
                                <m:r>
                                  <a:rPr lang="en-IN" sz="2400" b="0" i="1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den>
                            </m:f>
                          </m:e>
                          <m:e>
                            <m:acc>
                              <m:accPr>
                                <m:chr m:val="⃗"/>
                                <m:ctrlPr>
                                  <a:rPr lang="en-GB" sz="2400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IN" sz="2400" b="0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IN" sz="2400" b="0" i="1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  <m:r>
                                  <a:rPr lang="en-IN" sz="2400" b="0" i="1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</m:e>
                            </m:acc>
                            <m:acc>
                              <m:accPr>
                                <m:chr m:val="̂"/>
                                <m:ctrlPr>
                                  <a:rPr lang="en-GB" sz="2400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IN" sz="2400" b="0" i="1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</m:acc>
                            <m:r>
                              <a:rPr lang="en-IN" sz="2400" b="0" i="1">
                                <a:latin typeface="Cambria Math" panose="02040503050406030204" pitchFamily="18" charset="0"/>
                              </a:rPr>
                              <m:t>)</m:t>
                            </m:r>
                            <m:f>
                              <m:fPr>
                                <m:ctrlPr>
                                  <a:rPr lang="en-GB" sz="24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GB" sz="2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IN" sz="2400" b="0" i="1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en-IN" sz="2400" b="0" i="1">
                                        <a:latin typeface="Cambria Math" panose="02040503050406030204" pitchFamily="18" charset="0"/>
                                      </a:rPr>
                                      <m:t>𝑛𝑙𝑗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GB" sz="2400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IN" sz="2400" b="0" i="1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</m:d>
                              </m:num>
                              <m:den>
                                <m:r>
                                  <a:rPr lang="en-IN" sz="2400" b="0" i="1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den>
                            </m:f>
                          </m:e>
                        </m:eqArr>
                      </m:e>
                    </m:d>
                    <m:sSub>
                      <m:sSubPr>
                        <m:ctrlPr>
                          <a:rPr lang="en-GB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IN" sz="2400" b="0" i="1">
                            <a:latin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IN" sz="2400" b="0" i="1">
                            <a:latin typeface="Cambria Math" panose="02040503050406030204" pitchFamily="18" charset="0"/>
                          </a:rPr>
                          <m:t>𝑙𝑗𝑚</m:t>
                        </m:r>
                        <m:r>
                          <a:rPr lang="en-IN" sz="2400" b="0" i="1" baseline="-2500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I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GB" sz="2400" i="1">
                            <a:latin typeface="Cambria Math"/>
                          </a:rPr>
                        </m:ctrlPr>
                      </m:accPr>
                      <m:e>
                        <m:r>
                          <a:rPr lang="en-IN" sz="2400" b="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acc>
                    <m:r>
                      <a:rPr lang="en-IN" sz="2400" b="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sz="24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GB" sz="24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IN" sz="2400" b="0" i="1"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  <m:sub>
                        <m:r>
                          <a:rPr lang="en-IN" sz="2400" b="0" i="1">
                            <a:latin typeface="Cambria Math" panose="02040503050406030204" pitchFamily="18" charset="0"/>
                          </a:rPr>
                          <m:t>𝑛𝑙𝑗</m:t>
                        </m:r>
                      </m:sub>
                      <m:sup>
                        <m:r>
                          <a:rPr lang="en-IN" sz="2400" b="0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bSup>
                    <m:r>
                      <a:rPr lang="en-IN" sz="2400" b="0" i="1">
                        <a:latin typeface="Cambria Math" panose="02040503050406030204" pitchFamily="18" charset="0"/>
                      </a:rPr>
                      <m:t>(</m:t>
                    </m:r>
                    <m:acc>
                      <m:accPr>
                        <m:chr m:val="⃗"/>
                        <m:ctrlPr>
                          <a:rPr lang="en-GB" sz="2400" i="1">
                            <a:latin typeface="Cambria Math"/>
                          </a:rPr>
                        </m:ctrlPr>
                      </m:accPr>
                      <m:e>
                        <m:r>
                          <a:rPr lang="en-IN" sz="2400" b="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acc>
                  </m:oMath>
                </a14:m>
                <a:r>
                  <a:rPr lang="en-I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)=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sz="24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GB" sz="2400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IN" sz="2400" b="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acc>
                              <m:accPr>
                                <m:chr m:val="⃗"/>
                                <m:ctrlPr>
                                  <a:rPr lang="en-GB" sz="2400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IN" sz="2400" b="0" i="1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  <m:r>
                                  <a:rPr lang="en-IN" sz="2400" b="0" i="1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</m:e>
                            </m:acc>
                            <m:f>
                              <m:fPr>
                                <m:ctrlPr>
                                  <a:rPr lang="en-GB" sz="24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acc>
                                  <m:accPr>
                                    <m:chr m:val="̂"/>
                                    <m:ctrlPr>
                                      <a:rPr lang="en-GB" sz="2400" i="1">
                                        <a:latin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IN" sz="2400" b="0" i="1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  <m:r>
                                      <a:rPr lang="en-IN" sz="2400" b="0" i="1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</m:e>
                                </m:acc>
                                <m:sSub>
                                  <m:sSubPr>
                                    <m:ctrlPr>
                                      <a:rPr lang="en-GB" sz="2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IN" sz="2400" b="0" i="1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en-IN" sz="2400" b="0" i="1">
                                        <a:latin typeface="Cambria Math" panose="02040503050406030204" pitchFamily="18" charset="0"/>
                                      </a:rPr>
                                      <m:t>𝑛𝑗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GB" sz="2400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IN" sz="2400" b="0" i="1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</m:d>
                              </m:num>
                              <m:den>
                                <m:r>
                                  <a:rPr lang="en-IN" sz="2400" b="0" i="1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den>
                            </m:f>
                          </m:e>
                          <m:e>
                            <m:sSub>
                              <m:sSubPr>
                                <m:ctrlPr>
                                  <a:rPr lang="en-GB" sz="24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IN" sz="2400" b="0" i="1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e>
                              <m:sub>
                                <m:r>
                                  <a:rPr lang="en-IN" sz="2400" b="0" i="1">
                                    <a:latin typeface="Cambria Math" panose="02040503050406030204" pitchFamily="18" charset="0"/>
                                  </a:rPr>
                                  <m:t>𝑛𝑙𝑗</m:t>
                                </m:r>
                              </m:sub>
                            </m:sSub>
                            <m:r>
                              <a:rPr lang="en-IN" sz="2400" b="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IN" sz="2400" b="0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  <m:r>
                              <a:rPr lang="en-IN" sz="2400" b="0" i="1">
                                <a:latin typeface="Cambria Math" panose="02040503050406030204" pitchFamily="18" charset="0"/>
                              </a:rPr>
                              <m:t>)/</m:t>
                            </m:r>
                            <m:r>
                              <a:rPr lang="en-IN" sz="2400" b="0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</m:eqArr>
                      </m:e>
                    </m:d>
                    <m:sSup>
                      <m:sSupPr>
                        <m:ctrlPr>
                          <a:rPr lang="en-GB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IN" sz="2400" b="0" i="1">
                            <a:latin typeface="Cambria Math" panose="02040503050406030204" pitchFamily="18" charset="0"/>
                          </a:rPr>
                          <m:t>(−1)</m:t>
                        </m:r>
                      </m:e>
                      <m:sup>
                        <m:r>
                          <a:rPr lang="en-IN" sz="2400" b="0" i="1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IN" sz="2400" b="0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GB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IN" sz="2400" b="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IN" sz="2400" b="0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r>
                          <a:rPr lang="en-IN" sz="2400" b="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IN" sz="2400" b="0" i="1">
                            <a:latin typeface="Cambria Math" panose="02040503050406030204" pitchFamily="18" charset="0"/>
                          </a:rPr>
                          <m:t>𝑙</m:t>
                        </m:r>
                      </m:sup>
                    </m:sSup>
                    <m:sSub>
                      <m:sSubPr>
                        <m:ctrlPr>
                          <a:rPr lang="en-GB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IN" sz="2400" b="0" i="1">
                            <a:latin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IN" sz="2400" b="0" i="1">
                            <a:latin typeface="Cambria Math" panose="02040503050406030204" pitchFamily="18" charset="0"/>
                          </a:rPr>
                          <m:t>𝑙𝑗𝑚</m:t>
                        </m:r>
                        <m:r>
                          <a:rPr lang="en-IN" sz="2400" b="0" i="1" baseline="-2500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I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GB" sz="2400" i="1">
                            <a:latin typeface="Cambria Math"/>
                          </a:rPr>
                        </m:ctrlPr>
                      </m:accPr>
                      <m:e>
                        <m:r>
                          <a:rPr lang="en-IN" sz="2400" b="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acc>
                    <m:r>
                      <a:rPr lang="en-IN" sz="2400" b="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IN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I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Where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IN" sz="2400" b="0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IN" sz="2400" b="0" i="1">
                            <a:latin typeface="Cambria Math" panose="02040503050406030204" pitchFamily="18" charset="0"/>
                          </a:rPr>
                          <m:t>𝑛𝑙𝑗</m:t>
                        </m:r>
                      </m:sub>
                    </m:sSub>
                    <m:d>
                      <m:dPr>
                        <m:ctrlPr>
                          <a:rPr lang="en-GB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IN" sz="2400" b="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d>
                  </m:oMath>
                </a14:m>
                <a:r>
                  <a:rPr lang="en-I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=N</a:t>
                </a:r>
                <a:r>
                  <a:rPr lang="en-IN" sz="24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N" sz="24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IN" sz="24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IN" sz="240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IN" sz="24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𝑟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IN" sz="2400" i="1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IN" sz="2400" b="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IN" sz="2400" b="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𝑛𝑙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n-IN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𝑙</m:t>
                        </m:r>
                        <m:r>
                          <a:rPr lang="en-IN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+1</m:t>
                        </m:r>
                      </m:sup>
                    </m:sSup>
                    <m:sSup>
                      <m:sSupPr>
                        <m:ctrlPr>
                          <a:rPr lang="en-IN" sz="24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IN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𝑒</m:t>
                        </m:r>
                      </m:e>
                      <m:sup>
                        <m:f>
                          <m:fPr>
                            <m:type m:val="skw"/>
                            <m:ctrlPr>
                              <a:rPr lang="en-IN" sz="24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IN" sz="240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IN" sz="24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r>
                                  <a:rPr lang="en-IN" sz="24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𝑟</m:t>
                                </m:r>
                              </m:e>
                              <m:sup>
                                <m:r>
                                  <a:rPr lang="en-IN" sz="24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sSubSup>
                              <m:sSubSupPr>
                                <m:ctrlPr>
                                  <a:rPr lang="en-IN" sz="240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IN" sz="24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  <m:r>
                                  <a:rPr lang="en-IN" sz="24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IN" sz="24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𝑛𝑙</m:t>
                                </m:r>
                              </m:sub>
                              <m:sup>
                                <m:r>
                                  <a:rPr lang="en-IN" sz="24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p>
                            </m:sSubSup>
                          </m:den>
                        </m:f>
                      </m:sup>
                    </m:sSup>
                    <m:sSubSup>
                      <m:sSubSupPr>
                        <m:ctrlPr>
                          <a:rPr lang="en-IN" sz="24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IN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  </m:t>
                        </m:r>
                        <m:r>
                          <a:rPr lang="en-IN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b>
                        <m:r>
                          <a:rPr lang="en-IN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  <m:r>
                          <a:rPr lang="en-IN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−1</m:t>
                        </m:r>
                      </m:sub>
                      <m:sup>
                        <m:r>
                          <a:rPr lang="en-IN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𝑙</m:t>
                        </m:r>
                        <m:r>
                          <a:rPr lang="en-IN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f>
                          <m:fPr>
                            <m:type m:val="skw"/>
                            <m:ctrlPr>
                              <a:rPr lang="en-IN" sz="24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IN" sz="24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IN" sz="24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den>
                        </m:f>
                      </m:sup>
                    </m:sSubSup>
                    <m:d>
                      <m:dPr>
                        <m:ctrlPr>
                          <a:rPr lang="en-IN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IN" sz="24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IN" sz="2400" b="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𝑟</m:t>
                            </m:r>
                            <m:r>
                              <a:rPr lang="en-IN" sz="2400" b="0" i="1" baseline="3000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num>
                          <m:den>
                            <m:sSubSup>
                              <m:sSubSupPr>
                                <m:ctrlPr>
                                  <a:rPr lang="en-IN" sz="240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IN" sz="24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IN" sz="24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𝑛𝑙</m:t>
                                </m:r>
                              </m:sub>
                              <m:sup>
                                <m:r>
                                  <a:rPr lang="en-IN" sz="24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p>
                            </m:sSubSup>
                          </m:den>
                        </m:f>
                      </m:e>
                    </m:d>
                  </m:oMath>
                </a14:m>
                <a:endParaRPr lang="en-IN" sz="24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GB" sz="2400" dirty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IN" sz="24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IN" sz="2400" b="0" i="1">
                            <a:latin typeface="Cambria Math"/>
                          </a:rPr>
                          <m:t>𝑛𝑙𝑗</m:t>
                        </m:r>
                      </m:sub>
                    </m:sSub>
                    <m:d>
                      <m:dPr>
                        <m:ctrlPr>
                          <a:rPr lang="en-GB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IN" sz="2400" b="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d>
                  </m:oMath>
                </a14:m>
                <a:r>
                  <a:rPr lang="en-I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-N</a:t>
                </a:r>
                <a:r>
                  <a:rPr lang="en-IN" sz="24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N" sz="24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IN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IN" sz="24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IN" sz="24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IN" sz="24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𝑛𝑙</m:t>
                            </m:r>
                          </m:sub>
                        </m:sSub>
                        <m:sSub>
                          <m:sSubPr>
                            <m:ctrlPr>
                              <a:rPr lang="en-IN" sz="24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l-GR" sz="24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IN" sz="24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𝑛𝑙</m:t>
                            </m:r>
                          </m:sub>
                        </m:sSub>
                      </m:den>
                    </m:f>
                    <m:sSup>
                      <m:sSupPr>
                        <m:ctrlPr>
                          <a:rPr lang="en-IN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IN" sz="24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IN" sz="2400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IN" sz="2400" b="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𝑟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IN" sz="2400" i="1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IN" sz="2400" b="0" i="1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IN" sz="2400" b="0" i="1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𝑛𝑙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n-IN" sz="2400" b="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𝑙</m:t>
                        </m:r>
                        <m:r>
                          <a:rPr lang="en-IN" sz="2400" b="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+2</m:t>
                        </m:r>
                      </m:sup>
                    </m:sSup>
                    <m:sSup>
                      <m:sSupPr>
                        <m:ctrlPr>
                          <a:rPr lang="en-IN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IN" sz="2400" b="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𝑒</m:t>
                        </m:r>
                      </m:e>
                      <m:sup>
                        <m:f>
                          <m:fPr>
                            <m:type m:val="skw"/>
                            <m:ctrlPr>
                              <a:rPr lang="en-IN" sz="24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IN" sz="2400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IN" sz="2400" b="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r>
                                  <a:rPr lang="en-IN" sz="2400" b="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𝑟</m:t>
                                </m:r>
                              </m:e>
                              <m:sup>
                                <m:r>
                                  <a:rPr lang="en-IN" sz="2400" b="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sSubSup>
                              <m:sSubSupPr>
                                <m:ctrlPr>
                                  <a:rPr lang="en-IN" sz="2400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IN" sz="2400" b="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  <m:r>
                                  <a:rPr lang="en-IN" sz="2400" b="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IN" sz="2400" b="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𝑛𝑙</m:t>
                                </m:r>
                              </m:sub>
                              <m:sup>
                                <m:r>
                                  <a:rPr lang="en-IN" sz="2400" b="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p>
                            </m:sSubSup>
                          </m:den>
                        </m:f>
                      </m:sup>
                    </m:sSup>
                    <m:sSubSup>
                      <m:sSubSupPr>
                        <m:ctrlPr>
                          <a:rPr lang="en-IN" sz="24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IN" sz="2400" b="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 </m:t>
                        </m:r>
                        <m:r>
                          <a:rPr lang="en-IN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[</m:t>
                        </m:r>
                        <m:r>
                          <a:rPr lang="en-IN" sz="2400" b="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IN" sz="2400" b="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b>
                        <m:r>
                          <a:rPr lang="en-IN" sz="2400" b="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  <m:r>
                          <a:rPr lang="en-IN" sz="2400" b="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−2</m:t>
                        </m:r>
                      </m:sub>
                      <m:sup>
                        <m:r>
                          <a:rPr lang="en-IN" sz="2400" b="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𝑙</m:t>
                        </m:r>
                        <m:r>
                          <a:rPr lang="en-IN" sz="2400" b="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f>
                          <m:fPr>
                            <m:type m:val="skw"/>
                            <m:ctrlPr>
                              <a:rPr lang="en-IN" sz="24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IN" sz="24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IN" sz="2400" b="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den>
                        </m:f>
                      </m:sup>
                    </m:sSubSup>
                    <m:d>
                      <m:dPr>
                        <m:ctrlPr>
                          <a:rPr lang="en-IN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IN" sz="24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IN" sz="2400" b="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𝑟</m:t>
                            </m:r>
                            <m:r>
                              <a:rPr lang="en-IN" sz="2400" b="0" i="1" baseline="300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num>
                          <m:den>
                            <m:sSubSup>
                              <m:sSubSupPr>
                                <m:ctrlPr>
                                  <a:rPr lang="en-IN" sz="2400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IN" sz="2400" b="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IN" sz="2400" b="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𝑛𝑙</m:t>
                                </m:r>
                              </m:sub>
                              <m:sup>
                                <m:r>
                                  <a:rPr lang="en-IN" sz="2400" b="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p>
                            </m:sSubSup>
                          </m:den>
                        </m:f>
                      </m:e>
                    </m:d>
                  </m:oMath>
                </a14:m>
                <a:r>
                  <a:rPr lang="en-I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IN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IN" sz="2400" b="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 </m:t>
                        </m:r>
                        <m:r>
                          <a:rPr lang="en-IN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b>
                        <m:r>
                          <a:rPr lang="en-IN" sz="2400" b="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  <m:r>
                          <a:rPr lang="en-IN" sz="2400" b="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−1</m:t>
                        </m:r>
                      </m:sub>
                      <m:sup>
                        <m:r>
                          <a:rPr lang="en-IN" sz="2400" b="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𝑙</m:t>
                        </m:r>
                        <m:r>
                          <a:rPr lang="en-IN" sz="2400" b="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f>
                          <m:fPr>
                            <m:type m:val="skw"/>
                            <m:ctrlPr>
                              <a:rPr lang="en-IN" sz="24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IN" sz="2400" b="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IN" sz="2400" b="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den>
                        </m:f>
                      </m:sup>
                    </m:sSubSup>
                    <m:d>
                      <m:dPr>
                        <m:ctrlPr>
                          <a:rPr lang="en-IN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IN" sz="24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IN" sz="2400" b="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𝑟</m:t>
                            </m:r>
                            <m:r>
                              <a:rPr lang="en-IN" sz="2400" b="0" i="1" baseline="300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num>
                          <m:den>
                            <m:sSubSup>
                              <m:sSubSupPr>
                                <m:ctrlPr>
                                  <a:rPr lang="en-IN" sz="2400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IN" sz="2400" b="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IN" sz="2400" b="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𝑛𝑙</m:t>
                                </m:r>
                              </m:sub>
                              <m:sup>
                                <m:r>
                                  <a:rPr lang="en-IN" sz="2400" b="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p>
                            </m:sSubSup>
                          </m:den>
                        </m:f>
                      </m:e>
                    </m:d>
                    <m:r>
                      <a:rPr lang="en-IN" sz="24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]</m:t>
                    </m:r>
                  </m:oMath>
                </a14:m>
                <a:endParaRPr lang="en-IN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IN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IN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F24AF1C9-8F7C-4150-A3DF-6154B6727CD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88806" y="209589"/>
                <a:ext cx="11409207" cy="6203664"/>
              </a:xfrm>
              <a:blipFill rotWithShape="1">
                <a:blip r:embed="rId2"/>
                <a:stretch>
                  <a:fillRect l="-801" t="-7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5187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xmlns="" id="{12BB1AB0-A319-4B50-8A80-D5B4CDFED33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20414" y="1"/>
                <a:ext cx="11686360" cy="6858000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en-IN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condition required to be satisfied in obtaining these quark orbitals is  binding energy condition  </a:t>
                </a:r>
                <a:r>
                  <a:rPr lang="en-IN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i.e</a:t>
                </a:r>
                <a:endParaRPr lang="en-I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GB" i="1">
                            <a:latin typeface="Cambria Math"/>
                          </a:rPr>
                        </m:ctrlPr>
                      </m:radPr>
                      <m:deg/>
                      <m:e>
                        <m:f>
                          <m:fPr>
                            <m:type m:val="skw"/>
                            <m:ctrlPr>
                              <a:rPr lang="en-GB" i="1"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IN" i="1">
                                    <a:latin typeface="Cambria Math" panose="02040503050406030204" pitchFamily="18" charset="0"/>
                                  </a:rPr>
                                  <m:t>𝜆</m:t>
                                </m:r>
                              </m:e>
                              <m:sub>
                                <m:r>
                                  <a:rPr lang="en-IN" i="1">
                                    <a:latin typeface="Cambria Math" panose="02040503050406030204" pitchFamily="18" charset="0"/>
                                  </a:rPr>
                                  <m:t>𝑛𝑙</m:t>
                                </m:r>
                              </m:sub>
                            </m:sSub>
                          </m:num>
                          <m:den>
                            <m:r>
                              <a:rPr lang="en-IN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den>
                        </m:f>
                      </m:e>
                    </m:rad>
                  </m:oMath>
                </a14:m>
                <a:r>
                  <a:rPr lang="en-I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IN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IN" i="1">
                            <a:latin typeface="Cambria Math" panose="02040503050406030204" pitchFamily="18" charset="0"/>
                          </a:rPr>
                          <m:t>𝑛𝑙</m:t>
                        </m:r>
                      </m:sub>
                      <m:sup>
                        <m:r>
                          <a:rPr lang="en-IN" i="1">
                            <a:latin typeface="Cambria Math" panose="02040503050406030204" pitchFamily="18" charset="0"/>
                          </a:rPr>
                          <m:t>,</m:t>
                        </m:r>
                      </m:sup>
                    </m:sSubSup>
                  </m:oMath>
                </a14:m>
                <a:r>
                  <a:rPr lang="en-I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 m</a:t>
                </a:r>
                <a:r>
                  <a:rPr lang="en-IN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en-I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= (4n+2l – 1</a:t>
                </a:r>
                <a:r>
                  <a:rPr lang="en-IN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    where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IN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𝐸</m:t>
                        </m:r>
                        <m:r>
                          <a:rPr lang="en-US" b="0" i="1" smtClean="0">
                            <a:latin typeface="Cambria Math"/>
                            <a:cs typeface="Times New Roman" panose="02020603050405020304" pitchFamily="18" charset="0"/>
                          </a:rPr>
                          <m:t>′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𝑞</m:t>
                        </m:r>
                      </m:sub>
                      <m:sup/>
                    </m:sSubSup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E 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/2 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en-US" b="0" i="1" smtClean="0">
                            <a:latin typeface="Cambria Math"/>
                            <a:cs typeface="Times New Roman" panose="02020603050405020304" pitchFamily="18" charset="0"/>
                          </a:rPr>
                          <m:t>′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𝑞</m:t>
                        </m:r>
                      </m:sub>
                      <m:sup/>
                    </m:sSubSup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m 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/2</a:t>
                </a:r>
              </a:p>
              <a:p>
                <a:pPr marL="0" indent="0">
                  <a:buNone/>
                </a:pPr>
                <a:r>
                  <a:rPr lang="en-I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Which for the ground state (n=1 and l=0) is reduced to the form: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GB" i="1">
                            <a:latin typeface="Cambria Math"/>
                          </a:rPr>
                        </m:ctrlPr>
                      </m:radPr>
                      <m:deg/>
                      <m:e>
                        <m:f>
                          <m:fPr>
                            <m:type m:val="skw"/>
                            <m:ctrlPr>
                              <a:rPr lang="en-GB" i="1"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IN" i="1">
                                    <a:latin typeface="Cambria Math" panose="02040503050406030204" pitchFamily="18" charset="0"/>
                                  </a:rPr>
                                  <m:t>𝜆</m:t>
                                </m:r>
                              </m:e>
                              <m:sub>
                                <m:r>
                                  <a:rPr lang="en-IN" i="1"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</m:sub>
                            </m:sSub>
                          </m:num>
                          <m:den>
                            <m:r>
                              <a:rPr lang="en-IN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den>
                        </m:f>
                      </m:e>
                    </m:rad>
                  </m:oMath>
                </a14:m>
                <a:r>
                  <a:rPr lang="en-I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IN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IN" i="1">
                            <a:latin typeface="Cambria Math" panose="02040503050406030204" pitchFamily="18" charset="0"/>
                          </a:rPr>
                          <m:t>10</m:t>
                        </m:r>
                      </m:sub>
                      <m:sup>
                        <m:r>
                          <a:rPr lang="en-IN" i="1">
                            <a:latin typeface="Cambria Math" panose="02040503050406030204" pitchFamily="18" charset="0"/>
                          </a:rPr>
                          <m:t>,</m:t>
                        </m:r>
                      </m:sup>
                    </m:sSubSup>
                  </m:oMath>
                </a14:m>
                <a:r>
                  <a:rPr lang="en-I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 m</a:t>
                </a:r>
                <a:r>
                  <a:rPr lang="en-IN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en-I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= </a:t>
                </a:r>
                <a:r>
                  <a:rPr lang="en-IN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 </a:t>
                </a:r>
                <a:endParaRPr lang="en-IN" dirty="0">
                  <a:effectLst/>
                </a:endParaRPr>
              </a:p>
              <a:p>
                <a:pPr marL="0" indent="0">
                  <a:buNone/>
                </a:pPr>
                <a:r>
                  <a:rPr lang="en-I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solutions in ground state can be written </a:t>
                </a:r>
                <a:r>
                  <a:rPr lang="en-IN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as</a:t>
                </a:r>
                <a:endParaRPr lang="en-I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GB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IN" i="1"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  <m:sub>
                        <m:r>
                          <a:rPr lang="en-IN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  <m:sup>
                        <m:r>
                          <a:rPr lang="en-IN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IN" i="1">
                        <a:latin typeface="Cambria Math" panose="02040503050406030204" pitchFamily="18" charset="0"/>
                      </a:rPr>
                      <m:t>(</m:t>
                    </m:r>
                    <m:acc>
                      <m:accPr>
                        <m:chr m:val="⃗"/>
                        <m:ctrlPr>
                          <a:rPr lang="en-GB" i="1">
                            <a:latin typeface="Cambria Math"/>
                          </a:rPr>
                        </m:ctrlPr>
                      </m:accPr>
                      <m:e>
                        <m:r>
                          <a:rPr lang="en-IN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acc>
                  </m:oMath>
                </a14:m>
                <a:r>
                  <a:rPr lang="en-I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=</a:t>
                </a:r>
                <a14:m>
                  <m:oMath xmlns:m="http://schemas.openxmlformats.org/officeDocument/2006/math">
                    <m:r>
                      <a:rPr lang="en-IN" i="1" smtClean="0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IN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IN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IN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IN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  <m:r>
                              <m:rPr>
                                <m:sty m:val="p"/>
                              </m:rPr>
                              <a:rPr lang="el-GR" b="0" i="1" smtClean="0">
                                <a:latin typeface="Cambria Math" panose="02040503050406030204" pitchFamily="18" charset="0"/>
                              </a:rPr>
                              <m:t>π</m:t>
                            </m:r>
                          </m:e>
                        </m:rad>
                      </m:den>
                    </m:f>
                    <m:d>
                      <m:dPr>
                        <m:ctrlPr>
                          <a:rPr lang="en-GB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GB" i="1">
                                <a:latin typeface="Cambria Math"/>
                              </a:rPr>
                            </m:ctrlPr>
                          </m:eqArrPr>
                          <m:e>
                            <m:f>
                              <m:fPr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IN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sSub>
                                  <m:sSubPr>
                                    <m:ctrlPr>
                                      <a:rPr lang="en-GB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IN" i="1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  <m:sub>
                                    <m:r>
                                      <a:rPr lang="en-IN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GB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IN" i="1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</m:d>
                              </m:num>
                              <m:den>
                                <m:r>
                                  <a:rPr lang="en-IN" i="1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den>
                            </m:f>
                          </m:e>
                          <m:e>
                            <m:acc>
                              <m:accPr>
                                <m:chr m:val="⃗"/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IN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IN" i="1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  <m:r>
                                  <a:rPr lang="en-IN" i="1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</m:e>
                            </m:acc>
                            <m:acc>
                              <m:accPr>
                                <m:chr m:val="̂"/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IN" i="1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</m:acc>
                            <m:r>
                              <a:rPr lang="en-IN" i="1">
                                <a:latin typeface="Cambria Math" panose="02040503050406030204" pitchFamily="18" charset="0"/>
                              </a:rPr>
                              <m:t>)</m:t>
                            </m:r>
                            <m:f>
                              <m:fPr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GB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IN" i="1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en-IN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GB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IN" i="1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</m:d>
                              </m:num>
                              <m:den>
                                <m:r>
                                  <a:rPr lang="en-IN" i="1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den>
                            </m:f>
                          </m:e>
                        </m:eqArr>
                      </m:e>
                    </m:d>
                  </m:oMath>
                </a14:m>
                <a:r>
                  <a:rPr lang="el-GR" i="1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χ</a:t>
                </a:r>
                <a:r>
                  <a:rPr lang="el-GR" i="1" baseline="-250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λ</a:t>
                </a:r>
                <a:endParaRPr lang="en-GB" i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GB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IN" i="1"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  <m:sub>
                        <m:r>
                          <a:rPr lang="en-IN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  <m:sup>
                        <m:r>
                          <a:rPr lang="en-IN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bSup>
                    <m:r>
                      <a:rPr lang="en-IN" i="1">
                        <a:latin typeface="Cambria Math" panose="02040503050406030204" pitchFamily="18" charset="0"/>
                      </a:rPr>
                      <m:t>(</m:t>
                    </m:r>
                    <m:acc>
                      <m:accPr>
                        <m:chr m:val="⃗"/>
                        <m:ctrlPr>
                          <a:rPr lang="en-GB" i="1">
                            <a:latin typeface="Cambria Math"/>
                          </a:rPr>
                        </m:ctrlPr>
                      </m:accPr>
                      <m:e>
                        <m:r>
                          <a:rPr lang="en-IN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acc>
                  </m:oMath>
                </a14:m>
                <a:r>
                  <a:rPr lang="en-I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N" i="1" dirty="0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IN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IN" i="1" dirty="0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IN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4</m:t>
                            </m:r>
                            <m:r>
                              <m:rPr>
                                <m:sty m:val="p"/>
                              </m:rPr>
                              <a:rPr lang="el-GR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π</m:t>
                            </m:r>
                          </m:e>
                        </m:rad>
                      </m:den>
                    </m:f>
                    <m:d>
                      <m:dPr>
                        <m:ctrlPr>
                          <a:rPr lang="en-GB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GB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IN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acc>
                              <m:accPr>
                                <m:chr m:val="⃗"/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IN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IN" i="1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  <m:r>
                                  <a:rPr lang="en-IN" i="1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</m:e>
                            </m:acc>
                            <m:acc>
                              <m:accPr>
                                <m:chr m:val="̂"/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IN" i="1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</m:acc>
                            <m:r>
                              <a:rPr lang="en-IN" i="1">
                                <a:latin typeface="Cambria Math" panose="02040503050406030204" pitchFamily="18" charset="0"/>
                              </a:rPr>
                              <m:t>)</m:t>
                            </m:r>
                            <m:f>
                              <m:fPr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GB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IN" i="1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en-IN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GB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IN" i="1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</m:d>
                              </m:num>
                              <m:den>
                                <m:r>
                                  <a:rPr lang="en-IN" i="1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den>
                            </m:f>
                          </m:e>
                          <m:e>
                            <m:sSub>
                              <m:sSubPr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IN" i="1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e>
                              <m:sub>
                                <m:r>
                                  <a:rPr lang="en-IN" b="0" i="1" smtClean="0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sub>
                            </m:sSub>
                            <m:r>
                              <a:rPr lang="en-IN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IN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  <m:r>
                              <a:rPr lang="en-IN" i="1">
                                <a:latin typeface="Cambria Math" panose="02040503050406030204" pitchFamily="18" charset="0"/>
                              </a:rPr>
                              <m:t>)/</m:t>
                            </m:r>
                            <m:r>
                              <a:rPr lang="en-IN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</m:eqArr>
                      </m:e>
                    </m:d>
                    <m:acc>
                      <m:accPr>
                        <m:chr m:val="̃"/>
                        <m:ctrlPr>
                          <a:rPr lang="el-GR" i="1" dirty="0" smtClean="0"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l-GR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χ</m:t>
                        </m:r>
                        <m:r>
                          <m:rPr>
                            <m:nor/>
                          </m:rPr>
                          <a:rPr lang="el-GR" i="1" baseline="-250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λ</m:t>
                        </m:r>
                      </m:e>
                    </m:acc>
                  </m:oMath>
                </a14:m>
                <a:endParaRPr lang="en-I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I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Here </a:t>
                </a:r>
                <a:r>
                  <a:rPr lang="el-GR" i="1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χ</a:t>
                </a:r>
                <a:r>
                  <a:rPr lang="el-GR" i="1" baseline="-250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λ</a:t>
                </a:r>
                <a:r>
                  <a:rPr lang="en-IN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and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l-GR" i="1" dirty="0"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l-GR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χ</m:t>
                        </m:r>
                        <m:r>
                          <m:rPr>
                            <m:nor/>
                          </m:rPr>
                          <a:rPr lang="el-GR" i="1" baseline="-250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λ</m:t>
                        </m:r>
                      </m:e>
                    </m:acc>
                  </m:oMath>
                </a14:m>
                <a:r>
                  <a:rPr lang="en-I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stand for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N" i="1">
                            <a:effectLst/>
                            <a:latin typeface="Cambria Math"/>
                          </a:rPr>
                        </m:ctrlPr>
                      </m:sSubPr>
                      <m:e>
                        <m:r>
                          <a:rPr lang="en-IN" i="1">
                            <a:effectLst/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IN" i="1">
                            <a:effectLst/>
                            <a:latin typeface="Cambria Math" panose="02040503050406030204" pitchFamily="18" charset="0"/>
                          </a:rPr>
                          <m:t>↑</m:t>
                        </m:r>
                      </m:sub>
                    </m:sSub>
                  </m:oMath>
                </a14:m>
                <a:r>
                  <a:rPr lang="en-I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IN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IN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IN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en-IN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I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N" i="1" smtClean="0">
                            <a:effectLst/>
                            <a:latin typeface="Cambria Math"/>
                          </a:rPr>
                        </m:ctrlPr>
                      </m:sSubPr>
                      <m:e>
                        <m:r>
                          <a:rPr lang="el-GR" i="1" smtClean="0">
                            <a:effectLst/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IN" i="1" smtClean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↓</m:t>
                        </m:r>
                      </m:sub>
                    </m:sSub>
                  </m:oMath>
                </a14:m>
                <a:r>
                  <a:rPr lang="en-IN" i="1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IN" i="1" smtClean="0"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IN" i="1" smtClean="0">
                                <a:latin typeface="Cambria Math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I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I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I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IN" i="1">
                            <a:effectLst/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IN" i="1">
                                <a:effectLst/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IN" i="1">
                                <a:effectLst/>
                                <a:latin typeface="Cambria Math" panose="02040503050406030204" pitchFamily="18" charset="0"/>
                              </a:rPr>
                              <m:t>𝜒</m:t>
                            </m:r>
                          </m:e>
                          <m:sub>
                            <m:r>
                              <a:rPr lang="en-IN" i="1">
                                <a:effectLst/>
                                <a:latin typeface="Cambria Math" panose="02040503050406030204" pitchFamily="18" charset="0"/>
                              </a:rPr>
                              <m:t>↑</m:t>
                            </m:r>
                          </m:sub>
                        </m:sSub>
                      </m:e>
                    </m:acc>
                  </m:oMath>
                </a14:m>
                <a:r>
                  <a:rPr lang="en-I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IN" i="1" dirty="0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IN" i="1" dirty="0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IN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IN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IN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𝑖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I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,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IN" i="1">
                            <a:effectLst/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IN" i="1">
                                <a:effectLst/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IN" i="1">
                                <a:effectLst/>
                                <a:latin typeface="Cambria Math" panose="02040503050406030204" pitchFamily="18" charset="0"/>
                              </a:rPr>
                              <m:t>𝜒</m:t>
                            </m:r>
                          </m:e>
                          <m:sub>
                            <m:r>
                              <a:rPr lang="en-IN" i="1">
                                <a:effectLst/>
                                <a:latin typeface="Cambria Math" panose="02040503050406030204" pitchFamily="18" charset="0"/>
                              </a:rPr>
                              <m:t>↓</m:t>
                            </m:r>
                          </m:sub>
                        </m:sSub>
                      </m:e>
                    </m:acc>
                  </m:oMath>
                </a14:m>
                <a:r>
                  <a:rPr lang="en-I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IN" i="1" dirty="0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IN" i="1" dirty="0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IN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𝑖</m:t>
                              </m:r>
                            </m:e>
                          </m:mr>
                          <m:mr>
                            <m:e>
                              <m:r>
                                <a:rPr lang="en-IN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IN" i="1" dirty="0">
                  <a:latin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IN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IN" i="1"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</m:sSub>
                    <m:d>
                      <m:dPr>
                        <m:ctrlPr>
                          <a:rPr lang="en-GB" i="1">
                            <a:latin typeface="Cambria Math"/>
                          </a:rPr>
                        </m:ctrlPr>
                      </m:dPr>
                      <m:e>
                        <m:r>
                          <a:rPr lang="en-IN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d>
                  </m:oMath>
                </a14:m>
                <a:r>
                  <a:rPr lang="en-I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IN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IN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N" i="1" dirty="0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IN" i="1" dirty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IN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IN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𝑟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IN" i="1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IN" i="1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IN" i="1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0</m:t>
                                    </m:r>
                                    <m:r>
                                      <a:rPr lang="en-IN" i="1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𝑞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n-IN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IN" i="1" dirty="0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IN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𝑒</m:t>
                        </m:r>
                      </m:e>
                      <m:sup>
                        <m:d>
                          <m:dPr>
                            <m:ctrlPr>
                              <a:rPr lang="en-IN" i="1" dirty="0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skw"/>
                                <m:ctrlPr>
                                  <a:rPr lang="en-IN" i="1" dirty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IN" i="1" dirty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IN" i="1" dirty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−</m:t>
                                    </m:r>
                                    <m:r>
                                      <a:rPr lang="en-IN" i="1" dirty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𝑟</m:t>
                                    </m:r>
                                  </m:e>
                                  <m:sup>
                                    <m:r>
                                      <a:rPr lang="en-IN" i="1" dirty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num>
                              <m:den>
                                <m:sSubSup>
                                  <m:sSubSupPr>
                                    <m:ctrlPr>
                                      <a:rPr lang="en-IN" i="1" dirty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IN" i="1" dirty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  <m:r>
                                      <a:rPr lang="en-IN" i="1" dirty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IN" i="1" dirty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0</m:t>
                                    </m:r>
                                    <m:r>
                                      <a:rPr lang="en-IN" i="1" dirty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𝑞</m:t>
                                    </m:r>
                                  </m:sub>
                                  <m:sup>
                                    <m:r>
                                      <a:rPr lang="en-IN" i="1" dirty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den>
                            </m:f>
                          </m:e>
                        </m:d>
                      </m:sup>
                    </m:sSup>
                  </m:oMath>
                </a14:m>
                <a:endParaRPr lang="en-IN" baseline="30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IN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IN" i="1"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</m:sSub>
                    <m:d>
                      <m:dPr>
                        <m:ctrlPr>
                          <a:rPr lang="en-GB" i="1">
                            <a:latin typeface="Cambria Math"/>
                          </a:rPr>
                        </m:ctrlPr>
                      </m:dPr>
                      <m:e>
                        <m:r>
                          <a:rPr lang="en-IN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d>
                  </m:oMath>
                </a14:m>
                <a:r>
                  <a:rPr lang="en-I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N" i="1" dirty="0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IN" i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N</m:t>
                        </m:r>
                        <m:r>
                          <m:rPr>
                            <m:nor/>
                          </m:rPr>
                          <a:rPr lang="en-IN" i="1" baseline="-25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q</m:t>
                        </m:r>
                      </m:num>
                      <m:den>
                        <m:sSub>
                          <m:sSubPr>
                            <m:ctrlPr>
                              <a:rPr lang="en-IN" i="1" dirty="0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λ</m:t>
                            </m:r>
                          </m:e>
                          <m:sub>
                            <m:r>
                              <a:rPr lang="en-IN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𝑞</m:t>
                            </m:r>
                          </m:sub>
                        </m:sSub>
                        <m:sSub>
                          <m:sSubPr>
                            <m:ctrlPr>
                              <a:rPr lang="en-IN" i="1" dirty="0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IN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IN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  <m:r>
                              <a:rPr lang="en-IN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𝑞</m:t>
                            </m:r>
                          </m:sub>
                        </m:sSub>
                      </m:den>
                    </m:f>
                    <m:sSup>
                      <m:sSupPr>
                        <m:ctrlPr>
                          <a:rPr lang="en-IN" i="1" dirty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IN" i="1" dirty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IN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IN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𝑟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IN" i="1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IN" i="1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IN" i="1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0</m:t>
                                    </m:r>
                                    <m:r>
                                      <a:rPr lang="en-IN" i="1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𝑞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n-IN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IN" i="1" dirty="0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IN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𝑒</m:t>
                        </m:r>
                      </m:e>
                      <m:sup>
                        <m:d>
                          <m:dPr>
                            <m:ctrlPr>
                              <a:rPr lang="en-IN" i="1" dirty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skw"/>
                                <m:ctrlPr>
                                  <a:rPr lang="en-IN" i="1" dirty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IN" i="1" dirty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IN" i="1" dirty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−</m:t>
                                    </m:r>
                                    <m:r>
                                      <a:rPr lang="en-IN" i="1" dirty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𝑟</m:t>
                                    </m:r>
                                  </m:e>
                                  <m:sup>
                                    <m:r>
                                      <a:rPr lang="en-IN" i="1" dirty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num>
                              <m:den>
                                <m:sSubSup>
                                  <m:sSubSupPr>
                                    <m:ctrlPr>
                                      <a:rPr lang="en-IN" i="1" dirty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IN" i="1" dirty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  <m:r>
                                      <a:rPr lang="en-IN" i="1" dirty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IN" i="1" dirty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0</m:t>
                                    </m:r>
                                    <m:r>
                                      <a:rPr lang="en-IN" i="1" dirty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𝑞</m:t>
                                    </m:r>
                                  </m:sub>
                                  <m:sup>
                                    <m:r>
                                      <a:rPr lang="en-IN" i="1" dirty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den>
                            </m:f>
                          </m:e>
                        </m:d>
                      </m:sup>
                    </m:sSup>
                  </m:oMath>
                </a14:m>
                <a:endParaRPr lang="en-IN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IN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IN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𝑁</m:t>
                        </m:r>
                      </m:e>
                      <m:sub>
                        <m:r>
                          <a:rPr lang="en-IN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𝑞</m:t>
                        </m:r>
                      </m:sub>
                      <m:sup>
                        <m:r>
                          <a:rPr lang="en-IN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IN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N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IN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8</m:t>
                        </m:r>
                        <m:sSub>
                          <m:sSubPr>
                            <m:ctrlPr>
                              <a:rPr lang="en-IN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λ</m:t>
                            </m:r>
                          </m:e>
                          <m:sub>
                            <m:r>
                              <a:rPr lang="en-IN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𝑞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IN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IN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IN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  <m:r>
                              <a:rPr lang="en-IN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𝑞</m:t>
                            </m:r>
                          </m:sub>
                        </m:sSub>
                        <m:rad>
                          <m:radPr>
                            <m:degHide m:val="on"/>
                            <m:ctrlPr>
                              <a:rPr lang="en-IN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m:rPr>
                                <m:sty m:val="p"/>
                              </m:rPr>
                              <a:rPr lang="el-GR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π</m:t>
                            </m:r>
                            <m:r>
                              <a:rPr lang="en-IN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</m:rad>
                      </m:den>
                    </m:f>
                    <m:f>
                      <m:fPr>
                        <m:ctrlPr>
                          <a:rPr lang="en-IN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IN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d>
                          <m:dPr>
                            <m:ctrlPr>
                              <a:rPr lang="en-IN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IN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  <m:sSubSup>
                              <m:sSubSupPr>
                                <m:ctrlPr>
                                  <a:rPr lang="en-IN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IN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IN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𝑞</m:t>
                                </m:r>
                              </m:sub>
                              <m:sup>
                                <m:r>
                                  <a:rPr lang="hy-AM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՚</m:t>
                                </m:r>
                              </m:sup>
                            </m:sSubSup>
                            <m:r>
                              <a:rPr lang="en-IN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+</m:t>
                            </m:r>
                            <m:sSubSup>
                              <m:sSubSupPr>
                                <m:ctrlPr>
                                  <a:rPr lang="en-IN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IN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IN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𝑞</m:t>
                                </m:r>
                              </m:sub>
                              <m:sup>
                                <m:r>
                                  <a:rPr lang="hy-AM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՚</m:t>
                                </m:r>
                              </m:sup>
                            </m:sSubSup>
                          </m:e>
                        </m:d>
                      </m:den>
                    </m:f>
                  </m:oMath>
                </a14:m>
                <a:endParaRPr lang="en-I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I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I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I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12BB1AB0-A319-4B50-8A80-D5B4CDFED33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20414" y="1"/>
                <a:ext cx="11686360" cy="6858000"/>
              </a:xfrm>
              <a:blipFill rotWithShape="1">
                <a:blip r:embed="rId2"/>
                <a:stretch>
                  <a:fillRect l="-574" t="-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5791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xmlns="" id="{ECF9F7F5-2E9B-4CAF-A9F9-3F7FEAF8AD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7775" y="178676"/>
            <a:ext cx="8894915" cy="741036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en-US" sz="3600" b="1" u="sng" dirty="0">
                <a:solidFill>
                  <a:schemeClr val="bg2"/>
                </a:solidFill>
                <a:latin typeface="Algerian" panose="04020705040A02060702" pitchFamily="82" charset="0"/>
                <a:ea typeface="PMingLiU-ExtB" pitchFamily="18" charset="-120"/>
              </a:rPr>
              <a:t>Momentum  Probability  Amplitudes</a:t>
            </a:r>
            <a:endParaRPr lang="en-IN" sz="3600" b="1" u="sng" dirty="0">
              <a:solidFill>
                <a:schemeClr val="bg2"/>
              </a:solidFill>
              <a:latin typeface="Algerian" panose="04020705040A02060702" pitchFamily="82" charset="0"/>
              <a:ea typeface="PMingLiU-ExtB" pitchFamily="18" charset="-120"/>
            </a:endParaRPr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1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165" y="1300733"/>
            <a:ext cx="8207683" cy="242608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38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165" y="4037772"/>
            <a:ext cx="8238281" cy="249966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8355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F6C13619-5B87-416E-B339-0654F23E627D}"/>
              </a:ext>
            </a:extLst>
          </p:cNvPr>
          <p:cNvSpPr txBox="1"/>
          <p:nvPr/>
        </p:nvSpPr>
        <p:spPr>
          <a:xfrm>
            <a:off x="271636" y="3258047"/>
            <a:ext cx="117451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Using </a:t>
            </a: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momentum probability amplitudes for quarks and antiquarks we write the momentum profile function for meson  as : </a:t>
            </a:r>
          </a:p>
        </p:txBody>
      </p:sp>
      <p:pic>
        <p:nvPicPr>
          <p:cNvPr id="5" name="Picture 15">
            <a:extLst>
              <a:ext uri="{FF2B5EF4-FFF2-40B4-BE49-F238E27FC236}">
                <a16:creationId xmlns:a16="http://schemas.microsoft.com/office/drawing/2014/main" xmlns="" id="{A81C0161-6EED-4DA8-932D-3D36127A9E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908113" y="4544660"/>
            <a:ext cx="5105400" cy="1066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9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515" y="326641"/>
            <a:ext cx="9484079" cy="24165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8200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60938" y="173457"/>
            <a:ext cx="8082455" cy="778070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en-US" sz="3600" u="sng" dirty="0" smtClean="0">
                <a:solidFill>
                  <a:schemeClr val="bg1"/>
                </a:solidFill>
                <a:latin typeface="Algerian" panose="04020705040A02060702" pitchFamily="82" charset="0"/>
              </a:rPr>
              <a:t>Meson states and </a:t>
            </a:r>
            <a:r>
              <a:rPr lang="en-US" sz="3600" u="sng" dirty="0" err="1" smtClean="0">
                <a:solidFill>
                  <a:schemeClr val="bg1"/>
                </a:solidFill>
                <a:latin typeface="Algerian" panose="04020705040A02060702" pitchFamily="82" charset="0"/>
              </a:rPr>
              <a:t>NorMalization</a:t>
            </a:r>
            <a:endParaRPr lang="en-US" sz="3600" u="sng" dirty="0">
              <a:solidFill>
                <a:schemeClr val="bg1"/>
              </a:solidFill>
              <a:latin typeface="Algerian" panose="04020705040A02060702" pitchFamily="82" charset="0"/>
            </a:endParaRPr>
          </a:p>
        </p:txBody>
      </p:sp>
      <p:pic>
        <p:nvPicPr>
          <p:cNvPr id="10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88882" y="5838129"/>
            <a:ext cx="3808413" cy="7588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>
                <a:extLst>
                  <a:ext uri="{FF2B5EF4-FFF2-40B4-BE49-F238E27FC236}">
                    <a16:creationId xmlns="" xmlns:a16="http://schemas.microsoft.com/office/drawing/2014/main" id="{2A5E2721-328A-4097-9679-497EFE2C991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08722" y="951527"/>
                <a:ext cx="11628782" cy="564542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12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effectLst>
                      <a:outerShdw blurRad="50800" dist="38100" dir="2700000" algn="tl" rotWithShape="0">
                        <a:srgbClr val="000000">
                          <a:alpha val="48000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effectLst>
                      <a:outerShdw blurRad="50800" dist="38100" dir="2700000" algn="tl" rotWithShape="0">
                        <a:srgbClr val="000000">
                          <a:alpha val="48000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effectLst>
                      <a:outerShdw blurRad="50800" dist="38100" dir="2700000" algn="tl" rotWithShape="0">
                        <a:srgbClr val="000000">
                          <a:alpha val="48000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tx1"/>
                    </a:solidFill>
                    <a:effectLst>
                      <a:outerShdw blurRad="50800" dist="38100" dir="2700000" algn="tl" rotWithShape="0">
                        <a:srgbClr val="000000">
                          <a:alpha val="48000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effectLst>
                      <a:outerShdw blurRad="50800" dist="38100" dir="2700000" algn="tl" rotWithShape="0">
                        <a:srgbClr val="000000">
                          <a:alpha val="48000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effectLst>
                      <a:outerShdw blurRad="50800" dist="38100" dir="2700000" algn="tl" rotWithShape="0">
                        <a:srgbClr val="000000">
                          <a:alpha val="48000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effectLst>
                      <a:outerShdw blurRad="50800" dist="38100" dir="2700000" algn="tl" rotWithShape="0">
                        <a:srgbClr val="000000">
                          <a:alpha val="48000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effectLst>
                      <a:outerShdw blurRad="50800" dist="38100" dir="2700000" algn="tl" rotWithShape="0">
                        <a:srgbClr val="000000">
                          <a:alpha val="48000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effectLst>
                      <a:outerShdw blurRad="50800" dist="38100" dir="2700000" algn="tl" rotWithShape="0">
                        <a:srgbClr val="000000">
                          <a:alpha val="48000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meson state at definite momentum reflect the momentum distribution among constituent quark and antiquark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|</m:t>
                    </m:r>
                    <m:r>
                      <a:rPr lang="en-IN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US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</m:acc>
                    <m:r>
                      <a:rPr lang="en-US" smtClean="0">
                        <a:latin typeface="Cambria Math"/>
                      </a:rPr>
                      <m:t> , </m:t>
                    </m:r>
                    <m:sSub>
                      <m:sSubPr>
                        <m:ctrlPr>
                          <a:rPr lang="en-US" i="1" dirty="0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𝑆</m:t>
                        </m:r>
                      </m:e>
                      <m:sub>
                        <m:sSub>
                          <m:sSubPr>
                            <m:ctrlPr>
                              <a:rPr lang="en-US" i="1" dirty="0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i="1" dirty="0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𝑐</m:t>
                            </m:r>
                          </m:sub>
                        </m:sSub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</a:rPr>
                      <m:t>⟩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 dirty="0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𝛬</m:t>
                        </m:r>
                      </m:e>
                    </m:acc>
                  </m:oMath>
                </a14:m>
                <a:r>
                  <a:rPr lang="en-US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Bc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IN" i="1" smtClean="0">
                            <a:latin typeface="Cambria Math" panose="02040503050406030204" pitchFamily="18" charset="0"/>
                          </a:rPr>
                          <m:t>,</m:t>
                        </m:r>
                      </m:e>
                    </m:acc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US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|</m:t>
                    </m:r>
                    <m:r>
                      <a:rPr lang="en-IN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dirty="0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IN" i="1" baseline="-25000" dirty="0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  <m:r>
                      <a:rPr lang="en-IN" i="1" dirty="0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);(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dirty="0">
                            <a:latin typeface="Cambria Math"/>
                          </a:rPr>
                        </m:ctrlPr>
                      </m:acc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IN" i="1" baseline="-25000" dirty="0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IN" i="1" dirty="0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14:m>
                  <m:oMath xmlns:m="http://schemas.openxmlformats.org/officeDocument/2006/math">
                    <m:r>
                      <a:rPr lang="en-US" dirty="0" smtClean="0">
                        <a:latin typeface="Cambria Math" panose="02040503050406030204" pitchFamily="18" charset="0"/>
                      </a:rPr>
                      <m:t>⟩</m:t>
                    </m:r>
                  </m:oMath>
                </a14:m>
                <a:endParaRPr lang="en-US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Where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|</m:t>
                    </m:r>
                    <m:r>
                      <a:rPr lang="en-IN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latin typeface="Cambria Math"/>
                          </a:rPr>
                        </m:ctrlPr>
                      </m:accPr>
                      <m:e>
                        <m:r>
                          <a:rPr lang="en-IN" i="1" smtClean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IN" i="1" baseline="-25000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IN" i="1" dirty="0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); (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dirty="0">
                            <a:latin typeface="Cambria Math"/>
                          </a:rPr>
                        </m:ctrlPr>
                      </m:acc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IN" i="1" baseline="-25000" dirty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IN" i="1" dirty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⟩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dirty="0" smtClean="0">
                            <a:latin typeface="Cambria Math"/>
                          </a:rPr>
                        </m:ctrlPr>
                      </m:sSubSupPr>
                      <m:e>
                        <m:acc>
                          <m:accPr>
                            <m:chr m:val="̂"/>
                            <m:ctrlPr>
                              <a:rPr lang="en-US" i="1" dirty="0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i="1" dirty="0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</m:acc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  <m:sup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†</m:t>
                        </m:r>
                      </m:sup>
                    </m:sSubSup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latin typeface="Cambria Math"/>
                          </a:rPr>
                        </m:ctrlPr>
                      </m:accPr>
                      <m:e>
                        <m:r>
                          <a:rPr lang="en-IN" i="1" smtClean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IN" i="1" baseline="-2500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IN" i="1" dirty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 smtClean="0">
                            <a:latin typeface="Cambria Math"/>
                          </a:rPr>
                        </m:ctrlPr>
                      </m:sSupPr>
                      <m:e>
                        <m:acc>
                          <m:accPr>
                            <m:chr m:val="̃"/>
                            <m:ctrlPr>
                              <a:rPr lang="en-US" i="1" dirty="0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i="1" dirty="0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</m:acc>
                      </m:e>
                      <m:sup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†</m:t>
                        </m:r>
                      </m:sup>
                    </m:sSup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latin typeface="Cambria Math"/>
                          </a:rPr>
                        </m:ctrlPr>
                      </m:accPr>
                      <m:e>
                        <m:r>
                          <a:rPr lang="en-IN" i="1" smtClean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IN" i="1" baseline="-25000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IN" i="1" dirty="0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|0</m:t>
                    </m:r>
                    <m:r>
                      <a:rPr lang="en-US" dirty="0" smtClean="0">
                        <a:latin typeface="Cambria Math" panose="02040503050406030204" pitchFamily="18" charset="0"/>
                      </a:rPr>
                      <m:t>⟩</m:t>
                    </m:r>
                  </m:oMath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the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fockspace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representation  of the unbound quark and antiquark are 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100" i="1" dirty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2100" i="1" dirty="0">
                            <a:latin typeface="Cambria Math" panose="02040503050406030204" pitchFamily="18" charset="0"/>
                          </a:rPr>
                          <m:t>𝛬</m:t>
                        </m:r>
                      </m:e>
                    </m:acc>
                  </m:oMath>
                </a14:m>
                <a:r>
                  <a:rPr lang="en-US" sz="2100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Bc</a:t>
                </a:r>
                <a:r>
                  <a:rPr lang="en-US" sz="2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100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IN" sz="2100" i="1">
                            <a:latin typeface="Cambria Math" panose="02040503050406030204" pitchFamily="18" charset="0"/>
                          </a:rPr>
                          <m:t>,</m:t>
                        </m:r>
                      </m:e>
                    </m:acc>
                  </m:oMath>
                </a14:m>
                <a:r>
                  <a:rPr lang="en-US" sz="2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US" sz="21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US" sz="2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1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sz="21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IN" sz="21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e>
                        </m:rad>
                      </m:num>
                      <m:den>
                        <m:rad>
                          <m:radPr>
                            <m:degHide m:val="on"/>
                            <m:ctrlPr>
                              <a:rPr lang="en-US" sz="21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en-IN" sz="2100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IN" sz="21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𝑁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IN" sz="2100" i="1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IN" sz="2100" i="1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en-IN" sz="2100" i="1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</m:sub>
                            </m:sSub>
                            <m:d>
                              <m:dPr>
                                <m:ctrlPr>
                                  <a:rPr lang="en-IN" sz="2100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acc>
                                  <m:accPr>
                                    <m:chr m:val="⃗"/>
                                    <m:ctrlPr>
                                      <a:rPr lang="en-IN" sz="2100" i="1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IN" sz="2100" i="1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𝑃</m:t>
                                    </m:r>
                                  </m:e>
                                </m:acc>
                              </m:e>
                            </m:d>
                          </m:e>
                        </m:rad>
                      </m:den>
                    </m:f>
                    <m:nary>
                      <m:naryPr>
                        <m:chr m:val="∑"/>
                        <m:supHide m:val="on"/>
                        <m:ctrlPr>
                          <a:rPr lang="en-US" sz="21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sSub>
                          <m:sSubPr>
                            <m:ctrlPr>
                              <a:rPr lang="en-IN" sz="21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IN" sz="21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𝛿</m:t>
                            </m:r>
                          </m:e>
                          <m:sub>
                            <m:r>
                              <a:rPr lang="en-IN" sz="21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𝑏</m:t>
                            </m:r>
                          </m:sub>
                        </m:sSub>
                        <m:r>
                          <m:rPr>
                            <m:brk m:alnAt="7"/>
                          </m:rPr>
                          <a:rPr lang="en-IN" sz="21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IN" sz="21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IN" sz="21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𝛿</m:t>
                            </m:r>
                          </m:e>
                          <m:sub>
                            <m:acc>
                              <m:accPr>
                                <m:chr m:val="̅"/>
                                <m:ctrlPr>
                                  <a:rPr lang="en-IN" sz="2100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IN" sz="21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𝑐</m:t>
                                </m:r>
                              </m:e>
                            </m:acc>
                          </m:sub>
                        </m:sSub>
                      </m:sub>
                      <m:sup/>
                      <m:e>
                        <m:sSubSup>
                          <m:sSubSupPr>
                            <m:ctrlPr>
                              <a:rPr lang="en-US" sz="21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l-GR" sz="2100" i="1" dirty="0">
                                <a:latin typeface="Cambria Math" panose="02040503050406030204" pitchFamily="18" charset="0"/>
                              </a:rPr>
                              <m:t>Ϛ</m:t>
                            </m:r>
                          </m:e>
                          <m:sub>
                            <m:r>
                              <a:rPr lang="en-IN" sz="21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𝑏</m:t>
                            </m:r>
                            <m:r>
                              <a:rPr lang="en-IN" sz="21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,</m:t>
                            </m:r>
                            <m:acc>
                              <m:accPr>
                                <m:chr m:val="̅"/>
                                <m:ctrlPr>
                                  <a:rPr lang="en-IN" sz="2100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IN" sz="21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𝑐</m:t>
                                </m:r>
                              </m:e>
                            </m:acc>
                          </m:sub>
                          <m:sup>
                            <m:sSub>
                              <m:sSubPr>
                                <m:ctrlPr>
                                  <a:rPr lang="en-US" sz="2100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IN" sz="21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IN" sz="21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𝑐</m:t>
                                </m:r>
                              </m:sub>
                            </m:sSub>
                          </m:sup>
                        </m:sSubSup>
                      </m:e>
                    </m:nary>
                    <m:d>
                      <m:dPr>
                        <m:ctrlPr>
                          <a:rPr lang="en-US" sz="21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IN" sz="21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1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λ</m:t>
                            </m:r>
                          </m:e>
                          <m:sub>
                            <m:r>
                              <a:rPr lang="en-IN" sz="21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𝑏</m:t>
                            </m:r>
                          </m:sub>
                        </m:sSub>
                        <m:r>
                          <a:rPr lang="en-IN" sz="21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IN" sz="21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1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λ</m:t>
                            </m:r>
                          </m:e>
                          <m:sub>
                            <m:acc>
                              <m:accPr>
                                <m:chr m:val="̅"/>
                                <m:ctrlPr>
                                  <a:rPr lang="en-IN" sz="2100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IN" sz="21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𝑐</m:t>
                                </m:r>
                              </m:e>
                            </m:acc>
                          </m:sub>
                        </m:sSub>
                      </m:e>
                    </m:d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sz="21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naryPr>
                      <m:sub/>
                      <m:sup/>
                      <m:e>
                        <m:sSup>
                          <m:sSupPr>
                            <m:ctrlPr>
                              <a:rPr lang="en-IN" sz="21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IN" sz="21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en-IN" sz="21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  <m:acc>
                          <m:accPr>
                            <m:chr m:val="⃗"/>
                            <m:ctrlPr>
                              <a:rPr lang="en-IN" sz="21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IN" sz="2100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IN" sz="21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IN" sz="21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𝑏</m:t>
                                </m:r>
                              </m:sub>
                            </m:sSub>
                          </m:e>
                        </m:acc>
                        <m:sSup>
                          <m:sSupPr>
                            <m:ctrlPr>
                              <a:rPr lang="en-IN" sz="21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IN" sz="21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IN" sz="21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en-IN" sz="21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  <m:acc>
                          <m:accPr>
                            <m:chr m:val="⃗"/>
                            <m:ctrlPr>
                              <a:rPr lang="en-IN" sz="21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IN" sz="2100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IN" sz="21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𝑝</m:t>
                                </m:r>
                              </m:e>
                              <m:sub>
                                <m:acc>
                                  <m:accPr>
                                    <m:chr m:val="̅"/>
                                    <m:ctrlPr>
                                      <a:rPr lang="en-IN" sz="2100" i="1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IN" sz="2100" i="1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𝑐</m:t>
                                    </m:r>
                                  </m:e>
                                </m:acc>
                              </m:sub>
                            </m:sSub>
                          </m:e>
                        </m:acc>
                        <m:sSup>
                          <m:sSupPr>
                            <m:ctrlPr>
                              <a:rPr lang="en-IN" sz="21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IN" sz="21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 </m:t>
                            </m:r>
                            <m:r>
                              <a:rPr lang="en-IN" sz="21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𝛿</m:t>
                            </m:r>
                          </m:e>
                          <m:sup>
                            <m:d>
                              <m:dPr>
                                <m:ctrlPr>
                                  <a:rPr lang="en-IN" sz="2100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IN" sz="21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3</m:t>
                                </m:r>
                              </m:e>
                            </m:d>
                          </m:sup>
                        </m:sSup>
                        <m:d>
                          <m:dPr>
                            <m:ctrlPr>
                              <a:rPr lang="en-IN" sz="21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IN" sz="2100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⃗"/>
                                    <m:ctrlPr>
                                      <a:rPr lang="en-IN" sz="2100" i="1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IN" sz="2100" i="1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𝑝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IN" sz="21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𝑏</m:t>
                                </m:r>
                              </m:sub>
                            </m:sSub>
                            <m:r>
                              <a:rPr lang="en-IN" sz="21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IN" sz="2100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⃗"/>
                                    <m:ctrlPr>
                                      <a:rPr lang="en-IN" sz="2100" i="1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IN" sz="2100" i="1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𝑝</m:t>
                                    </m:r>
                                  </m:e>
                                </m:acc>
                              </m:e>
                              <m:sub>
                                <m:acc>
                                  <m:accPr>
                                    <m:chr m:val="̅"/>
                                    <m:ctrlPr>
                                      <a:rPr lang="en-IN" sz="2100" i="1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IN" sz="2100" i="1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𝑐</m:t>
                                    </m:r>
                                  </m:e>
                                </m:acc>
                              </m:sub>
                            </m:sSub>
                            <m:r>
                              <a:rPr lang="en-IN" sz="21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acc>
                              <m:accPr>
                                <m:chr m:val="⃗"/>
                                <m:ctrlPr>
                                  <a:rPr lang="en-IN" sz="2100" i="1">
                                    <a:latin typeface="Cambria Math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IN" sz="21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𝑃</m:t>
                                </m:r>
                              </m:e>
                            </m:acc>
                          </m:e>
                        </m:d>
                      </m:e>
                    </m:nary>
                    <m:sSub>
                      <m:sSubPr>
                        <m:ctrlPr>
                          <a:rPr lang="en-US" sz="21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1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𝒢</m:t>
                        </m:r>
                      </m:e>
                      <m:sub>
                        <m:sSub>
                          <m:sSubPr>
                            <m:ctrlPr>
                              <a:rPr lang="en-US" sz="21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IN" sz="21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IN" sz="21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𝑐</m:t>
                            </m:r>
                          </m:sub>
                        </m:sSub>
                      </m:sub>
                    </m:sSub>
                    <m:d>
                      <m:dPr>
                        <m:ctrlPr>
                          <a:rPr lang="en-US" sz="21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IN" sz="21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IN" sz="2100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IN" sz="21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𝑝</m:t>
                                </m:r>
                              </m:e>
                            </m:acc>
                          </m:e>
                          <m:sub>
                            <m:r>
                              <a:rPr lang="en-IN" sz="21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𝑏</m:t>
                            </m:r>
                          </m:sub>
                        </m:sSub>
                        <m:r>
                          <a:rPr lang="en-IN" sz="21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IN" sz="21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IN" sz="2100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IN" sz="21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𝑝</m:t>
                                </m:r>
                              </m:e>
                            </m:acc>
                          </m:e>
                          <m:sub>
                            <m:acc>
                              <m:accPr>
                                <m:chr m:val="̅"/>
                                <m:ctrlPr>
                                  <a:rPr lang="en-IN" sz="2100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IN" sz="21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𝑐</m:t>
                                </m:r>
                              </m:e>
                            </m:acc>
                          </m:sub>
                        </m:sSub>
                      </m:e>
                    </m:d>
                  </m:oMath>
                </a14:m>
                <a:endParaRPr lang="en-US" sz="2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Imposing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Normalisation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condition 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IN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IN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𝑐</m:t>
                            </m:r>
                          </m:sub>
                        </m:sSub>
                        <m:d>
                          <m:dPr>
                            <m:ctrlPr>
                              <a:rPr lang="en-IN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IN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sSup>
                                  <m:sSupPr>
                                    <m:ctrlPr>
                                      <a:rPr lang="en-IN" i="1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IN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𝑃</m:t>
                                    </m:r>
                                  </m:e>
                                  <m:sup>
                                    <m:r>
                                      <a:rPr lang="hy-AM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՚</m:t>
                                    </m:r>
                                  </m:sup>
                                </m:sSup>
                              </m:e>
                            </m:acc>
                          </m:e>
                        </m:d>
                      </m:e>
                      <m:e>
                        <m:r>
                          <m:rPr>
                            <m:nor/>
                          </m:rPr>
                          <a: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B</m:t>
                        </m:r>
                        <m:r>
                          <m:rPr>
                            <m:nor/>
                          </m:rPr>
                          <a:rPr lang="en-US" baseline="-25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c</m:t>
                        </m:r>
                        <m:r>
                          <m:rPr>
                            <m:nor/>
                          </m:rPr>
                          <a: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acc>
                          <m:accPr>
                            <m:chr m:val="⃗"/>
                            <m:ctrlPr>
                              <a:rPr lang="en-US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</m:acc>
                        <m:r>
                          <m:rPr>
                            <m:nor/>
                          </m:rPr>
                          <a: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</m:d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𝛿</m:t>
                        </m:r>
                      </m:e>
                      <m:sup>
                        <m:r>
                          <a:rPr lang="en-IN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p>
                    </m:sSup>
                    <m:d>
                      <m:dPr>
                        <m:ctrlPr>
                          <a:rPr lang="en-US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IN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𝑃</m:t>
                            </m:r>
                          </m:e>
                        </m:acc>
                        <m:r>
                          <a:rPr lang="en-IN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acc>
                          <m:accPr>
                            <m:chr m:val="⃗"/>
                            <m:ctrlPr>
                              <a:rPr lang="en-US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IN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</m:acc>
                        <m:r>
                          <a:rPr lang="en-IN" i="1">
                            <a:latin typeface="Cambria Math" panose="02040503050406030204" pitchFamily="18" charset="0"/>
                          </a:rPr>
                          <m:t>′</m:t>
                        </m:r>
                      </m:e>
                    </m:d>
                  </m:oMath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2A5E2721-328A-4097-9679-497EFE2C99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722" y="951527"/>
                <a:ext cx="11628782" cy="5645427"/>
              </a:xfrm>
              <a:prstGeom prst="rect">
                <a:avLst/>
              </a:prstGeom>
              <a:blipFill rotWithShape="1">
                <a:blip r:embed="rId3"/>
                <a:stretch>
                  <a:fillRect l="-629" t="-2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4798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E6AF1F8-A542-4FDE-9F99-DDF718839C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4341" y="126124"/>
            <a:ext cx="5425052" cy="944103"/>
          </a:xfrm>
          <a:solidFill>
            <a:srgbClr val="FFC000"/>
          </a:solidFill>
        </p:spPr>
        <p:txBody>
          <a:bodyPr>
            <a:noAutofit/>
          </a:bodyPr>
          <a:lstStyle/>
          <a:p>
            <a:r>
              <a:rPr lang="en-IN" sz="4800" b="1" dirty="0">
                <a:solidFill>
                  <a:schemeClr val="bg2"/>
                </a:solidFill>
                <a:latin typeface="Algerian" panose="04020705040A02060702" pitchFamily="82" charset="0"/>
                <a:ea typeface="PMingLiU-ExtB" pitchFamily="18" charset="-120"/>
                <a:cs typeface="Arial" panose="020B0604020202020204" pitchFamily="34" charset="0"/>
              </a:rPr>
              <a:t>Why  </a:t>
            </a:r>
            <a:r>
              <a:rPr lang="en-US" sz="4800" b="1" dirty="0" err="1" smtClean="0">
                <a:solidFill>
                  <a:schemeClr val="bg2"/>
                </a:solidFill>
                <a:latin typeface="Algerian" panose="04020705040A02060702" pitchFamily="82" charset="0"/>
                <a:ea typeface="PMingLiU-ExtB" pitchFamily="18" charset="-120"/>
              </a:rPr>
              <a:t>B</a:t>
            </a:r>
            <a:r>
              <a:rPr lang="en-US" sz="4800" b="1" baseline="-25000" dirty="0" err="1" smtClean="0">
                <a:solidFill>
                  <a:schemeClr val="bg2"/>
                </a:solidFill>
                <a:latin typeface="Algerian" panose="04020705040A02060702" pitchFamily="82" charset="0"/>
                <a:ea typeface="PMingLiU-ExtB" pitchFamily="18" charset="-120"/>
              </a:rPr>
              <a:t>c</a:t>
            </a:r>
            <a:r>
              <a:rPr lang="en-US" sz="4800" b="1" baseline="-25000" dirty="0" smtClean="0">
                <a:solidFill>
                  <a:schemeClr val="bg2"/>
                </a:solidFill>
                <a:latin typeface="Algerian" panose="04020705040A02060702" pitchFamily="82" charset="0"/>
                <a:ea typeface="PMingLiU-ExtB" pitchFamily="18" charset="-120"/>
              </a:rPr>
              <a:t>  </a:t>
            </a:r>
            <a:r>
              <a:rPr lang="en-US" sz="4800" b="1" dirty="0" smtClean="0">
                <a:solidFill>
                  <a:schemeClr val="bg2"/>
                </a:solidFill>
                <a:latin typeface="Algerian" panose="04020705040A02060702" pitchFamily="82" charset="0"/>
                <a:ea typeface="PMingLiU-ExtB" pitchFamily="18" charset="-120"/>
              </a:rPr>
              <a:t>DECAYS ?</a:t>
            </a:r>
            <a:endParaRPr lang="en-IN" sz="4800" b="1" dirty="0">
              <a:solidFill>
                <a:schemeClr val="bg2"/>
              </a:solidFill>
              <a:latin typeface="Algerian" panose="04020705040A02060702" pitchFamily="82" charset="0"/>
              <a:ea typeface="PMingLiU-ExtB" pitchFamily="18" charset="-12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xmlns="" id="{4234B9FC-27F4-42E6-ACC4-71C81A54625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87626" y="1381539"/>
                <a:ext cx="11519452" cy="5178287"/>
              </a:xfrm>
            </p:spPr>
            <p:txBody>
              <a:bodyPr>
                <a:normAutofit/>
              </a:bodyPr>
              <a:lstStyle/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It is the </a:t>
                </a:r>
                <a:r>
                  <a:rPr lang="en-US" sz="2800" b="1" u="sng" dirty="0" smtClean="0">
                    <a:solidFill>
                      <a:srgbClr val="FFC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lowest </a:t>
                </a:r>
                <a:r>
                  <a:rPr lang="en-US" sz="2800" b="1" u="sng" dirty="0">
                    <a:solidFill>
                      <a:srgbClr val="FFC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bound state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having two heavy quarks(b and c)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:r>
                  <a:rPr lang="en-US" sz="2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US" sz="2800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meson lie </a:t>
                </a:r>
                <a:r>
                  <a:rPr lang="en-US" sz="2800" u="sng" dirty="0" smtClean="0">
                    <a:solidFill>
                      <a:srgbClr val="FFC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intermediate in mass and size between </a:t>
                </a:r>
                <a:r>
                  <a:rPr lang="en-US" sz="2800" u="sng" dirty="0" err="1">
                    <a:solidFill>
                      <a:srgbClr val="FFC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charmonium</a:t>
                </a:r>
                <a:r>
                  <a:rPr lang="en-US" sz="2800" u="sng" dirty="0">
                    <a:solidFill>
                      <a:srgbClr val="FFC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(c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800" i="1" u="sng">
                            <a:solidFill>
                              <a:srgbClr val="FFC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IN" sz="2800" b="0" i="1" u="sng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𝑐</m:t>
                        </m:r>
                      </m:e>
                    </m:acc>
                  </m:oMath>
                </a14:m>
                <a:r>
                  <a:rPr lang="en-US" sz="2800" u="sng" dirty="0">
                    <a:solidFill>
                      <a:srgbClr val="FFC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and bottomonium(b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800" i="1" u="sng">
                            <a:solidFill>
                              <a:srgbClr val="FFC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IN" sz="2800" b="0" i="1" u="sng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</m:e>
                    </m:acc>
                  </m:oMath>
                </a14:m>
                <a:r>
                  <a:rPr lang="en-US" sz="2800" u="sng" dirty="0">
                    <a:solidFill>
                      <a:srgbClr val="FFC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family where the heavy quark interactions are understood well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As it has open </a:t>
                </a:r>
                <a:r>
                  <a:rPr lang="en-US" sz="28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flavours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2800" u="sng" dirty="0" err="1" smtClean="0">
                    <a:solidFill>
                      <a:srgbClr val="FFC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US" sz="2800" u="sng" baseline="-25000" dirty="0" err="1" smtClean="0">
                    <a:solidFill>
                      <a:srgbClr val="FFC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sz="2800" u="sng" baseline="-25000" dirty="0" smtClean="0">
                    <a:solidFill>
                      <a:srgbClr val="FFC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800" u="sng" dirty="0" smtClean="0">
                    <a:solidFill>
                      <a:srgbClr val="FFC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decays </a:t>
                </a:r>
                <a:r>
                  <a:rPr lang="en-US" sz="2800" u="sng" dirty="0">
                    <a:solidFill>
                      <a:srgbClr val="FFC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weakly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but not via strong and radiative modes, and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therefore it is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long lived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:r>
                  <a:rPr lang="en-US" sz="2800" u="sng" dirty="0" smtClean="0">
                    <a:solidFill>
                      <a:srgbClr val="FFC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data available in this sector is scant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The masses of </a:t>
                </a:r>
                <a:r>
                  <a:rPr lang="en-US" sz="28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Bc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excited states and even the ground state of </a:t>
                </a:r>
                <a:r>
                  <a:rPr lang="en-US" sz="28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Bc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* have not yet been determined.</a:t>
                </a:r>
              </a:p>
              <a:p>
                <a:pPr marL="0" indent="0">
                  <a:buNone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It provides a fertile ground for both theoretical and experimental studies.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IN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4234B9FC-27F4-42E6-ACC4-71C81A54625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387626" y="1381539"/>
                <a:ext cx="11519452" cy="5178287"/>
              </a:xfrm>
              <a:blipFill rotWithShape="1">
                <a:blip r:embed="rId2"/>
                <a:stretch>
                  <a:fillRect l="-1112" t="-11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35436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erspective">
  <a:themeElements>
    <a:clrScheme name="Perspective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4869</TotalTime>
  <Words>2234</Words>
  <Application>Microsoft Office PowerPoint</Application>
  <PresentationFormat>Custom</PresentationFormat>
  <Paragraphs>218</Paragraphs>
  <Slides>31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Perspective</vt:lpstr>
      <vt:lpstr>      Lepton Mass Effect in  Semileptonic Bc  Meson Decays </vt:lpstr>
      <vt:lpstr>INTRODUCTION</vt:lpstr>
      <vt:lpstr>Relativistic independent quark model </vt:lpstr>
      <vt:lpstr>PowerPoint Presentation</vt:lpstr>
      <vt:lpstr>PowerPoint Presentation</vt:lpstr>
      <vt:lpstr>Momentum  Probability  Amplitudes</vt:lpstr>
      <vt:lpstr>PowerPoint Presentation</vt:lpstr>
      <vt:lpstr>Meson states and NorMalization</vt:lpstr>
      <vt:lpstr>Why  Bc  DECAYS ?</vt:lpstr>
      <vt:lpstr>B_c  → η_c, 〖J/〗_Ψ  e ϑ_e</vt:lpstr>
      <vt:lpstr>FORMFACTOR COVARIANT EXPANSION</vt:lpstr>
      <vt:lpstr>PowerPoint Presentation</vt:lpstr>
      <vt:lpstr>Lepton Hadron correlation function &amp; Helicity components</vt:lpstr>
      <vt:lpstr>Helicity Amplitudes for Vector &amp; Psuedoscalar meson</vt:lpstr>
      <vt:lpstr>FORMFACTORS FOR PSUEDOSCALAR AND VECTOR MESON</vt:lpstr>
      <vt:lpstr>PowerPoint Presentation</vt:lpstr>
      <vt:lpstr>Partial decay width  for the transitions</vt:lpstr>
      <vt:lpstr>MODEL PARAMETERS</vt:lpstr>
      <vt:lpstr>q2  dependence of the form factorS</vt:lpstr>
      <vt:lpstr>COMPARISON WITH OTHER MODEL PREDICTIONS</vt:lpstr>
      <vt:lpstr>PowerPoint Presentation</vt:lpstr>
      <vt:lpstr>PowerPoint Presentation</vt:lpstr>
      <vt:lpstr>CONCLUSION</vt:lpstr>
      <vt:lpstr>PowerPoint Presentation</vt:lpstr>
      <vt:lpstr>REFERNCES</vt:lpstr>
      <vt:lpstr>SUMMARY &amp; FUTURE WORK</vt:lpstr>
      <vt:lpstr>LIST OF PUBLICATION  </vt:lpstr>
      <vt:lpstr>PowerPoint Presentation</vt:lpstr>
      <vt:lpstr>WORK  TIMELINE</vt:lpstr>
      <vt:lpstr>RESULTS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lopamudra nayak</dc:creator>
  <cp:lastModifiedBy>Windows User</cp:lastModifiedBy>
  <cp:revision>483</cp:revision>
  <dcterms:created xsi:type="dcterms:W3CDTF">2019-01-14T07:09:08Z</dcterms:created>
  <dcterms:modified xsi:type="dcterms:W3CDTF">2019-12-07T06:34:26Z</dcterms:modified>
</cp:coreProperties>
</file>