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08" r:id="rId1"/>
    <p:sldMasterId id="2147483720" r:id="rId2"/>
  </p:sldMasterIdLst>
  <p:notesMasterIdLst>
    <p:notesMasterId r:id="rId26"/>
  </p:notesMasterIdLst>
  <p:sldIdLst>
    <p:sldId id="481" r:id="rId3"/>
    <p:sldId id="515" r:id="rId4"/>
    <p:sldId id="312" r:id="rId5"/>
    <p:sldId id="490" r:id="rId6"/>
    <p:sldId id="509" r:id="rId7"/>
    <p:sldId id="459" r:id="rId8"/>
    <p:sldId id="485" r:id="rId9"/>
    <p:sldId id="354" r:id="rId10"/>
    <p:sldId id="503" r:id="rId11"/>
    <p:sldId id="480" r:id="rId12"/>
    <p:sldId id="489" r:id="rId13"/>
    <p:sldId id="484" r:id="rId14"/>
    <p:sldId id="511" r:id="rId15"/>
    <p:sldId id="491" r:id="rId16"/>
    <p:sldId id="505" r:id="rId17"/>
    <p:sldId id="512" r:id="rId18"/>
    <p:sldId id="513" r:id="rId19"/>
    <p:sldId id="514" r:id="rId20"/>
    <p:sldId id="498" r:id="rId21"/>
    <p:sldId id="499" r:id="rId22"/>
    <p:sldId id="510" r:id="rId23"/>
    <p:sldId id="478" r:id="rId24"/>
    <p:sldId id="488"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4074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9D3F48-E7A4-4E2C-887C-ECCFF20CD13F}" v="4409" dt="2024-10-16T02:22:26.9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523" autoAdjust="0"/>
  </p:normalViewPr>
  <p:slideViewPr>
    <p:cSldViewPr snapToGrid="0" snapToObjects="1">
      <p:cViewPr varScale="1">
        <p:scale>
          <a:sx n="45" d="100"/>
          <a:sy n="45" d="100"/>
        </p:scale>
        <p:origin x="960" y="3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B24C52-E0AD-4739-9262-320B678131FE}" type="doc">
      <dgm:prSet loTypeId="urn:microsoft.com/office/officeart/2005/8/layout/hList1" loCatId="list" qsTypeId="urn:microsoft.com/office/officeart/2005/8/quickstyle/3d2" qsCatId="3D" csTypeId="urn:microsoft.com/office/officeart/2005/8/colors/colorful3" csCatId="colorful" phldr="1"/>
      <dgm:spPr/>
      <dgm:t>
        <a:bodyPr/>
        <a:lstStyle/>
        <a:p>
          <a:endParaRPr lang="en-US"/>
        </a:p>
      </dgm:t>
    </dgm:pt>
    <dgm:pt modelId="{DB325E2E-56EC-4FA5-8CA8-BE9104ECD2C6}">
      <dgm:prSet custT="1"/>
      <dgm:spPr/>
      <dgm:t>
        <a:bodyPr/>
        <a:lstStyle/>
        <a:p>
          <a:r>
            <a:rPr lang="en-US" sz="2400" dirty="0"/>
            <a:t>Coherent analysis</a:t>
          </a:r>
        </a:p>
      </dgm:t>
    </dgm:pt>
    <dgm:pt modelId="{E9C7F93A-88C7-4733-A21B-796295FA97F3}" type="parTrans" cxnId="{460E5C9F-5D0F-4285-86D7-E34981BDD2DE}">
      <dgm:prSet/>
      <dgm:spPr/>
      <dgm:t>
        <a:bodyPr/>
        <a:lstStyle/>
        <a:p>
          <a:endParaRPr lang="en-US"/>
        </a:p>
      </dgm:t>
    </dgm:pt>
    <dgm:pt modelId="{020CBBC3-5F24-4102-B921-B6D8321AAD07}" type="sibTrans" cxnId="{460E5C9F-5D0F-4285-86D7-E34981BDD2DE}">
      <dgm:prSet/>
      <dgm:spPr/>
      <dgm:t>
        <a:bodyPr/>
        <a:lstStyle/>
        <a:p>
          <a:endParaRPr lang="en-US"/>
        </a:p>
      </dgm:t>
    </dgm:pt>
    <dgm:pt modelId="{F9CBAC1E-10E3-426E-8594-5F3ADBF63A79}">
      <dgm:prSet custT="1"/>
      <dgm:spPr/>
      <dgm:t>
        <a:bodyPr/>
        <a:lstStyle/>
        <a:p>
          <a:r>
            <a:rPr lang="en-US" sz="2400" dirty="0"/>
            <a:t>Pai, Bose, Dhurandhar, Physical Review D,  64, 042004 (2001)</a:t>
          </a:r>
        </a:p>
      </dgm:t>
    </dgm:pt>
    <dgm:pt modelId="{754A8B23-B27C-4523-884F-3F003CC04F9D}" type="parTrans" cxnId="{2C58D44D-5BF8-45FA-9F03-CA39715E532F}">
      <dgm:prSet/>
      <dgm:spPr/>
      <dgm:t>
        <a:bodyPr/>
        <a:lstStyle/>
        <a:p>
          <a:endParaRPr lang="en-US"/>
        </a:p>
      </dgm:t>
    </dgm:pt>
    <dgm:pt modelId="{040C78EA-9296-4EA1-ADC9-74D635FB1C0A}" type="sibTrans" cxnId="{2C58D44D-5BF8-45FA-9F03-CA39715E532F}">
      <dgm:prSet/>
      <dgm:spPr/>
      <dgm:t>
        <a:bodyPr/>
        <a:lstStyle/>
        <a:p>
          <a:endParaRPr lang="en-US"/>
        </a:p>
      </dgm:t>
    </dgm:pt>
    <dgm:pt modelId="{6058F664-716F-4576-9F41-09E2A8D3C20C}">
      <dgm:prSet custT="1"/>
      <dgm:spPr/>
      <dgm:t>
        <a:bodyPr/>
        <a:lstStyle/>
        <a:p>
          <a:r>
            <a:rPr lang="en-US" sz="2400" dirty="0"/>
            <a:t>Klimenko, Mohanty, Rakhmanov, Mitselmakher, Physical Review D 72, 122002 (2005)</a:t>
          </a:r>
        </a:p>
      </dgm:t>
    </dgm:pt>
    <dgm:pt modelId="{FD5C7B87-605C-43D0-B51E-77EFE2EC4FB3}" type="parTrans" cxnId="{FA85B431-E9E3-4C56-B1DD-21A51F844E5A}">
      <dgm:prSet/>
      <dgm:spPr/>
      <dgm:t>
        <a:bodyPr/>
        <a:lstStyle/>
        <a:p>
          <a:endParaRPr lang="en-US"/>
        </a:p>
      </dgm:t>
    </dgm:pt>
    <dgm:pt modelId="{7652DB03-632D-4C1E-B8CA-B1DDBFCCBECD}" type="sibTrans" cxnId="{FA85B431-E9E3-4C56-B1DD-21A51F844E5A}">
      <dgm:prSet/>
      <dgm:spPr/>
      <dgm:t>
        <a:bodyPr/>
        <a:lstStyle/>
        <a:p>
          <a:endParaRPr lang="en-US"/>
        </a:p>
      </dgm:t>
    </dgm:pt>
    <dgm:pt modelId="{482E6E49-F04E-47BF-BF77-62A1D7EC2230}">
      <dgm:prSet custT="1"/>
      <dgm:spPr/>
      <dgm:t>
        <a:bodyPr/>
        <a:lstStyle/>
        <a:p>
          <a:r>
            <a:rPr lang="en-US" sz="2400" dirty="0"/>
            <a:t>Semi-coherent analysis</a:t>
          </a:r>
        </a:p>
      </dgm:t>
    </dgm:pt>
    <dgm:pt modelId="{74215F75-CB9B-4820-A9BA-E4D1FCC32F7A}" type="parTrans" cxnId="{5F0EBCF3-E8CA-4EB6-A153-7DDC37E502C0}">
      <dgm:prSet/>
      <dgm:spPr/>
      <dgm:t>
        <a:bodyPr/>
        <a:lstStyle/>
        <a:p>
          <a:endParaRPr lang="en-US"/>
        </a:p>
      </dgm:t>
    </dgm:pt>
    <dgm:pt modelId="{B07BDEBB-8FA2-4810-BE5A-F95AC528FE59}" type="sibTrans" cxnId="{5F0EBCF3-E8CA-4EB6-A153-7DDC37E502C0}">
      <dgm:prSet/>
      <dgm:spPr/>
      <dgm:t>
        <a:bodyPr/>
        <a:lstStyle/>
        <a:p>
          <a:endParaRPr lang="en-US"/>
        </a:p>
      </dgm:t>
    </dgm:pt>
    <dgm:pt modelId="{4C386268-01D2-4213-8201-8F56030E5A53}">
      <dgm:prSet custT="1"/>
      <dgm:spPr/>
      <dgm:t>
        <a:bodyPr/>
        <a:lstStyle/>
        <a:p>
          <a:r>
            <a:rPr lang="en-US" sz="2400" dirty="0"/>
            <a:t>Most current flagship pipelines (</a:t>
          </a:r>
          <a:r>
            <a:rPr lang="en-US" sz="2400" dirty="0" err="1"/>
            <a:t>GstLAL</a:t>
          </a:r>
          <a:r>
            <a:rPr lang="en-US" sz="2400" dirty="0"/>
            <a:t>, </a:t>
          </a:r>
          <a:r>
            <a:rPr lang="en-US" sz="2400" dirty="0" err="1"/>
            <a:t>PyCBC</a:t>
          </a:r>
          <a:r>
            <a:rPr lang="en-US" sz="2400" dirty="0"/>
            <a:t>, MBTA)</a:t>
          </a:r>
        </a:p>
      </dgm:t>
    </dgm:pt>
    <dgm:pt modelId="{9513122C-09E4-4BEF-AF6C-AEB6E568D379}" type="parTrans" cxnId="{848A41D3-E403-41A3-933A-76E79D30AF72}">
      <dgm:prSet/>
      <dgm:spPr/>
      <dgm:t>
        <a:bodyPr/>
        <a:lstStyle/>
        <a:p>
          <a:endParaRPr lang="en-US"/>
        </a:p>
      </dgm:t>
    </dgm:pt>
    <dgm:pt modelId="{06E694D8-5CA7-4B8A-96C3-F7675CBF4E2B}" type="sibTrans" cxnId="{848A41D3-E403-41A3-933A-76E79D30AF72}">
      <dgm:prSet/>
      <dgm:spPr/>
      <dgm:t>
        <a:bodyPr/>
        <a:lstStyle/>
        <a:p>
          <a:endParaRPr lang="en-US"/>
        </a:p>
      </dgm:t>
    </dgm:pt>
    <dgm:pt modelId="{6248F722-387E-4199-9867-D1140C3453EE}">
      <dgm:prSet custT="1"/>
      <dgm:spPr/>
      <dgm:t>
        <a:bodyPr/>
        <a:lstStyle/>
        <a:p>
          <a:r>
            <a:rPr lang="en-US" sz="2400" dirty="0"/>
            <a:t>SPIIR uses coherent analysis for candidate events (plus a segmented time-domain matched filter approach)</a:t>
          </a:r>
        </a:p>
      </dgm:t>
    </dgm:pt>
    <dgm:pt modelId="{D4BD5DCC-055D-453D-B77E-383FCC403EF0}" type="parTrans" cxnId="{6CD333D7-F44B-47D9-B7F0-5D25F788139B}">
      <dgm:prSet/>
      <dgm:spPr/>
      <dgm:t>
        <a:bodyPr/>
        <a:lstStyle/>
        <a:p>
          <a:endParaRPr lang="en-US"/>
        </a:p>
      </dgm:t>
    </dgm:pt>
    <dgm:pt modelId="{5140252D-0EC8-4C6C-BADD-5B53F2FA109C}" type="sibTrans" cxnId="{6CD333D7-F44B-47D9-B7F0-5D25F788139B}">
      <dgm:prSet/>
      <dgm:spPr/>
      <dgm:t>
        <a:bodyPr/>
        <a:lstStyle/>
        <a:p>
          <a:endParaRPr lang="en-US"/>
        </a:p>
      </dgm:t>
    </dgm:pt>
    <dgm:pt modelId="{011CB16E-9D0C-4302-8213-3C6B24A39191}">
      <dgm:prSet custT="1"/>
      <dgm:spPr/>
      <dgm:t>
        <a:bodyPr/>
        <a:lstStyle/>
        <a:p>
          <a:r>
            <a:rPr lang="en-US" sz="2400" dirty="0"/>
            <a:t>In theory: more sensitive, simpler</a:t>
          </a:r>
        </a:p>
      </dgm:t>
    </dgm:pt>
    <dgm:pt modelId="{835A34C8-E84A-464C-8DCB-2E6578C05DB0}" type="parTrans" cxnId="{D7D58130-3CCE-49BA-9285-39916E4330CF}">
      <dgm:prSet/>
      <dgm:spPr/>
      <dgm:t>
        <a:bodyPr/>
        <a:lstStyle/>
        <a:p>
          <a:endParaRPr lang="en-US"/>
        </a:p>
      </dgm:t>
    </dgm:pt>
    <dgm:pt modelId="{B6B2A88B-643B-4131-946B-F348B2ABBEFB}" type="sibTrans" cxnId="{D7D58130-3CCE-49BA-9285-39916E4330CF}">
      <dgm:prSet/>
      <dgm:spPr/>
      <dgm:t>
        <a:bodyPr/>
        <a:lstStyle/>
        <a:p>
          <a:endParaRPr lang="en-US"/>
        </a:p>
      </dgm:t>
    </dgm:pt>
    <dgm:pt modelId="{6D0B3B32-7B5B-4DF4-8224-5A6A45738749}">
      <dgm:prSet custT="1"/>
      <dgm:spPr/>
      <dgm:t>
        <a:bodyPr/>
        <a:lstStyle/>
        <a:p>
          <a:r>
            <a:rPr lang="en-US" sz="2400" dirty="0"/>
            <a:t>In theory: less sensitive, complex</a:t>
          </a:r>
        </a:p>
      </dgm:t>
    </dgm:pt>
    <dgm:pt modelId="{05C6F0B9-6C1C-4173-9BBF-3A89366329E3}" type="parTrans" cxnId="{9369ED28-6547-499D-B40E-63D4183F0A4B}">
      <dgm:prSet/>
      <dgm:spPr/>
      <dgm:t>
        <a:bodyPr/>
        <a:lstStyle/>
        <a:p>
          <a:endParaRPr lang="en-US"/>
        </a:p>
      </dgm:t>
    </dgm:pt>
    <dgm:pt modelId="{0520F3B0-B3CE-4DB3-A5F1-8B9E15DBE406}" type="sibTrans" cxnId="{9369ED28-6547-499D-B40E-63D4183F0A4B}">
      <dgm:prSet/>
      <dgm:spPr/>
      <dgm:t>
        <a:bodyPr/>
        <a:lstStyle/>
        <a:p>
          <a:endParaRPr lang="en-US"/>
        </a:p>
      </dgm:t>
    </dgm:pt>
    <dgm:pt modelId="{C38FF559-844E-4A95-9B89-D9749EF7F94F}" type="pres">
      <dgm:prSet presAssocID="{EAB24C52-E0AD-4739-9262-320B678131FE}" presName="Name0" presStyleCnt="0">
        <dgm:presLayoutVars>
          <dgm:dir/>
          <dgm:animLvl val="lvl"/>
          <dgm:resizeHandles val="exact"/>
        </dgm:presLayoutVars>
      </dgm:prSet>
      <dgm:spPr/>
    </dgm:pt>
    <dgm:pt modelId="{E309FC4F-A6BB-4121-B562-D18EBE04D86B}" type="pres">
      <dgm:prSet presAssocID="{DB325E2E-56EC-4FA5-8CA8-BE9104ECD2C6}" presName="composite" presStyleCnt="0"/>
      <dgm:spPr/>
    </dgm:pt>
    <dgm:pt modelId="{F19821FA-B09C-44DE-AE21-25D57DC0E2C2}" type="pres">
      <dgm:prSet presAssocID="{DB325E2E-56EC-4FA5-8CA8-BE9104ECD2C6}" presName="parTx" presStyleLbl="alignNode1" presStyleIdx="0" presStyleCnt="2">
        <dgm:presLayoutVars>
          <dgm:chMax val="0"/>
          <dgm:chPref val="0"/>
          <dgm:bulletEnabled val="1"/>
        </dgm:presLayoutVars>
      </dgm:prSet>
      <dgm:spPr/>
    </dgm:pt>
    <dgm:pt modelId="{3D222B18-F1C3-40B2-BE58-115929272B86}" type="pres">
      <dgm:prSet presAssocID="{DB325E2E-56EC-4FA5-8CA8-BE9104ECD2C6}" presName="desTx" presStyleLbl="alignAccFollowNode1" presStyleIdx="0" presStyleCnt="2">
        <dgm:presLayoutVars>
          <dgm:bulletEnabled val="1"/>
        </dgm:presLayoutVars>
      </dgm:prSet>
      <dgm:spPr/>
    </dgm:pt>
    <dgm:pt modelId="{D20D4408-E0AE-4253-836D-AC6ED1976F58}" type="pres">
      <dgm:prSet presAssocID="{020CBBC3-5F24-4102-B921-B6D8321AAD07}" presName="space" presStyleCnt="0"/>
      <dgm:spPr/>
    </dgm:pt>
    <dgm:pt modelId="{FC0B2227-363B-4474-B0D5-077DB176268D}" type="pres">
      <dgm:prSet presAssocID="{482E6E49-F04E-47BF-BF77-62A1D7EC2230}" presName="composite" presStyleCnt="0"/>
      <dgm:spPr/>
    </dgm:pt>
    <dgm:pt modelId="{57DE49CD-DAB5-4F50-A37C-6984F85A951D}" type="pres">
      <dgm:prSet presAssocID="{482E6E49-F04E-47BF-BF77-62A1D7EC2230}" presName="parTx" presStyleLbl="alignNode1" presStyleIdx="1" presStyleCnt="2" custLinFactNeighborX="-6665">
        <dgm:presLayoutVars>
          <dgm:chMax val="0"/>
          <dgm:chPref val="0"/>
          <dgm:bulletEnabled val="1"/>
        </dgm:presLayoutVars>
      </dgm:prSet>
      <dgm:spPr/>
    </dgm:pt>
    <dgm:pt modelId="{A485E81F-264D-46BD-9614-DA42F9E2B36B}" type="pres">
      <dgm:prSet presAssocID="{482E6E49-F04E-47BF-BF77-62A1D7EC2230}" presName="desTx" presStyleLbl="alignAccFollowNode1" presStyleIdx="1" presStyleCnt="2" custLinFactNeighborX="-6665">
        <dgm:presLayoutVars>
          <dgm:bulletEnabled val="1"/>
        </dgm:presLayoutVars>
      </dgm:prSet>
      <dgm:spPr/>
    </dgm:pt>
  </dgm:ptLst>
  <dgm:cxnLst>
    <dgm:cxn modelId="{144D6811-42AD-4380-9087-160DC141EB2B}" type="presOf" srcId="{6D0B3B32-7B5B-4DF4-8224-5A6A45738749}" destId="{A485E81F-264D-46BD-9614-DA42F9E2B36B}" srcOrd="0" destOrd="2" presId="urn:microsoft.com/office/officeart/2005/8/layout/hList1"/>
    <dgm:cxn modelId="{9369ED28-6547-499D-B40E-63D4183F0A4B}" srcId="{482E6E49-F04E-47BF-BF77-62A1D7EC2230}" destId="{6D0B3B32-7B5B-4DF4-8224-5A6A45738749}" srcOrd="2" destOrd="0" parTransId="{05C6F0B9-6C1C-4173-9BBF-3A89366329E3}" sibTransId="{0520F3B0-B3CE-4DB3-A5F1-8B9E15DBE406}"/>
    <dgm:cxn modelId="{D7D58130-3CCE-49BA-9285-39916E4330CF}" srcId="{DB325E2E-56EC-4FA5-8CA8-BE9104ECD2C6}" destId="{011CB16E-9D0C-4302-8213-3C6B24A39191}" srcOrd="2" destOrd="0" parTransId="{835A34C8-E84A-464C-8DCB-2E6578C05DB0}" sibTransId="{B6B2A88B-643B-4131-946B-F348B2ABBEFB}"/>
    <dgm:cxn modelId="{FA85B431-E9E3-4C56-B1DD-21A51F844E5A}" srcId="{DB325E2E-56EC-4FA5-8CA8-BE9104ECD2C6}" destId="{6058F664-716F-4576-9F41-09E2A8D3C20C}" srcOrd="1" destOrd="0" parTransId="{FD5C7B87-605C-43D0-B51E-77EFE2EC4FB3}" sibTransId="{7652DB03-632D-4C1E-B8CA-B1DDBFCCBECD}"/>
    <dgm:cxn modelId="{1646783B-AE64-4A7F-A829-7B02E2450ECA}" type="presOf" srcId="{4C386268-01D2-4213-8201-8F56030E5A53}" destId="{A485E81F-264D-46BD-9614-DA42F9E2B36B}" srcOrd="0" destOrd="0" presId="urn:microsoft.com/office/officeart/2005/8/layout/hList1"/>
    <dgm:cxn modelId="{2C58D44D-5BF8-45FA-9F03-CA39715E532F}" srcId="{DB325E2E-56EC-4FA5-8CA8-BE9104ECD2C6}" destId="{F9CBAC1E-10E3-426E-8594-5F3ADBF63A79}" srcOrd="0" destOrd="0" parTransId="{754A8B23-B27C-4523-884F-3F003CC04F9D}" sibTransId="{040C78EA-9296-4EA1-ADC9-74D635FB1C0A}"/>
    <dgm:cxn modelId="{A3FCF256-CA64-4BCE-8126-2101410F8A85}" type="presOf" srcId="{DB325E2E-56EC-4FA5-8CA8-BE9104ECD2C6}" destId="{F19821FA-B09C-44DE-AE21-25D57DC0E2C2}" srcOrd="0" destOrd="0" presId="urn:microsoft.com/office/officeart/2005/8/layout/hList1"/>
    <dgm:cxn modelId="{460E5C9F-5D0F-4285-86D7-E34981BDD2DE}" srcId="{EAB24C52-E0AD-4739-9262-320B678131FE}" destId="{DB325E2E-56EC-4FA5-8CA8-BE9104ECD2C6}" srcOrd="0" destOrd="0" parTransId="{E9C7F93A-88C7-4733-A21B-796295FA97F3}" sibTransId="{020CBBC3-5F24-4102-B921-B6D8321AAD07}"/>
    <dgm:cxn modelId="{347BEC9F-935E-4BFA-B21E-1599CC7AC830}" type="presOf" srcId="{F9CBAC1E-10E3-426E-8594-5F3ADBF63A79}" destId="{3D222B18-F1C3-40B2-BE58-115929272B86}" srcOrd="0" destOrd="0" presId="urn:microsoft.com/office/officeart/2005/8/layout/hList1"/>
    <dgm:cxn modelId="{4AB8C6A0-1EAD-4CD1-8910-D0BE75D971D5}" type="presOf" srcId="{011CB16E-9D0C-4302-8213-3C6B24A39191}" destId="{3D222B18-F1C3-40B2-BE58-115929272B86}" srcOrd="0" destOrd="2" presId="urn:microsoft.com/office/officeart/2005/8/layout/hList1"/>
    <dgm:cxn modelId="{D49F6CA9-7DCC-4BBF-98B4-E7FB77C59CA7}" type="presOf" srcId="{6248F722-387E-4199-9867-D1140C3453EE}" destId="{A485E81F-264D-46BD-9614-DA42F9E2B36B}" srcOrd="0" destOrd="1" presId="urn:microsoft.com/office/officeart/2005/8/layout/hList1"/>
    <dgm:cxn modelId="{848A41D3-E403-41A3-933A-76E79D30AF72}" srcId="{482E6E49-F04E-47BF-BF77-62A1D7EC2230}" destId="{4C386268-01D2-4213-8201-8F56030E5A53}" srcOrd="0" destOrd="0" parTransId="{9513122C-09E4-4BEF-AF6C-AEB6E568D379}" sibTransId="{06E694D8-5CA7-4B8A-96C3-F7675CBF4E2B}"/>
    <dgm:cxn modelId="{6CD333D7-F44B-47D9-B7F0-5D25F788139B}" srcId="{482E6E49-F04E-47BF-BF77-62A1D7EC2230}" destId="{6248F722-387E-4199-9867-D1140C3453EE}" srcOrd="1" destOrd="0" parTransId="{D4BD5DCC-055D-453D-B77E-383FCC403EF0}" sibTransId="{5140252D-0EC8-4C6C-BADD-5B53F2FA109C}"/>
    <dgm:cxn modelId="{FE2CBFDB-3182-4857-ADF2-751E559F5481}" type="presOf" srcId="{EAB24C52-E0AD-4739-9262-320B678131FE}" destId="{C38FF559-844E-4A95-9B89-D9749EF7F94F}" srcOrd="0" destOrd="0" presId="urn:microsoft.com/office/officeart/2005/8/layout/hList1"/>
    <dgm:cxn modelId="{C0E8CEDF-C2CB-4B87-BBCE-89FB55926CC8}" type="presOf" srcId="{6058F664-716F-4576-9F41-09E2A8D3C20C}" destId="{3D222B18-F1C3-40B2-BE58-115929272B86}" srcOrd="0" destOrd="1" presId="urn:microsoft.com/office/officeart/2005/8/layout/hList1"/>
    <dgm:cxn modelId="{4B00B6ED-E0C9-49DD-A7C1-186156570E6B}" type="presOf" srcId="{482E6E49-F04E-47BF-BF77-62A1D7EC2230}" destId="{57DE49CD-DAB5-4F50-A37C-6984F85A951D}" srcOrd="0" destOrd="0" presId="urn:microsoft.com/office/officeart/2005/8/layout/hList1"/>
    <dgm:cxn modelId="{5F0EBCF3-E8CA-4EB6-A153-7DDC37E502C0}" srcId="{EAB24C52-E0AD-4739-9262-320B678131FE}" destId="{482E6E49-F04E-47BF-BF77-62A1D7EC2230}" srcOrd="1" destOrd="0" parTransId="{74215F75-CB9B-4820-A9BA-E4D1FCC32F7A}" sibTransId="{B07BDEBB-8FA2-4810-BE5A-F95AC528FE59}"/>
    <dgm:cxn modelId="{08D87B47-3640-4BB8-8EF5-AE85998AC773}" type="presParOf" srcId="{C38FF559-844E-4A95-9B89-D9749EF7F94F}" destId="{E309FC4F-A6BB-4121-B562-D18EBE04D86B}" srcOrd="0" destOrd="0" presId="urn:microsoft.com/office/officeart/2005/8/layout/hList1"/>
    <dgm:cxn modelId="{F6FCA16E-7D52-43C3-9A55-E0686CEF3E70}" type="presParOf" srcId="{E309FC4F-A6BB-4121-B562-D18EBE04D86B}" destId="{F19821FA-B09C-44DE-AE21-25D57DC0E2C2}" srcOrd="0" destOrd="0" presId="urn:microsoft.com/office/officeart/2005/8/layout/hList1"/>
    <dgm:cxn modelId="{A1C3DD7A-7E41-490D-BB4D-6725BF935400}" type="presParOf" srcId="{E309FC4F-A6BB-4121-B562-D18EBE04D86B}" destId="{3D222B18-F1C3-40B2-BE58-115929272B86}" srcOrd="1" destOrd="0" presId="urn:microsoft.com/office/officeart/2005/8/layout/hList1"/>
    <dgm:cxn modelId="{4A8E015D-AF88-49EC-BB41-A7CAF27FA023}" type="presParOf" srcId="{C38FF559-844E-4A95-9B89-D9749EF7F94F}" destId="{D20D4408-E0AE-4253-836D-AC6ED1976F58}" srcOrd="1" destOrd="0" presId="urn:microsoft.com/office/officeart/2005/8/layout/hList1"/>
    <dgm:cxn modelId="{A2719E42-EE52-4483-9F96-4EC5F3B1B227}" type="presParOf" srcId="{C38FF559-844E-4A95-9B89-D9749EF7F94F}" destId="{FC0B2227-363B-4474-B0D5-077DB176268D}" srcOrd="2" destOrd="0" presId="urn:microsoft.com/office/officeart/2005/8/layout/hList1"/>
    <dgm:cxn modelId="{C850E6DA-60B3-4C0A-8307-FB3087C180A4}" type="presParOf" srcId="{FC0B2227-363B-4474-B0D5-077DB176268D}" destId="{57DE49CD-DAB5-4F50-A37C-6984F85A951D}" srcOrd="0" destOrd="0" presId="urn:microsoft.com/office/officeart/2005/8/layout/hList1"/>
    <dgm:cxn modelId="{F9D3E413-9FFA-4F80-8F97-6F650C996899}" type="presParOf" srcId="{FC0B2227-363B-4474-B0D5-077DB176268D}" destId="{A485E81F-264D-46BD-9614-DA42F9E2B36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6E159A-2F4D-446A-BA4A-8C61CAE4BF8C}" type="doc">
      <dgm:prSet loTypeId="urn:microsoft.com/office/officeart/2005/8/layout/hList1" loCatId="list" qsTypeId="urn:microsoft.com/office/officeart/2005/8/quickstyle/3d2" qsCatId="3D" csTypeId="urn:microsoft.com/office/officeart/2005/8/colors/colorful2" csCatId="colorful" phldr="1"/>
      <dgm:spPr/>
      <dgm:t>
        <a:bodyPr/>
        <a:lstStyle/>
        <a:p>
          <a:endParaRPr lang="en-US"/>
        </a:p>
      </dgm:t>
    </dgm:pt>
    <dgm:pt modelId="{1AA6E1CE-A5DF-4E9F-8C4C-03BD1238CB1C}">
      <dgm:prSet/>
      <dgm:spPr/>
      <dgm:t>
        <a:bodyPr/>
        <a:lstStyle/>
        <a:p>
          <a:r>
            <a:rPr lang="en-US"/>
            <a:t>Deterministic searches </a:t>
          </a:r>
        </a:p>
      </dgm:t>
    </dgm:pt>
    <dgm:pt modelId="{408E40BB-3959-4E5B-B409-BDAA6DCB710D}" type="parTrans" cxnId="{1B186E8C-F8E6-4C37-AD2B-78AD20AAF714}">
      <dgm:prSet/>
      <dgm:spPr/>
      <dgm:t>
        <a:bodyPr/>
        <a:lstStyle/>
        <a:p>
          <a:endParaRPr lang="en-US"/>
        </a:p>
      </dgm:t>
    </dgm:pt>
    <dgm:pt modelId="{2BA56535-52C6-4A9F-89AD-69869A5BA1D7}" type="sibTrans" cxnId="{1B186E8C-F8E6-4C37-AD2B-78AD20AAF714}">
      <dgm:prSet/>
      <dgm:spPr/>
      <dgm:t>
        <a:bodyPr/>
        <a:lstStyle/>
        <a:p>
          <a:endParaRPr lang="en-US"/>
        </a:p>
      </dgm:t>
    </dgm:pt>
    <dgm:pt modelId="{1D5A1389-E5B8-4BD3-8C26-A72AAE590F71}">
      <dgm:prSet/>
      <dgm:spPr/>
      <dgm:t>
        <a:bodyPr/>
        <a:lstStyle/>
        <a:p>
          <a:r>
            <a:rPr lang="en-US" dirty="0"/>
            <a:t>Grid-based:</a:t>
          </a:r>
        </a:p>
      </dgm:t>
    </dgm:pt>
    <dgm:pt modelId="{F3BFBAD9-AC05-4D24-80F1-717042ECC366}" type="parTrans" cxnId="{B672FD2D-41AE-4DD5-9F95-9BF19B324C4F}">
      <dgm:prSet/>
      <dgm:spPr/>
      <dgm:t>
        <a:bodyPr/>
        <a:lstStyle/>
        <a:p>
          <a:endParaRPr lang="en-US"/>
        </a:p>
      </dgm:t>
    </dgm:pt>
    <dgm:pt modelId="{3CC7D5F7-7FD4-4BA7-A4D1-25F97A999A42}" type="sibTrans" cxnId="{B672FD2D-41AE-4DD5-9F95-9BF19B324C4F}">
      <dgm:prSet/>
      <dgm:spPr/>
      <dgm:t>
        <a:bodyPr/>
        <a:lstStyle/>
        <a:p>
          <a:endParaRPr lang="en-US"/>
        </a:p>
      </dgm:t>
    </dgm:pt>
    <dgm:pt modelId="{759975F0-DDA4-4699-9B2E-96778E73BF39}">
      <dgm:prSet/>
      <dgm:spPr/>
      <dgm:t>
        <a:bodyPr/>
        <a:lstStyle/>
        <a:p>
          <a:r>
            <a:rPr lang="en-US" dirty="0"/>
            <a:t>Gradient-based methods: Trapped by local maxima</a:t>
          </a:r>
        </a:p>
      </dgm:t>
    </dgm:pt>
    <dgm:pt modelId="{C704BF09-EF6D-41E7-8532-B2A2ECDACFCB}" type="parTrans" cxnId="{B6EE33DE-71E2-4AE2-BC97-702EDD6E36DE}">
      <dgm:prSet/>
      <dgm:spPr/>
      <dgm:t>
        <a:bodyPr/>
        <a:lstStyle/>
        <a:p>
          <a:endParaRPr lang="en-US"/>
        </a:p>
      </dgm:t>
    </dgm:pt>
    <dgm:pt modelId="{F0E50578-409B-4F5E-86E2-803F6CD75FD3}" type="sibTrans" cxnId="{B6EE33DE-71E2-4AE2-BC97-702EDD6E36DE}">
      <dgm:prSet/>
      <dgm:spPr/>
      <dgm:t>
        <a:bodyPr/>
        <a:lstStyle/>
        <a:p>
          <a:endParaRPr lang="en-US"/>
        </a:p>
      </dgm:t>
    </dgm:pt>
    <dgm:pt modelId="{B2A7BFE5-87BD-4022-9CDB-857DFFC7633D}">
      <dgm:prSet/>
      <dgm:spPr/>
      <dgm:t>
        <a:bodyPr/>
        <a:lstStyle/>
        <a:p>
          <a:r>
            <a:rPr lang="en-US"/>
            <a:t>Stochastic searches</a:t>
          </a:r>
        </a:p>
      </dgm:t>
    </dgm:pt>
    <dgm:pt modelId="{31F35580-0001-41A3-AC36-B7E432E93623}" type="parTrans" cxnId="{15F7A263-27DD-4FC6-B30D-CC279D20DC0E}">
      <dgm:prSet/>
      <dgm:spPr/>
      <dgm:t>
        <a:bodyPr/>
        <a:lstStyle/>
        <a:p>
          <a:endParaRPr lang="en-US"/>
        </a:p>
      </dgm:t>
    </dgm:pt>
    <dgm:pt modelId="{41AF08C3-2D72-48DF-AA7E-C33CCF186B3D}" type="sibTrans" cxnId="{15F7A263-27DD-4FC6-B30D-CC279D20DC0E}">
      <dgm:prSet/>
      <dgm:spPr/>
      <dgm:t>
        <a:bodyPr/>
        <a:lstStyle/>
        <a:p>
          <a:endParaRPr lang="en-US"/>
        </a:p>
      </dgm:t>
    </dgm:pt>
    <dgm:pt modelId="{C310D764-EA63-4407-858A-9454CC6E027A}">
      <dgm:prSet/>
      <dgm:spPr/>
      <dgm:t>
        <a:bodyPr/>
        <a:lstStyle/>
        <a:p>
          <a:r>
            <a:rPr lang="en-US"/>
            <a:t>Markov Chain Monte Carlo (MCMC): Currently used (LALInference) for parameter estimation</a:t>
          </a:r>
        </a:p>
      </dgm:t>
    </dgm:pt>
    <dgm:pt modelId="{4D1C65FB-3741-431F-94AE-7399D41A0476}" type="parTrans" cxnId="{6E393647-5202-4904-A497-5EE92C660476}">
      <dgm:prSet/>
      <dgm:spPr/>
      <dgm:t>
        <a:bodyPr/>
        <a:lstStyle/>
        <a:p>
          <a:endParaRPr lang="en-US"/>
        </a:p>
      </dgm:t>
    </dgm:pt>
    <dgm:pt modelId="{E57B985A-C15E-4BAD-9347-366EF5FEA1C8}" type="sibTrans" cxnId="{6E393647-5202-4904-A497-5EE92C660476}">
      <dgm:prSet/>
      <dgm:spPr/>
      <dgm:t>
        <a:bodyPr/>
        <a:lstStyle/>
        <a:p>
          <a:endParaRPr lang="en-US"/>
        </a:p>
      </dgm:t>
    </dgm:pt>
    <dgm:pt modelId="{DFDF5BFC-1703-413F-812D-034D70F23A41}">
      <dgm:prSet/>
      <dgm:spPr/>
      <dgm:t>
        <a:bodyPr/>
        <a:lstStyle/>
        <a:p>
          <a:r>
            <a:rPr lang="en-US" dirty="0"/>
            <a:t>Surrogates of full MCMC (e.g., </a:t>
          </a:r>
          <a:r>
            <a:rPr lang="en-US" dirty="0" err="1"/>
            <a:t>BayeStar</a:t>
          </a:r>
          <a:r>
            <a:rPr lang="en-US" dirty="0"/>
            <a:t>) by imposing some approximation on the posterior</a:t>
          </a:r>
        </a:p>
      </dgm:t>
    </dgm:pt>
    <dgm:pt modelId="{AD3D21EC-19E9-4FDF-BB3C-FC30DCAA5F3E}" type="parTrans" cxnId="{7E46B244-F0FD-4F5F-9EE3-336C051635F5}">
      <dgm:prSet/>
      <dgm:spPr/>
      <dgm:t>
        <a:bodyPr/>
        <a:lstStyle/>
        <a:p>
          <a:endParaRPr lang="en-US"/>
        </a:p>
      </dgm:t>
    </dgm:pt>
    <dgm:pt modelId="{30ECDB89-7222-4D5A-8CB5-B5FEA04D9D1F}" type="sibTrans" cxnId="{7E46B244-F0FD-4F5F-9EE3-336C051635F5}">
      <dgm:prSet/>
      <dgm:spPr/>
      <dgm:t>
        <a:bodyPr/>
        <a:lstStyle/>
        <a:p>
          <a:endParaRPr lang="en-US"/>
        </a:p>
      </dgm:t>
    </dgm:pt>
    <dgm:pt modelId="{EAE07D08-1179-4AD0-941A-352E31687A8D}">
      <dgm:prSet/>
      <dgm:spPr/>
      <dgm:t>
        <a:bodyPr/>
        <a:lstStyle/>
        <a:p>
          <a:r>
            <a:rPr lang="en-US" dirty="0"/>
            <a:t>Not scalable</a:t>
          </a:r>
        </a:p>
      </dgm:t>
    </dgm:pt>
    <dgm:pt modelId="{917E3A0F-7F60-427A-B05C-EF57E24A3270}" type="parTrans" cxnId="{EDF7D30A-241C-41ED-9462-9C305CB9DF42}">
      <dgm:prSet/>
      <dgm:spPr/>
      <dgm:t>
        <a:bodyPr/>
        <a:lstStyle/>
        <a:p>
          <a:endParaRPr lang="en-US"/>
        </a:p>
      </dgm:t>
    </dgm:pt>
    <dgm:pt modelId="{B4DEFEA4-2C57-476A-85A4-9E2DFE7FB3FB}" type="sibTrans" cxnId="{EDF7D30A-241C-41ED-9462-9C305CB9DF42}">
      <dgm:prSet/>
      <dgm:spPr/>
      <dgm:t>
        <a:bodyPr/>
        <a:lstStyle/>
        <a:p>
          <a:endParaRPr lang="en-US"/>
        </a:p>
      </dgm:t>
    </dgm:pt>
    <dgm:pt modelId="{F58EEAA0-3713-4966-8AC4-13B574BC4148}">
      <dgm:prSet/>
      <dgm:spPr/>
      <dgm:t>
        <a:bodyPr/>
        <a:lstStyle/>
        <a:p>
          <a:r>
            <a:rPr lang="en-US" dirty="0"/>
            <a:t>Exponential growth in cost with number of parameters</a:t>
          </a:r>
        </a:p>
      </dgm:t>
    </dgm:pt>
    <dgm:pt modelId="{7A188D6A-1D10-4517-A62C-EBC1261379AB}" type="parTrans" cxnId="{686C3466-11FD-4862-9C46-C87C56F235E5}">
      <dgm:prSet/>
      <dgm:spPr/>
      <dgm:t>
        <a:bodyPr/>
        <a:lstStyle/>
        <a:p>
          <a:endParaRPr lang="en-US"/>
        </a:p>
      </dgm:t>
    </dgm:pt>
    <dgm:pt modelId="{A4FC2684-CCEA-4AF4-9C7E-782C98C91473}" type="sibTrans" cxnId="{686C3466-11FD-4862-9C46-C87C56F235E5}">
      <dgm:prSet/>
      <dgm:spPr/>
      <dgm:t>
        <a:bodyPr/>
        <a:lstStyle/>
        <a:p>
          <a:endParaRPr lang="en-US"/>
        </a:p>
      </dgm:t>
    </dgm:pt>
    <dgm:pt modelId="{0D6A1BED-C0E9-4732-A449-535A2B1534DE}" type="pres">
      <dgm:prSet presAssocID="{366E159A-2F4D-446A-BA4A-8C61CAE4BF8C}" presName="Name0" presStyleCnt="0">
        <dgm:presLayoutVars>
          <dgm:dir/>
          <dgm:animLvl val="lvl"/>
          <dgm:resizeHandles val="exact"/>
        </dgm:presLayoutVars>
      </dgm:prSet>
      <dgm:spPr/>
    </dgm:pt>
    <dgm:pt modelId="{4CD21E5E-D7E4-46D1-BF83-DADD1085F8D9}" type="pres">
      <dgm:prSet presAssocID="{1AA6E1CE-A5DF-4E9F-8C4C-03BD1238CB1C}" presName="composite" presStyleCnt="0"/>
      <dgm:spPr/>
    </dgm:pt>
    <dgm:pt modelId="{EFB0FA4D-DA0A-4CD1-ACE4-5C30DDEFCBAF}" type="pres">
      <dgm:prSet presAssocID="{1AA6E1CE-A5DF-4E9F-8C4C-03BD1238CB1C}" presName="parTx" presStyleLbl="alignNode1" presStyleIdx="0" presStyleCnt="2">
        <dgm:presLayoutVars>
          <dgm:chMax val="0"/>
          <dgm:chPref val="0"/>
          <dgm:bulletEnabled val="1"/>
        </dgm:presLayoutVars>
      </dgm:prSet>
      <dgm:spPr/>
    </dgm:pt>
    <dgm:pt modelId="{6CD6C948-FB53-438F-BC67-F34663ADDA10}" type="pres">
      <dgm:prSet presAssocID="{1AA6E1CE-A5DF-4E9F-8C4C-03BD1238CB1C}" presName="desTx" presStyleLbl="alignAccFollowNode1" presStyleIdx="0" presStyleCnt="2">
        <dgm:presLayoutVars>
          <dgm:bulletEnabled val="1"/>
        </dgm:presLayoutVars>
      </dgm:prSet>
      <dgm:spPr/>
    </dgm:pt>
    <dgm:pt modelId="{AED2DAE5-113C-4387-8CBD-882681182BBF}" type="pres">
      <dgm:prSet presAssocID="{2BA56535-52C6-4A9F-89AD-69869A5BA1D7}" presName="space" presStyleCnt="0"/>
      <dgm:spPr/>
    </dgm:pt>
    <dgm:pt modelId="{54F63711-E982-420A-A28C-3A67D02F5B75}" type="pres">
      <dgm:prSet presAssocID="{B2A7BFE5-87BD-4022-9CDB-857DFFC7633D}" presName="composite" presStyleCnt="0"/>
      <dgm:spPr/>
    </dgm:pt>
    <dgm:pt modelId="{6176B0ED-7D39-4947-A210-A90BB6994446}" type="pres">
      <dgm:prSet presAssocID="{B2A7BFE5-87BD-4022-9CDB-857DFFC7633D}" presName="parTx" presStyleLbl="alignNode1" presStyleIdx="1" presStyleCnt="2">
        <dgm:presLayoutVars>
          <dgm:chMax val="0"/>
          <dgm:chPref val="0"/>
          <dgm:bulletEnabled val="1"/>
        </dgm:presLayoutVars>
      </dgm:prSet>
      <dgm:spPr/>
    </dgm:pt>
    <dgm:pt modelId="{E95D30D8-1ABA-49F7-B861-63CDD8A60853}" type="pres">
      <dgm:prSet presAssocID="{B2A7BFE5-87BD-4022-9CDB-857DFFC7633D}" presName="desTx" presStyleLbl="alignAccFollowNode1" presStyleIdx="1" presStyleCnt="2">
        <dgm:presLayoutVars>
          <dgm:bulletEnabled val="1"/>
        </dgm:presLayoutVars>
      </dgm:prSet>
      <dgm:spPr/>
    </dgm:pt>
  </dgm:ptLst>
  <dgm:cxnLst>
    <dgm:cxn modelId="{EDF7D30A-241C-41ED-9462-9C305CB9DF42}" srcId="{1D5A1389-E5B8-4BD3-8C26-A72AAE590F71}" destId="{EAE07D08-1179-4AD0-941A-352E31687A8D}" srcOrd="0" destOrd="0" parTransId="{917E3A0F-7F60-427A-B05C-EF57E24A3270}" sibTransId="{B4DEFEA4-2C57-476A-85A4-9E2DFE7FB3FB}"/>
    <dgm:cxn modelId="{63B0C026-BF22-4977-BF36-47CB4EC91FBF}" type="presOf" srcId="{1AA6E1CE-A5DF-4E9F-8C4C-03BD1238CB1C}" destId="{EFB0FA4D-DA0A-4CD1-ACE4-5C30DDEFCBAF}" srcOrd="0" destOrd="0" presId="urn:microsoft.com/office/officeart/2005/8/layout/hList1"/>
    <dgm:cxn modelId="{B672FD2D-41AE-4DD5-9F95-9BF19B324C4F}" srcId="{1AA6E1CE-A5DF-4E9F-8C4C-03BD1238CB1C}" destId="{1D5A1389-E5B8-4BD3-8C26-A72AAE590F71}" srcOrd="0" destOrd="0" parTransId="{F3BFBAD9-AC05-4D24-80F1-717042ECC366}" sibTransId="{3CC7D5F7-7FD4-4BA7-A4D1-25F97A999A42}"/>
    <dgm:cxn modelId="{3FCB3139-ABFA-4A09-AF39-B172B5E09E99}" type="presOf" srcId="{EAE07D08-1179-4AD0-941A-352E31687A8D}" destId="{6CD6C948-FB53-438F-BC67-F34663ADDA10}" srcOrd="0" destOrd="1" presId="urn:microsoft.com/office/officeart/2005/8/layout/hList1"/>
    <dgm:cxn modelId="{15F7A263-27DD-4FC6-B30D-CC279D20DC0E}" srcId="{366E159A-2F4D-446A-BA4A-8C61CAE4BF8C}" destId="{B2A7BFE5-87BD-4022-9CDB-857DFFC7633D}" srcOrd="1" destOrd="0" parTransId="{31F35580-0001-41A3-AC36-B7E432E93623}" sibTransId="{41AF08C3-2D72-48DF-AA7E-C33CCF186B3D}"/>
    <dgm:cxn modelId="{7E46B244-F0FD-4F5F-9EE3-336C051635F5}" srcId="{B2A7BFE5-87BD-4022-9CDB-857DFFC7633D}" destId="{DFDF5BFC-1703-413F-812D-034D70F23A41}" srcOrd="1" destOrd="0" parTransId="{AD3D21EC-19E9-4FDF-BB3C-FC30DCAA5F3E}" sibTransId="{30ECDB89-7222-4D5A-8CB5-B5FEA04D9D1F}"/>
    <dgm:cxn modelId="{686C3466-11FD-4862-9C46-C87C56F235E5}" srcId="{1D5A1389-E5B8-4BD3-8C26-A72AAE590F71}" destId="{F58EEAA0-3713-4966-8AC4-13B574BC4148}" srcOrd="1" destOrd="0" parTransId="{7A188D6A-1D10-4517-A62C-EBC1261379AB}" sibTransId="{A4FC2684-CCEA-4AF4-9C7E-782C98C91473}"/>
    <dgm:cxn modelId="{6E393647-5202-4904-A497-5EE92C660476}" srcId="{B2A7BFE5-87BD-4022-9CDB-857DFFC7633D}" destId="{C310D764-EA63-4407-858A-9454CC6E027A}" srcOrd="0" destOrd="0" parTransId="{4D1C65FB-3741-431F-94AE-7399D41A0476}" sibTransId="{E57B985A-C15E-4BAD-9347-366EF5FEA1C8}"/>
    <dgm:cxn modelId="{41D87B59-4D58-4629-AAD0-2E746DD0C0F0}" type="presOf" srcId="{759975F0-DDA4-4699-9B2E-96778E73BF39}" destId="{6CD6C948-FB53-438F-BC67-F34663ADDA10}" srcOrd="0" destOrd="3" presId="urn:microsoft.com/office/officeart/2005/8/layout/hList1"/>
    <dgm:cxn modelId="{1B186E8C-F8E6-4C37-AD2B-78AD20AAF714}" srcId="{366E159A-2F4D-446A-BA4A-8C61CAE4BF8C}" destId="{1AA6E1CE-A5DF-4E9F-8C4C-03BD1238CB1C}" srcOrd="0" destOrd="0" parTransId="{408E40BB-3959-4E5B-B409-BDAA6DCB710D}" sibTransId="{2BA56535-52C6-4A9F-89AD-69869A5BA1D7}"/>
    <dgm:cxn modelId="{5BAD01A7-0021-4821-82A9-2A37C095E7B1}" type="presOf" srcId="{C310D764-EA63-4407-858A-9454CC6E027A}" destId="{E95D30D8-1ABA-49F7-B861-63CDD8A60853}" srcOrd="0" destOrd="0" presId="urn:microsoft.com/office/officeart/2005/8/layout/hList1"/>
    <dgm:cxn modelId="{C1420CAD-AA82-4828-AE6B-7E53168D24DB}" type="presOf" srcId="{DFDF5BFC-1703-413F-812D-034D70F23A41}" destId="{E95D30D8-1ABA-49F7-B861-63CDD8A60853}" srcOrd="0" destOrd="1" presId="urn:microsoft.com/office/officeart/2005/8/layout/hList1"/>
    <dgm:cxn modelId="{4C3827B1-A02F-409A-80E3-E8E7D0BC6896}" type="presOf" srcId="{366E159A-2F4D-446A-BA4A-8C61CAE4BF8C}" destId="{0D6A1BED-C0E9-4732-A449-535A2B1534DE}" srcOrd="0" destOrd="0" presId="urn:microsoft.com/office/officeart/2005/8/layout/hList1"/>
    <dgm:cxn modelId="{955BF2DD-1625-4690-93AA-684617F86DCB}" type="presOf" srcId="{F58EEAA0-3713-4966-8AC4-13B574BC4148}" destId="{6CD6C948-FB53-438F-BC67-F34663ADDA10}" srcOrd="0" destOrd="2" presId="urn:microsoft.com/office/officeart/2005/8/layout/hList1"/>
    <dgm:cxn modelId="{B6EE33DE-71E2-4AE2-BC97-702EDD6E36DE}" srcId="{1AA6E1CE-A5DF-4E9F-8C4C-03BD1238CB1C}" destId="{759975F0-DDA4-4699-9B2E-96778E73BF39}" srcOrd="1" destOrd="0" parTransId="{C704BF09-EF6D-41E7-8532-B2A2ECDACFCB}" sibTransId="{F0E50578-409B-4F5E-86E2-803F6CD75FD3}"/>
    <dgm:cxn modelId="{D5FBFAF5-CD98-4FCE-9CFC-89E6D321418F}" type="presOf" srcId="{B2A7BFE5-87BD-4022-9CDB-857DFFC7633D}" destId="{6176B0ED-7D39-4947-A210-A90BB6994446}" srcOrd="0" destOrd="0" presId="urn:microsoft.com/office/officeart/2005/8/layout/hList1"/>
    <dgm:cxn modelId="{3CF41BF7-CCC6-447E-9F27-4649B5E58313}" type="presOf" srcId="{1D5A1389-E5B8-4BD3-8C26-A72AAE590F71}" destId="{6CD6C948-FB53-438F-BC67-F34663ADDA10}" srcOrd="0" destOrd="0" presId="urn:microsoft.com/office/officeart/2005/8/layout/hList1"/>
    <dgm:cxn modelId="{F1518D27-2DEB-41B8-B3BA-F69FBBC84D1B}" type="presParOf" srcId="{0D6A1BED-C0E9-4732-A449-535A2B1534DE}" destId="{4CD21E5E-D7E4-46D1-BF83-DADD1085F8D9}" srcOrd="0" destOrd="0" presId="urn:microsoft.com/office/officeart/2005/8/layout/hList1"/>
    <dgm:cxn modelId="{B9E4BA7B-283D-4BE6-A772-C8A8FC43CF85}" type="presParOf" srcId="{4CD21E5E-D7E4-46D1-BF83-DADD1085F8D9}" destId="{EFB0FA4D-DA0A-4CD1-ACE4-5C30DDEFCBAF}" srcOrd="0" destOrd="0" presId="urn:microsoft.com/office/officeart/2005/8/layout/hList1"/>
    <dgm:cxn modelId="{F33C30AF-96F1-4D53-B78F-B1AB2D8B7461}" type="presParOf" srcId="{4CD21E5E-D7E4-46D1-BF83-DADD1085F8D9}" destId="{6CD6C948-FB53-438F-BC67-F34663ADDA10}" srcOrd="1" destOrd="0" presId="urn:microsoft.com/office/officeart/2005/8/layout/hList1"/>
    <dgm:cxn modelId="{80B00283-59E8-4712-AE8B-3FD5F314899A}" type="presParOf" srcId="{0D6A1BED-C0E9-4732-A449-535A2B1534DE}" destId="{AED2DAE5-113C-4387-8CBD-882681182BBF}" srcOrd="1" destOrd="0" presId="urn:microsoft.com/office/officeart/2005/8/layout/hList1"/>
    <dgm:cxn modelId="{88EA5051-F553-45C2-A99F-BCEB54F49631}" type="presParOf" srcId="{0D6A1BED-C0E9-4732-A449-535A2B1534DE}" destId="{54F63711-E982-420A-A28C-3A67D02F5B75}" srcOrd="2" destOrd="0" presId="urn:microsoft.com/office/officeart/2005/8/layout/hList1"/>
    <dgm:cxn modelId="{F780BCC1-1A6C-47F2-8356-0289CD9BD2B0}" type="presParOf" srcId="{54F63711-E982-420A-A28C-3A67D02F5B75}" destId="{6176B0ED-7D39-4947-A210-A90BB6994446}" srcOrd="0" destOrd="0" presId="urn:microsoft.com/office/officeart/2005/8/layout/hList1"/>
    <dgm:cxn modelId="{AE282526-097C-4DB5-88C3-08B4ED50A8FA}" type="presParOf" srcId="{54F63711-E982-420A-A28C-3A67D02F5B75}" destId="{E95D30D8-1ABA-49F7-B861-63CDD8A6085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821FA-B09C-44DE-AE21-25D57DC0E2C2}">
      <dsp:nvSpPr>
        <dsp:cNvPr id="0" name=""/>
        <dsp:cNvSpPr/>
      </dsp:nvSpPr>
      <dsp:spPr>
        <a:xfrm>
          <a:off x="54" y="19459"/>
          <a:ext cx="5262907" cy="892800"/>
        </a:xfrm>
        <a:prstGeom prst="rect">
          <a:avLst/>
        </a:prstGeom>
        <a:gradFill rotWithShape="0">
          <a:gsLst>
            <a:gs pos="0">
              <a:schemeClr val="accent3">
                <a:hueOff val="0"/>
                <a:satOff val="0"/>
                <a:lumOff val="0"/>
                <a:alphaOff val="0"/>
                <a:tint val="97000"/>
                <a:satMod val="100000"/>
                <a:lumMod val="102000"/>
              </a:schemeClr>
            </a:gs>
            <a:gs pos="50000">
              <a:schemeClr val="accent3">
                <a:hueOff val="0"/>
                <a:satOff val="0"/>
                <a:lumOff val="0"/>
                <a:alphaOff val="0"/>
                <a:shade val="100000"/>
                <a:satMod val="103000"/>
                <a:lumMod val="100000"/>
              </a:schemeClr>
            </a:gs>
            <a:gs pos="100000">
              <a:schemeClr val="accent3">
                <a:hueOff val="0"/>
                <a:satOff val="0"/>
                <a:lumOff val="0"/>
                <a:alphaOff val="0"/>
                <a:shade val="93000"/>
                <a:satMod val="11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Coherent analysis</a:t>
          </a:r>
        </a:p>
      </dsp:txBody>
      <dsp:txXfrm>
        <a:off x="54" y="19459"/>
        <a:ext cx="5262907" cy="892800"/>
      </dsp:txXfrm>
    </dsp:sp>
    <dsp:sp modelId="{3D222B18-F1C3-40B2-BE58-115929272B86}">
      <dsp:nvSpPr>
        <dsp:cNvPr id="0" name=""/>
        <dsp:cNvSpPr/>
      </dsp:nvSpPr>
      <dsp:spPr>
        <a:xfrm>
          <a:off x="54" y="912259"/>
          <a:ext cx="5262907" cy="2340112"/>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Pai, Bose, Dhurandhar, Physical Review D,  64, 042004 (2001)</a:t>
          </a:r>
        </a:p>
        <a:p>
          <a:pPr marL="228600" lvl="1" indent="-228600" algn="l" defTabSz="1066800">
            <a:lnSpc>
              <a:spcPct val="90000"/>
            </a:lnSpc>
            <a:spcBef>
              <a:spcPct val="0"/>
            </a:spcBef>
            <a:spcAft>
              <a:spcPct val="15000"/>
            </a:spcAft>
            <a:buChar char="•"/>
          </a:pPr>
          <a:r>
            <a:rPr lang="en-US" sz="2400" kern="1200" dirty="0"/>
            <a:t>Klimenko, Mohanty, Rakhmanov, Mitselmakher, Physical Review D 72, 122002 (2005)</a:t>
          </a:r>
        </a:p>
        <a:p>
          <a:pPr marL="228600" lvl="1" indent="-228600" algn="l" defTabSz="1066800">
            <a:lnSpc>
              <a:spcPct val="90000"/>
            </a:lnSpc>
            <a:spcBef>
              <a:spcPct val="0"/>
            </a:spcBef>
            <a:spcAft>
              <a:spcPct val="15000"/>
            </a:spcAft>
            <a:buChar char="•"/>
          </a:pPr>
          <a:r>
            <a:rPr lang="en-US" sz="2400" kern="1200" dirty="0"/>
            <a:t>In theory: more sensitive, simpler</a:t>
          </a:r>
        </a:p>
      </dsp:txBody>
      <dsp:txXfrm>
        <a:off x="54" y="912259"/>
        <a:ext cx="5262907" cy="2340112"/>
      </dsp:txXfrm>
    </dsp:sp>
    <dsp:sp modelId="{57DE49CD-DAB5-4F50-A37C-6984F85A951D}">
      <dsp:nvSpPr>
        <dsp:cNvPr id="0" name=""/>
        <dsp:cNvSpPr/>
      </dsp:nvSpPr>
      <dsp:spPr>
        <a:xfrm>
          <a:off x="5648996" y="19459"/>
          <a:ext cx="5262907" cy="892800"/>
        </a:xfrm>
        <a:prstGeom prst="rect">
          <a:avLst/>
        </a:prstGeom>
        <a:gradFill rotWithShape="0">
          <a:gsLst>
            <a:gs pos="0">
              <a:schemeClr val="accent3">
                <a:hueOff val="1198005"/>
                <a:satOff val="-7255"/>
                <a:lumOff val="8627"/>
                <a:alphaOff val="0"/>
                <a:tint val="97000"/>
                <a:satMod val="100000"/>
                <a:lumMod val="102000"/>
              </a:schemeClr>
            </a:gs>
            <a:gs pos="50000">
              <a:schemeClr val="accent3">
                <a:hueOff val="1198005"/>
                <a:satOff val="-7255"/>
                <a:lumOff val="8627"/>
                <a:alphaOff val="0"/>
                <a:shade val="100000"/>
                <a:satMod val="103000"/>
                <a:lumMod val="100000"/>
              </a:schemeClr>
            </a:gs>
            <a:gs pos="100000">
              <a:schemeClr val="accent3">
                <a:hueOff val="1198005"/>
                <a:satOff val="-7255"/>
                <a:lumOff val="8627"/>
                <a:alphaOff val="0"/>
                <a:shade val="93000"/>
                <a:satMod val="11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Semi-coherent analysis</a:t>
          </a:r>
        </a:p>
      </dsp:txBody>
      <dsp:txXfrm>
        <a:off x="5648996" y="19459"/>
        <a:ext cx="5262907" cy="892800"/>
      </dsp:txXfrm>
    </dsp:sp>
    <dsp:sp modelId="{A485E81F-264D-46BD-9614-DA42F9E2B36B}">
      <dsp:nvSpPr>
        <dsp:cNvPr id="0" name=""/>
        <dsp:cNvSpPr/>
      </dsp:nvSpPr>
      <dsp:spPr>
        <a:xfrm>
          <a:off x="5648996" y="912259"/>
          <a:ext cx="5262907" cy="2340112"/>
        </a:xfrm>
        <a:prstGeom prst="rect">
          <a:avLst/>
        </a:prstGeom>
        <a:solidFill>
          <a:schemeClr val="accent3">
            <a:tint val="40000"/>
            <a:alpha val="90000"/>
            <a:hueOff val="1249182"/>
            <a:satOff val="4087"/>
            <a:lumOff val="1464"/>
            <a:alphaOff val="0"/>
          </a:schemeClr>
        </a:solidFill>
        <a:ln w="6350" cap="flat" cmpd="sng" algn="ctr">
          <a:solidFill>
            <a:schemeClr val="accent3">
              <a:tint val="40000"/>
              <a:alpha val="90000"/>
              <a:hueOff val="1249182"/>
              <a:satOff val="4087"/>
              <a:lumOff val="1464"/>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Most current flagship pipelines (</a:t>
          </a:r>
          <a:r>
            <a:rPr lang="en-US" sz="2400" kern="1200" dirty="0" err="1"/>
            <a:t>GstLAL</a:t>
          </a:r>
          <a:r>
            <a:rPr lang="en-US" sz="2400" kern="1200" dirty="0"/>
            <a:t>, </a:t>
          </a:r>
          <a:r>
            <a:rPr lang="en-US" sz="2400" kern="1200" dirty="0" err="1"/>
            <a:t>PyCBC</a:t>
          </a:r>
          <a:r>
            <a:rPr lang="en-US" sz="2400" kern="1200" dirty="0"/>
            <a:t>, MBTA)</a:t>
          </a:r>
        </a:p>
        <a:p>
          <a:pPr marL="228600" lvl="1" indent="-228600" algn="l" defTabSz="1066800">
            <a:lnSpc>
              <a:spcPct val="90000"/>
            </a:lnSpc>
            <a:spcBef>
              <a:spcPct val="0"/>
            </a:spcBef>
            <a:spcAft>
              <a:spcPct val="15000"/>
            </a:spcAft>
            <a:buChar char="•"/>
          </a:pPr>
          <a:r>
            <a:rPr lang="en-US" sz="2400" kern="1200" dirty="0"/>
            <a:t>SPIIR uses coherent analysis for candidate events (plus a segmented time-domain matched filter approach)</a:t>
          </a:r>
        </a:p>
        <a:p>
          <a:pPr marL="228600" lvl="1" indent="-228600" algn="l" defTabSz="1066800">
            <a:lnSpc>
              <a:spcPct val="90000"/>
            </a:lnSpc>
            <a:spcBef>
              <a:spcPct val="0"/>
            </a:spcBef>
            <a:spcAft>
              <a:spcPct val="15000"/>
            </a:spcAft>
            <a:buChar char="•"/>
          </a:pPr>
          <a:r>
            <a:rPr lang="en-US" sz="2400" kern="1200" dirty="0"/>
            <a:t>In theory: less sensitive, complex</a:t>
          </a:r>
        </a:p>
      </dsp:txBody>
      <dsp:txXfrm>
        <a:off x="5648996" y="912259"/>
        <a:ext cx="5262907" cy="23401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0FA4D-DA0A-4CD1-ACE4-5C30DDEFCBAF}">
      <dsp:nvSpPr>
        <dsp:cNvPr id="0" name=""/>
        <dsp:cNvSpPr/>
      </dsp:nvSpPr>
      <dsp:spPr>
        <a:xfrm>
          <a:off x="52" y="65410"/>
          <a:ext cx="5038843" cy="691200"/>
        </a:xfrm>
        <a:prstGeom prst="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a:t>Deterministic searches </a:t>
          </a:r>
        </a:p>
      </dsp:txBody>
      <dsp:txXfrm>
        <a:off x="52" y="65410"/>
        <a:ext cx="5038843" cy="691200"/>
      </dsp:txXfrm>
    </dsp:sp>
    <dsp:sp modelId="{6CD6C948-FB53-438F-BC67-F34663ADDA10}">
      <dsp:nvSpPr>
        <dsp:cNvPr id="0" name=""/>
        <dsp:cNvSpPr/>
      </dsp:nvSpPr>
      <dsp:spPr>
        <a:xfrm>
          <a:off x="52" y="756610"/>
          <a:ext cx="5038843" cy="2666081"/>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Grid-based:</a:t>
          </a:r>
        </a:p>
        <a:p>
          <a:pPr marL="457200" lvl="2" indent="-228600" algn="l" defTabSz="1066800">
            <a:lnSpc>
              <a:spcPct val="90000"/>
            </a:lnSpc>
            <a:spcBef>
              <a:spcPct val="0"/>
            </a:spcBef>
            <a:spcAft>
              <a:spcPct val="15000"/>
            </a:spcAft>
            <a:buChar char="•"/>
          </a:pPr>
          <a:r>
            <a:rPr lang="en-US" sz="2400" kern="1200" dirty="0"/>
            <a:t>Not scalable</a:t>
          </a:r>
        </a:p>
        <a:p>
          <a:pPr marL="457200" lvl="2" indent="-228600" algn="l" defTabSz="1066800">
            <a:lnSpc>
              <a:spcPct val="90000"/>
            </a:lnSpc>
            <a:spcBef>
              <a:spcPct val="0"/>
            </a:spcBef>
            <a:spcAft>
              <a:spcPct val="15000"/>
            </a:spcAft>
            <a:buChar char="•"/>
          </a:pPr>
          <a:r>
            <a:rPr lang="en-US" sz="2400" kern="1200" dirty="0"/>
            <a:t>Exponential growth in cost with number of parameters</a:t>
          </a:r>
        </a:p>
        <a:p>
          <a:pPr marL="228600" lvl="1" indent="-228600" algn="l" defTabSz="1066800">
            <a:lnSpc>
              <a:spcPct val="90000"/>
            </a:lnSpc>
            <a:spcBef>
              <a:spcPct val="0"/>
            </a:spcBef>
            <a:spcAft>
              <a:spcPct val="15000"/>
            </a:spcAft>
            <a:buChar char="•"/>
          </a:pPr>
          <a:r>
            <a:rPr lang="en-US" sz="2400" kern="1200" dirty="0"/>
            <a:t>Gradient-based methods: Trapped by local maxima</a:t>
          </a:r>
        </a:p>
      </dsp:txBody>
      <dsp:txXfrm>
        <a:off x="52" y="756610"/>
        <a:ext cx="5038843" cy="2666081"/>
      </dsp:txXfrm>
    </dsp:sp>
    <dsp:sp modelId="{6176B0ED-7D39-4947-A210-A90BB6994446}">
      <dsp:nvSpPr>
        <dsp:cNvPr id="0" name=""/>
        <dsp:cNvSpPr/>
      </dsp:nvSpPr>
      <dsp:spPr>
        <a:xfrm>
          <a:off x="5744334" y="65410"/>
          <a:ext cx="5038843" cy="691200"/>
        </a:xfrm>
        <a:prstGeom prst="rect">
          <a:avLst/>
        </a:prstGeom>
        <a:gradFill rotWithShape="0">
          <a:gsLst>
            <a:gs pos="0">
              <a:schemeClr val="accent2">
                <a:hueOff val="39038"/>
                <a:satOff val="-26876"/>
                <a:lumOff val="-6863"/>
                <a:alphaOff val="0"/>
                <a:tint val="97000"/>
                <a:satMod val="100000"/>
                <a:lumMod val="102000"/>
              </a:schemeClr>
            </a:gs>
            <a:gs pos="50000">
              <a:schemeClr val="accent2">
                <a:hueOff val="39038"/>
                <a:satOff val="-26876"/>
                <a:lumOff val="-6863"/>
                <a:alphaOff val="0"/>
                <a:shade val="100000"/>
                <a:satMod val="103000"/>
                <a:lumMod val="100000"/>
              </a:schemeClr>
            </a:gs>
            <a:gs pos="100000">
              <a:schemeClr val="accent2">
                <a:hueOff val="39038"/>
                <a:satOff val="-26876"/>
                <a:lumOff val="-6863"/>
                <a:alphaOff val="0"/>
                <a:shade val="93000"/>
                <a:satMod val="11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a:t>Stochastic searches</a:t>
          </a:r>
        </a:p>
      </dsp:txBody>
      <dsp:txXfrm>
        <a:off x="5744334" y="65410"/>
        <a:ext cx="5038843" cy="691200"/>
      </dsp:txXfrm>
    </dsp:sp>
    <dsp:sp modelId="{E95D30D8-1ABA-49F7-B861-63CDD8A60853}">
      <dsp:nvSpPr>
        <dsp:cNvPr id="0" name=""/>
        <dsp:cNvSpPr/>
      </dsp:nvSpPr>
      <dsp:spPr>
        <a:xfrm>
          <a:off x="5744334" y="756610"/>
          <a:ext cx="5038843" cy="2666081"/>
        </a:xfrm>
        <a:prstGeom prst="rect">
          <a:avLst/>
        </a:prstGeom>
        <a:solidFill>
          <a:schemeClr val="accent2">
            <a:tint val="40000"/>
            <a:alpha val="90000"/>
            <a:hueOff val="247198"/>
            <a:satOff val="-23816"/>
            <a:lumOff val="-2511"/>
            <a:alphaOff val="0"/>
          </a:schemeClr>
        </a:solidFill>
        <a:ln w="6350" cap="flat" cmpd="sng" algn="ctr">
          <a:solidFill>
            <a:schemeClr val="accent2">
              <a:tint val="40000"/>
              <a:alpha val="90000"/>
              <a:hueOff val="247198"/>
              <a:satOff val="-23816"/>
              <a:lumOff val="-2511"/>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a:t>Markov Chain Monte Carlo (MCMC): Currently used (LALInference) for parameter estimation</a:t>
          </a:r>
        </a:p>
        <a:p>
          <a:pPr marL="228600" lvl="1" indent="-228600" algn="l" defTabSz="1066800">
            <a:lnSpc>
              <a:spcPct val="90000"/>
            </a:lnSpc>
            <a:spcBef>
              <a:spcPct val="0"/>
            </a:spcBef>
            <a:spcAft>
              <a:spcPct val="15000"/>
            </a:spcAft>
            <a:buChar char="•"/>
          </a:pPr>
          <a:r>
            <a:rPr lang="en-US" sz="2400" kern="1200" dirty="0"/>
            <a:t>Surrogates of full MCMC (e.g., </a:t>
          </a:r>
          <a:r>
            <a:rPr lang="en-US" sz="2400" kern="1200" dirty="0" err="1"/>
            <a:t>BayeStar</a:t>
          </a:r>
          <a:r>
            <a:rPr lang="en-US" sz="2400" kern="1200" dirty="0"/>
            <a:t>) by imposing some approximation on the posterior</a:t>
          </a:r>
        </a:p>
      </dsp:txBody>
      <dsp:txXfrm>
        <a:off x="5744334" y="756610"/>
        <a:ext cx="5038843" cy="266608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A092AD-F20A-5442-9EAF-11AFD6A87D79}" type="datetimeFigureOut">
              <a:rPr lang="en-US" smtClean="0"/>
              <a:t>10/15/2024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779B99-6176-EA41-B39C-B5A744B75252}" type="slidenum">
              <a:rPr lang="en-US" smtClean="0"/>
              <a:t>‹#›</a:t>
            </a:fld>
            <a:endParaRPr lang="en-US"/>
          </a:p>
        </p:txBody>
      </p:sp>
    </p:spTree>
    <p:extLst>
      <p:ext uri="{BB962C8B-B14F-4D97-AF65-F5344CB8AC3E}">
        <p14:creationId xmlns:p14="http://schemas.microsoft.com/office/powerpoint/2010/main" val="1312683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92779B99-6176-EA41-B39C-B5A744B75252}" type="slidenum">
              <a:rPr lang="en-US" smtClean="0"/>
              <a:t>1</a:t>
            </a:fld>
            <a:endParaRPr lang="en-US"/>
          </a:p>
        </p:txBody>
      </p:sp>
    </p:spTree>
    <p:extLst>
      <p:ext uri="{BB962C8B-B14F-4D97-AF65-F5344CB8AC3E}">
        <p14:creationId xmlns:p14="http://schemas.microsoft.com/office/powerpoint/2010/main" val="39417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779B99-6176-EA41-B39C-B5A744B75252}" type="slidenum">
              <a:rPr lang="en-US" smtClean="0"/>
              <a:t>2</a:t>
            </a:fld>
            <a:endParaRPr lang="en-US"/>
          </a:p>
        </p:txBody>
      </p:sp>
    </p:spTree>
    <p:extLst>
      <p:ext uri="{BB962C8B-B14F-4D97-AF65-F5344CB8AC3E}">
        <p14:creationId xmlns:p14="http://schemas.microsoft.com/office/powerpoint/2010/main" val="2026285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Ingredients: Network analysis, dealing with artifacts, low latency for MMA.</a:t>
            </a:r>
          </a:p>
        </p:txBody>
      </p:sp>
      <p:sp>
        <p:nvSpPr>
          <p:cNvPr id="4" name="Slide Number Placeholder 3"/>
          <p:cNvSpPr>
            <a:spLocks noGrp="1"/>
          </p:cNvSpPr>
          <p:nvPr>
            <p:ph type="sldNum" sz="quarter" idx="5"/>
          </p:nvPr>
        </p:nvSpPr>
        <p:spPr/>
        <p:txBody>
          <a:bodyPr/>
          <a:lstStyle/>
          <a:p>
            <a:fld id="{92779B99-6176-EA41-B39C-B5A744B75252}" type="slidenum">
              <a:rPr lang="en-US" smtClean="0"/>
              <a:t>3</a:t>
            </a:fld>
            <a:endParaRPr lang="en-US"/>
          </a:p>
        </p:txBody>
      </p:sp>
    </p:spTree>
    <p:extLst>
      <p:ext uri="{BB962C8B-B14F-4D97-AF65-F5344CB8AC3E}">
        <p14:creationId xmlns:p14="http://schemas.microsoft.com/office/powerpoint/2010/main" val="1800723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BINARIES code (</a:t>
            </a:r>
            <a:r>
              <a:rPr lang="en-US" sz="1200" dirty="0">
                <a:solidFill>
                  <a:srgbClr val="C00000"/>
                </a:solidFill>
              </a:rPr>
              <a:t>B</a:t>
            </a:r>
            <a:r>
              <a:rPr lang="en-US" sz="1200" dirty="0"/>
              <a:t>inary </a:t>
            </a:r>
            <a:r>
              <a:rPr lang="en-US" sz="1200" dirty="0" err="1">
                <a:solidFill>
                  <a:srgbClr val="C00000"/>
                </a:solidFill>
              </a:rPr>
              <a:t>I</a:t>
            </a:r>
            <a:r>
              <a:rPr lang="en-US" sz="1200" dirty="0" err="1"/>
              <a:t>nspiral</a:t>
            </a:r>
            <a:r>
              <a:rPr lang="en-US" sz="1200" dirty="0"/>
              <a:t> </a:t>
            </a:r>
            <a:r>
              <a:rPr lang="en-US" sz="1200" dirty="0">
                <a:solidFill>
                  <a:srgbClr val="C00000"/>
                </a:solidFill>
              </a:rPr>
              <a:t>N</a:t>
            </a:r>
            <a:r>
              <a:rPr lang="en-US" sz="1200" dirty="0"/>
              <a:t>etwork </a:t>
            </a:r>
            <a:r>
              <a:rPr lang="en-US" sz="1200" dirty="0">
                <a:solidFill>
                  <a:srgbClr val="C00000"/>
                </a:solidFill>
              </a:rPr>
              <a:t>A</a:t>
            </a:r>
            <a:r>
              <a:rPr lang="en-US" sz="1200" dirty="0"/>
              <a:t>nalysis </a:t>
            </a:r>
            <a:r>
              <a:rPr lang="en-US" sz="1200" dirty="0">
                <a:solidFill>
                  <a:srgbClr val="C00000"/>
                </a:solidFill>
              </a:rPr>
              <a:t>R</a:t>
            </a:r>
            <a:r>
              <a:rPr lang="en-US" sz="1200" dirty="0"/>
              <a:t>apid Implementation </a:t>
            </a:r>
            <a:r>
              <a:rPr lang="en-US" sz="1200" dirty="0">
                <a:solidFill>
                  <a:srgbClr val="C00000"/>
                </a:solidFill>
              </a:rPr>
              <a:t>E</a:t>
            </a:r>
            <a:r>
              <a:rPr lang="en-US" sz="1200" dirty="0"/>
              <a:t>nabled by </a:t>
            </a:r>
            <a:r>
              <a:rPr lang="en-US" sz="1200" b="1" dirty="0">
                <a:solidFill>
                  <a:srgbClr val="C00000"/>
                </a:solidFill>
              </a:rPr>
              <a:t>S</a:t>
            </a:r>
            <a:r>
              <a:rPr lang="en-US" sz="1200" b="1" dirty="0"/>
              <a:t>warm </a:t>
            </a:r>
            <a:r>
              <a:rPr lang="en-US" sz="1200" b="1" dirty="0">
                <a:solidFill>
                  <a:srgbClr val="C00000"/>
                </a:solidFill>
              </a:rPr>
              <a:t>I</a:t>
            </a:r>
            <a:r>
              <a:rPr lang="en-US" sz="1200" b="1" dirty="0"/>
              <a:t>ntelligence)</a:t>
            </a:r>
            <a:r>
              <a:rPr lang="en-US" sz="1200" dirty="0"/>
              <a:t> </a:t>
            </a:r>
            <a:endParaRPr lang="en-US" dirty="0"/>
          </a:p>
        </p:txBody>
      </p:sp>
      <p:sp>
        <p:nvSpPr>
          <p:cNvPr id="4" name="Slide Number Placeholder 3"/>
          <p:cNvSpPr>
            <a:spLocks noGrp="1"/>
          </p:cNvSpPr>
          <p:nvPr>
            <p:ph type="sldNum" sz="quarter" idx="5"/>
          </p:nvPr>
        </p:nvSpPr>
        <p:spPr/>
        <p:txBody>
          <a:bodyPr/>
          <a:lstStyle/>
          <a:p>
            <a:fld id="{92779B99-6176-EA41-B39C-B5A744B75252}" type="slidenum">
              <a:rPr lang="en-US" smtClean="0"/>
              <a:t>5</a:t>
            </a:fld>
            <a:endParaRPr lang="en-US"/>
          </a:p>
        </p:txBody>
      </p:sp>
    </p:spTree>
    <p:extLst>
      <p:ext uri="{BB962C8B-B14F-4D97-AF65-F5344CB8AC3E}">
        <p14:creationId xmlns:p14="http://schemas.microsoft.com/office/powerpoint/2010/main" val="286198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have learnt, a single GW detector responds to an incoming plane gravitational wave by producing a linear combination, through the antenna pattern functions, of the two GW polarizations. This signal passes through the detector’s transfer function, an estimate of which is found through calibration and the estimate is taken out from the measured output to give us the calibrated data or GW strain. This strain signals is embedded in the instrumental noise and the combined signal and noise is what constitutes the data recorded for analysis. Now the binary inspiral type of signals are transient and, for the current detectors, appear about once a week. So, compared to the noise that is present all the time in the data, these signals are rare. The first analysis task then is to take a segment of data and decide whether it contains a signal or not. This is the detection task. Once, a segment is found that we think contains a signal, the next task is to estimate the signal waveform. This is the estimation task.</a:t>
            </a:r>
          </a:p>
        </p:txBody>
      </p:sp>
      <p:sp>
        <p:nvSpPr>
          <p:cNvPr id="4" name="Slide Number Placeholder 3"/>
          <p:cNvSpPr>
            <a:spLocks noGrp="1"/>
          </p:cNvSpPr>
          <p:nvPr>
            <p:ph type="sldNum" sz="quarter" idx="5"/>
          </p:nvPr>
        </p:nvSpPr>
        <p:spPr/>
        <p:txBody>
          <a:bodyPr/>
          <a:lstStyle/>
          <a:p>
            <a:fld id="{A98342C8-F454-4FA9-BBD2-F15AFD896C45}" type="slidenum">
              <a:rPr lang="en-US" smtClean="0"/>
              <a:t>6</a:t>
            </a:fld>
            <a:endParaRPr lang="en-US"/>
          </a:p>
        </p:txBody>
      </p:sp>
    </p:spTree>
    <p:extLst>
      <p:ext uri="{BB962C8B-B14F-4D97-AF65-F5344CB8AC3E}">
        <p14:creationId xmlns:p14="http://schemas.microsoft.com/office/powerpoint/2010/main" val="2456192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have learnt, a single GW detector responds to an incoming plane gravitational wave by producing a linear combination, through the antenna pattern functions, of the two GW polarizations. This signal passes through the detector’s transfer function, an estimate of which is found through calibration and the estimate is taken out from the measured output to give us the calibrated data or GW strain. This strain signals is embedded in the instrumental noise and the combined signal and noise is what constitutes the data recorded for analysis. Now the binary inspiral type of signals are transient and, for the current detectors, appear about once a week. So, compared to the noise that is present all the time in the data, these signals are rare. The first analysis task then is to take a segment of data and decide whether it contains a signal or not. This is the detection task. Once, a segment is found that we think contains a signal, the next task is to estimate the signal waveform. This is the estimation task.</a:t>
            </a:r>
          </a:p>
        </p:txBody>
      </p:sp>
      <p:sp>
        <p:nvSpPr>
          <p:cNvPr id="4" name="Slide Number Placeholder 3"/>
          <p:cNvSpPr>
            <a:spLocks noGrp="1"/>
          </p:cNvSpPr>
          <p:nvPr>
            <p:ph type="sldNum" sz="quarter" idx="5"/>
          </p:nvPr>
        </p:nvSpPr>
        <p:spPr/>
        <p:txBody>
          <a:bodyPr/>
          <a:lstStyle/>
          <a:p>
            <a:fld id="{A98342C8-F454-4FA9-BBD2-F15AFD896C45}" type="slidenum">
              <a:rPr lang="en-US" smtClean="0"/>
              <a:t>7</a:t>
            </a:fld>
            <a:endParaRPr lang="en-US"/>
          </a:p>
        </p:txBody>
      </p:sp>
    </p:spTree>
    <p:extLst>
      <p:ext uri="{BB962C8B-B14F-4D97-AF65-F5344CB8AC3E}">
        <p14:creationId xmlns:p14="http://schemas.microsoft.com/office/powerpoint/2010/main" val="231271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your attention! Time for questions?</a:t>
            </a:r>
          </a:p>
        </p:txBody>
      </p:sp>
      <p:sp>
        <p:nvSpPr>
          <p:cNvPr id="4" name="Slide Number Placeholder 3"/>
          <p:cNvSpPr>
            <a:spLocks noGrp="1"/>
          </p:cNvSpPr>
          <p:nvPr>
            <p:ph type="sldNum" sz="quarter" idx="5"/>
          </p:nvPr>
        </p:nvSpPr>
        <p:spPr/>
        <p:txBody>
          <a:bodyPr/>
          <a:lstStyle/>
          <a:p>
            <a:fld id="{92779B99-6176-EA41-B39C-B5A744B75252}" type="slidenum">
              <a:rPr lang="en-US" smtClean="0"/>
              <a:t>22</a:t>
            </a:fld>
            <a:endParaRPr lang="en-US"/>
          </a:p>
        </p:txBody>
      </p:sp>
    </p:spTree>
    <p:extLst>
      <p:ext uri="{BB962C8B-B14F-4D97-AF65-F5344CB8AC3E}">
        <p14:creationId xmlns:p14="http://schemas.microsoft.com/office/powerpoint/2010/main" val="32172732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r>
              <a:rPr lang="en-US"/>
              <a:t>10/16/24</a:t>
            </a:r>
            <a:endParaRPr lang="en-US" dirty="0"/>
          </a:p>
        </p:txBody>
      </p:sp>
      <p:sp>
        <p:nvSpPr>
          <p:cNvPr id="8" name="Footer Placeholder 7"/>
          <p:cNvSpPr>
            <a:spLocks noGrp="1"/>
          </p:cNvSpPr>
          <p:nvPr>
            <p:ph type="ftr" sz="quarter" idx="11"/>
          </p:nvPr>
        </p:nvSpPr>
        <p:spPr/>
        <p:txBody>
          <a:bodyPr/>
          <a:lstStyle/>
          <a:p>
            <a:r>
              <a:rPr lang="en-US"/>
              <a:t>Soumya D. Mohanty, PPC 2024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5900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10/16/24</a:t>
            </a:r>
            <a:endParaRPr lang="en-US" dirty="0"/>
          </a:p>
        </p:txBody>
      </p:sp>
      <p:sp>
        <p:nvSpPr>
          <p:cNvPr id="5" name="Footer Placeholder 4"/>
          <p:cNvSpPr>
            <a:spLocks noGrp="1"/>
          </p:cNvSpPr>
          <p:nvPr>
            <p:ph type="ftr" sz="quarter" idx="11"/>
          </p:nvPr>
        </p:nvSpPr>
        <p:spPr/>
        <p:txBody>
          <a:bodyPr/>
          <a:lstStyle/>
          <a:p>
            <a:r>
              <a:rPr lang="en-US"/>
              <a:t>Soumya D. Mohanty, PPC 2024</a:t>
            </a:r>
            <a:endParaRPr lang="en-US" dirty="0"/>
          </a:p>
        </p:txBody>
      </p:sp>
      <p:sp>
        <p:nvSpPr>
          <p:cNvPr id="6" name="Slide Number Placeholder 5"/>
          <p:cNvSpPr>
            <a:spLocks noGrp="1"/>
          </p:cNvSpPr>
          <p:nvPr>
            <p:ph type="sldNum" sz="quarter" idx="12"/>
          </p:nvPr>
        </p:nvSpPr>
        <p:spPr>
          <a:xfrm>
            <a:off x="11802269" y="6452380"/>
            <a:ext cx="365760" cy="365760"/>
          </a:xfrm>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708127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10/16/24</a:t>
            </a:r>
            <a:endParaRPr lang="en-US" dirty="0"/>
          </a:p>
        </p:txBody>
      </p:sp>
      <p:sp>
        <p:nvSpPr>
          <p:cNvPr id="5" name="Footer Placeholder 4"/>
          <p:cNvSpPr>
            <a:spLocks noGrp="1"/>
          </p:cNvSpPr>
          <p:nvPr>
            <p:ph type="ftr" sz="quarter" idx="11"/>
          </p:nvPr>
        </p:nvSpPr>
        <p:spPr/>
        <p:txBody>
          <a:bodyPr/>
          <a:lstStyle/>
          <a:p>
            <a:r>
              <a:rPr lang="en-US"/>
              <a:t>Soumya D. Mohanty, PPC 2024</a:t>
            </a:r>
            <a:endParaRPr lang="en-US" dirty="0"/>
          </a:p>
        </p:txBody>
      </p:sp>
      <p:sp>
        <p:nvSpPr>
          <p:cNvPr id="6" name="Slide Number Placeholder 5"/>
          <p:cNvSpPr>
            <a:spLocks noGrp="1"/>
          </p:cNvSpPr>
          <p:nvPr>
            <p:ph type="sldNum" sz="quarter" idx="12"/>
          </p:nvPr>
        </p:nvSpPr>
        <p:spPr>
          <a:xfrm>
            <a:off x="11790546" y="6440657"/>
            <a:ext cx="365760" cy="365760"/>
          </a:xfrm>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632560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1544096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1475094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680875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10/16/24</a:t>
            </a:r>
          </a:p>
        </p:txBody>
      </p:sp>
      <p:sp>
        <p:nvSpPr>
          <p:cNvPr id="6" name="Footer Placeholder 5"/>
          <p:cNvSpPr>
            <a:spLocks noGrp="1"/>
          </p:cNvSpPr>
          <p:nvPr>
            <p:ph type="ftr" sz="quarter" idx="11"/>
          </p:nvPr>
        </p:nvSpPr>
        <p:spPr/>
        <p:txBody>
          <a:bodyPr/>
          <a:lstStyle/>
          <a:p>
            <a:r>
              <a:rPr lang="en-US"/>
              <a:t>Soumya D. Mohanty, PPC 2024</a:t>
            </a:r>
          </a:p>
        </p:txBody>
      </p:sp>
      <p:sp>
        <p:nvSpPr>
          <p:cNvPr id="7" name="Slide Number Placeholder 6"/>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159932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10/16/24</a:t>
            </a:r>
          </a:p>
        </p:txBody>
      </p:sp>
      <p:sp>
        <p:nvSpPr>
          <p:cNvPr id="8" name="Footer Placeholder 7"/>
          <p:cNvSpPr>
            <a:spLocks noGrp="1"/>
          </p:cNvSpPr>
          <p:nvPr>
            <p:ph type="ftr" sz="quarter" idx="11"/>
          </p:nvPr>
        </p:nvSpPr>
        <p:spPr/>
        <p:txBody>
          <a:bodyPr/>
          <a:lstStyle/>
          <a:p>
            <a:r>
              <a:rPr lang="en-US"/>
              <a:t>Soumya D. Mohanty, PPC 2024</a:t>
            </a:r>
          </a:p>
        </p:txBody>
      </p:sp>
      <p:sp>
        <p:nvSpPr>
          <p:cNvPr id="9" name="Slide Number Placeholder 8"/>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15715674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10/16/24</a:t>
            </a:r>
          </a:p>
        </p:txBody>
      </p:sp>
      <p:sp>
        <p:nvSpPr>
          <p:cNvPr id="4" name="Footer Placeholder 3"/>
          <p:cNvSpPr>
            <a:spLocks noGrp="1"/>
          </p:cNvSpPr>
          <p:nvPr>
            <p:ph type="ftr" sz="quarter" idx="11"/>
          </p:nvPr>
        </p:nvSpPr>
        <p:spPr/>
        <p:txBody>
          <a:bodyPr/>
          <a:lstStyle/>
          <a:p>
            <a:r>
              <a:rPr lang="en-US"/>
              <a:t>Soumya D. Mohanty, PPC 2024</a:t>
            </a:r>
          </a:p>
        </p:txBody>
      </p:sp>
      <p:sp>
        <p:nvSpPr>
          <p:cNvPr id="5" name="Slide Number Placeholder 4"/>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3185057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10/16/24</a:t>
            </a:r>
          </a:p>
        </p:txBody>
      </p:sp>
      <p:sp>
        <p:nvSpPr>
          <p:cNvPr id="3" name="Footer Placeholder 2"/>
          <p:cNvSpPr>
            <a:spLocks noGrp="1"/>
          </p:cNvSpPr>
          <p:nvPr>
            <p:ph type="ftr" sz="quarter" idx="11"/>
          </p:nvPr>
        </p:nvSpPr>
        <p:spPr/>
        <p:txBody>
          <a:bodyPr/>
          <a:lstStyle/>
          <a:p>
            <a:r>
              <a:rPr lang="en-US"/>
              <a:t>Soumya D. Mohanty, PPC 2024</a:t>
            </a:r>
          </a:p>
        </p:txBody>
      </p:sp>
      <p:sp>
        <p:nvSpPr>
          <p:cNvPr id="4" name="Slide Number Placeholder 3"/>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2297567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10/16/24</a:t>
            </a:r>
          </a:p>
        </p:txBody>
      </p:sp>
      <p:sp>
        <p:nvSpPr>
          <p:cNvPr id="6" name="Footer Placeholder 5"/>
          <p:cNvSpPr>
            <a:spLocks noGrp="1"/>
          </p:cNvSpPr>
          <p:nvPr>
            <p:ph type="ftr" sz="quarter" idx="11"/>
          </p:nvPr>
        </p:nvSpPr>
        <p:spPr/>
        <p:txBody>
          <a:bodyPr/>
          <a:lstStyle/>
          <a:p>
            <a:r>
              <a:rPr lang="en-US"/>
              <a:t>Soumya D. Mohanty, PPC 2024</a:t>
            </a:r>
          </a:p>
        </p:txBody>
      </p:sp>
      <p:sp>
        <p:nvSpPr>
          <p:cNvPr id="7" name="Slide Number Placeholder 6"/>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3365442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57105"/>
            <a:ext cx="7113502" cy="678909"/>
          </a:xfrm>
          <a:ln>
            <a:noFill/>
          </a:ln>
        </p:spPr>
        <p:txBody>
          <a:bodyPr/>
          <a:lstStyle>
            <a:lvl1pPr algn="l">
              <a:defRPr/>
            </a:lvl1pPr>
          </a:lstStyle>
          <a:p>
            <a:r>
              <a:rPr lang="en-US"/>
              <a:t>Click to edit Master title style</a:t>
            </a:r>
            <a:endParaRPr lang="en-US" dirty="0"/>
          </a:p>
        </p:txBody>
      </p:sp>
      <p:sp>
        <p:nvSpPr>
          <p:cNvPr id="3" name="Content Placeholder 2"/>
          <p:cNvSpPr>
            <a:spLocks noGrp="1"/>
          </p:cNvSpPr>
          <p:nvPr>
            <p:ph idx="1"/>
          </p:nvPr>
        </p:nvSpPr>
        <p:spPr>
          <a:xfrm>
            <a:off x="914400" y="1580322"/>
            <a:ext cx="9046464" cy="4159706"/>
          </a:xfrm>
        </p:spPr>
        <p:txBody>
          <a:bodyPr>
            <a:norm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10/16/24</a:t>
            </a:r>
            <a:endParaRPr lang="en-US" dirty="0"/>
          </a:p>
        </p:txBody>
      </p:sp>
      <p:sp>
        <p:nvSpPr>
          <p:cNvPr id="8" name="Footer Placeholder 7"/>
          <p:cNvSpPr>
            <a:spLocks noGrp="1"/>
          </p:cNvSpPr>
          <p:nvPr>
            <p:ph type="ftr" sz="quarter" idx="11"/>
          </p:nvPr>
        </p:nvSpPr>
        <p:spPr/>
        <p:txBody>
          <a:bodyPr/>
          <a:lstStyle/>
          <a:p>
            <a:r>
              <a:rPr lang="en-US"/>
              <a:t>Soumya D. Mohanty, PPC 2024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794754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10/16/24</a:t>
            </a:r>
          </a:p>
        </p:txBody>
      </p:sp>
      <p:sp>
        <p:nvSpPr>
          <p:cNvPr id="6" name="Footer Placeholder 5"/>
          <p:cNvSpPr>
            <a:spLocks noGrp="1"/>
          </p:cNvSpPr>
          <p:nvPr>
            <p:ph type="ftr" sz="quarter" idx="11"/>
          </p:nvPr>
        </p:nvSpPr>
        <p:spPr/>
        <p:txBody>
          <a:bodyPr/>
          <a:lstStyle/>
          <a:p>
            <a:r>
              <a:rPr lang="en-US"/>
              <a:t>Soumya D. Mohanty, PPC 2024</a:t>
            </a:r>
          </a:p>
        </p:txBody>
      </p:sp>
      <p:sp>
        <p:nvSpPr>
          <p:cNvPr id="7" name="Slide Number Placeholder 6"/>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781241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4001317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801672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3380134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50957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1430561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714958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10/16/24</a:t>
            </a:r>
          </a:p>
        </p:txBody>
      </p:sp>
      <p:sp>
        <p:nvSpPr>
          <p:cNvPr id="5" name="Footer Placeholder 4"/>
          <p:cNvSpPr>
            <a:spLocks noGrp="1"/>
          </p:cNvSpPr>
          <p:nvPr>
            <p:ph type="ftr" sz="quarter" idx="11"/>
          </p:nvPr>
        </p:nvSpPr>
        <p:spPr/>
        <p:txBody>
          <a:bodyPr/>
          <a:lstStyle/>
          <a:p>
            <a:r>
              <a:rPr lang="en-US"/>
              <a:t>Soumya D. Mohanty, PPC 2024</a:t>
            </a:r>
          </a:p>
        </p:txBody>
      </p:sp>
      <p:sp>
        <p:nvSpPr>
          <p:cNvPr id="6" name="Slide Number Placeholder 5"/>
          <p:cNvSpPr>
            <a:spLocks noGrp="1"/>
          </p:cNvSpPr>
          <p:nvPr>
            <p:ph type="sldNum" sz="quarter" idx="12"/>
          </p:nvPr>
        </p:nvSpPr>
        <p:spPr/>
        <p:txBody>
          <a:bodyPr/>
          <a:lstStyle/>
          <a:p>
            <a:fld id="{32138633-97BC-F24F-ACCE-11A6DC8C5D34}" type="slidenum">
              <a:rPr lang="en-US" smtClean="0"/>
              <a:t>‹#›</a:t>
            </a:fld>
            <a:endParaRPr lang="en-US"/>
          </a:p>
        </p:txBody>
      </p:sp>
    </p:spTree>
    <p:extLst>
      <p:ext uri="{BB962C8B-B14F-4D97-AF65-F5344CB8AC3E}">
        <p14:creationId xmlns:p14="http://schemas.microsoft.com/office/powerpoint/2010/main" val="2208965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r>
              <a:rPr lang="en-US"/>
              <a:t>10/16/24</a:t>
            </a:r>
            <a:endParaRPr lang="en-US" dirty="0"/>
          </a:p>
        </p:txBody>
      </p:sp>
      <p:sp>
        <p:nvSpPr>
          <p:cNvPr id="8" name="Footer Placeholder 7"/>
          <p:cNvSpPr>
            <a:spLocks noGrp="1"/>
          </p:cNvSpPr>
          <p:nvPr>
            <p:ph type="ftr" sz="quarter" idx="11"/>
          </p:nvPr>
        </p:nvSpPr>
        <p:spPr/>
        <p:txBody>
          <a:bodyPr/>
          <a:lstStyle/>
          <a:p>
            <a:r>
              <a:rPr lang="en-US"/>
              <a:t>Soumya D. Mohanty, PPC 2024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955579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85192" y="448586"/>
            <a:ext cx="7036237" cy="609600"/>
          </a:xfrm>
          <a:ln>
            <a:noFill/>
          </a:ln>
        </p:spPr>
        <p:txBody>
          <a:bodyPr/>
          <a:lstStyle>
            <a:lvl1pPr algn="l">
              <a:defRPr/>
            </a:lvl1pPr>
          </a:lstStyle>
          <a:p>
            <a:r>
              <a:rPr lang="en-US"/>
              <a:t>Click to edit Master title style</a:t>
            </a:r>
            <a:endParaRPr lang="en-US" dirty="0"/>
          </a:p>
        </p:txBody>
      </p:sp>
      <p:sp>
        <p:nvSpPr>
          <p:cNvPr id="3" name="Content Placeholder 2"/>
          <p:cNvSpPr>
            <a:spLocks noGrp="1"/>
          </p:cNvSpPr>
          <p:nvPr>
            <p:ph sz="half" idx="1"/>
          </p:nvPr>
        </p:nvSpPr>
        <p:spPr>
          <a:xfrm>
            <a:off x="785192" y="1590261"/>
            <a:ext cx="5068492" cy="4472609"/>
          </a:xfrm>
          <a:prstGeom prst="roundRect">
            <a:avLst/>
          </a:prstGeom>
          <a:ln w="38100">
            <a:solidFill>
              <a:srgbClr val="C00000"/>
            </a:solid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6000" y="1590261"/>
            <a:ext cx="5310807" cy="4472609"/>
          </a:xfrm>
          <a:prstGeom prst="roundRect">
            <a:avLst/>
          </a:prstGeom>
          <a:ln w="38100">
            <a:solidFill>
              <a:srgbClr val="C00000"/>
            </a:solid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r>
              <a:rPr lang="en-US"/>
              <a:t>10/16/24</a:t>
            </a:r>
            <a:endParaRPr lang="en-US" dirty="0"/>
          </a:p>
        </p:txBody>
      </p:sp>
      <p:sp>
        <p:nvSpPr>
          <p:cNvPr id="9" name="Footer Placeholder 8"/>
          <p:cNvSpPr>
            <a:spLocks noGrp="1"/>
          </p:cNvSpPr>
          <p:nvPr>
            <p:ph type="ftr" sz="quarter" idx="11"/>
          </p:nvPr>
        </p:nvSpPr>
        <p:spPr/>
        <p:txBody>
          <a:bodyPr/>
          <a:lstStyle/>
          <a:p>
            <a:r>
              <a:rPr lang="en-US"/>
              <a:t>Soumya D. Mohanty, PPC 2024</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561977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7318" y="1399033"/>
            <a:ext cx="4803130" cy="704087"/>
          </a:xfrm>
        </p:spPr>
        <p:txBody>
          <a:bodyPr anchor="b" anchorCtr="1">
            <a:noAutofit/>
          </a:bodyPr>
          <a:lstStyle>
            <a:lvl1pPr marL="0" indent="0" algn="ctr">
              <a:buNone/>
              <a:defRPr sz="20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7318" y="2313433"/>
            <a:ext cx="4786366" cy="34265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2313433"/>
            <a:ext cx="4786366" cy="3426593"/>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04926" y="1399033"/>
            <a:ext cx="4819755" cy="704087"/>
          </a:xfrm>
        </p:spPr>
        <p:txBody>
          <a:bodyPr anchor="b" anchorCtr="1">
            <a:noAutofit/>
          </a:bodyPr>
          <a:lstStyle>
            <a:lvl1pPr marL="0" indent="0" algn="ctr">
              <a:buNone/>
              <a:defRPr sz="20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r>
              <a:rPr lang="en-US"/>
              <a:t>10/16/24</a:t>
            </a:r>
            <a:endParaRPr lang="en-US" dirty="0"/>
          </a:p>
        </p:txBody>
      </p:sp>
      <p:sp>
        <p:nvSpPr>
          <p:cNvPr id="8" name="Footer Placeholder 7"/>
          <p:cNvSpPr>
            <a:spLocks noGrp="1"/>
          </p:cNvSpPr>
          <p:nvPr>
            <p:ph type="ftr" sz="quarter" idx="11"/>
          </p:nvPr>
        </p:nvSpPr>
        <p:spPr/>
        <p:txBody>
          <a:bodyPr/>
          <a:lstStyle/>
          <a:p>
            <a:r>
              <a:rPr lang="en-US"/>
              <a:t>Soumya D. Mohanty, PPC 2024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a:xfrm>
            <a:off x="1067318" y="484633"/>
            <a:ext cx="7188786" cy="633342"/>
          </a:xfrm>
          <a:ln>
            <a:noFill/>
          </a:ln>
        </p:spPr>
        <p:txBody>
          <a:bodyPr/>
          <a:lstStyle>
            <a:lvl1pPr algn="l">
              <a:defRPr/>
            </a:lvl1pPr>
          </a:lstStyle>
          <a:p>
            <a:r>
              <a:rPr lang="en-US"/>
              <a:t>Click to edit Master title style</a:t>
            </a:r>
            <a:endParaRPr lang="en-US" dirty="0"/>
          </a:p>
        </p:txBody>
      </p:sp>
    </p:spTree>
    <p:extLst>
      <p:ext uri="{BB962C8B-B14F-4D97-AF65-F5344CB8AC3E}">
        <p14:creationId xmlns:p14="http://schemas.microsoft.com/office/powerpoint/2010/main" val="99732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34278" y="609600"/>
            <a:ext cx="7467600" cy="579120"/>
          </a:xfrm>
          <a:ln>
            <a:noFill/>
          </a:ln>
        </p:spPr>
        <p:txBody>
          <a:bodyPr/>
          <a:lstStyle>
            <a:lvl1pPr algn="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10/16/24</a:t>
            </a:r>
            <a:endParaRPr lang="en-US" dirty="0"/>
          </a:p>
        </p:txBody>
      </p:sp>
      <p:sp>
        <p:nvSpPr>
          <p:cNvPr id="4" name="Footer Placeholder 3"/>
          <p:cNvSpPr>
            <a:spLocks noGrp="1"/>
          </p:cNvSpPr>
          <p:nvPr>
            <p:ph type="ftr" sz="quarter" idx="11"/>
          </p:nvPr>
        </p:nvSpPr>
        <p:spPr/>
        <p:txBody>
          <a:bodyPr/>
          <a:lstStyle/>
          <a:p>
            <a:r>
              <a:rPr lang="en-US"/>
              <a:t>Soumya D. Mohanty, PPC 2024</a:t>
            </a:r>
            <a:endParaRPr lang="en-US" dirty="0"/>
          </a:p>
        </p:txBody>
      </p:sp>
      <p:sp>
        <p:nvSpPr>
          <p:cNvPr id="5" name="Slide Number Placeholder 4"/>
          <p:cNvSpPr>
            <a:spLocks noGrp="1"/>
          </p:cNvSpPr>
          <p:nvPr>
            <p:ph type="sldNum" sz="quarter" idx="12"/>
          </p:nvPr>
        </p:nvSpPr>
        <p:spPr>
          <a:xfrm>
            <a:off x="11826240" y="6447692"/>
            <a:ext cx="365760" cy="365760"/>
          </a:xfrm>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152866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10/16/24</a:t>
            </a:r>
            <a:endParaRPr lang="en-US" dirty="0"/>
          </a:p>
        </p:txBody>
      </p:sp>
      <p:sp>
        <p:nvSpPr>
          <p:cNvPr id="3" name="Footer Placeholder 2"/>
          <p:cNvSpPr>
            <a:spLocks noGrp="1"/>
          </p:cNvSpPr>
          <p:nvPr>
            <p:ph type="ftr" sz="quarter" idx="11"/>
          </p:nvPr>
        </p:nvSpPr>
        <p:spPr/>
        <p:txBody>
          <a:bodyPr/>
          <a:lstStyle/>
          <a:p>
            <a:r>
              <a:rPr lang="en-US"/>
              <a:t>Soumya D. Mohanty, PPC 2024</a:t>
            </a:r>
            <a:endParaRPr lang="en-US" dirty="0"/>
          </a:p>
        </p:txBody>
      </p:sp>
      <p:sp>
        <p:nvSpPr>
          <p:cNvPr id="4" name="Slide Number Placeholder 3"/>
          <p:cNvSpPr>
            <a:spLocks noGrp="1"/>
          </p:cNvSpPr>
          <p:nvPr>
            <p:ph type="sldNum" sz="quarter" idx="12"/>
          </p:nvPr>
        </p:nvSpPr>
        <p:spPr>
          <a:xfrm>
            <a:off x="11802275" y="6457071"/>
            <a:ext cx="365760" cy="365760"/>
          </a:xfrm>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928793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543297"/>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2000">
                <a:solidFill>
                  <a:schemeClr val="tx1"/>
                </a:solidFill>
              </a:defRPr>
            </a:lvl1pPr>
            <a:lvl2pPr>
              <a:defRPr sz="2000">
                <a:solidFill>
                  <a:schemeClr val="tx1"/>
                </a:solidFill>
              </a:defRPr>
            </a:lvl2pPr>
            <a:lvl3pPr>
              <a:defRPr sz="2000">
                <a:solidFill>
                  <a:schemeClr val="tx1"/>
                </a:solidFill>
              </a:defRPr>
            </a:lvl3pPr>
            <a:lvl4pPr>
              <a:defRPr sz="2000">
                <a:solidFill>
                  <a:schemeClr val="tx1"/>
                </a:solidFill>
              </a:defRPr>
            </a:lvl4pPr>
            <a:lvl5pPr>
              <a:defRPr sz="20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4672" y="2057400"/>
            <a:ext cx="4486656" cy="3995928"/>
          </a:xfrm>
        </p:spPr>
        <p:txBody>
          <a:bodyPr anchor="t" anchorCtr="1">
            <a:normAutofit/>
          </a:bodyPr>
          <a:lstStyle>
            <a:lvl1pPr marL="0" indent="0" algn="l">
              <a:buNone/>
              <a:defRPr sz="2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r>
              <a:rPr lang="en-US"/>
              <a:t>10/16/24</a:t>
            </a:r>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en-US"/>
              <a:t>Soumya D. Mohanty, PPC 2024</a:t>
            </a:r>
            <a:endParaRPr lang="en-US" dirty="0"/>
          </a:p>
        </p:txBody>
      </p:sp>
      <p:sp>
        <p:nvSpPr>
          <p:cNvPr id="11" name="Slide Number Placeholder 10"/>
          <p:cNvSpPr>
            <a:spLocks noGrp="1"/>
          </p:cNvSpPr>
          <p:nvPr>
            <p:ph type="sldNum" sz="quarter" idx="12"/>
          </p:nvPr>
        </p:nvSpPr>
        <p:spPr>
          <a:xfrm>
            <a:off x="11802275" y="6437845"/>
            <a:ext cx="365760" cy="365760"/>
          </a:xfrm>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749130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0501" y="418606"/>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prstGeom prst="rect">
            <a:avLst/>
          </a:prstGeom>
          <a:noFill/>
          <a:ln>
            <a:noFill/>
          </a:ln>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00501" y="1971852"/>
            <a:ext cx="4494998" cy="4071139"/>
          </a:xfrm>
        </p:spPr>
        <p:txBody>
          <a:bodyPr lIns="0" tIns="0" rIns="0" bIns="0" anchor="t" anchorCtr="1">
            <a:normAutofit/>
          </a:bodyPr>
          <a:lstStyle>
            <a:lvl1pPr marL="0" indent="0" algn="l">
              <a:buNone/>
              <a:defRPr sz="2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r>
              <a:rPr lang="en-US"/>
              <a:t>10/16/24</a:t>
            </a:r>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en-US"/>
              <a:t>Soumya D. Mohanty, PPC 2024</a:t>
            </a:r>
            <a:endParaRPr lang="en-US" dirty="0"/>
          </a:p>
        </p:txBody>
      </p:sp>
      <p:sp>
        <p:nvSpPr>
          <p:cNvPr id="10" name="Slide Number Placeholder 9"/>
          <p:cNvSpPr>
            <a:spLocks noGrp="1"/>
          </p:cNvSpPr>
          <p:nvPr>
            <p:ph type="sldNum" sz="quarter" idx="12"/>
          </p:nvPr>
        </p:nvSpPr>
        <p:spPr>
          <a:xfrm>
            <a:off x="11802269" y="6452380"/>
            <a:ext cx="365760" cy="365760"/>
          </a:xfrm>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870595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702364" y="437232"/>
            <a:ext cx="7309598" cy="705413"/>
          </a:xfrm>
          <a:prstGeom prst="roundRect">
            <a:avLst/>
          </a:prstGeom>
          <a:solidFill>
            <a:schemeClr val="bg2">
              <a:lumMod val="75000"/>
            </a:schemeClr>
          </a:solidFill>
          <a:ln w="31750" cap="sq">
            <a:noFill/>
            <a:miter lim="800000"/>
          </a:ln>
          <a:effectLst/>
          <a:scene3d>
            <a:camera prst="orthographicFront"/>
            <a:lightRig rig="threePt" dir="t"/>
          </a:scene3d>
          <a:sp3d>
            <a:bevelT/>
          </a:sp3d>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02364" y="1610139"/>
            <a:ext cx="9258499" cy="4129888"/>
          </a:xfrm>
          <a:prstGeom prst="roundRect">
            <a:avLst/>
          </a:prstGeom>
          <a:ln w="38100">
            <a:solidFill>
              <a:srgbClr val="C00000"/>
            </a:solidFill>
          </a:ln>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r>
              <a:rPr lang="en-US"/>
              <a:t>10/16/24</a:t>
            </a:r>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r>
              <a:rPr lang="en-US"/>
              <a:t>Soumya D. Mohanty, PPC 2024</a:t>
            </a:r>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76914285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defTabSz="914400" rtl="0" eaLnBrk="1" latinLnBrk="0" hangingPunct="1">
        <a:lnSpc>
          <a:spcPct val="90000"/>
        </a:lnSpc>
        <a:spcBef>
          <a:spcPct val="0"/>
        </a:spcBef>
        <a:buNone/>
        <a:defRPr sz="2800" kern="1200" cap="all" spc="200" baseline="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a:t>10/16/24</a:t>
            </a: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Soumya D. Mohanty, PPC 2024</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54A9C2F-7C62-4625-9310-C49C959BAED8}" type="slidenum">
              <a:rPr lang="en-US" smtClean="0"/>
              <a:t>‹#›</a:t>
            </a:fld>
            <a:endParaRPr lang="en-US"/>
          </a:p>
        </p:txBody>
      </p:sp>
    </p:spTree>
    <p:extLst>
      <p:ext uri="{BB962C8B-B14F-4D97-AF65-F5344CB8AC3E}">
        <p14:creationId xmlns:p14="http://schemas.microsoft.com/office/powerpoint/2010/main" val="211498658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hf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4.jpeg"/><Relationship Id="rId1" Type="http://schemas.openxmlformats.org/officeDocument/2006/relationships/slideLayout" Target="../slideLayouts/slideLayout17.xml"/><Relationship Id="rId5" Type="http://schemas.openxmlformats.org/officeDocument/2006/relationships/image" Target="../media/image34.gif"/><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image" Target="../media/image45.gif"/></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g"/><Relationship Id="rId1" Type="http://schemas.openxmlformats.org/officeDocument/2006/relationships/slideLayout" Target="../slideLayouts/slideLayout9.xml"/><Relationship Id="rId4" Type="http://schemas.openxmlformats.org/officeDocument/2006/relationships/image" Target="../media/image47.jp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7.gif"/><Relationship Id="rId17" Type="http://schemas.openxmlformats.org/officeDocument/2006/relationships/image" Target="../media/image19.jpeg"/><Relationship Id="rId2" Type="http://schemas.openxmlformats.org/officeDocument/2006/relationships/notesSlide" Target="../notesSlides/notesSlide5.xml"/><Relationship Id="rId16"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12.jpeg"/><Relationship Id="rId11" Type="http://schemas.openxmlformats.org/officeDocument/2006/relationships/image" Target="../media/image16.gif"/><Relationship Id="rId5" Type="http://schemas.openxmlformats.org/officeDocument/2006/relationships/image" Target="../media/image11.gif"/><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gif"/><Relationship Id="rId9" Type="http://schemas.openxmlformats.org/officeDocument/2006/relationships/image" Target="../media/image15.jpe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1.gif"/></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7.png"/><Relationship Id="rId7" Type="http://schemas.openxmlformats.org/officeDocument/2006/relationships/image" Target="../media/image30.png"/><Relationship Id="rId12" Type="http://schemas.openxmlformats.org/officeDocument/2006/relationships/image" Target="../media/image36.png"/><Relationship Id="rId1" Type="http://schemas.openxmlformats.org/officeDocument/2006/relationships/slideLayout" Target="../slideLayouts/slideLayout6.xml"/><Relationship Id="rId6" Type="http://schemas.openxmlformats.org/officeDocument/2006/relationships/image" Target="../media/image29.png"/><Relationship Id="rId11" Type="http://schemas.openxmlformats.org/officeDocument/2006/relationships/image" Target="../media/image310.png"/><Relationship Id="rId5" Type="http://schemas.openxmlformats.org/officeDocument/2006/relationships/image" Target="../media/image32.png"/><Relationship Id="rId15" Type="http://schemas.openxmlformats.org/officeDocument/2006/relationships/image" Target="../media/image39.png"/><Relationship Id="rId10" Type="http://schemas.openxmlformats.org/officeDocument/2006/relationships/image" Target="../media/image300.png"/><Relationship Id="rId9" Type="http://schemas.openxmlformats.org/officeDocument/2006/relationships/image" Target="../media/image31.png"/><Relationship Id="rId1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D7C0A-B079-1344-8091-B614260FB3DA}"/>
              </a:ext>
            </a:extLst>
          </p:cNvPr>
          <p:cNvSpPr>
            <a:spLocks noGrp="1"/>
          </p:cNvSpPr>
          <p:nvPr>
            <p:ph type="ctrTitle"/>
          </p:nvPr>
        </p:nvSpPr>
        <p:spPr/>
        <p:txBody>
          <a:bodyPr>
            <a:normAutofit fontScale="90000"/>
          </a:bodyPr>
          <a:lstStyle/>
          <a:p>
            <a:r>
              <a:rPr lang="en-US" i="1" dirty="0"/>
              <a:t>Accelerated Fully-coherent Search for compact binary coalescences</a:t>
            </a:r>
            <a:br>
              <a:rPr lang="en-US" i="1" dirty="0"/>
            </a:br>
            <a:endParaRPr lang="en-US" sz="2200" dirty="0"/>
          </a:p>
        </p:txBody>
      </p:sp>
      <p:sp>
        <p:nvSpPr>
          <p:cNvPr id="3" name="Subtitle 2">
            <a:extLst>
              <a:ext uri="{FF2B5EF4-FFF2-40B4-BE49-F238E27FC236}">
                <a16:creationId xmlns:a16="http://schemas.microsoft.com/office/drawing/2014/main" id="{276A7EE6-F466-AB41-AFFA-73EF9EF2429A}"/>
              </a:ext>
            </a:extLst>
          </p:cNvPr>
          <p:cNvSpPr>
            <a:spLocks noGrp="1"/>
          </p:cNvSpPr>
          <p:nvPr>
            <p:ph type="subTitle" idx="1"/>
          </p:nvPr>
        </p:nvSpPr>
        <p:spPr>
          <a:xfrm>
            <a:off x="2695194" y="4166150"/>
            <a:ext cx="6801612" cy="1231350"/>
          </a:xfrm>
          <a:solidFill>
            <a:schemeClr val="bg1"/>
          </a:solidFill>
        </p:spPr>
        <p:txBody>
          <a:bodyPr>
            <a:normAutofit fontScale="92500" lnSpcReduction="20000"/>
          </a:bodyPr>
          <a:lstStyle/>
          <a:p>
            <a:r>
              <a:rPr lang="en-US" dirty="0"/>
              <a:t>Soumya D. Mohanty</a:t>
            </a:r>
          </a:p>
          <a:p>
            <a:r>
              <a:rPr lang="en-US" dirty="0"/>
              <a:t>Dept. of Physics and Astronomy</a:t>
            </a:r>
          </a:p>
          <a:p>
            <a:r>
              <a:rPr lang="en-US" dirty="0"/>
              <a:t>The University of Texas Rio Grande Valley</a:t>
            </a:r>
          </a:p>
        </p:txBody>
      </p:sp>
      <p:pic>
        <p:nvPicPr>
          <p:cNvPr id="4" name="Picture 3" descr="A picture containing headdress, clothing&#10;&#10;Description automatically generated">
            <a:extLst>
              <a:ext uri="{FF2B5EF4-FFF2-40B4-BE49-F238E27FC236}">
                <a16:creationId xmlns:a16="http://schemas.microsoft.com/office/drawing/2014/main" id="{B8A95612-6E61-E84F-8F14-6A49D7946FAF}"/>
              </a:ext>
            </a:extLst>
          </p:cNvPr>
          <p:cNvPicPr>
            <a:picLocks noChangeAspect="1"/>
          </p:cNvPicPr>
          <p:nvPr/>
        </p:nvPicPr>
        <p:blipFill>
          <a:blip r:embed="rId3"/>
          <a:stretch>
            <a:fillRect/>
          </a:stretch>
        </p:blipFill>
        <p:spPr>
          <a:xfrm>
            <a:off x="3687417" y="5546281"/>
            <a:ext cx="1092630" cy="1099459"/>
          </a:xfrm>
          <a:prstGeom prst="rect">
            <a:avLst/>
          </a:prstGeom>
        </p:spPr>
      </p:pic>
      <p:pic>
        <p:nvPicPr>
          <p:cNvPr id="6" name="Picture 5">
            <a:extLst>
              <a:ext uri="{FF2B5EF4-FFF2-40B4-BE49-F238E27FC236}">
                <a16:creationId xmlns:a16="http://schemas.microsoft.com/office/drawing/2014/main" id="{4A54CE5E-C3A9-9F46-86EE-6926B5FB62F7}"/>
              </a:ext>
            </a:extLst>
          </p:cNvPr>
          <p:cNvPicPr>
            <a:picLocks noChangeAspect="1"/>
          </p:cNvPicPr>
          <p:nvPr/>
        </p:nvPicPr>
        <p:blipFill>
          <a:blip r:embed="rId4"/>
          <a:stretch>
            <a:fillRect/>
          </a:stretch>
        </p:blipFill>
        <p:spPr>
          <a:xfrm>
            <a:off x="5546035" y="5685890"/>
            <a:ext cx="959850" cy="959850"/>
          </a:xfrm>
          <a:prstGeom prst="rect">
            <a:avLst/>
          </a:prstGeom>
        </p:spPr>
      </p:pic>
      <p:sp>
        <p:nvSpPr>
          <p:cNvPr id="7" name="TextBox 6">
            <a:extLst>
              <a:ext uri="{FF2B5EF4-FFF2-40B4-BE49-F238E27FC236}">
                <a16:creationId xmlns:a16="http://schemas.microsoft.com/office/drawing/2014/main" id="{2E737C32-6E61-8563-2410-0940FA906C72}"/>
              </a:ext>
            </a:extLst>
          </p:cNvPr>
          <p:cNvSpPr txBox="1"/>
          <p:nvPr/>
        </p:nvSpPr>
        <p:spPr>
          <a:xfrm>
            <a:off x="7151427" y="5984964"/>
            <a:ext cx="2345379" cy="369332"/>
          </a:xfrm>
          <a:prstGeom prst="rect">
            <a:avLst/>
          </a:prstGeom>
          <a:noFill/>
        </p:spPr>
        <p:txBody>
          <a:bodyPr wrap="square" rtlCol="0">
            <a:spAutoFit/>
          </a:bodyPr>
          <a:lstStyle/>
          <a:p>
            <a:r>
              <a:rPr lang="en-US" dirty="0"/>
              <a:t>U.S. Dept. of Defense</a:t>
            </a:r>
          </a:p>
        </p:txBody>
      </p:sp>
    </p:spTree>
    <p:extLst>
      <p:ext uri="{BB962C8B-B14F-4D97-AF65-F5344CB8AC3E}">
        <p14:creationId xmlns:p14="http://schemas.microsoft.com/office/powerpoint/2010/main" val="112137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7D8B945-83CA-422C-8793-85283978C560}"/>
              </a:ext>
            </a:extLst>
          </p:cNvPr>
          <p:cNvSpPr>
            <a:spLocks noGrp="1"/>
          </p:cNvSpPr>
          <p:nvPr>
            <p:ph type="title"/>
          </p:nvPr>
        </p:nvSpPr>
        <p:spPr>
          <a:xfrm>
            <a:off x="677333" y="221428"/>
            <a:ext cx="6368570" cy="982201"/>
          </a:xfrm>
          <a:solidFill>
            <a:schemeClr val="bg2">
              <a:lumMod val="75000"/>
            </a:schemeClr>
          </a:solidFill>
          <a:ln w="31750" cap="sq">
            <a:noFill/>
            <a:miter lim="800000"/>
          </a:ln>
          <a:effectLst/>
          <a:scene3d>
            <a:camera prst="orthographicFront"/>
            <a:lightRig rig="threePt" dir="t"/>
          </a:scene3d>
          <a:sp3d>
            <a:bevelT/>
          </a:sp3d>
        </p:spPr>
        <p:txBody>
          <a:bodyPr vert="horz" lIns="182880" tIns="182880" rIns="182880" bIns="182880" rtlCol="0" anchor="ctr">
            <a:normAutofit fontScale="90000"/>
          </a:bodyPr>
          <a:lstStyle/>
          <a:p>
            <a:pPr algn="ctr" defTabSz="914400">
              <a:lnSpc>
                <a:spcPct val="90000"/>
              </a:lnSpc>
            </a:pPr>
            <a:r>
              <a:rPr lang="en-US" sz="2800" cap="all" spc="200" dirty="0">
                <a:solidFill>
                  <a:schemeClr val="tx1"/>
                </a:solidFill>
              </a:rPr>
              <a:t>Global optimization challenge</a:t>
            </a:r>
            <a:br>
              <a:rPr lang="en-US" sz="2800" cap="all" spc="200" dirty="0">
                <a:solidFill>
                  <a:schemeClr val="tx1"/>
                </a:solidFill>
              </a:rPr>
            </a:br>
            <a:r>
              <a:rPr lang="en-US" sz="2000" cap="all" spc="200" dirty="0">
                <a:solidFill>
                  <a:schemeClr val="tx1"/>
                </a:solidFill>
              </a:rPr>
              <a:t>Single detector search</a:t>
            </a:r>
          </a:p>
        </p:txBody>
      </p:sp>
      <p:grpSp>
        <p:nvGrpSpPr>
          <p:cNvPr id="7" name="Group 6">
            <a:extLst>
              <a:ext uri="{FF2B5EF4-FFF2-40B4-BE49-F238E27FC236}">
                <a16:creationId xmlns:a16="http://schemas.microsoft.com/office/drawing/2014/main" id="{7B67414B-6A0B-4C99-8FDE-011055892B48}"/>
              </a:ext>
            </a:extLst>
          </p:cNvPr>
          <p:cNvGrpSpPr/>
          <p:nvPr/>
        </p:nvGrpSpPr>
        <p:grpSpPr>
          <a:xfrm>
            <a:off x="725084" y="1333960"/>
            <a:ext cx="4333332" cy="4152499"/>
            <a:chOff x="304800" y="823168"/>
            <a:chExt cx="3918710" cy="3913832"/>
          </a:xfrm>
        </p:grpSpPr>
        <p:pic>
          <p:nvPicPr>
            <p:cNvPr id="8" name="Picture 5" descr="newtchirpfull">
              <a:extLst>
                <a:ext uri="{FF2B5EF4-FFF2-40B4-BE49-F238E27FC236}">
                  <a16:creationId xmlns:a16="http://schemas.microsoft.com/office/drawing/2014/main" id="{F87DBCA4-B73E-4A61-B56D-4460FFC4C1FD}"/>
                </a:ext>
              </a:extLst>
            </p:cNvPr>
            <p:cNvPicPr>
              <a:picLocks noChangeAspect="1" noChangeArrowheads="1"/>
            </p:cNvPicPr>
            <p:nvPr/>
          </p:nvPicPr>
          <p:blipFill>
            <a:blip r:embed="rId2"/>
            <a:srcRect/>
            <a:stretch>
              <a:fillRect/>
            </a:stretch>
          </p:blipFill>
          <p:spPr bwMode="auto">
            <a:xfrm>
              <a:off x="304800" y="1295400"/>
              <a:ext cx="3886200" cy="2354263"/>
            </a:xfrm>
            <a:prstGeom prst="rect">
              <a:avLst/>
            </a:prstGeom>
            <a:ln>
              <a:headEnd/>
              <a:tailEnd/>
            </a:ln>
          </p:spPr>
          <p:style>
            <a:lnRef idx="1">
              <a:schemeClr val="accent1"/>
            </a:lnRef>
            <a:fillRef idx="3">
              <a:schemeClr val="accent1"/>
            </a:fillRef>
            <a:effectRef idx="2">
              <a:schemeClr val="accent1"/>
            </a:effectRef>
            <a:fontRef idx="minor">
              <a:schemeClr val="lt1"/>
            </a:fontRef>
          </p:style>
        </p:pic>
        <p:sp>
          <p:nvSpPr>
            <p:cNvPr id="9" name="Text Box 6">
              <a:extLst>
                <a:ext uri="{FF2B5EF4-FFF2-40B4-BE49-F238E27FC236}">
                  <a16:creationId xmlns:a16="http://schemas.microsoft.com/office/drawing/2014/main" id="{59DBC2EA-6393-4F76-989E-5041C5E5FBF7}"/>
                </a:ext>
              </a:extLst>
            </p:cNvPr>
            <p:cNvSpPr txBox="1">
              <a:spLocks noChangeArrowheads="1"/>
            </p:cNvSpPr>
            <p:nvPr/>
          </p:nvSpPr>
          <p:spPr bwMode="auto">
            <a:xfrm>
              <a:off x="457200" y="823168"/>
              <a:ext cx="3581400" cy="435131"/>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Gill Sans MT"/>
                  <a:ea typeface="+mn-ea"/>
                  <a:cs typeface="+mn-cs"/>
                </a:rPr>
                <a:t>Newtonian </a:t>
              </a:r>
              <a:r>
                <a:rPr lang="en-US" sz="2400" dirty="0">
                  <a:solidFill>
                    <a:prstClr val="white"/>
                  </a:solidFill>
                  <a:latin typeface="Gill Sans MT"/>
                </a:rPr>
                <a:t>signal model</a:t>
              </a:r>
              <a:endParaRPr kumimoji="0" lang="en-US" sz="2400" b="0" i="0" u="none" strike="noStrike" kern="1200" cap="none" spc="0" normalizeH="0" baseline="0" noProof="0" dirty="0">
                <a:ln>
                  <a:noFill/>
                </a:ln>
                <a:solidFill>
                  <a:prstClr val="white"/>
                </a:solidFill>
                <a:effectLst/>
                <a:uLnTx/>
                <a:uFillTx/>
                <a:latin typeface="Gill Sans MT"/>
                <a:ea typeface="+mn-ea"/>
                <a:cs typeface="+mn-cs"/>
              </a:endParaRPr>
            </a:p>
          </p:txBody>
        </p:sp>
        <p:sp>
          <p:nvSpPr>
            <p:cNvPr id="10" name="Text Box 14">
              <a:extLst>
                <a:ext uri="{FF2B5EF4-FFF2-40B4-BE49-F238E27FC236}">
                  <a16:creationId xmlns:a16="http://schemas.microsoft.com/office/drawing/2014/main" id="{73098F4E-A996-4577-BCA4-92C100B64A0D}"/>
                </a:ext>
              </a:extLst>
            </p:cNvPr>
            <p:cNvSpPr txBox="1">
              <a:spLocks noChangeArrowheads="1"/>
            </p:cNvSpPr>
            <p:nvPr/>
          </p:nvSpPr>
          <p:spPr bwMode="auto">
            <a:xfrm>
              <a:off x="304800" y="3733800"/>
              <a:ext cx="2590800" cy="3968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2000" b="0" i="1" u="none" strike="noStrike" kern="1200" cap="none" spc="0" normalizeH="0" baseline="0" noProof="0">
                  <a:ln>
                    <a:noFill/>
                  </a:ln>
                  <a:solidFill>
                    <a:prstClr val="white"/>
                  </a:solidFill>
                  <a:effectLst/>
                  <a:uLnTx/>
                  <a:uFillTx/>
                  <a:latin typeface="Gill Sans MT"/>
                  <a:ea typeface="+mn-ea"/>
                  <a:cs typeface="+mn-cs"/>
                </a:rPr>
                <a:t>t</a:t>
              </a:r>
              <a:r>
                <a:rPr kumimoji="0" lang="en-US" sz="2000" b="0" i="1" u="none" strike="noStrike" kern="1200" cap="none" spc="0" normalizeH="0" baseline="-25000" noProof="0">
                  <a:ln>
                    <a:noFill/>
                  </a:ln>
                  <a:solidFill>
                    <a:prstClr val="white"/>
                  </a:solidFill>
                  <a:effectLst/>
                  <a:uLnTx/>
                  <a:uFillTx/>
                  <a:latin typeface="Gill Sans MT"/>
                  <a:ea typeface="+mn-ea"/>
                  <a:cs typeface="+mn-cs"/>
                </a:rPr>
                <a:t>a </a:t>
              </a:r>
              <a:r>
                <a:rPr kumimoji="0" lang="en-US" sz="2000" b="0" i="0" u="none" strike="noStrike" kern="1200" cap="none" spc="0" normalizeH="0" baseline="0" noProof="0">
                  <a:ln>
                    <a:noFill/>
                  </a:ln>
                  <a:solidFill>
                    <a:prstClr val="white"/>
                  </a:solidFill>
                  <a:effectLst/>
                  <a:uLnTx/>
                  <a:uFillTx/>
                  <a:latin typeface="Gill Sans MT"/>
                  <a:ea typeface="+mn-ea"/>
                  <a:cs typeface="+mn-cs"/>
                </a:rPr>
                <a:t>: time of arrival</a:t>
              </a:r>
              <a:endParaRPr kumimoji="0" lang="en-US" sz="2000" b="0" i="1" u="none" strike="noStrike" kern="1200" cap="none" spc="0" normalizeH="0" baseline="-25000" noProof="0">
                <a:ln>
                  <a:noFill/>
                </a:ln>
                <a:solidFill>
                  <a:prstClr val="white"/>
                </a:solidFill>
                <a:effectLst/>
                <a:uLnTx/>
                <a:uFillTx/>
                <a:latin typeface="Gill Sans MT"/>
                <a:ea typeface="+mn-ea"/>
                <a:cs typeface="+mn-cs"/>
              </a:endParaRPr>
            </a:p>
          </p:txBody>
        </p:sp>
        <p:sp>
          <p:nvSpPr>
            <p:cNvPr id="11" name="Line 15">
              <a:extLst>
                <a:ext uri="{FF2B5EF4-FFF2-40B4-BE49-F238E27FC236}">
                  <a16:creationId xmlns:a16="http://schemas.microsoft.com/office/drawing/2014/main" id="{37DB4244-278F-49CE-92BA-C483B22F6E9E}"/>
                </a:ext>
              </a:extLst>
            </p:cNvPr>
            <p:cNvSpPr>
              <a:spLocks noChangeShapeType="1"/>
            </p:cNvSpPr>
            <p:nvPr/>
          </p:nvSpPr>
          <p:spPr bwMode="auto">
            <a:xfrm>
              <a:off x="1447800" y="3124200"/>
              <a:ext cx="1752600" cy="0"/>
            </a:xfrm>
            <a:prstGeom prst="line">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ill Sans MT"/>
                <a:ea typeface="+mn-ea"/>
                <a:cs typeface="+mn-cs"/>
              </a:endParaRPr>
            </a:p>
          </p:txBody>
        </p:sp>
        <p:sp>
          <p:nvSpPr>
            <p:cNvPr id="12" name="Text Box 18">
              <a:extLst>
                <a:ext uri="{FF2B5EF4-FFF2-40B4-BE49-F238E27FC236}">
                  <a16:creationId xmlns:a16="http://schemas.microsoft.com/office/drawing/2014/main" id="{39FB65CE-90A2-4F29-830F-4A769D337232}"/>
                </a:ext>
              </a:extLst>
            </p:cNvPr>
            <p:cNvSpPr txBox="1">
              <a:spLocks noChangeArrowheads="1"/>
            </p:cNvSpPr>
            <p:nvPr/>
          </p:nvSpPr>
          <p:spPr bwMode="auto">
            <a:xfrm>
              <a:off x="2166110" y="4340125"/>
              <a:ext cx="2057400" cy="3968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Gill Sans MT"/>
                  <a:ea typeface="+mn-ea"/>
                  <a:cs typeface="+mn-cs"/>
                  <a:sym typeface="Symbol" pitchFamily="18" charset="2"/>
                </a:rPr>
                <a:t> : Chirp time</a:t>
              </a:r>
            </a:p>
          </p:txBody>
        </p:sp>
        <p:cxnSp>
          <p:nvCxnSpPr>
            <p:cNvPr id="13" name="Straight Connector 12">
              <a:extLst>
                <a:ext uri="{FF2B5EF4-FFF2-40B4-BE49-F238E27FC236}">
                  <a16:creationId xmlns:a16="http://schemas.microsoft.com/office/drawing/2014/main" id="{9F40471C-966F-493E-8A3F-BDE593206B25}"/>
                </a:ext>
              </a:extLst>
            </p:cNvPr>
            <p:cNvCxnSpPr/>
            <p:nvPr/>
          </p:nvCxnSpPr>
          <p:spPr>
            <a:xfrm rot="5400000" flipH="1" flipV="1">
              <a:off x="838200" y="3200400"/>
              <a:ext cx="1066800" cy="1588"/>
            </a:xfrm>
            <a:prstGeom prst="line">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1496298D-8E29-4D99-BF0B-AF9F069CCA3E}"/>
                </a:ext>
              </a:extLst>
            </p:cNvPr>
            <p:cNvCxnSpPr/>
            <p:nvPr/>
          </p:nvCxnSpPr>
          <p:spPr>
            <a:xfrm rot="5400000">
              <a:off x="1828800" y="3733800"/>
              <a:ext cx="1219200" cy="1588"/>
            </a:xfrm>
            <a:prstGeom prst="line">
              <a:avLst/>
            </a:prstGeom>
          </p:spPr>
          <p:style>
            <a:lnRef idx="3">
              <a:schemeClr val="dk1"/>
            </a:lnRef>
            <a:fillRef idx="0">
              <a:schemeClr val="dk1"/>
            </a:fillRef>
            <a:effectRef idx="2">
              <a:schemeClr val="dk1"/>
            </a:effectRef>
            <a:fontRef idx="minor">
              <a:schemeClr val="tx1"/>
            </a:fontRef>
          </p:style>
        </p:cxnSp>
      </p:grpSp>
      <p:pic>
        <p:nvPicPr>
          <p:cNvPr id="42" name="Picture 41">
            <a:extLst>
              <a:ext uri="{FF2B5EF4-FFF2-40B4-BE49-F238E27FC236}">
                <a16:creationId xmlns:a16="http://schemas.microsoft.com/office/drawing/2014/main" id="{F1DF0BE3-33A7-476F-A763-F33516EF7C20}"/>
              </a:ext>
            </a:extLst>
          </p:cNvPr>
          <p:cNvPicPr>
            <a:picLocks noChangeAspect="1"/>
          </p:cNvPicPr>
          <p:nvPr/>
        </p:nvPicPr>
        <p:blipFill rotWithShape="1">
          <a:blip r:embed="rId3"/>
          <a:srcRect l="17103"/>
          <a:stretch/>
        </p:blipFill>
        <p:spPr>
          <a:xfrm>
            <a:off x="6432168" y="2907939"/>
            <a:ext cx="5290212" cy="3758184"/>
          </a:xfrm>
          <a:prstGeom prst="rect">
            <a:avLst/>
          </a:prstGeom>
        </p:spPr>
      </p:pic>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3ACA6580-46EC-5A4F-A425-17EAA50E7A8C}"/>
                  </a:ext>
                </a:extLst>
              </p:cNvPr>
              <p:cNvSpPr/>
              <p:nvPr/>
            </p:nvSpPr>
            <p:spPr>
              <a:xfrm rot="16200000">
                <a:off x="4366321" y="3213635"/>
                <a:ext cx="3780074" cy="417422"/>
              </a:xfrm>
              <a:prstGeom prst="rect">
                <a:avLst/>
              </a:prstGeom>
            </p:spPr>
            <p:txBody>
              <a:bodyPr wrap="none">
                <a:spAutoFit/>
              </a:bodyPr>
              <a:lstStyle/>
              <a:p>
                <a:pPr lvl="0" defTabSz="914400">
                  <a:defRPr/>
                </a:pP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m:rPr>
                            <m:nor/>
                          </m:rPr>
                          <a:rPr lang="en-US">
                            <a:latin typeface="Cambria Math" panose="02040503050406030204" pitchFamily="18" charset="0"/>
                          </a:rPr>
                          <m:t>IFFT</m:t>
                        </m:r>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𝑧</m:t>
                                </m:r>
                              </m:e>
                            </m:acc>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𝑞</m:t>
                                </m:r>
                              </m:e>
                            </m:acc>
                          </m:e>
                          <m:sub>
                            <m:r>
                              <a:rPr lang="en-US" b="0" i="1" smtClean="0">
                                <a:latin typeface="Cambria Math" panose="02040503050406030204" pitchFamily="18" charset="0"/>
                              </a:rPr>
                              <m:t>0</m:t>
                            </m:r>
                          </m:sub>
                          <m:sup>
                            <m:r>
                              <a:rPr lang="en-US" i="1">
                                <a:latin typeface="Cambria Math" panose="02040503050406030204" pitchFamily="18" charset="0"/>
                                <a:ea typeface="Cambria Math" panose="02040503050406030204" pitchFamily="18" charset="0"/>
                              </a:rPr>
                              <m:t>†</m:t>
                            </m:r>
                          </m:sup>
                        </m:sSub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𝜉</m:t>
                        </m:r>
                        <m:r>
                          <a:rPr lang="en-US" b="0" i="1" smtClean="0">
                            <a:latin typeface="Cambria Math" panose="02040503050406030204" pitchFamily="18" charset="0"/>
                            <a:ea typeface="Cambria Math" panose="02040503050406030204" pitchFamily="18" charset="0"/>
                          </a:rPr>
                          <m:t>))</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oMath>
                </a14:m>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 </a:t>
                </a:r>
                <a14:m>
                  <m:oMath xmlns:m="http://schemas.openxmlformats.org/officeDocument/2006/math">
                    <m:sSup>
                      <m:sSup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m:rPr>
                            <m:nor/>
                          </m:rPr>
                          <a:rPr lang="en-US">
                            <a:latin typeface="Cambria Math" panose="02040503050406030204" pitchFamily="18" charset="0"/>
                          </a:rPr>
                          <m:t>IFFT</m:t>
                        </m:r>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𝑧</m:t>
                                </m:r>
                              </m:e>
                            </m:acc>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𝑞</m:t>
                                </m:r>
                              </m:e>
                            </m:acc>
                          </m:e>
                          <m:sub>
                            <m:r>
                              <a:rPr lang="en-US" b="0" i="1" smtClean="0">
                                <a:latin typeface="Cambria Math" panose="02040503050406030204" pitchFamily="18" charset="0"/>
                              </a:rPr>
                              <m:t>1</m:t>
                            </m:r>
                          </m:sub>
                          <m:sup>
                            <m:r>
                              <a:rPr lang="en-US" i="1">
                                <a:latin typeface="Cambria Math" panose="02040503050406030204" pitchFamily="18" charset="0"/>
                                <a:ea typeface="Cambria Math" panose="02040503050406030204" pitchFamily="18" charset="0"/>
                              </a:rPr>
                              <m:t>†</m:t>
                            </m:r>
                          </m:sup>
                        </m:sSub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𝜉</m:t>
                        </m:r>
                        <m:r>
                          <a:rPr lang="en-US" b="0" i="1" smtClean="0">
                            <a:latin typeface="Cambria Math" panose="02040503050406030204" pitchFamily="18" charset="0"/>
                            <a:ea typeface="Cambria Math" panose="02040503050406030204" pitchFamily="18" charset="0"/>
                          </a:rPr>
                          <m:t>))</m:t>
                        </m:r>
                      </m:e>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oMath>
                </a14:m>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mc:Choice>
        <mc:Fallback xmlns="">
          <p:sp>
            <p:nvSpPr>
              <p:cNvPr id="2" name="Rectangle 1">
                <a:extLst>
                  <a:ext uri="{FF2B5EF4-FFF2-40B4-BE49-F238E27FC236}">
                    <a16:creationId xmlns:a16="http://schemas.microsoft.com/office/drawing/2014/main" id="{3ACA6580-46EC-5A4F-A425-17EAA50E7A8C}"/>
                  </a:ext>
                </a:extLst>
              </p:cNvPr>
              <p:cNvSpPr>
                <a:spLocks noRot="1" noChangeAspect="1" noMove="1" noResize="1" noEditPoints="1" noAdjustHandles="1" noChangeArrowheads="1" noChangeShapeType="1" noTextEdit="1"/>
              </p:cNvSpPr>
              <p:nvPr/>
            </p:nvSpPr>
            <p:spPr>
              <a:xfrm rot="16200000">
                <a:off x="4366321" y="3213635"/>
                <a:ext cx="3780074" cy="417422"/>
              </a:xfrm>
              <a:prstGeom prst="rect">
                <a:avLst/>
              </a:prstGeom>
              <a:blipFill>
                <a:blip r:embed="rId4"/>
                <a:stretch>
                  <a:fillRect r="-17391"/>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4DA57718-E7F8-BA58-69E0-F5DCB46BB7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33585" y="237159"/>
            <a:ext cx="3561040" cy="2670780"/>
          </a:xfrm>
          <a:prstGeom prst="rect">
            <a:avLst/>
          </a:prstGeom>
        </p:spPr>
      </p:pic>
      <p:sp>
        <p:nvSpPr>
          <p:cNvPr id="3" name="Freeform: Shape 2">
            <a:extLst>
              <a:ext uri="{FF2B5EF4-FFF2-40B4-BE49-F238E27FC236}">
                <a16:creationId xmlns:a16="http://schemas.microsoft.com/office/drawing/2014/main" id="{6923F3FA-7CF0-ABA5-8D88-33A1C34CF506}"/>
              </a:ext>
            </a:extLst>
          </p:cNvPr>
          <p:cNvSpPr/>
          <p:nvPr/>
        </p:nvSpPr>
        <p:spPr>
          <a:xfrm>
            <a:off x="10782307" y="1841326"/>
            <a:ext cx="1253259" cy="2341079"/>
          </a:xfrm>
          <a:custGeom>
            <a:avLst/>
            <a:gdLst>
              <a:gd name="connsiteX0" fmla="*/ 150313 w 962559"/>
              <a:gd name="connsiteY0" fmla="*/ 1791221 h 1791221"/>
              <a:gd name="connsiteX1" fmla="*/ 826718 w 962559"/>
              <a:gd name="connsiteY1" fmla="*/ 1177446 h 1791221"/>
              <a:gd name="connsiteX2" fmla="*/ 889348 w 962559"/>
              <a:gd name="connsiteY2" fmla="*/ 338202 h 1791221"/>
              <a:gd name="connsiteX3" fmla="*/ 0 w 962559"/>
              <a:gd name="connsiteY3" fmla="*/ 0 h 1791221"/>
            </a:gdLst>
            <a:ahLst/>
            <a:cxnLst>
              <a:cxn ang="0">
                <a:pos x="connsiteX0" y="connsiteY0"/>
              </a:cxn>
              <a:cxn ang="0">
                <a:pos x="connsiteX1" y="connsiteY1"/>
              </a:cxn>
              <a:cxn ang="0">
                <a:pos x="connsiteX2" y="connsiteY2"/>
              </a:cxn>
              <a:cxn ang="0">
                <a:pos x="connsiteX3" y="connsiteY3"/>
              </a:cxn>
            </a:cxnLst>
            <a:rect l="l" t="t" r="r" b="b"/>
            <a:pathLst>
              <a:path w="962559" h="1791221">
                <a:moveTo>
                  <a:pt x="150313" y="1791221"/>
                </a:moveTo>
                <a:cubicBezTo>
                  <a:pt x="426929" y="1605418"/>
                  <a:pt x="703545" y="1419616"/>
                  <a:pt x="826718" y="1177446"/>
                </a:cubicBezTo>
                <a:cubicBezTo>
                  <a:pt x="949891" y="935276"/>
                  <a:pt x="1027134" y="534443"/>
                  <a:pt x="889348" y="338202"/>
                </a:cubicBezTo>
                <a:cubicBezTo>
                  <a:pt x="751562" y="141961"/>
                  <a:pt x="375781" y="70980"/>
                  <a:pt x="0" y="0"/>
                </a:cubicBezTo>
              </a:path>
            </a:pathLst>
          </a:custGeom>
          <a:noFill/>
          <a:ln w="57150">
            <a:solidFill>
              <a:srgbClr val="C00000"/>
            </a:solidFill>
            <a:headEnd type="arrow"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cxnSp>
        <p:nvCxnSpPr>
          <p:cNvPr id="16" name="Straight Connector 15">
            <a:extLst>
              <a:ext uri="{FF2B5EF4-FFF2-40B4-BE49-F238E27FC236}">
                <a16:creationId xmlns:a16="http://schemas.microsoft.com/office/drawing/2014/main" id="{A51578E7-2F7C-B356-26D7-D98E3EF22A0A}"/>
              </a:ext>
            </a:extLst>
          </p:cNvPr>
          <p:cNvCxnSpPr>
            <a:cxnSpLocks/>
          </p:cNvCxnSpPr>
          <p:nvPr/>
        </p:nvCxnSpPr>
        <p:spPr>
          <a:xfrm flipV="1">
            <a:off x="7839578" y="4152854"/>
            <a:ext cx="3175979" cy="2075739"/>
          </a:xfrm>
          <a:prstGeom prst="line">
            <a:avLst/>
          </a:prstGeom>
          <a:ln w="5715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15" name="Date Placeholder 14">
            <a:extLst>
              <a:ext uri="{FF2B5EF4-FFF2-40B4-BE49-F238E27FC236}">
                <a16:creationId xmlns:a16="http://schemas.microsoft.com/office/drawing/2014/main" id="{807F0DC5-8C8F-200B-A9C4-DB4C6A97CD51}"/>
              </a:ext>
            </a:extLst>
          </p:cNvPr>
          <p:cNvSpPr>
            <a:spLocks noGrp="1"/>
          </p:cNvSpPr>
          <p:nvPr>
            <p:ph type="dt" sz="half" idx="10"/>
          </p:nvPr>
        </p:nvSpPr>
        <p:spPr/>
        <p:txBody>
          <a:bodyPr/>
          <a:lstStyle/>
          <a:p>
            <a:r>
              <a:rPr lang="en-US"/>
              <a:t>10/16/24</a:t>
            </a:r>
          </a:p>
        </p:txBody>
      </p:sp>
      <p:sp>
        <p:nvSpPr>
          <p:cNvPr id="18" name="Footer Placeholder 17">
            <a:extLst>
              <a:ext uri="{FF2B5EF4-FFF2-40B4-BE49-F238E27FC236}">
                <a16:creationId xmlns:a16="http://schemas.microsoft.com/office/drawing/2014/main" id="{513F2854-60AB-EFF8-54A9-5320E253EB45}"/>
              </a:ext>
            </a:extLst>
          </p:cNvPr>
          <p:cNvSpPr>
            <a:spLocks noGrp="1"/>
          </p:cNvSpPr>
          <p:nvPr>
            <p:ph type="ftr" sz="quarter" idx="11"/>
          </p:nvPr>
        </p:nvSpPr>
        <p:spPr>
          <a:xfrm>
            <a:off x="677334" y="6420765"/>
            <a:ext cx="6297612" cy="365125"/>
          </a:xfrm>
        </p:spPr>
        <p:txBody>
          <a:bodyPr/>
          <a:lstStyle/>
          <a:p>
            <a:r>
              <a:rPr lang="en-US"/>
              <a:t>Soumya D. Mohanty, PPC 2024</a:t>
            </a:r>
          </a:p>
        </p:txBody>
      </p:sp>
    </p:spTree>
    <p:extLst>
      <p:ext uri="{BB962C8B-B14F-4D97-AF65-F5344CB8AC3E}">
        <p14:creationId xmlns:p14="http://schemas.microsoft.com/office/powerpoint/2010/main" val="4244699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ADE5EB8-B49F-E323-153D-CCE4AF156614}"/>
              </a:ext>
            </a:extLst>
          </p:cNvPr>
          <p:cNvSpPr>
            <a:spLocks noGrp="1"/>
          </p:cNvSpPr>
          <p:nvPr>
            <p:ph type="title"/>
          </p:nvPr>
        </p:nvSpPr>
        <p:spPr>
          <a:xfrm>
            <a:off x="804672" y="183069"/>
            <a:ext cx="4486656" cy="996239"/>
          </a:xfrm>
        </p:spPr>
        <p:txBody>
          <a:bodyPr>
            <a:normAutofit/>
          </a:bodyPr>
          <a:lstStyle/>
          <a:p>
            <a:r>
              <a:rPr lang="en-US" dirty="0"/>
              <a:t>Regularization</a:t>
            </a:r>
          </a:p>
        </p:txBody>
      </p:sp>
      <p:pic>
        <p:nvPicPr>
          <p:cNvPr id="8" name="Picture 7">
            <a:extLst>
              <a:ext uri="{FF2B5EF4-FFF2-40B4-BE49-F238E27FC236}">
                <a16:creationId xmlns:a16="http://schemas.microsoft.com/office/drawing/2014/main" id="{E7325A58-2B76-7F74-594C-6895DAD76B29}"/>
              </a:ext>
            </a:extLst>
          </p:cNvPr>
          <p:cNvPicPr>
            <a:picLocks noChangeAspect="1"/>
          </p:cNvPicPr>
          <p:nvPr/>
        </p:nvPicPr>
        <p:blipFill>
          <a:blip r:embed="rId2"/>
          <a:stretch>
            <a:fillRect/>
          </a:stretch>
        </p:blipFill>
        <p:spPr>
          <a:xfrm>
            <a:off x="6736080" y="183069"/>
            <a:ext cx="4388602" cy="3559120"/>
          </a:xfrm>
          <a:prstGeom prst="rect">
            <a:avLst/>
          </a:prstGeom>
          <a:noFill/>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ED1103C-AF13-FBB9-CA31-96150D950C38}"/>
                  </a:ext>
                </a:extLst>
              </p:cNvPr>
              <p:cNvSpPr>
                <a:spLocks noGrp="1"/>
              </p:cNvSpPr>
              <p:nvPr>
                <p:ph type="body" sz="half" idx="2"/>
              </p:nvPr>
            </p:nvSpPr>
            <p:spPr>
              <a:xfrm>
                <a:off x="189571" y="1349300"/>
                <a:ext cx="5739898" cy="4973442"/>
              </a:xfrm>
            </p:spPr>
            <p:txBody>
              <a:bodyPr anchor="t">
                <a:normAutofit fontScale="92500" lnSpcReduction="10000"/>
              </a:bodyPr>
              <a:lstStyle/>
              <a:p>
                <a:pPr>
                  <a:spcBef>
                    <a:spcPts val="600"/>
                  </a:spcBef>
                </a:pPr>
                <a14:m>
                  <m:oMathPara xmlns:m="http://schemas.openxmlformats.org/officeDocument/2006/math">
                    <m:oMathParaPr>
                      <m:jc m:val="centerGroup"/>
                    </m:oMathParaPr>
                    <m:oMath xmlns:m="http://schemas.openxmlformats.org/officeDocument/2006/math">
                      <m:r>
                        <m:rPr>
                          <m:brk/>
                        </m:rPr>
                        <a:rPr lang="en-US" sz="2400" i="1" smtClean="0">
                          <a:latin typeface="Cambria Math" panose="02040503050406030204" pitchFamily="18" charset="0"/>
                        </a:rPr>
                        <m:t>𝐻</m:t>
                      </m:r>
                      <m:d>
                        <m:dPr>
                          <m:ctrlPr>
                            <a:rPr lang="en-US" sz="2400" i="1">
                              <a:latin typeface="Cambria Math" panose="02040503050406030204" pitchFamily="18" charset="0"/>
                            </a:rPr>
                          </m:ctrlPr>
                        </m:dPr>
                        <m:e>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r>
                            <a:rPr lang="en-US" sz="2400" i="1">
                              <a:latin typeface="Cambria Math" panose="02040503050406030204" pitchFamily="18" charset="0"/>
                            </a:rPr>
                            <m:t>,</m:t>
                          </m:r>
                          <m:r>
                            <a:rPr lang="en-US" sz="2400" i="1">
                              <a:latin typeface="Cambria Math" panose="02040503050406030204" pitchFamily="18" charset="0"/>
                            </a:rPr>
                            <m:t>𝜏</m:t>
                          </m:r>
                        </m:e>
                      </m:d>
                      <m:sSup>
                        <m:sSupPr>
                          <m:ctrlPr>
                            <a:rPr lang="en-US" sz="2400" b="1" i="1" smtClean="0">
                              <a:solidFill>
                                <a:srgbClr val="C00000"/>
                              </a:solidFill>
                              <a:latin typeface="Cambria Math" panose="02040503050406030204" pitchFamily="18" charset="0"/>
                            </a:rPr>
                          </m:ctrlPr>
                        </m:sSupPr>
                        <m:e>
                          <m:r>
                            <m:rPr>
                              <m:brk/>
                            </m:rPr>
                            <a:rPr lang="en-US" sz="2400" b="1" i="1">
                              <a:solidFill>
                                <a:srgbClr val="C00000"/>
                              </a:solidFill>
                              <a:latin typeface="Cambria Math" panose="02040503050406030204" pitchFamily="18" charset="0"/>
                            </a:rPr>
                            <m:t>𝑴</m:t>
                          </m:r>
                        </m:e>
                        <m:sup>
                          <m:r>
                            <a:rPr lang="en-US" sz="2400" b="1" i="1">
                              <a:solidFill>
                                <a:srgbClr val="C00000"/>
                              </a:solidFill>
                              <a:latin typeface="Cambria Math" panose="02040503050406030204" pitchFamily="18" charset="0"/>
                            </a:rPr>
                            <m:t>−</m:t>
                          </m:r>
                          <m:r>
                            <a:rPr lang="en-US" sz="2400" b="1" i="1">
                              <a:solidFill>
                                <a:srgbClr val="C00000"/>
                              </a:solidFill>
                              <a:latin typeface="Cambria Math" panose="02040503050406030204" pitchFamily="18" charset="0"/>
                            </a:rPr>
                            <m:t>𝟏</m:t>
                          </m:r>
                        </m:sup>
                      </m:sSup>
                      <m:d>
                        <m:dPr>
                          <m:ctrlPr>
                            <a:rPr lang="en-US" sz="2400" b="1" i="1">
                              <a:solidFill>
                                <a:srgbClr val="C00000"/>
                              </a:solidFill>
                              <a:latin typeface="Cambria Math" panose="02040503050406030204" pitchFamily="18" charset="0"/>
                            </a:rPr>
                          </m:ctrlPr>
                        </m:dPr>
                        <m:e>
                          <m:acc>
                            <m:accPr>
                              <m:chr m:val="̂"/>
                              <m:ctrlPr>
                                <a:rPr lang="en-US" sz="2400" b="1" i="1">
                                  <a:solidFill>
                                    <a:srgbClr val="C00000"/>
                                  </a:solidFill>
                                  <a:latin typeface="Cambria Math" panose="02040503050406030204" pitchFamily="18" charset="0"/>
                                </a:rPr>
                              </m:ctrlPr>
                            </m:accPr>
                            <m:e>
                              <m:r>
                                <a:rPr lang="en-US" sz="2400" b="1" i="1">
                                  <a:solidFill>
                                    <a:srgbClr val="C00000"/>
                                  </a:solidFill>
                                  <a:latin typeface="Cambria Math" panose="02040503050406030204" pitchFamily="18" charset="0"/>
                                </a:rPr>
                                <m:t>𝒏</m:t>
                              </m:r>
                            </m:e>
                          </m:acc>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𝐻</m:t>
                          </m:r>
                        </m:e>
                        <m:sup>
                          <m:r>
                            <a:rPr lang="en-US" sz="2400" b="0" i="1" smtClean="0">
                              <a:latin typeface="Cambria Math" panose="02040503050406030204" pitchFamily="18" charset="0"/>
                            </a:rPr>
                            <m:t>𝑇</m:t>
                          </m:r>
                        </m:sup>
                      </m:sSup>
                      <m:r>
                        <a:rPr lang="en-US" sz="2400" b="0" i="1" smtClean="0">
                          <a:latin typeface="Cambria Math" panose="02040503050406030204" pitchFamily="18" charset="0"/>
                        </a:rPr>
                        <m:t>(</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𝑛</m:t>
                          </m:r>
                        </m:e>
                      </m:acc>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r>
                        <a:rPr lang="en-US" sz="2400" b="0" i="1" smtClean="0">
                          <a:latin typeface="Cambria Math" panose="02040503050406030204" pitchFamily="18" charset="0"/>
                        </a:rPr>
                        <m:t>,</m:t>
                      </m:r>
                      <m:r>
                        <a:rPr lang="en-US" sz="2400" b="0" i="1" smtClean="0">
                          <a:latin typeface="Cambria Math" panose="02040503050406030204" pitchFamily="18" charset="0"/>
                        </a:rPr>
                        <m:t>𝜏</m:t>
                      </m:r>
                      <m:r>
                        <a:rPr lang="en-US" sz="2400" b="0" i="1" smtClean="0">
                          <a:latin typeface="Cambria Math" panose="02040503050406030204" pitchFamily="18" charset="0"/>
                        </a:rPr>
                        <m:t>)</m:t>
                      </m:r>
                    </m:oMath>
                  </m:oMathPara>
                </a14:m>
                <a:endParaRPr lang="en-US" sz="2400" b="0" i="1" dirty="0">
                  <a:latin typeface="Cambria Math" panose="02040503050406030204" pitchFamily="18" charset="0"/>
                </a:endParaRPr>
              </a:p>
              <a:p>
                <a:pPr marL="91440" indent="-91440">
                  <a:spcBef>
                    <a:spcPts val="600"/>
                  </a:spcBef>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𝑀</m:t>
                    </m:r>
                    <m:r>
                      <a:rPr lang="en-US" sz="2400" b="0" i="1" smtClean="0">
                        <a:latin typeface="Cambria Math" panose="02040503050406030204" pitchFamily="18" charset="0"/>
                      </a:rPr>
                      <m:t>(</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𝑛</m:t>
                        </m:r>
                      </m:e>
                    </m:acc>
                    <m:r>
                      <a:rPr lang="en-US" sz="2400" b="0" i="1" smtClean="0">
                        <a:latin typeface="Cambria Math" panose="02040503050406030204" pitchFamily="18" charset="0"/>
                      </a:rPr>
                      <m:t>)</m:t>
                    </m:r>
                  </m:oMath>
                </a14:m>
                <a:r>
                  <a:rPr lang="en-US" sz="2400" b="0" dirty="0"/>
                  <a:t> can become ill-conditioned </a:t>
                </a:r>
              </a:p>
              <a:p>
                <a:pPr marL="91440" indent="-91440">
                  <a:spcBef>
                    <a:spcPts val="600"/>
                  </a:spcBef>
                  <a:buFont typeface="Arial" panose="020B0604020202020204" pitchFamily="34" charset="0"/>
                  <a:buChar char="•"/>
                </a:pPr>
                <a:r>
                  <a:rPr lang="en-US" sz="2400" b="0" dirty="0"/>
                  <a:t>Especially serious for the LIGOs due to their close alignment</a:t>
                </a:r>
              </a:p>
              <a:p>
                <a:pPr marL="342900" indent="-342900">
                  <a:spcBef>
                    <a:spcPts val="600"/>
                  </a:spcBef>
                  <a:buFont typeface="Arial" panose="020B0604020202020204" pitchFamily="34" charset="0"/>
                  <a:buChar char="•"/>
                </a:pPr>
                <a:endParaRPr lang="en-US" sz="2400" b="0" dirty="0"/>
              </a:p>
              <a:p>
                <a:pPr algn="ctr">
                  <a:spcBef>
                    <a:spcPts val="600"/>
                  </a:spcBef>
                </a:pPr>
                <a:r>
                  <a:rPr lang="en-US" sz="2400" b="0" u="sng" dirty="0"/>
                  <a:t>Regularization</a:t>
                </a:r>
              </a:p>
              <a:p>
                <a:pPr>
                  <a:spcBef>
                    <a:spcPts val="600"/>
                  </a:spcBef>
                </a:pPr>
                <a14:m>
                  <m:oMathPara xmlns:m="http://schemas.openxmlformats.org/officeDocument/2006/math">
                    <m:oMathParaPr>
                      <m:jc m:val="centerGroup"/>
                    </m:oMathParaPr>
                    <m:oMath xmlns:m="http://schemas.openxmlformats.org/officeDocument/2006/math">
                      <m:sSup>
                        <m:sSupPr>
                          <m:ctrlPr>
                            <a:rPr lang="en-US" sz="2400" b="0" i="1" smtClean="0">
                              <a:latin typeface="Cambria Math" panose="02040503050406030204" pitchFamily="18" charset="0"/>
                            </a:rPr>
                          </m:ctrlPr>
                        </m:sSupPr>
                        <m:e>
                          <m:r>
                            <m:rPr>
                              <m:brk/>
                            </m:rPr>
                            <a:rPr lang="en-US" sz="2400" i="1">
                              <a:latin typeface="Cambria Math" panose="02040503050406030204" pitchFamily="18" charset="0"/>
                            </a:rPr>
                            <m:t>𝐻</m:t>
                          </m:r>
                          <m:d>
                            <m:dPr>
                              <m:ctrlPr>
                                <a:rPr lang="en-US" sz="2400" i="1">
                                  <a:latin typeface="Cambria Math" panose="02040503050406030204" pitchFamily="18" charset="0"/>
                                </a:rPr>
                              </m:ctrlPr>
                            </m:dPr>
                            <m:e>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r>
                                <a:rPr lang="en-US" sz="2400" i="1">
                                  <a:latin typeface="Cambria Math" panose="02040503050406030204" pitchFamily="18" charset="0"/>
                                </a:rPr>
                                <m:t>,</m:t>
                              </m:r>
                              <m:r>
                                <a:rPr lang="en-US" sz="2400" i="1">
                                  <a:latin typeface="Cambria Math" panose="02040503050406030204" pitchFamily="18" charset="0"/>
                                </a:rPr>
                                <m:t>𝜃</m:t>
                              </m:r>
                            </m:e>
                          </m:d>
                          <m:sSup>
                            <m:sSupPr>
                              <m:ctrlPr>
                                <a:rPr lang="en-US" sz="2400" i="1">
                                  <a:solidFill>
                                    <a:srgbClr val="C00000"/>
                                  </a:solidFill>
                                  <a:latin typeface="Cambria Math" panose="02040503050406030204" pitchFamily="18" charset="0"/>
                                </a:rPr>
                              </m:ctrlPr>
                            </m:sSupPr>
                            <m:e>
                              <m:r>
                                <a:rPr lang="en-US" sz="2400" i="1">
                                  <a:latin typeface="Cambria Math" panose="02040503050406030204" pitchFamily="18" charset="0"/>
                                </a:rPr>
                                <m:t>(</m:t>
                              </m:r>
                              <m:r>
                                <m:rPr>
                                  <m:brk/>
                                </m:rPr>
                                <a:rPr lang="en-US" sz="2400" i="1">
                                  <a:latin typeface="Cambria Math" panose="02040503050406030204" pitchFamily="18" charset="0"/>
                                </a:rPr>
                                <m:t>𝑀</m:t>
                              </m:r>
                              <m:r>
                                <a:rPr lang="en-US" sz="2400" i="1">
                                  <a:latin typeface="Cambria Math" panose="02040503050406030204" pitchFamily="18" charset="0"/>
                                </a:rPr>
                                <m:t>+</m:t>
                              </m:r>
                              <m:r>
                                <a:rPr lang="en-US" sz="2400" b="1" i="1">
                                  <a:solidFill>
                                    <a:srgbClr val="C00000"/>
                                  </a:solidFill>
                                  <a:latin typeface="Cambria Math" panose="02040503050406030204" pitchFamily="18" charset="0"/>
                                </a:rPr>
                                <m:t>𝝀</m:t>
                              </m:r>
                              <m:r>
                                <a:rPr lang="en-US" sz="2400" b="1" i="1">
                                  <a:solidFill>
                                    <a:srgbClr val="C00000"/>
                                  </a:solidFill>
                                  <a:latin typeface="Cambria Math" panose="02040503050406030204" pitchFamily="18" charset="0"/>
                                </a:rPr>
                                <m:t>𝑷</m:t>
                              </m:r>
                              <m:r>
                                <a:rPr lang="en-US" sz="2400" i="1">
                                  <a:latin typeface="Cambria Math" panose="02040503050406030204" pitchFamily="18" charset="0"/>
                                </a:rPr>
                                <m:t>)</m:t>
                              </m:r>
                            </m:e>
                            <m:sup>
                              <m:r>
                                <a:rPr lang="en-US" sz="2400" i="1" smtClean="0">
                                  <a:solidFill>
                                    <a:schemeClr val="tx1"/>
                                  </a:solidFill>
                                  <a:latin typeface="Cambria Math" panose="02040503050406030204" pitchFamily="18" charset="0"/>
                                </a:rPr>
                                <m:t>−1</m:t>
                              </m:r>
                            </m:sup>
                          </m:sSup>
                          <m:r>
                            <a:rPr lang="en-US" sz="2400" b="0" i="1" smtClean="0">
                              <a:latin typeface="Cambria Math" panose="02040503050406030204" pitchFamily="18" charset="0"/>
                            </a:rPr>
                            <m:t>𝐻</m:t>
                          </m:r>
                        </m:e>
                        <m:sup>
                          <m:r>
                            <a:rPr lang="en-US" sz="2400" b="0" i="1" smtClean="0">
                              <a:latin typeface="Cambria Math" panose="02040503050406030204" pitchFamily="18" charset="0"/>
                            </a:rPr>
                            <m:t>𝑇</m:t>
                          </m:r>
                        </m:sup>
                      </m:sSup>
                      <m:r>
                        <a:rPr lang="en-US" sz="2400" b="0" i="1" smtClean="0">
                          <a:latin typeface="Cambria Math" panose="02040503050406030204" pitchFamily="18" charset="0"/>
                        </a:rPr>
                        <m:t>(</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𝑛</m:t>
                          </m:r>
                        </m:e>
                      </m:acc>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r>
                        <a:rPr lang="en-US" sz="2400" b="0" i="1" smtClean="0">
                          <a:latin typeface="Cambria Math" panose="02040503050406030204" pitchFamily="18" charset="0"/>
                        </a:rPr>
                        <m:t>,</m:t>
                      </m:r>
                      <m:r>
                        <a:rPr lang="en-US" sz="2400" b="0" i="1" smtClean="0">
                          <a:latin typeface="Cambria Math" panose="02040503050406030204" pitchFamily="18" charset="0"/>
                        </a:rPr>
                        <m:t>𝜃</m:t>
                      </m:r>
                      <m:r>
                        <a:rPr lang="en-US" sz="2400" b="0" i="1" smtClean="0">
                          <a:latin typeface="Cambria Math" panose="02040503050406030204" pitchFamily="18" charset="0"/>
                        </a:rPr>
                        <m:t>)</m:t>
                      </m:r>
                    </m:oMath>
                  </m:oMathPara>
                </a14:m>
                <a:endParaRPr lang="en-US" sz="2400" dirty="0"/>
              </a:p>
              <a:p>
                <a:pPr marL="91440" indent="-91440">
                  <a:spcBef>
                    <a:spcPts val="600"/>
                  </a:spcBef>
                  <a:buFont typeface="Arial" panose="020B0604020202020204" pitchFamily="34" charset="0"/>
                  <a:buChar char="•"/>
                </a:pPr>
                <a:r>
                  <a:rPr lang="en-US" sz="2400" dirty="0"/>
                  <a:t>Penalty matrix (</a:t>
                </a:r>
                <a14:m>
                  <m:oMath xmlns:m="http://schemas.openxmlformats.org/officeDocument/2006/math">
                    <m:r>
                      <a:rPr lang="en-US" sz="2400">
                        <a:latin typeface="Cambria Math" panose="02040503050406030204" pitchFamily="18" charset="0"/>
                      </a:rPr>
                      <m:t>𝑃</m:t>
                    </m:r>
                  </m:oMath>
                </a14:m>
                <a:r>
                  <a:rPr lang="en-US" sz="2400" dirty="0"/>
                  <a:t>): user-defined</a:t>
                </a:r>
              </a:p>
              <a:p>
                <a:pPr marL="91440" indent="-91440">
                  <a:spcBef>
                    <a:spcPts val="600"/>
                  </a:spcBef>
                  <a:buFont typeface="Arial" panose="020B0604020202020204" pitchFamily="34" charset="0"/>
                  <a:buChar char="•"/>
                </a:pPr>
                <a:r>
                  <a:rPr lang="en-US" sz="2400" dirty="0"/>
                  <a:t>Regulator gain (</a:t>
                </a:r>
                <a14:m>
                  <m:oMath xmlns:m="http://schemas.openxmlformats.org/officeDocument/2006/math">
                    <m:r>
                      <a:rPr lang="en-US" sz="2400">
                        <a:latin typeface="Cambria Math" panose="02040503050406030204" pitchFamily="18" charset="0"/>
                      </a:rPr>
                      <m:t>𝜆</m:t>
                    </m:r>
                  </m:oMath>
                </a14:m>
                <a:r>
                  <a:rPr lang="en-US" sz="2400" dirty="0"/>
                  <a:t>):  how to select?</a:t>
                </a:r>
              </a:p>
              <a:p>
                <a:pPr marL="91440" indent="-91440">
                  <a:spcBef>
                    <a:spcPts val="600"/>
                  </a:spcBef>
                  <a:buFont typeface="Arial" panose="020B0604020202020204" pitchFamily="34" charset="0"/>
                  <a:buChar char="•"/>
                </a:pPr>
                <a:r>
                  <a:rPr lang="en-US" sz="2400" dirty="0"/>
                  <a:t>L-curve: Balance Residual (data – estimated signal) norm against Solution norm </a:t>
                </a:r>
                <a14:m>
                  <m:oMath xmlns:m="http://schemas.openxmlformats.org/officeDocument/2006/math">
                    <m:acc>
                      <m:accPr>
                        <m:chr m:val="̅"/>
                        <m:ctrlPr>
                          <a:rPr lang="en-US" sz="2400" i="1">
                            <a:latin typeface="Cambria Math" panose="02040503050406030204" pitchFamily="18" charset="0"/>
                          </a:rPr>
                        </m:ctrlPr>
                      </m:accPr>
                      <m:e>
                        <m:r>
                          <a:rPr lang="en-US" sz="2400">
                            <a:latin typeface="Cambria Math" panose="02040503050406030204" pitchFamily="18" charset="0"/>
                          </a:rPr>
                          <m:t>𝑎</m:t>
                        </m:r>
                      </m:e>
                    </m:acc>
                    <m:r>
                      <a:rPr lang="en-US" sz="2400">
                        <a:latin typeface="Cambria Math" panose="02040503050406030204" pitchFamily="18" charset="0"/>
                      </a:rPr>
                      <m:t>𝑃</m:t>
                    </m:r>
                    <m:sSup>
                      <m:sSupPr>
                        <m:ctrlPr>
                          <a:rPr lang="en-US" sz="2400" i="1">
                            <a:latin typeface="Cambria Math" panose="02040503050406030204" pitchFamily="18" charset="0"/>
                          </a:rPr>
                        </m:ctrlPr>
                      </m:sSupPr>
                      <m:e>
                        <m:acc>
                          <m:accPr>
                            <m:chr m:val="̅"/>
                            <m:ctrlPr>
                              <a:rPr lang="en-US" sz="2400" i="1">
                                <a:latin typeface="Cambria Math" panose="02040503050406030204" pitchFamily="18" charset="0"/>
                              </a:rPr>
                            </m:ctrlPr>
                          </m:accPr>
                          <m:e>
                            <m:r>
                              <a:rPr lang="en-US" sz="2400">
                                <a:latin typeface="Cambria Math" panose="02040503050406030204" pitchFamily="18" charset="0"/>
                              </a:rPr>
                              <m:t>𝑎</m:t>
                            </m:r>
                          </m:e>
                        </m:acc>
                      </m:e>
                      <m:sup>
                        <m:r>
                          <a:rPr lang="en-US" sz="2400">
                            <a:latin typeface="Cambria Math" panose="02040503050406030204" pitchFamily="18" charset="0"/>
                          </a:rPr>
                          <m:t>𝑇</m:t>
                        </m:r>
                      </m:sup>
                    </m:sSup>
                  </m:oMath>
                </a14:m>
                <a:endParaRPr lang="en-US" sz="2400" dirty="0"/>
              </a:p>
              <a:p>
                <a:pPr marL="91440" indent="-91440">
                  <a:spcBef>
                    <a:spcPts val="600"/>
                  </a:spcBef>
                  <a:buFont typeface="Arial" panose="020B0604020202020204" pitchFamily="34" charset="0"/>
                  <a:buChar char="•"/>
                </a:pPr>
                <a:r>
                  <a:rPr lang="en-US" sz="2400" dirty="0"/>
                  <a:t>Regularization: Bias-Variance trade-off</a:t>
                </a:r>
              </a:p>
            </p:txBody>
          </p:sp>
        </mc:Choice>
        <mc:Fallback xmlns="">
          <p:sp>
            <p:nvSpPr>
              <p:cNvPr id="3" name="Content Placeholder 2">
                <a:extLst>
                  <a:ext uri="{FF2B5EF4-FFF2-40B4-BE49-F238E27FC236}">
                    <a16:creationId xmlns:a16="http://schemas.microsoft.com/office/drawing/2014/main" id="{DED1103C-AF13-FBB9-CA31-96150D950C38}"/>
                  </a:ext>
                </a:extLst>
              </p:cNvPr>
              <p:cNvSpPr>
                <a:spLocks noGrp="1" noRot="1" noChangeAspect="1" noMove="1" noResize="1" noEditPoints="1" noAdjustHandles="1" noChangeArrowheads="1" noChangeShapeType="1" noTextEdit="1"/>
              </p:cNvSpPr>
              <p:nvPr>
                <p:ph type="body" sz="half" idx="2"/>
              </p:nvPr>
            </p:nvSpPr>
            <p:spPr>
              <a:xfrm>
                <a:off x="189571" y="1349300"/>
                <a:ext cx="5739898" cy="4973442"/>
              </a:xfrm>
              <a:blipFill>
                <a:blip r:embed="rId3"/>
                <a:stretch>
                  <a:fillRect/>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4581273C-2EC2-A4F0-BF40-370F850415F0}"/>
              </a:ext>
            </a:extLst>
          </p:cNvPr>
          <p:cNvSpPr>
            <a:spLocks noGrp="1"/>
          </p:cNvSpPr>
          <p:nvPr>
            <p:ph type="dt" sz="half" idx="10"/>
          </p:nvPr>
        </p:nvSpPr>
        <p:spPr>
          <a:xfrm>
            <a:off x="7821429" y="6238816"/>
            <a:ext cx="2753746" cy="323968"/>
          </a:xfrm>
        </p:spPr>
        <p:txBody>
          <a:bodyPr anchor="ctr">
            <a:normAutofit/>
          </a:bodyPr>
          <a:lstStyle/>
          <a:p>
            <a:pPr>
              <a:spcAft>
                <a:spcPts val="600"/>
              </a:spcAft>
            </a:pPr>
            <a:r>
              <a:rPr lang="en-US"/>
              <a:t>10/16/24</a:t>
            </a:r>
          </a:p>
        </p:txBody>
      </p:sp>
      <p:sp>
        <p:nvSpPr>
          <p:cNvPr id="5" name="Footer Placeholder 4">
            <a:extLst>
              <a:ext uri="{FF2B5EF4-FFF2-40B4-BE49-F238E27FC236}">
                <a16:creationId xmlns:a16="http://schemas.microsoft.com/office/drawing/2014/main" id="{E720964E-202A-59EE-8BF3-49CDC5A298B4}"/>
              </a:ext>
            </a:extLst>
          </p:cNvPr>
          <p:cNvSpPr>
            <a:spLocks noGrp="1"/>
          </p:cNvSpPr>
          <p:nvPr>
            <p:ph type="ftr" sz="quarter" idx="11"/>
          </p:nvPr>
        </p:nvSpPr>
        <p:spPr>
          <a:xfrm>
            <a:off x="804672" y="6236208"/>
            <a:ext cx="5124797" cy="320040"/>
          </a:xfrm>
        </p:spPr>
        <p:txBody>
          <a:bodyPr anchor="ctr">
            <a:normAutofit/>
          </a:bodyPr>
          <a:lstStyle/>
          <a:p>
            <a:pPr>
              <a:spcAft>
                <a:spcPts val="600"/>
              </a:spcAft>
            </a:pPr>
            <a:r>
              <a:rPr lang="en-US"/>
              <a:t>Soumya D. Mohanty, PPC 2024</a:t>
            </a:r>
          </a:p>
        </p:txBody>
      </p:sp>
      <p:sp>
        <p:nvSpPr>
          <p:cNvPr id="6" name="Slide Number Placeholder 5">
            <a:extLst>
              <a:ext uri="{FF2B5EF4-FFF2-40B4-BE49-F238E27FC236}">
                <a16:creationId xmlns:a16="http://schemas.microsoft.com/office/drawing/2014/main" id="{03D706B7-E17A-6B05-D791-F5FF327EB705}"/>
              </a:ext>
            </a:extLst>
          </p:cNvPr>
          <p:cNvSpPr>
            <a:spLocks noGrp="1"/>
          </p:cNvSpPr>
          <p:nvPr>
            <p:ph type="sldNum" sz="quarter" idx="12"/>
          </p:nvPr>
        </p:nvSpPr>
        <p:spPr>
          <a:xfrm>
            <a:off x="10758922" y="6217920"/>
            <a:ext cx="365760" cy="365760"/>
          </a:xfrm>
        </p:spPr>
        <p:txBody>
          <a:bodyPr anchor="ctr">
            <a:normAutofit/>
          </a:bodyPr>
          <a:lstStyle/>
          <a:p>
            <a:pPr>
              <a:lnSpc>
                <a:spcPct val="90000"/>
              </a:lnSpc>
              <a:spcAft>
                <a:spcPts val="600"/>
              </a:spcAft>
            </a:pPr>
            <a:fld id="{8A7A6979-0714-4377-B894-6BE4C2D6E202}" type="slidenum">
              <a:rPr lang="en-US" smtClean="0"/>
              <a:pPr>
                <a:lnSpc>
                  <a:spcPct val="90000"/>
                </a:lnSpc>
                <a:spcAft>
                  <a:spcPts val="600"/>
                </a:spcAft>
              </a:pPr>
              <a:t>11</a:t>
            </a:fld>
            <a:endParaRPr lang="en-US"/>
          </a:p>
        </p:txBody>
      </p:sp>
      <p:pic>
        <p:nvPicPr>
          <p:cNvPr id="2" name="Picture 1">
            <a:extLst>
              <a:ext uri="{FF2B5EF4-FFF2-40B4-BE49-F238E27FC236}">
                <a16:creationId xmlns:a16="http://schemas.microsoft.com/office/drawing/2014/main" id="{DBBD8D0C-3603-FC29-4682-B7B4D30737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6080" y="3762484"/>
            <a:ext cx="3780261" cy="2762009"/>
          </a:xfrm>
          <a:prstGeom prst="rect">
            <a:avLst/>
          </a:prstGeom>
        </p:spPr>
      </p:pic>
    </p:spTree>
    <p:extLst>
      <p:ext uri="{BB962C8B-B14F-4D97-AF65-F5344CB8AC3E}">
        <p14:creationId xmlns:p14="http://schemas.microsoft.com/office/powerpoint/2010/main" val="49026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D1330-4A3D-6522-3269-3FC3796AB3F6}"/>
              </a:ext>
            </a:extLst>
          </p:cNvPr>
          <p:cNvSpPr>
            <a:spLocks noGrp="1"/>
          </p:cNvSpPr>
          <p:nvPr>
            <p:ph type="title"/>
          </p:nvPr>
        </p:nvSpPr>
        <p:spPr>
          <a:xfrm>
            <a:off x="914399" y="457105"/>
            <a:ext cx="8666329" cy="678909"/>
          </a:xfrm>
        </p:spPr>
        <p:txBody>
          <a:bodyPr>
            <a:normAutofit fontScale="90000"/>
          </a:bodyPr>
          <a:lstStyle/>
          <a:p>
            <a:r>
              <a:rPr lang="en-US" dirty="0"/>
              <a:t>Accelerating Coherent network analysis</a:t>
            </a:r>
          </a:p>
        </p:txBody>
      </p:sp>
      <p:graphicFrame>
        <p:nvGraphicFramePr>
          <p:cNvPr id="7" name="Content Placeholder 6">
            <a:extLst>
              <a:ext uri="{FF2B5EF4-FFF2-40B4-BE49-F238E27FC236}">
                <a16:creationId xmlns:a16="http://schemas.microsoft.com/office/drawing/2014/main" id="{DB744E5C-8840-5E30-D906-C0AC496B1291}"/>
              </a:ext>
            </a:extLst>
          </p:cNvPr>
          <p:cNvGraphicFramePr>
            <a:graphicFrameLocks noGrp="1"/>
          </p:cNvGraphicFramePr>
          <p:nvPr>
            <p:ph idx="1"/>
            <p:extLst>
              <p:ext uri="{D42A27DB-BD31-4B8C-83A1-F6EECF244321}">
                <p14:modId xmlns:p14="http://schemas.microsoft.com/office/powerpoint/2010/main" val="1371866877"/>
              </p:ext>
            </p:extLst>
          </p:nvPr>
        </p:nvGraphicFramePr>
        <p:xfrm>
          <a:off x="914399" y="1287432"/>
          <a:ext cx="10783230" cy="3488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AB5DA88B-70E0-6FA1-7B34-B2F28129A05C}"/>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CD45E3F0-BEF6-8B80-537A-91595F1D1F24}"/>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693402FE-E5A0-8DDD-CCBB-650FD57830CE}"/>
              </a:ext>
            </a:extLst>
          </p:cNvPr>
          <p:cNvSpPr>
            <a:spLocks noGrp="1"/>
          </p:cNvSpPr>
          <p:nvPr>
            <p:ph type="sldNum" sz="quarter" idx="12"/>
          </p:nvPr>
        </p:nvSpPr>
        <p:spPr/>
        <p:txBody>
          <a:bodyPr/>
          <a:lstStyle/>
          <a:p>
            <a:fld id="{8A7A6979-0714-4377-B894-6BE4C2D6E202}" type="slidenum">
              <a:rPr lang="en-US" smtClean="0"/>
              <a:pPr/>
              <a:t>12</a:t>
            </a:fld>
            <a:endParaRPr lang="en-US" dirty="0"/>
          </a:p>
        </p:txBody>
      </p:sp>
      <p:sp>
        <p:nvSpPr>
          <p:cNvPr id="9" name="TextBox 8">
            <a:extLst>
              <a:ext uri="{FF2B5EF4-FFF2-40B4-BE49-F238E27FC236}">
                <a16:creationId xmlns:a16="http://schemas.microsoft.com/office/drawing/2014/main" id="{D7FCAE9A-30EF-D77A-8594-24D382998799}"/>
              </a:ext>
            </a:extLst>
          </p:cNvPr>
          <p:cNvSpPr txBox="1"/>
          <p:nvPr/>
        </p:nvSpPr>
        <p:spPr>
          <a:xfrm>
            <a:off x="914399" y="4907011"/>
            <a:ext cx="10872440" cy="1200329"/>
          </a:xfrm>
          <a:prstGeom prst="rect">
            <a:avLst/>
          </a:prstGeom>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wrap="square">
            <a:spAutoFit/>
          </a:bodyPr>
          <a:lstStyle/>
          <a:p>
            <a:pPr marL="457200" indent="-457200">
              <a:buFont typeface="+mj-lt"/>
              <a:buAutoNum type="arabicPeriod"/>
            </a:pPr>
            <a:r>
              <a:rPr lang="en-US" sz="2400" dirty="0"/>
              <a:t>Particle Swarm Optimization (Kennedy, Eberhart, IEEE, 1995; 88,885 citations)</a:t>
            </a:r>
          </a:p>
          <a:p>
            <a:pPr marL="914400" lvl="1" indent="-4572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10x</a:t>
            </a:r>
            <a:r>
              <a:rPr lang="en-US" sz="2400" dirty="0"/>
              <a:t> fewer likelihood evaluations compared to grid-based searches</a:t>
            </a:r>
          </a:p>
          <a:p>
            <a:pPr marL="457200" indent="-457200">
              <a:buFont typeface="+mj-lt"/>
              <a:buAutoNum type="arabicPeriod"/>
            </a:pPr>
            <a:r>
              <a:rPr lang="en-US" sz="2400" dirty="0"/>
              <a:t>Graphics Processing Units (GPUs) </a:t>
            </a:r>
          </a:p>
        </p:txBody>
      </p:sp>
    </p:spTree>
    <p:extLst>
      <p:ext uri="{BB962C8B-B14F-4D97-AF65-F5344CB8AC3E}">
        <p14:creationId xmlns:p14="http://schemas.microsoft.com/office/powerpoint/2010/main" val="3645270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2F3F-6A0A-5531-2B32-7D4DBDEC3EC5}"/>
              </a:ext>
            </a:extLst>
          </p:cNvPr>
          <p:cNvSpPr>
            <a:spLocks noGrp="1"/>
          </p:cNvSpPr>
          <p:nvPr>
            <p:ph type="title"/>
          </p:nvPr>
        </p:nvSpPr>
        <p:spPr>
          <a:xfrm>
            <a:off x="934278" y="212005"/>
            <a:ext cx="7467600" cy="579120"/>
          </a:xfrm>
        </p:spPr>
        <p:txBody>
          <a:bodyPr>
            <a:normAutofit fontScale="90000"/>
          </a:bodyPr>
          <a:lstStyle/>
          <a:p>
            <a:r>
              <a:rPr lang="en-US" dirty="0"/>
              <a:t>Particle swarm optimization</a:t>
            </a:r>
          </a:p>
        </p:txBody>
      </p:sp>
      <p:sp>
        <p:nvSpPr>
          <p:cNvPr id="4" name="Date Placeholder 3">
            <a:extLst>
              <a:ext uri="{FF2B5EF4-FFF2-40B4-BE49-F238E27FC236}">
                <a16:creationId xmlns:a16="http://schemas.microsoft.com/office/drawing/2014/main" id="{04DCF9F0-B7C0-E4D0-C90B-EB5394EB1EB4}"/>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3757A137-BD7A-BDAB-E968-431BD8DA64A2}"/>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63582826-B4F7-5DE6-C9EB-DAAA067E0A77}"/>
              </a:ext>
            </a:extLst>
          </p:cNvPr>
          <p:cNvSpPr>
            <a:spLocks noGrp="1"/>
          </p:cNvSpPr>
          <p:nvPr>
            <p:ph type="sldNum" sz="quarter" idx="12"/>
          </p:nvPr>
        </p:nvSpPr>
        <p:spPr/>
        <p:txBody>
          <a:bodyPr/>
          <a:lstStyle/>
          <a:p>
            <a:fld id="{8A7A6979-0714-4377-B894-6BE4C2D6E202}" type="slidenum">
              <a:rPr lang="en-US" smtClean="0"/>
              <a:pPr/>
              <a:t>13</a:t>
            </a:fld>
            <a:endParaRPr lang="en-US" dirty="0"/>
          </a:p>
        </p:txBody>
      </p:sp>
      <p:pic>
        <p:nvPicPr>
          <p:cNvPr id="7" name="Content Placeholder 11">
            <a:extLst>
              <a:ext uri="{FF2B5EF4-FFF2-40B4-BE49-F238E27FC236}">
                <a16:creationId xmlns:a16="http://schemas.microsoft.com/office/drawing/2014/main" id="{4E313280-5857-3A84-F4BD-32E1FB9AA9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8795" y="1359874"/>
            <a:ext cx="6498079" cy="4304978"/>
          </a:xfrm>
          <a:prstGeom prst="rect">
            <a:avLst/>
          </a:prstGeom>
        </p:spPr>
      </p:pic>
      <p:pic>
        <p:nvPicPr>
          <p:cNvPr id="8" name="Content Placeholder 10">
            <a:extLst>
              <a:ext uri="{FF2B5EF4-FFF2-40B4-BE49-F238E27FC236}">
                <a16:creationId xmlns:a16="http://schemas.microsoft.com/office/drawing/2014/main" id="{3C1FE845-BD64-AC31-0446-864B5D20C94A}"/>
              </a:ext>
            </a:extLst>
          </p:cNvPr>
          <p:cNvPicPr>
            <a:picLocks noChangeAspect="1"/>
          </p:cNvPicPr>
          <p:nvPr/>
        </p:nvPicPr>
        <p:blipFill>
          <a:blip r:embed="rId3"/>
          <a:stretch>
            <a:fillRect/>
          </a:stretch>
        </p:blipFill>
        <p:spPr>
          <a:xfrm>
            <a:off x="445983" y="1071694"/>
            <a:ext cx="4752170" cy="2970107"/>
          </a:xfrm>
          <a:prstGeom prst="rect">
            <a:avLst/>
          </a:prstGeom>
        </p:spPr>
      </p:pic>
      <p:sp>
        <p:nvSpPr>
          <p:cNvPr id="3" name="TextBox 2">
            <a:extLst>
              <a:ext uri="{FF2B5EF4-FFF2-40B4-BE49-F238E27FC236}">
                <a16:creationId xmlns:a16="http://schemas.microsoft.com/office/drawing/2014/main" id="{D21E9381-6E56-BB99-1F0B-07497178382B}"/>
              </a:ext>
            </a:extLst>
          </p:cNvPr>
          <p:cNvSpPr txBox="1"/>
          <p:nvPr/>
        </p:nvSpPr>
        <p:spPr>
          <a:xfrm>
            <a:off x="445983" y="4102761"/>
            <a:ext cx="4752170" cy="193899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342900" indent="-342900">
              <a:buFont typeface="Arial" panose="020B0604020202020204" pitchFamily="34" charset="0"/>
              <a:buChar char="•"/>
            </a:pPr>
            <a:r>
              <a:rPr lang="en-US" sz="2400" dirty="0"/>
              <a:t>Global optimization algorithm inspired by emergent behavior of bird flocks</a:t>
            </a:r>
          </a:p>
          <a:p>
            <a:pPr marL="342900" indent="-342900">
              <a:buFont typeface="Arial" panose="020B0604020202020204" pitchFamily="34" charset="0"/>
              <a:buChar char="•"/>
            </a:pPr>
            <a:r>
              <a:rPr lang="en-US" sz="2400" dirty="0"/>
              <a:t>Evolution of flocking behavior driven by optimization challenges</a:t>
            </a:r>
          </a:p>
        </p:txBody>
      </p:sp>
    </p:spTree>
    <p:extLst>
      <p:ext uri="{BB962C8B-B14F-4D97-AF65-F5344CB8AC3E}">
        <p14:creationId xmlns:p14="http://schemas.microsoft.com/office/powerpoint/2010/main" val="1972547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2F3F-6A0A-5531-2B32-7D4DBDEC3EC5}"/>
              </a:ext>
            </a:extLst>
          </p:cNvPr>
          <p:cNvSpPr>
            <a:spLocks noGrp="1"/>
          </p:cNvSpPr>
          <p:nvPr>
            <p:ph type="title"/>
          </p:nvPr>
        </p:nvSpPr>
        <p:spPr>
          <a:xfrm>
            <a:off x="934278" y="212005"/>
            <a:ext cx="7467600" cy="579120"/>
          </a:xfrm>
        </p:spPr>
        <p:txBody>
          <a:bodyPr>
            <a:normAutofit fontScale="90000"/>
          </a:bodyPr>
          <a:lstStyle/>
          <a:p>
            <a:r>
              <a:rPr lang="en-US" dirty="0"/>
              <a:t>Particle swarm optimization</a:t>
            </a:r>
          </a:p>
        </p:txBody>
      </p:sp>
      <p:sp>
        <p:nvSpPr>
          <p:cNvPr id="4" name="Date Placeholder 3">
            <a:extLst>
              <a:ext uri="{FF2B5EF4-FFF2-40B4-BE49-F238E27FC236}">
                <a16:creationId xmlns:a16="http://schemas.microsoft.com/office/drawing/2014/main" id="{04DCF9F0-B7C0-E4D0-C90B-EB5394EB1EB4}"/>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3757A137-BD7A-BDAB-E968-431BD8DA64A2}"/>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63582826-B4F7-5DE6-C9EB-DAAA067E0A77}"/>
              </a:ext>
            </a:extLst>
          </p:cNvPr>
          <p:cNvSpPr>
            <a:spLocks noGrp="1"/>
          </p:cNvSpPr>
          <p:nvPr>
            <p:ph type="sldNum" sz="quarter" idx="12"/>
          </p:nvPr>
        </p:nvSpPr>
        <p:spPr/>
        <p:txBody>
          <a:bodyPr/>
          <a:lstStyle/>
          <a:p>
            <a:fld id="{8A7A6979-0714-4377-B894-6BE4C2D6E202}" type="slidenum">
              <a:rPr lang="en-US" smtClean="0"/>
              <a:pPr/>
              <a:t>14</a:t>
            </a:fld>
            <a:endParaRPr lang="en-US" dirty="0"/>
          </a:p>
        </p:txBody>
      </p:sp>
      <p:pic>
        <p:nvPicPr>
          <p:cNvPr id="7" name="Content Placeholder 11">
            <a:extLst>
              <a:ext uri="{FF2B5EF4-FFF2-40B4-BE49-F238E27FC236}">
                <a16:creationId xmlns:a16="http://schemas.microsoft.com/office/drawing/2014/main" id="{4E313280-5857-3A84-F4BD-32E1FB9AA9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181" y="3022414"/>
            <a:ext cx="4905267" cy="3249740"/>
          </a:xfrm>
          <a:prstGeom prst="rect">
            <a:avLst/>
          </a:prstGeom>
        </p:spPr>
      </p:pic>
      <p:pic>
        <p:nvPicPr>
          <p:cNvPr id="8" name="Content Placeholder 10">
            <a:extLst>
              <a:ext uri="{FF2B5EF4-FFF2-40B4-BE49-F238E27FC236}">
                <a16:creationId xmlns:a16="http://schemas.microsoft.com/office/drawing/2014/main" id="{3C1FE845-BD64-AC31-0446-864B5D20C94A}"/>
              </a:ext>
            </a:extLst>
          </p:cNvPr>
          <p:cNvPicPr>
            <a:picLocks noChangeAspect="1"/>
          </p:cNvPicPr>
          <p:nvPr/>
        </p:nvPicPr>
        <p:blipFill>
          <a:blip r:embed="rId3"/>
          <a:stretch>
            <a:fillRect/>
          </a:stretch>
        </p:blipFill>
        <p:spPr>
          <a:xfrm>
            <a:off x="616671" y="931333"/>
            <a:ext cx="3345729" cy="2091081"/>
          </a:xfrm>
          <a:prstGeom prst="rect">
            <a:avLst/>
          </a:prstGeom>
        </p:spPr>
      </p:pic>
      <p:pic>
        <p:nvPicPr>
          <p:cNvPr id="9" name="Picture 8">
            <a:extLst>
              <a:ext uri="{FF2B5EF4-FFF2-40B4-BE49-F238E27FC236}">
                <a16:creationId xmlns:a16="http://schemas.microsoft.com/office/drawing/2014/main" id="{6B447B4D-C4A7-F94A-5DE5-32589A1D3AFB}"/>
              </a:ext>
            </a:extLst>
          </p:cNvPr>
          <p:cNvPicPr>
            <a:picLocks noChangeAspect="1"/>
          </p:cNvPicPr>
          <p:nvPr/>
        </p:nvPicPr>
        <p:blipFill>
          <a:blip r:embed="rId4"/>
          <a:stretch>
            <a:fillRect/>
          </a:stretch>
        </p:blipFill>
        <p:spPr>
          <a:xfrm>
            <a:off x="5765413" y="1095222"/>
            <a:ext cx="5426844" cy="4070133"/>
          </a:xfrm>
          <a:prstGeom prst="rect">
            <a:avLst/>
          </a:prstGeom>
        </p:spPr>
      </p:pic>
      <p:sp>
        <p:nvSpPr>
          <p:cNvPr id="10" name="TextBox 9">
            <a:extLst>
              <a:ext uri="{FF2B5EF4-FFF2-40B4-BE49-F238E27FC236}">
                <a16:creationId xmlns:a16="http://schemas.microsoft.com/office/drawing/2014/main" id="{A1DD8C89-FB97-081F-2249-8C45DBD0CD3F}"/>
              </a:ext>
            </a:extLst>
          </p:cNvPr>
          <p:cNvSpPr txBox="1"/>
          <p:nvPr/>
        </p:nvSpPr>
        <p:spPr>
          <a:xfrm>
            <a:off x="5765413" y="5407819"/>
            <a:ext cx="5426844" cy="830997"/>
          </a:xfrm>
          <a:prstGeom prst="rect">
            <a:avLst/>
          </a:prstGeom>
          <a:noFill/>
        </p:spPr>
        <p:txBody>
          <a:bodyPr wrap="square" rtlCol="0">
            <a:spAutoFit/>
          </a:bodyPr>
          <a:lstStyle/>
          <a:p>
            <a:r>
              <a:rPr lang="en-US" sz="2400" i="1" dirty="0"/>
              <a:t>Swarm Intelligence methods for statistical regression</a:t>
            </a:r>
            <a:r>
              <a:rPr lang="en-US" sz="2400" dirty="0"/>
              <a:t>, Mohanty, CRC press (2019) </a:t>
            </a:r>
          </a:p>
        </p:txBody>
      </p:sp>
    </p:spTree>
    <p:extLst>
      <p:ext uri="{BB962C8B-B14F-4D97-AF65-F5344CB8AC3E}">
        <p14:creationId xmlns:p14="http://schemas.microsoft.com/office/powerpoint/2010/main" val="1232989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12867-B5BC-96F7-AB5B-C05F950BF833}"/>
              </a:ext>
            </a:extLst>
          </p:cNvPr>
          <p:cNvSpPr>
            <a:spLocks noGrp="1"/>
          </p:cNvSpPr>
          <p:nvPr>
            <p:ph type="title"/>
          </p:nvPr>
        </p:nvSpPr>
        <p:spPr>
          <a:xfrm>
            <a:off x="800501" y="418606"/>
            <a:ext cx="4494998" cy="1134640"/>
          </a:xfrm>
        </p:spPr>
        <p:txBody>
          <a:bodyPr anchor="ctr">
            <a:normAutofit/>
          </a:bodyPr>
          <a:lstStyle/>
          <a:p>
            <a:r>
              <a:rPr lang="en-US" sz="2400" dirty="0"/>
              <a:t>Implementation</a:t>
            </a:r>
          </a:p>
        </p:txBody>
      </p:sp>
      <p:pic>
        <p:nvPicPr>
          <p:cNvPr id="8" name="Picture 7" descr="A person standing next to a computer server&#10;&#10;Description automatically generated">
            <a:extLst>
              <a:ext uri="{FF2B5EF4-FFF2-40B4-BE49-F238E27FC236}">
                <a16:creationId xmlns:a16="http://schemas.microsoft.com/office/drawing/2014/main" id="{DBAD4566-878D-A12C-98BC-9BBE6BA93251}"/>
              </a:ext>
            </a:extLst>
          </p:cNvPr>
          <p:cNvPicPr>
            <a:picLocks noChangeAspect="1"/>
          </p:cNvPicPr>
          <p:nvPr/>
        </p:nvPicPr>
        <p:blipFill>
          <a:blip r:embed="rId2"/>
          <a:stretch>
            <a:fillRect/>
          </a:stretch>
        </p:blipFill>
        <p:spPr>
          <a:xfrm>
            <a:off x="6096000" y="418606"/>
            <a:ext cx="6102097" cy="3432429"/>
          </a:xfrm>
          <a:prstGeom prst="rect">
            <a:avLst/>
          </a:prstGeom>
          <a:noFill/>
          <a:ln>
            <a:noFill/>
          </a:ln>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ED09882-2C41-843A-E10D-96C3F7AAA496}"/>
                  </a:ext>
                </a:extLst>
              </p:cNvPr>
              <p:cNvSpPr>
                <a:spLocks noGrp="1"/>
              </p:cNvSpPr>
              <p:nvPr>
                <p:ph type="body" sz="half" idx="2"/>
              </p:nvPr>
            </p:nvSpPr>
            <p:spPr>
              <a:xfrm>
                <a:off x="267629" y="1983688"/>
                <a:ext cx="5661840" cy="4468692"/>
              </a:xfrm>
            </p:spPr>
            <p:txBody>
              <a:bodyPr anchor="t">
                <a:noAutofit/>
              </a:bodyPr>
              <a:lstStyle/>
              <a:p>
                <a:pPr marL="342900" indent="-342900">
                  <a:lnSpc>
                    <a:spcPct val="90000"/>
                  </a:lnSpc>
                  <a:buFont typeface="Arial" panose="020B0604020202020204" pitchFamily="34" charset="0"/>
                  <a:buChar char="•"/>
                </a:pPr>
                <a:r>
                  <a:rPr lang="en-US" sz="2400" dirty="0"/>
                  <a:t>Parallelization hierarchy</a:t>
                </a:r>
              </a:p>
              <a:p>
                <a:pPr algn="ctr">
                  <a:lnSpc>
                    <a:spcPct val="90000"/>
                  </a:lnSpc>
                </a:pPr>
                <a14:m>
                  <m:oMath xmlns:m="http://schemas.openxmlformats.org/officeDocument/2006/math">
                    <m:limLow>
                      <m:limLowPr>
                        <m:ctrlPr>
                          <a:rPr lang="en-US" sz="2400" i="1" smtClean="0">
                            <a:latin typeface="Cambria Math" panose="02040503050406030204" pitchFamily="18" charset="0"/>
                            <a:sym typeface="Symbol" panose="05050102010706020507" pitchFamily="18" charset="2"/>
                          </a:rPr>
                        </m:ctrlPr>
                      </m:limLowPr>
                      <m:e>
                        <m:groupChr>
                          <m:groupChrPr>
                            <m:chr m:val="⏟"/>
                            <m:ctrlPr>
                              <a:rPr lang="en-US" sz="2400" i="1" smtClean="0">
                                <a:latin typeface="Cambria Math" panose="02040503050406030204" pitchFamily="18" charset="0"/>
                                <a:sym typeface="Symbol" panose="05050102010706020507" pitchFamily="18" charset="2"/>
                              </a:rPr>
                            </m:ctrlPr>
                          </m:groupChrPr>
                          <m:e>
                            <m:r>
                              <m:rPr>
                                <m:nor/>
                              </m:rPr>
                              <a:rPr lang="en-US" sz="2400" dirty="0"/>
                              <m:t>MPI</m:t>
                            </m:r>
                            <m:r>
                              <m:rPr>
                                <m:nor/>
                              </m:rPr>
                              <a:rPr lang="en-US" sz="2400" dirty="0"/>
                              <m:t> </m:t>
                            </m:r>
                            <m:r>
                              <a:rPr lang="en-US" sz="2400" i="1" dirty="0" smtClean="0">
                                <a:latin typeface="Cambria Math" panose="02040503050406030204" pitchFamily="18" charset="0"/>
                                <a:sym typeface="Symbol" panose="05050102010706020507" pitchFamily="18" charset="2"/>
                              </a:rPr>
                              <m:t></m:t>
                            </m:r>
                            <m:r>
                              <m:rPr>
                                <m:nor/>
                              </m:rPr>
                              <a:rPr lang="en-US" sz="2400" dirty="0"/>
                              <m:t> </m:t>
                            </m:r>
                            <m:r>
                              <m:rPr>
                                <m:nor/>
                              </m:rPr>
                              <a:rPr lang="en-US" sz="2400" dirty="0"/>
                              <m:t>OpenMP</m:t>
                            </m:r>
                          </m:e>
                        </m:groupChr>
                      </m:e>
                      <m:lim>
                        <m:r>
                          <a:rPr lang="en-US" sz="2400" b="0" i="1" smtClean="0">
                            <a:latin typeface="Cambria Math" panose="02040503050406030204" pitchFamily="18" charset="0"/>
                            <a:sym typeface="Symbol" panose="05050102010706020507" pitchFamily="18" charset="2"/>
                          </a:rPr>
                          <m:t>𝐶𝑃𝑈</m:t>
                        </m:r>
                      </m:lim>
                    </m:limLow>
                  </m:oMath>
                </a14:m>
                <a:r>
                  <a:rPr lang="en-US" sz="2400" dirty="0">
                    <a:sym typeface="Symbol" panose="05050102010706020507" pitchFamily="18" charset="2"/>
                  </a:rPr>
                  <a:t></a:t>
                </a:r>
                <a14:m>
                  <m:oMath xmlns:m="http://schemas.openxmlformats.org/officeDocument/2006/math">
                    <m:limLow>
                      <m:limLowPr>
                        <m:ctrlPr>
                          <a:rPr lang="en-US" sz="2400" i="1" dirty="0" smtClean="0">
                            <a:latin typeface="Cambria Math" panose="02040503050406030204" pitchFamily="18" charset="0"/>
                            <a:sym typeface="Symbol" panose="05050102010706020507" pitchFamily="18" charset="2"/>
                          </a:rPr>
                        </m:ctrlPr>
                      </m:limLowPr>
                      <m:e>
                        <m:groupChr>
                          <m:groupChrPr>
                            <m:chr m:val="⏟"/>
                            <m:ctrlPr>
                              <a:rPr lang="en-US" sz="2400" i="1" dirty="0" smtClean="0">
                                <a:latin typeface="Cambria Math" panose="02040503050406030204" pitchFamily="18" charset="0"/>
                                <a:sym typeface="Symbol" panose="05050102010706020507" pitchFamily="18" charset="2"/>
                              </a:rPr>
                            </m:ctrlPr>
                          </m:groupChrPr>
                          <m:e>
                            <m:r>
                              <m:rPr>
                                <m:nor/>
                              </m:rPr>
                              <a:rPr lang="en-US" sz="2400" dirty="0"/>
                              <m:t>CUDA</m:t>
                            </m:r>
                          </m:e>
                        </m:groupChr>
                      </m:e>
                      <m:lim>
                        <m:r>
                          <a:rPr lang="en-US" sz="2400" b="0" i="1" dirty="0" smtClean="0">
                            <a:latin typeface="Cambria Math" panose="02040503050406030204" pitchFamily="18" charset="0"/>
                            <a:sym typeface="Symbol" panose="05050102010706020507" pitchFamily="18" charset="2"/>
                          </a:rPr>
                          <m:t>𝐺𝑃𝑈</m:t>
                        </m:r>
                      </m:lim>
                    </m:limLow>
                  </m:oMath>
                </a14:m>
                <a:endParaRPr lang="en-US" sz="2400" dirty="0"/>
              </a:p>
              <a:p>
                <a:pPr marL="342900" indent="-342900">
                  <a:lnSpc>
                    <a:spcPct val="90000"/>
                  </a:lnSpc>
                  <a:buFont typeface="Arial" panose="020B0604020202020204" pitchFamily="34" charset="0"/>
                  <a:buChar char="•"/>
                </a:pPr>
                <a:r>
                  <a:rPr lang="en-US" sz="2400" dirty="0"/>
                  <a:t>8 parallel PSO runs per data segment </a:t>
                </a:r>
                <a:r>
                  <a:rPr lang="en-US" sz="2400" dirty="0">
                    <a:sym typeface="Symbol" panose="05050102010706020507" pitchFamily="18" charset="2"/>
                  </a:rPr>
                  <a:t></a:t>
                </a:r>
                <a:r>
                  <a:rPr lang="en-US" sz="2400" dirty="0"/>
                  <a:t> pick the best run </a:t>
                </a:r>
              </a:p>
              <a:p>
                <a:pPr marL="457200" indent="-342900">
                  <a:lnSpc>
                    <a:spcPct val="90000"/>
                  </a:lnSpc>
                  <a:buFont typeface="Arial" panose="020B0604020202020204" pitchFamily="34" charset="0"/>
                  <a:buChar char="•"/>
                </a:pPr>
                <a:r>
                  <a:rPr lang="en-US" sz="2400" dirty="0"/>
                  <a:t>8xGPU </a:t>
                </a:r>
                <a:r>
                  <a:rPr lang="en-US" sz="2400" dirty="0">
                    <a:sym typeface="Symbol" panose="05050102010706020507" pitchFamily="18" charset="2"/>
                  </a:rPr>
                  <a:t> 50x faster than CPU code</a:t>
                </a:r>
              </a:p>
              <a:p>
                <a:pPr marL="457200" indent="-342900">
                  <a:lnSpc>
                    <a:spcPct val="90000"/>
                  </a:lnSpc>
                  <a:buFont typeface="Arial" panose="020B0604020202020204" pitchFamily="34" charset="0"/>
                  <a:buChar char="•"/>
                </a:pPr>
                <a:r>
                  <a:rPr lang="en-US" sz="2400" dirty="0">
                    <a:sym typeface="Symbol" panose="05050102010706020507" pitchFamily="18" charset="2"/>
                  </a:rPr>
                  <a:t>PSO+GPU:  500x faster than grid-based search</a:t>
                </a:r>
              </a:p>
              <a:p>
                <a:pPr marL="457200" indent="-342900">
                  <a:lnSpc>
                    <a:spcPct val="90000"/>
                  </a:lnSpc>
                  <a:buFont typeface="Arial" panose="020B0604020202020204" pitchFamily="34" charset="0"/>
                  <a:buChar char="•"/>
                </a:pPr>
                <a:r>
                  <a:rPr lang="en-US" sz="2400" dirty="0">
                    <a:sym typeface="Symbol" panose="05050102010706020507" pitchFamily="18" charset="2"/>
                  </a:rPr>
                  <a:t>Results: DNS signal; network SNR=12</a:t>
                </a:r>
                <a:endParaRPr lang="en-US" sz="2400" dirty="0"/>
              </a:p>
            </p:txBody>
          </p:sp>
        </mc:Choice>
        <mc:Fallback xmlns="">
          <p:sp>
            <p:nvSpPr>
              <p:cNvPr id="3" name="Content Placeholder 2">
                <a:extLst>
                  <a:ext uri="{FF2B5EF4-FFF2-40B4-BE49-F238E27FC236}">
                    <a16:creationId xmlns:a16="http://schemas.microsoft.com/office/drawing/2014/main" id="{1ED09882-2C41-843A-E10D-96C3F7AAA496}"/>
                  </a:ext>
                </a:extLst>
              </p:cNvPr>
              <p:cNvSpPr>
                <a:spLocks noGrp="1" noRot="1" noChangeAspect="1" noMove="1" noResize="1" noEditPoints="1" noAdjustHandles="1" noChangeArrowheads="1" noChangeShapeType="1" noTextEdit="1"/>
              </p:cNvSpPr>
              <p:nvPr>
                <p:ph type="body" sz="half" idx="2"/>
              </p:nvPr>
            </p:nvSpPr>
            <p:spPr>
              <a:xfrm>
                <a:off x="267629" y="1983688"/>
                <a:ext cx="5661840" cy="4468692"/>
              </a:xfrm>
              <a:blipFill>
                <a:blip r:embed="rId3"/>
                <a:stretch>
                  <a:fillRect/>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D5B9FC91-C2AB-ACB2-ED71-FA810E20B918}"/>
              </a:ext>
            </a:extLst>
          </p:cNvPr>
          <p:cNvSpPr>
            <a:spLocks noGrp="1"/>
          </p:cNvSpPr>
          <p:nvPr>
            <p:ph type="dt" sz="half" idx="10"/>
          </p:nvPr>
        </p:nvSpPr>
        <p:spPr>
          <a:xfrm>
            <a:off x="7821429" y="6238816"/>
            <a:ext cx="2753746" cy="323968"/>
          </a:xfrm>
        </p:spPr>
        <p:txBody>
          <a:bodyPr anchor="ctr">
            <a:normAutofit/>
          </a:bodyPr>
          <a:lstStyle/>
          <a:p>
            <a:pPr>
              <a:spcAft>
                <a:spcPts val="600"/>
              </a:spcAft>
            </a:pPr>
            <a:r>
              <a:rPr lang="en-US"/>
              <a:t>10/16/24</a:t>
            </a:r>
          </a:p>
        </p:txBody>
      </p:sp>
      <p:sp>
        <p:nvSpPr>
          <p:cNvPr id="5" name="Footer Placeholder 4">
            <a:extLst>
              <a:ext uri="{FF2B5EF4-FFF2-40B4-BE49-F238E27FC236}">
                <a16:creationId xmlns:a16="http://schemas.microsoft.com/office/drawing/2014/main" id="{F612FB76-EDFE-33B8-E76A-FA43917EB77E}"/>
              </a:ext>
            </a:extLst>
          </p:cNvPr>
          <p:cNvSpPr>
            <a:spLocks noGrp="1"/>
          </p:cNvSpPr>
          <p:nvPr>
            <p:ph type="ftr" sz="quarter" idx="11"/>
          </p:nvPr>
        </p:nvSpPr>
        <p:spPr>
          <a:xfrm>
            <a:off x="804672" y="6236208"/>
            <a:ext cx="5124797" cy="320040"/>
          </a:xfrm>
        </p:spPr>
        <p:txBody>
          <a:bodyPr anchor="ctr">
            <a:normAutofit/>
          </a:bodyPr>
          <a:lstStyle/>
          <a:p>
            <a:pPr>
              <a:spcAft>
                <a:spcPts val="600"/>
              </a:spcAft>
            </a:pPr>
            <a:r>
              <a:rPr lang="en-US"/>
              <a:t>Soumya D. Mohanty, PPC 2024</a:t>
            </a:r>
          </a:p>
        </p:txBody>
      </p:sp>
      <p:sp>
        <p:nvSpPr>
          <p:cNvPr id="6" name="Slide Number Placeholder 5">
            <a:extLst>
              <a:ext uri="{FF2B5EF4-FFF2-40B4-BE49-F238E27FC236}">
                <a16:creationId xmlns:a16="http://schemas.microsoft.com/office/drawing/2014/main" id="{610772F2-9599-9A8D-6010-7A763DA13A36}"/>
              </a:ext>
            </a:extLst>
          </p:cNvPr>
          <p:cNvSpPr>
            <a:spLocks noGrp="1"/>
          </p:cNvSpPr>
          <p:nvPr>
            <p:ph type="sldNum" sz="quarter" idx="12"/>
          </p:nvPr>
        </p:nvSpPr>
        <p:spPr>
          <a:xfrm>
            <a:off x="11802269" y="6452380"/>
            <a:ext cx="365760" cy="365760"/>
          </a:xfrm>
        </p:spPr>
        <p:txBody>
          <a:bodyPr anchor="ctr">
            <a:normAutofit/>
          </a:bodyPr>
          <a:lstStyle/>
          <a:p>
            <a:pPr>
              <a:lnSpc>
                <a:spcPct val="90000"/>
              </a:lnSpc>
              <a:spcAft>
                <a:spcPts val="600"/>
              </a:spcAft>
            </a:pPr>
            <a:fld id="{8A7A6979-0714-4377-B894-6BE4C2D6E202}" type="slidenum">
              <a:rPr lang="en-US" smtClean="0"/>
              <a:pPr>
                <a:lnSpc>
                  <a:spcPct val="90000"/>
                </a:lnSpc>
                <a:spcAft>
                  <a:spcPts val="600"/>
                </a:spcAft>
              </a:pPr>
              <a:t>15</a:t>
            </a:fld>
            <a:endParaRPr lang="en-US"/>
          </a:p>
        </p:txBody>
      </p:sp>
      <p:pic>
        <p:nvPicPr>
          <p:cNvPr id="14" name="Picture 13" descr="A black metal cabinet with wires and wires&#10;&#10;Description automatically generated with medium confidence">
            <a:extLst>
              <a:ext uri="{FF2B5EF4-FFF2-40B4-BE49-F238E27FC236}">
                <a16:creationId xmlns:a16="http://schemas.microsoft.com/office/drawing/2014/main" id="{E0B240A9-4001-A8FF-E862-5C6633FC3025}"/>
              </a:ext>
            </a:extLst>
          </p:cNvPr>
          <p:cNvPicPr>
            <a:picLocks noChangeAspect="1"/>
          </p:cNvPicPr>
          <p:nvPr/>
        </p:nvPicPr>
        <p:blipFill>
          <a:blip r:embed="rId4"/>
          <a:stretch>
            <a:fillRect/>
          </a:stretch>
        </p:blipFill>
        <p:spPr>
          <a:xfrm rot="5400000">
            <a:off x="9541815" y="3804175"/>
            <a:ext cx="3001387" cy="2251040"/>
          </a:xfrm>
          <a:prstGeom prst="rect">
            <a:avLst/>
          </a:prstGeom>
        </p:spPr>
      </p:pic>
      <p:sp>
        <p:nvSpPr>
          <p:cNvPr id="15" name="TextBox 14">
            <a:extLst>
              <a:ext uri="{FF2B5EF4-FFF2-40B4-BE49-F238E27FC236}">
                <a16:creationId xmlns:a16="http://schemas.microsoft.com/office/drawing/2014/main" id="{72E4E655-00AC-AE47-C9BD-F98EE42E864E}"/>
              </a:ext>
            </a:extLst>
          </p:cNvPr>
          <p:cNvSpPr txBox="1"/>
          <p:nvPr/>
        </p:nvSpPr>
        <p:spPr>
          <a:xfrm>
            <a:off x="6228575" y="3997545"/>
            <a:ext cx="3943395" cy="2308324"/>
          </a:xfrm>
          <a:prstGeom prst="rect">
            <a:avLst/>
          </a:prstGeom>
          <a:noFill/>
        </p:spPr>
        <p:txBody>
          <a:bodyPr wrap="square" rtlCol="0">
            <a:spAutoFit/>
          </a:bodyPr>
          <a:lstStyle/>
          <a:p>
            <a:pPr algn="ctr"/>
            <a:r>
              <a:rPr lang="en-US" dirty="0"/>
              <a:t>CRADLE</a:t>
            </a:r>
          </a:p>
          <a:p>
            <a:pPr marL="285750" indent="-285750">
              <a:buFont typeface="Arial" panose="020B0604020202020204" pitchFamily="34" charset="0"/>
              <a:buChar char="•"/>
            </a:pPr>
            <a:r>
              <a:rPr lang="en-US" dirty="0"/>
              <a:t>NSF + DoD: $1.25 million</a:t>
            </a:r>
          </a:p>
          <a:p>
            <a:pPr marL="285750" indent="-285750">
              <a:buFont typeface="Arial" panose="020B0604020202020204" pitchFamily="34" charset="0"/>
              <a:buChar char="•"/>
            </a:pPr>
            <a:r>
              <a:rPr lang="en-US" dirty="0"/>
              <a:t>Total: 96 NVIDIA A100</a:t>
            </a:r>
          </a:p>
          <a:p>
            <a:pPr marL="742950" lvl="1" indent="-285750">
              <a:buFont typeface="Arial" panose="020B0604020202020204" pitchFamily="34" charset="0"/>
              <a:buChar char="•"/>
            </a:pPr>
            <a:r>
              <a:rPr lang="en-US" dirty="0"/>
              <a:t>32 GPUs interlinked with </a:t>
            </a:r>
            <a:r>
              <a:rPr lang="en-US" dirty="0" err="1"/>
              <a:t>NVLink</a:t>
            </a:r>
            <a:r>
              <a:rPr lang="en-US" dirty="0"/>
              <a:t>: AI workloads</a:t>
            </a:r>
          </a:p>
          <a:p>
            <a:pPr marL="285750" indent="-285750">
              <a:buFont typeface="Arial" panose="020B0604020202020204" pitchFamily="34" charset="0"/>
              <a:buChar char="•"/>
            </a:pPr>
            <a:r>
              <a:rPr lang="en-US" dirty="0"/>
              <a:t>Dedicated</a:t>
            </a:r>
          </a:p>
          <a:p>
            <a:pPr marL="742950" lvl="1" indent="-285750">
              <a:buFont typeface="Arial" panose="020B0604020202020204" pitchFamily="34" charset="0"/>
              <a:buChar char="•"/>
            </a:pPr>
            <a:r>
              <a:rPr lang="en-US" dirty="0"/>
              <a:t>64 NVIDIA A100 80GB</a:t>
            </a:r>
          </a:p>
          <a:p>
            <a:pPr marL="742950" lvl="1" indent="-285750">
              <a:buFont typeface="Arial" panose="020B0604020202020204" pitchFamily="34" charset="0"/>
              <a:buChar char="•"/>
            </a:pPr>
            <a:r>
              <a:rPr lang="en-US" dirty="0"/>
              <a:t>8 GPUs per node</a:t>
            </a:r>
          </a:p>
        </p:txBody>
      </p:sp>
    </p:spTree>
    <p:extLst>
      <p:ext uri="{BB962C8B-B14F-4D97-AF65-F5344CB8AC3E}">
        <p14:creationId xmlns:p14="http://schemas.microsoft.com/office/powerpoint/2010/main" val="3132351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EE6A2D-F3F3-F0C8-B588-328209565241}"/>
              </a:ext>
            </a:extLst>
          </p:cNvPr>
          <p:cNvSpPr>
            <a:spLocks noGrp="1"/>
          </p:cNvSpPr>
          <p:nvPr>
            <p:ph type="dt" sz="half" idx="10"/>
          </p:nvPr>
        </p:nvSpPr>
        <p:spPr/>
        <p:txBody>
          <a:bodyPr/>
          <a:lstStyle/>
          <a:p>
            <a:r>
              <a:rPr lang="en-US"/>
              <a:t>10/16/24</a:t>
            </a:r>
            <a:endParaRPr lang="en-US" dirty="0"/>
          </a:p>
        </p:txBody>
      </p:sp>
      <p:sp>
        <p:nvSpPr>
          <p:cNvPr id="3" name="Footer Placeholder 2">
            <a:extLst>
              <a:ext uri="{FF2B5EF4-FFF2-40B4-BE49-F238E27FC236}">
                <a16:creationId xmlns:a16="http://schemas.microsoft.com/office/drawing/2014/main" id="{A7F9B6EB-567B-B289-795C-87C97911FCBC}"/>
              </a:ext>
            </a:extLst>
          </p:cNvPr>
          <p:cNvSpPr>
            <a:spLocks noGrp="1"/>
          </p:cNvSpPr>
          <p:nvPr>
            <p:ph type="ftr" sz="quarter" idx="11"/>
          </p:nvPr>
        </p:nvSpPr>
        <p:spPr/>
        <p:txBody>
          <a:bodyPr/>
          <a:lstStyle/>
          <a:p>
            <a:r>
              <a:rPr lang="en-US"/>
              <a:t>Soumya D. Mohanty, PPC 2024</a:t>
            </a:r>
            <a:endParaRPr lang="en-US" dirty="0"/>
          </a:p>
        </p:txBody>
      </p:sp>
      <p:sp>
        <p:nvSpPr>
          <p:cNvPr id="4" name="Slide Number Placeholder 3">
            <a:extLst>
              <a:ext uri="{FF2B5EF4-FFF2-40B4-BE49-F238E27FC236}">
                <a16:creationId xmlns:a16="http://schemas.microsoft.com/office/drawing/2014/main" id="{8FDBE46A-0EF5-6DE5-49C8-53ABFC317E98}"/>
              </a:ext>
            </a:extLst>
          </p:cNvPr>
          <p:cNvSpPr>
            <a:spLocks noGrp="1"/>
          </p:cNvSpPr>
          <p:nvPr>
            <p:ph type="sldNum" sz="quarter" idx="12"/>
          </p:nvPr>
        </p:nvSpPr>
        <p:spPr/>
        <p:txBody>
          <a:bodyPr/>
          <a:lstStyle/>
          <a:p>
            <a:fld id="{8A7A6979-0714-4377-B894-6BE4C2D6E202}" type="slidenum">
              <a:rPr lang="en-US" smtClean="0"/>
              <a:t>16</a:t>
            </a:fld>
            <a:endParaRPr lang="en-US" dirty="0"/>
          </a:p>
        </p:txBody>
      </p:sp>
      <p:grpSp>
        <p:nvGrpSpPr>
          <p:cNvPr id="5" name="Group 4">
            <a:extLst>
              <a:ext uri="{FF2B5EF4-FFF2-40B4-BE49-F238E27FC236}">
                <a16:creationId xmlns:a16="http://schemas.microsoft.com/office/drawing/2014/main" id="{73B6FFB4-80A9-89C9-DE52-58CC2149971A}"/>
              </a:ext>
            </a:extLst>
          </p:cNvPr>
          <p:cNvGrpSpPr/>
          <p:nvPr/>
        </p:nvGrpSpPr>
        <p:grpSpPr>
          <a:xfrm>
            <a:off x="4785218" y="287770"/>
            <a:ext cx="7017057" cy="5948437"/>
            <a:chOff x="54303" y="287771"/>
            <a:chExt cx="6478917" cy="5520132"/>
          </a:xfrm>
        </p:grpSpPr>
        <p:pic>
          <p:nvPicPr>
            <p:cNvPr id="18" name="Picture 17">
              <a:extLst>
                <a:ext uri="{FF2B5EF4-FFF2-40B4-BE49-F238E27FC236}">
                  <a16:creationId xmlns:a16="http://schemas.microsoft.com/office/drawing/2014/main" id="{B7FFD913-A7E2-A192-CE38-A755A037844A}"/>
                </a:ext>
              </a:extLst>
            </p:cNvPr>
            <p:cNvPicPr>
              <a:picLocks noChangeAspect="1"/>
            </p:cNvPicPr>
            <p:nvPr/>
          </p:nvPicPr>
          <p:blipFill>
            <a:blip r:embed="rId2"/>
            <a:stretch>
              <a:fillRect/>
            </a:stretch>
          </p:blipFill>
          <p:spPr>
            <a:xfrm>
              <a:off x="3293762" y="301752"/>
              <a:ext cx="3239458" cy="2756343"/>
            </a:xfrm>
            <a:prstGeom prst="rect">
              <a:avLst/>
            </a:prstGeom>
          </p:spPr>
        </p:pic>
        <p:pic>
          <p:nvPicPr>
            <p:cNvPr id="20" name="Picture 19">
              <a:extLst>
                <a:ext uri="{FF2B5EF4-FFF2-40B4-BE49-F238E27FC236}">
                  <a16:creationId xmlns:a16="http://schemas.microsoft.com/office/drawing/2014/main" id="{964E47AF-8A22-0F97-3E41-2A9B54528DF0}"/>
                </a:ext>
              </a:extLst>
            </p:cNvPr>
            <p:cNvPicPr>
              <a:picLocks noChangeAspect="1"/>
            </p:cNvPicPr>
            <p:nvPr/>
          </p:nvPicPr>
          <p:blipFill>
            <a:blip r:embed="rId3"/>
            <a:stretch>
              <a:fillRect/>
            </a:stretch>
          </p:blipFill>
          <p:spPr>
            <a:xfrm>
              <a:off x="54303" y="3051559"/>
              <a:ext cx="3239459" cy="2756344"/>
            </a:xfrm>
            <a:prstGeom prst="rect">
              <a:avLst/>
            </a:prstGeom>
          </p:spPr>
        </p:pic>
        <p:pic>
          <p:nvPicPr>
            <p:cNvPr id="22" name="Picture 21">
              <a:extLst>
                <a:ext uri="{FF2B5EF4-FFF2-40B4-BE49-F238E27FC236}">
                  <a16:creationId xmlns:a16="http://schemas.microsoft.com/office/drawing/2014/main" id="{D1D95FC4-3C17-ABF2-3F93-AE2DB1884267}"/>
                </a:ext>
              </a:extLst>
            </p:cNvPr>
            <p:cNvPicPr>
              <a:picLocks noChangeAspect="1"/>
            </p:cNvPicPr>
            <p:nvPr/>
          </p:nvPicPr>
          <p:blipFill>
            <a:blip r:embed="rId4"/>
            <a:stretch>
              <a:fillRect/>
            </a:stretch>
          </p:blipFill>
          <p:spPr>
            <a:xfrm>
              <a:off x="3293762" y="3065456"/>
              <a:ext cx="3223126" cy="2742447"/>
            </a:xfrm>
            <a:prstGeom prst="rect">
              <a:avLst/>
            </a:prstGeom>
          </p:spPr>
        </p:pic>
        <p:pic>
          <p:nvPicPr>
            <p:cNvPr id="16" name="Picture 15">
              <a:extLst>
                <a:ext uri="{FF2B5EF4-FFF2-40B4-BE49-F238E27FC236}">
                  <a16:creationId xmlns:a16="http://schemas.microsoft.com/office/drawing/2014/main" id="{7040CD18-F671-D98D-454C-4BD8BD951012}"/>
                </a:ext>
              </a:extLst>
            </p:cNvPr>
            <p:cNvPicPr>
              <a:picLocks noChangeAspect="1"/>
            </p:cNvPicPr>
            <p:nvPr/>
          </p:nvPicPr>
          <p:blipFill>
            <a:blip r:embed="rId5"/>
            <a:stretch>
              <a:fillRect/>
            </a:stretch>
          </p:blipFill>
          <p:spPr>
            <a:xfrm>
              <a:off x="54303" y="287771"/>
              <a:ext cx="3239459" cy="2763704"/>
            </a:xfrm>
            <a:prstGeom prst="rect">
              <a:avLst/>
            </a:prstGeom>
          </p:spPr>
        </p:pic>
      </p:grpSp>
      <p:sp>
        <p:nvSpPr>
          <p:cNvPr id="6" name="Title 1">
            <a:extLst>
              <a:ext uri="{FF2B5EF4-FFF2-40B4-BE49-F238E27FC236}">
                <a16:creationId xmlns:a16="http://schemas.microsoft.com/office/drawing/2014/main" id="{5CFAA48E-72C6-7C16-369D-88C10F8B17B5}"/>
              </a:ext>
            </a:extLst>
          </p:cNvPr>
          <p:cNvSpPr txBox="1">
            <a:spLocks/>
          </p:cNvSpPr>
          <p:nvPr/>
        </p:nvSpPr>
        <p:spPr>
          <a:xfrm>
            <a:off x="389725" y="457105"/>
            <a:ext cx="4511459" cy="660867"/>
          </a:xfrm>
          <a:prstGeom prst="roundRect">
            <a:avLst/>
          </a:prstGeom>
          <a:solidFill>
            <a:schemeClr val="bg2">
              <a:lumMod val="75000"/>
            </a:schemeClr>
          </a:solidFill>
          <a:ln w="31750" cap="sq">
            <a:noFill/>
            <a:miter lim="800000"/>
          </a:ln>
          <a:effectLst/>
          <a:scene3d>
            <a:camera prst="orthographicFront"/>
            <a:lightRig rig="threePt" dir="t"/>
          </a:scene3d>
          <a:sp3d>
            <a:bevelT/>
          </a:sp3d>
        </p:spPr>
        <p:txBody>
          <a:bodyPr vert="horz" lIns="182880" tIns="182880" rIns="182880" bIns="182880" rtlCol="0" anchor="ctr">
            <a:noAutofit/>
          </a:bodyPr>
          <a:lstStyle>
            <a:lvl1pPr defTabSz="914400">
              <a:lnSpc>
                <a:spcPct val="90000"/>
              </a:lnSpc>
              <a:spcBef>
                <a:spcPct val="0"/>
              </a:spcBef>
              <a:buNone/>
              <a:defRPr sz="2800" cap="all" spc="200" baseline="0">
                <a:latin typeface="+mj-lt"/>
                <a:ea typeface="+mj-ea"/>
                <a:cs typeface="+mj-cs"/>
              </a:defRPr>
            </a:lvl1pPr>
          </a:lstStyle>
          <a:p>
            <a:r>
              <a:rPr lang="en-US" sz="2400" dirty="0"/>
              <a:t>2-detector network</a:t>
            </a:r>
          </a:p>
        </p:txBody>
      </p:sp>
      <p:sp>
        <p:nvSpPr>
          <p:cNvPr id="7" name="Content Placeholder 2">
            <a:extLst>
              <a:ext uri="{FF2B5EF4-FFF2-40B4-BE49-F238E27FC236}">
                <a16:creationId xmlns:a16="http://schemas.microsoft.com/office/drawing/2014/main" id="{FEDF07F5-519F-560B-E37B-B61285419254}"/>
              </a:ext>
            </a:extLst>
          </p:cNvPr>
          <p:cNvSpPr txBox="1">
            <a:spLocks/>
          </p:cNvSpPr>
          <p:nvPr/>
        </p:nvSpPr>
        <p:spPr>
          <a:xfrm>
            <a:off x="414109" y="1450848"/>
            <a:ext cx="4231043" cy="4289180"/>
          </a:xfrm>
          <a:prstGeom prst="roundRect">
            <a:avLst/>
          </a:prstGeom>
          <a:ln w="38100">
            <a:solidFill>
              <a:srgbClr val="C00000"/>
            </a:solidFill>
          </a:ln>
        </p:spPr>
        <p:txBody>
          <a:bodyPr vert="horz" lIns="91440" tIns="45720" rIns="91440" bIns="45720" rtlCol="0">
            <a:noAutofit/>
          </a:bodyPr>
          <a:lstStyle>
            <a:lvl1pPr marL="228600" indent="-228600" defTabSz="914400">
              <a:lnSpc>
                <a:spcPct val="100000"/>
              </a:lnSpc>
              <a:spcBef>
                <a:spcPts val="1000"/>
              </a:spcBef>
              <a:buClr>
                <a:schemeClr val="accent2"/>
              </a:buClr>
              <a:buFont typeface="Arial" panose="020B0604020202020204" pitchFamily="34" charset="0"/>
              <a:buChar char="•"/>
              <a:defRPr sz="2400"/>
            </a:lvl1pPr>
            <a:lvl2pPr lvl="1" indent="-228600" defTabSz="914400">
              <a:lnSpc>
                <a:spcPct val="100000"/>
              </a:lnSpc>
              <a:spcBef>
                <a:spcPts val="1000"/>
              </a:spcBef>
              <a:buClr>
                <a:schemeClr val="accent2"/>
              </a:buClr>
              <a:buFont typeface="Arial" panose="020B0604020202020204" pitchFamily="34" charset="0"/>
              <a:buChar char="•"/>
              <a:defRPr sz="2400" i="1"/>
            </a:lvl2pPr>
            <a:lvl3pPr lvl="2" indent="-457200" defTabSz="914400">
              <a:lnSpc>
                <a:spcPct val="100000"/>
              </a:lnSpc>
              <a:spcBef>
                <a:spcPts val="1000"/>
              </a:spcBef>
              <a:buClr>
                <a:schemeClr val="accent2"/>
              </a:buClr>
              <a:buFont typeface="+mj-lt"/>
              <a:buAutoNum type="alphaLcPeriod"/>
              <a:defRPr sz="2400" b="0" i="1">
                <a:latin typeface="Cambria Math" panose="02040503050406030204" pitchFamily="18" charset="0"/>
              </a:defRPr>
            </a:lvl3pPr>
            <a:lvl4pPr marL="914400" indent="-228600" defTabSz="914400">
              <a:lnSpc>
                <a:spcPct val="100000"/>
              </a:lnSpc>
              <a:spcBef>
                <a:spcPts val="1000"/>
              </a:spcBef>
              <a:buClr>
                <a:schemeClr val="accent2"/>
              </a:buClr>
              <a:buFont typeface="Arial" panose="020B0604020202020204" pitchFamily="34" charset="0"/>
              <a:buChar char="•"/>
              <a:defRPr sz="2000"/>
            </a:lvl4pPr>
            <a:lvl5pPr marL="1143000" indent="-228600" defTabSz="914400">
              <a:lnSpc>
                <a:spcPct val="100000"/>
              </a:lnSpc>
              <a:spcBef>
                <a:spcPts val="1000"/>
              </a:spcBef>
              <a:buClr>
                <a:schemeClr val="accent2"/>
              </a:buClr>
              <a:buFont typeface="Arial" panose="020B0604020202020204" pitchFamily="34" charset="0"/>
              <a:buChar char="•"/>
              <a:defRPr sz="2000"/>
            </a:lvl5pPr>
            <a:lvl6pPr marL="1312863" indent="-228600" defTabSz="914400">
              <a:lnSpc>
                <a:spcPct val="100000"/>
              </a:lnSpc>
              <a:spcBef>
                <a:spcPts val="1000"/>
              </a:spcBef>
              <a:buClr>
                <a:schemeClr val="accent2"/>
              </a:buClr>
              <a:buFont typeface="Arial" panose="020B0604020202020204" pitchFamily="34" charset="0"/>
              <a:buChar char="•"/>
              <a:defRPr sz="1600"/>
            </a:lvl6pPr>
            <a:lvl7pPr marL="1484313" indent="-228600" defTabSz="914400">
              <a:lnSpc>
                <a:spcPct val="100000"/>
              </a:lnSpc>
              <a:spcBef>
                <a:spcPts val="1000"/>
              </a:spcBef>
              <a:buClr>
                <a:schemeClr val="accent2"/>
              </a:buClr>
              <a:buFont typeface="Arial" panose="020B0604020202020204" pitchFamily="34" charset="0"/>
              <a:buChar char="•"/>
              <a:defRPr sz="1600"/>
            </a:lvl7pPr>
            <a:lvl8pPr marL="1657350" indent="-228600" defTabSz="914400">
              <a:lnSpc>
                <a:spcPct val="100000"/>
              </a:lnSpc>
              <a:spcBef>
                <a:spcPts val="1000"/>
              </a:spcBef>
              <a:buClr>
                <a:schemeClr val="accent2"/>
              </a:buClr>
              <a:buFont typeface="Arial" panose="020B0604020202020204" pitchFamily="34" charset="0"/>
              <a:buChar char="•"/>
              <a:defRPr sz="1600" baseline="0"/>
            </a:lvl8pPr>
            <a:lvl9pPr marL="1882775" indent="-228600" defTabSz="914400">
              <a:lnSpc>
                <a:spcPct val="100000"/>
              </a:lnSpc>
              <a:spcBef>
                <a:spcPts val="1000"/>
              </a:spcBef>
              <a:buClr>
                <a:schemeClr val="accent2"/>
              </a:buClr>
              <a:buFont typeface="Arial" panose="020B0604020202020204" pitchFamily="34" charset="0"/>
              <a:buChar char="•"/>
              <a:defRPr sz="1600" baseline="0"/>
            </a:lvl9pPr>
          </a:lstStyle>
          <a:p>
            <a:r>
              <a:rPr lang="en-US" dirty="0"/>
              <a:t>LIGO-Hanford, LIGO-Livingston</a:t>
            </a:r>
          </a:p>
          <a:p>
            <a:r>
              <a:rPr lang="en-US" dirty="0"/>
              <a:t>Sky localization with and without gain selection</a:t>
            </a:r>
          </a:p>
          <a:p>
            <a:r>
              <a:rPr lang="en-US" dirty="0"/>
              <a:t>Simulated Gaussian stationary noise with design Power Spectral Densities</a:t>
            </a:r>
          </a:p>
        </p:txBody>
      </p:sp>
    </p:spTree>
    <p:extLst>
      <p:ext uri="{BB962C8B-B14F-4D97-AF65-F5344CB8AC3E}">
        <p14:creationId xmlns:p14="http://schemas.microsoft.com/office/powerpoint/2010/main" val="2071619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EE6A2D-F3F3-F0C8-B588-328209565241}"/>
              </a:ext>
            </a:extLst>
          </p:cNvPr>
          <p:cNvSpPr>
            <a:spLocks noGrp="1"/>
          </p:cNvSpPr>
          <p:nvPr>
            <p:ph type="dt" sz="half" idx="10"/>
          </p:nvPr>
        </p:nvSpPr>
        <p:spPr/>
        <p:txBody>
          <a:bodyPr/>
          <a:lstStyle/>
          <a:p>
            <a:r>
              <a:rPr lang="en-US"/>
              <a:t>10/16/24</a:t>
            </a:r>
            <a:endParaRPr lang="en-US" dirty="0"/>
          </a:p>
        </p:txBody>
      </p:sp>
      <p:sp>
        <p:nvSpPr>
          <p:cNvPr id="3" name="Footer Placeholder 2">
            <a:extLst>
              <a:ext uri="{FF2B5EF4-FFF2-40B4-BE49-F238E27FC236}">
                <a16:creationId xmlns:a16="http://schemas.microsoft.com/office/drawing/2014/main" id="{A7F9B6EB-567B-B289-795C-87C97911FCBC}"/>
              </a:ext>
            </a:extLst>
          </p:cNvPr>
          <p:cNvSpPr>
            <a:spLocks noGrp="1"/>
          </p:cNvSpPr>
          <p:nvPr>
            <p:ph type="ftr" sz="quarter" idx="11"/>
          </p:nvPr>
        </p:nvSpPr>
        <p:spPr/>
        <p:txBody>
          <a:bodyPr/>
          <a:lstStyle/>
          <a:p>
            <a:r>
              <a:rPr lang="en-US"/>
              <a:t>Soumya D. Mohanty, PPC 2024</a:t>
            </a:r>
            <a:endParaRPr lang="en-US" dirty="0"/>
          </a:p>
        </p:txBody>
      </p:sp>
      <p:sp>
        <p:nvSpPr>
          <p:cNvPr id="4" name="Slide Number Placeholder 3">
            <a:extLst>
              <a:ext uri="{FF2B5EF4-FFF2-40B4-BE49-F238E27FC236}">
                <a16:creationId xmlns:a16="http://schemas.microsoft.com/office/drawing/2014/main" id="{8FDBE46A-0EF5-6DE5-49C8-53ABFC317E98}"/>
              </a:ext>
            </a:extLst>
          </p:cNvPr>
          <p:cNvSpPr>
            <a:spLocks noGrp="1"/>
          </p:cNvSpPr>
          <p:nvPr>
            <p:ph type="sldNum" sz="quarter" idx="12"/>
          </p:nvPr>
        </p:nvSpPr>
        <p:spPr/>
        <p:txBody>
          <a:bodyPr/>
          <a:lstStyle/>
          <a:p>
            <a:fld id="{8A7A6979-0714-4377-B894-6BE4C2D6E202}" type="slidenum">
              <a:rPr lang="en-US" smtClean="0"/>
              <a:t>17</a:t>
            </a:fld>
            <a:endParaRPr lang="en-US" dirty="0"/>
          </a:p>
        </p:txBody>
      </p:sp>
      <p:grpSp>
        <p:nvGrpSpPr>
          <p:cNvPr id="5" name="Group 4">
            <a:extLst>
              <a:ext uri="{FF2B5EF4-FFF2-40B4-BE49-F238E27FC236}">
                <a16:creationId xmlns:a16="http://schemas.microsoft.com/office/drawing/2014/main" id="{73B6FFB4-80A9-89C9-DE52-58CC2149971A}"/>
              </a:ext>
            </a:extLst>
          </p:cNvPr>
          <p:cNvGrpSpPr/>
          <p:nvPr/>
        </p:nvGrpSpPr>
        <p:grpSpPr>
          <a:xfrm>
            <a:off x="4789418" y="287770"/>
            <a:ext cx="7003996" cy="5948437"/>
            <a:chOff x="58181" y="287771"/>
            <a:chExt cx="6466858" cy="5520132"/>
          </a:xfrm>
        </p:grpSpPr>
        <p:pic>
          <p:nvPicPr>
            <p:cNvPr id="18" name="Picture 17">
              <a:extLst>
                <a:ext uri="{FF2B5EF4-FFF2-40B4-BE49-F238E27FC236}">
                  <a16:creationId xmlns:a16="http://schemas.microsoft.com/office/drawing/2014/main" id="{B7FFD913-A7E2-A192-CE38-A755A037844A}"/>
                </a:ext>
              </a:extLst>
            </p:cNvPr>
            <p:cNvPicPr>
              <a:picLocks noChangeAspect="1"/>
            </p:cNvPicPr>
            <p:nvPr/>
          </p:nvPicPr>
          <p:blipFill>
            <a:blip r:embed="rId2"/>
            <a:srcRect/>
            <a:stretch/>
          </p:blipFill>
          <p:spPr>
            <a:xfrm>
              <a:off x="3301944" y="301752"/>
              <a:ext cx="3223095" cy="2756343"/>
            </a:xfrm>
            <a:prstGeom prst="rect">
              <a:avLst/>
            </a:prstGeom>
          </p:spPr>
        </p:pic>
        <p:pic>
          <p:nvPicPr>
            <p:cNvPr id="20" name="Picture 19">
              <a:extLst>
                <a:ext uri="{FF2B5EF4-FFF2-40B4-BE49-F238E27FC236}">
                  <a16:creationId xmlns:a16="http://schemas.microsoft.com/office/drawing/2014/main" id="{964E47AF-8A22-0F97-3E41-2A9B54528DF0}"/>
                </a:ext>
              </a:extLst>
            </p:cNvPr>
            <p:cNvPicPr>
              <a:picLocks noChangeAspect="1"/>
            </p:cNvPicPr>
            <p:nvPr/>
          </p:nvPicPr>
          <p:blipFill>
            <a:blip r:embed="rId3"/>
            <a:srcRect/>
            <a:stretch/>
          </p:blipFill>
          <p:spPr>
            <a:xfrm>
              <a:off x="66776" y="3051559"/>
              <a:ext cx="3214513" cy="2756344"/>
            </a:xfrm>
            <a:prstGeom prst="rect">
              <a:avLst/>
            </a:prstGeom>
          </p:spPr>
        </p:pic>
        <p:pic>
          <p:nvPicPr>
            <p:cNvPr id="22" name="Picture 21">
              <a:extLst>
                <a:ext uri="{FF2B5EF4-FFF2-40B4-BE49-F238E27FC236}">
                  <a16:creationId xmlns:a16="http://schemas.microsoft.com/office/drawing/2014/main" id="{D1D95FC4-3C17-ABF2-3F93-AE2DB1884267}"/>
                </a:ext>
              </a:extLst>
            </p:cNvPr>
            <p:cNvPicPr>
              <a:picLocks noChangeAspect="1"/>
            </p:cNvPicPr>
            <p:nvPr/>
          </p:nvPicPr>
          <p:blipFill>
            <a:blip r:embed="rId4"/>
            <a:srcRect/>
            <a:stretch/>
          </p:blipFill>
          <p:spPr>
            <a:xfrm>
              <a:off x="3301903" y="3065456"/>
              <a:ext cx="3206845" cy="2742447"/>
            </a:xfrm>
            <a:prstGeom prst="rect">
              <a:avLst/>
            </a:prstGeom>
          </p:spPr>
        </p:pic>
        <p:pic>
          <p:nvPicPr>
            <p:cNvPr id="16" name="Picture 15">
              <a:extLst>
                <a:ext uri="{FF2B5EF4-FFF2-40B4-BE49-F238E27FC236}">
                  <a16:creationId xmlns:a16="http://schemas.microsoft.com/office/drawing/2014/main" id="{7040CD18-F671-D98D-454C-4BD8BD951012}"/>
                </a:ext>
              </a:extLst>
            </p:cNvPr>
            <p:cNvPicPr>
              <a:picLocks noChangeAspect="1"/>
            </p:cNvPicPr>
            <p:nvPr/>
          </p:nvPicPr>
          <p:blipFill>
            <a:blip r:embed="rId5"/>
            <a:srcRect/>
            <a:stretch/>
          </p:blipFill>
          <p:spPr>
            <a:xfrm>
              <a:off x="58181" y="287771"/>
              <a:ext cx="3231702" cy="2763704"/>
            </a:xfrm>
            <a:prstGeom prst="rect">
              <a:avLst/>
            </a:prstGeom>
          </p:spPr>
        </p:pic>
      </p:grpSp>
      <p:sp>
        <p:nvSpPr>
          <p:cNvPr id="6" name="Title 1">
            <a:extLst>
              <a:ext uri="{FF2B5EF4-FFF2-40B4-BE49-F238E27FC236}">
                <a16:creationId xmlns:a16="http://schemas.microsoft.com/office/drawing/2014/main" id="{5CFAA48E-72C6-7C16-369D-88C10F8B17B5}"/>
              </a:ext>
            </a:extLst>
          </p:cNvPr>
          <p:cNvSpPr txBox="1">
            <a:spLocks/>
          </p:cNvSpPr>
          <p:nvPr/>
        </p:nvSpPr>
        <p:spPr>
          <a:xfrm>
            <a:off x="389725" y="457105"/>
            <a:ext cx="4511459" cy="660867"/>
          </a:xfrm>
          <a:prstGeom prst="roundRect">
            <a:avLst/>
          </a:prstGeom>
          <a:solidFill>
            <a:schemeClr val="bg2">
              <a:lumMod val="75000"/>
            </a:schemeClr>
          </a:solidFill>
          <a:ln w="31750" cap="sq">
            <a:noFill/>
            <a:miter lim="800000"/>
          </a:ln>
          <a:effectLst/>
          <a:scene3d>
            <a:camera prst="orthographicFront"/>
            <a:lightRig rig="threePt" dir="t"/>
          </a:scene3d>
          <a:sp3d>
            <a:bevelT/>
          </a:sp3d>
        </p:spPr>
        <p:txBody>
          <a:bodyPr vert="horz" lIns="182880" tIns="182880" rIns="182880" bIns="182880" rtlCol="0" anchor="ctr">
            <a:noAutofit/>
          </a:bodyPr>
          <a:lstStyle>
            <a:lvl1pPr defTabSz="914400">
              <a:lnSpc>
                <a:spcPct val="90000"/>
              </a:lnSpc>
              <a:spcBef>
                <a:spcPct val="0"/>
              </a:spcBef>
              <a:buNone/>
              <a:defRPr sz="2800" cap="all" spc="200" baseline="0">
                <a:latin typeface="+mj-lt"/>
                <a:ea typeface="+mj-ea"/>
                <a:cs typeface="+mj-cs"/>
              </a:defRPr>
            </a:lvl1pPr>
          </a:lstStyle>
          <a:p>
            <a:r>
              <a:rPr lang="en-US" sz="2400" dirty="0"/>
              <a:t>4-detector network</a:t>
            </a:r>
          </a:p>
        </p:txBody>
      </p:sp>
      <p:sp>
        <p:nvSpPr>
          <p:cNvPr id="7" name="Content Placeholder 2">
            <a:extLst>
              <a:ext uri="{FF2B5EF4-FFF2-40B4-BE49-F238E27FC236}">
                <a16:creationId xmlns:a16="http://schemas.microsoft.com/office/drawing/2014/main" id="{FEDF07F5-519F-560B-E37B-B61285419254}"/>
              </a:ext>
            </a:extLst>
          </p:cNvPr>
          <p:cNvSpPr txBox="1">
            <a:spLocks/>
          </p:cNvSpPr>
          <p:nvPr/>
        </p:nvSpPr>
        <p:spPr>
          <a:xfrm>
            <a:off x="414109" y="1450848"/>
            <a:ext cx="4231043" cy="4645152"/>
          </a:xfrm>
          <a:prstGeom prst="roundRect">
            <a:avLst/>
          </a:prstGeom>
          <a:ln w="38100">
            <a:solidFill>
              <a:srgbClr val="C00000"/>
            </a:solidFill>
          </a:ln>
        </p:spPr>
        <p:txBody>
          <a:bodyPr vert="horz" lIns="91440" tIns="45720" rIns="91440" bIns="45720" rtlCol="0">
            <a:noAutofit/>
          </a:bodyPr>
          <a:lstStyle>
            <a:lvl1pPr marL="228600" indent="-228600" defTabSz="914400">
              <a:lnSpc>
                <a:spcPct val="100000"/>
              </a:lnSpc>
              <a:spcBef>
                <a:spcPts val="1000"/>
              </a:spcBef>
              <a:buClr>
                <a:schemeClr val="accent2"/>
              </a:buClr>
              <a:buFont typeface="Arial" panose="020B0604020202020204" pitchFamily="34" charset="0"/>
              <a:buChar char="•"/>
              <a:defRPr sz="2400"/>
            </a:lvl1pPr>
            <a:lvl2pPr lvl="1" indent="-228600" defTabSz="914400">
              <a:lnSpc>
                <a:spcPct val="100000"/>
              </a:lnSpc>
              <a:spcBef>
                <a:spcPts val="1000"/>
              </a:spcBef>
              <a:buClr>
                <a:schemeClr val="accent2"/>
              </a:buClr>
              <a:buFont typeface="Arial" panose="020B0604020202020204" pitchFamily="34" charset="0"/>
              <a:buChar char="•"/>
              <a:defRPr sz="2400" i="1"/>
            </a:lvl2pPr>
            <a:lvl3pPr lvl="2" indent="-457200" defTabSz="914400">
              <a:lnSpc>
                <a:spcPct val="100000"/>
              </a:lnSpc>
              <a:spcBef>
                <a:spcPts val="1000"/>
              </a:spcBef>
              <a:buClr>
                <a:schemeClr val="accent2"/>
              </a:buClr>
              <a:buFont typeface="+mj-lt"/>
              <a:buAutoNum type="alphaLcPeriod"/>
              <a:defRPr sz="2400" b="0" i="1">
                <a:latin typeface="Cambria Math" panose="02040503050406030204" pitchFamily="18" charset="0"/>
              </a:defRPr>
            </a:lvl3pPr>
            <a:lvl4pPr marL="914400" indent="-228600" defTabSz="914400">
              <a:lnSpc>
                <a:spcPct val="100000"/>
              </a:lnSpc>
              <a:spcBef>
                <a:spcPts val="1000"/>
              </a:spcBef>
              <a:buClr>
                <a:schemeClr val="accent2"/>
              </a:buClr>
              <a:buFont typeface="Arial" panose="020B0604020202020204" pitchFamily="34" charset="0"/>
              <a:buChar char="•"/>
              <a:defRPr sz="2000"/>
            </a:lvl4pPr>
            <a:lvl5pPr marL="1143000" indent="-228600" defTabSz="914400">
              <a:lnSpc>
                <a:spcPct val="100000"/>
              </a:lnSpc>
              <a:spcBef>
                <a:spcPts val="1000"/>
              </a:spcBef>
              <a:buClr>
                <a:schemeClr val="accent2"/>
              </a:buClr>
              <a:buFont typeface="Arial" panose="020B0604020202020204" pitchFamily="34" charset="0"/>
              <a:buChar char="•"/>
              <a:defRPr sz="2000"/>
            </a:lvl5pPr>
            <a:lvl6pPr marL="1312863" indent="-228600" defTabSz="914400">
              <a:lnSpc>
                <a:spcPct val="100000"/>
              </a:lnSpc>
              <a:spcBef>
                <a:spcPts val="1000"/>
              </a:spcBef>
              <a:buClr>
                <a:schemeClr val="accent2"/>
              </a:buClr>
              <a:buFont typeface="Arial" panose="020B0604020202020204" pitchFamily="34" charset="0"/>
              <a:buChar char="•"/>
              <a:defRPr sz="1600"/>
            </a:lvl6pPr>
            <a:lvl7pPr marL="1484313" indent="-228600" defTabSz="914400">
              <a:lnSpc>
                <a:spcPct val="100000"/>
              </a:lnSpc>
              <a:spcBef>
                <a:spcPts val="1000"/>
              </a:spcBef>
              <a:buClr>
                <a:schemeClr val="accent2"/>
              </a:buClr>
              <a:buFont typeface="Arial" panose="020B0604020202020204" pitchFamily="34" charset="0"/>
              <a:buChar char="•"/>
              <a:defRPr sz="1600"/>
            </a:lvl7pPr>
            <a:lvl8pPr marL="1657350" indent="-228600" defTabSz="914400">
              <a:lnSpc>
                <a:spcPct val="100000"/>
              </a:lnSpc>
              <a:spcBef>
                <a:spcPts val="1000"/>
              </a:spcBef>
              <a:buClr>
                <a:schemeClr val="accent2"/>
              </a:buClr>
              <a:buFont typeface="Arial" panose="020B0604020202020204" pitchFamily="34" charset="0"/>
              <a:buChar char="•"/>
              <a:defRPr sz="1600" baseline="0"/>
            </a:lvl8pPr>
            <a:lvl9pPr marL="1882775" indent="-228600" defTabSz="914400">
              <a:lnSpc>
                <a:spcPct val="100000"/>
              </a:lnSpc>
              <a:spcBef>
                <a:spcPts val="1000"/>
              </a:spcBef>
              <a:buClr>
                <a:schemeClr val="accent2"/>
              </a:buClr>
              <a:buFont typeface="Arial" panose="020B0604020202020204" pitchFamily="34" charset="0"/>
              <a:buChar char="•"/>
              <a:defRPr sz="1600" baseline="0"/>
            </a:lvl9pPr>
          </a:lstStyle>
          <a:p>
            <a:r>
              <a:rPr lang="en-US" dirty="0"/>
              <a:t>LIGO-Hanford, LIGO-Livingston, Virgo, KAGRA</a:t>
            </a:r>
          </a:p>
          <a:p>
            <a:r>
              <a:rPr lang="en-US" dirty="0"/>
              <a:t>Sky localization with and without gain selection</a:t>
            </a:r>
          </a:p>
          <a:p>
            <a:r>
              <a:rPr lang="en-US" dirty="0"/>
              <a:t>Simulated Gaussian stationary noise with design Power Spectral Densities</a:t>
            </a:r>
          </a:p>
          <a:p>
            <a:r>
              <a:rPr lang="en-US" dirty="0"/>
              <a:t>Realistic error estimation beyond Fisher Information </a:t>
            </a:r>
          </a:p>
        </p:txBody>
      </p:sp>
    </p:spTree>
    <p:extLst>
      <p:ext uri="{BB962C8B-B14F-4D97-AF65-F5344CB8AC3E}">
        <p14:creationId xmlns:p14="http://schemas.microsoft.com/office/powerpoint/2010/main" val="2127651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F07A9-4877-E4B8-412E-1C583606396B}"/>
              </a:ext>
            </a:extLst>
          </p:cNvPr>
          <p:cNvSpPr>
            <a:spLocks noGrp="1"/>
          </p:cNvSpPr>
          <p:nvPr>
            <p:ph type="title"/>
          </p:nvPr>
        </p:nvSpPr>
        <p:spPr/>
        <p:txBody>
          <a:bodyPr anchor="ctr">
            <a:normAutofit/>
          </a:bodyPr>
          <a:lstStyle/>
          <a:p>
            <a:r>
              <a:rPr lang="en-US" dirty="0"/>
              <a:t>Glitch mitigation</a:t>
            </a:r>
          </a:p>
        </p:txBody>
      </p:sp>
      <p:sp>
        <p:nvSpPr>
          <p:cNvPr id="15" name="Content Placeholder 14">
            <a:extLst>
              <a:ext uri="{FF2B5EF4-FFF2-40B4-BE49-F238E27FC236}">
                <a16:creationId xmlns:a16="http://schemas.microsoft.com/office/drawing/2014/main" id="{1D38F010-01B3-A1D4-2E53-D5FD5913BB56}"/>
              </a:ext>
            </a:extLst>
          </p:cNvPr>
          <p:cNvSpPr>
            <a:spLocks noGrp="1"/>
          </p:cNvSpPr>
          <p:nvPr>
            <p:ph idx="1"/>
          </p:nvPr>
        </p:nvSpPr>
        <p:spPr/>
        <p:txBody>
          <a:bodyPr/>
          <a:lstStyle/>
          <a:p>
            <a:endParaRPr lang="en-US"/>
          </a:p>
        </p:txBody>
      </p:sp>
      <p:sp>
        <p:nvSpPr>
          <p:cNvPr id="16" name="Text Placeholder 15">
            <a:extLst>
              <a:ext uri="{FF2B5EF4-FFF2-40B4-BE49-F238E27FC236}">
                <a16:creationId xmlns:a16="http://schemas.microsoft.com/office/drawing/2014/main" id="{0F048298-C034-7514-7E2D-1436582D02E7}"/>
              </a:ext>
            </a:extLst>
          </p:cNvPr>
          <p:cNvSpPr>
            <a:spLocks noGrp="1"/>
          </p:cNvSpPr>
          <p:nvPr>
            <p:ph type="body" sz="half" idx="2"/>
          </p:nvPr>
        </p:nvSpPr>
        <p:spPr>
          <a:xfrm>
            <a:off x="490347" y="2398776"/>
            <a:ext cx="5439121" cy="2465832"/>
          </a:xfrm>
        </p:spPr>
        <p:txBody>
          <a:bodyPr anchor="t" anchorCtr="0">
            <a:normAutofit/>
          </a:bodyPr>
          <a:lstStyle/>
          <a:p>
            <a:pPr marL="342900" indent="-342900">
              <a:buFont typeface="Arial" panose="020B0604020202020204" pitchFamily="34" charset="0"/>
              <a:buChar char="•"/>
            </a:pPr>
            <a:r>
              <a:rPr lang="en-US" sz="2400" dirty="0"/>
              <a:t>Ground-based IFOs are affected by frequent interference signals from instrumental and environmental sources.</a:t>
            </a:r>
          </a:p>
          <a:p>
            <a:pPr marL="342900" indent="-342900">
              <a:buFont typeface="Arial" panose="020B0604020202020204" pitchFamily="34" charset="0"/>
              <a:buChar char="•"/>
            </a:pPr>
            <a:r>
              <a:rPr lang="en-US" sz="2400" dirty="0"/>
              <a:t>Wu et al, </a:t>
            </a:r>
            <a:r>
              <a:rPr lang="en-US" sz="2400" dirty="0" err="1"/>
              <a:t>ArXiv</a:t>
            </a:r>
            <a:r>
              <a:rPr lang="en-US" sz="2400" dirty="0"/>
              <a:t>: 2401.12913v1</a:t>
            </a:r>
          </a:p>
        </p:txBody>
      </p:sp>
      <p:sp>
        <p:nvSpPr>
          <p:cNvPr id="3" name="Date Placeholder 2">
            <a:extLst>
              <a:ext uri="{FF2B5EF4-FFF2-40B4-BE49-F238E27FC236}">
                <a16:creationId xmlns:a16="http://schemas.microsoft.com/office/drawing/2014/main" id="{632778F1-25FC-8A31-5D72-4631A5C2EA8D}"/>
              </a:ext>
            </a:extLst>
          </p:cNvPr>
          <p:cNvSpPr>
            <a:spLocks noGrp="1"/>
          </p:cNvSpPr>
          <p:nvPr>
            <p:ph type="dt" sz="half" idx="10"/>
          </p:nvPr>
        </p:nvSpPr>
        <p:spPr/>
        <p:txBody>
          <a:bodyPr anchor="ctr">
            <a:normAutofit/>
          </a:bodyPr>
          <a:lstStyle/>
          <a:p>
            <a:pPr>
              <a:spcAft>
                <a:spcPts val="600"/>
              </a:spcAft>
            </a:pPr>
            <a:r>
              <a:rPr lang="en-US"/>
              <a:t>10/16/24</a:t>
            </a:r>
          </a:p>
        </p:txBody>
      </p:sp>
      <p:sp>
        <p:nvSpPr>
          <p:cNvPr id="4" name="Footer Placeholder 3">
            <a:extLst>
              <a:ext uri="{FF2B5EF4-FFF2-40B4-BE49-F238E27FC236}">
                <a16:creationId xmlns:a16="http://schemas.microsoft.com/office/drawing/2014/main" id="{39993BF9-E5F5-BEAF-7AD9-DBAD942B1BBE}"/>
              </a:ext>
            </a:extLst>
          </p:cNvPr>
          <p:cNvSpPr>
            <a:spLocks noGrp="1"/>
          </p:cNvSpPr>
          <p:nvPr>
            <p:ph type="ftr" sz="quarter" idx="11"/>
          </p:nvPr>
        </p:nvSpPr>
        <p:spPr/>
        <p:txBody>
          <a:bodyPr anchor="ctr">
            <a:normAutofit/>
          </a:bodyPr>
          <a:lstStyle/>
          <a:p>
            <a:pPr>
              <a:spcAft>
                <a:spcPts val="600"/>
              </a:spcAft>
            </a:pPr>
            <a:r>
              <a:rPr lang="en-US"/>
              <a:t>Soumya D. Mohanty, PPC 2024</a:t>
            </a:r>
          </a:p>
        </p:txBody>
      </p:sp>
      <p:sp>
        <p:nvSpPr>
          <p:cNvPr id="5" name="Slide Number Placeholder 4">
            <a:extLst>
              <a:ext uri="{FF2B5EF4-FFF2-40B4-BE49-F238E27FC236}">
                <a16:creationId xmlns:a16="http://schemas.microsoft.com/office/drawing/2014/main" id="{DDB9C00E-CBCE-FE6C-0361-FEC809E1AE3F}"/>
              </a:ext>
            </a:extLst>
          </p:cNvPr>
          <p:cNvSpPr>
            <a:spLocks noGrp="1"/>
          </p:cNvSpPr>
          <p:nvPr>
            <p:ph type="sldNum" sz="quarter" idx="12"/>
          </p:nvPr>
        </p:nvSpPr>
        <p:spPr/>
        <p:txBody>
          <a:bodyPr anchor="ctr">
            <a:normAutofit/>
          </a:bodyPr>
          <a:lstStyle/>
          <a:p>
            <a:pPr>
              <a:lnSpc>
                <a:spcPct val="90000"/>
              </a:lnSpc>
              <a:spcAft>
                <a:spcPts val="600"/>
              </a:spcAft>
            </a:pPr>
            <a:fld id="{8A7A6979-0714-4377-B894-6BE4C2D6E202}" type="slidenum">
              <a:rPr lang="en-US" smtClean="0"/>
              <a:pPr>
                <a:lnSpc>
                  <a:spcPct val="90000"/>
                </a:lnSpc>
                <a:spcAft>
                  <a:spcPts val="600"/>
                </a:spcAft>
              </a:pPr>
              <a:t>18</a:t>
            </a:fld>
            <a:endParaRPr lang="en-US"/>
          </a:p>
        </p:txBody>
      </p:sp>
      <p:pic>
        <p:nvPicPr>
          <p:cNvPr id="7" name="Picture 6">
            <a:extLst>
              <a:ext uri="{FF2B5EF4-FFF2-40B4-BE49-F238E27FC236}">
                <a16:creationId xmlns:a16="http://schemas.microsoft.com/office/drawing/2014/main" id="{581A665A-6E85-AB4C-41E1-0BCC72849CDA}"/>
              </a:ext>
            </a:extLst>
          </p:cNvPr>
          <p:cNvPicPr>
            <a:picLocks noChangeAspect="1"/>
          </p:cNvPicPr>
          <p:nvPr/>
        </p:nvPicPr>
        <p:blipFill>
          <a:blip r:embed="rId2"/>
          <a:stretch>
            <a:fillRect/>
          </a:stretch>
        </p:blipFill>
        <p:spPr>
          <a:xfrm>
            <a:off x="6592443" y="0"/>
            <a:ext cx="5109209" cy="6858000"/>
          </a:xfrm>
          <a:prstGeom prst="rect">
            <a:avLst/>
          </a:prstGeom>
          <a:noFill/>
          <a:ln>
            <a:noFill/>
          </a:ln>
        </p:spPr>
      </p:pic>
    </p:spTree>
    <p:extLst>
      <p:ext uri="{BB962C8B-B14F-4D97-AF65-F5344CB8AC3E}">
        <p14:creationId xmlns:p14="http://schemas.microsoft.com/office/powerpoint/2010/main" val="2257492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15074-5B64-0149-C914-3932CF6A83BF}"/>
              </a:ext>
            </a:extLst>
          </p:cNvPr>
          <p:cNvSpPr>
            <a:spLocks noGrp="1"/>
          </p:cNvSpPr>
          <p:nvPr>
            <p:ph type="title"/>
          </p:nvPr>
        </p:nvSpPr>
        <p:spPr>
          <a:xfrm>
            <a:off x="438912" y="381157"/>
            <a:ext cx="8625385" cy="678909"/>
          </a:xfrm>
        </p:spPr>
        <p:txBody>
          <a:bodyPr>
            <a:normAutofit fontScale="90000"/>
          </a:bodyPr>
          <a:lstStyle/>
          <a:p>
            <a:r>
              <a:rPr lang="en-US" dirty="0"/>
              <a:t>Glitch VETO using unphysical Templates </a:t>
            </a:r>
          </a:p>
        </p:txBody>
      </p:sp>
      <p:sp>
        <p:nvSpPr>
          <p:cNvPr id="3" name="Content Placeholder 2">
            <a:extLst>
              <a:ext uri="{FF2B5EF4-FFF2-40B4-BE49-F238E27FC236}">
                <a16:creationId xmlns:a16="http://schemas.microsoft.com/office/drawing/2014/main" id="{8FA537BA-ADDF-7FB4-FB72-A2A0D65E877F}"/>
              </a:ext>
            </a:extLst>
          </p:cNvPr>
          <p:cNvSpPr>
            <a:spLocks noGrp="1"/>
          </p:cNvSpPr>
          <p:nvPr>
            <p:ph idx="1"/>
          </p:nvPr>
        </p:nvSpPr>
        <p:spPr>
          <a:xfrm>
            <a:off x="438912" y="1303354"/>
            <a:ext cx="5657088" cy="4689565"/>
          </a:xfrm>
        </p:spPr>
        <p:txBody>
          <a:bodyPr>
            <a:noAutofit/>
          </a:bodyPr>
          <a:lstStyle/>
          <a:p>
            <a:r>
              <a:rPr lang="en-US" sz="2400" dirty="0"/>
              <a:t>Masses to chirp times map is one-to-one but not onto </a:t>
            </a:r>
            <a:r>
              <a:rPr lang="en-US" sz="2400" dirty="0">
                <a:sym typeface="Symbol" panose="05050102010706020507" pitchFamily="18" charset="2"/>
              </a:rPr>
              <a:t> </a:t>
            </a:r>
            <a:r>
              <a:rPr lang="en-US" sz="2400" dirty="0"/>
              <a:t>unphysical sectors in chirp time space </a:t>
            </a:r>
          </a:p>
          <a:p>
            <a:r>
              <a:rPr lang="en-US" sz="2400" dirty="0"/>
              <a:t>PSO performs better for </a:t>
            </a:r>
            <a:r>
              <a:rPr lang="en-US" sz="2400" dirty="0" err="1"/>
              <a:t>hypercubical</a:t>
            </a:r>
            <a:r>
              <a:rPr lang="en-US" sz="2400" dirty="0"/>
              <a:t> spaces </a:t>
            </a:r>
            <a:r>
              <a:rPr lang="en-US" sz="2400" dirty="0">
                <a:sym typeface="Symbol" panose="05050102010706020507" pitchFamily="18" charset="2"/>
              </a:rPr>
              <a:t> unphysical sectors </a:t>
            </a:r>
            <a:r>
              <a:rPr lang="en-US" sz="2400" dirty="0"/>
              <a:t>covered at </a:t>
            </a:r>
            <a:r>
              <a:rPr lang="en-US" sz="2400" b="1" dirty="0"/>
              <a:t>no extra cost</a:t>
            </a:r>
          </a:p>
          <a:p>
            <a:r>
              <a:rPr lang="en-US" sz="2400" dirty="0"/>
              <a:t>One can augment the search space using the negative chirp time quadrant</a:t>
            </a:r>
          </a:p>
          <a:p>
            <a:r>
              <a:rPr lang="en-US" sz="2400" dirty="0"/>
              <a:t>Glitches match physical &amp; unphysical templates; GW signals do not</a:t>
            </a:r>
          </a:p>
          <a:p>
            <a:endParaRPr lang="en-US" sz="2400" dirty="0"/>
          </a:p>
        </p:txBody>
      </p:sp>
      <p:sp>
        <p:nvSpPr>
          <p:cNvPr id="4" name="Date Placeholder 3">
            <a:extLst>
              <a:ext uri="{FF2B5EF4-FFF2-40B4-BE49-F238E27FC236}">
                <a16:creationId xmlns:a16="http://schemas.microsoft.com/office/drawing/2014/main" id="{4641C82C-2A3C-E580-F2E3-A97BA0153D9F}"/>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97514C2B-6ED6-8D25-BB3D-F72B8117F5B8}"/>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F1BA2718-A2CF-EC71-49F8-8A4C70D15F79}"/>
              </a:ext>
            </a:extLst>
          </p:cNvPr>
          <p:cNvSpPr>
            <a:spLocks noGrp="1"/>
          </p:cNvSpPr>
          <p:nvPr>
            <p:ph type="sldNum" sz="quarter" idx="12"/>
          </p:nvPr>
        </p:nvSpPr>
        <p:spPr/>
        <p:txBody>
          <a:bodyPr/>
          <a:lstStyle/>
          <a:p>
            <a:fld id="{8A7A6979-0714-4377-B894-6BE4C2D6E202}" type="slidenum">
              <a:rPr lang="en-US" smtClean="0"/>
              <a:pPr/>
              <a:t>19</a:t>
            </a:fld>
            <a:endParaRPr lang="en-US" dirty="0"/>
          </a:p>
        </p:txBody>
      </p:sp>
      <p:pic>
        <p:nvPicPr>
          <p:cNvPr id="8" name="Picture 7">
            <a:extLst>
              <a:ext uri="{FF2B5EF4-FFF2-40B4-BE49-F238E27FC236}">
                <a16:creationId xmlns:a16="http://schemas.microsoft.com/office/drawing/2014/main" id="{7810889D-F77C-3FB3-A650-9981990E5655}"/>
              </a:ext>
            </a:extLst>
          </p:cNvPr>
          <p:cNvPicPr>
            <a:picLocks noChangeAspect="1"/>
          </p:cNvPicPr>
          <p:nvPr/>
        </p:nvPicPr>
        <p:blipFill>
          <a:blip r:embed="rId2"/>
          <a:stretch>
            <a:fillRect/>
          </a:stretch>
        </p:blipFill>
        <p:spPr>
          <a:xfrm>
            <a:off x="6156960" y="1811356"/>
            <a:ext cx="5949985" cy="3336716"/>
          </a:xfrm>
          <a:prstGeom prst="rect">
            <a:avLst/>
          </a:prstGeom>
        </p:spPr>
      </p:pic>
    </p:spTree>
    <p:extLst>
      <p:ext uri="{BB962C8B-B14F-4D97-AF65-F5344CB8AC3E}">
        <p14:creationId xmlns:p14="http://schemas.microsoft.com/office/powerpoint/2010/main" val="2017216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FB1EC-E586-97C9-F842-11B2C148E1D9}"/>
              </a:ext>
            </a:extLst>
          </p:cNvPr>
          <p:cNvSpPr>
            <a:spLocks noGrp="1"/>
          </p:cNvSpPr>
          <p:nvPr>
            <p:ph type="title"/>
          </p:nvPr>
        </p:nvSpPr>
        <p:spPr/>
        <p:txBody>
          <a:bodyPr>
            <a:normAutofit fontScale="90000"/>
          </a:bodyPr>
          <a:lstStyle/>
          <a:p>
            <a:r>
              <a:rPr lang="en-US" dirty="0"/>
              <a:t>Objectives</a:t>
            </a:r>
          </a:p>
        </p:txBody>
      </p:sp>
      <p:sp>
        <p:nvSpPr>
          <p:cNvPr id="3" name="Content Placeholder 2">
            <a:extLst>
              <a:ext uri="{FF2B5EF4-FFF2-40B4-BE49-F238E27FC236}">
                <a16:creationId xmlns:a16="http://schemas.microsoft.com/office/drawing/2014/main" id="{143A10D0-960D-767D-723B-481DA6D74A96}"/>
              </a:ext>
            </a:extLst>
          </p:cNvPr>
          <p:cNvSpPr>
            <a:spLocks noGrp="1"/>
          </p:cNvSpPr>
          <p:nvPr>
            <p:ph idx="1"/>
          </p:nvPr>
        </p:nvSpPr>
        <p:spPr>
          <a:xfrm>
            <a:off x="914400" y="1580322"/>
            <a:ext cx="8924544" cy="4159706"/>
          </a:xfrm>
        </p:spPr>
        <p:txBody>
          <a:bodyPr>
            <a:normAutofit/>
          </a:bodyPr>
          <a:lstStyle/>
          <a:p>
            <a:r>
              <a:rPr lang="en-US" sz="2400" dirty="0"/>
              <a:t>GW astronomy has seen spectacular success since 2015</a:t>
            </a:r>
          </a:p>
          <a:p>
            <a:r>
              <a:rPr lang="en-US" sz="2400" dirty="0">
                <a:sym typeface="Symbol" panose="05050102010706020507" pitchFamily="18" charset="2"/>
              </a:rPr>
              <a:t>Data analysis algorithms form a critical component of the technological base behind these successes</a:t>
            </a:r>
          </a:p>
          <a:p>
            <a:r>
              <a:rPr lang="en-US" sz="2400" dirty="0">
                <a:sym typeface="Symbol" panose="05050102010706020507" pitchFamily="18" charset="2"/>
              </a:rPr>
              <a:t>We will walk through a key data analysis challenge for ground-based IFOs to illustrate the critical role of data analysis in GW astronomy</a:t>
            </a:r>
          </a:p>
          <a:p>
            <a:r>
              <a:rPr lang="en-US" sz="2400" dirty="0"/>
              <a:t>Techniques developed for solving these challenges have broad applicability</a:t>
            </a:r>
          </a:p>
        </p:txBody>
      </p:sp>
      <p:sp>
        <p:nvSpPr>
          <p:cNvPr id="4" name="Date Placeholder 3">
            <a:extLst>
              <a:ext uri="{FF2B5EF4-FFF2-40B4-BE49-F238E27FC236}">
                <a16:creationId xmlns:a16="http://schemas.microsoft.com/office/drawing/2014/main" id="{D60FA30F-0C9B-9C81-033B-C68518A0697A}"/>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D26DBD4B-A64B-8181-FA39-BFAFA4D3DE92}"/>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4B2F890A-0346-C6E3-E765-01247A266CCD}"/>
              </a:ext>
            </a:extLst>
          </p:cNvPr>
          <p:cNvSpPr>
            <a:spLocks noGrp="1"/>
          </p:cNvSpPr>
          <p:nvPr>
            <p:ph type="sldNum" sz="quarter" idx="12"/>
          </p:nvPr>
        </p:nvSpPr>
        <p:spPr/>
        <p:txBody>
          <a:bodyPr/>
          <a:lstStyle/>
          <a:p>
            <a:fld id="{8A7A6979-0714-4377-B894-6BE4C2D6E202}" type="slidenum">
              <a:rPr lang="en-US" smtClean="0"/>
              <a:pPr/>
              <a:t>2</a:t>
            </a:fld>
            <a:endParaRPr lang="en-US" dirty="0"/>
          </a:p>
        </p:txBody>
      </p:sp>
    </p:spTree>
    <p:extLst>
      <p:ext uri="{BB962C8B-B14F-4D97-AF65-F5344CB8AC3E}">
        <p14:creationId xmlns:p14="http://schemas.microsoft.com/office/powerpoint/2010/main" val="1011930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B97BA-E4CF-7A95-C7F7-BB9376FDABEF}"/>
              </a:ext>
            </a:extLst>
          </p:cNvPr>
          <p:cNvSpPr>
            <a:spLocks noGrp="1"/>
          </p:cNvSpPr>
          <p:nvPr>
            <p:ph type="title"/>
          </p:nvPr>
        </p:nvSpPr>
        <p:spPr>
          <a:xfrm>
            <a:off x="914400" y="457105"/>
            <a:ext cx="8721090" cy="678909"/>
          </a:xfrm>
        </p:spPr>
        <p:txBody>
          <a:bodyPr>
            <a:normAutofit fontScale="90000"/>
          </a:bodyPr>
          <a:lstStyle/>
          <a:p>
            <a:r>
              <a:rPr lang="en-US" dirty="0"/>
              <a:t>GLITCH VETO using unphysical templates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079C87F-4699-8405-B253-8F4A472FF9CB}"/>
                  </a:ext>
                </a:extLst>
              </p:cNvPr>
              <p:cNvSpPr>
                <a:spLocks noGrp="1"/>
              </p:cNvSpPr>
              <p:nvPr>
                <p:ph idx="1"/>
              </p:nvPr>
            </p:nvSpPr>
            <p:spPr>
              <a:xfrm>
                <a:off x="682752" y="1580322"/>
                <a:ext cx="4657345" cy="4159706"/>
              </a:xfrm>
            </p:spPr>
            <p:txBody>
              <a:bodyPr>
                <a:normAutofit/>
              </a:bodyPr>
              <a:lstStyle/>
              <a:p>
                <a:r>
                  <a:rPr lang="en-US" sz="2400" b="0" i="0" u="none" strike="noStrike" baseline="0" dirty="0">
                    <a:solidFill>
                      <a:srgbClr val="231F20"/>
                    </a:solidFill>
                    <a:latin typeface="AdvOT483a8203"/>
                  </a:rPr>
                  <a:t>Girgaonkar, Mohanty, Physical Review D </a:t>
                </a:r>
                <a:r>
                  <a:rPr lang="en-US" sz="2400" b="0" i="0" u="none" strike="noStrike" baseline="0" dirty="0">
                    <a:solidFill>
                      <a:srgbClr val="231F20"/>
                    </a:solidFill>
                    <a:latin typeface="AdvOT19ee2aa8.B"/>
                  </a:rPr>
                  <a:t>110, </a:t>
                </a:r>
                <a:r>
                  <a:rPr lang="en-US" sz="2400" b="0" i="0" u="none" strike="noStrike" baseline="0" dirty="0">
                    <a:solidFill>
                      <a:srgbClr val="231F20"/>
                    </a:solidFill>
                    <a:latin typeface="AdvOT483a8203"/>
                  </a:rPr>
                  <a:t>023037 (2024)</a:t>
                </a:r>
              </a:p>
              <a:p>
                <a:r>
                  <a:rPr lang="en-US" sz="2400" dirty="0">
                    <a:latin typeface="Times New Roman" panose="02020603050405020304" pitchFamily="18" charset="0"/>
                    <a:cs typeface="Times New Roman" panose="02020603050405020304" pitchFamily="18" charset="0"/>
                  </a:rPr>
                  <a:t>131</a:t>
                </a:r>
                <a:r>
                  <a:rPr lang="en-US" sz="2400" dirty="0"/>
                  <a:t> hours of LIGO data (L1, H1, all O-runs)</a:t>
                </a:r>
              </a:p>
              <a:p>
                <a:r>
                  <a:rPr lang="en-US" sz="2400" dirty="0"/>
                  <a:t>99.9% rejection of glitches with no loss in detections (injected signals </a:t>
                </a:r>
                <a14:m>
                  <m:oMath xmlns:m="http://schemas.openxmlformats.org/officeDocument/2006/math">
                    <m:r>
                      <a:rPr lang="en-US" sz="2400" b="0" i="1" smtClean="0">
                        <a:latin typeface="Cambria Math" panose="02040503050406030204" pitchFamily="18" charset="0"/>
                      </a:rPr>
                      <m:t>≤80 </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𝑀</m:t>
                        </m:r>
                      </m:e>
                      <m:sub>
                        <m:r>
                          <a:rPr lang="en-US" sz="2400" b="0" i="1" smtClean="0">
                            <a:latin typeface="Cambria Math" panose="02040503050406030204" pitchFamily="18" charset="0"/>
                          </a:rPr>
                          <m:t>⊙</m:t>
                        </m:r>
                      </m:sub>
                    </m:sSub>
                  </m:oMath>
                </a14:m>
                <a:r>
                  <a:rPr lang="en-US" sz="2400" dirty="0"/>
                  <a:t> total mass)</a:t>
                </a:r>
              </a:p>
            </p:txBody>
          </p:sp>
        </mc:Choice>
        <mc:Fallback xmlns="">
          <p:sp>
            <p:nvSpPr>
              <p:cNvPr id="3" name="Content Placeholder 2">
                <a:extLst>
                  <a:ext uri="{FF2B5EF4-FFF2-40B4-BE49-F238E27FC236}">
                    <a16:creationId xmlns:a16="http://schemas.microsoft.com/office/drawing/2014/main" id="{6079C87F-4699-8405-B253-8F4A472FF9CB}"/>
                  </a:ext>
                </a:extLst>
              </p:cNvPr>
              <p:cNvSpPr>
                <a:spLocks noGrp="1" noRot="1" noChangeAspect="1" noMove="1" noResize="1" noEditPoints="1" noAdjustHandles="1" noChangeArrowheads="1" noChangeShapeType="1" noTextEdit="1"/>
              </p:cNvSpPr>
              <p:nvPr>
                <p:ph idx="1"/>
              </p:nvPr>
            </p:nvSpPr>
            <p:spPr>
              <a:xfrm>
                <a:off x="682752" y="1580322"/>
                <a:ext cx="4657345" cy="4159706"/>
              </a:xfrm>
              <a:blipFill>
                <a:blip r:embed="rId2"/>
                <a:stretch>
                  <a:fillRect/>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686EBAE6-0E66-EE00-8011-D0E680B105EB}"/>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8F654C39-5C02-467D-3889-82DC56772E01}"/>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16F84DEF-65F8-DA7C-A090-13146CD8FC38}"/>
              </a:ext>
            </a:extLst>
          </p:cNvPr>
          <p:cNvSpPr>
            <a:spLocks noGrp="1"/>
          </p:cNvSpPr>
          <p:nvPr>
            <p:ph type="sldNum" sz="quarter" idx="12"/>
          </p:nvPr>
        </p:nvSpPr>
        <p:spPr/>
        <p:txBody>
          <a:bodyPr/>
          <a:lstStyle/>
          <a:p>
            <a:fld id="{8A7A6979-0714-4377-B894-6BE4C2D6E202}" type="slidenum">
              <a:rPr lang="en-US" smtClean="0"/>
              <a:pPr/>
              <a:t>20</a:t>
            </a:fld>
            <a:endParaRPr lang="en-US" dirty="0"/>
          </a:p>
        </p:txBody>
      </p:sp>
      <p:pic>
        <p:nvPicPr>
          <p:cNvPr id="8" name="Picture 7">
            <a:extLst>
              <a:ext uri="{FF2B5EF4-FFF2-40B4-BE49-F238E27FC236}">
                <a16:creationId xmlns:a16="http://schemas.microsoft.com/office/drawing/2014/main" id="{26838FE9-B69B-D86E-AFFC-B08975D5C0EE}"/>
              </a:ext>
            </a:extLst>
          </p:cNvPr>
          <p:cNvPicPr>
            <a:picLocks noChangeAspect="1"/>
          </p:cNvPicPr>
          <p:nvPr/>
        </p:nvPicPr>
        <p:blipFill>
          <a:blip r:embed="rId3"/>
          <a:stretch>
            <a:fillRect/>
          </a:stretch>
        </p:blipFill>
        <p:spPr>
          <a:xfrm>
            <a:off x="5441395" y="1687423"/>
            <a:ext cx="6570546" cy="3994768"/>
          </a:xfrm>
          <a:prstGeom prst="rect">
            <a:avLst/>
          </a:prstGeom>
        </p:spPr>
      </p:pic>
    </p:spTree>
    <p:extLst>
      <p:ext uri="{BB962C8B-B14F-4D97-AF65-F5344CB8AC3E}">
        <p14:creationId xmlns:p14="http://schemas.microsoft.com/office/powerpoint/2010/main" val="1427854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DE905-6801-177F-9900-EC493EEA1D35}"/>
              </a:ext>
            </a:extLst>
          </p:cNvPr>
          <p:cNvSpPr>
            <a:spLocks noGrp="1"/>
          </p:cNvSpPr>
          <p:nvPr>
            <p:ph type="title"/>
          </p:nvPr>
        </p:nvSpPr>
        <p:spPr/>
        <p:txBody>
          <a:bodyPr>
            <a:normAutofit fontScale="90000"/>
          </a:bodyPr>
          <a:lstStyle/>
          <a:p>
            <a:r>
              <a:rPr lang="en-US" dirty="0"/>
              <a:t>Summary</a:t>
            </a:r>
          </a:p>
        </p:txBody>
      </p:sp>
      <p:sp>
        <p:nvSpPr>
          <p:cNvPr id="3" name="Content Placeholder 2">
            <a:extLst>
              <a:ext uri="{FF2B5EF4-FFF2-40B4-BE49-F238E27FC236}">
                <a16:creationId xmlns:a16="http://schemas.microsoft.com/office/drawing/2014/main" id="{DFF06C20-CCD4-8125-1DDB-516EB238D8A0}"/>
              </a:ext>
            </a:extLst>
          </p:cNvPr>
          <p:cNvSpPr>
            <a:spLocks noGrp="1"/>
          </p:cNvSpPr>
          <p:nvPr>
            <p:ph idx="1"/>
          </p:nvPr>
        </p:nvSpPr>
        <p:spPr>
          <a:xfrm>
            <a:off x="914400" y="1328928"/>
            <a:ext cx="10619232" cy="4888992"/>
          </a:xfrm>
        </p:spPr>
        <p:txBody>
          <a:bodyPr>
            <a:normAutofit lnSpcReduction="10000"/>
          </a:bodyPr>
          <a:lstStyle/>
          <a:p>
            <a:r>
              <a:rPr lang="en-US" sz="2400" dirty="0"/>
              <a:t>Data analysis is a critical component of GW astronomy and computational bottlenecks often limit us from reaching higher search sensitivity</a:t>
            </a:r>
          </a:p>
          <a:p>
            <a:r>
              <a:rPr lang="en-US" sz="2400" dirty="0"/>
              <a:t>Nature inspired optimization heuristics are powerful techniques for addressing some of the key challenges</a:t>
            </a:r>
          </a:p>
          <a:p>
            <a:r>
              <a:rPr lang="en-US" sz="2400" dirty="0"/>
              <a:t>GPU acceleration is extremely significant and should be adopted where possible</a:t>
            </a:r>
          </a:p>
          <a:p>
            <a:r>
              <a:rPr lang="en-US" sz="2400" dirty="0"/>
              <a:t>Open challenges abound. Examples: </a:t>
            </a:r>
          </a:p>
          <a:p>
            <a:pPr lvl="1"/>
            <a:r>
              <a:rPr lang="en-US" sz="2400" dirty="0"/>
              <a:t>3</a:t>
            </a:r>
            <a:r>
              <a:rPr lang="en-US" sz="2400" baseline="30000" dirty="0"/>
              <a:t>rd</a:t>
            </a:r>
            <a:r>
              <a:rPr lang="en-US" sz="2400" dirty="0"/>
              <a:t> generation detectors: longer signals with higher rate </a:t>
            </a:r>
            <a:r>
              <a:rPr lang="en-US" sz="2400" dirty="0">
                <a:sym typeface="Wingdings" panose="05000000000000000000" pitchFamily="2" charset="2"/>
              </a:rPr>
              <a:t> Glitch mitigation problem becomes harder</a:t>
            </a:r>
          </a:p>
          <a:p>
            <a:pPr lvl="1"/>
            <a:r>
              <a:rPr lang="en-US" sz="2400" dirty="0">
                <a:sym typeface="Wingdings" panose="05000000000000000000" pitchFamily="2" charset="2"/>
              </a:rPr>
              <a:t>Space-based detectors: Embarrassment of riches but only if the data analysis problems are solved</a:t>
            </a:r>
            <a:endParaRPr lang="en-US" sz="2400" dirty="0"/>
          </a:p>
          <a:p>
            <a:endParaRPr lang="en-US" dirty="0"/>
          </a:p>
        </p:txBody>
      </p:sp>
      <p:sp>
        <p:nvSpPr>
          <p:cNvPr id="4" name="Date Placeholder 3">
            <a:extLst>
              <a:ext uri="{FF2B5EF4-FFF2-40B4-BE49-F238E27FC236}">
                <a16:creationId xmlns:a16="http://schemas.microsoft.com/office/drawing/2014/main" id="{09E68C93-BE2E-2C64-3E06-84C00730F0FE}"/>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AF4DB77F-834B-744C-3F85-0D16D4CC2DDA}"/>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D5545FB5-E814-9EEB-9BBA-3FD455A6BE36}"/>
              </a:ext>
            </a:extLst>
          </p:cNvPr>
          <p:cNvSpPr>
            <a:spLocks noGrp="1"/>
          </p:cNvSpPr>
          <p:nvPr>
            <p:ph type="sldNum" sz="quarter" idx="12"/>
          </p:nvPr>
        </p:nvSpPr>
        <p:spPr/>
        <p:txBody>
          <a:bodyPr/>
          <a:lstStyle/>
          <a:p>
            <a:fld id="{8A7A6979-0714-4377-B894-6BE4C2D6E202}" type="slidenum">
              <a:rPr lang="en-US" smtClean="0"/>
              <a:pPr/>
              <a:t>21</a:t>
            </a:fld>
            <a:endParaRPr lang="en-US" dirty="0"/>
          </a:p>
        </p:txBody>
      </p:sp>
    </p:spTree>
    <p:extLst>
      <p:ext uri="{BB962C8B-B14F-4D97-AF65-F5344CB8AC3E}">
        <p14:creationId xmlns:p14="http://schemas.microsoft.com/office/powerpoint/2010/main" val="3681956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Placeholder 14" descr="A picture containing sky, outdoor, road, sunset&#10;&#10;Description automatically generated">
            <a:extLst>
              <a:ext uri="{FF2B5EF4-FFF2-40B4-BE49-F238E27FC236}">
                <a16:creationId xmlns:a16="http://schemas.microsoft.com/office/drawing/2014/main" id="{3FA7E21D-F058-D444-B522-5DB105C294EA}"/>
              </a:ext>
            </a:extLst>
          </p:cNvPr>
          <p:cNvPicPr>
            <a:picLocks noGrp="1" noChangeAspect="1"/>
          </p:cNvPicPr>
          <p:nvPr>
            <p:ph type="pic" idx="4294967295"/>
          </p:nvPr>
        </p:nvPicPr>
        <p:blipFill rotWithShape="1">
          <a:blip r:embed="rId3"/>
          <a:srcRect t="33190" r="1" b="35170"/>
          <a:stretch/>
        </p:blipFill>
        <p:spPr>
          <a:xfrm>
            <a:off x="20" y="10"/>
            <a:ext cx="12191980" cy="6857990"/>
          </a:xfrm>
          <a:prstGeom prst="rect">
            <a:avLst/>
          </a:prstGeom>
        </p:spPr>
      </p:pic>
      <p:sp>
        <p:nvSpPr>
          <p:cNvPr id="7" name="Title 6">
            <a:extLst>
              <a:ext uri="{FF2B5EF4-FFF2-40B4-BE49-F238E27FC236}">
                <a16:creationId xmlns:a16="http://schemas.microsoft.com/office/drawing/2014/main" id="{AB1B850F-E8CE-2043-B553-0E2D93B8724C}"/>
              </a:ext>
            </a:extLst>
          </p:cNvPr>
          <p:cNvSpPr>
            <a:spLocks noGrp="1"/>
          </p:cNvSpPr>
          <p:nvPr>
            <p:ph type="title" idx="4294967295"/>
          </p:nvPr>
        </p:nvSpPr>
        <p:spPr>
          <a:xfrm>
            <a:off x="2231136" y="2958103"/>
            <a:ext cx="7729728" cy="941796"/>
          </a:xfrm>
          <a:solidFill>
            <a:srgbClr val="FFFFFF">
              <a:alpha val="80000"/>
            </a:srgbClr>
          </a:solidFill>
        </p:spPr>
        <p:txBody>
          <a:bodyPr vert="horz" lIns="182880" tIns="182880" rIns="182880" bIns="182880" rtlCol="0" anchor="ctr">
            <a:normAutofit fontScale="90000"/>
          </a:bodyPr>
          <a:lstStyle/>
          <a:p>
            <a:pPr algn="ctr"/>
            <a:r>
              <a:rPr lang="en-US" dirty="0">
                <a:solidFill>
                  <a:schemeClr val="tx1">
                    <a:lumMod val="85000"/>
                    <a:lumOff val="15000"/>
                  </a:schemeClr>
                </a:solidFill>
              </a:rPr>
              <a:t>Thank You!</a:t>
            </a:r>
            <a:br>
              <a:rPr lang="en-US" dirty="0">
                <a:solidFill>
                  <a:schemeClr val="tx1">
                    <a:lumMod val="85000"/>
                    <a:lumOff val="15000"/>
                  </a:schemeClr>
                </a:solidFill>
              </a:rPr>
            </a:br>
            <a:r>
              <a:rPr lang="en-US" dirty="0">
                <a:solidFill>
                  <a:schemeClr val="tx1">
                    <a:lumMod val="85000"/>
                    <a:lumOff val="15000"/>
                  </a:schemeClr>
                </a:solidFill>
              </a:rPr>
              <a:t>Questions?</a:t>
            </a:r>
          </a:p>
        </p:txBody>
      </p:sp>
      <p:sp>
        <p:nvSpPr>
          <p:cNvPr id="5" name="Footer Placeholder 4">
            <a:extLst>
              <a:ext uri="{FF2B5EF4-FFF2-40B4-BE49-F238E27FC236}">
                <a16:creationId xmlns:a16="http://schemas.microsoft.com/office/drawing/2014/main" id="{86E5DB06-25F3-F44A-8037-98862121CA88}"/>
              </a:ext>
            </a:extLst>
          </p:cNvPr>
          <p:cNvSpPr>
            <a:spLocks noGrp="1"/>
          </p:cNvSpPr>
          <p:nvPr>
            <p:ph type="ftr" sz="quarter" idx="11"/>
          </p:nvPr>
        </p:nvSpPr>
        <p:spPr>
          <a:xfrm>
            <a:off x="1600200" y="6236208"/>
            <a:ext cx="5901189" cy="320040"/>
          </a:xfrm>
        </p:spPr>
        <p:txBody>
          <a:bodyPr vert="horz" lIns="91440" tIns="45720" rIns="91440" bIns="45720" rtlCol="0" anchor="ctr">
            <a:normAutofit/>
          </a:bodyPr>
          <a:lstStyle/>
          <a:p>
            <a:pPr>
              <a:spcAft>
                <a:spcPts val="600"/>
              </a:spcAft>
            </a:pPr>
            <a:r>
              <a:rPr lang="en-US" kern="1200">
                <a:solidFill>
                  <a:srgbClr val="FFFFFF"/>
                </a:solidFill>
                <a:latin typeface="+mn-lt"/>
                <a:ea typeface="+mn-ea"/>
                <a:cs typeface="+mn-cs"/>
              </a:rPr>
              <a:t>Soumya D. Mohanty, PPC 2024</a:t>
            </a:r>
          </a:p>
        </p:txBody>
      </p:sp>
      <p:sp>
        <p:nvSpPr>
          <p:cNvPr id="4" name="Date Placeholder 3">
            <a:extLst>
              <a:ext uri="{FF2B5EF4-FFF2-40B4-BE49-F238E27FC236}">
                <a16:creationId xmlns:a16="http://schemas.microsoft.com/office/drawing/2014/main" id="{DC7A4F9C-08AC-EF4F-B0FA-BA8AFA3933AE}"/>
              </a:ext>
            </a:extLst>
          </p:cNvPr>
          <p:cNvSpPr>
            <a:spLocks noGrp="1"/>
          </p:cNvSpPr>
          <p:nvPr>
            <p:ph type="dt" sz="half" idx="10"/>
          </p:nvPr>
        </p:nvSpPr>
        <p:spPr>
          <a:xfrm>
            <a:off x="7821429" y="6238816"/>
            <a:ext cx="2753746" cy="323968"/>
          </a:xfrm>
        </p:spPr>
        <p:txBody>
          <a:bodyPr vert="horz" lIns="91440" tIns="45720" rIns="91440" bIns="45720" rtlCol="0" anchor="ctr">
            <a:normAutofit/>
          </a:bodyPr>
          <a:lstStyle/>
          <a:p>
            <a:pPr>
              <a:spcAft>
                <a:spcPts val="600"/>
              </a:spcAft>
            </a:pPr>
            <a:r>
              <a:rPr lang="en-US">
                <a:solidFill>
                  <a:srgbClr val="FFFFFF"/>
                </a:solidFill>
              </a:rPr>
              <a:t>10/16/24</a:t>
            </a:r>
          </a:p>
        </p:txBody>
      </p:sp>
      <p:sp>
        <p:nvSpPr>
          <p:cNvPr id="6" name="Slide Number Placeholder 5">
            <a:extLst>
              <a:ext uri="{FF2B5EF4-FFF2-40B4-BE49-F238E27FC236}">
                <a16:creationId xmlns:a16="http://schemas.microsoft.com/office/drawing/2014/main" id="{10D93CCF-34C7-D445-9B8A-06C0141E4993}"/>
              </a:ext>
            </a:extLst>
          </p:cNvPr>
          <p:cNvSpPr>
            <a:spLocks noGrp="1"/>
          </p:cNvSpPr>
          <p:nvPr>
            <p:ph type="sldNum" sz="quarter" idx="12"/>
          </p:nvPr>
        </p:nvSpPr>
        <p:spPr>
          <a:xfrm>
            <a:off x="10758922" y="6217920"/>
            <a:ext cx="365760" cy="365760"/>
          </a:xfrm>
        </p:spPr>
        <p:txBody>
          <a:bodyPr vert="horz" lIns="18288" tIns="45720" rIns="18288" bIns="45720" rtlCol="0" anchor="ctr">
            <a:normAutofit/>
          </a:bodyPr>
          <a:lstStyle/>
          <a:p>
            <a:pPr>
              <a:lnSpc>
                <a:spcPct val="90000"/>
              </a:lnSpc>
              <a:spcAft>
                <a:spcPts val="600"/>
              </a:spcAft>
            </a:pPr>
            <a:fld id="{8A7A6979-0714-4377-B894-6BE4C2D6E202}" type="slidenum">
              <a:rPr lang="en-US" smtClean="0"/>
              <a:pPr>
                <a:lnSpc>
                  <a:spcPct val="90000"/>
                </a:lnSpc>
                <a:spcAft>
                  <a:spcPts val="600"/>
                </a:spcAft>
              </a:pPr>
              <a:t>22</a:t>
            </a:fld>
            <a:endParaRPr lang="en-US"/>
          </a:p>
        </p:txBody>
      </p:sp>
    </p:spTree>
    <p:extLst>
      <p:ext uri="{BB962C8B-B14F-4D97-AF65-F5344CB8AC3E}">
        <p14:creationId xmlns:p14="http://schemas.microsoft.com/office/powerpoint/2010/main" val="1910706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3D97E1-BFD4-4D15-A620-48A8AE7FFDE4}"/>
              </a:ext>
            </a:extLst>
          </p:cNvPr>
          <p:cNvPicPr>
            <a:picLocks noChangeAspect="1"/>
          </p:cNvPicPr>
          <p:nvPr/>
        </p:nvPicPr>
        <p:blipFill rotWithShape="1">
          <a:blip r:embed="rId2"/>
          <a:srcRect t="5901" r="-4" b="-4"/>
          <a:stretch/>
        </p:blipFill>
        <p:spPr>
          <a:xfrm>
            <a:off x="6514270" y="1271417"/>
            <a:ext cx="5292981" cy="3919059"/>
          </a:xfrm>
          <a:prstGeom prst="rect">
            <a:avLst/>
          </a:prstGeom>
        </p:spPr>
      </p:pic>
      <p:pic>
        <p:nvPicPr>
          <p:cNvPr id="5" name="Picture 4">
            <a:extLst>
              <a:ext uri="{FF2B5EF4-FFF2-40B4-BE49-F238E27FC236}">
                <a16:creationId xmlns:a16="http://schemas.microsoft.com/office/drawing/2014/main" id="{BE313F71-A423-458F-BAD5-08069A3918BC}"/>
              </a:ext>
            </a:extLst>
          </p:cNvPr>
          <p:cNvPicPr>
            <a:picLocks noChangeAspect="1"/>
          </p:cNvPicPr>
          <p:nvPr/>
        </p:nvPicPr>
        <p:blipFill rotWithShape="1">
          <a:blip r:embed="rId3"/>
          <a:srcRect l="1" t="12314" r="1" b="8404"/>
          <a:stretch/>
        </p:blipFill>
        <p:spPr>
          <a:xfrm>
            <a:off x="339097" y="1271416"/>
            <a:ext cx="5669844" cy="3774422"/>
          </a:xfrm>
          <a:prstGeom prst="rect">
            <a:avLst/>
          </a:prstGeom>
        </p:spPr>
      </p:pic>
      <p:sp>
        <p:nvSpPr>
          <p:cNvPr id="2" name="Title 1">
            <a:extLst>
              <a:ext uri="{FF2B5EF4-FFF2-40B4-BE49-F238E27FC236}">
                <a16:creationId xmlns:a16="http://schemas.microsoft.com/office/drawing/2014/main" id="{52C755CD-58C5-4562-922E-B02D293AC996}"/>
              </a:ext>
            </a:extLst>
          </p:cNvPr>
          <p:cNvSpPr>
            <a:spLocks noGrp="1"/>
          </p:cNvSpPr>
          <p:nvPr>
            <p:ph type="title"/>
          </p:nvPr>
        </p:nvSpPr>
        <p:spPr>
          <a:xfrm>
            <a:off x="548420" y="144402"/>
            <a:ext cx="9314908" cy="755904"/>
          </a:xfrm>
        </p:spPr>
        <p:txBody>
          <a:bodyPr vert="horz" lIns="91440" tIns="45720" rIns="91440" bIns="45720" rtlCol="0" anchor="ctr">
            <a:normAutofit fontScale="90000"/>
          </a:bodyPr>
          <a:lstStyle/>
          <a:p>
            <a:r>
              <a:rPr lang="en-US" dirty="0"/>
              <a:t>Effect of glitches on detection sensitivity</a:t>
            </a:r>
          </a:p>
        </p:txBody>
      </p:sp>
      <p:sp>
        <p:nvSpPr>
          <p:cNvPr id="3" name="Content Placeholder 2">
            <a:extLst>
              <a:ext uri="{FF2B5EF4-FFF2-40B4-BE49-F238E27FC236}">
                <a16:creationId xmlns:a16="http://schemas.microsoft.com/office/drawing/2014/main" id="{19ADCA11-21FB-4DD6-8228-560CE2AC4990}"/>
              </a:ext>
            </a:extLst>
          </p:cNvPr>
          <p:cNvSpPr>
            <a:spLocks noGrp="1"/>
          </p:cNvSpPr>
          <p:nvPr>
            <p:ph idx="1"/>
          </p:nvPr>
        </p:nvSpPr>
        <p:spPr>
          <a:xfrm>
            <a:off x="168408" y="5190476"/>
            <a:ext cx="11875180" cy="852552"/>
          </a:xfrm>
        </p:spPr>
        <p:txBody>
          <a:bodyPr vert="horz" lIns="91440" tIns="45720" rIns="91440" bIns="45720" rtlCol="0">
            <a:normAutofit fontScale="92500" lnSpcReduction="20000"/>
          </a:bodyPr>
          <a:lstStyle/>
          <a:p>
            <a:pPr>
              <a:buFont typeface="Wingdings" panose="05000000000000000000" pitchFamily="2" charset="2"/>
              <a:buChar char="Ø"/>
            </a:pPr>
            <a:r>
              <a:rPr lang="en-US" sz="2400" dirty="0"/>
              <a:t>arXiv:1710.02185v3 [gr-qc]</a:t>
            </a:r>
          </a:p>
          <a:p>
            <a:pPr>
              <a:buFont typeface="Wingdings" panose="05000000000000000000" pitchFamily="2" charset="2"/>
              <a:buChar char="Ø"/>
            </a:pPr>
            <a:r>
              <a:rPr lang="en-US" sz="2400" dirty="0"/>
              <a:t>Histograms of single detector </a:t>
            </a:r>
            <a:r>
              <a:rPr lang="en-US" sz="2400" dirty="0" err="1"/>
              <a:t>PyCBC</a:t>
            </a:r>
            <a:r>
              <a:rPr lang="en-US" sz="2400" dirty="0"/>
              <a:t> triggers from the Livingston (L1) detector. </a:t>
            </a:r>
          </a:p>
        </p:txBody>
      </p:sp>
      <p:sp>
        <p:nvSpPr>
          <p:cNvPr id="4" name="Slide Number Placeholder 3">
            <a:extLst>
              <a:ext uri="{FF2B5EF4-FFF2-40B4-BE49-F238E27FC236}">
                <a16:creationId xmlns:a16="http://schemas.microsoft.com/office/drawing/2014/main" id="{39DED7CB-6AB9-4521-B665-5361012F80EF}"/>
              </a:ext>
            </a:extLst>
          </p:cNvPr>
          <p:cNvSpPr>
            <a:spLocks noGrp="1"/>
          </p:cNvSpPr>
          <p:nvPr>
            <p:ph type="sldNum" sz="quarter" idx="12"/>
          </p:nvPr>
        </p:nvSpPr>
        <p:spPr>
          <a:xfrm>
            <a:off x="11393664" y="6212050"/>
            <a:ext cx="683339" cy="542318"/>
          </a:xfrm>
        </p:spPr>
        <p:txBody>
          <a:bodyPr vert="horz" lIns="91440" tIns="45720" rIns="91440" bIns="45720" rtlCol="0">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69E29E33-B620-47F9-BB04-8846C2A5AFCC}" type="slidenum">
              <a:rPr kumimoji="0" lang="en-US" sz="1100" b="0" i="0" u="none" strike="noStrike" kern="1200" cap="none" spc="0" normalizeH="0" baseline="0" noProof="0">
                <a:ln>
                  <a:noFill/>
                </a:ln>
                <a:solidFill>
                  <a:srgbClr val="90C226"/>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23</a:t>
            </a:fld>
            <a:endParaRPr kumimoji="0" lang="en-US" sz="1100" b="0" i="0" u="none" strike="noStrike" kern="1200" cap="none" spc="0" normalizeH="0" baseline="0" noProof="0">
              <a:ln>
                <a:noFill/>
              </a:ln>
              <a:solidFill>
                <a:srgbClr val="90C226"/>
              </a:solidFill>
              <a:effectLst/>
              <a:uLnTx/>
              <a:uFillTx/>
              <a:latin typeface="Gill Sans MT" panose="020B0502020104020203"/>
              <a:ea typeface="+mn-ea"/>
              <a:cs typeface="+mn-cs"/>
            </a:endParaRPr>
          </a:p>
        </p:txBody>
      </p:sp>
      <p:sp>
        <p:nvSpPr>
          <p:cNvPr id="8" name="TextBox 7">
            <a:extLst>
              <a:ext uri="{FF2B5EF4-FFF2-40B4-BE49-F238E27FC236}">
                <a16:creationId xmlns:a16="http://schemas.microsoft.com/office/drawing/2014/main" id="{060A9621-148B-6131-6244-A0F481BB9848}"/>
              </a:ext>
            </a:extLst>
          </p:cNvPr>
          <p:cNvSpPr txBox="1"/>
          <p:nvPr/>
        </p:nvSpPr>
        <p:spPr>
          <a:xfrm>
            <a:off x="1461774" y="1553324"/>
            <a:ext cx="3581400" cy="120032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rPr>
              <a:t>histogram of single detector triggers in SNR. The tail of this distribution extends beyond </a:t>
            </a:r>
            <a:r>
              <a:rPr kumimoji="0" lang="en-US" sz="1800" b="0" i="0" u="none" strike="noStrike" kern="1200" cap="none" spc="0" normalizeH="0" baseline="0" noProof="0" dirty="0">
                <a:ln>
                  <a:noFill/>
                </a:ln>
                <a:solidFill>
                  <a:srgbClr val="0070C0"/>
                </a:solidFill>
                <a:effectLst/>
                <a:uLnTx/>
                <a:uFillTx/>
                <a:latin typeface="Gill Sans MT" panose="020B0502020104020203"/>
                <a:ea typeface="+mn-ea"/>
                <a:cs typeface="+mn-cs"/>
              </a:rPr>
              <a:t>SNR</a:t>
            </a:r>
            <a:r>
              <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rPr>
              <a:t> = 100.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6E8F15D-5532-B725-327D-41E9CB090E5B}"/>
                  </a:ext>
                </a:extLst>
              </p:cNvPr>
              <p:cNvSpPr txBox="1"/>
              <p:nvPr/>
            </p:nvSpPr>
            <p:spPr>
              <a:xfrm>
                <a:off x="8033154" y="1553324"/>
                <a:ext cx="3091543" cy="92333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rPr>
                  <a:t>histogram of single detector triggers in re-weighted SNR using </a:t>
                </a:r>
                <a14:m>
                  <m:oMath xmlns:m="http://schemas.openxmlformats.org/officeDocument/2006/math">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𝜒</m:t>
                        </m:r>
                      </m:e>
                      <m:sup>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2</m:t>
                        </m:r>
                      </m:sup>
                    </m:sSup>
                  </m:oMath>
                </a14:m>
                <a:r>
                  <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rPr>
                  <a:t>-veto.</a:t>
                </a:r>
              </a:p>
            </p:txBody>
          </p:sp>
        </mc:Choice>
        <mc:Fallback xmlns="">
          <p:sp>
            <p:nvSpPr>
              <p:cNvPr id="10" name="TextBox 9">
                <a:extLst>
                  <a:ext uri="{FF2B5EF4-FFF2-40B4-BE49-F238E27FC236}">
                    <a16:creationId xmlns:a16="http://schemas.microsoft.com/office/drawing/2014/main" id="{E6E8F15D-5532-B725-327D-41E9CB090E5B}"/>
                  </a:ext>
                </a:extLst>
              </p:cNvPr>
              <p:cNvSpPr txBox="1">
                <a:spLocks noRot="1" noChangeAspect="1" noMove="1" noResize="1" noEditPoints="1" noAdjustHandles="1" noChangeArrowheads="1" noChangeShapeType="1" noTextEdit="1"/>
              </p:cNvSpPr>
              <p:nvPr/>
            </p:nvSpPr>
            <p:spPr>
              <a:xfrm>
                <a:off x="8033154" y="1553324"/>
                <a:ext cx="3091543" cy="923330"/>
              </a:xfrm>
              <a:prstGeom prst="rect">
                <a:avLst/>
              </a:prstGeom>
              <a:blipFill>
                <a:blip r:embed="rId4"/>
                <a:stretch>
                  <a:fillRect l="-1775" t="-3974" b="-9934"/>
                </a:stretch>
              </a:blipFill>
            </p:spPr>
            <p:txBody>
              <a:bodyPr/>
              <a:lstStyle/>
              <a:p>
                <a:r>
                  <a:rPr lang="en-US">
                    <a:noFill/>
                  </a:rPr>
                  <a:t> </a:t>
                </a:r>
              </a:p>
            </p:txBody>
          </p:sp>
        </mc:Fallback>
      </mc:AlternateContent>
    </p:spTree>
    <p:extLst>
      <p:ext uri="{BB962C8B-B14F-4D97-AF65-F5344CB8AC3E}">
        <p14:creationId xmlns:p14="http://schemas.microsoft.com/office/powerpoint/2010/main" val="2997992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generated with high confidence">
            <a:extLst>
              <a:ext uri="{FF2B5EF4-FFF2-40B4-BE49-F238E27FC236}">
                <a16:creationId xmlns:a16="http://schemas.microsoft.com/office/drawing/2014/main" id="{2A132DD0-FA99-47D5-9F99-41366F7126B4}"/>
              </a:ext>
            </a:extLst>
          </p:cNvPr>
          <p:cNvPicPr>
            <a:picLocks noChangeAspect="1"/>
          </p:cNvPicPr>
          <p:nvPr/>
        </p:nvPicPr>
        <p:blipFill rotWithShape="1">
          <a:blip r:embed="rId3"/>
          <a:srcRect r="925"/>
          <a:stretch/>
        </p:blipFill>
        <p:spPr>
          <a:xfrm>
            <a:off x="140362" y="903843"/>
            <a:ext cx="2915812" cy="4142144"/>
          </a:xfrm>
          <a:prstGeom prst="rect">
            <a:avLst/>
          </a:prstGeom>
        </p:spPr>
      </p:pic>
      <p:sp>
        <p:nvSpPr>
          <p:cNvPr id="2" name="Title 1">
            <a:extLst>
              <a:ext uri="{FF2B5EF4-FFF2-40B4-BE49-F238E27FC236}">
                <a16:creationId xmlns:a16="http://schemas.microsoft.com/office/drawing/2014/main" id="{A59FE4DE-897C-4239-AE38-FDC98BCD3E12}"/>
              </a:ext>
            </a:extLst>
          </p:cNvPr>
          <p:cNvSpPr>
            <a:spLocks noGrp="1"/>
          </p:cNvSpPr>
          <p:nvPr>
            <p:ph type="title"/>
          </p:nvPr>
        </p:nvSpPr>
        <p:spPr>
          <a:xfrm>
            <a:off x="155467" y="194866"/>
            <a:ext cx="11670773" cy="648950"/>
          </a:xfrm>
          <a:solidFill>
            <a:schemeClr val="bg2">
              <a:lumMod val="75000"/>
            </a:schemeClr>
          </a:solidFill>
          <a:ln w="31750" cap="sq">
            <a:noFill/>
            <a:miter lim="800000"/>
          </a:ln>
          <a:effectLst/>
          <a:scene3d>
            <a:camera prst="orthographicFront"/>
            <a:lightRig rig="threePt" dir="t"/>
          </a:scene3d>
          <a:sp3d>
            <a:bevelT/>
          </a:sp3d>
        </p:spPr>
        <p:txBody>
          <a:bodyPr vert="horz" lIns="182880" tIns="182880" rIns="182880" bIns="182880" rtlCol="0" anchor="ctr">
            <a:normAutofit fontScale="90000"/>
          </a:bodyPr>
          <a:lstStyle/>
          <a:p>
            <a:pPr algn="ctr"/>
            <a:r>
              <a:rPr lang="en-US" dirty="0">
                <a:solidFill>
                  <a:schemeClr val="tx1"/>
                </a:solidFill>
                <a:latin typeface="+mj-lt"/>
                <a:ea typeface="+mj-ea"/>
                <a:cs typeface="+mj-cs"/>
              </a:rPr>
              <a:t>GW170817: Double neutron star </a:t>
            </a:r>
            <a:r>
              <a:rPr lang="en-US" dirty="0" err="1">
                <a:solidFill>
                  <a:schemeClr val="tx1"/>
                </a:solidFill>
                <a:latin typeface="+mj-lt"/>
                <a:ea typeface="+mj-ea"/>
                <a:cs typeface="+mj-cs"/>
              </a:rPr>
              <a:t>inspiral</a:t>
            </a:r>
            <a:r>
              <a:rPr lang="en-US" dirty="0">
                <a:solidFill>
                  <a:schemeClr val="tx1"/>
                </a:solidFill>
                <a:latin typeface="+mj-lt"/>
                <a:ea typeface="+mj-ea"/>
                <a:cs typeface="+mj-cs"/>
              </a:rPr>
              <a:t> and merger</a:t>
            </a:r>
          </a:p>
        </p:txBody>
      </p:sp>
      <p:pic>
        <p:nvPicPr>
          <p:cNvPr id="6" name="Picture 2">
            <a:extLst>
              <a:ext uri="{FF2B5EF4-FFF2-40B4-BE49-F238E27FC236}">
                <a16:creationId xmlns:a16="http://schemas.microsoft.com/office/drawing/2014/main" id="{FD8813B1-0D17-44E2-9C33-CA795973EA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1783" y="1088596"/>
            <a:ext cx="5725827" cy="3997032"/>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6">
            <a:extLst>
              <a:ext uri="{FF2B5EF4-FFF2-40B4-BE49-F238E27FC236}">
                <a16:creationId xmlns:a16="http://schemas.microsoft.com/office/drawing/2014/main" id="{F11495BC-3AC6-4D5F-A83F-B2026608577B}"/>
              </a:ext>
            </a:extLst>
          </p:cNvPr>
          <p:cNvSpPr>
            <a:spLocks noGrp="1"/>
          </p:cNvSpPr>
          <p:nvPr>
            <p:ph type="ftr" sz="quarter" idx="11"/>
          </p:nvPr>
        </p:nvSpPr>
        <p:spPr>
          <a:xfrm>
            <a:off x="1600200" y="5547710"/>
            <a:ext cx="5901189" cy="32004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white">
                    <a:tint val="75000"/>
                  </a:prstClr>
                </a:solidFill>
                <a:effectLst/>
                <a:uLnTx/>
                <a:uFillTx/>
                <a:latin typeface="Trebuchet MS" panose="020B0603020202020204"/>
                <a:ea typeface="+mn-ea"/>
                <a:cs typeface="+mn-cs"/>
              </a:rPr>
              <a:t>Soumya D. Mohanty, PPC 2024</a:t>
            </a:r>
            <a:endParaRPr kumimoji="0" lang="en-US" sz="900" b="0" i="0" u="none" strike="noStrike" kern="1200" cap="none" spc="0" normalizeH="0" baseline="0" noProof="0" dirty="0">
              <a:ln>
                <a:noFill/>
              </a:ln>
              <a:solidFill>
                <a:prstClr val="white">
                  <a:tint val="75000"/>
                </a:prstClr>
              </a:solidFill>
              <a:effectLst/>
              <a:uLnTx/>
              <a:uFillTx/>
              <a:latin typeface="Trebuchet MS" panose="020B0603020202020204"/>
              <a:ea typeface="+mn-ea"/>
              <a:cs typeface="+mn-cs"/>
            </a:endParaRPr>
          </a:p>
        </p:txBody>
      </p:sp>
      <p:sp>
        <p:nvSpPr>
          <p:cNvPr id="8" name="Slide Number Placeholder 7">
            <a:extLst>
              <a:ext uri="{FF2B5EF4-FFF2-40B4-BE49-F238E27FC236}">
                <a16:creationId xmlns:a16="http://schemas.microsoft.com/office/drawing/2014/main" id="{F61A049F-0275-4A82-BD4E-DD67BEA8025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138633-97BC-F24F-ACCE-11A6DC8C5D34}" type="slidenum">
              <a:rPr kumimoji="0" lang="en-US" sz="900" b="0" i="0" u="none" strike="noStrike" kern="1200" cap="none" spc="0" normalizeH="0" baseline="0" noProof="0" smtClean="0">
                <a:ln>
                  <a:noFill/>
                </a:ln>
                <a:solidFill>
                  <a:srgbClr val="90C226"/>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rgbClr val="90C226"/>
              </a:solidFill>
              <a:effectLst/>
              <a:uLnTx/>
              <a:uFillTx/>
              <a:latin typeface="Trebuchet MS" panose="020B0603020202020204"/>
              <a:ea typeface="+mn-ea"/>
              <a:cs typeface="+mn-cs"/>
            </a:endParaRPr>
          </a:p>
        </p:txBody>
      </p:sp>
      <p:pic>
        <p:nvPicPr>
          <p:cNvPr id="9" name="Picture 8">
            <a:extLst>
              <a:ext uri="{FF2B5EF4-FFF2-40B4-BE49-F238E27FC236}">
                <a16:creationId xmlns:a16="http://schemas.microsoft.com/office/drawing/2014/main" id="{A55939BE-0CA0-AECE-5BB8-9945B34341D2}"/>
              </a:ext>
            </a:extLst>
          </p:cNvPr>
          <p:cNvPicPr>
            <a:picLocks noChangeAspect="1"/>
          </p:cNvPicPr>
          <p:nvPr/>
        </p:nvPicPr>
        <p:blipFill>
          <a:blip r:embed="rId5"/>
          <a:stretch>
            <a:fillRect/>
          </a:stretch>
        </p:blipFill>
        <p:spPr>
          <a:xfrm>
            <a:off x="8953220" y="1218325"/>
            <a:ext cx="3165367" cy="3997032"/>
          </a:xfrm>
          <a:prstGeom prst="rect">
            <a:avLst/>
          </a:prstGeom>
        </p:spPr>
      </p:pic>
      <p:sp>
        <p:nvSpPr>
          <p:cNvPr id="3" name="TextBox 2">
            <a:extLst>
              <a:ext uri="{FF2B5EF4-FFF2-40B4-BE49-F238E27FC236}">
                <a16:creationId xmlns:a16="http://schemas.microsoft.com/office/drawing/2014/main" id="{90924525-4DDC-E9EB-83B7-6311C9217DE9}"/>
              </a:ext>
            </a:extLst>
          </p:cNvPr>
          <p:cNvSpPr txBox="1"/>
          <p:nvPr/>
        </p:nvSpPr>
        <p:spPr>
          <a:xfrm>
            <a:off x="53790" y="5222008"/>
            <a:ext cx="3356386" cy="923330"/>
          </a:xfrm>
          <a:prstGeom prst="rect">
            <a:avLst/>
          </a:prstGeom>
          <a:solidFill>
            <a:schemeClr val="accent1">
              <a:lumMod val="20000"/>
              <a:lumOff val="80000"/>
            </a:schemeClr>
          </a:solidFill>
        </p:spPr>
        <p:txBody>
          <a:bodyPr wrap="square" rtlCol="0">
            <a:spAutoFit/>
          </a:bodyPr>
          <a:lstStyle/>
          <a:p>
            <a:r>
              <a:rPr lang="en-US" dirty="0">
                <a:solidFill>
                  <a:prstClr val="black"/>
                </a:solidFill>
                <a:latin typeface="Trebuchet MS" panose="020B0603020202020204"/>
                <a:sym typeface="Symbol" panose="05050102010706020507" pitchFamily="18" charset="2"/>
              </a:rPr>
              <a:t>Noise dominated data</a:t>
            </a:r>
          </a:p>
          <a:p>
            <a:r>
              <a:rPr lang="en-US" dirty="0">
                <a:solidFill>
                  <a:prstClr val="black"/>
                </a:solidFill>
                <a:latin typeface="Trebuchet MS" panose="020B0603020202020204"/>
                <a:sym typeface="Symbol" panose="05050102010706020507" pitchFamily="18" charset="2"/>
              </a:rPr>
              <a:t>2</a:t>
            </a:r>
            <a:r>
              <a:rPr lang="en-US" baseline="30000" dirty="0">
                <a:solidFill>
                  <a:prstClr val="black"/>
                </a:solidFill>
                <a:latin typeface="Trebuchet MS" panose="020B0603020202020204"/>
                <a:sym typeface="Symbol" panose="05050102010706020507" pitchFamily="18" charset="2"/>
              </a:rPr>
              <a:t>nd</a:t>
            </a:r>
            <a:r>
              <a:rPr lang="en-US" dirty="0">
                <a:solidFill>
                  <a:prstClr val="black"/>
                </a:solidFill>
                <a:latin typeface="Trebuchet MS" panose="020B0603020202020204"/>
                <a:sym typeface="Symbol" panose="05050102010706020507" pitchFamily="18" charset="2"/>
              </a:rPr>
              <a:t> Gen detectors: signals appear rarely</a:t>
            </a:r>
          </a:p>
        </p:txBody>
      </p:sp>
      <p:sp>
        <p:nvSpPr>
          <p:cNvPr id="10" name="TextBox 9">
            <a:extLst>
              <a:ext uri="{FF2B5EF4-FFF2-40B4-BE49-F238E27FC236}">
                <a16:creationId xmlns:a16="http://schemas.microsoft.com/office/drawing/2014/main" id="{47D76172-CDFC-F7EB-3794-B7B1A2CC4C7D}"/>
              </a:ext>
            </a:extLst>
          </p:cNvPr>
          <p:cNvSpPr txBox="1"/>
          <p:nvPr/>
        </p:nvSpPr>
        <p:spPr>
          <a:xfrm>
            <a:off x="3428348" y="5207143"/>
            <a:ext cx="5714439" cy="923330"/>
          </a:xfrm>
          <a:prstGeom prst="rect">
            <a:avLst/>
          </a:prstGeom>
          <a:solidFill>
            <a:schemeClr val="bg2"/>
          </a:solid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US" dirty="0">
                <a:solidFill>
                  <a:prstClr val="black"/>
                </a:solidFill>
                <a:latin typeface="Trebuchet MS" panose="020B0603020202020204"/>
                <a:sym typeface="Symbol" panose="05050102010706020507" pitchFamily="18" charset="2"/>
              </a:rPr>
              <a:t></a:t>
            </a:r>
            <a:r>
              <a:rPr lang="en-US" dirty="0">
                <a:solidFill>
                  <a:prstClr val="black"/>
                </a:solidFill>
                <a:latin typeface="Trebuchet MS" panose="020B0603020202020204"/>
              </a:rPr>
              <a:t>Localization</a:t>
            </a: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 needs</a:t>
            </a:r>
            <a:r>
              <a:rPr lang="en-US" noProof="0" dirty="0">
                <a:solidFill>
                  <a:prstClr val="black"/>
                </a:solidFill>
                <a:latin typeface="Trebuchet MS" panose="020B0603020202020204"/>
              </a:rPr>
              <a:t> </a:t>
            </a: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data from a network of detectors</a:t>
            </a:r>
          </a:p>
          <a:p>
            <a:pPr marR="0" lvl="0" algn="l" defTabSz="914400" rtl="0" eaLnBrk="1" fontAlgn="auto" latinLnBrk="0" hangingPunct="1">
              <a:lnSpc>
                <a:spcPct val="100000"/>
              </a:lnSpc>
              <a:spcBef>
                <a:spcPts val="0"/>
              </a:spcBef>
              <a:spcAft>
                <a:spcPts val="0"/>
              </a:spcAft>
              <a:buClrTx/>
              <a:buSzTx/>
              <a:tabLst/>
              <a:defRPr/>
            </a:pPr>
            <a:r>
              <a:rPr lang="en-US" dirty="0">
                <a:solidFill>
                  <a:prstClr val="black"/>
                </a:solidFill>
                <a:latin typeface="Trebuchet MS" panose="020B0603020202020204"/>
                <a:sym typeface="Symbol" panose="05050102010706020507" pitchFamily="18" charset="2"/>
              </a:rPr>
              <a:t></a:t>
            </a:r>
            <a:r>
              <a:rPr lang="en-US" dirty="0">
                <a:solidFill>
                  <a:prstClr val="black"/>
                </a:solidFill>
                <a:latin typeface="Trebuchet MS" panose="020B0603020202020204"/>
              </a:rPr>
              <a:t>M</a:t>
            </a:r>
            <a:r>
              <a:rPr kumimoji="0" lang="en-US" sz="1800" b="0" i="0" u="none" strike="noStrike" kern="1200" cap="none" spc="0" normalizeH="0" baseline="0" noProof="0" dirty="0" err="1">
                <a:ln>
                  <a:noFill/>
                </a:ln>
                <a:solidFill>
                  <a:prstClr val="black"/>
                </a:solidFill>
                <a:effectLst/>
                <a:uLnTx/>
                <a:uFillTx/>
                <a:latin typeface="Trebuchet MS" panose="020B0603020202020204"/>
                <a:ea typeface="+mn-ea"/>
                <a:cs typeface="+mn-cs"/>
              </a:rPr>
              <a:t>ulti-messe</a:t>
            </a:r>
            <a:r>
              <a:rPr lang="en-US" dirty="0">
                <a:solidFill>
                  <a:prstClr val="black"/>
                </a:solidFill>
                <a:latin typeface="Trebuchet MS" panose="020B0603020202020204"/>
              </a:rPr>
              <a:t>n</a:t>
            </a: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ger astronomy: Low-latency GW detection needed</a:t>
            </a:r>
          </a:p>
        </p:txBody>
      </p:sp>
      <p:sp>
        <p:nvSpPr>
          <p:cNvPr id="12" name="TextBox 11">
            <a:extLst>
              <a:ext uri="{FF2B5EF4-FFF2-40B4-BE49-F238E27FC236}">
                <a16:creationId xmlns:a16="http://schemas.microsoft.com/office/drawing/2014/main" id="{FD647A75-9842-FC07-5261-CD92A5012405}"/>
              </a:ext>
            </a:extLst>
          </p:cNvPr>
          <p:cNvSpPr txBox="1"/>
          <p:nvPr/>
        </p:nvSpPr>
        <p:spPr>
          <a:xfrm>
            <a:off x="9142788" y="5218660"/>
            <a:ext cx="3068306" cy="923330"/>
          </a:xfrm>
          <a:prstGeom prst="rect">
            <a:avLst/>
          </a:prstGeom>
          <a:solidFill>
            <a:schemeClr val="accent5">
              <a:lumMod val="40000"/>
              <a:lumOff val="60000"/>
            </a:schemeClr>
          </a:solid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Dat</a:t>
            </a:r>
            <a:r>
              <a:rPr lang="en-US" dirty="0">
                <a:solidFill>
                  <a:prstClr val="black"/>
                </a:solidFill>
                <a:latin typeface="Trebuchet MS" panose="020B0603020202020204"/>
              </a:rPr>
              <a:t>a artifacts, such as glitches, must be mitigated for better sensitivity</a:t>
            </a:r>
            <a:endParaRPr kumimoji="0" lang="en-US" sz="1800" b="0" i="0" u="none" strike="noStrike" kern="1200" cap="none" spc="0" normalizeH="0" baseline="0" noProof="0" dirty="0">
              <a:ln>
                <a:noFill/>
              </a:ln>
              <a:solidFill>
                <a:srgbClr val="0070C0"/>
              </a:solidFill>
              <a:effectLst/>
              <a:uLnTx/>
              <a:uFillTx/>
              <a:latin typeface="Trebuchet MS" panose="020B0603020202020204"/>
              <a:ea typeface="+mn-ea"/>
              <a:cs typeface="+mn-cs"/>
            </a:endParaRPr>
          </a:p>
        </p:txBody>
      </p:sp>
      <p:sp>
        <p:nvSpPr>
          <p:cNvPr id="11" name="TextBox 10">
            <a:extLst>
              <a:ext uri="{FF2B5EF4-FFF2-40B4-BE49-F238E27FC236}">
                <a16:creationId xmlns:a16="http://schemas.microsoft.com/office/drawing/2014/main" id="{C0F05068-00C6-F0A0-7BA6-34A0F1A68B9D}"/>
              </a:ext>
            </a:extLst>
          </p:cNvPr>
          <p:cNvSpPr txBox="1"/>
          <p:nvPr/>
        </p:nvSpPr>
        <p:spPr>
          <a:xfrm>
            <a:off x="155467" y="6261240"/>
            <a:ext cx="11670773" cy="369332"/>
          </a:xfrm>
          <a:prstGeom prst="rect">
            <a:avLst/>
          </a:prstGeom>
          <a:noFill/>
        </p:spPr>
        <p:txBody>
          <a:bodyPr wrap="square">
            <a:spAutoFit/>
          </a:bodyPr>
          <a:lstStyle/>
          <a:p>
            <a:pPr algn="l"/>
            <a:r>
              <a:rPr lang="en-US" b="0" i="0" dirty="0">
                <a:solidFill>
                  <a:srgbClr val="555555"/>
                </a:solidFill>
                <a:effectLst/>
                <a:latin typeface="Proxima Nova"/>
              </a:rPr>
              <a:t>B. P. Abbott </a:t>
            </a:r>
            <a:r>
              <a:rPr lang="en-US" b="0" i="1" dirty="0">
                <a:solidFill>
                  <a:srgbClr val="555555"/>
                </a:solidFill>
                <a:effectLst/>
                <a:latin typeface="Proxima Nova"/>
              </a:rPr>
              <a:t>et al.</a:t>
            </a:r>
            <a:r>
              <a:rPr lang="en-US" b="0" i="0" dirty="0">
                <a:solidFill>
                  <a:srgbClr val="555555"/>
                </a:solidFill>
                <a:effectLst/>
                <a:latin typeface="Proxima Nova"/>
              </a:rPr>
              <a:t> (LIGO Scientific Collaboration and Virgo Collaboration), Phys. Rev. Lett. </a:t>
            </a:r>
            <a:r>
              <a:rPr lang="en-US" b="1" i="0" dirty="0">
                <a:solidFill>
                  <a:srgbClr val="555555"/>
                </a:solidFill>
                <a:effectLst/>
                <a:latin typeface="Proxima Nova"/>
              </a:rPr>
              <a:t>119</a:t>
            </a:r>
            <a:r>
              <a:rPr lang="en-US" b="0" i="0" dirty="0">
                <a:solidFill>
                  <a:srgbClr val="555555"/>
                </a:solidFill>
                <a:effectLst/>
                <a:latin typeface="Proxima Nova"/>
              </a:rPr>
              <a:t>, 161101</a:t>
            </a:r>
          </a:p>
        </p:txBody>
      </p:sp>
      <p:sp>
        <p:nvSpPr>
          <p:cNvPr id="5" name="Date Placeholder 4">
            <a:extLst>
              <a:ext uri="{FF2B5EF4-FFF2-40B4-BE49-F238E27FC236}">
                <a16:creationId xmlns:a16="http://schemas.microsoft.com/office/drawing/2014/main" id="{71EDD12E-FE77-4329-965D-42F22254ECEF}"/>
              </a:ext>
            </a:extLst>
          </p:cNvPr>
          <p:cNvSpPr>
            <a:spLocks noGrp="1"/>
          </p:cNvSpPr>
          <p:nvPr>
            <p:ph type="dt" sz="half" idx="10"/>
          </p:nvPr>
        </p:nvSpPr>
        <p:spPr/>
        <p:txBody>
          <a:bodyPr/>
          <a:lstStyle/>
          <a:p>
            <a:r>
              <a:rPr lang="en-US"/>
              <a:t>10/16/24</a:t>
            </a:r>
            <a:endParaRPr lang="en-US" dirty="0"/>
          </a:p>
        </p:txBody>
      </p:sp>
    </p:spTree>
    <p:extLst>
      <p:ext uri="{BB962C8B-B14F-4D97-AF65-F5344CB8AC3E}">
        <p14:creationId xmlns:p14="http://schemas.microsoft.com/office/powerpoint/2010/main" val="1235869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9E0A3C2-2419-C40B-2FE4-4B462A99A6F9}"/>
              </a:ext>
            </a:extLst>
          </p:cNvPr>
          <p:cNvSpPr>
            <a:spLocks noGrp="1"/>
          </p:cNvSpPr>
          <p:nvPr>
            <p:ph type="dt" sz="half" idx="10"/>
          </p:nvPr>
        </p:nvSpPr>
        <p:spPr/>
        <p:txBody>
          <a:bodyPr/>
          <a:lstStyle/>
          <a:p>
            <a:r>
              <a:rPr lang="en-US"/>
              <a:t>10/16/24</a:t>
            </a:r>
            <a:endParaRPr lang="en-US" dirty="0"/>
          </a:p>
        </p:txBody>
      </p:sp>
      <p:sp>
        <p:nvSpPr>
          <p:cNvPr id="4" name="Footer Placeholder 3">
            <a:extLst>
              <a:ext uri="{FF2B5EF4-FFF2-40B4-BE49-F238E27FC236}">
                <a16:creationId xmlns:a16="http://schemas.microsoft.com/office/drawing/2014/main" id="{48192747-00FD-57E8-D21E-E8BE7B498DD4}"/>
              </a:ext>
            </a:extLst>
          </p:cNvPr>
          <p:cNvSpPr>
            <a:spLocks noGrp="1"/>
          </p:cNvSpPr>
          <p:nvPr>
            <p:ph type="ftr" sz="quarter" idx="11"/>
          </p:nvPr>
        </p:nvSpPr>
        <p:spPr/>
        <p:txBody>
          <a:bodyPr/>
          <a:lstStyle/>
          <a:p>
            <a:r>
              <a:rPr lang="en-US"/>
              <a:t>Soumya D. Mohanty, PPC 2024</a:t>
            </a:r>
            <a:endParaRPr lang="en-US" dirty="0"/>
          </a:p>
        </p:txBody>
      </p:sp>
      <p:sp>
        <p:nvSpPr>
          <p:cNvPr id="5" name="Slide Number Placeholder 4">
            <a:extLst>
              <a:ext uri="{FF2B5EF4-FFF2-40B4-BE49-F238E27FC236}">
                <a16:creationId xmlns:a16="http://schemas.microsoft.com/office/drawing/2014/main" id="{E4BC4EA6-A2F0-DE1C-92A8-F2AF6FE02041}"/>
              </a:ext>
            </a:extLst>
          </p:cNvPr>
          <p:cNvSpPr>
            <a:spLocks noGrp="1"/>
          </p:cNvSpPr>
          <p:nvPr>
            <p:ph type="sldNum" sz="quarter" idx="12"/>
          </p:nvPr>
        </p:nvSpPr>
        <p:spPr/>
        <p:txBody>
          <a:bodyPr/>
          <a:lstStyle/>
          <a:p>
            <a:fld id="{8A7A6979-0714-4377-B894-6BE4C2D6E202}" type="slidenum">
              <a:rPr lang="en-US" smtClean="0"/>
              <a:t>4</a:t>
            </a:fld>
            <a:endParaRPr lang="en-US" dirty="0"/>
          </a:p>
        </p:txBody>
      </p:sp>
      <p:graphicFrame>
        <p:nvGraphicFramePr>
          <p:cNvPr id="2" name="Content Placeholder 1">
            <a:extLst>
              <a:ext uri="{FF2B5EF4-FFF2-40B4-BE49-F238E27FC236}">
                <a16:creationId xmlns:a16="http://schemas.microsoft.com/office/drawing/2014/main" id="{7A001A03-3490-FC17-7D6B-4C604A54DD0B}"/>
              </a:ext>
            </a:extLst>
          </p:cNvPr>
          <p:cNvGraphicFramePr>
            <a:graphicFrameLocks noGrp="1"/>
          </p:cNvGraphicFramePr>
          <p:nvPr>
            <p:ph idx="4294967295"/>
            <p:extLst>
              <p:ext uri="{D42A27DB-BD31-4B8C-83A1-F6EECF244321}">
                <p14:modId xmlns:p14="http://schemas.microsoft.com/office/powerpoint/2010/main" val="2543328692"/>
              </p:ext>
            </p:extLst>
          </p:nvPr>
        </p:nvGraphicFramePr>
        <p:xfrm>
          <a:off x="702526" y="2297154"/>
          <a:ext cx="11262731" cy="3271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ACFDCE5-D01D-B6B9-7063-64461A707AD1}"/>
                  </a:ext>
                </a:extLst>
              </p:cNvPr>
              <p:cNvSpPr txBox="1"/>
              <p:nvPr/>
            </p:nvSpPr>
            <p:spPr>
              <a:xfrm>
                <a:off x="652521" y="5667261"/>
                <a:ext cx="532453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400" dirty="0"/>
                  <a:t>Problem: </a:t>
                </a:r>
                <a14:m>
                  <m:oMath xmlns:m="http://schemas.openxmlformats.org/officeDocument/2006/math">
                    <m:r>
                      <a:rPr lang="en-US" sz="2400" b="0" i="1" smtClean="0">
                        <a:latin typeface="Cambria Math" panose="02040503050406030204" pitchFamily="18" charset="0"/>
                      </a:rPr>
                      <m:t>≈2000</m:t>
                    </m:r>
                  </m:oMath>
                </a14:m>
                <a:r>
                  <a:rPr lang="en-US" sz="2400" dirty="0"/>
                  <a:t>x more expensive  </a:t>
                </a:r>
              </a:p>
            </p:txBody>
          </p:sp>
        </mc:Choice>
        <mc:Fallback xmlns="">
          <p:sp>
            <p:nvSpPr>
              <p:cNvPr id="11" name="TextBox 10">
                <a:extLst>
                  <a:ext uri="{FF2B5EF4-FFF2-40B4-BE49-F238E27FC236}">
                    <a16:creationId xmlns:a16="http://schemas.microsoft.com/office/drawing/2014/main" id="{FACFDCE5-D01D-B6B9-7063-64461A707AD1}"/>
                  </a:ext>
                </a:extLst>
              </p:cNvPr>
              <p:cNvSpPr txBox="1">
                <a:spLocks noRot="1" noChangeAspect="1" noMove="1" noResize="1" noEditPoints="1" noAdjustHandles="1" noChangeArrowheads="1" noChangeShapeType="1" noTextEdit="1"/>
              </p:cNvSpPr>
              <p:nvPr/>
            </p:nvSpPr>
            <p:spPr>
              <a:xfrm>
                <a:off x="652521" y="5667261"/>
                <a:ext cx="5324534" cy="461665"/>
              </a:xfrm>
              <a:prstGeom prst="rect">
                <a:avLst/>
              </a:prstGeom>
              <a:blipFill>
                <a:blip r:embed="rId7"/>
                <a:stretch>
                  <a:fillRect l="-1716" t="-10526" b="-28947"/>
                </a:stretch>
              </a:blipFill>
            </p:spPr>
            <p:txBody>
              <a:bodyPr/>
              <a:lstStyle/>
              <a:p>
                <a:r>
                  <a:rPr lang="en-US">
                    <a:noFill/>
                  </a:rPr>
                  <a:t> </a:t>
                </a:r>
              </a:p>
            </p:txBody>
          </p:sp>
        </mc:Fallback>
      </mc:AlternateContent>
      <p:sp>
        <p:nvSpPr>
          <p:cNvPr id="15" name="Rectangle 14">
            <a:extLst>
              <a:ext uri="{FF2B5EF4-FFF2-40B4-BE49-F238E27FC236}">
                <a16:creationId xmlns:a16="http://schemas.microsoft.com/office/drawing/2014/main" id="{A6D7566A-C53A-2693-5C71-0C08B2A4E5A0}"/>
              </a:ext>
            </a:extLst>
          </p:cNvPr>
          <p:cNvSpPr/>
          <p:nvPr/>
        </p:nvSpPr>
        <p:spPr>
          <a:xfrm>
            <a:off x="2744592" y="944140"/>
            <a:ext cx="1225242" cy="557561"/>
          </a:xfrm>
          <a:prstGeom prst="rect">
            <a:avLst/>
          </a:prstGeom>
          <a:solidFill>
            <a:schemeClr val="accent2">
              <a:lumMod val="75000"/>
            </a:schemeClr>
          </a:solidFill>
          <a:scene3d>
            <a:camera prst="orthographicFront"/>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Search</a:t>
            </a:r>
          </a:p>
        </p:txBody>
      </p:sp>
      <p:sp>
        <p:nvSpPr>
          <p:cNvPr id="16" name="Rectangle 15">
            <a:extLst>
              <a:ext uri="{FF2B5EF4-FFF2-40B4-BE49-F238E27FC236}">
                <a16:creationId xmlns:a16="http://schemas.microsoft.com/office/drawing/2014/main" id="{D36303F1-FFF2-F1B4-45EA-B7C7F5CC75C2}"/>
              </a:ext>
            </a:extLst>
          </p:cNvPr>
          <p:cNvSpPr/>
          <p:nvPr/>
        </p:nvSpPr>
        <p:spPr>
          <a:xfrm>
            <a:off x="702526" y="944139"/>
            <a:ext cx="1225241" cy="557561"/>
          </a:xfrm>
          <a:prstGeom prst="rect">
            <a:avLst/>
          </a:prstGeom>
          <a:solidFill>
            <a:schemeClr val="accent2">
              <a:lumMod val="75000"/>
            </a:schemeClr>
          </a:solidFill>
          <a:scene3d>
            <a:camera prst="orthographicFront"/>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Candidate</a:t>
            </a:r>
          </a:p>
        </p:txBody>
      </p:sp>
      <p:sp>
        <p:nvSpPr>
          <p:cNvPr id="29" name="Rectangle 28">
            <a:extLst>
              <a:ext uri="{FF2B5EF4-FFF2-40B4-BE49-F238E27FC236}">
                <a16:creationId xmlns:a16="http://schemas.microsoft.com/office/drawing/2014/main" id="{A6217FA7-CA01-35F2-9769-C86D81AAFADD}"/>
              </a:ext>
            </a:extLst>
          </p:cNvPr>
          <p:cNvSpPr/>
          <p:nvPr/>
        </p:nvSpPr>
        <p:spPr>
          <a:xfrm>
            <a:off x="5040344" y="312239"/>
            <a:ext cx="1895707" cy="557561"/>
          </a:xfrm>
          <a:prstGeom prst="rect">
            <a:avLst/>
          </a:prstGeom>
          <a:solidFill>
            <a:schemeClr val="bg2">
              <a:lumMod val="50000"/>
            </a:schemeClr>
          </a:solidFill>
          <a:scene3d>
            <a:camera prst="orthographicFront"/>
            <a:lightRig rig="threePt" dir="t"/>
          </a:scene3d>
          <a:sp3d>
            <a:bevelT/>
          </a:sp3d>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a:t>Detector 1</a:t>
            </a:r>
          </a:p>
        </p:txBody>
      </p:sp>
      <p:sp>
        <p:nvSpPr>
          <p:cNvPr id="30" name="Rectangle 29">
            <a:extLst>
              <a:ext uri="{FF2B5EF4-FFF2-40B4-BE49-F238E27FC236}">
                <a16:creationId xmlns:a16="http://schemas.microsoft.com/office/drawing/2014/main" id="{150D930E-02E3-D44E-012A-7FE066F0E6F6}"/>
              </a:ext>
            </a:extLst>
          </p:cNvPr>
          <p:cNvSpPr/>
          <p:nvPr/>
        </p:nvSpPr>
        <p:spPr>
          <a:xfrm>
            <a:off x="5051498" y="944141"/>
            <a:ext cx="1895707" cy="557561"/>
          </a:xfrm>
          <a:prstGeom prst="rect">
            <a:avLst/>
          </a:prstGeom>
          <a:solidFill>
            <a:schemeClr val="bg2">
              <a:lumMod val="50000"/>
            </a:schemeClr>
          </a:solidFill>
          <a:scene3d>
            <a:camera prst="orthographicFront"/>
            <a:lightRig rig="threePt" dir="t"/>
          </a:scene3d>
          <a:sp3d>
            <a:bevelT/>
          </a:sp3d>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a:t>Detector 2</a:t>
            </a:r>
          </a:p>
        </p:txBody>
      </p:sp>
      <p:sp>
        <p:nvSpPr>
          <p:cNvPr id="31" name="Rectangle 30">
            <a:extLst>
              <a:ext uri="{FF2B5EF4-FFF2-40B4-BE49-F238E27FC236}">
                <a16:creationId xmlns:a16="http://schemas.microsoft.com/office/drawing/2014/main" id="{7C673249-75B5-368F-A59C-0EA3D5E6667F}"/>
              </a:ext>
            </a:extLst>
          </p:cNvPr>
          <p:cNvSpPr/>
          <p:nvPr/>
        </p:nvSpPr>
        <p:spPr>
          <a:xfrm>
            <a:off x="5064571" y="1587195"/>
            <a:ext cx="1895707" cy="557561"/>
          </a:xfrm>
          <a:prstGeom prst="rect">
            <a:avLst/>
          </a:prstGeom>
          <a:solidFill>
            <a:schemeClr val="bg2">
              <a:lumMod val="50000"/>
            </a:schemeClr>
          </a:solidFill>
          <a:scene3d>
            <a:camera prst="orthographicFront"/>
            <a:lightRig rig="threePt" dir="t"/>
          </a:scene3d>
          <a:sp3d>
            <a:bevelT/>
          </a:sp3d>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a:t>Detector 3</a:t>
            </a:r>
          </a:p>
        </p:txBody>
      </p:sp>
      <p:sp>
        <p:nvSpPr>
          <p:cNvPr id="32" name="Rectangle 31">
            <a:extLst>
              <a:ext uri="{FF2B5EF4-FFF2-40B4-BE49-F238E27FC236}">
                <a16:creationId xmlns:a16="http://schemas.microsoft.com/office/drawing/2014/main" id="{D9576508-E970-57C1-BC60-5CBFA70A3EA5}"/>
              </a:ext>
            </a:extLst>
          </p:cNvPr>
          <p:cNvSpPr/>
          <p:nvPr/>
        </p:nvSpPr>
        <p:spPr>
          <a:xfrm>
            <a:off x="7973061" y="906970"/>
            <a:ext cx="1225241" cy="557561"/>
          </a:xfrm>
          <a:prstGeom prst="rect">
            <a:avLst/>
          </a:prstGeom>
          <a:solidFill>
            <a:schemeClr val="accent4">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Search</a:t>
            </a:r>
          </a:p>
        </p:txBody>
      </p:sp>
      <p:sp>
        <p:nvSpPr>
          <p:cNvPr id="33" name="Rectangle 32">
            <a:extLst>
              <a:ext uri="{FF2B5EF4-FFF2-40B4-BE49-F238E27FC236}">
                <a16:creationId xmlns:a16="http://schemas.microsoft.com/office/drawing/2014/main" id="{DA6C6320-F412-1DC7-D98B-C16E84CE213E}"/>
              </a:ext>
            </a:extLst>
          </p:cNvPr>
          <p:cNvSpPr/>
          <p:nvPr/>
        </p:nvSpPr>
        <p:spPr>
          <a:xfrm>
            <a:off x="9500481" y="906969"/>
            <a:ext cx="1378635" cy="557561"/>
          </a:xfrm>
          <a:prstGeom prst="rect">
            <a:avLst/>
          </a:prstGeom>
          <a:solidFill>
            <a:schemeClr val="accent4">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Coincidence</a:t>
            </a:r>
          </a:p>
        </p:txBody>
      </p:sp>
      <p:cxnSp>
        <p:nvCxnSpPr>
          <p:cNvPr id="34" name="Straight Arrow Connector 33">
            <a:extLst>
              <a:ext uri="{FF2B5EF4-FFF2-40B4-BE49-F238E27FC236}">
                <a16:creationId xmlns:a16="http://schemas.microsoft.com/office/drawing/2014/main" id="{B39C9FAF-66D3-F9CA-F8E8-0174AAAB380E}"/>
              </a:ext>
            </a:extLst>
          </p:cNvPr>
          <p:cNvCxnSpPr>
            <a:cxnSpLocks/>
            <a:stCxn id="29" idx="3"/>
          </p:cNvCxnSpPr>
          <p:nvPr/>
        </p:nvCxnSpPr>
        <p:spPr>
          <a:xfrm flipV="1">
            <a:off x="6936051" y="583293"/>
            <a:ext cx="1048223" cy="772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BB04A83-E0A1-D4A3-AECB-6A7B1E64D8C4}"/>
              </a:ext>
            </a:extLst>
          </p:cNvPr>
          <p:cNvCxnSpPr>
            <a:cxnSpLocks/>
            <a:stCxn id="30" idx="3"/>
          </p:cNvCxnSpPr>
          <p:nvPr/>
        </p:nvCxnSpPr>
        <p:spPr>
          <a:xfrm flipV="1">
            <a:off x="6947205" y="1222918"/>
            <a:ext cx="1037069" cy="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9C763BA-94FA-D7FE-8BE7-8D327FCF71D9}"/>
              </a:ext>
            </a:extLst>
          </p:cNvPr>
          <p:cNvCxnSpPr>
            <a:cxnSpLocks/>
            <a:stCxn id="31" idx="3"/>
          </p:cNvCxnSpPr>
          <p:nvPr/>
        </p:nvCxnSpPr>
        <p:spPr>
          <a:xfrm flipV="1">
            <a:off x="6960278" y="1862548"/>
            <a:ext cx="1023996" cy="342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AFCB870-C717-9107-64B0-A03C0E3E830D}"/>
              </a:ext>
            </a:extLst>
          </p:cNvPr>
          <p:cNvCxnSpPr>
            <a:cxnSpLocks/>
            <a:stCxn id="38" idx="3"/>
            <a:endCxn id="33" idx="1"/>
          </p:cNvCxnSpPr>
          <p:nvPr/>
        </p:nvCxnSpPr>
        <p:spPr>
          <a:xfrm>
            <a:off x="9198302" y="546123"/>
            <a:ext cx="302179" cy="63962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86411F58-7674-FC88-8B43-C2B9A7C66D5F}"/>
              </a:ext>
            </a:extLst>
          </p:cNvPr>
          <p:cNvSpPr/>
          <p:nvPr/>
        </p:nvSpPr>
        <p:spPr>
          <a:xfrm>
            <a:off x="7973061" y="267342"/>
            <a:ext cx="1225241" cy="557561"/>
          </a:xfrm>
          <a:prstGeom prst="rect">
            <a:avLst/>
          </a:prstGeom>
          <a:solidFill>
            <a:schemeClr val="accent4">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Search</a:t>
            </a:r>
          </a:p>
        </p:txBody>
      </p:sp>
      <p:sp>
        <p:nvSpPr>
          <p:cNvPr id="39" name="Rectangle 38">
            <a:extLst>
              <a:ext uri="{FF2B5EF4-FFF2-40B4-BE49-F238E27FC236}">
                <a16:creationId xmlns:a16="http://schemas.microsoft.com/office/drawing/2014/main" id="{5E63053F-596B-292F-9DFB-F3EDB637D362}"/>
              </a:ext>
            </a:extLst>
          </p:cNvPr>
          <p:cNvSpPr/>
          <p:nvPr/>
        </p:nvSpPr>
        <p:spPr>
          <a:xfrm>
            <a:off x="7973061" y="1546597"/>
            <a:ext cx="1225241" cy="557561"/>
          </a:xfrm>
          <a:prstGeom prst="rect">
            <a:avLst/>
          </a:prstGeom>
          <a:solidFill>
            <a:schemeClr val="accent4">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Search</a:t>
            </a:r>
          </a:p>
        </p:txBody>
      </p:sp>
      <p:cxnSp>
        <p:nvCxnSpPr>
          <p:cNvPr id="44" name="Straight Arrow Connector 43">
            <a:extLst>
              <a:ext uri="{FF2B5EF4-FFF2-40B4-BE49-F238E27FC236}">
                <a16:creationId xmlns:a16="http://schemas.microsoft.com/office/drawing/2014/main" id="{FE08CC62-A32C-F994-EF4B-C02553566FDC}"/>
              </a:ext>
            </a:extLst>
          </p:cNvPr>
          <p:cNvCxnSpPr>
            <a:cxnSpLocks/>
            <a:stCxn id="32" idx="3"/>
            <a:endCxn id="33" idx="1"/>
          </p:cNvCxnSpPr>
          <p:nvPr/>
        </p:nvCxnSpPr>
        <p:spPr>
          <a:xfrm flipV="1">
            <a:off x="9198302" y="1185750"/>
            <a:ext cx="302179" cy="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482121E4-3DD0-2789-4256-19A296EE58E2}"/>
              </a:ext>
            </a:extLst>
          </p:cNvPr>
          <p:cNvCxnSpPr>
            <a:cxnSpLocks/>
            <a:stCxn id="39" idx="3"/>
            <a:endCxn id="33" idx="1"/>
          </p:cNvCxnSpPr>
          <p:nvPr/>
        </p:nvCxnSpPr>
        <p:spPr>
          <a:xfrm flipV="1">
            <a:off x="9198302" y="1185750"/>
            <a:ext cx="302179" cy="63962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740C833D-4E92-2E4A-DFF2-15B793A46F0B}"/>
              </a:ext>
            </a:extLst>
          </p:cNvPr>
          <p:cNvSpPr/>
          <p:nvPr/>
        </p:nvSpPr>
        <p:spPr>
          <a:xfrm>
            <a:off x="10423543" y="1566603"/>
            <a:ext cx="1190463" cy="557561"/>
          </a:xfrm>
          <a:prstGeom prst="rect">
            <a:avLst/>
          </a:prstGeom>
          <a:solidFill>
            <a:schemeClr val="accent4">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Candidate</a:t>
            </a:r>
          </a:p>
        </p:txBody>
      </p:sp>
      <p:cxnSp>
        <p:nvCxnSpPr>
          <p:cNvPr id="62" name="Straight Arrow Connector 61">
            <a:extLst>
              <a:ext uri="{FF2B5EF4-FFF2-40B4-BE49-F238E27FC236}">
                <a16:creationId xmlns:a16="http://schemas.microsoft.com/office/drawing/2014/main" id="{EC318BB0-6C1D-0BB0-C851-5D6DA46B3FA2}"/>
              </a:ext>
            </a:extLst>
          </p:cNvPr>
          <p:cNvCxnSpPr>
            <a:cxnSpLocks/>
            <a:stCxn id="29" idx="1"/>
            <a:endCxn id="15" idx="3"/>
          </p:cNvCxnSpPr>
          <p:nvPr/>
        </p:nvCxnSpPr>
        <p:spPr>
          <a:xfrm flipH="1">
            <a:off x="3969834" y="591020"/>
            <a:ext cx="1070510" cy="63190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D483C52E-01A4-029E-6089-FBB532B2BF9F}"/>
              </a:ext>
            </a:extLst>
          </p:cNvPr>
          <p:cNvCxnSpPr>
            <a:cxnSpLocks/>
            <a:stCxn id="30" idx="1"/>
            <a:endCxn id="15" idx="3"/>
          </p:cNvCxnSpPr>
          <p:nvPr/>
        </p:nvCxnSpPr>
        <p:spPr>
          <a:xfrm flipH="1" flipV="1">
            <a:off x="3969834" y="1222921"/>
            <a:ext cx="1081664" cy="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CE50D182-A559-4C60-C2E1-1ED6FB3D75D9}"/>
              </a:ext>
            </a:extLst>
          </p:cNvPr>
          <p:cNvCxnSpPr>
            <a:cxnSpLocks/>
            <a:stCxn id="31" idx="1"/>
            <a:endCxn id="15" idx="3"/>
          </p:cNvCxnSpPr>
          <p:nvPr/>
        </p:nvCxnSpPr>
        <p:spPr>
          <a:xfrm flipH="1" flipV="1">
            <a:off x="3969834" y="1222921"/>
            <a:ext cx="1094737" cy="64305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3CE83075-17EA-6C8C-B878-6D8E2B3E7C5C}"/>
              </a:ext>
            </a:extLst>
          </p:cNvPr>
          <p:cNvCxnSpPr>
            <a:cxnSpLocks/>
            <a:stCxn id="15" idx="1"/>
          </p:cNvCxnSpPr>
          <p:nvPr/>
        </p:nvCxnSpPr>
        <p:spPr>
          <a:xfrm flipH="1" flipV="1">
            <a:off x="1922190" y="1222918"/>
            <a:ext cx="822402" cy="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89" name="Connector: Curved 88">
            <a:extLst>
              <a:ext uri="{FF2B5EF4-FFF2-40B4-BE49-F238E27FC236}">
                <a16:creationId xmlns:a16="http://schemas.microsoft.com/office/drawing/2014/main" id="{75AC1824-6CAC-C45F-DFA2-A4646BDC1F54}"/>
              </a:ext>
            </a:extLst>
          </p:cNvPr>
          <p:cNvCxnSpPr>
            <a:stCxn id="33" idx="3"/>
            <a:endCxn id="53" idx="0"/>
          </p:cNvCxnSpPr>
          <p:nvPr/>
        </p:nvCxnSpPr>
        <p:spPr>
          <a:xfrm>
            <a:off x="10879116" y="1185750"/>
            <a:ext cx="139659" cy="380853"/>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016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F9F2F-9625-BF0A-762E-BCA80FDF664C}"/>
              </a:ext>
            </a:extLst>
          </p:cNvPr>
          <p:cNvSpPr>
            <a:spLocks noGrp="1"/>
          </p:cNvSpPr>
          <p:nvPr>
            <p:ph type="title"/>
          </p:nvPr>
        </p:nvSpPr>
        <p:spPr>
          <a:xfrm>
            <a:off x="762001" y="336285"/>
            <a:ext cx="2810109" cy="678909"/>
          </a:xfrm>
        </p:spPr>
        <p:txBody>
          <a:bodyPr>
            <a:normAutofit fontScale="90000"/>
          </a:bodyPr>
          <a:lstStyle/>
          <a:p>
            <a:r>
              <a:rPr lang="en-US" dirty="0"/>
              <a:t>Highlights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0D623BD-A2EF-2D78-DFEC-067E2D12506A}"/>
                  </a:ext>
                </a:extLst>
              </p:cNvPr>
              <p:cNvSpPr>
                <a:spLocks noGrp="1"/>
              </p:cNvSpPr>
              <p:nvPr>
                <p:ph idx="1"/>
              </p:nvPr>
            </p:nvSpPr>
            <p:spPr>
              <a:xfrm>
                <a:off x="762001" y="1195645"/>
                <a:ext cx="9893807" cy="4859726"/>
              </a:xfrm>
            </p:spPr>
            <p:txBody>
              <a:bodyPr>
                <a:noAutofit/>
              </a:bodyPr>
              <a:lstStyle/>
              <a:p>
                <a:r>
                  <a:rPr lang="en-US" sz="2400" b="1" dirty="0"/>
                  <a:t>Problem solved</a:t>
                </a:r>
                <a:r>
                  <a:rPr lang="en-US" sz="2400" dirty="0"/>
                  <a:t>: Accelerated Fully-Coherent All-sky (FCAS) search: </a:t>
                </a:r>
                <a14:m>
                  <m:oMath xmlns:m="http://schemas.openxmlformats.org/officeDocument/2006/math">
                    <m:r>
                      <a:rPr lang="en-US" sz="2400" b="1" i="1" smtClean="0">
                        <a:latin typeface="Cambria Math" panose="02040503050406030204" pitchFamily="18" charset="0"/>
                      </a:rPr>
                      <m:t>≈</m:t>
                    </m:r>
                  </m:oMath>
                </a14:m>
                <a:r>
                  <a:rPr lang="en-US" sz="2400" b="1" dirty="0"/>
                  <a:t>50x faster than real-time</a:t>
                </a:r>
                <a:r>
                  <a:rPr lang="en-US" sz="2400" dirty="0"/>
                  <a:t> (4-detector network; 4096Hz sampling frequency)</a:t>
                </a:r>
              </a:p>
              <a:p>
                <a:pPr marL="914400" lvl="2" indent="-457200">
                  <a:buFont typeface="+mj-lt"/>
                  <a:buAutoNum type="alphaLcPeriod"/>
                </a:pPr>
                <a14:m>
                  <m:oMath xmlns:m="http://schemas.openxmlformats.org/officeDocument/2006/math">
                    <m:r>
                      <a:rPr lang="en-US" sz="2400" b="0" i="1" smtClean="0">
                        <a:latin typeface="Cambria Math" panose="02040503050406030204" pitchFamily="18" charset="0"/>
                      </a:rPr>
                      <m:t>⇒</m:t>
                    </m:r>
                  </m:oMath>
                </a14:m>
                <a:r>
                  <a:rPr lang="en-US" sz="2400" b="1" dirty="0"/>
                  <a:t>Low latency FCAS search now possible on all data </a:t>
                </a:r>
                <a:r>
                  <a:rPr lang="en-US" sz="2400" dirty="0">
                    <a:sym typeface="Wingdings" panose="05000000000000000000" pitchFamily="2" charset="2"/>
                  </a:rPr>
                  <a:t> potentially higher detection sensitivity </a:t>
                </a:r>
                <a:endParaRPr lang="en-US" sz="2400" dirty="0"/>
              </a:p>
              <a:p>
                <a:pPr marL="914400" lvl="2" indent="-457200">
                  <a:buFont typeface="+mj-lt"/>
                  <a:buAutoNum type="alphaLcPeriod"/>
                </a:pPr>
                <a:r>
                  <a:rPr lang="en-US" sz="2400" i="1" dirty="0"/>
                  <a:t>Normandin, Mohanty, PRD, 2020;  Normandin, Mohanty, </a:t>
                </a:r>
                <a:r>
                  <a:rPr lang="en-US" sz="2400" i="1" dirty="0" err="1"/>
                  <a:t>Weerathunga</a:t>
                </a:r>
                <a:r>
                  <a:rPr lang="en-US" sz="2400" i="1" dirty="0"/>
                  <a:t>, PRD, 2018; </a:t>
                </a:r>
                <a:r>
                  <a:rPr lang="en-US" sz="2400" i="1" dirty="0" err="1"/>
                  <a:t>Weerathunga</a:t>
                </a:r>
                <a:r>
                  <a:rPr lang="en-US" sz="2400" i="1" dirty="0"/>
                  <a:t>, Mohanty, PRD, 2017</a:t>
                </a:r>
                <a:endParaRPr lang="en-US" sz="2400" dirty="0"/>
              </a:p>
              <a:p>
                <a:r>
                  <a:rPr lang="en-US" sz="2400" b="1" dirty="0"/>
                  <a:t>Novel glitch veto</a:t>
                </a:r>
                <a:r>
                  <a:rPr lang="en-US" sz="2400" dirty="0"/>
                  <a:t>: byproduct of the FCAS search instead of an add-on algorithm</a:t>
                </a:r>
              </a:p>
            </p:txBody>
          </p:sp>
        </mc:Choice>
        <mc:Fallback xmlns="">
          <p:sp>
            <p:nvSpPr>
              <p:cNvPr id="3" name="Content Placeholder 2">
                <a:extLst>
                  <a:ext uri="{FF2B5EF4-FFF2-40B4-BE49-F238E27FC236}">
                    <a16:creationId xmlns:a16="http://schemas.microsoft.com/office/drawing/2014/main" id="{B0D623BD-A2EF-2D78-DFEC-067E2D12506A}"/>
                  </a:ext>
                </a:extLst>
              </p:cNvPr>
              <p:cNvSpPr>
                <a:spLocks noGrp="1" noRot="1" noChangeAspect="1" noMove="1" noResize="1" noEditPoints="1" noAdjustHandles="1" noChangeArrowheads="1" noChangeShapeType="1" noTextEdit="1"/>
              </p:cNvSpPr>
              <p:nvPr>
                <p:ph idx="1"/>
              </p:nvPr>
            </p:nvSpPr>
            <p:spPr>
              <a:xfrm>
                <a:off x="762001" y="1195645"/>
                <a:ext cx="9893807" cy="4859726"/>
              </a:xfrm>
              <a:blipFill>
                <a:blip r:embed="rId3"/>
                <a:stretch>
                  <a:fillRect/>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CF3ED8F9-CF46-BE09-C00C-B04FB3157BB5}"/>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7FA91AED-A8D8-8378-DAA4-067E2E4A85FA}"/>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DE083A98-48EB-FEBA-4698-E812C98A509C}"/>
              </a:ext>
            </a:extLst>
          </p:cNvPr>
          <p:cNvSpPr>
            <a:spLocks noGrp="1"/>
          </p:cNvSpPr>
          <p:nvPr>
            <p:ph type="sldNum" sz="quarter" idx="12"/>
          </p:nvPr>
        </p:nvSpPr>
        <p:spPr/>
        <p:txBody>
          <a:bodyPr/>
          <a:lstStyle/>
          <a:p>
            <a:fld id="{8A7A6979-0714-4377-B894-6BE4C2D6E202}" type="slidenum">
              <a:rPr lang="en-US" smtClean="0"/>
              <a:pPr/>
              <a:t>5</a:t>
            </a:fld>
            <a:endParaRPr lang="en-US" dirty="0"/>
          </a:p>
        </p:txBody>
      </p:sp>
    </p:spTree>
    <p:extLst>
      <p:ext uri="{BB962C8B-B14F-4D97-AF65-F5344CB8AC3E}">
        <p14:creationId xmlns:p14="http://schemas.microsoft.com/office/powerpoint/2010/main" val="878460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screenshot of a cell phone&#10;&#10;Description generated with very high confidence">
            <a:extLst>
              <a:ext uri="{FF2B5EF4-FFF2-40B4-BE49-F238E27FC236}">
                <a16:creationId xmlns:a16="http://schemas.microsoft.com/office/drawing/2014/main" id="{37D83BDF-556A-41A5-9A85-95AD39BC1A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1487" y="4995738"/>
            <a:ext cx="3716215" cy="1266869"/>
          </a:xfrm>
          <a:prstGeom prst="rect">
            <a:avLst/>
          </a:prstGeom>
        </p:spPr>
      </p:pic>
      <p:pic>
        <p:nvPicPr>
          <p:cNvPr id="8" name="Picture 7">
            <a:extLst>
              <a:ext uri="{FF2B5EF4-FFF2-40B4-BE49-F238E27FC236}">
                <a16:creationId xmlns:a16="http://schemas.microsoft.com/office/drawing/2014/main" id="{B5B7AE1F-9830-4F84-B5F3-4758A83495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8021" flipH="1">
            <a:off x="955276" y="1306783"/>
            <a:ext cx="2444176" cy="1884732"/>
          </a:xfrm>
          <a:prstGeom prst="rect">
            <a:avLst/>
          </a:prstGeom>
        </p:spPr>
      </p:pic>
      <p:sp>
        <p:nvSpPr>
          <p:cNvPr id="5" name="Slide Number Placeholder 4">
            <a:extLst>
              <a:ext uri="{FF2B5EF4-FFF2-40B4-BE49-F238E27FC236}">
                <a16:creationId xmlns:a16="http://schemas.microsoft.com/office/drawing/2014/main" id="{F9B69BCA-7700-4299-952D-D7F90FD9BCA0}"/>
              </a:ext>
            </a:extLst>
          </p:cNvPr>
          <p:cNvSpPr>
            <a:spLocks noGrp="1"/>
          </p:cNvSpPr>
          <p:nvPr>
            <p:ph type="sldNum" sz="quarter" idx="12"/>
          </p:nvPr>
        </p:nvSpPr>
        <p:spPr/>
        <p:txBody>
          <a:bodyPr/>
          <a:lstStyle/>
          <a:p>
            <a:fld id="{8A7A6979-0714-4377-B894-6BE4C2D6E202}" type="slidenum">
              <a:rPr lang="en-US" smtClean="0"/>
              <a:pPr/>
              <a:t>6</a:t>
            </a:fld>
            <a:endParaRPr lang="en-US" dirty="0"/>
          </a:p>
        </p:txBody>
      </p:sp>
      <p:pic>
        <p:nvPicPr>
          <p:cNvPr id="7" name="Picture 6" descr="whitedwarfstarsinorbit.gif">
            <a:extLst>
              <a:ext uri="{FF2B5EF4-FFF2-40B4-BE49-F238E27FC236}">
                <a16:creationId xmlns:a16="http://schemas.microsoft.com/office/drawing/2014/main" id="{CC959FC9-C4A5-444C-8CDC-2B8C10EC1CF8}"/>
              </a:ext>
            </a:extLst>
          </p:cNvPr>
          <p:cNvPicPr>
            <a:picLocks noChangeAspect="1"/>
          </p:cNvPicPr>
          <p:nvPr/>
        </p:nvPicPr>
        <p:blipFill>
          <a:blip r:embed="rId5"/>
          <a:stretch>
            <a:fillRect/>
          </a:stretch>
        </p:blipFill>
        <p:spPr>
          <a:xfrm rot="1373474">
            <a:off x="46530" y="406205"/>
            <a:ext cx="1713091" cy="1159192"/>
          </a:xfrm>
          <a:prstGeom prst="ellipse">
            <a:avLst/>
          </a:prstGeom>
          <a:ln>
            <a:noFill/>
          </a:ln>
          <a:effectLst>
            <a:softEdge rad="112500"/>
          </a:effectLst>
        </p:spPr>
      </p:pic>
      <p:pic>
        <p:nvPicPr>
          <p:cNvPr id="10" name="Picture 9" descr="aerial_thumb_hanf.jpg">
            <a:extLst>
              <a:ext uri="{FF2B5EF4-FFF2-40B4-BE49-F238E27FC236}">
                <a16:creationId xmlns:a16="http://schemas.microsoft.com/office/drawing/2014/main" id="{F1C07892-B95B-4113-8645-643B6037E404}"/>
              </a:ext>
            </a:extLst>
          </p:cNvPr>
          <p:cNvPicPr>
            <a:picLocks noChangeAspect="1"/>
          </p:cNvPicPr>
          <p:nvPr/>
        </p:nvPicPr>
        <p:blipFill>
          <a:blip r:embed="rId6"/>
          <a:stretch>
            <a:fillRect/>
          </a:stretch>
        </p:blipFill>
        <p:spPr>
          <a:xfrm>
            <a:off x="2127556" y="3109227"/>
            <a:ext cx="4197976" cy="3149952"/>
          </a:xfrm>
          <a:prstGeom prst="rect">
            <a:avLst/>
          </a:prstGeom>
        </p:spPr>
      </p:pic>
      <p:pic>
        <p:nvPicPr>
          <p:cNvPr id="14" name="Picture 13" descr="newtonianchirp.jpg">
            <a:extLst>
              <a:ext uri="{FF2B5EF4-FFF2-40B4-BE49-F238E27FC236}">
                <a16:creationId xmlns:a16="http://schemas.microsoft.com/office/drawing/2014/main" id="{DD5D8124-BBA9-4BA4-9F05-9883CCF1B3CC}"/>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409484" y="3534882"/>
            <a:ext cx="2899694" cy="934316"/>
          </a:xfrm>
          <a:prstGeom prst="rect">
            <a:avLst/>
          </a:prstGeom>
        </p:spPr>
      </p:pic>
      <p:pic>
        <p:nvPicPr>
          <p:cNvPr id="17" name="Picture 16">
            <a:extLst>
              <a:ext uri="{FF2B5EF4-FFF2-40B4-BE49-F238E27FC236}">
                <a16:creationId xmlns:a16="http://schemas.microsoft.com/office/drawing/2014/main" id="{648A389F-BD18-44CA-8CCD-1F4B4AE32384}"/>
              </a:ext>
            </a:extLst>
          </p:cNvPr>
          <p:cNvPicPr>
            <a:picLocks noChangeAspect="1"/>
          </p:cNvPicPr>
          <p:nvPr/>
        </p:nvPicPr>
        <p:blipFill>
          <a:blip r:embed="rId8"/>
          <a:stretch>
            <a:fillRect/>
          </a:stretch>
        </p:blipFill>
        <p:spPr>
          <a:xfrm>
            <a:off x="7541632" y="4487887"/>
            <a:ext cx="453772" cy="452259"/>
          </a:xfrm>
          <a:prstGeom prst="rect">
            <a:avLst/>
          </a:prstGeom>
        </p:spPr>
      </p:pic>
      <p:pic>
        <p:nvPicPr>
          <p:cNvPr id="18" name="Picture 17" descr="matchedfilterinput.jpg">
            <a:extLst>
              <a:ext uri="{FF2B5EF4-FFF2-40B4-BE49-F238E27FC236}">
                <a16:creationId xmlns:a16="http://schemas.microsoft.com/office/drawing/2014/main" id="{CE76DEAC-730B-4493-86A0-AC3011AB7892}"/>
              </a:ext>
            </a:extLst>
          </p:cNvPr>
          <p:cNvPicPr>
            <a:picLocks noChangeAspect="1"/>
          </p:cNvPicPr>
          <p:nvPr/>
        </p:nvPicPr>
        <p:blipFill>
          <a:blip r:embed="rId9">
            <a:clrChange>
              <a:clrFrom>
                <a:srgbClr val="FFFFFF"/>
              </a:clrFrom>
              <a:clrTo>
                <a:srgbClr val="FFFFFF">
                  <a:alpha val="0"/>
                </a:srgbClr>
              </a:clrTo>
            </a:clrChange>
          </a:blip>
          <a:srcRect l="7094"/>
          <a:stretch/>
        </p:blipFill>
        <p:spPr>
          <a:xfrm>
            <a:off x="9083218" y="3882286"/>
            <a:ext cx="3278061" cy="1449889"/>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DA101B1-68DC-E5D8-8082-AEA3844BADFE}"/>
                  </a:ext>
                </a:extLst>
              </p:cNvPr>
              <p:cNvSpPr txBox="1"/>
              <p:nvPr/>
            </p:nvSpPr>
            <p:spPr>
              <a:xfrm>
                <a:off x="6409484" y="2548274"/>
                <a:ext cx="5594947" cy="830997"/>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𝑠</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𝐹</m:t>
                          </m:r>
                        </m:e>
                        <m:sub>
                          <m:r>
                            <a:rPr lang="en-US" sz="2800" b="0" i="1" smtClean="0">
                              <a:latin typeface="Cambria Math" panose="02040503050406030204" pitchFamily="18" charset="0"/>
                            </a:rPr>
                            <m:t>+</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r>
                        <a:rPr lang="en-US" sz="2800" b="0" i="1"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h</m:t>
                          </m:r>
                        </m:e>
                        <m:sub>
                          <m:r>
                            <a:rPr lang="en-US" sz="2800" i="1">
                              <a:latin typeface="Cambria Math" panose="02040503050406030204" pitchFamily="18" charset="0"/>
                            </a:rPr>
                            <m:t>+</m:t>
                          </m:r>
                        </m:sub>
                      </m:sSub>
                      <m:d>
                        <m:dPr>
                          <m:ctrlPr>
                            <a:rPr lang="en-US" sz="2800" i="1">
                              <a:latin typeface="Cambria Math" panose="02040503050406030204" pitchFamily="18" charset="0"/>
                            </a:rPr>
                          </m:ctrlPr>
                        </m:dPr>
                        <m:e>
                          <m:r>
                            <a:rPr lang="en-US" sz="2800" i="1">
                              <a:latin typeface="Cambria Math" panose="02040503050406030204" pitchFamily="18" charset="0"/>
                            </a:rPr>
                            <m:t>𝑡</m:t>
                          </m:r>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𝐹</m:t>
                          </m:r>
                        </m:e>
                        <m:sub>
                          <m:r>
                            <a:rPr lang="en-US" sz="2800" b="0" i="1" smtClean="0">
                              <a:latin typeface="Cambria Math" panose="02040503050406030204" pitchFamily="18" charset="0"/>
                            </a:rPr>
                            <m:t>×</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r>
                        <a:rPr lang="en-US" sz="2800" b="0" i="0"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h</m:t>
                          </m:r>
                        </m:e>
                        <m:sub>
                          <m:r>
                            <a:rPr lang="en-US" sz="2800" i="1">
                              <a:latin typeface="Cambria Math" panose="02040503050406030204" pitchFamily="18" charset="0"/>
                            </a:rPr>
                            <m:t>×</m:t>
                          </m:r>
                        </m:sub>
                      </m:sSub>
                      <m:d>
                        <m:dPr>
                          <m:ctrlPr>
                            <a:rPr lang="en-US" sz="2800" i="1">
                              <a:latin typeface="Cambria Math" panose="02040503050406030204" pitchFamily="18" charset="0"/>
                            </a:rPr>
                          </m:ctrlPr>
                        </m:dPr>
                        <m:e>
                          <m:r>
                            <a:rPr lang="en-US" sz="2800" i="1">
                              <a:latin typeface="Cambria Math" panose="02040503050406030204" pitchFamily="18" charset="0"/>
                            </a:rPr>
                            <m:t>𝑡</m:t>
                          </m:r>
                        </m:e>
                      </m:d>
                    </m:oMath>
                  </m:oMathPara>
                </a14:m>
                <a:endParaRPr lang="en-US" sz="2800" dirty="0"/>
              </a:p>
              <a:p>
                <a:pPr algn="ctr"/>
                <a:r>
                  <a:rPr lang="en-US" sz="2000" i="1" dirty="0"/>
                  <a:t>Long-wavelength approximation</a:t>
                </a:r>
              </a:p>
            </p:txBody>
          </p:sp>
        </mc:Choice>
        <mc:Fallback xmlns="">
          <p:sp>
            <p:nvSpPr>
              <p:cNvPr id="2" name="TextBox 1">
                <a:extLst>
                  <a:ext uri="{FF2B5EF4-FFF2-40B4-BE49-F238E27FC236}">
                    <a16:creationId xmlns:a16="http://schemas.microsoft.com/office/drawing/2014/main" id="{DDA101B1-68DC-E5D8-8082-AEA3844BADFE}"/>
                  </a:ext>
                </a:extLst>
              </p:cNvPr>
              <p:cNvSpPr txBox="1">
                <a:spLocks noRot="1" noChangeAspect="1" noMove="1" noResize="1" noEditPoints="1" noAdjustHandles="1" noChangeArrowheads="1" noChangeShapeType="1" noTextEdit="1"/>
              </p:cNvSpPr>
              <p:nvPr/>
            </p:nvSpPr>
            <p:spPr>
              <a:xfrm>
                <a:off x="6409484" y="2548274"/>
                <a:ext cx="5594947" cy="830997"/>
              </a:xfrm>
              <a:prstGeom prst="rect">
                <a:avLst/>
              </a:prstGeom>
              <a:blipFill>
                <a:blip r:embed="rId10"/>
                <a:stretch>
                  <a:fillRect b="-9028"/>
                </a:stretch>
              </a:blipFill>
            </p:spPr>
            <p:txBody>
              <a:bodyPr/>
              <a:lstStyle/>
              <a:p>
                <a:r>
                  <a:rPr lang="en-US">
                    <a:noFill/>
                  </a:rPr>
                  <a:t> </a:t>
                </a:r>
              </a:p>
            </p:txBody>
          </p:sp>
        </mc:Fallback>
      </mc:AlternateContent>
      <p:pic>
        <p:nvPicPr>
          <p:cNvPr id="9" name="Picture 8" descr="wavemotionplus">
            <a:extLst>
              <a:ext uri="{FF2B5EF4-FFF2-40B4-BE49-F238E27FC236}">
                <a16:creationId xmlns:a16="http://schemas.microsoft.com/office/drawing/2014/main" id="{5067D3B6-84FA-5DE8-7A8F-D88AA4CD7651}"/>
              </a:ext>
            </a:extLst>
          </p:cNvPr>
          <p:cNvPicPr>
            <a:picLocks noChangeAspect="1" noChangeArrowheads="1" noCrop="1"/>
          </p:cNvPicPr>
          <p:nvPr/>
        </p:nvPicPr>
        <p:blipFill>
          <a:blip r:embed="rId11">
            <a:clrChange>
              <a:clrFrom>
                <a:srgbClr val="FFFFFF"/>
              </a:clrFrom>
              <a:clrTo>
                <a:srgbClr val="FFFFFF">
                  <a:alpha val="0"/>
                </a:srgbClr>
              </a:clrTo>
            </a:clrChange>
          </a:blip>
          <a:stretch>
            <a:fillRect/>
          </a:stretch>
        </p:blipFill>
        <p:spPr bwMode="auto">
          <a:xfrm rot="5400000">
            <a:off x="426525" y="4539088"/>
            <a:ext cx="1792234" cy="1792234"/>
          </a:xfrm>
          <a:prstGeom prst="rect">
            <a:avLst/>
          </a:prstGeom>
          <a:noFill/>
        </p:spPr>
      </p:pic>
      <p:pic>
        <p:nvPicPr>
          <p:cNvPr id="11" name="Picture 5" descr="wavemotionplus">
            <a:extLst>
              <a:ext uri="{FF2B5EF4-FFF2-40B4-BE49-F238E27FC236}">
                <a16:creationId xmlns:a16="http://schemas.microsoft.com/office/drawing/2014/main" id="{C0F535CE-19C7-7392-CE6B-E6D4688033A1}"/>
              </a:ext>
            </a:extLst>
          </p:cNvPr>
          <p:cNvPicPr>
            <a:picLocks noChangeAspect="1" noChangeArrowheads="1" noCrop="1"/>
          </p:cNvPicPr>
          <p:nvPr/>
        </p:nvPicPr>
        <p:blipFill>
          <a:blip r:embed="rId12">
            <a:clrChange>
              <a:clrFrom>
                <a:srgbClr val="FFFFFF"/>
              </a:clrFrom>
              <a:clrTo>
                <a:srgbClr val="FFFFFF">
                  <a:alpha val="0"/>
                </a:srgbClr>
              </a:clrTo>
            </a:clrChange>
          </a:blip>
          <a:stretch>
            <a:fillRect/>
          </a:stretch>
        </p:blipFill>
        <p:spPr bwMode="auto">
          <a:xfrm>
            <a:off x="271152" y="2596651"/>
            <a:ext cx="1992663" cy="2087552"/>
          </a:xfrm>
          <a:prstGeom prst="rect">
            <a:avLst/>
          </a:prstGeom>
          <a:noFill/>
        </p:spPr>
      </p:pic>
      <mc:AlternateContent xmlns:mc="http://schemas.openxmlformats.org/markup-compatibility/2006" xmlns:a14="http://schemas.microsoft.com/office/drawing/2010/main">
        <mc:Choice Requires="a14">
          <p:sp>
            <p:nvSpPr>
              <p:cNvPr id="16" name="Object 16">
                <a:extLst>
                  <a:ext uri="{FF2B5EF4-FFF2-40B4-BE49-F238E27FC236}">
                    <a16:creationId xmlns:a16="http://schemas.microsoft.com/office/drawing/2014/main" id="{F7ACFDE6-201D-C0D3-7E94-DD17F5574AF3}"/>
                  </a:ext>
                </a:extLst>
              </p:cNvPr>
              <p:cNvSpPr txBox="1"/>
              <p:nvPr/>
            </p:nvSpPr>
            <p:spPr bwMode="auto">
              <a:xfrm>
                <a:off x="977208" y="3424020"/>
                <a:ext cx="504536" cy="479348"/>
              </a:xfrm>
              <a:prstGeom prst="rect">
                <a:avLst/>
              </a:prstGeom>
            </p:spPr>
            <p:style>
              <a:lnRef idx="2">
                <a:schemeClr val="dk1">
                  <a:shade val="50000"/>
                </a:schemeClr>
              </a:lnRef>
              <a:fillRef idx="1">
                <a:schemeClr val="dk1"/>
              </a:fillRef>
              <a:effectRef idx="0">
                <a:schemeClr val="dk1"/>
              </a:effectRef>
              <a:fontRef idx="minor">
                <a:schemeClr val="lt1"/>
              </a:fontRef>
            </p:style>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FFFFFF"/>
                              </a:solidFill>
                              <a:effectLst/>
                              <a:uLnTx/>
                              <a:uFillTx/>
                              <a:latin typeface="Cambria Math" panose="02040503050406030204" pitchFamily="18" charset="0"/>
                              <a:ea typeface="+mn-ea"/>
                              <a:cs typeface="+mn-cs"/>
                            </a:rPr>
                            <m:t>h</m:t>
                          </m:r>
                        </m:e>
                        <m:sub>
                          <m:r>
                            <a:rPr kumimoji="0" lang="en-US" sz="1800" b="0" i="1" u="none" strike="noStrike" kern="1200" cap="none" spc="0" normalizeH="0" baseline="0" noProof="0">
                              <a:ln>
                                <a:noFill/>
                              </a:ln>
                              <a:solidFill>
                                <a:srgbClr val="FFFFFF"/>
                              </a:solidFill>
                              <a:effectLst/>
                              <a:uLnTx/>
                              <a:uFillTx/>
                              <a:latin typeface="Cambria Math" panose="02040503050406030204" pitchFamily="18" charset="0"/>
                              <a:ea typeface="+mn-ea"/>
                              <a:cs typeface="+mn-cs"/>
                            </a:rPr>
                            <m:t>+</m:t>
                          </m:r>
                        </m:sub>
                      </m:sSub>
                    </m:oMath>
                  </m:oMathPara>
                </a14:m>
                <a:endParaRPr kumimoji="0" lang="en-US" sz="1800" b="0" i="0" u="none" strike="noStrike" kern="1200" cap="none" spc="0" normalizeH="0" baseline="0" noProof="0" dirty="0">
                  <a:ln>
                    <a:noFill/>
                  </a:ln>
                  <a:solidFill>
                    <a:srgbClr val="EAEAEA"/>
                  </a:solidFill>
                  <a:effectLst/>
                  <a:uLnTx/>
                  <a:uFillTx/>
                  <a:latin typeface="Times New Roman"/>
                  <a:ea typeface="+mn-ea"/>
                  <a:cs typeface="+mn-cs"/>
                </a:endParaRPr>
              </a:p>
            </p:txBody>
          </p:sp>
        </mc:Choice>
        <mc:Fallback xmlns="">
          <p:sp>
            <p:nvSpPr>
              <p:cNvPr id="16" name="Object 16">
                <a:extLst>
                  <a:ext uri="{FF2B5EF4-FFF2-40B4-BE49-F238E27FC236}">
                    <a16:creationId xmlns:a16="http://schemas.microsoft.com/office/drawing/2014/main" id="{F7ACFDE6-201D-C0D3-7E94-DD17F5574AF3}"/>
                  </a:ext>
                </a:extLst>
              </p:cNvPr>
              <p:cNvSpPr txBox="1">
                <a:spLocks noRot="1" noChangeAspect="1" noMove="1" noResize="1" noEditPoints="1" noAdjustHandles="1" noChangeArrowheads="1" noChangeShapeType="1" noTextEdit="1"/>
              </p:cNvSpPr>
              <p:nvPr/>
            </p:nvSpPr>
            <p:spPr bwMode="auto">
              <a:xfrm>
                <a:off x="977208" y="3424020"/>
                <a:ext cx="504536" cy="479348"/>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Object 16">
                <a:extLst>
                  <a:ext uri="{FF2B5EF4-FFF2-40B4-BE49-F238E27FC236}">
                    <a16:creationId xmlns:a16="http://schemas.microsoft.com/office/drawing/2014/main" id="{E43DC065-A31D-AE25-7330-71898D4635F0}"/>
                  </a:ext>
                </a:extLst>
              </p:cNvPr>
              <p:cNvSpPr txBox="1"/>
              <p:nvPr/>
            </p:nvSpPr>
            <p:spPr bwMode="auto">
              <a:xfrm>
                <a:off x="1018390" y="5164619"/>
                <a:ext cx="498186" cy="414519"/>
              </a:xfrm>
              <a:prstGeom prst="rect">
                <a:avLst/>
              </a:prstGeom>
            </p:spPr>
            <p:style>
              <a:lnRef idx="2">
                <a:schemeClr val="dk1">
                  <a:shade val="50000"/>
                </a:schemeClr>
              </a:lnRef>
              <a:fillRef idx="1">
                <a:schemeClr val="dk1"/>
              </a:fillRef>
              <a:effectRef idx="0">
                <a:schemeClr val="dk1"/>
              </a:effectRef>
              <a:fontRef idx="minor">
                <a:schemeClr val="lt1"/>
              </a:fontRef>
            </p:style>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FFFFFF"/>
                              </a:solidFill>
                              <a:effectLst/>
                              <a:uLnTx/>
                              <a:uFillTx/>
                              <a:latin typeface="Cambria Math" panose="02040503050406030204" pitchFamily="18" charset="0"/>
                              <a:ea typeface="+mn-ea"/>
                              <a:cs typeface="+mn-cs"/>
                            </a:rPr>
                            <m:t>h</m:t>
                          </m:r>
                        </m:e>
                        <m:sub>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ea typeface="+mn-ea"/>
                              <a:cs typeface="+mn-cs"/>
                            </a:rPr>
                            <m:t>×</m:t>
                          </m:r>
                        </m:sub>
                      </m:sSub>
                    </m:oMath>
                  </m:oMathPara>
                </a14:m>
                <a:endParaRPr kumimoji="0" lang="en-US" sz="1800" b="0" i="0" u="none" strike="noStrike" kern="1200" cap="none" spc="0" normalizeH="0" baseline="0" noProof="0" dirty="0">
                  <a:ln>
                    <a:noFill/>
                  </a:ln>
                  <a:solidFill>
                    <a:srgbClr val="EAEAEA"/>
                  </a:solidFill>
                  <a:effectLst/>
                  <a:uLnTx/>
                  <a:uFillTx/>
                  <a:latin typeface="Times New Roman"/>
                  <a:ea typeface="+mn-ea"/>
                  <a:cs typeface="+mn-cs"/>
                </a:endParaRPr>
              </a:p>
            </p:txBody>
          </p:sp>
        </mc:Choice>
        <mc:Fallback xmlns="">
          <p:sp>
            <p:nvSpPr>
              <p:cNvPr id="21" name="Object 16">
                <a:extLst>
                  <a:ext uri="{FF2B5EF4-FFF2-40B4-BE49-F238E27FC236}">
                    <a16:creationId xmlns:a16="http://schemas.microsoft.com/office/drawing/2014/main" id="{E43DC065-A31D-AE25-7330-71898D4635F0}"/>
                  </a:ext>
                </a:extLst>
              </p:cNvPr>
              <p:cNvSpPr txBox="1">
                <a:spLocks noRot="1" noChangeAspect="1" noMove="1" noResize="1" noEditPoints="1" noAdjustHandles="1" noChangeArrowheads="1" noChangeShapeType="1" noTextEdit="1"/>
              </p:cNvSpPr>
              <p:nvPr/>
            </p:nvSpPr>
            <p:spPr bwMode="auto">
              <a:xfrm>
                <a:off x="1018390" y="5164619"/>
                <a:ext cx="498186" cy="414519"/>
              </a:xfrm>
              <a:prstGeom prst="rect">
                <a:avLst/>
              </a:prstGeom>
              <a:blipFill>
                <a:blip r:embed="rId14"/>
                <a:stretch>
                  <a:fillRect/>
                </a:stretch>
              </a:blipFill>
            </p:spPr>
            <p:txBody>
              <a:bodyPr/>
              <a:lstStyle/>
              <a:p>
                <a:r>
                  <a:rPr lang="en-US">
                    <a:noFill/>
                  </a:rPr>
                  <a:t> </a:t>
                </a:r>
              </a:p>
            </p:txBody>
          </p:sp>
        </mc:Fallback>
      </mc:AlternateContent>
      <p:cxnSp>
        <p:nvCxnSpPr>
          <p:cNvPr id="28" name="Straight Arrow Connector 27">
            <a:extLst>
              <a:ext uri="{FF2B5EF4-FFF2-40B4-BE49-F238E27FC236}">
                <a16:creationId xmlns:a16="http://schemas.microsoft.com/office/drawing/2014/main" id="{C2A40212-1563-C599-5A76-8766A7F7F268}"/>
              </a:ext>
            </a:extLst>
          </p:cNvPr>
          <p:cNvCxnSpPr>
            <a:cxnSpLocks/>
          </p:cNvCxnSpPr>
          <p:nvPr/>
        </p:nvCxnSpPr>
        <p:spPr>
          <a:xfrm flipH="1" flipV="1">
            <a:off x="2792002" y="2827030"/>
            <a:ext cx="1622569" cy="1503850"/>
          </a:xfrm>
          <a:prstGeom prst="straightConnector1">
            <a:avLst/>
          </a:prstGeom>
          <a:ln w="57150">
            <a:solidFill>
              <a:srgbClr val="FF0000"/>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CF1BEBAB-6EC3-77D0-C1A2-03EE6A15BDB4}"/>
                  </a:ext>
                </a:extLst>
              </p:cNvPr>
              <p:cNvSpPr txBox="1"/>
              <p:nvPr/>
            </p:nvSpPr>
            <p:spPr>
              <a:xfrm>
                <a:off x="3762776" y="3283751"/>
                <a:ext cx="365761"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200" b="0" i="1" smtClean="0">
                              <a:solidFill>
                                <a:srgbClr val="FF0000"/>
                              </a:solidFill>
                              <a:latin typeface="Cambria Math" panose="02040503050406030204" pitchFamily="18" charset="0"/>
                            </a:rPr>
                          </m:ctrlPr>
                        </m:accPr>
                        <m:e>
                          <m:r>
                            <a:rPr lang="en-US" sz="3200" b="0" i="1" smtClean="0">
                              <a:solidFill>
                                <a:srgbClr val="FF0000"/>
                              </a:solidFill>
                              <a:latin typeface="Cambria Math" panose="02040503050406030204" pitchFamily="18" charset="0"/>
                            </a:rPr>
                            <m:t>𝑛</m:t>
                          </m:r>
                        </m:e>
                      </m:acc>
                    </m:oMath>
                  </m:oMathPara>
                </a14:m>
                <a:endParaRPr lang="en-US" sz="3200" dirty="0">
                  <a:solidFill>
                    <a:srgbClr val="FF0000"/>
                  </a:solidFill>
                </a:endParaRPr>
              </a:p>
            </p:txBody>
          </p:sp>
        </mc:Choice>
        <mc:Fallback xmlns="">
          <p:sp>
            <p:nvSpPr>
              <p:cNvPr id="30" name="TextBox 29">
                <a:extLst>
                  <a:ext uri="{FF2B5EF4-FFF2-40B4-BE49-F238E27FC236}">
                    <a16:creationId xmlns:a16="http://schemas.microsoft.com/office/drawing/2014/main" id="{CF1BEBAB-6EC3-77D0-C1A2-03EE6A15BDB4}"/>
                  </a:ext>
                </a:extLst>
              </p:cNvPr>
              <p:cNvSpPr txBox="1">
                <a:spLocks noRot="1" noChangeAspect="1" noMove="1" noResize="1" noEditPoints="1" noAdjustHandles="1" noChangeArrowheads="1" noChangeShapeType="1" noTextEdit="1"/>
              </p:cNvSpPr>
              <p:nvPr/>
            </p:nvSpPr>
            <p:spPr>
              <a:xfrm>
                <a:off x="3762776" y="3283751"/>
                <a:ext cx="365761" cy="584775"/>
              </a:xfrm>
              <a:prstGeom prst="rect">
                <a:avLst/>
              </a:prstGeom>
              <a:blipFill>
                <a:blip r:embed="rId15"/>
                <a:stretch>
                  <a:fillRect/>
                </a:stretch>
              </a:blipFill>
            </p:spPr>
            <p:txBody>
              <a:bodyPr/>
              <a:lstStyle/>
              <a:p>
                <a:r>
                  <a:rPr lang="en-US">
                    <a:noFill/>
                  </a:rPr>
                  <a:t> </a:t>
                </a:r>
              </a:p>
            </p:txBody>
          </p:sp>
        </mc:Fallback>
      </mc:AlternateContent>
      <p:grpSp>
        <p:nvGrpSpPr>
          <p:cNvPr id="22" name="Group 21">
            <a:extLst>
              <a:ext uri="{FF2B5EF4-FFF2-40B4-BE49-F238E27FC236}">
                <a16:creationId xmlns:a16="http://schemas.microsoft.com/office/drawing/2014/main" id="{1936CA17-10EE-4046-021A-632D8B6A7DBA}"/>
              </a:ext>
            </a:extLst>
          </p:cNvPr>
          <p:cNvGrpSpPr/>
          <p:nvPr/>
        </p:nvGrpSpPr>
        <p:grpSpPr>
          <a:xfrm>
            <a:off x="6663071" y="215139"/>
            <a:ext cx="2433429" cy="2279506"/>
            <a:chOff x="3466272" y="248066"/>
            <a:chExt cx="2433429" cy="2279506"/>
          </a:xfrm>
        </p:grpSpPr>
        <p:pic>
          <p:nvPicPr>
            <p:cNvPr id="12" name="Picture 11" descr="Fp_localdetectorframe.jpg">
              <a:extLst>
                <a:ext uri="{FF2B5EF4-FFF2-40B4-BE49-F238E27FC236}">
                  <a16:creationId xmlns:a16="http://schemas.microsoft.com/office/drawing/2014/main" id="{28EF3800-C578-47D1-AD05-CE0ABC37482D}"/>
                </a:ext>
              </a:extLst>
            </p:cNvPr>
            <p:cNvPicPr>
              <a:picLocks noChangeAspect="1"/>
            </p:cNvPicPr>
            <p:nvPr/>
          </p:nvPicPr>
          <p:blipFill>
            <a:blip r:embed="rId16"/>
            <a:stretch>
              <a:fillRect/>
            </a:stretch>
          </p:blipFill>
          <p:spPr>
            <a:xfrm>
              <a:off x="3466272" y="248066"/>
              <a:ext cx="2433429" cy="2279506"/>
            </a:xfrm>
            <a:prstGeom prst="rect">
              <a:avLst/>
            </a:prstGeom>
          </p:spPr>
        </p:pic>
        <p:sp>
          <p:nvSpPr>
            <p:cNvPr id="19" name="Star: 5 Points 18">
              <a:extLst>
                <a:ext uri="{FF2B5EF4-FFF2-40B4-BE49-F238E27FC236}">
                  <a16:creationId xmlns:a16="http://schemas.microsoft.com/office/drawing/2014/main" id="{DD6001F5-14EF-934E-A029-8F1456D3CA70}"/>
                </a:ext>
              </a:extLst>
            </p:cNvPr>
            <p:cNvSpPr/>
            <p:nvPr/>
          </p:nvSpPr>
          <p:spPr>
            <a:xfrm>
              <a:off x="4119436" y="985801"/>
              <a:ext cx="430213" cy="315461"/>
            </a:xfrm>
            <a:prstGeom prst="star5">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591CF0BD-50EC-B8C6-F0ED-98DA6827A5F4}"/>
              </a:ext>
            </a:extLst>
          </p:cNvPr>
          <p:cNvGrpSpPr/>
          <p:nvPr/>
        </p:nvGrpSpPr>
        <p:grpSpPr>
          <a:xfrm>
            <a:off x="9083218" y="161509"/>
            <a:ext cx="2782104" cy="2279506"/>
            <a:chOff x="5937745" y="97979"/>
            <a:chExt cx="2782104" cy="2279506"/>
          </a:xfrm>
        </p:grpSpPr>
        <p:pic>
          <p:nvPicPr>
            <p:cNvPr id="13" name="Picture 12" descr="Fc_localdetectorframe.jpg">
              <a:extLst>
                <a:ext uri="{FF2B5EF4-FFF2-40B4-BE49-F238E27FC236}">
                  <a16:creationId xmlns:a16="http://schemas.microsoft.com/office/drawing/2014/main" id="{7B14FD5F-8031-46A0-A304-DA0D9EE53CFB}"/>
                </a:ext>
              </a:extLst>
            </p:cNvPr>
            <p:cNvPicPr>
              <a:picLocks noChangeAspect="1"/>
            </p:cNvPicPr>
            <p:nvPr/>
          </p:nvPicPr>
          <p:blipFill>
            <a:blip r:embed="rId17"/>
            <a:stretch>
              <a:fillRect/>
            </a:stretch>
          </p:blipFill>
          <p:spPr>
            <a:xfrm>
              <a:off x="5937745" y="97979"/>
              <a:ext cx="2782104" cy="2279506"/>
            </a:xfrm>
            <a:prstGeom prst="rect">
              <a:avLst/>
            </a:prstGeom>
          </p:spPr>
        </p:pic>
        <p:sp>
          <p:nvSpPr>
            <p:cNvPr id="20" name="Star: 5 Points 19">
              <a:extLst>
                <a:ext uri="{FF2B5EF4-FFF2-40B4-BE49-F238E27FC236}">
                  <a16:creationId xmlns:a16="http://schemas.microsoft.com/office/drawing/2014/main" id="{9BD8171E-9A08-106E-AE86-76F2A346D63C}"/>
                </a:ext>
              </a:extLst>
            </p:cNvPr>
            <p:cNvSpPr/>
            <p:nvPr/>
          </p:nvSpPr>
          <p:spPr>
            <a:xfrm>
              <a:off x="6642349" y="985801"/>
              <a:ext cx="430213" cy="315461"/>
            </a:xfrm>
            <a:prstGeom prst="star5">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A937437-B7C0-684F-C9B5-E26DA6E38461}"/>
                  </a:ext>
                </a:extLst>
              </p:cNvPr>
              <p:cNvSpPr txBox="1"/>
              <p:nvPr/>
            </p:nvSpPr>
            <p:spPr>
              <a:xfrm>
                <a:off x="10433270" y="209380"/>
                <a:ext cx="1025443"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𝐹</m:t>
                          </m:r>
                        </m:e>
                        <m:sub>
                          <m:r>
                            <a:rPr lang="en-US" sz="2800" b="0" i="1" smtClean="0">
                              <a:latin typeface="Cambria Math" panose="02040503050406030204" pitchFamily="18" charset="0"/>
                            </a:rPr>
                            <m:t>×</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r>
                        <a:rPr lang="en-US" sz="2800" b="0" i="1" smtClean="0">
                          <a:latin typeface="Cambria Math" panose="02040503050406030204" pitchFamily="18" charset="0"/>
                        </a:rPr>
                        <m:t>)</m:t>
                      </m:r>
                    </m:oMath>
                  </m:oMathPara>
                </a14:m>
                <a:endParaRPr lang="en-US" sz="2800" dirty="0"/>
              </a:p>
            </p:txBody>
          </p:sp>
        </mc:Choice>
        <mc:Fallback xmlns="">
          <p:sp>
            <p:nvSpPr>
              <p:cNvPr id="6" name="TextBox 5">
                <a:extLst>
                  <a:ext uri="{FF2B5EF4-FFF2-40B4-BE49-F238E27FC236}">
                    <a16:creationId xmlns:a16="http://schemas.microsoft.com/office/drawing/2014/main" id="{EA937437-B7C0-684F-C9B5-E26DA6E38461}"/>
                  </a:ext>
                </a:extLst>
              </p:cNvPr>
              <p:cNvSpPr txBox="1">
                <a:spLocks noRot="1" noChangeAspect="1" noMove="1" noResize="1" noEditPoints="1" noAdjustHandles="1" noChangeArrowheads="1" noChangeShapeType="1" noTextEdit="1"/>
              </p:cNvSpPr>
              <p:nvPr/>
            </p:nvSpPr>
            <p:spPr>
              <a:xfrm>
                <a:off x="10433270" y="209380"/>
                <a:ext cx="1025443" cy="523220"/>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9801877-C23A-7DA4-1B33-29568A46669E}"/>
                  </a:ext>
                </a:extLst>
              </p:cNvPr>
              <p:cNvSpPr txBox="1"/>
              <p:nvPr/>
            </p:nvSpPr>
            <p:spPr>
              <a:xfrm>
                <a:off x="6334404" y="274043"/>
                <a:ext cx="1056279"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𝐹</m:t>
                          </m:r>
                        </m:e>
                        <m:sub>
                          <m:r>
                            <a:rPr lang="en-US" sz="2800" b="0" i="1" smtClean="0">
                              <a:latin typeface="Cambria Math" panose="02040503050406030204" pitchFamily="18" charset="0"/>
                            </a:rPr>
                            <m:t>+</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r>
                        <a:rPr lang="en-US" sz="2800" b="0" i="1" smtClean="0">
                          <a:latin typeface="Cambria Math" panose="02040503050406030204" pitchFamily="18" charset="0"/>
                        </a:rPr>
                        <m:t>)</m:t>
                      </m:r>
                    </m:oMath>
                  </m:oMathPara>
                </a14:m>
                <a:endParaRPr lang="en-US" sz="2800" dirty="0"/>
              </a:p>
            </p:txBody>
          </p:sp>
        </mc:Choice>
        <mc:Fallback xmlns="">
          <p:sp>
            <p:nvSpPr>
              <p:cNvPr id="4" name="TextBox 3">
                <a:extLst>
                  <a:ext uri="{FF2B5EF4-FFF2-40B4-BE49-F238E27FC236}">
                    <a16:creationId xmlns:a16="http://schemas.microsoft.com/office/drawing/2014/main" id="{E9801877-C23A-7DA4-1B33-29568A46669E}"/>
                  </a:ext>
                </a:extLst>
              </p:cNvPr>
              <p:cNvSpPr txBox="1">
                <a:spLocks noRot="1" noChangeAspect="1" noMove="1" noResize="1" noEditPoints="1" noAdjustHandles="1" noChangeArrowheads="1" noChangeShapeType="1" noTextEdit="1"/>
              </p:cNvSpPr>
              <p:nvPr/>
            </p:nvSpPr>
            <p:spPr>
              <a:xfrm>
                <a:off x="6334404" y="274043"/>
                <a:ext cx="1056279" cy="523220"/>
              </a:xfrm>
              <a:prstGeom prst="rect">
                <a:avLst/>
              </a:prstGeom>
              <a:blipFill>
                <a:blip r:embed="rId19"/>
                <a:stretch>
                  <a:fillRect/>
                </a:stretch>
              </a:blipFill>
            </p:spPr>
            <p:txBody>
              <a:bodyPr/>
              <a:lstStyle/>
              <a:p>
                <a:r>
                  <a:rPr lang="en-US">
                    <a:noFill/>
                  </a:rPr>
                  <a:t> </a:t>
                </a:r>
              </a:p>
            </p:txBody>
          </p:sp>
        </mc:Fallback>
      </mc:AlternateContent>
      <p:sp>
        <p:nvSpPr>
          <p:cNvPr id="23" name="Date Placeholder 22">
            <a:extLst>
              <a:ext uri="{FF2B5EF4-FFF2-40B4-BE49-F238E27FC236}">
                <a16:creationId xmlns:a16="http://schemas.microsoft.com/office/drawing/2014/main" id="{155ECCBB-968F-87D5-061F-EBCBFDBFF704}"/>
              </a:ext>
            </a:extLst>
          </p:cNvPr>
          <p:cNvSpPr>
            <a:spLocks noGrp="1"/>
          </p:cNvSpPr>
          <p:nvPr>
            <p:ph type="dt" sz="half" idx="10"/>
          </p:nvPr>
        </p:nvSpPr>
        <p:spPr/>
        <p:txBody>
          <a:bodyPr/>
          <a:lstStyle/>
          <a:p>
            <a:r>
              <a:rPr lang="en-US"/>
              <a:t>10/16/24</a:t>
            </a:r>
            <a:endParaRPr lang="en-US" dirty="0"/>
          </a:p>
        </p:txBody>
      </p:sp>
      <p:sp>
        <p:nvSpPr>
          <p:cNvPr id="24" name="Footer Placeholder 23">
            <a:extLst>
              <a:ext uri="{FF2B5EF4-FFF2-40B4-BE49-F238E27FC236}">
                <a16:creationId xmlns:a16="http://schemas.microsoft.com/office/drawing/2014/main" id="{52510723-062A-0F30-5166-4BA6A03E319D}"/>
              </a:ext>
            </a:extLst>
          </p:cNvPr>
          <p:cNvSpPr>
            <a:spLocks noGrp="1"/>
          </p:cNvSpPr>
          <p:nvPr>
            <p:ph type="ftr" sz="quarter" idx="11"/>
          </p:nvPr>
        </p:nvSpPr>
        <p:spPr/>
        <p:txBody>
          <a:bodyPr/>
          <a:lstStyle/>
          <a:p>
            <a:r>
              <a:rPr lang="en-US"/>
              <a:t>Soumya D. Mohanty, PPC 2024</a:t>
            </a:r>
            <a:endParaRPr lang="en-US" dirty="0"/>
          </a:p>
        </p:txBody>
      </p:sp>
    </p:spTree>
    <p:extLst>
      <p:ext uri="{BB962C8B-B14F-4D97-AF65-F5344CB8AC3E}">
        <p14:creationId xmlns:p14="http://schemas.microsoft.com/office/powerpoint/2010/main" val="1155638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B7AE1F-9830-4F84-B5F3-4758A83495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88021" flipH="1">
            <a:off x="2220109" y="1647208"/>
            <a:ext cx="2106539" cy="1624376"/>
          </a:xfrm>
          <a:prstGeom prst="rect">
            <a:avLst/>
          </a:prstGeom>
        </p:spPr>
      </p:pic>
      <p:sp>
        <p:nvSpPr>
          <p:cNvPr id="5" name="Slide Number Placeholder 4">
            <a:extLst>
              <a:ext uri="{FF2B5EF4-FFF2-40B4-BE49-F238E27FC236}">
                <a16:creationId xmlns:a16="http://schemas.microsoft.com/office/drawing/2014/main" id="{F9B69BCA-7700-4299-952D-D7F90FD9BCA0}"/>
              </a:ext>
            </a:extLst>
          </p:cNvPr>
          <p:cNvSpPr>
            <a:spLocks noGrp="1"/>
          </p:cNvSpPr>
          <p:nvPr>
            <p:ph type="sldNum" sz="quarter" idx="12"/>
          </p:nvPr>
        </p:nvSpPr>
        <p:spPr/>
        <p:txBody>
          <a:bodyPr/>
          <a:lstStyle/>
          <a:p>
            <a:fld id="{8A7A6979-0714-4377-B894-6BE4C2D6E202}" type="slidenum">
              <a:rPr lang="en-US" smtClean="0"/>
              <a:pPr/>
              <a:t>7</a:t>
            </a:fld>
            <a:endParaRPr lang="en-US" dirty="0"/>
          </a:p>
        </p:txBody>
      </p:sp>
      <p:pic>
        <p:nvPicPr>
          <p:cNvPr id="7" name="Picture 6" descr="whitedwarfstarsinorbit.gif">
            <a:extLst>
              <a:ext uri="{FF2B5EF4-FFF2-40B4-BE49-F238E27FC236}">
                <a16:creationId xmlns:a16="http://schemas.microsoft.com/office/drawing/2014/main" id="{CC959FC9-C4A5-444C-8CDC-2B8C10EC1CF8}"/>
              </a:ext>
            </a:extLst>
          </p:cNvPr>
          <p:cNvPicPr>
            <a:picLocks noChangeAspect="1"/>
          </p:cNvPicPr>
          <p:nvPr/>
        </p:nvPicPr>
        <p:blipFill>
          <a:blip r:embed="rId4"/>
          <a:stretch>
            <a:fillRect/>
          </a:stretch>
        </p:blipFill>
        <p:spPr>
          <a:xfrm rot="1373474">
            <a:off x="335172" y="370780"/>
            <a:ext cx="2473161" cy="1673506"/>
          </a:xfrm>
          <a:prstGeom prst="ellipse">
            <a:avLst/>
          </a:prstGeom>
          <a:ln>
            <a:noFill/>
          </a:ln>
          <a:effectLst>
            <a:softEdge rad="112500"/>
          </a:effectLst>
        </p:spPr>
      </p:pic>
      <p:grpSp>
        <p:nvGrpSpPr>
          <p:cNvPr id="6" name="Group 5">
            <a:extLst>
              <a:ext uri="{FF2B5EF4-FFF2-40B4-BE49-F238E27FC236}">
                <a16:creationId xmlns:a16="http://schemas.microsoft.com/office/drawing/2014/main" id="{D88E3A1F-BCCA-ECA0-3A2A-5DF3567A1DE1}"/>
              </a:ext>
            </a:extLst>
          </p:cNvPr>
          <p:cNvGrpSpPr/>
          <p:nvPr/>
        </p:nvGrpSpPr>
        <p:grpSpPr>
          <a:xfrm>
            <a:off x="3215332" y="2215217"/>
            <a:ext cx="4436662" cy="4116125"/>
            <a:chOff x="3123865" y="1987115"/>
            <a:chExt cx="4821549" cy="4470766"/>
          </a:xfrm>
        </p:grpSpPr>
        <p:pic>
          <p:nvPicPr>
            <p:cNvPr id="49" name="Picture 48">
              <a:extLst>
                <a:ext uri="{FF2B5EF4-FFF2-40B4-BE49-F238E27FC236}">
                  <a16:creationId xmlns:a16="http://schemas.microsoft.com/office/drawing/2014/main" id="{37DA6C95-54B4-4A92-1615-832E052B5581}"/>
                </a:ext>
              </a:extLst>
            </p:cNvPr>
            <p:cNvPicPr>
              <a:picLocks noChangeAspect="1"/>
            </p:cNvPicPr>
            <p:nvPr/>
          </p:nvPicPr>
          <p:blipFill>
            <a:blip r:embed="rId5">
              <a:clrChange>
                <a:clrFrom>
                  <a:srgbClr val="FFFFFF"/>
                </a:clrFrom>
                <a:clrTo>
                  <a:srgbClr val="FFFFFF">
                    <a:alpha val="0"/>
                  </a:srgbClr>
                </a:clrTo>
              </a:clrChange>
            </a:blip>
            <a:stretch>
              <a:fillRect/>
            </a:stretch>
          </p:blipFill>
          <p:spPr>
            <a:xfrm rot="20223923">
              <a:off x="3123865" y="1987115"/>
              <a:ext cx="4821549" cy="4470766"/>
            </a:xfrm>
            <a:prstGeom prst="rect">
              <a:avLst/>
            </a:prstGeom>
          </p:spPr>
        </p:pic>
        <p:cxnSp>
          <p:nvCxnSpPr>
            <p:cNvPr id="28" name="Straight Arrow Connector 27">
              <a:extLst>
                <a:ext uri="{FF2B5EF4-FFF2-40B4-BE49-F238E27FC236}">
                  <a16:creationId xmlns:a16="http://schemas.microsoft.com/office/drawing/2014/main" id="{C2A40212-1563-C599-5A76-8766A7F7F268}"/>
                </a:ext>
              </a:extLst>
            </p:cNvPr>
            <p:cNvCxnSpPr>
              <a:cxnSpLocks/>
            </p:cNvCxnSpPr>
            <p:nvPr/>
          </p:nvCxnSpPr>
          <p:spPr>
            <a:xfrm flipH="1" flipV="1">
              <a:off x="3786554" y="2801816"/>
              <a:ext cx="1748085" cy="1365644"/>
            </a:xfrm>
            <a:prstGeom prst="straightConnector1">
              <a:avLst/>
            </a:prstGeom>
            <a:ln w="76200">
              <a:solidFill>
                <a:srgbClr val="FF0000"/>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grpSp>
      <p:pic>
        <p:nvPicPr>
          <p:cNvPr id="59" name="Picture 58">
            <a:extLst>
              <a:ext uri="{FF2B5EF4-FFF2-40B4-BE49-F238E27FC236}">
                <a16:creationId xmlns:a16="http://schemas.microsoft.com/office/drawing/2014/main" id="{3DDF2365-1AC4-9BFB-A4A6-10CA5A6A6BEF}"/>
              </a:ext>
            </a:extLst>
          </p:cNvPr>
          <p:cNvPicPr>
            <a:picLocks noChangeAspect="1"/>
          </p:cNvPicPr>
          <p:nvPr/>
        </p:nvPicPr>
        <p:blipFill>
          <a:blip r:embed="rId6"/>
          <a:srcRect l="27666" r="21237" b="38592"/>
          <a:stretch/>
        </p:blipFill>
        <p:spPr>
          <a:xfrm>
            <a:off x="7844580" y="2215217"/>
            <a:ext cx="3397851" cy="3951379"/>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EA3B4D3-D08E-604B-E4F2-54184EE3EAE2}"/>
                  </a:ext>
                </a:extLst>
              </p:cNvPr>
              <p:cNvSpPr txBox="1"/>
              <p:nvPr/>
            </p:nvSpPr>
            <p:spPr>
              <a:xfrm>
                <a:off x="3270325" y="472397"/>
                <a:ext cx="8531950" cy="1403910"/>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𝑠</m:t>
                        </m:r>
                      </m:e>
                      <m:sub>
                        <m:r>
                          <a:rPr lang="en-US" sz="2800" b="0" i="1" smtClean="0">
                            <a:latin typeface="Cambria Math" panose="02040503050406030204" pitchFamily="18" charset="0"/>
                          </a:rPr>
                          <m:t>𝑖</m:t>
                        </m:r>
                      </m:sub>
                    </m:sSub>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𝐹</m:t>
                        </m:r>
                      </m:e>
                      <m:sub>
                        <m:r>
                          <a:rPr lang="en-US" sz="2800" b="0" i="1" smtClean="0">
                            <a:latin typeface="Cambria Math" panose="02040503050406030204" pitchFamily="18" charset="0"/>
                          </a:rPr>
                          <m:t>+,</m:t>
                        </m:r>
                        <m:r>
                          <a:rPr lang="en-US" sz="2800" b="0" i="1" smtClean="0">
                            <a:latin typeface="Cambria Math" panose="02040503050406030204" pitchFamily="18" charset="0"/>
                          </a:rPr>
                          <m:t>𝑖</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r>
                      <a:rPr lang="en-US" sz="2800" b="0" i="1" smtClean="0">
                        <a:latin typeface="Cambria Math" panose="02040503050406030204" pitchFamily="18" charset="0"/>
                      </a:rPr>
                      <m:t>)</m:t>
                    </m:r>
                    <m:r>
                      <a:rPr lang="en-US" sz="2800" i="1">
                        <a:latin typeface="Cambria Math" panose="02040503050406030204" pitchFamily="18" charset="0"/>
                      </a:rPr>
                      <m:t>𝐵</m:t>
                    </m:r>
                    <m:r>
                      <a:rPr lang="en-US" sz="2800" i="1">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Δ</m:t>
                        </m:r>
                      </m:e>
                      <m:sub>
                        <m:r>
                          <m:rPr>
                            <m:sty m:val="p"/>
                          </m:rPr>
                          <a:rPr lang="en-US" sz="2800">
                            <a:latin typeface="Cambria Math" panose="02040503050406030204" pitchFamily="18" charset="0"/>
                          </a:rPr>
                          <m:t>i</m:t>
                        </m:r>
                      </m:sub>
                    </m:sSub>
                    <m:d>
                      <m:dPr>
                        <m:ctrlPr>
                          <a:rPr lang="en-US" sz="2800" i="1">
                            <a:latin typeface="Cambria Math" panose="02040503050406030204" pitchFamily="18" charset="0"/>
                          </a:rPr>
                        </m:ctrlPr>
                      </m:dPr>
                      <m:e>
                        <m:acc>
                          <m:accPr>
                            <m:chr m:val="̂"/>
                            <m:ctrlPr>
                              <a:rPr lang="en-US" sz="2800" i="1">
                                <a:latin typeface="Cambria Math" panose="02040503050406030204" pitchFamily="18" charset="0"/>
                              </a:rPr>
                            </m:ctrlPr>
                          </m:accPr>
                          <m:e>
                            <m:r>
                              <a:rPr lang="en-US" sz="2800" i="1">
                                <a:latin typeface="Cambria Math" panose="02040503050406030204" pitchFamily="18" charset="0"/>
                              </a:rPr>
                              <m:t>𝑛</m:t>
                            </m:r>
                          </m:e>
                        </m:acc>
                      </m:e>
                    </m:d>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h</m:t>
                        </m:r>
                      </m:e>
                      <m:sub>
                        <m:r>
                          <a:rPr lang="en-US" sz="2800" i="1">
                            <a:latin typeface="Cambria Math" panose="02040503050406030204" pitchFamily="18" charset="0"/>
                          </a:rPr>
                          <m:t>+</m:t>
                        </m:r>
                      </m:sub>
                    </m:sSub>
                    <m:d>
                      <m:dPr>
                        <m:ctrlPr>
                          <a:rPr lang="en-US" sz="2800" i="1">
                            <a:latin typeface="Cambria Math" panose="02040503050406030204" pitchFamily="18" charset="0"/>
                          </a:rPr>
                        </m:ctrlPr>
                      </m:dPr>
                      <m:e>
                        <m:r>
                          <a:rPr lang="en-US" sz="2800" i="1">
                            <a:latin typeface="Cambria Math" panose="02040503050406030204" pitchFamily="18" charset="0"/>
                          </a:rPr>
                          <m:t>𝑡</m:t>
                        </m:r>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𝐹</m:t>
                        </m:r>
                      </m:e>
                      <m:sub>
                        <m:r>
                          <a:rPr lang="en-US" sz="2800" b="0" i="1" smtClean="0">
                            <a:latin typeface="Cambria Math" panose="02040503050406030204" pitchFamily="18" charset="0"/>
                          </a:rPr>
                          <m:t>×,</m:t>
                        </m:r>
                        <m:r>
                          <a:rPr lang="en-US" sz="2800" b="0" i="1" smtClean="0">
                            <a:latin typeface="Cambria Math" panose="02040503050406030204" pitchFamily="18" charset="0"/>
                          </a:rPr>
                          <m:t>𝑖</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r>
                      <a:rPr lang="en-US" sz="2800" b="0" i="0"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𝐵</m:t>
                        </m:r>
                        <m:r>
                          <a:rPr lang="en-US" sz="2800" i="1">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Δ</m:t>
                            </m:r>
                          </m:e>
                          <m:sub>
                            <m:r>
                              <m:rPr>
                                <m:sty m:val="p"/>
                              </m:rPr>
                              <a:rPr lang="en-US" sz="2800">
                                <a:latin typeface="Cambria Math" panose="02040503050406030204" pitchFamily="18" charset="0"/>
                              </a:rPr>
                              <m:t>i</m:t>
                            </m:r>
                          </m:sub>
                        </m:sSub>
                        <m:d>
                          <m:dPr>
                            <m:ctrlPr>
                              <a:rPr lang="en-US" sz="2800" i="1">
                                <a:latin typeface="Cambria Math" panose="02040503050406030204" pitchFamily="18" charset="0"/>
                              </a:rPr>
                            </m:ctrlPr>
                          </m:dPr>
                          <m:e>
                            <m:acc>
                              <m:accPr>
                                <m:chr m:val="̂"/>
                                <m:ctrlPr>
                                  <a:rPr lang="en-US" sz="2800" i="1">
                                    <a:latin typeface="Cambria Math" panose="02040503050406030204" pitchFamily="18" charset="0"/>
                                  </a:rPr>
                                </m:ctrlPr>
                              </m:accPr>
                              <m:e>
                                <m:r>
                                  <a:rPr lang="en-US" sz="2800" i="1">
                                    <a:latin typeface="Cambria Math" panose="02040503050406030204" pitchFamily="18" charset="0"/>
                                  </a:rPr>
                                  <m:t>𝑛</m:t>
                                </m:r>
                              </m:e>
                            </m:acc>
                          </m:e>
                        </m:d>
                        <m:r>
                          <a:rPr lang="en-US" sz="2800" i="1">
                            <a:latin typeface="Cambria Math" panose="02040503050406030204" pitchFamily="18" charset="0"/>
                          </a:rPr>
                          <m:t>]</m:t>
                        </m:r>
                        <m:r>
                          <a:rPr lang="en-US" sz="2800" i="1">
                            <a:latin typeface="Cambria Math" panose="02040503050406030204" pitchFamily="18" charset="0"/>
                          </a:rPr>
                          <m:t>h</m:t>
                        </m:r>
                      </m:e>
                      <m:sub>
                        <m:r>
                          <a:rPr lang="en-US" sz="2800" i="1">
                            <a:latin typeface="Cambria Math" panose="02040503050406030204" pitchFamily="18" charset="0"/>
                          </a:rPr>
                          <m:t>×</m:t>
                        </m:r>
                      </m:sub>
                    </m:sSub>
                    <m:d>
                      <m:dPr>
                        <m:ctrlPr>
                          <a:rPr lang="en-US" sz="2800" i="1">
                            <a:latin typeface="Cambria Math" panose="02040503050406030204" pitchFamily="18" charset="0"/>
                          </a:rPr>
                        </m:ctrlPr>
                      </m:dPr>
                      <m:e>
                        <m:r>
                          <a:rPr lang="en-US" sz="2800" i="1">
                            <a:latin typeface="Cambria Math" panose="02040503050406030204" pitchFamily="18" charset="0"/>
                          </a:rPr>
                          <m:t>𝑡</m:t>
                        </m:r>
                      </m:e>
                    </m:d>
                  </m:oMath>
                </a14:m>
                <a:r>
                  <a:rPr lang="en-US" sz="2800" dirty="0"/>
                  <a:t>)</a:t>
                </a:r>
              </a:p>
              <a:p>
                <a:endParaRPr lang="en-US" sz="2800" dirty="0"/>
              </a:p>
              <a:p>
                <a:pPr/>
                <a14:m>
                  <m:oMathPara xmlns:m="http://schemas.openxmlformats.org/officeDocument/2006/math">
                    <m:oMathParaPr>
                      <m:jc m:val="centerGroup"/>
                    </m:oMathParaPr>
                    <m:oMath xmlns:m="http://schemas.openxmlformats.org/officeDocument/2006/math">
                      <m:r>
                        <a:rPr lang="en-US" sz="2800" i="1" dirty="0" smtClean="0">
                          <a:latin typeface="Cambria Math" panose="02040503050406030204" pitchFamily="18" charset="0"/>
                          <a:sym typeface="Symbol"/>
                        </a:rPr>
                        <m:t>𝐵</m:t>
                      </m:r>
                      <m:d>
                        <m:dPr>
                          <m:begChr m:val="["/>
                          <m:endChr m:val="]"/>
                          <m:ctrlPr>
                            <a:rPr lang="en-US" sz="2800" i="1" dirty="0" smtClean="0">
                              <a:latin typeface="Cambria Math" panose="02040503050406030204" pitchFamily="18" charset="0"/>
                              <a:sym typeface="Symbol"/>
                            </a:rPr>
                          </m:ctrlPr>
                        </m:dPr>
                        <m:e>
                          <m:r>
                            <a:rPr lang="en-US" sz="2800" b="0" i="1" dirty="0" smtClean="0">
                              <a:latin typeface="Cambria Math" panose="02040503050406030204" pitchFamily="18" charset="0"/>
                              <a:sym typeface="Symbol"/>
                            </a:rPr>
                            <m:t>𝛿</m:t>
                          </m:r>
                        </m:e>
                      </m:d>
                      <m:r>
                        <a:rPr lang="en-US" sz="2800" b="0" i="1" dirty="0" smtClean="0">
                          <a:latin typeface="Cambria Math" panose="02040503050406030204" pitchFamily="18" charset="0"/>
                          <a:sym typeface="Symbol"/>
                        </a:rPr>
                        <m:t>𝑓</m:t>
                      </m:r>
                      <m:d>
                        <m:dPr>
                          <m:ctrlPr>
                            <a:rPr lang="en-US" sz="2800" b="0" i="1" dirty="0" smtClean="0">
                              <a:latin typeface="Cambria Math" panose="02040503050406030204" pitchFamily="18" charset="0"/>
                              <a:sym typeface="Symbol"/>
                            </a:rPr>
                          </m:ctrlPr>
                        </m:dPr>
                        <m:e>
                          <m:r>
                            <a:rPr lang="en-US" sz="2800" b="0" i="1" dirty="0" smtClean="0">
                              <a:latin typeface="Cambria Math" panose="02040503050406030204" pitchFamily="18" charset="0"/>
                              <a:sym typeface="Symbol"/>
                            </a:rPr>
                            <m:t>𝑡</m:t>
                          </m:r>
                        </m:e>
                      </m:d>
                      <m:r>
                        <a:rPr lang="en-US" sz="2800" b="0" i="1" dirty="0" smtClean="0">
                          <a:latin typeface="Cambria Math" panose="02040503050406030204" pitchFamily="18" charset="0"/>
                          <a:sym typeface="Symbol"/>
                        </a:rPr>
                        <m:t>=</m:t>
                      </m:r>
                      <m:r>
                        <a:rPr lang="en-US" sz="2800" b="0" i="1" dirty="0" smtClean="0">
                          <a:latin typeface="Cambria Math" panose="02040503050406030204" pitchFamily="18" charset="0"/>
                          <a:sym typeface="Symbol"/>
                        </a:rPr>
                        <m:t>𝑓</m:t>
                      </m:r>
                      <m:r>
                        <a:rPr lang="en-US" sz="2800" b="0" i="1" dirty="0" smtClean="0">
                          <a:latin typeface="Cambria Math" panose="02040503050406030204" pitchFamily="18" charset="0"/>
                          <a:sym typeface="Symbol"/>
                        </a:rPr>
                        <m:t>(</m:t>
                      </m:r>
                      <m:r>
                        <a:rPr lang="en-US" sz="2800" b="0" i="1" dirty="0" smtClean="0">
                          <a:latin typeface="Cambria Math" panose="02040503050406030204" pitchFamily="18" charset="0"/>
                          <a:sym typeface="Symbol"/>
                        </a:rPr>
                        <m:t>𝑡</m:t>
                      </m:r>
                      <m:r>
                        <a:rPr lang="en-US" sz="2800" b="0" i="1" dirty="0" smtClean="0">
                          <a:latin typeface="Cambria Math" panose="02040503050406030204" pitchFamily="18" charset="0"/>
                          <a:sym typeface="Symbol"/>
                        </a:rPr>
                        <m:t>−</m:t>
                      </m:r>
                      <m:r>
                        <a:rPr lang="en-US" sz="2800" b="0" i="1" dirty="0" smtClean="0">
                          <a:latin typeface="Cambria Math" panose="02040503050406030204" pitchFamily="18" charset="0"/>
                          <a:sym typeface="Symbol"/>
                        </a:rPr>
                        <m:t>𝛿</m:t>
                      </m:r>
                      <m:r>
                        <a:rPr lang="en-US" sz="2800" b="0" i="1" dirty="0" smtClean="0">
                          <a:latin typeface="Cambria Math" panose="02040503050406030204" pitchFamily="18" charset="0"/>
                          <a:sym typeface="Symbol"/>
                        </a:rPr>
                        <m:t>)</m:t>
                      </m:r>
                    </m:oMath>
                  </m:oMathPara>
                </a14:m>
                <a:endParaRPr lang="en-US" sz="2800" dirty="0">
                  <a:sym typeface="Symbol"/>
                </a:endParaRPr>
              </a:p>
            </p:txBody>
          </p:sp>
        </mc:Choice>
        <mc:Fallback xmlns="">
          <p:sp>
            <p:nvSpPr>
              <p:cNvPr id="3" name="TextBox 2">
                <a:extLst>
                  <a:ext uri="{FF2B5EF4-FFF2-40B4-BE49-F238E27FC236}">
                    <a16:creationId xmlns:a16="http://schemas.microsoft.com/office/drawing/2014/main" id="{7EA3B4D3-D08E-604B-E4F2-54184EE3EAE2}"/>
                  </a:ext>
                </a:extLst>
              </p:cNvPr>
              <p:cNvSpPr txBox="1">
                <a:spLocks noRot="1" noChangeAspect="1" noMove="1" noResize="1" noEditPoints="1" noAdjustHandles="1" noChangeArrowheads="1" noChangeShapeType="1" noTextEdit="1"/>
              </p:cNvSpPr>
              <p:nvPr/>
            </p:nvSpPr>
            <p:spPr>
              <a:xfrm>
                <a:off x="3270325" y="472397"/>
                <a:ext cx="8531950" cy="1403910"/>
              </a:xfrm>
              <a:prstGeom prst="rect">
                <a:avLst/>
              </a:prstGeom>
              <a:blipFill>
                <a:blip r:embed="rId7"/>
                <a:stretch>
                  <a:fillRect t="-2954"/>
                </a:stretch>
              </a:blipFill>
            </p:spPr>
            <p:txBody>
              <a:bodyPr/>
              <a:lstStyle/>
              <a:p>
                <a:r>
                  <a:rPr lang="en-US">
                    <a:noFill/>
                  </a:rPr>
                  <a:t> </a:t>
                </a:r>
              </a:p>
            </p:txBody>
          </p:sp>
        </mc:Fallback>
      </mc:AlternateContent>
      <p:sp>
        <p:nvSpPr>
          <p:cNvPr id="2" name="Date Placeholder 1">
            <a:extLst>
              <a:ext uri="{FF2B5EF4-FFF2-40B4-BE49-F238E27FC236}">
                <a16:creationId xmlns:a16="http://schemas.microsoft.com/office/drawing/2014/main" id="{0186F086-4DCE-1BCB-FA81-CC06A10A0F50}"/>
              </a:ext>
            </a:extLst>
          </p:cNvPr>
          <p:cNvSpPr>
            <a:spLocks noGrp="1"/>
          </p:cNvSpPr>
          <p:nvPr>
            <p:ph type="dt" sz="half" idx="10"/>
          </p:nvPr>
        </p:nvSpPr>
        <p:spPr/>
        <p:txBody>
          <a:bodyPr/>
          <a:lstStyle/>
          <a:p>
            <a:r>
              <a:rPr lang="en-US"/>
              <a:t>10/16/24</a:t>
            </a:r>
            <a:endParaRPr lang="en-US" dirty="0"/>
          </a:p>
        </p:txBody>
      </p:sp>
      <p:sp>
        <p:nvSpPr>
          <p:cNvPr id="4" name="Footer Placeholder 3">
            <a:extLst>
              <a:ext uri="{FF2B5EF4-FFF2-40B4-BE49-F238E27FC236}">
                <a16:creationId xmlns:a16="http://schemas.microsoft.com/office/drawing/2014/main" id="{E83C59E5-F3A8-713A-F3AE-CC80411C8EAA}"/>
              </a:ext>
            </a:extLst>
          </p:cNvPr>
          <p:cNvSpPr>
            <a:spLocks noGrp="1"/>
          </p:cNvSpPr>
          <p:nvPr>
            <p:ph type="ftr" sz="quarter" idx="11"/>
          </p:nvPr>
        </p:nvSpPr>
        <p:spPr/>
        <p:txBody>
          <a:bodyPr/>
          <a:lstStyle/>
          <a:p>
            <a:r>
              <a:rPr lang="en-US"/>
              <a:t>Soumya D. Mohanty, PPC 2024</a:t>
            </a:r>
            <a:endParaRPr lang="en-US" dirty="0"/>
          </a:p>
        </p:txBody>
      </p:sp>
    </p:spTree>
    <p:extLst>
      <p:ext uri="{BB962C8B-B14F-4D97-AF65-F5344CB8AC3E}">
        <p14:creationId xmlns:p14="http://schemas.microsoft.com/office/powerpoint/2010/main" val="1427499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077" y="433702"/>
            <a:ext cx="9433932" cy="792162"/>
          </a:xfrm>
        </p:spPr>
        <p:txBody>
          <a:bodyPr>
            <a:normAutofit fontScale="90000"/>
          </a:bodyPr>
          <a:lstStyle/>
          <a:p>
            <a:r>
              <a:rPr lang="en-US" dirty="0"/>
              <a:t>NETWORK analysis Inverse problem</a:t>
            </a:r>
          </a:p>
        </p:txBody>
      </p:sp>
      <mc:AlternateContent xmlns:mc="http://schemas.openxmlformats.org/markup-compatibility/2006" xmlns:a14="http://schemas.microsoft.com/office/drawing/2010/main">
        <mc:Choice Requires="a14">
          <p:sp>
            <p:nvSpPr>
              <p:cNvPr id="8195" name="Object 3"/>
              <p:cNvSpPr txBox="1"/>
              <p:nvPr/>
            </p:nvSpPr>
            <p:spPr bwMode="auto">
              <a:xfrm>
                <a:off x="673077" y="1728438"/>
                <a:ext cx="11125200" cy="1700561"/>
              </a:xfrm>
              <a:prstGeom prst="rect">
                <a:avLst/>
              </a:prstGeom>
              <a:solidFill>
                <a:srgbClr val="CCFF99"/>
              </a:solidFill>
              <a:effectLst>
                <a:outerShdw blurRad="50800" dist="38100" dir="2700000" algn="tl" rotWithShape="0">
                  <a:prstClr val="black">
                    <a:alpha val="40000"/>
                  </a:prstClr>
                </a:outerShdw>
              </a:effectLst>
            </p:spPr>
            <p:txBody>
              <a:bodyPr>
                <a:normAutofit/>
              </a:bodyPr>
              <a:lstStyle/>
              <a:p>
                <a:pPr/>
                <a14:m>
                  <m:oMathPara xmlns:m="http://schemas.openxmlformats.org/officeDocument/2006/math">
                    <m:oMathParaPr>
                      <m:jc m:val="left"/>
                    </m:oMathParaPr>
                    <m:oMath xmlns:m="http://schemas.openxmlformats.org/officeDocument/2006/math">
                      <m:d>
                        <m:dPr>
                          <m:ctrlPr>
                            <a:rPr lang="en-US" sz="2800" i="1" smtClean="0">
                              <a:solidFill>
                                <a:srgbClr val="000000"/>
                              </a:solidFill>
                              <a:latin typeface="Cambria Math" panose="02040503050406030204" pitchFamily="18" charset="0"/>
                            </a:rPr>
                          </m:ctrlPr>
                        </m:dPr>
                        <m:e>
                          <m:m>
                            <m:mPr>
                              <m:plcHide m:val="on"/>
                              <m:mcs>
                                <m:mc>
                                  <m:mcPr>
                                    <m:count m:val="1"/>
                                    <m:mcJc m:val="center"/>
                                  </m:mcPr>
                                </m:mc>
                              </m:mcs>
                              <m:ctrlPr>
                                <a:rPr lang="en-US" sz="2800" i="1">
                                  <a:solidFill>
                                    <a:srgbClr val="000000"/>
                                  </a:solidFill>
                                  <a:latin typeface="Cambria Math" panose="02040503050406030204" pitchFamily="18" charset="0"/>
                                </a:rPr>
                              </m:ctrlPr>
                            </m:mP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𝑥</m:t>
                                    </m:r>
                                  </m:e>
                                  <m:sub>
                                    <m:r>
                                      <a:rPr lang="en-US" sz="2800" i="1">
                                        <a:solidFill>
                                          <a:srgbClr val="000000"/>
                                        </a:solidFill>
                                        <a:latin typeface="Cambria Math" panose="02040503050406030204" pitchFamily="18" charset="0"/>
                                      </a:rPr>
                                      <m:t>1</m:t>
                                    </m:r>
                                  </m:sub>
                                </m:s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𝑡</m:t>
                                </m:r>
                                <m:r>
                                  <a:rPr lang="en-US" sz="2800" i="1">
                                    <a:solidFill>
                                      <a:srgbClr val="000000"/>
                                    </a:solidFill>
                                    <a:latin typeface="Cambria Math" panose="02040503050406030204" pitchFamily="18" charset="0"/>
                                  </a:rPr>
                                  <m:t>)</m:t>
                                </m:r>
                              </m:e>
                            </m:mr>
                            <m:mr>
                              <m:e>
                                <m:r>
                                  <a:rPr lang="en-US" sz="2800" i="1">
                                    <a:solidFill>
                                      <a:srgbClr val="000000"/>
                                    </a:solidFill>
                                    <a:latin typeface="Cambria Math" panose="02040503050406030204" pitchFamily="18" charset="0"/>
                                  </a:rPr>
                                  <m:t>⋮</m:t>
                                </m:r>
                              </m:e>
                            </m:m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𝑥</m:t>
                                    </m:r>
                                  </m:e>
                                  <m:sub>
                                    <m:r>
                                      <a:rPr lang="en-US" sz="2800" i="1">
                                        <a:solidFill>
                                          <a:srgbClr val="000000"/>
                                        </a:solidFill>
                                        <a:latin typeface="Cambria Math" panose="02040503050406030204" pitchFamily="18" charset="0"/>
                                      </a:rPr>
                                      <m:t>𝑁</m:t>
                                    </m:r>
                                  </m:sub>
                                </m:s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𝑡</m:t>
                                </m:r>
                                <m:r>
                                  <a:rPr lang="en-US" sz="2800" i="1">
                                    <a:solidFill>
                                      <a:srgbClr val="000000"/>
                                    </a:solidFill>
                                    <a:latin typeface="Cambria Math" panose="02040503050406030204" pitchFamily="18" charset="0"/>
                                  </a:rPr>
                                  <m:t>)</m:t>
                                </m:r>
                              </m:e>
                            </m:mr>
                          </m:m>
                        </m:e>
                      </m:d>
                      <m:r>
                        <a:rPr lang="en-US" sz="2800" i="1">
                          <a:solidFill>
                            <a:srgbClr val="000000"/>
                          </a:solidFill>
                          <a:latin typeface="Cambria Math" panose="02040503050406030204" pitchFamily="18" charset="0"/>
                        </a:rPr>
                        <m:t>=</m:t>
                      </m:r>
                      <m:d>
                        <m:dPr>
                          <m:ctrlPr>
                            <a:rPr lang="en-US" sz="2800" i="1">
                              <a:solidFill>
                                <a:srgbClr val="000000"/>
                              </a:solidFill>
                              <a:latin typeface="Cambria Math" panose="02040503050406030204" pitchFamily="18" charset="0"/>
                            </a:rPr>
                          </m:ctrlPr>
                        </m:dPr>
                        <m:e>
                          <m:m>
                            <m:mPr>
                              <m:plcHide m:val="on"/>
                              <m:mcs>
                                <m:mc>
                                  <m:mcPr>
                                    <m:count m:val="2"/>
                                    <m:mcJc m:val="center"/>
                                  </m:mcPr>
                                </m:mc>
                              </m:mcs>
                              <m:ctrlPr>
                                <a:rPr lang="en-US" sz="2800" i="1">
                                  <a:solidFill>
                                    <a:srgbClr val="000000"/>
                                  </a:solidFill>
                                  <a:latin typeface="Cambria Math" panose="02040503050406030204" pitchFamily="18" charset="0"/>
                                </a:rPr>
                              </m:ctrlPr>
                            </m:mPr>
                            <m:mr>
                              <m:e>
                                <m:m>
                                  <m:mPr>
                                    <m:plcHide m:val="on"/>
                                    <m:mcs>
                                      <m:mc>
                                        <m:mcPr>
                                          <m:count m:val="1"/>
                                          <m:mcJc m:val="center"/>
                                        </m:mcPr>
                                      </m:mc>
                                    </m:mcs>
                                    <m:ctrlPr>
                                      <a:rPr lang="en-US" sz="2800" i="1">
                                        <a:solidFill>
                                          <a:srgbClr val="000000"/>
                                        </a:solidFill>
                                        <a:latin typeface="Cambria Math" panose="02040503050406030204" pitchFamily="18" charset="0"/>
                                      </a:rPr>
                                    </m:ctrlPr>
                                  </m:mP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𝐹</m:t>
                                          </m:r>
                                        </m:e>
                                        <m:sub>
                                          <m:r>
                                            <a:rPr lang="en-US" sz="2800" i="1">
                                              <a:solidFill>
                                                <a:srgbClr val="000000"/>
                                              </a:solidFill>
                                              <a:latin typeface="Cambria Math" panose="02040503050406030204" pitchFamily="18" charset="0"/>
                                            </a:rPr>
                                            <m:t>+,1</m:t>
                                          </m:r>
                                        </m:sub>
                                      </m:sSub>
                                      <m:d>
                                        <m:dPr>
                                          <m:ctrlPr>
                                            <a:rPr lang="en-US" sz="2800" i="1">
                                              <a:solidFill>
                                                <a:srgbClr val="000000"/>
                                              </a:solidFill>
                                              <a:latin typeface="Cambria Math" panose="02040503050406030204" pitchFamily="18" charset="0"/>
                                            </a:rPr>
                                          </m:ctrlPr>
                                        </m:dPr>
                                        <m:e>
                                          <m:acc>
                                            <m:accPr>
                                              <m:chr m:val="̂"/>
                                              <m:ctrlPr>
                                                <a:rPr lang="en-US" sz="2800" b="0" i="1" smtClean="0">
                                                  <a:solidFill>
                                                    <a:srgbClr val="000000"/>
                                                  </a:solidFill>
                                                  <a:latin typeface="Cambria Math" panose="02040503050406030204" pitchFamily="18" charset="0"/>
                                                </a:rPr>
                                              </m:ctrlPr>
                                            </m:accPr>
                                            <m:e>
                                              <m:r>
                                                <a:rPr lang="en-US" sz="2800" b="0" i="1" smtClean="0">
                                                  <a:solidFill>
                                                    <a:srgbClr val="000000"/>
                                                  </a:solidFill>
                                                  <a:latin typeface="Cambria Math" panose="02040503050406030204" pitchFamily="18" charset="0"/>
                                                </a:rPr>
                                                <m:t>𝑛</m:t>
                                              </m:r>
                                            </m:e>
                                          </m:acc>
                                        </m:e>
                                      </m:d>
                                      <m:r>
                                        <a:rPr lang="en-US" sz="2800" i="1">
                                          <a:solidFill>
                                            <a:srgbClr val="000000"/>
                                          </a:solidFill>
                                          <a:latin typeface="Cambria Math" panose="02040503050406030204" pitchFamily="18" charset="0"/>
                                        </a:rPr>
                                        <m:t>𝐵</m:t>
                                      </m:r>
                                      <m:r>
                                        <a:rPr lang="en-US" sz="2800" b="0" i="1" smtClean="0">
                                          <a:solidFill>
                                            <a:srgbClr val="000000"/>
                                          </a:solidFill>
                                          <a:latin typeface="Cambria Math" panose="02040503050406030204" pitchFamily="18" charset="0"/>
                                        </a:rPr>
                                        <m:t>[</m:t>
                                      </m:r>
                                      <m:sSub>
                                        <m:sSubPr>
                                          <m:ctrlPr>
                                            <a:rPr lang="en-US" sz="2800" i="1">
                                              <a:solidFill>
                                                <a:srgbClr val="000000"/>
                                              </a:solidFill>
                                              <a:latin typeface="Cambria Math" panose="02040503050406030204" pitchFamily="18" charset="0"/>
                                            </a:rPr>
                                          </m:ctrlPr>
                                        </m:sSubPr>
                                        <m:e>
                                          <m:r>
                                            <m:rPr>
                                              <m:sty m:val="p"/>
                                            </m:rPr>
                                            <a:rPr lang="en-US" sz="2800" b="0" i="0" smtClean="0">
                                              <a:solidFill>
                                                <a:srgbClr val="000000"/>
                                              </a:solidFill>
                                              <a:latin typeface="Cambria Math" panose="02040503050406030204" pitchFamily="18" charset="0"/>
                                            </a:rPr>
                                            <m:t>Δ</m:t>
                                          </m:r>
                                        </m:e>
                                        <m:sub>
                                          <m:r>
                                            <a:rPr lang="en-US" sz="2800" i="1">
                                              <a:solidFill>
                                                <a:srgbClr val="000000"/>
                                              </a:solidFill>
                                              <a:latin typeface="Cambria Math" panose="02040503050406030204" pitchFamily="18" charset="0"/>
                                            </a:rPr>
                                            <m:t>1</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b="0" i="1" smtClean="0">
                                          <a:solidFill>
                                            <a:srgbClr val="000000"/>
                                          </a:solidFill>
                                          <a:latin typeface="Cambria Math" panose="02040503050406030204" pitchFamily="18" charset="0"/>
                                        </a:rPr>
                                        <m:t>]</m:t>
                                      </m:r>
                                    </m:e>
                                  </m:mr>
                                  <m:mr>
                                    <m:e>
                                      <m:r>
                                        <a:rPr lang="en-US" sz="2800" i="1">
                                          <a:solidFill>
                                            <a:srgbClr val="000000"/>
                                          </a:solidFill>
                                          <a:latin typeface="Cambria Math" panose="02040503050406030204" pitchFamily="18" charset="0"/>
                                        </a:rPr>
                                        <m:t>⋮</m:t>
                                      </m:r>
                                    </m:e>
                                  </m:mr>
                                </m:m>
                              </m:e>
                              <m:e>
                                <m:m>
                                  <m:mPr>
                                    <m:plcHide m:val="on"/>
                                    <m:mcs>
                                      <m:mc>
                                        <m:mcPr>
                                          <m:count m:val="1"/>
                                          <m:mcJc m:val="center"/>
                                        </m:mcPr>
                                      </m:mc>
                                    </m:mcs>
                                    <m:ctrlPr>
                                      <a:rPr lang="en-US" sz="2800" i="1">
                                        <a:solidFill>
                                          <a:srgbClr val="000000"/>
                                        </a:solidFill>
                                        <a:latin typeface="Cambria Math" panose="02040503050406030204" pitchFamily="18" charset="0"/>
                                      </a:rPr>
                                    </m:ctrlPr>
                                  </m:mP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𝐹</m:t>
                                          </m:r>
                                        </m:e>
                                        <m:sub>
                                          <m:r>
                                            <a:rPr lang="en-US" sz="2800" i="1">
                                              <a:solidFill>
                                                <a:srgbClr val="000000"/>
                                              </a:solidFill>
                                              <a:latin typeface="Cambria Math" panose="02040503050406030204" pitchFamily="18" charset="0"/>
                                            </a:rPr>
                                            <m:t>×,1</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i="1">
                                          <a:solidFill>
                                            <a:srgbClr val="000000"/>
                                          </a:solidFill>
                                          <a:latin typeface="Cambria Math" panose="02040503050406030204" pitchFamily="18" charset="0"/>
                                        </a:rPr>
                                        <m:t>𝐵</m:t>
                                      </m:r>
                                      <m:r>
                                        <a:rPr lang="en-US" sz="2800" b="0" i="1" smtClean="0">
                                          <a:solidFill>
                                            <a:srgbClr val="000000"/>
                                          </a:solidFill>
                                          <a:latin typeface="Cambria Math" panose="02040503050406030204" pitchFamily="18" charset="0"/>
                                        </a:rPr>
                                        <m:t>[</m:t>
                                      </m:r>
                                      <m:sSub>
                                        <m:sSubPr>
                                          <m:ctrlPr>
                                            <a:rPr lang="en-US" sz="2800" i="1">
                                              <a:solidFill>
                                                <a:srgbClr val="000000"/>
                                              </a:solidFill>
                                              <a:latin typeface="Cambria Math" panose="02040503050406030204" pitchFamily="18" charset="0"/>
                                            </a:rPr>
                                          </m:ctrlPr>
                                        </m:sSubPr>
                                        <m:e>
                                          <m:r>
                                            <m:rPr>
                                              <m:sty m:val="p"/>
                                            </m:rPr>
                                            <a:rPr lang="en-US" sz="2800" b="0" i="0" smtClean="0">
                                              <a:solidFill>
                                                <a:srgbClr val="000000"/>
                                              </a:solidFill>
                                              <a:latin typeface="Cambria Math" panose="02040503050406030204" pitchFamily="18" charset="0"/>
                                            </a:rPr>
                                            <m:t>Δ</m:t>
                                          </m:r>
                                        </m:e>
                                        <m:sub>
                                          <m:r>
                                            <a:rPr lang="en-US" sz="2800" i="1">
                                              <a:solidFill>
                                                <a:srgbClr val="000000"/>
                                              </a:solidFill>
                                              <a:latin typeface="Cambria Math" panose="02040503050406030204" pitchFamily="18" charset="0"/>
                                            </a:rPr>
                                            <m:t>1</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b="0" i="1" smtClean="0">
                                          <a:solidFill>
                                            <a:srgbClr val="000000"/>
                                          </a:solidFill>
                                          <a:latin typeface="Cambria Math" panose="02040503050406030204" pitchFamily="18" charset="0"/>
                                        </a:rPr>
                                        <m:t>]</m:t>
                                      </m:r>
                                    </m:e>
                                  </m:mr>
                                  <m:mr>
                                    <m:e>
                                      <m:r>
                                        <a:rPr lang="en-US" sz="2800" i="1">
                                          <a:solidFill>
                                            <a:srgbClr val="000000"/>
                                          </a:solidFill>
                                          <a:latin typeface="Cambria Math" panose="02040503050406030204" pitchFamily="18" charset="0"/>
                                        </a:rPr>
                                        <m:t>⋮</m:t>
                                      </m:r>
                                    </m:e>
                                  </m:mr>
                                </m:m>
                              </m:e>
                            </m:m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𝐹</m:t>
                                    </m:r>
                                  </m:e>
                                  <m: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𝑁</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i="1">
                                    <a:solidFill>
                                      <a:srgbClr val="000000"/>
                                    </a:solidFill>
                                    <a:latin typeface="Cambria Math" panose="02040503050406030204" pitchFamily="18" charset="0"/>
                                  </a:rPr>
                                  <m:t>𝐵</m:t>
                                </m:r>
                                <m:r>
                                  <a:rPr lang="en-US" sz="2800" b="0" i="1" smtClean="0">
                                    <a:solidFill>
                                      <a:srgbClr val="000000"/>
                                    </a:solidFill>
                                    <a:latin typeface="Cambria Math" panose="02040503050406030204" pitchFamily="18" charset="0"/>
                                  </a:rPr>
                                  <m:t>[</m:t>
                                </m:r>
                                <m:sSub>
                                  <m:sSubPr>
                                    <m:ctrlPr>
                                      <a:rPr lang="en-US" sz="2800" i="1">
                                        <a:solidFill>
                                          <a:srgbClr val="000000"/>
                                        </a:solidFill>
                                        <a:latin typeface="Cambria Math" panose="02040503050406030204" pitchFamily="18" charset="0"/>
                                      </a:rPr>
                                    </m:ctrlPr>
                                  </m:sSubPr>
                                  <m:e>
                                    <m:r>
                                      <m:rPr>
                                        <m:sty m:val="p"/>
                                      </m:rPr>
                                      <a:rPr lang="en-US" sz="2800" b="0" i="0" smtClean="0">
                                        <a:solidFill>
                                          <a:srgbClr val="000000"/>
                                        </a:solidFill>
                                        <a:latin typeface="Cambria Math" panose="02040503050406030204" pitchFamily="18" charset="0"/>
                                      </a:rPr>
                                      <m:t>Δ</m:t>
                                    </m:r>
                                  </m:e>
                                  <m:sub>
                                    <m:r>
                                      <a:rPr lang="en-US" sz="2800" i="1">
                                        <a:solidFill>
                                          <a:srgbClr val="000000"/>
                                        </a:solidFill>
                                        <a:latin typeface="Cambria Math" panose="02040503050406030204" pitchFamily="18" charset="0"/>
                                      </a:rPr>
                                      <m:t>𝑁</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b="0" i="1" smtClean="0">
                                    <a:solidFill>
                                      <a:srgbClr val="000000"/>
                                    </a:solidFill>
                                    <a:latin typeface="Cambria Math" panose="02040503050406030204" pitchFamily="18" charset="0"/>
                                  </a:rPr>
                                  <m:t>]</m:t>
                                </m:r>
                              </m:e>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𝐹</m:t>
                                    </m:r>
                                  </m:e>
                                  <m: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𝑁</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i="1">
                                    <a:solidFill>
                                      <a:srgbClr val="000000"/>
                                    </a:solidFill>
                                    <a:latin typeface="Cambria Math" panose="02040503050406030204" pitchFamily="18" charset="0"/>
                                  </a:rPr>
                                  <m:t>𝐵</m:t>
                                </m:r>
                                <m:r>
                                  <a:rPr lang="en-US" sz="2800" b="0" i="1" smtClean="0">
                                    <a:solidFill>
                                      <a:srgbClr val="000000"/>
                                    </a:solidFill>
                                    <a:latin typeface="Cambria Math" panose="02040503050406030204" pitchFamily="18" charset="0"/>
                                  </a:rPr>
                                  <m:t>[</m:t>
                                </m:r>
                                <m:sSub>
                                  <m:sSubPr>
                                    <m:ctrlPr>
                                      <a:rPr lang="en-US" sz="2800" i="1">
                                        <a:solidFill>
                                          <a:srgbClr val="000000"/>
                                        </a:solidFill>
                                        <a:latin typeface="Cambria Math" panose="02040503050406030204" pitchFamily="18" charset="0"/>
                                      </a:rPr>
                                    </m:ctrlPr>
                                  </m:sSubPr>
                                  <m:e>
                                    <m:r>
                                      <m:rPr>
                                        <m:sty m:val="p"/>
                                      </m:rPr>
                                      <a:rPr lang="en-US" sz="2800" b="0" i="0" smtClean="0">
                                        <a:solidFill>
                                          <a:srgbClr val="000000"/>
                                        </a:solidFill>
                                        <a:latin typeface="Cambria Math" panose="02040503050406030204" pitchFamily="18" charset="0"/>
                                      </a:rPr>
                                      <m:t>Δ</m:t>
                                    </m:r>
                                  </m:e>
                                  <m:sub>
                                    <m:r>
                                      <a:rPr lang="en-US" sz="2800" i="1">
                                        <a:solidFill>
                                          <a:srgbClr val="000000"/>
                                        </a:solidFill>
                                        <a:latin typeface="Cambria Math" panose="02040503050406030204" pitchFamily="18" charset="0"/>
                                      </a:rPr>
                                      <m:t>𝑁</m:t>
                                    </m:r>
                                  </m:sub>
                                </m:sSub>
                                <m:d>
                                  <m:dPr>
                                    <m:ctrlPr>
                                      <a:rPr lang="en-US" sz="2800" i="1">
                                        <a:solidFill>
                                          <a:srgbClr val="000000"/>
                                        </a:solidFill>
                                        <a:latin typeface="Cambria Math" panose="02040503050406030204" pitchFamily="18" charset="0"/>
                                      </a:rPr>
                                    </m:ctrlPr>
                                  </m:dPr>
                                  <m:e>
                                    <m:acc>
                                      <m:accPr>
                                        <m:chr m:val="̂"/>
                                        <m:ctrlPr>
                                          <a:rPr lang="en-US" sz="2800" i="1">
                                            <a:solidFill>
                                              <a:srgbClr val="000000"/>
                                            </a:solidFill>
                                            <a:latin typeface="Cambria Math" panose="02040503050406030204" pitchFamily="18" charset="0"/>
                                          </a:rPr>
                                        </m:ctrlPr>
                                      </m:accPr>
                                      <m:e>
                                        <m:r>
                                          <a:rPr lang="en-US" sz="2800" i="1">
                                            <a:solidFill>
                                              <a:srgbClr val="000000"/>
                                            </a:solidFill>
                                            <a:latin typeface="Cambria Math" panose="02040503050406030204" pitchFamily="18" charset="0"/>
                                          </a:rPr>
                                          <m:t>𝑛</m:t>
                                        </m:r>
                                      </m:e>
                                    </m:acc>
                                  </m:e>
                                </m:d>
                                <m:r>
                                  <a:rPr lang="en-US" sz="2800" b="0" i="1" smtClean="0">
                                    <a:solidFill>
                                      <a:srgbClr val="000000"/>
                                    </a:solidFill>
                                    <a:latin typeface="Cambria Math" panose="02040503050406030204" pitchFamily="18" charset="0"/>
                                  </a:rPr>
                                  <m:t>]</m:t>
                                </m:r>
                              </m:e>
                            </m:mr>
                          </m:m>
                        </m:e>
                      </m:d>
                      <m:d>
                        <m:dPr>
                          <m:ctrlPr>
                            <a:rPr lang="en-US" sz="2800" i="1">
                              <a:solidFill>
                                <a:srgbClr val="000000"/>
                              </a:solidFill>
                              <a:latin typeface="Cambria Math" panose="02040503050406030204" pitchFamily="18" charset="0"/>
                            </a:rPr>
                          </m:ctrlPr>
                        </m:dPr>
                        <m:e>
                          <m:m>
                            <m:mPr>
                              <m:plcHide m:val="on"/>
                              <m:mcs>
                                <m:mc>
                                  <m:mcPr>
                                    <m:count m:val="1"/>
                                    <m:mcJc m:val="center"/>
                                  </m:mcPr>
                                </m:mc>
                              </m:mcs>
                              <m:ctrlPr>
                                <a:rPr lang="en-US" sz="2800" i="1">
                                  <a:solidFill>
                                    <a:srgbClr val="000000"/>
                                  </a:solidFill>
                                  <a:latin typeface="Cambria Math" panose="02040503050406030204" pitchFamily="18" charset="0"/>
                                </a:rPr>
                              </m:ctrlPr>
                            </m:mP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h</m:t>
                                    </m:r>
                                  </m:e>
                                  <m:sub>
                                    <m:r>
                                      <a:rPr lang="en-US" sz="2800" i="1">
                                        <a:solidFill>
                                          <a:srgbClr val="000000"/>
                                        </a:solidFill>
                                        <a:latin typeface="Cambria Math" panose="02040503050406030204" pitchFamily="18" charset="0"/>
                                      </a:rPr>
                                      <m:t>+</m:t>
                                    </m:r>
                                  </m:sub>
                                </m:s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𝑡</m:t>
                                </m:r>
                                <m:r>
                                  <a:rPr lang="en-US" sz="2800" i="1">
                                    <a:solidFill>
                                      <a:srgbClr val="000000"/>
                                    </a:solidFill>
                                    <a:latin typeface="Cambria Math" panose="02040503050406030204" pitchFamily="18" charset="0"/>
                                  </a:rPr>
                                  <m:t>)</m:t>
                                </m:r>
                              </m:e>
                            </m:m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h</m:t>
                                    </m:r>
                                  </m:e>
                                  <m:sub>
                                    <m:r>
                                      <a:rPr lang="en-US" sz="2800" i="1">
                                        <a:solidFill>
                                          <a:srgbClr val="000000"/>
                                        </a:solidFill>
                                        <a:latin typeface="Cambria Math" panose="02040503050406030204" pitchFamily="18" charset="0"/>
                                      </a:rPr>
                                      <m:t>×</m:t>
                                    </m:r>
                                  </m:sub>
                                </m:s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𝑡</m:t>
                                </m:r>
                                <m:r>
                                  <a:rPr lang="en-US" sz="2800" i="1">
                                    <a:solidFill>
                                      <a:srgbClr val="000000"/>
                                    </a:solidFill>
                                    <a:latin typeface="Cambria Math" panose="02040503050406030204" pitchFamily="18" charset="0"/>
                                  </a:rPr>
                                  <m:t>)</m:t>
                                </m:r>
                              </m:e>
                            </m:mr>
                          </m:m>
                        </m:e>
                      </m:d>
                      <m:r>
                        <a:rPr lang="en-US" sz="2800" i="1">
                          <a:solidFill>
                            <a:srgbClr val="000000"/>
                          </a:solidFill>
                          <a:latin typeface="Cambria Math" panose="02040503050406030204" pitchFamily="18" charset="0"/>
                        </a:rPr>
                        <m:t>+</m:t>
                      </m:r>
                      <m:d>
                        <m:dPr>
                          <m:ctrlPr>
                            <a:rPr lang="en-US" sz="2800" i="1">
                              <a:solidFill>
                                <a:srgbClr val="000000"/>
                              </a:solidFill>
                              <a:latin typeface="Cambria Math" panose="02040503050406030204" pitchFamily="18" charset="0"/>
                            </a:rPr>
                          </m:ctrlPr>
                        </m:dPr>
                        <m:e>
                          <m:m>
                            <m:mPr>
                              <m:plcHide m:val="on"/>
                              <m:mcs>
                                <m:mc>
                                  <m:mcPr>
                                    <m:count m:val="1"/>
                                    <m:mcJc m:val="center"/>
                                  </m:mcPr>
                                </m:mc>
                              </m:mcs>
                              <m:ctrlPr>
                                <a:rPr lang="en-US" sz="2800" i="1">
                                  <a:solidFill>
                                    <a:srgbClr val="000000"/>
                                  </a:solidFill>
                                  <a:latin typeface="Cambria Math" panose="02040503050406030204" pitchFamily="18" charset="0"/>
                                </a:rPr>
                              </m:ctrlPr>
                            </m:mP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𝑛</m:t>
                                    </m:r>
                                  </m:e>
                                  <m:sub>
                                    <m:r>
                                      <a:rPr lang="en-US" sz="2800" i="1">
                                        <a:solidFill>
                                          <a:srgbClr val="000000"/>
                                        </a:solidFill>
                                        <a:latin typeface="Cambria Math" panose="02040503050406030204" pitchFamily="18" charset="0"/>
                                      </a:rPr>
                                      <m:t>1</m:t>
                                    </m:r>
                                  </m:sub>
                                </m:s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𝑡</m:t>
                                </m:r>
                                <m:r>
                                  <a:rPr lang="en-US" sz="2800" i="1">
                                    <a:solidFill>
                                      <a:srgbClr val="000000"/>
                                    </a:solidFill>
                                    <a:latin typeface="Cambria Math" panose="02040503050406030204" pitchFamily="18" charset="0"/>
                                  </a:rPr>
                                  <m:t>)</m:t>
                                </m:r>
                              </m:e>
                            </m:mr>
                            <m:mr>
                              <m:e>
                                <m:r>
                                  <a:rPr lang="en-US" sz="2800" i="1">
                                    <a:solidFill>
                                      <a:srgbClr val="000000"/>
                                    </a:solidFill>
                                    <a:latin typeface="Cambria Math" panose="02040503050406030204" pitchFamily="18" charset="0"/>
                                  </a:rPr>
                                  <m:t>⋮</m:t>
                                </m:r>
                              </m:e>
                            </m:mr>
                            <m:mr>
                              <m:e>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𝑛</m:t>
                                    </m:r>
                                  </m:e>
                                  <m:sub>
                                    <m:r>
                                      <a:rPr lang="en-US" sz="2800" i="1">
                                        <a:solidFill>
                                          <a:srgbClr val="000000"/>
                                        </a:solidFill>
                                        <a:latin typeface="Cambria Math" panose="02040503050406030204" pitchFamily="18" charset="0"/>
                                      </a:rPr>
                                      <m:t>𝑁</m:t>
                                    </m:r>
                                  </m:sub>
                                </m:sSub>
                                <m:r>
                                  <a:rPr lang="en-US" sz="2800" i="1">
                                    <a:solidFill>
                                      <a:srgbClr val="000000"/>
                                    </a:solidFill>
                                    <a:latin typeface="Cambria Math" panose="02040503050406030204" pitchFamily="18" charset="0"/>
                                  </a:rPr>
                                  <m:t>(</m:t>
                                </m:r>
                                <m:r>
                                  <a:rPr lang="en-US" sz="2800" i="1">
                                    <a:solidFill>
                                      <a:srgbClr val="000000"/>
                                    </a:solidFill>
                                    <a:latin typeface="Cambria Math" panose="02040503050406030204" pitchFamily="18" charset="0"/>
                                  </a:rPr>
                                  <m:t>𝑡</m:t>
                                </m:r>
                                <m:r>
                                  <a:rPr lang="en-US" sz="2800" i="1">
                                    <a:solidFill>
                                      <a:srgbClr val="000000"/>
                                    </a:solidFill>
                                    <a:latin typeface="Cambria Math" panose="02040503050406030204" pitchFamily="18" charset="0"/>
                                  </a:rPr>
                                  <m:t>)</m:t>
                                </m:r>
                              </m:e>
                            </m:mr>
                          </m:m>
                        </m:e>
                      </m:d>
                    </m:oMath>
                  </m:oMathPara>
                </a14:m>
                <a:endParaRPr lang="en-US" sz="2800" dirty="0"/>
              </a:p>
            </p:txBody>
          </p:sp>
        </mc:Choice>
        <mc:Fallback xmlns="">
          <p:sp>
            <p:nvSpPr>
              <p:cNvPr id="8195" name="Object 3"/>
              <p:cNvSpPr txBox="1">
                <a:spLocks noRot="1" noChangeAspect="1" noMove="1" noResize="1" noEditPoints="1" noAdjustHandles="1" noChangeArrowheads="1" noChangeShapeType="1" noTextEdit="1"/>
              </p:cNvSpPr>
              <p:nvPr/>
            </p:nvSpPr>
            <p:spPr bwMode="auto">
              <a:xfrm>
                <a:off x="673077" y="1728438"/>
                <a:ext cx="11125200" cy="1700561"/>
              </a:xfrm>
              <a:prstGeom prst="rect">
                <a:avLst/>
              </a:prstGeom>
              <a:blipFill>
                <a:blip r:embed="rId2"/>
                <a:stretch>
                  <a:fillRect/>
                </a:stretch>
              </a:blipFill>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12" name="Up Arrow Callout 11"/>
          <p:cNvSpPr/>
          <p:nvPr/>
        </p:nvSpPr>
        <p:spPr>
          <a:xfrm>
            <a:off x="3033132" y="3377028"/>
            <a:ext cx="6791092" cy="1121945"/>
          </a:xfrm>
          <a:prstGeom prst="upArrowCallout">
            <a:avLst>
              <a:gd name="adj1" fmla="val 17381"/>
              <a:gd name="adj2" fmla="val 19286"/>
              <a:gd name="adj3" fmla="val 17381"/>
              <a:gd name="adj4" fmla="val 67461"/>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a:sym typeface="Symbol"/>
              </a:rPr>
              <a:t>GW strain signal</a:t>
            </a:r>
          </a:p>
        </p:txBody>
      </p:sp>
      <p:sp>
        <p:nvSpPr>
          <p:cNvPr id="13" name="Up Arrow Callout 12"/>
          <p:cNvSpPr/>
          <p:nvPr/>
        </p:nvSpPr>
        <p:spPr>
          <a:xfrm>
            <a:off x="312234" y="3394280"/>
            <a:ext cx="2597054" cy="1104693"/>
          </a:xfrm>
          <a:prstGeom prst="upArrowCallout">
            <a:avLst>
              <a:gd name="adj1" fmla="val 20102"/>
              <a:gd name="adj2" fmla="val 17653"/>
              <a:gd name="adj3" fmla="val 15204"/>
              <a:gd name="adj4" fmla="val 68805"/>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r>
              <a:rPr lang="en-US" sz="2400" dirty="0"/>
              <a:t>GW network data</a:t>
            </a:r>
          </a:p>
          <a:p>
            <a:pPr algn="ctr"/>
            <a:endParaRPr lang="en-US" sz="2000" dirty="0"/>
          </a:p>
        </p:txBody>
      </p:sp>
      <p:sp>
        <p:nvSpPr>
          <p:cNvPr id="14" name="Up Arrow Callout 13"/>
          <p:cNvSpPr/>
          <p:nvPr/>
        </p:nvSpPr>
        <p:spPr>
          <a:xfrm>
            <a:off x="9966304" y="3377028"/>
            <a:ext cx="1831973" cy="1121946"/>
          </a:xfrm>
          <a:prstGeom prst="upArrowCallout">
            <a:avLst>
              <a:gd name="adj1" fmla="val 12397"/>
              <a:gd name="adj2" fmla="val 25000"/>
              <a:gd name="adj3" fmla="val 25000"/>
              <a:gd name="adj4" fmla="val 69290"/>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a:t>Noise</a:t>
            </a:r>
          </a:p>
        </p:txBody>
      </p:sp>
      <p:sp>
        <p:nvSpPr>
          <p:cNvPr id="5" name="Footer Placeholder 4">
            <a:extLst>
              <a:ext uri="{FF2B5EF4-FFF2-40B4-BE49-F238E27FC236}">
                <a16:creationId xmlns:a16="http://schemas.microsoft.com/office/drawing/2014/main" id="{D6CCC2D7-33B6-41C7-8679-143F9B6ADB69}"/>
              </a:ext>
            </a:extLst>
          </p:cNvPr>
          <p:cNvSpPr>
            <a:spLocks noGrp="1"/>
          </p:cNvSpPr>
          <p:nvPr>
            <p:ph type="ftr" sz="quarter" idx="11"/>
          </p:nvPr>
        </p:nvSpPr>
        <p:spPr>
          <a:xfrm>
            <a:off x="3205524" y="6401569"/>
            <a:ext cx="4114800" cy="365125"/>
          </a:xfrm>
        </p:spPr>
        <p:txBody>
          <a:bodyPr/>
          <a:lstStyle/>
          <a:p>
            <a:r>
              <a:rPr lang="en-US"/>
              <a:t>Soumya D. Mohanty, PPC 2024</a:t>
            </a:r>
            <a:endParaRPr lang="en-US"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E7276D3-0632-E908-5786-85ACD03C0372}"/>
                  </a:ext>
                </a:extLst>
              </p:cNvPr>
              <p:cNvSpPr txBox="1"/>
              <p:nvPr/>
            </p:nvSpPr>
            <p:spPr>
              <a:xfrm>
                <a:off x="1724722" y="4673836"/>
                <a:ext cx="8742556" cy="1403910"/>
              </a:xfrm>
              <a:prstGeom prst="rect">
                <a:avLst/>
              </a:prstGeom>
              <a:solidFill>
                <a:schemeClr val="accent5"/>
              </a:solidFill>
              <a:scene3d>
                <a:camera prst="orthographicFront"/>
                <a:lightRig rig="threePt" dir="t"/>
              </a:scene3d>
              <a:sp3d>
                <a:bevelT/>
              </a:sp3d>
            </p:spPr>
            <p:txBody>
              <a:bodyPr wrap="square" rtlCol="0">
                <a:spAutoFit/>
              </a:bodyPr>
              <a:lstStyle/>
              <a:p>
                <a:pPr marL="285750" indent="-285750">
                  <a:buFont typeface="Arial" panose="020B0604020202020204" pitchFamily="34" charset="0"/>
                  <a:buChar char="•"/>
                </a:pPr>
                <a:r>
                  <a:rPr lang="en-US" sz="2800" dirty="0"/>
                  <a:t>Inverse problem: infer </a:t>
                </a:r>
                <a14:m>
                  <m:oMath xmlns:m="http://schemas.openxmlformats.org/officeDocument/2006/math">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𝑛</m:t>
                        </m:r>
                      </m:e>
                    </m:acc>
                  </m:oMath>
                </a14:m>
                <a:r>
                  <a:rPr lang="en-US" sz="2800" dirty="0"/>
                  <a:t>,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h</m:t>
                        </m:r>
                      </m:e>
                      <m:sub>
                        <m:r>
                          <a:rPr lang="en-US" sz="2800" b="0" i="1" smtClean="0">
                            <a:latin typeface="Cambria Math" panose="02040503050406030204" pitchFamily="18" charset="0"/>
                          </a:rPr>
                          <m:t>+,×</m:t>
                        </m:r>
                      </m:sub>
                    </m:sSub>
                    <m:r>
                      <a:rPr lang="en-US" sz="2800" b="0" i="1" smtClean="0">
                        <a:latin typeface="Cambria Math" panose="02040503050406030204" pitchFamily="18" charset="0"/>
                      </a:rPr>
                      <m:t>(</m:t>
                    </m:r>
                    <m:r>
                      <a:rPr lang="en-US" sz="2800" b="0" i="1" smtClean="0">
                        <a:latin typeface="Cambria Math" panose="02040503050406030204" pitchFamily="18" charset="0"/>
                      </a:rPr>
                      <m:t>𝑡</m:t>
                    </m:r>
                    <m:r>
                      <a:rPr lang="en-US" sz="2800" b="0" i="1" smtClean="0">
                        <a:latin typeface="Cambria Math" panose="02040503050406030204" pitchFamily="18" charset="0"/>
                      </a:rPr>
                      <m:t>)</m:t>
                    </m:r>
                  </m:oMath>
                </a14:m>
                <a:r>
                  <a:rPr lang="en-US" sz="2800" dirty="0"/>
                  <a:t> given the network data</a:t>
                </a:r>
              </a:p>
              <a:p>
                <a:pPr marL="285750" indent="-285750">
                  <a:buFont typeface="Arial" panose="020B0604020202020204" pitchFamily="34" charset="0"/>
                  <a:buChar char="•"/>
                </a:pPr>
                <a:r>
                  <a:rPr lang="en-US" sz="2800" dirty="0"/>
                  <a:t>Bayesian or </a:t>
                </a:r>
                <a:r>
                  <a:rPr lang="en-US" sz="2800" dirty="0" err="1"/>
                  <a:t>Fisherian</a:t>
                </a:r>
                <a:r>
                  <a:rPr lang="en-US" sz="2800" dirty="0"/>
                  <a:t> approach: likelihood function</a:t>
                </a:r>
              </a:p>
              <a:p>
                <a:pPr marL="285750" indent="-285750">
                  <a:buFont typeface="Arial" panose="020B0604020202020204" pitchFamily="34" charset="0"/>
                  <a:buChar char="•"/>
                </a:pPr>
                <a:r>
                  <a:rPr lang="en-US" sz="2800" dirty="0"/>
                  <a:t>Detection: significance of the inverted solution</a:t>
                </a:r>
              </a:p>
            </p:txBody>
          </p:sp>
        </mc:Choice>
        <mc:Fallback xmlns="">
          <p:sp>
            <p:nvSpPr>
              <p:cNvPr id="3" name="TextBox 2">
                <a:extLst>
                  <a:ext uri="{FF2B5EF4-FFF2-40B4-BE49-F238E27FC236}">
                    <a16:creationId xmlns:a16="http://schemas.microsoft.com/office/drawing/2014/main" id="{AE7276D3-0632-E908-5786-85ACD03C0372}"/>
                  </a:ext>
                </a:extLst>
              </p:cNvPr>
              <p:cNvSpPr txBox="1">
                <a:spLocks noRot="1" noChangeAspect="1" noMove="1" noResize="1" noEditPoints="1" noAdjustHandles="1" noChangeArrowheads="1" noChangeShapeType="1" noTextEdit="1"/>
              </p:cNvSpPr>
              <p:nvPr/>
            </p:nvSpPr>
            <p:spPr>
              <a:xfrm>
                <a:off x="1724722" y="4673836"/>
                <a:ext cx="8742556" cy="1403910"/>
              </a:xfrm>
              <a:prstGeom prst="rect">
                <a:avLst/>
              </a:prstGeom>
              <a:blipFill>
                <a:blip r:embed="rId3"/>
                <a:stretch>
                  <a:fillRect l="-1042" t="-3390" b="-974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FCB9183-3DBF-255E-A285-51E03D06EDD9}"/>
              </a:ext>
            </a:extLst>
          </p:cNvPr>
          <p:cNvSpPr>
            <a:spLocks noGrp="1"/>
          </p:cNvSpPr>
          <p:nvPr>
            <p:ph type="dt" sz="half" idx="10"/>
          </p:nvPr>
        </p:nvSpPr>
        <p:spPr/>
        <p:txBody>
          <a:bodyPr/>
          <a:lstStyle/>
          <a:p>
            <a:r>
              <a:rPr lang="en-US"/>
              <a:t>10/16/24</a:t>
            </a:r>
            <a:endParaRPr lang="en-US" dirty="0"/>
          </a:p>
        </p:txBody>
      </p:sp>
      <p:sp>
        <p:nvSpPr>
          <p:cNvPr id="6" name="Slide Number Placeholder 5">
            <a:extLst>
              <a:ext uri="{FF2B5EF4-FFF2-40B4-BE49-F238E27FC236}">
                <a16:creationId xmlns:a16="http://schemas.microsoft.com/office/drawing/2014/main" id="{E4C4E517-5C6D-BBBF-0CAD-A3A9D45DF21F}"/>
              </a:ext>
            </a:extLst>
          </p:cNvPr>
          <p:cNvSpPr>
            <a:spLocks noGrp="1"/>
          </p:cNvSpPr>
          <p:nvPr>
            <p:ph type="sldNum" sz="quarter" idx="12"/>
          </p:nvPr>
        </p:nvSpPr>
        <p:spPr/>
        <p:txBody>
          <a:bodyPr/>
          <a:lstStyle/>
          <a:p>
            <a:fld id="{8A7A6979-0714-4377-B894-6BE4C2D6E202}" type="slidenum">
              <a:rPr lang="en-US" smtClean="0"/>
              <a:pPr/>
              <a:t>8</a:t>
            </a:fld>
            <a:endParaRPr lang="en-US" dirty="0"/>
          </a:p>
        </p:txBody>
      </p:sp>
    </p:spTree>
    <p:extLst>
      <p:ext uri="{BB962C8B-B14F-4D97-AF65-F5344CB8AC3E}">
        <p14:creationId xmlns:p14="http://schemas.microsoft.com/office/powerpoint/2010/main" val="1673817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FF4FD55-2BC6-605E-016F-1A31A7A69044}"/>
              </a:ext>
            </a:extLst>
          </p:cNvPr>
          <p:cNvSpPr>
            <a:spLocks noGrp="1"/>
          </p:cNvSpPr>
          <p:nvPr>
            <p:ph type="title"/>
          </p:nvPr>
        </p:nvSpPr>
        <p:spPr>
          <a:xfrm>
            <a:off x="934278" y="131128"/>
            <a:ext cx="7467600" cy="579120"/>
          </a:xfrm>
        </p:spPr>
        <p:txBody>
          <a:bodyPr>
            <a:normAutofit fontScale="90000"/>
          </a:bodyPr>
          <a:lstStyle/>
          <a:p>
            <a:r>
              <a:rPr lang="en-US" dirty="0"/>
              <a:t>Network Log-likelihood</a:t>
            </a:r>
          </a:p>
        </p:txBody>
      </p:sp>
      <p:sp>
        <p:nvSpPr>
          <p:cNvPr id="4" name="Date Placeholder 3">
            <a:extLst>
              <a:ext uri="{FF2B5EF4-FFF2-40B4-BE49-F238E27FC236}">
                <a16:creationId xmlns:a16="http://schemas.microsoft.com/office/drawing/2014/main" id="{291C06F6-0424-5D5B-D051-63732B5521C1}"/>
              </a:ext>
            </a:extLst>
          </p:cNvPr>
          <p:cNvSpPr>
            <a:spLocks noGrp="1"/>
          </p:cNvSpPr>
          <p:nvPr>
            <p:ph type="dt" sz="half" idx="10"/>
          </p:nvPr>
        </p:nvSpPr>
        <p:spPr/>
        <p:txBody>
          <a:bodyPr/>
          <a:lstStyle/>
          <a:p>
            <a:r>
              <a:rPr lang="en-US"/>
              <a:t>10/16/24</a:t>
            </a:r>
            <a:endParaRPr lang="en-US" dirty="0"/>
          </a:p>
        </p:txBody>
      </p:sp>
      <p:sp>
        <p:nvSpPr>
          <p:cNvPr id="5" name="Footer Placeholder 4">
            <a:extLst>
              <a:ext uri="{FF2B5EF4-FFF2-40B4-BE49-F238E27FC236}">
                <a16:creationId xmlns:a16="http://schemas.microsoft.com/office/drawing/2014/main" id="{8263EFEA-9E8F-862F-B8E1-7CA0CEE71075}"/>
              </a:ext>
            </a:extLst>
          </p:cNvPr>
          <p:cNvSpPr>
            <a:spLocks noGrp="1"/>
          </p:cNvSpPr>
          <p:nvPr>
            <p:ph type="ftr" sz="quarter" idx="11"/>
          </p:nvPr>
        </p:nvSpPr>
        <p:spPr/>
        <p:txBody>
          <a:bodyPr/>
          <a:lstStyle/>
          <a:p>
            <a:r>
              <a:rPr lang="en-US"/>
              <a:t>Soumya D. Mohanty, PPC 2024</a:t>
            </a:r>
            <a:endParaRPr lang="en-US" dirty="0"/>
          </a:p>
        </p:txBody>
      </p:sp>
      <p:sp>
        <p:nvSpPr>
          <p:cNvPr id="6" name="Slide Number Placeholder 5">
            <a:extLst>
              <a:ext uri="{FF2B5EF4-FFF2-40B4-BE49-F238E27FC236}">
                <a16:creationId xmlns:a16="http://schemas.microsoft.com/office/drawing/2014/main" id="{7D145CD9-7023-7AFC-E977-4834B7F0E6CA}"/>
              </a:ext>
            </a:extLst>
          </p:cNvPr>
          <p:cNvSpPr>
            <a:spLocks noGrp="1"/>
          </p:cNvSpPr>
          <p:nvPr>
            <p:ph type="sldNum" sz="quarter" idx="12"/>
          </p:nvPr>
        </p:nvSpPr>
        <p:spPr/>
        <p:txBody>
          <a:bodyPr/>
          <a:lstStyle/>
          <a:p>
            <a:fld id="{8A7A6979-0714-4377-B894-6BE4C2D6E202}" type="slidenum">
              <a:rPr lang="en-US" smtClean="0"/>
              <a:pPr/>
              <a:t>9</a:t>
            </a:fld>
            <a:endParaRPr lang="en-US"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2666C6C-5AFD-1B00-CD7B-91672E9A8D2D}"/>
                  </a:ext>
                </a:extLst>
              </p:cNvPr>
              <p:cNvSpPr txBox="1"/>
              <p:nvPr/>
            </p:nvSpPr>
            <p:spPr>
              <a:xfrm>
                <a:off x="769435" y="3708168"/>
                <a:ext cx="9432275" cy="940835"/>
              </a:xfrm>
              <a:prstGeom prst="rect">
                <a:avLst/>
              </a:prstGeom>
              <a:solidFill>
                <a:schemeClr val="bg2"/>
              </a:solid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func>
                        <m:funcPr>
                          <m:ctrlPr>
                            <a:rPr lang="en-US" sz="2400" b="0" i="1" smtClean="0">
                              <a:latin typeface="Cambria Math" panose="02040503050406030204" pitchFamily="18" charset="0"/>
                            </a:rPr>
                          </m:ctrlPr>
                        </m:funcPr>
                        <m:fName>
                          <m:limLow>
                            <m:limLowPr>
                              <m:ctrlPr>
                                <a:rPr lang="en-US" sz="2400" b="0" i="1" smtClean="0">
                                  <a:latin typeface="Cambria Math" panose="02040503050406030204" pitchFamily="18" charset="0"/>
                                </a:rPr>
                              </m:ctrlPr>
                            </m:limLowPr>
                            <m:e>
                              <m:r>
                                <m:rPr>
                                  <m:sty m:val="p"/>
                                </m:rPr>
                                <a:rPr lang="en-US" sz="2400" b="0" i="0" smtClean="0">
                                  <a:latin typeface="Cambria Math" panose="02040503050406030204" pitchFamily="18" charset="0"/>
                                </a:rPr>
                                <m:t>max</m:t>
                              </m:r>
                            </m:e>
                            <m:lim>
                              <m:d>
                                <m:dPr>
                                  <m:begChr m:val="{"/>
                                  <m:endChr m:val="}"/>
                                  <m:ctrlPr>
                                    <a:rPr lang="en-US" sz="2400" i="1">
                                      <a:latin typeface="Cambria Math" panose="02040503050406030204" pitchFamily="18" charset="0"/>
                                    </a:rPr>
                                  </m:ctrlPr>
                                </m:dPr>
                                <m:e>
                                  <m:r>
                                    <a:rPr lang="en-US" sz="2400" b="0" i="1" smtClean="0">
                                      <a:latin typeface="Cambria Math" panose="02040503050406030204" pitchFamily="18" charset="0"/>
                                    </a:rPr>
                                    <m:t>𝜏</m:t>
                                  </m:r>
                                  <m:r>
                                    <a:rPr lang="en-US" sz="2400" i="1">
                                      <a:latin typeface="Cambria Math" panose="02040503050406030204" pitchFamily="18" charset="0"/>
                                    </a:rPr>
                                    <m:t>,</m:t>
                                  </m:r>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e>
                              </m:d>
                            </m:lim>
                          </m:limLow>
                        </m:fName>
                        <m:e>
                          <m:func>
                            <m:funcPr>
                              <m:ctrlPr>
                                <a:rPr lang="en-US" sz="2400" b="0" i="1" smtClean="0">
                                  <a:latin typeface="Cambria Math" panose="02040503050406030204" pitchFamily="18" charset="0"/>
                                </a:rPr>
                              </m:ctrlPr>
                            </m:funcPr>
                            <m:fName>
                              <m:limLow>
                                <m:limLowPr>
                                  <m:ctrlPr>
                                    <a:rPr lang="en-US" sz="2400" b="0" i="1" smtClean="0">
                                      <a:latin typeface="Cambria Math" panose="02040503050406030204" pitchFamily="18" charset="0"/>
                                    </a:rPr>
                                  </m:ctrlPr>
                                </m:limLowPr>
                                <m:e>
                                  <m:r>
                                    <m:rPr>
                                      <m:sty m:val="p"/>
                                    </m:rPr>
                                    <a:rPr lang="en-US" sz="2400" b="0" i="0" smtClean="0">
                                      <a:latin typeface="Cambria Math" panose="02040503050406030204" pitchFamily="18" charset="0"/>
                                    </a:rPr>
                                    <m:t>max</m:t>
                                  </m:r>
                                </m:e>
                                <m:li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𝑎</m:t>
                                      </m:r>
                                    </m:sub>
                                  </m:sSub>
                                </m:lim>
                              </m:limLow>
                            </m:fName>
                            <m:e>
                              <m:func>
                                <m:funcPr>
                                  <m:ctrlPr>
                                    <a:rPr lang="en-US" sz="2400" i="1">
                                      <a:latin typeface="Cambria Math" panose="02040503050406030204" pitchFamily="18" charset="0"/>
                                    </a:rPr>
                                  </m:ctrlPr>
                                </m:funcPr>
                                <m:fName>
                                  <m:limLow>
                                    <m:limLowPr>
                                      <m:ctrlPr>
                                        <a:rPr lang="en-US" sz="2400" i="1">
                                          <a:latin typeface="Cambria Math" panose="02040503050406030204" pitchFamily="18" charset="0"/>
                                        </a:rPr>
                                      </m:ctrlPr>
                                    </m:limLowPr>
                                    <m:e>
                                      <m:r>
                                        <m:rPr>
                                          <m:sty m:val="p"/>
                                        </m:rPr>
                                        <a:rPr lang="en-US" sz="2400">
                                          <a:latin typeface="Cambria Math" panose="02040503050406030204" pitchFamily="18" charset="0"/>
                                        </a:rPr>
                                        <m:t>max</m:t>
                                      </m:r>
                                    </m:e>
                                    <m:lim>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𝑎</m:t>
                                          </m:r>
                                        </m:e>
                                      </m:acc>
                                    </m:lim>
                                  </m:limLow>
                                  <m:r>
                                    <a:rPr lang="en-US" sz="2400" b="0" i="1" dirty="0" smtClean="0">
                                      <a:latin typeface="Cambria Math" panose="02040503050406030204" pitchFamily="18" charset="0"/>
                                    </a:rPr>
                                    <m:t> </m:t>
                                  </m:r>
                                  <m:r>
                                    <m:rPr>
                                      <m:nor/>
                                    </m:rPr>
                                    <a:rPr lang="en-US" sz="2400" b="0" i="0" dirty="0" smtClean="0">
                                      <a:latin typeface="Cambria Math" panose="02040503050406030204" pitchFamily="18" charset="0"/>
                                    </a:rPr>
                                    <m:t>ln</m:t>
                                  </m:r>
                                  <m:r>
                                    <a:rPr lang="en-US" sz="2400" b="0" i="1" dirty="0" smtClean="0">
                                      <a:latin typeface="Cambria Math" panose="02040503050406030204" pitchFamily="18" charset="0"/>
                                    </a:rPr>
                                    <m:t>(</m:t>
                                  </m:r>
                                </m:fName>
                                <m:e>
                                  <m:r>
                                    <a:rPr lang="en-US" sz="2400" i="1">
                                      <a:latin typeface="Cambria Math" panose="02040503050406030204" pitchFamily="18" charset="0"/>
                                    </a:rPr>
                                    <m:t>𝑝</m:t>
                                  </m:r>
                                  <m:r>
                                    <a:rPr lang="en-US" sz="2400" i="1">
                                      <a:latin typeface="Cambria Math" panose="02040503050406030204" pitchFamily="18" charset="0"/>
                                    </a:rPr>
                                    <m:t>(</m:t>
                                  </m:r>
                                  <m:r>
                                    <a:rPr lang="en-US" sz="2400" i="1">
                                      <a:latin typeface="Cambria Math" panose="02040503050406030204" pitchFamily="18" charset="0"/>
                                    </a:rPr>
                                    <m:t>𝑥</m:t>
                                  </m:r>
                                  <m:r>
                                    <a:rPr lang="en-US" sz="2400" i="1">
                                      <a:latin typeface="Cambria Math" panose="02040503050406030204" pitchFamily="18" charset="0"/>
                                    </a:rPr>
                                    <m:t>|</m:t>
                                  </m:r>
                                  <m:r>
                                    <m:rPr>
                                      <m:sty m:val="p"/>
                                    </m:rPr>
                                    <a:rPr lang="en-US" sz="2400">
                                      <a:latin typeface="Cambria Math" panose="02040503050406030204" pitchFamily="18" charset="0"/>
                                    </a:rPr>
                                    <m:t>Θ</m:t>
                                  </m:r>
                                  <m:r>
                                    <a:rPr lang="en-US" sz="2400" i="1">
                                      <a:latin typeface="Cambria Math" panose="02040503050406030204" pitchFamily="18" charset="0"/>
                                    </a:rPr>
                                    <m:t>)</m:t>
                                  </m:r>
                                </m:e>
                              </m:func>
                            </m:e>
                          </m:func>
                          <m:r>
                            <a:rPr lang="en-US" sz="2400" b="0" i="1" smtClean="0">
                              <a:latin typeface="Cambria Math" panose="02040503050406030204" pitchFamily="18" charset="0"/>
                            </a:rPr>
                            <m:t>)</m:t>
                          </m:r>
                        </m:e>
                      </m:func>
                      <m:r>
                        <a:rPr lang="en-US" sz="2400" b="0" i="1" smtClean="0">
                          <a:latin typeface="Cambria Math" panose="02040503050406030204" pitchFamily="18" charset="0"/>
                        </a:rPr>
                        <m:t>=</m:t>
                      </m:r>
                      <m:func>
                        <m:funcPr>
                          <m:ctrlPr>
                            <a:rPr lang="en-US" sz="2400" b="0" i="1" smtClean="0">
                              <a:latin typeface="Cambria Math" panose="02040503050406030204" pitchFamily="18" charset="0"/>
                            </a:rPr>
                          </m:ctrlPr>
                        </m:funcPr>
                        <m:fName>
                          <m:limLow>
                            <m:limLowPr>
                              <m:ctrlPr>
                                <a:rPr lang="en-US" sz="2400" b="0" i="1" smtClean="0">
                                  <a:latin typeface="Cambria Math" panose="02040503050406030204" pitchFamily="18" charset="0"/>
                                </a:rPr>
                              </m:ctrlPr>
                            </m:limLowPr>
                            <m:e>
                              <m:r>
                                <m:rPr>
                                  <m:sty m:val="p"/>
                                </m:rPr>
                                <a:rPr lang="en-US" sz="2400" b="0" i="0" smtClean="0">
                                  <a:latin typeface="Cambria Math" panose="02040503050406030204" pitchFamily="18" charset="0"/>
                                </a:rPr>
                                <m:t>max</m:t>
                              </m:r>
                            </m:e>
                            <m:lim>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𝜏</m:t>
                                  </m:r>
                                  <m:r>
                                    <a:rPr lang="en-US" sz="2400" i="1">
                                      <a:latin typeface="Cambria Math" panose="02040503050406030204" pitchFamily="18" charset="0"/>
                                    </a:rPr>
                                    <m:t>,</m:t>
                                  </m:r>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e>
                              </m:d>
                            </m:lim>
                          </m:limLow>
                        </m:fName>
                        <m:e>
                          <m:limLow>
                            <m:limLowPr>
                              <m:ctrlPr>
                                <a:rPr lang="en-US" sz="2400" i="1">
                                  <a:latin typeface="Cambria Math" panose="02040503050406030204" pitchFamily="18" charset="0"/>
                                </a:rPr>
                              </m:ctrlPr>
                            </m:limLowPr>
                            <m:e>
                              <m:r>
                                <m:rPr>
                                  <m:sty m:val="p"/>
                                </m:rPr>
                                <a:rPr lang="en-US" sz="2400">
                                  <a:latin typeface="Cambria Math" panose="02040503050406030204" pitchFamily="18" charset="0"/>
                                </a:rPr>
                                <m:t>max</m:t>
                              </m:r>
                            </m:e>
                            <m:lim>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lim>
                          </m:limLow>
                        </m:e>
                      </m:func>
                      <m:limUpp>
                        <m:limUppPr>
                          <m:ctrlPr>
                            <a:rPr lang="en-US" sz="2400" b="0" i="1" smtClean="0">
                              <a:latin typeface="Cambria Math" panose="02040503050406030204" pitchFamily="18" charset="0"/>
                            </a:rPr>
                          </m:ctrlPr>
                        </m:limUppPr>
                        <m:e>
                          <m:groupChr>
                            <m:groupChrPr>
                              <m:chr m:val="⏞"/>
                              <m:pos m:val="top"/>
                              <m:vertJc m:val="bot"/>
                              <m:ctrlPr>
                                <a:rPr lang="en-US" sz="2400" b="0" i="1" smtClean="0">
                                  <a:latin typeface="Cambria Math" panose="02040503050406030204" pitchFamily="18" charset="0"/>
                                </a:rPr>
                              </m:ctrlPr>
                            </m:groupChrPr>
                            <m:e>
                              <m:r>
                                <m:rPr>
                                  <m:brk/>
                                </m:rPr>
                                <a:rPr lang="en-US" sz="2400" b="0" i="1" smtClean="0">
                                  <a:latin typeface="Cambria Math" panose="02040503050406030204" pitchFamily="18" charset="0"/>
                                </a:rPr>
                                <m:t>𝐻</m:t>
                              </m:r>
                              <m:d>
                                <m:dPr>
                                  <m:ctrlPr>
                                    <a:rPr lang="en-US" sz="2400" b="0" i="1" smtClean="0">
                                      <a:latin typeface="Cambria Math" panose="02040503050406030204" pitchFamily="18" charset="0"/>
                                    </a:rPr>
                                  </m:ctrlPr>
                                </m:dPr>
                                <m:e>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r>
                                    <a:rPr lang="en-US" sz="2400" b="0" i="1" smtClean="0">
                                      <a:latin typeface="Cambria Math" panose="02040503050406030204" pitchFamily="18" charset="0"/>
                                    </a:rPr>
                                    <m:t>,</m:t>
                                  </m:r>
                                  <m:r>
                                    <a:rPr lang="en-US" sz="2400" b="0" i="1" smtClean="0">
                                      <a:latin typeface="Cambria Math" panose="02040503050406030204" pitchFamily="18" charset="0"/>
                                    </a:rPr>
                                    <m:t>𝜏</m:t>
                                  </m:r>
                                </m:e>
                              </m:d>
                            </m:e>
                          </m:groupChr>
                        </m:e>
                        <m:lim>
                          <m:r>
                            <a:rPr lang="en-US" sz="2400" b="0" i="1" smtClean="0">
                              <a:latin typeface="Cambria Math" panose="02040503050406030204" pitchFamily="18" charset="0"/>
                            </a:rPr>
                            <m:t>1×4</m:t>
                          </m:r>
                        </m:lim>
                      </m:limUpp>
                      <m:limUpp>
                        <m:limUppPr>
                          <m:ctrlPr>
                            <a:rPr lang="en-US" sz="2400" b="0" i="1" smtClean="0">
                              <a:latin typeface="Cambria Math" panose="02040503050406030204" pitchFamily="18" charset="0"/>
                            </a:rPr>
                          </m:ctrlPr>
                        </m:limUppPr>
                        <m:e>
                          <m:groupChr>
                            <m:groupChrPr>
                              <m:chr m:val="⏞"/>
                              <m:pos m:val="top"/>
                              <m:vertJc m:val="bot"/>
                              <m:ctrlPr>
                                <a:rPr lang="en-US" sz="2400" b="0" i="1" smtClean="0">
                                  <a:latin typeface="Cambria Math" panose="02040503050406030204" pitchFamily="18" charset="0"/>
                                </a:rPr>
                              </m:ctrlPr>
                            </m:groupChrPr>
                            <m:e>
                              <m:sSup>
                                <m:sSupPr>
                                  <m:ctrlPr>
                                    <a:rPr lang="en-US" sz="2400" b="0" i="1" smtClean="0">
                                      <a:latin typeface="Cambria Math" panose="02040503050406030204" pitchFamily="18" charset="0"/>
                                    </a:rPr>
                                  </m:ctrlPr>
                                </m:sSupPr>
                                <m:e>
                                  <m:r>
                                    <m:rPr>
                                      <m:brk/>
                                    </m:rPr>
                                    <a:rPr lang="en-US" sz="2400" b="0" i="1" smtClean="0">
                                      <a:latin typeface="Cambria Math" panose="02040503050406030204" pitchFamily="18" charset="0"/>
                                    </a:rPr>
                                    <m:t>𝑀</m:t>
                                  </m:r>
                                </m:e>
                                <m:sup>
                                  <m:r>
                                    <a:rPr lang="en-US" sz="2400" b="0" i="1" smtClean="0">
                                      <a:latin typeface="Cambria Math" panose="02040503050406030204" pitchFamily="18" charset="0"/>
                                    </a:rPr>
                                    <m:t>−1</m:t>
                                  </m:r>
                                </m:sup>
                              </m:sSup>
                              <m:d>
                                <m:dPr>
                                  <m:ctrlPr>
                                    <a:rPr lang="en-US" sz="2400" b="0" i="1" smtClean="0">
                                      <a:latin typeface="Cambria Math" panose="02040503050406030204" pitchFamily="18" charset="0"/>
                                    </a:rPr>
                                  </m:ctrlPr>
                                </m:d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𝑛</m:t>
                                      </m:r>
                                    </m:e>
                                  </m:acc>
                                </m:e>
                              </m:d>
                            </m:e>
                          </m:groupChr>
                        </m:e>
                        <m:lim>
                          <m:r>
                            <a:rPr lang="en-US" sz="2400" b="0" i="1" smtClean="0">
                              <a:latin typeface="Cambria Math" panose="02040503050406030204" pitchFamily="18" charset="0"/>
                            </a:rPr>
                            <m:t>4×4</m:t>
                          </m:r>
                        </m:lim>
                      </m:limUpp>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𝐻</m:t>
                          </m:r>
                        </m:e>
                        <m:sup>
                          <m:r>
                            <a:rPr lang="en-US" sz="2400" b="0" i="1" smtClean="0">
                              <a:latin typeface="Cambria Math" panose="02040503050406030204" pitchFamily="18" charset="0"/>
                            </a:rPr>
                            <m:t>𝑇</m:t>
                          </m:r>
                        </m:sup>
                      </m:sSup>
                      <m:r>
                        <a:rPr lang="en-US" sz="2400" b="0" i="1" smtClean="0">
                          <a:latin typeface="Cambria Math" panose="02040503050406030204" pitchFamily="18" charset="0"/>
                        </a:rPr>
                        <m:t>(</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𝑛</m:t>
                          </m:r>
                        </m:e>
                      </m:acc>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𝑎</m:t>
                          </m:r>
                        </m:sub>
                      </m:sSub>
                      <m:r>
                        <a:rPr lang="en-US" sz="2400" b="0" i="1" smtClean="0">
                          <a:latin typeface="Cambria Math" panose="02040503050406030204" pitchFamily="18" charset="0"/>
                        </a:rPr>
                        <m:t>,</m:t>
                      </m:r>
                      <m:r>
                        <a:rPr lang="en-US" sz="2400" b="0" i="1" smtClean="0">
                          <a:latin typeface="Cambria Math" panose="02040503050406030204" pitchFamily="18" charset="0"/>
                        </a:rPr>
                        <m:t>𝜏</m:t>
                      </m:r>
                      <m:r>
                        <a:rPr lang="en-US" sz="2400" b="0" i="1" smtClean="0">
                          <a:latin typeface="Cambria Math" panose="02040503050406030204" pitchFamily="18" charset="0"/>
                        </a:rPr>
                        <m:t>)</m:t>
                      </m:r>
                    </m:oMath>
                  </m:oMathPara>
                </a14:m>
                <a:endParaRPr lang="en-US" sz="2400" dirty="0"/>
              </a:p>
            </p:txBody>
          </p:sp>
        </mc:Choice>
        <mc:Fallback xmlns="">
          <p:sp>
            <p:nvSpPr>
              <p:cNvPr id="21" name="TextBox 20">
                <a:extLst>
                  <a:ext uri="{FF2B5EF4-FFF2-40B4-BE49-F238E27FC236}">
                    <a16:creationId xmlns:a16="http://schemas.microsoft.com/office/drawing/2014/main" id="{D2666C6C-5AFD-1B00-CD7B-91672E9A8D2D}"/>
                  </a:ext>
                </a:extLst>
              </p:cNvPr>
              <p:cNvSpPr txBox="1">
                <a:spLocks noRot="1" noChangeAspect="1" noMove="1" noResize="1" noEditPoints="1" noAdjustHandles="1" noChangeArrowheads="1" noChangeShapeType="1" noTextEdit="1"/>
              </p:cNvSpPr>
              <p:nvPr/>
            </p:nvSpPr>
            <p:spPr>
              <a:xfrm>
                <a:off x="769435" y="3708168"/>
                <a:ext cx="9432275" cy="94083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60ED837-419F-91E9-A2F7-F5DF3EDD08D6}"/>
                  </a:ext>
                </a:extLst>
              </p:cNvPr>
              <p:cNvSpPr txBox="1"/>
              <p:nvPr/>
            </p:nvSpPr>
            <p:spPr>
              <a:xfrm>
                <a:off x="784057" y="4858093"/>
                <a:ext cx="8256576" cy="508344"/>
              </a:xfrm>
              <a:prstGeom prst="rect">
                <a:avLst/>
              </a:prstGeom>
              <a:solidFill>
                <a:schemeClr val="accent3">
                  <a:lumMod val="20000"/>
                  <a:lumOff val="80000"/>
                </a:schemeClr>
              </a:solidFill>
            </p:spPr>
            <p:txBody>
              <a:bodyPr wrap="square">
                <a:spAutoFit/>
              </a:bodyPr>
              <a:lstStyle/>
              <a:p>
                <a14:m>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𝑛</m:t>
                        </m:r>
                      </m:e>
                    </m:acc>
                  </m:oMath>
                </a14:m>
                <a:r>
                  <a:rPr lang="en-US" sz="2400" dirty="0"/>
                  <a:t> dependent linear combinations of </a:t>
                </a:r>
                <a14:m>
                  <m:oMath xmlns:m="http://schemas.openxmlformats.org/officeDocument/2006/math">
                    <m:r>
                      <m:rPr>
                        <m:nor/>
                      </m:rPr>
                      <a:rPr lang="en-US" sz="2400" b="0" i="0" smtClean="0">
                        <a:latin typeface="Cambria Math" panose="02040503050406030204" pitchFamily="18" charset="0"/>
                      </a:rPr>
                      <m:t>IFFT</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𝑧</m:t>
                            </m:r>
                          </m:e>
                        </m:acc>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𝑞</m:t>
                            </m:r>
                          </m:e>
                        </m:acc>
                      </m:e>
                      <m:sub>
                        <m:r>
                          <a:rPr lang="en-US" sz="2400" b="0" i="1" smtClean="0">
                            <a:latin typeface="Cambria Math" panose="02040503050406030204" pitchFamily="18" charset="0"/>
                            <a:ea typeface="Cambria Math" panose="02040503050406030204" pitchFamily="18" charset="0"/>
                          </a:rPr>
                          <m:t>𝑟</m:t>
                        </m:r>
                      </m:sub>
                      <m:sup>
                        <m:r>
                          <a:rPr lang="en-US" sz="2400" i="1" smtClean="0">
                            <a:latin typeface="Cambria Math" panose="02040503050406030204" pitchFamily="18" charset="0"/>
                            <a:ea typeface="Cambria Math" panose="02040503050406030204" pitchFamily="18" charset="0"/>
                          </a:rPr>
                          <m:t>†</m:t>
                        </m:r>
                      </m:sup>
                    </m:sSubSup>
                    <m:r>
                      <a:rPr lang="en-US" sz="2400" b="0" i="1" smtClean="0">
                        <a:latin typeface="Cambria Math" panose="02040503050406030204" pitchFamily="18" charset="0"/>
                        <a:ea typeface="Cambria Math" panose="02040503050406030204" pitchFamily="18" charset="0"/>
                      </a:rPr>
                      <m:t>(</m:t>
                    </m:r>
                    <m:r>
                      <a:rPr lang="en-US" sz="2400" i="1">
                        <a:latin typeface="Cambria Math" panose="02040503050406030204" pitchFamily="18" charset="0"/>
                      </a:rPr>
                      <m:t>𝜏</m:t>
                    </m:r>
                    <m:r>
                      <a:rPr lang="en-US" sz="2400" b="0" i="1" smtClean="0">
                        <a:latin typeface="Cambria Math" panose="02040503050406030204" pitchFamily="18" charset="0"/>
                        <a:ea typeface="Cambria Math" panose="02040503050406030204" pitchFamily="18" charset="0"/>
                      </a:rPr>
                      <m:t>))</m:t>
                    </m:r>
                  </m:oMath>
                </a14:m>
                <a:r>
                  <a:rPr lang="en-US" sz="2400" dirty="0"/>
                  <a:t>, </a:t>
                </a:r>
                <a14:m>
                  <m:oMath xmlns:m="http://schemas.openxmlformats.org/officeDocument/2006/math">
                    <m:r>
                      <a:rPr lang="en-US" sz="2400" b="0" i="1" dirty="0" smtClean="0">
                        <a:latin typeface="Cambria Math" panose="02040503050406030204" pitchFamily="18" charset="0"/>
                      </a:rPr>
                      <m:t>𝑟</m:t>
                    </m:r>
                    <m:r>
                      <a:rPr lang="en-US" sz="2400" b="0" i="1" dirty="0" smtClean="0">
                        <a:latin typeface="Cambria Math" panose="02040503050406030204" pitchFamily="18" charset="0"/>
                      </a:rPr>
                      <m:t>=1,2</m:t>
                    </m:r>
                  </m:oMath>
                </a14:m>
                <a:endParaRPr lang="en-US" sz="2400" dirty="0"/>
              </a:p>
            </p:txBody>
          </p:sp>
        </mc:Choice>
        <mc:Fallback xmlns="">
          <p:sp>
            <p:nvSpPr>
              <p:cNvPr id="24" name="TextBox 23">
                <a:extLst>
                  <a:ext uri="{FF2B5EF4-FFF2-40B4-BE49-F238E27FC236}">
                    <a16:creationId xmlns:a16="http://schemas.microsoft.com/office/drawing/2014/main" id="{760ED837-419F-91E9-A2F7-F5DF3EDD08D6}"/>
                  </a:ext>
                </a:extLst>
              </p:cNvPr>
              <p:cNvSpPr txBox="1">
                <a:spLocks noRot="1" noChangeAspect="1" noMove="1" noResize="1" noEditPoints="1" noAdjustHandles="1" noChangeArrowheads="1" noChangeShapeType="1" noTextEdit="1"/>
              </p:cNvSpPr>
              <p:nvPr/>
            </p:nvSpPr>
            <p:spPr>
              <a:xfrm>
                <a:off x="784057" y="4858093"/>
                <a:ext cx="8256576" cy="508344"/>
              </a:xfrm>
              <a:prstGeom prst="rect">
                <a:avLst/>
              </a:prstGeom>
              <a:blipFill>
                <a:blip r:embed="rId6"/>
                <a:stretch>
                  <a:fillRect b="-277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AF5BB6CF-DB54-6F9E-CBE8-526BD25B0F6B}"/>
                  </a:ext>
                </a:extLst>
              </p:cNvPr>
              <p:cNvSpPr txBox="1"/>
              <p:nvPr/>
            </p:nvSpPr>
            <p:spPr>
              <a:xfrm>
                <a:off x="9198302" y="4862634"/>
                <a:ext cx="1810215" cy="478080"/>
              </a:xfrm>
              <a:prstGeom prst="rect">
                <a:avLst/>
              </a:prstGeom>
              <a:solidFill>
                <a:schemeClr val="bg2">
                  <a:lumMod val="9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𝑏</m:t>
                          </m:r>
                        </m:e>
                      </m:acc>
                      <m:r>
                        <a:rPr lang="en-US" sz="2400" b="0" i="1" dirty="0" smtClean="0">
                          <a:latin typeface="Cambria Math" panose="02040503050406030204" pitchFamily="18" charset="0"/>
                        </a:rPr>
                        <m:t>=</m:t>
                      </m:r>
                      <m:r>
                        <m:rPr>
                          <m:nor/>
                        </m:rPr>
                        <a:rPr lang="en-US" sz="2400" b="0" i="0" dirty="0" smtClean="0">
                          <a:latin typeface="Cambria Math" panose="02040503050406030204" pitchFamily="18" charset="0"/>
                        </a:rPr>
                        <m:t>FFT</m:t>
                      </m:r>
                      <m:r>
                        <a:rPr lang="en-US" sz="2400" b="0" i="1" dirty="0" smtClean="0">
                          <a:latin typeface="Cambria Math" panose="02040503050406030204" pitchFamily="18" charset="0"/>
                        </a:rPr>
                        <m:t>(</m:t>
                      </m:r>
                      <m:r>
                        <a:rPr lang="en-US" sz="2400" b="0" i="1" dirty="0" smtClean="0">
                          <a:latin typeface="Cambria Math" panose="02040503050406030204" pitchFamily="18" charset="0"/>
                        </a:rPr>
                        <m:t>𝑏</m:t>
                      </m:r>
                      <m:r>
                        <a:rPr lang="en-US" sz="2400" b="0" i="1" dirty="0" smtClean="0">
                          <a:latin typeface="Cambria Math" panose="02040503050406030204" pitchFamily="18" charset="0"/>
                        </a:rPr>
                        <m:t>)</m:t>
                      </m:r>
                    </m:oMath>
                  </m:oMathPara>
                </a14:m>
                <a:endParaRPr lang="en-US" sz="2400" dirty="0"/>
              </a:p>
            </p:txBody>
          </p:sp>
        </mc:Choice>
        <mc:Fallback xmlns="">
          <p:sp>
            <p:nvSpPr>
              <p:cNvPr id="26" name="TextBox 25">
                <a:extLst>
                  <a:ext uri="{FF2B5EF4-FFF2-40B4-BE49-F238E27FC236}">
                    <a16:creationId xmlns:a16="http://schemas.microsoft.com/office/drawing/2014/main" id="{AF5BB6CF-DB54-6F9E-CBE8-526BD25B0F6B}"/>
                  </a:ext>
                </a:extLst>
              </p:cNvPr>
              <p:cNvSpPr txBox="1">
                <a:spLocks noRot="1" noChangeAspect="1" noMove="1" noResize="1" noEditPoints="1" noAdjustHandles="1" noChangeArrowheads="1" noChangeShapeType="1" noTextEdit="1"/>
              </p:cNvSpPr>
              <p:nvPr/>
            </p:nvSpPr>
            <p:spPr>
              <a:xfrm>
                <a:off x="9198302" y="4862634"/>
                <a:ext cx="1810215" cy="47808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4B4B5D84-7DD8-55C8-41EA-279C7FF64A3E}"/>
                  </a:ext>
                </a:extLst>
              </p:cNvPr>
              <p:cNvSpPr txBox="1"/>
              <p:nvPr/>
            </p:nvSpPr>
            <p:spPr>
              <a:xfrm>
                <a:off x="1436678" y="5794470"/>
                <a:ext cx="3079565" cy="461665"/>
              </a:xfrm>
              <a:prstGeom prst="rect">
                <a:avLst/>
              </a:prstGeom>
              <a:solidFill>
                <a:schemeClr val="accent3">
                  <a:lumMod val="40000"/>
                  <a:lumOff val="6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𝑧</m:t>
                              </m:r>
                            </m:e>
                          </m:acc>
                        </m:e>
                        <m:sub>
                          <m:r>
                            <a:rPr lang="en-US" sz="2400" b="0" i="1" smtClean="0">
                              <a:latin typeface="Cambria Math" panose="02040503050406030204" pitchFamily="18" charset="0"/>
                            </a:rPr>
                            <m:t>𝑖</m:t>
                          </m:r>
                        </m:sub>
                      </m:sSub>
                      <m:r>
                        <a:rPr lang="en-US" sz="2400" b="0" i="1" dirty="0" smtClean="0">
                          <a:latin typeface="Cambria Math" panose="02040503050406030204" pitchFamily="18" charset="0"/>
                        </a:rPr>
                        <m:t>[</m:t>
                      </m:r>
                      <m:r>
                        <a:rPr lang="en-US" sz="2400" b="0" i="1" dirty="0" smtClean="0">
                          <a:latin typeface="Cambria Math" panose="02040503050406030204" pitchFamily="18" charset="0"/>
                        </a:rPr>
                        <m:t>𝑘</m:t>
                      </m:r>
                      <m:r>
                        <a:rPr lang="en-US" sz="2400" b="0" i="1" dirty="0" smtClean="0">
                          <a:latin typeface="Cambria Math" panose="02040503050406030204" pitchFamily="18" charset="0"/>
                        </a:rPr>
                        <m:t>]=</m:t>
                      </m:r>
                      <m:sSub>
                        <m:sSubPr>
                          <m:ctrlPr>
                            <a:rPr lang="en-US" sz="2400" b="0" i="1" dirty="0" smtClean="0">
                              <a:latin typeface="Cambria Math" panose="02040503050406030204" pitchFamily="18" charset="0"/>
                            </a:rPr>
                          </m:ctrlPr>
                        </m:sSubPr>
                        <m:e>
                          <m:acc>
                            <m:accPr>
                              <m:chr m:val="̃"/>
                              <m:ctrlPr>
                                <a:rPr lang="en-US" sz="2400" b="0" i="1" dirty="0" smtClean="0">
                                  <a:latin typeface="Cambria Math" panose="02040503050406030204" pitchFamily="18" charset="0"/>
                                </a:rPr>
                              </m:ctrlPr>
                            </m:accPr>
                            <m:e>
                              <m:r>
                                <a:rPr lang="en-US" sz="2400" b="0" i="1" dirty="0" smtClean="0">
                                  <a:latin typeface="Cambria Math" panose="02040503050406030204" pitchFamily="18" charset="0"/>
                                </a:rPr>
                                <m:t>𝑥</m:t>
                              </m:r>
                            </m:e>
                          </m:acc>
                        </m:e>
                        <m:sub>
                          <m:r>
                            <a:rPr lang="en-US" sz="2400" b="0" i="1" dirty="0" smtClean="0">
                              <a:latin typeface="Cambria Math" panose="02040503050406030204" pitchFamily="18" charset="0"/>
                            </a:rPr>
                            <m:t>𝑖</m:t>
                          </m:r>
                        </m:sub>
                      </m:sSub>
                      <m:r>
                        <a:rPr lang="en-US" sz="2400" b="0" i="1" dirty="0" smtClean="0">
                          <a:latin typeface="Cambria Math" panose="02040503050406030204" pitchFamily="18" charset="0"/>
                        </a:rPr>
                        <m:t>[</m:t>
                      </m:r>
                      <m:r>
                        <a:rPr lang="en-US" sz="2400" b="0" i="1" dirty="0" smtClean="0">
                          <a:latin typeface="Cambria Math" panose="02040503050406030204" pitchFamily="18" charset="0"/>
                        </a:rPr>
                        <m:t>𝑘</m:t>
                      </m:r>
                      <m:r>
                        <a:rPr lang="en-US" sz="2400" b="0" i="1" dirty="0" smtClean="0">
                          <a:latin typeface="Cambria Math" panose="02040503050406030204" pitchFamily="18" charset="0"/>
                        </a:rPr>
                        <m:t>]/</m:t>
                      </m:r>
                      <m:r>
                        <a:rPr lang="en-US" sz="2400" b="0" i="1" dirty="0" smtClean="0">
                          <a:latin typeface="Cambria Math" panose="02040503050406030204" pitchFamily="18" charset="0"/>
                        </a:rPr>
                        <m:t>𝑃𝑆</m:t>
                      </m:r>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𝐷</m:t>
                          </m:r>
                        </m:e>
                        <m:sub>
                          <m:r>
                            <a:rPr lang="en-US" sz="2400" b="0" i="1" dirty="0" smtClean="0">
                              <a:latin typeface="Cambria Math" panose="02040503050406030204" pitchFamily="18" charset="0"/>
                            </a:rPr>
                            <m:t>𝑖</m:t>
                          </m:r>
                        </m:sub>
                      </m:sSub>
                      <m:r>
                        <a:rPr lang="en-US" sz="2400" b="0" i="1" dirty="0" smtClean="0">
                          <a:latin typeface="Cambria Math" panose="02040503050406030204" pitchFamily="18" charset="0"/>
                        </a:rPr>
                        <m:t>[</m:t>
                      </m:r>
                      <m:r>
                        <a:rPr lang="en-US" sz="2400" b="0" i="1" dirty="0" smtClean="0">
                          <a:latin typeface="Cambria Math" panose="02040503050406030204" pitchFamily="18" charset="0"/>
                        </a:rPr>
                        <m:t>𝑘</m:t>
                      </m:r>
                      <m:r>
                        <a:rPr lang="en-US" sz="2400" b="0" i="1" dirty="0" smtClean="0">
                          <a:latin typeface="Cambria Math" panose="02040503050406030204" pitchFamily="18" charset="0"/>
                        </a:rPr>
                        <m:t>]</m:t>
                      </m:r>
                    </m:oMath>
                  </m:oMathPara>
                </a14:m>
                <a:endParaRPr lang="en-US" sz="2400" dirty="0"/>
              </a:p>
            </p:txBody>
          </p:sp>
        </mc:Choice>
        <mc:Fallback xmlns="">
          <p:sp>
            <p:nvSpPr>
              <p:cNvPr id="28" name="TextBox 27">
                <a:extLst>
                  <a:ext uri="{FF2B5EF4-FFF2-40B4-BE49-F238E27FC236}">
                    <a16:creationId xmlns:a16="http://schemas.microsoft.com/office/drawing/2014/main" id="{4B4B5D84-7DD8-55C8-41EA-279C7FF64A3E}"/>
                  </a:ext>
                </a:extLst>
              </p:cNvPr>
              <p:cNvSpPr txBox="1">
                <a:spLocks noRot="1" noChangeAspect="1" noMove="1" noResize="1" noEditPoints="1" noAdjustHandles="1" noChangeArrowheads="1" noChangeShapeType="1" noTextEdit="1"/>
              </p:cNvSpPr>
              <p:nvPr/>
            </p:nvSpPr>
            <p:spPr>
              <a:xfrm>
                <a:off x="1436678" y="5794470"/>
                <a:ext cx="3079565" cy="461665"/>
              </a:xfrm>
              <a:prstGeom prst="rect">
                <a:avLst/>
              </a:prstGeom>
              <a:blipFill>
                <a:blip r:embed="rId8"/>
                <a:stretch>
                  <a:fillRect r="-1188"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D413C85-3BF6-CC1E-6A5D-291BC72C02FB}"/>
                  </a:ext>
                </a:extLst>
              </p:cNvPr>
              <p:cNvSpPr txBox="1"/>
              <p:nvPr/>
            </p:nvSpPr>
            <p:spPr>
              <a:xfrm>
                <a:off x="5644437" y="5742986"/>
                <a:ext cx="6495228" cy="582275"/>
              </a:xfrm>
              <a:prstGeom prst="rect">
                <a:avLst/>
              </a:prstGeom>
              <a:solidFill>
                <a:schemeClr val="accent3">
                  <a:lumMod val="40000"/>
                  <a:lumOff val="60000"/>
                </a:schemeClr>
              </a:solidFill>
            </p:spPr>
            <p:txBody>
              <a:bodyPr wrap="square">
                <a:spAutoFit/>
              </a:bodyPr>
              <a:lstStyle/>
              <a:p>
                <a:pPr algn="ctr"/>
                <a:r>
                  <a:rPr lang="en-US" sz="2400" dirty="0"/>
                  <a:t>Quadrature </a:t>
                </a:r>
                <a:r>
                  <a:rPr lang="en-US" sz="2400" i="1" dirty="0"/>
                  <a:t>templates</a:t>
                </a:r>
                <a:r>
                  <a:rPr lang="en-US" sz="2400" dirty="0"/>
                  <a:t> (0 and </a:t>
                </a:r>
                <a14:m>
                  <m:oMath xmlns:m="http://schemas.openxmlformats.org/officeDocument/2006/math">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𝜋</m:t>
                        </m:r>
                      </m:num>
                      <m:den>
                        <m:r>
                          <a:rPr lang="en-US" sz="2400" b="0" i="1" smtClean="0">
                            <a:latin typeface="Cambria Math" panose="02040503050406030204" pitchFamily="18" charset="0"/>
                          </a:rPr>
                          <m:t>2</m:t>
                        </m:r>
                      </m:den>
                    </m:f>
                  </m:oMath>
                </a14:m>
                <a:r>
                  <a:rPr lang="en-US" sz="2400" dirty="0"/>
                  <a:t> initial phase signals)</a:t>
                </a:r>
              </a:p>
            </p:txBody>
          </p:sp>
        </mc:Choice>
        <mc:Fallback xmlns="">
          <p:sp>
            <p:nvSpPr>
              <p:cNvPr id="30" name="TextBox 29">
                <a:extLst>
                  <a:ext uri="{FF2B5EF4-FFF2-40B4-BE49-F238E27FC236}">
                    <a16:creationId xmlns:a16="http://schemas.microsoft.com/office/drawing/2014/main" id="{5D413C85-3BF6-CC1E-6A5D-291BC72C02FB}"/>
                  </a:ext>
                </a:extLst>
              </p:cNvPr>
              <p:cNvSpPr txBox="1">
                <a:spLocks noRot="1" noChangeAspect="1" noMove="1" noResize="1" noEditPoints="1" noAdjustHandles="1" noChangeArrowheads="1" noChangeShapeType="1" noTextEdit="1"/>
              </p:cNvSpPr>
              <p:nvPr/>
            </p:nvSpPr>
            <p:spPr>
              <a:xfrm>
                <a:off x="5644437" y="5742986"/>
                <a:ext cx="6495228" cy="582275"/>
              </a:xfrm>
              <a:prstGeom prst="rect">
                <a:avLst/>
              </a:prstGeom>
              <a:blipFill>
                <a:blip r:embed="rId9"/>
                <a:stretch>
                  <a:fillRect l="-845" t="-2083" r="-751" b="-8333"/>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9E116E23-801B-2B7E-8AB6-27F5E767E901}"/>
              </a:ext>
            </a:extLst>
          </p:cNvPr>
          <p:cNvSpPr txBox="1"/>
          <p:nvPr/>
        </p:nvSpPr>
        <p:spPr>
          <a:xfrm>
            <a:off x="-68201" y="1801037"/>
            <a:ext cx="2099579" cy="461665"/>
          </a:xfrm>
          <a:prstGeom prst="rect">
            <a:avLst/>
          </a:prstGeom>
          <a:noFill/>
        </p:spPr>
        <p:txBody>
          <a:bodyPr wrap="square" rtlCol="0">
            <a:spAutoFit/>
          </a:bodyPr>
          <a:lstStyle/>
          <a:p>
            <a:pPr algn="ctr"/>
            <a:r>
              <a:rPr lang="en-US" sz="2400" dirty="0"/>
              <a:t>Joint PDF</a:t>
            </a:r>
          </a:p>
        </p:txBody>
      </p:sp>
      <p:grpSp>
        <p:nvGrpSpPr>
          <p:cNvPr id="11" name="Group 10">
            <a:extLst>
              <a:ext uri="{FF2B5EF4-FFF2-40B4-BE49-F238E27FC236}">
                <a16:creationId xmlns:a16="http://schemas.microsoft.com/office/drawing/2014/main" id="{E8BF6B9A-CA5D-82D9-8E1E-09156DB601DD}"/>
              </a:ext>
            </a:extLst>
          </p:cNvPr>
          <p:cNvGrpSpPr/>
          <p:nvPr/>
        </p:nvGrpSpPr>
        <p:grpSpPr>
          <a:xfrm>
            <a:off x="934278" y="832697"/>
            <a:ext cx="11159824" cy="2794304"/>
            <a:chOff x="934278" y="832697"/>
            <a:chExt cx="11159824" cy="2794304"/>
          </a:xfrm>
        </p:grpSpPr>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58E0581-BEB9-3784-B242-AB1AB85FE749}"/>
                    </a:ext>
                  </a:extLst>
                </p:cNvPr>
                <p:cNvSpPr txBox="1"/>
                <p:nvPr/>
              </p:nvSpPr>
              <p:spPr>
                <a:xfrm>
                  <a:off x="5631366" y="832697"/>
                  <a:ext cx="6462736" cy="1245406"/>
                </a:xfrm>
                <a:prstGeom prst="rect">
                  <a:avLst/>
                </a:prstGeom>
                <a:solidFill>
                  <a:schemeClr val="accent6">
                    <a:lumMod val="20000"/>
                    <a:lumOff val="80000"/>
                  </a:schemeClr>
                </a:solidFill>
              </p:spPr>
              <p:txBody>
                <a:bodyPr wrap="square">
                  <a:spAutoFit/>
                </a:bodyPr>
                <a:lstStyle/>
                <a:p>
                  <a:pPr marL="0" lvl="2" algn="ctr"/>
                  <a:r>
                    <a:rPr lang="en-US" sz="2400" u="sng" dirty="0"/>
                    <a:t>Linear</a:t>
                  </a:r>
                </a:p>
                <a:p>
                  <a:pPr marL="0" lvl="2"/>
                  <a14:m>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𝑎</m:t>
                          </m:r>
                        </m:e>
                      </m:acc>
                    </m:oMath>
                  </a14:m>
                  <a:r>
                    <a:rPr lang="en-US" sz="2400" dirty="0"/>
                    <a:t>: Reparametrized Distance, initial phase, orbital inclination, and polarization angles</a:t>
                  </a:r>
                </a:p>
              </p:txBody>
            </p:sp>
          </mc:Choice>
          <mc:Fallback xmlns="">
            <p:sp>
              <p:nvSpPr>
                <p:cNvPr id="15" name="TextBox 14">
                  <a:extLst>
                    <a:ext uri="{FF2B5EF4-FFF2-40B4-BE49-F238E27FC236}">
                      <a16:creationId xmlns:a16="http://schemas.microsoft.com/office/drawing/2014/main" id="{F58E0581-BEB9-3784-B242-AB1AB85FE749}"/>
                    </a:ext>
                  </a:extLst>
                </p:cNvPr>
                <p:cNvSpPr txBox="1">
                  <a:spLocks noRot="1" noChangeAspect="1" noMove="1" noResize="1" noEditPoints="1" noAdjustHandles="1" noChangeArrowheads="1" noChangeShapeType="1" noTextEdit="1"/>
                </p:cNvSpPr>
                <p:nvPr/>
              </p:nvSpPr>
              <p:spPr>
                <a:xfrm>
                  <a:off x="5631366" y="832697"/>
                  <a:ext cx="6462736" cy="1245406"/>
                </a:xfrm>
                <a:prstGeom prst="rect">
                  <a:avLst/>
                </a:prstGeom>
                <a:blipFill>
                  <a:blip r:embed="rId10"/>
                  <a:stretch>
                    <a:fillRect l="-1509" t="-3922" b="-68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0C83F9E-8876-D6C7-8DF1-2BFA7D90B0E5}"/>
                    </a:ext>
                  </a:extLst>
                </p:cNvPr>
                <p:cNvSpPr txBox="1"/>
                <p:nvPr/>
              </p:nvSpPr>
              <p:spPr>
                <a:xfrm>
                  <a:off x="5644437" y="2057341"/>
                  <a:ext cx="6438514" cy="1569660"/>
                </a:xfrm>
                <a:prstGeom prst="rect">
                  <a:avLst/>
                </a:prstGeom>
                <a:solidFill>
                  <a:schemeClr val="accent6">
                    <a:lumMod val="40000"/>
                    <a:lumOff val="60000"/>
                  </a:schemeClr>
                </a:solidFill>
              </p:spPr>
              <p:txBody>
                <a:bodyPr wrap="square">
                  <a:spAutoFit/>
                </a:bodyPr>
                <a:lstStyle/>
                <a:p>
                  <a:pPr marL="0" lvl="2" algn="ctr"/>
                  <a:r>
                    <a:rPr lang="en-US" sz="2400" u="sng" dirty="0"/>
                    <a:t>Non-linear</a:t>
                  </a:r>
                </a:p>
                <a:p>
                  <a:pPr marL="0" lvl="2"/>
                  <a:r>
                    <a:rPr lang="en-US" sz="2400" b="1" dirty="0">
                      <a:solidFill>
                        <a:srgbClr val="002060"/>
                      </a:solidFill>
                    </a:rPr>
                    <a:t>chirp times </a:t>
                  </a:r>
                  <a14:m>
                    <m:oMath xmlns:m="http://schemas.openxmlformats.org/officeDocument/2006/math">
                      <m:r>
                        <a:rPr lang="en-US" sz="2400" b="1" i="1" smtClean="0">
                          <a:solidFill>
                            <a:srgbClr val="002060"/>
                          </a:solidFill>
                          <a:latin typeface="Cambria Math" panose="02040503050406030204" pitchFamily="18" charset="0"/>
                        </a:rPr>
                        <m:t>𝝉</m:t>
                      </m:r>
                    </m:oMath>
                  </a14:m>
                  <a:r>
                    <a:rPr lang="en-US" sz="2400" dirty="0">
                      <a:solidFill>
                        <a:srgbClr val="002060"/>
                      </a:solidFill>
                    </a:rPr>
                    <a:t> </a:t>
                  </a:r>
                  <a:r>
                    <a:rPr lang="en-US" sz="2400" dirty="0"/>
                    <a:t>(functions of component masses), spins, orbital eccentricity,…, </a:t>
                  </a:r>
                  <a:r>
                    <a:rPr lang="en-US" sz="2400" b="1" dirty="0"/>
                    <a:t>sky location (</a:t>
                  </a:r>
                  <a14:m>
                    <m:oMath xmlns:m="http://schemas.openxmlformats.org/officeDocument/2006/math">
                      <m:acc>
                        <m:accPr>
                          <m:chr m:val="̂"/>
                          <m:ctrlPr>
                            <a:rPr lang="en-US" sz="2400" b="1" i="1" smtClean="0">
                              <a:latin typeface="Cambria Math" panose="02040503050406030204" pitchFamily="18" charset="0"/>
                            </a:rPr>
                          </m:ctrlPr>
                        </m:accPr>
                        <m:e>
                          <m:r>
                            <a:rPr lang="en-US" sz="2400" b="0" i="1" smtClean="0">
                              <a:latin typeface="Cambria Math" panose="02040503050406030204" pitchFamily="18" charset="0"/>
                            </a:rPr>
                            <m:t>𝑛</m:t>
                          </m:r>
                        </m:e>
                      </m:acc>
                      <m:r>
                        <a:rPr lang="en-US" sz="2400" b="0" i="1" dirty="0" smtClean="0">
                          <a:latin typeface="Cambria Math" panose="02040503050406030204" pitchFamily="18" charset="0"/>
                        </a:rPr>
                        <m:t>)</m:t>
                      </m:r>
                    </m:oMath>
                  </a14:m>
                  <a:r>
                    <a:rPr lang="en-US" sz="2400" b="1" dirty="0"/>
                    <a:t>, time of arrival </a:t>
                  </a:r>
                  <a14:m>
                    <m:oMath xmlns:m="http://schemas.openxmlformats.org/officeDocument/2006/math">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𝑎</m:t>
                          </m:r>
                        </m:sub>
                      </m:sSub>
                      <m:r>
                        <a:rPr lang="en-US" sz="2400" b="0" i="1" smtClean="0">
                          <a:latin typeface="Cambria Math" panose="02040503050406030204" pitchFamily="18" charset="0"/>
                        </a:rPr>
                        <m:t>)</m:t>
                      </m:r>
                    </m:oMath>
                  </a14:m>
                  <a:endParaRPr lang="en-US" sz="2400" b="1" dirty="0"/>
                </a:p>
              </p:txBody>
            </p:sp>
          </mc:Choice>
          <mc:Fallback xmlns="">
            <p:sp>
              <p:nvSpPr>
                <p:cNvPr id="17" name="TextBox 16">
                  <a:extLst>
                    <a:ext uri="{FF2B5EF4-FFF2-40B4-BE49-F238E27FC236}">
                      <a16:creationId xmlns:a16="http://schemas.microsoft.com/office/drawing/2014/main" id="{60C83F9E-8876-D6C7-8DF1-2BFA7D90B0E5}"/>
                    </a:ext>
                  </a:extLst>
                </p:cNvPr>
                <p:cNvSpPr txBox="1">
                  <a:spLocks noRot="1" noChangeAspect="1" noMove="1" noResize="1" noEditPoints="1" noAdjustHandles="1" noChangeArrowheads="1" noChangeShapeType="1" noTextEdit="1"/>
                </p:cNvSpPr>
                <p:nvPr/>
              </p:nvSpPr>
              <p:spPr>
                <a:xfrm>
                  <a:off x="5644437" y="2057341"/>
                  <a:ext cx="6438514" cy="1569660"/>
                </a:xfrm>
                <a:prstGeom prst="rect">
                  <a:avLst/>
                </a:prstGeom>
                <a:blipFill>
                  <a:blip r:embed="rId11"/>
                  <a:stretch>
                    <a:fillRect l="-1515" t="-3101" b="-7752"/>
                  </a:stretch>
                </a:blipFill>
              </p:spPr>
              <p:txBody>
                <a:bodyPr/>
                <a:lstStyle/>
                <a:p>
                  <a:r>
                    <a:rPr lang="en-US">
                      <a:noFill/>
                    </a:rPr>
                    <a:t> </a:t>
                  </a:r>
                </a:p>
              </p:txBody>
            </p:sp>
          </mc:Fallback>
        </mc:AlternateContent>
        <p:grpSp>
          <p:nvGrpSpPr>
            <p:cNvPr id="2" name="Group 1">
              <a:extLst>
                <a:ext uri="{FF2B5EF4-FFF2-40B4-BE49-F238E27FC236}">
                  <a16:creationId xmlns:a16="http://schemas.microsoft.com/office/drawing/2014/main" id="{533BB6EE-FEE5-C005-8277-FA08F4723F42}"/>
                </a:ext>
              </a:extLst>
            </p:cNvPr>
            <p:cNvGrpSpPr/>
            <p:nvPr/>
          </p:nvGrpSpPr>
          <p:grpSpPr>
            <a:xfrm>
              <a:off x="934278" y="832697"/>
              <a:ext cx="4653445" cy="2716036"/>
              <a:chOff x="934278" y="832697"/>
              <a:chExt cx="4653445" cy="2716036"/>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003572C-8A2F-861B-D3DA-C75CD06D851E}"/>
                      </a:ext>
                    </a:extLst>
                  </p:cNvPr>
                  <p:cNvSpPr txBox="1"/>
                  <p:nvPr/>
                </p:nvSpPr>
                <p:spPr>
                  <a:xfrm>
                    <a:off x="1750740" y="1790137"/>
                    <a:ext cx="3836983" cy="461665"/>
                  </a:xfrm>
                  <a:prstGeom prst="rect">
                    <a:avLst/>
                  </a:prstGeom>
                  <a:solidFill>
                    <a:schemeClr val="accent3">
                      <a:lumMod val="40000"/>
                      <a:lumOff val="6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e>
                            <m:e>
                              <m:r>
                                <m:rPr>
                                  <m:sty m:val="p"/>
                                </m:rPr>
                                <a:rPr lang="en-US" sz="2400" b="0" i="0" smtClean="0">
                                  <a:latin typeface="Cambria Math" panose="02040503050406030204" pitchFamily="18" charset="0"/>
                                </a:rPr>
                                <m:t>Θ</m:t>
                              </m:r>
                            </m:e>
                          </m:d>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𝑝</m:t>
                              </m:r>
                            </m:e>
                            <m:sub>
                              <m:r>
                                <a:rPr lang="en-US" sz="2400" b="0" i="1" smtClean="0">
                                  <a:latin typeface="Cambria Math" panose="02040503050406030204" pitchFamily="18" charset="0"/>
                                </a:rPr>
                                <m:t>𝑁𝑜𝑖𝑠𝑒</m:t>
                              </m:r>
                            </m:sub>
                          </m:sSub>
                          <m:r>
                            <a:rPr lang="en-US" sz="2400" b="0" i="1" smtClean="0">
                              <a:latin typeface="Cambria Math" panose="02040503050406030204" pitchFamily="18" charset="0"/>
                            </a:rPr>
                            <m:t>(</m:t>
                          </m:r>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rPr>
                            <m:t>𝑠</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𝜃</m:t>
                              </m:r>
                            </m:e>
                          </m:d>
                          <m:r>
                            <a:rPr lang="en-US" sz="2400" b="0" i="1" smtClean="0">
                              <a:latin typeface="Cambria Math" panose="02040503050406030204" pitchFamily="18" charset="0"/>
                            </a:rPr>
                            <m:t>)</m:t>
                          </m:r>
                        </m:oMath>
                      </m:oMathPara>
                    </a14:m>
                    <a:endParaRPr lang="en-US" sz="2400" dirty="0"/>
                  </a:p>
                </p:txBody>
              </p:sp>
            </mc:Choice>
            <mc:Fallback xmlns="">
              <p:sp>
                <p:nvSpPr>
                  <p:cNvPr id="9" name="TextBox 8">
                    <a:extLst>
                      <a:ext uri="{FF2B5EF4-FFF2-40B4-BE49-F238E27FC236}">
                        <a16:creationId xmlns:a16="http://schemas.microsoft.com/office/drawing/2014/main" id="{A003572C-8A2F-861B-D3DA-C75CD06D851E}"/>
                      </a:ext>
                    </a:extLst>
                  </p:cNvPr>
                  <p:cNvSpPr txBox="1">
                    <a:spLocks noRot="1" noChangeAspect="1" noMove="1" noResize="1" noEditPoints="1" noAdjustHandles="1" noChangeArrowheads="1" noChangeShapeType="1" noTextEdit="1"/>
                  </p:cNvSpPr>
                  <p:nvPr/>
                </p:nvSpPr>
                <p:spPr>
                  <a:xfrm>
                    <a:off x="1750740" y="1790137"/>
                    <a:ext cx="3836983" cy="461665"/>
                  </a:xfrm>
                  <a:prstGeom prst="rect">
                    <a:avLst/>
                  </a:prstGeom>
                  <a:blipFill>
                    <a:blip r:embed="rId12"/>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4FEE67E-183B-8E7F-8203-9983433A19D9}"/>
                      </a:ext>
                    </a:extLst>
                  </p:cNvPr>
                  <p:cNvSpPr txBox="1"/>
                  <p:nvPr/>
                </p:nvSpPr>
                <p:spPr>
                  <a:xfrm>
                    <a:off x="934278" y="832697"/>
                    <a:ext cx="3274983" cy="468205"/>
                  </a:xfrm>
                  <a:prstGeom prst="rect">
                    <a:avLst/>
                  </a:prstGeom>
                  <a:solidFill>
                    <a:schemeClr val="bg2">
                      <a:lumMod val="9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a:latin typeface="Cambria Math" panose="02040503050406030204" pitchFamily="18" charset="0"/>
                                </a:rPr>
                                <m:t>𝒙</m:t>
                              </m:r>
                            </m:e>
                            <m:sub>
                              <m:r>
                                <a:rPr lang="en-US" sz="2400" b="1" i="1" smtClean="0">
                                  <a:latin typeface="Cambria Math" panose="02040503050406030204" pitchFamily="18" charset="0"/>
                                </a:rPr>
                                <m:t>𝟏</m:t>
                              </m:r>
                            </m:sub>
                          </m:sSub>
                          <m:r>
                            <a:rPr lang="en-US" sz="2400" b="1" i="1" smtClean="0">
                              <a:latin typeface="Cambria Math" panose="02040503050406030204" pitchFamily="18" charset="0"/>
                            </a:rPr>
                            <m:t>, </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𝟐</m:t>
                              </m:r>
                            </m:sub>
                          </m:sSub>
                          <m:r>
                            <a:rPr lang="en-US" sz="2400" b="1" i="1" smtClean="0">
                              <a:latin typeface="Cambria Math" panose="02040503050406030204" pitchFamily="18" charset="0"/>
                            </a:rPr>
                            <m:t>, …, </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𝑫</m:t>
                              </m:r>
                            </m:sub>
                          </m:sSub>
                          <m:r>
                            <a:rPr lang="en-US" sz="2400" b="1" i="1">
                              <a:latin typeface="Cambria Math" panose="02040503050406030204" pitchFamily="18" charset="0"/>
                            </a:rPr>
                            <m:t>∈</m:t>
                          </m:r>
                          <m:sSup>
                            <m:sSupPr>
                              <m:ctrlPr>
                                <a:rPr lang="en-US" sz="2400" b="1" i="1">
                                  <a:latin typeface="Cambria Math" panose="02040503050406030204" pitchFamily="18" charset="0"/>
                                  <a:ea typeface="Cambria Math" panose="02040503050406030204" pitchFamily="18" charset="0"/>
                                </a:rPr>
                              </m:ctrlPr>
                            </m:sSupPr>
                            <m:e>
                              <m:r>
                                <a:rPr lang="en-US" sz="2400" b="1" i="1">
                                  <a:latin typeface="Cambria Math" panose="02040503050406030204" pitchFamily="18" charset="0"/>
                                  <a:ea typeface="Cambria Math" panose="02040503050406030204" pitchFamily="18" charset="0"/>
                                </a:rPr>
                                <m:t>ℝ</m:t>
                              </m:r>
                            </m:e>
                            <m:sup>
                              <m:r>
                                <a:rPr lang="en-US" sz="2400" b="1" i="1">
                                  <a:latin typeface="Cambria Math" panose="02040503050406030204" pitchFamily="18" charset="0"/>
                                  <a:ea typeface="Cambria Math" panose="02040503050406030204" pitchFamily="18" charset="0"/>
                                </a:rPr>
                                <m:t>𝑵</m:t>
                              </m:r>
                            </m:sup>
                          </m:sSup>
                        </m:oMath>
                      </m:oMathPara>
                    </a14:m>
                    <a:endParaRPr lang="en-US" sz="2400" dirty="0"/>
                  </a:p>
                </p:txBody>
              </p:sp>
            </mc:Choice>
            <mc:Fallback xmlns="">
              <p:sp>
                <p:nvSpPr>
                  <p:cNvPr id="3" name="TextBox 2">
                    <a:extLst>
                      <a:ext uri="{FF2B5EF4-FFF2-40B4-BE49-F238E27FC236}">
                        <a16:creationId xmlns:a16="http://schemas.microsoft.com/office/drawing/2014/main" id="{14FEE67E-183B-8E7F-8203-9983433A19D9}"/>
                      </a:ext>
                    </a:extLst>
                  </p:cNvPr>
                  <p:cNvSpPr txBox="1">
                    <a:spLocks noRot="1" noChangeAspect="1" noMove="1" noResize="1" noEditPoints="1" noAdjustHandles="1" noChangeArrowheads="1" noChangeShapeType="1" noTextEdit="1"/>
                  </p:cNvSpPr>
                  <p:nvPr/>
                </p:nvSpPr>
                <p:spPr>
                  <a:xfrm>
                    <a:off x="934278" y="832697"/>
                    <a:ext cx="3274983" cy="468205"/>
                  </a:xfrm>
                  <a:prstGeom prst="rect">
                    <a:avLst/>
                  </a:prstGeom>
                  <a:blipFill>
                    <a:blip r:embed="rId13"/>
                    <a:stretch>
                      <a:fillRect b="-3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6358AC1-8269-A6B7-3E21-34B01604DF29}"/>
                      </a:ext>
                    </a:extLst>
                  </p:cNvPr>
                  <p:cNvSpPr txBox="1"/>
                  <p:nvPr/>
                </p:nvSpPr>
                <p:spPr>
                  <a:xfrm>
                    <a:off x="936700" y="2525150"/>
                    <a:ext cx="3486649" cy="461665"/>
                  </a:xfrm>
                  <a:prstGeom prst="rect">
                    <a:avLst/>
                  </a:prstGeom>
                  <a:solidFill>
                    <a:schemeClr val="accent5">
                      <a:lumMod val="20000"/>
                      <a:lumOff val="80000"/>
                    </a:schemeClr>
                  </a:solidFill>
                </p:spPr>
                <p:txBody>
                  <a:bodyPr wrap="square" rtlCol="0">
                    <a:spAutoFit/>
                  </a:bodyPr>
                  <a:lstStyle/>
                  <a:p>
                    <a:r>
                      <a:rPr lang="en-US" sz="2400" dirty="0"/>
                      <a:t>Detection:  </a:t>
                    </a:r>
                    <a14:m>
                      <m:oMath xmlns:m="http://schemas.openxmlformats.org/officeDocument/2006/math">
                        <m:func>
                          <m:funcPr>
                            <m:ctrlPr>
                              <a:rPr lang="en-US" sz="2400" b="0" i="1" smtClean="0">
                                <a:latin typeface="Cambria Math" panose="02040503050406030204" pitchFamily="18" charset="0"/>
                              </a:rPr>
                            </m:ctrlPr>
                          </m:funcPr>
                          <m:fName>
                            <m:limLow>
                              <m:limLowPr>
                                <m:ctrlPr>
                                  <a:rPr lang="en-US" sz="2400" b="0" i="1" smtClean="0">
                                    <a:latin typeface="Cambria Math" panose="02040503050406030204" pitchFamily="18" charset="0"/>
                                  </a:rPr>
                                </m:ctrlPr>
                              </m:limLowPr>
                              <m:e>
                                <m:r>
                                  <m:rPr>
                                    <m:sty m:val="p"/>
                                  </m:rPr>
                                  <a:rPr lang="en-US" sz="2400" b="0" i="0" smtClean="0">
                                    <a:latin typeface="Cambria Math" panose="02040503050406030204" pitchFamily="18" charset="0"/>
                                  </a:rPr>
                                  <m:t>max</m:t>
                                </m:r>
                              </m:e>
                              <m:lim>
                                <m:r>
                                  <a:rPr lang="en-US" sz="2400" b="0" i="1" smtClean="0">
                                    <a:latin typeface="Cambria Math" panose="02040503050406030204" pitchFamily="18" charset="0"/>
                                  </a:rPr>
                                  <m:t>𝜃</m:t>
                                </m:r>
                              </m:lim>
                            </m:limLow>
                          </m:fName>
                          <m:e>
                            <m:r>
                              <a:rPr lang="en-US" sz="2400" b="0" i="1" smtClean="0">
                                <a:latin typeface="Cambria Math" panose="02040503050406030204" pitchFamily="18" charset="0"/>
                              </a:rPr>
                              <m:t>(…)</m:t>
                            </m:r>
                          </m:e>
                        </m:func>
                      </m:oMath>
                    </a14:m>
                    <a:endParaRPr lang="en-US" sz="2400" dirty="0"/>
                  </a:p>
                </p:txBody>
              </p:sp>
            </mc:Choice>
            <mc:Fallback xmlns="">
              <p:sp>
                <p:nvSpPr>
                  <p:cNvPr id="8" name="TextBox 7">
                    <a:extLst>
                      <a:ext uri="{FF2B5EF4-FFF2-40B4-BE49-F238E27FC236}">
                        <a16:creationId xmlns:a16="http://schemas.microsoft.com/office/drawing/2014/main" id="{F6358AC1-8269-A6B7-3E21-34B01604DF29}"/>
                      </a:ext>
                    </a:extLst>
                  </p:cNvPr>
                  <p:cNvSpPr txBox="1">
                    <a:spLocks noRot="1" noChangeAspect="1" noMove="1" noResize="1" noEditPoints="1" noAdjustHandles="1" noChangeArrowheads="1" noChangeShapeType="1" noTextEdit="1"/>
                  </p:cNvSpPr>
                  <p:nvPr/>
                </p:nvSpPr>
                <p:spPr>
                  <a:xfrm>
                    <a:off x="936700" y="2525150"/>
                    <a:ext cx="3486649" cy="461665"/>
                  </a:xfrm>
                  <a:prstGeom prst="rect">
                    <a:avLst/>
                  </a:prstGeom>
                  <a:blipFill>
                    <a:blip r:embed="rId14"/>
                    <a:stretch>
                      <a:fillRect l="-2797" t="-10526"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935ED00-5111-A2AC-203F-F189124B4A38}"/>
                      </a:ext>
                    </a:extLst>
                  </p:cNvPr>
                  <p:cNvSpPr txBox="1"/>
                  <p:nvPr/>
                </p:nvSpPr>
                <p:spPr>
                  <a:xfrm>
                    <a:off x="936700" y="3087068"/>
                    <a:ext cx="3486650" cy="461665"/>
                  </a:xfrm>
                  <a:prstGeom prst="rect">
                    <a:avLst/>
                  </a:prstGeom>
                  <a:solidFill>
                    <a:schemeClr val="accent5">
                      <a:lumMod val="40000"/>
                      <a:lumOff val="60000"/>
                    </a:schemeClr>
                  </a:solidFill>
                </p:spPr>
                <p:txBody>
                  <a:bodyPr wrap="square" rtlCol="0">
                    <a:spAutoFit/>
                  </a:bodyPr>
                  <a:lstStyle/>
                  <a:p>
                    <a:r>
                      <a:rPr lang="en-US" sz="2400" dirty="0"/>
                      <a:t>Estimation:  </a:t>
                    </a:r>
                    <a14:m>
                      <m:oMath xmlns:m="http://schemas.openxmlformats.org/officeDocument/2006/math">
                        <m:func>
                          <m:funcPr>
                            <m:ctrlPr>
                              <a:rPr lang="en-US" sz="2400" b="0" i="1" smtClean="0">
                                <a:latin typeface="Cambria Math" panose="02040503050406030204" pitchFamily="18" charset="0"/>
                              </a:rPr>
                            </m:ctrlPr>
                          </m:funcPr>
                          <m:fName>
                            <m:limLow>
                              <m:limLowPr>
                                <m:ctrlPr>
                                  <a:rPr lang="en-US" sz="2400" b="0" i="1" smtClean="0">
                                    <a:latin typeface="Cambria Math" panose="02040503050406030204" pitchFamily="18" charset="0"/>
                                  </a:rPr>
                                </m:ctrlPr>
                              </m:limLowPr>
                              <m:e>
                                <m:r>
                                  <m:rPr>
                                    <m:sty m:val="p"/>
                                  </m:rPr>
                                  <a:rPr lang="en-US" sz="2400" b="0" i="0" smtClean="0">
                                    <a:latin typeface="Cambria Math" panose="02040503050406030204" pitchFamily="18" charset="0"/>
                                  </a:rPr>
                                  <m:t>arg</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max</m:t>
                                </m:r>
                              </m:e>
                              <m:lim>
                                <m:r>
                                  <a:rPr lang="en-US" sz="2400" b="0" i="1" smtClean="0">
                                    <a:latin typeface="Cambria Math" panose="02040503050406030204" pitchFamily="18" charset="0"/>
                                  </a:rPr>
                                  <m:t>𝜃</m:t>
                                </m:r>
                              </m:lim>
                            </m:limLow>
                          </m:fName>
                          <m:e>
                            <m:r>
                              <a:rPr lang="en-US" sz="2400" b="0" i="1" smtClean="0">
                                <a:latin typeface="Cambria Math" panose="02040503050406030204" pitchFamily="18" charset="0"/>
                              </a:rPr>
                              <m:t>(…)</m:t>
                            </m:r>
                          </m:e>
                        </m:func>
                      </m:oMath>
                    </a14:m>
                    <a:endParaRPr lang="en-US" sz="2400" dirty="0"/>
                  </a:p>
                </p:txBody>
              </p:sp>
            </mc:Choice>
            <mc:Fallback xmlns="">
              <p:sp>
                <p:nvSpPr>
                  <p:cNvPr id="10" name="TextBox 9">
                    <a:extLst>
                      <a:ext uri="{FF2B5EF4-FFF2-40B4-BE49-F238E27FC236}">
                        <a16:creationId xmlns:a16="http://schemas.microsoft.com/office/drawing/2014/main" id="{D935ED00-5111-A2AC-203F-F189124B4A38}"/>
                      </a:ext>
                    </a:extLst>
                  </p:cNvPr>
                  <p:cNvSpPr txBox="1">
                    <a:spLocks noRot="1" noChangeAspect="1" noMove="1" noResize="1" noEditPoints="1" noAdjustHandles="1" noChangeArrowheads="1" noChangeShapeType="1" noTextEdit="1"/>
                  </p:cNvSpPr>
                  <p:nvPr/>
                </p:nvSpPr>
                <p:spPr>
                  <a:xfrm>
                    <a:off x="936700" y="3087068"/>
                    <a:ext cx="3486650" cy="461665"/>
                  </a:xfrm>
                  <a:prstGeom prst="rect">
                    <a:avLst/>
                  </a:prstGeom>
                  <a:blipFill>
                    <a:blip r:embed="rId15"/>
                    <a:stretch>
                      <a:fillRect l="-2797" t="-10526" b="-44737"/>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F6B3BD4B-C60B-D915-5F75-FAB6E995B1DA}"/>
                  </a:ext>
                </a:extLst>
              </p:cNvPr>
              <p:cNvCxnSpPr/>
              <p:nvPr/>
            </p:nvCxnSpPr>
            <p:spPr>
              <a:xfrm>
                <a:off x="3267308" y="2307557"/>
                <a:ext cx="0" cy="44842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0CE85E3-BAFF-E7D6-4FFA-7CA620AFB576}"/>
                  </a:ext>
                </a:extLst>
              </p:cNvPr>
              <p:cNvCxnSpPr>
                <a:cxnSpLocks/>
              </p:cNvCxnSpPr>
              <p:nvPr/>
            </p:nvCxnSpPr>
            <p:spPr>
              <a:xfrm>
                <a:off x="3832300" y="2235745"/>
                <a:ext cx="0" cy="108215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5F4A719-651A-F652-A1B7-E0CD52F6A674}"/>
                  </a:ext>
                </a:extLst>
              </p:cNvPr>
              <p:cNvCxnSpPr>
                <a:cxnSpLocks/>
              </p:cNvCxnSpPr>
              <p:nvPr/>
            </p:nvCxnSpPr>
            <p:spPr>
              <a:xfrm>
                <a:off x="2312017" y="1300902"/>
                <a:ext cx="0" cy="57782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32" name="Connector: Curved 31">
              <a:extLst>
                <a:ext uri="{FF2B5EF4-FFF2-40B4-BE49-F238E27FC236}">
                  <a16:creationId xmlns:a16="http://schemas.microsoft.com/office/drawing/2014/main" id="{66B40542-36EA-1A0F-2E7F-6077F9478EDC}"/>
                </a:ext>
              </a:extLst>
            </p:cNvPr>
            <p:cNvCxnSpPr>
              <a:stCxn id="15" idx="1"/>
            </p:cNvCxnSpPr>
            <p:nvPr/>
          </p:nvCxnSpPr>
          <p:spPr>
            <a:xfrm rot="10800000" flipV="1">
              <a:off x="4979960" y="1455399"/>
              <a:ext cx="651407" cy="423325"/>
            </a:xfrm>
            <a:prstGeom prst="curvedConnector3">
              <a:avLst>
                <a:gd name="adj1" fmla="val 9793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31290987-B595-6F7A-FCA8-0AA5DDE4F919}"/>
                </a:ext>
              </a:extLst>
            </p:cNvPr>
            <p:cNvCxnSpPr>
              <a:cxnSpLocks/>
            </p:cNvCxnSpPr>
            <p:nvPr/>
          </p:nvCxnSpPr>
          <p:spPr>
            <a:xfrm rot="10800000">
              <a:off x="4993030" y="2251802"/>
              <a:ext cx="651407" cy="423325"/>
            </a:xfrm>
            <a:prstGeom prst="curvedConnector3">
              <a:avLst>
                <a:gd name="adj1" fmla="val 97932"/>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35" name="Straight Arrow Connector 34">
            <a:extLst>
              <a:ext uri="{FF2B5EF4-FFF2-40B4-BE49-F238E27FC236}">
                <a16:creationId xmlns:a16="http://schemas.microsoft.com/office/drawing/2014/main" id="{D25B5D2D-1D45-9481-B9ED-BA51A05DD238}"/>
              </a:ext>
            </a:extLst>
          </p:cNvPr>
          <p:cNvCxnSpPr/>
          <p:nvPr/>
        </p:nvCxnSpPr>
        <p:spPr>
          <a:xfrm>
            <a:off x="6096000" y="4424791"/>
            <a:ext cx="0" cy="44842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1" name="Connector: Curved 40">
            <a:extLst>
              <a:ext uri="{FF2B5EF4-FFF2-40B4-BE49-F238E27FC236}">
                <a16:creationId xmlns:a16="http://schemas.microsoft.com/office/drawing/2014/main" id="{07CC47A8-D9DE-DF2D-4FF9-DCB90A97C0D6}"/>
              </a:ext>
            </a:extLst>
          </p:cNvPr>
          <p:cNvCxnSpPr>
            <a:cxnSpLocks/>
            <a:endCxn id="28" idx="3"/>
          </p:cNvCxnSpPr>
          <p:nvPr/>
        </p:nvCxnSpPr>
        <p:spPr>
          <a:xfrm rot="10800000" flipV="1">
            <a:off x="4516243" y="5329347"/>
            <a:ext cx="1635904" cy="695955"/>
          </a:xfrm>
          <a:prstGeom prst="curvedConnector3">
            <a:avLst>
              <a:gd name="adj1" fmla="val 3921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7E7198A-138D-EC4A-BE0F-8AB77E63AF11}"/>
              </a:ext>
            </a:extLst>
          </p:cNvPr>
          <p:cNvCxnSpPr/>
          <p:nvPr/>
        </p:nvCxnSpPr>
        <p:spPr>
          <a:xfrm>
            <a:off x="6769964" y="5351315"/>
            <a:ext cx="0" cy="44842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Arrow: Left 11">
            <a:extLst>
              <a:ext uri="{FF2B5EF4-FFF2-40B4-BE49-F238E27FC236}">
                <a16:creationId xmlns:a16="http://schemas.microsoft.com/office/drawing/2014/main" id="{D91A95AF-8816-C29F-B318-19EFB711FAAD}"/>
              </a:ext>
            </a:extLst>
          </p:cNvPr>
          <p:cNvSpPr/>
          <p:nvPr/>
        </p:nvSpPr>
        <p:spPr>
          <a:xfrm>
            <a:off x="10201710" y="3708168"/>
            <a:ext cx="1709874" cy="940835"/>
          </a:xfrm>
          <a:prstGeom prst="leftArrow">
            <a:avLst>
              <a:gd name="adj1" fmla="val 78509"/>
              <a:gd name="adj2" fmla="val 2408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Gaussian noise</a:t>
            </a:r>
          </a:p>
        </p:txBody>
      </p:sp>
    </p:spTree>
    <p:extLst>
      <p:ext uri="{BB962C8B-B14F-4D97-AF65-F5344CB8AC3E}">
        <p14:creationId xmlns:p14="http://schemas.microsoft.com/office/powerpoint/2010/main" val="132210128"/>
      </p:ext>
    </p:extLst>
  </p:cSld>
  <p:clrMapOvr>
    <a:masterClrMapping/>
  </p:clrMapOvr>
</p:sld>
</file>

<file path=ppt/theme/theme1.xml><?xml version="1.0" encoding="utf-8"?>
<a:theme xmlns:a="http://schemas.openxmlformats.org/drawingml/2006/main" name="Parcel">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MohantySlides" id="{E6373982-E8B6-47D8-BFE0-58E4784A30D5}" vid="{DC2F334C-FFC7-4005-B962-0EB5C887E353}"/>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SAMSI-template-Mohanty</Template>
  <TotalTime>2994</TotalTime>
  <Words>1829</Words>
  <Application>Microsoft Office PowerPoint</Application>
  <PresentationFormat>Widescreen</PresentationFormat>
  <Paragraphs>231</Paragraphs>
  <Slides>23</Slides>
  <Notes>7</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Parcel</vt:lpstr>
      <vt:lpstr>Facet</vt:lpstr>
      <vt:lpstr>Accelerated Fully-coherent Search for compact binary coalescences </vt:lpstr>
      <vt:lpstr>Objectives</vt:lpstr>
      <vt:lpstr>GW170817: Double neutron star inspiral and merger</vt:lpstr>
      <vt:lpstr>PowerPoint Presentation</vt:lpstr>
      <vt:lpstr>Highlights</vt:lpstr>
      <vt:lpstr>PowerPoint Presentation</vt:lpstr>
      <vt:lpstr>PowerPoint Presentation</vt:lpstr>
      <vt:lpstr>NETWORK analysis Inverse problem</vt:lpstr>
      <vt:lpstr>Network Log-likelihood</vt:lpstr>
      <vt:lpstr>Global optimization challenge Single detector search</vt:lpstr>
      <vt:lpstr>Regularization</vt:lpstr>
      <vt:lpstr>Accelerating Coherent network analysis</vt:lpstr>
      <vt:lpstr>Particle swarm optimization</vt:lpstr>
      <vt:lpstr>Particle swarm optimization</vt:lpstr>
      <vt:lpstr>Implementation</vt:lpstr>
      <vt:lpstr>PowerPoint Presentation</vt:lpstr>
      <vt:lpstr>PowerPoint Presentation</vt:lpstr>
      <vt:lpstr>Glitch mitigation</vt:lpstr>
      <vt:lpstr>Glitch VETO using unphysical Templates </vt:lpstr>
      <vt:lpstr>GLITCH VETO using unphysical templates</vt:lpstr>
      <vt:lpstr>Summary</vt:lpstr>
      <vt:lpstr>Thank You! Questions?</vt:lpstr>
      <vt:lpstr>Effect of glitches on detection sensitivity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Soumya Mohanty</dc:creator>
  <cp:lastModifiedBy>Soumya Mohanty</cp:lastModifiedBy>
  <cp:revision>2</cp:revision>
  <cp:lastPrinted>2021-03-06T07:35:32Z</cp:lastPrinted>
  <dcterms:created xsi:type="dcterms:W3CDTF">2024-10-07T12:15:43Z</dcterms:created>
  <dcterms:modified xsi:type="dcterms:W3CDTF">2024-10-16T05:12:23Z</dcterms:modified>
</cp:coreProperties>
</file>