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82" r:id="rId2"/>
    <p:sldId id="354" r:id="rId3"/>
    <p:sldId id="338" r:id="rId4"/>
    <p:sldId id="339" r:id="rId5"/>
    <p:sldId id="340" r:id="rId6"/>
    <p:sldId id="341" r:id="rId7"/>
    <p:sldId id="337" r:id="rId8"/>
    <p:sldId id="342" r:id="rId9"/>
    <p:sldId id="343" r:id="rId10"/>
    <p:sldId id="344" r:id="rId11"/>
    <p:sldId id="345" r:id="rId12"/>
    <p:sldId id="317" r:id="rId13"/>
    <p:sldId id="325" r:id="rId14"/>
    <p:sldId id="357" r:id="rId15"/>
    <p:sldId id="329" r:id="rId16"/>
    <p:sldId id="331" r:id="rId17"/>
    <p:sldId id="332" r:id="rId18"/>
    <p:sldId id="316" r:id="rId19"/>
    <p:sldId id="318" r:id="rId20"/>
    <p:sldId id="319" r:id="rId21"/>
    <p:sldId id="320" r:id="rId22"/>
    <p:sldId id="321" r:id="rId23"/>
    <p:sldId id="286" r:id="rId24"/>
    <p:sldId id="333" r:id="rId25"/>
    <p:sldId id="346" r:id="rId26"/>
    <p:sldId id="355" r:id="rId27"/>
    <p:sldId id="356" r:id="rId28"/>
    <p:sldId id="349" r:id="rId29"/>
    <p:sldId id="352" r:id="rId30"/>
    <p:sldId id="350" r:id="rId31"/>
    <p:sldId id="353" r:id="rId32"/>
    <p:sldId id="351" r:id="rId33"/>
    <p:sldId id="335" r:id="rId34"/>
    <p:sldId id="336" r:id="rId35"/>
    <p:sldId id="311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520"/>
    <p:restoredTop sz="94264"/>
  </p:normalViewPr>
  <p:slideViewPr>
    <p:cSldViewPr snapToGrid="0" snapToObjects="1">
      <p:cViewPr>
        <p:scale>
          <a:sx n="92" d="100"/>
          <a:sy n="92" d="100"/>
        </p:scale>
        <p:origin x="480" y="4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DEA32-E45F-3343-8C83-79C94B881CF2}" type="datetimeFigureOut">
              <a:rPr lang="en-US" smtClean="0"/>
              <a:t>10/14/24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AF454-0B65-724A-A008-3F174603DC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861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9AF454-0B65-724A-A008-3F174603DC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80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9AF454-0B65-724A-A008-3F174603DC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497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9AF454-0B65-724A-A008-3F174603DC2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24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076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2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00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875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05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25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479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60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4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66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916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41EC2-7182-6646-A7AE-CF7FECB0F237}" type="datetimeFigureOut">
              <a:rPr lang="en-US" smtClean="0"/>
              <a:pPr/>
              <a:t>10/14/24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3FFC3-41B8-BE4D-ADED-5EC0F7177B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757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chi-feng.github.io/mcmc-demo/app.html?algorithm=RandomWalkMH&amp;target=standar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46" y="5662605"/>
            <a:ext cx="2377197" cy="1008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9099" y="644620"/>
            <a:ext cx="8813800" cy="1862873"/>
          </a:xfrm>
        </p:spPr>
        <p:txBody>
          <a:bodyPr>
            <a:noAutofit/>
          </a:bodyPr>
          <a:lstStyle/>
          <a:p>
            <a:r>
              <a:rPr lang="en-US" sz="4800" dirty="0"/>
              <a:t>Efficient model selection with Bayesian </a:t>
            </a:r>
            <a:r>
              <a:rPr lang="en-US" sz="4800" dirty="0" err="1"/>
              <a:t>optimisation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166" y="2554014"/>
            <a:ext cx="11855668" cy="4259233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accent1"/>
                </a:solidFill>
              </a:rPr>
              <a:t>Jan </a:t>
            </a:r>
            <a:r>
              <a:rPr lang="en-US" dirty="0" err="1">
                <a:solidFill>
                  <a:schemeClr val="accent1"/>
                </a:solidFill>
              </a:rPr>
              <a:t>Hamann</a:t>
            </a:r>
            <a:endParaRPr lang="en-US" dirty="0">
              <a:solidFill>
                <a:schemeClr val="accent1"/>
              </a:solidFill>
            </a:endParaRPr>
          </a:p>
          <a:p>
            <a:endParaRPr lang="en-US" sz="1700" dirty="0">
              <a:solidFill>
                <a:schemeClr val="tx1"/>
              </a:solidFill>
            </a:endParaRPr>
          </a:p>
          <a:p>
            <a:endParaRPr lang="en-US" sz="1700" dirty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based on </a:t>
            </a:r>
            <a:r>
              <a:rPr lang="is-IS" sz="2000" b="1" dirty="0">
                <a:solidFill>
                  <a:schemeClr val="accent3"/>
                </a:solidFill>
              </a:rPr>
              <a:t>JCAP 03 (2022) 03, 036 [arXiv:2112.08571] </a:t>
            </a:r>
            <a:r>
              <a:rPr lang="en-US" sz="2000" dirty="0">
                <a:solidFill>
                  <a:schemeClr val="tx1"/>
                </a:solidFill>
              </a:rPr>
              <a:t>with </a:t>
            </a:r>
            <a:r>
              <a:rPr lang="en-US" sz="2600" dirty="0">
                <a:solidFill>
                  <a:schemeClr val="accent1"/>
                </a:solidFill>
              </a:rPr>
              <a:t>Julius </a:t>
            </a:r>
            <a:r>
              <a:rPr lang="en-US" sz="2600" dirty="0" err="1">
                <a:solidFill>
                  <a:schemeClr val="accent1"/>
                </a:solidFill>
              </a:rPr>
              <a:t>Wons</a:t>
            </a:r>
            <a:endParaRPr lang="en-US" sz="2600" dirty="0">
              <a:solidFill>
                <a:schemeClr val="accent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and work in progress with </a:t>
            </a:r>
            <a:r>
              <a:rPr lang="en-US" sz="2600" dirty="0">
                <a:solidFill>
                  <a:schemeClr val="accent1"/>
                </a:solidFill>
              </a:rPr>
              <a:t>Nathan Cohen</a:t>
            </a:r>
            <a:r>
              <a:rPr lang="en-US" sz="2600" dirty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and </a:t>
            </a:r>
            <a:r>
              <a:rPr lang="en-US" sz="2600" dirty="0" err="1">
                <a:solidFill>
                  <a:schemeClr val="accent1"/>
                </a:solidFill>
              </a:rPr>
              <a:t>Ameek</a:t>
            </a:r>
            <a:r>
              <a:rPr lang="en-US" sz="2600" dirty="0">
                <a:solidFill>
                  <a:schemeClr val="accent1"/>
                </a:solidFill>
              </a:rPr>
              <a:t> Malhotra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AU" sz="1600" dirty="0">
                <a:solidFill>
                  <a:schemeClr val="tx1"/>
                </a:solidFill>
              </a:rPr>
              <a:t>																			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9A98C91-89E3-2141-AA12-3BFB0EEAB1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46" t="3639" r="22413" b="21877"/>
          <a:stretch/>
        </p:blipFill>
        <p:spPr bwMode="auto">
          <a:xfrm>
            <a:off x="4007919" y="4752092"/>
            <a:ext cx="1104383" cy="1533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erson with dark hair&#10;&#10;Description automatically generated">
            <a:extLst>
              <a:ext uri="{FF2B5EF4-FFF2-40B4-BE49-F238E27FC236}">
                <a16:creationId xmlns:a16="http://schemas.microsoft.com/office/drawing/2014/main" id="{FCC395FC-D1D5-5B5B-6EDB-3BFDBFC1EF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9699" y="4752093"/>
            <a:ext cx="1533515" cy="1533515"/>
          </a:xfrm>
          <a:prstGeom prst="rect">
            <a:avLst/>
          </a:prstGeom>
        </p:spPr>
      </p:pic>
      <p:pic>
        <p:nvPicPr>
          <p:cNvPr id="8" name="Picture 7" descr="A person in a white shirt&#10;&#10;Description automatically generated">
            <a:extLst>
              <a:ext uri="{FF2B5EF4-FFF2-40B4-BE49-F238E27FC236}">
                <a16:creationId xmlns:a16="http://schemas.microsoft.com/office/drawing/2014/main" id="{82136C8E-9EC4-88D8-002E-584AEFE308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43534" y="4752093"/>
            <a:ext cx="1533515" cy="1533515"/>
          </a:xfrm>
          <a:prstGeom prst="rect">
            <a:avLst/>
          </a:prstGeom>
        </p:spPr>
      </p:pic>
      <p:pic>
        <p:nvPicPr>
          <p:cNvPr id="7" name="Picture 6" descr="A number and date with pink text&#10;&#10;Description automatically generated">
            <a:extLst>
              <a:ext uri="{FF2B5EF4-FFF2-40B4-BE49-F238E27FC236}">
                <a16:creationId xmlns:a16="http://schemas.microsoft.com/office/drawing/2014/main" id="{C155C8F4-BE7D-A379-C801-A7EEEE0A34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78448" y="5662605"/>
            <a:ext cx="2743200" cy="88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191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79B1E-0BFE-F4C4-EA91-7399DA6C3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approach: Markov chain Monte Carlo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975BD8-AAEE-7A06-9A55-9B8BE39E2D1F}"/>
              </a:ext>
            </a:extLst>
          </p:cNvPr>
          <p:cNvSpPr txBox="1"/>
          <p:nvPr/>
        </p:nvSpPr>
        <p:spPr>
          <a:xfrm>
            <a:off x="1565564" y="5987581"/>
            <a:ext cx="9047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http://chi-</a:t>
            </a:r>
            <a:r>
              <a:rPr lang="en-US" dirty="0" err="1">
                <a:hlinkClick r:id="rId2"/>
              </a:rPr>
              <a:t>feng.github.io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mcmc</a:t>
            </a:r>
            <a:r>
              <a:rPr lang="en-US" dirty="0">
                <a:hlinkClick r:id="rId2"/>
              </a:rPr>
              <a:t>-demo/</a:t>
            </a:r>
            <a:r>
              <a:rPr lang="en-US" dirty="0" err="1">
                <a:hlinkClick r:id="rId2"/>
              </a:rPr>
              <a:t>app.html?algorithm</a:t>
            </a:r>
            <a:r>
              <a:rPr lang="en-US" dirty="0">
                <a:hlinkClick r:id="rId2"/>
              </a:rPr>
              <a:t>=</a:t>
            </a:r>
            <a:r>
              <a:rPr lang="en-US" dirty="0" err="1">
                <a:hlinkClick r:id="rId2"/>
              </a:rPr>
              <a:t>RandomWalkMH&amp;target</a:t>
            </a:r>
            <a:r>
              <a:rPr lang="en-US" dirty="0">
                <a:hlinkClick r:id="rId2"/>
              </a:rPr>
              <a:t>=standard</a:t>
            </a:r>
            <a:endParaRPr lang="en-US" dirty="0"/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DA327DEE-CC8B-B773-FAE9-CE79D8D733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4511" y="6079706"/>
            <a:ext cx="365496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[Feng et al., </a:t>
            </a:r>
            <a:r>
              <a:rPr lang="en-US" sz="2000" dirty="0" err="1">
                <a:solidFill>
                  <a:schemeClr val="accent3"/>
                </a:solidFill>
                <a:latin typeface="Lucida Grande"/>
                <a:cs typeface="Lucida Grande"/>
              </a:rPr>
              <a:t>Github</a:t>
            </a:r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]</a:t>
            </a:r>
            <a:endParaRPr lang="en-US" sz="2000" dirty="0">
              <a:solidFill>
                <a:schemeClr val="tx2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9DA318C-3DFE-3437-A8F0-2A893A1A9E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37885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Metropolis-Hastings algorithm:</a:t>
            </a:r>
          </a:p>
          <a:p>
            <a:pPr marL="457200" lvl="1" indent="0">
              <a:buNone/>
            </a:pPr>
            <a:r>
              <a:rPr lang="en-US" sz="2200" dirty="0"/>
              <a:t>1. Start at point </a:t>
            </a:r>
            <a:r>
              <a:rPr lang="en-US" sz="2200" b="1" dirty="0">
                <a:cs typeface="Apple Chancery" panose="03020702040506060504" pitchFamily="66" charset="-79"/>
              </a:rPr>
              <a:t>𝜃</a:t>
            </a:r>
            <a:r>
              <a:rPr lang="en-US" sz="2200" dirty="0">
                <a:cs typeface="Apple Chancery" panose="03020702040506060504" pitchFamily="66" charset="-79"/>
              </a:rPr>
              <a:t> in parameter space</a:t>
            </a:r>
          </a:p>
          <a:p>
            <a:pPr marL="457200" lvl="1" indent="0">
              <a:buNone/>
            </a:pPr>
            <a:r>
              <a:rPr lang="en-US" sz="2200" dirty="0">
                <a:cs typeface="Apple Chancery" panose="03020702040506060504" pitchFamily="66" charset="-79"/>
              </a:rPr>
              <a:t>2. Save </a:t>
            </a:r>
            <a:r>
              <a:rPr lang="en-US" sz="2200" b="1" dirty="0">
                <a:cs typeface="Apple Chancery" panose="03020702040506060504" pitchFamily="66" charset="-79"/>
              </a:rPr>
              <a:t>𝜃</a:t>
            </a:r>
            <a:r>
              <a:rPr lang="en-US" sz="2200" dirty="0">
                <a:cs typeface="Apple Chancery" panose="03020702040506060504" pitchFamily="66" charset="-79"/>
              </a:rPr>
              <a:t> to Markov chain</a:t>
            </a:r>
            <a:endParaRPr lang="en-US" sz="2200" dirty="0"/>
          </a:p>
          <a:p>
            <a:pPr marL="457200" lvl="1" indent="0">
              <a:buNone/>
            </a:pPr>
            <a:r>
              <a:rPr lang="en-US" sz="2200" dirty="0"/>
              <a:t>3. Propose a step to a new point </a:t>
            </a:r>
            <a:r>
              <a:rPr lang="en-US" sz="2200" b="1" dirty="0">
                <a:cs typeface="Apple Chancery" panose="03020702040506060504" pitchFamily="66" charset="-79"/>
              </a:rPr>
              <a:t>𝜃</a:t>
            </a:r>
            <a:r>
              <a:rPr lang="en-US" sz="2200" dirty="0">
                <a:cs typeface="Apple Chancery" panose="03020702040506060504" pitchFamily="66" charset="-79"/>
              </a:rPr>
              <a:t>’</a:t>
            </a:r>
          </a:p>
          <a:p>
            <a:pPr marL="457200" lvl="1" indent="0">
              <a:buNone/>
            </a:pPr>
            <a:r>
              <a:rPr lang="en-US" sz="2200" dirty="0">
                <a:cs typeface="Apple Chancery" panose="03020702040506060504" pitchFamily="66" charset="-79"/>
              </a:rPr>
              <a:t>4. Decide whether to accept the proposal and take the step:</a:t>
            </a:r>
          </a:p>
          <a:p>
            <a:pPr marL="457200" lvl="1" indent="0">
              <a:buNone/>
            </a:pPr>
            <a:r>
              <a:rPr lang="en-US" sz="2200" dirty="0">
                <a:cs typeface="Apple Chancery" panose="03020702040506060504" pitchFamily="66" charset="-79"/>
              </a:rPr>
              <a:t>	</a:t>
            </a:r>
            <a:r>
              <a:rPr lang="en-US" sz="1800" dirty="0">
                <a:cs typeface="Apple Chancery" panose="03020702040506060504" pitchFamily="66" charset="-79"/>
              </a:rPr>
              <a:t>If </a:t>
            </a:r>
            <a:r>
              <a:rPr lang="en-US" sz="18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1800" dirty="0"/>
              <a:t>(</a:t>
            </a:r>
            <a:r>
              <a:rPr lang="en-US" sz="1800" b="1" dirty="0">
                <a:cs typeface="Apple Chancery" panose="03020702040506060504" pitchFamily="66" charset="-79"/>
              </a:rPr>
              <a:t>𝜃</a:t>
            </a:r>
            <a:r>
              <a:rPr lang="en-US" sz="1800" dirty="0">
                <a:cs typeface="Apple Chancery" panose="03020702040506060504" pitchFamily="66" charset="-79"/>
              </a:rPr>
              <a:t>’)</a:t>
            </a:r>
            <a:r>
              <a:rPr lang="en-US" sz="1800" dirty="0"/>
              <a:t> ≥ </a:t>
            </a:r>
            <a:r>
              <a:rPr lang="en-US" sz="18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1800" dirty="0"/>
              <a:t>(</a:t>
            </a:r>
            <a:r>
              <a:rPr lang="en-US" sz="1800" b="1" dirty="0">
                <a:cs typeface="Apple Chancery" panose="03020702040506060504" pitchFamily="66" charset="-79"/>
              </a:rPr>
              <a:t>𝜃</a:t>
            </a:r>
            <a:r>
              <a:rPr lang="en-US" sz="1800" dirty="0">
                <a:cs typeface="Apple Chancery" panose="03020702040506060504" pitchFamily="66" charset="-79"/>
              </a:rPr>
              <a:t>), accept the proposal</a:t>
            </a:r>
          </a:p>
          <a:p>
            <a:pPr marL="457200" lvl="1" indent="0">
              <a:buNone/>
            </a:pPr>
            <a:r>
              <a:rPr lang="en-US" sz="1800" dirty="0">
                <a:cs typeface="Apple Chancery" panose="03020702040506060504" pitchFamily="66" charset="-79"/>
              </a:rPr>
              <a:t>    	If </a:t>
            </a:r>
            <a:r>
              <a:rPr lang="en-US" sz="18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1800" dirty="0"/>
              <a:t>(</a:t>
            </a:r>
            <a:r>
              <a:rPr lang="en-US" sz="1800" b="1" dirty="0">
                <a:cs typeface="Apple Chancery" panose="03020702040506060504" pitchFamily="66" charset="-79"/>
              </a:rPr>
              <a:t>𝜃</a:t>
            </a:r>
            <a:r>
              <a:rPr lang="en-US" sz="1800" dirty="0">
                <a:cs typeface="Apple Chancery" panose="03020702040506060504" pitchFamily="66" charset="-79"/>
              </a:rPr>
              <a:t>’)</a:t>
            </a:r>
            <a:r>
              <a:rPr lang="en-US" sz="1800" dirty="0"/>
              <a:t> &lt; </a:t>
            </a:r>
            <a:r>
              <a:rPr lang="en-US" sz="18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1800" dirty="0"/>
              <a:t>(</a:t>
            </a:r>
            <a:r>
              <a:rPr lang="en-US" sz="1800" b="1" dirty="0">
                <a:cs typeface="Apple Chancery" panose="03020702040506060504" pitchFamily="66" charset="-79"/>
              </a:rPr>
              <a:t>𝜃</a:t>
            </a:r>
            <a:r>
              <a:rPr lang="en-US" sz="1800" dirty="0">
                <a:cs typeface="Apple Chancery" panose="03020702040506060504" pitchFamily="66" charset="-79"/>
              </a:rPr>
              <a:t>), accept the proposal with a probability p = </a:t>
            </a:r>
            <a:r>
              <a:rPr lang="en-US" sz="18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1800" dirty="0"/>
              <a:t>(</a:t>
            </a:r>
            <a:r>
              <a:rPr lang="en-US" sz="1800" b="1" dirty="0">
                <a:cs typeface="Apple Chancery" panose="03020702040506060504" pitchFamily="66" charset="-79"/>
              </a:rPr>
              <a:t>𝜃</a:t>
            </a:r>
            <a:r>
              <a:rPr lang="en-US" sz="1800" dirty="0">
                <a:cs typeface="Apple Chancery" panose="03020702040506060504" pitchFamily="66" charset="-79"/>
              </a:rPr>
              <a:t>’)</a:t>
            </a:r>
            <a:r>
              <a:rPr lang="en-US" sz="1800" dirty="0"/>
              <a:t>/</a:t>
            </a:r>
            <a:r>
              <a:rPr lang="en-US" sz="18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1800" dirty="0"/>
              <a:t>(</a:t>
            </a:r>
            <a:r>
              <a:rPr lang="en-US" sz="1800" b="1" dirty="0">
                <a:cs typeface="Apple Chancery" panose="03020702040506060504" pitchFamily="66" charset="-79"/>
              </a:rPr>
              <a:t>𝜃</a:t>
            </a:r>
            <a:r>
              <a:rPr lang="en-US" sz="1800" dirty="0">
                <a:cs typeface="Apple Chancery" panose="03020702040506060504" pitchFamily="66" charset="-79"/>
              </a:rPr>
              <a:t>), otherwise reject</a:t>
            </a:r>
          </a:p>
          <a:p>
            <a:pPr marL="457200" lvl="1" indent="0">
              <a:buNone/>
            </a:pPr>
            <a:r>
              <a:rPr lang="en-US" sz="2200" dirty="0">
                <a:cs typeface="Apple Chancery" panose="03020702040506060504" pitchFamily="66" charset="-79"/>
              </a:rPr>
              <a:t>5. If step was accepted set </a:t>
            </a:r>
            <a:r>
              <a:rPr lang="en-US" sz="2200" b="1" dirty="0">
                <a:cs typeface="Apple Chancery" panose="03020702040506060504" pitchFamily="66" charset="-79"/>
              </a:rPr>
              <a:t>𝜃</a:t>
            </a:r>
            <a:r>
              <a:rPr lang="en-US" sz="2200" dirty="0">
                <a:cs typeface="Apple Chancery" panose="03020702040506060504" pitchFamily="66" charset="-79"/>
              </a:rPr>
              <a:t>’ = </a:t>
            </a:r>
            <a:r>
              <a:rPr lang="en-US" sz="2200" b="1" dirty="0">
                <a:cs typeface="Apple Chancery" panose="03020702040506060504" pitchFamily="66" charset="-79"/>
              </a:rPr>
              <a:t>𝜃</a:t>
            </a:r>
          </a:p>
          <a:p>
            <a:pPr marL="457200" lvl="1" indent="0">
              <a:buNone/>
            </a:pPr>
            <a:r>
              <a:rPr lang="en-US" sz="2200" dirty="0">
                <a:cs typeface="Apple Chancery" panose="03020702040506060504" pitchFamily="66" charset="-79"/>
              </a:rPr>
              <a:t>6. Go to 2.</a:t>
            </a:r>
            <a:endParaRPr lang="en-US" sz="2200" dirty="0"/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0757C0D7-A136-AA52-7D7C-A78F5AB0E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1617" y="1431493"/>
            <a:ext cx="365496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[Metropolis et al. (1953)]</a:t>
            </a:r>
            <a:endParaRPr lang="en-US" sz="2000" dirty="0">
              <a:solidFill>
                <a:schemeClr val="tx2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9054BBE-6C53-152C-95F6-A09D2B1E06EB}"/>
              </a:ext>
            </a:extLst>
          </p:cNvPr>
          <p:cNvSpPr txBox="1">
            <a:spLocks/>
          </p:cNvSpPr>
          <p:nvPr/>
        </p:nvSpPr>
        <p:spPr>
          <a:xfrm>
            <a:off x="602673" y="5388744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Animated illustration:</a:t>
            </a:r>
          </a:p>
          <a:p>
            <a:pPr marL="457200" lvl="1" indent="0">
              <a:buFont typeface="Arial"/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418644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79B1E-0BFE-F4C4-EA91-7399DA6C3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MCMC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9426D48-985E-0FD8-147E-394D34C3E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0915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+	easily implemented</a:t>
            </a:r>
          </a:p>
          <a:p>
            <a:pPr marL="0" indent="0">
              <a:buNone/>
            </a:pP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+	easily </a:t>
            </a:r>
            <a:r>
              <a:rPr lang="en-US" sz="3000" dirty="0" err="1">
                <a:solidFill>
                  <a:schemeClr val="accent3">
                    <a:lumMod val="75000"/>
                  </a:schemeClr>
                </a:solidFill>
              </a:rPr>
              <a:t>parallelisable</a:t>
            </a:r>
            <a:endParaRPr lang="en-US" sz="30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+	essentially zero overhead</a:t>
            </a:r>
          </a:p>
          <a:p>
            <a:pPr marL="0" indent="0">
              <a:buNone/>
            </a:pP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+	mild scaling of number of required samples with dimension </a:t>
            </a:r>
            <a:r>
              <a:rPr lang="en-US" sz="3000" i="1" dirty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of 	parameter space (power law ∼</a:t>
            </a:r>
            <a:r>
              <a:rPr lang="en-US" sz="3000" i="1" dirty="0">
                <a:solidFill>
                  <a:schemeClr val="accent3">
                    <a:lumMod val="75000"/>
                  </a:schemeClr>
                </a:solidFill>
              </a:rPr>
              <a:t>N</a:t>
            </a:r>
            <a:r>
              <a:rPr lang="en-US" sz="3000" baseline="30000" dirty="0">
                <a:solidFill>
                  <a:schemeClr val="accent3">
                    <a:lumMod val="75000"/>
                  </a:schemeClr>
                </a:solidFill>
              </a:rPr>
              <a:t>𝛼 </a:t>
            </a: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rather than exponential)</a:t>
            </a:r>
          </a:p>
          <a:p>
            <a:pPr marL="0" indent="0">
              <a:buNone/>
            </a:pPr>
            <a:r>
              <a:rPr lang="en-US" sz="3000" dirty="0">
                <a:solidFill>
                  <a:schemeClr val="accent3">
                    <a:lumMod val="75000"/>
                  </a:schemeClr>
                </a:solidFill>
              </a:rPr>
              <a:t> +	works great for near-Gaussian posteriors (most of cosmology)</a:t>
            </a:r>
          </a:p>
          <a:p>
            <a:pPr marL="0" indent="0">
              <a:buNone/>
            </a:pPr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3000" dirty="0">
                <a:solidFill>
                  <a:srgbClr val="FFC000"/>
                </a:solidFill>
              </a:rPr>
              <a:t>o	not very good at finding the maximum</a:t>
            </a:r>
            <a:endParaRPr lang="en-US" sz="3000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30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3000" dirty="0">
                <a:solidFill>
                  <a:srgbClr val="FFC000"/>
                </a:solidFill>
              </a:rPr>
              <a:t>o	typically requires 𝒪(10</a:t>
            </a:r>
            <a:r>
              <a:rPr lang="en-US" sz="3000" baseline="30000" dirty="0">
                <a:solidFill>
                  <a:srgbClr val="FFC000"/>
                </a:solidFill>
              </a:rPr>
              <a:t>4</a:t>
            </a:r>
            <a:r>
              <a:rPr lang="en-US" sz="3000" dirty="0">
                <a:solidFill>
                  <a:srgbClr val="FFC000"/>
                </a:solidFill>
              </a:rPr>
              <a:t>) function evaluations for N = 𝒪(10)</a:t>
            </a:r>
          </a:p>
          <a:p>
            <a:pPr marL="0" indent="0">
              <a:buNone/>
            </a:pPr>
            <a:r>
              <a:rPr lang="en-US" sz="3000" dirty="0">
                <a:solidFill>
                  <a:schemeClr val="accent2"/>
                </a:solidFill>
              </a:rPr>
              <a:t> −	struggles with complicated (multi-modal, non-Gaussian, non-linearly 	correlated, etc.) posteriors</a:t>
            </a:r>
            <a:endParaRPr lang="en-US" sz="3000" dirty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en-US" sz="3000" dirty="0"/>
              <a:t> </a:t>
            </a:r>
            <a:r>
              <a:rPr lang="en-US" sz="3000" dirty="0">
                <a:solidFill>
                  <a:schemeClr val="accent2"/>
                </a:solidFill>
              </a:rPr>
              <a:t>− 	not very smart: most of the information is ignored!</a:t>
            </a:r>
          </a:p>
        </p:txBody>
      </p:sp>
    </p:spTree>
    <p:extLst>
      <p:ext uri="{BB962C8B-B14F-4D97-AF65-F5344CB8AC3E}">
        <p14:creationId xmlns:p14="http://schemas.microsoft.com/office/powerpoint/2010/main" val="1154137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91475-3541-C542-B707-4A3E62B9D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Bayesian </a:t>
            </a:r>
            <a:r>
              <a:rPr lang="en-US" sz="4800" dirty="0" err="1"/>
              <a:t>optimisation</a:t>
            </a:r>
            <a:endParaRPr lang="en-US" sz="48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E3DD73C-3DEC-EC47-85E7-8902635B7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849" y="1625085"/>
            <a:ext cx="4987725" cy="3606799"/>
          </a:xfrm>
          <a:ln w="7620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/>
              <a:t>Step 1: Regression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Guess the shape of the function based on known function values (“data”)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148A9F4-64F6-204D-B6A0-03C2018AF6D6}"/>
              </a:ext>
            </a:extLst>
          </p:cNvPr>
          <p:cNvSpPr txBox="1">
            <a:spLocks/>
          </p:cNvSpPr>
          <p:nvPr/>
        </p:nvSpPr>
        <p:spPr>
          <a:xfrm>
            <a:off x="6432428" y="1625085"/>
            <a:ext cx="4987725" cy="3606799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4000" dirty="0"/>
              <a:t>Step 2: Selection</a:t>
            </a:r>
          </a:p>
          <a:p>
            <a:pPr marL="0" indent="0" algn="ctr">
              <a:buFont typeface="Arial"/>
              <a:buNone/>
            </a:pPr>
            <a:endParaRPr lang="en-US" dirty="0"/>
          </a:p>
          <a:p>
            <a:pPr marL="0" indent="0" algn="ctr">
              <a:buFont typeface="Arial"/>
              <a:buNone/>
            </a:pPr>
            <a:r>
              <a:rPr lang="en-US" dirty="0"/>
              <a:t>Decide at which point to evaluate the next function value </a:t>
            </a:r>
          </a:p>
        </p:txBody>
      </p:sp>
    </p:spTree>
    <p:extLst>
      <p:ext uri="{BB962C8B-B14F-4D97-AF65-F5344CB8AC3E}">
        <p14:creationId xmlns:p14="http://schemas.microsoft.com/office/powerpoint/2010/main" val="1304185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83D3791-6EEC-204F-B61F-C327D7840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en-US" sz="4800" dirty="0"/>
              <a:t>Gaussian Process Regression (GPR)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D75C74-3402-BA1C-1B80-75E7813F63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091544"/>
          </a:xfrm>
        </p:spPr>
        <p:txBody>
          <a:bodyPr>
            <a:normAutofit/>
          </a:bodyPr>
          <a:lstStyle/>
          <a:p>
            <a:r>
              <a:rPr lang="en-US" sz="3000" dirty="0"/>
              <a:t>Non-parametric probabilistic regression model</a:t>
            </a:r>
          </a:p>
        </p:txBody>
      </p:sp>
    </p:spTree>
    <p:extLst>
      <p:ext uri="{BB962C8B-B14F-4D97-AF65-F5344CB8AC3E}">
        <p14:creationId xmlns:p14="http://schemas.microsoft.com/office/powerpoint/2010/main" val="3758911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D5FD08-A04D-5CF5-8D67-63BF0D034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D326203-4710-B853-5DBE-A40C77EC7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/>
          </a:bodyPr>
          <a:lstStyle/>
          <a:p>
            <a:r>
              <a:rPr lang="en-US" sz="4800" dirty="0"/>
              <a:t>Gaussian Process Regression (GPR)…</a:t>
            </a:r>
          </a:p>
        </p:txBody>
      </p:sp>
      <p:pic>
        <p:nvPicPr>
          <p:cNvPr id="5" name="Picture 4" descr="example1.eps">
            <a:extLst>
              <a:ext uri="{FF2B5EF4-FFF2-40B4-BE49-F238E27FC236}">
                <a16:creationId xmlns:a16="http://schemas.microsoft.com/office/drawing/2014/main" id="{755EB239-D27B-E1B2-1929-4C67AAAC93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1040" y="1149813"/>
            <a:ext cx="4327814" cy="5600700"/>
          </a:xfrm>
          <a:prstGeom prst="rect">
            <a:avLst/>
          </a:prstGeom>
        </p:spPr>
      </p:pic>
      <p:pic>
        <p:nvPicPr>
          <p:cNvPr id="2" name="Picture 1" descr="example_gp.eps">
            <a:extLst>
              <a:ext uri="{FF2B5EF4-FFF2-40B4-BE49-F238E27FC236}">
                <a16:creationId xmlns:a16="http://schemas.microsoft.com/office/drawing/2014/main" id="{FF811D03-3596-29CC-879A-6E55F58B37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21516" y="1164792"/>
            <a:ext cx="4327814" cy="5600700"/>
          </a:xfrm>
          <a:prstGeom prst="rect">
            <a:avLst/>
          </a:prstGeom>
        </p:spPr>
      </p:pic>
      <p:sp>
        <p:nvSpPr>
          <p:cNvPr id="8" name="Down Arrow 7">
            <a:extLst>
              <a:ext uri="{FF2B5EF4-FFF2-40B4-BE49-F238E27FC236}">
                <a16:creationId xmlns:a16="http://schemas.microsoft.com/office/drawing/2014/main" id="{C92F05E6-3349-C087-511E-BB4652255AE3}"/>
              </a:ext>
            </a:extLst>
          </p:cNvPr>
          <p:cNvSpPr/>
          <p:nvPr/>
        </p:nvSpPr>
        <p:spPr>
          <a:xfrm rot="16200000">
            <a:off x="5566298" y="3368576"/>
            <a:ext cx="389008" cy="74660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4CDBAD6-ABF4-F7AA-AEB2-8601C434B866}"/>
              </a:ext>
            </a:extLst>
          </p:cNvPr>
          <p:cNvSpPr txBox="1">
            <a:spLocks/>
          </p:cNvSpPr>
          <p:nvPr/>
        </p:nvSpPr>
        <p:spPr>
          <a:xfrm>
            <a:off x="3072052" y="5682522"/>
            <a:ext cx="2603500" cy="1104194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accent1"/>
                </a:solidFill>
              </a:rPr>
              <a:t>Input</a:t>
            </a:r>
          </a:p>
          <a:p>
            <a:r>
              <a:rPr lang="en-US" sz="2400" dirty="0"/>
              <a:t>data points</a:t>
            </a:r>
          </a:p>
          <a:p>
            <a:r>
              <a:rPr lang="en-US" sz="2400" dirty="0"/>
              <a:t>covariance of data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2D3D566-4701-9FBF-8D20-D8EA52F8F726}"/>
              </a:ext>
            </a:extLst>
          </p:cNvPr>
          <p:cNvSpPr txBox="1">
            <a:spLocks/>
          </p:cNvSpPr>
          <p:nvPr/>
        </p:nvSpPr>
        <p:spPr>
          <a:xfrm>
            <a:off x="6690204" y="5682522"/>
            <a:ext cx="2236547" cy="1104194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accent1"/>
                </a:solidFill>
              </a:rPr>
              <a:t>Output</a:t>
            </a:r>
          </a:p>
          <a:p>
            <a:r>
              <a:rPr lang="en-US" sz="2400" dirty="0"/>
              <a:t>interpolation</a:t>
            </a:r>
          </a:p>
          <a:p>
            <a:r>
              <a:rPr lang="en-US" sz="2400" dirty="0"/>
              <a:t>uncertainty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607D72-1560-3E7A-A289-4EC3FB2CE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400" y="1476694"/>
            <a:ext cx="10972800" cy="5091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/>
              <a:t>…is a non-parametric probabilistic regression model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F30681C7-F5ED-72F7-AFDC-699B925226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0685" y="1627781"/>
            <a:ext cx="421373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[Rasmussen &amp; Williams 2006]</a:t>
            </a:r>
            <a:endParaRPr lang="en-US" sz="2000" dirty="0">
              <a:solidFill>
                <a:schemeClr val="tx2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38499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AD5A22A-CAE8-3945-9846-329A871A9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Gaussian Process Regression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48B0EF2F-E16B-D645-96B1-0087F1596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670" y="1697505"/>
            <a:ext cx="8480659" cy="3856235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1630733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AD5A22A-CAE8-3945-9846-329A871A9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Where to draw the next sample?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48B0EF2F-E16B-D645-96B1-0087F1596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670" y="1697505"/>
            <a:ext cx="8480659" cy="38562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BAD924C0-AF6A-D449-97C7-0ED07C31ECAC}"/>
              </a:ext>
            </a:extLst>
          </p:cNvPr>
          <p:cNvSpPr/>
          <p:nvPr/>
        </p:nvSpPr>
        <p:spPr>
          <a:xfrm rot="18180366">
            <a:off x="1024919" y="5074710"/>
            <a:ext cx="1253783" cy="3019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25190C23-5F21-014C-969A-27904D078857}"/>
              </a:ext>
            </a:extLst>
          </p:cNvPr>
          <p:cNvSpPr/>
          <p:nvPr/>
        </p:nvSpPr>
        <p:spPr>
          <a:xfrm rot="18180366">
            <a:off x="5487234" y="4712254"/>
            <a:ext cx="2160510" cy="2789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CDB19A83-8968-914D-8471-292F36D9F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5444" y="5929515"/>
            <a:ext cx="3099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Exploration?</a:t>
            </a:r>
            <a:endParaRPr lang="en-US" sz="28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E389B3C5-9BED-F94B-9FBB-31CCAF68E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4247" y="5945573"/>
            <a:ext cx="3099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Exploitation?</a:t>
            </a:r>
            <a:endParaRPr lang="en-US" sz="28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339365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AD5A22A-CAE8-3945-9846-329A871A9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dirty="0"/>
              <a:t>Where to draw the next sample?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48B0EF2F-E16B-D645-96B1-0087F15967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670" y="1697505"/>
            <a:ext cx="8480659" cy="385623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BAD924C0-AF6A-D449-97C7-0ED07C31ECAC}"/>
              </a:ext>
            </a:extLst>
          </p:cNvPr>
          <p:cNvSpPr/>
          <p:nvPr/>
        </p:nvSpPr>
        <p:spPr>
          <a:xfrm rot="18180366">
            <a:off x="1024919" y="5074710"/>
            <a:ext cx="1253783" cy="30190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25190C23-5F21-014C-969A-27904D078857}"/>
              </a:ext>
            </a:extLst>
          </p:cNvPr>
          <p:cNvSpPr/>
          <p:nvPr/>
        </p:nvSpPr>
        <p:spPr>
          <a:xfrm rot="18180366">
            <a:off x="5487234" y="4712254"/>
            <a:ext cx="2160510" cy="27893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CDB19A83-8968-914D-8471-292F36D9F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75444" y="5929515"/>
            <a:ext cx="3099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Exploration?</a:t>
            </a:r>
            <a:endParaRPr lang="en-US" sz="28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E389B3C5-9BED-F94B-9FBB-31CCAF68E6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4247" y="5945573"/>
            <a:ext cx="30997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Exploitation?</a:t>
            </a:r>
            <a:endParaRPr lang="en-US" sz="28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BAC0B7E-F4CE-ED40-A172-9FCE911FAAC0}"/>
              </a:ext>
            </a:extLst>
          </p:cNvPr>
          <p:cNvSpPr txBox="1">
            <a:spLocks/>
          </p:cNvSpPr>
          <p:nvPr/>
        </p:nvSpPr>
        <p:spPr>
          <a:xfrm>
            <a:off x="261257" y="1428512"/>
            <a:ext cx="10412963" cy="5154849"/>
          </a:xfrm>
          <a:prstGeom prst="rect">
            <a:avLst/>
          </a:prstGeom>
          <a:solidFill>
            <a:schemeClr val="bg1">
              <a:alpha val="75466"/>
            </a:schemeClr>
          </a:solidFill>
          <a:ln w="762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802C026-9F31-2845-8F94-21F0AF9B6A9E}"/>
              </a:ext>
            </a:extLst>
          </p:cNvPr>
          <p:cNvSpPr txBox="1">
            <a:spLocks/>
          </p:cNvSpPr>
          <p:nvPr/>
        </p:nvSpPr>
        <p:spPr>
          <a:xfrm>
            <a:off x="6310749" y="1937637"/>
            <a:ext cx="4987725" cy="3304657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4000" dirty="0"/>
              <a:t>Define an acquisition function dependent on GPR mean and uncertainty</a:t>
            </a:r>
          </a:p>
          <a:p>
            <a:pPr marL="0" indent="0" algn="ctr">
              <a:buFont typeface="Arial"/>
              <a:buNone/>
            </a:pPr>
            <a:endParaRPr lang="en-US" sz="4000" dirty="0"/>
          </a:p>
          <a:p>
            <a:pPr marL="0" indent="0" algn="ctr">
              <a:buFont typeface="Arial"/>
              <a:buNone/>
            </a:pPr>
            <a:r>
              <a:rPr lang="en-US" sz="4000" i="1" dirty="0">
                <a:solidFill>
                  <a:schemeClr val="accent2"/>
                </a:solidFill>
              </a:rPr>
              <a:t>Pick value that </a:t>
            </a:r>
            <a:r>
              <a:rPr lang="en-US" sz="4000" i="1" dirty="0" err="1">
                <a:solidFill>
                  <a:schemeClr val="accent2"/>
                </a:solidFill>
              </a:rPr>
              <a:t>maximises</a:t>
            </a:r>
            <a:r>
              <a:rPr lang="en-US" sz="4000" i="1" dirty="0">
                <a:solidFill>
                  <a:schemeClr val="accent2"/>
                </a:solidFill>
              </a:rPr>
              <a:t> acquisition function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6F4996-9EB0-7243-9B3B-21307CDF2F86}"/>
              </a:ext>
            </a:extLst>
          </p:cNvPr>
          <p:cNvSpPr txBox="1"/>
          <p:nvPr/>
        </p:nvSpPr>
        <p:spPr>
          <a:xfrm>
            <a:off x="5862085" y="5296218"/>
            <a:ext cx="59785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1"/>
                </a:solidFill>
              </a:rPr>
              <a:t>For example:</a:t>
            </a:r>
          </a:p>
          <a:p>
            <a:pPr algn="ctr"/>
            <a:r>
              <a:rPr lang="en-US" sz="4400" dirty="0">
                <a:solidFill>
                  <a:schemeClr val="accent1"/>
                </a:solidFill>
              </a:rPr>
              <a:t>Expected Improvement</a:t>
            </a:r>
          </a:p>
        </p:txBody>
      </p:sp>
    </p:spTree>
    <p:extLst>
      <p:ext uri="{BB962C8B-B14F-4D97-AF65-F5344CB8AC3E}">
        <p14:creationId xmlns:p14="http://schemas.microsoft.com/office/powerpoint/2010/main" val="2724173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BEC98-C4BD-2C44-9644-376819D5E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</a:t>
            </a:r>
            <a:r>
              <a:rPr lang="en-US" dirty="0" err="1"/>
              <a:t>optimisation</a:t>
            </a:r>
            <a:endParaRPr lang="en-US" dirty="0"/>
          </a:p>
        </p:txBody>
      </p:sp>
      <p:pic>
        <p:nvPicPr>
          <p:cNvPr id="4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2A3C945-C170-474F-A224-97A93F6C1E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2041" y="1693796"/>
            <a:ext cx="7367917" cy="496808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FDF18D-4872-0D4B-8185-8DBD62855B27}"/>
              </a:ext>
            </a:extLst>
          </p:cNvPr>
          <p:cNvSpPr txBox="1"/>
          <p:nvPr/>
        </p:nvSpPr>
        <p:spPr>
          <a:xfrm>
            <a:off x="2412041" y="2701643"/>
            <a:ext cx="7367916" cy="40701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21CD473A-BB76-9A49-9CD8-FE0A009E0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5602" y="1305879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Expected improvement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4B79D7E6-FFDB-7847-A94C-29EA2BFD3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930" y="1305878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Gaussian Process Regression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F31FC7FC-0258-9B48-AC33-1FC4E609B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2936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iteration #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8753B661-A0BF-BF43-995D-520602395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118728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Lucida Grande"/>
                <a:ea typeface="Lucida Grande"/>
                <a:cs typeface="Lucida Grande"/>
              </a:rPr>
              <a:t>uncertainty</a:t>
            </a:r>
            <a:endParaRPr lang="en-US" i="1" dirty="0">
              <a:solidFill>
                <a:schemeClr val="accent1">
                  <a:lumMod val="60000"/>
                  <a:lumOff val="40000"/>
                </a:schemeClr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A17F16E3-0CE1-744B-AD22-740CC4028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7107" y="1812055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GPR mean</a:t>
            </a:r>
            <a:endParaRPr lang="en-US" i="1" dirty="0">
              <a:solidFill>
                <a:srgbClr val="FF000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96BF5328-0F2C-7B4A-B24C-A7D34DB3A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404630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Lucida Grande"/>
                <a:ea typeface="Lucida Grande"/>
                <a:cs typeface="Lucida Grande"/>
              </a:rPr>
              <a:t>true function</a:t>
            </a:r>
            <a:endParaRPr lang="en-US" i="1" dirty="0">
              <a:solidFill>
                <a:srgbClr val="0070C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71EE61-0D42-5249-B689-E7C9941FD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73931" y="1505381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Lucida Grande"/>
                <a:ea typeface="Lucida Grande"/>
                <a:cs typeface="Lucida Grande"/>
              </a:rPr>
              <a:t>data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19578A-5E87-C14F-8C60-ECF34055BDA9}"/>
              </a:ext>
            </a:extLst>
          </p:cNvPr>
          <p:cNvCxnSpPr>
            <a:cxnSpLocks/>
          </p:cNvCxnSpPr>
          <p:nvPr/>
        </p:nvCxnSpPr>
        <p:spPr>
          <a:xfrm flipV="1">
            <a:off x="2058510" y="2413292"/>
            <a:ext cx="878654" cy="14268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B3DBFF1-ECC0-E049-8B90-6FC66E40D002}"/>
              </a:ext>
            </a:extLst>
          </p:cNvPr>
          <p:cNvCxnSpPr>
            <a:cxnSpLocks/>
          </p:cNvCxnSpPr>
          <p:nvPr/>
        </p:nvCxnSpPr>
        <p:spPr>
          <a:xfrm>
            <a:off x="1923983" y="2028881"/>
            <a:ext cx="1317981" cy="1046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21CAA8-ACAA-CE4F-89C7-153A0FE5C76D}"/>
              </a:ext>
            </a:extLst>
          </p:cNvPr>
          <p:cNvCxnSpPr>
            <a:cxnSpLocks/>
          </p:cNvCxnSpPr>
          <p:nvPr/>
        </p:nvCxnSpPr>
        <p:spPr>
          <a:xfrm>
            <a:off x="1637056" y="1711731"/>
            <a:ext cx="3472454" cy="469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8765E9-B834-E34C-B6A3-BEABB733F844}"/>
              </a:ext>
            </a:extLst>
          </p:cNvPr>
          <p:cNvCxnSpPr>
            <a:cxnSpLocks/>
          </p:cNvCxnSpPr>
          <p:nvPr/>
        </p:nvCxnSpPr>
        <p:spPr>
          <a:xfrm>
            <a:off x="1972714" y="2320139"/>
            <a:ext cx="1878850" cy="25239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>
            <a:extLst>
              <a:ext uri="{FF2B5EF4-FFF2-40B4-BE49-F238E27FC236}">
                <a16:creationId xmlns:a16="http://schemas.microsoft.com/office/drawing/2014/main" id="{20127792-8BB3-FC4D-ADEE-18CAFE3E4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9882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1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7053764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BEC98-C4BD-2C44-9644-376819D5E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</a:t>
            </a:r>
            <a:r>
              <a:rPr lang="en-US" dirty="0" err="1"/>
              <a:t>optimisation</a:t>
            </a:r>
            <a:endParaRPr lang="en-US" dirty="0"/>
          </a:p>
        </p:txBody>
      </p:sp>
      <p:pic>
        <p:nvPicPr>
          <p:cNvPr id="4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2A3C945-C170-474F-A224-97A93F6C1E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2041" y="1693796"/>
            <a:ext cx="7367917" cy="496808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FDF18D-4872-0D4B-8185-8DBD62855B27}"/>
              </a:ext>
            </a:extLst>
          </p:cNvPr>
          <p:cNvSpPr txBox="1"/>
          <p:nvPr/>
        </p:nvSpPr>
        <p:spPr>
          <a:xfrm>
            <a:off x="2412041" y="3652661"/>
            <a:ext cx="7715632" cy="30914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21CD473A-BB76-9A49-9CD8-FE0A009E0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5602" y="1305879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Expected improvement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4B79D7E6-FFDB-7847-A94C-29EA2BFD3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930" y="1305878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Gaussian Process Regression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F31FC7FC-0258-9B48-AC33-1FC4E609B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2936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iteration #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8753B661-A0BF-BF43-995D-520602395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118728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Lucida Grande"/>
                <a:ea typeface="Lucida Grande"/>
                <a:cs typeface="Lucida Grande"/>
              </a:rPr>
              <a:t>uncertainty</a:t>
            </a:r>
            <a:endParaRPr lang="en-US" i="1" dirty="0">
              <a:solidFill>
                <a:schemeClr val="accent1">
                  <a:lumMod val="60000"/>
                  <a:lumOff val="40000"/>
                </a:schemeClr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A17F16E3-0CE1-744B-AD22-740CC4028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7107" y="1812055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GPR mean</a:t>
            </a:r>
            <a:endParaRPr lang="en-US" i="1" dirty="0">
              <a:solidFill>
                <a:srgbClr val="FF000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96BF5328-0F2C-7B4A-B24C-A7D34DB3A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404630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Lucida Grande"/>
                <a:ea typeface="Lucida Grande"/>
                <a:cs typeface="Lucida Grande"/>
              </a:rPr>
              <a:t>true function</a:t>
            </a:r>
            <a:endParaRPr lang="en-US" i="1" dirty="0">
              <a:solidFill>
                <a:srgbClr val="0070C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71EE61-0D42-5249-B689-E7C9941FD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73931" y="1505381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Lucida Grande"/>
                <a:ea typeface="Lucida Grande"/>
                <a:cs typeface="Lucida Grande"/>
              </a:rPr>
              <a:t>data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19578A-5E87-C14F-8C60-ECF34055BDA9}"/>
              </a:ext>
            </a:extLst>
          </p:cNvPr>
          <p:cNvCxnSpPr>
            <a:cxnSpLocks/>
          </p:cNvCxnSpPr>
          <p:nvPr/>
        </p:nvCxnSpPr>
        <p:spPr>
          <a:xfrm flipV="1">
            <a:off x="2058510" y="2413292"/>
            <a:ext cx="878654" cy="14268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B3DBFF1-ECC0-E049-8B90-6FC66E40D002}"/>
              </a:ext>
            </a:extLst>
          </p:cNvPr>
          <p:cNvCxnSpPr>
            <a:cxnSpLocks/>
          </p:cNvCxnSpPr>
          <p:nvPr/>
        </p:nvCxnSpPr>
        <p:spPr>
          <a:xfrm>
            <a:off x="1923983" y="2028881"/>
            <a:ext cx="1317981" cy="1046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21CAA8-ACAA-CE4F-89C7-153A0FE5C76D}"/>
              </a:ext>
            </a:extLst>
          </p:cNvPr>
          <p:cNvCxnSpPr>
            <a:cxnSpLocks/>
          </p:cNvCxnSpPr>
          <p:nvPr/>
        </p:nvCxnSpPr>
        <p:spPr>
          <a:xfrm>
            <a:off x="1637056" y="1711731"/>
            <a:ext cx="3472454" cy="469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8765E9-B834-E34C-B6A3-BEABB733F844}"/>
              </a:ext>
            </a:extLst>
          </p:cNvPr>
          <p:cNvCxnSpPr>
            <a:cxnSpLocks/>
          </p:cNvCxnSpPr>
          <p:nvPr/>
        </p:nvCxnSpPr>
        <p:spPr>
          <a:xfrm>
            <a:off x="1972714" y="2320139"/>
            <a:ext cx="1878850" cy="25239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>
            <a:extLst>
              <a:ext uri="{FF2B5EF4-FFF2-40B4-BE49-F238E27FC236}">
                <a16:creationId xmlns:a16="http://schemas.microsoft.com/office/drawing/2014/main" id="{20127792-8BB3-FC4D-ADEE-18CAFE3E4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9882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1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3C87C89-D9CF-F549-B02B-849190A7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297191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2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64818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711520D-47E2-A4E2-9FDA-A136989C2A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4507" y="1297173"/>
            <a:ext cx="6775088" cy="3794049"/>
          </a:xfrm>
          <a:prstGeom prst="rect">
            <a:avLst/>
          </a:prstGeom>
        </p:spPr>
      </p:pic>
      <p:pic>
        <p:nvPicPr>
          <p:cNvPr id="4" name="Picture 3" descr="A picture containing circle, map, art&#10;&#10;Description automatically generated">
            <a:extLst>
              <a:ext uri="{FF2B5EF4-FFF2-40B4-BE49-F238E27FC236}">
                <a16:creationId xmlns:a16="http://schemas.microsoft.com/office/drawing/2014/main" id="{DA8A7003-90DF-A921-EB39-8C304A5D8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559" y="1020728"/>
            <a:ext cx="4080329" cy="4113169"/>
          </a:xfrm>
          <a:prstGeom prst="rect">
            <a:avLst/>
          </a:prstGeom>
        </p:spPr>
      </p:pic>
      <p:sp>
        <p:nvSpPr>
          <p:cNvPr id="7" name="Right Arrow 6">
            <a:extLst>
              <a:ext uri="{FF2B5EF4-FFF2-40B4-BE49-F238E27FC236}">
                <a16:creationId xmlns:a16="http://schemas.microsoft.com/office/drawing/2014/main" id="{7C4B55FE-FE12-32A6-2203-32B438AB6C36}"/>
              </a:ext>
            </a:extLst>
          </p:cNvPr>
          <p:cNvSpPr/>
          <p:nvPr/>
        </p:nvSpPr>
        <p:spPr>
          <a:xfrm>
            <a:off x="4861304" y="2755338"/>
            <a:ext cx="3099661" cy="134732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close-up of a butterfly&#10;&#10;Description automatically generated">
            <a:extLst>
              <a:ext uri="{FF2B5EF4-FFF2-40B4-BE49-F238E27FC236}">
                <a16:creationId xmlns:a16="http://schemas.microsoft.com/office/drawing/2014/main" id="{474B0698-8410-C8CB-E56F-E72E176C0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218" y="3129417"/>
            <a:ext cx="3466213" cy="346621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E14BF7F-B90F-2162-4531-12B807939EF9}"/>
              </a:ext>
            </a:extLst>
          </p:cNvPr>
          <p:cNvSpPr txBox="1"/>
          <p:nvPr/>
        </p:nvSpPr>
        <p:spPr>
          <a:xfrm>
            <a:off x="5699051" y="3013500"/>
            <a:ext cx="1035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82367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BEC98-C4BD-2C44-9644-376819D5E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</a:t>
            </a:r>
            <a:r>
              <a:rPr lang="en-US" dirty="0" err="1"/>
              <a:t>optimisation</a:t>
            </a:r>
            <a:endParaRPr lang="en-US" dirty="0"/>
          </a:p>
        </p:txBody>
      </p:sp>
      <p:pic>
        <p:nvPicPr>
          <p:cNvPr id="4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2A3C945-C170-474F-A224-97A93F6C1E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2041" y="1693796"/>
            <a:ext cx="7367917" cy="496808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FDF18D-4872-0D4B-8185-8DBD62855B27}"/>
              </a:ext>
            </a:extLst>
          </p:cNvPr>
          <p:cNvSpPr txBox="1"/>
          <p:nvPr/>
        </p:nvSpPr>
        <p:spPr>
          <a:xfrm>
            <a:off x="2412040" y="4613740"/>
            <a:ext cx="7743341" cy="20887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21CD473A-BB76-9A49-9CD8-FE0A009E0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5602" y="1305879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Expected improvement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4B79D7E6-FFDB-7847-A94C-29EA2BFD3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930" y="1305878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Gaussian Process Regression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F31FC7FC-0258-9B48-AC33-1FC4E609B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2936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iteration #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8753B661-A0BF-BF43-995D-520602395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118728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Lucida Grande"/>
                <a:ea typeface="Lucida Grande"/>
                <a:cs typeface="Lucida Grande"/>
              </a:rPr>
              <a:t>uncertainty</a:t>
            </a:r>
            <a:endParaRPr lang="en-US" i="1" dirty="0">
              <a:solidFill>
                <a:schemeClr val="accent1">
                  <a:lumMod val="60000"/>
                  <a:lumOff val="40000"/>
                </a:schemeClr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A17F16E3-0CE1-744B-AD22-740CC4028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7107" y="1812055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GPR mean</a:t>
            </a:r>
            <a:endParaRPr lang="en-US" i="1" dirty="0">
              <a:solidFill>
                <a:srgbClr val="FF000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96BF5328-0F2C-7B4A-B24C-A7D34DB3A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404630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Lucida Grande"/>
                <a:ea typeface="Lucida Grande"/>
                <a:cs typeface="Lucida Grande"/>
              </a:rPr>
              <a:t>true function</a:t>
            </a:r>
            <a:endParaRPr lang="en-US" i="1" dirty="0">
              <a:solidFill>
                <a:srgbClr val="0070C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71EE61-0D42-5249-B689-E7C9941FD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73931" y="1505381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Lucida Grande"/>
                <a:ea typeface="Lucida Grande"/>
                <a:cs typeface="Lucida Grande"/>
              </a:rPr>
              <a:t>data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19578A-5E87-C14F-8C60-ECF34055BDA9}"/>
              </a:ext>
            </a:extLst>
          </p:cNvPr>
          <p:cNvCxnSpPr>
            <a:cxnSpLocks/>
          </p:cNvCxnSpPr>
          <p:nvPr/>
        </p:nvCxnSpPr>
        <p:spPr>
          <a:xfrm flipV="1">
            <a:off x="2058510" y="2413292"/>
            <a:ext cx="878654" cy="14268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B3DBFF1-ECC0-E049-8B90-6FC66E40D002}"/>
              </a:ext>
            </a:extLst>
          </p:cNvPr>
          <p:cNvCxnSpPr>
            <a:cxnSpLocks/>
          </p:cNvCxnSpPr>
          <p:nvPr/>
        </p:nvCxnSpPr>
        <p:spPr>
          <a:xfrm>
            <a:off x="1923983" y="2028881"/>
            <a:ext cx="1317981" cy="1046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21CAA8-ACAA-CE4F-89C7-153A0FE5C76D}"/>
              </a:ext>
            </a:extLst>
          </p:cNvPr>
          <p:cNvCxnSpPr>
            <a:cxnSpLocks/>
          </p:cNvCxnSpPr>
          <p:nvPr/>
        </p:nvCxnSpPr>
        <p:spPr>
          <a:xfrm>
            <a:off x="1637056" y="1711731"/>
            <a:ext cx="3472454" cy="469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8765E9-B834-E34C-B6A3-BEABB733F844}"/>
              </a:ext>
            </a:extLst>
          </p:cNvPr>
          <p:cNvCxnSpPr>
            <a:cxnSpLocks/>
          </p:cNvCxnSpPr>
          <p:nvPr/>
        </p:nvCxnSpPr>
        <p:spPr>
          <a:xfrm>
            <a:off x="1972714" y="2320139"/>
            <a:ext cx="1878850" cy="25239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>
            <a:extLst>
              <a:ext uri="{FF2B5EF4-FFF2-40B4-BE49-F238E27FC236}">
                <a16:creationId xmlns:a16="http://schemas.microsoft.com/office/drawing/2014/main" id="{20127792-8BB3-FC4D-ADEE-18CAFE3E4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9882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1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3C87C89-D9CF-F549-B02B-849190A7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297191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2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B3B0914E-FD62-1E47-963C-BBF41E929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186" y="395554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3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26931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BEC98-C4BD-2C44-9644-376819D5E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</a:t>
            </a:r>
            <a:r>
              <a:rPr lang="en-US" dirty="0" err="1"/>
              <a:t>optimisation</a:t>
            </a:r>
            <a:endParaRPr lang="en-US" dirty="0"/>
          </a:p>
        </p:txBody>
      </p:sp>
      <p:pic>
        <p:nvPicPr>
          <p:cNvPr id="4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2A3C945-C170-474F-A224-97A93F6C1E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2041" y="1693796"/>
            <a:ext cx="7367917" cy="496808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FDF18D-4872-0D4B-8185-8DBD62855B27}"/>
              </a:ext>
            </a:extLst>
          </p:cNvPr>
          <p:cNvSpPr txBox="1"/>
          <p:nvPr/>
        </p:nvSpPr>
        <p:spPr>
          <a:xfrm>
            <a:off x="2412040" y="5578169"/>
            <a:ext cx="7807245" cy="11381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21CD473A-BB76-9A49-9CD8-FE0A009E0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5602" y="1305879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Expected improvement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4B79D7E6-FFDB-7847-A94C-29EA2BFD3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930" y="1305878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Gaussian Process Regression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F31FC7FC-0258-9B48-AC33-1FC4E609B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2936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iteration #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8753B661-A0BF-BF43-995D-520602395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118728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Lucida Grande"/>
                <a:ea typeface="Lucida Grande"/>
                <a:cs typeface="Lucida Grande"/>
              </a:rPr>
              <a:t>uncertainty</a:t>
            </a:r>
            <a:endParaRPr lang="en-US" i="1" dirty="0">
              <a:solidFill>
                <a:schemeClr val="accent1">
                  <a:lumMod val="60000"/>
                  <a:lumOff val="40000"/>
                </a:schemeClr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A17F16E3-0CE1-744B-AD22-740CC4028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7107" y="1812055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GPR mean</a:t>
            </a:r>
            <a:endParaRPr lang="en-US" i="1" dirty="0">
              <a:solidFill>
                <a:srgbClr val="FF000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96BF5328-0F2C-7B4A-B24C-A7D34DB3A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404630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Lucida Grande"/>
                <a:ea typeface="Lucida Grande"/>
                <a:cs typeface="Lucida Grande"/>
              </a:rPr>
              <a:t>true function</a:t>
            </a:r>
            <a:endParaRPr lang="en-US" i="1" dirty="0">
              <a:solidFill>
                <a:srgbClr val="0070C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71EE61-0D42-5249-B689-E7C9941FD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73931" y="1505381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Lucida Grande"/>
                <a:ea typeface="Lucida Grande"/>
                <a:cs typeface="Lucida Grande"/>
              </a:rPr>
              <a:t>data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19578A-5E87-C14F-8C60-ECF34055BDA9}"/>
              </a:ext>
            </a:extLst>
          </p:cNvPr>
          <p:cNvCxnSpPr>
            <a:cxnSpLocks/>
          </p:cNvCxnSpPr>
          <p:nvPr/>
        </p:nvCxnSpPr>
        <p:spPr>
          <a:xfrm flipV="1">
            <a:off x="2058510" y="2413292"/>
            <a:ext cx="878654" cy="14268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B3DBFF1-ECC0-E049-8B90-6FC66E40D002}"/>
              </a:ext>
            </a:extLst>
          </p:cNvPr>
          <p:cNvCxnSpPr>
            <a:cxnSpLocks/>
          </p:cNvCxnSpPr>
          <p:nvPr/>
        </p:nvCxnSpPr>
        <p:spPr>
          <a:xfrm>
            <a:off x="1923983" y="2028881"/>
            <a:ext cx="1317981" cy="1046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21CAA8-ACAA-CE4F-89C7-153A0FE5C76D}"/>
              </a:ext>
            </a:extLst>
          </p:cNvPr>
          <p:cNvCxnSpPr>
            <a:cxnSpLocks/>
          </p:cNvCxnSpPr>
          <p:nvPr/>
        </p:nvCxnSpPr>
        <p:spPr>
          <a:xfrm>
            <a:off x="1637056" y="1711731"/>
            <a:ext cx="3472454" cy="469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8765E9-B834-E34C-B6A3-BEABB733F844}"/>
              </a:ext>
            </a:extLst>
          </p:cNvPr>
          <p:cNvCxnSpPr>
            <a:cxnSpLocks/>
          </p:cNvCxnSpPr>
          <p:nvPr/>
        </p:nvCxnSpPr>
        <p:spPr>
          <a:xfrm>
            <a:off x="1972714" y="2320139"/>
            <a:ext cx="1878850" cy="25239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>
            <a:extLst>
              <a:ext uri="{FF2B5EF4-FFF2-40B4-BE49-F238E27FC236}">
                <a16:creationId xmlns:a16="http://schemas.microsoft.com/office/drawing/2014/main" id="{20127792-8BB3-FC4D-ADEE-18CAFE3E4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9882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1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3C87C89-D9CF-F549-B02B-849190A7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297191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2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B3B0914E-FD62-1E47-963C-BBF41E929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186" y="395554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3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2" name="TextBox 11">
            <a:extLst>
              <a:ext uri="{FF2B5EF4-FFF2-40B4-BE49-F238E27FC236}">
                <a16:creationId xmlns:a16="http://schemas.microsoft.com/office/drawing/2014/main" id="{9EC7CEF6-A576-CE44-BBC3-176E9517E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4938780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4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629219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BEC98-C4BD-2C44-9644-376819D5E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</a:t>
            </a:r>
            <a:r>
              <a:rPr lang="en-US" dirty="0" err="1"/>
              <a:t>optimisation</a:t>
            </a:r>
            <a:endParaRPr lang="en-US" dirty="0"/>
          </a:p>
        </p:txBody>
      </p:sp>
      <p:pic>
        <p:nvPicPr>
          <p:cNvPr id="4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52A3C945-C170-474F-A224-97A93F6C1E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2041" y="1693796"/>
            <a:ext cx="7367917" cy="496808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11">
            <a:extLst>
              <a:ext uri="{FF2B5EF4-FFF2-40B4-BE49-F238E27FC236}">
                <a16:creationId xmlns:a16="http://schemas.microsoft.com/office/drawing/2014/main" id="{21CD473A-BB76-9A49-9CD8-FE0A009E03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25602" y="1305879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Expected improvement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4B79D7E6-FFDB-7847-A94C-29EA2BFD31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9930" y="1305878"/>
            <a:ext cx="45611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Gaussian Process Regression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8" name="TextBox 11">
            <a:extLst>
              <a:ext uri="{FF2B5EF4-FFF2-40B4-BE49-F238E27FC236}">
                <a16:creationId xmlns:a16="http://schemas.microsoft.com/office/drawing/2014/main" id="{F31FC7FC-0258-9B48-AC33-1FC4E609B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2936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iteration #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8753B661-A0BF-BF43-995D-520602395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118728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Lucida Grande"/>
                <a:ea typeface="Lucida Grande"/>
                <a:cs typeface="Lucida Grande"/>
              </a:rPr>
              <a:t>uncertainty</a:t>
            </a:r>
            <a:endParaRPr lang="en-US" i="1" dirty="0">
              <a:solidFill>
                <a:schemeClr val="accent1">
                  <a:lumMod val="60000"/>
                  <a:lumOff val="40000"/>
                </a:schemeClr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A17F16E3-0CE1-744B-AD22-740CC40289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97107" y="1812055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GPR mean</a:t>
            </a:r>
            <a:endParaRPr lang="en-US" i="1" dirty="0">
              <a:solidFill>
                <a:srgbClr val="FF000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96BF5328-0F2C-7B4A-B24C-A7D34DB3A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20824" y="2404630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Lucida Grande"/>
                <a:ea typeface="Lucida Grande"/>
                <a:cs typeface="Lucida Grande"/>
              </a:rPr>
              <a:t>true function</a:t>
            </a:r>
            <a:endParaRPr lang="en-US" i="1" dirty="0">
              <a:solidFill>
                <a:srgbClr val="0070C0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71EE61-0D42-5249-B689-E7C9941FDD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73931" y="1505381"/>
            <a:ext cx="30997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Lucida Grande"/>
                <a:ea typeface="Lucida Grande"/>
                <a:cs typeface="Lucida Grande"/>
              </a:rPr>
              <a:t>data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919578A-5E87-C14F-8C60-ECF34055BDA9}"/>
              </a:ext>
            </a:extLst>
          </p:cNvPr>
          <p:cNvCxnSpPr>
            <a:cxnSpLocks/>
          </p:cNvCxnSpPr>
          <p:nvPr/>
        </p:nvCxnSpPr>
        <p:spPr>
          <a:xfrm flipV="1">
            <a:off x="2058510" y="2413292"/>
            <a:ext cx="878654" cy="142682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B3DBFF1-ECC0-E049-8B90-6FC66E40D002}"/>
              </a:ext>
            </a:extLst>
          </p:cNvPr>
          <p:cNvCxnSpPr>
            <a:cxnSpLocks/>
          </p:cNvCxnSpPr>
          <p:nvPr/>
        </p:nvCxnSpPr>
        <p:spPr>
          <a:xfrm>
            <a:off x="1923983" y="2028881"/>
            <a:ext cx="1317981" cy="10466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21CAA8-ACAA-CE4F-89C7-153A0FE5C76D}"/>
              </a:ext>
            </a:extLst>
          </p:cNvPr>
          <p:cNvCxnSpPr>
            <a:cxnSpLocks/>
          </p:cNvCxnSpPr>
          <p:nvPr/>
        </p:nvCxnSpPr>
        <p:spPr>
          <a:xfrm>
            <a:off x="1637056" y="1711731"/>
            <a:ext cx="3472454" cy="4696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8765E9-B834-E34C-B6A3-BEABB733F844}"/>
              </a:ext>
            </a:extLst>
          </p:cNvPr>
          <p:cNvCxnSpPr>
            <a:cxnSpLocks/>
          </p:cNvCxnSpPr>
          <p:nvPr/>
        </p:nvCxnSpPr>
        <p:spPr>
          <a:xfrm>
            <a:off x="1972714" y="2320139"/>
            <a:ext cx="1878850" cy="25239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11">
            <a:extLst>
              <a:ext uri="{FF2B5EF4-FFF2-40B4-BE49-F238E27FC236}">
                <a16:creationId xmlns:a16="http://schemas.microsoft.com/office/drawing/2014/main" id="{20127792-8BB3-FC4D-ADEE-18CAFE3E48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198828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ea typeface="Lucida Grande"/>
                <a:cs typeface="Lucida Grande"/>
              </a:rPr>
              <a:t>1</a:t>
            </a:r>
            <a:endParaRPr lang="en-US" sz="2000" i="1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0" name="TextBox 11">
            <a:extLst>
              <a:ext uri="{FF2B5EF4-FFF2-40B4-BE49-F238E27FC236}">
                <a16:creationId xmlns:a16="http://schemas.microsoft.com/office/drawing/2014/main" id="{F3C87C89-D9CF-F549-B02B-849190A7A4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297191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2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B3B0914E-FD62-1E47-963C-BBF41E929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186" y="3955546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3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2" name="TextBox 11">
            <a:extLst>
              <a:ext uri="{FF2B5EF4-FFF2-40B4-BE49-F238E27FC236}">
                <a16:creationId xmlns:a16="http://schemas.microsoft.com/office/drawing/2014/main" id="{9EC7CEF6-A576-CE44-BBC3-176E9517E0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4938780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4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3" name="TextBox 11">
            <a:extLst>
              <a:ext uri="{FF2B5EF4-FFF2-40B4-BE49-F238E27FC236}">
                <a16:creationId xmlns:a16="http://schemas.microsoft.com/office/drawing/2014/main" id="{C08BE6AB-2F9F-D643-9733-F670D9F93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84710" y="5922014"/>
            <a:ext cx="30997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Lucida Grande"/>
                <a:cs typeface="Lucida Grande"/>
              </a:rPr>
              <a:t>5</a:t>
            </a:r>
            <a:endParaRPr lang="en-US" sz="2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796486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55484-B939-A742-BA3D-B2B1E1F87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An example application: inflation models with modulated primordial power spectra</a:t>
            </a:r>
          </a:p>
        </p:txBody>
      </p:sp>
      <p:pic>
        <p:nvPicPr>
          <p:cNvPr id="5" name="Content Placeholder 4" descr="Chart&#10;&#10;Description automatically generated">
            <a:extLst>
              <a:ext uri="{FF2B5EF4-FFF2-40B4-BE49-F238E27FC236}">
                <a16:creationId xmlns:a16="http://schemas.microsoft.com/office/drawing/2014/main" id="{C6E63471-FA69-ED41-98A7-BC67B45639E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045" y="1417638"/>
            <a:ext cx="8238246" cy="5367343"/>
          </a:xfrm>
        </p:spPr>
      </p:pic>
      <p:sp>
        <p:nvSpPr>
          <p:cNvPr id="6" name="TextBox 11">
            <a:extLst>
              <a:ext uri="{FF2B5EF4-FFF2-40B4-BE49-F238E27FC236}">
                <a16:creationId xmlns:a16="http://schemas.microsoft.com/office/drawing/2014/main" id="{D9B9921C-51EF-1C4F-8495-D86E138C8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0297" y="1993677"/>
            <a:ext cx="3654963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</a:t>
            </a:r>
            <a:r>
              <a:rPr lang="en-US" sz="2000" i="1" dirty="0">
                <a:solidFill>
                  <a:schemeClr val="accent3"/>
                </a:solidFill>
                <a:latin typeface="Lucida Grande"/>
                <a:cs typeface="Lucida Grande"/>
              </a:rPr>
              <a:t>Planck</a:t>
            </a:r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 inflation 2018]</a:t>
            </a:r>
          </a:p>
          <a:p>
            <a:pPr algn="ctr"/>
            <a:endParaRPr lang="en-US" sz="800" dirty="0">
              <a:solidFill>
                <a:schemeClr val="accent3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tx2"/>
                </a:solidFill>
                <a:latin typeface="Lucida Grande"/>
                <a:cs typeface="Lucida Grande"/>
              </a:rPr>
              <a:t>using nested sampling, O(10</a:t>
            </a:r>
            <a:r>
              <a:rPr lang="en-US" sz="2000" baseline="30000" dirty="0">
                <a:solidFill>
                  <a:schemeClr val="tx2"/>
                </a:solidFill>
                <a:latin typeface="Lucida Grande"/>
                <a:cs typeface="Lucida Grande"/>
              </a:rPr>
              <a:t>5</a:t>
            </a:r>
            <a:r>
              <a:rPr lang="en-US" sz="2000" dirty="0">
                <a:solidFill>
                  <a:schemeClr val="tx2"/>
                </a:solidFill>
                <a:latin typeface="Lucida Grande"/>
                <a:cs typeface="Lucida Grande"/>
              </a:rPr>
              <a:t>) samples</a:t>
            </a:r>
            <a:endParaRPr lang="en-US" sz="2000" dirty="0">
              <a:solidFill>
                <a:schemeClr val="tx2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38804B2-8A7C-7045-861B-28C8FAF58259}"/>
              </a:ext>
            </a:extLst>
          </p:cNvPr>
          <p:cNvCxnSpPr>
            <a:cxnSpLocks/>
          </p:cNvCxnSpPr>
          <p:nvPr/>
        </p:nvCxnSpPr>
        <p:spPr>
          <a:xfrm flipH="1" flipV="1">
            <a:off x="6811349" y="2146042"/>
            <a:ext cx="1686942" cy="42419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0659412-7F69-B440-A930-E9D16E4C1CB5}"/>
              </a:ext>
            </a:extLst>
          </p:cNvPr>
          <p:cNvCxnSpPr>
            <a:cxnSpLocks/>
          </p:cNvCxnSpPr>
          <p:nvPr/>
        </p:nvCxnSpPr>
        <p:spPr>
          <a:xfrm flipH="1">
            <a:off x="5701852" y="2686907"/>
            <a:ext cx="2848704" cy="75179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0FCDC89-5F03-694E-B60C-2930CCECA5E9}"/>
              </a:ext>
            </a:extLst>
          </p:cNvPr>
          <p:cNvCxnSpPr>
            <a:cxnSpLocks/>
          </p:cNvCxnSpPr>
          <p:nvPr/>
        </p:nvCxnSpPr>
        <p:spPr>
          <a:xfrm flipH="1">
            <a:off x="5952931" y="2875184"/>
            <a:ext cx="2545361" cy="201405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1">
            <a:extLst>
              <a:ext uri="{FF2B5EF4-FFF2-40B4-BE49-F238E27FC236}">
                <a16:creationId xmlns:a16="http://schemas.microsoft.com/office/drawing/2014/main" id="{96A41483-F355-9043-A20A-738C39F57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6723" y="3342838"/>
            <a:ext cx="3893739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rgbClr val="FF0000"/>
                </a:solidFill>
                <a:latin typeface="Lucida Grande"/>
                <a:cs typeface="Lucida Grande"/>
              </a:rPr>
              <a:t>red dots: our results with BO</a:t>
            </a:r>
          </a:p>
          <a:p>
            <a:pPr algn="ctr"/>
            <a:endParaRPr lang="en-US" sz="2000" dirty="0">
              <a:solidFill>
                <a:srgbClr val="FF0000"/>
              </a:solidFill>
              <a:latin typeface="Lucida Grande"/>
              <a:cs typeface="Lucida Grande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  <a:latin typeface="Lucida Grande"/>
                <a:cs typeface="Lucida Grande"/>
              </a:rPr>
              <a:t>Two orders of magnitude fewer function evaluations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/>
                </a:solidFill>
                <a:latin typeface="Lucida Grande"/>
                <a:cs typeface="Lucida Grande"/>
              </a:rPr>
              <a:t>Much better at finding global and local extrema</a:t>
            </a:r>
            <a:endParaRPr lang="en-US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id="{48650C8A-9D0E-EFF5-86D7-841024670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5499" y="5903373"/>
            <a:ext cx="3654963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[JH &amp; </a:t>
            </a:r>
            <a:r>
              <a:rPr lang="en-US" sz="2000" dirty="0" err="1">
                <a:solidFill>
                  <a:schemeClr val="accent3"/>
                </a:solidFill>
                <a:latin typeface="Lucida Grande"/>
                <a:cs typeface="Lucida Grande"/>
              </a:rPr>
              <a:t>Wons</a:t>
            </a:r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, 2021]</a:t>
            </a:r>
          </a:p>
          <a:p>
            <a:pPr algn="ctr"/>
            <a:endParaRPr lang="en-US" sz="2000" dirty="0">
              <a:solidFill>
                <a:schemeClr val="accent3"/>
              </a:solidFill>
              <a:latin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24159054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0D2C8-A33D-99AE-10A9-5110E7BB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BayOp</a:t>
            </a:r>
            <a:r>
              <a:rPr lang="en-US" dirty="0"/>
              <a:t> – not only good for </a:t>
            </a:r>
            <a:r>
              <a:rPr lang="en-US" dirty="0" err="1"/>
              <a:t>optimisation</a:t>
            </a:r>
            <a:endParaRPr lang="en-US" dirty="0"/>
          </a:p>
        </p:txBody>
      </p:sp>
      <p:pic>
        <p:nvPicPr>
          <p:cNvPr id="5" name="Content Placeholder 4" descr="A graph of a graph showing a profile of a population&#10;&#10;Description automatically generated with medium confidence">
            <a:extLst>
              <a:ext uri="{FF2B5EF4-FFF2-40B4-BE49-F238E27FC236}">
                <a16:creationId xmlns:a16="http://schemas.microsoft.com/office/drawing/2014/main" id="{63EAD1CC-DC6C-8285-BB18-A19E4935CF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3686" y="1417638"/>
            <a:ext cx="7824627" cy="5279442"/>
          </a:xfrm>
        </p:spPr>
      </p:pic>
      <p:sp>
        <p:nvSpPr>
          <p:cNvPr id="8" name="TextBox 11">
            <a:extLst>
              <a:ext uri="{FF2B5EF4-FFF2-40B4-BE49-F238E27FC236}">
                <a16:creationId xmlns:a16="http://schemas.microsoft.com/office/drawing/2014/main" id="{8F8D1A9B-1F08-3D81-49B9-FCE44A6179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04856" y="2799530"/>
            <a:ext cx="3654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Lucida Grande"/>
                <a:cs typeface="Lucida Grande"/>
              </a:rPr>
              <a:t>1700 samples</a:t>
            </a:r>
          </a:p>
          <a:p>
            <a:pPr algn="ctr"/>
            <a:r>
              <a:rPr lang="en-US" dirty="0">
                <a:solidFill>
                  <a:schemeClr val="accent1"/>
                </a:solidFill>
                <a:latin typeface="Lucida Grande"/>
                <a:cs typeface="Lucida Grande"/>
              </a:rPr>
              <a:t>8 frequency bins</a:t>
            </a:r>
            <a:endParaRPr lang="en-US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3" name="TextBox 11">
            <a:extLst>
              <a:ext uri="{FF2B5EF4-FFF2-40B4-BE49-F238E27FC236}">
                <a16:creationId xmlns:a16="http://schemas.microsoft.com/office/drawing/2014/main" id="{DAAA621D-CFB4-5F6E-4496-15D2CCBEF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6112" y="4085692"/>
            <a:ext cx="7662530" cy="27723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A3607C-ACD9-5FA3-1AA7-9E79308B51C4}"/>
              </a:ext>
            </a:extLst>
          </p:cNvPr>
          <p:cNvSpPr txBox="1">
            <a:spLocks/>
          </p:cNvSpPr>
          <p:nvPr/>
        </p:nvSpPr>
        <p:spPr>
          <a:xfrm>
            <a:off x="907310" y="4401662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… it also learns the global shape of the function</a:t>
            </a:r>
          </a:p>
        </p:txBody>
      </p:sp>
      <p:sp>
        <p:nvSpPr>
          <p:cNvPr id="6" name="TextBox 11">
            <a:extLst>
              <a:ext uri="{FF2B5EF4-FFF2-40B4-BE49-F238E27FC236}">
                <a16:creationId xmlns:a16="http://schemas.microsoft.com/office/drawing/2014/main" id="{D4FF616B-51F7-D893-3CAB-7833A32D7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5499" y="5903373"/>
            <a:ext cx="3654963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[JH &amp; </a:t>
            </a:r>
            <a:r>
              <a:rPr lang="en-US" sz="2000" dirty="0" err="1">
                <a:solidFill>
                  <a:schemeClr val="accent3"/>
                </a:solidFill>
                <a:latin typeface="Lucida Grande"/>
                <a:cs typeface="Lucida Grande"/>
              </a:rPr>
              <a:t>Wons</a:t>
            </a:r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, 2021]</a:t>
            </a:r>
          </a:p>
          <a:p>
            <a:pPr algn="ctr"/>
            <a:endParaRPr lang="en-US" sz="2000" dirty="0">
              <a:solidFill>
                <a:schemeClr val="accent3"/>
              </a:solidFill>
              <a:latin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24297896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79B1E-0BFE-F4C4-EA91-7399DA6C3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Pros and cons of Bayesian </a:t>
            </a:r>
            <a:r>
              <a:rPr lang="en-US" dirty="0" err="1"/>
              <a:t>Optimisation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9426D48-985E-0FD8-147E-394D34C3EB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9" y="1600201"/>
                <a:ext cx="11471565" cy="509154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chemeClr val="accent3">
                        <a:lumMod val="75000"/>
                      </a:schemeClr>
                    </a:solidFill>
                  </a:rPr>
                  <a:t> </a:t>
                </a:r>
                <a:r>
                  <a:rPr lang="en-US" sz="2800" dirty="0">
                    <a:solidFill>
                      <a:schemeClr val="accent3">
                        <a:lumMod val="75000"/>
                      </a:schemeClr>
                    </a:solidFill>
                  </a:rPr>
                  <a:t>+	high efficiency</a:t>
                </a: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chemeClr val="accent3">
                        <a:lumMod val="75000"/>
                      </a:schemeClr>
                    </a:solidFill>
                  </a:rPr>
                  <a:t> +	excellent at finding global maximum</a:t>
                </a: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chemeClr val="accent3">
                        <a:lumMod val="75000"/>
                      </a:schemeClr>
                    </a:solidFill>
                  </a:rPr>
                  <a:t> +	very good at determining overall shape, profiles of functions</a:t>
                </a: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chemeClr val="accent3">
                        <a:lumMod val="75000"/>
                      </a:schemeClr>
                    </a:solidFill>
                  </a:rPr>
                  <a:t> +  works even for very nasty (non-Gaussian, multimodal, etc.) functions</a:t>
                </a: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chemeClr val="accent3">
                        <a:lumMod val="75000"/>
                      </a:schemeClr>
                    </a:solidFill>
                  </a:rPr>
                  <a:t> +	does not require user input or fine-tuning of settings to work</a:t>
                </a: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chemeClr val="accent2"/>
                    </a:solidFill>
                  </a:rPr>
                  <a:t> −	may struggle with higher-dimensional problems (D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</m:oMath>
                </a14:m>
                <a:r>
                  <a:rPr lang="en-US" sz="2800" dirty="0">
                    <a:solidFill>
                      <a:schemeClr val="accent2"/>
                    </a:solidFill>
                  </a:rPr>
                  <a:t> 10)</a:t>
                </a:r>
              </a:p>
              <a:p>
                <a:pPr marL="0" indent="0">
                  <a:buNone/>
                </a:pPr>
                <a:r>
                  <a:rPr lang="en-US" sz="2800" dirty="0"/>
                  <a:t> </a:t>
                </a:r>
                <a:r>
                  <a:rPr lang="en-US" sz="2800" dirty="0">
                    <a:solidFill>
                      <a:schemeClr val="accent2"/>
                    </a:solidFill>
                  </a:rPr>
                  <a:t>− 	non-trivial computational overhead (CPU time, memory)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9426D48-985E-0FD8-147E-394D34C3EB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600201"/>
                <a:ext cx="11471565" cy="5091544"/>
              </a:xfrm>
              <a:blipFill>
                <a:blip r:embed="rId2"/>
                <a:stretch>
                  <a:fillRect l="-442" t="-4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04411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114B7-BC09-6F0A-3429-C4365E38D0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</a:t>
            </a:r>
            <a:r>
              <a:rPr lang="en-US" dirty="0" err="1"/>
              <a:t>optimisation</a:t>
            </a:r>
            <a:r>
              <a:rPr lang="en-US" dirty="0"/>
              <a:t> for parameter inference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4EB9F-B056-CBCA-59E1-439F7BA6AE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Learn shape of posterior probability density</a:t>
            </a:r>
          </a:p>
          <a:p>
            <a:r>
              <a:rPr lang="en-US" dirty="0"/>
              <a:t>Replace (potentially expensive) calculation of theoretical prediction and likelihood evaluation with (cheap!) GPR emulation</a:t>
            </a:r>
          </a:p>
          <a:p>
            <a:r>
              <a:rPr lang="en-US" dirty="0"/>
              <a:t>Implemented in a Python package: </a:t>
            </a:r>
            <a:r>
              <a:rPr lang="en-US" dirty="0" err="1">
                <a:solidFill>
                  <a:schemeClr val="accent1"/>
                </a:solidFill>
              </a:rPr>
              <a:t>GPry</a:t>
            </a:r>
            <a:endParaRPr lang="en-US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87609F1F-5F81-6FC9-6429-B2B811E082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7437" y="3585477"/>
            <a:ext cx="3654963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[El </a:t>
            </a:r>
            <a:r>
              <a:rPr lang="en-US" sz="2000" dirty="0" err="1">
                <a:solidFill>
                  <a:schemeClr val="accent3"/>
                </a:solidFill>
                <a:latin typeface="Lucida Grande"/>
                <a:cs typeface="Lucida Grande"/>
              </a:rPr>
              <a:t>Gammal</a:t>
            </a:r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 et al., 2022]</a:t>
            </a:r>
          </a:p>
          <a:p>
            <a:pPr algn="ctr"/>
            <a:endParaRPr lang="en-US" sz="2000" dirty="0">
              <a:solidFill>
                <a:schemeClr val="accent3"/>
              </a:solidFill>
              <a:latin typeface="Lucida Grande"/>
              <a:cs typeface="Lucida Grande"/>
            </a:endParaRPr>
          </a:p>
        </p:txBody>
      </p:sp>
    </p:spTree>
    <p:extLst>
      <p:ext uri="{BB962C8B-B14F-4D97-AF65-F5344CB8AC3E}">
        <p14:creationId xmlns:p14="http://schemas.microsoft.com/office/powerpoint/2010/main" val="29749419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D7332-E3BD-7BAC-36E6-D976B250A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/>
          <a:lstStyle/>
          <a:p>
            <a:r>
              <a:rPr lang="en-US" dirty="0"/>
              <a:t>But this assumes we know the right model…</a:t>
            </a:r>
          </a:p>
        </p:txBody>
      </p:sp>
    </p:spTree>
    <p:extLst>
      <p:ext uri="{BB962C8B-B14F-4D97-AF65-F5344CB8AC3E}">
        <p14:creationId xmlns:p14="http://schemas.microsoft.com/office/powerpoint/2010/main" val="24212412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14F4-4B0B-98FF-D394-366408910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selection: Bayesian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CA486-9B1C-E64D-AC61-E60016EFB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F0700A-7ECC-6612-6A8B-D9A1CDFBD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950" y="2005801"/>
            <a:ext cx="5727700" cy="1092200"/>
          </a:xfrm>
          <a:prstGeom prst="rect">
            <a:avLst/>
          </a:prstGeom>
        </p:spPr>
      </p:pic>
      <p:sp>
        <p:nvSpPr>
          <p:cNvPr id="5" name="TextBox 11">
            <a:extLst>
              <a:ext uri="{FF2B5EF4-FFF2-40B4-BE49-F238E27FC236}">
                <a16:creationId xmlns:a16="http://schemas.microsoft.com/office/drawing/2014/main" id="{5930ACDB-0F9E-BF15-768F-7467D30128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64581" y="2228736"/>
            <a:ext cx="3654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Lucida Grande"/>
                <a:cs typeface="Lucida Grande"/>
              </a:rPr>
              <a:t>Probability of model </a:t>
            </a:r>
            <a:r>
              <a:rPr lang="en-US" dirty="0">
                <a:solidFill>
                  <a:schemeClr val="accent1"/>
                </a:solidFill>
              </a:rPr>
              <a:t>ℳ</a:t>
            </a:r>
            <a:endParaRPr lang="en-US" dirty="0">
              <a:solidFill>
                <a:schemeClr val="accent1"/>
              </a:solidFill>
              <a:latin typeface="Lucida Grande"/>
              <a:cs typeface="Lucida Grande"/>
            </a:endParaRPr>
          </a:p>
          <a:p>
            <a:pPr algn="ctr"/>
            <a:r>
              <a:rPr lang="en-US" dirty="0">
                <a:solidFill>
                  <a:schemeClr val="accent1"/>
                </a:solidFill>
                <a:latin typeface="Lucida Grande"/>
                <a:cs typeface="Lucida Grande"/>
              </a:rPr>
              <a:t>given the data </a:t>
            </a:r>
            <a:r>
              <a:rPr lang="en-US" sz="1800" dirty="0">
                <a:solidFill>
                  <a:schemeClr val="accent1"/>
                </a:solidFill>
              </a:rPr>
              <a:t>𝒟</a:t>
            </a:r>
            <a:endParaRPr lang="en-US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0B7BDB-2230-1438-3B2D-46CEAE684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925" y="3668242"/>
            <a:ext cx="7175500" cy="10160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9B17B9-5C7F-BDE9-B5F5-5D9D52CB3009}"/>
              </a:ext>
            </a:extLst>
          </p:cNvPr>
          <p:cNvCxnSpPr>
            <a:cxnSpLocks/>
          </p:cNvCxnSpPr>
          <p:nvPr/>
        </p:nvCxnSpPr>
        <p:spPr>
          <a:xfrm flipV="1">
            <a:off x="3740727" y="2551901"/>
            <a:ext cx="180109" cy="11163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11">
            <a:extLst>
              <a:ext uri="{FF2B5EF4-FFF2-40B4-BE49-F238E27FC236}">
                <a16:creationId xmlns:a16="http://schemas.microsoft.com/office/drawing/2014/main" id="{BB865B49-7DD7-75B0-D6DC-36CBE704F3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66250" y="3950061"/>
            <a:ext cx="3654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  <a:latin typeface="Lucida Grande"/>
                <a:cs typeface="Lucida Grande"/>
              </a:rPr>
              <a:t>Bayesian evidence</a:t>
            </a:r>
            <a:endParaRPr lang="en-US" dirty="0">
              <a:solidFill>
                <a:schemeClr val="accent2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CE3235-877B-1509-CA4F-101F562E94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3639" y="5089384"/>
            <a:ext cx="3327400" cy="1092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B7A00E-E887-0B27-4FC6-D40BE7D964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669" y="5331529"/>
            <a:ext cx="3654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Lucida Grande"/>
                <a:cs typeface="Lucida Grande"/>
              </a:rPr>
              <a:t>Comparing two models:</a:t>
            </a:r>
          </a:p>
          <a:p>
            <a:pPr algn="ctr"/>
            <a:r>
              <a:rPr lang="en-US" dirty="0">
                <a:solidFill>
                  <a:schemeClr val="accent1"/>
                </a:solidFill>
                <a:latin typeface="Lucida Grande"/>
                <a:cs typeface="Lucida Grande"/>
              </a:rPr>
              <a:t>Bayes factor </a:t>
            </a:r>
            <a:r>
              <a:rPr lang="en-US" i="1" dirty="0">
                <a:solidFill>
                  <a:schemeClr val="accent1"/>
                </a:solidFill>
                <a:latin typeface="Lucida Grande"/>
                <a:cs typeface="Lucida Grande"/>
              </a:rPr>
              <a:t>B</a:t>
            </a:r>
            <a:r>
              <a:rPr lang="en-US" baseline="-25000" dirty="0">
                <a:solidFill>
                  <a:schemeClr val="accent1"/>
                </a:solidFill>
                <a:latin typeface="Lucida Grande"/>
                <a:cs typeface="Lucida Grande"/>
              </a:rPr>
              <a:t>12</a:t>
            </a:r>
            <a:endParaRPr lang="en-US" baseline="-25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1936E1-521B-BB6A-680F-C57613EED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77970" y="5370623"/>
            <a:ext cx="3654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latin typeface="Lucida Grande"/>
                <a:cs typeface="Lucida Grande"/>
              </a:rPr>
              <a:t>“Model </a:t>
            </a:r>
            <a:r>
              <a:rPr lang="en-US" dirty="0">
                <a:solidFill>
                  <a:schemeClr val="accent1"/>
                </a:solidFill>
              </a:rPr>
              <a:t>ℳ</a:t>
            </a:r>
            <a:r>
              <a:rPr lang="en-US" baseline="-25000" dirty="0">
                <a:solidFill>
                  <a:schemeClr val="accent1"/>
                </a:solidFill>
              </a:rPr>
              <a:t>1</a:t>
            </a:r>
            <a:r>
              <a:rPr lang="en-US" dirty="0">
                <a:solidFill>
                  <a:schemeClr val="accent1"/>
                </a:solidFill>
              </a:rPr>
              <a:t> is </a:t>
            </a:r>
            <a:r>
              <a:rPr lang="en-US" i="1" dirty="0">
                <a:solidFill>
                  <a:schemeClr val="accent1"/>
                </a:solidFill>
              </a:rPr>
              <a:t>B</a:t>
            </a:r>
            <a:r>
              <a:rPr lang="en-US" baseline="-25000" dirty="0">
                <a:solidFill>
                  <a:schemeClr val="accent1"/>
                </a:solidFill>
              </a:rPr>
              <a:t>12</a:t>
            </a:r>
            <a:r>
              <a:rPr lang="en-US" dirty="0">
                <a:solidFill>
                  <a:schemeClr val="accent1"/>
                </a:solidFill>
              </a:rPr>
              <a:t> times more probable than ℳ</a:t>
            </a:r>
            <a:r>
              <a:rPr lang="en-US" baseline="-25000" dirty="0">
                <a:solidFill>
                  <a:schemeClr val="accent1"/>
                </a:solidFill>
              </a:rPr>
              <a:t>2</a:t>
            </a:r>
            <a:r>
              <a:rPr lang="en-US" dirty="0">
                <a:solidFill>
                  <a:schemeClr val="accent1"/>
                </a:solidFill>
              </a:rPr>
              <a:t>”</a:t>
            </a:r>
            <a:endParaRPr lang="en-US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960217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814F4-4B0B-98FF-D394-366408910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selection: Bayesian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CA486-9B1C-E64D-AC61-E60016EFB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0B7BDB-2230-1438-3B2D-46CEAE684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925" y="1770163"/>
            <a:ext cx="7175500" cy="1016000"/>
          </a:xfrm>
          <a:prstGeom prst="rect">
            <a:avLst/>
          </a:prstGeom>
        </p:spPr>
      </p:pic>
      <p:sp>
        <p:nvSpPr>
          <p:cNvPr id="9" name="TextBox 11">
            <a:extLst>
              <a:ext uri="{FF2B5EF4-FFF2-40B4-BE49-F238E27FC236}">
                <a16:creationId xmlns:a16="http://schemas.microsoft.com/office/drawing/2014/main" id="{BB865B49-7DD7-75B0-D6DC-36CBE704F3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66250" y="2051982"/>
            <a:ext cx="36549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  <a:latin typeface="Lucida Grande"/>
                <a:cs typeface="Lucida Grande"/>
              </a:rPr>
              <a:t>Bayesian evidence</a:t>
            </a:r>
            <a:endParaRPr lang="en-US" dirty="0">
              <a:solidFill>
                <a:schemeClr val="accent2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5ED0839-888E-DA5A-0F6A-2CAFE9B6C709}"/>
              </a:ext>
            </a:extLst>
          </p:cNvPr>
          <p:cNvSpPr txBox="1">
            <a:spLocks/>
          </p:cNvSpPr>
          <p:nvPr/>
        </p:nvSpPr>
        <p:spPr>
          <a:xfrm>
            <a:off x="762000" y="3067982"/>
            <a:ext cx="10972800" cy="369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Integral over entire parameter space</a:t>
            </a:r>
          </a:p>
          <a:p>
            <a:r>
              <a:rPr lang="en-US" dirty="0"/>
              <a:t>Rewards models that make </a:t>
            </a:r>
            <a:r>
              <a:rPr lang="en-US" i="1" dirty="0"/>
              <a:t>risky</a:t>
            </a:r>
            <a:r>
              <a:rPr lang="en-US" dirty="0"/>
              <a:t> predictions and </a:t>
            </a:r>
            <a:r>
              <a:rPr lang="en-US" i="1" dirty="0"/>
              <a:t>get it right</a:t>
            </a:r>
            <a:r>
              <a:rPr lang="en-US" dirty="0"/>
              <a:t> over generic models that can </a:t>
            </a:r>
            <a:r>
              <a:rPr lang="en-US" i="1" dirty="0"/>
              <a:t>fit anything</a:t>
            </a:r>
            <a:endParaRPr lang="en-US" dirty="0"/>
          </a:p>
          <a:p>
            <a:r>
              <a:rPr lang="en-US" dirty="0"/>
              <a:t>Natural implementation of Occam’s razor:</a:t>
            </a:r>
          </a:p>
          <a:p>
            <a:pPr marL="0" indent="0" algn="ctr">
              <a:buNone/>
            </a:pPr>
            <a:r>
              <a:rPr lang="la-Latn" sz="2000" b="0" i="1" u="none" strike="noStrike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			Numquam ponenda est pluralitas sine necessitate			</a:t>
            </a:r>
          </a:p>
          <a:p>
            <a:pPr marL="0" indent="0" algn="ctr">
              <a:buNone/>
            </a:pPr>
            <a:r>
              <a:rPr lang="la-Latn" sz="20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Plurality must never be posited without necessity</a:t>
            </a:r>
          </a:p>
          <a:p>
            <a:pPr marL="0" indent="0" algn="ctr">
              <a:buNone/>
            </a:pPr>
            <a:r>
              <a:rPr lang="la-Latn" sz="2000" dirty="0">
                <a:solidFill>
                  <a:srgbClr val="202122"/>
                </a:solidFill>
                <a:latin typeface="Arial" panose="020B0604020202020204" pitchFamily="34" charset="0"/>
              </a:rPr>
              <a:t>	</a:t>
            </a:r>
            <a:r>
              <a:rPr lang="la-Latn" sz="2000" i="1" dirty="0">
                <a:solidFill>
                  <a:schemeClr val="accent2"/>
                </a:solidFill>
                <a:latin typeface="Arial" panose="020B0604020202020204" pitchFamily="34" charset="0"/>
              </a:rPr>
              <a:t>(Don’t make things unnecessarily complicated)</a:t>
            </a:r>
            <a:r>
              <a:rPr lang="la-Latn" sz="2000" b="0" i="0" u="none" strike="noStrike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		</a:t>
            </a:r>
            <a:endParaRPr lang="en-US" sz="2000" dirty="0"/>
          </a:p>
          <a:p>
            <a:pPr marL="0" indent="0">
              <a:buFont typeface="Arial"/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14" name="Picture 13" descr="A drawing of a person&#10;&#10;Description automatically generated">
            <a:extLst>
              <a:ext uri="{FF2B5EF4-FFF2-40B4-BE49-F238E27FC236}">
                <a16:creationId xmlns:a16="http://schemas.microsoft.com/office/drawing/2014/main" id="{89EF7E86-8BB0-6E0A-DB13-5C3E5956E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3455" y="4436507"/>
            <a:ext cx="2373745" cy="2213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760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B35D-2F49-3DF5-E7D9-74666521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inference/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17E1BEC-084A-6F1B-6C3A-D5253E26E810}"/>
              </a:ext>
            </a:extLst>
          </p:cNvPr>
          <p:cNvSpPr txBox="1">
            <a:spLocks/>
          </p:cNvSpPr>
          <p:nvPr/>
        </p:nvSpPr>
        <p:spPr>
          <a:xfrm>
            <a:off x="771850" y="1625085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Cosmological model  ℳ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dirty="0"/>
              <a:t>Parameters  </a:t>
            </a:r>
            <a:r>
              <a:rPr lang="en-US" sz="3200" b="1" dirty="0">
                <a:cs typeface="Apple Chancery" panose="03020702040506060504" pitchFamily="66" charset="-79"/>
              </a:rPr>
              <a:t>𝜃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B57B7D-5035-3625-FBBD-BD7953A044F0}"/>
              </a:ext>
            </a:extLst>
          </p:cNvPr>
          <p:cNvSpPr txBox="1">
            <a:spLocks/>
          </p:cNvSpPr>
          <p:nvPr/>
        </p:nvSpPr>
        <p:spPr>
          <a:xfrm>
            <a:off x="1532853" y="3111364"/>
            <a:ext cx="3953547" cy="3206309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For instance: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accent1"/>
                </a:solidFill>
              </a:rPr>
              <a:t>Standard LCDM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accent2"/>
                </a:solidFill>
                <a:cs typeface="Apple Chancery" panose="03020702040506060504" pitchFamily="66" charset="-79"/>
              </a:rPr>
              <a:t>𝜃 </a:t>
            </a:r>
            <a:r>
              <a:rPr lang="en-US" sz="2400" dirty="0">
                <a:solidFill>
                  <a:schemeClr val="accent2"/>
                </a:solidFill>
                <a:cs typeface="Apple Chancery" panose="03020702040506060504" pitchFamily="66" charset="-79"/>
              </a:rPr>
              <a:t>= (𝜔</a:t>
            </a:r>
            <a:r>
              <a:rPr lang="en-US" sz="2400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b</a:t>
            </a:r>
            <a:r>
              <a:rPr lang="en-US" sz="2400" dirty="0">
                <a:solidFill>
                  <a:schemeClr val="accent2"/>
                </a:solidFill>
                <a:cs typeface="Apple Chancery" panose="03020702040506060504" pitchFamily="66" charset="-79"/>
              </a:rPr>
              <a:t>, 𝜔</a:t>
            </a:r>
            <a:r>
              <a:rPr lang="en-US" sz="2400" baseline="-25000" dirty="0" err="1">
                <a:solidFill>
                  <a:schemeClr val="accent2"/>
                </a:solidFill>
                <a:cs typeface="Apple Chancery" panose="03020702040506060504" pitchFamily="66" charset="-79"/>
              </a:rPr>
              <a:t>cdm</a:t>
            </a:r>
            <a:r>
              <a:rPr lang="en-US" sz="2400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 </a:t>
            </a:r>
            <a:r>
              <a:rPr lang="en-US" sz="2400" i="1" dirty="0">
                <a:solidFill>
                  <a:schemeClr val="accent2"/>
                </a:solidFill>
                <a:cs typeface="Apple Chancery" panose="03020702040506060504" pitchFamily="66" charset="-79"/>
              </a:rPr>
              <a:t>,H</a:t>
            </a:r>
            <a:r>
              <a:rPr lang="en-US" sz="2400" i="1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0</a:t>
            </a:r>
            <a:r>
              <a:rPr lang="en-US" sz="2400" i="1" dirty="0">
                <a:solidFill>
                  <a:schemeClr val="accent2"/>
                </a:solidFill>
                <a:cs typeface="Apple Chancery" panose="03020702040506060504" pitchFamily="66" charset="-79"/>
              </a:rPr>
              <a:t>, 𝜏, A</a:t>
            </a:r>
            <a:r>
              <a:rPr lang="en-US" sz="2400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s</a:t>
            </a:r>
            <a:r>
              <a:rPr lang="en-US" sz="2400" dirty="0">
                <a:solidFill>
                  <a:schemeClr val="accent2"/>
                </a:solidFill>
                <a:cs typeface="Apple Chancery" panose="03020702040506060504" pitchFamily="66" charset="-79"/>
              </a:rPr>
              <a:t>, </a:t>
            </a:r>
            <a:r>
              <a:rPr lang="en-US" sz="2400" i="1" dirty="0">
                <a:solidFill>
                  <a:schemeClr val="accent2"/>
                </a:solidFill>
                <a:cs typeface="Apple Chancery" panose="03020702040506060504" pitchFamily="66" charset="-79"/>
              </a:rPr>
              <a:t>n</a:t>
            </a:r>
            <a:r>
              <a:rPr lang="en-US" sz="2400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s</a:t>
            </a:r>
            <a:r>
              <a:rPr lang="en-US" sz="2400" dirty="0">
                <a:solidFill>
                  <a:schemeClr val="accent2"/>
                </a:solidFill>
                <a:cs typeface="Apple Chancery" panose="03020702040506060504" pitchFamily="66" charset="-79"/>
              </a:rPr>
              <a:t>)</a:t>
            </a:r>
          </a:p>
          <a:p>
            <a:pPr marL="0" indent="0" algn="ctr">
              <a:buNone/>
            </a:pPr>
            <a:r>
              <a:rPr lang="en-US" sz="2400" dirty="0">
                <a:cs typeface="Apple Chancery" panose="03020702040506060504" pitchFamily="66" charset="-79"/>
              </a:rPr>
              <a:t>or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accent1"/>
                </a:solidFill>
                <a:cs typeface="Apple Chancery" panose="03020702040506060504" pitchFamily="66" charset="-79"/>
              </a:rPr>
              <a:t>LCDM + Neff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accent2"/>
                </a:solidFill>
                <a:cs typeface="Apple Chancery" panose="03020702040506060504" pitchFamily="66" charset="-79"/>
              </a:rPr>
              <a:t>𝜃 </a:t>
            </a:r>
            <a:r>
              <a:rPr lang="en-US" sz="2400" dirty="0">
                <a:solidFill>
                  <a:schemeClr val="accent2"/>
                </a:solidFill>
                <a:cs typeface="Apple Chancery" panose="03020702040506060504" pitchFamily="66" charset="-79"/>
              </a:rPr>
              <a:t>= (𝜔</a:t>
            </a:r>
            <a:r>
              <a:rPr lang="en-US" sz="2400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b</a:t>
            </a:r>
            <a:r>
              <a:rPr lang="en-US" sz="2400" dirty="0">
                <a:solidFill>
                  <a:schemeClr val="accent2"/>
                </a:solidFill>
                <a:cs typeface="Apple Chancery" panose="03020702040506060504" pitchFamily="66" charset="-79"/>
              </a:rPr>
              <a:t>, 𝜔</a:t>
            </a:r>
            <a:r>
              <a:rPr lang="en-US" sz="2400" baseline="-25000" dirty="0" err="1">
                <a:solidFill>
                  <a:schemeClr val="accent2"/>
                </a:solidFill>
                <a:cs typeface="Apple Chancery" panose="03020702040506060504" pitchFamily="66" charset="-79"/>
              </a:rPr>
              <a:t>cdm</a:t>
            </a:r>
            <a:r>
              <a:rPr lang="en-US" sz="2400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 </a:t>
            </a:r>
            <a:r>
              <a:rPr lang="en-US" sz="2400" i="1" dirty="0">
                <a:solidFill>
                  <a:schemeClr val="accent2"/>
                </a:solidFill>
                <a:cs typeface="Apple Chancery" panose="03020702040506060504" pitchFamily="66" charset="-79"/>
              </a:rPr>
              <a:t>,H</a:t>
            </a:r>
            <a:r>
              <a:rPr lang="en-US" sz="2400" i="1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0</a:t>
            </a:r>
            <a:r>
              <a:rPr lang="en-US" sz="2400" i="1" dirty="0">
                <a:solidFill>
                  <a:schemeClr val="accent2"/>
                </a:solidFill>
                <a:cs typeface="Apple Chancery" panose="03020702040506060504" pitchFamily="66" charset="-79"/>
              </a:rPr>
              <a:t>, 𝜏, A</a:t>
            </a:r>
            <a:r>
              <a:rPr lang="en-US" sz="2400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s</a:t>
            </a:r>
            <a:r>
              <a:rPr lang="en-US" sz="2400" dirty="0">
                <a:solidFill>
                  <a:schemeClr val="accent2"/>
                </a:solidFill>
                <a:cs typeface="Apple Chancery" panose="03020702040506060504" pitchFamily="66" charset="-79"/>
              </a:rPr>
              <a:t>, </a:t>
            </a:r>
            <a:r>
              <a:rPr lang="en-US" sz="2400" i="1" dirty="0">
                <a:solidFill>
                  <a:schemeClr val="accent2"/>
                </a:solidFill>
                <a:cs typeface="Apple Chancery" panose="03020702040506060504" pitchFamily="66" charset="-79"/>
              </a:rPr>
              <a:t>n</a:t>
            </a:r>
            <a:r>
              <a:rPr lang="en-US" sz="2400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s</a:t>
            </a:r>
            <a:r>
              <a:rPr lang="en-US" sz="2400" dirty="0">
                <a:solidFill>
                  <a:schemeClr val="accent2"/>
                </a:solidFill>
                <a:cs typeface="Apple Chancery" panose="03020702040506060504" pitchFamily="66" charset="-79"/>
              </a:rPr>
              <a:t>, N</a:t>
            </a:r>
            <a:r>
              <a:rPr lang="en-US" sz="2400" baseline="-25000" dirty="0">
                <a:solidFill>
                  <a:schemeClr val="accent2"/>
                </a:solidFill>
                <a:cs typeface="Apple Chancery" panose="03020702040506060504" pitchFamily="66" charset="-79"/>
              </a:rPr>
              <a:t>eff</a:t>
            </a:r>
            <a:r>
              <a:rPr lang="en-US" sz="2400" dirty="0">
                <a:solidFill>
                  <a:schemeClr val="accent2"/>
                </a:solidFill>
                <a:cs typeface="Apple Chancery" panose="03020702040506060504" pitchFamily="66" charset="-79"/>
              </a:rPr>
              <a:t>)</a:t>
            </a:r>
          </a:p>
          <a:p>
            <a:pPr marL="0" indent="0" algn="ctr">
              <a:buNone/>
            </a:pPr>
            <a:r>
              <a:rPr lang="en-US" sz="2400" dirty="0">
                <a:cs typeface="Apple Chancery" panose="03020702040506060504" pitchFamily="66" charset="-79"/>
              </a:rPr>
              <a:t>etc.</a:t>
            </a:r>
          </a:p>
          <a:p>
            <a:pPr marL="0" indent="0" algn="ctr">
              <a:buNone/>
            </a:pPr>
            <a:endParaRPr lang="en-US" sz="2400" dirty="0">
              <a:solidFill>
                <a:schemeClr val="accent1"/>
              </a:solidFill>
              <a:cs typeface="Apple Chancery" panose="03020702040506060504" pitchFamily="66" charset="-79"/>
            </a:endParaRP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702531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BD17-1239-96FC-A3B1-C93D51401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model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67E9BF-D788-4EC0-5756-CBFA8EE92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Multi-dimensional integration is a challenging task</a:t>
            </a:r>
          </a:p>
          <a:p>
            <a:r>
              <a:rPr lang="en-US" dirty="0"/>
              <a:t>Standard approach: Nested sampling algorithm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typically requires </a:t>
            </a:r>
            <a:r>
              <a:rPr lang="en-US" sz="3200" dirty="0"/>
              <a:t>𝒪(10</a:t>
            </a:r>
            <a:r>
              <a:rPr lang="en-US" baseline="30000" dirty="0"/>
              <a:t>5</a:t>
            </a:r>
            <a:r>
              <a:rPr lang="en-US" dirty="0"/>
              <a:t>-10</a:t>
            </a:r>
            <a:r>
              <a:rPr lang="en-US" baseline="30000" dirty="0"/>
              <a:t>6</a:t>
            </a:r>
            <a:r>
              <a:rPr lang="en-US" sz="3200" dirty="0"/>
              <a:t>) function evaluations for features models</a:t>
            </a:r>
            <a:r>
              <a:rPr lang="en-US" sz="3200" dirty="0">
                <a:solidFill>
                  <a:srgbClr val="FFC000"/>
                </a:solidFill>
              </a:rPr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ED8176AD-D66B-CF93-8A1D-8382B156D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1492" y="2532949"/>
            <a:ext cx="710050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[Skilling</a:t>
            </a:r>
            <a:r>
              <a:rPr lang="en-US" sz="2000" i="1" dirty="0">
                <a:solidFill>
                  <a:schemeClr val="accent3"/>
                </a:solidFill>
                <a:latin typeface="Lucida Grande"/>
                <a:cs typeface="Lucida Grande"/>
              </a:rPr>
              <a:t> </a:t>
            </a:r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2004, </a:t>
            </a:r>
            <a:r>
              <a:rPr lang="en-US" sz="2000" dirty="0" err="1">
                <a:solidFill>
                  <a:schemeClr val="accent3"/>
                </a:solidFill>
                <a:latin typeface="Lucida Grande"/>
                <a:cs typeface="Lucida Grande"/>
              </a:rPr>
              <a:t>Feroz</a:t>
            </a:r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 et al. 2013, Handley et al. 2015]</a:t>
            </a:r>
            <a:endParaRPr lang="en-US" sz="2000" dirty="0">
              <a:solidFill>
                <a:schemeClr val="tx2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C9CA5A2-5BD4-4F82-6068-4BD692E37A16}"/>
              </a:ext>
            </a:extLst>
          </p:cNvPr>
          <p:cNvSpPr txBox="1">
            <a:spLocks/>
          </p:cNvSpPr>
          <p:nvPr/>
        </p:nvSpPr>
        <p:spPr>
          <a:xfrm>
            <a:off x="609600" y="4983164"/>
            <a:ext cx="10972800" cy="1747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This is even harder than parameter inference</a:t>
            </a:r>
          </a:p>
          <a:p>
            <a:endParaRPr lang="en-US" sz="1100" dirty="0"/>
          </a:p>
          <a:p>
            <a:r>
              <a:rPr lang="en-US" dirty="0"/>
              <a:t>Can Bayesian </a:t>
            </a:r>
            <a:r>
              <a:rPr lang="en-US" dirty="0" err="1"/>
              <a:t>Optimisation</a:t>
            </a:r>
            <a:r>
              <a:rPr lang="en-US" dirty="0"/>
              <a:t> help?</a:t>
            </a:r>
          </a:p>
        </p:txBody>
      </p:sp>
    </p:spTree>
    <p:extLst>
      <p:ext uri="{BB962C8B-B14F-4D97-AF65-F5344CB8AC3E}">
        <p14:creationId xmlns:p14="http://schemas.microsoft.com/office/powerpoint/2010/main" val="12658041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F9912-C085-7D39-0498-FC932CD32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Evidence calculation with Bayesian 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0F6EE-013F-965D-E56A-05337F155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 is to select next function value to be evaluated in such a way that it </a:t>
            </a:r>
            <a:r>
              <a:rPr lang="en-US" dirty="0" err="1"/>
              <a:t>maximises</a:t>
            </a:r>
            <a:r>
              <a:rPr lang="en-US" dirty="0"/>
              <a:t> the expected reduction in uncertainty of the integral</a:t>
            </a:r>
          </a:p>
          <a:p>
            <a:r>
              <a:rPr lang="en-US" dirty="0"/>
              <a:t>Use a different acquisition function: Integrated Mean Square Prediction Error (IMSPE)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6D17F2-D6F5-A5BE-EB38-7F87AE0AF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650" y="4237185"/>
            <a:ext cx="5854700" cy="101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9BC85C-A6F4-2E87-F7FC-26E6F71CC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37565" y="5354967"/>
            <a:ext cx="33126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cs typeface="Lucida Grande"/>
              </a:rPr>
              <a:t>Pretend to take a sample at </a:t>
            </a:r>
            <a:r>
              <a:rPr lang="en-US" sz="1800" b="1" dirty="0">
                <a:solidFill>
                  <a:schemeClr val="accent2"/>
                </a:solidFill>
                <a:cs typeface="Apple Chancery" panose="03020702040506060504" pitchFamily="66" charset="-79"/>
              </a:rPr>
              <a:t>𝜃</a:t>
            </a:r>
            <a:r>
              <a:rPr lang="en-US" sz="1800" b="1" dirty="0">
                <a:solidFill>
                  <a:schemeClr val="accent1"/>
                </a:solidFill>
                <a:cs typeface="Apple Chancery" panose="03020702040506060504" pitchFamily="66" charset="-79"/>
              </a:rPr>
              <a:t>, </a:t>
            </a:r>
            <a:r>
              <a:rPr lang="en-US" sz="1800" dirty="0">
                <a:solidFill>
                  <a:schemeClr val="accent1"/>
                </a:solidFill>
                <a:cs typeface="Apple Chancery" panose="03020702040506060504" pitchFamily="66" charset="-79"/>
              </a:rPr>
              <a:t>then do a new GPR</a:t>
            </a:r>
            <a:endParaRPr lang="en-US" baseline="-25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FA5A0EB7-BAD9-9D21-677B-93A9F584687A}"/>
              </a:ext>
            </a:extLst>
          </p:cNvPr>
          <p:cNvSpPr/>
          <p:nvPr/>
        </p:nvSpPr>
        <p:spPr>
          <a:xfrm rot="5400000">
            <a:off x="7691541" y="4793680"/>
            <a:ext cx="212654" cy="8545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3D5827-101A-BCC1-E4DC-2DF2AD8CAB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687" y="5856169"/>
            <a:ext cx="55119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cs typeface="Lucida Grande"/>
              </a:rPr>
              <a:t>Very convenient: </a:t>
            </a:r>
          </a:p>
          <a:p>
            <a:pPr algn="ctr"/>
            <a:r>
              <a:rPr lang="en-US" dirty="0">
                <a:solidFill>
                  <a:schemeClr val="accent1"/>
                </a:solidFill>
                <a:cs typeface="Lucida Grande"/>
              </a:rPr>
              <a:t>gives estimate of the uncertainty of the evidence integral </a:t>
            </a:r>
            <a:endParaRPr lang="en-US" baseline="-25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0C000C7-7705-76DB-A801-F86C7CD0BE9F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3168650" y="4980911"/>
            <a:ext cx="836721" cy="8752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307F5FA-8C1B-7478-7F51-1EE24ABD3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7922" y="3751027"/>
            <a:ext cx="551192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  <a:cs typeface="Lucida Grande"/>
              </a:rPr>
              <a:t>GPR uncertainty </a:t>
            </a:r>
            <a:endParaRPr lang="en-US" baseline="-25000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75A245E-FF35-5871-5C6C-CEC1704A0A4A}"/>
              </a:ext>
            </a:extLst>
          </p:cNvPr>
          <p:cNvCxnSpPr>
            <a:cxnSpLocks/>
          </p:cNvCxnSpPr>
          <p:nvPr/>
        </p:nvCxnSpPr>
        <p:spPr>
          <a:xfrm flipH="1">
            <a:off x="7370618" y="4120359"/>
            <a:ext cx="423267" cy="4266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25726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08796-6D10-ABF1-A0C1-E2C330D7E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Evidence calculation with Bayesian 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6D8F3-04C9-0B22-0930-80E036B37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Our code still in development…</a:t>
            </a:r>
          </a:p>
          <a:p>
            <a:r>
              <a:rPr lang="en-US" dirty="0"/>
              <a:t>Code based largely on existing Python frameworks (</a:t>
            </a:r>
            <a:r>
              <a:rPr lang="en-US" dirty="0" err="1">
                <a:solidFill>
                  <a:schemeClr val="accent1"/>
                </a:solidFill>
              </a:rPr>
              <a:t>BoTorch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Uses clever method for dealing with hyperparameters and acquisition function maximization (</a:t>
            </a:r>
            <a:r>
              <a:rPr lang="en-US" dirty="0">
                <a:solidFill>
                  <a:schemeClr val="accent1"/>
                </a:solidFill>
              </a:rPr>
              <a:t>Sparse Axis-Aligned Subspace Bayesian </a:t>
            </a:r>
            <a:r>
              <a:rPr lang="en-US" dirty="0" err="1">
                <a:solidFill>
                  <a:schemeClr val="accent1"/>
                </a:solidFill>
              </a:rPr>
              <a:t>Optimisation</a:t>
            </a:r>
            <a:r>
              <a:rPr lang="en-US" dirty="0">
                <a:solidFill>
                  <a:schemeClr val="accent1"/>
                </a:solidFill>
              </a:rPr>
              <a:t> (SAASBO)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Sampling from hyperparameter space PDF instead of maximizing (overengineering? – but more Bayesian in spirit) </a:t>
            </a: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1EEB0D8E-D102-B786-7B4E-1AA3E8B86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5086" y="2361897"/>
            <a:ext cx="529111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</a:t>
            </a:r>
            <a:r>
              <a:rPr lang="en-US" sz="2000" dirty="0" err="1">
                <a:solidFill>
                  <a:schemeClr val="accent3"/>
                </a:solidFill>
                <a:latin typeface="Lucida Grande"/>
                <a:cs typeface="Lucida Grande"/>
              </a:rPr>
              <a:t>Balandat</a:t>
            </a:r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 et al. (2019)]</a:t>
            </a:r>
            <a:endParaRPr lang="en-US" sz="2000" dirty="0">
              <a:solidFill>
                <a:schemeClr val="tx2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1472548A-434E-8A86-9173-B4AD2406F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096" y="3914423"/>
            <a:ext cx="4087089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tx2"/>
              </a:solidFill>
              <a:latin typeface="Lucida Grande"/>
              <a:cs typeface="Lucida Grande"/>
            </a:endParaRPr>
          </a:p>
          <a:p>
            <a:pPr algn="ctr"/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[Eriksson &amp; </a:t>
            </a:r>
            <a:r>
              <a:rPr lang="en-US" sz="2000" dirty="0" err="1">
                <a:solidFill>
                  <a:schemeClr val="accent3"/>
                </a:solidFill>
                <a:latin typeface="Lucida Grande"/>
                <a:cs typeface="Lucida Grande"/>
              </a:rPr>
              <a:t>Jankowiak</a:t>
            </a:r>
            <a:r>
              <a:rPr lang="en-US" sz="2000" dirty="0">
                <a:solidFill>
                  <a:schemeClr val="accent3"/>
                </a:solidFill>
                <a:latin typeface="Lucida Grande"/>
                <a:cs typeface="Lucida Grande"/>
              </a:rPr>
              <a:t> (2021)]</a:t>
            </a:r>
            <a:endParaRPr lang="en-US" sz="2000" dirty="0">
              <a:solidFill>
                <a:schemeClr val="tx2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24292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anana">
            <a:hlinkClick r:id="" action="ppaction://media"/>
            <a:extLst>
              <a:ext uri="{FF2B5EF4-FFF2-40B4-BE49-F238E27FC236}">
                <a16:creationId xmlns:a16="http://schemas.microsoft.com/office/drawing/2014/main" id="{5030FAED-F76C-F6C2-6290-A1668D72C49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07190" y="0"/>
            <a:ext cx="11430801" cy="6858000"/>
          </a:xfrm>
        </p:spPr>
      </p:pic>
    </p:spTree>
    <p:extLst>
      <p:ext uri="{BB962C8B-B14F-4D97-AF65-F5344CB8AC3E}">
        <p14:creationId xmlns:p14="http://schemas.microsoft.com/office/powerpoint/2010/main" val="2035934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CFEC8-9487-37BA-E7CB-FC2AB6C90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Gaussian_Ring">
            <a:hlinkClick r:id="" action="ppaction://media"/>
            <a:extLst>
              <a:ext uri="{FF2B5EF4-FFF2-40B4-BE49-F238E27FC236}">
                <a16:creationId xmlns:a16="http://schemas.microsoft.com/office/drawing/2014/main" id="{DFAD8EA9-8A7D-E201-220F-2F11FFEF1191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6026" y="-22296"/>
            <a:ext cx="11467725" cy="6880153"/>
          </a:xfrm>
        </p:spPr>
      </p:pic>
    </p:spTree>
    <p:extLst>
      <p:ext uri="{BB962C8B-B14F-4D97-AF65-F5344CB8AC3E}">
        <p14:creationId xmlns:p14="http://schemas.microsoft.com/office/powerpoint/2010/main" val="72161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C9708-7876-6A4E-A7A1-9C231738A9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C3FF4B-5962-8E43-BD73-EE032C493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Bayesian </a:t>
            </a:r>
            <a:r>
              <a:rPr lang="en-US" dirty="0" err="1"/>
              <a:t>optimisation</a:t>
            </a:r>
            <a:r>
              <a:rPr lang="en-US" dirty="0"/>
              <a:t> is a machine-learning technique for </a:t>
            </a:r>
            <a:r>
              <a:rPr lang="en-US" dirty="0" err="1"/>
              <a:t>extremising</a:t>
            </a:r>
            <a:r>
              <a:rPr lang="en-US" dirty="0"/>
              <a:t> unknown functions</a:t>
            </a:r>
          </a:p>
          <a:p>
            <a:r>
              <a:rPr lang="en-US" dirty="0"/>
              <a:t>It can also be applied to cosmological parameter estimation and Bayesian model comparison</a:t>
            </a:r>
          </a:p>
          <a:p>
            <a:r>
              <a:rPr lang="en-US" dirty="0"/>
              <a:t>Very efficient: in our examples it requires factor O(100) fewer function evaluations compared to random sampling-based methods</a:t>
            </a:r>
          </a:p>
          <a:p>
            <a:r>
              <a:rPr lang="en-US" dirty="0"/>
              <a:t>Most useful for expensive-to-calculate likelihoods and complicated posterior distributions</a:t>
            </a:r>
          </a:p>
          <a:p>
            <a:r>
              <a:rPr lang="en-US" dirty="0"/>
              <a:t>Paper and code for Bayesian evidence calculation out soon!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41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B35D-2F49-3DF5-E7D9-74666521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inference/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17E1BEC-084A-6F1B-6C3A-D5253E26E810}"/>
              </a:ext>
            </a:extLst>
          </p:cNvPr>
          <p:cNvSpPr txBox="1">
            <a:spLocks/>
          </p:cNvSpPr>
          <p:nvPr/>
        </p:nvSpPr>
        <p:spPr>
          <a:xfrm>
            <a:off x="771850" y="1625085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Cosmological model  ℳ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dirty="0"/>
              <a:t>Parameters  </a:t>
            </a:r>
            <a:r>
              <a:rPr lang="en-US" sz="3200" b="1" dirty="0">
                <a:cs typeface="Apple Chancery" panose="03020702040506060504" pitchFamily="66" charset="-79"/>
              </a:rPr>
              <a:t>𝜃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94F89BE-A1D4-176D-3A5E-140554038F32}"/>
              </a:ext>
            </a:extLst>
          </p:cNvPr>
          <p:cNvSpPr txBox="1">
            <a:spLocks/>
          </p:cNvSpPr>
          <p:nvPr/>
        </p:nvSpPr>
        <p:spPr>
          <a:xfrm>
            <a:off x="7080738" y="1625084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Theoretical prediction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sz="2400" dirty="0"/>
              <a:t>(CMB angular power spectra)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03BC2C64-795A-6D95-92BC-AA37DC027950}"/>
              </a:ext>
            </a:extLst>
          </p:cNvPr>
          <p:cNvSpPr/>
          <p:nvPr/>
        </p:nvSpPr>
        <p:spPr>
          <a:xfrm rot="16200000">
            <a:off x="5910895" y="1294246"/>
            <a:ext cx="389008" cy="1804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A0F8B18-8593-9154-D27D-C8D017D04155}"/>
              </a:ext>
            </a:extLst>
          </p:cNvPr>
          <p:cNvSpPr txBox="1">
            <a:spLocks/>
          </p:cNvSpPr>
          <p:nvPr/>
        </p:nvSpPr>
        <p:spPr>
          <a:xfrm>
            <a:off x="5088618" y="2411282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Boltzmann code</a:t>
            </a:r>
          </a:p>
          <a:p>
            <a:pPr marL="0" indent="0" algn="ctr">
              <a:buNone/>
            </a:pPr>
            <a:r>
              <a:rPr lang="en-US" sz="2400" dirty="0"/>
              <a:t>(CAMB/Class)</a:t>
            </a: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05166182-1DCF-A55C-48FA-52E5C5157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8408" y="4167998"/>
            <a:ext cx="1416944" cy="2100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2" name="TextBox 11">
            <a:extLst>
              <a:ext uri="{FF2B5EF4-FFF2-40B4-BE49-F238E27FC236}">
                <a16:creationId xmlns:a16="http://schemas.microsoft.com/office/drawing/2014/main" id="{69ECF1FD-5EE7-6985-809A-1043AEF67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258" y="5412452"/>
            <a:ext cx="720663" cy="5721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pic>
        <p:nvPicPr>
          <p:cNvPr id="9" name="Picture 8" descr="A graph with a line graph&#10;&#10;Description automatically generated with medium confidence">
            <a:extLst>
              <a:ext uri="{FF2B5EF4-FFF2-40B4-BE49-F238E27FC236}">
                <a16:creationId xmlns:a16="http://schemas.microsoft.com/office/drawing/2014/main" id="{2EE02C4B-4EFA-EA7B-822A-F1CA81F88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095999"/>
            <a:ext cx="4387851" cy="296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777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B35D-2F49-3DF5-E7D9-74666521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inference/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17E1BEC-084A-6F1B-6C3A-D5253E26E810}"/>
              </a:ext>
            </a:extLst>
          </p:cNvPr>
          <p:cNvSpPr txBox="1">
            <a:spLocks/>
          </p:cNvSpPr>
          <p:nvPr/>
        </p:nvSpPr>
        <p:spPr>
          <a:xfrm>
            <a:off x="771850" y="1625085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Cosmological model  ℳ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dirty="0"/>
              <a:t>Parameters  </a:t>
            </a:r>
            <a:r>
              <a:rPr lang="en-US" sz="3200" b="1" dirty="0">
                <a:cs typeface="Apple Chancery" panose="03020702040506060504" pitchFamily="66" charset="-79"/>
              </a:rPr>
              <a:t>𝜃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94F89BE-A1D4-176D-3A5E-140554038F32}"/>
              </a:ext>
            </a:extLst>
          </p:cNvPr>
          <p:cNvSpPr txBox="1">
            <a:spLocks/>
          </p:cNvSpPr>
          <p:nvPr/>
        </p:nvSpPr>
        <p:spPr>
          <a:xfrm>
            <a:off x="7080738" y="1625084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Theoretical prediction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sz="2400" dirty="0"/>
              <a:t>(CMB angular power spectra)</a:t>
            </a: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03BC2C64-795A-6D95-92BC-AA37DC027950}"/>
              </a:ext>
            </a:extLst>
          </p:cNvPr>
          <p:cNvSpPr/>
          <p:nvPr/>
        </p:nvSpPr>
        <p:spPr>
          <a:xfrm rot="16200000">
            <a:off x="5910895" y="1294246"/>
            <a:ext cx="389008" cy="1804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A0F8B18-8593-9154-D27D-C8D017D04155}"/>
              </a:ext>
            </a:extLst>
          </p:cNvPr>
          <p:cNvSpPr txBox="1">
            <a:spLocks/>
          </p:cNvSpPr>
          <p:nvPr/>
        </p:nvSpPr>
        <p:spPr>
          <a:xfrm>
            <a:off x="5088618" y="2411282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Boltzmann code</a:t>
            </a:r>
          </a:p>
          <a:p>
            <a:pPr marL="0" indent="0" algn="ctr">
              <a:buNone/>
            </a:pPr>
            <a:r>
              <a:rPr lang="en-US" sz="2400" dirty="0"/>
              <a:t>(CAMB/Class)</a:t>
            </a:r>
          </a:p>
        </p:txBody>
      </p:sp>
      <p:sp>
        <p:nvSpPr>
          <p:cNvPr id="21" name="TextBox 11">
            <a:extLst>
              <a:ext uri="{FF2B5EF4-FFF2-40B4-BE49-F238E27FC236}">
                <a16:creationId xmlns:a16="http://schemas.microsoft.com/office/drawing/2014/main" id="{05166182-1DCF-A55C-48FA-52E5C51575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8408" y="4167998"/>
            <a:ext cx="1416944" cy="2100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22" name="TextBox 11">
            <a:extLst>
              <a:ext uri="{FF2B5EF4-FFF2-40B4-BE49-F238E27FC236}">
                <a16:creationId xmlns:a16="http://schemas.microsoft.com/office/drawing/2014/main" id="{69ECF1FD-5EE7-6985-809A-1043AEF671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258" y="5412452"/>
            <a:ext cx="720663" cy="5721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endParaRPr lang="en-US" dirty="0">
              <a:solidFill>
                <a:schemeClr val="accent1"/>
              </a:solidFill>
              <a:latin typeface="Apple Chancery" panose="03020702040506060504" pitchFamily="66" charset="-79"/>
              <a:cs typeface="Apple Chancery" panose="03020702040506060504" pitchFamily="66" charset="-79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3E5C18F-9C14-01C0-C9FD-5700AF4C703E}"/>
              </a:ext>
            </a:extLst>
          </p:cNvPr>
          <p:cNvSpPr txBox="1">
            <a:spLocks/>
          </p:cNvSpPr>
          <p:nvPr/>
        </p:nvSpPr>
        <p:spPr>
          <a:xfrm>
            <a:off x="7080738" y="3582839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Likelihood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None/>
            </a:pPr>
            <a:r>
              <a:rPr lang="en-US" sz="2400" dirty="0"/>
              <a:t>ℒ(𝒟|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, ℳ</a:t>
            </a:r>
            <a:r>
              <a:rPr lang="en-US" sz="2400" dirty="0"/>
              <a:t>)</a:t>
            </a:r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500C8311-7BFB-CD28-EDC3-113F032B5407}"/>
              </a:ext>
            </a:extLst>
          </p:cNvPr>
          <p:cNvSpPr/>
          <p:nvPr/>
        </p:nvSpPr>
        <p:spPr>
          <a:xfrm>
            <a:off x="9055940" y="2857618"/>
            <a:ext cx="389008" cy="6356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888F77-3785-194D-27FD-1C568B43962E}"/>
              </a:ext>
            </a:extLst>
          </p:cNvPr>
          <p:cNvSpPr txBox="1">
            <a:spLocks/>
          </p:cNvSpPr>
          <p:nvPr/>
        </p:nvSpPr>
        <p:spPr>
          <a:xfrm>
            <a:off x="9055940" y="2947408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Data  𝒟</a:t>
            </a:r>
            <a:r>
              <a:rPr lang="en-US" sz="2400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 </a:t>
            </a:r>
            <a:endParaRPr lang="en-US" sz="24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64D9419-B7FA-DA76-037C-2C003E6DCFD3}"/>
              </a:ext>
            </a:extLst>
          </p:cNvPr>
          <p:cNvSpPr txBox="1">
            <a:spLocks/>
          </p:cNvSpPr>
          <p:nvPr/>
        </p:nvSpPr>
        <p:spPr>
          <a:xfrm>
            <a:off x="7080738" y="4831648"/>
            <a:ext cx="4488265" cy="660472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>
                <a:solidFill>
                  <a:schemeClr val="accent1"/>
                </a:solidFill>
              </a:rPr>
              <a:t>Probability of the data given the model and specific values of the parameters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4F82273-E428-9EEE-790B-163690F0FBE0}"/>
              </a:ext>
            </a:extLst>
          </p:cNvPr>
          <p:cNvSpPr txBox="1">
            <a:spLocks/>
          </p:cNvSpPr>
          <p:nvPr/>
        </p:nvSpPr>
        <p:spPr>
          <a:xfrm>
            <a:off x="6962086" y="5464868"/>
            <a:ext cx="4606917" cy="660472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solidFill>
                  <a:schemeClr val="accent2"/>
                </a:solidFill>
              </a:rPr>
              <a:t>For uncorrelated Gaussian measurements: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33DCD6B-68F9-995E-37EF-B5EC28C04A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1820" y="5999703"/>
            <a:ext cx="3086100" cy="6703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70746C8-9F1A-A8BF-C501-F63BAC612A0B}"/>
              </a:ext>
            </a:extLst>
          </p:cNvPr>
          <p:cNvSpPr txBox="1">
            <a:spLocks/>
          </p:cNvSpPr>
          <p:nvPr/>
        </p:nvSpPr>
        <p:spPr>
          <a:xfrm>
            <a:off x="9444948" y="5784283"/>
            <a:ext cx="1956954" cy="356370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300" dirty="0"/>
              <a:t>data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13A33E0-C827-63D6-41A3-A1CECAA3F725}"/>
              </a:ext>
            </a:extLst>
          </p:cNvPr>
          <p:cNvSpPr txBox="1">
            <a:spLocks/>
          </p:cNvSpPr>
          <p:nvPr/>
        </p:nvSpPr>
        <p:spPr>
          <a:xfrm>
            <a:off x="9130407" y="6534398"/>
            <a:ext cx="1956954" cy="356370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300" dirty="0"/>
              <a:t>error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57E79CE5-4028-12C6-956C-B4249BE9D9F9}"/>
              </a:ext>
            </a:extLst>
          </p:cNvPr>
          <p:cNvSpPr txBox="1">
            <a:spLocks/>
          </p:cNvSpPr>
          <p:nvPr/>
        </p:nvSpPr>
        <p:spPr>
          <a:xfrm>
            <a:off x="8952418" y="5783126"/>
            <a:ext cx="1956954" cy="356370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300" dirty="0"/>
              <a:t>theory</a:t>
            </a:r>
          </a:p>
        </p:txBody>
      </p:sp>
      <p:pic>
        <p:nvPicPr>
          <p:cNvPr id="24" name="Picture 23" descr="A graph with a line graph&#10;&#10;Description automatically generated with medium confidence">
            <a:extLst>
              <a:ext uri="{FF2B5EF4-FFF2-40B4-BE49-F238E27FC236}">
                <a16:creationId xmlns:a16="http://schemas.microsoft.com/office/drawing/2014/main" id="{FD8442A5-AF0E-B6D2-B961-A24ECE35B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" y="3095999"/>
            <a:ext cx="4387851" cy="296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649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B35D-2F49-3DF5-E7D9-74666521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inference/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17E1BEC-084A-6F1B-6C3A-D5253E26E810}"/>
              </a:ext>
            </a:extLst>
          </p:cNvPr>
          <p:cNvSpPr txBox="1">
            <a:spLocks/>
          </p:cNvSpPr>
          <p:nvPr/>
        </p:nvSpPr>
        <p:spPr>
          <a:xfrm>
            <a:off x="771850" y="1625085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Cosmological model  ℳ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dirty="0"/>
              <a:t>Parameters  </a:t>
            </a:r>
            <a:r>
              <a:rPr lang="en-US" sz="3200" b="1" dirty="0">
                <a:cs typeface="Apple Chancery" panose="03020702040506060504" pitchFamily="66" charset="-79"/>
              </a:rPr>
              <a:t>𝜃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94F89BE-A1D4-176D-3A5E-140554038F32}"/>
              </a:ext>
            </a:extLst>
          </p:cNvPr>
          <p:cNvSpPr txBox="1">
            <a:spLocks/>
          </p:cNvSpPr>
          <p:nvPr/>
        </p:nvSpPr>
        <p:spPr>
          <a:xfrm>
            <a:off x="7080738" y="1625084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Theoretical prediction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sz="2400" dirty="0"/>
              <a:t>(CMB angular power spectra)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E8A0142-BBCE-BDD5-9124-2B675DE5EBFE}"/>
              </a:ext>
            </a:extLst>
          </p:cNvPr>
          <p:cNvSpPr txBox="1">
            <a:spLocks/>
          </p:cNvSpPr>
          <p:nvPr/>
        </p:nvSpPr>
        <p:spPr>
          <a:xfrm>
            <a:off x="7080738" y="3582839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Likelihood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None/>
            </a:pPr>
            <a:r>
              <a:rPr lang="en-US" sz="2400" dirty="0"/>
              <a:t>ℒ(𝒟|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, ℳ</a:t>
            </a:r>
            <a:r>
              <a:rPr lang="en-US" sz="2400" dirty="0"/>
              <a:t>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C9109C0-6C81-B6EC-CD9F-3C2382A8081F}"/>
              </a:ext>
            </a:extLst>
          </p:cNvPr>
          <p:cNvSpPr txBox="1">
            <a:spLocks/>
          </p:cNvSpPr>
          <p:nvPr/>
        </p:nvSpPr>
        <p:spPr>
          <a:xfrm>
            <a:off x="7080738" y="5540594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Posterior probability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None/>
            </a:pPr>
            <a:r>
              <a:rPr lang="en-US" sz="24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2400" dirty="0"/>
              <a:t>(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|𝒟, ℳ</a:t>
            </a:r>
            <a:r>
              <a:rPr lang="en-US" sz="2400" dirty="0"/>
              <a:t>)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9D8B8968-3CDA-559F-177E-D285B7D72C9F}"/>
              </a:ext>
            </a:extLst>
          </p:cNvPr>
          <p:cNvSpPr/>
          <p:nvPr/>
        </p:nvSpPr>
        <p:spPr>
          <a:xfrm>
            <a:off x="9055940" y="2857618"/>
            <a:ext cx="389008" cy="6356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68B6E679-5D4E-56AF-408A-B564A3E14316}"/>
              </a:ext>
            </a:extLst>
          </p:cNvPr>
          <p:cNvSpPr/>
          <p:nvPr/>
        </p:nvSpPr>
        <p:spPr>
          <a:xfrm>
            <a:off x="9055940" y="4815373"/>
            <a:ext cx="389008" cy="6356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B4014D-08B0-579F-02FF-D2D429E600DC}"/>
              </a:ext>
            </a:extLst>
          </p:cNvPr>
          <p:cNvSpPr txBox="1">
            <a:spLocks/>
          </p:cNvSpPr>
          <p:nvPr/>
        </p:nvSpPr>
        <p:spPr>
          <a:xfrm>
            <a:off x="9055940" y="2947408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Data  𝒟</a:t>
            </a:r>
            <a:r>
              <a:rPr lang="en-US" sz="2400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 </a:t>
            </a:r>
            <a:endParaRPr lang="en-US" sz="24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494AFD-7A84-D045-1878-BB5A79A8AAA6}"/>
              </a:ext>
            </a:extLst>
          </p:cNvPr>
          <p:cNvSpPr txBox="1">
            <a:spLocks/>
          </p:cNvSpPr>
          <p:nvPr/>
        </p:nvSpPr>
        <p:spPr>
          <a:xfrm>
            <a:off x="9499285" y="4919018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Prior </a:t>
            </a:r>
            <a:r>
              <a:rPr lang="en-US" sz="2400" dirty="0">
                <a:cs typeface="Apple Chancery" panose="03020702040506060504" pitchFamily="66" charset="-79"/>
              </a:rPr>
              <a:t>𝜋</a:t>
            </a:r>
            <a:r>
              <a:rPr lang="en-US" sz="2400" dirty="0"/>
              <a:t>(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|ℳ</a:t>
            </a:r>
            <a:r>
              <a:rPr lang="en-US" sz="2400" dirty="0"/>
              <a:t>)</a:t>
            </a:r>
            <a:r>
              <a:rPr lang="en-US" sz="2400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 </a:t>
            </a:r>
            <a:endParaRPr lang="en-US" sz="2400" dirty="0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03BC2C64-795A-6D95-92BC-AA37DC027950}"/>
              </a:ext>
            </a:extLst>
          </p:cNvPr>
          <p:cNvSpPr/>
          <p:nvPr/>
        </p:nvSpPr>
        <p:spPr>
          <a:xfrm rot="16200000">
            <a:off x="5910895" y="1294246"/>
            <a:ext cx="389008" cy="1804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A0F8B18-8593-9154-D27D-C8D017D04155}"/>
              </a:ext>
            </a:extLst>
          </p:cNvPr>
          <p:cNvSpPr txBox="1">
            <a:spLocks/>
          </p:cNvSpPr>
          <p:nvPr/>
        </p:nvSpPr>
        <p:spPr>
          <a:xfrm>
            <a:off x="5088618" y="2411282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Boltzmann code</a:t>
            </a:r>
          </a:p>
          <a:p>
            <a:pPr marL="0" indent="0" algn="ctr">
              <a:buNone/>
            </a:pPr>
            <a:r>
              <a:rPr lang="en-US" sz="2400" dirty="0"/>
              <a:t>(CAMB/Class)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7936FC2-BCDE-5863-469A-4DF82F381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129" y="4112774"/>
            <a:ext cx="4522594" cy="95798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304C6-B8E5-E494-2230-DF32696B3BD2}"/>
              </a:ext>
            </a:extLst>
          </p:cNvPr>
          <p:cNvSpPr txBox="1">
            <a:spLocks/>
          </p:cNvSpPr>
          <p:nvPr/>
        </p:nvSpPr>
        <p:spPr>
          <a:xfrm>
            <a:off x="1318359" y="3426953"/>
            <a:ext cx="4488265" cy="799839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solidFill>
                  <a:schemeClr val="accent1"/>
                </a:solidFill>
              </a:rPr>
              <a:t>Bayes’ Theorem</a:t>
            </a:r>
          </a:p>
        </p:txBody>
      </p:sp>
      <p:pic>
        <p:nvPicPr>
          <p:cNvPr id="19" name="Picture 18" descr="A person in a robe&#10;&#10;Description automatically generated">
            <a:extLst>
              <a:ext uri="{FF2B5EF4-FFF2-40B4-BE49-F238E27FC236}">
                <a16:creationId xmlns:a16="http://schemas.microsoft.com/office/drawing/2014/main" id="{97EE1702-D951-BE29-C0E2-FEC5DB0822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791" y="5084617"/>
            <a:ext cx="1571399" cy="1685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404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B35D-2F49-3DF5-E7D9-74666521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inference/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17E1BEC-084A-6F1B-6C3A-D5253E26E810}"/>
              </a:ext>
            </a:extLst>
          </p:cNvPr>
          <p:cNvSpPr txBox="1">
            <a:spLocks/>
          </p:cNvSpPr>
          <p:nvPr/>
        </p:nvSpPr>
        <p:spPr>
          <a:xfrm>
            <a:off x="771850" y="1625085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Cosmological model  ℳ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dirty="0"/>
              <a:t>Parameters  </a:t>
            </a:r>
            <a:r>
              <a:rPr lang="en-US" sz="3200" b="1" dirty="0">
                <a:cs typeface="Apple Chancery" panose="03020702040506060504" pitchFamily="66" charset="-79"/>
              </a:rPr>
              <a:t>𝜃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94F89BE-A1D4-176D-3A5E-140554038F32}"/>
              </a:ext>
            </a:extLst>
          </p:cNvPr>
          <p:cNvSpPr txBox="1">
            <a:spLocks/>
          </p:cNvSpPr>
          <p:nvPr/>
        </p:nvSpPr>
        <p:spPr>
          <a:xfrm>
            <a:off x="7080738" y="1625084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Theoretical prediction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sz="2400" dirty="0"/>
              <a:t>(CMB angular power spectra)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E8A0142-BBCE-BDD5-9124-2B675DE5EBFE}"/>
              </a:ext>
            </a:extLst>
          </p:cNvPr>
          <p:cNvSpPr txBox="1">
            <a:spLocks/>
          </p:cNvSpPr>
          <p:nvPr/>
        </p:nvSpPr>
        <p:spPr>
          <a:xfrm>
            <a:off x="7080738" y="3582839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Likelihood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None/>
            </a:pPr>
            <a:r>
              <a:rPr lang="en-US" sz="2400" dirty="0"/>
              <a:t>ℒ(𝒟|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, ℳ</a:t>
            </a:r>
            <a:r>
              <a:rPr lang="en-US" sz="2400" dirty="0"/>
              <a:t>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C9109C0-6C81-B6EC-CD9F-3C2382A8081F}"/>
              </a:ext>
            </a:extLst>
          </p:cNvPr>
          <p:cNvSpPr txBox="1">
            <a:spLocks/>
          </p:cNvSpPr>
          <p:nvPr/>
        </p:nvSpPr>
        <p:spPr>
          <a:xfrm>
            <a:off x="7080738" y="5540594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Posterior probability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None/>
            </a:pPr>
            <a:r>
              <a:rPr lang="en-US" sz="24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2400" dirty="0"/>
              <a:t>(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|𝒟, ℳ</a:t>
            </a:r>
            <a:r>
              <a:rPr lang="en-US" sz="2400" dirty="0"/>
              <a:t>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81580F2-B038-0AF5-FCEB-65914E63E9CB}"/>
              </a:ext>
            </a:extLst>
          </p:cNvPr>
          <p:cNvSpPr txBox="1">
            <a:spLocks/>
          </p:cNvSpPr>
          <p:nvPr/>
        </p:nvSpPr>
        <p:spPr>
          <a:xfrm>
            <a:off x="771850" y="5540593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AU" dirty="0"/>
              <a:t>Select next</a:t>
            </a:r>
            <a:r>
              <a:rPr lang="en-US" sz="3200" b="1" dirty="0">
                <a:cs typeface="Apple Chancery" panose="03020702040506060504" pitchFamily="66" charset="-79"/>
              </a:rPr>
              <a:t> 𝜃</a:t>
            </a:r>
          </a:p>
          <a:p>
            <a:pPr marL="0" indent="0" algn="ctr">
              <a:buFont typeface="Arial"/>
              <a:buNone/>
            </a:pPr>
            <a:r>
              <a:rPr lang="en-AU" dirty="0"/>
              <a:t>to evaluate </a:t>
            </a:r>
            <a:r>
              <a:rPr lang="en-US" sz="32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3200" dirty="0">
                <a:cs typeface="Apple Chancery" panose="03020702040506060504" pitchFamily="66" charset="-79"/>
              </a:rPr>
              <a:t> at</a:t>
            </a:r>
            <a:r>
              <a:rPr lang="en-AU" dirty="0"/>
              <a:t> </a:t>
            </a:r>
            <a:endParaRPr lang="en-US" dirty="0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9D8B8968-3CDA-559F-177E-D285B7D72C9F}"/>
              </a:ext>
            </a:extLst>
          </p:cNvPr>
          <p:cNvSpPr/>
          <p:nvPr/>
        </p:nvSpPr>
        <p:spPr>
          <a:xfrm>
            <a:off x="9055940" y="2857618"/>
            <a:ext cx="389008" cy="6356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68B6E679-5D4E-56AF-408A-B564A3E14316}"/>
              </a:ext>
            </a:extLst>
          </p:cNvPr>
          <p:cNvSpPr/>
          <p:nvPr/>
        </p:nvSpPr>
        <p:spPr>
          <a:xfrm>
            <a:off x="9055940" y="4815373"/>
            <a:ext cx="389008" cy="6356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B4014D-08B0-579F-02FF-D2D429E600DC}"/>
              </a:ext>
            </a:extLst>
          </p:cNvPr>
          <p:cNvSpPr txBox="1">
            <a:spLocks/>
          </p:cNvSpPr>
          <p:nvPr/>
        </p:nvSpPr>
        <p:spPr>
          <a:xfrm>
            <a:off x="9055940" y="2947408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Data  𝒟</a:t>
            </a:r>
            <a:r>
              <a:rPr lang="en-US" sz="2400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 </a:t>
            </a:r>
            <a:endParaRPr lang="en-US" sz="24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494AFD-7A84-D045-1878-BB5A79A8AAA6}"/>
              </a:ext>
            </a:extLst>
          </p:cNvPr>
          <p:cNvSpPr txBox="1">
            <a:spLocks/>
          </p:cNvSpPr>
          <p:nvPr/>
        </p:nvSpPr>
        <p:spPr>
          <a:xfrm>
            <a:off x="9499285" y="4919018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Prior </a:t>
            </a:r>
            <a:r>
              <a:rPr lang="en-US" sz="2400" dirty="0">
                <a:cs typeface="Apple Chancery" panose="03020702040506060504" pitchFamily="66" charset="-79"/>
              </a:rPr>
              <a:t>𝜋</a:t>
            </a:r>
            <a:r>
              <a:rPr lang="en-US" sz="2400" dirty="0"/>
              <a:t>(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|ℳ</a:t>
            </a:r>
            <a:r>
              <a:rPr lang="en-US" sz="2400" dirty="0"/>
              <a:t>)</a:t>
            </a:r>
            <a:r>
              <a:rPr lang="en-US" sz="2400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 </a:t>
            </a:r>
            <a:endParaRPr lang="en-US" sz="2400" dirty="0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03BC2C64-795A-6D95-92BC-AA37DC027950}"/>
              </a:ext>
            </a:extLst>
          </p:cNvPr>
          <p:cNvSpPr/>
          <p:nvPr/>
        </p:nvSpPr>
        <p:spPr>
          <a:xfrm rot="16200000">
            <a:off x="5910895" y="1294246"/>
            <a:ext cx="389008" cy="1804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A0F8B18-8593-9154-D27D-C8D017D04155}"/>
              </a:ext>
            </a:extLst>
          </p:cNvPr>
          <p:cNvSpPr txBox="1">
            <a:spLocks/>
          </p:cNvSpPr>
          <p:nvPr/>
        </p:nvSpPr>
        <p:spPr>
          <a:xfrm>
            <a:off x="5088618" y="2411282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Boltzmann code</a:t>
            </a:r>
          </a:p>
          <a:p>
            <a:pPr marL="0" indent="0" algn="ctr">
              <a:buNone/>
            </a:pPr>
            <a:r>
              <a:rPr lang="en-US" sz="2400" dirty="0"/>
              <a:t>(CAMB/Class)</a:t>
            </a:r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D75F6D4F-5051-6B6C-81D1-289CCFD42280}"/>
              </a:ext>
            </a:extLst>
          </p:cNvPr>
          <p:cNvSpPr/>
          <p:nvPr/>
        </p:nvSpPr>
        <p:spPr>
          <a:xfrm rot="5400000">
            <a:off x="5910896" y="5209755"/>
            <a:ext cx="389008" cy="1804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9AD18BD0-73D8-C292-5BD1-D49F5D70A74D}"/>
              </a:ext>
            </a:extLst>
          </p:cNvPr>
          <p:cNvSpPr/>
          <p:nvPr/>
        </p:nvSpPr>
        <p:spPr>
          <a:xfrm rot="10800000">
            <a:off x="2747052" y="2853535"/>
            <a:ext cx="389008" cy="258367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0394A71-E8E8-DA05-F018-585C7DE488F9}"/>
              </a:ext>
            </a:extLst>
          </p:cNvPr>
          <p:cNvSpPr txBox="1">
            <a:spLocks/>
          </p:cNvSpPr>
          <p:nvPr/>
        </p:nvSpPr>
        <p:spPr>
          <a:xfrm>
            <a:off x="3948537" y="3122685"/>
            <a:ext cx="3578409" cy="3206309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/>
              <a:t>For instance:</a:t>
            </a:r>
          </a:p>
          <a:p>
            <a:r>
              <a:rPr lang="en-US" sz="2400" dirty="0"/>
              <a:t>Grid scan</a:t>
            </a:r>
          </a:p>
          <a:p>
            <a:r>
              <a:rPr lang="en-US" sz="2400" dirty="0"/>
              <a:t>MCMC</a:t>
            </a:r>
          </a:p>
          <a:p>
            <a:r>
              <a:rPr lang="en-US" sz="2400" dirty="0"/>
              <a:t>Nested sampling</a:t>
            </a:r>
          </a:p>
          <a:p>
            <a:r>
              <a:rPr lang="en-US" sz="2400" dirty="0"/>
              <a:t>…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92839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EB35D-2F49-3DF5-E7D9-746665213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inference/</a:t>
            </a:r>
            <a:r>
              <a:rPr lang="en-US" dirty="0" err="1"/>
              <a:t>optimisation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17E1BEC-084A-6F1B-6C3A-D5253E26E810}"/>
              </a:ext>
            </a:extLst>
          </p:cNvPr>
          <p:cNvSpPr txBox="1">
            <a:spLocks/>
          </p:cNvSpPr>
          <p:nvPr/>
        </p:nvSpPr>
        <p:spPr>
          <a:xfrm>
            <a:off x="771850" y="1625085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Cosmological model  ℳ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dirty="0"/>
              <a:t>Parameters  </a:t>
            </a:r>
            <a:r>
              <a:rPr lang="en-US" sz="3200" b="1" dirty="0">
                <a:cs typeface="Apple Chancery" panose="03020702040506060504" pitchFamily="66" charset="-79"/>
              </a:rPr>
              <a:t>𝜃</a:t>
            </a:r>
            <a:endParaRPr lang="en-US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94F89BE-A1D4-176D-3A5E-140554038F32}"/>
              </a:ext>
            </a:extLst>
          </p:cNvPr>
          <p:cNvSpPr txBox="1">
            <a:spLocks/>
          </p:cNvSpPr>
          <p:nvPr/>
        </p:nvSpPr>
        <p:spPr>
          <a:xfrm>
            <a:off x="7080738" y="1625084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Theoretical prediction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Font typeface="Arial"/>
              <a:buNone/>
            </a:pPr>
            <a:r>
              <a:rPr lang="en-US" sz="2400" dirty="0"/>
              <a:t>(CMB angular power spectra)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E8A0142-BBCE-BDD5-9124-2B675DE5EBFE}"/>
              </a:ext>
            </a:extLst>
          </p:cNvPr>
          <p:cNvSpPr txBox="1">
            <a:spLocks/>
          </p:cNvSpPr>
          <p:nvPr/>
        </p:nvSpPr>
        <p:spPr>
          <a:xfrm>
            <a:off x="7080738" y="3582839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Likelihood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None/>
            </a:pPr>
            <a:r>
              <a:rPr lang="en-US" sz="2400" dirty="0"/>
              <a:t>ℒ(𝒟|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, ℳ</a:t>
            </a:r>
            <a:r>
              <a:rPr lang="en-US" sz="2400" dirty="0"/>
              <a:t>)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C9109C0-6C81-B6EC-CD9F-3C2382A8081F}"/>
              </a:ext>
            </a:extLst>
          </p:cNvPr>
          <p:cNvSpPr txBox="1">
            <a:spLocks/>
          </p:cNvSpPr>
          <p:nvPr/>
        </p:nvSpPr>
        <p:spPr>
          <a:xfrm>
            <a:off x="7080738" y="5540594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/>
              <a:t>Posterior probability</a:t>
            </a:r>
            <a:endParaRPr lang="en-US" i="1" dirty="0">
              <a:latin typeface="APPLE CHANCERY" panose="03020702040506060504" pitchFamily="66" charset="-79"/>
              <a:cs typeface="APPLE CHANCERY" panose="03020702040506060504" pitchFamily="66" charset="-79"/>
            </a:endParaRPr>
          </a:p>
          <a:p>
            <a:pPr marL="0" indent="0" algn="ctr">
              <a:buNone/>
            </a:pPr>
            <a:r>
              <a:rPr lang="en-US" sz="24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2400" dirty="0"/>
              <a:t>(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|𝒟, ℳ</a:t>
            </a:r>
            <a:r>
              <a:rPr lang="en-US" sz="2400" dirty="0"/>
              <a:t>)</a:t>
            </a: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9D8B8968-3CDA-559F-177E-D285B7D72C9F}"/>
              </a:ext>
            </a:extLst>
          </p:cNvPr>
          <p:cNvSpPr/>
          <p:nvPr/>
        </p:nvSpPr>
        <p:spPr>
          <a:xfrm>
            <a:off x="9055940" y="2857618"/>
            <a:ext cx="389008" cy="6356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68B6E679-5D4E-56AF-408A-B564A3E14316}"/>
              </a:ext>
            </a:extLst>
          </p:cNvPr>
          <p:cNvSpPr/>
          <p:nvPr/>
        </p:nvSpPr>
        <p:spPr>
          <a:xfrm>
            <a:off x="9055940" y="4815373"/>
            <a:ext cx="389008" cy="63568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BB4014D-08B0-579F-02FF-D2D429E600DC}"/>
              </a:ext>
            </a:extLst>
          </p:cNvPr>
          <p:cNvSpPr txBox="1">
            <a:spLocks/>
          </p:cNvSpPr>
          <p:nvPr/>
        </p:nvSpPr>
        <p:spPr>
          <a:xfrm>
            <a:off x="9055940" y="2947408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Data  𝒟</a:t>
            </a:r>
            <a:r>
              <a:rPr lang="en-US" sz="2400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 </a:t>
            </a:r>
            <a:endParaRPr lang="en-US" sz="24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0494AFD-7A84-D045-1878-BB5A79A8AAA6}"/>
              </a:ext>
            </a:extLst>
          </p:cNvPr>
          <p:cNvSpPr txBox="1">
            <a:spLocks/>
          </p:cNvSpPr>
          <p:nvPr/>
        </p:nvSpPr>
        <p:spPr>
          <a:xfrm>
            <a:off x="9499285" y="4919018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Prior </a:t>
            </a:r>
            <a:r>
              <a:rPr lang="en-US" sz="2400" dirty="0">
                <a:cs typeface="Apple Chancery" panose="03020702040506060504" pitchFamily="66" charset="-79"/>
              </a:rPr>
              <a:t>𝜋</a:t>
            </a:r>
            <a:r>
              <a:rPr lang="en-US" sz="2400" dirty="0"/>
              <a:t>(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AU" sz="2400" dirty="0"/>
              <a:t>|ℳ</a:t>
            </a:r>
            <a:r>
              <a:rPr lang="en-US" sz="2400" dirty="0"/>
              <a:t>)</a:t>
            </a:r>
            <a:r>
              <a:rPr lang="en-US" sz="2400" i="1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 </a:t>
            </a:r>
            <a:endParaRPr lang="en-US" sz="2400" dirty="0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03BC2C64-795A-6D95-92BC-AA37DC027950}"/>
              </a:ext>
            </a:extLst>
          </p:cNvPr>
          <p:cNvSpPr/>
          <p:nvPr/>
        </p:nvSpPr>
        <p:spPr>
          <a:xfrm rot="16200000">
            <a:off x="5910895" y="1294246"/>
            <a:ext cx="389008" cy="1804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A0F8B18-8593-9154-D27D-C8D017D04155}"/>
              </a:ext>
            </a:extLst>
          </p:cNvPr>
          <p:cNvSpPr txBox="1">
            <a:spLocks/>
          </p:cNvSpPr>
          <p:nvPr/>
        </p:nvSpPr>
        <p:spPr>
          <a:xfrm>
            <a:off x="5088618" y="2411282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Boltzmann code</a:t>
            </a:r>
          </a:p>
          <a:p>
            <a:pPr marL="0" indent="0" algn="ctr">
              <a:buNone/>
            </a:pPr>
            <a:r>
              <a:rPr lang="en-US" sz="2400" dirty="0"/>
              <a:t>(CAMB/Class)</a:t>
            </a:r>
          </a:p>
        </p:txBody>
      </p:sp>
      <p:sp>
        <p:nvSpPr>
          <p:cNvPr id="3" name="Bent Arrow 2">
            <a:extLst>
              <a:ext uri="{FF2B5EF4-FFF2-40B4-BE49-F238E27FC236}">
                <a16:creationId xmlns:a16="http://schemas.microsoft.com/office/drawing/2014/main" id="{B64E7B48-D659-E292-1478-80DFE8BB371B}"/>
              </a:ext>
            </a:extLst>
          </p:cNvPr>
          <p:cNvSpPr/>
          <p:nvPr/>
        </p:nvSpPr>
        <p:spPr>
          <a:xfrm rot="16200000">
            <a:off x="5113594" y="4334767"/>
            <a:ext cx="848853" cy="2929569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B657855-061F-82B4-CBBE-DE000A4C9841}"/>
              </a:ext>
            </a:extLst>
          </p:cNvPr>
          <p:cNvSpPr txBox="1">
            <a:spLocks/>
          </p:cNvSpPr>
          <p:nvPr/>
        </p:nvSpPr>
        <p:spPr>
          <a:xfrm>
            <a:off x="4500329" y="6283817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termination</a:t>
            </a:r>
          </a:p>
          <a:p>
            <a:pPr marL="0" indent="0" algn="ctr">
              <a:buNone/>
            </a:pPr>
            <a:r>
              <a:rPr lang="en-US" sz="2400" dirty="0"/>
              <a:t>criterion</a:t>
            </a:r>
          </a:p>
        </p:txBody>
      </p:sp>
      <p:pic>
        <p:nvPicPr>
          <p:cNvPr id="19" name="Picture 18" descr="A diagram of a diagram&#10;&#10;Description automatically generated with medium confidence">
            <a:extLst>
              <a:ext uri="{FF2B5EF4-FFF2-40B4-BE49-F238E27FC236}">
                <a16:creationId xmlns:a16="http://schemas.microsoft.com/office/drawing/2014/main" id="{26A8FB12-EA09-B2E7-18A2-82398EFB3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959" y="4195904"/>
            <a:ext cx="2576247" cy="2555637"/>
          </a:xfrm>
          <a:prstGeom prst="rect">
            <a:avLst/>
          </a:prstGeom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8D676835-826B-930C-38DB-D7B3F85F7A28}"/>
              </a:ext>
            </a:extLst>
          </p:cNvPr>
          <p:cNvSpPr txBox="1">
            <a:spLocks/>
          </p:cNvSpPr>
          <p:nvPr/>
        </p:nvSpPr>
        <p:spPr>
          <a:xfrm>
            <a:off x="2117871" y="4062950"/>
            <a:ext cx="4339412" cy="1143001"/>
          </a:xfrm>
          <a:prstGeom prst="rect">
            <a:avLst/>
          </a:prstGeom>
          <a:ln w="76200">
            <a:solidFill>
              <a:schemeClr val="accent2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AU" sz="3800" dirty="0"/>
              <a:t>Parameter constraints</a:t>
            </a:r>
          </a:p>
          <a:p>
            <a:pPr marL="0" indent="0" algn="ctr">
              <a:buFont typeface="Arial"/>
              <a:buNone/>
            </a:pPr>
            <a:r>
              <a:rPr lang="en-AU" sz="2800" dirty="0"/>
              <a:t>(best-fits, means, variances, etc.)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4159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79B1E-0BFE-F4C4-EA91-7399DA6C3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usual approach: Markov chain Monte Carlo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2CC5B-83A4-4F51-A406-530700A7B2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Basic idea: random walk in parameter space that explores </a:t>
            </a:r>
            <a:r>
              <a:rPr lang="en-US" sz="32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3200" dirty="0"/>
              <a:t>(</a:t>
            </a:r>
            <a:r>
              <a:rPr lang="en-US" sz="3200" b="1" dirty="0">
                <a:cs typeface="Apple Chancery" panose="03020702040506060504" pitchFamily="66" charset="-79"/>
              </a:rPr>
              <a:t>𝜃</a:t>
            </a:r>
            <a:r>
              <a:rPr lang="en-US" sz="3200" dirty="0">
                <a:cs typeface="Apple Chancery" panose="03020702040506060504" pitchFamily="66" charset="-79"/>
              </a:rPr>
              <a:t>)</a:t>
            </a:r>
            <a:r>
              <a:rPr lang="en-US" dirty="0"/>
              <a:t>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39BFAE7-B9E9-2D79-183D-6C5246A84E7E}"/>
              </a:ext>
            </a:extLst>
          </p:cNvPr>
          <p:cNvSpPr/>
          <p:nvPr/>
        </p:nvSpPr>
        <p:spPr>
          <a:xfrm rot="2768011">
            <a:off x="2909456" y="2930234"/>
            <a:ext cx="706582" cy="1572491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0468B8A-4CAE-BB4B-0DF0-6033521B5EE6}"/>
              </a:ext>
            </a:extLst>
          </p:cNvPr>
          <p:cNvSpPr>
            <a:spLocks noChangeAspect="1"/>
          </p:cNvSpPr>
          <p:nvPr/>
        </p:nvSpPr>
        <p:spPr>
          <a:xfrm rot="2768011">
            <a:off x="2639939" y="2330479"/>
            <a:ext cx="1245616" cy="277200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A979103-FACF-5FB2-78AA-E451C3E1AABE}"/>
              </a:ext>
            </a:extLst>
          </p:cNvPr>
          <p:cNvSpPr txBox="1">
            <a:spLocks/>
          </p:cNvSpPr>
          <p:nvPr/>
        </p:nvSpPr>
        <p:spPr>
          <a:xfrm>
            <a:off x="662742" y="4194843"/>
            <a:ext cx="1956954" cy="456108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posterior</a:t>
            </a:r>
          </a:p>
          <a:p>
            <a:pPr marL="0" indent="0" algn="ctr">
              <a:buNone/>
            </a:pPr>
            <a:r>
              <a:rPr lang="en-US" sz="2400" dirty="0" err="1"/>
              <a:t>isocontours</a:t>
            </a:r>
            <a:endParaRPr lang="en-US" sz="2400" dirty="0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CF57BEEA-DC2E-ECD3-6740-14584C5798ED}"/>
              </a:ext>
            </a:extLst>
          </p:cNvPr>
          <p:cNvSpPr/>
          <p:nvPr/>
        </p:nvSpPr>
        <p:spPr>
          <a:xfrm rot="16200000">
            <a:off x="5901495" y="2814141"/>
            <a:ext cx="389008" cy="180467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C72520A-8E55-92DE-1CFF-B9573378D247}"/>
              </a:ext>
            </a:extLst>
          </p:cNvPr>
          <p:cNvSpPr/>
          <p:nvPr/>
        </p:nvSpPr>
        <p:spPr>
          <a:xfrm>
            <a:off x="8932454" y="3277986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0E06646-98E0-C5A2-7F4D-61DB37E833E7}"/>
              </a:ext>
            </a:extLst>
          </p:cNvPr>
          <p:cNvSpPr/>
          <p:nvPr/>
        </p:nvSpPr>
        <p:spPr>
          <a:xfrm>
            <a:off x="9323063" y="3752478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2E82C4A-AD0D-5EF8-C0D1-15EC44CA97DB}"/>
              </a:ext>
            </a:extLst>
          </p:cNvPr>
          <p:cNvSpPr/>
          <p:nvPr/>
        </p:nvSpPr>
        <p:spPr>
          <a:xfrm>
            <a:off x="9032879" y="3985842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55ABEE8-DE37-EAFC-98B6-EAF635E87730}"/>
              </a:ext>
            </a:extLst>
          </p:cNvPr>
          <p:cNvSpPr/>
          <p:nvPr/>
        </p:nvSpPr>
        <p:spPr>
          <a:xfrm>
            <a:off x="8797810" y="4215782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25930AA-6B7E-4DDA-C9CF-DB7D63DD3542}"/>
              </a:ext>
            </a:extLst>
          </p:cNvPr>
          <p:cNvSpPr/>
          <p:nvPr/>
        </p:nvSpPr>
        <p:spPr>
          <a:xfrm>
            <a:off x="9134772" y="4189006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52441EC7-4121-98A0-534A-F61976A2EF7A}"/>
              </a:ext>
            </a:extLst>
          </p:cNvPr>
          <p:cNvSpPr/>
          <p:nvPr/>
        </p:nvSpPr>
        <p:spPr>
          <a:xfrm>
            <a:off x="2508852" y="2320840"/>
            <a:ext cx="1593273" cy="2022764"/>
          </a:xfrm>
          <a:custGeom>
            <a:avLst/>
            <a:gdLst>
              <a:gd name="connsiteX0" fmla="*/ 1593273 w 1593273"/>
              <a:gd name="connsiteY0" fmla="*/ 0 h 2022764"/>
              <a:gd name="connsiteX1" fmla="*/ 1205346 w 1593273"/>
              <a:gd name="connsiteY1" fmla="*/ 471054 h 2022764"/>
              <a:gd name="connsiteX2" fmla="*/ 1316182 w 1593273"/>
              <a:gd name="connsiteY2" fmla="*/ 845127 h 2022764"/>
              <a:gd name="connsiteX3" fmla="*/ 983673 w 1593273"/>
              <a:gd name="connsiteY3" fmla="*/ 803564 h 2022764"/>
              <a:gd name="connsiteX4" fmla="*/ 983673 w 1593273"/>
              <a:gd name="connsiteY4" fmla="*/ 983673 h 2022764"/>
              <a:gd name="connsiteX5" fmla="*/ 665019 w 1593273"/>
              <a:gd name="connsiteY5" fmla="*/ 831273 h 2022764"/>
              <a:gd name="connsiteX6" fmla="*/ 526473 w 1593273"/>
              <a:gd name="connsiteY6" fmla="*/ 1052945 h 2022764"/>
              <a:gd name="connsiteX7" fmla="*/ 789709 w 1593273"/>
              <a:gd name="connsiteY7" fmla="*/ 1260764 h 2022764"/>
              <a:gd name="connsiteX8" fmla="*/ 1177637 w 1593273"/>
              <a:gd name="connsiteY8" fmla="*/ 1219200 h 2022764"/>
              <a:gd name="connsiteX9" fmla="*/ 1177637 w 1593273"/>
              <a:gd name="connsiteY9" fmla="*/ 1219200 h 2022764"/>
              <a:gd name="connsiteX10" fmla="*/ 1330037 w 1593273"/>
              <a:gd name="connsiteY10" fmla="*/ 1288473 h 2022764"/>
              <a:gd name="connsiteX11" fmla="*/ 1080655 w 1593273"/>
              <a:gd name="connsiteY11" fmla="*/ 1579418 h 2022764"/>
              <a:gd name="connsiteX12" fmla="*/ 1080655 w 1593273"/>
              <a:gd name="connsiteY12" fmla="*/ 1579418 h 2022764"/>
              <a:gd name="connsiteX13" fmla="*/ 623455 w 1593273"/>
              <a:gd name="connsiteY13" fmla="*/ 1385454 h 2022764"/>
              <a:gd name="connsiteX14" fmla="*/ 263237 w 1593273"/>
              <a:gd name="connsiteY14" fmla="*/ 2022764 h 2022764"/>
              <a:gd name="connsiteX15" fmla="*/ 762000 w 1593273"/>
              <a:gd name="connsiteY15" fmla="*/ 2008909 h 2022764"/>
              <a:gd name="connsiteX16" fmla="*/ 678873 w 1593273"/>
              <a:gd name="connsiteY16" fmla="*/ 1704109 h 2022764"/>
              <a:gd name="connsiteX17" fmla="*/ 0 w 1593273"/>
              <a:gd name="connsiteY17" fmla="*/ 1620982 h 2022764"/>
              <a:gd name="connsiteX18" fmla="*/ 789709 w 1593273"/>
              <a:gd name="connsiteY18" fmla="*/ 1510145 h 2022764"/>
              <a:gd name="connsiteX19" fmla="*/ 900546 w 1593273"/>
              <a:gd name="connsiteY19" fmla="*/ 1745673 h 2022764"/>
              <a:gd name="connsiteX20" fmla="*/ 734291 w 1593273"/>
              <a:gd name="connsiteY20" fmla="*/ 1745673 h 2022764"/>
              <a:gd name="connsiteX21" fmla="*/ 540328 w 1593273"/>
              <a:gd name="connsiteY21" fmla="*/ 1801091 h 2022764"/>
              <a:gd name="connsiteX22" fmla="*/ 540328 w 1593273"/>
              <a:gd name="connsiteY22" fmla="*/ 1219200 h 2022764"/>
              <a:gd name="connsiteX23" fmla="*/ 332509 w 1593273"/>
              <a:gd name="connsiteY23" fmla="*/ 1246909 h 2022764"/>
              <a:gd name="connsiteX24" fmla="*/ 360219 w 1593273"/>
              <a:gd name="connsiteY24" fmla="*/ 1330036 h 2022764"/>
              <a:gd name="connsiteX25" fmla="*/ 845128 w 1593273"/>
              <a:gd name="connsiteY25" fmla="*/ 1233054 h 2022764"/>
              <a:gd name="connsiteX26" fmla="*/ 1080655 w 1593273"/>
              <a:gd name="connsiteY26" fmla="*/ 1274618 h 2022764"/>
              <a:gd name="connsiteX27" fmla="*/ 1080655 w 1593273"/>
              <a:gd name="connsiteY27" fmla="*/ 1524000 h 2022764"/>
              <a:gd name="connsiteX28" fmla="*/ 1108364 w 1593273"/>
              <a:gd name="connsiteY28" fmla="*/ 1870364 h 2022764"/>
              <a:gd name="connsiteX29" fmla="*/ 817419 w 1593273"/>
              <a:gd name="connsiteY29" fmla="*/ 1870364 h 2022764"/>
              <a:gd name="connsiteX30" fmla="*/ 831273 w 1593273"/>
              <a:gd name="connsiteY30" fmla="*/ 1524000 h 2022764"/>
              <a:gd name="connsiteX31" fmla="*/ 27709 w 1593273"/>
              <a:gd name="connsiteY31" fmla="*/ 1510145 h 2022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593273" h="2022764">
                <a:moveTo>
                  <a:pt x="1593273" y="0"/>
                </a:moveTo>
                <a:lnTo>
                  <a:pt x="1205346" y="471054"/>
                </a:lnTo>
                <a:lnTo>
                  <a:pt x="1316182" y="845127"/>
                </a:lnTo>
                <a:lnTo>
                  <a:pt x="983673" y="803564"/>
                </a:lnTo>
                <a:lnTo>
                  <a:pt x="983673" y="983673"/>
                </a:lnTo>
                <a:lnTo>
                  <a:pt x="665019" y="831273"/>
                </a:lnTo>
                <a:lnTo>
                  <a:pt x="526473" y="1052945"/>
                </a:lnTo>
                <a:lnTo>
                  <a:pt x="789709" y="1260764"/>
                </a:lnTo>
                <a:lnTo>
                  <a:pt x="1177637" y="1219200"/>
                </a:lnTo>
                <a:lnTo>
                  <a:pt x="1177637" y="1219200"/>
                </a:lnTo>
                <a:lnTo>
                  <a:pt x="1330037" y="1288473"/>
                </a:lnTo>
                <a:lnTo>
                  <a:pt x="1080655" y="1579418"/>
                </a:lnTo>
                <a:lnTo>
                  <a:pt x="1080655" y="1579418"/>
                </a:lnTo>
                <a:lnTo>
                  <a:pt x="623455" y="1385454"/>
                </a:lnTo>
                <a:lnTo>
                  <a:pt x="263237" y="2022764"/>
                </a:lnTo>
                <a:lnTo>
                  <a:pt x="762000" y="2008909"/>
                </a:lnTo>
                <a:lnTo>
                  <a:pt x="678873" y="1704109"/>
                </a:lnTo>
                <a:lnTo>
                  <a:pt x="0" y="1620982"/>
                </a:lnTo>
                <a:lnTo>
                  <a:pt x="789709" y="1510145"/>
                </a:lnTo>
                <a:lnTo>
                  <a:pt x="900546" y="1745673"/>
                </a:lnTo>
                <a:lnTo>
                  <a:pt x="734291" y="1745673"/>
                </a:lnTo>
                <a:lnTo>
                  <a:pt x="540328" y="1801091"/>
                </a:lnTo>
                <a:lnTo>
                  <a:pt x="540328" y="1219200"/>
                </a:lnTo>
                <a:lnTo>
                  <a:pt x="332509" y="1246909"/>
                </a:lnTo>
                <a:lnTo>
                  <a:pt x="360219" y="1330036"/>
                </a:lnTo>
                <a:lnTo>
                  <a:pt x="845128" y="1233054"/>
                </a:lnTo>
                <a:lnTo>
                  <a:pt x="1080655" y="1274618"/>
                </a:lnTo>
                <a:lnTo>
                  <a:pt x="1080655" y="1524000"/>
                </a:lnTo>
                <a:lnTo>
                  <a:pt x="1108364" y="1870364"/>
                </a:lnTo>
                <a:lnTo>
                  <a:pt x="817419" y="1870364"/>
                </a:lnTo>
                <a:lnTo>
                  <a:pt x="831273" y="1524000"/>
                </a:lnTo>
                <a:lnTo>
                  <a:pt x="27709" y="1510145"/>
                </a:lnTo>
              </a:path>
            </a:pathLst>
          </a:custGeom>
          <a:noFill/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5555D6-92BF-E78E-FA0A-651647661ECE}"/>
              </a:ext>
            </a:extLst>
          </p:cNvPr>
          <p:cNvSpPr/>
          <p:nvPr/>
        </p:nvSpPr>
        <p:spPr>
          <a:xfrm>
            <a:off x="9292627" y="4350897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E9B550F-5554-6145-8D68-8A9DE0CAB68E}"/>
              </a:ext>
            </a:extLst>
          </p:cNvPr>
          <p:cNvSpPr/>
          <p:nvPr/>
        </p:nvSpPr>
        <p:spPr>
          <a:xfrm>
            <a:off x="9220627" y="3255096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89F8F4C-6F53-B804-3D35-BE0D5B78E9C0}"/>
              </a:ext>
            </a:extLst>
          </p:cNvPr>
          <p:cNvSpPr/>
          <p:nvPr/>
        </p:nvSpPr>
        <p:spPr>
          <a:xfrm>
            <a:off x="9212336" y="3418377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F2BEE63-7FF8-44BD-C1F3-65C8F37F840E}"/>
              </a:ext>
            </a:extLst>
          </p:cNvPr>
          <p:cNvSpPr/>
          <p:nvPr/>
        </p:nvSpPr>
        <p:spPr>
          <a:xfrm>
            <a:off x="8602737" y="3680478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A4509BC-C00F-30AC-C686-F76EE28A6786}"/>
              </a:ext>
            </a:extLst>
          </p:cNvPr>
          <p:cNvSpPr/>
          <p:nvPr/>
        </p:nvSpPr>
        <p:spPr>
          <a:xfrm>
            <a:off x="8297937" y="3914351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243B534-D365-71F1-53E7-1E2022C8A37E}"/>
              </a:ext>
            </a:extLst>
          </p:cNvPr>
          <p:cNvSpPr/>
          <p:nvPr/>
        </p:nvSpPr>
        <p:spPr>
          <a:xfrm>
            <a:off x="8863180" y="3874983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95238AD1-4DEC-403F-4D4E-D8CB89E1D5F6}"/>
              </a:ext>
            </a:extLst>
          </p:cNvPr>
          <p:cNvSpPr/>
          <p:nvPr/>
        </p:nvSpPr>
        <p:spPr>
          <a:xfrm>
            <a:off x="9120795" y="3644478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E46AAC4-FF34-91CF-4B4A-0941C14AA8CE}"/>
              </a:ext>
            </a:extLst>
          </p:cNvPr>
          <p:cNvSpPr/>
          <p:nvPr/>
        </p:nvSpPr>
        <p:spPr>
          <a:xfrm>
            <a:off x="8827180" y="3515047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F30F7E9-6023-91AC-DF1C-1A20125D0655}"/>
              </a:ext>
            </a:extLst>
          </p:cNvPr>
          <p:cNvSpPr/>
          <p:nvPr/>
        </p:nvSpPr>
        <p:spPr>
          <a:xfrm>
            <a:off x="9490103" y="3277986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E2A4AB3-7529-2527-DF49-B6102159382B}"/>
              </a:ext>
            </a:extLst>
          </p:cNvPr>
          <p:cNvSpPr/>
          <p:nvPr/>
        </p:nvSpPr>
        <p:spPr>
          <a:xfrm>
            <a:off x="9558453" y="3752478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C6E683F-745E-4C34-083E-4291C62AAC6F}"/>
              </a:ext>
            </a:extLst>
          </p:cNvPr>
          <p:cNvSpPr/>
          <p:nvPr/>
        </p:nvSpPr>
        <p:spPr>
          <a:xfrm>
            <a:off x="8530503" y="4477342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07699C0-FF95-0E6F-9231-8ADE1F45EC6D}"/>
              </a:ext>
            </a:extLst>
          </p:cNvPr>
          <p:cNvSpPr/>
          <p:nvPr/>
        </p:nvSpPr>
        <p:spPr>
          <a:xfrm>
            <a:off x="9004454" y="4463097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7EF69E5-25BC-56F2-CD0D-3989B0325922}"/>
              </a:ext>
            </a:extLst>
          </p:cNvPr>
          <p:cNvSpPr/>
          <p:nvPr/>
        </p:nvSpPr>
        <p:spPr>
          <a:xfrm>
            <a:off x="8297937" y="4057842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20CE716-55D1-BDC4-05CC-8C25D40C88D0}"/>
              </a:ext>
            </a:extLst>
          </p:cNvPr>
          <p:cNvSpPr/>
          <p:nvPr/>
        </p:nvSpPr>
        <p:spPr>
          <a:xfrm rot="2768011">
            <a:off x="8672946" y="3082634"/>
            <a:ext cx="706582" cy="1572491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0B1CA85-188A-1A0C-DF62-FE3FB288A247}"/>
              </a:ext>
            </a:extLst>
          </p:cNvPr>
          <p:cNvSpPr>
            <a:spLocks noChangeAspect="1"/>
          </p:cNvSpPr>
          <p:nvPr/>
        </p:nvSpPr>
        <p:spPr>
          <a:xfrm rot="2768011">
            <a:off x="8403429" y="2482879"/>
            <a:ext cx="1245616" cy="2772000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B12989B2-FB7C-4A80-D79E-9C96A90EBC10}"/>
              </a:ext>
            </a:extLst>
          </p:cNvPr>
          <p:cNvSpPr txBox="1">
            <a:spLocks/>
          </p:cNvSpPr>
          <p:nvPr/>
        </p:nvSpPr>
        <p:spPr>
          <a:xfrm>
            <a:off x="7141144" y="5113251"/>
            <a:ext cx="3798620" cy="1104194"/>
          </a:xfrm>
          <a:prstGeom prst="rect">
            <a:avLst/>
          </a:prstGeom>
          <a:ln w="76200">
            <a:noFill/>
          </a:ln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Markov chain:</a:t>
            </a:r>
          </a:p>
          <a:p>
            <a:pPr marL="0" indent="0" algn="ctr">
              <a:buNone/>
            </a:pPr>
            <a:r>
              <a:rPr lang="en-US" sz="2400" dirty="0"/>
              <a:t>Density of samples proportional to </a:t>
            </a:r>
            <a:r>
              <a:rPr lang="en-US" sz="2400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𝒫</a:t>
            </a:r>
            <a:r>
              <a:rPr lang="en-US" sz="2400" dirty="0"/>
              <a:t>(</a:t>
            </a:r>
            <a:r>
              <a:rPr lang="en-US" sz="2400" b="1" dirty="0">
                <a:cs typeface="Apple Chancery" panose="03020702040506060504" pitchFamily="66" charset="-79"/>
              </a:rPr>
              <a:t>𝜃</a:t>
            </a:r>
            <a:r>
              <a:rPr lang="en-US" sz="2400" dirty="0">
                <a:cs typeface="Apple Chancery" panose="03020702040506060504" pitchFamily="66" charset="-79"/>
              </a:rPr>
              <a:t>)</a:t>
            </a:r>
            <a:r>
              <a:rPr lang="en-US" sz="2400" dirty="0"/>
              <a:t> 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AB89280-0315-1299-A914-C149F01188F5}"/>
              </a:ext>
            </a:extLst>
          </p:cNvPr>
          <p:cNvSpPr/>
          <p:nvPr/>
        </p:nvSpPr>
        <p:spPr>
          <a:xfrm>
            <a:off x="3156382" y="3125586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02507D7-BD56-1BA1-603E-600014ED9312}"/>
              </a:ext>
            </a:extLst>
          </p:cNvPr>
          <p:cNvSpPr/>
          <p:nvPr/>
        </p:nvSpPr>
        <p:spPr>
          <a:xfrm>
            <a:off x="3546991" y="3600078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ABF5C85-85CD-C2E1-8BFE-12F7C3D92BE4}"/>
              </a:ext>
            </a:extLst>
          </p:cNvPr>
          <p:cNvSpPr/>
          <p:nvPr/>
        </p:nvSpPr>
        <p:spPr>
          <a:xfrm>
            <a:off x="3256807" y="3833442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8E78BC7-D988-FD3D-126F-605F645162DE}"/>
              </a:ext>
            </a:extLst>
          </p:cNvPr>
          <p:cNvSpPr/>
          <p:nvPr/>
        </p:nvSpPr>
        <p:spPr>
          <a:xfrm>
            <a:off x="3021738" y="4063382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39D9721-82A9-51CE-01BC-C07871C88C06}"/>
              </a:ext>
            </a:extLst>
          </p:cNvPr>
          <p:cNvSpPr/>
          <p:nvPr/>
        </p:nvSpPr>
        <p:spPr>
          <a:xfrm>
            <a:off x="3358700" y="4036606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D1A1FF58-0588-25D3-8587-2DCEA9958FD0}"/>
              </a:ext>
            </a:extLst>
          </p:cNvPr>
          <p:cNvSpPr/>
          <p:nvPr/>
        </p:nvSpPr>
        <p:spPr>
          <a:xfrm>
            <a:off x="3516555" y="4198497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0009F05-A978-B4F9-3EE3-19E83010BEE4}"/>
              </a:ext>
            </a:extLst>
          </p:cNvPr>
          <p:cNvSpPr/>
          <p:nvPr/>
        </p:nvSpPr>
        <p:spPr>
          <a:xfrm>
            <a:off x="3444555" y="3102696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D766A319-8073-02DA-C855-0A268771E6FC}"/>
              </a:ext>
            </a:extLst>
          </p:cNvPr>
          <p:cNvSpPr/>
          <p:nvPr/>
        </p:nvSpPr>
        <p:spPr>
          <a:xfrm>
            <a:off x="3436264" y="3265977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3466175E-6A99-3A05-BE15-C1124E2CA9C2}"/>
              </a:ext>
            </a:extLst>
          </p:cNvPr>
          <p:cNvSpPr/>
          <p:nvPr/>
        </p:nvSpPr>
        <p:spPr>
          <a:xfrm>
            <a:off x="2826665" y="3528078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86CA527-9DB5-DEDE-0C66-6764BA040395}"/>
              </a:ext>
            </a:extLst>
          </p:cNvPr>
          <p:cNvSpPr/>
          <p:nvPr/>
        </p:nvSpPr>
        <p:spPr>
          <a:xfrm>
            <a:off x="2521865" y="3761951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F670283-9F8F-EE9A-BAEA-D9C8CD39A24E}"/>
              </a:ext>
            </a:extLst>
          </p:cNvPr>
          <p:cNvSpPr/>
          <p:nvPr/>
        </p:nvSpPr>
        <p:spPr>
          <a:xfrm>
            <a:off x="3087108" y="3722583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FE1A163-AEDB-4EF6-B805-F2CA9BFFA6B2}"/>
              </a:ext>
            </a:extLst>
          </p:cNvPr>
          <p:cNvSpPr/>
          <p:nvPr/>
        </p:nvSpPr>
        <p:spPr>
          <a:xfrm>
            <a:off x="3344723" y="3492078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AE6BEB3-2452-E1DE-F7F7-3D410CF0E716}"/>
              </a:ext>
            </a:extLst>
          </p:cNvPr>
          <p:cNvSpPr/>
          <p:nvPr/>
        </p:nvSpPr>
        <p:spPr>
          <a:xfrm>
            <a:off x="3051108" y="3362647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F2CFA608-F3CA-487D-22A6-B7E843997AEC}"/>
              </a:ext>
            </a:extLst>
          </p:cNvPr>
          <p:cNvSpPr/>
          <p:nvPr/>
        </p:nvSpPr>
        <p:spPr>
          <a:xfrm>
            <a:off x="3714031" y="3125586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5F5AC8F-7773-7F0A-FA68-CC3360F839CB}"/>
              </a:ext>
            </a:extLst>
          </p:cNvPr>
          <p:cNvSpPr/>
          <p:nvPr/>
        </p:nvSpPr>
        <p:spPr>
          <a:xfrm>
            <a:off x="3782381" y="3600078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CA518B93-4C07-C0D3-7F5B-32BBFE3FE815}"/>
              </a:ext>
            </a:extLst>
          </p:cNvPr>
          <p:cNvSpPr/>
          <p:nvPr/>
        </p:nvSpPr>
        <p:spPr>
          <a:xfrm>
            <a:off x="2754431" y="4324942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6BBC845-2028-ECDE-6D29-C54BE05EF593}"/>
              </a:ext>
            </a:extLst>
          </p:cNvPr>
          <p:cNvSpPr/>
          <p:nvPr/>
        </p:nvSpPr>
        <p:spPr>
          <a:xfrm>
            <a:off x="3228382" y="4310697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E225BA3-E938-AB09-FDC7-2BF4AFC130EE}"/>
              </a:ext>
            </a:extLst>
          </p:cNvPr>
          <p:cNvSpPr/>
          <p:nvPr/>
        </p:nvSpPr>
        <p:spPr>
          <a:xfrm>
            <a:off x="2521865" y="3905442"/>
            <a:ext cx="72000" cy="720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95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25381</TotalTime>
  <Words>1481</Words>
  <Application>Microsoft Macintosh PowerPoint</Application>
  <PresentationFormat>Widescreen</PresentationFormat>
  <Paragraphs>307</Paragraphs>
  <Slides>35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APPLE CHANCERY</vt:lpstr>
      <vt:lpstr>APPLE CHANCERY</vt:lpstr>
      <vt:lpstr>Arial</vt:lpstr>
      <vt:lpstr>Calibri</vt:lpstr>
      <vt:lpstr>Cambria Math</vt:lpstr>
      <vt:lpstr>Lucida Grande</vt:lpstr>
      <vt:lpstr>Office Theme</vt:lpstr>
      <vt:lpstr>Efficient model selection with Bayesian optimisation</vt:lpstr>
      <vt:lpstr>PowerPoint Presentation</vt:lpstr>
      <vt:lpstr>Parameter inference/optimisation</vt:lpstr>
      <vt:lpstr>Parameter inference/optimisation</vt:lpstr>
      <vt:lpstr>Parameter inference/optimisation</vt:lpstr>
      <vt:lpstr>Parameter inference/optimisation</vt:lpstr>
      <vt:lpstr>Parameter inference/optimisation</vt:lpstr>
      <vt:lpstr>Parameter inference/optimisation</vt:lpstr>
      <vt:lpstr>The usual approach: Markov chain Monte Carlo</vt:lpstr>
      <vt:lpstr>The usual approach: Markov chain Monte Carlo</vt:lpstr>
      <vt:lpstr>Pros and cons of MCMC</vt:lpstr>
      <vt:lpstr>Bayesian optimisation</vt:lpstr>
      <vt:lpstr>Gaussian Process Regression (GPR)</vt:lpstr>
      <vt:lpstr>Gaussian Process Regression (GPR)…</vt:lpstr>
      <vt:lpstr>Gaussian Process Regression</vt:lpstr>
      <vt:lpstr>Where to draw the next sample?</vt:lpstr>
      <vt:lpstr>Where to draw the next sample?</vt:lpstr>
      <vt:lpstr>Bayesian optimisation</vt:lpstr>
      <vt:lpstr>Bayesian optimisation</vt:lpstr>
      <vt:lpstr>Bayesian optimisation</vt:lpstr>
      <vt:lpstr>Bayesian optimisation</vt:lpstr>
      <vt:lpstr>Bayesian optimisation</vt:lpstr>
      <vt:lpstr>An example application: inflation models with modulated primordial power spectra</vt:lpstr>
      <vt:lpstr>BayOp – not only good for optimisation</vt:lpstr>
      <vt:lpstr>Pros and cons of Bayesian Optimisation</vt:lpstr>
      <vt:lpstr>Bayesian optimisation for parameter inference</vt:lpstr>
      <vt:lpstr>But this assumes we know the right model…</vt:lpstr>
      <vt:lpstr>Model selection: Bayesian method</vt:lpstr>
      <vt:lpstr>Model selection: Bayesian method</vt:lpstr>
      <vt:lpstr>Bayesian model selection</vt:lpstr>
      <vt:lpstr>Evidence calculation with Bayesian optimisation</vt:lpstr>
      <vt:lpstr>Evidence calculation with Bayesian optimisation</vt:lpstr>
      <vt:lpstr>PowerPoint Presentation</vt:lpstr>
      <vt:lpstr>PowerPoint Presentation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 with Gaussian Processes</dc:title>
  <dc:creator>J</dc:creator>
  <cp:lastModifiedBy>Jan Hamann</cp:lastModifiedBy>
  <cp:revision>83</cp:revision>
  <dcterms:created xsi:type="dcterms:W3CDTF">2017-01-31T16:58:18Z</dcterms:created>
  <dcterms:modified xsi:type="dcterms:W3CDTF">2024-10-15T17:50:39Z</dcterms:modified>
</cp:coreProperties>
</file>