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1" r:id="rId2"/>
  </p:sldMasterIdLst>
  <p:notesMasterIdLst>
    <p:notesMasterId r:id="rId13"/>
  </p:notesMasterIdLst>
  <p:sldIdLst>
    <p:sldId id="256" r:id="rId3"/>
    <p:sldId id="2007" r:id="rId4"/>
    <p:sldId id="2009" r:id="rId5"/>
    <p:sldId id="2008" r:id="rId6"/>
    <p:sldId id="2010" r:id="rId7"/>
    <p:sldId id="2011" r:id="rId8"/>
    <p:sldId id="2012" r:id="rId9"/>
    <p:sldId id="259" r:id="rId10"/>
    <p:sldId id="2013" r:id="rId11"/>
    <p:sldId id="258" r:id="rId12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10199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10199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10199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10199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10199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10199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10199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10199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10199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6D6FF"/>
    <a:srgbClr val="E5FFFA"/>
    <a:srgbClr val="FFFC00"/>
    <a:srgbClr val="00FA00"/>
    <a:srgbClr val="0432FF"/>
    <a:srgbClr val="B8FFF6"/>
    <a:srgbClr val="9437FF"/>
    <a:srgbClr val="008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10199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CDDFF"/>
          </a:solidFill>
        </a:fill>
      </a:tcStyle>
    </a:wholeTbl>
    <a:band2H>
      <a:tcTxStyle/>
      <a:tcStyle>
        <a:tcBdr/>
        <a:fill>
          <a:solidFill>
            <a:srgbClr val="E7E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10199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2E2E2"/>
          </a:solidFill>
        </a:fill>
      </a:tcStyle>
    </a:wholeTbl>
    <a:band2H>
      <a:tcTxStyle/>
      <a:tcStyle>
        <a:tcBdr/>
        <a:fill>
          <a:solidFill>
            <a:srgbClr val="F1F1F1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10199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D1D9"/>
          </a:solidFill>
        </a:fill>
      </a:tcStyle>
    </a:wholeTbl>
    <a:band2H>
      <a:tcTxStyle/>
      <a:tcStyle>
        <a:tcBdr/>
        <a:fill>
          <a:solidFill>
            <a:srgbClr val="E9E9ED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1019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1019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10199"/>
              </a:solidFill>
              <a:prstDash val="solid"/>
              <a:round/>
            </a:ln>
          </a:top>
          <a:bottom>
            <a:ln w="25400" cap="flat">
              <a:solidFill>
                <a:srgbClr val="010199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10199"/>
              </a:solidFill>
              <a:prstDash val="solid"/>
              <a:round/>
            </a:ln>
          </a:top>
          <a:bottom>
            <a:ln w="25400" cap="flat">
              <a:solidFill>
                <a:srgbClr val="010199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10199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DD"/>
          </a:solidFill>
        </a:fill>
      </a:tcStyle>
    </a:wholeTbl>
    <a:band2H>
      <a:tcTxStyle/>
      <a:tcStyle>
        <a:tcBdr/>
        <a:fill>
          <a:solidFill>
            <a:srgbClr val="E6E6E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10199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10199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1019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32"/>
    <p:restoredTop sz="94643"/>
  </p:normalViewPr>
  <p:slideViewPr>
    <p:cSldViewPr snapToGrid="0" snapToObjects="1">
      <p:cViewPr varScale="1">
        <p:scale>
          <a:sx n="115" d="100"/>
          <a:sy n="115" d="100"/>
        </p:scale>
        <p:origin x="79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9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342900" indent="-342900">
              <a:buFont typeface="Wingdings" pitchFamily="2" charset="2"/>
              <a:buChar char="Ø"/>
              <a:defRPr sz="2800"/>
            </a:lvl1pPr>
            <a:lvl2pPr>
              <a:defRPr sz="2400">
                <a:solidFill>
                  <a:srgbClr val="FF0000"/>
                </a:solidFill>
              </a:defRPr>
            </a:lvl2pPr>
            <a:lvl3pPr marL="1219200" indent="-304800">
              <a:buFont typeface="Courier New" panose="02070309020205020404" pitchFamily="49" charset="0"/>
              <a:buChar char="o"/>
              <a:defRPr sz="2000">
                <a:solidFill>
                  <a:srgbClr val="B8FFF6"/>
                </a:solidFill>
              </a:defRPr>
            </a:lvl3pPr>
            <a:lvl4pPr marL="1737360" indent="-365760">
              <a:buFont typeface="Wingdings" pitchFamily="2" charset="2"/>
              <a:buChar char="q"/>
              <a:defRPr sz="2000"/>
            </a:lvl4pPr>
            <a:lvl5pPr>
              <a:defRPr sz="2000"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Pitt colloquium 9/29/08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207903-5BE4-0B4C-AF05-9A1996B26DA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270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Ø"/>
              <a:defRPr/>
            </a:lvl1pPr>
            <a:lvl2pPr>
              <a:buFont typeface="Courier New" panose="02070309020205020404" pitchFamily="49" charset="0"/>
              <a:buChar char="o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Pitt colloquium 9/29/08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5BD5DB-400D-5F4B-B77A-203004C3D6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319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Pitt colloquium 9/29/08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66D760-A556-3B48-B10D-3439A87DDA8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6079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Pitt colloquium 9/29/08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8B1100-18D7-4D43-91C0-733C0E5E938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9125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Pitt colloquium 9/29/08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7E63FE-1123-FD4A-9BAD-208223F0CD5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151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Pitt colloquium 9/29/08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E16893-7869-6646-9FB5-CDB7BB813AE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0797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914400"/>
            <a:ext cx="3810000" cy="2514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914400"/>
            <a:ext cx="3810000" cy="2514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581400"/>
            <a:ext cx="3810000" cy="2514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581400"/>
            <a:ext cx="3810000" cy="2514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Pitt colloquium 9/29/08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EABFB14-FFCE-6342-9196-020FBC6E0DB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7615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914400"/>
            <a:ext cx="7772400" cy="51816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Pitt colloquium 9/29/08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0BCE2B9-0B8D-6741-9D7B-75890F3306F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864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3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ClrTx/>
              <a:buSzTx/>
              <a:buNone/>
              <a:defRPr sz="2000"/>
            </a:lvl1pPr>
            <a:lvl2pPr marL="0" indent="457200">
              <a:spcBef>
                <a:spcPts val="400"/>
              </a:spcBef>
              <a:buClrTx/>
              <a:buSzTx/>
              <a:buNone/>
              <a:defRPr sz="2000"/>
            </a:lvl2pPr>
            <a:lvl3pPr marL="0" indent="914400">
              <a:spcBef>
                <a:spcPts val="400"/>
              </a:spcBef>
              <a:buClrTx/>
              <a:buSzTx/>
              <a:buNone/>
              <a:defRPr sz="2000"/>
            </a:lvl3pPr>
            <a:lvl4pPr marL="0" indent="1371600">
              <a:spcBef>
                <a:spcPts val="400"/>
              </a:spcBef>
              <a:buClrTx/>
              <a:buSzTx/>
              <a:buNone/>
              <a:defRPr sz="2000"/>
            </a:lvl4pPr>
            <a:lvl5pPr marL="0" indent="1828800">
              <a:spcBef>
                <a:spcPts val="400"/>
              </a:spcBef>
              <a:buClrTx/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914400"/>
            <a:ext cx="3810000" cy="518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914400"/>
            <a:ext cx="3810000" cy="2514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581400"/>
            <a:ext cx="3810000" cy="2514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Pitt colloquium 9/29/08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330595A-D866-F542-9CC6-BE37EB3D23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675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ClrTx/>
              <a:buSzTx/>
              <a:buNone/>
              <a:defRPr sz="2400" b="1"/>
            </a:lvl1pPr>
            <a:lvl2pPr marL="0" indent="457200">
              <a:spcBef>
                <a:spcPts val="500"/>
              </a:spcBef>
              <a:buClrTx/>
              <a:buSzTx/>
              <a:buNone/>
              <a:defRPr sz="2400" b="1"/>
            </a:lvl2pPr>
            <a:lvl3pPr marL="0" indent="914400">
              <a:spcBef>
                <a:spcPts val="500"/>
              </a:spcBef>
              <a:buClrTx/>
              <a:buSzTx/>
              <a:buNone/>
              <a:defRPr sz="2400" b="1"/>
            </a:lvl3pPr>
            <a:lvl4pPr marL="0" indent="1371600">
              <a:spcBef>
                <a:spcPts val="500"/>
              </a:spcBef>
              <a:buClrTx/>
              <a:buSzTx/>
              <a:buNone/>
              <a:defRPr sz="2400" b="1"/>
            </a:lvl4pPr>
            <a:lvl5pPr marL="0" indent="1828800">
              <a:spcBef>
                <a:spcPts val="500"/>
              </a:spcBef>
              <a:buClrTx/>
              <a:buSz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7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ClrTx/>
              <a:buSzTx/>
              <a:buNone/>
              <a:defRPr sz="2400" b="1"/>
            </a:pPr>
            <a:endParaRPr/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itle Text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81" name="Body Level One…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2" name="Text Placeholder 3"/>
          <p:cNvSpPr>
            <a:spLocks noGrp="1"/>
          </p:cNvSpPr>
          <p:nvPr>
            <p:ph type="body" sz="half" idx="21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buClrTx/>
              <a:buSzTx/>
              <a:buNone/>
              <a:defRPr sz="1400"/>
            </a:pPr>
            <a:endParaRPr/>
          </a:p>
        </p:txBody>
      </p:sp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91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9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ClrTx/>
              <a:buSzTx/>
              <a:buNone/>
              <a:defRPr sz="1400"/>
            </a:lvl1pPr>
            <a:lvl2pPr marL="0" indent="457200">
              <a:spcBef>
                <a:spcPts val="300"/>
              </a:spcBef>
              <a:buClrTx/>
              <a:buSzTx/>
              <a:buNone/>
              <a:defRPr sz="1400"/>
            </a:lvl2pPr>
            <a:lvl3pPr marL="0" indent="914400">
              <a:spcBef>
                <a:spcPts val="300"/>
              </a:spcBef>
              <a:buClrTx/>
              <a:buSzTx/>
              <a:buNone/>
              <a:defRPr sz="1400"/>
            </a:lvl3pPr>
            <a:lvl4pPr marL="0" indent="1371600">
              <a:spcBef>
                <a:spcPts val="300"/>
              </a:spcBef>
              <a:buClrTx/>
              <a:buSzTx/>
              <a:buNone/>
              <a:defRPr sz="1400"/>
            </a:lvl4pPr>
            <a:lvl5pPr marL="0" indent="1828800">
              <a:spcBef>
                <a:spcPts val="300"/>
              </a:spcBef>
              <a:buClrTx/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2" name="Text Placeholder 3"/>
          <p:cNvSpPr>
            <a:spLocks noGrp="1"/>
          </p:cNvSpPr>
          <p:nvPr>
            <p:ph type="body" sz="half" idx="21"/>
          </p:nvPr>
        </p:nvSpPr>
        <p:spPr>
          <a:xfrm>
            <a:off x="4648200" y="1600200"/>
            <a:ext cx="4038600" cy="4530725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2"/>
          <p:cNvGrpSpPr/>
          <p:nvPr/>
        </p:nvGrpSpPr>
        <p:grpSpPr>
          <a:xfrm>
            <a:off x="0" y="3902075"/>
            <a:ext cx="3400426" cy="2949575"/>
            <a:chOff x="0" y="0"/>
            <a:chExt cx="3400425" cy="2949575"/>
          </a:xfrm>
        </p:grpSpPr>
        <p:sp>
          <p:nvSpPr>
            <p:cNvPr id="2" name="Freeform 3"/>
            <p:cNvSpPr/>
            <p:nvPr/>
          </p:nvSpPr>
          <p:spPr>
            <a:xfrm>
              <a:off x="0" y="79375"/>
              <a:ext cx="3400426" cy="2863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29" y="790"/>
                  </a:moveTo>
                  <a:lnTo>
                    <a:pt x="1629" y="359"/>
                  </a:lnTo>
                  <a:lnTo>
                    <a:pt x="0" y="0"/>
                  </a:lnTo>
                  <a:lnTo>
                    <a:pt x="0" y="144"/>
                  </a:lnTo>
                  <a:lnTo>
                    <a:pt x="1629" y="503"/>
                  </a:lnTo>
                  <a:lnTo>
                    <a:pt x="3268" y="934"/>
                  </a:lnTo>
                  <a:lnTo>
                    <a:pt x="5625" y="1796"/>
                  </a:lnTo>
                  <a:lnTo>
                    <a:pt x="7861" y="2933"/>
                  </a:lnTo>
                  <a:lnTo>
                    <a:pt x="10046" y="4370"/>
                  </a:lnTo>
                  <a:lnTo>
                    <a:pt x="12100" y="6023"/>
                  </a:lnTo>
                  <a:lnTo>
                    <a:pt x="13972" y="7819"/>
                  </a:lnTo>
                  <a:lnTo>
                    <a:pt x="15732" y="9902"/>
                  </a:lnTo>
                  <a:lnTo>
                    <a:pt x="17300" y="12201"/>
                  </a:lnTo>
                  <a:lnTo>
                    <a:pt x="18757" y="14715"/>
                  </a:lnTo>
                  <a:lnTo>
                    <a:pt x="19597" y="16356"/>
                  </a:lnTo>
                  <a:lnTo>
                    <a:pt x="20325" y="18080"/>
                  </a:lnTo>
                  <a:lnTo>
                    <a:pt x="20932" y="19804"/>
                  </a:lnTo>
                  <a:lnTo>
                    <a:pt x="21479" y="21600"/>
                  </a:lnTo>
                  <a:lnTo>
                    <a:pt x="21600" y="21600"/>
                  </a:lnTo>
                  <a:lnTo>
                    <a:pt x="21054" y="19804"/>
                  </a:lnTo>
                  <a:lnTo>
                    <a:pt x="20447" y="18080"/>
                  </a:lnTo>
                  <a:lnTo>
                    <a:pt x="19718" y="16356"/>
                  </a:lnTo>
                  <a:lnTo>
                    <a:pt x="18879" y="14643"/>
                  </a:lnTo>
                  <a:lnTo>
                    <a:pt x="17422" y="12129"/>
                  </a:lnTo>
                  <a:lnTo>
                    <a:pt x="15793" y="9830"/>
                  </a:lnTo>
                  <a:lnTo>
                    <a:pt x="14032" y="7747"/>
                  </a:lnTo>
                  <a:lnTo>
                    <a:pt x="12161" y="5879"/>
                  </a:lnTo>
                  <a:lnTo>
                    <a:pt x="10107" y="4227"/>
                  </a:lnTo>
                  <a:lnTo>
                    <a:pt x="7922" y="2862"/>
                  </a:lnTo>
                  <a:lnTo>
                    <a:pt x="5686" y="1652"/>
                  </a:lnTo>
                  <a:lnTo>
                    <a:pt x="3329" y="79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10199"/>
                </a:gs>
                <a:gs pos="50000">
                  <a:srgbClr val="000000"/>
                </a:gs>
                <a:gs pos="100000">
                  <a:srgbClr val="010199"/>
                </a:gs>
              </a:gsLst>
              <a:lin ang="27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6037" tIns="46037" rIns="46037" bIns="46037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" name="Freeform 4"/>
            <p:cNvSpPr/>
            <p:nvPr/>
          </p:nvSpPr>
          <p:spPr>
            <a:xfrm>
              <a:off x="0" y="0"/>
              <a:ext cx="2943225" cy="2949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00"/>
                </a:gs>
                <a:gs pos="50000">
                  <a:srgbClr val="010199"/>
                </a:gs>
                <a:gs pos="100000">
                  <a:srgbClr val="000000"/>
                </a:gs>
              </a:gsLst>
              <a:lin ang="189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6037" tIns="46037" rIns="46037" bIns="46037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" name="Freeform 5"/>
            <p:cNvSpPr/>
            <p:nvPr/>
          </p:nvSpPr>
          <p:spPr>
            <a:xfrm>
              <a:off x="0" y="439737"/>
              <a:ext cx="2770188" cy="2503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00" y="18861"/>
                  </a:moveTo>
                  <a:lnTo>
                    <a:pt x="20944" y="20258"/>
                  </a:lnTo>
                  <a:lnTo>
                    <a:pt x="21439" y="21600"/>
                  </a:lnTo>
                  <a:lnTo>
                    <a:pt x="21600" y="21600"/>
                  </a:lnTo>
                  <a:lnTo>
                    <a:pt x="21080" y="20121"/>
                  </a:lnTo>
                  <a:lnTo>
                    <a:pt x="20412" y="18724"/>
                  </a:lnTo>
                  <a:lnTo>
                    <a:pt x="19001" y="15847"/>
                  </a:lnTo>
                  <a:lnTo>
                    <a:pt x="17268" y="13026"/>
                  </a:lnTo>
                  <a:lnTo>
                    <a:pt x="15299" y="10355"/>
                  </a:lnTo>
                  <a:lnTo>
                    <a:pt x="13133" y="7972"/>
                  </a:lnTo>
                  <a:lnTo>
                    <a:pt x="10843" y="5835"/>
                  </a:lnTo>
                  <a:lnTo>
                    <a:pt x="8318" y="4027"/>
                  </a:lnTo>
                  <a:lnTo>
                    <a:pt x="5632" y="2383"/>
                  </a:lnTo>
                  <a:lnTo>
                    <a:pt x="2897" y="1068"/>
                  </a:lnTo>
                  <a:lnTo>
                    <a:pt x="0" y="0"/>
                  </a:lnTo>
                  <a:lnTo>
                    <a:pt x="0" y="164"/>
                  </a:lnTo>
                  <a:lnTo>
                    <a:pt x="2748" y="1219"/>
                  </a:lnTo>
                  <a:lnTo>
                    <a:pt x="5521" y="2534"/>
                  </a:lnTo>
                  <a:lnTo>
                    <a:pt x="8194" y="4178"/>
                  </a:lnTo>
                  <a:lnTo>
                    <a:pt x="10720" y="5986"/>
                  </a:lnTo>
                  <a:lnTo>
                    <a:pt x="13022" y="8122"/>
                  </a:lnTo>
                  <a:lnTo>
                    <a:pt x="15176" y="10506"/>
                  </a:lnTo>
                  <a:lnTo>
                    <a:pt x="17144" y="13149"/>
                  </a:lnTo>
                  <a:lnTo>
                    <a:pt x="18889" y="15984"/>
                  </a:lnTo>
                  <a:lnTo>
                    <a:pt x="20300" y="1886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10199"/>
                </a:gs>
                <a:gs pos="50000">
                  <a:srgbClr val="000000"/>
                </a:gs>
                <a:gs pos="100000">
                  <a:srgbClr val="010199"/>
                </a:gs>
              </a:gsLst>
              <a:lin ang="27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6037" tIns="46037" rIns="46037" bIns="46037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" name="Freeform 6"/>
            <p:cNvSpPr/>
            <p:nvPr/>
          </p:nvSpPr>
          <p:spPr>
            <a:xfrm>
              <a:off x="0" y="136525"/>
              <a:ext cx="2770188" cy="28067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47"/>
                  </a:lnTo>
                  <a:lnTo>
                    <a:pt x="2599" y="1075"/>
                  </a:lnTo>
                  <a:lnTo>
                    <a:pt x="5273" y="2321"/>
                  </a:lnTo>
                  <a:lnTo>
                    <a:pt x="7798" y="3714"/>
                  </a:lnTo>
                  <a:lnTo>
                    <a:pt x="10125" y="5400"/>
                  </a:lnTo>
                  <a:lnTo>
                    <a:pt x="12353" y="7233"/>
                  </a:lnTo>
                  <a:lnTo>
                    <a:pt x="14408" y="9358"/>
                  </a:lnTo>
                  <a:lnTo>
                    <a:pt x="16215" y="11509"/>
                  </a:lnTo>
                  <a:lnTo>
                    <a:pt x="17998" y="14001"/>
                  </a:lnTo>
                  <a:lnTo>
                    <a:pt x="19013" y="15858"/>
                  </a:lnTo>
                  <a:lnTo>
                    <a:pt x="19978" y="17788"/>
                  </a:lnTo>
                  <a:lnTo>
                    <a:pt x="20820" y="19743"/>
                  </a:lnTo>
                  <a:lnTo>
                    <a:pt x="21451" y="21600"/>
                  </a:lnTo>
                  <a:lnTo>
                    <a:pt x="21600" y="21600"/>
                  </a:lnTo>
                  <a:lnTo>
                    <a:pt x="20932" y="19621"/>
                  </a:lnTo>
                  <a:lnTo>
                    <a:pt x="20090" y="17654"/>
                  </a:lnTo>
                  <a:lnTo>
                    <a:pt x="19149" y="15736"/>
                  </a:lnTo>
                  <a:lnTo>
                    <a:pt x="18109" y="13879"/>
                  </a:lnTo>
                  <a:lnTo>
                    <a:pt x="16339" y="11386"/>
                  </a:lnTo>
                  <a:lnTo>
                    <a:pt x="14520" y="9224"/>
                  </a:lnTo>
                  <a:lnTo>
                    <a:pt x="12477" y="7098"/>
                  </a:lnTo>
                  <a:lnTo>
                    <a:pt x="10237" y="5266"/>
                  </a:lnTo>
                  <a:lnTo>
                    <a:pt x="7947" y="3580"/>
                  </a:lnTo>
                  <a:lnTo>
                    <a:pt x="5409" y="2187"/>
                  </a:lnTo>
                  <a:lnTo>
                    <a:pt x="2748" y="953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10199"/>
                </a:gs>
                <a:gs pos="50000">
                  <a:srgbClr val="000000"/>
                </a:gs>
                <a:gs pos="100000">
                  <a:srgbClr val="010199"/>
                </a:gs>
              </a:gsLst>
              <a:lin ang="27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6037" tIns="46037" rIns="46037" bIns="46037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" name="Oval 7"/>
            <p:cNvSpPr/>
            <p:nvPr/>
          </p:nvSpPr>
          <p:spPr>
            <a:xfrm>
              <a:off x="331787" y="517525"/>
              <a:ext cx="136527" cy="136527"/>
            </a:xfrm>
            <a:prstGeom prst="ellipse">
              <a:avLst/>
            </a:prstGeom>
            <a:gradFill flip="none" rotWithShape="1">
              <a:gsLst>
                <a:gs pos="0">
                  <a:srgbClr val="000000"/>
                </a:gs>
                <a:gs pos="100000">
                  <a:srgbClr val="010199"/>
                </a:gs>
              </a:gsLst>
              <a:lin ang="189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6037" tIns="46037" rIns="46037" bIns="46037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" name="Oval 8"/>
            <p:cNvSpPr/>
            <p:nvPr/>
          </p:nvSpPr>
          <p:spPr>
            <a:xfrm>
              <a:off x="2438400" y="2263775"/>
              <a:ext cx="146050" cy="146050"/>
            </a:xfrm>
            <a:prstGeom prst="ellipse">
              <a:avLst/>
            </a:prstGeom>
            <a:gradFill flip="none" rotWithShape="1">
              <a:gsLst>
                <a:gs pos="0">
                  <a:srgbClr val="000000"/>
                </a:gs>
                <a:gs pos="100000">
                  <a:srgbClr val="010199"/>
                </a:gs>
              </a:gsLst>
              <a:lin ang="27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6037" tIns="46037" rIns="46037" bIns="46037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" name="Oval 9"/>
            <p:cNvSpPr/>
            <p:nvPr/>
          </p:nvSpPr>
          <p:spPr>
            <a:xfrm>
              <a:off x="1255712" y="420687"/>
              <a:ext cx="192089" cy="192089"/>
            </a:xfrm>
            <a:prstGeom prst="ellipse">
              <a:avLst/>
            </a:prstGeom>
            <a:gradFill flip="none" rotWithShape="1">
              <a:gsLst>
                <a:gs pos="0">
                  <a:srgbClr val="000000"/>
                </a:gs>
                <a:gs pos="100000">
                  <a:srgbClr val="010199"/>
                </a:gs>
              </a:gsLst>
              <a:lin ang="189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6037" tIns="46037" rIns="46037" bIns="46037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0" name="Title Text"/>
          <p:cNvSpPr txBox="1">
            <a:spLocks noGrp="1"/>
          </p:cNvSpPr>
          <p:nvPr>
            <p:ph type="title"/>
          </p:nvPr>
        </p:nvSpPr>
        <p:spPr>
          <a:xfrm>
            <a:off x="457200" y="277813"/>
            <a:ext cx="8229600" cy="11398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11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41397" y="6248400"/>
            <a:ext cx="245404" cy="22698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r">
              <a:defRPr sz="1000">
                <a:solidFill>
                  <a:srgbClr val="FFFFFF"/>
                </a:solidFill>
                <a:effectLst>
                  <a:outerShdw blurRad="38100" dist="38100" dir="2700000" rotWithShape="0">
                    <a:srgbClr val="010199"/>
                  </a:outerShdw>
                </a:effectLst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B2B2B2"/>
          </a:solidFill>
          <a:effectLst>
            <a:outerShdw blurRad="38100" dist="38100" dir="2700000" rotWithShape="0">
              <a:srgbClr val="FFFFFF"/>
            </a:outerShdw>
          </a:effectLst>
          <a:uFillTx/>
          <a:latin typeface="Arial"/>
          <a:ea typeface="Arial"/>
          <a:cs typeface="Arial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B2B2B2"/>
          </a:solidFill>
          <a:effectLst>
            <a:outerShdw blurRad="38100" dist="38100" dir="2700000" rotWithShape="0">
              <a:srgbClr val="FFFFFF"/>
            </a:outerShdw>
          </a:effectLst>
          <a:uFillTx/>
          <a:latin typeface="Arial"/>
          <a:ea typeface="Arial"/>
          <a:cs typeface="Arial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B2B2B2"/>
          </a:solidFill>
          <a:effectLst>
            <a:outerShdw blurRad="38100" dist="38100" dir="2700000" rotWithShape="0">
              <a:srgbClr val="FFFFFF"/>
            </a:outerShdw>
          </a:effectLst>
          <a:uFillTx/>
          <a:latin typeface="Arial"/>
          <a:ea typeface="Arial"/>
          <a:cs typeface="Arial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B2B2B2"/>
          </a:solidFill>
          <a:effectLst>
            <a:outerShdw blurRad="38100" dist="38100" dir="2700000" rotWithShape="0">
              <a:srgbClr val="FFFFFF"/>
            </a:outerShdw>
          </a:effectLst>
          <a:uFillTx/>
          <a:latin typeface="Arial"/>
          <a:ea typeface="Arial"/>
          <a:cs typeface="Arial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B2B2B2"/>
          </a:solidFill>
          <a:effectLst>
            <a:outerShdw blurRad="38100" dist="38100" dir="2700000" rotWithShape="0">
              <a:srgbClr val="FFFFFF"/>
            </a:outerShdw>
          </a:effectLst>
          <a:uFillTx/>
          <a:latin typeface="Arial"/>
          <a:ea typeface="Arial"/>
          <a:cs typeface="Arial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B2B2B2"/>
          </a:solidFill>
          <a:effectLst>
            <a:outerShdw blurRad="38100" dist="38100" dir="2700000" rotWithShape="0">
              <a:srgbClr val="FFFFFF"/>
            </a:outerShdw>
          </a:effectLst>
          <a:uFillTx/>
          <a:latin typeface="Arial"/>
          <a:ea typeface="Arial"/>
          <a:cs typeface="Arial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B2B2B2"/>
          </a:solidFill>
          <a:effectLst>
            <a:outerShdw blurRad="38100" dist="38100" dir="2700000" rotWithShape="0">
              <a:srgbClr val="FFFFFF"/>
            </a:outerShdw>
          </a:effectLst>
          <a:uFillTx/>
          <a:latin typeface="Arial"/>
          <a:ea typeface="Arial"/>
          <a:cs typeface="Arial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B2B2B2"/>
          </a:solidFill>
          <a:effectLst>
            <a:outerShdw blurRad="38100" dist="38100" dir="2700000" rotWithShape="0">
              <a:srgbClr val="FFFFFF"/>
            </a:outerShdw>
          </a:effectLst>
          <a:uFillTx/>
          <a:latin typeface="Arial"/>
          <a:ea typeface="Arial"/>
          <a:cs typeface="Arial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B2B2B2"/>
          </a:solidFill>
          <a:effectLst>
            <a:outerShdw blurRad="38100" dist="38100" dir="2700000" rotWithShape="0">
              <a:srgbClr val="FFFFFF"/>
            </a:outerShdw>
          </a:effectLst>
          <a:uFillTx/>
          <a:latin typeface="Arial"/>
          <a:ea typeface="Arial"/>
          <a:cs typeface="Arial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FFFFCC"/>
        </a:buClr>
        <a:buSzPct val="75000"/>
        <a:buFontTx/>
        <a:buChar char="●"/>
        <a:tabLst/>
        <a:defRPr sz="3200" b="0" i="0" u="none" strike="noStrike" cap="none" spc="0" baseline="0">
          <a:solidFill>
            <a:srgbClr val="FFFFFF"/>
          </a:solidFill>
          <a:effectLst>
            <a:outerShdw blurRad="38100" dist="38100" dir="2700000" rotWithShape="0">
              <a:srgbClr val="010199"/>
            </a:outerShdw>
          </a:effectLst>
          <a:uFillTx/>
          <a:latin typeface="Arial"/>
          <a:ea typeface="Arial"/>
          <a:cs typeface="Arial"/>
          <a:sym typeface="Arial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FFFFCC"/>
        </a:buClr>
        <a:buSzPct val="75000"/>
        <a:buFontTx/>
        <a:buChar char="●"/>
        <a:tabLst/>
        <a:defRPr sz="3200" b="0" i="0" u="none" strike="noStrike" cap="none" spc="0" baseline="0">
          <a:solidFill>
            <a:srgbClr val="FFFFFF"/>
          </a:solidFill>
          <a:effectLst>
            <a:outerShdw blurRad="38100" dist="38100" dir="2700000" rotWithShape="0">
              <a:srgbClr val="010199"/>
            </a:outerShdw>
          </a:effectLst>
          <a:uFillTx/>
          <a:latin typeface="Arial"/>
          <a:ea typeface="Arial"/>
          <a:cs typeface="Arial"/>
          <a:sym typeface="Arial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FFFFCC"/>
        </a:buClr>
        <a:buSzPct val="75000"/>
        <a:buFontTx/>
        <a:buChar char="●"/>
        <a:tabLst/>
        <a:defRPr sz="3200" b="0" i="0" u="none" strike="noStrike" cap="none" spc="0" baseline="0">
          <a:solidFill>
            <a:srgbClr val="FFFFFF"/>
          </a:solidFill>
          <a:effectLst>
            <a:outerShdw blurRad="38100" dist="38100" dir="2700000" rotWithShape="0">
              <a:srgbClr val="010199"/>
            </a:outerShdw>
          </a:effectLst>
          <a:uFillTx/>
          <a:latin typeface="Arial"/>
          <a:ea typeface="Arial"/>
          <a:cs typeface="Arial"/>
          <a:sym typeface="Arial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FFFFCC"/>
        </a:buClr>
        <a:buSzPct val="75000"/>
        <a:buFontTx/>
        <a:buChar char="●"/>
        <a:tabLst/>
        <a:defRPr sz="3200" b="0" i="0" u="none" strike="noStrike" cap="none" spc="0" baseline="0">
          <a:solidFill>
            <a:srgbClr val="FFFFFF"/>
          </a:solidFill>
          <a:effectLst>
            <a:outerShdw blurRad="38100" dist="38100" dir="2700000" rotWithShape="0">
              <a:srgbClr val="010199"/>
            </a:outerShdw>
          </a:effectLst>
          <a:uFillTx/>
          <a:latin typeface="Arial"/>
          <a:ea typeface="Arial"/>
          <a:cs typeface="Arial"/>
          <a:sym typeface="Arial"/>
        </a:defRPr>
      </a:lvl4pPr>
      <a:lvl5pPr marL="21945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FFFFCC"/>
        </a:buClr>
        <a:buSzPct val="75000"/>
        <a:buFontTx/>
        <a:buChar char="●"/>
        <a:tabLst/>
        <a:defRPr sz="3200" b="0" i="0" u="none" strike="noStrike" cap="none" spc="0" baseline="0">
          <a:solidFill>
            <a:srgbClr val="FFFFFF"/>
          </a:solidFill>
          <a:effectLst>
            <a:outerShdw blurRad="38100" dist="38100" dir="2700000" rotWithShape="0">
              <a:srgbClr val="010199"/>
            </a:outerShdw>
          </a:effectLst>
          <a:uFillTx/>
          <a:latin typeface="Arial"/>
          <a:ea typeface="Arial"/>
          <a:cs typeface="Arial"/>
          <a:sym typeface="Arial"/>
        </a:defRPr>
      </a:lvl5pPr>
      <a:lvl6pPr marL="26517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FFFFCC"/>
        </a:buClr>
        <a:buSzPct val="75000"/>
        <a:buFontTx/>
        <a:buChar char="●"/>
        <a:tabLst/>
        <a:defRPr sz="3200" b="0" i="0" u="none" strike="noStrike" cap="none" spc="0" baseline="0">
          <a:solidFill>
            <a:srgbClr val="FFFFFF"/>
          </a:solidFill>
          <a:effectLst>
            <a:outerShdw blurRad="38100" dist="38100" dir="2700000" rotWithShape="0">
              <a:srgbClr val="010199"/>
            </a:outerShdw>
          </a:effectLst>
          <a:uFillTx/>
          <a:latin typeface="Arial"/>
          <a:ea typeface="Arial"/>
          <a:cs typeface="Arial"/>
          <a:sym typeface="Arial"/>
        </a:defRPr>
      </a:lvl6pPr>
      <a:lvl7pPr marL="31089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FFFFCC"/>
        </a:buClr>
        <a:buSzPct val="75000"/>
        <a:buFontTx/>
        <a:buChar char="●"/>
        <a:tabLst/>
        <a:defRPr sz="3200" b="0" i="0" u="none" strike="noStrike" cap="none" spc="0" baseline="0">
          <a:solidFill>
            <a:srgbClr val="FFFFFF"/>
          </a:solidFill>
          <a:effectLst>
            <a:outerShdw blurRad="38100" dist="38100" dir="2700000" rotWithShape="0">
              <a:srgbClr val="010199"/>
            </a:outerShdw>
          </a:effectLst>
          <a:uFillTx/>
          <a:latin typeface="Arial"/>
          <a:ea typeface="Arial"/>
          <a:cs typeface="Arial"/>
          <a:sym typeface="Arial"/>
        </a:defRPr>
      </a:lvl7pPr>
      <a:lvl8pPr marL="35661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FFFFCC"/>
        </a:buClr>
        <a:buSzPct val="75000"/>
        <a:buFontTx/>
        <a:buChar char="●"/>
        <a:tabLst/>
        <a:defRPr sz="3200" b="0" i="0" u="none" strike="noStrike" cap="none" spc="0" baseline="0">
          <a:solidFill>
            <a:srgbClr val="FFFFFF"/>
          </a:solidFill>
          <a:effectLst>
            <a:outerShdw blurRad="38100" dist="38100" dir="2700000" rotWithShape="0">
              <a:srgbClr val="010199"/>
            </a:outerShdw>
          </a:effectLst>
          <a:uFillTx/>
          <a:latin typeface="Arial"/>
          <a:ea typeface="Arial"/>
          <a:cs typeface="Arial"/>
          <a:sym typeface="Arial"/>
        </a:defRPr>
      </a:lvl8pPr>
      <a:lvl9pPr marL="40233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FFFFCC"/>
        </a:buClr>
        <a:buSzPct val="75000"/>
        <a:buFontTx/>
        <a:buChar char="●"/>
        <a:tabLst/>
        <a:defRPr sz="3200" b="0" i="0" u="none" strike="noStrike" cap="none" spc="0" baseline="0">
          <a:solidFill>
            <a:srgbClr val="FFFFFF"/>
          </a:solidFill>
          <a:effectLst>
            <a:outerShdw blurRad="38100" dist="38100" dir="2700000" rotWithShape="0">
              <a:srgbClr val="010199"/>
            </a:outerShdw>
          </a:effectLst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effectLst>
            <a:outerShdw blurRad="38100" dist="38100" dir="2700000" rotWithShape="0">
              <a:srgbClr val="010199"/>
            </a:outerShdw>
          </a:effectLst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effectLst>
            <a:outerShdw blurRad="38100" dist="38100" dir="2700000" rotWithShape="0">
              <a:srgbClr val="010199"/>
            </a:outerShdw>
          </a:effectLst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effectLst>
            <a:outerShdw blurRad="38100" dist="38100" dir="2700000" rotWithShape="0">
              <a:srgbClr val="010199"/>
            </a:outerShdw>
          </a:effectLst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effectLst>
            <a:outerShdw blurRad="38100" dist="38100" dir="2700000" rotWithShape="0">
              <a:srgbClr val="010199"/>
            </a:outerShdw>
          </a:effectLst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effectLst>
            <a:outerShdw blurRad="38100" dist="38100" dir="2700000" rotWithShape="0">
              <a:srgbClr val="010199"/>
            </a:outerShdw>
          </a:effectLst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effectLst>
            <a:outerShdw blurRad="38100" dist="38100" dir="2700000" rotWithShape="0">
              <a:srgbClr val="010199"/>
            </a:outerShdw>
          </a:effectLst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effectLst>
            <a:outerShdw blurRad="38100" dist="38100" dir="2700000" rotWithShape="0">
              <a:srgbClr val="010199"/>
            </a:outerShdw>
          </a:effectLst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effectLst>
            <a:outerShdw blurRad="38100" dist="38100" dir="2700000" rotWithShape="0">
              <a:srgbClr val="010199"/>
            </a:outerShdw>
          </a:effectLst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effectLst>
            <a:outerShdw blurRad="38100" dist="38100" dir="2700000" rotWithShape="0">
              <a:srgbClr val="010199"/>
            </a:outerShdw>
          </a:effectLst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5F51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FFFF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14400"/>
            <a:ext cx="77724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Pitt colloquium 9/29/08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3CFC888-35D8-5246-94F3-C5AF7F6182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498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24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 b="1">
          <a:solidFill>
            <a:srgbClr val="000099"/>
          </a:solidFill>
          <a:latin typeface="Arial" charset="0"/>
          <a:ea typeface="ＭＳ Ｐゴシック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400" b="1">
          <a:solidFill>
            <a:srgbClr val="000099"/>
          </a:solidFill>
          <a:latin typeface="Arial" charset="0"/>
          <a:ea typeface="ＭＳ Ｐゴシック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400" b="1">
          <a:solidFill>
            <a:srgbClr val="000099"/>
          </a:solidFill>
          <a:latin typeface="Arial" charset="0"/>
          <a:ea typeface="ＭＳ Ｐゴシック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400" b="1">
          <a:solidFill>
            <a:srgbClr val="000099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rgbClr val="000099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rgbClr val="000099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rgbClr val="000099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rgbClr val="000099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457200" indent="-457200" algn="l" rtl="0" fontAlgn="base">
        <a:spcBef>
          <a:spcPct val="20000"/>
        </a:spcBef>
        <a:spcAft>
          <a:spcPct val="0"/>
        </a:spcAft>
        <a:buAutoNum type="alphaUcPeriod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AutoNum type="arabicParenR"/>
        <a:defRPr sz="2000">
          <a:solidFill>
            <a:srgbClr val="0066FF"/>
          </a:solidFill>
          <a:latin typeface="+mn-lt"/>
          <a:ea typeface="Arial" charset="0"/>
          <a:cs typeface="+mn-cs"/>
        </a:defRPr>
      </a:lvl2pPr>
      <a:lvl3pPr marL="1295400" indent="-381000" algn="l" rtl="0" fontAlgn="base">
        <a:spcBef>
          <a:spcPct val="20000"/>
        </a:spcBef>
        <a:spcAft>
          <a:spcPct val="0"/>
        </a:spcAft>
        <a:buFont typeface="Wingdings" charset="0"/>
        <a:buChar char="q"/>
        <a:defRPr sz="2000">
          <a:solidFill>
            <a:srgbClr val="990000"/>
          </a:solidFill>
          <a:latin typeface="+mn-lt"/>
          <a:ea typeface="Arial" charset="0"/>
          <a:cs typeface="+mn-cs"/>
        </a:defRPr>
      </a:lvl3pPr>
      <a:lvl4pPr marL="1752600" indent="-3810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2098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6670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31242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5814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40386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t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ectangle 2"/>
          <p:cNvSpPr txBox="1">
            <a:spLocks noGrp="1"/>
          </p:cNvSpPr>
          <p:nvPr>
            <p:ph type="title"/>
          </p:nvPr>
        </p:nvSpPr>
        <p:spPr>
          <a:xfrm>
            <a:off x="609600" y="762003"/>
            <a:ext cx="8077200" cy="2438400"/>
          </a:xfrm>
          <a:prstGeom prst="rect">
            <a:avLst/>
          </a:prstGeom>
        </p:spPr>
        <p:txBody>
          <a:bodyPr/>
          <a:lstStyle/>
          <a:p>
            <a:pPr defTabSz="704087">
              <a:defRPr sz="3696" b="1">
                <a:solidFill>
                  <a:srgbClr val="FFC000"/>
                </a:solidFill>
                <a:effectLst/>
              </a:defRPr>
            </a:pPr>
            <a:r>
              <a:rPr dirty="0"/>
              <a:t>Welcome to </a:t>
            </a:r>
            <a:br>
              <a:rPr dirty="0"/>
            </a:br>
            <a:r>
              <a:rPr dirty="0"/>
              <a:t>the IQ Initiative/PITT PACC Workshop:</a:t>
            </a:r>
            <a:br>
              <a:rPr dirty="0"/>
            </a:br>
            <a:r>
              <a:rPr dirty="0">
                <a:solidFill>
                  <a:srgbClr val="FF0000"/>
                </a:solidFill>
              </a:rPr>
              <a:t>Axions, Fundamental and Synthetic</a:t>
            </a:r>
          </a:p>
        </p:txBody>
      </p:sp>
      <p:sp>
        <p:nvSpPr>
          <p:cNvPr id="131" name="TextBox 4"/>
          <p:cNvSpPr txBox="1"/>
          <p:nvPr/>
        </p:nvSpPr>
        <p:spPr>
          <a:xfrm>
            <a:off x="1441241" y="3580478"/>
            <a:ext cx="6227024" cy="2462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2800" b="1">
                <a:solidFill>
                  <a:srgbClr val="FFFFFF"/>
                </a:solidFill>
              </a:defRPr>
            </a:pPr>
            <a:r>
              <a:rPr dirty="0"/>
              <a:t>W. Vincent Liu </a:t>
            </a:r>
          </a:p>
          <a:p>
            <a:pPr algn="ctr"/>
            <a:r>
              <a:rPr lang="en-US" sz="2800" i="1" dirty="0">
                <a:solidFill>
                  <a:srgbClr val="FFFFFF"/>
                </a:solidFill>
              </a:rPr>
              <a:t>Interdisciplinary Quantum Initiative</a:t>
            </a:r>
          </a:p>
          <a:p>
            <a:pPr algn="ctr"/>
            <a:r>
              <a:rPr lang="en-US" sz="2800" i="1" dirty="0">
                <a:solidFill>
                  <a:srgbClr val="FFFFFF"/>
                </a:solidFill>
              </a:rPr>
              <a:t>Department of Physics and Astronomy</a:t>
            </a:r>
          </a:p>
          <a:p>
            <a:pPr algn="ctr"/>
            <a:endParaRPr lang="en-US" sz="2800" i="1" dirty="0">
              <a:solidFill>
                <a:srgbClr val="FFFFFF"/>
              </a:solidFill>
            </a:endParaRPr>
          </a:p>
          <a:p>
            <a:pPr algn="ctr">
              <a:defRPr sz="1400" b="1">
                <a:solidFill>
                  <a:srgbClr val="FFFFFF"/>
                </a:solidFill>
              </a:defRPr>
            </a:pPr>
            <a:r>
              <a:rPr dirty="0"/>
              <a:t>  </a:t>
            </a:r>
          </a:p>
          <a:p>
            <a:pPr algn="ctr">
              <a:defRPr sz="2800" b="1">
                <a:solidFill>
                  <a:srgbClr val="FFFFFF"/>
                </a:solidFill>
              </a:defRPr>
            </a:pPr>
            <a:r>
              <a:rPr dirty="0"/>
              <a:t>April 6, 2023</a:t>
            </a:r>
          </a:p>
        </p:txBody>
      </p:sp>
    </p:spTree>
    <p:extLst>
      <p:ext uri="{BB962C8B-B14F-4D97-AF65-F5344CB8AC3E}">
        <p14:creationId xmlns:p14="http://schemas.microsoft.com/office/powerpoint/2010/main" val="184150280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le 1"/>
          <p:cNvSpPr txBox="1">
            <a:spLocks noGrp="1"/>
          </p:cNvSpPr>
          <p:nvPr>
            <p:ph type="title"/>
          </p:nvPr>
        </p:nvSpPr>
        <p:spPr>
          <a:xfrm>
            <a:off x="1447800" y="76200"/>
            <a:ext cx="6019800" cy="762001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FF0000"/>
                </a:solidFill>
              </a:defRPr>
            </a:lvl1pPr>
          </a:lstStyle>
          <a:p>
            <a:r>
              <a:t>This Workshop</a:t>
            </a:r>
          </a:p>
        </p:txBody>
      </p:sp>
      <p:sp>
        <p:nvSpPr>
          <p:cNvPr id="139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8512028" y="6248400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140" name="TextBox 15"/>
          <p:cNvSpPr txBox="1"/>
          <p:nvPr/>
        </p:nvSpPr>
        <p:spPr>
          <a:xfrm>
            <a:off x="1418722" y="1195688"/>
            <a:ext cx="6690360" cy="45043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>
                <a:solidFill>
                  <a:srgbClr val="FFC000"/>
                </a:solidFill>
              </a:defRPr>
            </a:pPr>
            <a:r>
              <a:t>GOALS</a:t>
            </a:r>
            <a:endParaRPr>
              <a:solidFill>
                <a:srgbClr val="FFFFFF"/>
              </a:solidFill>
            </a:endParaRPr>
          </a:p>
          <a:p>
            <a:pPr algn="ctr">
              <a:defRPr b="1">
                <a:solidFill>
                  <a:srgbClr val="FFFFFF"/>
                </a:solidFill>
              </a:defRPr>
            </a:pPr>
            <a:endParaRPr>
              <a:solidFill>
                <a:srgbClr val="FFFFFF"/>
              </a:solidFill>
            </a:endParaRPr>
          </a:p>
          <a:p>
            <a:pPr marL="213894" indent="-213894" algn="ctr">
              <a:buSzPct val="100000"/>
              <a:buAutoNum type="arabicPeriod"/>
              <a:defRPr sz="2000" b="1">
                <a:solidFill>
                  <a:srgbClr val="FFFFFF"/>
                </a:solidFill>
              </a:defRPr>
            </a:pPr>
            <a:r>
              <a:t>Novel ideas for axion detection using quantum systems.</a:t>
            </a:r>
          </a:p>
          <a:p>
            <a:pPr algn="ctr">
              <a:defRPr sz="2000" b="1">
                <a:solidFill>
                  <a:srgbClr val="FFFFFF"/>
                </a:solidFill>
              </a:defRPr>
            </a:pPr>
            <a:endParaRPr/>
          </a:p>
          <a:p>
            <a:pPr marL="213894" indent="-213894" algn="ctr">
              <a:buSzPct val="100000"/>
              <a:buAutoNum type="arabicPeriod" startAt="2"/>
              <a:defRPr sz="2000" b="1">
                <a:solidFill>
                  <a:srgbClr val="FFFFFF"/>
                </a:solidFill>
              </a:defRPr>
            </a:pPr>
            <a:r>
              <a:t>Overview of exciting developments in the rapidly  emerging field of axion electrodynamics in condensed matter systems. </a:t>
            </a:r>
          </a:p>
          <a:p>
            <a:pPr algn="ctr">
              <a:defRPr sz="2000" b="1">
                <a:solidFill>
                  <a:srgbClr val="FFFFFF"/>
                </a:solidFill>
              </a:defRPr>
            </a:pPr>
            <a:endParaRPr/>
          </a:p>
          <a:p>
            <a:pPr marL="213894" indent="-213894" algn="ctr">
              <a:buSzPct val="100000"/>
              <a:buAutoNum type="arabicPeriod" startAt="3"/>
              <a:defRPr sz="2000" b="1">
                <a:solidFill>
                  <a:srgbClr val="FFFFFF"/>
                </a:solidFill>
              </a:defRPr>
            </a:pPr>
            <a:r>
              <a:t>Bring together people working on these two disparate topics for creative new ideas &amp; collaborations both in fundamental axion detection and the emergence of axionic quasi-particles in materials.  </a:t>
            </a:r>
          </a:p>
          <a:p>
            <a:pPr algn="ctr">
              <a:defRPr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1" name="TextBox 19"/>
          <p:cNvSpPr txBox="1"/>
          <p:nvPr/>
        </p:nvSpPr>
        <p:spPr>
          <a:xfrm>
            <a:off x="1836420" y="5277739"/>
            <a:ext cx="5471160" cy="1299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800" b="1" i="1">
                <a:solidFill>
                  <a:srgbClr val="FF0000"/>
                </a:solidFill>
              </a:defRPr>
            </a:pPr>
            <a:r>
              <a:t>Thank you all !</a:t>
            </a:r>
            <a:endParaRPr>
              <a:solidFill>
                <a:srgbClr val="FFFFFF"/>
              </a:solidFill>
            </a:endParaRPr>
          </a:p>
          <a:p>
            <a:pPr algn="ctr">
              <a:defRPr sz="2800" b="1" i="1">
                <a:solidFill>
                  <a:srgbClr val="FF0000"/>
                </a:solidFill>
              </a:defRPr>
            </a:pPr>
            <a:r>
              <a:t>Look forward to &amp; wish you a fruitful workshop!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" grpId="1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4F43F9C-7F91-674E-AA00-7FCFBA076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IQ Initiative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A69A85-56BF-0146-8119-237C84012B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I</a:t>
            </a:r>
            <a:r>
              <a:rPr lang="en-US" b="1" dirty="0"/>
              <a:t>nterdisciplinary </a:t>
            </a:r>
            <a:r>
              <a:rPr lang="en-US" b="1" dirty="0">
                <a:solidFill>
                  <a:srgbClr val="FF0000"/>
                </a:solidFill>
              </a:rPr>
              <a:t>Q</a:t>
            </a:r>
            <a:r>
              <a:rPr lang="en-US" b="1" dirty="0"/>
              <a:t>uantum Science for Fundamental Physics </a:t>
            </a:r>
            <a:r>
              <a:rPr lang="en-US" b="1" dirty="0">
                <a:solidFill>
                  <a:srgbClr val="FF0000"/>
                </a:solidFill>
              </a:rPr>
              <a:t>Initiative</a:t>
            </a:r>
            <a:r>
              <a:rPr lang="en-US" b="1" dirty="0"/>
              <a:t>  [</a:t>
            </a:r>
            <a:r>
              <a:rPr lang="en-US" b="1" dirty="0">
                <a:solidFill>
                  <a:srgbClr val="FF0000"/>
                </a:solidFill>
              </a:rPr>
              <a:t>IQ</a:t>
            </a:r>
            <a:r>
              <a:rPr lang="en-US" b="1" dirty="0"/>
              <a:t>]</a:t>
            </a:r>
          </a:p>
          <a:p>
            <a:endParaRPr lang="en-US" dirty="0"/>
          </a:p>
          <a:p>
            <a:r>
              <a:rPr lang="en-US" b="1" dirty="0"/>
              <a:t>Created</a:t>
            </a:r>
            <a:r>
              <a:rPr lang="en-US" dirty="0"/>
              <a:t> in August 2022</a:t>
            </a:r>
          </a:p>
          <a:p>
            <a:endParaRPr lang="en-US" dirty="0"/>
          </a:p>
          <a:p>
            <a:r>
              <a:rPr lang="en-US" b="1" dirty="0"/>
              <a:t>Website</a:t>
            </a:r>
            <a:r>
              <a:rPr lang="en-US" dirty="0"/>
              <a:t> </a:t>
            </a:r>
            <a:r>
              <a:rPr lang="en-US" i="1" dirty="0">
                <a:solidFill>
                  <a:srgbClr val="0000FF"/>
                </a:solidFill>
              </a:rPr>
              <a:t>under construction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27EA4E-97C5-A240-8A5C-16114801D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551A-18BE-7041-9785-CF1C711947E7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118CD7-8E01-D240-B397-CF2FC56A6F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759200"/>
            <a:ext cx="5867400" cy="280102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A9CE29B-2FF7-DA47-AFA4-565448D2B8B7}"/>
              </a:ext>
            </a:extLst>
          </p:cNvPr>
          <p:cNvSpPr/>
          <p:nvPr/>
        </p:nvSpPr>
        <p:spPr>
          <a:xfrm>
            <a:off x="5099230" y="3029045"/>
            <a:ext cx="32127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+mn-lt"/>
              </a:rPr>
              <a:t>http://</a:t>
            </a:r>
            <a:r>
              <a:rPr lang="en-US" sz="3200" dirty="0" err="1">
                <a:solidFill>
                  <a:srgbClr val="FF0000"/>
                </a:solidFill>
                <a:latin typeface="+mn-lt"/>
              </a:rPr>
              <a:t>iq.pitt.edu</a:t>
            </a:r>
            <a:r>
              <a:rPr lang="en-US" sz="3200" dirty="0">
                <a:solidFill>
                  <a:srgbClr val="FF0000"/>
                </a:solidFill>
                <a:latin typeface="+mn-lt"/>
              </a:rPr>
              <a:t>/ </a:t>
            </a:r>
          </a:p>
        </p:txBody>
      </p:sp>
    </p:spTree>
    <p:extLst>
      <p:ext uri="{BB962C8B-B14F-4D97-AF65-F5344CB8AC3E}">
        <p14:creationId xmlns:p14="http://schemas.microsoft.com/office/powerpoint/2010/main" val="2792245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3B889-4CED-F847-B95F-70F32CC16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are we?</a:t>
            </a:r>
            <a:br>
              <a:rPr lang="en-US" dirty="0"/>
            </a:br>
            <a:r>
              <a:rPr lang="en-US" dirty="0"/>
              <a:t>IQ People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8A6A1F-8630-B645-9F29-875E2D5B6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CB3A-ED4D-2045-B8E6-C9ABA7F7B736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319353-5B9F-D941-B0C5-B9D9CDA847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987552"/>
            <a:ext cx="6557445" cy="4343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45EC8D1-2EFC-BE45-8291-8CD17C32AB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7700" y="987552"/>
            <a:ext cx="1841500" cy="203880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EEA8AD0-058D-2F45-9D7E-261F7244640A}"/>
              </a:ext>
            </a:extLst>
          </p:cNvPr>
          <p:cNvSpPr txBox="1"/>
          <p:nvPr/>
        </p:nvSpPr>
        <p:spPr>
          <a:xfrm>
            <a:off x="228600" y="5565648"/>
            <a:ext cx="87895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00FF"/>
                </a:solidFill>
              </a:rPr>
              <a:t>Steering:</a:t>
            </a:r>
            <a:r>
              <a:rPr lang="en-US" sz="1800" b="1" dirty="0"/>
              <a:t> </a:t>
            </a:r>
            <a:r>
              <a:rPr lang="en-US" sz="1800" b="1" dirty="0" err="1"/>
              <a:t>Hrvoje</a:t>
            </a:r>
            <a:r>
              <a:rPr lang="en-US" sz="1800" b="1" dirty="0"/>
              <a:t> </a:t>
            </a:r>
            <a:r>
              <a:rPr lang="en-US" sz="1800" b="1" dirty="0" err="1"/>
              <a:t>Petek</a:t>
            </a:r>
            <a:r>
              <a:rPr lang="en-US" sz="1800" b="1" dirty="0"/>
              <a:t> (chair), Brian </a:t>
            </a:r>
            <a:r>
              <a:rPr lang="en-US" sz="1800" b="1" dirty="0" err="1"/>
              <a:t>Batell</a:t>
            </a:r>
            <a:r>
              <a:rPr lang="en-US" sz="1800" b="1" dirty="0"/>
              <a:t>, W. Vincent Liu, Vittorio </a:t>
            </a:r>
            <a:r>
              <a:rPr lang="en-US" sz="1800" b="1" dirty="0" err="1"/>
              <a:t>Paolone</a:t>
            </a:r>
            <a:endParaRPr lang="en-US" sz="1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00FF"/>
                </a:solidFill>
              </a:rPr>
              <a:t>Advisory:</a:t>
            </a:r>
            <a:r>
              <a:rPr lang="en-US" sz="1800" b="1" dirty="0"/>
              <a:t> Tao Han, Adam </a:t>
            </a:r>
            <a:r>
              <a:rPr lang="en-US" sz="1800" b="1" dirty="0" err="1"/>
              <a:t>Leibovich</a:t>
            </a:r>
            <a:r>
              <a:rPr lang="en-US" sz="18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75907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CB2B418-0108-E742-9B6F-A8D2D9C82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IQ People Background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F2CDAA-CF07-F74B-8C0D-145C41D388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 disciplinary </a:t>
            </a:r>
          </a:p>
          <a:p>
            <a:pPr lvl="1"/>
            <a:r>
              <a:rPr lang="en-US" dirty="0"/>
              <a:t>Non-relativistic quantum physics:  </a:t>
            </a:r>
            <a:r>
              <a:rPr lang="en-US" dirty="0" err="1"/>
              <a:t>qCM</a:t>
            </a:r>
            <a:r>
              <a:rPr lang="en-US" dirty="0"/>
              <a:t> + AMO  +QIS</a:t>
            </a:r>
          </a:p>
          <a:p>
            <a:pPr lvl="2"/>
            <a:r>
              <a:rPr lang="en-US" dirty="0"/>
              <a:t>Quantum Quantum CM</a:t>
            </a:r>
          </a:p>
          <a:p>
            <a:pPr lvl="2"/>
            <a:r>
              <a:rPr lang="en-US" dirty="0"/>
              <a:t>AMO</a:t>
            </a:r>
          </a:p>
          <a:p>
            <a:pPr lvl="2"/>
            <a:r>
              <a:rPr lang="en-US" dirty="0"/>
              <a:t>Q information science</a:t>
            </a:r>
          </a:p>
          <a:p>
            <a:pPr lvl="2"/>
            <a:r>
              <a:rPr lang="en-US" dirty="0"/>
              <a:t>Artificial “engineered” quantum simulators</a:t>
            </a:r>
          </a:p>
          <a:p>
            <a:pPr lvl="1"/>
            <a:r>
              <a:rPr lang="en-US" dirty="0"/>
              <a:t>Nano Engineering</a:t>
            </a:r>
          </a:p>
          <a:p>
            <a:pPr lvl="1"/>
            <a:r>
              <a:rPr lang="en-US" dirty="0"/>
              <a:t>High Energy Physics</a:t>
            </a:r>
          </a:p>
          <a:p>
            <a:pPr lvl="1"/>
            <a:r>
              <a:rPr lang="en-US" dirty="0"/>
              <a:t>Astrophysics</a:t>
            </a:r>
          </a:p>
          <a:p>
            <a:pPr lvl="1"/>
            <a:r>
              <a:rPr lang="en-US" dirty="0"/>
              <a:t>Philosophy of Science</a:t>
            </a:r>
          </a:p>
          <a:p>
            <a:r>
              <a:rPr lang="en-US" dirty="0"/>
              <a:t>Experiment, Theory, &amp; Computation</a:t>
            </a:r>
          </a:p>
          <a:p>
            <a:pPr lvl="1"/>
            <a:r>
              <a:rPr lang="en-US" dirty="0"/>
              <a:t>HEP experimentalists and theorists</a:t>
            </a:r>
          </a:p>
          <a:p>
            <a:pPr lvl="1"/>
            <a:r>
              <a:rPr lang="en-US" dirty="0"/>
              <a:t>Quantum </a:t>
            </a:r>
            <a:r>
              <a:rPr lang="en-US" dirty="0" err="1"/>
              <a:t>exp</a:t>
            </a:r>
            <a:r>
              <a:rPr lang="en-US" dirty="0"/>
              <a:t> and theorists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3AADB4-62C0-A645-839F-2FD62BE25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FE6E-E64A-C946-B734-EDFCE670324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501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3DBB5-02CE-8A40-9AA5-8EB6C93C2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IQ Mission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1E9398-C540-E445-AF0F-D1A03AC67C79}"/>
              </a:ext>
            </a:extLst>
          </p:cNvPr>
          <p:cNvSpPr txBox="1">
            <a:spLocks/>
          </p:cNvSpPr>
          <p:nvPr/>
        </p:nvSpPr>
        <p:spPr>
          <a:xfrm>
            <a:off x="266700" y="1427781"/>
            <a:ext cx="8610600" cy="1994264"/>
          </a:xfrm>
          <a:prstGeom prst="rect">
            <a:avLst/>
          </a:prstGeom>
          <a:noFill/>
        </p:spPr>
        <p:txBody>
          <a:bodyPr/>
          <a:lstStyle>
            <a:lvl1pPr marL="342900" marR="0" indent="-3429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FFFFCC"/>
              </a:buClr>
              <a:buSzPct val="75000"/>
              <a:buFontTx/>
              <a:buChar char="●"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10199"/>
                  </a:outerShdw>
                </a:effectLst>
                <a:uFillTx/>
                <a:latin typeface="Arial"/>
                <a:ea typeface="Arial"/>
                <a:cs typeface="Arial"/>
                <a:sym typeface="Arial"/>
              </a:defRPr>
            </a:lvl1pPr>
            <a:lvl2pPr marL="783771" marR="0" indent="-326571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FFFFCC"/>
              </a:buClr>
              <a:buSzPct val="75000"/>
              <a:buFontTx/>
              <a:buChar char="●"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10199"/>
                  </a:outerShdw>
                </a:effectLst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219200" marR="0" indent="-3048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FFFFCC"/>
              </a:buClr>
              <a:buSzPct val="75000"/>
              <a:buFontTx/>
              <a:buChar char="●"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10199"/>
                  </a:outerShdw>
                </a:effectLst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7373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FFFFCC"/>
              </a:buClr>
              <a:buSzPct val="75000"/>
              <a:buFontTx/>
              <a:buChar char="●"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10199"/>
                  </a:outerShdw>
                </a:effectLst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945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FFFFCC"/>
              </a:buClr>
              <a:buSzPct val="75000"/>
              <a:buFontTx/>
              <a:buChar char="●"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10199"/>
                  </a:outerShdw>
                </a:effectLst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6517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FFFFCC"/>
              </a:buClr>
              <a:buSzPct val="75000"/>
              <a:buFontTx/>
              <a:buChar char="●"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10199"/>
                  </a:outerShdw>
                </a:effectLst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1089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FFFFCC"/>
              </a:buClr>
              <a:buSzPct val="75000"/>
              <a:buFontTx/>
              <a:buChar char="●"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10199"/>
                  </a:outerShdw>
                </a:effectLst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566159" marR="0" indent="-36575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FFFFCC"/>
              </a:buClr>
              <a:buSzPct val="75000"/>
              <a:buFontTx/>
              <a:buChar char="●"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10199"/>
                  </a:outerShdw>
                </a:effectLst>
                <a:uFillTx/>
                <a:latin typeface="Arial"/>
                <a:ea typeface="Arial"/>
                <a:cs typeface="Arial"/>
                <a:sym typeface="Arial"/>
              </a:defRPr>
            </a:lvl8pPr>
            <a:lvl9pPr marL="4023359" marR="0" indent="-36575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FFFFCC"/>
              </a:buClr>
              <a:buSzPct val="75000"/>
              <a:buFontTx/>
              <a:buChar char="●"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10199"/>
                  </a:outerShdw>
                </a:effectLst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 hangingPunct="1">
              <a:buFontTx/>
              <a:buNone/>
            </a:pPr>
            <a:r>
              <a:rPr lang="en-US" b="1" dirty="0">
                <a:solidFill>
                  <a:srgbClr val="FFFF00"/>
                </a:solidFill>
              </a:rPr>
              <a:t>Goal:</a:t>
            </a:r>
            <a:r>
              <a:rPr lang="en-US" dirty="0"/>
              <a:t> to become the center for </a:t>
            </a:r>
          </a:p>
          <a:p>
            <a:pPr marL="0" indent="0" algn="ctr" hangingPunct="1">
              <a:buFontTx/>
              <a:buNone/>
            </a:pPr>
            <a:r>
              <a:rPr lang="en-US" i="1" dirty="0">
                <a:solidFill>
                  <a:srgbClr val="FF0000"/>
                </a:solidFill>
              </a:rPr>
              <a:t>inquiry, training, and exchange</a:t>
            </a:r>
            <a:r>
              <a:rPr lang="en-US" dirty="0">
                <a:solidFill>
                  <a:srgbClr val="FF0000"/>
                </a:solidFill>
              </a:rPr>
              <a:t> </a:t>
            </a:r>
          </a:p>
          <a:p>
            <a:pPr marL="0" indent="0" algn="ctr" hangingPunct="1">
              <a:buFontTx/>
              <a:buNone/>
            </a:pPr>
            <a:r>
              <a:rPr lang="en-US" dirty="0"/>
              <a:t>in fundamental quantum physics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1874FE8-F129-E741-BEB6-957D4DA2F5EF}"/>
              </a:ext>
            </a:extLst>
          </p:cNvPr>
          <p:cNvSpPr/>
          <p:nvPr/>
        </p:nvSpPr>
        <p:spPr>
          <a:xfrm>
            <a:off x="1226634" y="3284235"/>
            <a:ext cx="626942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i="1" dirty="0">
                <a:solidFill>
                  <a:srgbClr val="00FA00"/>
                </a:solidFill>
              </a:rPr>
              <a:t>Stimulating ideas from </a:t>
            </a:r>
            <a:r>
              <a:rPr lang="en-US" sz="2800" b="1" i="1" dirty="0">
                <a:solidFill>
                  <a:srgbClr val="FF0000"/>
                </a:solidFill>
              </a:rPr>
              <a:t>High Energy, Cosmology, and Astro physics </a:t>
            </a:r>
            <a:r>
              <a:rPr lang="en-US" sz="2800" b="1" i="1" dirty="0">
                <a:solidFill>
                  <a:srgbClr val="00FA00"/>
                </a:solidFill>
              </a:rPr>
              <a:t> </a:t>
            </a:r>
          </a:p>
          <a:p>
            <a:pPr algn="ctr"/>
            <a:r>
              <a:rPr lang="en-US" sz="2800" b="1" i="1" dirty="0">
                <a:solidFill>
                  <a:srgbClr val="00FA00"/>
                </a:solidFill>
              </a:rPr>
              <a:t>to </a:t>
            </a:r>
          </a:p>
          <a:p>
            <a:pPr algn="ctr"/>
            <a:r>
              <a:rPr lang="en-US" sz="2800" b="1" i="1" dirty="0">
                <a:solidFill>
                  <a:srgbClr val="FFFC00"/>
                </a:solidFill>
              </a:rPr>
              <a:t>Condensed Matter &amp; AMO physics, Quantum Info Science &amp; Engineering </a:t>
            </a:r>
          </a:p>
          <a:p>
            <a:pPr algn="ctr"/>
            <a:r>
              <a:rPr lang="en-US" sz="2800" b="1" i="1" u="sng" dirty="0">
                <a:solidFill>
                  <a:srgbClr val="00FA00"/>
                </a:solidFill>
              </a:rPr>
              <a:t>and </a:t>
            </a:r>
            <a:r>
              <a:rPr lang="en-US" sz="2800" b="1" i="1" u="sng" dirty="0">
                <a:solidFill>
                  <a:srgbClr val="FFFFFF"/>
                </a:solidFill>
              </a:rPr>
              <a:t>back!</a:t>
            </a:r>
            <a:endParaRPr lang="en-US" sz="2800" u="sng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391893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E2A67-3F33-984A-B79B-7157CF61D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IQ Areas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30310D-3038-D24C-8B79-ACD1B66A6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7829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Interdisciplinary Work:  </a:t>
            </a:r>
            <a:r>
              <a:rPr lang="en-US" dirty="0" err="1"/>
              <a:t>qCM</a:t>
            </a:r>
            <a:r>
              <a:rPr lang="en-US" dirty="0"/>
              <a:t>+ AMO+ HEP</a:t>
            </a:r>
          </a:p>
          <a:p>
            <a:r>
              <a:rPr lang="en-US" dirty="0"/>
              <a:t>Fundamental physics:</a:t>
            </a:r>
          </a:p>
          <a:p>
            <a:pPr lvl="1"/>
            <a:r>
              <a:rPr lang="en-US" sz="2300" dirty="0">
                <a:solidFill>
                  <a:srgbClr val="FF0000"/>
                </a:solidFill>
              </a:rPr>
              <a:t>Probes new physics beyond the Standard Model of particle physics through precision many-body measurements by </a:t>
            </a:r>
            <a:r>
              <a:rPr lang="en-US" sz="2300" dirty="0">
                <a:solidFill>
                  <a:srgbClr val="FFFF00"/>
                </a:solidFill>
              </a:rPr>
              <a:t>table-top</a:t>
            </a:r>
            <a:r>
              <a:rPr lang="en-US" sz="2300" dirty="0">
                <a:solidFill>
                  <a:srgbClr val="FF0000"/>
                </a:solidFill>
              </a:rPr>
              <a:t> experiment</a:t>
            </a:r>
          </a:p>
          <a:p>
            <a:pPr lvl="1"/>
            <a:r>
              <a:rPr lang="en-US" sz="2300" i="1" dirty="0">
                <a:solidFill>
                  <a:srgbClr val="FFFF00"/>
                </a:solidFill>
              </a:rPr>
              <a:t>Targets  low energy scale ---</a:t>
            </a:r>
            <a:r>
              <a:rPr lang="en-US" sz="2300" i="1" dirty="0"/>
              <a:t>complementary to high energy accelerators …</a:t>
            </a:r>
            <a:endParaRPr lang="en-US" sz="2300" dirty="0"/>
          </a:p>
          <a:p>
            <a:r>
              <a:rPr lang="en-US" dirty="0"/>
              <a:t>Quantum Simulation: </a:t>
            </a:r>
          </a:p>
          <a:p>
            <a:pPr lvl="1"/>
            <a:r>
              <a:rPr lang="en-US" dirty="0"/>
              <a:t>Emergent analogues of fundamental particles in quantum simulation platforms. </a:t>
            </a:r>
          </a:p>
          <a:p>
            <a:pPr lvl="1"/>
            <a:r>
              <a:rPr lang="en-US" dirty="0"/>
              <a:t>Realization of QFT concepts by next-generation quantum materials and technologies.   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Quantum system inspired problems for Particle Physics</a:t>
            </a:r>
          </a:p>
          <a:p>
            <a:pPr lvl="1"/>
            <a:r>
              <a:rPr lang="en-US" dirty="0"/>
              <a:t>Particle physics theory in particular</a:t>
            </a:r>
          </a:p>
          <a:p>
            <a:pPr lvl="1"/>
            <a:r>
              <a:rPr lang="en-US" dirty="0"/>
              <a:t>Particle &amp; Astro-physics </a:t>
            </a:r>
            <a:r>
              <a:rPr lang="en-US" dirty="0" err="1"/>
              <a:t>exp</a:t>
            </a:r>
            <a:r>
              <a:rPr lang="en-US" dirty="0"/>
              <a:t> design</a:t>
            </a:r>
          </a:p>
        </p:txBody>
      </p:sp>
    </p:spTree>
    <p:extLst>
      <p:ext uri="{BB962C8B-B14F-4D97-AF65-F5344CB8AC3E}">
        <p14:creationId xmlns:p14="http://schemas.microsoft.com/office/powerpoint/2010/main" val="242615193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964D2A-269C-7248-A3A1-8D234CE83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CB3A-ED4D-2045-B8E6-C9ABA7F7B73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868BCA-B164-AA47-AAE3-1539C7E734C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/>
          <a:lstStyle/>
          <a:p>
            <a:r>
              <a:rPr lang="en-US" sz="3600" dirty="0">
                <a:solidFill>
                  <a:srgbClr val="FF0000"/>
                </a:solidFill>
              </a:rPr>
              <a:t>IQ as Quantum-HEP Bridge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81CDA8E-01DA-724E-9A91-168355C420C5}"/>
              </a:ext>
            </a:extLst>
          </p:cNvPr>
          <p:cNvSpPr/>
          <p:nvPr/>
        </p:nvSpPr>
        <p:spPr>
          <a:xfrm>
            <a:off x="228600" y="1954530"/>
            <a:ext cx="2902131" cy="2817767"/>
          </a:xfrm>
          <a:prstGeom prst="ellipse">
            <a:avLst/>
          </a:prstGeom>
          <a:solidFill>
            <a:srgbClr val="FFFC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err="1">
                <a:solidFill>
                  <a:schemeClr val="tx1"/>
                </a:solidFill>
              </a:rPr>
              <a:t>PittPACC</a:t>
            </a:r>
            <a:endParaRPr lang="en-US" sz="2800" b="1" dirty="0">
              <a:solidFill>
                <a:schemeClr val="tx1"/>
              </a:solidFill>
            </a:endParaRPr>
          </a:p>
          <a:p>
            <a:pPr algn="ctr"/>
            <a:r>
              <a:rPr lang="en-US" sz="1800" i="1" dirty="0">
                <a:solidFill>
                  <a:schemeClr val="tx1"/>
                </a:solidFill>
              </a:rPr>
              <a:t>Particle, astrophysics, </a:t>
            </a:r>
            <a:r>
              <a:rPr lang="en-US" sz="1800" i="1" dirty="0" err="1">
                <a:solidFill>
                  <a:schemeClr val="tx1"/>
                </a:solidFill>
              </a:rPr>
              <a:t>cosmoligy</a:t>
            </a:r>
            <a:endParaRPr lang="en-US" sz="1800" i="1" dirty="0">
              <a:solidFill>
                <a:schemeClr val="tx1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9DD33C5-5D3B-2140-86D2-22C780ACF5FB}"/>
              </a:ext>
            </a:extLst>
          </p:cNvPr>
          <p:cNvSpPr/>
          <p:nvPr/>
        </p:nvSpPr>
        <p:spPr>
          <a:xfrm>
            <a:off x="5566411" y="1794510"/>
            <a:ext cx="3348990" cy="2977787"/>
          </a:xfrm>
          <a:prstGeom prst="ellipse">
            <a:avLst/>
          </a:prstGeom>
          <a:solidFill>
            <a:srgbClr val="76D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PQI</a:t>
            </a:r>
          </a:p>
          <a:p>
            <a:pPr algn="ctr"/>
            <a:r>
              <a:rPr lang="en-US" sz="1800" i="1" dirty="0">
                <a:solidFill>
                  <a:schemeClr val="tx1"/>
                </a:solidFill>
              </a:rPr>
              <a:t>CM, AMO</a:t>
            </a:r>
          </a:p>
          <a:p>
            <a:pPr algn="ctr"/>
            <a:r>
              <a:rPr lang="en-US" sz="1800" i="1" dirty="0">
                <a:solidFill>
                  <a:schemeClr val="tx1"/>
                </a:solidFill>
              </a:rPr>
              <a:t>Quantum info science,</a:t>
            </a:r>
          </a:p>
          <a:p>
            <a:pPr algn="ctr"/>
            <a:r>
              <a:rPr lang="en-US" sz="1800" i="1" dirty="0">
                <a:solidFill>
                  <a:schemeClr val="tx1"/>
                </a:solidFill>
              </a:rPr>
              <a:t>Quantum computing, engineering, and devices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36581F-B76C-184F-88F7-0B4E8A9CF313}"/>
              </a:ext>
            </a:extLst>
          </p:cNvPr>
          <p:cNvSpPr/>
          <p:nvPr/>
        </p:nvSpPr>
        <p:spPr>
          <a:xfrm>
            <a:off x="3130730" y="3036841"/>
            <a:ext cx="2435681" cy="653143"/>
          </a:xfrm>
          <a:prstGeom prst="rect">
            <a:avLst/>
          </a:prstGeom>
          <a:solidFill>
            <a:srgbClr val="00FA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IQ Initiative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C01669-6B1C-9146-BD10-C01BA1987ED0}"/>
              </a:ext>
            </a:extLst>
          </p:cNvPr>
          <p:cNvSpPr txBox="1"/>
          <p:nvPr/>
        </p:nvSpPr>
        <p:spPr>
          <a:xfrm>
            <a:off x="111512" y="4932315"/>
            <a:ext cx="36464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/>
              <a:t>University of </a:t>
            </a:r>
            <a:r>
              <a:rPr lang="en-US" sz="1800" dirty="0">
                <a:solidFill>
                  <a:srgbClr val="FF0000"/>
                </a:solidFill>
              </a:rPr>
              <a:t>Pitt</a:t>
            </a:r>
            <a:r>
              <a:rPr lang="en-US" sz="1800" dirty="0"/>
              <a:t>sburgh </a:t>
            </a:r>
            <a:r>
              <a:rPr lang="en-US" sz="1800" dirty="0">
                <a:solidFill>
                  <a:srgbClr val="FF0000"/>
                </a:solidFill>
              </a:rPr>
              <a:t>P</a:t>
            </a:r>
            <a:r>
              <a:rPr lang="en-US" sz="1800" dirty="0"/>
              <a:t>hysics, </a:t>
            </a:r>
            <a:r>
              <a:rPr lang="en-US" sz="1800" dirty="0">
                <a:solidFill>
                  <a:srgbClr val="FF0000"/>
                </a:solidFill>
              </a:rPr>
              <a:t>A</a:t>
            </a:r>
            <a:r>
              <a:rPr lang="en-US" sz="1800" dirty="0"/>
              <a:t>strophysics and </a:t>
            </a:r>
            <a:r>
              <a:rPr lang="en-US" sz="1800" dirty="0">
                <a:solidFill>
                  <a:srgbClr val="FF0000"/>
                </a:solidFill>
              </a:rPr>
              <a:t>C</a:t>
            </a:r>
            <a:r>
              <a:rPr lang="en-US" sz="1800" dirty="0"/>
              <a:t>osmology </a:t>
            </a:r>
            <a:r>
              <a:rPr lang="en-US" sz="1800" dirty="0">
                <a:solidFill>
                  <a:srgbClr val="FF0000"/>
                </a:solidFill>
              </a:rPr>
              <a:t>C</a:t>
            </a:r>
            <a:r>
              <a:rPr lang="en-US" sz="1800" dirty="0"/>
              <a:t>enter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F7FEEB-C581-3747-834A-F8C819F130E8}"/>
              </a:ext>
            </a:extLst>
          </p:cNvPr>
          <p:cNvSpPr txBox="1"/>
          <p:nvPr/>
        </p:nvSpPr>
        <p:spPr>
          <a:xfrm>
            <a:off x="5720646" y="4932315"/>
            <a:ext cx="30405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rgbClr val="FF0000"/>
                </a:solidFill>
              </a:rPr>
              <a:t>Pitt</a:t>
            </a:r>
            <a:r>
              <a:rPr lang="en-US" sz="1800" dirty="0"/>
              <a:t>sburgh </a:t>
            </a:r>
            <a:r>
              <a:rPr lang="en-US" sz="1800" dirty="0">
                <a:solidFill>
                  <a:srgbClr val="FF0000"/>
                </a:solidFill>
              </a:rPr>
              <a:t>Q</a:t>
            </a:r>
            <a:r>
              <a:rPr lang="en-US" sz="1800" dirty="0"/>
              <a:t>uantum </a:t>
            </a:r>
            <a:r>
              <a:rPr lang="en-US" sz="1800" dirty="0">
                <a:solidFill>
                  <a:srgbClr val="FF0000"/>
                </a:solidFill>
              </a:rPr>
              <a:t>I</a:t>
            </a:r>
            <a:r>
              <a:rPr lang="en-US" sz="1800" dirty="0"/>
              <a:t>nstitute</a:t>
            </a:r>
          </a:p>
        </p:txBody>
      </p:sp>
    </p:spTree>
    <p:extLst>
      <p:ext uri="{BB962C8B-B14F-4D97-AF65-F5344CB8AC3E}">
        <p14:creationId xmlns:p14="http://schemas.microsoft.com/office/powerpoint/2010/main" val="2180238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8512028" y="6248400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pic>
        <p:nvPicPr>
          <p:cNvPr id="145" name="Picture 9" descr="Picture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185" y="3183725"/>
            <a:ext cx="2418795" cy="3628191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extBox 11"/>
          <p:cNvSpPr txBox="1"/>
          <p:nvPr/>
        </p:nvSpPr>
        <p:spPr>
          <a:xfrm>
            <a:off x="249856" y="3276600"/>
            <a:ext cx="2058453" cy="3133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FF6600"/>
                </a:solidFill>
              </a:defRPr>
            </a:lvl1pPr>
          </a:lstStyle>
          <a:p>
            <a:r>
              <a:t>Cathedral of Learning</a:t>
            </a:r>
          </a:p>
        </p:txBody>
      </p:sp>
      <p:pic>
        <p:nvPicPr>
          <p:cNvPr id="147" name="Picture 14" descr="Picture 1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81200" y="4648200"/>
            <a:ext cx="2908300" cy="2178419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TextBox 15"/>
          <p:cNvSpPr txBox="1"/>
          <p:nvPr/>
        </p:nvSpPr>
        <p:spPr>
          <a:xfrm>
            <a:off x="2484120" y="6367045"/>
            <a:ext cx="1764368" cy="3133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FF6600"/>
                </a:solidFill>
              </a:defRPr>
            </a:lvl1pPr>
          </a:lstStyle>
          <a:p>
            <a:r>
              <a:t>Carnegie Museum</a:t>
            </a:r>
          </a:p>
        </p:txBody>
      </p:sp>
      <p:pic>
        <p:nvPicPr>
          <p:cNvPr id="149" name="Picture 17" descr="Picture 1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056774" y="3991080"/>
            <a:ext cx="2801226" cy="2104920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TextBox 18"/>
          <p:cNvSpPr txBox="1"/>
          <p:nvPr/>
        </p:nvSpPr>
        <p:spPr>
          <a:xfrm>
            <a:off x="4182243" y="3962400"/>
            <a:ext cx="2543434" cy="3133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FF6600"/>
                </a:solidFill>
              </a:defRPr>
            </a:lvl1pPr>
          </a:lstStyle>
          <a:p>
            <a:r>
              <a:t>Soldiers &amp; Sailors Museum</a:t>
            </a:r>
          </a:p>
        </p:txBody>
      </p:sp>
      <p:pic>
        <p:nvPicPr>
          <p:cNvPr id="151" name="Picture 19" descr="Picture 19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374486" y="5029200"/>
            <a:ext cx="2693314" cy="1782716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TextBox 20"/>
          <p:cNvSpPr txBox="1"/>
          <p:nvPr/>
        </p:nvSpPr>
        <p:spPr>
          <a:xfrm>
            <a:off x="6643758" y="4995445"/>
            <a:ext cx="2216211" cy="3133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FF6600"/>
                </a:solidFill>
              </a:defRPr>
            </a:lvl1pPr>
          </a:lstStyle>
          <a:p>
            <a:r>
              <a:t>Phipps of Conservatory</a:t>
            </a:r>
          </a:p>
        </p:txBody>
      </p:sp>
      <p:pic>
        <p:nvPicPr>
          <p:cNvPr id="153" name="Picture 13" descr="Picture 13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815382" y="38100"/>
            <a:ext cx="4252418" cy="3924300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TextBox 1"/>
          <p:cNvSpPr txBox="1"/>
          <p:nvPr/>
        </p:nvSpPr>
        <p:spPr>
          <a:xfrm>
            <a:off x="5533676" y="968514"/>
            <a:ext cx="3140111" cy="667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2000">
                <a:solidFill>
                  <a:srgbClr val="FF0000"/>
                </a:solidFill>
              </a:defRPr>
            </a:pPr>
            <a:r>
              <a:t>Hope to see you in–person</a:t>
            </a:r>
            <a:endParaRPr>
              <a:solidFill>
                <a:srgbClr val="FFFFFF"/>
              </a:solidFill>
            </a:endParaRPr>
          </a:p>
          <a:p>
            <a:pPr algn="ctr">
              <a:defRPr sz="2000">
                <a:solidFill>
                  <a:srgbClr val="FF0000"/>
                </a:solidFill>
              </a:defRPr>
            </a:pPr>
            <a:r>
              <a:t>in Pittsburgh before long!</a:t>
            </a:r>
          </a:p>
        </p:txBody>
      </p:sp>
      <p:sp>
        <p:nvSpPr>
          <p:cNvPr id="155" name="TextBox 2"/>
          <p:cNvSpPr txBox="1"/>
          <p:nvPr/>
        </p:nvSpPr>
        <p:spPr>
          <a:xfrm>
            <a:off x="274319" y="644739"/>
            <a:ext cx="4361219" cy="1811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 b="1">
                <a:solidFill>
                  <a:srgbClr val="FFC000"/>
                </a:solidFill>
              </a:defRPr>
            </a:pPr>
            <a:r>
              <a:t>Pittsburgh</a:t>
            </a:r>
            <a:r>
              <a:rPr sz="1600"/>
              <a:t> </a:t>
            </a:r>
            <a:r>
              <a:rPr sz="1600" b="0">
                <a:solidFill>
                  <a:srgbClr val="FFFFFF"/>
                </a:solidFill>
              </a:rPr>
              <a:t>made the </a:t>
            </a:r>
            <a:r>
              <a:rPr sz="1600" b="0" i="1">
                <a:solidFill>
                  <a:srgbClr val="FFFFFF"/>
                </a:solidFill>
              </a:rPr>
              <a:t>National Geographic Traveller</a:t>
            </a:r>
            <a:r>
              <a:rPr sz="1600" b="0">
                <a:solidFill>
                  <a:srgbClr val="FFFFFF"/>
                </a:solidFill>
              </a:rPr>
              <a:t>’s 19 for 2019 Cool List. The British edition of the publication names Pittsburgh as a destination set to hit the headlines in 2019. Pittsburgh, the only U.S. city to make the list, was ranked third among the coolest places to travel in the coming year.</a:t>
            </a:r>
          </a:p>
        </p:txBody>
      </p:sp>
      <p:sp>
        <p:nvSpPr>
          <p:cNvPr id="156" name="Line 3"/>
          <p:cNvSpPr/>
          <p:nvPr/>
        </p:nvSpPr>
        <p:spPr>
          <a:xfrm flipV="1">
            <a:off x="2037656" y="2057400"/>
            <a:ext cx="2534344" cy="2"/>
          </a:xfrm>
          <a:prstGeom prst="line">
            <a:avLst/>
          </a:prstGeom>
          <a:ln w="28575">
            <a:solidFill>
              <a:srgbClr val="FF0000"/>
            </a:solidFill>
          </a:ln>
        </p:spPr>
        <p:txBody>
          <a:bodyPr lIns="46037" tIns="46037" rIns="46037" bIns="46037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5A0AE4B-A1DF-BC48-AE5C-204A07410AE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150" y="4017111"/>
            <a:ext cx="626831" cy="31655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60CB80F-C676-9A42-982A-B9E77F921694}"/>
              </a:ext>
            </a:extLst>
          </p:cNvPr>
          <p:cNvSpPr txBox="1"/>
          <p:nvPr/>
        </p:nvSpPr>
        <p:spPr>
          <a:xfrm>
            <a:off x="74624" y="4365198"/>
            <a:ext cx="697627" cy="369332"/>
          </a:xfrm>
          <a:prstGeom prst="rect">
            <a:avLst/>
          </a:prstGeom>
          <a:solidFill>
            <a:srgbClr val="FFEACF"/>
          </a:solidFill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chemeClr val="accent6">
                    <a:lumMod val="50000"/>
                  </a:schemeClr>
                </a:solidFill>
              </a:rPr>
              <a:t>1787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2" animBg="1" advAuto="0"/>
      <p:bldP spid="146" grpId="3" animBg="1" advAuto="0"/>
      <p:bldP spid="147" grpId="4" animBg="1" advAuto="0"/>
      <p:bldP spid="148" grpId="5" animBg="1" advAuto="0"/>
      <p:bldP spid="149" grpId="6" animBg="1" advAuto="0"/>
      <p:bldP spid="150" grpId="7" animBg="1" advAuto="0"/>
      <p:bldP spid="151" grpId="8" animBg="1" advAuto="0"/>
      <p:bldP spid="152" grpId="9" animBg="1" advAuto="0"/>
      <p:bldP spid="154" grpId="10" animBg="1" advAuto="0"/>
      <p:bldP spid="156" grpId="1" animBg="1" advAuto="0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87C98-E25D-A14E-84D3-35BAFDC94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0BCA97-9748-2D45-A884-B9C85A51093A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19319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rbit">
  <a:themeElements>
    <a:clrScheme name="Orbit">
      <a:dk1>
        <a:srgbClr val="000000"/>
      </a:dk1>
      <a:lt1>
        <a:srgbClr val="010199"/>
      </a:lt1>
      <a:dk2>
        <a:srgbClr val="A7A7A7"/>
      </a:dk2>
      <a:lt2>
        <a:srgbClr val="535353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0000FF"/>
      </a:hlink>
      <a:folHlink>
        <a:srgbClr val="FF00FF"/>
      </a:folHlink>
    </a:clrScheme>
    <a:fontScheme name="Orbit">
      <a:majorFont>
        <a:latin typeface="Times New Roman"/>
        <a:ea typeface="Times New Roman"/>
        <a:cs typeface="Times New Roman"/>
      </a:majorFont>
      <a:minorFont>
        <a:latin typeface="Helvetica"/>
        <a:ea typeface="Helvetica"/>
        <a:cs typeface="Helvetica"/>
      </a:minorFont>
    </a:fontScheme>
    <a:fmtScheme name="Orb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6037" tIns="46037" rIns="46037" bIns="46037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10199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10199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Liu-Pitt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ＭＳ Ｐゴシック"/>
        <a:cs typeface="Arial"/>
      </a:majorFont>
      <a:minorFont>
        <a:latin typeface="Times New Roman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rbit">
  <a:themeElements>
    <a:clrScheme name="Orbi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0000FF"/>
      </a:hlink>
      <a:folHlink>
        <a:srgbClr val="FF00FF"/>
      </a:folHlink>
    </a:clrScheme>
    <a:fontScheme name="Orbit">
      <a:majorFont>
        <a:latin typeface="Times New Roman"/>
        <a:ea typeface="Times New Roman"/>
        <a:cs typeface="Times New Roman"/>
      </a:majorFont>
      <a:minorFont>
        <a:latin typeface="Helvetica"/>
        <a:ea typeface="Helvetica"/>
        <a:cs typeface="Helvetica"/>
      </a:minorFont>
    </a:fontScheme>
    <a:fmtScheme name="Orb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6037" tIns="46037" rIns="46037" bIns="46037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10199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10199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473</Words>
  <Application>Microsoft Macintosh PowerPoint</Application>
  <PresentationFormat>On-screen Show (4:3)</PresentationFormat>
  <Paragraphs>85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ＭＳ Ｐゴシック</vt:lpstr>
      <vt:lpstr>Arial</vt:lpstr>
      <vt:lpstr>Courier New</vt:lpstr>
      <vt:lpstr>Times New Roman</vt:lpstr>
      <vt:lpstr>Wingdings</vt:lpstr>
      <vt:lpstr>Orbit</vt:lpstr>
      <vt:lpstr>Liu-Pitt</vt:lpstr>
      <vt:lpstr>Welcome to  the IQ Initiative/PITT PACC Workshop: Axions, Fundamental and Synthetic</vt:lpstr>
      <vt:lpstr>What is IQ Initiative</vt:lpstr>
      <vt:lpstr>Who are we? IQ People</vt:lpstr>
      <vt:lpstr>IQ People Background</vt:lpstr>
      <vt:lpstr>IQ Mission</vt:lpstr>
      <vt:lpstr>IQ Areas</vt:lpstr>
      <vt:lpstr>IQ as Quantum-HEP Bridge</vt:lpstr>
      <vt:lpstr>PowerPoint Presentation</vt:lpstr>
      <vt:lpstr>PowerPoint Presentation</vt:lpstr>
      <vt:lpstr>This Workshop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 the IQ Initiative/PITT PACC Workshop: Axions, Fundamental and Synthetic</dc:title>
  <cp:lastModifiedBy>W. Vincent Liu</cp:lastModifiedBy>
  <cp:revision>27</cp:revision>
  <dcterms:modified xsi:type="dcterms:W3CDTF">2023-04-06T12:11:21Z</dcterms:modified>
</cp:coreProperties>
</file>