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mpg" ContentType="video/m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5" r:id="rId3"/>
    <p:sldMasterId id="2147483687" r:id="rId4"/>
    <p:sldMasterId id="2147483700" r:id="rId5"/>
    <p:sldMasterId id="2147483725" r:id="rId6"/>
    <p:sldMasterId id="2147483737" r:id="rId7"/>
    <p:sldMasterId id="2147483749" r:id="rId8"/>
  </p:sldMasterIdLst>
  <p:notesMasterIdLst>
    <p:notesMasterId r:id="rId45"/>
  </p:notesMasterIdLst>
  <p:sldIdLst>
    <p:sldId id="256" r:id="rId9"/>
    <p:sldId id="2421" r:id="rId10"/>
    <p:sldId id="2420" r:id="rId11"/>
    <p:sldId id="2426" r:id="rId12"/>
    <p:sldId id="2075" r:id="rId13"/>
    <p:sldId id="271" r:id="rId14"/>
    <p:sldId id="2427" r:id="rId15"/>
    <p:sldId id="328" r:id="rId16"/>
    <p:sldId id="289" r:id="rId17"/>
    <p:sldId id="787" r:id="rId18"/>
    <p:sldId id="2053" r:id="rId19"/>
    <p:sldId id="263" r:id="rId20"/>
    <p:sldId id="849" r:id="rId21"/>
    <p:sldId id="275" r:id="rId22"/>
    <p:sldId id="774" r:id="rId23"/>
    <p:sldId id="355" r:id="rId24"/>
    <p:sldId id="351" r:id="rId25"/>
    <p:sldId id="417" r:id="rId26"/>
    <p:sldId id="418" r:id="rId27"/>
    <p:sldId id="357" r:id="rId28"/>
    <p:sldId id="377" r:id="rId29"/>
    <p:sldId id="363" r:id="rId30"/>
    <p:sldId id="378" r:id="rId31"/>
    <p:sldId id="405" r:id="rId32"/>
    <p:sldId id="381" r:id="rId33"/>
    <p:sldId id="413" r:id="rId34"/>
    <p:sldId id="423" r:id="rId35"/>
    <p:sldId id="2423" r:id="rId36"/>
    <p:sldId id="2428" r:id="rId37"/>
    <p:sldId id="2424" r:id="rId38"/>
    <p:sldId id="757" r:id="rId39"/>
    <p:sldId id="2052" r:id="rId40"/>
    <p:sldId id="2068" r:id="rId41"/>
    <p:sldId id="274" r:id="rId42"/>
    <p:sldId id="789" r:id="rId43"/>
    <p:sldId id="31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94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327"/>
  </p:normalViewPr>
  <p:slideViewPr>
    <p:cSldViewPr snapToGrid="0">
      <p:cViewPr>
        <p:scale>
          <a:sx n="129" d="100"/>
          <a:sy n="129" d="100"/>
        </p:scale>
        <p:origin x="48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presProps" Target="presProps.xml"/><Relationship Id="rId20" Type="http://schemas.openxmlformats.org/officeDocument/2006/relationships/slide" Target="slides/slide12.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413B23-FC2A-E548-B1B0-D149F1DC6A27}" type="datetimeFigureOut">
              <a:rPr lang="en-US" smtClean="0"/>
              <a:t>4/4/23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D44F0E-0452-4040-BF27-3004A99E3F6A}" type="slidenum">
              <a:rPr lang="en-US" smtClean="0"/>
              <a:t>‹#›</a:t>
            </a:fld>
            <a:endParaRPr lang="en-US"/>
          </a:p>
        </p:txBody>
      </p:sp>
    </p:spTree>
    <p:extLst>
      <p:ext uri="{BB962C8B-B14F-4D97-AF65-F5344CB8AC3E}">
        <p14:creationId xmlns:p14="http://schemas.microsoft.com/office/powerpoint/2010/main" val="83286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 dirty="0"/>
              <a:t>So how do we prepare F</a:t>
            </a:r>
            <a:r>
              <a:rPr lang="en-US" dirty="0"/>
              <a:t>o</a:t>
            </a:r>
            <a:r>
              <a:rPr lang="en" dirty="0"/>
              <a:t>ck states in a cavity? </a:t>
            </a:r>
          </a:p>
          <a:p>
            <a:pPr marL="0" lvl="0" indent="0" algn="l" rtl="0">
              <a:spcBef>
                <a:spcPts val="0"/>
              </a:spcBef>
              <a:spcAft>
                <a:spcPts val="0"/>
              </a:spcAft>
              <a:buNone/>
            </a:pPr>
            <a:endParaRPr lang="en" dirty="0"/>
          </a:p>
          <a:p>
            <a:pPr marL="0" lvl="0" indent="0" algn="l" rtl="0">
              <a:spcBef>
                <a:spcPts val="0"/>
              </a:spcBef>
              <a:spcAft>
                <a:spcPts val="0"/>
              </a:spcAft>
              <a:buNone/>
            </a:pPr>
            <a:r>
              <a:rPr lang="en-US" dirty="0"/>
              <a:t>We couple a a</a:t>
            </a:r>
            <a:r>
              <a:rPr lang="en" dirty="0"/>
              <a:t> high-Q 3D superconducting cavity to a transmon qubit. This cavity stores the signal photon converted from the dark matter.  At the same time, the qubit is dispersively coupled to a low Q readout cavity to measure the state of the qubit as shown in the left.</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We machine the cavity out of 6N Al block using a flute method, developed in our lab . It a very clever </a:t>
            </a:r>
            <a:r>
              <a:rPr lang="en" dirty="0" err="1"/>
              <a:t>techn</a:t>
            </a:r>
            <a:r>
              <a:rPr lang="en-US" dirty="0" err="1"/>
              <a:t>ique</a:t>
            </a:r>
            <a:r>
              <a:rPr lang="en" dirty="0"/>
              <a:t> to obtain a desired cavity </a:t>
            </a:r>
            <a:r>
              <a:rPr lang="en" dirty="0" err="1"/>
              <a:t>ge</a:t>
            </a:r>
            <a:r>
              <a:rPr lang="en-US" dirty="0"/>
              <a:t>om</a:t>
            </a:r>
            <a:r>
              <a:rPr lang="en" dirty="0" err="1"/>
              <a:t>etry</a:t>
            </a:r>
            <a:r>
              <a:rPr lang="en" dirty="0"/>
              <a:t> without any seams.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The Hamiltonian of this system which describes the interaction between different elements is shown here. It is also known as Jaynes-Cummings Hamiltonian. The first term represents the cavity mode, the second term represents the qubit mode  and the last term describes the dispersive interaction between the qubit and the cavity.</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I have listed the mode frequencies here for your reference.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1717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On a wider scale, the photon counting, and stimulated emission techniques probed a new frequency space with unprecedented sensitivity, shown in the band here.</a:t>
            </a:r>
          </a:p>
        </p:txBody>
      </p:sp>
      <p:sp>
        <p:nvSpPr>
          <p:cNvPr id="4" name="Slide Number Placeholder 3"/>
          <p:cNvSpPr>
            <a:spLocks noGrp="1"/>
          </p:cNvSpPr>
          <p:nvPr>
            <p:ph type="sldNum" sz="quarter" idx="5"/>
          </p:nvPr>
        </p:nvSpPr>
        <p:spPr/>
        <p:txBody>
          <a:bodyPr/>
          <a:lstStyle/>
          <a:p>
            <a:fld id="{FB8252F6-C370-4266-8651-5C8FE00541F0}" type="slidenum">
              <a:rPr lang="en-IN" smtClean="0"/>
              <a:t>26</a:t>
            </a:fld>
            <a:endParaRPr lang="en-IN"/>
          </a:p>
        </p:txBody>
      </p:sp>
    </p:spTree>
    <p:extLst>
      <p:ext uri="{BB962C8B-B14F-4D97-AF65-F5344CB8AC3E}">
        <p14:creationId xmlns:p14="http://schemas.microsoft.com/office/powerpoint/2010/main" val="30792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I would like to show a few interesting prototypes which the next generation of students and post-docs are working on to cover a wide range of frequencies. Fang and Morgan are working on a tunable photon counter where the storage cavity frequency is tuned electronically using a SQUID loop.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We are working on a mechanical design to tune the frequency of the photonic bandgap haloscope and in parallel, brainstorming how to swap the cavity state between axion and detection cavity to integrate all the three techniques.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4131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EFD1FBF-CEA8-B943-9D02-3DC8088B51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9127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a:t>Fock states are quantum state of light which cannot be created in a linear system such as a cavity. However, if we rewrite the Hamiltonian again, we see that the cavity frequency is dependent on the state of the qubit. This non-linearity allows us to prepare the cavity in any quantum state.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a:p>
          <a:p>
            <a:pPr marL="0" marR="0" lvl="0" indent="0" algn="l" defTabSz="914400" rtl="0" eaLnBrk="1" fontAlgn="auto" latinLnBrk="0" hangingPunct="1">
              <a:lnSpc>
                <a:spcPct val="100000"/>
              </a:lnSpc>
              <a:spcBef>
                <a:spcPts val="0"/>
              </a:spcBef>
              <a:spcAft>
                <a:spcPts val="0"/>
              </a:spcAft>
              <a:buClrTx/>
              <a:buSzTx/>
              <a:buFontTx/>
              <a:buNone/>
              <a:tabLst/>
              <a:defRPr/>
            </a:pPr>
            <a:r>
              <a:rPr lang="en-IN"/>
              <a:t>I used an optimal control package which was developed in our lab to solve an inversion problem. Given a Hamiltonian, it uses machine learning algorithm to generate a set of qubit and cavity control drives to perform a non-trivial state transfer. I used a 3D multimode cavity coupled to a transmon as shown in the image here for the experiment.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a:p>
          <a:p>
            <a:pPr marL="0" marR="0" lvl="0" indent="0" algn="l" defTabSz="914400" rtl="0" eaLnBrk="1" fontAlgn="auto" latinLnBrk="0" hangingPunct="1">
              <a:lnSpc>
                <a:spcPct val="100000"/>
              </a:lnSpc>
              <a:spcBef>
                <a:spcPts val="0"/>
              </a:spcBef>
              <a:spcAft>
                <a:spcPts val="0"/>
              </a:spcAft>
              <a:buClrTx/>
              <a:buSzTx/>
              <a:buFontTx/>
              <a:buNone/>
              <a:tabLst/>
              <a:defRPr/>
            </a:pPr>
            <a:r>
              <a:rPr lang="en-IN"/>
              <a:t>Here is an example of such a state transfer from the ground state to n=1 Fock state. We can see the cavity’s wave function evolve from n=0 to n=1 in this movie.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a:p>
          <a:p>
            <a:pPr marL="0" marR="0" lvl="0" indent="0" algn="l" defTabSz="914400" rtl="0" eaLnBrk="1" fontAlgn="auto" latinLnBrk="0" hangingPunct="1">
              <a:lnSpc>
                <a:spcPct val="100000"/>
              </a:lnSpc>
              <a:spcBef>
                <a:spcPts val="0"/>
              </a:spcBef>
              <a:spcAft>
                <a:spcPts val="0"/>
              </a:spcAft>
              <a:buClrTx/>
              <a:buSzTx/>
              <a:buFontTx/>
              <a:buNone/>
              <a:tabLst/>
              <a:defRPr/>
            </a:pPr>
            <a:endParaRPr lang="en-IN"/>
          </a:p>
          <a:p>
            <a:pPr marL="0" marR="0" lvl="0" indent="0" algn="l" defTabSz="914400" rtl="0" eaLnBrk="1" fontAlgn="auto" latinLnBrk="0" hangingPunct="1">
              <a:lnSpc>
                <a:spcPct val="100000"/>
              </a:lnSpc>
              <a:spcBef>
                <a:spcPts val="0"/>
              </a:spcBef>
              <a:spcAft>
                <a:spcPts val="0"/>
              </a:spcAft>
              <a:buClrTx/>
              <a:buSzTx/>
              <a:buFontTx/>
              <a:buNone/>
              <a:tabLst/>
              <a:defRPr/>
            </a:pPr>
            <a:r>
              <a:rPr lang="en-IN"/>
              <a:t>Wigner function is a q</a:t>
            </a:r>
            <a:r>
              <a:rPr lang="en-US" err="1"/>
              <a:t>uasi</a:t>
            </a:r>
            <a:r>
              <a:rPr lang="en-US"/>
              <a:t>-distribution function which represents the wavefunction of the oscillator. Parity operator is an effective experimental tool to compute the density matrix. </a:t>
            </a:r>
            <a:endParaRPr lang="en-IN"/>
          </a:p>
        </p:txBody>
      </p:sp>
      <p:sp>
        <p:nvSpPr>
          <p:cNvPr id="4" name="Slide Number Placeholder 3"/>
          <p:cNvSpPr>
            <a:spLocks noGrp="1"/>
          </p:cNvSpPr>
          <p:nvPr>
            <p:ph type="sldNum" sz="quarter" idx="5"/>
          </p:nvPr>
        </p:nvSpPr>
        <p:spPr/>
        <p:txBody>
          <a:bodyPr/>
          <a:lstStyle/>
          <a:p>
            <a:fld id="{FB8252F6-C370-4266-8651-5C8FE00541F0}" type="slidenum">
              <a:rPr lang="en-IN" smtClean="0"/>
              <a:t>18</a:t>
            </a:fld>
            <a:endParaRPr lang="en-IN"/>
          </a:p>
        </p:txBody>
      </p:sp>
    </p:spTree>
    <p:extLst>
      <p:ext uri="{BB962C8B-B14F-4D97-AF65-F5344CB8AC3E}">
        <p14:creationId xmlns:p14="http://schemas.microsoft.com/office/powerpoint/2010/main" val="1295636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We can use this method to verify the preparation of cavity in a Fock state.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Method 1 is a qubit spectroscopy with a number resolved pi pulse which I had described earlier. On the left, we see the qubit spectrum and a single peak in each spectrum confirms the cavity state in a definite photon number.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The other method is Wigner tomography which is slightly more involved and requires multiple measurements to reconstruct the state of the cavity.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Hence, for the rest of this talk, I am going to use a number resolved qubit pi pulse to probe the cavity state.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I would like to point out that the information that we obtain from a resolved pi pulse and the Wigner tomography is the same, as there is no phase information associated with the cavity state. Henceforth, we will just use resolved pi pulse to probe the cavity state.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3703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
              <a:t>If we stare at the Hamiltonian for a while then we can check that it commutes with the number operator of the cavity and the qubit. It means that we can measure the same photon multiple times without actually destroying it. </a:t>
            </a:r>
          </a:p>
          <a:p>
            <a:pPr marL="0" lvl="0" indent="0" algn="l" rtl="0">
              <a:spcBef>
                <a:spcPts val="0"/>
              </a:spcBef>
              <a:spcAft>
                <a:spcPts val="0"/>
              </a:spcAft>
              <a:buNone/>
            </a:pPr>
            <a:endParaRPr lang="en"/>
          </a:p>
          <a:p>
            <a:pPr marL="0" lvl="0" indent="0" algn="l" rtl="0">
              <a:spcBef>
                <a:spcPts val="0"/>
              </a:spcBef>
              <a:spcAft>
                <a:spcPts val="0"/>
              </a:spcAft>
              <a:buNone/>
            </a:pPr>
            <a:r>
              <a:rPr lang="en"/>
              <a:t>This quantum non-demolition nature of the measurement allows us to </a:t>
            </a:r>
            <a:r>
              <a:rPr lang="en-US"/>
              <a:t>m</a:t>
            </a:r>
            <a:r>
              <a:rPr lang="en" err="1"/>
              <a:t>ake</a:t>
            </a:r>
            <a:r>
              <a:rPr lang="en"/>
              <a:t> repeated measurements of the same photon, significantly bringing down the error rate as compared to a single measurement. </a:t>
            </a:r>
          </a:p>
          <a:p>
            <a:pPr marL="0" lvl="0" indent="0" algn="l" rtl="0">
              <a:spcBef>
                <a:spcPts val="0"/>
              </a:spcBef>
              <a:spcAft>
                <a:spcPts val="0"/>
              </a:spcAft>
              <a:buNone/>
            </a:pPr>
            <a:endParaRPr lang="en"/>
          </a:p>
          <a:p>
            <a:pPr marL="0" marR="0" lvl="0" indent="0" algn="l" defTabSz="914400" rtl="0" eaLnBrk="1" fontAlgn="auto" latinLnBrk="0" hangingPunct="1">
              <a:lnSpc>
                <a:spcPct val="100000"/>
              </a:lnSpc>
              <a:spcBef>
                <a:spcPts val="0"/>
              </a:spcBef>
              <a:spcAft>
                <a:spcPts val="0"/>
              </a:spcAft>
              <a:buClrTx/>
              <a:buSzTx/>
              <a:buFontTx/>
              <a:buNone/>
              <a:tabLst/>
              <a:defRPr/>
            </a:pPr>
            <a:r>
              <a:rPr lang="en"/>
              <a:t>Akash, my former colleague,  developed a fancy majority voting analysis which tells you the likelihood that a cavity contains a photon or not based on the observed readout sequence. </a:t>
            </a:r>
          </a:p>
          <a:p>
            <a:pPr marL="0" lvl="0" indent="0" algn="l" rtl="0">
              <a:spcBef>
                <a:spcPts val="0"/>
              </a:spcBef>
              <a:spcAft>
                <a:spcPts val="0"/>
              </a:spcAft>
              <a:buNone/>
            </a:pPr>
            <a:endParaRPr lang="en"/>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9841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IN" dirty="0"/>
              <a:t>After preparing the Fock states, let me describe the stimulated emission protocol, where we have divided the sequence into two. </a:t>
            </a:r>
          </a:p>
          <a:p>
            <a:pPr marL="0" lvl="0" indent="0" algn="l" rtl="0">
              <a:spcBef>
                <a:spcPts val="0"/>
              </a:spcBef>
              <a:spcAft>
                <a:spcPts val="0"/>
              </a:spcAft>
              <a:buNone/>
            </a:pPr>
            <a:endParaRPr lang="en-IN" dirty="0"/>
          </a:p>
          <a:p>
            <a:pPr marL="0" lvl="0" indent="0" algn="l" rtl="0">
              <a:spcBef>
                <a:spcPts val="0"/>
              </a:spcBef>
              <a:spcAft>
                <a:spcPts val="0"/>
              </a:spcAft>
              <a:buNone/>
            </a:pPr>
            <a:r>
              <a:rPr lang="en-IN" dirty="0"/>
              <a:t>First part involves the state preparation and false positive reduction by conditionally pi pulsing the qubit at |n+1&gt; peak and if and only if the answer is a series of 3 no’s do, we proceed.  This is to check that the cavity didn’t accidentally start in |n+1&gt; Fock state.</a:t>
            </a:r>
          </a:p>
          <a:p>
            <a:pPr marL="0" lvl="0" indent="0" algn="l" rtl="0">
              <a:spcBef>
                <a:spcPts val="0"/>
              </a:spcBef>
              <a:spcAft>
                <a:spcPts val="0"/>
              </a:spcAft>
              <a:buNone/>
            </a:pPr>
            <a:endParaRPr lang="en-IN" dirty="0"/>
          </a:p>
          <a:p>
            <a:pPr marL="0" lvl="0" indent="0" algn="l" rtl="0">
              <a:spcBef>
                <a:spcPts val="0"/>
              </a:spcBef>
              <a:spcAft>
                <a:spcPts val="0"/>
              </a:spcAft>
              <a:buNone/>
            </a:pPr>
            <a:r>
              <a:rPr lang="en-IN" dirty="0"/>
              <a:t>By doing so, we can suppress false positive errors below 3%.</a:t>
            </a:r>
          </a:p>
          <a:p>
            <a:pPr marL="0" lvl="0" indent="0" algn="l" rtl="0">
              <a:spcBef>
                <a:spcPts val="0"/>
              </a:spcBef>
              <a:spcAft>
                <a:spcPts val="0"/>
              </a:spcAft>
              <a:buNone/>
            </a:pPr>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next part, we inject a fake dark matter signal and then measure the cavity occupation probability being in n+1 Fock state with conditional repeated measurements using the qubit.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then apply a Hidden Markov Model  that I described in the previous section to reconstruct the state of the cavity after the coherent drive and count the number of positive events which cross a certain likelihood ratio.</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I would like to point out one of the key difference in the protocol between photon counting and stimulated emission: in the photon counting we were interested in the state of the cavity before we started the first measurement where as, in this case we have to be very certain that the cavity is still in the correct Fock state before we apply the coherent displacement. And thus, it took a lot of time to come up with this sequence to balance the state preparation fidelity and the false positives.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We perform active reset of the qubit and update pulse parameters to correct for higher order terms in the Hamiltonian as they start to matter as we higher in photon numbers.</a:t>
            </a: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946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In order to characterize the detector, we calibrate the injected photon number by varying the amplitude of the cavity drive tone and performing a qubit spectroscopy. The measured cavity occupation is then fitted to a Poisson distribution to extract the mean photon number in the cavity.</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9031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Given this experimental protocol, let me describe how we characterize the detector.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After initializing the cavity in a particular Fock state, we inject a mean photon number shown on the x-axis. Y-axis is the probability of finding the cavity in (n+1) given that the cavity started in the correct Fock state.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So, let’s start with the cavity in its ground state.  As we inject more photons, we measure more as expected. Now, if we initialize the cavity in n=1 Fock state then we should see higher occupation probability.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And, we do! Let’s go even higher.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As we can see, the stimulated emission does enhance the signal.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In a previous work such enhancement with n=1 was reported in an ion-trap system.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N">
                <a:latin typeface="Swis721 Lt BT" panose="020B0403020202020204" pitchFamily="34" charset="0"/>
              </a:rPr>
              <a:t>However, this is the first demonstration of enhancing weak signals using n=4 Fock state.</a:t>
            </a: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r>
              <a:rPr lang="en-IN"/>
              <a:t>You may be asking why n=3 is missing. Unfortunately, we see some anomalous behaviour with n=3 and we suspect it is due to leakage to other modes in the cavity. We have identified a couple of potential transition with other modes which could explain this.</a:t>
            </a:r>
          </a:p>
          <a:p>
            <a:endParaRPr lang="en-IN"/>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9161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In order to understand the source of background counts and conduct a hidden photon search, we collect another dataset with different Fock states where we turn off the fake injection and vary the time between preparation and detection.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We divide the number of measured counts into three bins, first is coherent source which will have an (n+1) enhancement factor, second, incoherent source and last a state dependent error which could be different for each Fock state.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Here are the measured counts as function of dwell time for different Fock states. By performing a global fit to the data, we extract the different fit coefficients. It is possible that the coherent source is a dark matter wave? We can convert the coefficient to hidden photon mixing angle.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7238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We convert  a_0  into kinetic mixing angle and compute 90% confidence limit via standard error propagation formula. In this curve, we see two regions. The region between blue and red line is excluded via stimulated emission as explained earlier. And the region above that is excluded based on the fact that a large coherent drive will inject enough photons to mess up the Fock state preparation, which can easily be observed in the experiment.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8426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9C947-CF51-5956-08D3-39330709CDD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38636EE-493D-1ABB-1C84-0E6082B096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2910C3E-E66F-287B-65AC-A22DCBF8E687}"/>
              </a:ext>
            </a:extLst>
          </p:cNvPr>
          <p:cNvSpPr>
            <a:spLocks noGrp="1"/>
          </p:cNvSpPr>
          <p:nvPr>
            <p:ph type="dt" sz="half" idx="10"/>
          </p:nvPr>
        </p:nvSpPr>
        <p:spPr/>
        <p:txBody>
          <a:bodyPr/>
          <a:lstStyle/>
          <a:p>
            <a:fld id="{95D499E1-6996-D64A-9996-CB1ED02E2B63}" type="datetime1">
              <a:rPr lang="en-US" smtClean="0"/>
              <a:t>4/7/23</a:t>
            </a:fld>
            <a:endParaRPr lang="en-US"/>
          </a:p>
        </p:txBody>
      </p:sp>
      <p:sp>
        <p:nvSpPr>
          <p:cNvPr id="5" name="Footer Placeholder 4">
            <a:extLst>
              <a:ext uri="{FF2B5EF4-FFF2-40B4-BE49-F238E27FC236}">
                <a16:creationId xmlns:a16="http://schemas.microsoft.com/office/drawing/2014/main" id="{32D76242-E3BE-F566-ED4C-FE25738F8455}"/>
              </a:ext>
            </a:extLst>
          </p:cNvPr>
          <p:cNvSpPr>
            <a:spLocks noGrp="1"/>
          </p:cNvSpPr>
          <p:nvPr>
            <p:ph type="ftr" sz="quarter" idx="11"/>
          </p:nvPr>
        </p:nvSpPr>
        <p:spPr/>
        <p:txBody>
          <a:bodyPr/>
          <a:lstStyle/>
          <a:p>
            <a:r>
              <a:rPr lang="en-US"/>
              <a:t>Aaron S. Chou, IQ/PACC axion workshop, 4/6/2023</a:t>
            </a:r>
          </a:p>
        </p:txBody>
      </p:sp>
      <p:sp>
        <p:nvSpPr>
          <p:cNvPr id="6" name="Slide Number Placeholder 5">
            <a:extLst>
              <a:ext uri="{FF2B5EF4-FFF2-40B4-BE49-F238E27FC236}">
                <a16:creationId xmlns:a16="http://schemas.microsoft.com/office/drawing/2014/main" id="{A83F05FA-9481-5032-066E-B44634433029}"/>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232255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2BDDA-7908-D89E-39D5-2B9FBA39DDF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62C2A0-E2A9-8B1D-F5C5-3D522A9B33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589A17-60AF-EA8E-145D-B73788515A3E}"/>
              </a:ext>
            </a:extLst>
          </p:cNvPr>
          <p:cNvSpPr>
            <a:spLocks noGrp="1"/>
          </p:cNvSpPr>
          <p:nvPr>
            <p:ph type="dt" sz="half" idx="10"/>
          </p:nvPr>
        </p:nvSpPr>
        <p:spPr/>
        <p:txBody>
          <a:bodyPr/>
          <a:lstStyle/>
          <a:p>
            <a:fld id="{D746291C-7023-4044-8967-0CD2E08ECC31}" type="datetime1">
              <a:rPr lang="en-US" smtClean="0"/>
              <a:t>4/7/23</a:t>
            </a:fld>
            <a:endParaRPr lang="en-US"/>
          </a:p>
        </p:txBody>
      </p:sp>
      <p:sp>
        <p:nvSpPr>
          <p:cNvPr id="5" name="Footer Placeholder 4">
            <a:extLst>
              <a:ext uri="{FF2B5EF4-FFF2-40B4-BE49-F238E27FC236}">
                <a16:creationId xmlns:a16="http://schemas.microsoft.com/office/drawing/2014/main" id="{A383BFA8-8C47-DD62-1B62-62AB6732753B}"/>
              </a:ext>
            </a:extLst>
          </p:cNvPr>
          <p:cNvSpPr>
            <a:spLocks noGrp="1"/>
          </p:cNvSpPr>
          <p:nvPr>
            <p:ph type="ftr" sz="quarter" idx="11"/>
          </p:nvPr>
        </p:nvSpPr>
        <p:spPr/>
        <p:txBody>
          <a:bodyPr/>
          <a:lstStyle/>
          <a:p>
            <a:r>
              <a:rPr lang="en-US"/>
              <a:t>Aaron S. Chou, IQ/PACC axion workshop, 4/6/2023</a:t>
            </a:r>
          </a:p>
        </p:txBody>
      </p:sp>
      <p:sp>
        <p:nvSpPr>
          <p:cNvPr id="6" name="Slide Number Placeholder 5">
            <a:extLst>
              <a:ext uri="{FF2B5EF4-FFF2-40B4-BE49-F238E27FC236}">
                <a16:creationId xmlns:a16="http://schemas.microsoft.com/office/drawing/2014/main" id="{AC3AF411-DCF0-D3C6-F4C5-2E287EA9FA99}"/>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457894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506B9D-2F08-1B4E-4125-6D26EA2B33E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DFB9069-68B7-D618-6C83-0438DF87AD1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3E2093-0AB5-0198-EDE2-1E96C2D84D73}"/>
              </a:ext>
            </a:extLst>
          </p:cNvPr>
          <p:cNvSpPr>
            <a:spLocks noGrp="1"/>
          </p:cNvSpPr>
          <p:nvPr>
            <p:ph type="dt" sz="half" idx="10"/>
          </p:nvPr>
        </p:nvSpPr>
        <p:spPr/>
        <p:txBody>
          <a:bodyPr/>
          <a:lstStyle/>
          <a:p>
            <a:fld id="{DF29C56A-EC1E-654C-9D44-99EA7A6C4C8E}" type="datetime1">
              <a:rPr lang="en-US" smtClean="0"/>
              <a:t>4/7/23</a:t>
            </a:fld>
            <a:endParaRPr lang="en-US"/>
          </a:p>
        </p:txBody>
      </p:sp>
      <p:sp>
        <p:nvSpPr>
          <p:cNvPr id="5" name="Footer Placeholder 4">
            <a:extLst>
              <a:ext uri="{FF2B5EF4-FFF2-40B4-BE49-F238E27FC236}">
                <a16:creationId xmlns:a16="http://schemas.microsoft.com/office/drawing/2014/main" id="{DB79DFDD-9B65-540A-DFCA-5F8EA4C5117C}"/>
              </a:ext>
            </a:extLst>
          </p:cNvPr>
          <p:cNvSpPr>
            <a:spLocks noGrp="1"/>
          </p:cNvSpPr>
          <p:nvPr>
            <p:ph type="ftr" sz="quarter" idx="11"/>
          </p:nvPr>
        </p:nvSpPr>
        <p:spPr/>
        <p:txBody>
          <a:bodyPr/>
          <a:lstStyle/>
          <a:p>
            <a:r>
              <a:rPr lang="en-US"/>
              <a:t>Aaron S. Chou, IQ/PACC axion workshop, 4/6/2023</a:t>
            </a:r>
          </a:p>
        </p:txBody>
      </p:sp>
      <p:sp>
        <p:nvSpPr>
          <p:cNvPr id="6" name="Slide Number Placeholder 5">
            <a:extLst>
              <a:ext uri="{FF2B5EF4-FFF2-40B4-BE49-F238E27FC236}">
                <a16:creationId xmlns:a16="http://schemas.microsoft.com/office/drawing/2014/main" id="{B33B11DC-02CF-DF39-F467-8956270E7B9B}"/>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3036017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41664000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t="31279" b="31279"/>
          <a:stretch/>
        </p:blipFill>
        <p:spPr>
          <a:xfrm>
            <a:off x="-23683" y="816865"/>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38325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8330" b="40718"/>
          <a:stretch/>
        </p:blipFill>
        <p:spPr>
          <a:xfrm>
            <a:off x="-24384"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26947647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4644" b="44456"/>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4935396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9861" b="39239"/>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28807771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6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42966" b="16134"/>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41582538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l="29" r="29"/>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0830257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304805" y="971552"/>
            <a:ext cx="11563351" cy="5059363"/>
          </a:xfrm>
          <a:prstGeom prst="rect">
            <a:avLst/>
          </a:prstGeom>
        </p:spPr>
        <p:txBody>
          <a:bodyPr lIns="0" tIns="0" rIns="0" bIns="0"/>
          <a:lstStyle>
            <a:lvl1pPr marL="306910" indent="-306910">
              <a:spcBef>
                <a:spcPts val="1312"/>
              </a:spcBef>
              <a:defRPr sz="2400">
                <a:solidFill>
                  <a:srgbClr val="505050"/>
                </a:solidFill>
              </a:defRPr>
            </a:lvl1pPr>
            <a:lvl2pPr marL="376757" marR="0" indent="0" algn="l" defTabSz="609585" rtl="0" eaLnBrk="1" fontAlgn="base" latinLnBrk="0" hangingPunct="1">
              <a:lnSpc>
                <a:spcPct val="100000"/>
              </a:lnSpc>
              <a:spcBef>
                <a:spcPts val="1312"/>
              </a:spcBef>
              <a:spcAft>
                <a:spcPct val="0"/>
              </a:spcAft>
              <a:buClrTx/>
              <a:buSzTx/>
              <a:buFont typeface="Arial" charset="0"/>
              <a:buNone/>
              <a:tabLst/>
              <a:defRPr sz="2133">
                <a:solidFill>
                  <a:srgbClr val="505050"/>
                </a:solidFill>
              </a:defRPr>
            </a:lvl2pPr>
            <a:lvl3pPr marL="764097" marR="0" indent="0" algn="l" defTabSz="609585" rtl="0" eaLnBrk="1" fontAlgn="base" latinLnBrk="0" hangingPunct="1">
              <a:lnSpc>
                <a:spcPct val="100000"/>
              </a:lnSpc>
              <a:spcBef>
                <a:spcPts val="1312"/>
              </a:spcBef>
              <a:spcAft>
                <a:spcPct val="0"/>
              </a:spcAft>
              <a:buClrTx/>
              <a:buSzTx/>
              <a:buFont typeface="Arial" charset="0"/>
              <a:buNone/>
              <a:tabLst/>
              <a:defRPr sz="2000">
                <a:solidFill>
                  <a:srgbClr val="505050"/>
                </a:solidFill>
              </a:defRPr>
            </a:lvl3pPr>
            <a:lvl4pPr marL="1142971" marR="0" indent="0" algn="l" defTabSz="609585" rtl="0" eaLnBrk="1" fontAlgn="base" latinLnBrk="0" hangingPunct="1">
              <a:lnSpc>
                <a:spcPct val="100000"/>
              </a:lnSpc>
              <a:spcBef>
                <a:spcPts val="1312"/>
              </a:spcBef>
              <a:spcAft>
                <a:spcPct val="0"/>
              </a:spcAft>
              <a:buClrTx/>
              <a:buSzTx/>
              <a:buFont typeface="Arial" charset="0"/>
              <a:buNone/>
              <a:tabLst/>
              <a:defRPr sz="1867">
                <a:solidFill>
                  <a:srgbClr val="505050"/>
                </a:solidFill>
              </a:defRPr>
            </a:lvl4pPr>
            <a:lvl5pPr marL="1519729" marR="0" indent="0" algn="l" defTabSz="609585" rtl="0" eaLnBrk="1" fontAlgn="base" latinLnBrk="0" hangingPunct="1">
              <a:lnSpc>
                <a:spcPct val="100000"/>
              </a:lnSpc>
              <a:spcBef>
                <a:spcPts val="1312"/>
              </a:spcBef>
              <a:spcAft>
                <a:spcPct val="0"/>
              </a:spcAft>
              <a:buClrTx/>
              <a:buSzTx/>
              <a:buFont typeface="Arial"/>
              <a:buNone/>
              <a:tabLst/>
              <a:defRPr sz="1867">
                <a:solidFill>
                  <a:srgbClr val="505050"/>
                </a:solidFill>
              </a:defRPr>
            </a:lvl5pPr>
          </a:lstStyle>
          <a:p>
            <a:pPr lvl="0"/>
            <a:r>
              <a:rPr lang="en-US" dirty="0"/>
              <a:t>Click to edit Master text styles.</a:t>
            </a:r>
          </a:p>
          <a:p>
            <a:pPr marL="683667"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dirty="0"/>
              <a:t>Second level</a:t>
            </a:r>
          </a:p>
          <a:p>
            <a:pPr marL="1071007"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dirty="0"/>
              <a:t>Third level</a:t>
            </a:r>
          </a:p>
          <a:p>
            <a:pPr marL="1447764" marR="0" lvl="3" indent="-304792" algn="l" defTabSz="609585" rtl="0" eaLnBrk="1" fontAlgn="base" latinLnBrk="0" hangingPunct="1">
              <a:lnSpc>
                <a:spcPct val="100000"/>
              </a:lnSpc>
              <a:spcBef>
                <a:spcPts val="1312"/>
              </a:spcBef>
              <a:spcAft>
                <a:spcPct val="0"/>
              </a:spcAft>
              <a:buClrTx/>
              <a:buSzTx/>
              <a:buFont typeface="Arial" charset="0"/>
              <a:buChar char="–"/>
              <a:tabLst/>
              <a:defRPr/>
            </a:pPr>
            <a:r>
              <a:rPr lang="en-US" dirty="0"/>
              <a:t>Fourth level</a:t>
            </a:r>
          </a:p>
          <a:p>
            <a:pPr marL="1826638" marR="0" lvl="4" indent="-306910" algn="l" defTabSz="609585" rtl="0" eaLnBrk="1" fontAlgn="base" latinLnBrk="0" hangingPunct="1">
              <a:lnSpc>
                <a:spcPct val="100000"/>
              </a:lnSpc>
              <a:spcBef>
                <a:spcPts val="1312"/>
              </a:spcBef>
              <a:spcAft>
                <a:spcPct val="0"/>
              </a:spcAft>
              <a:buClrTx/>
              <a:buSzTx/>
              <a:buFont typeface="Arial"/>
              <a:buChar char="•"/>
              <a:tabLst/>
              <a:defRPr/>
            </a:pPr>
            <a:r>
              <a:rPr lang="en-US" dirty="0"/>
              <a:t>Fifth level</a:t>
            </a:r>
          </a:p>
        </p:txBody>
      </p:sp>
      <p:sp>
        <p:nvSpPr>
          <p:cNvPr id="17"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950E675E-01B2-6548-BB79-B9C4D5D278B2}" type="datetime1">
              <a:rPr lang="en-US" smtClean="0"/>
              <a:t>4/7/23</a:t>
            </a:fld>
            <a:endParaRPr lang="en-US" dirty="0"/>
          </a:p>
        </p:txBody>
      </p:sp>
      <p:sp>
        <p:nvSpPr>
          <p:cNvPr id="9" name="Footer Placeholder 4"/>
          <p:cNvSpPr>
            <a:spLocks noGrp="1"/>
          </p:cNvSpPr>
          <p:nvPr>
            <p:ph type="ftr" sz="quarter" idx="3"/>
          </p:nvPr>
        </p:nvSpPr>
        <p:spPr>
          <a:xfrm>
            <a:off x="2040804"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Aaron S. Chou, IQ/PACC axion workshop, 4/6/2023</a:t>
            </a:r>
            <a:endParaRPr lang="en-US" b="1" dirty="0"/>
          </a:p>
        </p:txBody>
      </p:sp>
      <p:sp>
        <p:nvSpPr>
          <p:cNvPr id="10"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1602445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E9664-AF03-3DFF-4AB5-4F05193BF0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397B696-876A-3B5B-C7A2-0FBD2BBC3B4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DCA4FF-3C1D-2E86-D472-2C448C9FCB0F}"/>
              </a:ext>
            </a:extLst>
          </p:cNvPr>
          <p:cNvSpPr>
            <a:spLocks noGrp="1"/>
          </p:cNvSpPr>
          <p:nvPr>
            <p:ph type="dt" sz="half" idx="10"/>
          </p:nvPr>
        </p:nvSpPr>
        <p:spPr/>
        <p:txBody>
          <a:bodyPr/>
          <a:lstStyle/>
          <a:p>
            <a:fld id="{8E7FD53B-CF02-124F-AC2C-99F9AE865EE1}" type="datetime1">
              <a:rPr lang="en-US" smtClean="0"/>
              <a:t>4/7/23</a:t>
            </a:fld>
            <a:endParaRPr lang="en-US"/>
          </a:p>
        </p:txBody>
      </p:sp>
      <p:sp>
        <p:nvSpPr>
          <p:cNvPr id="5" name="Footer Placeholder 4">
            <a:extLst>
              <a:ext uri="{FF2B5EF4-FFF2-40B4-BE49-F238E27FC236}">
                <a16:creationId xmlns:a16="http://schemas.microsoft.com/office/drawing/2014/main" id="{F9A04245-F607-4F43-77E5-F6AF7640FADB}"/>
              </a:ext>
            </a:extLst>
          </p:cNvPr>
          <p:cNvSpPr>
            <a:spLocks noGrp="1"/>
          </p:cNvSpPr>
          <p:nvPr>
            <p:ph type="ftr" sz="quarter" idx="11"/>
          </p:nvPr>
        </p:nvSpPr>
        <p:spPr/>
        <p:txBody>
          <a:bodyPr/>
          <a:lstStyle/>
          <a:p>
            <a:r>
              <a:rPr lang="en-US"/>
              <a:t>Aaron S. Chou, IQ/PACC axion workshop, 4/6/2023</a:t>
            </a:r>
          </a:p>
        </p:txBody>
      </p:sp>
      <p:sp>
        <p:nvSpPr>
          <p:cNvPr id="6" name="Slide Number Placeholder 5">
            <a:extLst>
              <a:ext uri="{FF2B5EF4-FFF2-40B4-BE49-F238E27FC236}">
                <a16:creationId xmlns:a16="http://schemas.microsoft.com/office/drawing/2014/main" id="{E02420CE-0474-63F2-74AE-6554FF0B6EBC}"/>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320976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304801" y="971551"/>
            <a:ext cx="5608320" cy="3633788"/>
          </a:xfrm>
          <a:prstGeom prst="rect">
            <a:avLst/>
          </a:prstGeom>
        </p:spPr>
        <p:txBody>
          <a:bodyPr lIns="0" tIns="0" rIns="0" bIns="0"/>
          <a:lstStyle>
            <a:lvl1pPr marL="0" marR="0" indent="0" algn="l" defTabSz="609585" rtl="0" eaLnBrk="1" fontAlgn="base" latinLnBrk="0" hangingPunct="1">
              <a:lnSpc>
                <a:spcPct val="100000"/>
              </a:lnSpc>
              <a:spcBef>
                <a:spcPts val="1312"/>
              </a:spcBef>
              <a:spcAft>
                <a:spcPct val="0"/>
              </a:spcAft>
              <a:buClrTx/>
              <a:buSzTx/>
              <a:buFont typeface="Arial" charset="0"/>
              <a:buNone/>
              <a:tabLst/>
              <a:defRPr sz="2400">
                <a:solidFill>
                  <a:srgbClr val="505050"/>
                </a:solidFill>
              </a:defRPr>
            </a:lvl1pPr>
            <a:lvl2pPr marL="683667" indent="-306910">
              <a:spcBef>
                <a:spcPts val="1312"/>
              </a:spcBef>
              <a:defRPr sz="2133">
                <a:solidFill>
                  <a:srgbClr val="505050"/>
                </a:solidFill>
              </a:defRPr>
            </a:lvl2pPr>
            <a:lvl3pPr marL="1071007" indent="-306910">
              <a:spcBef>
                <a:spcPts val="1312"/>
              </a:spcBef>
              <a:defRPr sz="2000">
                <a:solidFill>
                  <a:srgbClr val="505050"/>
                </a:solidFill>
              </a:defRPr>
            </a:lvl3pPr>
            <a:lvl4pPr marL="1447764" indent="-304792">
              <a:spcBef>
                <a:spcPts val="1312"/>
              </a:spcBef>
              <a:defRPr sz="1867">
                <a:solidFill>
                  <a:srgbClr val="505050"/>
                </a:solidFill>
              </a:defRPr>
            </a:lvl4pPr>
            <a:lvl5pPr marL="1826638" indent="-306910">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8" name="Content Placeholder 2"/>
          <p:cNvSpPr>
            <a:spLocks noGrp="1"/>
          </p:cNvSpPr>
          <p:nvPr>
            <p:ph sz="half" idx="15"/>
          </p:nvPr>
        </p:nvSpPr>
        <p:spPr>
          <a:xfrm>
            <a:off x="6256607" y="971551"/>
            <a:ext cx="5620511" cy="3633788"/>
          </a:xfrm>
          <a:prstGeom prst="rect">
            <a:avLst/>
          </a:prstGeom>
        </p:spPr>
        <p:txBody>
          <a:bodyPr lIns="0" tIns="0" rIns="0" bIns="0"/>
          <a:lstStyle>
            <a:lvl1pPr marL="306910" marR="0" indent="-306910" algn="l" defTabSz="609585" rtl="0" eaLnBrk="1" fontAlgn="base" latinLnBrk="0" hangingPunct="1">
              <a:lnSpc>
                <a:spcPct val="100000"/>
              </a:lnSpc>
              <a:spcBef>
                <a:spcPts val="1312"/>
              </a:spcBef>
              <a:spcAft>
                <a:spcPct val="0"/>
              </a:spcAft>
              <a:buClrTx/>
              <a:buSzTx/>
              <a:buFont typeface="Arial" charset="0"/>
              <a:buChar char="•"/>
              <a:tabLst/>
              <a:defRPr sz="2400">
                <a:solidFill>
                  <a:srgbClr val="505050"/>
                </a:solidFill>
              </a:defRPr>
            </a:lvl1pPr>
            <a:lvl2pPr marL="683667" indent="-306910">
              <a:spcBef>
                <a:spcPts val="1312"/>
              </a:spcBef>
              <a:defRPr sz="2133">
                <a:solidFill>
                  <a:srgbClr val="505050"/>
                </a:solidFill>
              </a:defRPr>
            </a:lvl2pPr>
            <a:lvl3pPr marL="1075240" indent="-304792">
              <a:spcBef>
                <a:spcPts val="1312"/>
              </a:spcBef>
              <a:defRPr sz="2000">
                <a:solidFill>
                  <a:srgbClr val="505050"/>
                </a:solidFill>
              </a:defRPr>
            </a:lvl3pPr>
            <a:lvl4pPr marL="1449881" indent="-304792">
              <a:spcBef>
                <a:spcPts val="1312"/>
              </a:spcBef>
              <a:defRPr sz="1867">
                <a:solidFill>
                  <a:srgbClr val="505050"/>
                </a:solidFill>
              </a:defRPr>
            </a:lvl4pPr>
            <a:lvl5pPr marL="1826638" indent="-304792">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9" name="Text Placeholder 3"/>
          <p:cNvSpPr>
            <a:spLocks noGrp="1"/>
          </p:cNvSpPr>
          <p:nvPr>
            <p:ph type="body" sz="half" idx="16"/>
          </p:nvPr>
        </p:nvSpPr>
        <p:spPr>
          <a:xfrm>
            <a:off x="305820" y="4765103"/>
            <a:ext cx="5607301" cy="1265812"/>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0" name="Text Placeholder 3"/>
          <p:cNvSpPr>
            <a:spLocks noGrp="1"/>
          </p:cNvSpPr>
          <p:nvPr>
            <p:ph type="body" sz="half" idx="19"/>
          </p:nvPr>
        </p:nvSpPr>
        <p:spPr>
          <a:xfrm>
            <a:off x="6256603" y="4765103"/>
            <a:ext cx="5608319" cy="1265812"/>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1"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B798A0E1-6314-BB49-A3BB-8C4C7B50AA76}" type="datetime1">
              <a:rPr lang="en-US" smtClean="0"/>
              <a:t>4/7/23</a:t>
            </a:fld>
            <a:endParaRPr lang="en-US" dirty="0"/>
          </a:p>
        </p:txBody>
      </p:sp>
      <p:sp>
        <p:nvSpPr>
          <p:cNvPr id="12" name="Footer Placeholder 4"/>
          <p:cNvSpPr>
            <a:spLocks noGrp="1"/>
          </p:cNvSpPr>
          <p:nvPr>
            <p:ph type="ftr" sz="quarter" idx="3"/>
          </p:nvPr>
        </p:nvSpPr>
        <p:spPr>
          <a:xfrm>
            <a:off x="2040803"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Aaron S. Chou, IQ/PACC axion workshop, 4/6/2023</a:t>
            </a:r>
            <a:endParaRPr lang="en-US" b="1" dirty="0"/>
          </a:p>
        </p:txBody>
      </p:sp>
      <p:sp>
        <p:nvSpPr>
          <p:cNvPr id="13"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20561212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04800" y="958851"/>
            <a:ext cx="4037192" cy="5022676"/>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8" name="Content Placeholder 2"/>
          <p:cNvSpPr>
            <a:spLocks noGrp="1"/>
          </p:cNvSpPr>
          <p:nvPr>
            <p:ph sz="half" idx="15"/>
          </p:nvPr>
        </p:nvSpPr>
        <p:spPr>
          <a:xfrm>
            <a:off x="4723621" y="958852"/>
            <a:ext cx="7130140" cy="5022675"/>
          </a:xfrm>
          <a:prstGeom prst="rect">
            <a:avLst/>
          </a:prstGeom>
        </p:spPr>
        <p:txBody>
          <a:bodyPr lIns="0" tIns="0" rIns="0" bIns="0"/>
          <a:lstStyle>
            <a:lvl1pPr marL="306910" marR="0" indent="-306910" algn="l" defTabSz="609585" rtl="0" eaLnBrk="1" fontAlgn="base" latinLnBrk="0" hangingPunct="1">
              <a:lnSpc>
                <a:spcPct val="100000"/>
              </a:lnSpc>
              <a:spcBef>
                <a:spcPts val="1312"/>
              </a:spcBef>
              <a:spcAft>
                <a:spcPct val="0"/>
              </a:spcAft>
              <a:buClrTx/>
              <a:buSzTx/>
              <a:buFont typeface="Arial" charset="0"/>
              <a:buChar char="•"/>
              <a:tabLst/>
              <a:defRPr sz="2400">
                <a:solidFill>
                  <a:srgbClr val="505050"/>
                </a:solidFill>
              </a:defRPr>
            </a:lvl1pPr>
            <a:lvl2pPr marL="685783" indent="-306910">
              <a:spcBef>
                <a:spcPts val="1312"/>
              </a:spcBef>
              <a:defRPr sz="2133">
                <a:solidFill>
                  <a:srgbClr val="505050"/>
                </a:solidFill>
              </a:defRPr>
            </a:lvl2pPr>
            <a:lvl3pPr marL="1075240" indent="-304792">
              <a:spcBef>
                <a:spcPts val="1312"/>
              </a:spcBef>
              <a:defRPr sz="2000">
                <a:solidFill>
                  <a:srgbClr val="505050"/>
                </a:solidFill>
              </a:defRPr>
            </a:lvl3pPr>
            <a:lvl4pPr marL="1449881" indent="-304792">
              <a:spcBef>
                <a:spcPts val="1312"/>
              </a:spcBef>
              <a:defRPr sz="1867">
                <a:solidFill>
                  <a:srgbClr val="505050"/>
                </a:solidFill>
              </a:defRPr>
            </a:lvl4pPr>
            <a:lvl5pPr marL="1826638" indent="-304792">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5" name="Date Placeholder 3"/>
          <p:cNvSpPr>
            <a:spLocks noGrp="1"/>
          </p:cNvSpPr>
          <p:nvPr>
            <p:ph type="dt" sz="half" idx="16"/>
          </p:nvPr>
        </p:nvSpPr>
        <p:spPr>
          <a:xfrm>
            <a:off x="982436" y="6504215"/>
            <a:ext cx="900491" cy="241300"/>
          </a:xfrm>
        </p:spPr>
        <p:txBody>
          <a:bodyPr/>
          <a:lstStyle>
            <a:lvl1pPr>
              <a:defRPr sz="1200" smtClean="0"/>
            </a:lvl1pPr>
          </a:lstStyle>
          <a:p>
            <a:pPr>
              <a:defRPr/>
            </a:pPr>
            <a:fld id="{3A46D6EE-CD8E-0943-A95C-CBB22F1D6E24}" type="datetime1">
              <a:rPr lang="en-US" smtClean="0"/>
              <a:t>4/7/23</a:t>
            </a:fld>
            <a:endParaRPr lang="en-US" dirty="0"/>
          </a:p>
        </p:txBody>
      </p:sp>
      <p:sp>
        <p:nvSpPr>
          <p:cNvPr id="6" name="Footer Placeholder 4"/>
          <p:cNvSpPr>
            <a:spLocks noGrp="1"/>
          </p:cNvSpPr>
          <p:nvPr>
            <p:ph type="ftr" sz="quarter" idx="17"/>
          </p:nvPr>
        </p:nvSpPr>
        <p:spPr>
          <a:xfrm>
            <a:off x="2040806" y="6504215"/>
            <a:ext cx="8349492" cy="250031"/>
          </a:xfrm>
        </p:spPr>
        <p:txBody>
          <a:bodyPr/>
          <a:lstStyle>
            <a:lvl1pPr>
              <a:defRPr sz="1200" dirty="0" smtClean="0"/>
            </a:lvl1pPr>
          </a:lstStyle>
          <a:p>
            <a:pPr>
              <a:defRPr/>
            </a:pPr>
            <a:r>
              <a:rPr lang="en-US" b="1"/>
              <a:t>Aaron S. Chou, IQ/PACC axion workshop, 4/6/2023</a:t>
            </a:r>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304800" y="254027"/>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625643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98764" y="971552"/>
            <a:ext cx="11582400" cy="3726717"/>
          </a:xfrm>
          <a:prstGeom prst="rect">
            <a:avLst/>
          </a:prstGeom>
        </p:spPr>
        <p:txBody>
          <a:bodyPr lIns="0" tIns="0" rIns="0" bIns="0" rtlCol="0">
            <a:normAutofit/>
          </a:bodyPr>
          <a:lstStyle>
            <a:lvl1pPr marL="0" indent="0">
              <a:buNone/>
              <a:defRPr sz="1733">
                <a:solidFill>
                  <a:srgbClr val="505050"/>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98764" y="4943005"/>
            <a:ext cx="11582400" cy="1091259"/>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7" name="Date Placeholder 3"/>
          <p:cNvSpPr>
            <a:spLocks noGrp="1"/>
          </p:cNvSpPr>
          <p:nvPr>
            <p:ph type="dt" sz="half" idx="14"/>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45A3D0F1-564C-9241-B952-1CB595D2474F}" type="datetime1">
              <a:rPr lang="en-US" smtClean="0"/>
              <a:t>4/7/23</a:t>
            </a:fld>
            <a:endParaRPr lang="en-US" dirty="0"/>
          </a:p>
        </p:txBody>
      </p:sp>
      <p:sp>
        <p:nvSpPr>
          <p:cNvPr id="9" name="Footer Placeholder 4"/>
          <p:cNvSpPr>
            <a:spLocks noGrp="1"/>
          </p:cNvSpPr>
          <p:nvPr>
            <p:ph type="ftr" sz="quarter" idx="3"/>
          </p:nvPr>
        </p:nvSpPr>
        <p:spPr>
          <a:xfrm>
            <a:off x="2040804" y="6504216"/>
            <a:ext cx="8335944"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Aaron S. Chou, IQ/PACC axion workshop, 4/6/2023</a:t>
            </a:r>
            <a:endParaRPr lang="en-US" b="1" dirty="0"/>
          </a:p>
        </p:txBody>
      </p:sp>
      <p:sp>
        <p:nvSpPr>
          <p:cNvPr id="11"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24176037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82436" y="6504215"/>
            <a:ext cx="900491" cy="241300"/>
          </a:xfrm>
        </p:spPr>
        <p:txBody>
          <a:bodyPr/>
          <a:lstStyle>
            <a:lvl1pPr>
              <a:defRPr sz="1200"/>
            </a:lvl1pPr>
          </a:lstStyle>
          <a:p>
            <a:pPr>
              <a:defRPr/>
            </a:pPr>
            <a:fld id="{CA1D7F11-4033-4A4E-90A9-4E71935D5483}" type="datetime1">
              <a:rPr lang="en-US" smtClean="0"/>
              <a:t>4/7/23</a:t>
            </a:fld>
            <a:endParaRPr lang="en-US" dirty="0"/>
          </a:p>
        </p:txBody>
      </p:sp>
      <p:sp>
        <p:nvSpPr>
          <p:cNvPr id="4" name="Footer Placeholder 3"/>
          <p:cNvSpPr>
            <a:spLocks noGrp="1"/>
          </p:cNvSpPr>
          <p:nvPr>
            <p:ph type="ftr" sz="quarter" idx="11"/>
          </p:nvPr>
        </p:nvSpPr>
        <p:spPr>
          <a:xfrm>
            <a:off x="2040807" y="6504216"/>
            <a:ext cx="8347199" cy="242873"/>
          </a:xfrm>
        </p:spPr>
        <p:txBody>
          <a:bodyPr/>
          <a:lstStyle>
            <a:lvl1pPr>
              <a:defRPr sz="1200"/>
            </a:lvl1pPr>
          </a:lstStyle>
          <a:p>
            <a:pPr>
              <a:defRPr/>
            </a:pPr>
            <a:r>
              <a:rPr lang="en-US" b="1"/>
              <a:t>Aaron S. Chou, IQ/PACC axion workshop, 4/6/2023</a:t>
            </a:r>
            <a:endParaRPr lang="en-US" b="1" dirty="0"/>
          </a:p>
        </p:txBody>
      </p:sp>
      <p:sp>
        <p:nvSpPr>
          <p:cNvPr id="5" name="Slide Number Placeholder 4"/>
          <p:cNvSpPr>
            <a:spLocks noGrp="1"/>
          </p:cNvSpPr>
          <p:nvPr>
            <p:ph type="sldNum" sz="quarter" idx="12"/>
          </p:nvPr>
        </p:nvSpPr>
        <p:spPr/>
        <p:txBody>
          <a:bodyPr/>
          <a:lstStyle>
            <a:lvl1pPr>
              <a:defRPr sz="12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96333" y="254001"/>
            <a:ext cx="11567584" cy="5802923"/>
          </a:xfrm>
          <a:prstGeom prst="rect">
            <a:avLst/>
          </a:prstGeom>
        </p:spPr>
        <p:txBody>
          <a:bodyPr vert="horz"/>
          <a:lstStyle>
            <a:lvl1pPr marL="306910" indent="-306910">
              <a:defRPr sz="1867">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2488471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BCE852F8-F1B8-5844-9324-9B12B32EB431}" type="datetime1">
              <a:rPr lang="en-US" smtClean="0"/>
              <a:t>4/7/23</a:t>
            </a:fld>
            <a:endParaRPr lang="en-US" dirty="0"/>
          </a:p>
        </p:txBody>
      </p:sp>
      <p:sp>
        <p:nvSpPr>
          <p:cNvPr id="4" name="Footer Placeholder 3"/>
          <p:cNvSpPr>
            <a:spLocks noGrp="1"/>
          </p:cNvSpPr>
          <p:nvPr>
            <p:ph type="ftr" sz="quarter" idx="11"/>
          </p:nvPr>
        </p:nvSpPr>
        <p:spPr>
          <a:xfrm>
            <a:off x="2040804" y="6504216"/>
            <a:ext cx="8363037" cy="242873"/>
          </a:xfrm>
        </p:spPr>
        <p:txBody>
          <a:bodyPr/>
          <a:lstStyle/>
          <a:p>
            <a:pPr>
              <a:defRPr/>
            </a:pPr>
            <a:r>
              <a:rPr lang="en-US" b="1"/>
              <a:t>Aaron S. Chou, IQ/PACC axion workshop, 4/6/2023</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74259"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263923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500427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7379275"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973435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74259"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263923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500427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7379275"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973435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74259"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263923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500427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7379275"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973435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19068298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79A0D-D2FB-0C46-ACE0-3C890F3C14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844A57-6490-5A47-9FF3-1D56B685DB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C0B302-9EDA-4D4D-B782-F05253C6EC5F}"/>
              </a:ext>
            </a:extLst>
          </p:cNvPr>
          <p:cNvSpPr>
            <a:spLocks noGrp="1"/>
          </p:cNvSpPr>
          <p:nvPr>
            <p:ph type="dt" sz="half" idx="10"/>
          </p:nvPr>
        </p:nvSpPr>
        <p:spPr/>
        <p:txBody>
          <a:bodyPr/>
          <a:lstStyle/>
          <a:p>
            <a:fld id="{741ADACD-3529-8748-A4BE-61B9473EC884}" type="datetime1">
              <a:rPr lang="en-US" smtClean="0"/>
              <a:t>4/7/23</a:t>
            </a:fld>
            <a:endParaRPr lang="en-US"/>
          </a:p>
        </p:txBody>
      </p:sp>
      <p:sp>
        <p:nvSpPr>
          <p:cNvPr id="5" name="Footer Placeholder 4">
            <a:extLst>
              <a:ext uri="{FF2B5EF4-FFF2-40B4-BE49-F238E27FC236}">
                <a16:creationId xmlns:a16="http://schemas.microsoft.com/office/drawing/2014/main" id="{24CE75E2-56F6-8942-952A-A60BA1FF7516}"/>
              </a:ext>
            </a:extLst>
          </p:cNvPr>
          <p:cNvSpPr>
            <a:spLocks noGrp="1"/>
          </p:cNvSpPr>
          <p:nvPr>
            <p:ph type="ftr" sz="quarter" idx="11"/>
          </p:nvPr>
        </p:nvSpPr>
        <p:spPr/>
        <p:txBody>
          <a:bodyPr/>
          <a:lstStyle/>
          <a:p>
            <a:r>
              <a:rPr lang="en-US"/>
              <a:t>Aaron S. Chou, IQ/PACC axion workshop, 4/6/2023</a:t>
            </a:r>
          </a:p>
        </p:txBody>
      </p:sp>
      <p:sp>
        <p:nvSpPr>
          <p:cNvPr id="6" name="Slide Number Placeholder 5">
            <a:extLst>
              <a:ext uri="{FF2B5EF4-FFF2-40B4-BE49-F238E27FC236}">
                <a16:creationId xmlns:a16="http://schemas.microsoft.com/office/drawing/2014/main" id="{FCAB235C-893F-3C41-AAF3-CF08A9D984A5}"/>
              </a:ext>
            </a:extLst>
          </p:cNvPr>
          <p:cNvSpPr>
            <a:spLocks noGrp="1"/>
          </p:cNvSpPr>
          <p:nvPr>
            <p:ph type="sldNum" sz="quarter" idx="12"/>
          </p:nvPr>
        </p:nvSpPr>
        <p:spPr/>
        <p:txBody>
          <a:bodyPr/>
          <a:lstStyle/>
          <a:p>
            <a:fld id="{7450E5D5-DC16-BA48-878C-CBE712E45237}" type="slidenum">
              <a:t>‹#›</a:t>
            </a:fld>
            <a:endParaRPr lang="en-US"/>
          </a:p>
        </p:txBody>
      </p:sp>
    </p:spTree>
    <p:extLst>
      <p:ext uri="{BB962C8B-B14F-4D97-AF65-F5344CB8AC3E}">
        <p14:creationId xmlns:p14="http://schemas.microsoft.com/office/powerpoint/2010/main" val="19406366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72" indent="0" algn="ctr">
              <a:buNone/>
              <a:defRPr>
                <a:solidFill>
                  <a:schemeClr val="tx1">
                    <a:tint val="75000"/>
                  </a:schemeClr>
                </a:solidFill>
              </a:defRPr>
            </a:lvl2pPr>
            <a:lvl3pPr marL="914343" indent="0" algn="ctr">
              <a:buNone/>
              <a:defRPr>
                <a:solidFill>
                  <a:schemeClr val="tx1">
                    <a:tint val="75000"/>
                  </a:schemeClr>
                </a:solidFill>
              </a:defRPr>
            </a:lvl3pPr>
            <a:lvl4pPr marL="1371515" indent="0" algn="ctr">
              <a:buNone/>
              <a:defRPr>
                <a:solidFill>
                  <a:schemeClr val="tx1">
                    <a:tint val="75000"/>
                  </a:schemeClr>
                </a:solidFill>
              </a:defRPr>
            </a:lvl4pPr>
            <a:lvl5pPr marL="1828686" indent="0" algn="ctr">
              <a:buNone/>
              <a:defRPr>
                <a:solidFill>
                  <a:schemeClr val="tx1">
                    <a:tint val="75000"/>
                  </a:schemeClr>
                </a:solidFill>
              </a:defRPr>
            </a:lvl5pPr>
            <a:lvl6pPr marL="2285858" indent="0" algn="ctr">
              <a:buNone/>
              <a:defRPr>
                <a:solidFill>
                  <a:schemeClr val="tx1">
                    <a:tint val="75000"/>
                  </a:schemeClr>
                </a:solidFill>
              </a:defRPr>
            </a:lvl6pPr>
            <a:lvl7pPr marL="2743028" indent="0" algn="ctr">
              <a:buNone/>
              <a:defRPr>
                <a:solidFill>
                  <a:schemeClr val="tx1">
                    <a:tint val="75000"/>
                  </a:schemeClr>
                </a:solidFill>
              </a:defRPr>
            </a:lvl7pPr>
            <a:lvl8pPr marL="3200200" indent="0" algn="ctr">
              <a:buNone/>
              <a:defRPr>
                <a:solidFill>
                  <a:schemeClr val="tx1">
                    <a:tint val="75000"/>
                  </a:schemeClr>
                </a:solidFill>
              </a:defRPr>
            </a:lvl8pPr>
            <a:lvl9pPr marL="365737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D3B5BC73-96C3-174A-B4CC-6FE22804FF54}" type="datetime1">
              <a:rPr lang="en-US" smtClean="0"/>
              <a:t>4/7/23</a:t>
            </a:fld>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D0B409B-71ED-4545-8F70-B5E5BD93E4CF}" type="slidenum">
              <a:rPr lang="en-US"/>
              <a:pPr/>
              <a:t>‹#›</a:t>
            </a:fld>
            <a:endParaRPr lang="en-US"/>
          </a:p>
        </p:txBody>
      </p:sp>
    </p:spTree>
    <p:extLst>
      <p:ext uri="{BB962C8B-B14F-4D97-AF65-F5344CB8AC3E}">
        <p14:creationId xmlns:p14="http://schemas.microsoft.com/office/powerpoint/2010/main" val="15424443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F3510496-9A2A-4546-8644-F40DF6E5432D}" type="datetime1">
              <a:rPr lang="en-US" smtClean="0"/>
              <a:t>4/7/23</a:t>
            </a:fld>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C6F987D3-C84C-1B43-ACDC-64E0C8D0B1E8}" type="slidenum">
              <a:rPr lang="en-US"/>
              <a:pPr/>
              <a:t>‹#›</a:t>
            </a:fld>
            <a:endParaRPr lang="en-US"/>
          </a:p>
        </p:txBody>
      </p:sp>
    </p:spTree>
    <p:extLst>
      <p:ext uri="{BB962C8B-B14F-4D97-AF65-F5344CB8AC3E}">
        <p14:creationId xmlns:p14="http://schemas.microsoft.com/office/powerpoint/2010/main" val="22888862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solidFill>
                  <a:schemeClr val="tx1">
                    <a:tint val="75000"/>
                  </a:schemeClr>
                </a:solidFill>
              </a:defRPr>
            </a:lvl1pPr>
            <a:lvl2pPr marL="457172" indent="0">
              <a:buNone/>
              <a:defRPr sz="1800">
                <a:solidFill>
                  <a:schemeClr val="tx1">
                    <a:tint val="75000"/>
                  </a:schemeClr>
                </a:solidFill>
              </a:defRPr>
            </a:lvl2pPr>
            <a:lvl3pPr marL="914343" indent="0">
              <a:buNone/>
              <a:defRPr sz="1600">
                <a:solidFill>
                  <a:schemeClr val="tx1">
                    <a:tint val="75000"/>
                  </a:schemeClr>
                </a:solidFill>
              </a:defRPr>
            </a:lvl3pPr>
            <a:lvl4pPr marL="1371515" indent="0">
              <a:buNone/>
              <a:defRPr sz="1400">
                <a:solidFill>
                  <a:schemeClr val="tx1">
                    <a:tint val="75000"/>
                  </a:schemeClr>
                </a:solidFill>
              </a:defRPr>
            </a:lvl4pPr>
            <a:lvl5pPr marL="1828686" indent="0">
              <a:buNone/>
              <a:defRPr sz="1400">
                <a:solidFill>
                  <a:schemeClr val="tx1">
                    <a:tint val="75000"/>
                  </a:schemeClr>
                </a:solidFill>
              </a:defRPr>
            </a:lvl5pPr>
            <a:lvl6pPr marL="2285858" indent="0">
              <a:buNone/>
              <a:defRPr sz="1400">
                <a:solidFill>
                  <a:schemeClr val="tx1">
                    <a:tint val="75000"/>
                  </a:schemeClr>
                </a:solidFill>
              </a:defRPr>
            </a:lvl6pPr>
            <a:lvl7pPr marL="2743028" indent="0">
              <a:buNone/>
              <a:defRPr sz="1400">
                <a:solidFill>
                  <a:schemeClr val="tx1">
                    <a:tint val="75000"/>
                  </a:schemeClr>
                </a:solidFill>
              </a:defRPr>
            </a:lvl7pPr>
            <a:lvl8pPr marL="3200200" indent="0">
              <a:buNone/>
              <a:defRPr sz="1400">
                <a:solidFill>
                  <a:schemeClr val="tx1">
                    <a:tint val="75000"/>
                  </a:schemeClr>
                </a:solidFill>
              </a:defRPr>
            </a:lvl8pPr>
            <a:lvl9pPr marL="3657371"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AC2DA90C-C1C4-334D-A5F7-686BA411957D}" type="datetime1">
              <a:rPr lang="en-US" smtClean="0"/>
              <a:t>4/7/23</a:t>
            </a:fld>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D47125CB-BABB-0647-82EC-72A42E8D8178}" type="slidenum">
              <a:rPr lang="en-US"/>
              <a:pPr/>
              <a:t>‹#›</a:t>
            </a:fld>
            <a:endParaRPr lang="en-US"/>
          </a:p>
        </p:txBody>
      </p:sp>
    </p:spTree>
    <p:extLst>
      <p:ext uri="{BB962C8B-B14F-4D97-AF65-F5344CB8AC3E}">
        <p14:creationId xmlns:p14="http://schemas.microsoft.com/office/powerpoint/2010/main" val="31885327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547DCA5B-D323-4D42-9083-4D5CD9ECC7B9}" type="datetime1">
              <a:rPr lang="en-US" smtClean="0"/>
              <a:t>4/7/23</a:t>
            </a:fld>
            <a:endParaRPr lang="en-US"/>
          </a:p>
        </p:txBody>
      </p:sp>
      <p:sp>
        <p:nvSpPr>
          <p:cNvPr id="6"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01C73D13-93A6-E047-91D2-B8658A3117C6}" type="slidenum">
              <a:rPr lang="en-US"/>
              <a:pPr/>
              <a:t>‹#›</a:t>
            </a:fld>
            <a:endParaRPr lang="en-US"/>
          </a:p>
        </p:txBody>
      </p:sp>
    </p:spTree>
    <p:extLst>
      <p:ext uri="{BB962C8B-B14F-4D97-AF65-F5344CB8AC3E}">
        <p14:creationId xmlns:p14="http://schemas.microsoft.com/office/powerpoint/2010/main" val="1816681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11E74-694E-0CBB-FB86-C3DA9D1BAED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34835A8-48AD-554D-6B2C-E07E82A7A3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8F83219-BC13-BD13-212F-69430B033D69}"/>
              </a:ext>
            </a:extLst>
          </p:cNvPr>
          <p:cNvSpPr>
            <a:spLocks noGrp="1"/>
          </p:cNvSpPr>
          <p:nvPr>
            <p:ph type="dt" sz="half" idx="10"/>
          </p:nvPr>
        </p:nvSpPr>
        <p:spPr/>
        <p:txBody>
          <a:bodyPr/>
          <a:lstStyle/>
          <a:p>
            <a:fld id="{DEDC7890-C485-6045-83CE-82725FF9EB6F}" type="datetime1">
              <a:rPr lang="en-US" smtClean="0"/>
              <a:t>4/7/23</a:t>
            </a:fld>
            <a:endParaRPr lang="en-US"/>
          </a:p>
        </p:txBody>
      </p:sp>
      <p:sp>
        <p:nvSpPr>
          <p:cNvPr id="5" name="Footer Placeholder 4">
            <a:extLst>
              <a:ext uri="{FF2B5EF4-FFF2-40B4-BE49-F238E27FC236}">
                <a16:creationId xmlns:a16="http://schemas.microsoft.com/office/drawing/2014/main" id="{4D8675CB-8511-ED55-88E0-D4CAAF7B79AE}"/>
              </a:ext>
            </a:extLst>
          </p:cNvPr>
          <p:cNvSpPr>
            <a:spLocks noGrp="1"/>
          </p:cNvSpPr>
          <p:nvPr>
            <p:ph type="ftr" sz="quarter" idx="11"/>
          </p:nvPr>
        </p:nvSpPr>
        <p:spPr/>
        <p:txBody>
          <a:bodyPr/>
          <a:lstStyle/>
          <a:p>
            <a:r>
              <a:rPr lang="en-US"/>
              <a:t>Aaron S. Chou, IQ/PACC axion workshop, 4/6/2023</a:t>
            </a:r>
          </a:p>
        </p:txBody>
      </p:sp>
      <p:sp>
        <p:nvSpPr>
          <p:cNvPr id="6" name="Slide Number Placeholder 5">
            <a:extLst>
              <a:ext uri="{FF2B5EF4-FFF2-40B4-BE49-F238E27FC236}">
                <a16:creationId xmlns:a16="http://schemas.microsoft.com/office/drawing/2014/main" id="{D02EFF31-E05D-39E5-E275-A7355D076B65}"/>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16403154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2"/>
          </a:xfrm>
        </p:spPr>
        <p:txBody>
          <a:bodyPr anchor="b"/>
          <a:lstStyle>
            <a:lvl1pPr marL="0" indent="0">
              <a:buNone/>
              <a:defRPr sz="2400" b="1"/>
            </a:lvl1pPr>
            <a:lvl2pPr marL="457172" indent="0">
              <a:buNone/>
              <a:defRPr sz="2000" b="1"/>
            </a:lvl2pPr>
            <a:lvl3pPr marL="914343" indent="0">
              <a:buNone/>
              <a:defRPr sz="1800" b="1"/>
            </a:lvl3pPr>
            <a:lvl4pPr marL="1371515" indent="0">
              <a:buNone/>
              <a:defRPr sz="1600" b="1"/>
            </a:lvl4pPr>
            <a:lvl5pPr marL="1828686" indent="0">
              <a:buNone/>
              <a:defRPr sz="1600" b="1"/>
            </a:lvl5pPr>
            <a:lvl6pPr marL="2285858" indent="0">
              <a:buNone/>
              <a:defRPr sz="1600" b="1"/>
            </a:lvl6pPr>
            <a:lvl7pPr marL="2743028" indent="0">
              <a:buNone/>
              <a:defRPr sz="1600" b="1"/>
            </a:lvl7pPr>
            <a:lvl8pPr marL="3200200" indent="0">
              <a:buNone/>
              <a:defRPr sz="1600" b="1"/>
            </a:lvl8pPr>
            <a:lvl9pPr marL="3657371"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6"/>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4"/>
            <a:ext cx="5389033" cy="639762"/>
          </a:xfrm>
        </p:spPr>
        <p:txBody>
          <a:bodyPr anchor="b"/>
          <a:lstStyle>
            <a:lvl1pPr marL="0" indent="0">
              <a:buNone/>
              <a:defRPr sz="2400" b="1"/>
            </a:lvl1pPr>
            <a:lvl2pPr marL="457172" indent="0">
              <a:buNone/>
              <a:defRPr sz="2000" b="1"/>
            </a:lvl2pPr>
            <a:lvl3pPr marL="914343" indent="0">
              <a:buNone/>
              <a:defRPr sz="1800" b="1"/>
            </a:lvl3pPr>
            <a:lvl4pPr marL="1371515" indent="0">
              <a:buNone/>
              <a:defRPr sz="1600" b="1"/>
            </a:lvl4pPr>
            <a:lvl5pPr marL="1828686" indent="0">
              <a:buNone/>
              <a:defRPr sz="1600" b="1"/>
            </a:lvl5pPr>
            <a:lvl6pPr marL="2285858" indent="0">
              <a:buNone/>
              <a:defRPr sz="1600" b="1"/>
            </a:lvl6pPr>
            <a:lvl7pPr marL="2743028" indent="0">
              <a:buNone/>
              <a:defRPr sz="1600" b="1"/>
            </a:lvl7pPr>
            <a:lvl8pPr marL="3200200" indent="0">
              <a:buNone/>
              <a:defRPr sz="1600" b="1"/>
            </a:lvl8pPr>
            <a:lvl9pPr marL="365737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6"/>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8C8D117A-ACB7-DF4B-B96E-52EB71729FF4}" type="datetime1">
              <a:rPr lang="en-US" smtClean="0"/>
              <a:t>4/7/23</a:t>
            </a:fld>
            <a:endParaRPr lang="en-US"/>
          </a:p>
        </p:txBody>
      </p:sp>
      <p:sp>
        <p:nvSpPr>
          <p:cNvPr id="8"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9" name="Slide Number Placeholder 5"/>
          <p:cNvSpPr>
            <a:spLocks noGrp="1"/>
          </p:cNvSpPr>
          <p:nvPr>
            <p:ph type="sldNum" sz="quarter" idx="12"/>
          </p:nvPr>
        </p:nvSpPr>
        <p:spPr/>
        <p:txBody>
          <a:bodyPr/>
          <a:lstStyle>
            <a:lvl1pPr>
              <a:defRPr/>
            </a:lvl1pPr>
          </a:lstStyle>
          <a:p>
            <a:fld id="{BB4CEC79-641D-7F43-9A59-2CE59EFD254B}" type="slidenum">
              <a:rPr lang="en-US"/>
              <a:pPr/>
              <a:t>‹#›</a:t>
            </a:fld>
            <a:endParaRPr lang="en-US"/>
          </a:p>
        </p:txBody>
      </p:sp>
    </p:spTree>
    <p:extLst>
      <p:ext uri="{BB962C8B-B14F-4D97-AF65-F5344CB8AC3E}">
        <p14:creationId xmlns:p14="http://schemas.microsoft.com/office/powerpoint/2010/main" val="18668448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AC9B7537-D46D-D846-907B-DBEA0CAB3151}" type="datetime1">
              <a:rPr lang="en-US" smtClean="0"/>
              <a:t>4/7/23</a:t>
            </a:fld>
            <a:endParaRPr lang="en-US"/>
          </a:p>
        </p:txBody>
      </p:sp>
      <p:sp>
        <p:nvSpPr>
          <p:cNvPr id="4"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fld id="{6B8FC918-9776-9A4E-8537-62BB08031C7A}" type="slidenum">
              <a:rPr lang="en-US"/>
              <a:pPr/>
              <a:t>‹#›</a:t>
            </a:fld>
            <a:endParaRPr lang="en-US"/>
          </a:p>
        </p:txBody>
      </p:sp>
    </p:spTree>
    <p:extLst>
      <p:ext uri="{BB962C8B-B14F-4D97-AF65-F5344CB8AC3E}">
        <p14:creationId xmlns:p14="http://schemas.microsoft.com/office/powerpoint/2010/main" val="5983652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04F16B6C-09C2-BB45-B22A-D3F4930B1865}" type="datetime1">
              <a:rPr lang="en-US" smtClean="0"/>
              <a:t>4/7/23</a:t>
            </a:fld>
            <a:endParaRPr lang="en-US"/>
          </a:p>
        </p:txBody>
      </p:sp>
      <p:sp>
        <p:nvSpPr>
          <p:cNvPr id="3"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4" name="Slide Number Placeholder 5"/>
          <p:cNvSpPr>
            <a:spLocks noGrp="1"/>
          </p:cNvSpPr>
          <p:nvPr>
            <p:ph type="sldNum" sz="quarter" idx="12"/>
          </p:nvPr>
        </p:nvSpPr>
        <p:spPr/>
        <p:txBody>
          <a:bodyPr/>
          <a:lstStyle>
            <a:lvl1pPr>
              <a:defRPr/>
            </a:lvl1pPr>
          </a:lstStyle>
          <a:p>
            <a:fld id="{10A8421C-9C7B-D94A-8400-C3AD7BE3CD36}" type="slidenum">
              <a:rPr lang="en-US"/>
              <a:pPr/>
              <a:t>‹#›</a:t>
            </a:fld>
            <a:endParaRPr lang="en-US"/>
          </a:p>
        </p:txBody>
      </p:sp>
    </p:spTree>
    <p:extLst>
      <p:ext uri="{BB962C8B-B14F-4D97-AF65-F5344CB8AC3E}">
        <p14:creationId xmlns:p14="http://schemas.microsoft.com/office/powerpoint/2010/main" val="25034645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5"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172" indent="0">
              <a:buNone/>
              <a:defRPr sz="1200"/>
            </a:lvl2pPr>
            <a:lvl3pPr marL="914343" indent="0">
              <a:buNone/>
              <a:defRPr sz="1000"/>
            </a:lvl3pPr>
            <a:lvl4pPr marL="1371515" indent="0">
              <a:buNone/>
              <a:defRPr sz="900"/>
            </a:lvl4pPr>
            <a:lvl5pPr marL="1828686" indent="0">
              <a:buNone/>
              <a:defRPr sz="900"/>
            </a:lvl5pPr>
            <a:lvl6pPr marL="2285858" indent="0">
              <a:buNone/>
              <a:defRPr sz="900"/>
            </a:lvl6pPr>
            <a:lvl7pPr marL="2743028" indent="0">
              <a:buNone/>
              <a:defRPr sz="900"/>
            </a:lvl7pPr>
            <a:lvl8pPr marL="3200200" indent="0">
              <a:buNone/>
              <a:defRPr sz="900"/>
            </a:lvl8pPr>
            <a:lvl9pPr marL="3657371"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787D0A2A-FE44-2646-9B5D-A9DF89662099}" type="datetime1">
              <a:rPr lang="en-US" smtClean="0"/>
              <a:t>4/7/23</a:t>
            </a:fld>
            <a:endParaRPr lang="en-US"/>
          </a:p>
        </p:txBody>
      </p:sp>
      <p:sp>
        <p:nvSpPr>
          <p:cNvPr id="6"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08F1F361-2E5D-C048-8F2C-57E10CE66266}" type="slidenum">
              <a:rPr lang="en-US"/>
              <a:pPr/>
              <a:t>‹#›</a:t>
            </a:fld>
            <a:endParaRPr lang="en-US"/>
          </a:p>
        </p:txBody>
      </p:sp>
    </p:spTree>
    <p:extLst>
      <p:ext uri="{BB962C8B-B14F-4D97-AF65-F5344CB8AC3E}">
        <p14:creationId xmlns:p14="http://schemas.microsoft.com/office/powerpoint/2010/main" val="319495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172" indent="0">
              <a:buNone/>
              <a:defRPr sz="2800"/>
            </a:lvl2pPr>
            <a:lvl3pPr marL="914343" indent="0">
              <a:buNone/>
              <a:defRPr sz="2400"/>
            </a:lvl3pPr>
            <a:lvl4pPr marL="1371515" indent="0">
              <a:buNone/>
              <a:defRPr sz="2000"/>
            </a:lvl4pPr>
            <a:lvl5pPr marL="1828686" indent="0">
              <a:buNone/>
              <a:defRPr sz="2000"/>
            </a:lvl5pPr>
            <a:lvl6pPr marL="2285858" indent="0">
              <a:buNone/>
              <a:defRPr sz="2000"/>
            </a:lvl6pPr>
            <a:lvl7pPr marL="2743028" indent="0">
              <a:buNone/>
              <a:defRPr sz="2000"/>
            </a:lvl7pPr>
            <a:lvl8pPr marL="3200200" indent="0">
              <a:buNone/>
              <a:defRPr sz="2000"/>
            </a:lvl8pPr>
            <a:lvl9pPr marL="3657371"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172" indent="0">
              <a:buNone/>
              <a:defRPr sz="1200"/>
            </a:lvl2pPr>
            <a:lvl3pPr marL="914343" indent="0">
              <a:buNone/>
              <a:defRPr sz="1000"/>
            </a:lvl3pPr>
            <a:lvl4pPr marL="1371515" indent="0">
              <a:buNone/>
              <a:defRPr sz="900"/>
            </a:lvl4pPr>
            <a:lvl5pPr marL="1828686" indent="0">
              <a:buNone/>
              <a:defRPr sz="900"/>
            </a:lvl5pPr>
            <a:lvl6pPr marL="2285858" indent="0">
              <a:buNone/>
              <a:defRPr sz="900"/>
            </a:lvl6pPr>
            <a:lvl7pPr marL="2743028" indent="0">
              <a:buNone/>
              <a:defRPr sz="900"/>
            </a:lvl7pPr>
            <a:lvl8pPr marL="3200200" indent="0">
              <a:buNone/>
              <a:defRPr sz="900"/>
            </a:lvl8pPr>
            <a:lvl9pPr marL="3657371"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F1EFEDC0-9E9A-444B-B42F-69CE59649319}" type="datetime1">
              <a:rPr lang="en-US" smtClean="0"/>
              <a:t>4/7/23</a:t>
            </a:fld>
            <a:endParaRPr lang="en-US"/>
          </a:p>
        </p:txBody>
      </p:sp>
      <p:sp>
        <p:nvSpPr>
          <p:cNvPr id="6"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66100809-5D5C-EB40-BE60-0EB044B2B1F2}" type="slidenum">
              <a:rPr lang="en-US"/>
              <a:pPr/>
              <a:t>‹#›</a:t>
            </a:fld>
            <a:endParaRPr lang="en-US"/>
          </a:p>
        </p:txBody>
      </p:sp>
    </p:spTree>
    <p:extLst>
      <p:ext uri="{BB962C8B-B14F-4D97-AF65-F5344CB8AC3E}">
        <p14:creationId xmlns:p14="http://schemas.microsoft.com/office/powerpoint/2010/main" val="28424853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BEE9AA33-5BF9-BB4A-B284-E703084931B2}" type="datetime1">
              <a:rPr lang="en-US" smtClean="0"/>
              <a:t>4/7/23</a:t>
            </a:fld>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AD2BA5D-4627-484A-AD63-A664874D05EA}" type="slidenum">
              <a:rPr lang="en-US"/>
              <a:pPr/>
              <a:t>‹#›</a:t>
            </a:fld>
            <a:endParaRPr lang="en-US"/>
          </a:p>
        </p:txBody>
      </p:sp>
    </p:spTree>
    <p:extLst>
      <p:ext uri="{BB962C8B-B14F-4D97-AF65-F5344CB8AC3E}">
        <p14:creationId xmlns:p14="http://schemas.microsoft.com/office/powerpoint/2010/main" val="42175237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C30E382-C64E-3C47-9E5A-3E35863B9826}" type="datetime1">
              <a:rPr lang="en-US" smtClean="0"/>
              <a:t>4/7/23</a:t>
            </a:fld>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9F0A9706-DAFD-E947-91F9-02A2520971A2}" type="slidenum">
              <a:rPr lang="en-US"/>
              <a:pPr/>
              <a:t>‹#›</a:t>
            </a:fld>
            <a:endParaRPr lang="en-US"/>
          </a:p>
        </p:txBody>
      </p:sp>
    </p:spTree>
    <p:extLst>
      <p:ext uri="{BB962C8B-B14F-4D97-AF65-F5344CB8AC3E}">
        <p14:creationId xmlns:p14="http://schemas.microsoft.com/office/powerpoint/2010/main" val="3131806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r="13596"/>
          <a:stretch>
            <a:fillRect/>
          </a:stretch>
        </p:blipFill>
        <p:spPr bwMode="auto">
          <a:xfrm>
            <a:off x="273051" y="6307139"/>
            <a:ext cx="11675533" cy="314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19" name="Rectangle 3"/>
          <p:cNvSpPr>
            <a:spLocks noGrp="1" noChangeArrowheads="1"/>
          </p:cNvSpPr>
          <p:nvPr>
            <p:ph type="ctrTitle"/>
          </p:nvPr>
        </p:nvSpPr>
        <p:spPr>
          <a:xfrm>
            <a:off x="914400" y="2946400"/>
            <a:ext cx="10363200" cy="1143000"/>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9146130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p:cNvSpPr>
            <a:spLocks noGrp="1"/>
          </p:cNvSpPr>
          <p:nvPr>
            <p:ph type="ftr" sz="quarter" idx="10"/>
          </p:nvPr>
        </p:nvSpPr>
        <p:spPr/>
        <p:txBody>
          <a:bodyPr/>
          <a:lstStyle/>
          <a:p>
            <a:r>
              <a:rPr lang="es-ES_tradnl">
                <a:solidFill>
                  <a:srgbClr val="000000">
                    <a:tint val="75000"/>
                  </a:srgbClr>
                </a:solidFill>
              </a:rPr>
              <a:t>Aaron S. Chou, IQ/PACC axion workshop, 4/6/2023</a:t>
            </a:r>
            <a:endParaRPr lang="en-US" dirty="0">
              <a:solidFill>
                <a:srgbClr val="000000">
                  <a:tint val="75000"/>
                </a:srgbClr>
              </a:solidFill>
            </a:endParaRPr>
          </a:p>
        </p:txBody>
      </p:sp>
      <p:sp>
        <p:nvSpPr>
          <p:cNvPr id="5" name="Slide Number Placeholder 4"/>
          <p:cNvSpPr>
            <a:spLocks noGrp="1"/>
          </p:cNvSpPr>
          <p:nvPr>
            <p:ph type="sldNum" sz="quarter" idx="11"/>
          </p:nvPr>
        </p:nvSpPr>
        <p:spPr/>
        <p:txBody>
          <a:bodyPr/>
          <a:lstStyle/>
          <a:p>
            <a:fld id="{7A870316-1D41-584E-85E6-3B22E96A4CFD}"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6993210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606873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F5CD6-4CA8-F994-0386-256B1DAFDC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85C4E6-CB04-B8BB-5240-1BA98A7D33C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B540904-3E28-654D-C2DB-2C4B4444341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CD5392-0B7A-250A-285B-A103474489D8}"/>
              </a:ext>
            </a:extLst>
          </p:cNvPr>
          <p:cNvSpPr>
            <a:spLocks noGrp="1"/>
          </p:cNvSpPr>
          <p:nvPr>
            <p:ph type="dt" sz="half" idx="10"/>
          </p:nvPr>
        </p:nvSpPr>
        <p:spPr/>
        <p:txBody>
          <a:bodyPr/>
          <a:lstStyle/>
          <a:p>
            <a:fld id="{F0AA9F69-81FE-A14C-B442-2FF3E3AEF415}" type="datetime1">
              <a:rPr lang="en-US" smtClean="0"/>
              <a:t>4/7/23</a:t>
            </a:fld>
            <a:endParaRPr lang="en-US"/>
          </a:p>
        </p:txBody>
      </p:sp>
      <p:sp>
        <p:nvSpPr>
          <p:cNvPr id="6" name="Footer Placeholder 5">
            <a:extLst>
              <a:ext uri="{FF2B5EF4-FFF2-40B4-BE49-F238E27FC236}">
                <a16:creationId xmlns:a16="http://schemas.microsoft.com/office/drawing/2014/main" id="{62BBAB6C-644A-3AE2-DAC7-42255DBD5212}"/>
              </a:ext>
            </a:extLst>
          </p:cNvPr>
          <p:cNvSpPr>
            <a:spLocks noGrp="1"/>
          </p:cNvSpPr>
          <p:nvPr>
            <p:ph type="ftr" sz="quarter" idx="11"/>
          </p:nvPr>
        </p:nvSpPr>
        <p:spPr/>
        <p:txBody>
          <a:bodyPr/>
          <a:lstStyle/>
          <a:p>
            <a:r>
              <a:rPr lang="en-US"/>
              <a:t>Aaron S. Chou, IQ/PACC axion workshop, 4/6/2023</a:t>
            </a:r>
          </a:p>
        </p:txBody>
      </p:sp>
      <p:sp>
        <p:nvSpPr>
          <p:cNvPr id="7" name="Slide Number Placeholder 6">
            <a:extLst>
              <a:ext uri="{FF2B5EF4-FFF2-40B4-BE49-F238E27FC236}">
                <a16:creationId xmlns:a16="http://schemas.microsoft.com/office/drawing/2014/main" id="{B61D1BA6-AF39-5B39-3DDB-4211B7E4C26B}"/>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11081081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0"/>
          </p:nvPr>
        </p:nvSpPr>
        <p:spPr/>
        <p:txBody>
          <a:bodyPr/>
          <a:lstStyle/>
          <a:p>
            <a:r>
              <a:rPr lang="es-ES_tradnl">
                <a:solidFill>
                  <a:srgbClr val="000000">
                    <a:tint val="75000"/>
                  </a:srgbClr>
                </a:solidFill>
              </a:rPr>
              <a:t>Aaron S. Chou, IQ/PACC axion workshop, 4/6/2023</a:t>
            </a:r>
            <a:endParaRPr lang="en-US">
              <a:solidFill>
                <a:srgbClr val="000000">
                  <a:tint val="75000"/>
                </a:srgbClr>
              </a:solidFill>
            </a:endParaRPr>
          </a:p>
        </p:txBody>
      </p:sp>
      <p:sp>
        <p:nvSpPr>
          <p:cNvPr id="6" name="Slide Number Placeholder 5"/>
          <p:cNvSpPr>
            <a:spLocks noGrp="1"/>
          </p:cNvSpPr>
          <p:nvPr>
            <p:ph type="sldNum" sz="quarter" idx="11"/>
          </p:nvPr>
        </p:nvSpPr>
        <p:spPr/>
        <p:txBody>
          <a:bodyPr/>
          <a:lstStyle/>
          <a:p>
            <a:fld id="{7A870316-1D41-584E-85E6-3B22E96A4CFD}"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9876656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456302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s-ES_tradnl">
                <a:solidFill>
                  <a:srgbClr val="000000">
                    <a:tint val="75000"/>
                  </a:srgbClr>
                </a:solidFill>
              </a:rPr>
              <a:t>Aaron S. Chou, IQ/PACC axion workshop, 4/6/2023</a:t>
            </a:r>
            <a:endParaRPr lang="en-US">
              <a:solidFill>
                <a:srgbClr val="000000">
                  <a:tint val="75000"/>
                </a:srgbClr>
              </a:solidFill>
            </a:endParaRPr>
          </a:p>
        </p:txBody>
      </p:sp>
      <p:sp>
        <p:nvSpPr>
          <p:cNvPr id="4" name="Slide Number Placeholder 3"/>
          <p:cNvSpPr>
            <a:spLocks noGrp="1"/>
          </p:cNvSpPr>
          <p:nvPr>
            <p:ph type="sldNum" sz="quarter" idx="11"/>
          </p:nvPr>
        </p:nvSpPr>
        <p:spPr/>
        <p:txBody>
          <a:bodyPr/>
          <a:lstStyle/>
          <a:p>
            <a:fld id="{7A870316-1D41-584E-85E6-3B22E96A4CFD}"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8388360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s-ES_tradnl">
                <a:solidFill>
                  <a:srgbClr val="000000">
                    <a:tint val="75000"/>
                  </a:srgbClr>
                </a:solidFill>
              </a:rPr>
              <a:t>Aaron S. Chou, IQ/PACC axion workshop, 4/6/2023</a:t>
            </a:r>
            <a:endParaRPr lang="en-US">
              <a:solidFill>
                <a:srgbClr val="000000">
                  <a:tint val="75000"/>
                </a:srgbClr>
              </a:solidFill>
            </a:endParaRPr>
          </a:p>
        </p:txBody>
      </p:sp>
      <p:sp>
        <p:nvSpPr>
          <p:cNvPr id="3" name="Slide Number Placeholder 2"/>
          <p:cNvSpPr>
            <a:spLocks noGrp="1"/>
          </p:cNvSpPr>
          <p:nvPr>
            <p:ph type="sldNum" sz="quarter" idx="11"/>
          </p:nvPr>
        </p:nvSpPr>
        <p:spPr/>
        <p:txBody>
          <a:bodyPr/>
          <a:lstStyle/>
          <a:p>
            <a:fld id="{7A870316-1D41-584E-85E6-3B22E96A4CFD}"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7187022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574259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92677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95921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50301" y="165101"/>
            <a:ext cx="2832100" cy="59610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4001" y="165101"/>
            <a:ext cx="8293100" cy="59610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6817772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ntent Slide 4">
  <p:cSld name="Content Slide 4">
    <p:spTree>
      <p:nvGrpSpPr>
        <p:cNvPr id="1" name="Shape 53"/>
        <p:cNvGrpSpPr/>
        <p:nvPr/>
      </p:nvGrpSpPr>
      <p:grpSpPr>
        <a:xfrm>
          <a:off x="0" y="0"/>
          <a:ext cx="0" cy="0"/>
          <a:chOff x="0" y="0"/>
          <a:chExt cx="0" cy="0"/>
        </a:xfrm>
      </p:grpSpPr>
      <p:sp>
        <p:nvSpPr>
          <p:cNvPr id="55" name="Google Shape;55;p14"/>
          <p:cNvSpPr txBox="1">
            <a:spLocks noGrp="1"/>
          </p:cNvSpPr>
          <p:nvPr>
            <p:ph type="ctrTitle"/>
          </p:nvPr>
        </p:nvSpPr>
        <p:spPr>
          <a:xfrm>
            <a:off x="838200" y="376767"/>
            <a:ext cx="5643880" cy="944000"/>
          </a:xfrm>
          <a:prstGeom prst="rect">
            <a:avLst/>
          </a:prstGeom>
          <a:noFill/>
          <a:ln>
            <a:noFill/>
          </a:ln>
        </p:spPr>
        <p:txBody>
          <a:bodyPr spcFirstLastPara="1" wrap="square" lIns="91425" tIns="45700" rIns="91425" bIns="45700" anchor="ctr" anchorCtr="0">
            <a:normAutofit/>
          </a:bodyPr>
          <a:lstStyle>
            <a:lvl1pPr marR="0" lvl="0" rtl="0">
              <a:lnSpc>
                <a:spcPct val="90000"/>
              </a:lnSpc>
              <a:spcBef>
                <a:spcPts val="0"/>
              </a:spcBef>
              <a:spcAft>
                <a:spcPts val="0"/>
              </a:spcAft>
              <a:buClr>
                <a:schemeClr val="dk1"/>
              </a:buClr>
              <a:buSzPts val="4800"/>
              <a:buFont typeface="Calibri"/>
              <a:buNone/>
              <a:defRPr sz="64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dirty="0"/>
          </a:p>
        </p:txBody>
      </p:sp>
      <p:sp>
        <p:nvSpPr>
          <p:cNvPr id="56" name="Google Shape;56;p14"/>
          <p:cNvSpPr txBox="1">
            <a:spLocks noGrp="1"/>
          </p:cNvSpPr>
          <p:nvPr>
            <p:ph type="sldNum" idx="12"/>
          </p:nvPr>
        </p:nvSpPr>
        <p:spPr>
          <a:xfrm>
            <a:off x="11353800" y="6339500"/>
            <a:ext cx="668800" cy="379615"/>
          </a:xfrm>
          <a:prstGeom prst="rect">
            <a:avLst/>
          </a:prstGeom>
          <a:noFill/>
          <a:ln>
            <a:noFill/>
          </a:ln>
        </p:spPr>
        <p:txBody>
          <a:bodyPr spcFirstLastPara="1" wrap="square" lIns="91425" tIns="45700" rIns="91425" bIns="45700" anchor="t" anchorCtr="0">
            <a:spAutoFit/>
          </a:bodyPr>
          <a:lstStyle>
            <a:lvl1pPr marL="0" marR="0" lvl="0" indent="0" rtl="0">
              <a:spcBef>
                <a:spcPts val="0"/>
              </a:spcBef>
              <a:buNone/>
              <a:defRPr sz="1867" b="1" i="0" u="none" strike="noStrike" cap="none">
                <a:solidFill>
                  <a:schemeClr val="dk1"/>
                </a:solidFill>
                <a:latin typeface="Calibri"/>
                <a:ea typeface="Calibri"/>
                <a:cs typeface="Calibri"/>
                <a:sym typeface="Calibri"/>
              </a:defRPr>
            </a:lvl1pPr>
            <a:lvl2pPr marL="0" marR="0" lvl="1" indent="0" rtl="0">
              <a:spcBef>
                <a:spcPts val="0"/>
              </a:spcBef>
              <a:buNone/>
              <a:defRPr sz="1867" b="1" i="0" u="none" strike="noStrike" cap="none">
                <a:solidFill>
                  <a:schemeClr val="dk1"/>
                </a:solidFill>
                <a:latin typeface="Calibri"/>
                <a:ea typeface="Calibri"/>
                <a:cs typeface="Calibri"/>
                <a:sym typeface="Calibri"/>
              </a:defRPr>
            </a:lvl2pPr>
            <a:lvl3pPr marL="0" marR="0" lvl="2" indent="0" rtl="0">
              <a:spcBef>
                <a:spcPts val="0"/>
              </a:spcBef>
              <a:buNone/>
              <a:defRPr sz="1867" b="1" i="0" u="none" strike="noStrike" cap="none">
                <a:solidFill>
                  <a:schemeClr val="dk1"/>
                </a:solidFill>
                <a:latin typeface="Calibri"/>
                <a:ea typeface="Calibri"/>
                <a:cs typeface="Calibri"/>
                <a:sym typeface="Calibri"/>
              </a:defRPr>
            </a:lvl3pPr>
            <a:lvl4pPr marL="0" marR="0" lvl="3" indent="0" rtl="0">
              <a:spcBef>
                <a:spcPts val="0"/>
              </a:spcBef>
              <a:buNone/>
              <a:defRPr sz="1867" b="1" i="0" u="none" strike="noStrike" cap="none">
                <a:solidFill>
                  <a:schemeClr val="dk1"/>
                </a:solidFill>
                <a:latin typeface="Calibri"/>
                <a:ea typeface="Calibri"/>
                <a:cs typeface="Calibri"/>
                <a:sym typeface="Calibri"/>
              </a:defRPr>
            </a:lvl4pPr>
            <a:lvl5pPr marL="0" marR="0" lvl="4" indent="0" rtl="0">
              <a:spcBef>
                <a:spcPts val="0"/>
              </a:spcBef>
              <a:buNone/>
              <a:defRPr sz="1867" b="1" i="0" u="none" strike="noStrike" cap="none">
                <a:solidFill>
                  <a:schemeClr val="dk1"/>
                </a:solidFill>
                <a:latin typeface="Calibri"/>
                <a:ea typeface="Calibri"/>
                <a:cs typeface="Calibri"/>
                <a:sym typeface="Calibri"/>
              </a:defRPr>
            </a:lvl5pPr>
            <a:lvl6pPr marL="0" marR="0" lvl="5" indent="0" rtl="0">
              <a:spcBef>
                <a:spcPts val="0"/>
              </a:spcBef>
              <a:buNone/>
              <a:defRPr sz="1867" b="1" i="0" u="none" strike="noStrike" cap="none">
                <a:solidFill>
                  <a:schemeClr val="dk1"/>
                </a:solidFill>
                <a:latin typeface="Calibri"/>
                <a:ea typeface="Calibri"/>
                <a:cs typeface="Calibri"/>
                <a:sym typeface="Calibri"/>
              </a:defRPr>
            </a:lvl6pPr>
            <a:lvl7pPr marL="0" marR="0" lvl="6" indent="0" rtl="0">
              <a:spcBef>
                <a:spcPts val="0"/>
              </a:spcBef>
              <a:buNone/>
              <a:defRPr sz="1867" b="1" i="0" u="none" strike="noStrike" cap="none">
                <a:solidFill>
                  <a:schemeClr val="dk1"/>
                </a:solidFill>
                <a:latin typeface="Calibri"/>
                <a:ea typeface="Calibri"/>
                <a:cs typeface="Calibri"/>
                <a:sym typeface="Calibri"/>
              </a:defRPr>
            </a:lvl7pPr>
            <a:lvl8pPr marL="0" marR="0" lvl="7" indent="0" rtl="0">
              <a:spcBef>
                <a:spcPts val="0"/>
              </a:spcBef>
              <a:buNone/>
              <a:defRPr sz="1867" b="1" i="0" u="none" strike="noStrike" cap="none">
                <a:solidFill>
                  <a:schemeClr val="dk1"/>
                </a:solidFill>
                <a:latin typeface="Calibri"/>
                <a:ea typeface="Calibri"/>
                <a:cs typeface="Calibri"/>
                <a:sym typeface="Calibri"/>
              </a:defRPr>
            </a:lvl8pPr>
            <a:lvl9pPr marL="0" marR="0" lvl="8" indent="0" rtl="0">
              <a:spcBef>
                <a:spcPts val="0"/>
              </a:spcBef>
              <a:buNone/>
              <a:defRPr sz="1867" b="1" i="0" u="none" strike="noStrike" cap="none">
                <a:solidFill>
                  <a:schemeClr val="dk1"/>
                </a:solidFill>
                <a:latin typeface="Calibri"/>
                <a:ea typeface="Calibri"/>
                <a:cs typeface="Calibri"/>
                <a:sym typeface="Calibri"/>
              </a:defRPr>
            </a:lvl9pPr>
          </a:lstStyle>
          <a:p>
            <a:fld id="{00000000-1234-1234-1234-123412341234}" type="slidenum">
              <a:rPr lang="en" smtClean="0"/>
              <a:pPr/>
              <a:t>‹#›</a:t>
            </a:fld>
            <a:endParaRPr lang="en"/>
          </a:p>
        </p:txBody>
      </p:sp>
      <p:sp>
        <p:nvSpPr>
          <p:cNvPr id="57" name="Google Shape;57;p14"/>
          <p:cNvSpPr txBox="1"/>
          <p:nvPr/>
        </p:nvSpPr>
        <p:spPr>
          <a:xfrm>
            <a:off x="61800" y="6231500"/>
            <a:ext cx="7769600" cy="626400"/>
          </a:xfrm>
          <a:prstGeom prst="rect">
            <a:avLst/>
          </a:prstGeom>
          <a:noFill/>
          <a:ln>
            <a:noFill/>
          </a:ln>
        </p:spPr>
        <p:txBody>
          <a:bodyPr spcFirstLastPara="1" wrap="square" lIns="121900" tIns="121900" rIns="121900" bIns="121900" anchor="t" anchorCtr="0">
            <a:noAutofit/>
          </a:bodyPr>
          <a:lstStyle/>
          <a:p>
            <a:pPr marL="0" lvl="0" indent="0" algn="l" rtl="0">
              <a:lnSpc>
                <a:spcPct val="80000"/>
              </a:lnSpc>
              <a:spcBef>
                <a:spcPts val="0"/>
              </a:spcBef>
              <a:spcAft>
                <a:spcPts val="0"/>
              </a:spcAft>
              <a:buNone/>
            </a:pPr>
            <a:r>
              <a:rPr lang="en" sz="1600" b="1" dirty="0">
                <a:solidFill>
                  <a:schemeClr val="lt1"/>
                </a:solidFill>
                <a:latin typeface="Calibri"/>
                <a:ea typeface="Calibri"/>
                <a:cs typeface="Calibri"/>
                <a:sym typeface="Calibri"/>
              </a:rPr>
              <a:t>Aaron Chou| Cosmic Frontier Small/Mid-sized Projects</a:t>
            </a:r>
            <a:endParaRPr sz="1600" b="1" dirty="0">
              <a:solidFill>
                <a:schemeClr val="lt1"/>
              </a:solidFill>
              <a:latin typeface="Calibri"/>
              <a:ea typeface="Calibri"/>
              <a:cs typeface="Calibri"/>
              <a:sym typeface="Calibri"/>
            </a:endParaRPr>
          </a:p>
          <a:p>
            <a:pPr marL="0" lvl="0" indent="0" algn="l" rtl="0">
              <a:lnSpc>
                <a:spcPct val="80000"/>
              </a:lnSpc>
              <a:spcBef>
                <a:spcPts val="0"/>
              </a:spcBef>
              <a:spcAft>
                <a:spcPts val="0"/>
              </a:spcAft>
              <a:buNone/>
            </a:pPr>
            <a:r>
              <a:rPr lang="en" sz="1600" b="1" dirty="0">
                <a:solidFill>
                  <a:schemeClr val="lt1"/>
                </a:solidFill>
                <a:latin typeface="Calibri"/>
                <a:ea typeface="Calibri"/>
                <a:cs typeface="Calibri"/>
                <a:sym typeface="Calibri"/>
              </a:rPr>
              <a:t>Snowmass Community Summer Meeting | Summary Panel |  July 26, 2022</a:t>
            </a:r>
            <a:endParaRPr sz="1600" b="1" dirty="0">
              <a:solidFill>
                <a:schemeClr val="lt1"/>
              </a:solidFill>
              <a:latin typeface="Calibri"/>
              <a:ea typeface="Calibri"/>
              <a:cs typeface="Calibri"/>
              <a:sym typeface="Calibri"/>
            </a:endParaRPr>
          </a:p>
        </p:txBody>
      </p:sp>
      <p:sp>
        <p:nvSpPr>
          <p:cNvPr id="58" name="Google Shape;58;p14"/>
          <p:cNvSpPr txBox="1">
            <a:spLocks noGrp="1"/>
          </p:cNvSpPr>
          <p:nvPr>
            <p:ph type="body" idx="1"/>
          </p:nvPr>
        </p:nvSpPr>
        <p:spPr>
          <a:xfrm>
            <a:off x="838200" y="1665333"/>
            <a:ext cx="10515600" cy="4221600"/>
          </a:xfrm>
          <a:prstGeom prst="rect">
            <a:avLst/>
          </a:prstGeom>
          <a:noFill/>
          <a:ln>
            <a:noFill/>
          </a:ln>
        </p:spPr>
        <p:txBody>
          <a:bodyPr spcFirstLastPara="1" wrap="square" lIns="91425" tIns="91425" rIns="91425" bIns="91425" anchor="t" anchorCtr="0">
            <a:normAutofit/>
          </a:bodyPr>
          <a:lstStyle>
            <a:lvl1pPr marL="609585" lvl="0" indent="-491054">
              <a:spcBef>
                <a:spcPts val="0"/>
              </a:spcBef>
              <a:spcAft>
                <a:spcPts val="0"/>
              </a:spcAft>
              <a:buSzPts val="2200"/>
              <a:buFont typeface="Calibri"/>
              <a:buChar char="●"/>
              <a:defRPr sz="2933">
                <a:latin typeface="Calibri"/>
                <a:ea typeface="Calibri"/>
                <a:cs typeface="Calibri"/>
                <a:sym typeface="Calibri"/>
              </a:defRPr>
            </a:lvl1pPr>
            <a:lvl2pPr marL="1219170" lvl="1" indent="-491054">
              <a:spcBef>
                <a:spcPts val="0"/>
              </a:spcBef>
              <a:spcAft>
                <a:spcPts val="0"/>
              </a:spcAft>
              <a:buSzPts val="2200"/>
              <a:buFont typeface="Calibri"/>
              <a:buChar char="○"/>
              <a:defRPr sz="2933">
                <a:latin typeface="Calibri"/>
                <a:ea typeface="Calibri"/>
                <a:cs typeface="Calibri"/>
                <a:sym typeface="Calibri"/>
              </a:defRPr>
            </a:lvl2pPr>
            <a:lvl3pPr marL="1828754" lvl="2" indent="-491054">
              <a:spcBef>
                <a:spcPts val="0"/>
              </a:spcBef>
              <a:spcAft>
                <a:spcPts val="0"/>
              </a:spcAft>
              <a:buSzPts val="2200"/>
              <a:buFont typeface="Calibri"/>
              <a:buChar char="■"/>
              <a:defRPr sz="2933">
                <a:latin typeface="Calibri"/>
                <a:ea typeface="Calibri"/>
                <a:cs typeface="Calibri"/>
                <a:sym typeface="Calibri"/>
              </a:defRPr>
            </a:lvl3pPr>
            <a:lvl4pPr marL="2438339" lvl="3" indent="-491054">
              <a:spcBef>
                <a:spcPts val="0"/>
              </a:spcBef>
              <a:spcAft>
                <a:spcPts val="0"/>
              </a:spcAft>
              <a:buSzPts val="2200"/>
              <a:buFont typeface="Calibri"/>
              <a:buChar char="●"/>
              <a:defRPr sz="2933">
                <a:latin typeface="Calibri"/>
                <a:ea typeface="Calibri"/>
                <a:cs typeface="Calibri"/>
                <a:sym typeface="Calibri"/>
              </a:defRPr>
            </a:lvl4pPr>
            <a:lvl5pPr marL="3047924" lvl="4" indent="-491054">
              <a:spcBef>
                <a:spcPts val="0"/>
              </a:spcBef>
              <a:spcAft>
                <a:spcPts val="0"/>
              </a:spcAft>
              <a:buSzPts val="2200"/>
              <a:buFont typeface="Calibri"/>
              <a:buChar char="○"/>
              <a:defRPr sz="2933">
                <a:latin typeface="Calibri"/>
                <a:ea typeface="Calibri"/>
                <a:cs typeface="Calibri"/>
                <a:sym typeface="Calibri"/>
              </a:defRPr>
            </a:lvl5pPr>
            <a:lvl6pPr marL="3657509" lvl="5" indent="-491054">
              <a:spcBef>
                <a:spcPts val="0"/>
              </a:spcBef>
              <a:spcAft>
                <a:spcPts val="0"/>
              </a:spcAft>
              <a:buSzPts val="2200"/>
              <a:buFont typeface="Calibri"/>
              <a:buChar char="■"/>
              <a:defRPr sz="2933">
                <a:latin typeface="Calibri"/>
                <a:ea typeface="Calibri"/>
                <a:cs typeface="Calibri"/>
                <a:sym typeface="Calibri"/>
              </a:defRPr>
            </a:lvl6pPr>
            <a:lvl7pPr marL="4267093" lvl="6" indent="-491054">
              <a:spcBef>
                <a:spcPts val="0"/>
              </a:spcBef>
              <a:spcAft>
                <a:spcPts val="0"/>
              </a:spcAft>
              <a:buSzPts val="2200"/>
              <a:buFont typeface="Calibri"/>
              <a:buChar char="●"/>
              <a:defRPr sz="2933">
                <a:latin typeface="Calibri"/>
                <a:ea typeface="Calibri"/>
                <a:cs typeface="Calibri"/>
                <a:sym typeface="Calibri"/>
              </a:defRPr>
            </a:lvl7pPr>
            <a:lvl8pPr marL="4876678" lvl="7" indent="-491054">
              <a:spcBef>
                <a:spcPts val="0"/>
              </a:spcBef>
              <a:spcAft>
                <a:spcPts val="0"/>
              </a:spcAft>
              <a:buSzPts val="2200"/>
              <a:buFont typeface="Calibri"/>
              <a:buChar char="○"/>
              <a:defRPr sz="2933">
                <a:latin typeface="Calibri"/>
                <a:ea typeface="Calibri"/>
                <a:cs typeface="Calibri"/>
                <a:sym typeface="Calibri"/>
              </a:defRPr>
            </a:lvl8pPr>
            <a:lvl9pPr marL="5486263" lvl="8" indent="-491054">
              <a:spcBef>
                <a:spcPts val="0"/>
              </a:spcBef>
              <a:spcAft>
                <a:spcPts val="0"/>
              </a:spcAft>
              <a:buSzPts val="2200"/>
              <a:buFont typeface="Calibri"/>
              <a:buChar char="■"/>
              <a:defRPr sz="2933">
                <a:latin typeface="Calibri"/>
                <a:ea typeface="Calibri"/>
                <a:cs typeface="Calibri"/>
                <a:sym typeface="Calibri"/>
              </a:defRPr>
            </a:lvl9pPr>
          </a:lstStyle>
          <a:p>
            <a:endParaRPr/>
          </a:p>
        </p:txBody>
      </p:sp>
    </p:spTree>
    <p:extLst>
      <p:ext uri="{BB962C8B-B14F-4D97-AF65-F5344CB8AC3E}">
        <p14:creationId xmlns:p14="http://schemas.microsoft.com/office/powerpoint/2010/main" val="3917857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D913F10-C210-DD41-87B9-D63155261F11}" type="datetime1">
              <a:rPr lang="en-US" smtClean="0"/>
              <a:t>4/7/23</a:t>
            </a:fld>
            <a:endParaRPr lang="en-IN"/>
          </a:p>
        </p:txBody>
      </p:sp>
      <p:sp>
        <p:nvSpPr>
          <p:cNvPr id="5" name="Footer Placeholder 4"/>
          <p:cNvSpPr>
            <a:spLocks noGrp="1"/>
          </p:cNvSpPr>
          <p:nvPr>
            <p:ph type="ftr" sz="quarter" idx="11"/>
          </p:nvPr>
        </p:nvSpPr>
        <p:spPr/>
        <p:txBody>
          <a:bodyPr/>
          <a:lstStyle/>
          <a:p>
            <a:r>
              <a:rPr lang="en-US"/>
              <a:t>Aaron S. Chou, IQ/PACC axion workshop, 4/6/2023</a:t>
            </a:r>
            <a:endParaRPr lang="en-IN"/>
          </a:p>
        </p:txBody>
      </p:sp>
      <p:sp>
        <p:nvSpPr>
          <p:cNvPr id="6" name="Slide Number Placeholder 5"/>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372540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45E25-FC38-2690-891B-BDC5FCD1AE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65F7155-6125-E95F-0EF1-59C8AE973B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BCFB00-A099-D891-718E-D258758A433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461FDC-F676-5C47-356C-339D58F881C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3605C7-D60F-DE5B-9CC6-0B2E26D5323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BF016E0-8FAF-7797-8AAC-739B86660379}"/>
              </a:ext>
            </a:extLst>
          </p:cNvPr>
          <p:cNvSpPr>
            <a:spLocks noGrp="1"/>
          </p:cNvSpPr>
          <p:nvPr>
            <p:ph type="dt" sz="half" idx="10"/>
          </p:nvPr>
        </p:nvSpPr>
        <p:spPr/>
        <p:txBody>
          <a:bodyPr/>
          <a:lstStyle/>
          <a:p>
            <a:fld id="{9E969623-1F41-6646-97CE-9763F40F0207}" type="datetime1">
              <a:rPr lang="en-US" smtClean="0"/>
              <a:t>4/7/23</a:t>
            </a:fld>
            <a:endParaRPr lang="en-US"/>
          </a:p>
        </p:txBody>
      </p:sp>
      <p:sp>
        <p:nvSpPr>
          <p:cNvPr id="8" name="Footer Placeholder 7">
            <a:extLst>
              <a:ext uri="{FF2B5EF4-FFF2-40B4-BE49-F238E27FC236}">
                <a16:creationId xmlns:a16="http://schemas.microsoft.com/office/drawing/2014/main" id="{DF083640-690B-0CAC-6B34-3576DD6621FF}"/>
              </a:ext>
            </a:extLst>
          </p:cNvPr>
          <p:cNvSpPr>
            <a:spLocks noGrp="1"/>
          </p:cNvSpPr>
          <p:nvPr>
            <p:ph type="ftr" sz="quarter" idx="11"/>
          </p:nvPr>
        </p:nvSpPr>
        <p:spPr/>
        <p:txBody>
          <a:bodyPr/>
          <a:lstStyle/>
          <a:p>
            <a:r>
              <a:rPr lang="en-US"/>
              <a:t>Aaron S. Chou, IQ/PACC axion workshop, 4/6/2023</a:t>
            </a:r>
          </a:p>
        </p:txBody>
      </p:sp>
      <p:sp>
        <p:nvSpPr>
          <p:cNvPr id="9" name="Slide Number Placeholder 8">
            <a:extLst>
              <a:ext uri="{FF2B5EF4-FFF2-40B4-BE49-F238E27FC236}">
                <a16:creationId xmlns:a16="http://schemas.microsoft.com/office/drawing/2014/main" id="{7491CA3B-DB83-1BE2-98BD-4D0343E3CBC0}"/>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108225117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1D5315-E732-DA4F-AB94-58080E1BE229}" type="datetime1">
              <a:rPr lang="en-US" smtClean="0"/>
              <a:t>4/7/23</a:t>
            </a:fld>
            <a:endParaRPr lang="en-IN"/>
          </a:p>
        </p:txBody>
      </p:sp>
      <p:sp>
        <p:nvSpPr>
          <p:cNvPr id="5" name="Footer Placeholder 4"/>
          <p:cNvSpPr>
            <a:spLocks noGrp="1"/>
          </p:cNvSpPr>
          <p:nvPr>
            <p:ph type="ftr" sz="quarter" idx="11"/>
          </p:nvPr>
        </p:nvSpPr>
        <p:spPr/>
        <p:txBody>
          <a:bodyPr/>
          <a:lstStyle/>
          <a:p>
            <a:r>
              <a:rPr lang="en-US"/>
              <a:t>Aaron S. Chou, IQ/PACC axion workshop, 4/6/2023</a:t>
            </a:r>
            <a:endParaRPr lang="en-IN"/>
          </a:p>
        </p:txBody>
      </p:sp>
      <p:sp>
        <p:nvSpPr>
          <p:cNvPr id="6" name="Slide Number Placeholder 5"/>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39462397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2796A4-D138-5A4C-8D67-353CF4FA1347}" type="datetime1">
              <a:rPr lang="en-US" smtClean="0"/>
              <a:t>4/7/23</a:t>
            </a:fld>
            <a:endParaRPr lang="en-IN"/>
          </a:p>
        </p:txBody>
      </p:sp>
      <p:sp>
        <p:nvSpPr>
          <p:cNvPr id="5" name="Footer Placeholder 4"/>
          <p:cNvSpPr>
            <a:spLocks noGrp="1"/>
          </p:cNvSpPr>
          <p:nvPr>
            <p:ph type="ftr" sz="quarter" idx="11"/>
          </p:nvPr>
        </p:nvSpPr>
        <p:spPr/>
        <p:txBody>
          <a:bodyPr/>
          <a:lstStyle/>
          <a:p>
            <a:r>
              <a:rPr lang="en-US"/>
              <a:t>Aaron S. Chou, IQ/PACC axion workshop, 4/6/2023</a:t>
            </a:r>
            <a:endParaRPr lang="en-IN"/>
          </a:p>
        </p:txBody>
      </p:sp>
      <p:sp>
        <p:nvSpPr>
          <p:cNvPr id="6" name="Slide Number Placeholder 5"/>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302675238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132A3EB-8135-4A4A-A21E-67E5E62BC8EB}" type="datetime1">
              <a:rPr lang="en-US" smtClean="0"/>
              <a:t>4/7/23</a:t>
            </a:fld>
            <a:endParaRPr lang="en-IN"/>
          </a:p>
        </p:txBody>
      </p:sp>
      <p:sp>
        <p:nvSpPr>
          <p:cNvPr id="6" name="Footer Placeholder 5"/>
          <p:cNvSpPr>
            <a:spLocks noGrp="1"/>
          </p:cNvSpPr>
          <p:nvPr>
            <p:ph type="ftr" sz="quarter" idx="11"/>
          </p:nvPr>
        </p:nvSpPr>
        <p:spPr/>
        <p:txBody>
          <a:bodyPr/>
          <a:lstStyle/>
          <a:p>
            <a:r>
              <a:rPr lang="en-US"/>
              <a:t>Aaron S. Chou, IQ/PACC axion workshop, 4/6/2023</a:t>
            </a:r>
            <a:endParaRPr lang="en-IN"/>
          </a:p>
        </p:txBody>
      </p:sp>
      <p:sp>
        <p:nvSpPr>
          <p:cNvPr id="7" name="Slide Number Placeholder 6"/>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27440645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02A630-FC34-CC41-B601-1AF947CFFA6E}" type="datetime1">
              <a:rPr lang="en-US" smtClean="0"/>
              <a:t>4/7/23</a:t>
            </a:fld>
            <a:endParaRPr lang="en-IN"/>
          </a:p>
        </p:txBody>
      </p:sp>
      <p:sp>
        <p:nvSpPr>
          <p:cNvPr id="8" name="Footer Placeholder 7"/>
          <p:cNvSpPr>
            <a:spLocks noGrp="1"/>
          </p:cNvSpPr>
          <p:nvPr>
            <p:ph type="ftr" sz="quarter" idx="11"/>
          </p:nvPr>
        </p:nvSpPr>
        <p:spPr/>
        <p:txBody>
          <a:bodyPr/>
          <a:lstStyle/>
          <a:p>
            <a:r>
              <a:rPr lang="en-US"/>
              <a:t>Aaron S. Chou, IQ/PACC axion workshop, 4/6/2023</a:t>
            </a:r>
            <a:endParaRPr lang="en-IN"/>
          </a:p>
        </p:txBody>
      </p:sp>
      <p:sp>
        <p:nvSpPr>
          <p:cNvPr id="9" name="Slide Number Placeholder 8"/>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212515242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ADE1E4D-AED1-B14A-ACB3-2FFA80421333}" type="datetime1">
              <a:rPr lang="en-US" smtClean="0"/>
              <a:t>4/7/23</a:t>
            </a:fld>
            <a:endParaRPr lang="en-IN"/>
          </a:p>
        </p:txBody>
      </p:sp>
      <p:sp>
        <p:nvSpPr>
          <p:cNvPr id="4" name="Footer Placeholder 3"/>
          <p:cNvSpPr>
            <a:spLocks noGrp="1"/>
          </p:cNvSpPr>
          <p:nvPr>
            <p:ph type="ftr" sz="quarter" idx="11"/>
          </p:nvPr>
        </p:nvSpPr>
        <p:spPr/>
        <p:txBody>
          <a:bodyPr/>
          <a:lstStyle/>
          <a:p>
            <a:r>
              <a:rPr lang="en-US"/>
              <a:t>Aaron S. Chou, IQ/PACC axion workshop, 4/6/2023</a:t>
            </a:r>
            <a:endParaRPr lang="en-IN"/>
          </a:p>
        </p:txBody>
      </p:sp>
      <p:sp>
        <p:nvSpPr>
          <p:cNvPr id="5" name="Slide Number Placeholder 4"/>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32040217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FC0343-0F2C-8342-83A4-F4B55ED3FB0A}" type="datetime1">
              <a:rPr lang="en-US" smtClean="0"/>
              <a:t>4/7/23</a:t>
            </a:fld>
            <a:endParaRPr lang="en-IN"/>
          </a:p>
        </p:txBody>
      </p:sp>
      <p:sp>
        <p:nvSpPr>
          <p:cNvPr id="3" name="Footer Placeholder 2"/>
          <p:cNvSpPr>
            <a:spLocks noGrp="1"/>
          </p:cNvSpPr>
          <p:nvPr>
            <p:ph type="ftr" sz="quarter" idx="11"/>
          </p:nvPr>
        </p:nvSpPr>
        <p:spPr/>
        <p:txBody>
          <a:bodyPr/>
          <a:lstStyle/>
          <a:p>
            <a:r>
              <a:rPr lang="en-US"/>
              <a:t>Aaron S. Chou, IQ/PACC axion workshop, 4/6/2023</a:t>
            </a:r>
            <a:endParaRPr lang="en-IN"/>
          </a:p>
        </p:txBody>
      </p:sp>
      <p:sp>
        <p:nvSpPr>
          <p:cNvPr id="4" name="Slide Number Placeholder 3"/>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32061067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83674B1-E0D4-6244-8EEF-29FC53347A70}" type="datetime1">
              <a:rPr lang="en-US" smtClean="0"/>
              <a:t>4/7/23</a:t>
            </a:fld>
            <a:endParaRPr lang="en-IN"/>
          </a:p>
        </p:txBody>
      </p:sp>
      <p:sp>
        <p:nvSpPr>
          <p:cNvPr id="6" name="Footer Placeholder 5"/>
          <p:cNvSpPr>
            <a:spLocks noGrp="1"/>
          </p:cNvSpPr>
          <p:nvPr>
            <p:ph type="ftr" sz="quarter" idx="11"/>
          </p:nvPr>
        </p:nvSpPr>
        <p:spPr/>
        <p:txBody>
          <a:bodyPr/>
          <a:lstStyle/>
          <a:p>
            <a:r>
              <a:rPr lang="en-US"/>
              <a:t>Aaron S. Chou, IQ/PACC axion workshop, 4/6/2023</a:t>
            </a:r>
            <a:endParaRPr lang="en-IN"/>
          </a:p>
        </p:txBody>
      </p:sp>
      <p:sp>
        <p:nvSpPr>
          <p:cNvPr id="7" name="Slide Number Placeholder 6"/>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21945386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AA8E69-DF64-BA48-98DF-18B3B5DEF570}" type="datetime1">
              <a:rPr lang="en-US" smtClean="0"/>
              <a:t>4/7/23</a:t>
            </a:fld>
            <a:endParaRPr lang="en-IN"/>
          </a:p>
        </p:txBody>
      </p:sp>
      <p:sp>
        <p:nvSpPr>
          <p:cNvPr id="6" name="Footer Placeholder 5"/>
          <p:cNvSpPr>
            <a:spLocks noGrp="1"/>
          </p:cNvSpPr>
          <p:nvPr>
            <p:ph type="ftr" sz="quarter" idx="11"/>
          </p:nvPr>
        </p:nvSpPr>
        <p:spPr/>
        <p:txBody>
          <a:bodyPr/>
          <a:lstStyle/>
          <a:p>
            <a:r>
              <a:rPr lang="en-US"/>
              <a:t>Aaron S. Chou, IQ/PACC axion workshop, 4/6/2023</a:t>
            </a:r>
            <a:endParaRPr lang="en-IN"/>
          </a:p>
        </p:txBody>
      </p:sp>
      <p:sp>
        <p:nvSpPr>
          <p:cNvPr id="7" name="Slide Number Placeholder 6"/>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4146757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73EC30-B5CD-6841-96AD-7C68C446D228}" type="datetime1">
              <a:rPr lang="en-US" smtClean="0"/>
              <a:t>4/7/23</a:t>
            </a:fld>
            <a:endParaRPr lang="en-IN"/>
          </a:p>
        </p:txBody>
      </p:sp>
      <p:sp>
        <p:nvSpPr>
          <p:cNvPr id="5" name="Footer Placeholder 4"/>
          <p:cNvSpPr>
            <a:spLocks noGrp="1"/>
          </p:cNvSpPr>
          <p:nvPr>
            <p:ph type="ftr" sz="quarter" idx="11"/>
          </p:nvPr>
        </p:nvSpPr>
        <p:spPr/>
        <p:txBody>
          <a:bodyPr/>
          <a:lstStyle/>
          <a:p>
            <a:r>
              <a:rPr lang="en-US"/>
              <a:t>Aaron S. Chou, IQ/PACC axion workshop, 4/6/2023</a:t>
            </a:r>
            <a:endParaRPr lang="en-IN"/>
          </a:p>
        </p:txBody>
      </p:sp>
      <p:sp>
        <p:nvSpPr>
          <p:cNvPr id="6" name="Slide Number Placeholder 5"/>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37932388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0CC579-550E-0F43-925E-4200463E8082}" type="datetime1">
              <a:rPr lang="en-US" smtClean="0"/>
              <a:t>4/7/23</a:t>
            </a:fld>
            <a:endParaRPr lang="en-IN"/>
          </a:p>
        </p:txBody>
      </p:sp>
      <p:sp>
        <p:nvSpPr>
          <p:cNvPr id="5" name="Footer Placeholder 4"/>
          <p:cNvSpPr>
            <a:spLocks noGrp="1"/>
          </p:cNvSpPr>
          <p:nvPr>
            <p:ph type="ftr" sz="quarter" idx="11"/>
          </p:nvPr>
        </p:nvSpPr>
        <p:spPr/>
        <p:txBody>
          <a:bodyPr/>
          <a:lstStyle/>
          <a:p>
            <a:r>
              <a:rPr lang="en-US"/>
              <a:t>Aaron S. Chou, IQ/PACC axion workshop, 4/6/2023</a:t>
            </a:r>
            <a:endParaRPr lang="en-IN"/>
          </a:p>
        </p:txBody>
      </p:sp>
      <p:sp>
        <p:nvSpPr>
          <p:cNvPr id="6" name="Slide Number Placeholder 5"/>
          <p:cNvSpPr>
            <a:spLocks noGrp="1"/>
          </p:cNvSpPr>
          <p:nvPr>
            <p:ph type="sldNum" sz="quarter" idx="12"/>
          </p:nvPr>
        </p:nvSpPr>
        <p:spPr/>
        <p:txBody>
          <a:bodyPr/>
          <a:lstStyle/>
          <a:p>
            <a:fld id="{DE9F7661-9D26-4DC7-9C4E-65CEDD82E6C7}" type="slidenum">
              <a:rPr lang="en-IN" smtClean="0"/>
              <a:t>‹#›</a:t>
            </a:fld>
            <a:endParaRPr lang="en-IN"/>
          </a:p>
        </p:txBody>
      </p:sp>
    </p:spTree>
    <p:extLst>
      <p:ext uri="{BB962C8B-B14F-4D97-AF65-F5344CB8AC3E}">
        <p14:creationId xmlns:p14="http://schemas.microsoft.com/office/powerpoint/2010/main" val="3432062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3AA12-EC80-6804-9B5B-8D13FC6088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1309166-EE7B-2F62-FDC5-4EEFCBF7B566}"/>
              </a:ext>
            </a:extLst>
          </p:cNvPr>
          <p:cNvSpPr>
            <a:spLocks noGrp="1"/>
          </p:cNvSpPr>
          <p:nvPr>
            <p:ph type="dt" sz="half" idx="10"/>
          </p:nvPr>
        </p:nvSpPr>
        <p:spPr/>
        <p:txBody>
          <a:bodyPr/>
          <a:lstStyle/>
          <a:p>
            <a:fld id="{B1019D68-98C6-3244-8895-FF6BC5944BA5}" type="datetime1">
              <a:rPr lang="en-US" smtClean="0"/>
              <a:t>4/7/23</a:t>
            </a:fld>
            <a:endParaRPr lang="en-US"/>
          </a:p>
        </p:txBody>
      </p:sp>
      <p:sp>
        <p:nvSpPr>
          <p:cNvPr id="4" name="Footer Placeholder 3">
            <a:extLst>
              <a:ext uri="{FF2B5EF4-FFF2-40B4-BE49-F238E27FC236}">
                <a16:creationId xmlns:a16="http://schemas.microsoft.com/office/drawing/2014/main" id="{4BC07F68-06EE-0914-3CAB-2AEAF6EB606A}"/>
              </a:ext>
            </a:extLst>
          </p:cNvPr>
          <p:cNvSpPr>
            <a:spLocks noGrp="1"/>
          </p:cNvSpPr>
          <p:nvPr>
            <p:ph type="ftr" sz="quarter" idx="11"/>
          </p:nvPr>
        </p:nvSpPr>
        <p:spPr/>
        <p:txBody>
          <a:bodyPr/>
          <a:lstStyle/>
          <a:p>
            <a:r>
              <a:rPr lang="en-US"/>
              <a:t>Aaron S. Chou, IQ/PACC axion workshop, 4/6/2023</a:t>
            </a:r>
          </a:p>
        </p:txBody>
      </p:sp>
      <p:sp>
        <p:nvSpPr>
          <p:cNvPr id="5" name="Slide Number Placeholder 4">
            <a:extLst>
              <a:ext uri="{FF2B5EF4-FFF2-40B4-BE49-F238E27FC236}">
                <a16:creationId xmlns:a16="http://schemas.microsoft.com/office/drawing/2014/main" id="{711CAAFD-4CDC-F6F1-4EFD-3C97AE60D1A1}"/>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286768397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1AD67B5-537A-1345-B8E6-BC1367094A6A}" type="datetime1">
              <a:rPr lang="en-US" smtClean="0">
                <a:solidFill>
                  <a:prstClr val="black">
                    <a:tint val="75000"/>
                  </a:prstClr>
                </a:solidFill>
              </a:rPr>
              <a:t>4/7/23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4872353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C30B53-F609-6446-AC0C-159EC333CEC0}" type="datetime1">
              <a:rPr lang="en-US" smtClean="0">
                <a:solidFill>
                  <a:prstClr val="black">
                    <a:tint val="75000"/>
                  </a:prstClr>
                </a:solidFill>
              </a:rPr>
              <a:t>4/7/23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342514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880FDC-9151-164B-9AB9-00BED31F614E}" type="datetime1">
              <a:rPr lang="en-US" smtClean="0">
                <a:solidFill>
                  <a:prstClr val="black">
                    <a:tint val="75000"/>
                  </a:prstClr>
                </a:solidFill>
              </a:rPr>
              <a:t>4/7/23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882321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EAEB766-7CCF-7C49-B966-EFB60A474CAC}" type="datetime1">
              <a:rPr lang="en-US" smtClean="0">
                <a:solidFill>
                  <a:prstClr val="black">
                    <a:tint val="75000"/>
                  </a:prstClr>
                </a:solidFill>
              </a:rPr>
              <a:t>4/7/23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84767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250F9DD-057D-F44E-B950-FF940C206FD5}" type="datetime1">
              <a:rPr lang="en-US" smtClean="0">
                <a:solidFill>
                  <a:prstClr val="black">
                    <a:tint val="75000"/>
                  </a:prstClr>
                </a:solidFill>
              </a:rPr>
              <a:t>4/7/23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68267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1E79954-C6F3-7C47-987A-CF84FE1E851A}" type="datetime1">
              <a:rPr lang="en-US" smtClean="0">
                <a:solidFill>
                  <a:prstClr val="black">
                    <a:tint val="75000"/>
                  </a:prstClr>
                </a:solidFill>
              </a:rPr>
              <a:t>4/7/23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651676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301268-FC08-E24B-964C-961E1ECFDBBB}" type="datetime1">
              <a:rPr lang="en-US" smtClean="0">
                <a:solidFill>
                  <a:prstClr val="black">
                    <a:tint val="75000"/>
                  </a:prstClr>
                </a:solidFill>
              </a:rPr>
              <a:t>4/7/23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3043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59309B-97A1-1A4D-A79C-9DBE19B0C150}" type="datetime1">
              <a:rPr lang="en-US" smtClean="0">
                <a:solidFill>
                  <a:prstClr val="black">
                    <a:tint val="75000"/>
                  </a:prstClr>
                </a:solidFill>
              </a:rPr>
              <a:t>4/7/23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750390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819046C-8108-194C-84AD-96801E2704B0}" type="datetime1">
              <a:rPr lang="en-US" smtClean="0">
                <a:solidFill>
                  <a:prstClr val="black">
                    <a:tint val="75000"/>
                  </a:prstClr>
                </a:solidFill>
              </a:rPr>
              <a:t>4/7/23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982790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500F41-2410-1A4F-9601-D67A19A3CCCA}" type="datetime1">
              <a:rPr lang="en-US" smtClean="0">
                <a:solidFill>
                  <a:prstClr val="black">
                    <a:tint val="75000"/>
                  </a:prstClr>
                </a:solidFill>
              </a:rPr>
              <a:t>4/7/23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0387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75D068-DA64-B5E7-168B-8ABDF6DD1E55}"/>
              </a:ext>
            </a:extLst>
          </p:cNvPr>
          <p:cNvSpPr>
            <a:spLocks noGrp="1"/>
          </p:cNvSpPr>
          <p:nvPr>
            <p:ph type="dt" sz="half" idx="10"/>
          </p:nvPr>
        </p:nvSpPr>
        <p:spPr/>
        <p:txBody>
          <a:bodyPr/>
          <a:lstStyle/>
          <a:p>
            <a:fld id="{3425BDFB-401B-C74B-BBAF-63F94C9BD5D7}" type="datetime1">
              <a:rPr lang="en-US" smtClean="0"/>
              <a:t>4/7/23</a:t>
            </a:fld>
            <a:endParaRPr lang="en-US"/>
          </a:p>
        </p:txBody>
      </p:sp>
      <p:sp>
        <p:nvSpPr>
          <p:cNvPr id="3" name="Footer Placeholder 2">
            <a:extLst>
              <a:ext uri="{FF2B5EF4-FFF2-40B4-BE49-F238E27FC236}">
                <a16:creationId xmlns:a16="http://schemas.microsoft.com/office/drawing/2014/main" id="{D63B6B86-16B8-FA29-084D-5AA6CCB249CE}"/>
              </a:ext>
            </a:extLst>
          </p:cNvPr>
          <p:cNvSpPr>
            <a:spLocks noGrp="1"/>
          </p:cNvSpPr>
          <p:nvPr>
            <p:ph type="ftr" sz="quarter" idx="11"/>
          </p:nvPr>
        </p:nvSpPr>
        <p:spPr/>
        <p:txBody>
          <a:bodyPr/>
          <a:lstStyle/>
          <a:p>
            <a:r>
              <a:rPr lang="en-US"/>
              <a:t>Aaron S. Chou, IQ/PACC axion workshop, 4/6/2023</a:t>
            </a:r>
          </a:p>
        </p:txBody>
      </p:sp>
      <p:sp>
        <p:nvSpPr>
          <p:cNvPr id="4" name="Slide Number Placeholder 3">
            <a:extLst>
              <a:ext uri="{FF2B5EF4-FFF2-40B4-BE49-F238E27FC236}">
                <a16:creationId xmlns:a16="http://schemas.microsoft.com/office/drawing/2014/main" id="{A242962F-4A03-153C-BC39-1B2C52FB02AE}"/>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395813698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FE29B9-B62C-3F4F-9EA5-60A3CD3AFC14}" type="datetime1">
              <a:rPr lang="en-US" smtClean="0">
                <a:solidFill>
                  <a:prstClr val="black">
                    <a:tint val="75000"/>
                  </a:prstClr>
                </a:solidFill>
              </a:rPr>
              <a:t>4/7/23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381041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r="13596"/>
          <a:stretch>
            <a:fillRect/>
          </a:stretch>
        </p:blipFill>
        <p:spPr bwMode="auto">
          <a:xfrm>
            <a:off x="273051" y="6307139"/>
            <a:ext cx="11675533" cy="314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19" name="Rectangle 3"/>
          <p:cNvSpPr>
            <a:spLocks noGrp="1" noChangeArrowheads="1"/>
          </p:cNvSpPr>
          <p:nvPr>
            <p:ph type="ctrTitle"/>
          </p:nvPr>
        </p:nvSpPr>
        <p:spPr>
          <a:xfrm>
            <a:off x="914400" y="2946400"/>
            <a:ext cx="10363200" cy="1143000"/>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42246528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p:cNvSpPr>
            <a:spLocks noGrp="1"/>
          </p:cNvSpPr>
          <p:nvPr>
            <p:ph type="ftr" sz="quarter" idx="10"/>
          </p:nvPr>
        </p:nvSpPr>
        <p:spPr/>
        <p:txBody>
          <a:bodyPr/>
          <a:lstStyle/>
          <a:p>
            <a:r>
              <a:rPr lang="es-ES_tradnl">
                <a:solidFill>
                  <a:srgbClr val="000000">
                    <a:tint val="75000"/>
                  </a:srgbClr>
                </a:solidFill>
                <a:latin typeface="Times"/>
              </a:rPr>
              <a:t>Aaron S. Chou, IQ/PACC axion workshop, 4/6/2023</a:t>
            </a:r>
            <a:endParaRPr lang="en-US" dirty="0">
              <a:solidFill>
                <a:srgbClr val="000000">
                  <a:tint val="75000"/>
                </a:srgbClr>
              </a:solidFill>
              <a:latin typeface="Times"/>
            </a:endParaRPr>
          </a:p>
        </p:txBody>
      </p:sp>
      <p:sp>
        <p:nvSpPr>
          <p:cNvPr id="5" name="Slide Number Placeholder 4"/>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198794469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4690033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0"/>
          </p:nvPr>
        </p:nvSpPr>
        <p:spPr/>
        <p:txBody>
          <a:bodyPr/>
          <a:lstStyle/>
          <a:p>
            <a:r>
              <a:rPr lang="es-ES_tradnl">
                <a:solidFill>
                  <a:srgbClr val="000000">
                    <a:tint val="75000"/>
                  </a:srgbClr>
                </a:solidFill>
                <a:latin typeface="Times"/>
              </a:rPr>
              <a:t>Aaron S. Chou, IQ/PACC axion workshop, 4/6/2023</a:t>
            </a:r>
            <a:endParaRPr lang="en-US">
              <a:solidFill>
                <a:srgbClr val="000000">
                  <a:tint val="75000"/>
                </a:srgbClr>
              </a:solidFill>
              <a:latin typeface="Times"/>
            </a:endParaRPr>
          </a:p>
        </p:txBody>
      </p:sp>
      <p:sp>
        <p:nvSpPr>
          <p:cNvPr id="6" name="Slide Number Placeholder 5"/>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355146720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025840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s-ES_tradnl">
                <a:solidFill>
                  <a:srgbClr val="000000">
                    <a:tint val="75000"/>
                  </a:srgbClr>
                </a:solidFill>
                <a:latin typeface="Times"/>
              </a:rPr>
              <a:t>Aaron S. Chou, IQ/PACC axion workshop, 4/6/2023</a:t>
            </a:r>
            <a:endParaRPr lang="en-US">
              <a:solidFill>
                <a:srgbClr val="000000">
                  <a:tint val="75000"/>
                </a:srgbClr>
              </a:solidFill>
              <a:latin typeface="Times"/>
            </a:endParaRPr>
          </a:p>
        </p:txBody>
      </p:sp>
      <p:sp>
        <p:nvSpPr>
          <p:cNvPr id="4" name="Slide Number Placeholder 3"/>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63629573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s-ES_tradnl">
                <a:solidFill>
                  <a:srgbClr val="000000">
                    <a:tint val="75000"/>
                  </a:srgbClr>
                </a:solidFill>
                <a:latin typeface="Times"/>
              </a:rPr>
              <a:t>Aaron S. Chou, IQ/PACC axion workshop, 4/6/2023</a:t>
            </a:r>
            <a:endParaRPr lang="en-US">
              <a:solidFill>
                <a:srgbClr val="000000">
                  <a:tint val="75000"/>
                </a:srgbClr>
              </a:solidFill>
              <a:latin typeface="Times"/>
            </a:endParaRPr>
          </a:p>
        </p:txBody>
      </p:sp>
      <p:sp>
        <p:nvSpPr>
          <p:cNvPr id="3" name="Slide Number Placeholder 2"/>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390090979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5929019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42970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9780C-FB70-D9E7-802F-D4E00ECBEA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3021479-8BBB-0AF6-E695-4AFA432DAC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594FA9-7BB8-6EC9-03D9-C0C5897A8D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A665C4-E72D-9912-C533-6694CEA4E0E7}"/>
              </a:ext>
            </a:extLst>
          </p:cNvPr>
          <p:cNvSpPr>
            <a:spLocks noGrp="1"/>
          </p:cNvSpPr>
          <p:nvPr>
            <p:ph type="dt" sz="half" idx="10"/>
          </p:nvPr>
        </p:nvSpPr>
        <p:spPr/>
        <p:txBody>
          <a:bodyPr/>
          <a:lstStyle/>
          <a:p>
            <a:fld id="{C5DCBAAF-516A-6846-B4DD-92228FA3565A}" type="datetime1">
              <a:rPr lang="en-US" smtClean="0"/>
              <a:t>4/7/23</a:t>
            </a:fld>
            <a:endParaRPr lang="en-US"/>
          </a:p>
        </p:txBody>
      </p:sp>
      <p:sp>
        <p:nvSpPr>
          <p:cNvPr id="6" name="Footer Placeholder 5">
            <a:extLst>
              <a:ext uri="{FF2B5EF4-FFF2-40B4-BE49-F238E27FC236}">
                <a16:creationId xmlns:a16="http://schemas.microsoft.com/office/drawing/2014/main" id="{67184E61-3975-623D-06A5-4B93275E6103}"/>
              </a:ext>
            </a:extLst>
          </p:cNvPr>
          <p:cNvSpPr>
            <a:spLocks noGrp="1"/>
          </p:cNvSpPr>
          <p:nvPr>
            <p:ph type="ftr" sz="quarter" idx="11"/>
          </p:nvPr>
        </p:nvSpPr>
        <p:spPr/>
        <p:txBody>
          <a:bodyPr/>
          <a:lstStyle/>
          <a:p>
            <a:r>
              <a:rPr lang="en-US"/>
              <a:t>Aaron S. Chou, IQ/PACC axion workshop, 4/6/2023</a:t>
            </a:r>
          </a:p>
        </p:txBody>
      </p:sp>
      <p:sp>
        <p:nvSpPr>
          <p:cNvPr id="7" name="Slide Number Placeholder 6">
            <a:extLst>
              <a:ext uri="{FF2B5EF4-FFF2-40B4-BE49-F238E27FC236}">
                <a16:creationId xmlns:a16="http://schemas.microsoft.com/office/drawing/2014/main" id="{8948D2B1-DF13-09C3-8828-00A23C714A5E}"/>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12667185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0651168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50301" y="165101"/>
            <a:ext cx="2832100" cy="59610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4001" y="165101"/>
            <a:ext cx="8293100" cy="59610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846606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25" indent="0" algn="ctr">
              <a:buNone/>
              <a:defRPr>
                <a:solidFill>
                  <a:schemeClr val="tx1">
                    <a:tint val="75000"/>
                  </a:schemeClr>
                </a:solidFill>
              </a:defRPr>
            </a:lvl2pPr>
            <a:lvl3pPr marL="914249" indent="0" algn="ctr">
              <a:buNone/>
              <a:defRPr>
                <a:solidFill>
                  <a:schemeClr val="tx1">
                    <a:tint val="75000"/>
                  </a:schemeClr>
                </a:solidFill>
              </a:defRPr>
            </a:lvl3pPr>
            <a:lvl4pPr marL="1371375" indent="0" algn="ctr">
              <a:buNone/>
              <a:defRPr>
                <a:solidFill>
                  <a:schemeClr val="tx1">
                    <a:tint val="75000"/>
                  </a:schemeClr>
                </a:solidFill>
              </a:defRPr>
            </a:lvl4pPr>
            <a:lvl5pPr marL="1828499" indent="0" algn="ctr">
              <a:buNone/>
              <a:defRPr>
                <a:solidFill>
                  <a:schemeClr val="tx1">
                    <a:tint val="75000"/>
                  </a:schemeClr>
                </a:solidFill>
              </a:defRPr>
            </a:lvl5pPr>
            <a:lvl6pPr marL="2285624" indent="0" algn="ctr">
              <a:buNone/>
              <a:defRPr>
                <a:solidFill>
                  <a:schemeClr val="tx1">
                    <a:tint val="75000"/>
                  </a:schemeClr>
                </a:solidFill>
              </a:defRPr>
            </a:lvl6pPr>
            <a:lvl7pPr marL="2742747" indent="0" algn="ctr">
              <a:buNone/>
              <a:defRPr>
                <a:solidFill>
                  <a:schemeClr val="tx1">
                    <a:tint val="75000"/>
                  </a:schemeClr>
                </a:solidFill>
              </a:defRPr>
            </a:lvl7pPr>
            <a:lvl8pPr marL="3199872" indent="0" algn="ctr">
              <a:buNone/>
              <a:defRPr>
                <a:solidFill>
                  <a:schemeClr val="tx1">
                    <a:tint val="75000"/>
                  </a:schemeClr>
                </a:solidFill>
              </a:defRPr>
            </a:lvl8pPr>
            <a:lvl9pPr marL="365699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6F50DB03-C151-0749-96C9-46CDDF381936}" type="datetime1">
              <a:rPr lang="en-US" smtClean="0"/>
              <a:t>4/7/23</a:t>
            </a:fld>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D0B409B-71ED-4545-8F70-B5E5BD93E4CF}" type="slidenum">
              <a:rPr lang="en-US"/>
              <a:pPr/>
              <a:t>‹#›</a:t>
            </a:fld>
            <a:endParaRPr lang="en-US"/>
          </a:p>
        </p:txBody>
      </p:sp>
    </p:spTree>
    <p:extLst>
      <p:ext uri="{BB962C8B-B14F-4D97-AF65-F5344CB8AC3E}">
        <p14:creationId xmlns:p14="http://schemas.microsoft.com/office/powerpoint/2010/main" val="132687856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CD19D901-117B-5840-9241-9BC000EBDFF6}" type="datetime1">
              <a:rPr lang="en-US" smtClean="0"/>
              <a:t>4/7/23</a:t>
            </a:fld>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C6F987D3-C84C-1B43-ACDC-64E0C8D0B1E8}" type="slidenum">
              <a:rPr lang="en-US"/>
              <a:pPr/>
              <a:t>‹#›</a:t>
            </a:fld>
            <a:endParaRPr lang="en-US"/>
          </a:p>
        </p:txBody>
      </p:sp>
    </p:spTree>
    <p:extLst>
      <p:ext uri="{BB962C8B-B14F-4D97-AF65-F5344CB8AC3E}">
        <p14:creationId xmlns:p14="http://schemas.microsoft.com/office/powerpoint/2010/main" val="180802986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4"/>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7"/>
            <a:ext cx="10363200" cy="1500187"/>
          </a:xfrm>
        </p:spPr>
        <p:txBody>
          <a:bodyPr anchor="b"/>
          <a:lstStyle>
            <a:lvl1pPr marL="0" indent="0">
              <a:buNone/>
              <a:defRPr sz="2000">
                <a:solidFill>
                  <a:schemeClr val="tx1">
                    <a:tint val="75000"/>
                  </a:schemeClr>
                </a:solidFill>
              </a:defRPr>
            </a:lvl1pPr>
            <a:lvl2pPr marL="457125" indent="0">
              <a:buNone/>
              <a:defRPr sz="1800">
                <a:solidFill>
                  <a:schemeClr val="tx1">
                    <a:tint val="75000"/>
                  </a:schemeClr>
                </a:solidFill>
              </a:defRPr>
            </a:lvl2pPr>
            <a:lvl3pPr marL="914249" indent="0">
              <a:buNone/>
              <a:defRPr sz="1600">
                <a:solidFill>
                  <a:schemeClr val="tx1">
                    <a:tint val="75000"/>
                  </a:schemeClr>
                </a:solidFill>
              </a:defRPr>
            </a:lvl3pPr>
            <a:lvl4pPr marL="1371375" indent="0">
              <a:buNone/>
              <a:defRPr sz="1400">
                <a:solidFill>
                  <a:schemeClr val="tx1">
                    <a:tint val="75000"/>
                  </a:schemeClr>
                </a:solidFill>
              </a:defRPr>
            </a:lvl4pPr>
            <a:lvl5pPr marL="1828499" indent="0">
              <a:buNone/>
              <a:defRPr sz="1400">
                <a:solidFill>
                  <a:schemeClr val="tx1">
                    <a:tint val="75000"/>
                  </a:schemeClr>
                </a:solidFill>
              </a:defRPr>
            </a:lvl5pPr>
            <a:lvl6pPr marL="2285624" indent="0">
              <a:buNone/>
              <a:defRPr sz="1400">
                <a:solidFill>
                  <a:schemeClr val="tx1">
                    <a:tint val="75000"/>
                  </a:schemeClr>
                </a:solidFill>
              </a:defRPr>
            </a:lvl6pPr>
            <a:lvl7pPr marL="2742747" indent="0">
              <a:buNone/>
              <a:defRPr sz="1400">
                <a:solidFill>
                  <a:schemeClr val="tx1">
                    <a:tint val="75000"/>
                  </a:schemeClr>
                </a:solidFill>
              </a:defRPr>
            </a:lvl7pPr>
            <a:lvl8pPr marL="3199872" indent="0">
              <a:buNone/>
              <a:defRPr sz="1400">
                <a:solidFill>
                  <a:schemeClr val="tx1">
                    <a:tint val="75000"/>
                  </a:schemeClr>
                </a:solidFill>
              </a:defRPr>
            </a:lvl8pPr>
            <a:lvl9pPr marL="365699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CD00CF35-FF60-C543-B094-DDFB7E11B283}" type="datetime1">
              <a:rPr lang="en-US" smtClean="0"/>
              <a:t>4/7/23</a:t>
            </a:fld>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D47125CB-BABB-0647-82EC-72A42E8D8178}" type="slidenum">
              <a:rPr lang="en-US"/>
              <a:pPr/>
              <a:t>‹#›</a:t>
            </a:fld>
            <a:endParaRPr lang="en-US"/>
          </a:p>
        </p:txBody>
      </p:sp>
    </p:spTree>
    <p:extLst>
      <p:ext uri="{BB962C8B-B14F-4D97-AF65-F5344CB8AC3E}">
        <p14:creationId xmlns:p14="http://schemas.microsoft.com/office/powerpoint/2010/main" val="4161254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7F36E7A7-6B79-8846-9E7F-6B5A529D145A}" type="datetime1">
              <a:rPr lang="en-US" smtClean="0"/>
              <a:t>4/7/23</a:t>
            </a:fld>
            <a:endParaRPr lang="en-US"/>
          </a:p>
        </p:txBody>
      </p:sp>
      <p:sp>
        <p:nvSpPr>
          <p:cNvPr id="6"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01C73D13-93A6-E047-91D2-B8658A3117C6}" type="slidenum">
              <a:rPr lang="en-US"/>
              <a:pPr/>
              <a:t>‹#›</a:t>
            </a:fld>
            <a:endParaRPr lang="en-US"/>
          </a:p>
        </p:txBody>
      </p:sp>
    </p:spTree>
    <p:extLst>
      <p:ext uri="{BB962C8B-B14F-4D97-AF65-F5344CB8AC3E}">
        <p14:creationId xmlns:p14="http://schemas.microsoft.com/office/powerpoint/2010/main" val="19040870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2"/>
          </a:xfrm>
        </p:spPr>
        <p:txBody>
          <a:bodyPr anchor="b"/>
          <a:lstStyle>
            <a:lvl1pPr marL="0" indent="0">
              <a:buNone/>
              <a:defRPr sz="2400" b="1"/>
            </a:lvl1pPr>
            <a:lvl2pPr marL="457125" indent="0">
              <a:buNone/>
              <a:defRPr sz="2000" b="1"/>
            </a:lvl2pPr>
            <a:lvl3pPr marL="914249" indent="0">
              <a:buNone/>
              <a:defRPr sz="1800" b="1"/>
            </a:lvl3pPr>
            <a:lvl4pPr marL="1371375" indent="0">
              <a:buNone/>
              <a:defRPr sz="1600" b="1"/>
            </a:lvl4pPr>
            <a:lvl5pPr marL="1828499" indent="0">
              <a:buNone/>
              <a:defRPr sz="1600" b="1"/>
            </a:lvl5pPr>
            <a:lvl6pPr marL="2285624" indent="0">
              <a:buNone/>
              <a:defRPr sz="1600" b="1"/>
            </a:lvl6pPr>
            <a:lvl7pPr marL="2742747" indent="0">
              <a:buNone/>
              <a:defRPr sz="1600" b="1"/>
            </a:lvl7pPr>
            <a:lvl8pPr marL="3199872" indent="0">
              <a:buNone/>
              <a:defRPr sz="1600" b="1"/>
            </a:lvl8pPr>
            <a:lvl9pPr marL="3656997"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6"/>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4"/>
            <a:ext cx="5389033" cy="639762"/>
          </a:xfrm>
        </p:spPr>
        <p:txBody>
          <a:bodyPr anchor="b"/>
          <a:lstStyle>
            <a:lvl1pPr marL="0" indent="0">
              <a:buNone/>
              <a:defRPr sz="2400" b="1"/>
            </a:lvl1pPr>
            <a:lvl2pPr marL="457125" indent="0">
              <a:buNone/>
              <a:defRPr sz="2000" b="1"/>
            </a:lvl2pPr>
            <a:lvl3pPr marL="914249" indent="0">
              <a:buNone/>
              <a:defRPr sz="1800" b="1"/>
            </a:lvl3pPr>
            <a:lvl4pPr marL="1371375" indent="0">
              <a:buNone/>
              <a:defRPr sz="1600" b="1"/>
            </a:lvl4pPr>
            <a:lvl5pPr marL="1828499" indent="0">
              <a:buNone/>
              <a:defRPr sz="1600" b="1"/>
            </a:lvl5pPr>
            <a:lvl6pPr marL="2285624" indent="0">
              <a:buNone/>
              <a:defRPr sz="1600" b="1"/>
            </a:lvl6pPr>
            <a:lvl7pPr marL="2742747" indent="0">
              <a:buNone/>
              <a:defRPr sz="1600" b="1"/>
            </a:lvl7pPr>
            <a:lvl8pPr marL="3199872" indent="0">
              <a:buNone/>
              <a:defRPr sz="1600" b="1"/>
            </a:lvl8pPr>
            <a:lvl9pPr marL="365699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6"/>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5114D3AB-246B-BB4E-8F9F-63F73C3F398D}" type="datetime1">
              <a:rPr lang="en-US" smtClean="0"/>
              <a:t>4/7/23</a:t>
            </a:fld>
            <a:endParaRPr lang="en-US"/>
          </a:p>
        </p:txBody>
      </p:sp>
      <p:sp>
        <p:nvSpPr>
          <p:cNvPr id="8"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9" name="Slide Number Placeholder 5"/>
          <p:cNvSpPr>
            <a:spLocks noGrp="1"/>
          </p:cNvSpPr>
          <p:nvPr>
            <p:ph type="sldNum" sz="quarter" idx="12"/>
          </p:nvPr>
        </p:nvSpPr>
        <p:spPr/>
        <p:txBody>
          <a:bodyPr/>
          <a:lstStyle>
            <a:lvl1pPr>
              <a:defRPr/>
            </a:lvl1pPr>
          </a:lstStyle>
          <a:p>
            <a:fld id="{BB4CEC79-641D-7F43-9A59-2CE59EFD254B}" type="slidenum">
              <a:rPr lang="en-US"/>
              <a:pPr/>
              <a:t>‹#›</a:t>
            </a:fld>
            <a:endParaRPr lang="en-US"/>
          </a:p>
        </p:txBody>
      </p:sp>
    </p:spTree>
    <p:extLst>
      <p:ext uri="{BB962C8B-B14F-4D97-AF65-F5344CB8AC3E}">
        <p14:creationId xmlns:p14="http://schemas.microsoft.com/office/powerpoint/2010/main" val="137442007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36247BC1-78C1-1241-B5B4-ADF1BD8750DC}" type="datetime1">
              <a:rPr lang="en-US" smtClean="0"/>
              <a:t>4/7/23</a:t>
            </a:fld>
            <a:endParaRPr lang="en-US"/>
          </a:p>
        </p:txBody>
      </p:sp>
      <p:sp>
        <p:nvSpPr>
          <p:cNvPr id="4"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5" name="Slide Number Placeholder 5"/>
          <p:cNvSpPr>
            <a:spLocks noGrp="1"/>
          </p:cNvSpPr>
          <p:nvPr>
            <p:ph type="sldNum" sz="quarter" idx="12"/>
          </p:nvPr>
        </p:nvSpPr>
        <p:spPr/>
        <p:txBody>
          <a:bodyPr/>
          <a:lstStyle>
            <a:lvl1pPr>
              <a:defRPr/>
            </a:lvl1pPr>
          </a:lstStyle>
          <a:p>
            <a:fld id="{6B8FC918-9776-9A4E-8537-62BB08031C7A}" type="slidenum">
              <a:rPr lang="en-US"/>
              <a:pPr/>
              <a:t>‹#›</a:t>
            </a:fld>
            <a:endParaRPr lang="en-US"/>
          </a:p>
        </p:txBody>
      </p:sp>
    </p:spTree>
    <p:extLst>
      <p:ext uri="{BB962C8B-B14F-4D97-AF65-F5344CB8AC3E}">
        <p14:creationId xmlns:p14="http://schemas.microsoft.com/office/powerpoint/2010/main" val="13945634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ACFE8823-6EFB-4944-B4E0-D8EA66E2D8C1}" type="datetime1">
              <a:rPr lang="en-US" smtClean="0"/>
              <a:t>4/7/23</a:t>
            </a:fld>
            <a:endParaRPr lang="en-US"/>
          </a:p>
        </p:txBody>
      </p:sp>
      <p:sp>
        <p:nvSpPr>
          <p:cNvPr id="3"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4" name="Slide Number Placeholder 5"/>
          <p:cNvSpPr>
            <a:spLocks noGrp="1"/>
          </p:cNvSpPr>
          <p:nvPr>
            <p:ph type="sldNum" sz="quarter" idx="12"/>
          </p:nvPr>
        </p:nvSpPr>
        <p:spPr/>
        <p:txBody>
          <a:bodyPr/>
          <a:lstStyle>
            <a:lvl1pPr>
              <a:defRPr/>
            </a:lvl1pPr>
          </a:lstStyle>
          <a:p>
            <a:fld id="{10A8421C-9C7B-D94A-8400-C3AD7BE3CD36}" type="slidenum">
              <a:rPr lang="en-US"/>
              <a:pPr/>
              <a:t>‹#›</a:t>
            </a:fld>
            <a:endParaRPr lang="en-US"/>
          </a:p>
        </p:txBody>
      </p:sp>
    </p:spTree>
    <p:extLst>
      <p:ext uri="{BB962C8B-B14F-4D97-AF65-F5344CB8AC3E}">
        <p14:creationId xmlns:p14="http://schemas.microsoft.com/office/powerpoint/2010/main" val="329245026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5" y="273054"/>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2"/>
            <a:ext cx="4011084" cy="4691063"/>
          </a:xfrm>
        </p:spPr>
        <p:txBody>
          <a:bodyPr/>
          <a:lstStyle>
            <a:lvl1pPr marL="0" indent="0">
              <a:buNone/>
              <a:defRPr sz="1400"/>
            </a:lvl1pPr>
            <a:lvl2pPr marL="457125" indent="0">
              <a:buNone/>
              <a:defRPr sz="1200"/>
            </a:lvl2pPr>
            <a:lvl3pPr marL="914249" indent="0">
              <a:buNone/>
              <a:defRPr sz="1000"/>
            </a:lvl3pPr>
            <a:lvl4pPr marL="1371375" indent="0">
              <a:buNone/>
              <a:defRPr sz="900"/>
            </a:lvl4pPr>
            <a:lvl5pPr marL="1828499" indent="0">
              <a:buNone/>
              <a:defRPr sz="900"/>
            </a:lvl5pPr>
            <a:lvl6pPr marL="2285624" indent="0">
              <a:buNone/>
              <a:defRPr sz="900"/>
            </a:lvl6pPr>
            <a:lvl7pPr marL="2742747" indent="0">
              <a:buNone/>
              <a:defRPr sz="900"/>
            </a:lvl7pPr>
            <a:lvl8pPr marL="3199872" indent="0">
              <a:buNone/>
              <a:defRPr sz="900"/>
            </a:lvl8pPr>
            <a:lvl9pPr marL="3656997"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91E1BF79-09C9-FA4B-913D-DC2412194570}" type="datetime1">
              <a:rPr lang="en-US" smtClean="0"/>
              <a:t>4/7/23</a:t>
            </a:fld>
            <a:endParaRPr lang="en-US"/>
          </a:p>
        </p:txBody>
      </p:sp>
      <p:sp>
        <p:nvSpPr>
          <p:cNvPr id="6"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08F1F361-2E5D-C048-8F2C-57E10CE66266}" type="slidenum">
              <a:rPr lang="en-US"/>
              <a:pPr/>
              <a:t>‹#›</a:t>
            </a:fld>
            <a:endParaRPr lang="en-US"/>
          </a:p>
        </p:txBody>
      </p:sp>
    </p:spTree>
    <p:extLst>
      <p:ext uri="{BB962C8B-B14F-4D97-AF65-F5344CB8AC3E}">
        <p14:creationId xmlns:p14="http://schemas.microsoft.com/office/powerpoint/2010/main" val="2763244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3DEE5-63F0-64CD-6DD1-ADFE30CDEA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16A5C28-D092-D689-4A45-AC0B387C15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0D0FE44-1D2E-AF76-F2BA-9FE3EE2CBC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17173C-BF6A-9200-4530-5F91A5252B61}"/>
              </a:ext>
            </a:extLst>
          </p:cNvPr>
          <p:cNvSpPr>
            <a:spLocks noGrp="1"/>
          </p:cNvSpPr>
          <p:nvPr>
            <p:ph type="dt" sz="half" idx="10"/>
          </p:nvPr>
        </p:nvSpPr>
        <p:spPr/>
        <p:txBody>
          <a:bodyPr/>
          <a:lstStyle/>
          <a:p>
            <a:fld id="{D0F53309-F41F-8044-9BCD-4D728348AAB8}" type="datetime1">
              <a:rPr lang="en-US" smtClean="0"/>
              <a:t>4/7/23</a:t>
            </a:fld>
            <a:endParaRPr lang="en-US"/>
          </a:p>
        </p:txBody>
      </p:sp>
      <p:sp>
        <p:nvSpPr>
          <p:cNvPr id="6" name="Footer Placeholder 5">
            <a:extLst>
              <a:ext uri="{FF2B5EF4-FFF2-40B4-BE49-F238E27FC236}">
                <a16:creationId xmlns:a16="http://schemas.microsoft.com/office/drawing/2014/main" id="{BC2C0B6D-3B0A-4FD8-99F3-F6212038F294}"/>
              </a:ext>
            </a:extLst>
          </p:cNvPr>
          <p:cNvSpPr>
            <a:spLocks noGrp="1"/>
          </p:cNvSpPr>
          <p:nvPr>
            <p:ph type="ftr" sz="quarter" idx="11"/>
          </p:nvPr>
        </p:nvSpPr>
        <p:spPr/>
        <p:txBody>
          <a:bodyPr/>
          <a:lstStyle/>
          <a:p>
            <a:r>
              <a:rPr lang="en-US"/>
              <a:t>Aaron S. Chou, IQ/PACC axion workshop, 4/6/2023</a:t>
            </a:r>
          </a:p>
        </p:txBody>
      </p:sp>
      <p:sp>
        <p:nvSpPr>
          <p:cNvPr id="7" name="Slide Number Placeholder 6">
            <a:extLst>
              <a:ext uri="{FF2B5EF4-FFF2-40B4-BE49-F238E27FC236}">
                <a16:creationId xmlns:a16="http://schemas.microsoft.com/office/drawing/2014/main" id="{A4386DE4-54D5-D324-D8D3-4772136E2372}"/>
              </a:ext>
            </a:extLst>
          </p:cNvPr>
          <p:cNvSpPr>
            <a:spLocks noGrp="1"/>
          </p:cNvSpPr>
          <p:nvPr>
            <p:ph type="sldNum" sz="quarter" idx="12"/>
          </p:nvPr>
        </p:nvSpPr>
        <p:spPr/>
        <p:txBody>
          <a:bodyPr/>
          <a:lstStyle/>
          <a:p>
            <a:fld id="{85F14608-B04C-7C44-9E9E-196F6E09E3F3}" type="slidenum">
              <a:rPr lang="en-US" smtClean="0"/>
              <a:t>‹#›</a:t>
            </a:fld>
            <a:endParaRPr lang="en-US"/>
          </a:p>
        </p:txBody>
      </p:sp>
    </p:spTree>
    <p:extLst>
      <p:ext uri="{BB962C8B-B14F-4D97-AF65-F5344CB8AC3E}">
        <p14:creationId xmlns:p14="http://schemas.microsoft.com/office/powerpoint/2010/main" val="320499983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2"/>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125" indent="0">
              <a:buNone/>
              <a:defRPr sz="2800"/>
            </a:lvl2pPr>
            <a:lvl3pPr marL="914249" indent="0">
              <a:buNone/>
              <a:defRPr sz="2400"/>
            </a:lvl3pPr>
            <a:lvl4pPr marL="1371375" indent="0">
              <a:buNone/>
              <a:defRPr sz="2000"/>
            </a:lvl4pPr>
            <a:lvl5pPr marL="1828499" indent="0">
              <a:buNone/>
              <a:defRPr sz="2000"/>
            </a:lvl5pPr>
            <a:lvl6pPr marL="2285624" indent="0">
              <a:buNone/>
              <a:defRPr sz="2000"/>
            </a:lvl6pPr>
            <a:lvl7pPr marL="2742747" indent="0">
              <a:buNone/>
              <a:defRPr sz="2000"/>
            </a:lvl7pPr>
            <a:lvl8pPr marL="3199872" indent="0">
              <a:buNone/>
              <a:defRPr sz="2000"/>
            </a:lvl8pPr>
            <a:lvl9pPr marL="3656997" indent="0">
              <a:buNone/>
              <a:defRPr sz="2000"/>
            </a:lvl9pPr>
          </a:lstStyle>
          <a:p>
            <a:pPr lvl="0"/>
            <a:endParaRPr lang="en-US" noProof="0"/>
          </a:p>
        </p:txBody>
      </p:sp>
      <p:sp>
        <p:nvSpPr>
          <p:cNvPr id="4" name="Text Placeholder 3"/>
          <p:cNvSpPr>
            <a:spLocks noGrp="1"/>
          </p:cNvSpPr>
          <p:nvPr>
            <p:ph type="body" sz="half" idx="2"/>
          </p:nvPr>
        </p:nvSpPr>
        <p:spPr>
          <a:xfrm>
            <a:off x="2389717" y="5367340"/>
            <a:ext cx="7315200" cy="804862"/>
          </a:xfrm>
        </p:spPr>
        <p:txBody>
          <a:bodyPr/>
          <a:lstStyle>
            <a:lvl1pPr marL="0" indent="0">
              <a:buNone/>
              <a:defRPr sz="1400"/>
            </a:lvl1pPr>
            <a:lvl2pPr marL="457125" indent="0">
              <a:buNone/>
              <a:defRPr sz="1200"/>
            </a:lvl2pPr>
            <a:lvl3pPr marL="914249" indent="0">
              <a:buNone/>
              <a:defRPr sz="1000"/>
            </a:lvl3pPr>
            <a:lvl4pPr marL="1371375" indent="0">
              <a:buNone/>
              <a:defRPr sz="900"/>
            </a:lvl4pPr>
            <a:lvl5pPr marL="1828499" indent="0">
              <a:buNone/>
              <a:defRPr sz="900"/>
            </a:lvl5pPr>
            <a:lvl6pPr marL="2285624" indent="0">
              <a:buNone/>
              <a:defRPr sz="900"/>
            </a:lvl6pPr>
            <a:lvl7pPr marL="2742747" indent="0">
              <a:buNone/>
              <a:defRPr sz="900"/>
            </a:lvl7pPr>
            <a:lvl8pPr marL="3199872" indent="0">
              <a:buNone/>
              <a:defRPr sz="900"/>
            </a:lvl8pPr>
            <a:lvl9pPr marL="3656997"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2C32C315-FD3E-4D4D-8C30-5AF8110D8E62}" type="datetime1">
              <a:rPr lang="en-US" smtClean="0"/>
              <a:t>4/7/23</a:t>
            </a:fld>
            <a:endParaRPr lang="en-US"/>
          </a:p>
        </p:txBody>
      </p:sp>
      <p:sp>
        <p:nvSpPr>
          <p:cNvPr id="6"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66100809-5D5C-EB40-BE60-0EB044B2B1F2}" type="slidenum">
              <a:rPr lang="en-US"/>
              <a:pPr/>
              <a:t>‹#›</a:t>
            </a:fld>
            <a:endParaRPr lang="en-US"/>
          </a:p>
        </p:txBody>
      </p:sp>
    </p:spTree>
    <p:extLst>
      <p:ext uri="{BB962C8B-B14F-4D97-AF65-F5344CB8AC3E}">
        <p14:creationId xmlns:p14="http://schemas.microsoft.com/office/powerpoint/2010/main" val="116616631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2D85D1E6-18FB-2247-8592-C0DB43629097}" type="datetime1">
              <a:rPr lang="en-US" smtClean="0"/>
              <a:t>4/7/23</a:t>
            </a:fld>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AD2BA5D-4627-484A-AD63-A664874D05EA}" type="slidenum">
              <a:rPr lang="en-US"/>
              <a:pPr/>
              <a:t>‹#›</a:t>
            </a:fld>
            <a:endParaRPr lang="en-US"/>
          </a:p>
        </p:txBody>
      </p:sp>
    </p:spTree>
    <p:extLst>
      <p:ext uri="{BB962C8B-B14F-4D97-AF65-F5344CB8AC3E}">
        <p14:creationId xmlns:p14="http://schemas.microsoft.com/office/powerpoint/2010/main" val="123790639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2"/>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E500E5D2-2215-6E4D-B62B-FFEFA1A9AF8A}" type="datetime1">
              <a:rPr lang="en-US" smtClean="0"/>
              <a:t>4/7/23</a:t>
            </a:fld>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IQ/PACC axion workshop, 4/6/2023</a:t>
            </a: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9F0A9706-DAFD-E947-91F9-02A2520971A2}" type="slidenum">
              <a:rPr lang="en-US"/>
              <a:pPr/>
              <a:t>‹#›</a:t>
            </a:fld>
            <a:endParaRPr lang="en-US"/>
          </a:p>
        </p:txBody>
      </p:sp>
    </p:spTree>
    <p:extLst>
      <p:ext uri="{BB962C8B-B14F-4D97-AF65-F5344CB8AC3E}">
        <p14:creationId xmlns:p14="http://schemas.microsoft.com/office/powerpoint/2010/main" val="2664621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GIRVIN16-9MASTER">
    <p:spTree>
      <p:nvGrpSpPr>
        <p:cNvPr id="1" name=""/>
        <p:cNvGrpSpPr/>
        <p:nvPr/>
      </p:nvGrpSpPr>
      <p:grpSpPr>
        <a:xfrm>
          <a:off x="0" y="0"/>
          <a:ext cx="0" cy="0"/>
          <a:chOff x="0" y="0"/>
          <a:chExt cx="0" cy="0"/>
        </a:xfrm>
      </p:grpSpPr>
      <p:sp>
        <p:nvSpPr>
          <p:cNvPr id="49" name="Slide Number"/>
          <p:cNvSpPr txBox="1">
            <a:spLocks noGrp="1"/>
          </p:cNvSpPr>
          <p:nvPr>
            <p:ph type="sldNum" sz="quarter" idx="2"/>
          </p:nvPr>
        </p:nvSpPr>
        <p:spPr>
          <a:xfrm>
            <a:off x="11829305" y="6515100"/>
            <a:ext cx="270499" cy="266900"/>
          </a:xfrm>
          <a:prstGeom prst="rect">
            <a:avLst/>
          </a:prstGeom>
        </p:spPr>
        <p:txBody>
          <a:bodyPr/>
          <a:lstStyle>
            <a:lvl1pPr>
              <a:defRPr sz="949">
                <a:latin typeface="Calibri" panose="020F0502020204030204" pitchFamily="34" charset="0"/>
                <a:cs typeface="Calibri" panose="020F0502020204030204" pitchFamily="34" charset="0"/>
              </a:defRPr>
            </a:lvl1pPr>
          </a:lstStyle>
          <a:p>
            <a:fld id="{86CB4B4D-7CA3-9044-876B-883B54F8677D}" type="slidenum">
              <a:rPr lang="en-US" smtClean="0"/>
              <a:pPr/>
              <a:t>‹#›</a:t>
            </a:fld>
            <a:endParaRPr lang="en-US" dirty="0"/>
          </a:p>
        </p:txBody>
      </p:sp>
    </p:spTree>
    <p:extLst>
      <p:ext uri="{BB962C8B-B14F-4D97-AF65-F5344CB8AC3E}">
        <p14:creationId xmlns:p14="http://schemas.microsoft.com/office/powerpoint/2010/main" val="784287923"/>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theme" Target="../theme/theme8.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67E0C6-5356-D891-17AD-4F278214DA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70B0195-2A4D-61F0-A829-51E201DD36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50DFC0-D3A7-DC5C-AD5C-3720686633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7EDD59-95E7-FB41-B2AA-634A9BD5727A}" type="datetime1">
              <a:rPr lang="en-US" smtClean="0"/>
              <a:t>4/7/23</a:t>
            </a:fld>
            <a:endParaRPr lang="en-US"/>
          </a:p>
        </p:txBody>
      </p:sp>
      <p:sp>
        <p:nvSpPr>
          <p:cNvPr id="5" name="Footer Placeholder 4">
            <a:extLst>
              <a:ext uri="{FF2B5EF4-FFF2-40B4-BE49-F238E27FC236}">
                <a16:creationId xmlns:a16="http://schemas.microsoft.com/office/drawing/2014/main" id="{75947165-6062-B6FB-026C-64136839D9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Aaron S. Chou, IQ/PACC axion workshop, 4/6/2023</a:t>
            </a:r>
          </a:p>
        </p:txBody>
      </p:sp>
      <p:sp>
        <p:nvSpPr>
          <p:cNvPr id="6" name="Slide Number Placeholder 5">
            <a:extLst>
              <a:ext uri="{FF2B5EF4-FFF2-40B4-BE49-F238E27FC236}">
                <a16:creationId xmlns:a16="http://schemas.microsoft.com/office/drawing/2014/main" id="{C9A2E971-0334-1228-FB9E-BA84232000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14608-B04C-7C44-9E9E-196F6E09E3F3}" type="slidenum">
              <a:rPr lang="en-US" smtClean="0"/>
              <a:t>‹#›</a:t>
            </a:fld>
            <a:endParaRPr lang="en-US"/>
          </a:p>
        </p:txBody>
      </p:sp>
    </p:spTree>
    <p:extLst>
      <p:ext uri="{BB962C8B-B14F-4D97-AF65-F5344CB8AC3E}">
        <p14:creationId xmlns:p14="http://schemas.microsoft.com/office/powerpoint/2010/main" val="1250851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AEA8492C-EAC9-1640-B7DE-2951A8A2321C}" type="datetime1">
              <a:rPr lang="en-US" smtClean="0"/>
              <a:t>4/7/23</a:t>
            </a:fld>
            <a:endParaRPr lang="en-US" dirty="0"/>
          </a:p>
        </p:txBody>
      </p:sp>
      <p:sp>
        <p:nvSpPr>
          <p:cNvPr id="15" name="Footer Placeholder 4"/>
          <p:cNvSpPr>
            <a:spLocks noGrp="1"/>
          </p:cNvSpPr>
          <p:nvPr>
            <p:ph type="ftr" sz="quarter" idx="3"/>
          </p:nvPr>
        </p:nvSpPr>
        <p:spPr>
          <a:xfrm>
            <a:off x="2040807" y="6504216"/>
            <a:ext cx="83471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Aaron S. Chou, IQ/PACC axion workshop, 4/6/2023</a:t>
            </a:r>
            <a:endParaRPr lang="en-US" b="1" dirty="0"/>
          </a:p>
        </p:txBody>
      </p:sp>
      <p:sp>
        <p:nvSpPr>
          <p:cNvPr id="16"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8600022" y="4477486"/>
            <a:ext cx="1435100"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sz="3200" dirty="0"/>
          </a:p>
        </p:txBody>
      </p:sp>
      <p:grpSp>
        <p:nvGrpSpPr>
          <p:cNvPr id="25" name="Group 24"/>
          <p:cNvGrpSpPr>
            <a:grpSpLocks noChangeAspect="1"/>
          </p:cNvGrpSpPr>
          <p:nvPr userDrawn="1"/>
        </p:nvGrpSpPr>
        <p:grpSpPr>
          <a:xfrm>
            <a:off x="287867" y="6227810"/>
            <a:ext cx="11599333" cy="269849"/>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7204500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dt="0"/>
  <p:txStyles>
    <p:titleStyle>
      <a:lvl1pPr algn="l" defTabSz="609585" rtl="0" eaLnBrk="1" fontAlgn="base" hangingPunct="1">
        <a:spcBef>
          <a:spcPct val="0"/>
        </a:spcBef>
        <a:spcAft>
          <a:spcPct val="0"/>
        </a:spcAft>
        <a:defRPr sz="2267" b="1" kern="1200">
          <a:solidFill>
            <a:srgbClr val="2E5286"/>
          </a:solidFill>
          <a:latin typeface="Helvetica"/>
          <a:ea typeface="Geneva" charset="0"/>
          <a:cs typeface="ＭＳ Ｐゴシック" charset="0"/>
        </a:defRPr>
      </a:lvl1pPr>
      <a:lvl2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2pPr>
      <a:lvl3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3pPr>
      <a:lvl4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4pPr>
      <a:lvl5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5pPr>
      <a:lvl6pPr marL="609585"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6pPr>
      <a:lvl7pPr marL="1219170"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7pPr>
      <a:lvl8pPr marL="1828754"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8pPr>
      <a:lvl9pPr marL="2438339"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9pPr>
    </p:titleStyle>
    <p:bodyStyle>
      <a:lvl1pPr marL="457189" indent="-457189" algn="l" defTabSz="609585"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990575" indent="-380990" algn="l" defTabSz="609585" rtl="0" eaLnBrk="1" fontAlgn="base" hangingPunct="1">
        <a:spcBef>
          <a:spcPct val="20000"/>
        </a:spcBef>
        <a:spcAft>
          <a:spcPct val="0"/>
        </a:spcAft>
        <a:buFont typeface="Arial" charset="0"/>
        <a:buChar char="–"/>
        <a:defRPr sz="2133" kern="1200">
          <a:solidFill>
            <a:srgbClr val="7F7F7F"/>
          </a:solidFill>
          <a:latin typeface="Helvetica"/>
          <a:ea typeface="ＭＳ Ｐゴシック" charset="0"/>
          <a:cs typeface="ＭＳ Ｐゴシック" charset="0"/>
        </a:defRPr>
      </a:lvl2pPr>
      <a:lvl3pPr marL="1523962" indent="-304792" algn="l" defTabSz="609585" rtl="0" eaLnBrk="1" fontAlgn="base" hangingPunct="1">
        <a:spcBef>
          <a:spcPct val="20000"/>
        </a:spcBef>
        <a:spcAft>
          <a:spcPct val="0"/>
        </a:spcAft>
        <a:buFont typeface="Arial" charset="0"/>
        <a:buChar char="•"/>
        <a:defRPr sz="1867" kern="1200">
          <a:solidFill>
            <a:srgbClr val="7F7F7F"/>
          </a:solidFill>
          <a:latin typeface="Helvetica"/>
          <a:ea typeface="ＭＳ Ｐゴシック" charset="0"/>
          <a:cs typeface="ＭＳ Ｐゴシック" charset="0"/>
        </a:defRPr>
      </a:lvl3pPr>
      <a:lvl4pPr marL="2133547" indent="-304792" algn="l" defTabSz="609585"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4pPr>
      <a:lvl5pPr marL="2743131" indent="-304792" algn="l" defTabSz="609585"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769600" cy="411162"/>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34" tIns="45717" rIns="91434" bIns="45717"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914400"/>
            <a:ext cx="10972800" cy="544195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34" tIns="45717" rIns="91434" bIns="45717" numCol="1" anchor="ctr" anchorCtr="0" compatLnSpc="1">
            <a:prstTxWarp prst="textNoShape">
              <a:avLst/>
            </a:prstTxWarp>
          </a:bodyPr>
          <a:lstStyle>
            <a:lvl1pPr>
              <a:defRPr sz="1200">
                <a:solidFill>
                  <a:srgbClr val="898989"/>
                </a:solidFill>
                <a:latin typeface="Calibri" charset="0"/>
              </a:defRPr>
            </a:lvl1pPr>
          </a:lstStyle>
          <a:p>
            <a:pPr defTabSz="455613" fontAlgn="base">
              <a:spcBef>
                <a:spcPct val="0"/>
              </a:spcBef>
              <a:spcAft>
                <a:spcPct val="0"/>
              </a:spcAft>
            </a:pPr>
            <a:fld id="{6AC94EAA-8EBD-E84E-A6BC-F811153B507B}" type="datetime1">
              <a:rPr lang="en-US" smtClean="0">
                <a:ea typeface="ＭＳ Ｐゴシック" charset="0"/>
              </a:rPr>
              <a:t>4/7/23</a:t>
            </a:fld>
            <a:endParaRPr lang="en-US">
              <a:ea typeface="ＭＳ Ｐゴシック" charset="0"/>
              <a:cs typeface="ＭＳ Ｐゴシック" charset="0"/>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wrap="square" lIns="91434" tIns="45717" rIns="91434" bIns="45717" numCol="1" anchor="ctr" anchorCtr="0" compatLnSpc="1">
            <a:prstTxWarp prst="textNoShape">
              <a:avLst/>
            </a:prstTxWarp>
          </a:bodyPr>
          <a:lstStyle>
            <a:lvl1pPr algn="ctr" defTabSz="457172">
              <a:defRPr sz="1200">
                <a:solidFill>
                  <a:schemeClr val="tx1"/>
                </a:solidFill>
                <a:latin typeface="Calibri" pitchFamily="-106" charset="0"/>
                <a:ea typeface="ＭＳ Ｐゴシック" pitchFamily="-106" charset="-128"/>
                <a:cs typeface="ＭＳ Ｐゴシック" pitchFamily="-106" charset="-128"/>
              </a:defRPr>
            </a:lvl1pPr>
          </a:lstStyle>
          <a:p>
            <a:pPr fontAlgn="base">
              <a:spcBef>
                <a:spcPct val="0"/>
              </a:spcBef>
              <a:spcAft>
                <a:spcPct val="0"/>
              </a:spcAft>
              <a:defRPr/>
            </a:pPr>
            <a:r>
              <a:rPr lang="es-ES_tradnl">
                <a:solidFill>
                  <a:prstClr val="black"/>
                </a:solidFill>
              </a:rPr>
              <a:t>Aaron S. Chou, IQ/PACC axion workshop, 4/6/2023</a:t>
            </a:r>
            <a:endParaRPr lang="en-US">
              <a:solidFill>
                <a:prstClr val="black"/>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34" tIns="45717" rIns="91434" bIns="45717" numCol="1" anchor="ctr" anchorCtr="0" compatLnSpc="1">
            <a:prstTxWarp prst="textNoShape">
              <a:avLst/>
            </a:prstTxWarp>
          </a:bodyPr>
          <a:lstStyle>
            <a:lvl1pPr algn="r">
              <a:defRPr sz="1200">
                <a:solidFill>
                  <a:srgbClr val="898989"/>
                </a:solidFill>
                <a:latin typeface="Calibri" charset="0"/>
              </a:defRPr>
            </a:lvl1pPr>
          </a:lstStyle>
          <a:p>
            <a:pPr defTabSz="455613" fontAlgn="base">
              <a:spcBef>
                <a:spcPct val="0"/>
              </a:spcBef>
              <a:spcAft>
                <a:spcPct val="0"/>
              </a:spcAft>
            </a:pPr>
            <a:fld id="{1DA55670-9CE0-2F44-8417-EAFC0E09788B}" type="slidenum">
              <a:rPr lang="en-US" smtClean="0">
                <a:ea typeface="ＭＳ Ｐゴシック" charset="0"/>
                <a:cs typeface="ＭＳ Ｐゴシック" charset="0"/>
              </a:rPr>
              <a:pPr defTabSz="455613" fontAlgn="base">
                <a:spcBef>
                  <a:spcPct val="0"/>
                </a:spcBef>
                <a:spcAft>
                  <a:spcPct val="0"/>
                </a:spcAft>
              </a:pPr>
              <a:t>‹#›</a:t>
            </a:fld>
            <a:endParaRPr lang="en-US">
              <a:ea typeface="ＭＳ Ｐゴシック" charset="0"/>
              <a:cs typeface="ＭＳ Ｐゴシック" charset="0"/>
            </a:endParaRPr>
          </a:p>
        </p:txBody>
      </p:sp>
    </p:spTree>
    <p:extLst>
      <p:ext uri="{BB962C8B-B14F-4D97-AF65-F5344CB8AC3E}">
        <p14:creationId xmlns:p14="http://schemas.microsoft.com/office/powerpoint/2010/main" val="29447311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dt="0"/>
  <p:txStyles>
    <p:titleStyle>
      <a:lvl1pPr algn="ctr" defTabSz="455613" rtl="0" eaLnBrk="0" fontAlgn="base" hangingPunct="0">
        <a:spcBef>
          <a:spcPct val="0"/>
        </a:spcBef>
        <a:spcAft>
          <a:spcPct val="0"/>
        </a:spcAft>
        <a:defRPr sz="2800" kern="1200">
          <a:solidFill>
            <a:schemeClr val="tx1"/>
          </a:solidFill>
          <a:latin typeface="+mj-lt"/>
          <a:ea typeface="ＭＳ Ｐゴシック" pitchFamily="-106" charset="-128"/>
          <a:cs typeface="ＭＳ Ｐゴシック" pitchFamily="-106" charset="-128"/>
        </a:defRPr>
      </a:lvl1pPr>
      <a:lvl2pPr algn="ctr" defTabSz="455613"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2pPr>
      <a:lvl3pPr algn="ctr" defTabSz="455613"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3pPr>
      <a:lvl4pPr algn="ctr" defTabSz="455613"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4pPr>
      <a:lvl5pPr algn="ctr" defTabSz="455613"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5pPr>
      <a:lvl6pPr marL="457172" algn="ctr" defTabSz="457172"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6pPr>
      <a:lvl7pPr marL="914343" algn="ctr" defTabSz="457172"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7pPr>
      <a:lvl8pPr marL="1371515" algn="ctr" defTabSz="457172"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8pPr>
      <a:lvl9pPr marL="1828686" algn="ctr" defTabSz="457172"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9pPr>
    </p:titleStyle>
    <p:bodyStyle>
      <a:lvl1pPr marL="341313" indent="-3413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ＭＳ Ｐゴシック" pitchFamily="-106" charset="-128"/>
        </a:defRPr>
      </a:lvl1pPr>
      <a:lvl2pPr marL="741363" indent="-28416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1413" indent="-2270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3pPr>
      <a:lvl4pPr marL="1598613" indent="-2270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4pPr>
      <a:lvl5pPr marL="2055813" indent="-2270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5pPr>
      <a:lvl6pPr marL="2514443" indent="-228586" algn="l" defTabSz="457172" rtl="0" eaLnBrk="1" latinLnBrk="0" hangingPunct="1">
        <a:spcBef>
          <a:spcPct val="20000"/>
        </a:spcBef>
        <a:buFont typeface="Arial"/>
        <a:buChar char="•"/>
        <a:defRPr sz="2000" kern="1200">
          <a:solidFill>
            <a:schemeClr val="tx1"/>
          </a:solidFill>
          <a:latin typeface="+mn-lt"/>
          <a:ea typeface="+mn-ea"/>
          <a:cs typeface="+mn-cs"/>
        </a:defRPr>
      </a:lvl6pPr>
      <a:lvl7pPr marL="2971614" indent="-228586" algn="l" defTabSz="457172" rtl="0" eaLnBrk="1" latinLnBrk="0" hangingPunct="1">
        <a:spcBef>
          <a:spcPct val="20000"/>
        </a:spcBef>
        <a:buFont typeface="Arial"/>
        <a:buChar char="•"/>
        <a:defRPr sz="2000" kern="1200">
          <a:solidFill>
            <a:schemeClr val="tx1"/>
          </a:solidFill>
          <a:latin typeface="+mn-lt"/>
          <a:ea typeface="+mn-ea"/>
          <a:cs typeface="+mn-cs"/>
        </a:defRPr>
      </a:lvl7pPr>
      <a:lvl8pPr marL="3428785" indent="-228586" algn="l" defTabSz="457172" rtl="0" eaLnBrk="1" latinLnBrk="0" hangingPunct="1">
        <a:spcBef>
          <a:spcPct val="20000"/>
        </a:spcBef>
        <a:buFont typeface="Arial"/>
        <a:buChar char="•"/>
        <a:defRPr sz="2000" kern="1200">
          <a:solidFill>
            <a:schemeClr val="tx1"/>
          </a:solidFill>
          <a:latin typeface="+mn-lt"/>
          <a:ea typeface="+mn-ea"/>
          <a:cs typeface="+mn-cs"/>
        </a:defRPr>
      </a:lvl8pPr>
      <a:lvl9pPr marL="3885957" indent="-228586" algn="l" defTabSz="45717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2" rtl="0" eaLnBrk="1" latinLnBrk="0" hangingPunct="1">
        <a:defRPr sz="1800" kern="1200">
          <a:solidFill>
            <a:schemeClr val="tx1"/>
          </a:solidFill>
          <a:latin typeface="+mn-lt"/>
          <a:ea typeface="+mn-ea"/>
          <a:cs typeface="+mn-cs"/>
        </a:defRPr>
      </a:lvl1pPr>
      <a:lvl2pPr marL="457172" algn="l" defTabSz="457172" rtl="0" eaLnBrk="1" latinLnBrk="0" hangingPunct="1">
        <a:defRPr sz="1800" kern="1200">
          <a:solidFill>
            <a:schemeClr val="tx1"/>
          </a:solidFill>
          <a:latin typeface="+mn-lt"/>
          <a:ea typeface="+mn-ea"/>
          <a:cs typeface="+mn-cs"/>
        </a:defRPr>
      </a:lvl2pPr>
      <a:lvl3pPr marL="914343" algn="l" defTabSz="457172" rtl="0" eaLnBrk="1" latinLnBrk="0" hangingPunct="1">
        <a:defRPr sz="1800" kern="1200">
          <a:solidFill>
            <a:schemeClr val="tx1"/>
          </a:solidFill>
          <a:latin typeface="+mn-lt"/>
          <a:ea typeface="+mn-ea"/>
          <a:cs typeface="+mn-cs"/>
        </a:defRPr>
      </a:lvl3pPr>
      <a:lvl4pPr marL="1371515" algn="l" defTabSz="457172" rtl="0" eaLnBrk="1" latinLnBrk="0" hangingPunct="1">
        <a:defRPr sz="1800" kern="1200">
          <a:solidFill>
            <a:schemeClr val="tx1"/>
          </a:solidFill>
          <a:latin typeface="+mn-lt"/>
          <a:ea typeface="+mn-ea"/>
          <a:cs typeface="+mn-cs"/>
        </a:defRPr>
      </a:lvl4pPr>
      <a:lvl5pPr marL="1828686" algn="l" defTabSz="457172" rtl="0" eaLnBrk="1" latinLnBrk="0" hangingPunct="1">
        <a:defRPr sz="1800" kern="1200">
          <a:solidFill>
            <a:schemeClr val="tx1"/>
          </a:solidFill>
          <a:latin typeface="+mn-lt"/>
          <a:ea typeface="+mn-ea"/>
          <a:cs typeface="+mn-cs"/>
        </a:defRPr>
      </a:lvl5pPr>
      <a:lvl6pPr marL="2285858" algn="l" defTabSz="457172" rtl="0" eaLnBrk="1" latinLnBrk="0" hangingPunct="1">
        <a:defRPr sz="1800" kern="1200">
          <a:solidFill>
            <a:schemeClr val="tx1"/>
          </a:solidFill>
          <a:latin typeface="+mn-lt"/>
          <a:ea typeface="+mn-ea"/>
          <a:cs typeface="+mn-cs"/>
        </a:defRPr>
      </a:lvl6pPr>
      <a:lvl7pPr marL="2743028" algn="l" defTabSz="457172" rtl="0" eaLnBrk="1" latinLnBrk="0" hangingPunct="1">
        <a:defRPr sz="1800" kern="1200">
          <a:solidFill>
            <a:schemeClr val="tx1"/>
          </a:solidFill>
          <a:latin typeface="+mn-lt"/>
          <a:ea typeface="+mn-ea"/>
          <a:cs typeface="+mn-cs"/>
        </a:defRPr>
      </a:lvl7pPr>
      <a:lvl8pPr marL="3200200" algn="l" defTabSz="457172" rtl="0" eaLnBrk="1" latinLnBrk="0" hangingPunct="1">
        <a:defRPr sz="1800" kern="1200">
          <a:solidFill>
            <a:schemeClr val="tx1"/>
          </a:solidFill>
          <a:latin typeface="+mn-lt"/>
          <a:ea typeface="+mn-ea"/>
          <a:cs typeface="+mn-cs"/>
        </a:defRPr>
      </a:lvl8pPr>
      <a:lvl9pPr marL="3657371" algn="l" defTabSz="45717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254001" y="165100"/>
            <a:ext cx="8709639"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2" name="Slide Number Placeholder 1"/>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0" fontAlgn="base" hangingPunct="0">
              <a:spcBef>
                <a:spcPct val="0"/>
              </a:spcBef>
              <a:spcAft>
                <a:spcPct val="0"/>
              </a:spcAft>
            </a:pPr>
            <a:fld id="{7A870316-1D41-584E-85E6-3B22E96A4CFD}" type="slidenum">
              <a:rPr lang="en-US" smtClean="0">
                <a:solidFill>
                  <a:srgbClr val="000000">
                    <a:tint val="75000"/>
                  </a:srgbClr>
                </a:solidFill>
                <a:ea typeface="ＭＳ Ｐゴシック" charset="-128"/>
              </a:rPr>
              <a:pPr defTabSz="914400" eaLnBrk="0" fontAlgn="base" hangingPunct="0">
                <a:spcBef>
                  <a:spcPct val="0"/>
                </a:spcBef>
                <a:spcAft>
                  <a:spcPct val="0"/>
                </a:spcAft>
              </a:pPr>
              <a:t>‹#›</a:t>
            </a:fld>
            <a:endParaRPr lang="en-US">
              <a:solidFill>
                <a:srgbClr val="000000">
                  <a:tint val="75000"/>
                </a:srgbClr>
              </a:solidFill>
              <a:ea typeface="ＭＳ Ｐゴシック" charset="-128"/>
            </a:endParaRPr>
          </a:p>
        </p:txBody>
      </p:sp>
      <p:sp>
        <p:nvSpPr>
          <p:cNvPr id="3" name="Footer Placeholder 2"/>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0" fontAlgn="base" hangingPunct="0">
              <a:spcBef>
                <a:spcPct val="0"/>
              </a:spcBef>
              <a:spcAft>
                <a:spcPct val="0"/>
              </a:spcAft>
            </a:pPr>
            <a:r>
              <a:rPr lang="es-ES_tradnl">
                <a:solidFill>
                  <a:srgbClr val="000000">
                    <a:tint val="75000"/>
                  </a:srgbClr>
                </a:solidFill>
                <a:ea typeface="ＭＳ Ｐゴシック" charset="-128"/>
              </a:rPr>
              <a:t>Aaron S. Chou, IQ/PACC axion workshop, 4/6/2023</a:t>
            </a:r>
            <a:endParaRPr lang="en-US" dirty="0">
              <a:solidFill>
                <a:srgbClr val="000000">
                  <a:tint val="75000"/>
                </a:srgbClr>
              </a:solidFill>
              <a:ea typeface="ＭＳ Ｐゴシック" charset="-128"/>
            </a:endParaRPr>
          </a:p>
        </p:txBody>
      </p:sp>
    </p:spTree>
    <p:extLst>
      <p:ext uri="{BB962C8B-B14F-4D97-AF65-F5344CB8AC3E}">
        <p14:creationId xmlns:p14="http://schemas.microsoft.com/office/powerpoint/2010/main" val="39906506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hdr="0" dt="0"/>
  <p:txStyles>
    <p:titleStyle>
      <a:lvl1pPr algn="l" rtl="0" eaLnBrk="0" fontAlgn="base" hangingPunct="0">
        <a:spcBef>
          <a:spcPct val="0"/>
        </a:spcBef>
        <a:spcAft>
          <a:spcPct val="0"/>
        </a:spcAft>
        <a:defRPr sz="24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2pPr>
      <a:lvl3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3pPr>
      <a:lvl4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4pPr>
      <a:lvl5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5pPr>
      <a:lvl6pPr marL="457200" algn="l" rtl="0" fontAlgn="base">
        <a:spcBef>
          <a:spcPct val="0"/>
        </a:spcBef>
        <a:spcAft>
          <a:spcPct val="0"/>
        </a:spcAft>
        <a:defRPr sz="2400" b="1">
          <a:solidFill>
            <a:schemeClr val="tx2"/>
          </a:solidFill>
          <a:latin typeface="Helvetica" charset="0"/>
        </a:defRPr>
      </a:lvl6pPr>
      <a:lvl7pPr marL="914400" algn="l" rtl="0" fontAlgn="base">
        <a:spcBef>
          <a:spcPct val="0"/>
        </a:spcBef>
        <a:spcAft>
          <a:spcPct val="0"/>
        </a:spcAft>
        <a:defRPr sz="2400" b="1">
          <a:solidFill>
            <a:schemeClr val="tx2"/>
          </a:solidFill>
          <a:latin typeface="Helvetica" charset="0"/>
        </a:defRPr>
      </a:lvl7pPr>
      <a:lvl8pPr marL="1371600" algn="l" rtl="0" fontAlgn="base">
        <a:spcBef>
          <a:spcPct val="0"/>
        </a:spcBef>
        <a:spcAft>
          <a:spcPct val="0"/>
        </a:spcAft>
        <a:defRPr sz="2400" b="1">
          <a:solidFill>
            <a:schemeClr val="tx2"/>
          </a:solidFill>
          <a:latin typeface="Helvetica" charset="0"/>
        </a:defRPr>
      </a:lvl8pPr>
      <a:lvl9pPr marL="1828800" algn="l" rtl="0" fontAlgn="base">
        <a:spcBef>
          <a:spcPct val="0"/>
        </a:spcBef>
        <a:spcAft>
          <a:spcPct val="0"/>
        </a:spcAft>
        <a:defRPr sz="2400" b="1">
          <a:solidFill>
            <a:schemeClr val="tx2"/>
          </a:solidFill>
          <a:latin typeface="Helvetica"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0F3910-857C-104F-A74D-CA48D57C3C0D}" type="datetime1">
              <a:rPr lang="en-US" smtClean="0"/>
              <a:t>4/7/23</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Aaron S. Chou, IQ/PACC axion workshop, 4/6/2023</a:t>
            </a:r>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9F7661-9D26-4DC7-9C4E-65CEDD82E6C7}" type="slidenum">
              <a:rPr lang="en-IN" smtClean="0"/>
              <a:t>‹#›</a:t>
            </a:fld>
            <a:endParaRPr lang="en-IN"/>
          </a:p>
        </p:txBody>
      </p:sp>
    </p:spTree>
    <p:extLst>
      <p:ext uri="{BB962C8B-B14F-4D97-AF65-F5344CB8AC3E}">
        <p14:creationId xmlns:p14="http://schemas.microsoft.com/office/powerpoint/2010/main" val="235173230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EAE08D-7724-9149-BB91-6413BEF5534E}" type="datetime1">
              <a:rPr lang="en-US" smtClean="0">
                <a:solidFill>
                  <a:prstClr val="black">
                    <a:tint val="75000"/>
                  </a:prstClr>
                </a:solidFill>
              </a:rPr>
              <a:t>4/7/23</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_tradnl">
                <a:solidFill>
                  <a:prstClr val="black">
                    <a:tint val="75000"/>
                  </a:prstClr>
                </a:solidFill>
              </a:rPr>
              <a:t>Aaron S. Chou, IQ/PACC axion workshop, 4/6/2023</a:t>
            </a: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2834B8-C68E-184F-8F3D-78FAE2D4DE1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849667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254001" y="165100"/>
            <a:ext cx="8709639"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2" name="Slide Number Placeholder 1"/>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fontAlgn="base" hangingPunct="0">
              <a:spcBef>
                <a:spcPct val="0"/>
              </a:spcBef>
              <a:spcAft>
                <a:spcPct val="0"/>
              </a:spcAft>
            </a:pPr>
            <a:fld id="{7A870316-1D41-584E-85E6-3B22E96A4CFD}" type="slidenum">
              <a:rPr lang="en-US" smtClean="0">
                <a:solidFill>
                  <a:srgbClr val="000000">
                    <a:tint val="75000"/>
                  </a:srgbClr>
                </a:solidFill>
                <a:ea typeface="ＭＳ Ｐゴシック" charset="-128"/>
              </a:rPr>
              <a:pPr eaLnBrk="0" fontAlgn="base" hangingPunct="0">
                <a:spcBef>
                  <a:spcPct val="0"/>
                </a:spcBef>
                <a:spcAft>
                  <a:spcPct val="0"/>
                </a:spcAft>
              </a:pPr>
              <a:t>‹#›</a:t>
            </a:fld>
            <a:endParaRPr lang="en-US">
              <a:solidFill>
                <a:srgbClr val="000000">
                  <a:tint val="75000"/>
                </a:srgbClr>
              </a:solidFill>
              <a:ea typeface="ＭＳ Ｐゴシック" charset="-128"/>
            </a:endParaRPr>
          </a:p>
        </p:txBody>
      </p:sp>
      <p:sp>
        <p:nvSpPr>
          <p:cNvPr id="3" name="Footer Placeholder 2"/>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0" fontAlgn="base" hangingPunct="0">
              <a:spcBef>
                <a:spcPct val="0"/>
              </a:spcBef>
              <a:spcAft>
                <a:spcPct val="0"/>
              </a:spcAft>
            </a:pPr>
            <a:r>
              <a:rPr lang="es-ES_tradnl">
                <a:solidFill>
                  <a:srgbClr val="000000">
                    <a:tint val="75000"/>
                  </a:srgbClr>
                </a:solidFill>
                <a:ea typeface="ＭＳ Ｐゴシック" charset="-128"/>
              </a:rPr>
              <a:t>Aaron S. Chou, IQ/PACC axion workshop, 4/6/2023</a:t>
            </a:r>
            <a:endParaRPr lang="en-US" dirty="0">
              <a:solidFill>
                <a:srgbClr val="000000">
                  <a:tint val="75000"/>
                </a:srgbClr>
              </a:solidFill>
              <a:ea typeface="ＭＳ Ｐゴシック" charset="-128"/>
            </a:endParaRPr>
          </a:p>
        </p:txBody>
      </p:sp>
    </p:spTree>
    <p:extLst>
      <p:ext uri="{BB962C8B-B14F-4D97-AF65-F5344CB8AC3E}">
        <p14:creationId xmlns:p14="http://schemas.microsoft.com/office/powerpoint/2010/main" val="2885567916"/>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hf hdr="0" dt="0"/>
  <p:txStyles>
    <p:titleStyle>
      <a:lvl1pPr algn="l" rtl="0" eaLnBrk="0" fontAlgn="base" hangingPunct="0">
        <a:spcBef>
          <a:spcPct val="0"/>
        </a:spcBef>
        <a:spcAft>
          <a:spcPct val="0"/>
        </a:spcAft>
        <a:defRPr sz="24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2pPr>
      <a:lvl3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3pPr>
      <a:lvl4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4pPr>
      <a:lvl5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5pPr>
      <a:lvl6pPr marL="457200" algn="l" rtl="0" fontAlgn="base">
        <a:spcBef>
          <a:spcPct val="0"/>
        </a:spcBef>
        <a:spcAft>
          <a:spcPct val="0"/>
        </a:spcAft>
        <a:defRPr sz="2400" b="1">
          <a:solidFill>
            <a:schemeClr val="tx2"/>
          </a:solidFill>
          <a:latin typeface="Helvetica" charset="0"/>
        </a:defRPr>
      </a:lvl6pPr>
      <a:lvl7pPr marL="914400" algn="l" rtl="0" fontAlgn="base">
        <a:spcBef>
          <a:spcPct val="0"/>
        </a:spcBef>
        <a:spcAft>
          <a:spcPct val="0"/>
        </a:spcAft>
        <a:defRPr sz="2400" b="1">
          <a:solidFill>
            <a:schemeClr val="tx2"/>
          </a:solidFill>
          <a:latin typeface="Helvetica" charset="0"/>
        </a:defRPr>
      </a:lvl7pPr>
      <a:lvl8pPr marL="1371600" algn="l" rtl="0" fontAlgn="base">
        <a:spcBef>
          <a:spcPct val="0"/>
        </a:spcBef>
        <a:spcAft>
          <a:spcPct val="0"/>
        </a:spcAft>
        <a:defRPr sz="2400" b="1">
          <a:solidFill>
            <a:schemeClr val="tx2"/>
          </a:solidFill>
          <a:latin typeface="Helvetica" charset="0"/>
        </a:defRPr>
      </a:lvl8pPr>
      <a:lvl9pPr marL="1828800" algn="l" rtl="0" fontAlgn="base">
        <a:spcBef>
          <a:spcPct val="0"/>
        </a:spcBef>
        <a:spcAft>
          <a:spcPct val="0"/>
        </a:spcAft>
        <a:defRPr sz="2400" b="1">
          <a:solidFill>
            <a:schemeClr val="tx2"/>
          </a:solidFill>
          <a:latin typeface="Helvetica"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769600" cy="411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3" rIns="91424" bIns="45713"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914400"/>
            <a:ext cx="10972800" cy="544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3" rIns="91424" bIns="4571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wrap="square" lIns="91424" tIns="45713" rIns="91424" bIns="45713" numCol="1" anchor="ctr" anchorCtr="0" compatLnSpc="1">
            <a:prstTxWarp prst="textNoShape">
              <a:avLst/>
            </a:prstTxWarp>
          </a:bodyPr>
          <a:lstStyle>
            <a:lvl1pPr>
              <a:defRPr sz="1200">
                <a:solidFill>
                  <a:srgbClr val="898989"/>
                </a:solidFill>
                <a:latin typeface="Calibri" charset="0"/>
              </a:defRPr>
            </a:lvl1pPr>
          </a:lstStyle>
          <a:p>
            <a:pPr defTabSz="455567" fontAlgn="base">
              <a:spcBef>
                <a:spcPct val="0"/>
              </a:spcBef>
              <a:spcAft>
                <a:spcPct val="0"/>
              </a:spcAft>
            </a:pPr>
            <a:fld id="{961A73CA-16C9-B74D-BBAD-5C209526B6B4}" type="datetime1">
              <a:rPr lang="en-US" smtClean="0">
                <a:ea typeface="ＭＳ Ｐゴシック" charset="0"/>
              </a:rPr>
              <a:t>4/7/23</a:t>
            </a:fld>
            <a:endParaRPr lang="en-US">
              <a:ea typeface="ＭＳ Ｐゴシック" charset="0"/>
              <a:cs typeface="ＭＳ Ｐゴシック" charset="0"/>
            </a:endParaRPr>
          </a:p>
        </p:txBody>
      </p:sp>
      <p:sp>
        <p:nvSpPr>
          <p:cNvPr id="5" name="Footer Placeholder 4"/>
          <p:cNvSpPr>
            <a:spLocks noGrp="1"/>
          </p:cNvSpPr>
          <p:nvPr>
            <p:ph type="ftr" sz="quarter" idx="3"/>
          </p:nvPr>
        </p:nvSpPr>
        <p:spPr>
          <a:xfrm>
            <a:off x="4165601" y="6356353"/>
            <a:ext cx="3860800" cy="365125"/>
          </a:xfrm>
          <a:prstGeom prst="rect">
            <a:avLst/>
          </a:prstGeom>
        </p:spPr>
        <p:txBody>
          <a:bodyPr vert="horz" wrap="square" lIns="91424" tIns="45713" rIns="91424" bIns="45713" numCol="1" anchor="ctr" anchorCtr="0" compatLnSpc="1">
            <a:prstTxWarp prst="textNoShape">
              <a:avLst/>
            </a:prstTxWarp>
          </a:bodyPr>
          <a:lstStyle>
            <a:lvl1pPr algn="ctr" defTabSz="457125">
              <a:defRPr sz="1200">
                <a:solidFill>
                  <a:schemeClr val="tx1"/>
                </a:solidFill>
                <a:latin typeface="Calibri" pitchFamily="-106" charset="0"/>
                <a:ea typeface="ＭＳ Ｐゴシック" pitchFamily="-106" charset="-128"/>
                <a:cs typeface="ＭＳ Ｐゴシック" pitchFamily="-106" charset="-128"/>
              </a:defRPr>
            </a:lvl1pPr>
          </a:lstStyle>
          <a:p>
            <a:pPr fontAlgn="base">
              <a:spcBef>
                <a:spcPct val="0"/>
              </a:spcBef>
              <a:spcAft>
                <a:spcPct val="0"/>
              </a:spcAft>
              <a:defRPr/>
            </a:pPr>
            <a:r>
              <a:rPr lang="es-ES_tradnl">
                <a:solidFill>
                  <a:prstClr val="black"/>
                </a:solidFill>
              </a:rPr>
              <a:t>Aaron S. Chou, IQ/PACC axion workshop, 4/6/2023</a:t>
            </a:r>
            <a:endParaRPr lang="en-US">
              <a:solidFill>
                <a:prstClr val="black"/>
              </a:solidFill>
            </a:endParaRPr>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wrap="square" lIns="91424" tIns="45713" rIns="91424" bIns="45713" numCol="1" anchor="ctr" anchorCtr="0" compatLnSpc="1">
            <a:prstTxWarp prst="textNoShape">
              <a:avLst/>
            </a:prstTxWarp>
          </a:bodyPr>
          <a:lstStyle>
            <a:lvl1pPr algn="r">
              <a:defRPr sz="1200">
                <a:solidFill>
                  <a:srgbClr val="898989"/>
                </a:solidFill>
                <a:latin typeface="Calibri" charset="0"/>
              </a:defRPr>
            </a:lvl1pPr>
          </a:lstStyle>
          <a:p>
            <a:pPr defTabSz="455567" fontAlgn="base">
              <a:spcBef>
                <a:spcPct val="0"/>
              </a:spcBef>
              <a:spcAft>
                <a:spcPct val="0"/>
              </a:spcAft>
            </a:pPr>
            <a:fld id="{1DA55670-9CE0-2F44-8417-EAFC0E09788B}" type="slidenum">
              <a:rPr lang="en-US" smtClean="0">
                <a:ea typeface="ＭＳ Ｐゴシック" charset="0"/>
                <a:cs typeface="ＭＳ Ｐゴシック" charset="0"/>
              </a:rPr>
              <a:pPr defTabSz="455567" fontAlgn="base">
                <a:spcBef>
                  <a:spcPct val="0"/>
                </a:spcBef>
                <a:spcAft>
                  <a:spcPct val="0"/>
                </a:spcAft>
              </a:pPr>
              <a:t>‹#›</a:t>
            </a:fld>
            <a:endParaRPr lang="en-US">
              <a:ea typeface="ＭＳ Ｐゴシック" charset="0"/>
              <a:cs typeface="ＭＳ Ｐゴシック" charset="0"/>
            </a:endParaRPr>
          </a:p>
        </p:txBody>
      </p:sp>
    </p:spTree>
    <p:extLst>
      <p:ext uri="{BB962C8B-B14F-4D97-AF65-F5344CB8AC3E}">
        <p14:creationId xmlns:p14="http://schemas.microsoft.com/office/powerpoint/2010/main" val="3772007871"/>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Lst>
  <p:hf hdr="0" dt="0"/>
  <p:txStyles>
    <p:titleStyle>
      <a:lvl1pPr algn="ctr" defTabSz="455567" rtl="0" eaLnBrk="0" fontAlgn="base" hangingPunct="0">
        <a:spcBef>
          <a:spcPct val="0"/>
        </a:spcBef>
        <a:spcAft>
          <a:spcPct val="0"/>
        </a:spcAft>
        <a:defRPr sz="2800" b="1" kern="1200">
          <a:solidFill>
            <a:schemeClr val="tx1"/>
          </a:solidFill>
          <a:latin typeface="Garamond"/>
          <a:ea typeface="ＭＳ Ｐゴシック" pitchFamily="-106" charset="-128"/>
          <a:cs typeface="Garamond"/>
        </a:defRPr>
      </a:lvl1pPr>
      <a:lvl2pPr algn="ctr" defTabSz="455567"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2pPr>
      <a:lvl3pPr algn="ctr" defTabSz="455567"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3pPr>
      <a:lvl4pPr algn="ctr" defTabSz="455567"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4pPr>
      <a:lvl5pPr algn="ctr" defTabSz="455567"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5pPr>
      <a:lvl6pPr marL="457125" algn="ctr" defTabSz="457125"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6pPr>
      <a:lvl7pPr marL="914249" algn="ctr" defTabSz="457125"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7pPr>
      <a:lvl8pPr marL="1371375" algn="ctr" defTabSz="457125"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8pPr>
      <a:lvl9pPr marL="1828499" algn="ctr" defTabSz="457125"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9pPr>
    </p:titleStyle>
    <p:bodyStyle>
      <a:lvl1pPr marL="341278" indent="-341278" algn="l" defTabSz="455567"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ＭＳ Ｐゴシック" pitchFamily="-106" charset="-128"/>
        </a:defRPr>
      </a:lvl1pPr>
      <a:lvl2pPr marL="741287" indent="-284135" algn="l" defTabSz="455567"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1297" indent="-226990" algn="l" defTabSz="455567"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3pPr>
      <a:lvl4pPr marL="1598449" indent="-226990" algn="l" defTabSz="455567"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4pPr>
      <a:lvl5pPr marL="2055603" indent="-226990" algn="l" defTabSz="455567"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5pPr>
      <a:lvl6pPr marL="2514185" indent="-228562" algn="l" defTabSz="457125" rtl="0" eaLnBrk="1" latinLnBrk="0" hangingPunct="1">
        <a:spcBef>
          <a:spcPct val="20000"/>
        </a:spcBef>
        <a:buFont typeface="Arial"/>
        <a:buChar char="•"/>
        <a:defRPr sz="2000" kern="1200">
          <a:solidFill>
            <a:schemeClr val="tx1"/>
          </a:solidFill>
          <a:latin typeface="+mn-lt"/>
          <a:ea typeface="+mn-ea"/>
          <a:cs typeface="+mn-cs"/>
        </a:defRPr>
      </a:lvl6pPr>
      <a:lvl7pPr marL="2971310" indent="-228562" algn="l" defTabSz="457125" rtl="0" eaLnBrk="1" latinLnBrk="0" hangingPunct="1">
        <a:spcBef>
          <a:spcPct val="20000"/>
        </a:spcBef>
        <a:buFont typeface="Arial"/>
        <a:buChar char="•"/>
        <a:defRPr sz="2000" kern="1200">
          <a:solidFill>
            <a:schemeClr val="tx1"/>
          </a:solidFill>
          <a:latin typeface="+mn-lt"/>
          <a:ea typeface="+mn-ea"/>
          <a:cs typeface="+mn-cs"/>
        </a:defRPr>
      </a:lvl7pPr>
      <a:lvl8pPr marL="3428434" indent="-228562" algn="l" defTabSz="457125" rtl="0" eaLnBrk="1" latinLnBrk="0" hangingPunct="1">
        <a:spcBef>
          <a:spcPct val="20000"/>
        </a:spcBef>
        <a:buFont typeface="Arial"/>
        <a:buChar char="•"/>
        <a:defRPr sz="2000" kern="1200">
          <a:solidFill>
            <a:schemeClr val="tx1"/>
          </a:solidFill>
          <a:latin typeface="+mn-lt"/>
          <a:ea typeface="+mn-ea"/>
          <a:cs typeface="+mn-cs"/>
        </a:defRPr>
      </a:lvl8pPr>
      <a:lvl9pPr marL="3885559" indent="-228562" algn="l" defTabSz="457125"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25" rtl="0" eaLnBrk="1" latinLnBrk="0" hangingPunct="1">
        <a:defRPr sz="1800" kern="1200">
          <a:solidFill>
            <a:schemeClr val="tx1"/>
          </a:solidFill>
          <a:latin typeface="+mn-lt"/>
          <a:ea typeface="+mn-ea"/>
          <a:cs typeface="+mn-cs"/>
        </a:defRPr>
      </a:lvl1pPr>
      <a:lvl2pPr marL="457125" algn="l" defTabSz="457125" rtl="0" eaLnBrk="1" latinLnBrk="0" hangingPunct="1">
        <a:defRPr sz="1800" kern="1200">
          <a:solidFill>
            <a:schemeClr val="tx1"/>
          </a:solidFill>
          <a:latin typeface="+mn-lt"/>
          <a:ea typeface="+mn-ea"/>
          <a:cs typeface="+mn-cs"/>
        </a:defRPr>
      </a:lvl2pPr>
      <a:lvl3pPr marL="914249" algn="l" defTabSz="457125" rtl="0" eaLnBrk="1" latinLnBrk="0" hangingPunct="1">
        <a:defRPr sz="1800" kern="1200">
          <a:solidFill>
            <a:schemeClr val="tx1"/>
          </a:solidFill>
          <a:latin typeface="+mn-lt"/>
          <a:ea typeface="+mn-ea"/>
          <a:cs typeface="+mn-cs"/>
        </a:defRPr>
      </a:lvl3pPr>
      <a:lvl4pPr marL="1371375" algn="l" defTabSz="457125" rtl="0" eaLnBrk="1" latinLnBrk="0" hangingPunct="1">
        <a:defRPr sz="1800" kern="1200">
          <a:solidFill>
            <a:schemeClr val="tx1"/>
          </a:solidFill>
          <a:latin typeface="+mn-lt"/>
          <a:ea typeface="+mn-ea"/>
          <a:cs typeface="+mn-cs"/>
        </a:defRPr>
      </a:lvl4pPr>
      <a:lvl5pPr marL="1828499" algn="l" defTabSz="457125" rtl="0" eaLnBrk="1" latinLnBrk="0" hangingPunct="1">
        <a:defRPr sz="1800" kern="1200">
          <a:solidFill>
            <a:schemeClr val="tx1"/>
          </a:solidFill>
          <a:latin typeface="+mn-lt"/>
          <a:ea typeface="+mn-ea"/>
          <a:cs typeface="+mn-cs"/>
        </a:defRPr>
      </a:lvl5pPr>
      <a:lvl6pPr marL="2285624" algn="l" defTabSz="457125" rtl="0" eaLnBrk="1" latinLnBrk="0" hangingPunct="1">
        <a:defRPr sz="1800" kern="1200">
          <a:solidFill>
            <a:schemeClr val="tx1"/>
          </a:solidFill>
          <a:latin typeface="+mn-lt"/>
          <a:ea typeface="+mn-ea"/>
          <a:cs typeface="+mn-cs"/>
        </a:defRPr>
      </a:lvl6pPr>
      <a:lvl7pPr marL="2742747" algn="l" defTabSz="457125" rtl="0" eaLnBrk="1" latinLnBrk="0" hangingPunct="1">
        <a:defRPr sz="1800" kern="1200">
          <a:solidFill>
            <a:schemeClr val="tx1"/>
          </a:solidFill>
          <a:latin typeface="+mn-lt"/>
          <a:ea typeface="+mn-ea"/>
          <a:cs typeface="+mn-cs"/>
        </a:defRPr>
      </a:lvl7pPr>
      <a:lvl8pPr marL="3199872" algn="l" defTabSz="457125" rtl="0" eaLnBrk="1" latinLnBrk="0" hangingPunct="1">
        <a:defRPr sz="1800" kern="1200">
          <a:solidFill>
            <a:schemeClr val="tx1"/>
          </a:solidFill>
          <a:latin typeface="+mn-lt"/>
          <a:ea typeface="+mn-ea"/>
          <a:cs typeface="+mn-cs"/>
        </a:defRPr>
      </a:lvl8pPr>
      <a:lvl9pPr marL="3656997" algn="l" defTabSz="45712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00.png"/><Relationship Id="rId1" Type="http://schemas.openxmlformats.org/officeDocument/2006/relationships/slideLayout" Target="../slideLayouts/slideLayout42.xml"/></Relationships>
</file>

<file path=ppt/slides/_rels/slide13.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image" Target="../media/image25.tiff"/><Relationship Id="rId1" Type="http://schemas.openxmlformats.org/officeDocument/2006/relationships/slideLayout" Target="../slideLayouts/slideLayout42.xml"/><Relationship Id="rId5" Type="http://schemas.openxmlformats.org/officeDocument/2006/relationships/image" Target="../media/image40.png"/><Relationship Id="rId4" Type="http://schemas.openxmlformats.org/officeDocument/2006/relationships/image" Target="../media/image27.tiff"/></Relationships>
</file>

<file path=ppt/slides/_rels/slide14.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image" Target="../media/image28.tiff"/><Relationship Id="rId1" Type="http://schemas.openxmlformats.org/officeDocument/2006/relationships/slideLayout" Target="../slideLayouts/slideLayout4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tiff"/></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2.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52.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xml"/><Relationship Id="rId1" Type="http://schemas.openxmlformats.org/officeDocument/2006/relationships/slideLayout" Target="../slideLayouts/slideLayout52.xml"/><Relationship Id="rId6" Type="http://schemas.openxmlformats.org/officeDocument/2006/relationships/image" Target="../media/image320.png"/><Relationship Id="rId5" Type="http://schemas.openxmlformats.org/officeDocument/2006/relationships/image" Target="../media/image41.emf"/><Relationship Id="rId4" Type="http://schemas.openxmlformats.org/officeDocument/2006/relationships/image" Target="../media/image40.gif"/></Relationships>
</file>

<file path=ppt/slides/_rels/slide19.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3.xml"/><Relationship Id="rId1" Type="http://schemas.openxmlformats.org/officeDocument/2006/relationships/slideLayout" Target="../slideLayouts/slideLayout52.xml"/><Relationship Id="rId4" Type="http://schemas.openxmlformats.org/officeDocument/2006/relationships/image" Target="../media/image80.png"/></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xml"/><Relationship Id="rId1" Type="http://schemas.openxmlformats.org/officeDocument/2006/relationships/slideLayout" Target="../slideLayouts/slideLayout52.xml"/><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52.xml"/><Relationship Id="rId5" Type="http://schemas.openxmlformats.org/officeDocument/2006/relationships/image" Target="../media/image47.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6.xml"/><Relationship Id="rId1" Type="http://schemas.openxmlformats.org/officeDocument/2006/relationships/slideLayout" Target="../slideLayouts/slideLayout52.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8" Type="http://schemas.openxmlformats.org/officeDocument/2006/relationships/image" Target="../media/image870.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7.xml"/><Relationship Id="rId1" Type="http://schemas.openxmlformats.org/officeDocument/2006/relationships/slideLayout" Target="../slideLayouts/slideLayout52.xml"/><Relationship Id="rId6" Type="http://schemas.openxmlformats.org/officeDocument/2006/relationships/image" Target="../media/image53.png"/><Relationship Id="rId11" Type="http://schemas.openxmlformats.org/officeDocument/2006/relationships/image" Target="../media/image55.png"/><Relationship Id="rId5" Type="http://schemas.openxmlformats.org/officeDocument/2006/relationships/image" Target="../media/image52.png"/><Relationship Id="rId10" Type="http://schemas.openxmlformats.org/officeDocument/2006/relationships/image" Target="../media/image89.png"/><Relationship Id="rId4" Type="http://schemas.openxmlformats.org/officeDocument/2006/relationships/image" Target="../media/image51.png"/><Relationship Id="rId9" Type="http://schemas.openxmlformats.org/officeDocument/2006/relationships/image" Target="../media/image88.png"/></Relationships>
</file>

<file path=ppt/slides/_rels/slide24.xml.rels><?xml version="1.0" encoding="UTF-8" standalone="yes"?>
<Relationships xmlns="http://schemas.openxmlformats.org/package/2006/relationships"><Relationship Id="rId3" Type="http://schemas.openxmlformats.org/officeDocument/2006/relationships/image" Target="../media/image56.emf"/><Relationship Id="rId7" Type="http://schemas.openxmlformats.org/officeDocument/2006/relationships/image" Target="../media/image58.png"/><Relationship Id="rId2" Type="http://schemas.openxmlformats.org/officeDocument/2006/relationships/notesSlide" Target="../notesSlides/notesSlide8.xml"/><Relationship Id="rId1" Type="http://schemas.openxmlformats.org/officeDocument/2006/relationships/slideLayout" Target="../slideLayouts/slideLayout52.xml"/><Relationship Id="rId6" Type="http://schemas.openxmlformats.org/officeDocument/2006/relationships/image" Target="../media/image920.png"/><Relationship Id="rId5" Type="http://schemas.openxmlformats.org/officeDocument/2006/relationships/image" Target="../media/image890.png"/><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9.xml"/><Relationship Id="rId1" Type="http://schemas.openxmlformats.org/officeDocument/2006/relationships/slideLayout" Target="../slideLayouts/slideLayout52.xml"/></Relationships>
</file>

<file path=ppt/slides/_rels/slide26.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10.xml"/><Relationship Id="rId1" Type="http://schemas.openxmlformats.org/officeDocument/2006/relationships/slideLayout" Target="../slideLayouts/slideLayout52.xml"/></Relationships>
</file>

<file path=ppt/slides/_rels/slide2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1.xml"/><Relationship Id="rId1" Type="http://schemas.openxmlformats.org/officeDocument/2006/relationships/slideLayout" Target="../slideLayouts/slideLayout52.xml"/><Relationship Id="rId5" Type="http://schemas.openxmlformats.org/officeDocument/2006/relationships/image" Target="../media/image63.png"/><Relationship Id="rId4" Type="http://schemas.openxmlformats.org/officeDocument/2006/relationships/image" Target="../media/image6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83.xml"/></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14.png"/><Relationship Id="rId1" Type="http://schemas.openxmlformats.org/officeDocument/2006/relationships/slideLayout" Target="../slideLayouts/slideLayout50.xml"/></Relationships>
</file>

<file path=ppt/slides/_rels/slide3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50.xml"/></Relationships>
</file>

<file path=ppt/slides/_rels/slide34.xml.rels><?xml version="1.0" encoding="UTF-8" standalone="yes"?>
<Relationships xmlns="http://schemas.openxmlformats.org/package/2006/relationships"><Relationship Id="rId3" Type="http://schemas.openxmlformats.org/officeDocument/2006/relationships/image" Target="../media/image70.tiff"/><Relationship Id="rId2" Type="http://schemas.openxmlformats.org/officeDocument/2006/relationships/notesSlide" Target="../notesSlides/notesSlide12.xml"/><Relationship Id="rId1" Type="http://schemas.openxmlformats.org/officeDocument/2006/relationships/slideLayout" Target="../slideLayouts/slideLayout76.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3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50.xml"/></Relationships>
</file>

<file path=ppt/slides/_rels/slide36.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6.png"/><Relationship Id="rId7" Type="http://schemas.openxmlformats.org/officeDocument/2006/relationships/image" Target="../media/image81.png"/><Relationship Id="rId2" Type="http://schemas.openxmlformats.org/officeDocument/2006/relationships/image" Target="../media/image75.png"/><Relationship Id="rId1" Type="http://schemas.openxmlformats.org/officeDocument/2006/relationships/slideLayout" Target="../slideLayouts/slideLayout61.xml"/><Relationship Id="rId6" Type="http://schemas.openxmlformats.org/officeDocument/2006/relationships/image" Target="../media/image79.png"/><Relationship Id="rId5" Type="http://schemas.openxmlformats.org/officeDocument/2006/relationships/image" Target="../media/image78.png"/><Relationship Id="rId10" Type="http://schemas.openxmlformats.org/officeDocument/2006/relationships/image" Target="../media/image84.png"/><Relationship Id="rId4" Type="http://schemas.openxmlformats.org/officeDocument/2006/relationships/image" Target="../media/image77.png"/><Relationship Id="rId9" Type="http://schemas.openxmlformats.org/officeDocument/2006/relationships/image" Target="../media/image83.tiff"/></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5.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video" Target="../media/media1.mpg"/><Relationship Id="rId1" Type="http://schemas.microsoft.com/office/2007/relationships/media" Target="../media/media1.mp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7794A-0836-FD2B-DA6B-C71F6AC5ACF1}"/>
              </a:ext>
            </a:extLst>
          </p:cNvPr>
          <p:cNvSpPr>
            <a:spLocks noGrp="1"/>
          </p:cNvSpPr>
          <p:nvPr>
            <p:ph type="ctrTitle"/>
          </p:nvPr>
        </p:nvSpPr>
        <p:spPr>
          <a:xfrm>
            <a:off x="954157" y="1122363"/>
            <a:ext cx="10167730" cy="2387600"/>
          </a:xfrm>
        </p:spPr>
        <p:txBody>
          <a:bodyPr>
            <a:normAutofit fontScale="90000"/>
          </a:bodyPr>
          <a:lstStyle/>
          <a:p>
            <a:r>
              <a:rPr lang="en-US" dirty="0"/>
              <a:t>Detection of Ultraweak Forces from DM using Stimulated Emission</a:t>
            </a:r>
          </a:p>
        </p:txBody>
      </p:sp>
      <p:sp>
        <p:nvSpPr>
          <p:cNvPr id="3" name="Subtitle 2">
            <a:extLst>
              <a:ext uri="{FF2B5EF4-FFF2-40B4-BE49-F238E27FC236}">
                <a16:creationId xmlns:a16="http://schemas.microsoft.com/office/drawing/2014/main" id="{BF71684A-B347-F471-D1E5-835EB3EF4DCE}"/>
              </a:ext>
            </a:extLst>
          </p:cNvPr>
          <p:cNvSpPr>
            <a:spLocks noGrp="1"/>
          </p:cNvSpPr>
          <p:nvPr>
            <p:ph type="subTitle" idx="1"/>
          </p:nvPr>
        </p:nvSpPr>
        <p:spPr>
          <a:xfrm>
            <a:off x="1524000" y="3880334"/>
            <a:ext cx="9144000" cy="1655762"/>
          </a:xfrm>
        </p:spPr>
        <p:txBody>
          <a:bodyPr/>
          <a:lstStyle/>
          <a:p>
            <a:r>
              <a:rPr lang="en-US" dirty="0"/>
              <a:t>Aaron S. Chou</a:t>
            </a:r>
          </a:p>
          <a:p>
            <a:r>
              <a:rPr lang="en-US" dirty="0"/>
              <a:t>Fermilab</a:t>
            </a:r>
          </a:p>
          <a:p>
            <a:r>
              <a:rPr lang="en-US" dirty="0"/>
              <a:t>April 6, 2023</a:t>
            </a:r>
          </a:p>
        </p:txBody>
      </p:sp>
      <p:sp>
        <p:nvSpPr>
          <p:cNvPr id="5" name="Slide Number Placeholder 4">
            <a:extLst>
              <a:ext uri="{FF2B5EF4-FFF2-40B4-BE49-F238E27FC236}">
                <a16:creationId xmlns:a16="http://schemas.microsoft.com/office/drawing/2014/main" id="{388B14C1-531D-2909-103D-37FF4221BCA8}"/>
              </a:ext>
            </a:extLst>
          </p:cNvPr>
          <p:cNvSpPr>
            <a:spLocks noGrp="1"/>
          </p:cNvSpPr>
          <p:nvPr>
            <p:ph type="sldNum" sz="quarter" idx="12"/>
          </p:nvPr>
        </p:nvSpPr>
        <p:spPr/>
        <p:txBody>
          <a:bodyPr/>
          <a:lstStyle/>
          <a:p>
            <a:fld id="{85F14608-B04C-7C44-9E9E-196F6E09E3F3}" type="slidenum">
              <a:rPr lang="en-US" smtClean="0"/>
              <a:t>1</a:t>
            </a:fld>
            <a:endParaRPr lang="en-US"/>
          </a:p>
        </p:txBody>
      </p:sp>
      <p:sp>
        <p:nvSpPr>
          <p:cNvPr id="6" name="Footer Placeholder 5">
            <a:extLst>
              <a:ext uri="{FF2B5EF4-FFF2-40B4-BE49-F238E27FC236}">
                <a16:creationId xmlns:a16="http://schemas.microsoft.com/office/drawing/2014/main" id="{6135D260-42C9-9F1D-A5DC-55AAFB5B940D}"/>
              </a:ext>
            </a:extLst>
          </p:cNvPr>
          <p:cNvSpPr>
            <a:spLocks noGrp="1"/>
          </p:cNvSpPr>
          <p:nvPr>
            <p:ph type="ftr" sz="quarter" idx="11"/>
          </p:nvPr>
        </p:nvSpPr>
        <p:spPr/>
        <p:txBody>
          <a:bodyPr/>
          <a:lstStyle/>
          <a:p>
            <a:r>
              <a:rPr lang="en-US"/>
              <a:t>Aaron S. Chou, IQ/PACC axion workshop, 4/6/2023</a:t>
            </a:r>
          </a:p>
        </p:txBody>
      </p:sp>
    </p:spTree>
    <p:extLst>
      <p:ext uri="{BB962C8B-B14F-4D97-AF65-F5344CB8AC3E}">
        <p14:creationId xmlns:p14="http://schemas.microsoft.com/office/powerpoint/2010/main" val="845989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16FA36C-928E-5248-A955-B121AD6B18F2}"/>
              </a:ext>
            </a:extLst>
          </p:cNvPr>
          <p:cNvSpPr>
            <a:spLocks noGrp="1"/>
          </p:cNvSpPr>
          <p:nvPr>
            <p:ph type="ftr" sz="quarter" idx="11"/>
          </p:nvPr>
        </p:nvSpPr>
        <p:spPr>
          <a:xfrm>
            <a:off x="7335520" y="6366511"/>
            <a:ext cx="254508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_tradnl" sz="1200" b="0" i="0" u="none" strike="noStrike" kern="1200" cap="none" spc="0" normalizeH="0" baseline="0" noProof="0">
                <a:ln>
                  <a:noFill/>
                </a:ln>
                <a:solidFill>
                  <a:prstClr val="black">
                    <a:tint val="75000"/>
                  </a:prstClr>
                </a:solidFill>
                <a:effectLst/>
                <a:uLnTx/>
                <a:uFillTx/>
                <a:latin typeface="Times"/>
                <a:ea typeface="+mn-ea"/>
                <a:cs typeface="+mn-cs"/>
              </a:rPr>
              <a:t>Aaron S. Chou, IQ/PACC axion workshop, 4/6/2023</a:t>
            </a:r>
            <a:endParaRPr kumimoji="0" lang="en-US" sz="1200" b="0" i="0" u="none" strike="noStrike" kern="1200" cap="none" spc="0" normalizeH="0" baseline="0" noProof="0" dirty="0">
              <a:ln>
                <a:noFill/>
              </a:ln>
              <a:solidFill>
                <a:prstClr val="black">
                  <a:tint val="75000"/>
                </a:prstClr>
              </a:solidFill>
              <a:effectLst/>
              <a:uLnTx/>
              <a:uFillTx/>
              <a:latin typeface="Times"/>
              <a:ea typeface="+mn-ea"/>
              <a:cs typeface="+mn-cs"/>
            </a:endParaRPr>
          </a:p>
        </p:txBody>
      </p:sp>
      <p:sp>
        <p:nvSpPr>
          <p:cNvPr id="5" name="Slide Number Placeholder 4">
            <a:extLst>
              <a:ext uri="{FF2B5EF4-FFF2-40B4-BE49-F238E27FC236}">
                <a16:creationId xmlns:a16="http://schemas.microsoft.com/office/drawing/2014/main" id="{9F9334A1-55E8-1940-9A5C-10A337AA2ECB}"/>
              </a:ext>
            </a:extLst>
          </p:cNvPr>
          <p:cNvSpPr>
            <a:spLocks noGrp="1"/>
          </p:cNvSpPr>
          <p:nvPr>
            <p:ph type="sldNum" sz="quarter" idx="12"/>
          </p:nvPr>
        </p:nvSpPr>
        <p:spPr>
          <a:xfrm>
            <a:off x="8077200" y="6356351"/>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12834B8-C68E-184F-8F3D-78FAE2D4DE1A}" type="slidenum">
              <a:rPr kumimoji="0" lang="en-US" sz="1200" b="0" i="0" u="none" strike="noStrike" kern="1200" cap="none" spc="0" normalizeH="0" baseline="0" noProof="0" smtClean="0">
                <a:ln>
                  <a:noFill/>
                </a:ln>
                <a:solidFill>
                  <a:prstClr val="black">
                    <a:tint val="75000"/>
                  </a:prstClr>
                </a:solidFill>
                <a:effectLst/>
                <a:uLnTx/>
                <a:uFillTx/>
                <a:latin typeface="Time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Times"/>
              <a:ea typeface="+mn-ea"/>
              <a:cs typeface="+mn-cs"/>
            </a:endParaRPr>
          </a:p>
        </p:txBody>
      </p:sp>
      <p:pic>
        <p:nvPicPr>
          <p:cNvPr id="6" name="Picture 5">
            <a:extLst>
              <a:ext uri="{FF2B5EF4-FFF2-40B4-BE49-F238E27FC236}">
                <a16:creationId xmlns:a16="http://schemas.microsoft.com/office/drawing/2014/main" id="{76712A63-98C8-F64C-9ACC-249D31EF6B14}"/>
              </a:ext>
            </a:extLst>
          </p:cNvPr>
          <p:cNvPicPr>
            <a:picLocks noChangeAspect="1"/>
          </p:cNvPicPr>
          <p:nvPr/>
        </p:nvPicPr>
        <p:blipFill rotWithShape="1">
          <a:blip r:embed="rId2"/>
          <a:srcRect l="62907"/>
          <a:stretch/>
        </p:blipFill>
        <p:spPr>
          <a:xfrm>
            <a:off x="1545267" y="1382302"/>
            <a:ext cx="5497033" cy="5152178"/>
          </a:xfrm>
          <a:prstGeom prst="rect">
            <a:avLst/>
          </a:prstGeom>
        </p:spPr>
      </p:pic>
      <p:pic>
        <p:nvPicPr>
          <p:cNvPr id="7" name="Picture 6">
            <a:extLst>
              <a:ext uri="{FF2B5EF4-FFF2-40B4-BE49-F238E27FC236}">
                <a16:creationId xmlns:a16="http://schemas.microsoft.com/office/drawing/2014/main" id="{88DCC3BD-3A91-0548-849F-7384F24F4AB5}"/>
              </a:ext>
            </a:extLst>
          </p:cNvPr>
          <p:cNvPicPr>
            <a:picLocks noChangeAspect="1"/>
          </p:cNvPicPr>
          <p:nvPr/>
        </p:nvPicPr>
        <p:blipFill>
          <a:blip r:embed="rId3"/>
          <a:stretch>
            <a:fillRect/>
          </a:stretch>
        </p:blipFill>
        <p:spPr>
          <a:xfrm>
            <a:off x="1524000" y="4425359"/>
            <a:ext cx="2149450" cy="1741525"/>
          </a:xfrm>
          <a:prstGeom prst="rect">
            <a:avLst/>
          </a:prstGeom>
        </p:spPr>
      </p:pic>
      <p:sp>
        <p:nvSpPr>
          <p:cNvPr id="8" name="Oval 7">
            <a:extLst>
              <a:ext uri="{FF2B5EF4-FFF2-40B4-BE49-F238E27FC236}">
                <a16:creationId xmlns:a16="http://schemas.microsoft.com/office/drawing/2014/main" id="{A3F9170B-09D8-C749-B763-DFE2A25BA60E}"/>
              </a:ext>
            </a:extLst>
          </p:cNvPr>
          <p:cNvSpPr/>
          <p:nvPr/>
        </p:nvSpPr>
        <p:spPr>
          <a:xfrm>
            <a:off x="3806569" y="3487485"/>
            <a:ext cx="917830" cy="911770"/>
          </a:xfrm>
          <a:prstGeom prst="ellipse">
            <a:avLst/>
          </a:prstGeom>
          <a:noFill/>
          <a:ln w="571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Oval 8">
            <a:extLst>
              <a:ext uri="{FF2B5EF4-FFF2-40B4-BE49-F238E27FC236}">
                <a16:creationId xmlns:a16="http://schemas.microsoft.com/office/drawing/2014/main" id="{068911EB-06D6-FD4C-B43C-CAC3515C0ABA}"/>
              </a:ext>
            </a:extLst>
          </p:cNvPr>
          <p:cNvSpPr>
            <a:spLocks noChangeAspect="1"/>
          </p:cNvSpPr>
          <p:nvPr/>
        </p:nvSpPr>
        <p:spPr>
          <a:xfrm>
            <a:off x="3618726" y="3310276"/>
            <a:ext cx="1288668" cy="1280160"/>
          </a:xfrm>
          <a:prstGeom prst="ellipse">
            <a:avLst/>
          </a:prstGeom>
          <a:noFill/>
          <a:ln w="571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Oval 10">
            <a:extLst>
              <a:ext uri="{FF2B5EF4-FFF2-40B4-BE49-F238E27FC236}">
                <a16:creationId xmlns:a16="http://schemas.microsoft.com/office/drawing/2014/main" id="{492859AD-2D4F-F243-9D6A-72C720C8863D}"/>
              </a:ext>
            </a:extLst>
          </p:cNvPr>
          <p:cNvSpPr>
            <a:spLocks noChangeAspect="1"/>
          </p:cNvSpPr>
          <p:nvPr/>
        </p:nvSpPr>
        <p:spPr>
          <a:xfrm>
            <a:off x="3480504" y="3172051"/>
            <a:ext cx="1564812" cy="1554480"/>
          </a:xfrm>
          <a:prstGeom prst="ellipse">
            <a:avLst/>
          </a:prstGeom>
          <a:noFill/>
          <a:ln w="571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12" name="Picture 11">
            <a:extLst>
              <a:ext uri="{FF2B5EF4-FFF2-40B4-BE49-F238E27FC236}">
                <a16:creationId xmlns:a16="http://schemas.microsoft.com/office/drawing/2014/main" id="{E6225F9D-F79F-DD4C-A518-7FF4E328A7CF}"/>
              </a:ext>
            </a:extLst>
          </p:cNvPr>
          <p:cNvPicPr>
            <a:picLocks noChangeAspect="1"/>
          </p:cNvPicPr>
          <p:nvPr/>
        </p:nvPicPr>
        <p:blipFill>
          <a:blip r:embed="rId3"/>
          <a:stretch>
            <a:fillRect/>
          </a:stretch>
        </p:blipFill>
        <p:spPr>
          <a:xfrm>
            <a:off x="1720852" y="1441158"/>
            <a:ext cx="2149450" cy="1741525"/>
          </a:xfrm>
          <a:prstGeom prst="rect">
            <a:avLst/>
          </a:prstGeom>
        </p:spPr>
      </p:pic>
      <p:sp>
        <p:nvSpPr>
          <p:cNvPr id="13" name="Title 1">
            <a:extLst>
              <a:ext uri="{FF2B5EF4-FFF2-40B4-BE49-F238E27FC236}">
                <a16:creationId xmlns:a16="http://schemas.microsoft.com/office/drawing/2014/main" id="{857720BE-80EE-D443-9AB3-81945F3BB016}"/>
              </a:ext>
            </a:extLst>
          </p:cNvPr>
          <p:cNvSpPr>
            <a:spLocks noGrp="1"/>
          </p:cNvSpPr>
          <p:nvPr>
            <p:ph type="title"/>
          </p:nvPr>
        </p:nvSpPr>
        <p:spPr>
          <a:xfrm>
            <a:off x="1341782" y="147930"/>
            <a:ext cx="9899374" cy="652769"/>
          </a:xfrm>
        </p:spPr>
        <p:txBody>
          <a:bodyPr>
            <a:normAutofit fontScale="90000"/>
          </a:bodyPr>
          <a:lstStyle/>
          <a:p>
            <a:r>
              <a:rPr lang="en-US" dirty="0">
                <a:latin typeface="Arial"/>
                <a:cs typeface="Arial"/>
              </a:rPr>
              <a:t>To reduce readout noise, use photon counting to project displacements into the Fock basis, i.e. number eigenstates</a:t>
            </a:r>
          </a:p>
        </p:txBody>
      </p:sp>
      <p:sp>
        <p:nvSpPr>
          <p:cNvPr id="18" name="TextBox 17">
            <a:extLst>
              <a:ext uri="{FF2B5EF4-FFF2-40B4-BE49-F238E27FC236}">
                <a16:creationId xmlns:a16="http://schemas.microsoft.com/office/drawing/2014/main" id="{33E6DDAB-6C63-2F4D-8512-CBBF5A164F49}"/>
              </a:ext>
            </a:extLst>
          </p:cNvPr>
          <p:cNvSpPr txBox="1"/>
          <p:nvPr/>
        </p:nvSpPr>
        <p:spPr>
          <a:xfrm>
            <a:off x="7273098" y="1711659"/>
            <a:ext cx="4603407" cy="181588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Instead, measure only displacement amplitude </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à"/>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itchFamily="2" charset="2"/>
              </a:rPr>
              <a:t>no zero-point noise since we are not simultaneously measuring non-commuting observables</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à"/>
              <a:tabLst/>
              <a:defRPr/>
            </a:pPr>
            <a:r>
              <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itchFamily="2" charset="2"/>
              </a:rPr>
              <a:t>Measurement noise, e.g. from dark counts can be arbitrarily low</a:t>
            </a:r>
            <a:endParaRPr kumimoji="0" lang="en-US"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0" name="TextBox 19">
            <a:extLst>
              <a:ext uri="{FF2B5EF4-FFF2-40B4-BE49-F238E27FC236}">
                <a16:creationId xmlns:a16="http://schemas.microsoft.com/office/drawing/2014/main" id="{29614BDB-EB34-6B42-A1B5-E70F5A381826}"/>
              </a:ext>
            </a:extLst>
          </p:cNvPr>
          <p:cNvSpPr txBox="1"/>
          <p:nvPr/>
        </p:nvSpPr>
        <p:spPr>
          <a:xfrm>
            <a:off x="5330358" y="4916441"/>
            <a:ext cx="3847709" cy="1077218"/>
          </a:xfrm>
          <a:prstGeom prst="rect">
            <a:avLst/>
          </a:prstGeom>
          <a:solidFill>
            <a:srgbClr val="CCFFCC">
              <a:alpha val="74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Displaced vacuum state exponentially leaks into non-zero Fock number.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Detect displacement by counting the occasional single photon.</a:t>
            </a:r>
          </a:p>
        </p:txBody>
      </p:sp>
      <p:cxnSp>
        <p:nvCxnSpPr>
          <p:cNvPr id="28" name="Straight Arrow Connector 27">
            <a:extLst>
              <a:ext uri="{FF2B5EF4-FFF2-40B4-BE49-F238E27FC236}">
                <a16:creationId xmlns:a16="http://schemas.microsoft.com/office/drawing/2014/main" id="{E54822F6-03B4-5F4C-9824-3C221D6F83D8}"/>
              </a:ext>
            </a:extLst>
          </p:cNvPr>
          <p:cNvCxnSpPr>
            <a:cxnSpLocks/>
          </p:cNvCxnSpPr>
          <p:nvPr/>
        </p:nvCxnSpPr>
        <p:spPr>
          <a:xfrm flipH="1" flipV="1">
            <a:off x="4756297" y="4051006"/>
            <a:ext cx="893135" cy="8293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F07CFF08-CDB0-1C46-9887-85EF2AE03E2A}"/>
              </a:ext>
            </a:extLst>
          </p:cNvPr>
          <p:cNvSpPr txBox="1"/>
          <p:nvPr/>
        </p:nvSpPr>
        <p:spPr>
          <a:xfrm>
            <a:off x="3919960" y="4097438"/>
            <a:ext cx="26962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1</a:t>
            </a:r>
          </a:p>
        </p:txBody>
      </p:sp>
      <p:sp>
        <p:nvSpPr>
          <p:cNvPr id="21" name="TextBox 20">
            <a:extLst>
              <a:ext uri="{FF2B5EF4-FFF2-40B4-BE49-F238E27FC236}">
                <a16:creationId xmlns:a16="http://schemas.microsoft.com/office/drawing/2014/main" id="{BF112870-BDE2-124C-91B5-676D6CD2CE16}"/>
              </a:ext>
            </a:extLst>
          </p:cNvPr>
          <p:cNvSpPr txBox="1"/>
          <p:nvPr/>
        </p:nvSpPr>
        <p:spPr>
          <a:xfrm>
            <a:off x="3840866" y="4319287"/>
            <a:ext cx="26962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2</a:t>
            </a:r>
          </a:p>
        </p:txBody>
      </p:sp>
      <p:sp>
        <p:nvSpPr>
          <p:cNvPr id="22" name="TextBox 21">
            <a:extLst>
              <a:ext uri="{FF2B5EF4-FFF2-40B4-BE49-F238E27FC236}">
                <a16:creationId xmlns:a16="http://schemas.microsoft.com/office/drawing/2014/main" id="{EC203164-6326-5244-B315-4156E0FEB550}"/>
              </a:ext>
            </a:extLst>
          </p:cNvPr>
          <p:cNvSpPr txBox="1"/>
          <p:nvPr/>
        </p:nvSpPr>
        <p:spPr>
          <a:xfrm>
            <a:off x="3750198" y="4541135"/>
            <a:ext cx="26962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3</a:t>
            </a:r>
          </a:p>
        </p:txBody>
      </p:sp>
      <p:sp>
        <p:nvSpPr>
          <p:cNvPr id="3" name="TextBox 2">
            <a:extLst>
              <a:ext uri="{FF2B5EF4-FFF2-40B4-BE49-F238E27FC236}">
                <a16:creationId xmlns:a16="http://schemas.microsoft.com/office/drawing/2014/main" id="{697F8FDF-6AF1-2245-A6CF-EAB84E5E79B6}"/>
              </a:ext>
            </a:extLst>
          </p:cNvPr>
          <p:cNvSpPr txBox="1"/>
          <p:nvPr/>
        </p:nvSpPr>
        <p:spPr>
          <a:xfrm>
            <a:off x="1891542" y="878094"/>
            <a:ext cx="842464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a:ea typeface="+mn-ea"/>
                <a:cs typeface="+mn-cs"/>
              </a:rPr>
              <a:t>Previously we measured </a:t>
            </a:r>
            <a:r>
              <a:rPr kumimoji="0" lang="en-US" sz="1800" b="0" i="1" u="none" strike="noStrike" kern="1200" cap="none" spc="0" normalizeH="0" baseline="0" noProof="0" dirty="0">
                <a:ln>
                  <a:noFill/>
                </a:ln>
                <a:solidFill>
                  <a:srgbClr val="000000"/>
                </a:solidFill>
                <a:effectLst/>
                <a:uLnTx/>
                <a:uFillTx/>
                <a:latin typeface="Times"/>
                <a:ea typeface="+mn-ea"/>
                <a:cs typeface="+mn-cs"/>
              </a:rPr>
              <a:t>both amplitude and phase</a:t>
            </a:r>
            <a:r>
              <a:rPr kumimoji="0" lang="en-US" sz="1800" b="0" i="0" u="none" strike="noStrike" kern="1200" cap="none" spc="0" normalizeH="0" baseline="0" noProof="0" dirty="0">
                <a:ln>
                  <a:noFill/>
                </a:ln>
                <a:solidFill>
                  <a:srgbClr val="000000"/>
                </a:solidFill>
                <a:effectLst/>
                <a:uLnTx/>
                <a:uFillTx/>
                <a:latin typeface="Times"/>
                <a:ea typeface="+mn-ea"/>
                <a:cs typeface="+mn-cs"/>
              </a:rPr>
              <a:t>, but this is dumb since the dark matter phase is random and not interesting.  Useless information obtained at high cost!</a:t>
            </a:r>
            <a:endParaRPr kumimoji="0" lang="en-US" sz="1800" b="1" i="0" u="none" strike="noStrike" kern="1200" cap="none" spc="0" normalizeH="0" baseline="0" noProof="0" dirty="0">
              <a:ln>
                <a:noFill/>
              </a:ln>
              <a:solidFill>
                <a:srgbClr val="000000"/>
              </a:solidFill>
              <a:effectLst/>
              <a:uLnTx/>
              <a:uFillTx/>
              <a:latin typeface="Times"/>
              <a:ea typeface="+mn-ea"/>
              <a:cs typeface="+mn-cs"/>
            </a:endParaRPr>
          </a:p>
        </p:txBody>
      </p:sp>
      <p:sp>
        <p:nvSpPr>
          <p:cNvPr id="10" name="TextBox 9">
            <a:extLst>
              <a:ext uri="{FF2B5EF4-FFF2-40B4-BE49-F238E27FC236}">
                <a16:creationId xmlns:a16="http://schemas.microsoft.com/office/drawing/2014/main" id="{BAC81DAF-B538-6A2C-B3A9-178DDA00F3B5}"/>
              </a:ext>
            </a:extLst>
          </p:cNvPr>
          <p:cNvSpPr txBox="1"/>
          <p:nvPr/>
        </p:nvSpPr>
        <p:spPr>
          <a:xfrm>
            <a:off x="1870376" y="2509515"/>
            <a:ext cx="214944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546D5"/>
                </a:solidFill>
                <a:effectLst/>
                <a:uLnTx/>
                <a:uFillTx/>
                <a:latin typeface="Arial"/>
                <a:ea typeface="+mn-ea"/>
                <a:cs typeface="Arial"/>
              </a:rPr>
              <a:t>Blue rings give the probe resolution</a:t>
            </a:r>
          </a:p>
        </p:txBody>
      </p:sp>
    </p:spTree>
    <p:extLst>
      <p:ext uri="{BB962C8B-B14F-4D97-AF65-F5344CB8AC3E}">
        <p14:creationId xmlns:p14="http://schemas.microsoft.com/office/powerpoint/2010/main" val="745009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211D5-1D8B-82B4-4206-2A1BE21BBB9D}"/>
              </a:ext>
            </a:extLst>
          </p:cNvPr>
          <p:cNvSpPr>
            <a:spLocks noGrp="1"/>
          </p:cNvSpPr>
          <p:nvPr>
            <p:ph type="title"/>
          </p:nvPr>
        </p:nvSpPr>
        <p:spPr>
          <a:xfrm>
            <a:off x="533400" y="0"/>
            <a:ext cx="8229600" cy="576470"/>
          </a:xfrm>
        </p:spPr>
        <p:txBody>
          <a:bodyPr>
            <a:normAutofit/>
          </a:bodyPr>
          <a:lstStyle/>
          <a:p>
            <a:r>
              <a:rPr lang="en-US" sz="2800" dirty="0" err="1"/>
              <a:t>Transmon</a:t>
            </a:r>
            <a:r>
              <a:rPr lang="en-US" sz="2800" dirty="0"/>
              <a:t> qubit in 6 GHz aluminum cavity</a:t>
            </a:r>
          </a:p>
        </p:txBody>
      </p:sp>
      <p:sp>
        <p:nvSpPr>
          <p:cNvPr id="3" name="Footer Placeholder 2">
            <a:extLst>
              <a:ext uri="{FF2B5EF4-FFF2-40B4-BE49-F238E27FC236}">
                <a16:creationId xmlns:a16="http://schemas.microsoft.com/office/drawing/2014/main" id="{7951DA34-722B-4A1D-B192-572EC852F301}"/>
              </a:ext>
            </a:extLst>
          </p:cNvPr>
          <p:cNvSpPr>
            <a:spLocks noGrp="1"/>
          </p:cNvSpPr>
          <p:nvPr>
            <p:ph type="ftr" sz="quarter" idx="11"/>
          </p:nvPr>
        </p:nvSpPr>
        <p:spPr>
          <a:xfrm>
            <a:off x="9194800" y="5372377"/>
            <a:ext cx="28448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30">
                    <a:tint val="75000"/>
                  </a:srgbClr>
                </a:solidFill>
                <a:effectLst/>
                <a:uLnTx/>
                <a:uFillTx/>
                <a:latin typeface="Calibri"/>
                <a:ea typeface="+mn-ea"/>
                <a:cs typeface="+mn-cs"/>
              </a:rPr>
              <a:t>Aaron S. Chou, IQ/PACC axion workshop, 4/6/2023</a:t>
            </a:r>
            <a:endParaRPr kumimoji="0" lang="en-US" sz="1200" b="0" i="0" u="none" strike="noStrike" kern="1200" cap="none" spc="0" normalizeH="0" baseline="0" noProof="0" dirty="0">
              <a:ln>
                <a:noFill/>
              </a:ln>
              <a:solidFill>
                <a:srgbClr val="000030">
                  <a:tint val="75000"/>
                </a:srgbClr>
              </a:solidFill>
              <a:effectLst/>
              <a:uLnTx/>
              <a:uFillTx/>
              <a:latin typeface="Calibri"/>
              <a:ea typeface="+mn-ea"/>
              <a:cs typeface="+mn-cs"/>
            </a:endParaRPr>
          </a:p>
        </p:txBody>
      </p:sp>
      <p:sp>
        <p:nvSpPr>
          <p:cNvPr id="4" name="Slide Number Placeholder 3">
            <a:extLst>
              <a:ext uri="{FF2B5EF4-FFF2-40B4-BE49-F238E27FC236}">
                <a16:creationId xmlns:a16="http://schemas.microsoft.com/office/drawing/2014/main" id="{8843064D-9FE2-5F23-7285-E8DA9174DE7A}"/>
              </a:ext>
            </a:extLst>
          </p:cNvPr>
          <p:cNvSpPr>
            <a:spLocks noGrp="1"/>
          </p:cNvSpPr>
          <p:nvPr>
            <p:ph type="sldNum" sz="quarter" idx="12"/>
          </p:nvPr>
        </p:nvSpPr>
        <p:spPr>
          <a:xfrm>
            <a:off x="9075530" y="6237082"/>
            <a:ext cx="28448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F3AE956-26F0-4794-8F4C-97BAC66ADD21}" type="slidenum">
              <a:rPr kumimoji="0" lang="en-US" sz="1200" b="0" i="0" u="none" strike="noStrike" kern="1200" cap="none" spc="0" normalizeH="0" baseline="0" noProof="0" smtClean="0">
                <a:ln>
                  <a:noFill/>
                </a:ln>
                <a:solidFill>
                  <a:srgbClr val="000030">
                    <a:tint val="75000"/>
                  </a:srgb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srgbClr val="000030">
                  <a:tint val="75000"/>
                </a:srgbClr>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DD68E765-A5A8-9A51-9903-A0DD7B3A0407}"/>
              </a:ext>
            </a:extLst>
          </p:cNvPr>
          <p:cNvPicPr>
            <a:picLocks noChangeAspect="1"/>
          </p:cNvPicPr>
          <p:nvPr/>
        </p:nvPicPr>
        <p:blipFill>
          <a:blip r:embed="rId2"/>
          <a:stretch>
            <a:fillRect/>
          </a:stretch>
        </p:blipFill>
        <p:spPr>
          <a:xfrm>
            <a:off x="937591" y="662632"/>
            <a:ext cx="7529072" cy="5101200"/>
          </a:xfrm>
          <a:prstGeom prst="rect">
            <a:avLst/>
          </a:prstGeom>
        </p:spPr>
      </p:pic>
      <p:sp>
        <p:nvSpPr>
          <p:cNvPr id="7" name="TextBox 6">
            <a:extLst>
              <a:ext uri="{FF2B5EF4-FFF2-40B4-BE49-F238E27FC236}">
                <a16:creationId xmlns:a16="http://schemas.microsoft.com/office/drawing/2014/main" id="{45871080-E132-8869-87EE-15036BA92435}"/>
              </a:ext>
            </a:extLst>
          </p:cNvPr>
          <p:cNvSpPr txBox="1"/>
          <p:nvPr/>
        </p:nvSpPr>
        <p:spPr>
          <a:xfrm>
            <a:off x="7957072" y="440470"/>
            <a:ext cx="2156103" cy="254365"/>
          </a:xfrm>
          <a:prstGeom prst="rect">
            <a:avLst/>
          </a:prstGeom>
          <a:noFill/>
        </p:spPr>
        <p:txBody>
          <a:bodyPr wrap="none" rtlCol="0">
            <a:spAutoFit/>
          </a:bodyPr>
          <a:lstStyle/>
          <a:p>
            <a:pPr marL="0" marR="0" lvl="0" indent="0" algn="l" defTabSz="914400" rtl="0" eaLnBrk="1" fontAlgn="auto" latinLnBrk="0" hangingPunct="1">
              <a:lnSpc>
                <a:spcPct val="75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10000"/>
                  </a:srgbClr>
                </a:solidFill>
                <a:effectLst/>
                <a:uLnTx/>
                <a:uFillTx/>
                <a:latin typeface="Arial" charset="0"/>
                <a:ea typeface="Arial" charset="0"/>
                <a:cs typeface="Arial" charset="0"/>
              </a:rPr>
              <a:t>Image credit: Akash Dixit</a:t>
            </a:r>
          </a:p>
        </p:txBody>
      </p:sp>
      <p:sp>
        <p:nvSpPr>
          <p:cNvPr id="5" name="TextBox 4">
            <a:extLst>
              <a:ext uri="{FF2B5EF4-FFF2-40B4-BE49-F238E27FC236}">
                <a16:creationId xmlns:a16="http://schemas.microsoft.com/office/drawing/2014/main" id="{A377C431-C105-32F7-BED1-97BAD4C00324}"/>
              </a:ext>
            </a:extLst>
          </p:cNvPr>
          <p:cNvSpPr txBox="1"/>
          <p:nvPr/>
        </p:nvSpPr>
        <p:spPr>
          <a:xfrm>
            <a:off x="864705" y="5933661"/>
            <a:ext cx="1044602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Dark matter waves scatter on walls of cavity, depositing occasional single photons whose electric field drives the qubit nonlinear.</a:t>
            </a:r>
            <a:r>
              <a:rPr lang="en-US" dirty="0">
                <a:solidFill>
                  <a:srgbClr val="000000"/>
                </a:solidFill>
                <a:latin typeface="Arial"/>
                <a:cs typeface="Arial"/>
              </a:rPr>
              <a:t>    </a:t>
            </a:r>
            <a:r>
              <a:rPr lang="en-US" dirty="0">
                <a:solidFill>
                  <a:srgbClr val="000000"/>
                </a:solidFill>
                <a:latin typeface="Arial"/>
                <a:cs typeface="Arial"/>
                <a:sym typeface="Wingdings" pitchFamily="2" charset="2"/>
              </a:rPr>
              <a:t>  </a:t>
            </a:r>
            <a:r>
              <a:rPr kumimoji="0" lang="en-US" sz="1800" b="0" i="0" u="none" strike="noStrike" kern="1200" cap="none" spc="0" normalizeH="0" baseline="0" noProof="0" dirty="0">
                <a:ln>
                  <a:noFill/>
                </a:ln>
                <a:solidFill>
                  <a:srgbClr val="000000"/>
                </a:solidFill>
                <a:effectLst/>
                <a:uLnTx/>
                <a:uFillTx/>
                <a:latin typeface="Arial"/>
                <a:ea typeface="+mn-ea"/>
                <a:cs typeface="Arial"/>
              </a:rPr>
              <a:t>Measure AC Stark shift of the qubit’s frequency.</a:t>
            </a:r>
          </a:p>
        </p:txBody>
      </p:sp>
      <p:sp>
        <p:nvSpPr>
          <p:cNvPr id="8" name="TextBox 7">
            <a:extLst>
              <a:ext uri="{FF2B5EF4-FFF2-40B4-BE49-F238E27FC236}">
                <a16:creationId xmlns:a16="http://schemas.microsoft.com/office/drawing/2014/main" id="{1F153DAC-2AFE-9A85-9872-9B8C066DCF71}"/>
              </a:ext>
            </a:extLst>
          </p:cNvPr>
          <p:cNvSpPr txBox="1"/>
          <p:nvPr/>
        </p:nvSpPr>
        <p:spPr>
          <a:xfrm>
            <a:off x="8706678" y="2236305"/>
            <a:ext cx="3281668" cy="923330"/>
          </a:xfrm>
          <a:prstGeom prst="rect">
            <a:avLst/>
          </a:prstGeom>
          <a:noFill/>
        </p:spPr>
        <p:txBody>
          <a:bodyPr wrap="none" rtlCol="0">
            <a:spAutoFit/>
          </a:bodyPr>
          <a:lstStyle/>
          <a:p>
            <a:r>
              <a:rPr lang="en-US" sz="1800" dirty="0">
                <a:latin typeface="Arial"/>
                <a:cs typeface="Arial"/>
              </a:rPr>
              <a:t>Cavity = quantum RAM</a:t>
            </a:r>
          </a:p>
          <a:p>
            <a:endParaRPr lang="en-US" dirty="0">
              <a:latin typeface="Arial"/>
              <a:cs typeface="Arial"/>
            </a:endParaRPr>
          </a:p>
          <a:p>
            <a:r>
              <a:rPr lang="en-US" sz="1800" dirty="0">
                <a:latin typeface="Arial"/>
                <a:cs typeface="Arial"/>
              </a:rPr>
              <a:t>Qubit = nonlinear LC oscillator</a:t>
            </a:r>
          </a:p>
        </p:txBody>
      </p:sp>
    </p:spTree>
    <p:extLst>
      <p:ext uri="{BB962C8B-B14F-4D97-AF65-F5344CB8AC3E}">
        <p14:creationId xmlns:p14="http://schemas.microsoft.com/office/powerpoint/2010/main" val="3355045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749287" y="325438"/>
                <a:ext cx="8461513" cy="883252"/>
              </a:xfrm>
            </p:spPr>
            <p:txBody>
              <a:bodyPr>
                <a:normAutofit fontScale="90000"/>
              </a:bodyPr>
              <a:lstStyle/>
              <a:p>
                <a:r>
                  <a:rPr lang="en-US" sz="2700" dirty="0">
                    <a:solidFill>
                      <a:srgbClr val="DADADA">
                        <a:lumMod val="10000"/>
                      </a:srgbClr>
                    </a:solidFill>
                    <a:latin typeface="Arial" charset="0"/>
                    <a:ea typeface="Arial" charset="0"/>
                    <a:cs typeface="Arial" charset="0"/>
                    <a:sym typeface="Wingdings" pitchFamily="2" charset="2"/>
                  </a:rPr>
                  <a:t>Detect s</a:t>
                </a:r>
                <a:r>
                  <a:rPr lang="en-US" sz="2700" b="1" dirty="0">
                    <a:solidFill>
                      <a:srgbClr val="DADADA">
                        <a:lumMod val="10000"/>
                      </a:srgbClr>
                    </a:solidFill>
                    <a:latin typeface="Arial" charset="0"/>
                    <a:ea typeface="Arial" charset="0"/>
                    <a:cs typeface="Arial" charset="0"/>
                    <a:sym typeface="Wingdings" pitchFamily="2" charset="2"/>
                  </a:rPr>
                  <a:t>ingle photons via the AC Stark shift of the qubit:</a:t>
                </a:r>
                <a:br>
                  <a:rPr lang="en-US" sz="2700" b="1" dirty="0">
                    <a:solidFill>
                      <a:srgbClr val="DADADA">
                        <a:lumMod val="10000"/>
                      </a:srgbClr>
                    </a:solidFill>
                    <a:latin typeface="Arial" charset="0"/>
                    <a:ea typeface="Arial" charset="0"/>
                    <a:cs typeface="Arial" charset="0"/>
                    <a:sym typeface="Wingdings" pitchFamily="2" charset="2"/>
                  </a:rPr>
                </a:br>
                <a:r>
                  <a:rPr lang="en-US" sz="2000" b="0" dirty="0">
                    <a:solidFill>
                      <a:srgbClr val="DADADA">
                        <a:lumMod val="10000"/>
                      </a:srgbClr>
                    </a:solidFill>
                    <a:latin typeface="Arial" charset="0"/>
                    <a:ea typeface="Arial" charset="0"/>
                    <a:cs typeface="Arial" charset="0"/>
                    <a:sym typeface="Wingdings" pitchFamily="2" charset="2"/>
                  </a:rPr>
                  <a:t>Example:  Measure</a:t>
                </a:r>
                <a:r>
                  <a:rPr lang="en-US" sz="2000" b="0" dirty="0">
                    <a:solidFill>
                      <a:srgbClr val="DADADA">
                        <a:lumMod val="10000"/>
                      </a:srgbClr>
                    </a:solidFill>
                    <a:latin typeface="Cambria Math" panose="02040503050406030204" pitchFamily="18" charset="0"/>
                    <a:cs typeface="Arial" charset="0"/>
                    <a:sym typeface="Wingdings" pitchFamily="2" charset="2"/>
                  </a:rPr>
                  <a:t> </a:t>
                </a:r>
                <a:r>
                  <a:rPr lang="en-US" sz="2000" b="0" dirty="0">
                    <a:solidFill>
                      <a:srgbClr val="DADADA">
                        <a:lumMod val="10000"/>
                      </a:srgbClr>
                    </a:solidFill>
                    <a:latin typeface="Arial" charset="0"/>
                    <a:ea typeface="Arial" charset="0"/>
                    <a:cs typeface="Arial" charset="0"/>
                    <a:sym typeface="Wingdings" pitchFamily="2" charset="2"/>
                  </a:rPr>
                  <a:t>qubit </a:t>
                </a:r>
                <a14:m>
                  <m:oMath xmlns:m="http://schemas.openxmlformats.org/officeDocument/2006/math">
                    <m:r>
                      <a:rPr lang="en-US" sz="2000" b="0" dirty="0">
                        <a:solidFill>
                          <a:srgbClr val="DADADA">
                            <a:lumMod val="10000"/>
                          </a:srgbClr>
                        </a:solidFill>
                        <a:latin typeface="Cambria Math" panose="02040503050406030204" pitchFamily="18" charset="0"/>
                        <a:cs typeface="Arial" charset="0"/>
                      </a:rPr>
                      <m:t>|</m:t>
                    </m:r>
                    <m:d>
                      <m:dPr>
                        <m:begChr m:val=""/>
                        <m:endChr m:val="⟩"/>
                        <m:ctrlPr>
                          <a:rPr lang="en-US" sz="2000" b="0" i="1" dirty="0">
                            <a:solidFill>
                              <a:srgbClr val="DADADA">
                                <a:lumMod val="10000"/>
                              </a:srgbClr>
                            </a:solidFill>
                            <a:latin typeface="Cambria Math" panose="02040503050406030204" pitchFamily="18" charset="0"/>
                            <a:cs typeface="Arial" charset="0"/>
                          </a:rPr>
                        </m:ctrlPr>
                      </m:dPr>
                      <m:e>
                        <m:r>
                          <a:rPr lang="en-US" sz="2000" b="0" i="1" dirty="0">
                            <a:solidFill>
                              <a:srgbClr val="DADADA">
                                <a:lumMod val="10000"/>
                              </a:srgbClr>
                            </a:solidFill>
                            <a:latin typeface="Cambria Math" panose="02040503050406030204" pitchFamily="18" charset="0"/>
                            <a:cs typeface="Arial" charset="0"/>
                          </a:rPr>
                          <m:t>𝑔</m:t>
                        </m:r>
                      </m:e>
                    </m:d>
                    <m:r>
                      <a:rPr lang="en-US" sz="2000" b="0" i="1" dirty="0">
                        <a:solidFill>
                          <a:srgbClr val="DADADA">
                            <a:lumMod val="10000"/>
                          </a:srgbClr>
                        </a:solidFill>
                        <a:latin typeface="Cambria Math" panose="02040503050406030204" pitchFamily="18" charset="0"/>
                        <a:ea typeface="Cambria Math" panose="02040503050406030204" pitchFamily="18" charset="0"/>
                        <a:cs typeface="Arial" charset="0"/>
                      </a:rPr>
                      <m:t>→|</m:t>
                    </m:r>
                    <m:d>
                      <m:dPr>
                        <m:begChr m:val=""/>
                        <m:endChr m:val="⟩"/>
                        <m:ctrlPr>
                          <a:rPr lang="en-US" sz="2000" b="0" i="1" dirty="0">
                            <a:solidFill>
                              <a:srgbClr val="DADADA">
                                <a:lumMod val="10000"/>
                              </a:srgbClr>
                            </a:solidFill>
                            <a:latin typeface="Cambria Math" panose="02040503050406030204" pitchFamily="18" charset="0"/>
                            <a:ea typeface="Cambria Math" panose="02040503050406030204" pitchFamily="18" charset="0"/>
                            <a:cs typeface="Arial" charset="0"/>
                          </a:rPr>
                        </m:ctrlPr>
                      </m:dPr>
                      <m:e>
                        <m:r>
                          <a:rPr lang="en-US" sz="2000" b="0" i="1" dirty="0">
                            <a:solidFill>
                              <a:srgbClr val="DADADA">
                                <a:lumMod val="10000"/>
                              </a:srgbClr>
                            </a:solidFill>
                            <a:latin typeface="Cambria Math" panose="02040503050406030204" pitchFamily="18" charset="0"/>
                            <a:ea typeface="Cambria Math" panose="02040503050406030204" pitchFamily="18" charset="0"/>
                            <a:cs typeface="Arial" charset="0"/>
                          </a:rPr>
                          <m:t>𝑒</m:t>
                        </m:r>
                      </m:e>
                    </m:d>
                  </m:oMath>
                </a14:m>
                <a:r>
                  <a:rPr lang="en-US" sz="2000" b="0" dirty="0">
                    <a:solidFill>
                      <a:srgbClr val="DADADA">
                        <a:lumMod val="10000"/>
                      </a:srgbClr>
                    </a:solidFill>
                    <a:latin typeface="Arial" charset="0"/>
                    <a:ea typeface="Arial" charset="0"/>
                    <a:cs typeface="Arial" charset="0"/>
                    <a:sym typeface="Wingdings" pitchFamily="2" charset="2"/>
                  </a:rPr>
                  <a:t> transition frequencies after mimicking the DM signal by weakly driving the primary cavity mode into a coherent state with &lt;n&gt;=1</a:t>
                </a:r>
                <a:endParaRPr lang="en-US" sz="2000" b="0" dirty="0">
                  <a:latin typeface="Arial" charset="0"/>
                  <a:ea typeface="Arial" charset="0"/>
                  <a:cs typeface="Arial"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749287" y="325438"/>
                <a:ext cx="8461513" cy="883252"/>
              </a:xfrm>
              <a:blipFill>
                <a:blip r:embed="rId2"/>
                <a:stretch>
                  <a:fillRect l="-2246" t="-14085" b="-45070"/>
                </a:stretch>
              </a:blipFill>
            </p:spPr>
            <p:txBody>
              <a:bodyPr/>
              <a:lstStyle/>
              <a:p>
                <a:r>
                  <a:rPr lang="en-US">
                    <a:noFill/>
                  </a:rPr>
                  <a:t> </a:t>
                </a:r>
              </a:p>
            </p:txBody>
          </p:sp>
        </mc:Fallback>
      </mc:AlternateContent>
      <p:sp>
        <p:nvSpPr>
          <p:cNvPr id="3" name="Footer Placeholder 2"/>
          <p:cNvSpPr>
            <a:spLocks noGrp="1"/>
          </p:cNvSpPr>
          <p:nvPr>
            <p:ph type="ftr" sz="quarter" idx="11"/>
          </p:nvPr>
        </p:nvSpPr>
        <p:spPr>
          <a:xfrm>
            <a:off x="3606800" y="6324601"/>
            <a:ext cx="39370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30">
                    <a:tint val="75000"/>
                  </a:srgbClr>
                </a:solidFill>
                <a:effectLst/>
                <a:uLnTx/>
                <a:uFillTx/>
                <a:latin typeface="Calibri"/>
                <a:ea typeface="+mn-ea"/>
                <a:cs typeface="+mn-cs"/>
              </a:rPr>
              <a:t>Aaron S. Chou, IQ/PACC axion workshop, 4/6/2023</a:t>
            </a:r>
            <a:endParaRPr kumimoji="0" lang="en-US" sz="1200" b="0" i="0" u="none" strike="noStrike" kern="1200" cap="none" spc="0" normalizeH="0" baseline="0" noProof="0" dirty="0">
              <a:ln>
                <a:noFill/>
              </a:ln>
              <a:solidFill>
                <a:srgbClr val="000030">
                  <a:tint val="75000"/>
                </a:srgbClr>
              </a:solidFill>
              <a:effectLst/>
              <a:uLnTx/>
              <a:uFillTx/>
              <a:latin typeface="Calibri"/>
              <a:ea typeface="+mn-ea"/>
              <a:cs typeface="+mn-cs"/>
            </a:endParaRPr>
          </a:p>
        </p:txBody>
      </p:sp>
      <p:sp>
        <p:nvSpPr>
          <p:cNvPr id="4" name="Slide Number Placeholder 3"/>
          <p:cNvSpPr>
            <a:spLocks noGrp="1"/>
          </p:cNvSpPr>
          <p:nvPr>
            <p:ph type="sldNum" sz="quarter" idx="12"/>
          </p:nvPr>
        </p:nvSpPr>
        <p:spPr>
          <a:xfrm>
            <a:off x="8737600" y="6356351"/>
            <a:ext cx="28448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F3AE956-26F0-4794-8F4C-97BAC66ADD21}" type="slidenum">
              <a:rPr kumimoji="0" lang="en-US" sz="1200" b="0" i="0" u="none" strike="noStrike" kern="1200" cap="none" spc="0" normalizeH="0" baseline="0" noProof="0" smtClean="0">
                <a:ln>
                  <a:noFill/>
                </a:ln>
                <a:solidFill>
                  <a:srgbClr val="000030">
                    <a:tint val="75000"/>
                  </a:srgb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srgbClr val="000030">
                  <a:tint val="75000"/>
                </a:srgbClr>
              </a:solidFill>
              <a:effectLst/>
              <a:uLnTx/>
              <a:uFillTx/>
              <a:latin typeface="Calibri"/>
              <a:ea typeface="+mn-ea"/>
              <a:cs typeface="+mn-cs"/>
            </a:endParaRPr>
          </a:p>
        </p:txBody>
      </p:sp>
      <p:sp>
        <p:nvSpPr>
          <p:cNvPr id="5" name="Rectangle 4">
            <a:extLst>
              <a:ext uri="{FF2B5EF4-FFF2-40B4-BE49-F238E27FC236}">
                <a16:creationId xmlns:a16="http://schemas.microsoft.com/office/drawing/2014/main" id="{E33BF639-0E1D-7D49-8ED3-52BFD9DA5180}"/>
              </a:ext>
            </a:extLst>
          </p:cNvPr>
          <p:cNvSpPr/>
          <p:nvPr/>
        </p:nvSpPr>
        <p:spPr>
          <a:xfrm>
            <a:off x="2121571" y="4699128"/>
            <a:ext cx="8243499"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The measured qubit response spectrum exhibits a distribution of resonances which are in 1-1 correspondence with the Poisson distribution of the cavity’s coherent state.  </a:t>
            </a:r>
            <a:endParaRPr kumimoji="0" lang="en-US" sz="1600" b="0" i="0" u="none" strike="noStrike" kern="1200" cap="none" spc="0" normalizeH="0" baseline="0" noProof="0" dirty="0">
              <a:ln>
                <a:noFill/>
              </a:ln>
              <a:solidFill>
                <a:srgbClr val="000000"/>
              </a:solidFill>
              <a:effectLst/>
              <a:uLnTx/>
              <a:uFillTx/>
              <a:latin typeface="Times"/>
              <a:ea typeface="+mn-ea"/>
              <a:cs typeface="+mn-cs"/>
            </a:endParaRPr>
          </a:p>
        </p:txBody>
      </p:sp>
      <p:sp>
        <p:nvSpPr>
          <p:cNvPr id="6" name="TextBox 5">
            <a:extLst>
              <a:ext uri="{FF2B5EF4-FFF2-40B4-BE49-F238E27FC236}">
                <a16:creationId xmlns:a16="http://schemas.microsoft.com/office/drawing/2014/main" id="{279D7BAC-B468-3B4C-9D0F-D1EF6F91E698}"/>
              </a:ext>
            </a:extLst>
          </p:cNvPr>
          <p:cNvSpPr txBox="1"/>
          <p:nvPr/>
        </p:nvSpPr>
        <p:spPr>
          <a:xfrm>
            <a:off x="1818044" y="5476375"/>
            <a:ext cx="9488244" cy="923971"/>
          </a:xfrm>
          <a:prstGeom prst="rect">
            <a:avLst/>
          </a:prstGeom>
          <a:noFill/>
        </p:spPr>
        <p:txBody>
          <a:bodyPr wrap="square" rtlCol="0">
            <a:spAutoFit/>
          </a:bodyPr>
          <a:lstStyle/>
          <a:p>
            <a:pPr marL="285750" marR="0" lvl="0" indent="-285750" algn="l" defTabSz="914400" rtl="0" eaLnBrk="1" fontAlgn="auto" latinLnBrk="0" hangingPunct="1">
              <a:lnSpc>
                <a:spcPct val="75000"/>
              </a:lnSpc>
              <a:spcBef>
                <a:spcPts val="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a:ln>
                  <a:noFill/>
                </a:ln>
                <a:solidFill>
                  <a:srgbClr val="000000">
                    <a:lumMod val="10000"/>
                  </a:srgbClr>
                </a:solidFill>
                <a:effectLst/>
                <a:uLnTx/>
                <a:uFillTx/>
                <a:latin typeface="Arial" charset="0"/>
                <a:ea typeface="Arial" charset="0"/>
                <a:cs typeface="Arial" charset="0"/>
              </a:rPr>
              <a:t>Non-destructively count photons by measuring the qubit’s quantized frequency shift via this “quantum non-demolition” measurement.</a:t>
            </a:r>
          </a:p>
          <a:p>
            <a:pPr marL="285750" marR="0" lvl="0" indent="-285750" algn="l" defTabSz="914400" rtl="0" eaLnBrk="1" fontAlgn="auto" latinLnBrk="0" hangingPunct="1">
              <a:lnSpc>
                <a:spcPct val="75000"/>
              </a:lnSpc>
              <a:spcBef>
                <a:spcPts val="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a:ln>
                  <a:noFill/>
                </a:ln>
                <a:solidFill>
                  <a:srgbClr val="000000">
                    <a:lumMod val="10000"/>
                  </a:srgbClr>
                </a:solidFill>
                <a:effectLst/>
                <a:uLnTx/>
                <a:uFillTx/>
                <a:latin typeface="Arial" charset="0"/>
                <a:ea typeface="Arial" charset="0"/>
                <a:cs typeface="Arial" charset="0"/>
              </a:rPr>
              <a:t>Repeat many times for high fidelity single photon detection. </a:t>
            </a:r>
          </a:p>
          <a:p>
            <a:pPr marL="285750" marR="0" lvl="0" indent="-285750" algn="l" defTabSz="914400" rtl="0" eaLnBrk="1" fontAlgn="auto" latinLnBrk="0" hangingPunct="1">
              <a:lnSpc>
                <a:spcPct val="75000"/>
              </a:lnSpc>
              <a:spcBef>
                <a:spcPts val="0"/>
              </a:spcBef>
              <a:spcAft>
                <a:spcPts val="0"/>
              </a:spcAft>
              <a:buClrTx/>
              <a:buSzTx/>
              <a:buFont typeface="Arial" panose="020B0604020202020204" pitchFamily="34" charset="0"/>
              <a:buChar char="•"/>
              <a:tabLst/>
              <a:defRPr/>
            </a:pPr>
            <a:r>
              <a:rPr lang="en-US" b="1" dirty="0">
                <a:solidFill>
                  <a:srgbClr val="000000">
                    <a:lumMod val="10000"/>
                  </a:srgbClr>
                </a:solidFill>
                <a:latin typeface="Arial" charset="0"/>
                <a:ea typeface="Arial" charset="0"/>
                <a:cs typeface="Arial" charset="0"/>
              </a:rPr>
              <a:t>Demonstrated reduction in noise levels to 40x below the Standard Quantum Limit</a:t>
            </a:r>
            <a:r>
              <a:rPr kumimoji="0" lang="en-US" sz="1800" b="1" i="0" u="none" strike="noStrike" kern="1200" cap="none" spc="0" normalizeH="0" baseline="0" noProof="0" dirty="0">
                <a:ln>
                  <a:noFill/>
                </a:ln>
                <a:solidFill>
                  <a:srgbClr val="000000">
                    <a:lumMod val="10000"/>
                  </a:srgbClr>
                </a:solidFill>
                <a:effectLst/>
                <a:uLnTx/>
                <a:uFillTx/>
                <a:latin typeface="Arial" charset="0"/>
                <a:ea typeface="Arial" charset="0"/>
                <a:cs typeface="Arial" charset="0"/>
              </a:rPr>
              <a:t> </a:t>
            </a:r>
          </a:p>
        </p:txBody>
      </p:sp>
      <p:pic>
        <p:nvPicPr>
          <p:cNvPr id="8" name="Picture 7">
            <a:extLst>
              <a:ext uri="{FF2B5EF4-FFF2-40B4-BE49-F238E27FC236}">
                <a16:creationId xmlns:a16="http://schemas.microsoft.com/office/drawing/2014/main" id="{22AF379E-6BD2-C642-A12A-0D6A43826B12}"/>
              </a:ext>
            </a:extLst>
          </p:cNvPr>
          <p:cNvPicPr>
            <a:picLocks noChangeAspect="1"/>
          </p:cNvPicPr>
          <p:nvPr/>
        </p:nvPicPr>
        <p:blipFill>
          <a:blip r:embed="rId3"/>
          <a:stretch>
            <a:fillRect/>
          </a:stretch>
        </p:blipFill>
        <p:spPr>
          <a:xfrm>
            <a:off x="1524000" y="1703210"/>
            <a:ext cx="9144000" cy="2700717"/>
          </a:xfrm>
          <a:prstGeom prst="rect">
            <a:avLst/>
          </a:prstGeom>
        </p:spPr>
      </p:pic>
      <p:sp>
        <p:nvSpPr>
          <p:cNvPr id="10" name="TextBox 9">
            <a:extLst>
              <a:ext uri="{FF2B5EF4-FFF2-40B4-BE49-F238E27FC236}">
                <a16:creationId xmlns:a16="http://schemas.microsoft.com/office/drawing/2014/main" id="{4212132C-7FFF-6F9D-A148-BC60D86ECAF9}"/>
              </a:ext>
            </a:extLst>
          </p:cNvPr>
          <p:cNvSpPr txBox="1"/>
          <p:nvPr/>
        </p:nvSpPr>
        <p:spPr>
          <a:xfrm>
            <a:off x="9268774" y="4084064"/>
            <a:ext cx="3191582"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Akash V. Dixit,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et.al</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Phys.Rev.Lett</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126, 141302 (2021)</a:t>
            </a:r>
          </a:p>
        </p:txBody>
      </p:sp>
    </p:spTree>
    <p:extLst>
      <p:ext uri="{BB962C8B-B14F-4D97-AF65-F5344CB8AC3E}">
        <p14:creationId xmlns:p14="http://schemas.microsoft.com/office/powerpoint/2010/main" val="3813315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7618E-27E8-4E42-9BE9-C5576198577F}"/>
              </a:ext>
            </a:extLst>
          </p:cNvPr>
          <p:cNvSpPr>
            <a:spLocks noGrp="1"/>
          </p:cNvSpPr>
          <p:nvPr>
            <p:ph type="title"/>
          </p:nvPr>
        </p:nvSpPr>
        <p:spPr>
          <a:xfrm>
            <a:off x="775252" y="111822"/>
            <a:ext cx="10654748" cy="872152"/>
          </a:xfrm>
        </p:spPr>
        <p:txBody>
          <a:bodyPr>
            <a:normAutofit/>
          </a:bodyPr>
          <a:lstStyle/>
          <a:p>
            <a:r>
              <a:rPr lang="en-US" dirty="0">
                <a:latin typeface="Arial" panose="020B0604020202020204" pitchFamily="34" charset="0"/>
                <a:cs typeface="Arial" panose="020B0604020202020204" pitchFamily="34" charset="0"/>
              </a:rPr>
              <a:t>More stupid qubit tricks:</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Increase signal rate by stimulated emission of photons from DM waves</a:t>
            </a:r>
          </a:p>
        </p:txBody>
      </p:sp>
      <p:sp>
        <p:nvSpPr>
          <p:cNvPr id="3" name="Footer Placeholder 2">
            <a:extLst>
              <a:ext uri="{FF2B5EF4-FFF2-40B4-BE49-F238E27FC236}">
                <a16:creationId xmlns:a16="http://schemas.microsoft.com/office/drawing/2014/main" id="{59AEAC21-B795-4F4A-B36A-9C4B8D063CF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30">
                    <a:tint val="75000"/>
                  </a:srgbClr>
                </a:solidFill>
                <a:effectLst/>
                <a:uLnTx/>
                <a:uFillTx/>
                <a:latin typeface="Calibri"/>
                <a:ea typeface="ＭＳ Ｐゴシック" pitchFamily="-106" charset="-128"/>
                <a:cs typeface="+mn-cs"/>
              </a:rPr>
              <a:t>Aaron S. Chou, IQ/PACC axion workshop, 4/6/2023</a:t>
            </a:r>
            <a:endParaRPr kumimoji="0" lang="en-US" sz="1200" b="0" i="0" u="none" strike="noStrike" kern="1200" cap="none" spc="0" normalizeH="0" baseline="0" noProof="0" dirty="0">
              <a:ln>
                <a:noFill/>
              </a:ln>
              <a:solidFill>
                <a:srgbClr val="000030">
                  <a:tint val="75000"/>
                </a:srgbClr>
              </a:solidFill>
              <a:effectLst/>
              <a:uLnTx/>
              <a:uFillTx/>
              <a:latin typeface="Calibri"/>
              <a:ea typeface="ＭＳ Ｐゴシック" pitchFamily="-106" charset="-128"/>
              <a:cs typeface="+mn-cs"/>
            </a:endParaRPr>
          </a:p>
        </p:txBody>
      </p:sp>
      <p:sp>
        <p:nvSpPr>
          <p:cNvPr id="4" name="Slide Number Placeholder 3">
            <a:extLst>
              <a:ext uri="{FF2B5EF4-FFF2-40B4-BE49-F238E27FC236}">
                <a16:creationId xmlns:a16="http://schemas.microsoft.com/office/drawing/2014/main" id="{4D8FBA5E-B50F-B145-8161-4F8C04276970}"/>
              </a:ext>
            </a:extLst>
          </p:cNvPr>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457200" rtl="0" eaLnBrk="1" latinLnBrk="0" hangingPunct="1">
              <a:defRPr sz="1200" kern="1200">
                <a:solidFill>
                  <a:srgbClr val="898989"/>
                </a:solidFill>
                <a:latin typeface="Calibri"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B8FC918-9776-9A4E-8537-62BB08031C7A}" type="slidenum">
              <a:rPr kumimoji="0" lang="en-US" sz="1200" b="0" i="0" u="none" strike="noStrike" kern="1200" cap="none" spc="0" normalizeH="0" baseline="0" noProof="0" smtClean="0">
                <a:ln>
                  <a:noFill/>
                </a:ln>
                <a:solidFill>
                  <a:srgbClr val="898989"/>
                </a:solidFill>
                <a:effectLst/>
                <a:uLnTx/>
                <a:uFillTx/>
                <a:latin typeface="Calibri"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000030">
                  <a:tint val="75000"/>
                </a:srgbClr>
              </a:solidFill>
              <a:effectLst/>
              <a:uLnTx/>
              <a:uFillTx/>
              <a:latin typeface="Calibri"/>
              <a:ea typeface="+mn-ea"/>
              <a:cs typeface="+mn-cs"/>
            </a:endParaRPr>
          </a:p>
        </p:txBody>
      </p:sp>
      <p:pic>
        <p:nvPicPr>
          <p:cNvPr id="7" name="Picture 6">
            <a:extLst>
              <a:ext uri="{FF2B5EF4-FFF2-40B4-BE49-F238E27FC236}">
                <a16:creationId xmlns:a16="http://schemas.microsoft.com/office/drawing/2014/main" id="{89B6F2D9-FE8F-974D-B9D2-5F58BA002C4D}"/>
              </a:ext>
            </a:extLst>
          </p:cNvPr>
          <p:cNvPicPr>
            <a:picLocks noChangeAspect="1"/>
          </p:cNvPicPr>
          <p:nvPr/>
        </p:nvPicPr>
        <p:blipFill>
          <a:blip r:embed="rId2"/>
          <a:stretch>
            <a:fillRect/>
          </a:stretch>
        </p:blipFill>
        <p:spPr>
          <a:xfrm>
            <a:off x="2798131" y="2318426"/>
            <a:ext cx="1772356" cy="2400065"/>
          </a:xfrm>
          <a:prstGeom prst="rect">
            <a:avLst/>
          </a:prstGeom>
        </p:spPr>
      </p:pic>
      <p:pic>
        <p:nvPicPr>
          <p:cNvPr id="8" name="Picture 7">
            <a:extLst>
              <a:ext uri="{FF2B5EF4-FFF2-40B4-BE49-F238E27FC236}">
                <a16:creationId xmlns:a16="http://schemas.microsoft.com/office/drawing/2014/main" id="{966CB210-A90D-C94C-9E43-AF100EF9E04E}"/>
              </a:ext>
            </a:extLst>
          </p:cNvPr>
          <p:cNvPicPr>
            <a:picLocks noChangeAspect="1"/>
          </p:cNvPicPr>
          <p:nvPr/>
        </p:nvPicPr>
        <p:blipFill>
          <a:blip r:embed="rId3"/>
          <a:stretch>
            <a:fillRect/>
          </a:stretch>
        </p:blipFill>
        <p:spPr>
          <a:xfrm>
            <a:off x="5037784" y="2397447"/>
            <a:ext cx="2116432" cy="2116432"/>
          </a:xfrm>
          <a:prstGeom prst="rect">
            <a:avLst/>
          </a:prstGeom>
        </p:spPr>
      </p:pic>
      <p:pic>
        <p:nvPicPr>
          <p:cNvPr id="9" name="Picture 8">
            <a:extLst>
              <a:ext uri="{FF2B5EF4-FFF2-40B4-BE49-F238E27FC236}">
                <a16:creationId xmlns:a16="http://schemas.microsoft.com/office/drawing/2014/main" id="{812A62C0-FAD6-3D4D-B880-892315108B97}"/>
              </a:ext>
            </a:extLst>
          </p:cNvPr>
          <p:cNvPicPr>
            <a:picLocks noChangeAspect="1"/>
          </p:cNvPicPr>
          <p:nvPr/>
        </p:nvPicPr>
        <p:blipFill>
          <a:blip r:embed="rId4"/>
          <a:stretch>
            <a:fillRect/>
          </a:stretch>
        </p:blipFill>
        <p:spPr>
          <a:xfrm>
            <a:off x="7794743" y="2318425"/>
            <a:ext cx="1792316" cy="2490376"/>
          </a:xfrm>
          <a:prstGeom prst="rect">
            <a:avLst/>
          </a:prstGeom>
        </p:spPr>
      </p:pic>
      <p:sp>
        <p:nvSpPr>
          <p:cNvPr id="10" name="TextBox 9">
            <a:extLst>
              <a:ext uri="{FF2B5EF4-FFF2-40B4-BE49-F238E27FC236}">
                <a16:creationId xmlns:a16="http://schemas.microsoft.com/office/drawing/2014/main" id="{3D781375-9339-6243-8D0B-8588C7605268}"/>
              </a:ext>
            </a:extLst>
          </p:cNvPr>
          <p:cNvSpPr txBox="1"/>
          <p:nvPr/>
        </p:nvSpPr>
        <p:spPr>
          <a:xfrm>
            <a:off x="3183468" y="4860364"/>
            <a:ext cx="813043" cy="300660"/>
          </a:xfrm>
          <a:prstGeom prst="rect">
            <a:avLst/>
          </a:prstGeom>
          <a:noFill/>
        </p:spPr>
        <p:txBody>
          <a:bodyPr wrap="non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Good!</a:t>
            </a:r>
          </a:p>
        </p:txBody>
      </p:sp>
      <p:sp>
        <p:nvSpPr>
          <p:cNvPr id="11" name="TextBox 10">
            <a:extLst>
              <a:ext uri="{FF2B5EF4-FFF2-40B4-BE49-F238E27FC236}">
                <a16:creationId xmlns:a16="http://schemas.microsoft.com/office/drawing/2014/main" id="{AF283111-1720-6E44-90DC-029E8BE26BEE}"/>
              </a:ext>
            </a:extLst>
          </p:cNvPr>
          <p:cNvSpPr txBox="1"/>
          <p:nvPr/>
        </p:nvSpPr>
        <p:spPr>
          <a:xfrm>
            <a:off x="5486400" y="4787635"/>
            <a:ext cx="1176348" cy="300660"/>
          </a:xfrm>
          <a:prstGeom prst="rect">
            <a:avLst/>
          </a:prstGeom>
          <a:noFill/>
        </p:spPr>
        <p:txBody>
          <a:bodyPr wrap="non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Waiting…</a:t>
            </a:r>
          </a:p>
        </p:txBody>
      </p:sp>
      <p:sp>
        <p:nvSpPr>
          <p:cNvPr id="12" name="TextBox 11">
            <a:extLst>
              <a:ext uri="{FF2B5EF4-FFF2-40B4-BE49-F238E27FC236}">
                <a16:creationId xmlns:a16="http://schemas.microsoft.com/office/drawing/2014/main" id="{4E2AB577-8294-8449-934C-1E89F7B6F3E3}"/>
              </a:ext>
            </a:extLst>
          </p:cNvPr>
          <p:cNvSpPr txBox="1"/>
          <p:nvPr/>
        </p:nvSpPr>
        <p:spPr>
          <a:xfrm>
            <a:off x="7821356" y="4956403"/>
            <a:ext cx="2185214" cy="300660"/>
          </a:xfrm>
          <a:prstGeom prst="rect">
            <a:avLst/>
          </a:prstGeom>
          <a:noFill/>
        </p:spPr>
        <p:txBody>
          <a:bodyPr wrap="non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Oops, wrong phase</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E1209E9-AE8B-224D-94B2-4BDF0CD62738}"/>
                  </a:ext>
                </a:extLst>
              </p:cNvPr>
              <p:cNvSpPr txBox="1"/>
              <p:nvPr/>
            </p:nvSpPr>
            <p:spPr>
              <a:xfrm>
                <a:off x="3388784" y="1709488"/>
                <a:ext cx="2707216" cy="330796"/>
              </a:xfrm>
              <a:prstGeom prst="rect">
                <a:avLst/>
              </a:prstGeom>
              <a:noFill/>
            </p:spPr>
            <p:txBody>
              <a:bodyPr wrap="non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Power = </a:t>
                </a:r>
                <a14:m>
                  <m:oMath xmlns:m="http://schemas.openxmlformats.org/officeDocument/2006/math">
                    <m:acc>
                      <m:accPr>
                        <m:chr m:val="⃗"/>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mn-ea"/>
                            <a:cs typeface="Arial" charset="0"/>
                          </a:rPr>
                        </m:ctrlPr>
                      </m:accPr>
                      <m:e>
                        <m: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mn-ea"/>
                            <a:cs typeface="Arial" charset="0"/>
                          </a:rPr>
                          <m:t>𝐹𝑜𝑟𝑐𝑒</m:t>
                        </m:r>
                      </m:e>
                    </m:acc>
                    <m: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Cambria Math" panose="02040503050406030204" pitchFamily="18" charset="0"/>
                        <a:cs typeface="Arial" charset="0"/>
                      </a:rPr>
                      <m:t>∙</m:t>
                    </m:r>
                    <m:acc>
                      <m:accPr>
                        <m:chr m:val="⃗"/>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Cambria Math" panose="02040503050406030204" pitchFamily="18" charset="0"/>
                            <a:cs typeface="Arial" charset="0"/>
                          </a:rPr>
                        </m:ctrlPr>
                      </m:accPr>
                      <m:e>
                        <m: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Cambria Math" panose="02040503050406030204" pitchFamily="18" charset="0"/>
                            <a:cs typeface="Arial" charset="0"/>
                          </a:rPr>
                          <m:t>𝑣𝑒𝑙𝑜𝑐𝑖𝑡𝑦</m:t>
                        </m:r>
                      </m:e>
                    </m:acc>
                  </m:oMath>
                </a14:m>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p:txBody>
          </p:sp>
        </mc:Choice>
        <mc:Fallback xmlns="">
          <p:sp>
            <p:nvSpPr>
              <p:cNvPr id="13" name="TextBox 12">
                <a:extLst>
                  <a:ext uri="{FF2B5EF4-FFF2-40B4-BE49-F238E27FC236}">
                    <a16:creationId xmlns:a16="http://schemas.microsoft.com/office/drawing/2014/main" id="{1E1209E9-AE8B-224D-94B2-4BDF0CD62738}"/>
                  </a:ext>
                </a:extLst>
              </p:cNvPr>
              <p:cNvSpPr txBox="1">
                <a:spLocks noRot="1" noChangeAspect="1" noMove="1" noResize="1" noEditPoints="1" noAdjustHandles="1" noChangeArrowheads="1" noChangeShapeType="1" noTextEdit="1"/>
              </p:cNvSpPr>
              <p:nvPr/>
            </p:nvSpPr>
            <p:spPr>
              <a:xfrm>
                <a:off x="3388784" y="1709488"/>
                <a:ext cx="2707216" cy="330796"/>
              </a:xfrm>
              <a:prstGeom prst="rect">
                <a:avLst/>
              </a:prstGeom>
              <a:blipFill>
                <a:blip r:embed="rId5"/>
                <a:stretch>
                  <a:fillRect l="-1860" t="-18519" b="-29630"/>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54E6F16A-AD50-4243-BAB9-B7835E78D408}"/>
              </a:ext>
            </a:extLst>
          </p:cNvPr>
          <p:cNvSpPr txBox="1"/>
          <p:nvPr/>
        </p:nvSpPr>
        <p:spPr>
          <a:xfrm>
            <a:off x="2818010" y="5529456"/>
            <a:ext cx="7449111" cy="923907"/>
          </a:xfrm>
          <a:prstGeom prst="rect">
            <a:avLst/>
          </a:prstGeom>
          <a:noFill/>
        </p:spPr>
        <p:txBody>
          <a:bodyPr wrap="squar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Phase offset  determines the direction of energy flow.</a:t>
            </a:r>
          </a:p>
          <a:p>
            <a:pPr marL="0" marR="0" lvl="0" indent="0" algn="l" defTabSz="457200" rtl="0" eaLnBrk="1" fontAlgn="auto" latinLnBrk="0" hangingPunct="1">
              <a:lnSpc>
                <a:spcPct val="75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a:p>
            <a:pPr marL="0" marR="0" lvl="0" indent="0" algn="l" defTabSz="457200" rtl="0" eaLnBrk="1" fontAlgn="auto" latinLnBrk="0" hangingPunct="1">
              <a:lnSpc>
                <a:spcPct val="75000"/>
              </a:lnSpc>
              <a:spcBef>
                <a:spcPts val="0"/>
              </a:spcBef>
              <a:spcAft>
                <a:spcPts val="0"/>
              </a:spcAft>
              <a:buClrTx/>
              <a:buSzTx/>
              <a:buFontTx/>
              <a:buNone/>
              <a:tabLst/>
              <a:defRPr/>
            </a:pPr>
            <a:r>
              <a:rPr lang="en-US" dirty="0">
                <a:solidFill>
                  <a:srgbClr val="DADADA">
                    <a:lumMod val="10000"/>
                  </a:srgbClr>
                </a:solidFill>
                <a:latin typeface="Arial" charset="0"/>
                <a:ea typeface="Arial" charset="0"/>
                <a:cs typeface="Arial" charset="0"/>
              </a:rPr>
              <a:t>Wait ...  but we don’t know the instantaneous phase of the DM wave!</a:t>
            </a:r>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a:p>
            <a:pPr marL="0" marR="0" lvl="0" indent="0" algn="l" defTabSz="457200" rtl="0" eaLnBrk="1" fontAlgn="auto" latinLnBrk="0" hangingPunct="1">
              <a:lnSpc>
                <a:spcPct val="75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p:txBody>
      </p:sp>
      <p:sp>
        <p:nvSpPr>
          <p:cNvPr id="6" name="TextBox 5">
            <a:extLst>
              <a:ext uri="{FF2B5EF4-FFF2-40B4-BE49-F238E27FC236}">
                <a16:creationId xmlns:a16="http://schemas.microsoft.com/office/drawing/2014/main" id="{7C79E9AC-48D9-504B-99B6-FBD43E5CAE20}"/>
              </a:ext>
            </a:extLst>
          </p:cNvPr>
          <p:cNvSpPr txBox="1"/>
          <p:nvPr/>
        </p:nvSpPr>
        <p:spPr>
          <a:xfrm>
            <a:off x="2357047" y="1190180"/>
            <a:ext cx="780008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Start the photon wave swinging so it can more easily accept energy from the DM.</a:t>
            </a:r>
          </a:p>
        </p:txBody>
      </p:sp>
    </p:spTree>
    <p:extLst>
      <p:ext uri="{BB962C8B-B14F-4D97-AF65-F5344CB8AC3E}">
        <p14:creationId xmlns:p14="http://schemas.microsoft.com/office/powerpoint/2010/main" val="2391973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4910" y="29362"/>
            <a:ext cx="6609711" cy="811466"/>
          </a:xfrm>
        </p:spPr>
        <p:txBody>
          <a:bodyPr>
            <a:normAutofit/>
          </a:bodyPr>
          <a:lstStyle/>
          <a:p>
            <a:r>
              <a:rPr lang="en-US" dirty="0">
                <a:latin typeface="Arial" charset="0"/>
                <a:ea typeface="Arial" charset="0"/>
                <a:cs typeface="Arial" charset="0"/>
              </a:rPr>
              <a:t>What happens if we initialize the probe to a </a:t>
            </a:r>
            <a:r>
              <a:rPr lang="en-US" dirty="0" err="1">
                <a:latin typeface="Arial" charset="0"/>
                <a:ea typeface="Arial" charset="0"/>
                <a:cs typeface="Arial" charset="0"/>
              </a:rPr>
              <a:t>Fock</a:t>
            </a:r>
            <a:r>
              <a:rPr lang="en-US" dirty="0">
                <a:latin typeface="Arial" charset="0"/>
                <a:ea typeface="Arial" charset="0"/>
                <a:cs typeface="Arial" charset="0"/>
              </a:rPr>
              <a:t> state instead of a Gaussian blob?</a:t>
            </a:r>
            <a:endParaRPr lang="en-US" i="1" dirty="0">
              <a:latin typeface="Arial" charset="0"/>
              <a:ea typeface="Arial" charset="0"/>
              <a:cs typeface="Arial" charset="0"/>
            </a:endParaRPr>
          </a:p>
        </p:txBody>
      </p:sp>
      <p:sp>
        <p:nvSpPr>
          <p:cNvPr id="3" name="Footer Placeholder 2"/>
          <p:cNvSpPr>
            <a:spLocks noGrp="1"/>
          </p:cNvSpPr>
          <p:nvPr>
            <p:ph type="ftr" sz="quarter" idx="11"/>
          </p:nvPr>
        </p:nvSpPr>
        <p:spPr>
          <a:xfrm>
            <a:off x="3820161" y="6407153"/>
            <a:ext cx="4130041"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30">
                    <a:tint val="75000"/>
                  </a:srgbClr>
                </a:solidFill>
                <a:effectLst/>
                <a:uLnTx/>
                <a:uFillTx/>
                <a:latin typeface="Calibri"/>
                <a:ea typeface="ＭＳ Ｐゴシック" pitchFamily="-106" charset="-128"/>
                <a:cs typeface="+mn-cs"/>
              </a:rPr>
              <a:t>Aaron S. Chou, IQ/PACC axion workshop, 4/6/2023</a:t>
            </a:r>
            <a:endParaRPr kumimoji="0" lang="en-US" sz="1200" b="0" i="0" u="none" strike="noStrike" kern="1200" cap="none" spc="0" normalizeH="0" baseline="0" noProof="0" dirty="0">
              <a:ln>
                <a:noFill/>
              </a:ln>
              <a:solidFill>
                <a:srgbClr val="000030">
                  <a:tint val="75000"/>
                </a:srgbClr>
              </a:solidFill>
              <a:effectLst/>
              <a:uLnTx/>
              <a:uFillTx/>
              <a:latin typeface="Calibri"/>
              <a:ea typeface="ＭＳ Ｐゴシック" pitchFamily="-106" charset="-128"/>
              <a:cs typeface="+mn-cs"/>
            </a:endParaRPr>
          </a:p>
        </p:txBody>
      </p:sp>
      <p:sp>
        <p:nvSpPr>
          <p:cNvPr id="4" name="Slide Number Placeholder 3"/>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457200" rtl="0" eaLnBrk="1" latinLnBrk="0" hangingPunct="1">
              <a:defRPr sz="1200" kern="1200">
                <a:solidFill>
                  <a:srgbClr val="898989"/>
                </a:solidFill>
                <a:latin typeface="Calibri"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B8FC918-9776-9A4E-8537-62BB08031C7A}" type="slidenum">
              <a:rPr kumimoji="0" lang="en-US" sz="1200" b="0" i="0" u="none" strike="noStrike" kern="1200" cap="none" spc="0" normalizeH="0" baseline="0" noProof="0" smtClean="0">
                <a:ln>
                  <a:noFill/>
                </a:ln>
                <a:solidFill>
                  <a:srgbClr val="898989"/>
                </a:solidFill>
                <a:effectLst/>
                <a:uLnTx/>
                <a:uFillTx/>
                <a:latin typeface="Calibri"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srgbClr val="000030">
                  <a:tint val="75000"/>
                </a:srgbClr>
              </a:solidFill>
              <a:effectLst/>
              <a:uLnTx/>
              <a:uFillTx/>
              <a:latin typeface="Calibri"/>
              <a:ea typeface="+mn-ea"/>
              <a:cs typeface="+mn-cs"/>
            </a:endParaRPr>
          </a:p>
        </p:txBody>
      </p:sp>
      <p:pic>
        <p:nvPicPr>
          <p:cNvPr id="5" name="Picture 4"/>
          <p:cNvPicPr>
            <a:picLocks noChangeAspect="1"/>
          </p:cNvPicPr>
          <p:nvPr/>
        </p:nvPicPr>
        <p:blipFill>
          <a:blip r:embed="rId2"/>
          <a:stretch>
            <a:fillRect/>
          </a:stretch>
        </p:blipFill>
        <p:spPr>
          <a:xfrm>
            <a:off x="7741829" y="155041"/>
            <a:ext cx="3332403" cy="2777002"/>
          </a:xfrm>
          <a:prstGeom prst="rect">
            <a:avLst/>
          </a:prstGeom>
        </p:spPr>
      </p:pic>
      <p:pic>
        <p:nvPicPr>
          <p:cNvPr id="9" name="Picture 8"/>
          <p:cNvPicPr>
            <a:picLocks noChangeAspect="1"/>
          </p:cNvPicPr>
          <p:nvPr/>
        </p:nvPicPr>
        <p:blipFill>
          <a:blip r:embed="rId3"/>
          <a:stretch>
            <a:fillRect/>
          </a:stretch>
        </p:blipFill>
        <p:spPr>
          <a:xfrm>
            <a:off x="4562867" y="3574182"/>
            <a:ext cx="5664200" cy="2501900"/>
          </a:xfrm>
          <a:prstGeom prst="rect">
            <a:avLst/>
          </a:prstGeom>
        </p:spPr>
      </p:pic>
      <p:sp>
        <p:nvSpPr>
          <p:cNvPr id="6" name="TextBox 5">
            <a:extLst>
              <a:ext uri="{FF2B5EF4-FFF2-40B4-BE49-F238E27FC236}">
                <a16:creationId xmlns:a16="http://schemas.microsoft.com/office/drawing/2014/main" id="{3C7B7C4D-AA02-7E40-833E-C689245B660B}"/>
              </a:ext>
            </a:extLst>
          </p:cNvPr>
          <p:cNvSpPr txBox="1"/>
          <p:nvPr/>
        </p:nvSpPr>
        <p:spPr>
          <a:xfrm>
            <a:off x="1093304" y="1411790"/>
            <a:ext cx="5595731" cy="1339469"/>
          </a:xfrm>
          <a:prstGeom prst="rect">
            <a:avLst/>
          </a:prstGeom>
          <a:solidFill>
            <a:schemeClr val="bg1">
              <a:alpha val="37000"/>
            </a:schemeClr>
          </a:solidFill>
        </p:spPr>
        <p:txBody>
          <a:bodyPr wrap="square" rtlCol="0">
            <a:spAutoFit/>
          </a:bodyPr>
          <a:lstStyle/>
          <a:p>
            <a:pPr marL="285750" marR="0" lvl="0" indent="-285750" algn="l" defTabSz="457200" rtl="0" eaLnBrk="1" fontAlgn="auto" latinLnBrk="0" hangingPunct="1">
              <a:lnSpc>
                <a:spcPct val="75000"/>
              </a:lnSpc>
              <a:spcBef>
                <a:spcPts val="0"/>
              </a:spcBef>
              <a:spcAft>
                <a:spcPts val="0"/>
              </a:spcAft>
              <a:buClrTx/>
              <a:buSzTx/>
              <a:buFont typeface="Wingdings" pitchFamily="2" charset="2"/>
              <a:buChar char="à"/>
              <a:tabLst/>
              <a:defRPr/>
            </a:pPr>
            <a:r>
              <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responds equally well to pushes at any time.</a:t>
            </a:r>
          </a:p>
          <a:p>
            <a:pPr marL="285750" marR="0" lvl="0" indent="-285750" algn="l" defTabSz="457200" rtl="0" eaLnBrk="1" fontAlgn="auto" latinLnBrk="0" hangingPunct="1">
              <a:lnSpc>
                <a:spcPct val="75000"/>
              </a:lnSpc>
              <a:spcBef>
                <a:spcPts val="0"/>
              </a:spcBef>
              <a:spcAft>
                <a:spcPts val="0"/>
              </a:spcAft>
              <a:buClrTx/>
              <a:buSzTx/>
              <a:buFont typeface="Wingdings" pitchFamily="2" charset="2"/>
              <a:buChar char="à"/>
              <a:tabLst/>
              <a:defRPr/>
            </a:pPr>
            <a:endPar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endParaRPr>
          </a:p>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It also has definite occupation number N</a:t>
            </a:r>
          </a:p>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						</a:t>
            </a:r>
            <a:r>
              <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 no Poisson noise!</a:t>
            </a:r>
          </a:p>
          <a:p>
            <a:pPr marL="0" marR="0" lvl="0" indent="0" algn="l" defTabSz="457200" rtl="0" eaLnBrk="1" fontAlgn="auto" latinLnBrk="0" hangingPunct="1">
              <a:lnSpc>
                <a:spcPct val="75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endParaRPr>
          </a:p>
          <a:p>
            <a:pPr marL="0" marR="0" lvl="0" indent="0" algn="l" defTabSz="914400" rtl="0" eaLnBrk="1" fontAlgn="auto" latinLnBrk="0" hangingPunct="1">
              <a:lnSpc>
                <a:spcPct val="75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 and force × velocity still works:</a:t>
            </a:r>
          </a:p>
        </p:txBody>
      </p:sp>
      <p:sp>
        <p:nvSpPr>
          <p:cNvPr id="7" name="TextBox 6">
            <a:extLst>
              <a:ext uri="{FF2B5EF4-FFF2-40B4-BE49-F238E27FC236}">
                <a16:creationId xmlns:a16="http://schemas.microsoft.com/office/drawing/2014/main" id="{BDC3E5C0-019F-AA44-BA73-2C215B2B2634}"/>
              </a:ext>
            </a:extLst>
          </p:cNvPr>
          <p:cNvSpPr txBox="1"/>
          <p:nvPr/>
        </p:nvSpPr>
        <p:spPr>
          <a:xfrm>
            <a:off x="6845313" y="3178072"/>
            <a:ext cx="1822424" cy="300723"/>
          </a:xfrm>
          <a:prstGeom prst="rect">
            <a:avLst/>
          </a:prstGeom>
          <a:noFill/>
        </p:spPr>
        <p:txBody>
          <a:bodyPr wrap="squar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N=1 </a:t>
            </a:r>
            <a:r>
              <a:rPr kumimoji="0" lang="en-US" sz="1800" b="1" i="0" u="none" strike="noStrike" kern="1200" cap="none" spc="0" normalizeH="0" baseline="0" noProof="0" dirty="0" err="1">
                <a:ln>
                  <a:noFill/>
                </a:ln>
                <a:solidFill>
                  <a:srgbClr val="DADADA">
                    <a:lumMod val="10000"/>
                  </a:srgbClr>
                </a:solidFill>
                <a:effectLst/>
                <a:uLnTx/>
                <a:uFillTx/>
                <a:latin typeface="Arial" charset="0"/>
                <a:ea typeface="Arial" charset="0"/>
                <a:cs typeface="Arial" charset="0"/>
              </a:rPr>
              <a:t>Fock</a:t>
            </a:r>
            <a:r>
              <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 state</a:t>
            </a:r>
          </a:p>
        </p:txBody>
      </p:sp>
      <p:pic>
        <p:nvPicPr>
          <p:cNvPr id="12" name="Picture 11">
            <a:extLst>
              <a:ext uri="{FF2B5EF4-FFF2-40B4-BE49-F238E27FC236}">
                <a16:creationId xmlns:a16="http://schemas.microsoft.com/office/drawing/2014/main" id="{82B381CC-2616-E94A-9E29-24C75B633EAA}"/>
              </a:ext>
            </a:extLst>
          </p:cNvPr>
          <p:cNvPicPr>
            <a:picLocks noChangeAspect="1"/>
          </p:cNvPicPr>
          <p:nvPr/>
        </p:nvPicPr>
        <p:blipFill>
          <a:blip r:embed="rId4"/>
          <a:stretch>
            <a:fillRect/>
          </a:stretch>
        </p:blipFill>
        <p:spPr>
          <a:xfrm>
            <a:off x="1511443" y="3517688"/>
            <a:ext cx="1470167" cy="2095769"/>
          </a:xfrm>
          <a:prstGeom prst="rect">
            <a:avLst/>
          </a:prstGeom>
        </p:spPr>
      </p:pic>
      <p:sp>
        <p:nvSpPr>
          <p:cNvPr id="8" name="TextBox 7">
            <a:extLst>
              <a:ext uri="{FF2B5EF4-FFF2-40B4-BE49-F238E27FC236}">
                <a16:creationId xmlns:a16="http://schemas.microsoft.com/office/drawing/2014/main" id="{E2939033-376C-F54C-80E8-52CAF170853F}"/>
              </a:ext>
            </a:extLst>
          </p:cNvPr>
          <p:cNvSpPr txBox="1"/>
          <p:nvPr/>
        </p:nvSpPr>
        <p:spPr>
          <a:xfrm>
            <a:off x="1477112" y="5694789"/>
            <a:ext cx="205838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Idea from Konrad Lehnert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(JILA/</a:t>
            </a:r>
            <a:r>
              <a:rPr kumimoji="0" lang="en-US" sz="1400" b="0" i="0" u="none" strike="noStrike" kern="1200" cap="none" spc="0" normalizeH="0" baseline="0" noProof="0" dirty="0" err="1">
                <a:ln>
                  <a:noFill/>
                </a:ln>
                <a:solidFill>
                  <a:prstClr val="black"/>
                </a:solidFill>
                <a:effectLst/>
                <a:uLnTx/>
                <a:uFillTx/>
                <a:latin typeface="Calibri"/>
                <a:ea typeface="+mn-ea"/>
                <a:cs typeface="+mn-cs"/>
              </a:rPr>
              <a:t>U.Colorado</a:t>
            </a:r>
            <a:r>
              <a:rPr kumimoji="0" lang="en-US" sz="1400" b="0" i="0" u="none" strike="noStrike" kern="1200" cap="none" spc="0" normalizeH="0" baseline="0" noProof="0" dirty="0">
                <a:ln>
                  <a:noFill/>
                </a:ln>
                <a:solidFill>
                  <a:prstClr val="black"/>
                </a:solidFill>
                <a:effectLst/>
                <a:uLnTx/>
                <a:uFillTx/>
                <a:latin typeface="Calibri"/>
                <a:ea typeface="+mn-ea"/>
                <a:cs typeface="+mn-cs"/>
              </a:rPr>
              <a:t>)</a:t>
            </a:r>
          </a:p>
        </p:txBody>
      </p:sp>
      <p:sp>
        <p:nvSpPr>
          <p:cNvPr id="13" name="TextBox 12">
            <a:extLst>
              <a:ext uri="{FF2B5EF4-FFF2-40B4-BE49-F238E27FC236}">
                <a16:creationId xmlns:a16="http://schemas.microsoft.com/office/drawing/2014/main" id="{40873300-42EB-F040-95CB-6959C6B825B2}"/>
              </a:ext>
            </a:extLst>
          </p:cNvPr>
          <p:cNvSpPr txBox="1"/>
          <p:nvPr/>
        </p:nvSpPr>
        <p:spPr>
          <a:xfrm>
            <a:off x="1035486" y="887085"/>
            <a:ext cx="4967452"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Fock</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state is a superposition of an oscillator in all possible phases of its sinusoidal motion: </a:t>
            </a:r>
            <a:r>
              <a:rPr kumimoji="0" lang="en-US" sz="1600" b="0" i="0" u="none" strike="noStrike" kern="1200" cap="none" spc="0" normalizeH="0" baseline="0" noProof="0" dirty="0">
                <a:ln>
                  <a:noFill/>
                </a:ln>
                <a:solidFill>
                  <a:prstClr val="black"/>
                </a:solidFill>
                <a:effectLst/>
                <a:uLnTx/>
                <a:uFillTx/>
                <a:latin typeface="Times"/>
                <a:ea typeface="+mn-ea"/>
                <a:cs typeface="+mn-cs"/>
              </a:rPr>
              <a:t>∆N×∆𝜑 ≥ ½</a:t>
            </a:r>
            <a:endParaRPr kumimoji="0" lang="en-US" sz="1600" b="0" i="0" u="none" strike="noStrike" kern="1200" cap="none" spc="0" normalizeH="0" baseline="0" noProof="0" dirty="0">
              <a:ln>
                <a:noFill/>
              </a:ln>
              <a:solidFill>
                <a:srgbClr val="000000"/>
              </a:solidFill>
              <a:effectLst/>
              <a:uLnTx/>
              <a:uFillTx/>
              <a:latin typeface="Time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620FDEE5-4A7D-D74B-A967-24C176A423FF}"/>
              </a:ext>
            </a:extLst>
          </p:cNvPr>
          <p:cNvSpPr/>
          <p:nvPr/>
        </p:nvSpPr>
        <p:spPr>
          <a:xfrm>
            <a:off x="1159788" y="2754751"/>
            <a:ext cx="5396226" cy="324576"/>
          </a:xfrm>
          <a:prstGeom prst="rect">
            <a:avLst/>
          </a:prstGeom>
          <a:solidFill>
            <a:srgbClr val="92D050">
              <a:alpha val="1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8688FBE2-6978-564A-B5E0-7E9F766B0A56}"/>
                  </a:ext>
                </a:extLst>
              </p:cNvPr>
              <p:cNvSpPr txBox="1"/>
              <p:nvPr/>
            </p:nvSpPr>
            <p:spPr>
              <a:xfrm>
                <a:off x="1238736" y="2853978"/>
                <a:ext cx="2640179" cy="213072"/>
              </a:xfrm>
              <a:prstGeom prst="rect">
                <a:avLst/>
              </a:prstGeom>
              <a:noFill/>
            </p:spPr>
            <p:txBody>
              <a:bodyPr wrap="square" lIns="0" tIns="0" rIns="0" bIns="0"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14:m>
                  <m:oMath xmlns:m="http://schemas.openxmlformats.org/officeDocument/2006/math">
                    <m:sSub>
                      <m:sSubPr>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Arial" charset="0"/>
                            <a:cs typeface="Arial" charset="0"/>
                          </a:rPr>
                        </m:ctrlPr>
                      </m:sSubPr>
                      <m:e>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𝐻</m:t>
                        </m:r>
                      </m:e>
                      <m:sub>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𝐼</m:t>
                        </m:r>
                      </m:sub>
                    </m:sSub>
                  </m:oMath>
                </a14:m>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 = </a:t>
                </a:r>
                <a14:m>
                  <m:oMath xmlns:m="http://schemas.openxmlformats.org/officeDocument/2006/math">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𝑔</m:t>
                    </m:r>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m:t>
                    </m:r>
                    <m:sSup>
                      <m:sSupPr>
                        <m:ctrlPr>
                          <a:rPr kumimoji="0" lang="en-US" sz="1800" b="0" i="1" u="none" strike="noStrike" kern="1200" cap="none" spc="0" normalizeH="0" baseline="0" noProof="0" dirty="0">
                            <a:ln>
                              <a:noFill/>
                            </a:ln>
                            <a:solidFill>
                              <a:srgbClr val="DADADA">
                                <a:lumMod val="10000"/>
                              </a:srgbClr>
                            </a:solidFill>
                            <a:effectLst/>
                            <a:uLnTx/>
                            <a:uFillTx/>
                            <a:latin typeface="Cambria Math" panose="02040503050406030204" pitchFamily="18" charset="0"/>
                            <a:ea typeface="Arial" charset="0"/>
                            <a:cs typeface="Arial" charset="0"/>
                          </a:rPr>
                        </m:ctrlPr>
                      </m:sSupPr>
                      <m:e>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Arial" charset="0"/>
                            <a:cs typeface="Arial" charset="0"/>
                          </a:rPr>
                          <m:t>𝑎</m:t>
                        </m:r>
                      </m:e>
                      <m:sup>
                        <m:r>
                          <a:rPr kumimoji="0" lang="sk-SK"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m:t>
                        </m:r>
                      </m:sup>
                    </m:sSup>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Arial" charset="0"/>
                        <a:cs typeface="Arial" charset="0"/>
                      </a:rPr>
                      <m:t>𝑏</m:t>
                    </m:r>
                  </m:oMath>
                </a14:m>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a:t>
                </a:r>
                <a14:m>
                  <m:oMath xmlns:m="http://schemas.openxmlformats.org/officeDocument/2006/math">
                    <m:sSup>
                      <m:sSupPr>
                        <m:ctrlPr>
                          <a:rPr kumimoji="0" lang="en-US" sz="1800" b="0" i="1" u="none" strike="noStrike" kern="1200" cap="none" spc="0" normalizeH="0" baseline="0" noProof="0" dirty="0">
                            <a:ln>
                              <a:noFill/>
                            </a:ln>
                            <a:solidFill>
                              <a:srgbClr val="DADADA">
                                <a:lumMod val="10000"/>
                              </a:srgbClr>
                            </a:solidFill>
                            <a:effectLst/>
                            <a:uLnTx/>
                            <a:uFillTx/>
                            <a:latin typeface="Cambria Math" panose="02040503050406030204" pitchFamily="18" charset="0"/>
                            <a:ea typeface="Arial" charset="0"/>
                            <a:cs typeface="Arial" charset="0"/>
                          </a:rPr>
                        </m:ctrlPr>
                      </m:sSupPr>
                      <m:e>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Arial" charset="0"/>
                            <a:cs typeface="Arial" charset="0"/>
                          </a:rPr>
                          <m:t>𝑎𝑏</m:t>
                        </m:r>
                      </m:e>
                      <m:sup>
                        <m:r>
                          <a:rPr kumimoji="0" lang="sk-SK"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m:t>
                        </m:r>
                      </m:sup>
                    </m:sSup>
                  </m:oMath>
                </a14:m>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  </a:t>
                </a: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a:t>
                </a:r>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p:txBody>
          </p:sp>
        </mc:Choice>
        <mc:Fallback>
          <p:sp>
            <p:nvSpPr>
              <p:cNvPr id="15" name="TextBox 14">
                <a:extLst>
                  <a:ext uri="{FF2B5EF4-FFF2-40B4-BE49-F238E27FC236}">
                    <a16:creationId xmlns:a16="http://schemas.microsoft.com/office/drawing/2014/main" id="{8688FBE2-6978-564A-B5E0-7E9F766B0A56}"/>
                  </a:ext>
                </a:extLst>
              </p:cNvPr>
              <p:cNvSpPr txBox="1">
                <a:spLocks noRot="1" noChangeAspect="1" noMove="1" noResize="1" noEditPoints="1" noAdjustHandles="1" noChangeArrowheads="1" noChangeShapeType="1" noTextEdit="1"/>
              </p:cNvSpPr>
              <p:nvPr/>
            </p:nvSpPr>
            <p:spPr>
              <a:xfrm>
                <a:off x="1238736" y="2853978"/>
                <a:ext cx="2640179" cy="213072"/>
              </a:xfrm>
              <a:prstGeom prst="rect">
                <a:avLst/>
              </a:prstGeom>
              <a:blipFill>
                <a:blip r:embed="rId5"/>
                <a:stretch>
                  <a:fillRect l="-2871" t="-55556" b="-6111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F113426F-7087-A94B-BA87-2F24C4A33D68}"/>
                  </a:ext>
                </a:extLst>
              </p:cNvPr>
              <p:cNvSpPr txBox="1"/>
              <p:nvPr/>
            </p:nvSpPr>
            <p:spPr>
              <a:xfrm>
                <a:off x="3264453" y="2778267"/>
                <a:ext cx="3329052" cy="324576"/>
              </a:xfrm>
              <a:prstGeom prst="rect">
                <a:avLst/>
              </a:prstGeom>
              <a:noFill/>
            </p:spPr>
            <p:txBody>
              <a:bodyPr wrap="non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Arial" charset="0"/>
                              <a:cs typeface="Arial" charset="0"/>
                            </a:rPr>
                          </m:ctrlPr>
                        </m:sSubPr>
                        <m:e>
                          <m:d>
                            <m:dPr>
                              <m:begChr m:val="⟨"/>
                              <m:endChr m:val=""/>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Arial" charset="0"/>
                                  <a:cs typeface="Arial" charset="0"/>
                                </a:rPr>
                              </m:ctrlPr>
                            </m:dPr>
                            <m:e>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𝛼</m:t>
                              </m:r>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m:t>
                              </m:r>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𝑁</m:t>
                              </m:r>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+1|</m:t>
                              </m:r>
                            </m:e>
                          </m:d>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𝐻</m:t>
                          </m:r>
                        </m:e>
                        <m:sub>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𝐼</m:t>
                          </m:r>
                        </m:sub>
                      </m:sSub>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m:t>
                      </m:r>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𝛼</m:t>
                      </m:r>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m:t>
                      </m:r>
                      <m:d>
                        <m:dPr>
                          <m:begChr m:val=""/>
                          <m:endChr m:val="⟩"/>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Arial" charset="0"/>
                              <a:cs typeface="Arial" charset="0"/>
                            </a:rPr>
                          </m:ctrlPr>
                        </m:dPr>
                        <m:e>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𝑁</m:t>
                          </m:r>
                        </m:e>
                      </m:d>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m:t>
                      </m:r>
                      <m: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Arial" charset="0"/>
                          <a:cs typeface="Arial" charset="0"/>
                        </a:rPr>
                        <m:t>𝑔</m:t>
                      </m:r>
                      <m: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Cambria Math" panose="02040503050406030204" pitchFamily="18" charset="0"/>
                          <a:cs typeface="Cambria Math" charset="0"/>
                        </a:rPr>
                        <m:t>𝛼</m:t>
                      </m:r>
                      <m:rad>
                        <m:radPr>
                          <m:degHide m:val="on"/>
                          <m:ctrlPr>
                            <a:rPr kumimoji="0" lang="el-GR" sz="1800" b="0" i="1" u="none" strike="noStrike" kern="1200" cap="none" spc="0" normalizeH="0" baseline="0" noProof="0" dirty="0">
                              <a:ln>
                                <a:noFill/>
                              </a:ln>
                              <a:solidFill>
                                <a:srgbClr val="DADADA">
                                  <a:lumMod val="10000"/>
                                </a:srgbClr>
                              </a:solidFill>
                              <a:effectLst/>
                              <a:uLnTx/>
                              <a:uFillTx/>
                              <a:latin typeface="Cambria Math" panose="02040503050406030204" pitchFamily="18" charset="0"/>
                              <a:ea typeface="Cambria Math" charset="0"/>
                              <a:cs typeface="Cambria Math" charset="0"/>
                            </a:rPr>
                          </m:ctrlPr>
                        </m:radPr>
                        <m:deg/>
                        <m:e>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𝑁</m:t>
                          </m:r>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+1</m:t>
                          </m:r>
                        </m:e>
                      </m:rad>
                    </m:oMath>
                  </m:oMathPara>
                </a14:m>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p:txBody>
          </p:sp>
        </mc:Choice>
        <mc:Fallback>
          <p:sp>
            <p:nvSpPr>
              <p:cNvPr id="16" name="TextBox 15">
                <a:extLst>
                  <a:ext uri="{FF2B5EF4-FFF2-40B4-BE49-F238E27FC236}">
                    <a16:creationId xmlns:a16="http://schemas.microsoft.com/office/drawing/2014/main" id="{F113426F-7087-A94B-BA87-2F24C4A33D68}"/>
                  </a:ext>
                </a:extLst>
              </p:cNvPr>
              <p:cNvSpPr txBox="1">
                <a:spLocks noRot="1" noChangeAspect="1" noMove="1" noResize="1" noEditPoints="1" noAdjustHandles="1" noChangeArrowheads="1" noChangeShapeType="1" noTextEdit="1"/>
              </p:cNvSpPr>
              <p:nvPr/>
            </p:nvSpPr>
            <p:spPr>
              <a:xfrm>
                <a:off x="3264453" y="2778267"/>
                <a:ext cx="3329052" cy="324576"/>
              </a:xfrm>
              <a:prstGeom prst="rect">
                <a:avLst/>
              </a:prstGeom>
              <a:blipFill>
                <a:blip r:embed="rId6"/>
                <a:stretch>
                  <a:fillRect l="-8365" t="-133333" b="-185185"/>
                </a:stretch>
              </a:blipFill>
            </p:spPr>
            <p:txBody>
              <a:bodyPr/>
              <a:lstStyle/>
              <a:p>
                <a:r>
                  <a:rPr lang="en-US">
                    <a:noFill/>
                  </a:rPr>
                  <a:t> </a:t>
                </a:r>
              </a:p>
            </p:txBody>
          </p:sp>
        </mc:Fallback>
      </mc:AlternateContent>
    </p:spTree>
    <p:extLst>
      <p:ext uri="{BB962C8B-B14F-4D97-AF65-F5344CB8AC3E}">
        <p14:creationId xmlns:p14="http://schemas.microsoft.com/office/powerpoint/2010/main" val="893890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d_cohfock_a1_4_n10.mp4">
            <a:hlinkClick r:id="" action="ppaction://media"/>
            <a:extLst>
              <a:ext uri="{FF2B5EF4-FFF2-40B4-BE49-F238E27FC236}">
                <a16:creationId xmlns:a16="http://schemas.microsoft.com/office/drawing/2014/main" id="{BD0A970E-47EC-C046-8049-4D7309C297F8}"/>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648263" y="252954"/>
            <a:ext cx="6368632" cy="6368632"/>
          </a:xfrm>
          <a:prstGeom prst="rect">
            <a:avLst/>
          </a:prstGeom>
        </p:spPr>
      </p:pic>
      <p:sp>
        <p:nvSpPr>
          <p:cNvPr id="2" name="Title 1">
            <a:extLst>
              <a:ext uri="{FF2B5EF4-FFF2-40B4-BE49-F238E27FC236}">
                <a16:creationId xmlns:a16="http://schemas.microsoft.com/office/drawing/2014/main" id="{A6298B02-A94E-F942-9EAC-18BF56AA511C}"/>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Mixing between a coherent state and a </a:t>
            </a:r>
            <a:r>
              <a:rPr lang="en-US" dirty="0" err="1">
                <a:latin typeface="Arial" panose="020B0604020202020204" pitchFamily="34" charset="0"/>
                <a:cs typeface="Arial" panose="020B0604020202020204" pitchFamily="34" charset="0"/>
              </a:rPr>
              <a:t>Fock</a:t>
            </a:r>
            <a:r>
              <a:rPr lang="en-US" dirty="0">
                <a:latin typeface="Arial" panose="020B0604020202020204" pitchFamily="34" charset="0"/>
                <a:cs typeface="Arial" panose="020B0604020202020204" pitchFamily="34" charset="0"/>
              </a:rPr>
              <a:t> state</a:t>
            </a:r>
          </a:p>
        </p:txBody>
      </p:sp>
      <p:sp>
        <p:nvSpPr>
          <p:cNvPr id="3" name="Footer Placeholder 2">
            <a:extLst>
              <a:ext uri="{FF2B5EF4-FFF2-40B4-BE49-F238E27FC236}">
                <a16:creationId xmlns:a16="http://schemas.microsoft.com/office/drawing/2014/main" id="{24E197A6-AE16-B646-8230-E9D127D60315}"/>
              </a:ext>
            </a:extLst>
          </p:cNvPr>
          <p:cNvSpPr>
            <a:spLocks noGrp="1"/>
          </p:cNvSpPr>
          <p:nvPr>
            <p:ph type="ftr" sz="quarter" idx="11"/>
          </p:nvPr>
        </p:nvSpPr>
        <p:spPr/>
        <p:txBody>
          <a:bodyPr/>
          <a:lstStyle/>
          <a:p>
            <a:pPr marL="0" marR="0" lvl="0" indent="0" algn="ctr" defTabSz="457125" rtl="0" eaLnBrk="1" fontAlgn="auto" latinLnBrk="0" hangingPunct="1">
              <a:lnSpc>
                <a:spcPct val="100000"/>
              </a:lnSpc>
              <a:spcBef>
                <a:spcPts val="0"/>
              </a:spcBef>
              <a:spcAft>
                <a:spcPts val="0"/>
              </a:spcAft>
              <a:buClrTx/>
              <a:buSzTx/>
              <a:buFontTx/>
              <a:buNone/>
              <a:tabLst/>
              <a:defRPr/>
            </a:pPr>
            <a:r>
              <a:rPr kumimoji="0" lang="es-ES_tradnl" sz="1200" b="0" i="0" u="none" strike="noStrike" kern="1200" cap="none" spc="0" normalizeH="0" baseline="0" noProof="0">
                <a:ln>
                  <a:noFill/>
                </a:ln>
                <a:solidFill>
                  <a:prstClr val="black"/>
                </a:solidFill>
                <a:effectLst/>
                <a:uLnTx/>
                <a:uFillTx/>
                <a:latin typeface="Calibri" pitchFamily="-106" charset="0"/>
                <a:ea typeface="ＭＳ Ｐゴシック" pitchFamily="-106" charset="-128"/>
                <a:cs typeface="+mn-cs"/>
              </a:rPr>
              <a:t>Aaron S. Chou, IQ/PACC axion workshop, 4/6/2023</a:t>
            </a:r>
            <a:endParaRPr kumimoji="0" lang="en-US" sz="1200" b="0" i="0" u="none" strike="noStrike" kern="1200" cap="none" spc="0" normalizeH="0" baseline="0" noProof="0" dirty="0">
              <a:ln>
                <a:noFill/>
              </a:ln>
              <a:solidFill>
                <a:prstClr val="black"/>
              </a:solidFill>
              <a:effectLst/>
              <a:uLnTx/>
              <a:uFillTx/>
              <a:latin typeface="Calibri" pitchFamily="-106" charset="0"/>
              <a:ea typeface="ＭＳ Ｐゴシック" pitchFamily="-106" charset="-128"/>
              <a:cs typeface="+mn-cs"/>
            </a:endParaRPr>
          </a:p>
        </p:txBody>
      </p:sp>
      <p:sp>
        <p:nvSpPr>
          <p:cNvPr id="4" name="Slide Number Placeholder 3">
            <a:extLst>
              <a:ext uri="{FF2B5EF4-FFF2-40B4-BE49-F238E27FC236}">
                <a16:creationId xmlns:a16="http://schemas.microsoft.com/office/drawing/2014/main" id="{E6B68216-7DA3-F94F-8BE9-5F298662CDB9}"/>
              </a:ext>
            </a:extLst>
          </p:cNvPr>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457200" rtl="0" eaLnBrk="1" latinLnBrk="0" hangingPunct="1">
              <a:defRPr sz="1200" kern="1200">
                <a:solidFill>
                  <a:srgbClr val="898989"/>
                </a:solidFill>
                <a:latin typeface="Calibri"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B8FC918-9776-9A4E-8537-62BB08031C7A}" type="slidenum">
              <a:rPr kumimoji="0" lang="en-US" sz="1200" b="0" i="0" u="none" strike="noStrike" kern="1200" cap="none" spc="0" normalizeH="0" baseline="0" noProof="0" smtClean="0">
                <a:ln>
                  <a:noFill/>
                </a:ln>
                <a:solidFill>
                  <a:srgbClr val="898989"/>
                </a:solidFill>
                <a:effectLst/>
                <a:uLnTx/>
                <a:uFillTx/>
                <a:latin typeface="Calibri"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898989"/>
              </a:solidFill>
              <a:effectLst/>
              <a:uLnTx/>
              <a:uFillTx/>
              <a:latin typeface="Calibri" charset="0"/>
              <a:ea typeface="+mn-ea"/>
              <a:cs typeface="+mn-cs"/>
            </a:endParaRPr>
          </a:p>
        </p:txBody>
      </p:sp>
      <p:sp>
        <p:nvSpPr>
          <p:cNvPr id="6" name="TextBox 5">
            <a:extLst>
              <a:ext uri="{FF2B5EF4-FFF2-40B4-BE49-F238E27FC236}">
                <a16:creationId xmlns:a16="http://schemas.microsoft.com/office/drawing/2014/main" id="{2DD115D2-056F-1348-B442-E749585847E9}"/>
              </a:ext>
            </a:extLst>
          </p:cNvPr>
          <p:cNvSpPr txBox="1"/>
          <p:nvPr/>
        </p:nvSpPr>
        <p:spPr>
          <a:xfrm>
            <a:off x="1606759" y="913267"/>
            <a:ext cx="2151529"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dark matter wave is a sine wave described by a Glauber coherent state</a:t>
            </a:r>
          </a:p>
        </p:txBody>
      </p:sp>
      <p:sp>
        <p:nvSpPr>
          <p:cNvPr id="7" name="TextBox 6">
            <a:extLst>
              <a:ext uri="{FF2B5EF4-FFF2-40B4-BE49-F238E27FC236}">
                <a16:creationId xmlns:a16="http://schemas.microsoft.com/office/drawing/2014/main" id="{57298AF5-9CB8-174B-A124-2EA66DF488D8}"/>
              </a:ext>
            </a:extLst>
          </p:cNvPr>
          <p:cNvSpPr txBox="1"/>
          <p:nvPr/>
        </p:nvSpPr>
        <p:spPr>
          <a:xfrm>
            <a:off x="8581299" y="1200347"/>
            <a:ext cx="2205319"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cavity photon mode has been prepared as a N=10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Fock</a:t>
            </a:r>
            <a:r>
              <a:rPr kumimoji="0" lang="en-US" sz="1800" b="0" i="0" u="none" strike="noStrike" kern="1200" cap="none" spc="0" normalizeH="0" baseline="0" noProof="0" dirty="0">
                <a:ln>
                  <a:noFill/>
                </a:ln>
                <a:solidFill>
                  <a:prstClr val="black"/>
                </a:solidFill>
                <a:effectLst/>
                <a:uLnTx/>
                <a:uFillTx/>
                <a:latin typeface="Calibri"/>
                <a:ea typeface="+mn-ea"/>
                <a:cs typeface="+mn-cs"/>
              </a:rPr>
              <a:t> state, highly sensitive to environmental disturbances</a:t>
            </a:r>
          </a:p>
        </p:txBody>
      </p:sp>
      <p:sp>
        <p:nvSpPr>
          <p:cNvPr id="8" name="TextBox 7">
            <a:extLst>
              <a:ext uri="{FF2B5EF4-FFF2-40B4-BE49-F238E27FC236}">
                <a16:creationId xmlns:a16="http://schemas.microsoft.com/office/drawing/2014/main" id="{A8ECA8E9-18DD-AB46-B9C3-DEB7E077E140}"/>
              </a:ext>
            </a:extLst>
          </p:cNvPr>
          <p:cNvSpPr txBox="1"/>
          <p:nvPr/>
        </p:nvSpPr>
        <p:spPr>
          <a:xfrm>
            <a:off x="1550064" y="4237826"/>
            <a:ext cx="13208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a:ea typeface="+mn-ea"/>
                <a:cs typeface="+mn-cs"/>
              </a:rPr>
              <a:t>QuTiP</a:t>
            </a:r>
            <a:r>
              <a:rPr kumimoji="0" lang="en-US" sz="1800" b="0" i="0" u="none" strike="noStrike" kern="1200" cap="none" spc="0" normalizeH="0" baseline="0" noProof="0" dirty="0">
                <a:ln>
                  <a:noFill/>
                </a:ln>
                <a:solidFill>
                  <a:prstClr val="black"/>
                </a:solidFill>
                <a:effectLst/>
                <a:uLnTx/>
                <a:uFillTx/>
                <a:latin typeface="Calibri"/>
                <a:ea typeface="+mn-ea"/>
                <a:cs typeface="+mn-cs"/>
              </a:rPr>
              <a:t> simulation</a:t>
            </a:r>
          </a:p>
        </p:txBody>
      </p:sp>
      <p:cxnSp>
        <p:nvCxnSpPr>
          <p:cNvPr id="9" name="Straight Arrow Connector 8">
            <a:extLst>
              <a:ext uri="{FF2B5EF4-FFF2-40B4-BE49-F238E27FC236}">
                <a16:creationId xmlns:a16="http://schemas.microsoft.com/office/drawing/2014/main" id="{538085F7-435D-EC46-8806-D7F6C2F6DBBD}"/>
              </a:ext>
            </a:extLst>
          </p:cNvPr>
          <p:cNvCxnSpPr>
            <a:cxnSpLocks/>
          </p:cNvCxnSpPr>
          <p:nvPr/>
        </p:nvCxnSpPr>
        <p:spPr bwMode="auto">
          <a:xfrm flipV="1">
            <a:off x="5139830" y="2824480"/>
            <a:ext cx="417690" cy="424534"/>
          </a:xfrm>
          <a:prstGeom prst="straightConnector1">
            <a:avLst/>
          </a:prstGeom>
          <a:solidFill>
            <a:schemeClr val="accent1"/>
          </a:solidFill>
          <a:ln w="31750" cap="flat" cmpd="sng" algn="ctr">
            <a:solidFill>
              <a:schemeClr val="tx1"/>
            </a:solidFill>
            <a:prstDash val="solid"/>
            <a:round/>
            <a:headEnd type="none" w="med" len="med"/>
            <a:tailEnd type="triangle"/>
          </a:ln>
          <a:effectLst/>
        </p:spPr>
      </p:cxnSp>
      <p:cxnSp>
        <p:nvCxnSpPr>
          <p:cNvPr id="10" name="Straight Arrow Connector 9">
            <a:extLst>
              <a:ext uri="{FF2B5EF4-FFF2-40B4-BE49-F238E27FC236}">
                <a16:creationId xmlns:a16="http://schemas.microsoft.com/office/drawing/2014/main" id="{E2F1BF95-B9FC-964B-A749-E76BA2CFCB16}"/>
              </a:ext>
            </a:extLst>
          </p:cNvPr>
          <p:cNvCxnSpPr>
            <a:cxnSpLocks/>
          </p:cNvCxnSpPr>
          <p:nvPr/>
        </p:nvCxnSpPr>
        <p:spPr bwMode="auto">
          <a:xfrm flipH="1" flipV="1">
            <a:off x="3891280" y="3119120"/>
            <a:ext cx="680720" cy="203200"/>
          </a:xfrm>
          <a:prstGeom prst="straightConnector1">
            <a:avLst/>
          </a:prstGeom>
          <a:solidFill>
            <a:schemeClr val="accent1"/>
          </a:solidFill>
          <a:ln w="31750" cap="flat" cmpd="sng" algn="ctr">
            <a:solidFill>
              <a:schemeClr val="tx1"/>
            </a:solidFill>
            <a:prstDash val="solid"/>
            <a:round/>
            <a:headEnd type="none" w="med" len="med"/>
            <a:tailEnd type="triangle"/>
          </a:ln>
          <a:effectLst/>
        </p:spPr>
      </p:cxnSp>
      <p:sp>
        <p:nvSpPr>
          <p:cNvPr id="11" name="TextBox 10">
            <a:extLst>
              <a:ext uri="{FF2B5EF4-FFF2-40B4-BE49-F238E27FC236}">
                <a16:creationId xmlns:a16="http://schemas.microsoft.com/office/drawing/2014/main" id="{5FD8124C-F294-DE4C-82B0-5432D1C4B343}"/>
              </a:ext>
            </a:extLst>
          </p:cNvPr>
          <p:cNvSpPr txBox="1"/>
          <p:nvPr/>
        </p:nvSpPr>
        <p:spPr>
          <a:xfrm>
            <a:off x="5585797" y="2666081"/>
            <a:ext cx="33855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X</a:t>
            </a:r>
          </a:p>
        </p:txBody>
      </p:sp>
      <p:sp>
        <p:nvSpPr>
          <p:cNvPr id="12" name="TextBox 11">
            <a:extLst>
              <a:ext uri="{FF2B5EF4-FFF2-40B4-BE49-F238E27FC236}">
                <a16:creationId xmlns:a16="http://schemas.microsoft.com/office/drawing/2014/main" id="{D09B5CFF-1CE3-754A-A769-384E3AADB486}"/>
              </a:ext>
            </a:extLst>
          </p:cNvPr>
          <p:cNvSpPr txBox="1"/>
          <p:nvPr/>
        </p:nvSpPr>
        <p:spPr>
          <a:xfrm>
            <a:off x="3593480" y="3038642"/>
            <a:ext cx="33855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P</a:t>
            </a:r>
          </a:p>
        </p:txBody>
      </p:sp>
      <p:sp>
        <p:nvSpPr>
          <p:cNvPr id="13" name="TextBox 12">
            <a:extLst>
              <a:ext uri="{FF2B5EF4-FFF2-40B4-BE49-F238E27FC236}">
                <a16:creationId xmlns:a16="http://schemas.microsoft.com/office/drawing/2014/main" id="{48483EF3-2567-D6AA-F95E-76F3BD895983}"/>
              </a:ext>
            </a:extLst>
          </p:cNvPr>
          <p:cNvSpPr txBox="1"/>
          <p:nvPr/>
        </p:nvSpPr>
        <p:spPr>
          <a:xfrm>
            <a:off x="8587408" y="3935895"/>
            <a:ext cx="3604591" cy="1754326"/>
          </a:xfrm>
          <a:prstGeom prst="rect">
            <a:avLst/>
          </a:prstGeom>
          <a:noFill/>
        </p:spPr>
        <p:txBody>
          <a:bodyPr wrap="square" rtlCol="0">
            <a:spAutoFit/>
          </a:bodyPr>
          <a:lstStyle/>
          <a:p>
            <a:r>
              <a:rPr lang="en-US" sz="1800" dirty="0">
                <a:latin typeface="Calibri" panose="020F0502020204030204" pitchFamily="34" charset="0"/>
                <a:cs typeface="Calibri" panose="020F0502020204030204" pitchFamily="34" charset="0"/>
              </a:rPr>
              <a:t>The two oscillators swap states!</a:t>
            </a:r>
          </a:p>
          <a:p>
            <a:r>
              <a:rPr lang="en-US" sz="1800" dirty="0">
                <a:latin typeface="Calibri" panose="020F0502020204030204" pitchFamily="34" charset="0"/>
                <a:cs typeface="Calibri" panose="020F0502020204030204" pitchFamily="34" charset="0"/>
              </a:rPr>
              <a:t>This can be understood by decomposing the </a:t>
            </a:r>
            <a:r>
              <a:rPr lang="en-US" sz="1800" dirty="0" err="1">
                <a:latin typeface="Calibri" panose="020F0502020204030204" pitchFamily="34" charset="0"/>
                <a:cs typeface="Calibri" panose="020F0502020204030204" pitchFamily="34" charset="0"/>
              </a:rPr>
              <a:t>Fock</a:t>
            </a:r>
            <a:r>
              <a:rPr lang="en-US" sz="1800" dirty="0">
                <a:latin typeface="Calibri" panose="020F0502020204030204" pitchFamily="34" charset="0"/>
                <a:cs typeface="Calibri" panose="020F0502020204030204" pitchFamily="34" charset="0"/>
              </a:rPr>
              <a:t> state into a linear superposition of coherent states (which form an overcomplete basis for the phase space).</a:t>
            </a:r>
          </a:p>
        </p:txBody>
      </p:sp>
    </p:spTree>
    <p:extLst>
      <p:ext uri="{BB962C8B-B14F-4D97-AF65-F5344CB8AC3E}">
        <p14:creationId xmlns:p14="http://schemas.microsoft.com/office/powerpoint/2010/main" val="1805885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7637C-448F-3544-B934-40226E0B0588}"/>
              </a:ext>
            </a:extLst>
          </p:cNvPr>
          <p:cNvSpPr>
            <a:spLocks noGrp="1"/>
          </p:cNvSpPr>
          <p:nvPr>
            <p:ph type="title"/>
          </p:nvPr>
        </p:nvSpPr>
        <p:spPr>
          <a:xfrm>
            <a:off x="254001" y="-252344"/>
            <a:ext cx="11937999" cy="685800"/>
          </a:xfrm>
        </p:spPr>
        <p:txBody>
          <a:bodyPr/>
          <a:lstStyle/>
          <a:p>
            <a:r>
              <a:rPr lang="en-US" sz="2000" dirty="0">
                <a:latin typeface="Arial" panose="020B0604020202020204" pitchFamily="34" charset="0"/>
                <a:cs typeface="Arial" panose="020B0604020202020204" pitchFamily="34" charset="0"/>
              </a:rPr>
              <a:t>For small amplitudes 𝜶, the transfer of quanta from DM to photons is enhanced by a factor (n+1)</a:t>
            </a:r>
          </a:p>
        </p:txBody>
      </p:sp>
      <p:sp>
        <p:nvSpPr>
          <p:cNvPr id="3" name="Footer Placeholder 2">
            <a:extLst>
              <a:ext uri="{FF2B5EF4-FFF2-40B4-BE49-F238E27FC236}">
                <a16:creationId xmlns:a16="http://schemas.microsoft.com/office/drawing/2014/main" id="{599EC08B-ED98-EF46-85E3-4108416CF440}"/>
              </a:ext>
            </a:extLst>
          </p:cNvPr>
          <p:cNvSpPr>
            <a:spLocks noGrp="1"/>
          </p:cNvSpPr>
          <p:nvPr>
            <p:ph type="ftr" sz="quarter" idx="11"/>
          </p:nvPr>
        </p:nvSpPr>
        <p:spPr>
          <a:xfrm>
            <a:off x="4383157" y="6366290"/>
            <a:ext cx="3810000" cy="365125"/>
          </a:xfrm>
        </p:spPr>
        <p:txBody>
          <a:bodyPr/>
          <a:lstStyle/>
          <a:p>
            <a:pPr marL="0" marR="0" lvl="0" indent="0" algn="ctr" defTabSz="457125" rtl="0" eaLnBrk="1" fontAlgn="auto" latinLnBrk="0" hangingPunct="1">
              <a:lnSpc>
                <a:spcPct val="100000"/>
              </a:lnSpc>
              <a:spcBef>
                <a:spcPts val="0"/>
              </a:spcBef>
              <a:spcAft>
                <a:spcPts val="0"/>
              </a:spcAft>
              <a:buClrTx/>
              <a:buSzTx/>
              <a:buFontTx/>
              <a:buNone/>
              <a:tabLst/>
              <a:defRPr/>
            </a:pPr>
            <a:r>
              <a:rPr kumimoji="0" lang="es-ES_tradnl" sz="1200" b="0" i="0" u="none" strike="noStrike" kern="1200" cap="none" spc="0" normalizeH="0" baseline="0" noProof="0">
                <a:ln>
                  <a:noFill/>
                </a:ln>
                <a:solidFill>
                  <a:prstClr val="black"/>
                </a:solidFill>
                <a:effectLst/>
                <a:uLnTx/>
                <a:uFillTx/>
                <a:latin typeface="Calibri" pitchFamily="-106" charset="0"/>
                <a:ea typeface="ＭＳ Ｐゴシック" pitchFamily="-106" charset="-128"/>
                <a:cs typeface="+mn-cs"/>
              </a:rPr>
              <a:t>Aaron S. Chou, IQ/PACC axion workshop, 4/6/2023</a:t>
            </a:r>
            <a:endParaRPr kumimoji="0" lang="en-US" sz="1200" b="0" i="0" u="none" strike="noStrike" kern="1200" cap="none" spc="0" normalizeH="0" baseline="0" noProof="0" dirty="0">
              <a:ln>
                <a:noFill/>
              </a:ln>
              <a:solidFill>
                <a:prstClr val="black"/>
              </a:solidFill>
              <a:effectLst/>
              <a:uLnTx/>
              <a:uFillTx/>
              <a:latin typeface="Calibri" pitchFamily="-106" charset="0"/>
              <a:ea typeface="ＭＳ Ｐゴシック" pitchFamily="-106" charset="-128"/>
              <a:cs typeface="+mn-cs"/>
            </a:endParaRPr>
          </a:p>
        </p:txBody>
      </p:sp>
      <p:sp>
        <p:nvSpPr>
          <p:cNvPr id="4" name="Slide Number Placeholder 3">
            <a:extLst>
              <a:ext uri="{FF2B5EF4-FFF2-40B4-BE49-F238E27FC236}">
                <a16:creationId xmlns:a16="http://schemas.microsoft.com/office/drawing/2014/main" id="{4D5632F4-372B-D549-9138-8A12FA618CEC}"/>
              </a:ext>
            </a:extLst>
          </p:cNvPr>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457200" rtl="0" eaLnBrk="1" latinLnBrk="0" hangingPunct="1">
              <a:defRPr sz="1200" kern="1200">
                <a:solidFill>
                  <a:srgbClr val="898989"/>
                </a:solidFill>
                <a:latin typeface="Calibri"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B8FC918-9776-9A4E-8537-62BB08031C7A}" type="slidenum">
              <a:rPr kumimoji="0" lang="en-US" sz="1200" b="0" i="0" u="none" strike="noStrike" kern="1200" cap="none" spc="0" normalizeH="0" baseline="0" noProof="0" smtClean="0">
                <a:ln>
                  <a:noFill/>
                </a:ln>
                <a:solidFill>
                  <a:srgbClr val="898989"/>
                </a:solidFill>
                <a:effectLst/>
                <a:uLnTx/>
                <a:uFillTx/>
                <a:latin typeface="Calibri"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rgbClr val="898989"/>
              </a:solidFill>
              <a:effectLst/>
              <a:uLnTx/>
              <a:uFillTx/>
              <a:latin typeface="Calibri" charset="0"/>
              <a:ea typeface="+mn-ea"/>
              <a:cs typeface="+mn-cs"/>
            </a:endParaRPr>
          </a:p>
        </p:txBody>
      </p:sp>
      <p:pic>
        <p:nvPicPr>
          <p:cNvPr id="6" name="Picture 5">
            <a:extLst>
              <a:ext uri="{FF2B5EF4-FFF2-40B4-BE49-F238E27FC236}">
                <a16:creationId xmlns:a16="http://schemas.microsoft.com/office/drawing/2014/main" id="{19EB0F74-9ED0-5542-B026-72A5083A2B30}"/>
              </a:ext>
            </a:extLst>
          </p:cNvPr>
          <p:cNvPicPr>
            <a:picLocks noChangeAspect="1"/>
          </p:cNvPicPr>
          <p:nvPr/>
        </p:nvPicPr>
        <p:blipFill>
          <a:blip r:embed="rId2"/>
          <a:stretch>
            <a:fillRect/>
          </a:stretch>
        </p:blipFill>
        <p:spPr>
          <a:xfrm>
            <a:off x="1524000" y="1423629"/>
            <a:ext cx="9144000" cy="4596893"/>
          </a:xfrm>
          <a:prstGeom prst="rect">
            <a:avLst/>
          </a:prstGeom>
        </p:spPr>
      </p:pic>
      <p:sp>
        <p:nvSpPr>
          <p:cNvPr id="7" name="TextBox 6">
            <a:extLst>
              <a:ext uri="{FF2B5EF4-FFF2-40B4-BE49-F238E27FC236}">
                <a16:creationId xmlns:a16="http://schemas.microsoft.com/office/drawing/2014/main" id="{DD0864BF-B1B7-5744-880D-0A9DC5F377FB}"/>
              </a:ext>
            </a:extLst>
          </p:cNvPr>
          <p:cNvSpPr txBox="1"/>
          <p:nvPr/>
        </p:nvSpPr>
        <p:spPr>
          <a:xfrm>
            <a:off x="3552093" y="903131"/>
            <a:ext cx="6142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N=0</a:t>
            </a:r>
          </a:p>
        </p:txBody>
      </p:sp>
      <p:sp>
        <p:nvSpPr>
          <p:cNvPr id="9" name="TextBox 8">
            <a:extLst>
              <a:ext uri="{FF2B5EF4-FFF2-40B4-BE49-F238E27FC236}">
                <a16:creationId xmlns:a16="http://schemas.microsoft.com/office/drawing/2014/main" id="{82782772-1C61-334C-A7E6-95BD2DA9482D}"/>
              </a:ext>
            </a:extLst>
          </p:cNvPr>
          <p:cNvSpPr txBox="1"/>
          <p:nvPr/>
        </p:nvSpPr>
        <p:spPr>
          <a:xfrm>
            <a:off x="8163933" y="905671"/>
            <a:ext cx="74251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N=10</a:t>
            </a:r>
          </a:p>
        </p:txBody>
      </p:sp>
      <p:sp>
        <p:nvSpPr>
          <p:cNvPr id="10" name="TextBox 9">
            <a:extLst>
              <a:ext uri="{FF2B5EF4-FFF2-40B4-BE49-F238E27FC236}">
                <a16:creationId xmlns:a16="http://schemas.microsoft.com/office/drawing/2014/main" id="{E0854AE2-BF1F-074B-BD52-BB8E6CBD135D}"/>
              </a:ext>
            </a:extLst>
          </p:cNvPr>
          <p:cNvSpPr txBox="1"/>
          <p:nvPr/>
        </p:nvSpPr>
        <p:spPr>
          <a:xfrm>
            <a:off x="3202953" y="3470869"/>
            <a:ext cx="146495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mn-ea"/>
                <a:cs typeface="+mn-cs"/>
              </a:rPr>
              <a:t>Displacement</a:t>
            </a:r>
          </a:p>
        </p:txBody>
      </p:sp>
      <p:sp>
        <p:nvSpPr>
          <p:cNvPr id="8" name="Left Brace 7">
            <a:extLst>
              <a:ext uri="{FF2B5EF4-FFF2-40B4-BE49-F238E27FC236}">
                <a16:creationId xmlns:a16="http://schemas.microsoft.com/office/drawing/2014/main" id="{1D051C4A-78B7-1C43-B3D4-42C415510627}"/>
              </a:ext>
            </a:extLst>
          </p:cNvPr>
          <p:cNvSpPr/>
          <p:nvPr/>
        </p:nvSpPr>
        <p:spPr>
          <a:xfrm rot="5400000">
            <a:off x="3784915" y="-283136"/>
            <a:ext cx="148624" cy="3198446"/>
          </a:xfrm>
          <a:prstGeom prst="leftBrace">
            <a:avLst>
              <a:gd name="adj1" fmla="val 8333"/>
              <a:gd name="adj2" fmla="val 50343"/>
            </a:avLst>
          </a:prstGeom>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Left Brace 10">
            <a:extLst>
              <a:ext uri="{FF2B5EF4-FFF2-40B4-BE49-F238E27FC236}">
                <a16:creationId xmlns:a16="http://schemas.microsoft.com/office/drawing/2014/main" id="{149935A8-49D7-484D-9B8E-E0CC22CCA1EB}"/>
              </a:ext>
            </a:extLst>
          </p:cNvPr>
          <p:cNvSpPr/>
          <p:nvPr/>
        </p:nvSpPr>
        <p:spPr>
          <a:xfrm rot="5400000">
            <a:off x="8471949" y="-290991"/>
            <a:ext cx="148624" cy="3198446"/>
          </a:xfrm>
          <a:prstGeom prst="leftBrace">
            <a:avLst>
              <a:gd name="adj1" fmla="val 8333"/>
              <a:gd name="adj2" fmla="val 50343"/>
            </a:avLst>
          </a:prstGeom>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8228229F-8020-5F43-B49E-91D17E199F7B}"/>
              </a:ext>
            </a:extLst>
          </p:cNvPr>
          <p:cNvSpPr txBox="1"/>
          <p:nvPr/>
        </p:nvSpPr>
        <p:spPr>
          <a:xfrm>
            <a:off x="7792013" y="3468803"/>
            <a:ext cx="146495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mn-ea"/>
                <a:cs typeface="+mn-cs"/>
              </a:rPr>
              <a:t>Displacement</a:t>
            </a:r>
          </a:p>
        </p:txBody>
      </p:sp>
      <p:sp>
        <p:nvSpPr>
          <p:cNvPr id="13" name="Down Arrow 12">
            <a:extLst>
              <a:ext uri="{FF2B5EF4-FFF2-40B4-BE49-F238E27FC236}">
                <a16:creationId xmlns:a16="http://schemas.microsoft.com/office/drawing/2014/main" id="{C2FDD040-3DA8-A24A-A1B1-3AFC4BE4488C}"/>
              </a:ext>
            </a:extLst>
          </p:cNvPr>
          <p:cNvSpPr/>
          <p:nvPr/>
        </p:nvSpPr>
        <p:spPr>
          <a:xfrm>
            <a:off x="3039424" y="3512347"/>
            <a:ext cx="171863" cy="3279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Down Arrow 13">
            <a:extLst>
              <a:ext uri="{FF2B5EF4-FFF2-40B4-BE49-F238E27FC236}">
                <a16:creationId xmlns:a16="http://schemas.microsoft.com/office/drawing/2014/main" id="{CCC2DBB5-02C9-F146-9A4C-6EEB099214A7}"/>
              </a:ext>
            </a:extLst>
          </p:cNvPr>
          <p:cNvSpPr/>
          <p:nvPr/>
        </p:nvSpPr>
        <p:spPr>
          <a:xfrm>
            <a:off x="7641922" y="3510159"/>
            <a:ext cx="171863" cy="3279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6" name="Straight Arrow Connector 15">
            <a:extLst>
              <a:ext uri="{FF2B5EF4-FFF2-40B4-BE49-F238E27FC236}">
                <a16:creationId xmlns:a16="http://schemas.microsoft.com/office/drawing/2014/main" id="{93F3789B-72A8-8641-B91D-A4B81883E9A8}"/>
              </a:ext>
            </a:extLst>
          </p:cNvPr>
          <p:cNvCxnSpPr/>
          <p:nvPr/>
        </p:nvCxnSpPr>
        <p:spPr>
          <a:xfrm>
            <a:off x="4386942" y="5093610"/>
            <a:ext cx="0" cy="365125"/>
          </a:xfrm>
          <a:prstGeom prst="straightConnector1">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848623A-A49B-A54E-911A-BAFD04C25008}"/>
              </a:ext>
            </a:extLst>
          </p:cNvPr>
          <p:cNvCxnSpPr/>
          <p:nvPr/>
        </p:nvCxnSpPr>
        <p:spPr>
          <a:xfrm>
            <a:off x="9862456" y="4911047"/>
            <a:ext cx="0" cy="365125"/>
          </a:xfrm>
          <a:prstGeom prst="straightConnector1">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435592F2-5160-1244-B3C9-C7C3705E1D72}"/>
              </a:ext>
            </a:extLst>
          </p:cNvPr>
          <p:cNvCxnSpPr/>
          <p:nvPr/>
        </p:nvCxnSpPr>
        <p:spPr>
          <a:xfrm>
            <a:off x="10145482" y="4911047"/>
            <a:ext cx="0" cy="365125"/>
          </a:xfrm>
          <a:prstGeom prst="straightConnector1">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19D190F-02DE-3143-AC15-887EC5E4B6A3}"/>
              </a:ext>
            </a:extLst>
          </p:cNvPr>
          <p:cNvSpPr txBox="1"/>
          <p:nvPr/>
        </p:nvSpPr>
        <p:spPr>
          <a:xfrm>
            <a:off x="4311902" y="4398779"/>
            <a:ext cx="113385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Spontaneous emission signal</a:t>
            </a:r>
          </a:p>
        </p:txBody>
      </p:sp>
      <p:sp>
        <p:nvSpPr>
          <p:cNvPr id="21" name="TextBox 20">
            <a:extLst>
              <a:ext uri="{FF2B5EF4-FFF2-40B4-BE49-F238E27FC236}">
                <a16:creationId xmlns:a16="http://schemas.microsoft.com/office/drawing/2014/main" id="{8F65CF7D-BA45-5543-AA7E-C2E9765FB082}"/>
              </a:ext>
            </a:extLst>
          </p:cNvPr>
          <p:cNvSpPr txBox="1"/>
          <p:nvPr/>
        </p:nvSpPr>
        <p:spPr>
          <a:xfrm>
            <a:off x="8955022" y="4002539"/>
            <a:ext cx="940818" cy="830997"/>
          </a:xfrm>
          <a:prstGeom prst="rect">
            <a:avLst/>
          </a:prstGeom>
          <a:solidFill>
            <a:srgbClr val="FFFF00">
              <a:alpha val="69000"/>
            </a:srgb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Stimulated emission / absorption signals</a:t>
            </a:r>
          </a:p>
        </p:txBody>
      </p:sp>
      <p:sp>
        <p:nvSpPr>
          <p:cNvPr id="19" name="TextBox 18">
            <a:extLst>
              <a:ext uri="{FF2B5EF4-FFF2-40B4-BE49-F238E27FC236}">
                <a16:creationId xmlns:a16="http://schemas.microsoft.com/office/drawing/2014/main" id="{54A96202-101A-6547-A605-1FC7B194CCF9}"/>
              </a:ext>
            </a:extLst>
          </p:cNvPr>
          <p:cNvSpPr txBox="1"/>
          <p:nvPr/>
        </p:nvSpPr>
        <p:spPr>
          <a:xfrm>
            <a:off x="2204721" y="6262469"/>
            <a:ext cx="20319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mn-ea"/>
                <a:cs typeface="+mn-cs"/>
              </a:rPr>
              <a:t>QuTiP simulation</a:t>
            </a:r>
          </a:p>
        </p:txBody>
      </p:sp>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2EFA8476-68E0-0E88-B364-0503AD55D774}"/>
                  </a:ext>
                </a:extLst>
              </p:cNvPr>
              <p:cNvSpPr txBox="1"/>
              <p:nvPr/>
            </p:nvSpPr>
            <p:spPr>
              <a:xfrm>
                <a:off x="8914119" y="6157823"/>
                <a:ext cx="2788531" cy="418897"/>
              </a:xfrm>
              <a:prstGeom prst="rect">
                <a:avLst/>
              </a:prstGeom>
              <a:noFill/>
              <a:ln>
                <a:solidFill>
                  <a:srgbClr val="D70000"/>
                </a:solidFill>
              </a:ln>
            </p:spPr>
            <p:txBody>
              <a:bodyPr wrap="square">
                <a:spAutoFit/>
              </a:bodyPr>
              <a:lstStyle/>
              <a:p>
                <a:pPr marL="0" marR="0" lvl="0" indent="0" algn="just" defTabSz="685800" rtl="0" eaLnBrk="1" fontAlgn="auto" latinLnBrk="0" hangingPunct="1">
                  <a:lnSpc>
                    <a:spcPct val="100000"/>
                  </a:lnSpc>
                  <a:spcBef>
                    <a:spcPts val="0"/>
                  </a:spcBef>
                  <a:spcAft>
                    <a:spcPts val="0"/>
                  </a:spcAft>
                  <a:buClr>
                    <a:prstClr val="black"/>
                  </a:buClr>
                  <a:buSzTx/>
                  <a:buFontTx/>
                  <a:buNone/>
                  <a:tabLst/>
                  <a:defRPr/>
                </a:pPr>
                <a14:m>
                  <m:oMathPara xmlns:m="http://schemas.openxmlformats.org/officeDocument/2006/math">
                    <m:oMathParaPr>
                      <m:jc m:val="left"/>
                    </m:oMathParaPr>
                    <m:oMath xmlns:m="http://schemas.openxmlformats.org/officeDocument/2006/math">
                      <m:sSup>
                        <m:sSupPr>
                          <m:ctrlPr>
                            <a:rPr kumimoji="0" lang="en-US"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d>
                            <m:dPr>
                              <m:begChr m:val="|"/>
                              <m:endChr m:val="|"/>
                              <m:ctrlPr>
                                <a:rPr kumimoji="0" lang="en-US"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d>
                                <m:dPr>
                                  <m:begChr m:val="⟨"/>
                                  <m:endChr m:val="⟩"/>
                                  <m:ctrlPr>
                                    <a:rPr kumimoji="0" lang="en-US"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𝑛</m:t>
                                  </m:r>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e>
                                <m:e>
                                  <m:acc>
                                    <m:accPr>
                                      <m:chr m:val="̂"/>
                                      <m:ctrlPr>
                                        <a:rPr kumimoji="0" lang="en-US" sz="16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ctrlPr>
                                    </m:accPr>
                                    <m:e>
                                      <m:r>
                                        <a:rPr kumimoji="0" lang="en-IN" sz="16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𝐷</m:t>
                                      </m:r>
                                    </m:e>
                                  </m:acc>
                                  <m:d>
                                    <m:dPr>
                                      <m:ctrlPr>
                                        <a:rPr kumimoji="0" lang="en-IN" sz="16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ctrlPr>
                                    </m:dPr>
                                    <m:e>
                                      <m:r>
                                        <m:rPr>
                                          <m:sty m:val="p"/>
                                        </m:rPr>
                                        <a:rPr kumimoji="0" lang="el-GR" sz="16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α</m:t>
                                      </m:r>
                                    </m:e>
                                  </m:d>
                                </m:e>
                                <m:e>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𝑛</m:t>
                                  </m:r>
                                </m:e>
                              </m:d>
                            </m:e>
                          </m:d>
                        </m:e>
                        <m:sup>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sup>
                      </m:sSup>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sSup>
                        <m:sSupPr>
                          <m:ctrlP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𝛼</m:t>
                          </m:r>
                        </m:e>
                        <m:sup>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2</m:t>
                          </m:r>
                        </m:sup>
                      </m:sSup>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𝑛</m:t>
                      </m:r>
                      <m:r>
                        <a:rPr kumimoji="0" lang="en-IN" sz="16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+1)</m:t>
                      </m:r>
                    </m:oMath>
                  </m:oMathPara>
                </a14:m>
                <a:endParaRPr kumimoji="0" lang="en-IN" sz="1600" b="0" i="0" u="none" strike="noStrike" kern="1200" cap="none" spc="0" normalizeH="0" baseline="0" noProof="0" dirty="0">
                  <a:ln>
                    <a:noFill/>
                  </a:ln>
                  <a:solidFill>
                    <a:prstClr val="black"/>
                  </a:solidFill>
                  <a:effectLst/>
                  <a:uLnTx/>
                  <a:uFillTx/>
                  <a:latin typeface="Swis721 Lt BT" panose="020B0403020202020204" pitchFamily="34" charset="0"/>
                  <a:ea typeface="+mn-ea"/>
                  <a:cs typeface="+mn-cs"/>
                </a:endParaRPr>
              </a:p>
            </p:txBody>
          </p:sp>
        </mc:Choice>
        <mc:Fallback>
          <p:sp>
            <p:nvSpPr>
              <p:cNvPr id="22" name="TextBox 21">
                <a:extLst>
                  <a:ext uri="{FF2B5EF4-FFF2-40B4-BE49-F238E27FC236}">
                    <a16:creationId xmlns:a16="http://schemas.microsoft.com/office/drawing/2014/main" id="{2EFA8476-68E0-0E88-B364-0503AD55D774}"/>
                  </a:ext>
                </a:extLst>
              </p:cNvPr>
              <p:cNvSpPr txBox="1">
                <a:spLocks noRot="1" noChangeAspect="1" noMove="1" noResize="1" noEditPoints="1" noAdjustHandles="1" noChangeArrowheads="1" noChangeShapeType="1" noTextEdit="1"/>
              </p:cNvSpPr>
              <p:nvPr/>
            </p:nvSpPr>
            <p:spPr>
              <a:xfrm>
                <a:off x="8914119" y="6157823"/>
                <a:ext cx="2788531" cy="418897"/>
              </a:xfrm>
              <a:prstGeom prst="rect">
                <a:avLst/>
              </a:prstGeom>
              <a:blipFill>
                <a:blip r:embed="rId3"/>
                <a:stretch>
                  <a:fillRect b="-5714"/>
                </a:stretch>
              </a:blipFill>
              <a:ln>
                <a:solidFill>
                  <a:srgbClr val="D70000"/>
                </a:solidFill>
              </a:ln>
            </p:spPr>
            <p:txBody>
              <a:bodyPr/>
              <a:lstStyle/>
              <a:p>
                <a:r>
                  <a:rPr lang="en-US">
                    <a:noFill/>
                  </a:rPr>
                  <a:t> </a:t>
                </a:r>
              </a:p>
            </p:txBody>
          </p:sp>
        </mc:Fallback>
      </mc:AlternateContent>
      <p:pic>
        <p:nvPicPr>
          <p:cNvPr id="5" name="Picture 4">
            <a:extLst>
              <a:ext uri="{FF2B5EF4-FFF2-40B4-BE49-F238E27FC236}">
                <a16:creationId xmlns:a16="http://schemas.microsoft.com/office/drawing/2014/main" id="{1EB6F3C5-DDD5-B363-9CAD-F1556988A230}"/>
              </a:ext>
            </a:extLst>
          </p:cNvPr>
          <p:cNvPicPr>
            <a:picLocks noChangeAspect="1"/>
          </p:cNvPicPr>
          <p:nvPr/>
        </p:nvPicPr>
        <p:blipFill>
          <a:blip r:embed="rId4"/>
          <a:stretch>
            <a:fillRect/>
          </a:stretch>
        </p:blipFill>
        <p:spPr>
          <a:xfrm>
            <a:off x="2597426" y="464403"/>
            <a:ext cx="7772400" cy="442791"/>
          </a:xfrm>
          <a:prstGeom prst="rect">
            <a:avLst/>
          </a:prstGeom>
        </p:spPr>
      </p:pic>
    </p:spTree>
    <p:extLst>
      <p:ext uri="{BB962C8B-B14F-4D97-AF65-F5344CB8AC3E}">
        <p14:creationId xmlns:p14="http://schemas.microsoft.com/office/powerpoint/2010/main" val="3511770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277693" cy="994172"/>
          </a:xfrm>
        </p:spPr>
        <p:txBody>
          <a:bodyPr>
            <a:normAutofit/>
          </a:bodyPr>
          <a:lstStyle/>
          <a:p>
            <a:r>
              <a:rPr lang="en-US">
                <a:latin typeface="Helvetica" pitchFamily="2" charset="0"/>
              </a:rPr>
              <a:t>Qubit-cavity system</a:t>
            </a:r>
            <a:endParaRPr lang="en-IN">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IQ/PACC axion workshop, 4/6/2023</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kumimoji="0" lang="en-IN"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IN"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E72CE14-A3E5-F429-454A-DF8A51CD49BB}"/>
              </a:ext>
            </a:extLst>
          </p:cNvPr>
          <p:cNvGrpSpPr/>
          <p:nvPr/>
        </p:nvGrpSpPr>
        <p:grpSpPr>
          <a:xfrm>
            <a:off x="422730" y="1723464"/>
            <a:ext cx="4186021" cy="1474956"/>
            <a:chOff x="3559181" y="1768696"/>
            <a:chExt cx="6500337" cy="2290411"/>
          </a:xfrm>
        </p:grpSpPr>
        <p:sp>
          <p:nvSpPr>
            <p:cNvPr id="17" name="4.749 GHz">
              <a:extLst>
                <a:ext uri="{FF2B5EF4-FFF2-40B4-BE49-F238E27FC236}">
                  <a16:creationId xmlns:a16="http://schemas.microsoft.com/office/drawing/2014/main" id="{3F6C1166-B618-A26D-E595-5AC8B23B8F99}"/>
                </a:ext>
              </a:extLst>
            </p:cNvPr>
            <p:cNvSpPr txBox="1"/>
            <p:nvPr/>
          </p:nvSpPr>
          <p:spPr>
            <a:xfrm>
              <a:off x="9891394" y="3389250"/>
              <a:ext cx="168124" cy="6698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3578" tIns="53578" rIns="53578" bIns="53578" anchor="ctr">
              <a:spAutoFit/>
            </a:bodyPr>
            <a:lstStyle>
              <a:lvl1pPr>
                <a:defRPr sz="4500"/>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100" b="0" i="0" u="none" strike="noStrike" kern="1200" cap="none" spc="0" normalizeH="0" baseline="0" noProof="0">
                <a:ln>
                  <a:noFill/>
                </a:ln>
                <a:solidFill>
                  <a:prstClr val="black"/>
                </a:solidFill>
                <a:effectLst/>
                <a:uLnTx/>
                <a:uFillTx/>
                <a:latin typeface="Swis721 Lt BT" panose="020B0403020202020204" pitchFamily="34" charset="0"/>
                <a:ea typeface="+mn-ea"/>
                <a:cs typeface="+mn-cs"/>
              </a:endParaRPr>
            </a:p>
          </p:txBody>
        </p:sp>
        <p:sp>
          <p:nvSpPr>
            <p:cNvPr id="19" name="Oval 18">
              <a:extLst>
                <a:ext uri="{FF2B5EF4-FFF2-40B4-BE49-F238E27FC236}">
                  <a16:creationId xmlns:a16="http://schemas.microsoft.com/office/drawing/2014/main" id="{1D325789-0273-8B15-5D7E-ECD64FAFCB03}"/>
                </a:ext>
              </a:extLst>
            </p:cNvPr>
            <p:cNvSpPr/>
            <p:nvPr/>
          </p:nvSpPr>
          <p:spPr>
            <a:xfrm>
              <a:off x="3559181" y="1768696"/>
              <a:ext cx="466570" cy="299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Oval 19">
              <a:extLst>
                <a:ext uri="{FF2B5EF4-FFF2-40B4-BE49-F238E27FC236}">
                  <a16:creationId xmlns:a16="http://schemas.microsoft.com/office/drawing/2014/main" id="{C5DD97A4-884E-F50E-B565-D074DEE1272C}"/>
                </a:ext>
              </a:extLst>
            </p:cNvPr>
            <p:cNvSpPr/>
            <p:nvPr/>
          </p:nvSpPr>
          <p:spPr>
            <a:xfrm>
              <a:off x="6949453" y="1816166"/>
              <a:ext cx="466570" cy="299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82" name="TextBox 81">
                <a:extLst>
                  <a:ext uri="{FF2B5EF4-FFF2-40B4-BE49-F238E27FC236}">
                    <a16:creationId xmlns:a16="http://schemas.microsoft.com/office/drawing/2014/main" id="{737A4062-69F7-EE93-A621-0BC5CCDD16F5}"/>
                  </a:ext>
                </a:extLst>
              </p:cNvPr>
              <p:cNvSpPr txBox="1"/>
              <p:nvPr/>
            </p:nvSpPr>
            <p:spPr>
              <a:xfrm>
                <a:off x="3262093" y="5676454"/>
                <a:ext cx="5409398" cy="551177"/>
              </a:xfrm>
              <a:prstGeom prst="rect">
                <a:avLst/>
              </a:prstGeom>
              <a:noFill/>
              <a:ln>
                <a:noFill/>
              </a:ln>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 xmlns:m="http://schemas.openxmlformats.org/officeDocument/2006/math">
                    <m:acc>
                      <m:accPr>
                        <m:chr m:val="̂"/>
                        <m:ctrlP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accPr>
                      <m:e>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ℋ</m:t>
                        </m:r>
                      </m:e>
                    </m:acc>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oMath>
                </a14:m>
                <a:r>
                  <a:rPr kumimoji="0" lang="en-IN" sz="2700" b="0" i="0" u="none" strike="noStrike" kern="1200" cap="none" spc="0" normalizeH="0" baseline="0" noProof="0" dirty="0">
                    <a:ln>
                      <a:noFill/>
                    </a:ln>
                    <a:solidFill>
                      <a:prstClr val="black"/>
                    </a:solidFill>
                    <a:effectLst/>
                    <a:uLnTx/>
                    <a:uFillTx/>
                    <a:latin typeface="Swis721 Lt BT" panose="020B0403020202020204" pitchFamily="34" charset="0"/>
                    <a:ea typeface="Cambria Math" panose="02040503050406030204" pitchFamily="18" charset="0"/>
                    <a:cs typeface="+mn-cs"/>
                  </a:rPr>
                  <a:t>=</a:t>
                </a:r>
                <a14:m>
                  <m:oMath xmlns:m="http://schemas.openxmlformats.org/officeDocument/2006/math">
                    <m:r>
                      <a:rPr kumimoji="0" lang="en-IN" sz="27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US" sz="27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sSup>
                      <m:sSupPr>
                        <m:ctrlPr>
                          <a:rPr kumimoji="0" lang="en-IN" sz="27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𝜔</m:t>
                        </m:r>
                        <m:r>
                          <a:rPr kumimoji="0" lang="en-US" sz="2700" b="0" i="1" u="none" strike="noStrike" kern="1200" cap="none" spc="0" normalizeH="0" baseline="-25000" noProof="0">
                            <a:ln>
                              <a:noFill/>
                            </a:ln>
                            <a:solidFill>
                              <a:prstClr val="black"/>
                            </a:solidFill>
                            <a:effectLst/>
                            <a:uLnTx/>
                            <a:uFillTx/>
                            <a:latin typeface="Cambria Math" panose="02040503050406030204" pitchFamily="18" charset="0"/>
                            <a:ea typeface="Cambria Math" panose="02040503050406030204" pitchFamily="18" charset="0"/>
                            <a:cs typeface="+mn-cs"/>
                          </a:rPr>
                          <m:t>𝑐</m:t>
                        </m:r>
                      </m:e>
                      <m:sup>
                        <m:r>
                          <a:rPr kumimoji="0" lang="en-US" sz="2700" b="0" i="1" u="none" strike="noStrike" kern="1200" cap="none" spc="0" normalizeH="0" baseline="-25000" noProof="0">
                            <a:ln>
                              <a:noFill/>
                            </a:ln>
                            <a:solidFill>
                              <a:prstClr val="black"/>
                            </a:solidFill>
                            <a:effectLst/>
                            <a:uLnTx/>
                            <a:uFillTx/>
                            <a:latin typeface="Cambria Math" panose="02040503050406030204" pitchFamily="18" charset="0"/>
                            <a:ea typeface="Cambria Math" panose="02040503050406030204" pitchFamily="18" charset="0"/>
                            <a:cs typeface="+mn-cs"/>
                          </a:rPr>
                          <m:t> </m:t>
                        </m:r>
                      </m:sup>
                    </m:sSup>
                    <m:sSup>
                      <m:sSupPr>
                        <m:ctrlP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𝑎</m:t>
                        </m:r>
                      </m:e>
                      <m:sup>
                        <m: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sup>
                    </m:sSup>
                    <m: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𝑎</m:t>
                    </m:r>
                    <m:r>
                      <a:rPr kumimoji="0" lang="en-IN" sz="27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US" sz="27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US" sz="27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𝜔</m:t>
                    </m:r>
                    <m:r>
                      <a:rPr kumimoji="0" lang="en-US" sz="2700" b="0" i="1" u="none" strike="noStrike" kern="1200" cap="none" spc="0" normalizeH="0" baseline="-25000" noProof="0">
                        <a:ln>
                          <a:noFill/>
                        </a:ln>
                        <a:solidFill>
                          <a:prstClr val="black"/>
                        </a:solidFill>
                        <a:effectLst/>
                        <a:uLnTx/>
                        <a:uFillTx/>
                        <a:latin typeface="Cambria Math" panose="02040503050406030204" pitchFamily="18" charset="0"/>
                        <a:ea typeface="Cambria Math" panose="02040503050406030204" pitchFamily="18" charset="0"/>
                        <a:cs typeface="+mn-cs"/>
                      </a:rPr>
                      <m:t>𝑞</m:t>
                    </m:r>
                    <m:f>
                      <m:fPr>
                        <m:ctrlP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sSub>
                          <m:sSubPr>
                            <m:ctrlP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𝜎</m:t>
                            </m:r>
                          </m:e>
                          <m:sub>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𝑧</m:t>
                            </m:r>
                          </m:sub>
                        </m:sSub>
                      </m:num>
                      <m:den>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den>
                    </m:f>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 + </m:t>
                    </m:r>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𝜒</m:t>
                    </m:r>
                    <m:sSup>
                      <m:sSupPr>
                        <m:ctrlP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𝑎</m:t>
                        </m:r>
                      </m:e>
                      <m:sup>
                        <m:r>
                          <a:rPr kumimoji="0" lang="en-IN" sz="27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sup>
                    </m:sSup>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𝑎</m:t>
                    </m:r>
                    <m:f>
                      <m:fPr>
                        <m:ctrlP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sSub>
                          <m:sSubPr>
                            <m:ctrlP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𝜎</m:t>
                            </m:r>
                          </m:e>
                          <m:sub>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𝑧</m:t>
                            </m:r>
                          </m:sub>
                        </m:sSub>
                      </m:num>
                      <m:den>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den>
                    </m:f>
                  </m:oMath>
                </a14:m>
                <a:endParaRPr kumimoji="0" lang="en-IN" sz="2100" b="0" i="0" u="none" strike="noStrike" kern="1200" cap="none" spc="0" normalizeH="0" baseline="0" noProof="0" dirty="0">
                  <a:ln>
                    <a:noFill/>
                  </a:ln>
                  <a:solidFill>
                    <a:prstClr val="black"/>
                  </a:solidFill>
                  <a:effectLst/>
                  <a:uLnTx/>
                  <a:uFillTx/>
                  <a:latin typeface="Swis721 Lt BT" panose="020B0403020202020204" pitchFamily="34" charset="0"/>
                  <a:ea typeface="Cambria Math" panose="02040503050406030204" pitchFamily="18" charset="0"/>
                  <a:cs typeface="+mn-cs"/>
                </a:endParaRPr>
              </a:p>
            </p:txBody>
          </p:sp>
        </mc:Choice>
        <mc:Fallback>
          <p:sp>
            <p:nvSpPr>
              <p:cNvPr id="82" name="TextBox 81">
                <a:extLst>
                  <a:ext uri="{FF2B5EF4-FFF2-40B4-BE49-F238E27FC236}">
                    <a16:creationId xmlns:a16="http://schemas.microsoft.com/office/drawing/2014/main" id="{737A4062-69F7-EE93-A621-0BC5CCDD16F5}"/>
                  </a:ext>
                </a:extLst>
              </p:cNvPr>
              <p:cNvSpPr txBox="1">
                <a:spLocks noRot="1" noChangeAspect="1" noMove="1" noResize="1" noEditPoints="1" noAdjustHandles="1" noChangeArrowheads="1" noChangeShapeType="1" noTextEdit="1"/>
              </p:cNvSpPr>
              <p:nvPr/>
            </p:nvSpPr>
            <p:spPr>
              <a:xfrm>
                <a:off x="3262093" y="5676454"/>
                <a:ext cx="5409398" cy="551177"/>
              </a:xfrm>
              <a:prstGeom prst="rect">
                <a:avLst/>
              </a:prstGeom>
              <a:blipFill>
                <a:blip r:embed="rId3"/>
                <a:stretch>
                  <a:fillRect l="-2108" t="-8889" b="-20000"/>
                </a:stretch>
              </a:blipFill>
              <a:ln>
                <a:noFill/>
              </a:ln>
            </p:spPr>
            <p:txBody>
              <a:bodyPr/>
              <a:lstStyle/>
              <a:p>
                <a:r>
                  <a:rPr lang="en-US">
                    <a:noFill/>
                  </a:rPr>
                  <a:t> </a:t>
                </a:r>
              </a:p>
            </p:txBody>
          </p:sp>
        </mc:Fallback>
      </mc:AlternateContent>
      <p:sp>
        <p:nvSpPr>
          <p:cNvPr id="86" name="TextBox 85">
            <a:extLst>
              <a:ext uri="{FF2B5EF4-FFF2-40B4-BE49-F238E27FC236}">
                <a16:creationId xmlns:a16="http://schemas.microsoft.com/office/drawing/2014/main" id="{1FBEDCEA-CF1C-351C-8091-3C9C6C1A16D0}"/>
              </a:ext>
            </a:extLst>
          </p:cNvPr>
          <p:cNvSpPr txBox="1"/>
          <p:nvPr/>
        </p:nvSpPr>
        <p:spPr>
          <a:xfrm>
            <a:off x="248217" y="6401991"/>
            <a:ext cx="609600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Flute cavity: Phys. Rev. Lett. 127, 107701 (2021)</a:t>
            </a:r>
          </a:p>
        </p:txBody>
      </p:sp>
      <p:pic>
        <p:nvPicPr>
          <p:cNvPr id="7" name="Picture 6">
            <a:extLst>
              <a:ext uri="{FF2B5EF4-FFF2-40B4-BE49-F238E27FC236}">
                <a16:creationId xmlns:a16="http://schemas.microsoft.com/office/drawing/2014/main" id="{123A2EEC-3A32-0ADE-306A-BE56D1D5C8DC}"/>
              </a:ext>
            </a:extLst>
          </p:cNvPr>
          <p:cNvPicPr>
            <a:picLocks noChangeAspect="1"/>
          </p:cNvPicPr>
          <p:nvPr/>
        </p:nvPicPr>
        <p:blipFill>
          <a:blip r:embed="rId4"/>
          <a:stretch>
            <a:fillRect/>
          </a:stretch>
        </p:blipFill>
        <p:spPr>
          <a:xfrm>
            <a:off x="2156789" y="1351992"/>
            <a:ext cx="7245626" cy="3641091"/>
          </a:xfrm>
          <a:prstGeom prst="rect">
            <a:avLst/>
          </a:prstGeom>
        </p:spPr>
      </p:pic>
      <p:sp>
        <p:nvSpPr>
          <p:cNvPr id="8" name="TextBox 7">
            <a:extLst>
              <a:ext uri="{FF2B5EF4-FFF2-40B4-BE49-F238E27FC236}">
                <a16:creationId xmlns:a16="http://schemas.microsoft.com/office/drawing/2014/main" id="{B348CCE1-A4C3-1D17-B0CF-357A4CDF02AD}"/>
              </a:ext>
            </a:extLst>
          </p:cNvPr>
          <p:cNvSpPr txBox="1"/>
          <p:nvPr/>
        </p:nvSpPr>
        <p:spPr>
          <a:xfrm>
            <a:off x="9442173" y="2474842"/>
            <a:ext cx="1144865" cy="1477328"/>
          </a:xfrm>
          <a:prstGeom prst="rect">
            <a:avLst/>
          </a:prstGeom>
          <a:noFill/>
        </p:spPr>
        <p:txBody>
          <a:bodyPr wrap="none" rtlCol="0">
            <a:spAutoFit/>
          </a:bodyPr>
          <a:lstStyle/>
          <a:p>
            <a:r>
              <a:rPr lang="en-US" dirty="0"/>
              <a:t>6.011 GHz</a:t>
            </a:r>
          </a:p>
          <a:p>
            <a:endParaRPr lang="en-US" dirty="0"/>
          </a:p>
          <a:p>
            <a:r>
              <a:rPr lang="en-US" dirty="0"/>
              <a:t>8.052 GHz</a:t>
            </a:r>
          </a:p>
          <a:p>
            <a:endParaRPr lang="en-US" dirty="0"/>
          </a:p>
          <a:p>
            <a:r>
              <a:rPr lang="en-US" dirty="0"/>
              <a:t>4.749 GHz</a:t>
            </a:r>
          </a:p>
        </p:txBody>
      </p:sp>
      <p:sp>
        <p:nvSpPr>
          <p:cNvPr id="9" name="Rectangle 8">
            <a:extLst>
              <a:ext uri="{FF2B5EF4-FFF2-40B4-BE49-F238E27FC236}">
                <a16:creationId xmlns:a16="http://schemas.microsoft.com/office/drawing/2014/main" id="{912E4027-9C44-1988-2164-7DE6D600EE42}"/>
              </a:ext>
            </a:extLst>
          </p:cNvPr>
          <p:cNvSpPr/>
          <p:nvPr/>
        </p:nvSpPr>
        <p:spPr>
          <a:xfrm>
            <a:off x="7961243" y="4422913"/>
            <a:ext cx="1331844" cy="1083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22467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994172"/>
          </a:xfrm>
        </p:spPr>
        <p:txBody>
          <a:bodyPr>
            <a:noAutofit/>
          </a:bodyPr>
          <a:lstStyle/>
          <a:p>
            <a:r>
              <a:rPr lang="en-US" sz="4000">
                <a:latin typeface="Helvetica" pitchFamily="2" charset="0"/>
              </a:rPr>
              <a:t>Creating Fock states in a (non)linear system</a:t>
            </a:r>
            <a:endParaRPr lang="en-IN" sz="4000">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r>
              <a:rPr lang="en-US">
                <a:latin typeface="+mj-lt"/>
              </a:rPr>
              <a:t>Aaron S. Chou, IQ/PACC axion workshop, 4/6/2023</a:t>
            </a:r>
            <a:endParaRPr lang="en-IN">
              <a:latin typeface="+mj-lt"/>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fld id="{DE9F7661-9D26-4DC7-9C4E-65CEDD82E6C7}" type="slidenum">
              <a:rPr lang="en-IN" smtClean="0"/>
              <a:t>18</a:t>
            </a:fld>
            <a:endParaRPr lang="en-IN"/>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0FA95B4B-8812-F386-8A32-4CF15B69881E}"/>
                  </a:ext>
                </a:extLst>
              </p:cNvPr>
              <p:cNvSpPr txBox="1"/>
              <p:nvPr/>
            </p:nvSpPr>
            <p:spPr>
              <a:xfrm>
                <a:off x="812717" y="1666830"/>
                <a:ext cx="4781121" cy="737189"/>
              </a:xfrm>
              <a:prstGeom prst="rect">
                <a:avLst/>
              </a:prstGeom>
              <a:noFill/>
            </p:spPr>
            <p:txBody>
              <a:bodyPr wrap="square">
                <a:spAutoFit/>
              </a:bodyPr>
              <a:lstStyle/>
              <a:p>
                <a14:m>
                  <m:oMath xmlns:m="http://schemas.openxmlformats.org/officeDocument/2006/math">
                    <m:acc>
                      <m:accPr>
                        <m:chr m:val="̂"/>
                        <m:ctrlPr>
                          <a:rPr lang="en-IN" sz="2800" i="1" smtClean="0">
                            <a:latin typeface="Cambria Math" panose="02040503050406030204" pitchFamily="18" charset="0"/>
                            <a:ea typeface="Cambria Math" panose="02040503050406030204" pitchFamily="18" charset="0"/>
                          </a:rPr>
                        </m:ctrlPr>
                      </m:accPr>
                      <m:e>
                        <m:r>
                          <a:rPr lang="en-IN" sz="2800" i="1">
                            <a:latin typeface="Cambria Math" panose="02040503050406030204" pitchFamily="18" charset="0"/>
                            <a:ea typeface="Cambria Math" panose="02040503050406030204" pitchFamily="18" charset="0"/>
                          </a:rPr>
                          <m:t>ℋ</m:t>
                        </m:r>
                      </m:e>
                    </m:acc>
                  </m:oMath>
                </a14:m>
                <a:r>
                  <a:rPr lang="en-IN" sz="2800" dirty="0">
                    <a:latin typeface="Swis721 Lt BT" panose="020B0403020202020204" pitchFamily="34" charset="0"/>
                    <a:ea typeface="Cambria Math" panose="02040503050406030204" pitchFamily="18" charset="0"/>
                  </a:rPr>
                  <a:t> = </a:t>
                </a:r>
                <a14:m>
                  <m:oMath xmlns:m="http://schemas.openxmlformats.org/officeDocument/2006/math">
                    <m:r>
                      <a:rPr lang="en-US" sz="2800" smtClean="0">
                        <a:solidFill>
                          <a:schemeClr val="tx1"/>
                        </a:solidFill>
                        <a:latin typeface="Cambria Math" panose="02040503050406030204" pitchFamily="18" charset="0"/>
                        <a:ea typeface="Cambria Math" panose="02040503050406030204" pitchFamily="18" charset="0"/>
                      </a:rPr>
                      <m:t> </m:t>
                    </m:r>
                    <m:sSup>
                      <m:sSupPr>
                        <m:ctrlPr>
                          <a:rPr lang="en-US" sz="2800" i="1">
                            <a:solidFill>
                              <a:schemeClr val="tx1"/>
                            </a:solidFill>
                            <a:latin typeface="Cambria Math" panose="02040503050406030204" pitchFamily="18" charset="0"/>
                            <a:ea typeface="Cambria Math" panose="02040503050406030204" pitchFamily="18" charset="0"/>
                          </a:rPr>
                        </m:ctrlPr>
                      </m:sSupPr>
                      <m:e>
                        <m:d>
                          <m:dPr>
                            <m:ctrlPr>
                              <a:rPr lang="en-US" sz="2800" i="1">
                                <a:solidFill>
                                  <a:schemeClr val="tx1"/>
                                </a:solidFill>
                                <a:latin typeface="Cambria Math" panose="02040503050406030204" pitchFamily="18" charset="0"/>
                                <a:ea typeface="Cambria Math" panose="02040503050406030204" pitchFamily="18" charset="0"/>
                              </a:rPr>
                            </m:ctrlPr>
                          </m:dPr>
                          <m:e>
                            <m:sSup>
                              <m:sSupPr>
                                <m:ctrlPr>
                                  <a:rPr lang="en-IN" sz="2800" i="1">
                                    <a:solidFill>
                                      <a:schemeClr val="tx1"/>
                                    </a:solidFill>
                                    <a:latin typeface="Cambria Math" panose="02040503050406030204" pitchFamily="18" charset="0"/>
                                    <a:ea typeface="Cambria Math" panose="02040503050406030204" pitchFamily="18" charset="0"/>
                                  </a:rPr>
                                </m:ctrlPr>
                              </m:sSupPr>
                              <m:e>
                                <m:r>
                                  <a:rPr lang="en-US" sz="2800" i="1">
                                    <a:solidFill>
                                      <a:schemeClr val="tx1"/>
                                    </a:solidFill>
                                    <a:latin typeface="Cambria Math" panose="02040503050406030204" pitchFamily="18" charset="0"/>
                                    <a:ea typeface="Cambria Math" panose="02040503050406030204" pitchFamily="18" charset="0"/>
                                  </a:rPr>
                                  <m:t>𝜔</m:t>
                                </m:r>
                                <m:r>
                                  <a:rPr lang="en-US" sz="2800" i="1" baseline="-25000">
                                    <a:solidFill>
                                      <a:schemeClr val="tx1"/>
                                    </a:solidFill>
                                    <a:latin typeface="Cambria Math" panose="02040503050406030204" pitchFamily="18" charset="0"/>
                                    <a:ea typeface="Cambria Math" panose="02040503050406030204" pitchFamily="18" charset="0"/>
                                  </a:rPr>
                                  <m:t>𝑐</m:t>
                                </m:r>
                              </m:e>
                              <m:sup>
                                <m:r>
                                  <a:rPr lang="en-US" sz="2800" i="1" baseline="-25000">
                                    <a:solidFill>
                                      <a:schemeClr val="tx1"/>
                                    </a:solidFill>
                                    <a:latin typeface="Cambria Math" panose="02040503050406030204" pitchFamily="18" charset="0"/>
                                    <a:ea typeface="Cambria Math" panose="02040503050406030204" pitchFamily="18" charset="0"/>
                                  </a:rPr>
                                  <m:t> </m:t>
                                </m:r>
                              </m:sup>
                            </m:sSup>
                            <m:r>
                              <a:rPr lang="en-US" sz="2800" b="0" i="1" smtClean="0">
                                <a:solidFill>
                                  <a:schemeClr val="tx1"/>
                                </a:solidFill>
                                <a:latin typeface="Cambria Math" panose="02040503050406030204" pitchFamily="18" charset="0"/>
                                <a:ea typeface="Cambria Math" panose="02040503050406030204" pitchFamily="18" charset="0"/>
                              </a:rPr>
                              <m:t>+</m:t>
                            </m:r>
                            <m:r>
                              <m:rPr>
                                <m:nor/>
                              </m:rPr>
                              <a:rPr lang="en-IN" sz="2800">
                                <a:solidFill>
                                  <a:schemeClr val="tx1"/>
                                </a:solidFill>
                                <a:latin typeface="Swis721 Lt BT" panose="020B0403020202020204" pitchFamily="34" charset="0"/>
                                <a:ea typeface="Cambria Math" panose="02040503050406030204" pitchFamily="18" charset="0"/>
                              </a:rPr>
                              <m:t> </m:t>
                            </m:r>
                            <m:r>
                              <a:rPr lang="en-IN" sz="2800" i="1" smtClean="0">
                                <a:solidFill>
                                  <a:srgbClr val="FF9D01"/>
                                </a:solidFill>
                                <a:latin typeface="Cambria Math" panose="02040503050406030204" pitchFamily="18" charset="0"/>
                                <a:ea typeface="Cambria Math" panose="02040503050406030204" pitchFamily="18" charset="0"/>
                              </a:rPr>
                              <m:t>𝜒</m:t>
                            </m:r>
                            <m:f>
                              <m:fPr>
                                <m:ctrlPr>
                                  <a:rPr lang="en-IN" sz="2800" i="1" smtClean="0">
                                    <a:solidFill>
                                      <a:schemeClr val="tx1"/>
                                    </a:solidFill>
                                    <a:latin typeface="Cambria Math" panose="02040503050406030204" pitchFamily="18" charset="0"/>
                                  </a:rPr>
                                </m:ctrlPr>
                              </m:fPr>
                              <m:num>
                                <m:sSub>
                                  <m:sSubPr>
                                    <m:ctrlPr>
                                      <a:rPr lang="en-IN" sz="2800" i="1">
                                        <a:solidFill>
                                          <a:schemeClr val="tx1"/>
                                        </a:solidFill>
                                        <a:latin typeface="Cambria Math" panose="02040503050406030204" pitchFamily="18" charset="0"/>
                                      </a:rPr>
                                    </m:ctrlPr>
                                  </m:sSubPr>
                                  <m:e>
                                    <m:r>
                                      <a:rPr lang="en-IN" sz="2800" i="1">
                                        <a:solidFill>
                                          <a:schemeClr val="tx1"/>
                                        </a:solidFill>
                                        <a:latin typeface="Cambria Math" panose="02040503050406030204" pitchFamily="18" charset="0"/>
                                      </a:rPr>
                                      <m:t>𝜎</m:t>
                                    </m:r>
                                  </m:e>
                                  <m:sub>
                                    <m:r>
                                      <a:rPr lang="en-IN" sz="2800" i="1">
                                        <a:solidFill>
                                          <a:schemeClr val="tx1"/>
                                        </a:solidFill>
                                        <a:latin typeface="Cambria Math" panose="02040503050406030204" pitchFamily="18" charset="0"/>
                                      </a:rPr>
                                      <m:t>𝑧</m:t>
                                    </m:r>
                                  </m:sub>
                                </m:sSub>
                              </m:num>
                              <m:den>
                                <m:r>
                                  <a:rPr lang="en-IN" sz="2800" i="1">
                                    <a:solidFill>
                                      <a:schemeClr val="tx1"/>
                                    </a:solidFill>
                                    <a:latin typeface="Cambria Math" panose="02040503050406030204" pitchFamily="18" charset="0"/>
                                  </a:rPr>
                                  <m:t>2</m:t>
                                </m:r>
                              </m:den>
                            </m:f>
                          </m:e>
                        </m:d>
                        <m:r>
                          <a:rPr lang="en-US" sz="2800" i="1">
                            <a:solidFill>
                              <a:schemeClr val="tx1"/>
                            </a:solidFill>
                            <a:latin typeface="Cambria Math" panose="02040503050406030204" pitchFamily="18" charset="0"/>
                            <a:ea typeface="Cambria Math" panose="02040503050406030204" pitchFamily="18" charset="0"/>
                          </a:rPr>
                          <m:t>𝑎</m:t>
                        </m:r>
                      </m:e>
                      <m:sup>
                        <m:r>
                          <a:rPr lang="en-US" sz="2800" i="1">
                            <a:solidFill>
                              <a:schemeClr val="tx1"/>
                            </a:solidFill>
                            <a:latin typeface="Cambria Math" panose="02040503050406030204" pitchFamily="18" charset="0"/>
                            <a:ea typeface="Cambria Math" panose="02040503050406030204" pitchFamily="18" charset="0"/>
                          </a:rPr>
                          <m:t>†</m:t>
                        </m:r>
                      </m:sup>
                    </m:sSup>
                    <m:r>
                      <a:rPr lang="en-US" sz="2800" i="1">
                        <a:latin typeface="Cambria Math" panose="02040503050406030204" pitchFamily="18" charset="0"/>
                        <a:ea typeface="Cambria Math" panose="02040503050406030204" pitchFamily="18" charset="0"/>
                      </a:rPr>
                      <m:t>𝑎</m:t>
                    </m:r>
                    <m:r>
                      <a:rPr lang="en-IN" sz="2800" i="1">
                        <a:latin typeface="Cambria Math" panose="02040503050406030204" pitchFamily="18" charset="0"/>
                        <a:ea typeface="Cambria Math" panose="02040503050406030204" pitchFamily="18" charset="0"/>
                      </a:rPr>
                      <m:t> </m:t>
                    </m:r>
                    <m:r>
                      <a:rPr lang="en-US" sz="2800">
                        <a:latin typeface="Cambria Math" panose="02040503050406030204" pitchFamily="18" charset="0"/>
                        <a:ea typeface="Cambria Math" panose="02040503050406030204" pitchFamily="18" charset="0"/>
                      </a:rPr>
                      <m:t>+</m:t>
                    </m:r>
                    <m:r>
                      <a:rPr lang="en-IN" sz="2800">
                        <a:latin typeface="Cambria Math" panose="02040503050406030204" pitchFamily="18" charset="0"/>
                        <a:ea typeface="Cambria Math" panose="02040503050406030204" pitchFamily="18" charset="0"/>
                      </a:rPr>
                      <m:t> </m:t>
                    </m:r>
                    <m:r>
                      <a:rPr lang="en-US" sz="2800" i="1">
                        <a:latin typeface="Cambria Math" panose="02040503050406030204" pitchFamily="18" charset="0"/>
                        <a:ea typeface="Cambria Math" panose="02040503050406030204" pitchFamily="18" charset="0"/>
                      </a:rPr>
                      <m:t>𝜔</m:t>
                    </m:r>
                    <m:r>
                      <a:rPr lang="en-US" sz="2800" i="1" baseline="-25000">
                        <a:latin typeface="Cambria Math" panose="02040503050406030204" pitchFamily="18" charset="0"/>
                        <a:ea typeface="Cambria Math" panose="02040503050406030204" pitchFamily="18" charset="0"/>
                      </a:rPr>
                      <m:t>𝑞</m:t>
                    </m:r>
                    <m:f>
                      <m:fPr>
                        <m:ctrlPr>
                          <a:rPr lang="en-IN" sz="2800" i="1">
                            <a:latin typeface="Cambria Math" panose="02040503050406030204" pitchFamily="18" charset="0"/>
                          </a:rPr>
                        </m:ctrlPr>
                      </m:fPr>
                      <m:num>
                        <m:sSub>
                          <m:sSubPr>
                            <m:ctrlPr>
                              <a:rPr lang="en-IN" sz="2800" i="1">
                                <a:latin typeface="Cambria Math" panose="02040503050406030204" pitchFamily="18" charset="0"/>
                              </a:rPr>
                            </m:ctrlPr>
                          </m:sSubPr>
                          <m:e>
                            <m:r>
                              <a:rPr lang="en-IN" sz="2800" i="1">
                                <a:latin typeface="Cambria Math" panose="02040503050406030204" pitchFamily="18" charset="0"/>
                              </a:rPr>
                              <m:t>𝜎</m:t>
                            </m:r>
                          </m:e>
                          <m:sub>
                            <m:r>
                              <a:rPr lang="en-IN" sz="2800" i="1">
                                <a:latin typeface="Cambria Math" panose="02040503050406030204" pitchFamily="18" charset="0"/>
                              </a:rPr>
                              <m:t>𝑧</m:t>
                            </m:r>
                          </m:sub>
                        </m:sSub>
                      </m:num>
                      <m:den>
                        <m:r>
                          <a:rPr lang="en-IN" sz="2800" i="1">
                            <a:latin typeface="Cambria Math" panose="02040503050406030204" pitchFamily="18" charset="0"/>
                          </a:rPr>
                          <m:t>2</m:t>
                        </m:r>
                      </m:den>
                    </m:f>
                  </m:oMath>
                </a14:m>
                <a:endParaRPr lang="en-IN" sz="2800" dirty="0">
                  <a:latin typeface="Swis721 Lt BT" panose="020B0403020202020204" pitchFamily="34" charset="0"/>
                  <a:ea typeface="Cambria Math" panose="02040503050406030204" pitchFamily="18" charset="0"/>
                </a:endParaRPr>
              </a:p>
            </p:txBody>
          </p:sp>
        </mc:Choice>
        <mc:Fallback>
          <p:sp>
            <p:nvSpPr>
              <p:cNvPr id="3" name="TextBox 2">
                <a:extLst>
                  <a:ext uri="{FF2B5EF4-FFF2-40B4-BE49-F238E27FC236}">
                    <a16:creationId xmlns:a16="http://schemas.microsoft.com/office/drawing/2014/main" id="{0FA95B4B-8812-F386-8A32-4CF15B69881E}"/>
                  </a:ext>
                </a:extLst>
              </p:cNvPr>
              <p:cNvSpPr txBox="1">
                <a:spLocks noRot="1" noChangeAspect="1" noMove="1" noResize="1" noEditPoints="1" noAdjustHandles="1" noChangeArrowheads="1" noChangeShapeType="1" noTextEdit="1"/>
              </p:cNvSpPr>
              <p:nvPr/>
            </p:nvSpPr>
            <p:spPr>
              <a:xfrm>
                <a:off x="812717" y="1666830"/>
                <a:ext cx="4781121" cy="737189"/>
              </a:xfrm>
              <a:prstGeom prst="rect">
                <a:avLst/>
              </a:prstGeom>
              <a:blipFill>
                <a:blip r:embed="rId3"/>
                <a:stretch>
                  <a:fillRect l="-529" b="-6780"/>
                </a:stretch>
              </a:blipFill>
            </p:spPr>
            <p:txBody>
              <a:bodyPr/>
              <a:lstStyle/>
              <a:p>
                <a:r>
                  <a:rPr lang="en-US">
                    <a:noFill/>
                  </a:rPr>
                  <a:t> </a:t>
                </a:r>
              </a:p>
            </p:txBody>
          </p:sp>
        </mc:Fallback>
      </mc:AlternateContent>
      <p:pic>
        <p:nvPicPr>
          <p:cNvPr id="7" name="Picture 6" descr="Chart&#10;&#10;Description automatically generated">
            <a:extLst>
              <a:ext uri="{FF2B5EF4-FFF2-40B4-BE49-F238E27FC236}">
                <a16:creationId xmlns:a16="http://schemas.microsoft.com/office/drawing/2014/main" id="{CF2117FD-A4DB-F5A0-A687-638736589A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5647" y="3057089"/>
            <a:ext cx="3086100" cy="2996388"/>
          </a:xfrm>
          <a:prstGeom prst="rect">
            <a:avLst/>
          </a:prstGeom>
        </p:spPr>
      </p:pic>
      <p:pic>
        <p:nvPicPr>
          <p:cNvPr id="12" name="Picture 11">
            <a:extLst>
              <a:ext uri="{FF2B5EF4-FFF2-40B4-BE49-F238E27FC236}">
                <a16:creationId xmlns:a16="http://schemas.microsoft.com/office/drawing/2014/main" id="{3D5DCBCF-459B-5C68-745F-B7438B25ECC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9457" y="1932482"/>
            <a:ext cx="6352542" cy="4386279"/>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786EBF2-B6FB-C3F9-CF44-83C79B1E7D0C}"/>
                  </a:ext>
                </a:extLst>
              </p:cNvPr>
              <p:cNvSpPr txBox="1"/>
              <p:nvPr/>
            </p:nvSpPr>
            <p:spPr>
              <a:xfrm>
                <a:off x="7639050" y="1563275"/>
                <a:ext cx="2486846" cy="369207"/>
              </a:xfrm>
              <a:prstGeom prst="rect">
                <a:avLst/>
              </a:prstGeom>
              <a:noFill/>
            </p:spPr>
            <p:txBody>
              <a:bodyPr wrap="square">
                <a:spAutoFit/>
              </a:bodyPr>
              <a:lstStyle/>
              <a:p>
                <a:pPr algn="ctr"/>
                <a14:m>
                  <m:oMath xmlns:m="http://schemas.openxmlformats.org/officeDocument/2006/math">
                    <m:d>
                      <m:dPr>
                        <m:begChr m:val=""/>
                        <m:endChr m:val="⟩"/>
                        <m:ctrlPr>
                          <a:rPr lang="en-US" i="1" smtClean="0">
                            <a:solidFill>
                              <a:schemeClr val="tx1"/>
                            </a:solidFill>
                            <a:latin typeface="Cambria Math" panose="02040503050406030204" pitchFamily="18" charset="0"/>
                          </a:rPr>
                        </m:ctrlPr>
                      </m:dPr>
                      <m:e>
                        <m:r>
                          <a:rPr lang="en-IN" b="0" i="1">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𝑔</m:t>
                        </m:r>
                        <m:r>
                          <a:rPr lang="en-US" b="0" i="1" smtClean="0">
                            <a:solidFill>
                              <a:schemeClr val="tx1"/>
                            </a:solidFill>
                            <a:latin typeface="Cambria Math" panose="02040503050406030204" pitchFamily="18" charset="0"/>
                          </a:rPr>
                          <m:t>, 0</m:t>
                        </m:r>
                      </m:e>
                    </m:d>
                    <m:r>
                      <a:rPr lang="en-IN" b="0" i="1" smtClean="0">
                        <a:solidFill>
                          <a:schemeClr val="tx1"/>
                        </a:solidFill>
                        <a:latin typeface="Cambria Math" panose="02040503050406030204" pitchFamily="18" charset="0"/>
                        <a:ea typeface="Cambria Math" panose="02040503050406030204" pitchFamily="18" charset="0"/>
                      </a:rPr>
                      <m:t>→</m:t>
                    </m:r>
                  </m:oMath>
                </a14:m>
                <a:r>
                  <a:rPr lang="en-US" dirty="0"/>
                  <a:t> </a:t>
                </a:r>
                <a14:m>
                  <m:oMath xmlns:m="http://schemas.openxmlformats.org/officeDocument/2006/math">
                    <m:d>
                      <m:dPr>
                        <m:begChr m:val=""/>
                        <m:endChr m:val="⟩"/>
                        <m:ctrlPr>
                          <a:rPr lang="en-US" i="1">
                            <a:latin typeface="Cambria Math" panose="02040503050406030204" pitchFamily="18" charset="0"/>
                          </a:rPr>
                        </m:ctrlPr>
                      </m:dPr>
                      <m:e>
                        <m:r>
                          <a:rPr lang="en-IN" b="0" i="1">
                            <a:latin typeface="Cambria Math" panose="02040503050406030204" pitchFamily="18" charset="0"/>
                          </a:rPr>
                          <m:t>  |</m:t>
                        </m:r>
                        <m:r>
                          <a:rPr lang="en-US" b="0" i="1">
                            <a:latin typeface="Cambria Math" panose="02040503050406030204" pitchFamily="18" charset="0"/>
                          </a:rPr>
                          <m:t>𝑔</m:t>
                        </m:r>
                        <m:r>
                          <a:rPr lang="en-US" b="0" i="1">
                            <a:latin typeface="Cambria Math" panose="02040503050406030204" pitchFamily="18" charset="0"/>
                          </a:rPr>
                          <m:t>, 3</m:t>
                        </m:r>
                      </m:e>
                    </m:d>
                  </m:oMath>
                </a14:m>
                <a:endParaRPr lang="en-US" dirty="0"/>
              </a:p>
            </p:txBody>
          </p:sp>
        </mc:Choice>
        <mc:Fallback xmlns="">
          <p:sp>
            <p:nvSpPr>
              <p:cNvPr id="13" name="TextBox 12">
                <a:extLst>
                  <a:ext uri="{FF2B5EF4-FFF2-40B4-BE49-F238E27FC236}">
                    <a16:creationId xmlns:a16="http://schemas.microsoft.com/office/drawing/2014/main" id="{4786EBF2-B6FB-C3F9-CF44-83C79B1E7D0C}"/>
                  </a:ext>
                </a:extLst>
              </p:cNvPr>
              <p:cNvSpPr txBox="1">
                <a:spLocks noRot="1" noChangeAspect="1" noMove="1" noResize="1" noEditPoints="1" noAdjustHandles="1" noChangeArrowheads="1" noChangeShapeType="1" noTextEdit="1"/>
              </p:cNvSpPr>
              <p:nvPr/>
            </p:nvSpPr>
            <p:spPr>
              <a:xfrm>
                <a:off x="7639050" y="1563275"/>
                <a:ext cx="2486846" cy="369207"/>
              </a:xfrm>
              <a:prstGeom prst="rect">
                <a:avLst/>
              </a:prstGeom>
              <a:blipFill>
                <a:blip r:embed="rId6"/>
                <a:stretch>
                  <a:fillRect t="-106452" b="-161290"/>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EC3ABCE7-B841-2EB3-8CF2-D1FC6F7201D6}"/>
              </a:ext>
            </a:extLst>
          </p:cNvPr>
          <p:cNvSpPr txBox="1"/>
          <p:nvPr/>
        </p:nvSpPr>
        <p:spPr>
          <a:xfrm>
            <a:off x="2206551" y="854764"/>
            <a:ext cx="7569316" cy="646331"/>
          </a:xfrm>
          <a:prstGeom prst="rect">
            <a:avLst/>
          </a:prstGeom>
          <a:noFill/>
        </p:spPr>
        <p:txBody>
          <a:bodyPr wrap="none" rtlCol="0">
            <a:spAutoFit/>
          </a:bodyPr>
          <a:lstStyle/>
          <a:p>
            <a:r>
              <a:rPr lang="en-US" dirty="0"/>
              <a:t>“Optimal control” sequence of drives at both the qubit and cavity frequencies, </a:t>
            </a:r>
          </a:p>
          <a:p>
            <a:r>
              <a:rPr lang="en-US" dirty="0"/>
              <a:t>determined by “gradient ascent pulse engineering”</a:t>
            </a:r>
          </a:p>
        </p:txBody>
      </p:sp>
      <p:sp>
        <p:nvSpPr>
          <p:cNvPr id="8" name="TextBox 7">
            <a:extLst>
              <a:ext uri="{FF2B5EF4-FFF2-40B4-BE49-F238E27FC236}">
                <a16:creationId xmlns:a16="http://schemas.microsoft.com/office/drawing/2014/main" id="{8BE66844-7900-7FD6-525F-8E72DD5B5D9F}"/>
              </a:ext>
            </a:extLst>
          </p:cNvPr>
          <p:cNvSpPr txBox="1"/>
          <p:nvPr/>
        </p:nvSpPr>
        <p:spPr>
          <a:xfrm>
            <a:off x="437322" y="6470374"/>
            <a:ext cx="2735942" cy="338554"/>
          </a:xfrm>
          <a:prstGeom prst="rect">
            <a:avLst/>
          </a:prstGeom>
          <a:noFill/>
        </p:spPr>
        <p:txBody>
          <a:bodyPr wrap="none" rtlCol="0">
            <a:spAutoFit/>
          </a:bodyPr>
          <a:lstStyle/>
          <a:p>
            <a:r>
              <a:rPr lang="en-US" sz="1600" dirty="0"/>
              <a:t>Slide/data from Ankur Agrawal</a:t>
            </a:r>
          </a:p>
        </p:txBody>
      </p:sp>
    </p:spTree>
    <p:extLst>
      <p:ext uri="{BB962C8B-B14F-4D97-AF65-F5344CB8AC3E}">
        <p14:creationId xmlns:p14="http://schemas.microsoft.com/office/powerpoint/2010/main" val="57414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994172"/>
          </a:xfrm>
        </p:spPr>
        <p:txBody>
          <a:bodyPr>
            <a:noAutofit/>
          </a:bodyPr>
          <a:lstStyle/>
          <a:p>
            <a:r>
              <a:rPr lang="en-US" sz="4000">
                <a:latin typeface="Helvetica" pitchFamily="2" charset="0"/>
              </a:rPr>
              <a:t>Verifying the state preparation</a:t>
            </a:r>
            <a:endParaRPr lang="en-IN" sz="4000">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IQ/PACC axion workshop, 4/6/2023</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kumimoji="0" lang="en-IN"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IN"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72905251-AECB-A723-329D-8B86CAF7380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235390" y="1021232"/>
            <a:ext cx="5118410" cy="5118410"/>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D0001C3-340E-B2D4-8B78-E6502684AC78}"/>
                  </a:ext>
                </a:extLst>
              </p:cNvPr>
              <p:cNvSpPr txBox="1"/>
              <p:nvPr/>
            </p:nvSpPr>
            <p:spPr>
              <a:xfrm>
                <a:off x="1002466" y="2311366"/>
                <a:ext cx="4910755" cy="730136"/>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sz="4400"/>
                </a:pPr>
                <a:r>
                  <a:rPr kumimoji="0" lang="en-US" sz="18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Method 1: Qubit spectroscopy with a number resolved </a:t>
                </a:r>
                <a14:m>
                  <m:oMath xmlns:m="http://schemas.openxmlformats.org/officeDocument/2006/math">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𝜋</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oMath>
                </a14:m>
                <a:r>
                  <a:rPr kumimoji="0" lang="en-US" sz="18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pulse</a:t>
                </a:r>
              </a:p>
            </p:txBody>
          </p:sp>
        </mc:Choice>
        <mc:Fallback xmlns="">
          <p:sp>
            <p:nvSpPr>
              <p:cNvPr id="4" name="TextBox 3">
                <a:extLst>
                  <a:ext uri="{FF2B5EF4-FFF2-40B4-BE49-F238E27FC236}">
                    <a16:creationId xmlns:a16="http://schemas.microsoft.com/office/drawing/2014/main" id="{ED0001C3-340E-B2D4-8B78-E6502684AC78}"/>
                  </a:ext>
                </a:extLst>
              </p:cNvPr>
              <p:cNvSpPr txBox="1">
                <a:spLocks noRot="1" noChangeAspect="1" noMove="1" noResize="1" noEditPoints="1" noAdjustHandles="1" noChangeArrowheads="1" noChangeShapeType="1" noTextEdit="1"/>
              </p:cNvSpPr>
              <p:nvPr/>
            </p:nvSpPr>
            <p:spPr>
              <a:xfrm>
                <a:off x="1002466" y="2311366"/>
                <a:ext cx="4910755" cy="730136"/>
              </a:xfrm>
              <a:prstGeom prst="rect">
                <a:avLst/>
              </a:prstGeom>
              <a:blipFill>
                <a:blip r:embed="rId4"/>
                <a:stretch>
                  <a:fillRect l="-1031" t="-1695" r="-1031" b="-13559"/>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76B1B1EC-E325-5468-DBAF-E44FBC80B413}"/>
              </a:ext>
            </a:extLst>
          </p:cNvPr>
          <p:cNvSpPr txBox="1"/>
          <p:nvPr/>
        </p:nvSpPr>
        <p:spPr>
          <a:xfrm>
            <a:off x="1002465" y="3537231"/>
            <a:ext cx="4910755" cy="646331"/>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sz="4400"/>
            </a:pPr>
            <a:r>
              <a:rPr kumimoji="0" lang="en-US" sz="18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Method 2: Wigner tomography to reconstruct the density matrix</a:t>
            </a:r>
          </a:p>
        </p:txBody>
      </p:sp>
      <p:sp>
        <p:nvSpPr>
          <p:cNvPr id="3" name="Rectangle 2">
            <a:extLst>
              <a:ext uri="{FF2B5EF4-FFF2-40B4-BE49-F238E27FC236}">
                <a16:creationId xmlns:a16="http://schemas.microsoft.com/office/drawing/2014/main" id="{B1E1E0EF-60C0-111B-2EFB-039EC710D72A}"/>
              </a:ext>
            </a:extLst>
          </p:cNvPr>
          <p:cNvSpPr/>
          <p:nvPr/>
        </p:nvSpPr>
        <p:spPr>
          <a:xfrm>
            <a:off x="1002465" y="2311366"/>
            <a:ext cx="4980324" cy="73013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15DBCE1-6D7B-2ACE-8216-474B0A4C4564}"/>
              </a:ext>
            </a:extLst>
          </p:cNvPr>
          <p:cNvSpPr txBox="1"/>
          <p:nvPr/>
        </p:nvSpPr>
        <p:spPr>
          <a:xfrm>
            <a:off x="7106479" y="1152940"/>
            <a:ext cx="2585388" cy="369332"/>
          </a:xfrm>
          <a:prstGeom prst="rect">
            <a:avLst/>
          </a:prstGeom>
          <a:noFill/>
        </p:spPr>
        <p:txBody>
          <a:bodyPr wrap="none" rtlCol="0">
            <a:spAutoFit/>
          </a:bodyPr>
          <a:lstStyle/>
          <a:p>
            <a:r>
              <a:rPr lang="en-US" dirty="0"/>
              <a:t>Sweep pi pulse frequency</a:t>
            </a:r>
          </a:p>
        </p:txBody>
      </p:sp>
      <p:sp>
        <p:nvSpPr>
          <p:cNvPr id="9" name="TextBox 8">
            <a:extLst>
              <a:ext uri="{FF2B5EF4-FFF2-40B4-BE49-F238E27FC236}">
                <a16:creationId xmlns:a16="http://schemas.microsoft.com/office/drawing/2014/main" id="{F663ED7A-0D86-58A3-9606-B116986D70AA}"/>
              </a:ext>
            </a:extLst>
          </p:cNvPr>
          <p:cNvSpPr txBox="1"/>
          <p:nvPr/>
        </p:nvSpPr>
        <p:spPr>
          <a:xfrm>
            <a:off x="437322" y="6470374"/>
            <a:ext cx="2735942" cy="338554"/>
          </a:xfrm>
          <a:prstGeom prst="rect">
            <a:avLst/>
          </a:prstGeom>
          <a:noFill/>
        </p:spPr>
        <p:txBody>
          <a:bodyPr wrap="none" rtlCol="0">
            <a:spAutoFit/>
          </a:bodyPr>
          <a:lstStyle/>
          <a:p>
            <a:r>
              <a:rPr lang="en-US" sz="1600" dirty="0"/>
              <a:t>Slide/data from Ankur Agrawal</a:t>
            </a:r>
          </a:p>
        </p:txBody>
      </p:sp>
    </p:spTree>
    <p:extLst>
      <p:ext uri="{BB962C8B-B14F-4D97-AF65-F5344CB8AC3E}">
        <p14:creationId xmlns:p14="http://schemas.microsoft.com/office/powerpoint/2010/main" val="1686732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6DD50EE-A4C0-57B1-FD35-C8B9F410C618}"/>
              </a:ext>
            </a:extLst>
          </p:cNvPr>
          <p:cNvSpPr>
            <a:spLocks noGrp="1"/>
          </p:cNvSpPr>
          <p:nvPr>
            <p:ph type="sldNum" sz="quarter" idx="4"/>
          </p:nvPr>
        </p:nvSpPr>
        <p:spPr/>
        <p:txBody>
          <a:bodyPr/>
          <a:lstStyle/>
          <a:p>
            <a:pPr marL="0" marR="0" lvl="0" indent="0" algn="l" defTabSz="609585" rtl="0" eaLnBrk="1" fontAlgn="base" latinLnBrk="0" hangingPunct="1">
              <a:lnSpc>
                <a:spcPct val="100000"/>
              </a:lnSpc>
              <a:spcBef>
                <a:spcPct val="0"/>
              </a:spcBef>
              <a:spcAft>
                <a:spcPct val="0"/>
              </a:spcAft>
              <a:buClrTx/>
              <a:buSzTx/>
              <a:buFontTx/>
              <a:buNone/>
              <a:tabLst/>
              <a:defRPr/>
            </a:pPr>
            <a:fld id="{148C009B-CB69-E04A-B9B3-34B26D69E9CF}" type="slidenum">
              <a:rPr kumimoji="0" lang="en-US" sz="1200" b="0" i="0" u="none" strike="noStrike" kern="1200" cap="none" spc="0" normalizeH="0" baseline="0" noProof="0">
                <a:ln>
                  <a:noFill/>
                </a:ln>
                <a:solidFill>
                  <a:srgbClr val="004C97"/>
                </a:solidFill>
                <a:effectLst/>
                <a:uLnTx/>
                <a:uFillTx/>
                <a:latin typeface="Helvetica" charset="0"/>
                <a:ea typeface="Geneva" charset="0"/>
              </a:rPr>
              <a:pPr marL="0" marR="0" lvl="0" indent="0" algn="l" defTabSz="609585"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srgbClr val="004C97"/>
              </a:solidFill>
              <a:effectLst/>
              <a:uLnTx/>
              <a:uFillTx/>
              <a:latin typeface="Helvetica" charset="0"/>
              <a:ea typeface="Geneva" charset="0"/>
            </a:endParaRPr>
          </a:p>
        </p:txBody>
      </p:sp>
      <p:pic>
        <p:nvPicPr>
          <p:cNvPr id="7" name="Picture 6">
            <a:extLst>
              <a:ext uri="{FF2B5EF4-FFF2-40B4-BE49-F238E27FC236}">
                <a16:creationId xmlns:a16="http://schemas.microsoft.com/office/drawing/2014/main" id="{8D38860F-DC4E-C77A-3989-D7ECC333A4A3}"/>
              </a:ext>
            </a:extLst>
          </p:cNvPr>
          <p:cNvPicPr>
            <a:picLocks noChangeAspect="1"/>
          </p:cNvPicPr>
          <p:nvPr/>
        </p:nvPicPr>
        <p:blipFill>
          <a:blip r:embed="rId2"/>
          <a:stretch>
            <a:fillRect/>
          </a:stretch>
        </p:blipFill>
        <p:spPr>
          <a:xfrm>
            <a:off x="1316097" y="692587"/>
            <a:ext cx="8949569" cy="5594748"/>
          </a:xfrm>
          <a:prstGeom prst="rect">
            <a:avLst/>
          </a:prstGeom>
        </p:spPr>
      </p:pic>
      <p:sp>
        <p:nvSpPr>
          <p:cNvPr id="10" name="TextBox 9">
            <a:extLst>
              <a:ext uri="{FF2B5EF4-FFF2-40B4-BE49-F238E27FC236}">
                <a16:creationId xmlns:a16="http://schemas.microsoft.com/office/drawing/2014/main" id="{50AE7121-019C-5B45-A217-FE1665CFDB86}"/>
              </a:ext>
            </a:extLst>
          </p:cNvPr>
          <p:cNvSpPr txBox="1"/>
          <p:nvPr/>
        </p:nvSpPr>
        <p:spPr>
          <a:xfrm>
            <a:off x="10234508" y="2510898"/>
            <a:ext cx="1957493" cy="1323632"/>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2667" b="0" i="0" u="none" strike="noStrike" kern="1200" cap="none" spc="0" normalizeH="0" baseline="0" noProof="0" dirty="0">
                <a:ln>
                  <a:noFill/>
                </a:ln>
                <a:solidFill>
                  <a:srgbClr val="003087"/>
                </a:solidFill>
                <a:effectLst/>
                <a:uLnTx/>
                <a:uFillTx/>
                <a:latin typeface="Calibri" charset="0"/>
                <a:ea typeface="Geneva" charset="0"/>
                <a:cs typeface="+mn-cs"/>
              </a:rPr>
              <a:t>Cartoon from Snowmass</a:t>
            </a:r>
          </a:p>
        </p:txBody>
      </p:sp>
      <p:sp>
        <p:nvSpPr>
          <p:cNvPr id="11" name="Footer Placeholder 10">
            <a:extLst>
              <a:ext uri="{FF2B5EF4-FFF2-40B4-BE49-F238E27FC236}">
                <a16:creationId xmlns:a16="http://schemas.microsoft.com/office/drawing/2014/main" id="{DEBF7092-F7B2-BB37-2D35-BFF8D2502B31}"/>
              </a:ext>
            </a:extLst>
          </p:cNvPr>
          <p:cNvSpPr>
            <a:spLocks noGrp="1"/>
          </p:cNvSpPr>
          <p:nvPr>
            <p:ph type="ftr" sz="quarter" idx="3"/>
          </p:nvPr>
        </p:nvSpPr>
        <p:spPr/>
        <p:txBody>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a:ln>
                  <a:noFill/>
                </a:ln>
                <a:solidFill>
                  <a:srgbClr val="004C97"/>
                </a:solidFill>
                <a:effectLst/>
                <a:uLnTx/>
                <a:uFillTx/>
                <a:latin typeface="Helvetica"/>
                <a:ea typeface="ＭＳ Ｐゴシック" charset="0"/>
              </a:rPr>
              <a:t>Aaron S. Chou, IQ/PACC axion workshop, 4/6/2023</a:t>
            </a:r>
            <a:endParaRPr kumimoji="0" lang="en-US" sz="1200" b="1" i="0" u="none" strike="noStrike" kern="1200" cap="none" spc="0" normalizeH="0" baseline="0" noProof="0" dirty="0">
              <a:ln>
                <a:noFill/>
              </a:ln>
              <a:solidFill>
                <a:srgbClr val="004C97"/>
              </a:solidFill>
              <a:effectLst/>
              <a:uLnTx/>
              <a:uFillTx/>
              <a:latin typeface="Helvetica"/>
              <a:ea typeface="ＭＳ Ｐゴシック" charset="0"/>
            </a:endParaRPr>
          </a:p>
        </p:txBody>
      </p:sp>
      <p:sp>
        <p:nvSpPr>
          <p:cNvPr id="2" name="TextBox 1">
            <a:extLst>
              <a:ext uri="{FF2B5EF4-FFF2-40B4-BE49-F238E27FC236}">
                <a16:creationId xmlns:a16="http://schemas.microsoft.com/office/drawing/2014/main" id="{03A9D62C-BDFD-DB82-9207-E278F633ACDA}"/>
              </a:ext>
            </a:extLst>
          </p:cNvPr>
          <p:cNvSpPr txBox="1"/>
          <p:nvPr/>
        </p:nvSpPr>
        <p:spPr>
          <a:xfrm>
            <a:off x="436138" y="1546305"/>
            <a:ext cx="808235" cy="461665"/>
          </a:xfrm>
          <a:prstGeom prst="rect">
            <a:avLst/>
          </a:prstGeom>
          <a:noFill/>
        </p:spPr>
        <p:txBody>
          <a:bodyPr wrap="non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3087"/>
                </a:solidFill>
                <a:effectLst/>
                <a:uLnTx/>
                <a:uFillTx/>
                <a:latin typeface="Calibri" charset="0"/>
                <a:ea typeface="Geneva" charset="0"/>
                <a:cs typeface="+mn-cs"/>
              </a:rPr>
              <a:t>E&amp;M</a:t>
            </a:r>
          </a:p>
        </p:txBody>
      </p:sp>
      <p:sp>
        <p:nvSpPr>
          <p:cNvPr id="12" name="Title 2">
            <a:extLst>
              <a:ext uri="{FF2B5EF4-FFF2-40B4-BE49-F238E27FC236}">
                <a16:creationId xmlns:a16="http://schemas.microsoft.com/office/drawing/2014/main" id="{D7897C71-3A77-6F90-9F2C-19463FFC8C52}"/>
              </a:ext>
            </a:extLst>
          </p:cNvPr>
          <p:cNvSpPr txBox="1">
            <a:spLocks/>
          </p:cNvSpPr>
          <p:nvPr/>
        </p:nvSpPr>
        <p:spPr>
          <a:xfrm>
            <a:off x="7971185" y="172997"/>
            <a:ext cx="4220817" cy="812847"/>
          </a:xfrm>
          <a:prstGeom prst="rect">
            <a:avLst/>
          </a:prstGeom>
        </p:spPr>
        <p:txBody>
          <a:bodyPr lIns="0" tIns="0" rIns="0" bIns="0" anchor="b" anchorCtr="0"/>
          <a:lstStyle>
            <a:lvl1pPr algn="l" defTabSz="609570" rtl="0" eaLnBrk="1" fontAlgn="base" hangingPunct="1">
              <a:spcBef>
                <a:spcPct val="0"/>
              </a:spcBef>
              <a:spcAft>
                <a:spcPct val="0"/>
              </a:spcAft>
              <a:defRPr sz="2933" b="1" kern="1200">
                <a:solidFill>
                  <a:srgbClr val="004C97"/>
                </a:solidFill>
                <a:latin typeface="Helvetica"/>
                <a:ea typeface="Geneva" charset="0"/>
                <a:cs typeface="ＭＳ Ｐゴシック" charset="0"/>
              </a:defRPr>
            </a:lvl1pPr>
            <a:lvl2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2pPr>
            <a:lvl3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3pPr>
            <a:lvl4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4pPr>
            <a:lvl5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5pPr>
            <a:lvl6pPr marL="609570"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6pPr>
            <a:lvl7pPr marL="1219140"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7pPr>
            <a:lvl8pPr marL="1828709"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8pPr>
            <a:lvl9pPr marL="2438278"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9pPr>
          </a:lstStyle>
          <a:p>
            <a:pPr marL="0" marR="0" lvl="0" indent="0" algn="l" defTabSz="812740" rtl="0" eaLnBrk="1" fontAlgn="base" latinLnBrk="0" hangingPunct="1">
              <a:lnSpc>
                <a:spcPct val="100000"/>
              </a:lnSpc>
              <a:spcBef>
                <a:spcPct val="0"/>
              </a:spcBef>
              <a:spcAft>
                <a:spcPct val="0"/>
              </a:spcAft>
              <a:buClrTx/>
              <a:buSzTx/>
              <a:buFontTx/>
              <a:buNone/>
              <a:tabLst/>
              <a:defRPr/>
            </a:pPr>
            <a:r>
              <a:rPr kumimoji="0" lang="en-US" sz="2933" b="1" i="0" u="none" strike="noStrike" kern="1200" cap="none" spc="0" normalizeH="0" baseline="0" noProof="0" dirty="0">
                <a:ln>
                  <a:noFill/>
                </a:ln>
                <a:solidFill>
                  <a:srgbClr val="004C97"/>
                </a:solidFill>
                <a:effectLst/>
                <a:uLnTx/>
                <a:uFillTx/>
                <a:latin typeface="Helvetica"/>
                <a:ea typeface="Geneva" charset="0"/>
              </a:rPr>
              <a:t>Conventional tech:</a:t>
            </a:r>
          </a:p>
          <a:p>
            <a:pPr marL="0" marR="0" lvl="0" indent="0" algn="l" defTabSz="812740" rtl="0" eaLnBrk="1" fontAlgn="base" latinLnBrk="0" hangingPunct="1">
              <a:lnSpc>
                <a:spcPct val="100000"/>
              </a:lnSpc>
              <a:spcBef>
                <a:spcPct val="0"/>
              </a:spcBef>
              <a:spcAft>
                <a:spcPct val="0"/>
              </a:spcAft>
              <a:buClrTx/>
              <a:buSzTx/>
              <a:buFontTx/>
              <a:buNone/>
              <a:tabLst/>
              <a:defRPr/>
            </a:pPr>
            <a:r>
              <a:rPr kumimoji="0" lang="en-US" sz="2933" b="1" i="0" u="none" strike="noStrike" kern="1200" cap="none" spc="0" normalizeH="0" baseline="0" noProof="0" dirty="0">
                <a:ln>
                  <a:noFill/>
                </a:ln>
                <a:solidFill>
                  <a:srgbClr val="004C97"/>
                </a:solidFill>
                <a:effectLst/>
                <a:uLnTx/>
                <a:uFillTx/>
                <a:latin typeface="Helvetica"/>
                <a:ea typeface="Geneva" charset="0"/>
              </a:rPr>
              <a:t> E &gt; 1 eV</a:t>
            </a:r>
          </a:p>
        </p:txBody>
      </p:sp>
      <p:sp>
        <p:nvSpPr>
          <p:cNvPr id="3" name="Title 2">
            <a:extLst>
              <a:ext uri="{FF2B5EF4-FFF2-40B4-BE49-F238E27FC236}">
                <a16:creationId xmlns:a16="http://schemas.microsoft.com/office/drawing/2014/main" id="{BFEF6DB1-1F5F-7B8D-E45B-12164D6F5DD4}"/>
              </a:ext>
            </a:extLst>
          </p:cNvPr>
          <p:cNvSpPr>
            <a:spLocks noGrp="1"/>
          </p:cNvSpPr>
          <p:nvPr>
            <p:ph type="title"/>
          </p:nvPr>
        </p:nvSpPr>
        <p:spPr>
          <a:xfrm>
            <a:off x="1334530" y="102019"/>
            <a:ext cx="5041557" cy="427877"/>
          </a:xfrm>
        </p:spPr>
        <p:txBody>
          <a:bodyPr/>
          <a:lstStyle/>
          <a:p>
            <a:r>
              <a:rPr lang="en-US" dirty="0"/>
              <a:t>Quantum sensors:  E</a:t>
            </a:r>
            <a:r>
              <a:rPr lang="en-US" baseline="-25000" dirty="0"/>
              <a:t> </a:t>
            </a:r>
            <a:r>
              <a:rPr lang="en-US" dirty="0"/>
              <a:t>&lt; 1 eV</a:t>
            </a:r>
          </a:p>
        </p:txBody>
      </p:sp>
      <p:sp>
        <p:nvSpPr>
          <p:cNvPr id="16" name="Right Arrow 15">
            <a:extLst>
              <a:ext uri="{FF2B5EF4-FFF2-40B4-BE49-F238E27FC236}">
                <a16:creationId xmlns:a16="http://schemas.microsoft.com/office/drawing/2014/main" id="{66C94930-16CF-713E-1DD6-56BC80D1D4BF}"/>
              </a:ext>
            </a:extLst>
          </p:cNvPr>
          <p:cNvSpPr/>
          <p:nvPr/>
        </p:nvSpPr>
        <p:spPr>
          <a:xfrm>
            <a:off x="7327557" y="123567"/>
            <a:ext cx="568411" cy="457200"/>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17" name="Right Arrow 16">
            <a:extLst>
              <a:ext uri="{FF2B5EF4-FFF2-40B4-BE49-F238E27FC236}">
                <a16:creationId xmlns:a16="http://schemas.microsoft.com/office/drawing/2014/main" id="{F7D52CB8-79A2-C787-EF9C-4167A897674F}"/>
              </a:ext>
            </a:extLst>
          </p:cNvPr>
          <p:cNvSpPr/>
          <p:nvPr/>
        </p:nvSpPr>
        <p:spPr>
          <a:xfrm flipH="1">
            <a:off x="6450227" y="90616"/>
            <a:ext cx="659028" cy="457200"/>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cxnSp>
        <p:nvCxnSpPr>
          <p:cNvPr id="14" name="Straight Connector 13">
            <a:extLst>
              <a:ext uri="{FF2B5EF4-FFF2-40B4-BE49-F238E27FC236}">
                <a16:creationId xmlns:a16="http://schemas.microsoft.com/office/drawing/2014/main" id="{A414F072-9EE8-2021-06F1-8AB0BDE11DA3}"/>
              </a:ext>
            </a:extLst>
          </p:cNvPr>
          <p:cNvCxnSpPr>
            <a:cxnSpLocks/>
          </p:cNvCxnSpPr>
          <p:nvPr/>
        </p:nvCxnSpPr>
        <p:spPr>
          <a:xfrm>
            <a:off x="7215808" y="1"/>
            <a:ext cx="0" cy="6291471"/>
          </a:xfrm>
          <a:prstGeom prst="line">
            <a:avLst/>
          </a:prstGeom>
          <a:ln w="95250">
            <a:solidFill>
              <a:srgbClr val="7030A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427622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277693" cy="994172"/>
          </a:xfrm>
        </p:spPr>
        <p:txBody>
          <a:bodyPr>
            <a:normAutofit/>
          </a:bodyPr>
          <a:lstStyle/>
          <a:p>
            <a:r>
              <a:rPr lang="en-US">
                <a:latin typeface="Helvetica" pitchFamily="2" charset="0"/>
              </a:rPr>
              <a:t>Repeated measurements to mitigate errors</a:t>
            </a:r>
            <a:endParaRPr lang="en-IN">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IQ/PACC axion workshop, 4/6/2023</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kumimoji="0" lang="en-IN"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IN"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924329B-7A09-6817-0297-513B6C9A6AA4}"/>
                  </a:ext>
                </a:extLst>
              </p:cNvPr>
              <p:cNvSpPr txBox="1"/>
              <p:nvPr/>
            </p:nvSpPr>
            <p:spPr>
              <a:xfrm>
                <a:off x="3299104" y="1306398"/>
                <a:ext cx="5409398" cy="551177"/>
              </a:xfrm>
              <a:prstGeom prst="rect">
                <a:avLst/>
              </a:prstGeom>
              <a:noFill/>
              <a:ln>
                <a:noFill/>
              </a:ln>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 xmlns:m="http://schemas.openxmlformats.org/officeDocument/2006/math">
                    <m:acc>
                      <m:accPr>
                        <m:chr m:val="̂"/>
                        <m:ctrlP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accPr>
                      <m:e>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ℋ</m:t>
                        </m:r>
                      </m:e>
                    </m:acc>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oMath>
                </a14:m>
                <a:r>
                  <a:rPr kumimoji="0" lang="en-IN" sz="2700" b="0" i="0" u="none" strike="noStrike" kern="1200" cap="none" spc="0" normalizeH="0" baseline="0" noProof="0">
                    <a:ln>
                      <a:noFill/>
                    </a:ln>
                    <a:solidFill>
                      <a:prstClr val="black"/>
                    </a:solidFill>
                    <a:effectLst/>
                    <a:uLnTx/>
                    <a:uFillTx/>
                    <a:latin typeface="Swis721 Lt BT" panose="020B0403020202020204" pitchFamily="34" charset="0"/>
                    <a:ea typeface="Cambria Math" panose="02040503050406030204" pitchFamily="18" charset="0"/>
                    <a:cs typeface="+mn-cs"/>
                  </a:rPr>
                  <a:t>=</a:t>
                </a:r>
                <a14:m>
                  <m:oMath xmlns:m="http://schemas.openxmlformats.org/officeDocument/2006/math">
                    <m:r>
                      <a:rPr kumimoji="0" lang="en-IN" sz="27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US" sz="27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sSup>
                      <m:sSupPr>
                        <m:ctrlP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𝜔</m:t>
                        </m:r>
                        <m:r>
                          <a:rPr kumimoji="0" lang="en-US" sz="2700" b="0" i="1" u="none" strike="noStrike" kern="1200" cap="none" spc="0" normalizeH="0" baseline="-25000" noProof="0">
                            <a:ln>
                              <a:noFill/>
                            </a:ln>
                            <a:solidFill>
                              <a:prstClr val="black"/>
                            </a:solidFill>
                            <a:effectLst/>
                            <a:uLnTx/>
                            <a:uFillTx/>
                            <a:latin typeface="Cambria Math" panose="02040503050406030204" pitchFamily="18" charset="0"/>
                            <a:ea typeface="Cambria Math" panose="02040503050406030204" pitchFamily="18" charset="0"/>
                            <a:cs typeface="+mn-cs"/>
                          </a:rPr>
                          <m:t>𝑐</m:t>
                        </m:r>
                      </m:e>
                      <m:sup>
                        <m:r>
                          <a:rPr kumimoji="0" lang="en-US" sz="2700" b="0" i="1" u="none" strike="noStrike" kern="1200" cap="none" spc="0" normalizeH="0" baseline="-25000" noProof="0">
                            <a:ln>
                              <a:noFill/>
                            </a:ln>
                            <a:solidFill>
                              <a:prstClr val="black"/>
                            </a:solidFill>
                            <a:effectLst/>
                            <a:uLnTx/>
                            <a:uFillTx/>
                            <a:latin typeface="Cambria Math" panose="02040503050406030204" pitchFamily="18" charset="0"/>
                            <a:ea typeface="Cambria Math" panose="02040503050406030204" pitchFamily="18" charset="0"/>
                            <a:cs typeface="+mn-cs"/>
                          </a:rPr>
                          <m:t> </m:t>
                        </m:r>
                      </m:sup>
                    </m:sSup>
                    <m:sSup>
                      <m:sSupPr>
                        <m:ctrlP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𝑎</m:t>
                        </m:r>
                      </m:e>
                      <m:sup>
                        <m: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sup>
                    </m:sSup>
                    <m: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𝑎</m:t>
                    </m:r>
                    <m:r>
                      <a:rPr kumimoji="0" lang="en-IN" sz="27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US" sz="2700" b="0" i="0"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US"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𝜔</m:t>
                    </m:r>
                    <m:r>
                      <a:rPr kumimoji="0" lang="en-US" sz="2700" b="0" i="1" u="none" strike="noStrike" kern="1200" cap="none" spc="0" normalizeH="0" baseline="-25000" noProof="0">
                        <a:ln>
                          <a:noFill/>
                        </a:ln>
                        <a:solidFill>
                          <a:prstClr val="black"/>
                        </a:solidFill>
                        <a:effectLst/>
                        <a:uLnTx/>
                        <a:uFillTx/>
                        <a:latin typeface="Cambria Math" panose="02040503050406030204" pitchFamily="18" charset="0"/>
                        <a:ea typeface="Cambria Math" panose="02040503050406030204" pitchFamily="18" charset="0"/>
                        <a:cs typeface="+mn-cs"/>
                      </a:rPr>
                      <m:t>𝑞</m:t>
                    </m:r>
                    <m:f>
                      <m:fPr>
                        <m:ctrlP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sSub>
                          <m:sSubPr>
                            <m:ctrlP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𝜎</m:t>
                            </m:r>
                          </m:e>
                          <m:sub>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𝑧</m:t>
                            </m:r>
                          </m:sub>
                        </m:sSub>
                      </m:num>
                      <m:den>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den>
                    </m:f>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 + </m:t>
                    </m:r>
                    <m:r>
                      <a:rPr kumimoji="0" lang="en-IN" sz="27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𝜒</m:t>
                    </m:r>
                    <m:sSup>
                      <m:sSupPr>
                        <m:ctrlPr>
                          <a:rPr kumimoji="0" lang="en-IN" sz="2700" b="0" i="1" u="none" strike="noStrike" kern="1200" cap="none" spc="0" normalizeH="0" baseline="0" noProof="0" smtClean="0">
                            <a:ln>
                              <a:noFill/>
                            </a:ln>
                            <a:solidFill>
                              <a:srgbClr val="27A1BE"/>
                            </a:solidFill>
                            <a:effectLst/>
                            <a:uLnTx/>
                            <a:uFillTx/>
                            <a:latin typeface="Cambria Math" panose="02040503050406030204" pitchFamily="18" charset="0"/>
                            <a:ea typeface="Cambria Math" panose="02040503050406030204" pitchFamily="18" charset="0"/>
                            <a:cs typeface="+mn-cs"/>
                          </a:rPr>
                        </m:ctrlPr>
                      </m:sSupPr>
                      <m:e>
                        <m:r>
                          <a:rPr kumimoji="0" lang="en-IN" sz="2700" b="0" i="1" u="none" strike="noStrike" kern="1200" cap="none" spc="0" normalizeH="0" baseline="0" noProof="0">
                            <a:ln>
                              <a:noFill/>
                            </a:ln>
                            <a:solidFill>
                              <a:srgbClr val="27A1BE"/>
                            </a:solidFill>
                            <a:effectLst/>
                            <a:uLnTx/>
                            <a:uFillTx/>
                            <a:latin typeface="Cambria Math" panose="02040503050406030204" pitchFamily="18" charset="0"/>
                            <a:ea typeface="Cambria Math" panose="02040503050406030204" pitchFamily="18" charset="0"/>
                            <a:cs typeface="+mn-cs"/>
                          </a:rPr>
                          <m:t> </m:t>
                        </m:r>
                        <m:r>
                          <a:rPr kumimoji="0" lang="en-IN" sz="2700" b="0" i="1" u="none" strike="noStrike" kern="1200" cap="none" spc="0" normalizeH="0" baseline="0" noProof="0">
                            <a:ln>
                              <a:noFill/>
                            </a:ln>
                            <a:solidFill>
                              <a:srgbClr val="27A1BE"/>
                            </a:solidFill>
                            <a:effectLst/>
                            <a:uLnTx/>
                            <a:uFillTx/>
                            <a:latin typeface="Cambria Math" panose="02040503050406030204" pitchFamily="18" charset="0"/>
                            <a:ea typeface="Cambria Math" panose="02040503050406030204" pitchFamily="18" charset="0"/>
                            <a:cs typeface="+mn-cs"/>
                          </a:rPr>
                          <m:t>𝑎</m:t>
                        </m:r>
                      </m:e>
                      <m:sup>
                        <m:r>
                          <a:rPr kumimoji="0" lang="en-IN" sz="2700" b="0" i="0" u="none" strike="noStrike" kern="1200" cap="none" spc="0" normalizeH="0" baseline="0" noProof="0">
                            <a:ln>
                              <a:noFill/>
                            </a:ln>
                            <a:solidFill>
                              <a:srgbClr val="27A1BE"/>
                            </a:solidFill>
                            <a:effectLst/>
                            <a:uLnTx/>
                            <a:uFillTx/>
                            <a:latin typeface="Cambria Math" panose="02040503050406030204" pitchFamily="18" charset="0"/>
                            <a:ea typeface="Cambria Math" panose="02040503050406030204" pitchFamily="18" charset="0"/>
                            <a:cs typeface="+mn-cs"/>
                          </a:rPr>
                          <m:t>†</m:t>
                        </m:r>
                      </m:sup>
                    </m:sSup>
                    <m:r>
                      <a:rPr kumimoji="0" lang="en-IN" sz="2700" b="0" i="1" u="none" strike="noStrike" kern="1200" cap="none" spc="0" normalizeH="0" baseline="0" noProof="0">
                        <a:ln>
                          <a:noFill/>
                        </a:ln>
                        <a:solidFill>
                          <a:srgbClr val="27A1BE"/>
                        </a:solidFill>
                        <a:effectLst/>
                        <a:uLnTx/>
                        <a:uFillTx/>
                        <a:latin typeface="Cambria Math" panose="02040503050406030204" pitchFamily="18" charset="0"/>
                        <a:ea typeface="Cambria Math" panose="02040503050406030204" pitchFamily="18" charset="0"/>
                        <a:cs typeface="+mn-cs"/>
                      </a:rPr>
                      <m:t>𝑎</m:t>
                    </m:r>
                    <m:f>
                      <m:fPr>
                        <m:ctrlPr>
                          <a:rPr kumimoji="0" lang="en-IN" sz="2700" b="0" i="1" u="none" strike="noStrike" kern="1200" cap="none" spc="0" normalizeH="0" baseline="0" noProof="0" smtClean="0">
                            <a:ln>
                              <a:noFill/>
                            </a:ln>
                            <a:solidFill>
                              <a:srgbClr val="79C399"/>
                            </a:solidFill>
                            <a:effectLst/>
                            <a:uLnTx/>
                            <a:uFillTx/>
                            <a:latin typeface="Cambria Math" panose="02040503050406030204" pitchFamily="18" charset="0"/>
                            <a:ea typeface="+mn-ea"/>
                            <a:cs typeface="+mn-cs"/>
                          </a:rPr>
                        </m:ctrlPr>
                      </m:fPr>
                      <m:num>
                        <m:sSub>
                          <m:sSubPr>
                            <m:ctrlPr>
                              <a:rPr kumimoji="0" lang="en-IN" sz="2700" b="0" i="1" u="none" strike="noStrike" kern="1200" cap="none" spc="0" normalizeH="0" baseline="0" noProof="0">
                                <a:ln>
                                  <a:noFill/>
                                </a:ln>
                                <a:solidFill>
                                  <a:srgbClr val="79C399"/>
                                </a:solidFill>
                                <a:effectLst/>
                                <a:uLnTx/>
                                <a:uFillTx/>
                                <a:latin typeface="Cambria Math" panose="02040503050406030204" pitchFamily="18" charset="0"/>
                                <a:ea typeface="+mn-ea"/>
                                <a:cs typeface="+mn-cs"/>
                              </a:rPr>
                            </m:ctrlPr>
                          </m:sSubPr>
                          <m:e>
                            <m:r>
                              <a:rPr kumimoji="0" lang="en-IN" sz="2700" b="0" i="1" u="none" strike="noStrike" kern="1200" cap="none" spc="0" normalizeH="0" baseline="0" noProof="0">
                                <a:ln>
                                  <a:noFill/>
                                </a:ln>
                                <a:solidFill>
                                  <a:srgbClr val="79C399"/>
                                </a:solidFill>
                                <a:effectLst/>
                                <a:uLnTx/>
                                <a:uFillTx/>
                                <a:latin typeface="Cambria Math" panose="02040503050406030204" pitchFamily="18" charset="0"/>
                                <a:ea typeface="+mn-ea"/>
                                <a:cs typeface="+mn-cs"/>
                              </a:rPr>
                              <m:t>𝜎</m:t>
                            </m:r>
                          </m:e>
                          <m:sub>
                            <m:r>
                              <a:rPr kumimoji="0" lang="en-IN" sz="2700" b="0" i="1" u="none" strike="noStrike" kern="1200" cap="none" spc="0" normalizeH="0" baseline="0" noProof="0">
                                <a:ln>
                                  <a:noFill/>
                                </a:ln>
                                <a:solidFill>
                                  <a:srgbClr val="79C399"/>
                                </a:solidFill>
                                <a:effectLst/>
                                <a:uLnTx/>
                                <a:uFillTx/>
                                <a:latin typeface="Cambria Math" panose="02040503050406030204" pitchFamily="18" charset="0"/>
                                <a:ea typeface="+mn-ea"/>
                                <a:cs typeface="+mn-cs"/>
                              </a:rPr>
                              <m:t>𝑧</m:t>
                            </m:r>
                          </m:sub>
                        </m:sSub>
                      </m:num>
                      <m:den>
                        <m:r>
                          <a:rPr kumimoji="0" lang="en-IN" sz="2700" b="0" i="1" u="none" strike="noStrike" kern="1200" cap="none" spc="0" normalizeH="0" baseline="0" noProof="0">
                            <a:ln>
                              <a:noFill/>
                            </a:ln>
                            <a:solidFill>
                              <a:srgbClr val="79C399"/>
                            </a:solidFill>
                            <a:effectLst/>
                            <a:uLnTx/>
                            <a:uFillTx/>
                            <a:latin typeface="Cambria Math" panose="02040503050406030204" pitchFamily="18" charset="0"/>
                            <a:ea typeface="+mn-ea"/>
                            <a:cs typeface="+mn-cs"/>
                          </a:rPr>
                          <m:t>2</m:t>
                        </m:r>
                      </m:den>
                    </m:f>
                  </m:oMath>
                </a14:m>
                <a:endParaRPr kumimoji="0" lang="en-IN" sz="2100" b="0" i="0" u="none" strike="noStrike" kern="1200" cap="none" spc="0" normalizeH="0" baseline="0" noProof="0">
                  <a:ln>
                    <a:noFill/>
                  </a:ln>
                  <a:solidFill>
                    <a:prstClr val="black"/>
                  </a:solidFill>
                  <a:effectLst/>
                  <a:uLnTx/>
                  <a:uFillTx/>
                  <a:latin typeface="Swis721 Lt BT" panose="020B0403020202020204" pitchFamily="34" charset="0"/>
                  <a:ea typeface="Cambria Math" panose="02040503050406030204" pitchFamily="18" charset="0"/>
                  <a:cs typeface="+mn-cs"/>
                </a:endParaRPr>
              </a:p>
            </p:txBody>
          </p:sp>
        </mc:Choice>
        <mc:Fallback xmlns="">
          <p:sp>
            <p:nvSpPr>
              <p:cNvPr id="4" name="TextBox 3">
                <a:extLst>
                  <a:ext uri="{FF2B5EF4-FFF2-40B4-BE49-F238E27FC236}">
                    <a16:creationId xmlns:a16="http://schemas.microsoft.com/office/drawing/2014/main" id="{D924329B-7A09-6817-0297-513B6C9A6AA4}"/>
                  </a:ext>
                </a:extLst>
              </p:cNvPr>
              <p:cNvSpPr txBox="1">
                <a:spLocks noRot="1" noChangeAspect="1" noMove="1" noResize="1" noEditPoints="1" noAdjustHandles="1" noChangeArrowheads="1" noChangeShapeType="1" noTextEdit="1"/>
              </p:cNvSpPr>
              <p:nvPr/>
            </p:nvSpPr>
            <p:spPr>
              <a:xfrm>
                <a:off x="3299104" y="1306398"/>
                <a:ext cx="5409398" cy="551177"/>
              </a:xfrm>
              <a:prstGeom prst="rect">
                <a:avLst/>
              </a:prstGeom>
              <a:blipFill>
                <a:blip r:embed="rId3"/>
                <a:stretch>
                  <a:fillRect l="-2108" t="-8889" b="-20000"/>
                </a:stretch>
              </a:blipFill>
              <a:ln>
                <a:noFill/>
              </a:ln>
            </p:spPr>
            <p:txBody>
              <a:bodyPr/>
              <a:lstStyle/>
              <a:p>
                <a:r>
                  <a:rPr lang="en-US">
                    <a:noFill/>
                  </a:rPr>
                  <a:t> </a:t>
                </a:r>
              </a:p>
            </p:txBody>
          </p:sp>
        </mc:Fallback>
      </mc:AlternateContent>
      <p:pic>
        <p:nvPicPr>
          <p:cNvPr id="3" name="Picture 2">
            <a:extLst>
              <a:ext uri="{FF2B5EF4-FFF2-40B4-BE49-F238E27FC236}">
                <a16:creationId xmlns:a16="http://schemas.microsoft.com/office/drawing/2014/main" id="{3880ED7F-E4B4-DFEA-F0E6-61C0FBFFA114}"/>
              </a:ext>
            </a:extLst>
          </p:cNvPr>
          <p:cNvPicPr>
            <a:picLocks noChangeAspect="1"/>
          </p:cNvPicPr>
          <p:nvPr/>
        </p:nvPicPr>
        <p:blipFill>
          <a:blip r:embed="rId4">
            <a:extLst>
              <a:ext uri="{28A0092B-C50C-407E-A947-70E740481C1C}">
                <a14:useLocalDpi xmlns:a14="http://schemas.microsoft.com/office/drawing/2010/main" val="0"/>
              </a:ext>
            </a:extLst>
          </a:blip>
          <a:srcRect t="5777" b="5777"/>
          <a:stretch/>
        </p:blipFill>
        <p:spPr>
          <a:xfrm>
            <a:off x="3184155" y="2836530"/>
            <a:ext cx="5235484" cy="2229796"/>
          </a:xfrm>
          <a:prstGeom prst="rect">
            <a:avLst/>
          </a:prstGeom>
        </p:spPr>
      </p:pic>
      <p:sp>
        <p:nvSpPr>
          <p:cNvPr id="7" name="TextBox 6">
            <a:extLst>
              <a:ext uri="{FF2B5EF4-FFF2-40B4-BE49-F238E27FC236}">
                <a16:creationId xmlns:a16="http://schemas.microsoft.com/office/drawing/2014/main" id="{F988D7CD-6CD4-EA66-3106-9B0C2E7DB8E5}"/>
              </a:ext>
            </a:extLst>
          </p:cNvPr>
          <p:cNvSpPr txBox="1"/>
          <p:nvPr/>
        </p:nvSpPr>
        <p:spPr>
          <a:xfrm>
            <a:off x="1113854" y="5605988"/>
            <a:ext cx="10375782"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Ask the qubit same question multiple times to boost the confidence and assign a probability for tagging the photon</a:t>
            </a:r>
          </a:p>
        </p:txBody>
      </p:sp>
      <p:sp>
        <p:nvSpPr>
          <p:cNvPr id="8" name="TextBox 7">
            <a:extLst>
              <a:ext uri="{FF2B5EF4-FFF2-40B4-BE49-F238E27FC236}">
                <a16:creationId xmlns:a16="http://schemas.microsoft.com/office/drawing/2014/main" id="{BD7C5F34-C95B-A779-EF6C-00A49F8E7F15}"/>
              </a:ext>
            </a:extLst>
          </p:cNvPr>
          <p:cNvSpPr txBox="1"/>
          <p:nvPr/>
        </p:nvSpPr>
        <p:spPr>
          <a:xfrm>
            <a:off x="10050573" y="4625144"/>
            <a:ext cx="3184154" cy="5078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35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AV Dixit, AA et al.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35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PRL </a:t>
            </a:r>
            <a:r>
              <a:rPr kumimoji="0" lang="en-IN" sz="1350" b="0" i="0" u="none" strike="noStrike" kern="1200" cap="none" spc="0" normalizeH="0" baseline="0" noProof="0" dirty="0">
                <a:ln>
                  <a:noFill/>
                </a:ln>
                <a:solidFill>
                  <a:prstClr val="black"/>
                </a:solidFill>
                <a:effectLst/>
                <a:uLnTx/>
                <a:uFillTx/>
                <a:latin typeface="Helvetica Light" panose="020B0403020202020204" pitchFamily="34" charset="0"/>
                <a:ea typeface="Helvetica"/>
                <a:cs typeface="Helvetica"/>
                <a:sym typeface="Helvetica"/>
              </a:rPr>
              <a:t>126</a:t>
            </a:r>
            <a:r>
              <a:rPr kumimoji="0" lang="en-IN" sz="135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141302, 2021</a:t>
            </a:r>
          </a:p>
        </p:txBody>
      </p:sp>
      <p:sp>
        <p:nvSpPr>
          <p:cNvPr id="9" name="TextBox 8">
            <a:extLst>
              <a:ext uri="{FF2B5EF4-FFF2-40B4-BE49-F238E27FC236}">
                <a16:creationId xmlns:a16="http://schemas.microsoft.com/office/drawing/2014/main" id="{D1133FFC-247A-59A1-BC7D-43B1FEE9537E}"/>
              </a:ext>
            </a:extLst>
          </p:cNvPr>
          <p:cNvSpPr txBox="1"/>
          <p:nvPr/>
        </p:nvSpPr>
        <p:spPr>
          <a:xfrm>
            <a:off x="447260" y="2395330"/>
            <a:ext cx="2315817" cy="1477328"/>
          </a:xfrm>
          <a:prstGeom prst="rect">
            <a:avLst/>
          </a:prstGeom>
          <a:noFill/>
        </p:spPr>
        <p:txBody>
          <a:bodyPr wrap="square" rtlCol="0">
            <a:spAutoFit/>
          </a:bodyPr>
          <a:lstStyle/>
          <a:p>
            <a:r>
              <a:rPr lang="en-US" dirty="0"/>
              <a:t>1</a:t>
            </a:r>
            <a:r>
              <a:rPr lang="en-US" baseline="30000" dirty="0"/>
              <a:t>st</a:t>
            </a:r>
            <a:r>
              <a:rPr lang="en-US" dirty="0"/>
              <a:t> pi pulse if successfully flips the qubit, collapses cavity wavefunction into definite </a:t>
            </a:r>
          </a:p>
        </p:txBody>
      </p:sp>
      <p:pic>
        <p:nvPicPr>
          <p:cNvPr id="10" name="Picture 9">
            <a:extLst>
              <a:ext uri="{FF2B5EF4-FFF2-40B4-BE49-F238E27FC236}">
                <a16:creationId xmlns:a16="http://schemas.microsoft.com/office/drawing/2014/main" id="{D76BB33B-FA98-2513-FE52-2A78F7096CFF}"/>
              </a:ext>
            </a:extLst>
          </p:cNvPr>
          <p:cNvPicPr>
            <a:picLocks noChangeAspect="1"/>
          </p:cNvPicPr>
          <p:nvPr/>
        </p:nvPicPr>
        <p:blipFill>
          <a:blip r:embed="rId5"/>
          <a:stretch>
            <a:fillRect/>
          </a:stretch>
        </p:blipFill>
        <p:spPr>
          <a:xfrm>
            <a:off x="1252054" y="3478695"/>
            <a:ext cx="368721" cy="400326"/>
          </a:xfrm>
          <a:prstGeom prst="rect">
            <a:avLst/>
          </a:prstGeom>
        </p:spPr>
      </p:pic>
      <p:sp>
        <p:nvSpPr>
          <p:cNvPr id="11" name="TextBox 10">
            <a:extLst>
              <a:ext uri="{FF2B5EF4-FFF2-40B4-BE49-F238E27FC236}">
                <a16:creationId xmlns:a16="http://schemas.microsoft.com/office/drawing/2014/main" id="{B616196A-C841-F421-0AA9-18D2785D407B}"/>
              </a:ext>
            </a:extLst>
          </p:cNvPr>
          <p:cNvSpPr txBox="1"/>
          <p:nvPr/>
        </p:nvSpPr>
        <p:spPr>
          <a:xfrm>
            <a:off x="467140" y="4025346"/>
            <a:ext cx="2643809" cy="1200329"/>
          </a:xfrm>
          <a:prstGeom prst="rect">
            <a:avLst/>
          </a:prstGeom>
          <a:noFill/>
        </p:spPr>
        <p:txBody>
          <a:bodyPr wrap="square" rtlCol="0">
            <a:spAutoFit/>
          </a:bodyPr>
          <a:lstStyle/>
          <a:p>
            <a:r>
              <a:rPr lang="en-US" dirty="0"/>
              <a:t>Subsequent pi pulses to measure n are </a:t>
            </a:r>
            <a:r>
              <a:rPr lang="en-US" b="1" dirty="0"/>
              <a:t>quantum non-demolition </a:t>
            </a:r>
            <a:r>
              <a:rPr lang="en-US" dirty="0"/>
              <a:t>since [</a:t>
            </a:r>
            <a:r>
              <a:rPr lang="en-US" dirty="0" err="1"/>
              <a:t>H,n</a:t>
            </a:r>
            <a:r>
              <a:rPr lang="en-US" dirty="0"/>
              <a:t>]=0</a:t>
            </a:r>
          </a:p>
        </p:txBody>
      </p:sp>
      <p:sp>
        <p:nvSpPr>
          <p:cNvPr id="12" name="TextBox 11">
            <a:extLst>
              <a:ext uri="{FF2B5EF4-FFF2-40B4-BE49-F238E27FC236}">
                <a16:creationId xmlns:a16="http://schemas.microsoft.com/office/drawing/2014/main" id="{01711B10-9298-4878-0488-00107E50CEE6}"/>
              </a:ext>
            </a:extLst>
          </p:cNvPr>
          <p:cNvSpPr txBox="1"/>
          <p:nvPr/>
        </p:nvSpPr>
        <p:spPr>
          <a:xfrm>
            <a:off x="6112565" y="2514599"/>
            <a:ext cx="669222" cy="369332"/>
          </a:xfrm>
          <a:prstGeom prst="rect">
            <a:avLst/>
          </a:prstGeom>
          <a:noFill/>
        </p:spPr>
        <p:txBody>
          <a:bodyPr wrap="none" rtlCol="0">
            <a:spAutoFit/>
          </a:bodyPr>
          <a:lstStyle/>
          <a:p>
            <a:r>
              <a:rPr lang="en-US" dirty="0"/>
              <a:t>Oops</a:t>
            </a:r>
          </a:p>
        </p:txBody>
      </p:sp>
    </p:spTree>
    <p:extLst>
      <p:ext uri="{BB962C8B-B14F-4D97-AF65-F5344CB8AC3E}">
        <p14:creationId xmlns:p14="http://schemas.microsoft.com/office/powerpoint/2010/main" val="303978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994172"/>
          </a:xfrm>
        </p:spPr>
        <p:txBody>
          <a:bodyPr>
            <a:noAutofit/>
          </a:bodyPr>
          <a:lstStyle/>
          <a:p>
            <a:r>
              <a:rPr lang="en-US" sz="4000">
                <a:latin typeface="Helvetica" pitchFamily="2" charset="0"/>
              </a:rPr>
              <a:t>Stimulated emission protocol</a:t>
            </a:r>
            <a:endParaRPr lang="en-IN" sz="4000">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IQ/PACC axion workshop, 4/6/2023</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kumimoji="0" lang="en-IN"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IN"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1E952778-0263-DFB9-ED22-AD6B579F0827}"/>
              </a:ext>
            </a:extLst>
          </p:cNvPr>
          <p:cNvGrpSpPr/>
          <p:nvPr/>
        </p:nvGrpSpPr>
        <p:grpSpPr>
          <a:xfrm>
            <a:off x="332074" y="1892273"/>
            <a:ext cx="11229682" cy="2933727"/>
            <a:chOff x="481159" y="1892273"/>
            <a:chExt cx="11229682" cy="2933727"/>
          </a:xfrm>
        </p:grpSpPr>
        <p:pic>
          <p:nvPicPr>
            <p:cNvPr id="8" name="Picture 7">
              <a:extLst>
                <a:ext uri="{FF2B5EF4-FFF2-40B4-BE49-F238E27FC236}">
                  <a16:creationId xmlns:a16="http://schemas.microsoft.com/office/drawing/2014/main" id="{614FA0FF-F825-4DE7-8A37-CAA4D40D8663}"/>
                </a:ext>
              </a:extLst>
            </p:cNvPr>
            <p:cNvPicPr>
              <a:picLocks noChangeAspect="1"/>
            </p:cNvPicPr>
            <p:nvPr/>
          </p:nvPicPr>
          <p:blipFill>
            <a:blip r:embed="rId3">
              <a:extLst>
                <a:ext uri="{28A0092B-C50C-407E-A947-70E740481C1C}">
                  <a14:useLocalDpi xmlns:a14="http://schemas.microsoft.com/office/drawing/2010/main" val="0"/>
                </a:ext>
              </a:extLst>
            </a:blip>
            <a:srcRect t="5733" b="5733"/>
            <a:stretch/>
          </p:blipFill>
          <p:spPr>
            <a:xfrm>
              <a:off x="481159" y="1892273"/>
              <a:ext cx="11229682" cy="2933727"/>
            </a:xfrm>
            <a:prstGeom prst="rect">
              <a:avLst/>
            </a:prstGeom>
          </p:spPr>
        </p:pic>
        <p:sp>
          <p:nvSpPr>
            <p:cNvPr id="9" name="Rectangle 8">
              <a:extLst>
                <a:ext uri="{FF2B5EF4-FFF2-40B4-BE49-F238E27FC236}">
                  <a16:creationId xmlns:a16="http://schemas.microsoft.com/office/drawing/2014/main" id="{EC585970-B32F-38E1-5A43-8149A0EE3A29}"/>
                </a:ext>
              </a:extLst>
            </p:cNvPr>
            <p:cNvSpPr/>
            <p:nvPr/>
          </p:nvSpPr>
          <p:spPr>
            <a:xfrm>
              <a:off x="481159" y="1892273"/>
              <a:ext cx="619508" cy="630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 name="TextBox 2">
            <a:extLst>
              <a:ext uri="{FF2B5EF4-FFF2-40B4-BE49-F238E27FC236}">
                <a16:creationId xmlns:a16="http://schemas.microsoft.com/office/drawing/2014/main" id="{8FD19B18-853E-D1A9-D4FF-C6D4B7649058}"/>
              </a:ext>
            </a:extLst>
          </p:cNvPr>
          <p:cNvSpPr txBox="1"/>
          <p:nvPr/>
        </p:nvSpPr>
        <p:spPr>
          <a:xfrm>
            <a:off x="6335725" y="2044576"/>
            <a:ext cx="1659429" cy="369332"/>
          </a:xfrm>
          <a:prstGeom prst="rect">
            <a:avLst/>
          </a:prstGeom>
          <a:solidFill>
            <a:schemeClr val="bg1"/>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Mock Injection</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E8838429-A137-0534-3706-18E26B1E3BF7}"/>
                  </a:ext>
                </a:extLst>
              </p:cNvPr>
              <p:cNvSpPr txBox="1"/>
              <p:nvPr/>
            </p:nvSpPr>
            <p:spPr>
              <a:xfrm>
                <a:off x="2552711" y="4878151"/>
                <a:ext cx="4742614"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Ensures false positive probability from</a:t>
                </a:r>
                <a:r>
                  <a:rPr kumimoji="0" lang="en-US" sz="1800" b="0" i="0" u="none" strike="noStrike" kern="1200" cap="none" spc="0" normalizeH="0" noProof="0" dirty="0">
                    <a:ln>
                      <a:noFill/>
                    </a:ln>
                    <a:solidFill>
                      <a:prstClr val="black"/>
                    </a:solidFill>
                    <a:effectLst/>
                    <a:uLnTx/>
                    <a:uFillTx/>
                    <a:latin typeface="Helvetica Light" panose="020B0403020202020204" pitchFamily="34" charset="0"/>
                    <a:ea typeface="+mn-ea"/>
                    <a:cs typeface="+mn-cs"/>
                  </a:rPr>
                  <a:t> accidentally prepping  </a:t>
                </a:r>
                <a:r>
                  <a:rPr kumimoji="0" lang="en-US"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is </a:t>
                </a:r>
                <a14:m>
                  <m:oMath xmlns:m="http://schemas.openxmlformats.org/officeDocument/2006/math">
                    <m: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&lt;3%</m:t>
                    </m:r>
                  </m:oMath>
                </a14:m>
                <a:r>
                  <a:rPr kumimoji="0" lang="en-US"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Helvetica Light" panose="020B0403020202020204" pitchFamily="34" charset="0"/>
                  </a:rPr>
                  <a:t>comparable</a:t>
                </a:r>
                <a:r>
                  <a:rPr kumimoji="0" lang="en-US"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to measured cavity occupation probability</a:t>
                </a:r>
              </a:p>
            </p:txBody>
          </p:sp>
        </mc:Choice>
        <mc:Fallback>
          <p:sp>
            <p:nvSpPr>
              <p:cNvPr id="4" name="TextBox 3">
                <a:extLst>
                  <a:ext uri="{FF2B5EF4-FFF2-40B4-BE49-F238E27FC236}">
                    <a16:creationId xmlns:a16="http://schemas.microsoft.com/office/drawing/2014/main" id="{E8838429-A137-0534-3706-18E26B1E3BF7}"/>
                  </a:ext>
                </a:extLst>
              </p:cNvPr>
              <p:cNvSpPr txBox="1">
                <a:spLocks noRot="1" noChangeAspect="1" noMove="1" noResize="1" noEditPoints="1" noAdjustHandles="1" noChangeArrowheads="1" noChangeShapeType="1" noTextEdit="1"/>
              </p:cNvSpPr>
              <p:nvPr/>
            </p:nvSpPr>
            <p:spPr>
              <a:xfrm>
                <a:off x="2552711" y="4878151"/>
                <a:ext cx="4742614" cy="1200329"/>
              </a:xfrm>
              <a:prstGeom prst="rect">
                <a:avLst/>
              </a:prstGeom>
              <a:blipFill>
                <a:blip r:embed="rId4"/>
                <a:stretch>
                  <a:fillRect l="-1337" t="-2105" b="-6316"/>
                </a:stretch>
              </a:blipFill>
            </p:spPr>
            <p:txBody>
              <a:bodyPr/>
              <a:lstStyle/>
              <a:p>
                <a:r>
                  <a:rPr lang="en-US">
                    <a:noFill/>
                  </a:rPr>
                  <a:t> </a:t>
                </a:r>
              </a:p>
            </p:txBody>
          </p:sp>
        </mc:Fallback>
      </mc:AlternateContent>
      <p:sp>
        <p:nvSpPr>
          <p:cNvPr id="13" name="&quot;No&quot; Symbol 12">
            <a:extLst>
              <a:ext uri="{FF2B5EF4-FFF2-40B4-BE49-F238E27FC236}">
                <a16:creationId xmlns:a16="http://schemas.microsoft.com/office/drawing/2014/main" id="{3367FC10-3DED-A9FF-9D0A-EBA84408D862}"/>
              </a:ext>
            </a:extLst>
          </p:cNvPr>
          <p:cNvSpPr/>
          <p:nvPr/>
        </p:nvSpPr>
        <p:spPr>
          <a:xfrm>
            <a:off x="3200401" y="3836504"/>
            <a:ext cx="755374" cy="695739"/>
          </a:xfrm>
          <a:prstGeom prst="noSmoking">
            <a:avLst>
              <a:gd name="adj" fmla="val 57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quot;No&quot; Symbol 13">
            <a:extLst>
              <a:ext uri="{FF2B5EF4-FFF2-40B4-BE49-F238E27FC236}">
                <a16:creationId xmlns:a16="http://schemas.microsoft.com/office/drawing/2014/main" id="{28F60351-CE7A-734E-CEAE-505491284D48}"/>
              </a:ext>
            </a:extLst>
          </p:cNvPr>
          <p:cNvSpPr/>
          <p:nvPr/>
        </p:nvSpPr>
        <p:spPr>
          <a:xfrm>
            <a:off x="4426227" y="3829878"/>
            <a:ext cx="755374" cy="695739"/>
          </a:xfrm>
          <a:prstGeom prst="noSmoking">
            <a:avLst>
              <a:gd name="adj" fmla="val 57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quot;No&quot; Symbol 14">
            <a:extLst>
              <a:ext uri="{FF2B5EF4-FFF2-40B4-BE49-F238E27FC236}">
                <a16:creationId xmlns:a16="http://schemas.microsoft.com/office/drawing/2014/main" id="{0C781C3D-0D28-D486-BC05-880ED4B62C82}"/>
              </a:ext>
            </a:extLst>
          </p:cNvPr>
          <p:cNvSpPr/>
          <p:nvPr/>
        </p:nvSpPr>
        <p:spPr>
          <a:xfrm>
            <a:off x="5602357" y="3803373"/>
            <a:ext cx="755374" cy="695739"/>
          </a:xfrm>
          <a:prstGeom prst="noSmoking">
            <a:avLst>
              <a:gd name="adj" fmla="val 57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6" name="Picture 15">
            <a:extLst>
              <a:ext uri="{FF2B5EF4-FFF2-40B4-BE49-F238E27FC236}">
                <a16:creationId xmlns:a16="http://schemas.microsoft.com/office/drawing/2014/main" id="{7A43FF99-F4D3-48F3-F353-99B29B2C4B89}"/>
              </a:ext>
            </a:extLst>
          </p:cNvPr>
          <p:cNvPicPr>
            <a:picLocks noChangeAspect="1"/>
          </p:cNvPicPr>
          <p:nvPr/>
        </p:nvPicPr>
        <p:blipFill>
          <a:blip r:embed="rId5"/>
          <a:stretch>
            <a:fillRect/>
          </a:stretch>
        </p:blipFill>
        <p:spPr>
          <a:xfrm>
            <a:off x="4977297" y="5170091"/>
            <a:ext cx="767522" cy="343365"/>
          </a:xfrm>
          <a:prstGeom prst="rect">
            <a:avLst/>
          </a:prstGeom>
        </p:spPr>
      </p:pic>
      <p:sp>
        <p:nvSpPr>
          <p:cNvPr id="17" name="TextBox 16">
            <a:extLst>
              <a:ext uri="{FF2B5EF4-FFF2-40B4-BE49-F238E27FC236}">
                <a16:creationId xmlns:a16="http://schemas.microsoft.com/office/drawing/2014/main" id="{CCD23F37-3502-EC2D-2F75-AB35928801E9}"/>
              </a:ext>
            </a:extLst>
          </p:cNvPr>
          <p:cNvSpPr txBox="1"/>
          <p:nvPr/>
        </p:nvSpPr>
        <p:spPr>
          <a:xfrm>
            <a:off x="7841977" y="4941099"/>
            <a:ext cx="4303642"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Helvetica Light" panose="020B0403020202020204" pitchFamily="34" charset="0"/>
              </a:rPr>
              <a:t>Hidden Markov model analyzes probability of observed sequence of yes’s and no’s from repeated pi pulses. </a:t>
            </a:r>
            <a:endParaRPr kumimoji="0" lang="en-US"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p:txBody>
      </p:sp>
    </p:spTree>
    <p:extLst>
      <p:ext uri="{BB962C8B-B14F-4D97-AF65-F5344CB8AC3E}">
        <p14:creationId xmlns:p14="http://schemas.microsoft.com/office/powerpoint/2010/main" val="6651482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994172"/>
          </a:xfrm>
        </p:spPr>
        <p:txBody>
          <a:bodyPr>
            <a:noAutofit/>
          </a:bodyPr>
          <a:lstStyle/>
          <a:p>
            <a:r>
              <a:rPr lang="en-US" sz="4000" dirty="0">
                <a:latin typeface="Helvetica" pitchFamily="2" charset="0"/>
              </a:rPr>
              <a:t>Absolutely calibrated photon injection</a:t>
            </a:r>
            <a:endParaRPr lang="en-IN" sz="4000" dirty="0">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IQ/PACC axion workshop, 4/6/2023</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kumimoji="0" lang="en-IN"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IN"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B0642392-25C6-4B6E-A68D-7C6AD65A2D5D}"/>
              </a:ext>
            </a:extLst>
          </p:cNvPr>
          <p:cNvSpPr/>
          <p:nvPr/>
        </p:nvSpPr>
        <p:spPr>
          <a:xfrm>
            <a:off x="213773" y="2704816"/>
            <a:ext cx="595086" cy="3916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3" name="Group 12">
            <a:extLst>
              <a:ext uri="{FF2B5EF4-FFF2-40B4-BE49-F238E27FC236}">
                <a16:creationId xmlns:a16="http://schemas.microsoft.com/office/drawing/2014/main" id="{355B4F26-8D38-A096-158C-761210A047E1}"/>
              </a:ext>
            </a:extLst>
          </p:cNvPr>
          <p:cNvGrpSpPr/>
          <p:nvPr/>
        </p:nvGrpSpPr>
        <p:grpSpPr>
          <a:xfrm>
            <a:off x="7788137" y="1428735"/>
            <a:ext cx="3714750" cy="5203599"/>
            <a:chOff x="7639050" y="1021231"/>
            <a:chExt cx="3714750" cy="5203599"/>
          </a:xfrm>
        </p:grpSpPr>
        <p:pic>
          <p:nvPicPr>
            <p:cNvPr id="10" name="Picture 9">
              <a:extLst>
                <a:ext uri="{FF2B5EF4-FFF2-40B4-BE49-F238E27FC236}">
                  <a16:creationId xmlns:a16="http://schemas.microsoft.com/office/drawing/2014/main" id="{8DFF5B0D-1B5F-5B84-05E8-E074C206A9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39050" y="1021231"/>
              <a:ext cx="3714750" cy="5203599"/>
            </a:xfrm>
            <a:prstGeom prst="rect">
              <a:avLst/>
            </a:prstGeom>
          </p:spPr>
        </p:pic>
        <p:sp>
          <p:nvSpPr>
            <p:cNvPr id="12" name="TextBox 11">
              <a:extLst>
                <a:ext uri="{FF2B5EF4-FFF2-40B4-BE49-F238E27FC236}">
                  <a16:creationId xmlns:a16="http://schemas.microsoft.com/office/drawing/2014/main" id="{729FFDCE-8FA6-14A0-DEB5-1432D2001B33}"/>
                </a:ext>
              </a:extLst>
            </p:cNvPr>
            <p:cNvSpPr txBox="1"/>
            <p:nvPr/>
          </p:nvSpPr>
          <p:spPr>
            <a:xfrm>
              <a:off x="7813960" y="5807256"/>
              <a:ext cx="3374642" cy="400110"/>
            </a:xfrm>
            <a:prstGeom prst="rect">
              <a:avLst/>
            </a:prstGeom>
            <a:solidFill>
              <a:schemeClr val="bg1"/>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Helvetica" pitchFamily="2" charset="0"/>
                  <a:ea typeface="+mn-ea"/>
                  <a:cs typeface="+mn-cs"/>
                </a:rPr>
                <a:t>4.955  		                  4.960  	                4.965</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Helvetica" pitchFamily="2" charset="0"/>
                  <a:ea typeface="+mn-ea"/>
                  <a:cs typeface="+mn-cs"/>
                </a:rPr>
                <a:t>			Frequency (GHz)</a:t>
              </a:r>
            </a:p>
          </p:txBody>
        </p:sp>
      </p:grpSp>
      <p:pic>
        <p:nvPicPr>
          <p:cNvPr id="9" name="Picture 8">
            <a:extLst>
              <a:ext uri="{FF2B5EF4-FFF2-40B4-BE49-F238E27FC236}">
                <a16:creationId xmlns:a16="http://schemas.microsoft.com/office/drawing/2014/main" id="{8D5671BB-4385-D8DB-79C8-E6D869DA2B2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53519" y="2319878"/>
            <a:ext cx="5414809" cy="2413578"/>
          </a:xfrm>
          <a:prstGeom prst="rect">
            <a:avLst/>
          </a:prstGeom>
        </p:spPr>
      </p:pic>
      <p:sp>
        <p:nvSpPr>
          <p:cNvPr id="3" name="TextBox 2">
            <a:extLst>
              <a:ext uri="{FF2B5EF4-FFF2-40B4-BE49-F238E27FC236}">
                <a16:creationId xmlns:a16="http://schemas.microsoft.com/office/drawing/2014/main" id="{F520BA64-B14B-AA48-7EF4-590394478AF0}"/>
              </a:ext>
            </a:extLst>
          </p:cNvPr>
          <p:cNvSpPr txBox="1"/>
          <p:nvPr/>
        </p:nvSpPr>
        <p:spPr>
          <a:xfrm>
            <a:off x="775252" y="1262270"/>
            <a:ext cx="3778278" cy="369332"/>
          </a:xfrm>
          <a:prstGeom prst="rect">
            <a:avLst/>
          </a:prstGeom>
          <a:noFill/>
        </p:spPr>
        <p:txBody>
          <a:bodyPr wrap="none" rtlCol="0">
            <a:spAutoFit/>
          </a:bodyPr>
          <a:lstStyle/>
          <a:p>
            <a:r>
              <a:rPr lang="en-US" dirty="0"/>
              <a:t>Inject sine wave in Gaussian envelope.</a:t>
            </a:r>
          </a:p>
        </p:txBody>
      </p:sp>
      <p:sp>
        <p:nvSpPr>
          <p:cNvPr id="4" name="TextBox 3">
            <a:extLst>
              <a:ext uri="{FF2B5EF4-FFF2-40B4-BE49-F238E27FC236}">
                <a16:creationId xmlns:a16="http://schemas.microsoft.com/office/drawing/2014/main" id="{9A86825C-47B8-5351-54E3-4B88C77C8645}"/>
              </a:ext>
            </a:extLst>
          </p:cNvPr>
          <p:cNvSpPr txBox="1"/>
          <p:nvPr/>
        </p:nvSpPr>
        <p:spPr>
          <a:xfrm>
            <a:off x="7792280" y="914399"/>
            <a:ext cx="3876259" cy="646331"/>
          </a:xfrm>
          <a:prstGeom prst="rect">
            <a:avLst/>
          </a:prstGeom>
          <a:noFill/>
        </p:spPr>
        <p:txBody>
          <a:bodyPr wrap="square" rtlCol="0">
            <a:spAutoFit/>
          </a:bodyPr>
          <a:lstStyle/>
          <a:p>
            <a:r>
              <a:rPr lang="en-US" dirty="0"/>
              <a:t>Measure resulting Poisson distribution of cavity occupation number</a:t>
            </a:r>
          </a:p>
        </p:txBody>
      </p:sp>
      <p:sp>
        <p:nvSpPr>
          <p:cNvPr id="11" name="TextBox 10">
            <a:extLst>
              <a:ext uri="{FF2B5EF4-FFF2-40B4-BE49-F238E27FC236}">
                <a16:creationId xmlns:a16="http://schemas.microsoft.com/office/drawing/2014/main" id="{142DFB18-5CCF-994D-2C1C-2C6287E96F73}"/>
              </a:ext>
            </a:extLst>
          </p:cNvPr>
          <p:cNvSpPr txBox="1"/>
          <p:nvPr/>
        </p:nvSpPr>
        <p:spPr>
          <a:xfrm>
            <a:off x="447262" y="6202018"/>
            <a:ext cx="2787238" cy="584775"/>
          </a:xfrm>
          <a:prstGeom prst="rect">
            <a:avLst/>
          </a:prstGeom>
          <a:noFill/>
        </p:spPr>
        <p:txBody>
          <a:bodyPr wrap="none" rtlCol="0">
            <a:spAutoFit/>
          </a:bodyPr>
          <a:lstStyle/>
          <a:p>
            <a:r>
              <a:rPr lang="en-US" sz="1600" dirty="0"/>
              <a:t>Slide/data from Ankur Agrawal,</a:t>
            </a:r>
          </a:p>
          <a:p>
            <a:r>
              <a:rPr lang="en-US" sz="1600" dirty="0"/>
              <a:t>Preprint in prep.</a:t>
            </a:r>
          </a:p>
        </p:txBody>
      </p:sp>
    </p:spTree>
    <p:extLst>
      <p:ext uri="{BB962C8B-B14F-4D97-AF65-F5344CB8AC3E}">
        <p14:creationId xmlns:p14="http://schemas.microsoft.com/office/powerpoint/2010/main" val="2262859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994172"/>
          </a:xfrm>
        </p:spPr>
        <p:txBody>
          <a:bodyPr>
            <a:noAutofit/>
          </a:bodyPr>
          <a:lstStyle/>
          <a:p>
            <a:r>
              <a:rPr lang="en-US" sz="4000">
                <a:latin typeface="Helvetica" pitchFamily="2" charset="0"/>
              </a:rPr>
              <a:t>Signature of enhancement</a:t>
            </a:r>
            <a:endParaRPr lang="en-IN" sz="4000">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IQ/PACC axion workshop, 4/6/2023</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kumimoji="0" lang="en-IN"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IN"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scatter chart&#10;&#10;Description automatically generated">
            <a:extLst>
              <a:ext uri="{FF2B5EF4-FFF2-40B4-BE49-F238E27FC236}">
                <a16:creationId xmlns:a16="http://schemas.microsoft.com/office/drawing/2014/main" id="{727C8B4E-5076-4DC8-03C3-F39D24A46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478" y="1298389"/>
            <a:ext cx="7068374" cy="4755088"/>
          </a:xfrm>
          <a:prstGeom prst="rect">
            <a:avLst/>
          </a:prstGeom>
        </p:spPr>
      </p:pic>
      <p:pic>
        <p:nvPicPr>
          <p:cNvPr id="8" name="Picture 7" descr="A screenshot of a computer&#10;&#10;Description automatically generated with medium confidence">
            <a:extLst>
              <a:ext uri="{FF2B5EF4-FFF2-40B4-BE49-F238E27FC236}">
                <a16:creationId xmlns:a16="http://schemas.microsoft.com/office/drawing/2014/main" id="{30CCC950-5074-6970-7E77-95CFDFA423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478" y="1298389"/>
            <a:ext cx="7068374" cy="4755088"/>
          </a:xfrm>
          <a:prstGeom prst="rect">
            <a:avLst/>
          </a:prstGeom>
        </p:spPr>
      </p:pic>
      <p:pic>
        <p:nvPicPr>
          <p:cNvPr id="10" name="Picture 9" descr="A screenshot of a computer&#10;&#10;Description automatically generated with medium confidence">
            <a:extLst>
              <a:ext uri="{FF2B5EF4-FFF2-40B4-BE49-F238E27FC236}">
                <a16:creationId xmlns:a16="http://schemas.microsoft.com/office/drawing/2014/main" id="{B1DF6A4B-15F2-EAD4-2C0E-08EA09D2AC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0478" y="1298389"/>
            <a:ext cx="7068374" cy="4755088"/>
          </a:xfrm>
          <a:prstGeom prst="rect">
            <a:avLst/>
          </a:prstGeom>
        </p:spPr>
      </p:pic>
      <p:pic>
        <p:nvPicPr>
          <p:cNvPr id="17" name="Picture 16">
            <a:extLst>
              <a:ext uri="{FF2B5EF4-FFF2-40B4-BE49-F238E27FC236}">
                <a16:creationId xmlns:a16="http://schemas.microsoft.com/office/drawing/2014/main" id="{EDB69073-BE73-8310-B163-F97E2D955C57}"/>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90478" y="1298389"/>
            <a:ext cx="7068374" cy="4755087"/>
          </a:xfrm>
          <a:prstGeom prst="rect">
            <a:avLst/>
          </a:prstGeom>
        </p:spPr>
      </p:pic>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2E7EA456-5F8B-31F8-A83B-0F034C2BB888}"/>
                  </a:ext>
                </a:extLst>
              </p:cNvPr>
              <p:cNvSpPr txBox="1"/>
              <p:nvPr/>
            </p:nvSpPr>
            <p:spPr>
              <a:xfrm>
                <a:off x="8422220" y="3029076"/>
                <a:ext cx="3514315" cy="1297343"/>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This is the first demonstration so far showing signal enhancement with </a:t>
                </a:r>
                <a14:m>
                  <m:oMath xmlns:m="http://schemas.openxmlformats.org/officeDocument/2006/math">
                    <m:d>
                      <m:dPr>
                        <m:begChr m:val=""/>
                        <m:endChr m:val="⟩"/>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en-IN"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m:rPr>
                            <m:sty m:val="p"/>
                          </m:rPr>
                          <a:rPr kumimoji="0" lang="en-IN"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n</m:t>
                        </m:r>
                      </m:e>
                    </m:d>
                  </m:oMath>
                </a14:m>
                <a:r>
                  <a:rPr kumimoji="0" lang="en-US"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 </a:t>
                </a:r>
                <a14:m>
                  <m:oMath xmlns:m="http://schemas.openxmlformats.org/officeDocument/2006/math">
                    <m:d>
                      <m:dPr>
                        <m:begChr m:val=""/>
                        <m:endChr m:val="⟩"/>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en-IN"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|4</m:t>
                        </m:r>
                      </m:e>
                    </m:d>
                    <m:r>
                      <a:rPr kumimoji="0" lang="en-IN"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oMath>
                </a14:m>
                <a:r>
                  <a:rPr kumimoji="0" lang="en-IN" sz="1800" b="0" i="0" u="none" strike="noStrike" kern="1200" cap="none" spc="0" normalizeH="0" baseline="0" noProof="0" dirty="0" err="1">
                    <a:ln>
                      <a:noFill/>
                    </a:ln>
                    <a:solidFill>
                      <a:prstClr val="black"/>
                    </a:solidFill>
                    <a:effectLst/>
                    <a:uLnTx/>
                    <a:uFillTx/>
                    <a:latin typeface="Helvetica Light" panose="020B0403020202020204" pitchFamily="34" charset="0"/>
                    <a:ea typeface="+mn-ea"/>
                    <a:cs typeface="+mn-cs"/>
                  </a:rPr>
                  <a:t>Fock</a:t>
                </a:r>
                <a:r>
                  <a:rPr kumimoji="0" lang="en-IN"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state</a:t>
                </a:r>
              </a:p>
            </p:txBody>
          </p:sp>
        </mc:Choice>
        <mc:Fallback>
          <p:sp>
            <p:nvSpPr>
              <p:cNvPr id="18" name="TextBox 17">
                <a:extLst>
                  <a:ext uri="{FF2B5EF4-FFF2-40B4-BE49-F238E27FC236}">
                    <a16:creationId xmlns:a16="http://schemas.microsoft.com/office/drawing/2014/main" id="{2E7EA456-5F8B-31F8-A83B-0F034C2BB888}"/>
                  </a:ext>
                </a:extLst>
              </p:cNvPr>
              <p:cNvSpPr txBox="1">
                <a:spLocks noRot="1" noChangeAspect="1" noMove="1" noResize="1" noEditPoints="1" noAdjustHandles="1" noChangeArrowheads="1" noChangeShapeType="1" noTextEdit="1"/>
              </p:cNvSpPr>
              <p:nvPr/>
            </p:nvSpPr>
            <p:spPr>
              <a:xfrm>
                <a:off x="8422220" y="3029076"/>
                <a:ext cx="3514315" cy="1297343"/>
              </a:xfrm>
              <a:prstGeom prst="rect">
                <a:avLst/>
              </a:prstGeom>
              <a:blipFill>
                <a:blip r:embed="rId7"/>
                <a:stretch>
                  <a:fillRect l="-1444" r="-2888" b="-47573"/>
                </a:stretch>
              </a:blipFill>
            </p:spPr>
            <p:txBody>
              <a:bodyPr/>
              <a:lstStyle/>
              <a:p>
                <a:r>
                  <a:rPr lang="en-US">
                    <a:noFill/>
                  </a:rPr>
                  <a:t> </a:t>
                </a:r>
              </a:p>
            </p:txBody>
          </p:sp>
        </mc:Fallback>
      </mc:AlternateContent>
      <p:grpSp>
        <p:nvGrpSpPr>
          <p:cNvPr id="12" name="Group 11">
            <a:extLst>
              <a:ext uri="{FF2B5EF4-FFF2-40B4-BE49-F238E27FC236}">
                <a16:creationId xmlns:a16="http://schemas.microsoft.com/office/drawing/2014/main" id="{6F044C68-D5E5-E25A-97C3-D4FC4927F31F}"/>
              </a:ext>
            </a:extLst>
          </p:cNvPr>
          <p:cNvGrpSpPr/>
          <p:nvPr/>
        </p:nvGrpSpPr>
        <p:grpSpPr>
          <a:xfrm>
            <a:off x="8778848" y="1482477"/>
            <a:ext cx="2801062" cy="1113064"/>
            <a:chOff x="8778848" y="1482477"/>
            <a:chExt cx="2801062" cy="1113064"/>
          </a:xfrm>
        </p:grpSpPr>
        <mc:AlternateContent xmlns:mc="http://schemas.openxmlformats.org/markup-compatibility/2006" xmlns:a14="http://schemas.microsoft.com/office/drawing/2010/main">
          <mc:Choice Requires="a14">
            <p:sp>
              <p:nvSpPr>
                <p:cNvPr id="3" name="Oval 2">
                  <a:extLst>
                    <a:ext uri="{FF2B5EF4-FFF2-40B4-BE49-F238E27FC236}">
                      <a16:creationId xmlns:a16="http://schemas.microsoft.com/office/drawing/2014/main" id="{7B9DF019-6C55-71A1-21AA-F302B19522AF}"/>
                    </a:ext>
                  </a:extLst>
                </p:cNvPr>
                <p:cNvSpPr/>
                <p:nvPr/>
              </p:nvSpPr>
              <p:spPr>
                <a:xfrm>
                  <a:off x="8778848" y="1482477"/>
                  <a:ext cx="1090776" cy="1090776"/>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d>
                          <m:dPr>
                            <m:begChr m:val=""/>
                            <m:endChr m:val="⟩"/>
                            <m:ctrlPr>
                              <a:rPr kumimoji="0" lang="en-US" sz="14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IN" sz="14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IN" sz="14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IN" sz="14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𝒏</m:t>
                            </m:r>
                          </m:e>
                        </m:d>
                      </m:oMath>
                    </m:oMathPara>
                  </a14:m>
                  <a:endParaRPr kumimoji="0" lang="en-US" sz="1400" b="1"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3" name="Oval 2">
                  <a:extLst>
                    <a:ext uri="{FF2B5EF4-FFF2-40B4-BE49-F238E27FC236}">
                      <a16:creationId xmlns:a16="http://schemas.microsoft.com/office/drawing/2014/main" id="{7B9DF019-6C55-71A1-21AA-F302B19522AF}"/>
                    </a:ext>
                  </a:extLst>
                </p:cNvPr>
                <p:cNvSpPr>
                  <a:spLocks noRot="1" noChangeAspect="1" noMove="1" noResize="1" noEditPoints="1" noAdjustHandles="1" noChangeArrowheads="1" noChangeShapeType="1" noTextEdit="1"/>
                </p:cNvSpPr>
                <p:nvPr/>
              </p:nvSpPr>
              <p:spPr>
                <a:xfrm>
                  <a:off x="8778848" y="1482477"/>
                  <a:ext cx="1090776" cy="1090776"/>
                </a:xfrm>
                <a:prstGeom prst="ellipse">
                  <a:avLst/>
                </a:prstGeom>
                <a:blipFill>
                  <a:blip r:embed="rId8"/>
                  <a:stretch>
                    <a:fillRect b="-12644"/>
                  </a:stretch>
                </a:blipFill>
                <a:ln>
                  <a:noFill/>
                </a:ln>
              </p:spPr>
              <p:txBody>
                <a:bodyPr/>
                <a:lstStyle/>
                <a:p>
                  <a:r>
                    <a:rPr lang="en-US">
                      <a:noFill/>
                    </a:rPr>
                    <a:t> </a:t>
                  </a:r>
                </a:p>
              </p:txBody>
            </p:sp>
          </mc:Fallback>
        </mc:AlternateContent>
        <p:sp>
          <p:nvSpPr>
            <p:cNvPr id="7" name="Freeform 49">
              <a:extLst>
                <a:ext uri="{FF2B5EF4-FFF2-40B4-BE49-F238E27FC236}">
                  <a16:creationId xmlns:a16="http://schemas.microsoft.com/office/drawing/2014/main" id="{53B58817-B1CB-8E7F-C5DB-62B543AF86AF}"/>
                </a:ext>
              </a:extLst>
            </p:cNvPr>
            <p:cNvSpPr/>
            <p:nvPr/>
          </p:nvSpPr>
          <p:spPr>
            <a:xfrm rot="10800000" flipH="1" flipV="1">
              <a:off x="9869626" y="2007857"/>
              <a:ext cx="619508" cy="84591"/>
            </a:xfrm>
            <a:custGeom>
              <a:avLst/>
              <a:gdLst>
                <a:gd name="connsiteX0" fmla="*/ 0 w 528643"/>
                <a:gd name="connsiteY0" fmla="*/ 67538 h 121514"/>
                <a:gd name="connsiteX1" fmla="*/ 31750 w 528643"/>
                <a:gd name="connsiteY1" fmla="*/ 4038 h 121514"/>
                <a:gd name="connsiteX2" fmla="*/ 85725 w 528643"/>
                <a:gd name="connsiteY2" fmla="*/ 118338 h 121514"/>
                <a:gd name="connsiteX3" fmla="*/ 174625 w 528643"/>
                <a:gd name="connsiteY3" fmla="*/ 4038 h 121514"/>
                <a:gd name="connsiteX4" fmla="*/ 247650 w 528643"/>
                <a:gd name="connsiteY4" fmla="*/ 121513 h 121514"/>
                <a:gd name="connsiteX5" fmla="*/ 320675 w 528643"/>
                <a:gd name="connsiteY5" fmla="*/ 863 h 121514"/>
                <a:gd name="connsiteX6" fmla="*/ 371475 w 528643"/>
                <a:gd name="connsiteY6" fmla="*/ 121513 h 121514"/>
                <a:gd name="connsiteX7" fmla="*/ 438150 w 528643"/>
                <a:gd name="connsiteY7" fmla="*/ 863 h 121514"/>
                <a:gd name="connsiteX8" fmla="*/ 520700 w 528643"/>
                <a:gd name="connsiteY8" fmla="*/ 67538 h 121514"/>
                <a:gd name="connsiteX9" fmla="*/ 520700 w 528643"/>
                <a:gd name="connsiteY9" fmla="*/ 70713 h 121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643" h="121514">
                  <a:moveTo>
                    <a:pt x="0" y="67538"/>
                  </a:moveTo>
                  <a:cubicBezTo>
                    <a:pt x="8731" y="31554"/>
                    <a:pt x="17462" y="-4429"/>
                    <a:pt x="31750" y="4038"/>
                  </a:cubicBezTo>
                  <a:cubicBezTo>
                    <a:pt x="46038" y="12505"/>
                    <a:pt x="61913" y="118338"/>
                    <a:pt x="85725" y="118338"/>
                  </a:cubicBezTo>
                  <a:cubicBezTo>
                    <a:pt x="109537" y="118338"/>
                    <a:pt x="147638" y="3509"/>
                    <a:pt x="174625" y="4038"/>
                  </a:cubicBezTo>
                  <a:cubicBezTo>
                    <a:pt x="201612" y="4567"/>
                    <a:pt x="223308" y="122042"/>
                    <a:pt x="247650" y="121513"/>
                  </a:cubicBezTo>
                  <a:cubicBezTo>
                    <a:pt x="271992" y="120984"/>
                    <a:pt x="300038" y="863"/>
                    <a:pt x="320675" y="863"/>
                  </a:cubicBezTo>
                  <a:cubicBezTo>
                    <a:pt x="341312" y="863"/>
                    <a:pt x="351896" y="121513"/>
                    <a:pt x="371475" y="121513"/>
                  </a:cubicBezTo>
                  <a:cubicBezTo>
                    <a:pt x="391054" y="121513"/>
                    <a:pt x="413279" y="9859"/>
                    <a:pt x="438150" y="863"/>
                  </a:cubicBezTo>
                  <a:cubicBezTo>
                    <a:pt x="463021" y="-8133"/>
                    <a:pt x="506942" y="55896"/>
                    <a:pt x="520700" y="67538"/>
                  </a:cubicBezTo>
                  <a:cubicBezTo>
                    <a:pt x="534458" y="79180"/>
                    <a:pt x="527579" y="74946"/>
                    <a:pt x="520700" y="70713"/>
                  </a:cubicBezTo>
                </a:path>
              </a:pathLst>
            </a:custGeom>
            <a:noFill/>
            <a:ln w="19050">
              <a:solidFill>
                <a:srgbClr val="D70000"/>
              </a:solidFill>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Swis721 Lt BT" panose="020B0403020202020204" pitchFamily="34" charset="0"/>
                <a:ea typeface="+mn-ea"/>
                <a:cs typeface="+mn-cs"/>
              </a:endParaRPr>
            </a:p>
          </p:txBody>
        </p:sp>
        <mc:AlternateContent xmlns:mc="http://schemas.openxmlformats.org/markup-compatibility/2006" xmlns:a14="http://schemas.microsoft.com/office/drawing/2010/main">
          <mc:Choice Requires="a14">
            <p:sp>
              <p:nvSpPr>
                <p:cNvPr id="9" name="Oval 8">
                  <a:extLst>
                    <a:ext uri="{FF2B5EF4-FFF2-40B4-BE49-F238E27FC236}">
                      <a16:creationId xmlns:a16="http://schemas.microsoft.com/office/drawing/2014/main" id="{23DCD840-8852-C412-8360-D2EE155AD44C}"/>
                    </a:ext>
                  </a:extLst>
                </p:cNvPr>
                <p:cNvSpPr/>
                <p:nvPr/>
              </p:nvSpPr>
              <p:spPr>
                <a:xfrm>
                  <a:off x="10489134" y="1504765"/>
                  <a:ext cx="1090776" cy="1090776"/>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d>
                          <m:dPr>
                            <m:begChr m:val=""/>
                            <m:endChr m:val="⟩"/>
                            <m:ctrlPr>
                              <a:rPr kumimoji="0" lang="en-US" sz="14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IN" sz="14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IN" sz="14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𝒏</m:t>
                            </m:r>
                            <m:r>
                              <a:rPr kumimoji="0" lang="en-IN" sz="14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IN" sz="14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𝟏</m:t>
                            </m:r>
                          </m:e>
                        </m:d>
                      </m:oMath>
                    </m:oMathPara>
                  </a14:m>
                  <a:endParaRPr kumimoji="0" lang="en-US" sz="1800" b="1"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9" name="Oval 8">
                  <a:extLst>
                    <a:ext uri="{FF2B5EF4-FFF2-40B4-BE49-F238E27FC236}">
                      <a16:creationId xmlns:a16="http://schemas.microsoft.com/office/drawing/2014/main" id="{23DCD840-8852-C412-8360-D2EE155AD44C}"/>
                    </a:ext>
                  </a:extLst>
                </p:cNvPr>
                <p:cNvSpPr>
                  <a:spLocks noRot="1" noChangeAspect="1" noMove="1" noResize="1" noEditPoints="1" noAdjustHandles="1" noChangeArrowheads="1" noChangeShapeType="1" noTextEdit="1"/>
                </p:cNvSpPr>
                <p:nvPr/>
              </p:nvSpPr>
              <p:spPr>
                <a:xfrm>
                  <a:off x="10489134" y="1504765"/>
                  <a:ext cx="1090776" cy="1090776"/>
                </a:xfrm>
                <a:prstGeom prst="ellipse">
                  <a:avLst/>
                </a:prstGeom>
                <a:blipFill>
                  <a:blip r:embed="rId9"/>
                  <a:stretch>
                    <a:fillRect b="-11494"/>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D7D2E58-4241-1E1B-2F0B-D60833C07A4C}"/>
                    </a:ext>
                  </a:extLst>
                </p:cNvPr>
                <p:cNvSpPr txBox="1"/>
                <p:nvPr/>
              </p:nvSpPr>
              <p:spPr>
                <a:xfrm>
                  <a:off x="9955311" y="1523941"/>
                  <a:ext cx="448135" cy="299313"/>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IN"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𝑛</m:t>
                            </m:r>
                          </m:e>
                          <m:sub>
                            <m:r>
                              <a:rPr kumimoji="0" lang="en-IN"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𝑖𝑛𝑗</m:t>
                            </m:r>
                          </m:sub>
                        </m:sSub>
                      </m:oMath>
                    </m:oMathPara>
                  </a14:m>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11" name="TextBox 10">
                  <a:extLst>
                    <a:ext uri="{FF2B5EF4-FFF2-40B4-BE49-F238E27FC236}">
                      <a16:creationId xmlns:a16="http://schemas.microsoft.com/office/drawing/2014/main" id="{CD7D2E58-4241-1E1B-2F0B-D60833C07A4C}"/>
                    </a:ext>
                  </a:extLst>
                </p:cNvPr>
                <p:cNvSpPr txBox="1">
                  <a:spLocks noRot="1" noChangeAspect="1" noMove="1" noResize="1" noEditPoints="1" noAdjustHandles="1" noChangeArrowheads="1" noChangeShapeType="1" noTextEdit="1"/>
                </p:cNvSpPr>
                <p:nvPr/>
              </p:nvSpPr>
              <p:spPr>
                <a:xfrm>
                  <a:off x="9955311" y="1523941"/>
                  <a:ext cx="448135" cy="299313"/>
                </a:xfrm>
                <a:prstGeom prst="rect">
                  <a:avLst/>
                </a:prstGeom>
                <a:blipFill>
                  <a:blip r:embed="rId10"/>
                  <a:stretch>
                    <a:fillRect l="-5405" r="-5405" b="-25000"/>
                  </a:stretch>
                </a:blipFill>
              </p:spPr>
              <p:txBody>
                <a:bodyPr/>
                <a:lstStyle/>
                <a:p>
                  <a:r>
                    <a:rPr lang="en-US">
                      <a:noFill/>
                    </a:rPr>
                    <a:t> </a:t>
                  </a:r>
                </a:p>
              </p:txBody>
            </p:sp>
          </mc:Fallback>
        </mc:AlternateContent>
      </p:grpSp>
      <p:pic>
        <p:nvPicPr>
          <p:cNvPr id="13" name="Picture 12">
            <a:extLst>
              <a:ext uri="{FF2B5EF4-FFF2-40B4-BE49-F238E27FC236}">
                <a16:creationId xmlns:a16="http://schemas.microsoft.com/office/drawing/2014/main" id="{DA68E7A6-A823-8793-BB31-18472AB42A62}"/>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694596" y="1293627"/>
            <a:ext cx="7068372" cy="4755087"/>
          </a:xfrm>
          <a:prstGeom prst="rect">
            <a:avLst/>
          </a:prstGeom>
        </p:spPr>
      </p:pic>
      <p:sp>
        <p:nvSpPr>
          <p:cNvPr id="14" name="TextBox 13">
            <a:extLst>
              <a:ext uri="{FF2B5EF4-FFF2-40B4-BE49-F238E27FC236}">
                <a16:creationId xmlns:a16="http://schemas.microsoft.com/office/drawing/2014/main" id="{F9167103-FB69-4DC0-DEAD-F29C031AEC1A}"/>
              </a:ext>
            </a:extLst>
          </p:cNvPr>
          <p:cNvSpPr txBox="1"/>
          <p:nvPr/>
        </p:nvSpPr>
        <p:spPr>
          <a:xfrm>
            <a:off x="8249478" y="4810539"/>
            <a:ext cx="3684105" cy="1754326"/>
          </a:xfrm>
          <a:prstGeom prst="rect">
            <a:avLst/>
          </a:prstGeom>
          <a:noFill/>
        </p:spPr>
        <p:txBody>
          <a:bodyPr wrap="square" rtlCol="0">
            <a:spAutoFit/>
          </a:bodyPr>
          <a:lstStyle/>
          <a:p>
            <a:r>
              <a:rPr lang="en-US" dirty="0"/>
              <a:t>Less than a factor of (n+1) due to measurement inefficiencies, e.g. photon decays during measurement, QND has small demolition probability, etc.  HMM optimized for small background rate </a:t>
            </a:r>
            <a:r>
              <a:rPr lang="en-US" dirty="0" err="1"/>
              <a:t>n</a:t>
            </a:r>
            <a:r>
              <a:rPr lang="en-US" baseline="-25000" dirty="0" err="1"/>
              <a:t>bkgd</a:t>
            </a:r>
            <a:r>
              <a:rPr lang="en-US" dirty="0"/>
              <a:t>&lt;1%</a:t>
            </a:r>
          </a:p>
        </p:txBody>
      </p:sp>
      <p:sp>
        <p:nvSpPr>
          <p:cNvPr id="15" name="TextBox 14">
            <a:extLst>
              <a:ext uri="{FF2B5EF4-FFF2-40B4-BE49-F238E27FC236}">
                <a16:creationId xmlns:a16="http://schemas.microsoft.com/office/drawing/2014/main" id="{8FCF752F-7811-B2A2-A3C7-2DF9A7ED0D63}"/>
              </a:ext>
            </a:extLst>
          </p:cNvPr>
          <p:cNvSpPr txBox="1"/>
          <p:nvPr/>
        </p:nvSpPr>
        <p:spPr>
          <a:xfrm>
            <a:off x="447262" y="6202018"/>
            <a:ext cx="2787238" cy="584775"/>
          </a:xfrm>
          <a:prstGeom prst="rect">
            <a:avLst/>
          </a:prstGeom>
          <a:noFill/>
        </p:spPr>
        <p:txBody>
          <a:bodyPr wrap="none" rtlCol="0">
            <a:spAutoFit/>
          </a:bodyPr>
          <a:lstStyle/>
          <a:p>
            <a:r>
              <a:rPr lang="en-US" sz="1600" dirty="0"/>
              <a:t>Slide/data from Ankur Agrawal,</a:t>
            </a:r>
          </a:p>
          <a:p>
            <a:r>
              <a:rPr lang="en-US" sz="1600" dirty="0"/>
              <a:t>Preprint in prep.</a:t>
            </a:r>
          </a:p>
        </p:txBody>
      </p:sp>
      <p:sp>
        <p:nvSpPr>
          <p:cNvPr id="16" name="Right Arrow 15">
            <a:extLst>
              <a:ext uri="{FF2B5EF4-FFF2-40B4-BE49-F238E27FC236}">
                <a16:creationId xmlns:a16="http://schemas.microsoft.com/office/drawing/2014/main" id="{6A030EF9-55FC-5A4C-6527-58ABCEA7B4B1}"/>
              </a:ext>
            </a:extLst>
          </p:cNvPr>
          <p:cNvSpPr/>
          <p:nvPr/>
        </p:nvSpPr>
        <p:spPr>
          <a:xfrm rot="-5400000">
            <a:off x="6912666" y="2658716"/>
            <a:ext cx="2136913" cy="298173"/>
          </a:xfrm>
          <a:prstGeom prst="rightArrow">
            <a:avLst>
              <a:gd name="adj1" fmla="val 50000"/>
              <a:gd name="adj2" fmla="val 491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2651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994172"/>
          </a:xfrm>
        </p:spPr>
        <p:txBody>
          <a:bodyPr>
            <a:noAutofit/>
          </a:bodyPr>
          <a:lstStyle/>
          <a:p>
            <a:r>
              <a:rPr lang="en-US" sz="4000" dirty="0">
                <a:latin typeface="Helvetica" pitchFamily="2" charset="0"/>
              </a:rPr>
              <a:t>Backgrounds</a:t>
            </a:r>
            <a:endParaRPr lang="en-IN" sz="4000" dirty="0">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IQ/PACC axion workshop, 4/6/2023</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kumimoji="0" lang="en-IN"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IN"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F4EA3BE7-0402-F318-6919-38BFA0CFF8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127" y="3027347"/>
            <a:ext cx="6288640" cy="3144320"/>
          </a:xfrm>
          <a:prstGeom prst="rect">
            <a:avLst/>
          </a:prstGeom>
        </p:spPr>
      </p:pic>
      <p:grpSp>
        <p:nvGrpSpPr>
          <p:cNvPr id="15" name="Group 14">
            <a:extLst>
              <a:ext uri="{FF2B5EF4-FFF2-40B4-BE49-F238E27FC236}">
                <a16:creationId xmlns:a16="http://schemas.microsoft.com/office/drawing/2014/main" id="{DB311CBF-4412-739D-7CA3-A0B21B922B46}"/>
              </a:ext>
            </a:extLst>
          </p:cNvPr>
          <p:cNvGrpSpPr/>
          <p:nvPr/>
        </p:nvGrpSpPr>
        <p:grpSpPr>
          <a:xfrm>
            <a:off x="909386" y="1033369"/>
            <a:ext cx="6278122" cy="1715751"/>
            <a:chOff x="909386" y="1033369"/>
            <a:chExt cx="6278122" cy="1715751"/>
          </a:xfrm>
        </p:grpSpPr>
        <p:pic>
          <p:nvPicPr>
            <p:cNvPr id="8" name="Picture 7">
              <a:extLst>
                <a:ext uri="{FF2B5EF4-FFF2-40B4-BE49-F238E27FC236}">
                  <a16:creationId xmlns:a16="http://schemas.microsoft.com/office/drawing/2014/main" id="{34FDB19C-CF14-3C64-4BC3-02423043E84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09386" y="1033369"/>
              <a:ext cx="6278122" cy="1703611"/>
            </a:xfrm>
            <a:prstGeom prst="rect">
              <a:avLst/>
            </a:prstGeom>
          </p:spPr>
        </p:pic>
        <p:cxnSp>
          <p:nvCxnSpPr>
            <p:cNvPr id="10" name="Straight Arrow Connector 9">
              <a:extLst>
                <a:ext uri="{FF2B5EF4-FFF2-40B4-BE49-F238E27FC236}">
                  <a16:creationId xmlns:a16="http://schemas.microsoft.com/office/drawing/2014/main" id="{408837C7-9144-9BA9-810B-0B19ABD63EAC}"/>
                </a:ext>
              </a:extLst>
            </p:cNvPr>
            <p:cNvCxnSpPr>
              <a:cxnSpLocks/>
            </p:cNvCxnSpPr>
            <p:nvPr/>
          </p:nvCxnSpPr>
          <p:spPr>
            <a:xfrm flipV="1">
              <a:off x="4048447" y="1640297"/>
              <a:ext cx="397966" cy="48975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ight Brace 12">
              <a:extLst>
                <a:ext uri="{FF2B5EF4-FFF2-40B4-BE49-F238E27FC236}">
                  <a16:creationId xmlns:a16="http://schemas.microsoft.com/office/drawing/2014/main" id="{104B618E-056C-6307-D4B4-8E6D314F3CB0}"/>
                </a:ext>
              </a:extLst>
            </p:cNvPr>
            <p:cNvSpPr/>
            <p:nvPr/>
          </p:nvSpPr>
          <p:spPr>
            <a:xfrm rot="5400000">
              <a:off x="4611708" y="2225411"/>
              <a:ext cx="159430" cy="887988"/>
            </a:xfrm>
            <a:prstGeom prst="rightBrac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8DDC0A1E-9FF3-2AB3-352F-955CE1ADD021}"/>
                    </a:ext>
                  </a:extLst>
                </p:cNvPr>
                <p:cNvSpPr txBox="1"/>
                <p:nvPr/>
              </p:nvSpPr>
              <p:spPr>
                <a:xfrm>
                  <a:off x="4490791" y="2259651"/>
                  <a:ext cx="401264"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𝜏</m:t>
                        </m:r>
                      </m:oMath>
                    </m:oMathPara>
                  </a14:m>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4" name="TextBox 13">
                  <a:extLst>
                    <a:ext uri="{FF2B5EF4-FFF2-40B4-BE49-F238E27FC236}">
                      <a16:creationId xmlns:a16="http://schemas.microsoft.com/office/drawing/2014/main" id="{8DDC0A1E-9FF3-2AB3-352F-955CE1ADD021}"/>
                    </a:ext>
                  </a:extLst>
                </p:cNvPr>
                <p:cNvSpPr txBox="1">
                  <a:spLocks noRot="1" noChangeAspect="1" noMove="1" noResize="1" noEditPoints="1" noAdjustHandles="1" noChangeArrowheads="1" noChangeShapeType="1" noTextEdit="1"/>
                </p:cNvSpPr>
                <p:nvPr/>
              </p:nvSpPr>
              <p:spPr>
                <a:xfrm>
                  <a:off x="4490791" y="2259651"/>
                  <a:ext cx="401264" cy="461665"/>
                </a:xfrm>
                <a:prstGeom prst="rect">
                  <a:avLst/>
                </a:prstGeom>
                <a:blipFill>
                  <a:blip r:embed="rId5"/>
                  <a:stretch>
                    <a:fillRect/>
                  </a:stretch>
                </a:blipFill>
              </p:spPr>
              <p:txBody>
                <a:bodyPr/>
                <a:lstStyle/>
                <a:p>
                  <a:r>
                    <a:rPr lang="en-US">
                      <a:noFill/>
                    </a:rPr>
                    <a:t> </a:t>
                  </a:r>
                </a:p>
              </p:txBody>
            </p:sp>
          </mc:Fallback>
        </mc:AlternateContent>
      </p:grpSp>
      <p:grpSp>
        <p:nvGrpSpPr>
          <p:cNvPr id="31" name="Group 30">
            <a:extLst>
              <a:ext uri="{FF2B5EF4-FFF2-40B4-BE49-F238E27FC236}">
                <a16:creationId xmlns:a16="http://schemas.microsoft.com/office/drawing/2014/main" id="{49BEBD01-187F-51AF-BDD3-96A107E44073}"/>
              </a:ext>
            </a:extLst>
          </p:cNvPr>
          <p:cNvGrpSpPr/>
          <p:nvPr/>
        </p:nvGrpSpPr>
        <p:grpSpPr>
          <a:xfrm>
            <a:off x="7468629" y="2669405"/>
            <a:ext cx="4853979" cy="2626783"/>
            <a:chOff x="7639049" y="2596460"/>
            <a:chExt cx="4853979" cy="2626783"/>
          </a:xfrm>
        </p:grpSpPr>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A595AA1-D0B3-0C19-8DAA-1D9F7B0AAEAC}"/>
                    </a:ext>
                  </a:extLst>
                </p:cNvPr>
                <p:cNvSpPr txBox="1"/>
                <p:nvPr/>
              </p:nvSpPr>
              <p:spPr>
                <a:xfrm>
                  <a:off x="7639049" y="2596460"/>
                  <a:ext cx="4853979" cy="430887"/>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𝑁</m:t>
                          </m:r>
                        </m:e>
                        <m:sub>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𝑚𝑒𝑎</m:t>
                          </m:r>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𝑠</m:t>
                          </m:r>
                        </m:sub>
                      </m:sSub>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sSub>
                        <m:sSubPr>
                          <m:ctrlP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𝑎</m:t>
                          </m:r>
                        </m:e>
                        <m:sub>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sub>
                      </m:sSub>
                      <m:d>
                        <m:dPr>
                          <m:ctrlP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𝑛</m:t>
                          </m:r>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e>
                      </m:d>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𝜏</m:t>
                      </m:r>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𝑏</m:t>
                          </m:r>
                        </m:e>
                        <m:sub>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0</m:t>
                          </m:r>
                        </m:sub>
                      </m:sSub>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oMath>
                  </a14:m>
                  <a: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a:t> </a:t>
                  </a:r>
                  <a14:m>
                    <m:oMath xmlns:m="http://schemas.openxmlformats.org/officeDocument/2006/math">
                      <m:sSub>
                        <m:sSubPr>
                          <m:ctrlP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𝑐</m:t>
                          </m:r>
                        </m:e>
                        <m:sub>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𝑛</m:t>
                          </m:r>
                        </m:sub>
                      </m:sSub>
                    </m:oMath>
                  </a14:m>
                  <a:endPar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endParaRPr>
                </a:p>
              </p:txBody>
            </p:sp>
          </mc:Choice>
          <mc:Fallback xmlns="">
            <p:sp>
              <p:nvSpPr>
                <p:cNvPr id="16" name="TextBox 15">
                  <a:extLst>
                    <a:ext uri="{FF2B5EF4-FFF2-40B4-BE49-F238E27FC236}">
                      <a16:creationId xmlns:a16="http://schemas.microsoft.com/office/drawing/2014/main" id="{3A595AA1-D0B3-0C19-8DAA-1D9F7B0AAEAC}"/>
                    </a:ext>
                  </a:extLst>
                </p:cNvPr>
                <p:cNvSpPr txBox="1">
                  <a:spLocks noRot="1" noChangeAspect="1" noMove="1" noResize="1" noEditPoints="1" noAdjustHandles="1" noChangeArrowheads="1" noChangeShapeType="1" noTextEdit="1"/>
                </p:cNvSpPr>
                <p:nvPr/>
              </p:nvSpPr>
              <p:spPr>
                <a:xfrm>
                  <a:off x="7639049" y="2596460"/>
                  <a:ext cx="4853979" cy="430887"/>
                </a:xfrm>
                <a:prstGeom prst="rect">
                  <a:avLst/>
                </a:prstGeom>
                <a:blipFill>
                  <a:blip r:embed="rId6"/>
                  <a:stretch>
                    <a:fillRect l="-2611" t="-8571" b="-34286"/>
                  </a:stretch>
                </a:blipFill>
              </p:spPr>
              <p:txBody>
                <a:bodyPr/>
                <a:lstStyle/>
                <a:p>
                  <a:r>
                    <a:rPr lang="en-US">
                      <a:noFill/>
                    </a:rPr>
                    <a:t> </a:t>
                  </a:r>
                </a:p>
              </p:txBody>
            </p:sp>
          </mc:Fallback>
        </mc:AlternateContent>
        <p:cxnSp>
          <p:nvCxnSpPr>
            <p:cNvPr id="21" name="Straight Arrow Connector 20">
              <a:extLst>
                <a:ext uri="{FF2B5EF4-FFF2-40B4-BE49-F238E27FC236}">
                  <a16:creationId xmlns:a16="http://schemas.microsoft.com/office/drawing/2014/main" id="{2C295390-860B-0DF0-58A5-53B6265994DA}"/>
                </a:ext>
              </a:extLst>
            </p:cNvPr>
            <p:cNvCxnSpPr>
              <a:cxnSpLocks/>
            </p:cNvCxnSpPr>
            <p:nvPr/>
          </p:nvCxnSpPr>
          <p:spPr>
            <a:xfrm flipV="1">
              <a:off x="9169888" y="3110690"/>
              <a:ext cx="0" cy="55152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C7F3F60-C8E8-F7D1-F793-DED8545A62B9}"/>
                </a:ext>
              </a:extLst>
            </p:cNvPr>
            <p:cNvCxnSpPr>
              <a:cxnSpLocks/>
            </p:cNvCxnSpPr>
            <p:nvPr/>
          </p:nvCxnSpPr>
          <p:spPr>
            <a:xfrm flipV="1">
              <a:off x="11311861" y="3153239"/>
              <a:ext cx="0" cy="96156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274C0174-3040-B839-1492-5138ED8456F1}"/>
                </a:ext>
              </a:extLst>
            </p:cNvPr>
            <p:cNvCxnSpPr>
              <a:cxnSpLocks/>
            </p:cNvCxnSpPr>
            <p:nvPr/>
          </p:nvCxnSpPr>
          <p:spPr>
            <a:xfrm flipV="1">
              <a:off x="12123136" y="3181431"/>
              <a:ext cx="0" cy="157104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CCD7724-D01D-27C8-FE60-1868E9E83CA3}"/>
                </a:ext>
              </a:extLst>
            </p:cNvPr>
            <p:cNvSpPr txBox="1"/>
            <p:nvPr/>
          </p:nvSpPr>
          <p:spPr>
            <a:xfrm>
              <a:off x="8610600" y="3645988"/>
              <a:ext cx="119776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Coherent </a:t>
              </a:r>
            </a:p>
          </p:txBody>
        </p:sp>
        <p:sp>
          <p:nvSpPr>
            <p:cNvPr id="29" name="TextBox 28">
              <a:extLst>
                <a:ext uri="{FF2B5EF4-FFF2-40B4-BE49-F238E27FC236}">
                  <a16:creationId xmlns:a16="http://schemas.microsoft.com/office/drawing/2014/main" id="{3731BFC5-8A0B-BCBD-5C62-4C16B6FE5CEC}"/>
                </a:ext>
              </a:extLst>
            </p:cNvPr>
            <p:cNvSpPr txBox="1"/>
            <p:nvPr/>
          </p:nvSpPr>
          <p:spPr>
            <a:xfrm>
              <a:off x="10251416" y="4156079"/>
              <a:ext cx="139012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Incoherent </a:t>
              </a:r>
            </a:p>
          </p:txBody>
        </p:sp>
        <p:sp>
          <p:nvSpPr>
            <p:cNvPr id="30" name="TextBox 29">
              <a:extLst>
                <a:ext uri="{FF2B5EF4-FFF2-40B4-BE49-F238E27FC236}">
                  <a16:creationId xmlns:a16="http://schemas.microsoft.com/office/drawing/2014/main" id="{B32EDBFF-279B-C639-5168-16C2CADBA4F7}"/>
                </a:ext>
              </a:extLst>
            </p:cNvPr>
            <p:cNvSpPr txBox="1"/>
            <p:nvPr/>
          </p:nvSpPr>
          <p:spPr>
            <a:xfrm>
              <a:off x="10946478" y="4853911"/>
              <a:ext cx="132600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State prep.</a:t>
              </a:r>
            </a:p>
          </p:txBody>
        </p:sp>
      </p:grpSp>
      <p:grpSp>
        <p:nvGrpSpPr>
          <p:cNvPr id="9" name="Group 8">
            <a:extLst>
              <a:ext uri="{FF2B5EF4-FFF2-40B4-BE49-F238E27FC236}">
                <a16:creationId xmlns:a16="http://schemas.microsoft.com/office/drawing/2014/main" id="{8A5BD88B-C3BC-D043-9290-4FA901033BBB}"/>
              </a:ext>
            </a:extLst>
          </p:cNvPr>
          <p:cNvGrpSpPr/>
          <p:nvPr/>
        </p:nvGrpSpPr>
        <p:grpSpPr>
          <a:xfrm>
            <a:off x="8219983" y="1676317"/>
            <a:ext cx="2492990" cy="920854"/>
            <a:chOff x="8219983" y="1676317"/>
            <a:chExt cx="2492990" cy="920854"/>
          </a:xfrm>
        </p:grpSpPr>
        <p:sp>
          <p:nvSpPr>
            <p:cNvPr id="3" name="TextBox 2">
              <a:extLst>
                <a:ext uri="{FF2B5EF4-FFF2-40B4-BE49-F238E27FC236}">
                  <a16:creationId xmlns:a16="http://schemas.microsoft.com/office/drawing/2014/main" id="{C76D3A51-7FBE-7E48-7538-A60303F2CC84}"/>
                </a:ext>
              </a:extLst>
            </p:cNvPr>
            <p:cNvSpPr txBox="1"/>
            <p:nvPr/>
          </p:nvSpPr>
          <p:spPr>
            <a:xfrm>
              <a:off x="8219983" y="1676317"/>
              <a:ext cx="2492990"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Could be dark matter?</a:t>
              </a:r>
            </a:p>
          </p:txBody>
        </p:sp>
        <p:cxnSp>
          <p:nvCxnSpPr>
            <p:cNvPr id="7" name="Straight Arrow Connector 6">
              <a:extLst>
                <a:ext uri="{FF2B5EF4-FFF2-40B4-BE49-F238E27FC236}">
                  <a16:creationId xmlns:a16="http://schemas.microsoft.com/office/drawing/2014/main" id="{9577B8EC-86FC-76AE-2C4B-D8D80ADA6872}"/>
                </a:ext>
              </a:extLst>
            </p:cNvPr>
            <p:cNvCxnSpPr>
              <a:cxnSpLocks/>
            </p:cNvCxnSpPr>
            <p:nvPr/>
          </p:nvCxnSpPr>
          <p:spPr>
            <a:xfrm>
              <a:off x="8989581" y="2045649"/>
              <a:ext cx="0" cy="55152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6A603B65-CA54-7ED4-B5F6-8A6B80FC27C7}"/>
                  </a:ext>
                </a:extLst>
              </p:cNvPr>
              <p:cNvSpPr txBox="1"/>
              <p:nvPr/>
            </p:nvSpPr>
            <p:spPr>
              <a:xfrm>
                <a:off x="7724058" y="4290630"/>
                <a:ext cx="2145500" cy="136537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𝜀</m:t>
                      </m:r>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 </m:t>
                      </m:r>
                      <m:rad>
                        <m:radPr>
                          <m:degHide m:val="on"/>
                          <m:ctrlP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radPr>
                        <m:deg/>
                        <m:e>
                          <m:f>
                            <m:fPr>
                              <m:ctrlP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b>
                                <m:sSubPr>
                                  <m:ctrlP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𝑎</m:t>
                                  </m:r>
                                </m:e>
                                <m:sub>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num>
                            <m:den>
                              <m:sSub>
                                <m:sSubPr>
                                  <m:ctrlP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𝑚</m:t>
                                  </m:r>
                                </m:e>
                                <m:sub>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𝛾</m:t>
                                  </m:r>
                                  <m:r>
                                    <a:rPr kumimoji="0" lang="en-US"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ub>
                              </m:sSub>
                            </m:den>
                          </m:f>
                        </m:e>
                      </m:rad>
                    </m:oMath>
                  </m:oMathPara>
                </a14:m>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p:sp>
            <p:nvSpPr>
              <p:cNvPr id="11" name="TextBox 10">
                <a:extLst>
                  <a:ext uri="{FF2B5EF4-FFF2-40B4-BE49-F238E27FC236}">
                    <a16:creationId xmlns:a16="http://schemas.microsoft.com/office/drawing/2014/main" id="{6A603B65-CA54-7ED4-B5F6-8A6B80FC27C7}"/>
                  </a:ext>
                </a:extLst>
              </p:cNvPr>
              <p:cNvSpPr txBox="1">
                <a:spLocks noRot="1" noChangeAspect="1" noMove="1" noResize="1" noEditPoints="1" noAdjustHandles="1" noChangeArrowheads="1" noChangeShapeType="1" noTextEdit="1"/>
              </p:cNvSpPr>
              <p:nvPr/>
            </p:nvSpPr>
            <p:spPr>
              <a:xfrm>
                <a:off x="7724058" y="4290630"/>
                <a:ext cx="2145500" cy="1365374"/>
              </a:xfrm>
              <a:prstGeom prst="rect">
                <a:avLst/>
              </a:prstGeom>
              <a:blipFill>
                <a:blip r:embed="rId7"/>
                <a:stretch>
                  <a:fillRect/>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D0E06AAF-5210-4935-3BBC-DBB68538222D}"/>
              </a:ext>
            </a:extLst>
          </p:cNvPr>
          <p:cNvSpPr txBox="1"/>
          <p:nvPr/>
        </p:nvSpPr>
        <p:spPr>
          <a:xfrm>
            <a:off x="447262" y="6202018"/>
            <a:ext cx="2787238" cy="584775"/>
          </a:xfrm>
          <a:prstGeom prst="rect">
            <a:avLst/>
          </a:prstGeom>
          <a:noFill/>
        </p:spPr>
        <p:txBody>
          <a:bodyPr wrap="none" rtlCol="0">
            <a:spAutoFit/>
          </a:bodyPr>
          <a:lstStyle/>
          <a:p>
            <a:r>
              <a:rPr lang="en-US" sz="1600" dirty="0"/>
              <a:t>Slide/data from Ankur Agrawal,</a:t>
            </a:r>
          </a:p>
          <a:p>
            <a:r>
              <a:rPr lang="en-US" sz="1600" dirty="0"/>
              <a:t>Preprint in prep.</a:t>
            </a:r>
          </a:p>
        </p:txBody>
      </p:sp>
      <p:sp>
        <p:nvSpPr>
          <p:cNvPr id="18" name="TextBox 17">
            <a:extLst>
              <a:ext uri="{FF2B5EF4-FFF2-40B4-BE49-F238E27FC236}">
                <a16:creationId xmlns:a16="http://schemas.microsoft.com/office/drawing/2014/main" id="{EA0C8922-29E9-541E-B71D-7DD1DE3500A2}"/>
              </a:ext>
            </a:extLst>
          </p:cNvPr>
          <p:cNvSpPr txBox="1"/>
          <p:nvPr/>
        </p:nvSpPr>
        <p:spPr>
          <a:xfrm>
            <a:off x="5227983" y="6033051"/>
            <a:ext cx="6274859" cy="369332"/>
          </a:xfrm>
          <a:prstGeom prst="rect">
            <a:avLst/>
          </a:prstGeom>
          <a:noFill/>
        </p:spPr>
        <p:txBody>
          <a:bodyPr wrap="none" rtlCol="0">
            <a:spAutoFit/>
          </a:bodyPr>
          <a:lstStyle/>
          <a:p>
            <a:r>
              <a:rPr lang="en-US" dirty="0"/>
              <a:t>∼ 20000 trials for each point.  𝝉∼10 us, 𝝉</a:t>
            </a:r>
            <a:r>
              <a:rPr lang="en-US" baseline="-25000" dirty="0"/>
              <a:t>DM</a:t>
            </a:r>
            <a:r>
              <a:rPr lang="en-US" dirty="0"/>
              <a:t>∼ 100 us, 𝝉</a:t>
            </a:r>
            <a:r>
              <a:rPr lang="en-US" baseline="-25000" dirty="0" err="1"/>
              <a:t>cav</a:t>
            </a:r>
            <a:r>
              <a:rPr lang="en-US" dirty="0"/>
              <a:t>∼ 1ms </a:t>
            </a:r>
          </a:p>
        </p:txBody>
      </p:sp>
    </p:spTree>
    <p:extLst>
      <p:ext uri="{BB962C8B-B14F-4D97-AF65-F5344CB8AC3E}">
        <p14:creationId xmlns:p14="http://schemas.microsoft.com/office/powerpoint/2010/main" val="221793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994172"/>
          </a:xfrm>
        </p:spPr>
        <p:txBody>
          <a:bodyPr>
            <a:noAutofit/>
          </a:bodyPr>
          <a:lstStyle/>
          <a:p>
            <a:r>
              <a:rPr lang="en-US" sz="4000">
                <a:latin typeface="Helvetica" pitchFamily="2" charset="0"/>
              </a:rPr>
              <a:t>Hidden photon search</a:t>
            </a:r>
            <a:endParaRPr lang="en-IN" sz="4000">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IQ/PACC axion workshop, 4/6/2023</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kumimoji="0" lang="en-IN"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IN"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F36AABD7-6B0A-AE13-B0A6-750DCB15856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205121" y="1092200"/>
            <a:ext cx="7415530" cy="4672800"/>
          </a:xfrm>
          <a:prstGeom prst="rect">
            <a:avLst/>
          </a:prstGeom>
        </p:spPr>
      </p:pic>
      <p:sp>
        <p:nvSpPr>
          <p:cNvPr id="3" name="TextBox 2">
            <a:extLst>
              <a:ext uri="{FF2B5EF4-FFF2-40B4-BE49-F238E27FC236}">
                <a16:creationId xmlns:a16="http://schemas.microsoft.com/office/drawing/2014/main" id="{D0D80700-53D4-9A72-A48E-5B564FA27140}"/>
              </a:ext>
            </a:extLst>
          </p:cNvPr>
          <p:cNvSpPr txBox="1"/>
          <p:nvPr/>
        </p:nvSpPr>
        <p:spPr>
          <a:xfrm>
            <a:off x="9712643" y="5579300"/>
            <a:ext cx="2045349" cy="5078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35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Agrawal et. al.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35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(Preprint on </a:t>
            </a:r>
            <a:r>
              <a:rPr kumimoji="0" lang="en-IN" sz="1350" b="0" i="0" u="none" strike="noStrike" kern="1200" cap="none" spc="0" normalizeH="0" baseline="0" noProof="0" dirty="0" err="1">
                <a:ln>
                  <a:noFill/>
                </a:ln>
                <a:solidFill>
                  <a:prstClr val="black"/>
                </a:solidFill>
                <a:effectLst/>
                <a:uLnTx/>
                <a:uFillTx/>
                <a:latin typeface="Helvetica Light" panose="020B0403020202020204" pitchFamily="34" charset="0"/>
                <a:ea typeface="+mn-ea"/>
                <a:cs typeface="+mn-cs"/>
              </a:rPr>
              <a:t>arxiv</a:t>
            </a:r>
            <a:r>
              <a:rPr kumimoji="0" lang="en-IN" sz="135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soon)</a:t>
            </a:r>
          </a:p>
        </p:txBody>
      </p:sp>
      <p:sp>
        <p:nvSpPr>
          <p:cNvPr id="4" name="TextBox 3">
            <a:extLst>
              <a:ext uri="{FF2B5EF4-FFF2-40B4-BE49-F238E27FC236}">
                <a16:creationId xmlns:a16="http://schemas.microsoft.com/office/drawing/2014/main" id="{F92C5B48-16B8-B991-A99E-38A6C5F952B2}"/>
              </a:ext>
            </a:extLst>
          </p:cNvPr>
          <p:cNvSpPr txBox="1"/>
          <p:nvPr/>
        </p:nvSpPr>
        <p:spPr>
          <a:xfrm>
            <a:off x="5536095" y="298174"/>
            <a:ext cx="5471370" cy="369332"/>
          </a:xfrm>
          <a:prstGeom prst="rect">
            <a:avLst/>
          </a:prstGeom>
          <a:noFill/>
        </p:spPr>
        <p:txBody>
          <a:bodyPr wrap="none" rtlCol="0">
            <a:spAutoFit/>
          </a:bodyPr>
          <a:lstStyle/>
          <a:p>
            <a:r>
              <a:rPr lang="en-US" dirty="0"/>
              <a:t>Not optimized.  Just using data from zero injected signal. </a:t>
            </a:r>
          </a:p>
        </p:txBody>
      </p:sp>
      <p:sp>
        <p:nvSpPr>
          <p:cNvPr id="8" name="TextBox 7">
            <a:extLst>
              <a:ext uri="{FF2B5EF4-FFF2-40B4-BE49-F238E27FC236}">
                <a16:creationId xmlns:a16="http://schemas.microsoft.com/office/drawing/2014/main" id="{7C494115-6803-C549-F136-71ADFCDEAFFE}"/>
              </a:ext>
            </a:extLst>
          </p:cNvPr>
          <p:cNvSpPr txBox="1"/>
          <p:nvPr/>
        </p:nvSpPr>
        <p:spPr>
          <a:xfrm>
            <a:off x="9720471" y="2027584"/>
            <a:ext cx="2471529" cy="1200329"/>
          </a:xfrm>
          <a:prstGeom prst="rect">
            <a:avLst/>
          </a:prstGeom>
          <a:noFill/>
        </p:spPr>
        <p:txBody>
          <a:bodyPr wrap="square" rtlCol="0">
            <a:spAutoFit/>
          </a:bodyPr>
          <a:lstStyle/>
          <a:p>
            <a:r>
              <a:rPr lang="en-US" dirty="0"/>
              <a:t>Dark matter drive is always on.  If too large, this would have screwed up the </a:t>
            </a:r>
            <a:r>
              <a:rPr lang="en-US" dirty="0" err="1"/>
              <a:t>Fock</a:t>
            </a:r>
            <a:r>
              <a:rPr lang="en-US" dirty="0"/>
              <a:t> state prep.</a:t>
            </a:r>
          </a:p>
        </p:txBody>
      </p:sp>
      <p:sp>
        <p:nvSpPr>
          <p:cNvPr id="9" name="TextBox 8">
            <a:extLst>
              <a:ext uri="{FF2B5EF4-FFF2-40B4-BE49-F238E27FC236}">
                <a16:creationId xmlns:a16="http://schemas.microsoft.com/office/drawing/2014/main" id="{352948C0-57DE-4502-2E19-9160B12CD640}"/>
              </a:ext>
            </a:extLst>
          </p:cNvPr>
          <p:cNvSpPr txBox="1"/>
          <p:nvPr/>
        </p:nvSpPr>
        <p:spPr>
          <a:xfrm>
            <a:off x="9809922" y="3458818"/>
            <a:ext cx="2067338" cy="1200329"/>
          </a:xfrm>
          <a:prstGeom prst="rect">
            <a:avLst/>
          </a:prstGeom>
          <a:noFill/>
        </p:spPr>
        <p:txBody>
          <a:bodyPr wrap="square" rtlCol="0">
            <a:spAutoFit/>
          </a:bodyPr>
          <a:lstStyle/>
          <a:p>
            <a:r>
              <a:rPr lang="en-US" dirty="0"/>
              <a:t>Conservative limit set by assuming all background counts are dark matter</a:t>
            </a:r>
          </a:p>
        </p:txBody>
      </p:sp>
      <p:cxnSp>
        <p:nvCxnSpPr>
          <p:cNvPr id="11" name="Straight Arrow Connector 10">
            <a:extLst>
              <a:ext uri="{FF2B5EF4-FFF2-40B4-BE49-F238E27FC236}">
                <a16:creationId xmlns:a16="http://schemas.microsoft.com/office/drawing/2014/main" id="{5600A848-C942-54E2-6F9C-D29011C23C96}"/>
              </a:ext>
            </a:extLst>
          </p:cNvPr>
          <p:cNvCxnSpPr/>
          <p:nvPr/>
        </p:nvCxnSpPr>
        <p:spPr>
          <a:xfrm flipH="1">
            <a:off x="9233452" y="3667539"/>
            <a:ext cx="457200" cy="0"/>
          </a:xfrm>
          <a:prstGeom prst="straightConnector1">
            <a:avLst/>
          </a:prstGeom>
          <a:ln w="47625">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CFC246A-2985-73C8-909C-7795F7390595}"/>
              </a:ext>
            </a:extLst>
          </p:cNvPr>
          <p:cNvCxnSpPr/>
          <p:nvPr/>
        </p:nvCxnSpPr>
        <p:spPr>
          <a:xfrm flipH="1">
            <a:off x="9216887" y="2527852"/>
            <a:ext cx="457200" cy="0"/>
          </a:xfrm>
          <a:prstGeom prst="straightConnector1">
            <a:avLst/>
          </a:prstGeom>
          <a:ln w="47625">
            <a:solidFill>
              <a:srgbClr val="C49482"/>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CB09843-27ED-0307-DEA5-5D18B143350A}"/>
              </a:ext>
            </a:extLst>
          </p:cNvPr>
          <p:cNvSpPr txBox="1"/>
          <p:nvPr/>
        </p:nvSpPr>
        <p:spPr>
          <a:xfrm>
            <a:off x="3399183" y="4114800"/>
            <a:ext cx="1287597" cy="369332"/>
          </a:xfrm>
          <a:prstGeom prst="rect">
            <a:avLst/>
          </a:prstGeom>
          <a:noFill/>
        </p:spPr>
        <p:txBody>
          <a:bodyPr wrap="none" rtlCol="0">
            <a:spAutoFit/>
          </a:bodyPr>
          <a:lstStyle/>
          <a:p>
            <a:r>
              <a:rPr lang="en-US" b="1" dirty="0">
                <a:solidFill>
                  <a:srgbClr val="FF0000"/>
                </a:solidFill>
              </a:rPr>
              <a:t>Preliminary</a:t>
            </a:r>
          </a:p>
        </p:txBody>
      </p:sp>
      <p:sp>
        <p:nvSpPr>
          <p:cNvPr id="15" name="TextBox 14">
            <a:extLst>
              <a:ext uri="{FF2B5EF4-FFF2-40B4-BE49-F238E27FC236}">
                <a16:creationId xmlns:a16="http://schemas.microsoft.com/office/drawing/2014/main" id="{FD1B3B8E-C1EF-D28D-A364-F7B6326D2EF4}"/>
              </a:ext>
            </a:extLst>
          </p:cNvPr>
          <p:cNvSpPr txBox="1"/>
          <p:nvPr/>
        </p:nvSpPr>
        <p:spPr>
          <a:xfrm>
            <a:off x="447262" y="6202018"/>
            <a:ext cx="2787238" cy="584775"/>
          </a:xfrm>
          <a:prstGeom prst="rect">
            <a:avLst/>
          </a:prstGeom>
          <a:noFill/>
        </p:spPr>
        <p:txBody>
          <a:bodyPr wrap="none" rtlCol="0">
            <a:spAutoFit/>
          </a:bodyPr>
          <a:lstStyle/>
          <a:p>
            <a:r>
              <a:rPr lang="en-US" sz="1600" dirty="0"/>
              <a:t>Slide/data from Ankur Agrawal,</a:t>
            </a:r>
          </a:p>
          <a:p>
            <a:r>
              <a:rPr lang="en-US" sz="1600" dirty="0"/>
              <a:t>Preprint in prep.</a:t>
            </a:r>
          </a:p>
        </p:txBody>
      </p:sp>
    </p:spTree>
    <p:extLst>
      <p:ext uri="{BB962C8B-B14F-4D97-AF65-F5344CB8AC3E}">
        <p14:creationId xmlns:p14="http://schemas.microsoft.com/office/powerpoint/2010/main" val="3729420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BA66ED-2B2D-43B3-3618-1B09092792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90409"/>
            <a:ext cx="12025746" cy="5351123"/>
          </a:xfrm>
          <a:prstGeom prst="rect">
            <a:avLst/>
          </a:prstGeom>
        </p:spPr>
      </p:pic>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994172"/>
          </a:xfrm>
        </p:spPr>
        <p:txBody>
          <a:bodyPr>
            <a:noAutofit/>
          </a:bodyPr>
          <a:lstStyle/>
          <a:p>
            <a:r>
              <a:rPr lang="en-US" sz="4000">
                <a:latin typeface="Helvetica" pitchFamily="2" charset="0"/>
              </a:rPr>
              <a:t>Hidden photon search</a:t>
            </a:r>
            <a:endParaRPr lang="en-IN" sz="4000">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r>
              <a:rPr lang="en-US">
                <a:latin typeface="+mj-lt"/>
              </a:rPr>
              <a:t>Aaron S. Chou, IQ/PACC axion workshop, 4/6/2023</a:t>
            </a:r>
            <a:endParaRPr lang="en-IN">
              <a:latin typeface="+mj-lt"/>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fld id="{DE9F7661-9D26-4DC7-9C4E-65CEDD82E6C7}" type="slidenum">
              <a:rPr lang="en-IN" smtClean="0"/>
              <a:t>26</a:t>
            </a:fld>
            <a:endParaRPr lang="en-IN"/>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0D74D4D-2057-8BEA-3041-3258BF56734E}"/>
              </a:ext>
            </a:extLst>
          </p:cNvPr>
          <p:cNvSpPr txBox="1"/>
          <p:nvPr/>
        </p:nvSpPr>
        <p:spPr>
          <a:xfrm>
            <a:off x="7485933" y="4779138"/>
            <a:ext cx="2249334" cy="369332"/>
          </a:xfrm>
          <a:prstGeom prst="rect">
            <a:avLst/>
          </a:prstGeom>
          <a:noFill/>
        </p:spPr>
        <p:txBody>
          <a:bodyPr wrap="none" rtlCol="0">
            <a:spAutoFit/>
          </a:bodyPr>
          <a:lstStyle/>
          <a:p>
            <a:r>
              <a:rPr lang="en-US" dirty="0">
                <a:solidFill>
                  <a:srgbClr val="3938FF"/>
                </a:solidFill>
                <a:latin typeface="Helvetica Light" panose="020B0403020202020204" pitchFamily="34" charset="0"/>
              </a:rPr>
              <a:t>Stimulated emission</a:t>
            </a:r>
          </a:p>
        </p:txBody>
      </p:sp>
      <p:sp>
        <p:nvSpPr>
          <p:cNvPr id="8" name="TextBox 7">
            <a:extLst>
              <a:ext uri="{FF2B5EF4-FFF2-40B4-BE49-F238E27FC236}">
                <a16:creationId xmlns:a16="http://schemas.microsoft.com/office/drawing/2014/main" id="{3720F52C-8657-348D-5B9E-6E944E6229D2}"/>
              </a:ext>
            </a:extLst>
          </p:cNvPr>
          <p:cNvSpPr txBox="1"/>
          <p:nvPr/>
        </p:nvSpPr>
        <p:spPr>
          <a:xfrm>
            <a:off x="10197548" y="5029200"/>
            <a:ext cx="1287597" cy="369332"/>
          </a:xfrm>
          <a:prstGeom prst="rect">
            <a:avLst/>
          </a:prstGeom>
          <a:noFill/>
        </p:spPr>
        <p:txBody>
          <a:bodyPr wrap="none" rtlCol="0">
            <a:spAutoFit/>
          </a:bodyPr>
          <a:lstStyle/>
          <a:p>
            <a:r>
              <a:rPr lang="en-US" b="1" dirty="0">
                <a:solidFill>
                  <a:srgbClr val="FF0000"/>
                </a:solidFill>
              </a:rPr>
              <a:t>Preliminary</a:t>
            </a:r>
          </a:p>
        </p:txBody>
      </p:sp>
      <p:sp>
        <p:nvSpPr>
          <p:cNvPr id="9" name="TextBox 8">
            <a:extLst>
              <a:ext uri="{FF2B5EF4-FFF2-40B4-BE49-F238E27FC236}">
                <a16:creationId xmlns:a16="http://schemas.microsoft.com/office/drawing/2014/main" id="{B0C8747F-100B-7106-ACDC-080033515103}"/>
              </a:ext>
            </a:extLst>
          </p:cNvPr>
          <p:cNvSpPr txBox="1"/>
          <p:nvPr/>
        </p:nvSpPr>
        <p:spPr>
          <a:xfrm>
            <a:off x="447262" y="6202018"/>
            <a:ext cx="2787238" cy="584775"/>
          </a:xfrm>
          <a:prstGeom prst="rect">
            <a:avLst/>
          </a:prstGeom>
          <a:noFill/>
        </p:spPr>
        <p:txBody>
          <a:bodyPr wrap="none" rtlCol="0">
            <a:spAutoFit/>
          </a:bodyPr>
          <a:lstStyle/>
          <a:p>
            <a:r>
              <a:rPr lang="en-US" sz="1600" dirty="0"/>
              <a:t>Slide/data from Ankur Agrawal,</a:t>
            </a:r>
          </a:p>
          <a:p>
            <a:r>
              <a:rPr lang="en-US" sz="1600" dirty="0"/>
              <a:t>Preprint in prep.</a:t>
            </a:r>
          </a:p>
        </p:txBody>
      </p:sp>
    </p:spTree>
    <p:extLst>
      <p:ext uri="{BB962C8B-B14F-4D97-AF65-F5344CB8AC3E}">
        <p14:creationId xmlns:p14="http://schemas.microsoft.com/office/powerpoint/2010/main" val="34995938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994172"/>
          </a:xfrm>
        </p:spPr>
        <p:txBody>
          <a:bodyPr>
            <a:noAutofit/>
          </a:bodyPr>
          <a:lstStyle/>
          <a:p>
            <a:r>
              <a:rPr lang="en-US" sz="4000" dirty="0">
                <a:latin typeface="Helvetica" pitchFamily="2" charset="0"/>
              </a:rPr>
              <a:t>To make compatible with large B fields for axions</a:t>
            </a:r>
            <a:endParaRPr lang="en-IN" sz="4000" dirty="0">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IQ/PACC axion workshop, 4/6/2023</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kumimoji="0" lang="en-IN"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IN"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A435C1B-48FF-FA41-B444-29298135CF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050" y="2184400"/>
            <a:ext cx="4152900" cy="2489200"/>
          </a:xfrm>
          <a:prstGeom prst="rect">
            <a:avLst/>
          </a:prstGeom>
        </p:spPr>
      </p:pic>
      <p:cxnSp>
        <p:nvCxnSpPr>
          <p:cNvPr id="7" name="Straight Connector 6">
            <a:extLst>
              <a:ext uri="{FF2B5EF4-FFF2-40B4-BE49-F238E27FC236}">
                <a16:creationId xmlns:a16="http://schemas.microsoft.com/office/drawing/2014/main" id="{A3D1AB6A-7AB5-487E-9AFC-F7E95B0AF4B6}"/>
              </a:ext>
            </a:extLst>
          </p:cNvPr>
          <p:cNvCxnSpPr/>
          <p:nvPr/>
        </p:nvCxnSpPr>
        <p:spPr>
          <a:xfrm>
            <a:off x="4798385" y="1798468"/>
            <a:ext cx="0" cy="3757614"/>
          </a:xfrm>
          <a:prstGeom prst="line">
            <a:avLst/>
          </a:prstGeom>
          <a:ln w="12700">
            <a:solidFill>
              <a:srgbClr val="FF9D01"/>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D0F9D01-FEBE-F0D1-D227-D79FE647C528}"/>
              </a:ext>
            </a:extLst>
          </p:cNvPr>
          <p:cNvCxnSpPr/>
          <p:nvPr/>
        </p:nvCxnSpPr>
        <p:spPr>
          <a:xfrm>
            <a:off x="8354385" y="2001668"/>
            <a:ext cx="0" cy="3757614"/>
          </a:xfrm>
          <a:prstGeom prst="line">
            <a:avLst/>
          </a:prstGeom>
          <a:ln w="12700">
            <a:solidFill>
              <a:srgbClr val="FF9D01"/>
            </a:solidFill>
            <a:prstDash val="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6765E64-6C5E-FAE7-D481-B3762D35B234}"/>
              </a:ext>
            </a:extLst>
          </p:cNvPr>
          <p:cNvSpPr txBox="1"/>
          <p:nvPr/>
        </p:nvSpPr>
        <p:spPr>
          <a:xfrm>
            <a:off x="1118915" y="5076606"/>
            <a:ext cx="2715169" cy="70788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Helvetica" pitchFamily="2" charset="0"/>
                <a:ea typeface="+mn-ea"/>
                <a:cs typeface="+mn-cs"/>
              </a:rPr>
              <a:t>Tunable photon counter</a:t>
            </a:r>
          </a:p>
        </p:txBody>
      </p:sp>
      <p:sp>
        <p:nvSpPr>
          <p:cNvPr id="10" name="TextBox 9">
            <a:extLst>
              <a:ext uri="{FF2B5EF4-FFF2-40B4-BE49-F238E27FC236}">
                <a16:creationId xmlns:a16="http://schemas.microsoft.com/office/drawing/2014/main" id="{D8134F49-D262-3282-F02D-C1F7650252A6}"/>
              </a:ext>
            </a:extLst>
          </p:cNvPr>
          <p:cNvSpPr txBox="1"/>
          <p:nvPr/>
        </p:nvSpPr>
        <p:spPr>
          <a:xfrm>
            <a:off x="5218801" y="5093954"/>
            <a:ext cx="2715169" cy="70788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Helvetica" pitchFamily="2" charset="0"/>
                <a:ea typeface="+mn-ea"/>
                <a:cs typeface="+mn-cs"/>
              </a:rPr>
              <a:t>Tunable photonic cavity</a:t>
            </a:r>
          </a:p>
        </p:txBody>
      </p:sp>
      <p:sp>
        <p:nvSpPr>
          <p:cNvPr id="11" name="TextBox 10">
            <a:extLst>
              <a:ext uri="{FF2B5EF4-FFF2-40B4-BE49-F238E27FC236}">
                <a16:creationId xmlns:a16="http://schemas.microsoft.com/office/drawing/2014/main" id="{2CCDC1C6-32A1-0074-CAE6-F7973B44FF41}"/>
              </a:ext>
            </a:extLst>
          </p:cNvPr>
          <p:cNvSpPr txBox="1"/>
          <p:nvPr/>
        </p:nvSpPr>
        <p:spPr>
          <a:xfrm>
            <a:off x="8525496" y="5859267"/>
            <a:ext cx="2715169" cy="40011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t>State swap</a:t>
            </a:r>
          </a:p>
        </p:txBody>
      </p:sp>
      <p:pic>
        <p:nvPicPr>
          <p:cNvPr id="16" name="Picture 15">
            <a:extLst>
              <a:ext uri="{FF2B5EF4-FFF2-40B4-BE49-F238E27FC236}">
                <a16:creationId xmlns:a16="http://schemas.microsoft.com/office/drawing/2014/main" id="{CB5888C3-54E4-FA44-C5F1-4FD00CC8814F}"/>
              </a:ext>
            </a:extLst>
          </p:cNvPr>
          <p:cNvPicPr>
            <a:picLocks noChangeAspect="1"/>
          </p:cNvPicPr>
          <p:nvPr/>
        </p:nvPicPr>
        <p:blipFill rotWithShape="1">
          <a:blip r:embed="rId4"/>
          <a:srcRect l="16812" t="5482" r="16832" b="4479"/>
          <a:stretch/>
        </p:blipFill>
        <p:spPr>
          <a:xfrm flipH="1">
            <a:off x="9300487" y="4318245"/>
            <a:ext cx="986288" cy="1314375"/>
          </a:xfrm>
          <a:prstGeom prst="rect">
            <a:avLst/>
          </a:prstGeom>
        </p:spPr>
      </p:pic>
      <p:sp>
        <p:nvSpPr>
          <p:cNvPr id="26" name="Freeform 48">
            <a:extLst>
              <a:ext uri="{FF2B5EF4-FFF2-40B4-BE49-F238E27FC236}">
                <a16:creationId xmlns:a16="http://schemas.microsoft.com/office/drawing/2014/main" id="{6B112053-5467-663E-9598-48F18D1DE188}"/>
              </a:ext>
            </a:extLst>
          </p:cNvPr>
          <p:cNvSpPr/>
          <p:nvPr/>
        </p:nvSpPr>
        <p:spPr>
          <a:xfrm rot="16200000">
            <a:off x="9039031" y="3945046"/>
            <a:ext cx="1535417" cy="205152"/>
          </a:xfrm>
          <a:custGeom>
            <a:avLst/>
            <a:gdLst>
              <a:gd name="connsiteX0" fmla="*/ 0 w 528643"/>
              <a:gd name="connsiteY0" fmla="*/ 67538 h 121514"/>
              <a:gd name="connsiteX1" fmla="*/ 31750 w 528643"/>
              <a:gd name="connsiteY1" fmla="*/ 4038 h 121514"/>
              <a:gd name="connsiteX2" fmla="*/ 85725 w 528643"/>
              <a:gd name="connsiteY2" fmla="*/ 118338 h 121514"/>
              <a:gd name="connsiteX3" fmla="*/ 174625 w 528643"/>
              <a:gd name="connsiteY3" fmla="*/ 4038 h 121514"/>
              <a:gd name="connsiteX4" fmla="*/ 247650 w 528643"/>
              <a:gd name="connsiteY4" fmla="*/ 121513 h 121514"/>
              <a:gd name="connsiteX5" fmla="*/ 320675 w 528643"/>
              <a:gd name="connsiteY5" fmla="*/ 863 h 121514"/>
              <a:gd name="connsiteX6" fmla="*/ 371475 w 528643"/>
              <a:gd name="connsiteY6" fmla="*/ 121513 h 121514"/>
              <a:gd name="connsiteX7" fmla="*/ 438150 w 528643"/>
              <a:gd name="connsiteY7" fmla="*/ 863 h 121514"/>
              <a:gd name="connsiteX8" fmla="*/ 520700 w 528643"/>
              <a:gd name="connsiteY8" fmla="*/ 67538 h 121514"/>
              <a:gd name="connsiteX9" fmla="*/ 520700 w 528643"/>
              <a:gd name="connsiteY9" fmla="*/ 70713 h 121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643" h="121514">
                <a:moveTo>
                  <a:pt x="0" y="67538"/>
                </a:moveTo>
                <a:cubicBezTo>
                  <a:pt x="8731" y="31554"/>
                  <a:pt x="17462" y="-4429"/>
                  <a:pt x="31750" y="4038"/>
                </a:cubicBezTo>
                <a:cubicBezTo>
                  <a:pt x="46038" y="12505"/>
                  <a:pt x="61913" y="118338"/>
                  <a:pt x="85725" y="118338"/>
                </a:cubicBezTo>
                <a:cubicBezTo>
                  <a:pt x="109537" y="118338"/>
                  <a:pt x="147638" y="3509"/>
                  <a:pt x="174625" y="4038"/>
                </a:cubicBezTo>
                <a:cubicBezTo>
                  <a:pt x="201612" y="4567"/>
                  <a:pt x="223308" y="122042"/>
                  <a:pt x="247650" y="121513"/>
                </a:cubicBezTo>
                <a:cubicBezTo>
                  <a:pt x="271992" y="120984"/>
                  <a:pt x="300038" y="863"/>
                  <a:pt x="320675" y="863"/>
                </a:cubicBezTo>
                <a:cubicBezTo>
                  <a:pt x="341312" y="863"/>
                  <a:pt x="351896" y="121513"/>
                  <a:pt x="371475" y="121513"/>
                </a:cubicBezTo>
                <a:cubicBezTo>
                  <a:pt x="391054" y="121513"/>
                  <a:pt x="413279" y="9859"/>
                  <a:pt x="438150" y="863"/>
                </a:cubicBezTo>
                <a:cubicBezTo>
                  <a:pt x="463021" y="-8133"/>
                  <a:pt x="506942" y="55896"/>
                  <a:pt x="520700" y="67538"/>
                </a:cubicBezTo>
                <a:cubicBezTo>
                  <a:pt x="534458" y="79180"/>
                  <a:pt x="527579" y="74946"/>
                  <a:pt x="520700" y="70713"/>
                </a:cubicBezTo>
              </a:path>
            </a:pathLst>
          </a:custGeom>
          <a:noFill/>
          <a:ln>
            <a:solidFill>
              <a:srgbClr val="00B050"/>
            </a:solidFill>
            <a:tailEnd type="stealth"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srgbClr val="D55C03"/>
              </a:solidFill>
              <a:effectLst/>
              <a:uLnTx/>
              <a:uFillTx/>
              <a:latin typeface="Calibri" panose="020F0502020204030204"/>
              <a:ea typeface="+mn-ea"/>
              <a:cs typeface="+mn-cs"/>
            </a:endParaRPr>
          </a:p>
        </p:txBody>
      </p:sp>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FF03F8DA-6FD1-7255-DD05-00EE0BF324A4}"/>
                  </a:ext>
                </a:extLst>
              </p:cNvPr>
              <p:cNvSpPr txBox="1"/>
              <p:nvPr/>
            </p:nvSpPr>
            <p:spPr>
              <a:xfrm>
                <a:off x="8763248" y="5072671"/>
                <a:ext cx="211404" cy="310598"/>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acc>
                        <m:accPr>
                          <m:chr m:val="⃗"/>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𝐵</m:t>
                          </m:r>
                        </m:e>
                      </m:acc>
                    </m:oMath>
                  </m:oMathPara>
                </a14:m>
                <a:endParaRPr kumimoji="0" lang="en-US" sz="2700" b="0"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p:sp>
            <p:nvSpPr>
              <p:cNvPr id="33" name="TextBox 32">
                <a:extLst>
                  <a:ext uri="{FF2B5EF4-FFF2-40B4-BE49-F238E27FC236}">
                    <a16:creationId xmlns:a16="http://schemas.microsoft.com/office/drawing/2014/main" id="{FF03F8DA-6FD1-7255-DD05-00EE0BF324A4}"/>
                  </a:ext>
                </a:extLst>
              </p:cNvPr>
              <p:cNvSpPr txBox="1">
                <a:spLocks noRot="1" noChangeAspect="1" noMove="1" noResize="1" noEditPoints="1" noAdjustHandles="1" noChangeArrowheads="1" noChangeShapeType="1" noTextEdit="1"/>
              </p:cNvSpPr>
              <p:nvPr/>
            </p:nvSpPr>
            <p:spPr>
              <a:xfrm>
                <a:off x="8763248" y="5072671"/>
                <a:ext cx="211404" cy="310598"/>
              </a:xfrm>
              <a:prstGeom prst="rect">
                <a:avLst/>
              </a:prstGeom>
              <a:blipFill>
                <a:blip r:embed="rId5"/>
                <a:stretch>
                  <a:fillRect l="-29412" r="-23529" b="-8000"/>
                </a:stretch>
              </a:blipFill>
            </p:spPr>
            <p:txBody>
              <a:bodyPr/>
              <a:lstStyle/>
              <a:p>
                <a:r>
                  <a:rPr lang="en-US">
                    <a:noFill/>
                  </a:rPr>
                  <a:t> </a:t>
                </a:r>
              </a:p>
            </p:txBody>
          </p:sp>
        </mc:Fallback>
      </mc:AlternateContent>
      <p:cxnSp>
        <p:nvCxnSpPr>
          <p:cNvPr id="29" name="Straight Arrow Connector 28">
            <a:extLst>
              <a:ext uri="{FF2B5EF4-FFF2-40B4-BE49-F238E27FC236}">
                <a16:creationId xmlns:a16="http://schemas.microsoft.com/office/drawing/2014/main" id="{2D05EDA3-EC21-0332-4465-7EB62AD70766}"/>
              </a:ext>
            </a:extLst>
          </p:cNvPr>
          <p:cNvCxnSpPr>
            <a:cxnSpLocks/>
          </p:cNvCxnSpPr>
          <p:nvPr/>
        </p:nvCxnSpPr>
        <p:spPr>
          <a:xfrm flipV="1">
            <a:off x="9112204" y="4149752"/>
            <a:ext cx="6393" cy="1600200"/>
          </a:xfrm>
          <a:prstGeom prst="straightConnector1">
            <a:avLst/>
          </a:prstGeom>
          <a:ln w="3175">
            <a:solidFill>
              <a:schemeClr val="bg2">
                <a:lumMod val="50000"/>
              </a:schemeClr>
            </a:solidFill>
            <a:prstDash val="sysDot"/>
            <a:tailEnd type="triangle" w="sm" len="sm"/>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13995B6-24D1-6CEA-6CBC-4741728D62EB}"/>
              </a:ext>
            </a:extLst>
          </p:cNvPr>
          <p:cNvCxnSpPr>
            <a:cxnSpLocks/>
          </p:cNvCxnSpPr>
          <p:nvPr/>
        </p:nvCxnSpPr>
        <p:spPr>
          <a:xfrm flipV="1">
            <a:off x="9501038" y="4149752"/>
            <a:ext cx="6393" cy="1600200"/>
          </a:xfrm>
          <a:prstGeom prst="straightConnector1">
            <a:avLst/>
          </a:prstGeom>
          <a:ln w="3175">
            <a:solidFill>
              <a:schemeClr val="bg2">
                <a:lumMod val="50000"/>
              </a:schemeClr>
            </a:solidFill>
            <a:prstDash val="sysDot"/>
            <a:tailEnd type="triangle" w="sm" len="sm"/>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EA39660-5E24-14E7-1E7D-B95C8151E818}"/>
              </a:ext>
            </a:extLst>
          </p:cNvPr>
          <p:cNvCxnSpPr>
            <a:cxnSpLocks/>
          </p:cNvCxnSpPr>
          <p:nvPr/>
        </p:nvCxnSpPr>
        <p:spPr>
          <a:xfrm flipV="1">
            <a:off x="10496594" y="4149752"/>
            <a:ext cx="6393" cy="1600200"/>
          </a:xfrm>
          <a:prstGeom prst="straightConnector1">
            <a:avLst/>
          </a:prstGeom>
          <a:ln w="3175">
            <a:solidFill>
              <a:schemeClr val="bg2">
                <a:lumMod val="50000"/>
              </a:schemeClr>
            </a:solidFill>
            <a:prstDash val="sysDot"/>
            <a:tailEnd type="triangle" w="sm" len="sm"/>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1706844C-0ECC-3E91-C6CD-9A2DBBE357E0}"/>
              </a:ext>
            </a:extLst>
          </p:cNvPr>
          <p:cNvCxnSpPr>
            <a:cxnSpLocks/>
          </p:cNvCxnSpPr>
          <p:nvPr/>
        </p:nvCxnSpPr>
        <p:spPr>
          <a:xfrm flipV="1">
            <a:off x="10080390" y="4149752"/>
            <a:ext cx="6393" cy="1600200"/>
          </a:xfrm>
          <a:prstGeom prst="straightConnector1">
            <a:avLst/>
          </a:prstGeom>
          <a:ln w="3175">
            <a:solidFill>
              <a:schemeClr val="bg2">
                <a:lumMod val="50000"/>
              </a:schemeClr>
            </a:solidFill>
            <a:prstDash val="sysDot"/>
            <a:tailEnd type="triangle" w="sm" len="sm"/>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632629B3-C43B-CE1A-3FF4-81A31B1562B5}"/>
              </a:ext>
            </a:extLst>
          </p:cNvPr>
          <p:cNvPicPr>
            <a:picLocks noChangeAspect="1"/>
          </p:cNvPicPr>
          <p:nvPr/>
        </p:nvPicPr>
        <p:blipFill rotWithShape="1">
          <a:blip r:embed="rId4"/>
          <a:srcRect l="16812" t="5482" r="16832" b="4479"/>
          <a:stretch/>
        </p:blipFill>
        <p:spPr>
          <a:xfrm flipH="1">
            <a:off x="5705405" y="2539865"/>
            <a:ext cx="1601124" cy="2133735"/>
          </a:xfrm>
          <a:prstGeom prst="rect">
            <a:avLst/>
          </a:prstGeom>
        </p:spPr>
      </p:pic>
      <p:sp>
        <p:nvSpPr>
          <p:cNvPr id="17" name="Can 16">
            <a:extLst>
              <a:ext uri="{FF2B5EF4-FFF2-40B4-BE49-F238E27FC236}">
                <a16:creationId xmlns:a16="http://schemas.microsoft.com/office/drawing/2014/main" id="{7C0F1E56-5822-BA79-E6D1-FE093802AFB7}"/>
              </a:ext>
            </a:extLst>
          </p:cNvPr>
          <p:cNvSpPr/>
          <p:nvPr/>
        </p:nvSpPr>
        <p:spPr>
          <a:xfrm>
            <a:off x="6505967" y="2105422"/>
            <a:ext cx="45719" cy="1271019"/>
          </a:xfrm>
          <a:prstGeom prst="can">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20C47A51-9365-F619-C244-B5E1C14AEECF}"/>
              </a:ext>
            </a:extLst>
          </p:cNvPr>
          <p:cNvSpPr txBox="1"/>
          <p:nvPr/>
        </p:nvSpPr>
        <p:spPr>
          <a:xfrm>
            <a:off x="6569287" y="2105422"/>
            <a:ext cx="1048685"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Tuning rod</a:t>
            </a:r>
          </a:p>
        </p:txBody>
      </p:sp>
      <p:pic>
        <p:nvPicPr>
          <p:cNvPr id="3" name="Picture 2">
            <a:extLst>
              <a:ext uri="{FF2B5EF4-FFF2-40B4-BE49-F238E27FC236}">
                <a16:creationId xmlns:a16="http://schemas.microsoft.com/office/drawing/2014/main" id="{DC11CD03-F9E4-CEE3-3383-29BFF55178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3334" y="1779103"/>
            <a:ext cx="2017033" cy="1208987"/>
          </a:xfrm>
          <a:prstGeom prst="rect">
            <a:avLst/>
          </a:prstGeom>
        </p:spPr>
      </p:pic>
      <p:sp>
        <p:nvSpPr>
          <p:cNvPr id="12" name="Frame 11">
            <a:extLst>
              <a:ext uri="{FF2B5EF4-FFF2-40B4-BE49-F238E27FC236}">
                <a16:creationId xmlns:a16="http://schemas.microsoft.com/office/drawing/2014/main" id="{214A0CBD-8714-355C-0881-18A62B28B289}"/>
              </a:ext>
            </a:extLst>
          </p:cNvPr>
          <p:cNvSpPr/>
          <p:nvPr/>
        </p:nvSpPr>
        <p:spPr>
          <a:xfrm>
            <a:off x="8965097" y="1451112"/>
            <a:ext cx="2723322" cy="1789043"/>
          </a:xfrm>
          <a:prstGeom prst="frame">
            <a:avLst>
              <a:gd name="adj1" fmla="val 52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a:extLst>
              <a:ext uri="{FF2B5EF4-FFF2-40B4-BE49-F238E27FC236}">
                <a16:creationId xmlns:a16="http://schemas.microsoft.com/office/drawing/2014/main" id="{D447B669-A301-3918-35A9-CFA6E2E48B87}"/>
              </a:ext>
            </a:extLst>
          </p:cNvPr>
          <p:cNvSpPr txBox="1"/>
          <p:nvPr/>
        </p:nvSpPr>
        <p:spPr>
          <a:xfrm>
            <a:off x="9054551" y="1103244"/>
            <a:ext cx="1956369" cy="369332"/>
          </a:xfrm>
          <a:prstGeom prst="rect">
            <a:avLst/>
          </a:prstGeom>
          <a:noFill/>
        </p:spPr>
        <p:txBody>
          <a:bodyPr wrap="none" rtlCol="0">
            <a:spAutoFit/>
          </a:bodyPr>
          <a:lstStyle/>
          <a:p>
            <a:r>
              <a:rPr lang="en-US" dirty="0"/>
              <a:t>Magnetic shielding</a:t>
            </a:r>
          </a:p>
        </p:txBody>
      </p:sp>
    </p:spTree>
    <p:extLst>
      <p:ext uri="{BB962C8B-B14F-4D97-AF65-F5344CB8AC3E}">
        <p14:creationId xmlns:p14="http://schemas.microsoft.com/office/powerpoint/2010/main" val="26685094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32973-E37A-93D3-8B1D-E38AF5ADC11B}"/>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112ED5C3-A07F-BB65-5A73-7BF7C306EBC5}"/>
              </a:ext>
            </a:extLst>
          </p:cNvPr>
          <p:cNvSpPr>
            <a:spLocks noGrp="1"/>
          </p:cNvSpPr>
          <p:nvPr>
            <p:ph idx="1"/>
          </p:nvPr>
        </p:nvSpPr>
        <p:spPr/>
        <p:txBody>
          <a:bodyPr>
            <a:normAutofit/>
          </a:bodyPr>
          <a:lstStyle/>
          <a:p>
            <a:r>
              <a:rPr lang="en-US" sz="2000" dirty="0"/>
              <a:t>SNR for resonant detectors plummets at higher frequencies as cavity volume shrinks and SQL noise increases</a:t>
            </a:r>
          </a:p>
          <a:p>
            <a:endParaRPr lang="en-US" sz="2000" dirty="0"/>
          </a:p>
          <a:p>
            <a:r>
              <a:rPr lang="en-US" sz="2000" dirty="0"/>
              <a:t>Photon counting measurements have no </a:t>
            </a:r>
            <a:r>
              <a:rPr lang="en-US" sz="2000" dirty="0" err="1"/>
              <a:t>Heisenburg</a:t>
            </a:r>
            <a:r>
              <a:rPr lang="en-US" sz="2000" dirty="0"/>
              <a:t> uncertainty limit and can achieve 10</a:t>
            </a:r>
            <a:r>
              <a:rPr lang="en-US" sz="2000" baseline="30000" dirty="0"/>
              <a:t>-2 </a:t>
            </a:r>
            <a:r>
              <a:rPr lang="en-US" sz="2000" dirty="0"/>
              <a:t>SQL.  </a:t>
            </a:r>
          </a:p>
          <a:p>
            <a:pPr lvl="1"/>
            <a:r>
              <a:rPr lang="en-US" sz="2000" dirty="0"/>
              <a:t>Increases scan speed by (SNR)</a:t>
            </a:r>
            <a:r>
              <a:rPr lang="en-US" sz="2000" baseline="30000" dirty="0"/>
              <a:t>2</a:t>
            </a:r>
            <a:r>
              <a:rPr lang="en-US" sz="2000" dirty="0"/>
              <a:t> = 10</a:t>
            </a:r>
            <a:r>
              <a:rPr lang="en-US" sz="2000" baseline="30000" dirty="0"/>
              <a:t>4</a:t>
            </a:r>
            <a:r>
              <a:rPr lang="en-US" sz="2000" dirty="0"/>
              <a:t>.</a:t>
            </a:r>
          </a:p>
          <a:p>
            <a:pPr lvl="1"/>
            <a:endParaRPr lang="en-US" sz="1600" dirty="0"/>
          </a:p>
          <a:p>
            <a:r>
              <a:rPr lang="en-US" sz="2000" dirty="0"/>
              <a:t>Signal can be boosted using stimulated emission with </a:t>
            </a:r>
            <a:r>
              <a:rPr lang="en-US" sz="2000" dirty="0" err="1"/>
              <a:t>Fock</a:t>
            </a:r>
            <a:r>
              <a:rPr lang="en-US" sz="2000" dirty="0"/>
              <a:t> states</a:t>
            </a:r>
          </a:p>
          <a:p>
            <a:pPr lvl="1"/>
            <a:r>
              <a:rPr lang="en-US" sz="2000" dirty="0"/>
              <a:t>Potentially increase scan speed by factor (n+1)</a:t>
            </a:r>
          </a:p>
          <a:p>
            <a:pPr lvl="1"/>
            <a:r>
              <a:rPr lang="en-US" sz="2000" dirty="0"/>
              <a:t>Demonstrated in hidden photon search</a:t>
            </a:r>
          </a:p>
          <a:p>
            <a:pPr lvl="1"/>
            <a:endParaRPr lang="en-US" sz="2000" dirty="0"/>
          </a:p>
          <a:p>
            <a:r>
              <a:rPr lang="en-US" sz="2000" dirty="0"/>
              <a:t>TBD: transport of </a:t>
            </a:r>
            <a:r>
              <a:rPr lang="en-US" sz="2000" dirty="0" err="1"/>
              <a:t>Fock</a:t>
            </a:r>
            <a:r>
              <a:rPr lang="en-US" sz="2000" dirty="0"/>
              <a:t> state via state swap for axion search, demonstration of improvement in scan speed</a:t>
            </a:r>
          </a:p>
          <a:p>
            <a:pPr lvl="1"/>
            <a:endParaRPr lang="en-US" dirty="0"/>
          </a:p>
        </p:txBody>
      </p:sp>
      <p:sp>
        <p:nvSpPr>
          <p:cNvPr id="4" name="Footer Placeholder 3">
            <a:extLst>
              <a:ext uri="{FF2B5EF4-FFF2-40B4-BE49-F238E27FC236}">
                <a16:creationId xmlns:a16="http://schemas.microsoft.com/office/drawing/2014/main" id="{B1C789CD-1051-49CD-0AD4-56D86B753C81}"/>
              </a:ext>
            </a:extLst>
          </p:cNvPr>
          <p:cNvSpPr>
            <a:spLocks noGrp="1"/>
          </p:cNvSpPr>
          <p:nvPr>
            <p:ph type="ftr" sz="quarter" idx="11"/>
          </p:nvPr>
        </p:nvSpPr>
        <p:spPr/>
        <p:txBody>
          <a:bodyPr/>
          <a:lstStyle/>
          <a:p>
            <a:r>
              <a:rPr lang="en-US"/>
              <a:t>Aaron S. Chou, IQ/PACC axion workshop, 4/6/2023</a:t>
            </a:r>
            <a:endParaRPr lang="en-IN"/>
          </a:p>
        </p:txBody>
      </p:sp>
      <p:sp>
        <p:nvSpPr>
          <p:cNvPr id="5" name="Slide Number Placeholder 4">
            <a:extLst>
              <a:ext uri="{FF2B5EF4-FFF2-40B4-BE49-F238E27FC236}">
                <a16:creationId xmlns:a16="http://schemas.microsoft.com/office/drawing/2014/main" id="{FAA18C67-38F1-3D62-FC8C-8F65DB6242B4}"/>
              </a:ext>
            </a:extLst>
          </p:cNvPr>
          <p:cNvSpPr>
            <a:spLocks noGrp="1"/>
          </p:cNvSpPr>
          <p:nvPr>
            <p:ph type="sldNum" sz="quarter" idx="12"/>
          </p:nvPr>
        </p:nvSpPr>
        <p:spPr/>
        <p:txBody>
          <a:bodyPr/>
          <a:lstStyle/>
          <a:p>
            <a:fld id="{DE9F7661-9D26-4DC7-9C4E-65CEDD82E6C7}" type="slidenum">
              <a:rPr lang="en-IN" smtClean="0"/>
              <a:t>28</a:t>
            </a:fld>
            <a:endParaRPr lang="en-IN"/>
          </a:p>
        </p:txBody>
      </p:sp>
    </p:spTree>
    <p:extLst>
      <p:ext uri="{BB962C8B-B14F-4D97-AF65-F5344CB8AC3E}">
        <p14:creationId xmlns:p14="http://schemas.microsoft.com/office/powerpoint/2010/main" val="41392244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9C2C6-39D8-6654-FC1B-8CEC9C954965}"/>
              </a:ext>
            </a:extLst>
          </p:cNvPr>
          <p:cNvSpPr>
            <a:spLocks noGrp="1"/>
          </p:cNvSpPr>
          <p:nvPr>
            <p:ph type="title"/>
          </p:nvPr>
        </p:nvSpPr>
        <p:spPr/>
        <p:txBody>
          <a:bodyPr/>
          <a:lstStyle/>
          <a:p>
            <a:r>
              <a:rPr lang="en-US" dirty="0"/>
              <a:t>Paper coming soon!</a:t>
            </a:r>
          </a:p>
        </p:txBody>
      </p:sp>
      <p:sp>
        <p:nvSpPr>
          <p:cNvPr id="4" name="Footer Placeholder 3">
            <a:extLst>
              <a:ext uri="{FF2B5EF4-FFF2-40B4-BE49-F238E27FC236}">
                <a16:creationId xmlns:a16="http://schemas.microsoft.com/office/drawing/2014/main" id="{D48F6648-576D-57AB-98BE-AB93F888ED52}"/>
              </a:ext>
            </a:extLst>
          </p:cNvPr>
          <p:cNvSpPr>
            <a:spLocks noGrp="1"/>
          </p:cNvSpPr>
          <p:nvPr>
            <p:ph type="ftr" sz="quarter" idx="11"/>
          </p:nvPr>
        </p:nvSpPr>
        <p:spPr/>
        <p:txBody>
          <a:bodyPr/>
          <a:lstStyle/>
          <a:p>
            <a:r>
              <a:rPr lang="en-US"/>
              <a:t>Aaron S. Chou, IQ/PACC axion workshop, 4/6/2023</a:t>
            </a:r>
            <a:endParaRPr lang="en-IN"/>
          </a:p>
        </p:txBody>
      </p:sp>
      <p:sp>
        <p:nvSpPr>
          <p:cNvPr id="5" name="Slide Number Placeholder 4">
            <a:extLst>
              <a:ext uri="{FF2B5EF4-FFF2-40B4-BE49-F238E27FC236}">
                <a16:creationId xmlns:a16="http://schemas.microsoft.com/office/drawing/2014/main" id="{487F0768-9EC2-A37B-65AD-BB05EF26002D}"/>
              </a:ext>
            </a:extLst>
          </p:cNvPr>
          <p:cNvSpPr>
            <a:spLocks noGrp="1"/>
          </p:cNvSpPr>
          <p:nvPr>
            <p:ph type="sldNum" sz="quarter" idx="12"/>
          </p:nvPr>
        </p:nvSpPr>
        <p:spPr/>
        <p:txBody>
          <a:bodyPr/>
          <a:lstStyle/>
          <a:p>
            <a:fld id="{DE9F7661-9D26-4DC7-9C4E-65CEDD82E6C7}" type="slidenum">
              <a:rPr lang="en-IN" smtClean="0"/>
              <a:t>29</a:t>
            </a:fld>
            <a:endParaRPr lang="en-IN"/>
          </a:p>
        </p:txBody>
      </p:sp>
      <p:pic>
        <p:nvPicPr>
          <p:cNvPr id="8" name="Picture 7">
            <a:extLst>
              <a:ext uri="{FF2B5EF4-FFF2-40B4-BE49-F238E27FC236}">
                <a16:creationId xmlns:a16="http://schemas.microsoft.com/office/drawing/2014/main" id="{F2B547AF-25DD-AB88-8641-B3B6A0122773}"/>
              </a:ext>
            </a:extLst>
          </p:cNvPr>
          <p:cNvPicPr>
            <a:picLocks noChangeAspect="1"/>
          </p:cNvPicPr>
          <p:nvPr/>
        </p:nvPicPr>
        <p:blipFill>
          <a:blip r:embed="rId2"/>
          <a:stretch>
            <a:fillRect/>
          </a:stretch>
        </p:blipFill>
        <p:spPr>
          <a:xfrm>
            <a:off x="2209800" y="2082050"/>
            <a:ext cx="7772400" cy="2693899"/>
          </a:xfrm>
          <a:prstGeom prst="rect">
            <a:avLst/>
          </a:prstGeom>
        </p:spPr>
      </p:pic>
    </p:spTree>
    <p:extLst>
      <p:ext uri="{BB962C8B-B14F-4D97-AF65-F5344CB8AC3E}">
        <p14:creationId xmlns:p14="http://schemas.microsoft.com/office/powerpoint/2010/main" val="2366781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6DD50EE-A4C0-57B1-FD35-C8B9F410C618}"/>
              </a:ext>
            </a:extLst>
          </p:cNvPr>
          <p:cNvSpPr>
            <a:spLocks noGrp="1"/>
          </p:cNvSpPr>
          <p:nvPr>
            <p:ph type="sldNum" sz="quarter" idx="4"/>
          </p:nvPr>
        </p:nvSpPr>
        <p:spPr/>
        <p:txBody>
          <a:bodyPr/>
          <a:lstStyle/>
          <a:p>
            <a:pPr marL="0" marR="0" lvl="0" indent="0" algn="l" defTabSz="609585" rtl="0" eaLnBrk="1" fontAlgn="base" latinLnBrk="0" hangingPunct="1">
              <a:lnSpc>
                <a:spcPct val="100000"/>
              </a:lnSpc>
              <a:spcBef>
                <a:spcPct val="0"/>
              </a:spcBef>
              <a:spcAft>
                <a:spcPct val="0"/>
              </a:spcAft>
              <a:buClrTx/>
              <a:buSzTx/>
              <a:buFontTx/>
              <a:buNone/>
              <a:tabLst/>
              <a:defRPr/>
            </a:pPr>
            <a:fld id="{148C009B-CB69-E04A-B9B3-34B26D69E9CF}" type="slidenum">
              <a:rPr kumimoji="0" lang="en-US" sz="1200" b="0" i="0" u="none" strike="noStrike" kern="1200" cap="none" spc="0" normalizeH="0" baseline="0" noProof="0">
                <a:ln>
                  <a:noFill/>
                </a:ln>
                <a:solidFill>
                  <a:srgbClr val="004C97"/>
                </a:solidFill>
                <a:effectLst/>
                <a:uLnTx/>
                <a:uFillTx/>
                <a:latin typeface="Helvetica" charset="0"/>
                <a:ea typeface="Geneva" charset="0"/>
              </a:rPr>
              <a:pPr marL="0" marR="0" lvl="0" indent="0" algn="l" defTabSz="609585"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dirty="0">
              <a:ln>
                <a:noFill/>
              </a:ln>
              <a:solidFill>
                <a:srgbClr val="004C97"/>
              </a:solidFill>
              <a:effectLst/>
              <a:uLnTx/>
              <a:uFillTx/>
              <a:latin typeface="Helvetica" charset="0"/>
              <a:ea typeface="Geneva" charset="0"/>
            </a:endParaRPr>
          </a:p>
        </p:txBody>
      </p:sp>
      <p:pic>
        <p:nvPicPr>
          <p:cNvPr id="7" name="Picture 6">
            <a:extLst>
              <a:ext uri="{FF2B5EF4-FFF2-40B4-BE49-F238E27FC236}">
                <a16:creationId xmlns:a16="http://schemas.microsoft.com/office/drawing/2014/main" id="{8D38860F-DC4E-C77A-3989-D7ECC333A4A3}"/>
              </a:ext>
            </a:extLst>
          </p:cNvPr>
          <p:cNvPicPr>
            <a:picLocks noChangeAspect="1"/>
          </p:cNvPicPr>
          <p:nvPr/>
        </p:nvPicPr>
        <p:blipFill>
          <a:blip r:embed="rId2"/>
          <a:stretch>
            <a:fillRect/>
          </a:stretch>
        </p:blipFill>
        <p:spPr>
          <a:xfrm>
            <a:off x="1316097" y="692587"/>
            <a:ext cx="8949569" cy="5594748"/>
          </a:xfrm>
          <a:prstGeom prst="rect">
            <a:avLst/>
          </a:prstGeom>
        </p:spPr>
      </p:pic>
      <p:sp>
        <p:nvSpPr>
          <p:cNvPr id="10" name="TextBox 9">
            <a:extLst>
              <a:ext uri="{FF2B5EF4-FFF2-40B4-BE49-F238E27FC236}">
                <a16:creationId xmlns:a16="http://schemas.microsoft.com/office/drawing/2014/main" id="{50AE7121-019C-5B45-A217-FE1665CFDB86}"/>
              </a:ext>
            </a:extLst>
          </p:cNvPr>
          <p:cNvSpPr txBox="1"/>
          <p:nvPr/>
        </p:nvSpPr>
        <p:spPr>
          <a:xfrm>
            <a:off x="10234508" y="2510898"/>
            <a:ext cx="1957493" cy="1323632"/>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2667" b="0" i="0" u="none" strike="noStrike" kern="1200" cap="none" spc="0" normalizeH="0" baseline="0" noProof="0" dirty="0">
                <a:ln>
                  <a:noFill/>
                </a:ln>
                <a:solidFill>
                  <a:srgbClr val="003087"/>
                </a:solidFill>
                <a:effectLst/>
                <a:uLnTx/>
                <a:uFillTx/>
                <a:latin typeface="Calibri" charset="0"/>
                <a:ea typeface="Geneva" charset="0"/>
                <a:cs typeface="+mn-cs"/>
              </a:rPr>
              <a:t>Cartoon from Snowmass</a:t>
            </a:r>
          </a:p>
        </p:txBody>
      </p:sp>
      <p:sp>
        <p:nvSpPr>
          <p:cNvPr id="11" name="Footer Placeholder 10">
            <a:extLst>
              <a:ext uri="{FF2B5EF4-FFF2-40B4-BE49-F238E27FC236}">
                <a16:creationId xmlns:a16="http://schemas.microsoft.com/office/drawing/2014/main" id="{DEBF7092-F7B2-BB37-2D35-BFF8D2502B31}"/>
              </a:ext>
            </a:extLst>
          </p:cNvPr>
          <p:cNvSpPr>
            <a:spLocks noGrp="1"/>
          </p:cNvSpPr>
          <p:nvPr>
            <p:ph type="ftr" sz="quarter" idx="3"/>
          </p:nvPr>
        </p:nvSpPr>
        <p:spPr/>
        <p:txBody>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a:ln>
                  <a:noFill/>
                </a:ln>
                <a:solidFill>
                  <a:srgbClr val="004C97"/>
                </a:solidFill>
                <a:effectLst/>
                <a:uLnTx/>
                <a:uFillTx/>
                <a:latin typeface="Helvetica"/>
                <a:ea typeface="ＭＳ Ｐゴシック" charset="0"/>
              </a:rPr>
              <a:t>Aaron S. Chou, IQ/PACC axion workshop, 4/6/2023</a:t>
            </a:r>
            <a:endParaRPr kumimoji="0" lang="en-US" sz="1200" b="1" i="0" u="none" strike="noStrike" kern="1200" cap="none" spc="0" normalizeH="0" baseline="0" noProof="0" dirty="0">
              <a:ln>
                <a:noFill/>
              </a:ln>
              <a:solidFill>
                <a:srgbClr val="004C97"/>
              </a:solidFill>
              <a:effectLst/>
              <a:uLnTx/>
              <a:uFillTx/>
              <a:latin typeface="Helvetica"/>
              <a:ea typeface="ＭＳ Ｐゴシック" charset="0"/>
            </a:endParaRPr>
          </a:p>
        </p:txBody>
      </p:sp>
      <p:sp>
        <p:nvSpPr>
          <p:cNvPr id="2" name="TextBox 1">
            <a:extLst>
              <a:ext uri="{FF2B5EF4-FFF2-40B4-BE49-F238E27FC236}">
                <a16:creationId xmlns:a16="http://schemas.microsoft.com/office/drawing/2014/main" id="{03A9D62C-BDFD-DB82-9207-E278F633ACDA}"/>
              </a:ext>
            </a:extLst>
          </p:cNvPr>
          <p:cNvSpPr txBox="1"/>
          <p:nvPr/>
        </p:nvSpPr>
        <p:spPr>
          <a:xfrm>
            <a:off x="436138" y="1546305"/>
            <a:ext cx="808235" cy="461665"/>
          </a:xfrm>
          <a:prstGeom prst="rect">
            <a:avLst/>
          </a:prstGeom>
          <a:noFill/>
        </p:spPr>
        <p:txBody>
          <a:bodyPr wrap="non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3087"/>
                </a:solidFill>
                <a:effectLst/>
                <a:uLnTx/>
                <a:uFillTx/>
                <a:latin typeface="Calibri" charset="0"/>
                <a:ea typeface="Geneva" charset="0"/>
                <a:cs typeface="+mn-cs"/>
              </a:rPr>
              <a:t>E&amp;M</a:t>
            </a:r>
          </a:p>
        </p:txBody>
      </p:sp>
      <p:sp>
        <p:nvSpPr>
          <p:cNvPr id="5" name="Oval 4">
            <a:extLst>
              <a:ext uri="{FF2B5EF4-FFF2-40B4-BE49-F238E27FC236}">
                <a16:creationId xmlns:a16="http://schemas.microsoft.com/office/drawing/2014/main" id="{3B7DE0B1-A740-F20E-99C0-7B18A312E124}"/>
              </a:ext>
            </a:extLst>
          </p:cNvPr>
          <p:cNvSpPr/>
          <p:nvPr/>
        </p:nvSpPr>
        <p:spPr>
          <a:xfrm>
            <a:off x="3309733" y="2036732"/>
            <a:ext cx="2594115" cy="2088005"/>
          </a:xfrm>
          <a:prstGeom prst="ellipse">
            <a:avLst/>
          </a:prstGeom>
          <a:solidFill>
            <a:schemeClr val="accent3">
              <a:lumMod val="20000"/>
              <a:lumOff val="8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lang="en-US" sz="2000" b="1" dirty="0">
                <a:solidFill>
                  <a:srgbClr val="404040"/>
                </a:solidFill>
                <a:latin typeface="Arial"/>
              </a:rPr>
              <a:t>T</a:t>
            </a:r>
            <a:r>
              <a:rPr kumimoji="0" lang="en-US" sz="2000" b="1" i="0" u="none" strike="noStrike" kern="1200" cap="none" spc="0" normalizeH="0" baseline="0" noProof="0" dirty="0" err="1">
                <a:ln>
                  <a:noFill/>
                </a:ln>
                <a:solidFill>
                  <a:srgbClr val="404040"/>
                </a:solidFill>
                <a:effectLst/>
                <a:uLnTx/>
                <a:uFillTx/>
                <a:latin typeface="Arial"/>
                <a:ea typeface="+mn-ea"/>
                <a:cs typeface="+mn-cs"/>
              </a:rPr>
              <a:t>ransmon</a:t>
            </a:r>
            <a:r>
              <a:rPr kumimoji="0" lang="en-US" sz="2000" b="1" i="0" u="none" strike="noStrike" kern="1200" cap="none" spc="0" normalizeH="0" baseline="0" noProof="0" dirty="0">
                <a:ln>
                  <a:noFill/>
                </a:ln>
                <a:solidFill>
                  <a:srgbClr val="404040"/>
                </a:solidFill>
                <a:effectLst/>
                <a:uLnTx/>
                <a:uFillTx/>
                <a:latin typeface="Arial"/>
                <a:ea typeface="+mn-ea"/>
                <a:cs typeface="+mn-cs"/>
              </a:rPr>
              <a:t> qubits, </a:t>
            </a:r>
          </a:p>
          <a:p>
            <a:pPr marL="0" marR="0" lvl="0" indent="0" algn="ctr" defTabSz="609585" rtl="0" eaLnBrk="1" fontAlgn="base" latinLnBrk="0" hangingPunct="1">
              <a:lnSpc>
                <a:spcPct val="100000"/>
              </a:lnSpc>
              <a:spcBef>
                <a:spcPct val="0"/>
              </a:spcBef>
              <a:spcAft>
                <a:spcPct val="0"/>
              </a:spcAft>
              <a:buClrTx/>
              <a:buSzTx/>
              <a:buFontTx/>
              <a:buNone/>
              <a:tabLst/>
              <a:defRPr/>
            </a:pPr>
            <a:r>
              <a:rPr lang="en-US" sz="1400" b="1" dirty="0">
                <a:solidFill>
                  <a:srgbClr val="404040"/>
                </a:solidFill>
                <a:latin typeface="Arial"/>
              </a:rPr>
              <a:t>q</a:t>
            </a:r>
            <a:r>
              <a:rPr kumimoji="0" lang="en-US" sz="1400" b="1" i="0" u="none" strike="noStrike" kern="1200" cap="none" spc="0" normalizeH="0" baseline="0" noProof="0" dirty="0" err="1">
                <a:ln>
                  <a:noFill/>
                </a:ln>
                <a:solidFill>
                  <a:srgbClr val="404040"/>
                </a:solidFill>
                <a:effectLst/>
                <a:uLnTx/>
                <a:uFillTx/>
                <a:latin typeface="Arial"/>
                <a:ea typeface="+mn-ea"/>
                <a:cs typeface="+mn-cs"/>
              </a:rPr>
              <a:t>uantum</a:t>
            </a:r>
            <a:r>
              <a:rPr kumimoji="0" lang="en-US" sz="1400" b="1" i="0" u="none" strike="noStrike" kern="1200" cap="none" spc="0" normalizeH="0" baseline="0" noProof="0" dirty="0">
                <a:ln>
                  <a:noFill/>
                </a:ln>
                <a:solidFill>
                  <a:srgbClr val="404040"/>
                </a:solidFill>
                <a:effectLst/>
                <a:uLnTx/>
                <a:uFillTx/>
                <a:latin typeface="Arial"/>
                <a:ea typeface="+mn-ea"/>
                <a:cs typeface="+mn-cs"/>
              </a:rPr>
              <a:t> amps, transducers, SRF cavities, SNSPDs, NMR</a:t>
            </a:r>
          </a:p>
        </p:txBody>
      </p:sp>
      <p:sp>
        <p:nvSpPr>
          <p:cNvPr id="12" name="Title 2">
            <a:extLst>
              <a:ext uri="{FF2B5EF4-FFF2-40B4-BE49-F238E27FC236}">
                <a16:creationId xmlns:a16="http://schemas.microsoft.com/office/drawing/2014/main" id="{D7897C71-3A77-6F90-9F2C-19463FFC8C52}"/>
              </a:ext>
            </a:extLst>
          </p:cNvPr>
          <p:cNvSpPr txBox="1">
            <a:spLocks/>
          </p:cNvSpPr>
          <p:nvPr/>
        </p:nvSpPr>
        <p:spPr>
          <a:xfrm>
            <a:off x="7971185" y="172997"/>
            <a:ext cx="4220817" cy="812847"/>
          </a:xfrm>
          <a:prstGeom prst="rect">
            <a:avLst/>
          </a:prstGeom>
        </p:spPr>
        <p:txBody>
          <a:bodyPr lIns="0" tIns="0" rIns="0" bIns="0" anchor="b" anchorCtr="0"/>
          <a:lstStyle>
            <a:lvl1pPr algn="l" defTabSz="609570" rtl="0" eaLnBrk="1" fontAlgn="base" hangingPunct="1">
              <a:spcBef>
                <a:spcPct val="0"/>
              </a:spcBef>
              <a:spcAft>
                <a:spcPct val="0"/>
              </a:spcAft>
              <a:defRPr sz="2933" b="1" kern="1200">
                <a:solidFill>
                  <a:srgbClr val="004C97"/>
                </a:solidFill>
                <a:latin typeface="Helvetica"/>
                <a:ea typeface="Geneva" charset="0"/>
                <a:cs typeface="ＭＳ Ｐゴシック" charset="0"/>
              </a:defRPr>
            </a:lvl1pPr>
            <a:lvl2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2pPr>
            <a:lvl3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3pPr>
            <a:lvl4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4pPr>
            <a:lvl5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5pPr>
            <a:lvl6pPr marL="609570"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6pPr>
            <a:lvl7pPr marL="1219140"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7pPr>
            <a:lvl8pPr marL="1828709"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8pPr>
            <a:lvl9pPr marL="2438278"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9pPr>
          </a:lstStyle>
          <a:p>
            <a:pPr marL="0" marR="0" lvl="0" indent="0" algn="l" defTabSz="812740" rtl="0" eaLnBrk="1" fontAlgn="base" latinLnBrk="0" hangingPunct="1">
              <a:lnSpc>
                <a:spcPct val="100000"/>
              </a:lnSpc>
              <a:spcBef>
                <a:spcPct val="0"/>
              </a:spcBef>
              <a:spcAft>
                <a:spcPct val="0"/>
              </a:spcAft>
              <a:buClrTx/>
              <a:buSzTx/>
              <a:buFontTx/>
              <a:buNone/>
              <a:tabLst/>
              <a:defRPr/>
            </a:pPr>
            <a:r>
              <a:rPr kumimoji="0" lang="en-US" sz="2933" b="1" i="0" u="none" strike="noStrike" kern="1200" cap="none" spc="0" normalizeH="0" baseline="0" noProof="0" dirty="0">
                <a:ln>
                  <a:noFill/>
                </a:ln>
                <a:solidFill>
                  <a:srgbClr val="004C97"/>
                </a:solidFill>
                <a:effectLst/>
                <a:uLnTx/>
                <a:uFillTx/>
                <a:latin typeface="Helvetica"/>
                <a:ea typeface="Geneva" charset="0"/>
              </a:rPr>
              <a:t>Conventional tech:</a:t>
            </a:r>
          </a:p>
          <a:p>
            <a:pPr marL="0" marR="0" lvl="0" indent="0" algn="l" defTabSz="812740" rtl="0" eaLnBrk="1" fontAlgn="base" latinLnBrk="0" hangingPunct="1">
              <a:lnSpc>
                <a:spcPct val="100000"/>
              </a:lnSpc>
              <a:spcBef>
                <a:spcPct val="0"/>
              </a:spcBef>
              <a:spcAft>
                <a:spcPct val="0"/>
              </a:spcAft>
              <a:buClrTx/>
              <a:buSzTx/>
              <a:buFontTx/>
              <a:buNone/>
              <a:tabLst/>
              <a:defRPr/>
            </a:pPr>
            <a:r>
              <a:rPr kumimoji="0" lang="en-US" sz="2933" b="1" i="0" u="none" strike="noStrike" kern="1200" cap="none" spc="0" normalizeH="0" baseline="0" noProof="0" dirty="0">
                <a:ln>
                  <a:noFill/>
                </a:ln>
                <a:solidFill>
                  <a:srgbClr val="004C97"/>
                </a:solidFill>
                <a:effectLst/>
                <a:uLnTx/>
                <a:uFillTx/>
                <a:latin typeface="Helvetica"/>
                <a:ea typeface="Geneva" charset="0"/>
              </a:rPr>
              <a:t> E &gt; 1 eV</a:t>
            </a:r>
          </a:p>
        </p:txBody>
      </p:sp>
      <p:sp>
        <p:nvSpPr>
          <p:cNvPr id="3" name="Title 2">
            <a:extLst>
              <a:ext uri="{FF2B5EF4-FFF2-40B4-BE49-F238E27FC236}">
                <a16:creationId xmlns:a16="http://schemas.microsoft.com/office/drawing/2014/main" id="{BFEF6DB1-1F5F-7B8D-E45B-12164D6F5DD4}"/>
              </a:ext>
            </a:extLst>
          </p:cNvPr>
          <p:cNvSpPr>
            <a:spLocks noGrp="1"/>
          </p:cNvSpPr>
          <p:nvPr>
            <p:ph type="title"/>
          </p:nvPr>
        </p:nvSpPr>
        <p:spPr>
          <a:xfrm>
            <a:off x="1334530" y="102019"/>
            <a:ext cx="5041557" cy="427877"/>
          </a:xfrm>
        </p:spPr>
        <p:txBody>
          <a:bodyPr/>
          <a:lstStyle/>
          <a:p>
            <a:r>
              <a:rPr lang="en-US" dirty="0"/>
              <a:t>Quantum sensors:  E</a:t>
            </a:r>
            <a:r>
              <a:rPr lang="en-US" baseline="-25000" dirty="0"/>
              <a:t> </a:t>
            </a:r>
            <a:r>
              <a:rPr lang="en-US" dirty="0"/>
              <a:t>&lt; 1 eV</a:t>
            </a:r>
          </a:p>
        </p:txBody>
      </p:sp>
      <p:sp>
        <p:nvSpPr>
          <p:cNvPr id="16" name="Right Arrow 15">
            <a:extLst>
              <a:ext uri="{FF2B5EF4-FFF2-40B4-BE49-F238E27FC236}">
                <a16:creationId xmlns:a16="http://schemas.microsoft.com/office/drawing/2014/main" id="{66C94930-16CF-713E-1DD6-56BC80D1D4BF}"/>
              </a:ext>
            </a:extLst>
          </p:cNvPr>
          <p:cNvSpPr/>
          <p:nvPr/>
        </p:nvSpPr>
        <p:spPr>
          <a:xfrm>
            <a:off x="7327557" y="123567"/>
            <a:ext cx="568411" cy="457200"/>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17" name="Right Arrow 16">
            <a:extLst>
              <a:ext uri="{FF2B5EF4-FFF2-40B4-BE49-F238E27FC236}">
                <a16:creationId xmlns:a16="http://schemas.microsoft.com/office/drawing/2014/main" id="{F7D52CB8-79A2-C787-EF9C-4167A897674F}"/>
              </a:ext>
            </a:extLst>
          </p:cNvPr>
          <p:cNvSpPr/>
          <p:nvPr/>
        </p:nvSpPr>
        <p:spPr>
          <a:xfrm flipH="1">
            <a:off x="6450227" y="90616"/>
            <a:ext cx="659028" cy="457200"/>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9" name="Oval 8">
            <a:extLst>
              <a:ext uri="{FF2B5EF4-FFF2-40B4-BE49-F238E27FC236}">
                <a16:creationId xmlns:a16="http://schemas.microsoft.com/office/drawing/2014/main" id="{0EDFB5F5-0AC9-B6A0-84B1-71FCAD557E71}"/>
              </a:ext>
            </a:extLst>
          </p:cNvPr>
          <p:cNvSpPr/>
          <p:nvPr/>
        </p:nvSpPr>
        <p:spPr>
          <a:xfrm>
            <a:off x="5696466" y="2026509"/>
            <a:ext cx="1588919" cy="1791729"/>
          </a:xfrm>
          <a:prstGeom prst="ellipse">
            <a:avLst/>
          </a:prstGeom>
          <a:solidFill>
            <a:schemeClr val="accent2">
              <a:lumMod val="20000"/>
              <a:lumOff val="80000"/>
              <a:alpha val="9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404040"/>
                </a:solidFill>
                <a:effectLst/>
                <a:uLnTx/>
                <a:uFillTx/>
                <a:latin typeface="Arial"/>
                <a:ea typeface="+mn-ea"/>
                <a:cs typeface="+mn-cs"/>
              </a:rPr>
              <a:t>Single phonon sensors, quantum materials</a:t>
            </a:r>
          </a:p>
        </p:txBody>
      </p:sp>
      <p:cxnSp>
        <p:nvCxnSpPr>
          <p:cNvPr id="14" name="Straight Connector 13">
            <a:extLst>
              <a:ext uri="{FF2B5EF4-FFF2-40B4-BE49-F238E27FC236}">
                <a16:creationId xmlns:a16="http://schemas.microsoft.com/office/drawing/2014/main" id="{A414F072-9EE8-2021-06F1-8AB0BDE11DA3}"/>
              </a:ext>
            </a:extLst>
          </p:cNvPr>
          <p:cNvCxnSpPr>
            <a:cxnSpLocks/>
          </p:cNvCxnSpPr>
          <p:nvPr/>
        </p:nvCxnSpPr>
        <p:spPr>
          <a:xfrm>
            <a:off x="7215808" y="1"/>
            <a:ext cx="0" cy="6291471"/>
          </a:xfrm>
          <a:prstGeom prst="line">
            <a:avLst/>
          </a:prstGeom>
          <a:ln w="95250">
            <a:solidFill>
              <a:srgbClr val="7030A0"/>
            </a:solidFill>
          </a:ln>
        </p:spPr>
        <p:style>
          <a:lnRef idx="2">
            <a:schemeClr val="accent1"/>
          </a:lnRef>
          <a:fillRef idx="0">
            <a:schemeClr val="accent1"/>
          </a:fillRef>
          <a:effectRef idx="1">
            <a:schemeClr val="accent1"/>
          </a:effectRef>
          <a:fontRef idx="minor">
            <a:schemeClr val="tx1"/>
          </a:fontRef>
        </p:style>
      </p:cxnSp>
      <p:sp>
        <p:nvSpPr>
          <p:cNvPr id="15" name="Oval 14">
            <a:extLst>
              <a:ext uri="{FF2B5EF4-FFF2-40B4-BE49-F238E27FC236}">
                <a16:creationId xmlns:a16="http://schemas.microsoft.com/office/drawing/2014/main" id="{1E6F1075-8717-23E2-16C6-96684B97339B}"/>
              </a:ext>
            </a:extLst>
          </p:cNvPr>
          <p:cNvSpPr/>
          <p:nvPr/>
        </p:nvSpPr>
        <p:spPr>
          <a:xfrm>
            <a:off x="2133776" y="1831672"/>
            <a:ext cx="1394616" cy="1093216"/>
          </a:xfrm>
          <a:prstGeom prst="ellipse">
            <a:avLst/>
          </a:prstGeom>
          <a:solidFill>
            <a:schemeClr val="accent2">
              <a:lumMod val="40000"/>
              <a:lumOff val="6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404040"/>
                </a:solidFill>
                <a:effectLst/>
                <a:uLnTx/>
                <a:uFillTx/>
                <a:latin typeface="Arial"/>
                <a:ea typeface="+mn-ea"/>
                <a:cs typeface="+mn-cs"/>
              </a:rPr>
              <a:t>Atomic IFOs, clocks</a:t>
            </a:r>
          </a:p>
        </p:txBody>
      </p:sp>
      <p:sp>
        <p:nvSpPr>
          <p:cNvPr id="18" name="Oval 17">
            <a:extLst>
              <a:ext uri="{FF2B5EF4-FFF2-40B4-BE49-F238E27FC236}">
                <a16:creationId xmlns:a16="http://schemas.microsoft.com/office/drawing/2014/main" id="{E5AB926E-7D7E-F2FF-351F-8393DDC2E042}"/>
              </a:ext>
            </a:extLst>
          </p:cNvPr>
          <p:cNvSpPr/>
          <p:nvPr/>
        </p:nvSpPr>
        <p:spPr>
          <a:xfrm>
            <a:off x="7156174" y="2236304"/>
            <a:ext cx="1411356" cy="1699591"/>
          </a:xfrm>
          <a:prstGeom prst="ellipse">
            <a:avLst/>
          </a:prstGeom>
          <a:solidFill>
            <a:schemeClr val="accent5">
              <a:lumMod val="20000"/>
              <a:lumOff val="80000"/>
              <a:alpha val="97486"/>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404040"/>
                </a:solidFill>
                <a:effectLst/>
                <a:uLnTx/>
                <a:uFillTx/>
                <a:latin typeface="Arial"/>
                <a:ea typeface="+mn-ea"/>
                <a:cs typeface="+mn-cs"/>
              </a:rPr>
              <a:t>Xe, </a:t>
            </a:r>
            <a:r>
              <a:rPr kumimoji="0" lang="en-US" sz="1400" b="1" i="0" u="none" strike="noStrike" kern="1200" cap="none" spc="0" normalizeH="0" baseline="0" noProof="0" dirty="0" err="1">
                <a:ln>
                  <a:noFill/>
                </a:ln>
                <a:solidFill>
                  <a:srgbClr val="404040"/>
                </a:solidFill>
                <a:effectLst/>
                <a:uLnTx/>
                <a:uFillTx/>
                <a:latin typeface="Arial"/>
                <a:ea typeface="+mn-ea"/>
                <a:cs typeface="+mn-cs"/>
              </a:rPr>
              <a:t>Ar</a:t>
            </a:r>
            <a:r>
              <a:rPr kumimoji="0" lang="en-US" sz="1400" b="1" i="0" u="none" strike="noStrike" kern="1200" cap="none" spc="0" normalizeH="0" baseline="0" noProof="0" dirty="0">
                <a:ln>
                  <a:noFill/>
                </a:ln>
                <a:solidFill>
                  <a:srgbClr val="404040"/>
                </a:solidFill>
                <a:effectLst/>
                <a:uLnTx/>
                <a:uFillTx/>
                <a:latin typeface="Arial"/>
                <a:ea typeface="+mn-ea"/>
                <a:cs typeface="+mn-cs"/>
              </a:rPr>
              <a:t>, </a:t>
            </a:r>
          </a:p>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404040"/>
                </a:solidFill>
                <a:effectLst/>
                <a:uLnTx/>
                <a:uFillTx/>
                <a:latin typeface="Arial"/>
                <a:ea typeface="+mn-ea"/>
                <a:cs typeface="+mn-cs"/>
              </a:rPr>
              <a:t>Si, Ge, colliders, fixed target </a:t>
            </a:r>
          </a:p>
        </p:txBody>
      </p:sp>
    </p:spTree>
    <p:extLst>
      <p:ext uri="{BB962C8B-B14F-4D97-AF65-F5344CB8AC3E}">
        <p14:creationId xmlns:p14="http://schemas.microsoft.com/office/powerpoint/2010/main" val="16217855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D47FB-F775-0E58-8608-22D002332539}"/>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1514C2EB-4740-E71C-54A5-320CE95EB2EF}"/>
              </a:ext>
            </a:extLst>
          </p:cNvPr>
          <p:cNvSpPr>
            <a:spLocks noGrp="1"/>
          </p:cNvSpPr>
          <p:nvPr>
            <p:ph idx="1"/>
          </p:nvPr>
        </p:nvSpPr>
        <p:spPr/>
        <p:txBody>
          <a:bodyPr/>
          <a:lstStyle/>
          <a:p>
            <a:endParaRPr lang="en-US"/>
          </a:p>
        </p:txBody>
      </p:sp>
      <p:sp>
        <p:nvSpPr>
          <p:cNvPr id="4" name="Footer Placeholder 3">
            <a:extLst>
              <a:ext uri="{FF2B5EF4-FFF2-40B4-BE49-F238E27FC236}">
                <a16:creationId xmlns:a16="http://schemas.microsoft.com/office/drawing/2014/main" id="{7338D901-5BF7-E55C-AA12-A80CE4FD0A7A}"/>
              </a:ext>
            </a:extLst>
          </p:cNvPr>
          <p:cNvSpPr>
            <a:spLocks noGrp="1"/>
          </p:cNvSpPr>
          <p:nvPr>
            <p:ph type="ftr" sz="quarter" idx="11"/>
          </p:nvPr>
        </p:nvSpPr>
        <p:spPr/>
        <p:txBody>
          <a:bodyPr/>
          <a:lstStyle/>
          <a:p>
            <a:r>
              <a:rPr lang="en-US"/>
              <a:t>Aaron S. Chou, IQ/PACC axion workshop, 4/6/2023</a:t>
            </a:r>
            <a:endParaRPr lang="en-IN"/>
          </a:p>
        </p:txBody>
      </p:sp>
      <p:sp>
        <p:nvSpPr>
          <p:cNvPr id="5" name="Slide Number Placeholder 4">
            <a:extLst>
              <a:ext uri="{FF2B5EF4-FFF2-40B4-BE49-F238E27FC236}">
                <a16:creationId xmlns:a16="http://schemas.microsoft.com/office/drawing/2014/main" id="{BC657DE1-524A-EA90-4C48-D9F819C695CA}"/>
              </a:ext>
            </a:extLst>
          </p:cNvPr>
          <p:cNvSpPr>
            <a:spLocks noGrp="1"/>
          </p:cNvSpPr>
          <p:nvPr>
            <p:ph type="sldNum" sz="quarter" idx="12"/>
          </p:nvPr>
        </p:nvSpPr>
        <p:spPr/>
        <p:txBody>
          <a:bodyPr/>
          <a:lstStyle/>
          <a:p>
            <a:fld id="{DE9F7661-9D26-4DC7-9C4E-65CEDD82E6C7}" type="slidenum">
              <a:rPr lang="en-IN" smtClean="0"/>
              <a:t>30</a:t>
            </a:fld>
            <a:endParaRPr lang="en-IN"/>
          </a:p>
        </p:txBody>
      </p:sp>
    </p:spTree>
    <p:extLst>
      <p:ext uri="{BB962C8B-B14F-4D97-AF65-F5344CB8AC3E}">
        <p14:creationId xmlns:p14="http://schemas.microsoft.com/office/powerpoint/2010/main" val="36613990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stretch>
            <a:fillRect/>
          </a:stretch>
        </p:blipFill>
        <p:spPr>
          <a:xfrm>
            <a:off x="1941799" y="497574"/>
            <a:ext cx="7752237" cy="5871617"/>
          </a:xfrm>
          <a:prstGeom prst="rect">
            <a:avLst/>
          </a:prstGeom>
        </p:spPr>
      </p:pic>
      <p:sp>
        <p:nvSpPr>
          <p:cNvPr id="18434" name="Title 1"/>
          <p:cNvSpPr>
            <a:spLocks noGrp="1"/>
          </p:cNvSpPr>
          <p:nvPr>
            <p:ph type="title"/>
          </p:nvPr>
        </p:nvSpPr>
        <p:spPr>
          <a:xfrm>
            <a:off x="1777476" y="12700"/>
            <a:ext cx="7916559" cy="468416"/>
          </a:xfrm>
        </p:spPr>
        <p:txBody>
          <a:bodyPr/>
          <a:lstStyle/>
          <a:p>
            <a:r>
              <a:rPr lang="en-US" dirty="0" err="1">
                <a:latin typeface="Arial"/>
                <a:ea typeface="ＭＳ Ｐゴシック" charset="0"/>
                <a:cs typeface="Arial"/>
              </a:rPr>
              <a:t>Axion</a:t>
            </a:r>
            <a:r>
              <a:rPr lang="en-US" dirty="0">
                <a:latin typeface="Arial"/>
                <a:ea typeface="ＭＳ Ｐゴシック" charset="0"/>
                <a:cs typeface="Arial"/>
              </a:rPr>
              <a:t> mass = harmonic oscillator frequency</a:t>
            </a:r>
          </a:p>
        </p:txBody>
      </p:sp>
      <p:sp>
        <p:nvSpPr>
          <p:cNvPr id="18435" name="Footer Placeholder 3"/>
          <p:cNvSpPr>
            <a:spLocks noGrp="1"/>
          </p:cNvSpPr>
          <p:nvPr>
            <p:ph type="ftr" sz="quarter" idx="10"/>
          </p:nvPr>
        </p:nvSpPr>
        <p:spPr bwMode="auto">
          <a:xfrm>
            <a:off x="4648200" y="6356351"/>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defTabSz="455613" eaLnBrk="1" hangingPunct="1"/>
            <a:r>
              <a:rPr lang="en-US" sz="1200">
                <a:solidFill>
                  <a:prstClr val="black"/>
                </a:solidFill>
                <a:latin typeface="Calibri" charset="0"/>
              </a:rPr>
              <a:t>Aaron S. Chou, IQ/PACC axion workshop, 4/6/2023</a:t>
            </a:r>
          </a:p>
        </p:txBody>
      </p:sp>
      <p:cxnSp>
        <p:nvCxnSpPr>
          <p:cNvPr id="12" name="Straight Arrow Connector 11"/>
          <p:cNvCxnSpPr/>
          <p:nvPr/>
        </p:nvCxnSpPr>
        <p:spPr>
          <a:xfrm>
            <a:off x="6057901" y="5531230"/>
            <a:ext cx="1816327" cy="1588"/>
          </a:xfrm>
          <a:prstGeom prst="straightConnector1">
            <a:avLst/>
          </a:prstGeom>
          <a:ln w="41275">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8440" name="TextBox 16"/>
          <p:cNvSpPr txBox="1">
            <a:spLocks noChangeArrowheads="1"/>
          </p:cNvSpPr>
          <p:nvPr/>
        </p:nvSpPr>
        <p:spPr bwMode="auto">
          <a:xfrm>
            <a:off x="6380164" y="5573282"/>
            <a:ext cx="204414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defTabSz="455613" eaLnBrk="1" fontAlgn="base" hangingPunct="1">
              <a:spcBef>
                <a:spcPct val="0"/>
              </a:spcBef>
              <a:spcAft>
                <a:spcPct val="0"/>
              </a:spcAft>
            </a:pPr>
            <a:r>
              <a:rPr lang="en-US" sz="1800" b="1" dirty="0">
                <a:solidFill>
                  <a:prstClr val="black"/>
                </a:solidFill>
              </a:rPr>
              <a:t>VEV </a:t>
            </a:r>
            <a:r>
              <a:rPr lang="en-US" sz="1800" b="1" dirty="0" err="1">
                <a:solidFill>
                  <a:prstClr val="black"/>
                </a:solidFill>
              </a:rPr>
              <a:t>f</a:t>
            </a:r>
            <a:r>
              <a:rPr lang="en-US" sz="1800" b="1" baseline="-25000" dirty="0" err="1">
                <a:solidFill>
                  <a:prstClr val="black"/>
                </a:solidFill>
              </a:rPr>
              <a:t>a</a:t>
            </a:r>
            <a:r>
              <a:rPr lang="en-US" sz="1800" b="1" dirty="0">
                <a:solidFill>
                  <a:prstClr val="black"/>
                </a:solidFill>
              </a:rPr>
              <a:t> &gt; 10</a:t>
            </a:r>
            <a:r>
              <a:rPr lang="en-US" sz="1800" b="1" baseline="30000" dirty="0">
                <a:solidFill>
                  <a:prstClr val="black"/>
                </a:solidFill>
              </a:rPr>
              <a:t>9</a:t>
            </a:r>
            <a:r>
              <a:rPr lang="en-US" sz="1800" b="1" dirty="0">
                <a:solidFill>
                  <a:prstClr val="black"/>
                </a:solidFill>
              </a:rPr>
              <a:t> </a:t>
            </a:r>
            <a:r>
              <a:rPr lang="en-US" sz="1800" b="1" dirty="0" err="1">
                <a:solidFill>
                  <a:prstClr val="black"/>
                </a:solidFill>
              </a:rPr>
              <a:t>GeV</a:t>
            </a:r>
            <a:endParaRPr lang="en-US" sz="1800" b="1" dirty="0">
              <a:solidFill>
                <a:prstClr val="black"/>
              </a:solidFill>
            </a:endParaRPr>
          </a:p>
        </p:txBody>
      </p:sp>
      <p:sp>
        <p:nvSpPr>
          <p:cNvPr id="13" name="Curved Up Arrow 12"/>
          <p:cNvSpPr/>
          <p:nvPr/>
        </p:nvSpPr>
        <p:spPr>
          <a:xfrm rot="3900000">
            <a:off x="4136636" y="4745091"/>
            <a:ext cx="1049101" cy="680294"/>
          </a:xfrm>
          <a:prstGeom prst="curvedUpArrow">
            <a:avLst>
              <a:gd name="adj1" fmla="val 19068"/>
              <a:gd name="adj2" fmla="val 44269"/>
              <a:gd name="adj3" fmla="val 27290"/>
            </a:avLst>
          </a:prstGeom>
          <a:solidFill>
            <a:srgbClr val="FF0000"/>
          </a:solidFill>
          <a:ln w="38100" cmpd="sng">
            <a:solidFill>
              <a:schemeClr val="tx1"/>
            </a:solidFill>
            <a:headEnd type="none"/>
            <a:tailEnd type="none"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black"/>
              </a:solidFill>
              <a:latin typeface="Calibri"/>
            </a:endParaRPr>
          </a:p>
        </p:txBody>
      </p:sp>
      <p:sp>
        <p:nvSpPr>
          <p:cNvPr id="14" name="TextBox 13"/>
          <p:cNvSpPr txBox="1"/>
          <p:nvPr/>
        </p:nvSpPr>
        <p:spPr>
          <a:xfrm>
            <a:off x="3462577" y="4311143"/>
            <a:ext cx="897126" cy="400110"/>
          </a:xfrm>
          <a:prstGeom prst="rect">
            <a:avLst/>
          </a:prstGeom>
          <a:solidFill>
            <a:srgbClr val="CCFFCC"/>
          </a:solidFill>
          <a:ln>
            <a:solidFill>
              <a:srgbClr val="000000"/>
            </a:solidFill>
          </a:ln>
        </p:spPr>
        <p:txBody>
          <a:bodyPr wrap="none" rtlCol="0">
            <a:spAutoFit/>
          </a:bodyPr>
          <a:lstStyle/>
          <a:p>
            <a:r>
              <a:rPr lang="en-US" sz="2000" b="1" dirty="0" err="1">
                <a:solidFill>
                  <a:prstClr val="black"/>
                </a:solidFill>
                <a:latin typeface="Arial"/>
                <a:cs typeface="Arial"/>
              </a:rPr>
              <a:t>Axion</a:t>
            </a:r>
            <a:endParaRPr lang="en-US" sz="2000" b="1" dirty="0">
              <a:solidFill>
                <a:prstClr val="black"/>
              </a:solidFill>
              <a:latin typeface="Arial"/>
              <a:cs typeface="Arial"/>
            </a:endParaRPr>
          </a:p>
        </p:txBody>
      </p:sp>
      <p:cxnSp>
        <p:nvCxnSpPr>
          <p:cNvPr id="17" name="Straight Arrow Connector 16"/>
          <p:cNvCxnSpPr/>
          <p:nvPr/>
        </p:nvCxnSpPr>
        <p:spPr>
          <a:xfrm rot="5400000">
            <a:off x="8162375" y="4812637"/>
            <a:ext cx="484187" cy="1588"/>
          </a:xfrm>
          <a:prstGeom prst="straightConnector1">
            <a:avLst/>
          </a:prstGeom>
          <a:ln w="41275">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a:spLocks noChangeArrowheads="1"/>
          </p:cNvSpPr>
          <p:nvPr/>
        </p:nvSpPr>
        <p:spPr bwMode="auto">
          <a:xfrm>
            <a:off x="8489778" y="4584431"/>
            <a:ext cx="82907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dirty="0">
                <a:solidFill>
                  <a:prstClr val="black"/>
                </a:solidFill>
              </a:rPr>
              <a:t>Λ</a:t>
            </a:r>
            <a:r>
              <a:rPr lang="en-US" sz="1800" b="1" baseline="-25000" dirty="0">
                <a:solidFill>
                  <a:prstClr val="black"/>
                </a:solidFill>
              </a:rPr>
              <a:t>QCD</a:t>
            </a:r>
            <a:r>
              <a:rPr lang="en-US" sz="1800" b="1" baseline="30000" dirty="0">
                <a:solidFill>
                  <a:prstClr val="black"/>
                </a:solidFill>
              </a:rPr>
              <a:t>4</a:t>
            </a:r>
            <a:r>
              <a:rPr lang="en-US" sz="1800" b="1" dirty="0">
                <a:solidFill>
                  <a:prstClr val="black"/>
                </a:solidFill>
              </a:rPr>
              <a:t> </a:t>
            </a:r>
          </a:p>
        </p:txBody>
      </p:sp>
      <p:sp>
        <p:nvSpPr>
          <p:cNvPr id="2" name="TextBox 1"/>
          <p:cNvSpPr txBox="1"/>
          <p:nvPr/>
        </p:nvSpPr>
        <p:spPr>
          <a:xfrm>
            <a:off x="3564176" y="5999859"/>
            <a:ext cx="4513024" cy="646331"/>
          </a:xfrm>
          <a:prstGeom prst="rect">
            <a:avLst/>
          </a:prstGeom>
          <a:solidFill>
            <a:srgbClr val="CCFFCC"/>
          </a:solidFill>
          <a:ln w="38100" cmpd="sng">
            <a:solidFill>
              <a:srgbClr val="000000"/>
            </a:solidFill>
          </a:ln>
        </p:spPr>
        <p:txBody>
          <a:bodyPr wrap="square" rtlCol="0">
            <a:spAutoFit/>
          </a:bodyPr>
          <a:lstStyle/>
          <a:p>
            <a:r>
              <a:rPr lang="en-US" b="1" dirty="0">
                <a:solidFill>
                  <a:prstClr val="black"/>
                </a:solidFill>
                <a:latin typeface="Arial"/>
                <a:cs typeface="Arial"/>
              </a:rPr>
              <a:t>m</a:t>
            </a:r>
            <a:r>
              <a:rPr lang="en-US" b="1" baseline="-25000" dirty="0">
                <a:solidFill>
                  <a:prstClr val="black"/>
                </a:solidFill>
                <a:latin typeface="Arial"/>
                <a:cs typeface="Arial"/>
              </a:rPr>
              <a:t>a</a:t>
            </a:r>
            <a:r>
              <a:rPr lang="en-US" b="1" dirty="0">
                <a:solidFill>
                  <a:prstClr val="black"/>
                </a:solidFill>
                <a:latin typeface="Arial"/>
                <a:cs typeface="Arial"/>
              </a:rPr>
              <a:t> =  Λ</a:t>
            </a:r>
            <a:r>
              <a:rPr lang="en-US" b="1" baseline="-25000" dirty="0">
                <a:solidFill>
                  <a:prstClr val="black"/>
                </a:solidFill>
                <a:latin typeface="Arial"/>
                <a:cs typeface="Arial"/>
              </a:rPr>
              <a:t>QCD</a:t>
            </a:r>
            <a:r>
              <a:rPr lang="en-US" b="1" baseline="30000" dirty="0">
                <a:solidFill>
                  <a:prstClr val="black"/>
                </a:solidFill>
                <a:latin typeface="Arial"/>
                <a:cs typeface="Arial"/>
              </a:rPr>
              <a:t>2</a:t>
            </a:r>
            <a:r>
              <a:rPr lang="en-US" b="1" dirty="0">
                <a:solidFill>
                  <a:prstClr val="black"/>
                </a:solidFill>
                <a:latin typeface="Arial"/>
                <a:cs typeface="Arial"/>
              </a:rPr>
              <a:t> </a:t>
            </a:r>
            <a:r>
              <a:rPr lang="en-US" dirty="0">
                <a:solidFill>
                  <a:prstClr val="black"/>
                </a:solidFill>
                <a:latin typeface="Arial"/>
                <a:cs typeface="Arial"/>
              </a:rPr>
              <a:t>/ </a:t>
            </a:r>
            <a:r>
              <a:rPr lang="en-US" b="1" dirty="0" err="1">
                <a:solidFill>
                  <a:prstClr val="black"/>
                </a:solidFill>
                <a:latin typeface="Arial"/>
                <a:cs typeface="Arial"/>
              </a:rPr>
              <a:t>f</a:t>
            </a:r>
            <a:r>
              <a:rPr lang="en-US" b="1" baseline="-25000" dirty="0" err="1">
                <a:solidFill>
                  <a:prstClr val="black"/>
                </a:solidFill>
                <a:latin typeface="Arial"/>
                <a:cs typeface="Arial"/>
              </a:rPr>
              <a:t>a</a:t>
            </a:r>
            <a:r>
              <a:rPr lang="en-US" b="1" baseline="-25000" dirty="0">
                <a:solidFill>
                  <a:prstClr val="black"/>
                </a:solidFill>
                <a:latin typeface="Arial"/>
                <a:cs typeface="Arial"/>
              </a:rPr>
              <a:t>  </a:t>
            </a:r>
            <a:r>
              <a:rPr lang="en-US" dirty="0">
                <a:solidFill>
                  <a:prstClr val="black"/>
                </a:solidFill>
                <a:latin typeface="Arial"/>
                <a:cs typeface="Arial"/>
              </a:rPr>
              <a:t>&lt; 10</a:t>
            </a:r>
            <a:r>
              <a:rPr lang="en-US" baseline="30000" dirty="0">
                <a:solidFill>
                  <a:prstClr val="black"/>
                </a:solidFill>
                <a:latin typeface="Arial"/>
                <a:cs typeface="Arial"/>
              </a:rPr>
              <a:t>-3</a:t>
            </a:r>
            <a:r>
              <a:rPr lang="en-US" dirty="0">
                <a:solidFill>
                  <a:prstClr val="black"/>
                </a:solidFill>
                <a:latin typeface="Arial"/>
                <a:cs typeface="Arial"/>
              </a:rPr>
              <a:t> </a:t>
            </a:r>
            <a:r>
              <a:rPr lang="en-US" dirty="0" err="1">
                <a:solidFill>
                  <a:prstClr val="black"/>
                </a:solidFill>
                <a:latin typeface="Arial"/>
                <a:cs typeface="Arial"/>
              </a:rPr>
              <a:t>eV</a:t>
            </a:r>
            <a:r>
              <a:rPr lang="en-US" dirty="0">
                <a:solidFill>
                  <a:prstClr val="black"/>
                </a:solidFill>
                <a:latin typeface="Arial"/>
                <a:cs typeface="Arial"/>
              </a:rPr>
              <a:t>  </a:t>
            </a:r>
          </a:p>
          <a:p>
            <a:r>
              <a:rPr lang="en-US" dirty="0">
                <a:solidFill>
                  <a:prstClr val="black"/>
                </a:solidFill>
                <a:latin typeface="Arial"/>
                <a:cs typeface="Arial"/>
              </a:rPr>
              <a:t>Single parameter model for </a:t>
            </a:r>
            <a:r>
              <a:rPr lang="en-US" dirty="0" err="1">
                <a:solidFill>
                  <a:prstClr val="black"/>
                </a:solidFill>
                <a:latin typeface="Arial"/>
                <a:cs typeface="Arial"/>
              </a:rPr>
              <a:t>axions</a:t>
            </a:r>
            <a:r>
              <a:rPr lang="en-US" dirty="0">
                <a:solidFill>
                  <a:prstClr val="black"/>
                </a:solidFill>
                <a:latin typeface="Arial"/>
                <a:cs typeface="Arial"/>
              </a:rPr>
              <a:t>    </a:t>
            </a:r>
          </a:p>
        </p:txBody>
      </p:sp>
      <p:pic>
        <p:nvPicPr>
          <p:cNvPr id="3" name="Picture 2"/>
          <p:cNvPicPr>
            <a:picLocks noChangeAspect="1"/>
          </p:cNvPicPr>
          <p:nvPr/>
        </p:nvPicPr>
        <p:blipFill>
          <a:blip r:embed="rId3"/>
          <a:stretch>
            <a:fillRect/>
          </a:stretch>
        </p:blipFill>
        <p:spPr>
          <a:xfrm>
            <a:off x="7509170" y="668801"/>
            <a:ext cx="2057543" cy="2159150"/>
          </a:xfrm>
          <a:prstGeom prst="rect">
            <a:avLst/>
          </a:prstGeom>
          <a:ln>
            <a:solidFill>
              <a:srgbClr val="FF0000"/>
            </a:solidFill>
          </a:ln>
        </p:spPr>
      </p:pic>
      <p:sp>
        <p:nvSpPr>
          <p:cNvPr id="4" name="Slide Number Placeholder 3"/>
          <p:cNvSpPr>
            <a:spLocks noGrp="1"/>
          </p:cNvSpPr>
          <p:nvPr>
            <p:ph type="sldNum" sz="quarter" idx="11"/>
          </p:nvPr>
        </p:nvSpPr>
        <p:spPr>
          <a:xfrm>
            <a:off x="7693993" y="6376231"/>
            <a:ext cx="3860800" cy="365125"/>
          </a:xfrm>
        </p:spPr>
        <p:txBody>
          <a:bodyPr/>
          <a:lstStyle/>
          <a:p>
            <a:fld id="{7A870316-1D41-584E-85E6-3B22E96A4CFD}" type="slidenum">
              <a:rPr lang="en-US">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42143064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9DBAE-960D-1A6F-68EE-20BA298555CB}"/>
              </a:ext>
            </a:extLst>
          </p:cNvPr>
          <p:cNvSpPr>
            <a:spLocks noGrp="1"/>
          </p:cNvSpPr>
          <p:nvPr>
            <p:ph type="title"/>
          </p:nvPr>
        </p:nvSpPr>
        <p:spPr>
          <a:xfrm>
            <a:off x="1004496" y="215089"/>
            <a:ext cx="6936869" cy="685800"/>
          </a:xfrm>
        </p:spPr>
        <p:txBody>
          <a:bodyPr>
            <a:noAutofit/>
          </a:bodyPr>
          <a:lstStyle/>
          <a:p>
            <a:r>
              <a:rPr lang="en-US" sz="2800" dirty="0">
                <a:latin typeface="Arial" panose="020B0604020202020204" pitchFamily="34" charset="0"/>
                <a:cs typeface="Arial" panose="020B0604020202020204" pitchFamily="34" charset="0"/>
              </a:rPr>
              <a:t>Hmmm… quantum computing platforms look just like dark matter searches:</a:t>
            </a:r>
          </a:p>
        </p:txBody>
      </p:sp>
      <p:sp>
        <p:nvSpPr>
          <p:cNvPr id="4" name="Footer Placeholder 3">
            <a:extLst>
              <a:ext uri="{FF2B5EF4-FFF2-40B4-BE49-F238E27FC236}">
                <a16:creationId xmlns:a16="http://schemas.microsoft.com/office/drawing/2014/main" id="{22BA739C-A270-88F4-5334-A7C349FE55EF}"/>
              </a:ext>
            </a:extLst>
          </p:cNvPr>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_tradnl" sz="1200" b="0" i="0" u="none" strike="noStrike" kern="1200" cap="none" spc="0" normalizeH="0" baseline="0" noProof="0">
                <a:ln>
                  <a:noFill/>
                </a:ln>
                <a:solidFill>
                  <a:srgbClr val="000000">
                    <a:tint val="75000"/>
                  </a:srgbClr>
                </a:solidFill>
                <a:effectLst/>
                <a:uLnTx/>
                <a:uFillTx/>
                <a:latin typeface="Times"/>
                <a:ea typeface="+mn-ea"/>
                <a:cs typeface="+mn-cs"/>
              </a:rPr>
              <a:t>Aaron S. Chou, IQ/PACC axion workshop, 4/6/2023</a:t>
            </a:r>
            <a:endParaRPr kumimoji="0" lang="en-US" sz="1200" b="0" i="0" u="none" strike="noStrike" kern="1200" cap="none" spc="0" normalizeH="0" baseline="0" noProof="0" dirty="0">
              <a:ln>
                <a:noFill/>
              </a:ln>
              <a:solidFill>
                <a:srgbClr val="000000">
                  <a:tint val="75000"/>
                </a:srgbClr>
              </a:solidFill>
              <a:effectLst/>
              <a:uLnTx/>
              <a:uFillTx/>
              <a:latin typeface="Times"/>
              <a:ea typeface="+mn-ea"/>
              <a:cs typeface="+mn-cs"/>
            </a:endParaRPr>
          </a:p>
        </p:txBody>
      </p:sp>
      <p:sp>
        <p:nvSpPr>
          <p:cNvPr id="5" name="Slide Number Placeholder 4">
            <a:extLst>
              <a:ext uri="{FF2B5EF4-FFF2-40B4-BE49-F238E27FC236}">
                <a16:creationId xmlns:a16="http://schemas.microsoft.com/office/drawing/2014/main" id="{6AC619E3-BAB1-0FA4-F5D0-831609983CE1}"/>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70316-1D41-584E-85E6-3B22E96A4CFD}" type="slidenum">
              <a:rPr kumimoji="0" lang="en-US" sz="1200" b="0" i="0" u="none" strike="noStrike" kern="1200" cap="none" spc="0" normalizeH="0" baseline="0" noProof="0" smtClean="0">
                <a:ln>
                  <a:noFill/>
                </a:ln>
                <a:solidFill>
                  <a:srgbClr val="000000">
                    <a:tint val="75000"/>
                  </a:srgbClr>
                </a:solidFill>
                <a:effectLst/>
                <a:uLnTx/>
                <a:uFillTx/>
                <a:latin typeface="Time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rgbClr val="000000">
                  <a:tint val="75000"/>
                </a:srgbClr>
              </a:solidFill>
              <a:effectLst/>
              <a:uLnTx/>
              <a:uFillTx/>
              <a:latin typeface="Times"/>
              <a:ea typeface="+mn-ea"/>
              <a:cs typeface="+mn-cs"/>
            </a:endParaRPr>
          </a:p>
        </p:txBody>
      </p:sp>
      <p:pic>
        <p:nvPicPr>
          <p:cNvPr id="6" name="Picture 5">
            <a:extLst>
              <a:ext uri="{FF2B5EF4-FFF2-40B4-BE49-F238E27FC236}">
                <a16:creationId xmlns:a16="http://schemas.microsoft.com/office/drawing/2014/main" id="{5E2CD69D-B050-73EC-5451-8B74A419D129}"/>
              </a:ext>
            </a:extLst>
          </p:cNvPr>
          <p:cNvPicPr>
            <a:picLocks noChangeAspect="1"/>
          </p:cNvPicPr>
          <p:nvPr/>
        </p:nvPicPr>
        <p:blipFill rotWithShape="1">
          <a:blip r:embed="rId2"/>
          <a:srcRect l="56125" t="19792"/>
          <a:stretch/>
        </p:blipFill>
        <p:spPr>
          <a:xfrm>
            <a:off x="3500633" y="1023904"/>
            <a:ext cx="3801290" cy="2548033"/>
          </a:xfrm>
          <a:prstGeom prst="rect">
            <a:avLst/>
          </a:prstGeom>
        </p:spPr>
      </p:pic>
      <p:sp>
        <p:nvSpPr>
          <p:cNvPr id="7" name="TextBox 6">
            <a:extLst>
              <a:ext uri="{FF2B5EF4-FFF2-40B4-BE49-F238E27FC236}">
                <a16:creationId xmlns:a16="http://schemas.microsoft.com/office/drawing/2014/main" id="{B26EE1B8-314C-BA4B-579F-24CE15908FA3}"/>
              </a:ext>
            </a:extLst>
          </p:cNvPr>
          <p:cNvSpPr txBox="1"/>
          <p:nvPr/>
        </p:nvSpPr>
        <p:spPr>
          <a:xfrm>
            <a:off x="533549" y="3634133"/>
            <a:ext cx="7997265"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Sensitive single-quantum devices are operated in a cryostat and/or vacuum system and well-shielded from external disturbances (heat, light, sound) in order to maximize their coherence time.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Impossible to shield from the dark matter – the DM interacts so weakly that it flies right through the walls.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000000"/>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a:ea typeface="+mn-ea"/>
                <a:cs typeface="Arial"/>
              </a:rPr>
              <a:t>If your quantum computer crashes, it could be due to dark matter!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a:ea typeface="+mn-ea"/>
                <a:cs typeface="Arial"/>
              </a:rPr>
              <a:t>… but as consolation, you’ll get a Nobel prize anyway for the discovery.</a:t>
            </a:r>
          </a:p>
        </p:txBody>
      </p:sp>
      <p:sp>
        <p:nvSpPr>
          <p:cNvPr id="3" name="TextBox 2">
            <a:extLst>
              <a:ext uri="{FF2B5EF4-FFF2-40B4-BE49-F238E27FC236}">
                <a16:creationId xmlns:a16="http://schemas.microsoft.com/office/drawing/2014/main" id="{D856FCCD-6E94-C002-B41A-95FECD63AFBB}"/>
              </a:ext>
            </a:extLst>
          </p:cNvPr>
          <p:cNvSpPr txBox="1"/>
          <p:nvPr/>
        </p:nvSpPr>
        <p:spPr>
          <a:xfrm>
            <a:off x="419292" y="1374591"/>
            <a:ext cx="332740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sz="1800" b="0" i="0" u="none" strike="noStrike" kern="1200" cap="none" spc="0" normalizeH="0" baseline="0" noProof="0" dirty="0">
                <a:ln>
                  <a:noFill/>
                </a:ln>
                <a:solidFill>
                  <a:srgbClr val="000000"/>
                </a:solidFill>
                <a:effectLst/>
                <a:uLnTx/>
                <a:uFillTx/>
                <a:latin typeface="Arial"/>
                <a:ea typeface="+mn-ea"/>
                <a:cs typeface="Arial"/>
              </a:rPr>
            </a:br>
            <a:r>
              <a:rPr kumimoji="0" lang="en-US" sz="1800" b="0" i="0" u="none" strike="noStrike" kern="1200" cap="none" spc="0" normalizeH="0" baseline="0" noProof="0" dirty="0">
                <a:ln>
                  <a:noFill/>
                </a:ln>
                <a:solidFill>
                  <a:srgbClr val="000000"/>
                </a:solidFill>
                <a:effectLst/>
                <a:uLnTx/>
                <a:uFillTx/>
                <a:latin typeface="Arial"/>
                <a:ea typeface="+mn-ea"/>
                <a:cs typeface="Arial"/>
              </a:rPr>
              <a:t>DOE-OHEP Basic Research Needs white paper, 2018</a:t>
            </a:r>
          </a:p>
        </p:txBody>
      </p:sp>
      <p:pic>
        <p:nvPicPr>
          <p:cNvPr id="8" name="Picture 7">
            <a:extLst>
              <a:ext uri="{FF2B5EF4-FFF2-40B4-BE49-F238E27FC236}">
                <a16:creationId xmlns:a16="http://schemas.microsoft.com/office/drawing/2014/main" id="{2FAF4D06-7366-FECE-A056-4B9F868384EF}"/>
              </a:ext>
            </a:extLst>
          </p:cNvPr>
          <p:cNvPicPr>
            <a:picLocks noChangeAspect="1"/>
          </p:cNvPicPr>
          <p:nvPr/>
        </p:nvPicPr>
        <p:blipFill>
          <a:blip r:embed="rId3"/>
          <a:stretch>
            <a:fillRect/>
          </a:stretch>
        </p:blipFill>
        <p:spPr>
          <a:xfrm>
            <a:off x="8750492" y="222420"/>
            <a:ext cx="3214238" cy="4285651"/>
          </a:xfrm>
          <a:prstGeom prst="rect">
            <a:avLst/>
          </a:prstGeom>
        </p:spPr>
      </p:pic>
    </p:spTree>
    <p:extLst>
      <p:ext uri="{BB962C8B-B14F-4D97-AF65-F5344CB8AC3E}">
        <p14:creationId xmlns:p14="http://schemas.microsoft.com/office/powerpoint/2010/main" val="4038361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135C2-C924-A2C8-B80E-91CE11996A10}"/>
              </a:ext>
            </a:extLst>
          </p:cNvPr>
          <p:cNvSpPr>
            <a:spLocks noGrp="1"/>
          </p:cNvSpPr>
          <p:nvPr>
            <p:ph type="title"/>
          </p:nvPr>
        </p:nvSpPr>
        <p:spPr>
          <a:xfrm>
            <a:off x="504910" y="268660"/>
            <a:ext cx="10962742" cy="685800"/>
          </a:xfrm>
        </p:spPr>
        <p:txBody>
          <a:bodyPr>
            <a:normAutofit fontScale="90000"/>
          </a:bodyPr>
          <a:lstStyle/>
          <a:p>
            <a:r>
              <a:rPr lang="en-US" dirty="0"/>
              <a:t>Mystery noise in your experimental apparatus is not necessarily mundane</a:t>
            </a:r>
          </a:p>
        </p:txBody>
      </p:sp>
      <p:sp>
        <p:nvSpPr>
          <p:cNvPr id="4" name="Footer Placeholder 3">
            <a:extLst>
              <a:ext uri="{FF2B5EF4-FFF2-40B4-BE49-F238E27FC236}">
                <a16:creationId xmlns:a16="http://schemas.microsoft.com/office/drawing/2014/main" id="{AC80B94D-86BE-CF2C-C350-56067EF6E7C1}"/>
              </a:ext>
            </a:extLst>
          </p:cNvPr>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_tradnl" sz="1200" b="0" i="0" u="none" strike="noStrike" kern="1200" cap="none" spc="0" normalizeH="0" baseline="0" noProof="0">
                <a:ln>
                  <a:noFill/>
                </a:ln>
                <a:solidFill>
                  <a:srgbClr val="000000">
                    <a:tint val="75000"/>
                  </a:srgbClr>
                </a:solidFill>
                <a:effectLst/>
                <a:uLnTx/>
                <a:uFillTx/>
                <a:latin typeface="Times"/>
                <a:ea typeface="+mn-ea"/>
                <a:cs typeface="+mn-cs"/>
              </a:rPr>
              <a:t>Aaron S. Chou, IQ/PACC axion workshop, 4/6/2023</a:t>
            </a:r>
            <a:endParaRPr kumimoji="0" lang="en-US" sz="1200" b="0" i="0" u="none" strike="noStrike" kern="1200" cap="none" spc="0" normalizeH="0" baseline="0" noProof="0" dirty="0">
              <a:ln>
                <a:noFill/>
              </a:ln>
              <a:solidFill>
                <a:srgbClr val="000000">
                  <a:tint val="75000"/>
                </a:srgbClr>
              </a:solidFill>
              <a:effectLst/>
              <a:uLnTx/>
              <a:uFillTx/>
              <a:latin typeface="Times"/>
              <a:ea typeface="+mn-ea"/>
              <a:cs typeface="+mn-cs"/>
            </a:endParaRPr>
          </a:p>
        </p:txBody>
      </p:sp>
      <p:sp>
        <p:nvSpPr>
          <p:cNvPr id="5" name="Slide Number Placeholder 4">
            <a:extLst>
              <a:ext uri="{FF2B5EF4-FFF2-40B4-BE49-F238E27FC236}">
                <a16:creationId xmlns:a16="http://schemas.microsoft.com/office/drawing/2014/main" id="{86F518C8-B821-506A-FD55-81029B82DEF3}"/>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70316-1D41-584E-85E6-3B22E96A4CFD}" type="slidenum">
              <a:rPr kumimoji="0" lang="en-US" sz="1200" b="0" i="0" u="none" strike="noStrike" kern="1200" cap="none" spc="0" normalizeH="0" baseline="0" noProof="0" smtClean="0">
                <a:ln>
                  <a:noFill/>
                </a:ln>
                <a:solidFill>
                  <a:srgbClr val="000000">
                    <a:tint val="75000"/>
                  </a:srgbClr>
                </a:solidFill>
                <a:effectLst/>
                <a:uLnTx/>
                <a:uFillTx/>
                <a:latin typeface="Time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srgbClr val="000000">
                  <a:tint val="75000"/>
                </a:srgbClr>
              </a:solidFill>
              <a:effectLst/>
              <a:uLnTx/>
              <a:uFillTx/>
              <a:latin typeface="Times"/>
              <a:ea typeface="+mn-ea"/>
              <a:cs typeface="+mn-cs"/>
            </a:endParaRPr>
          </a:p>
        </p:txBody>
      </p:sp>
      <p:pic>
        <p:nvPicPr>
          <p:cNvPr id="7" name="Picture 6">
            <a:extLst>
              <a:ext uri="{FF2B5EF4-FFF2-40B4-BE49-F238E27FC236}">
                <a16:creationId xmlns:a16="http://schemas.microsoft.com/office/drawing/2014/main" id="{E6C77336-6082-4AA0-DDAC-BFAB6502168E}"/>
              </a:ext>
            </a:extLst>
          </p:cNvPr>
          <p:cNvPicPr>
            <a:picLocks noChangeAspect="1"/>
          </p:cNvPicPr>
          <p:nvPr/>
        </p:nvPicPr>
        <p:blipFill>
          <a:blip r:embed="rId2"/>
          <a:stretch>
            <a:fillRect/>
          </a:stretch>
        </p:blipFill>
        <p:spPr>
          <a:xfrm>
            <a:off x="459489" y="1166869"/>
            <a:ext cx="6174992" cy="3396245"/>
          </a:xfrm>
          <a:prstGeom prst="rect">
            <a:avLst/>
          </a:prstGeom>
        </p:spPr>
      </p:pic>
      <p:sp>
        <p:nvSpPr>
          <p:cNvPr id="9" name="TextBox 8">
            <a:extLst>
              <a:ext uri="{FF2B5EF4-FFF2-40B4-BE49-F238E27FC236}">
                <a16:creationId xmlns:a16="http://schemas.microsoft.com/office/drawing/2014/main" id="{CED0A0EC-6F4A-B84E-4EE1-4859FBA4ECB3}"/>
              </a:ext>
            </a:extLst>
          </p:cNvPr>
          <p:cNvSpPr txBox="1"/>
          <p:nvPr/>
        </p:nvSpPr>
        <p:spPr>
          <a:xfrm>
            <a:off x="6979921" y="1246483"/>
            <a:ext cx="5100319"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Penzias and Wilson, 1965: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After chasing away nesting birds with a shotgun, discovered the cosmic microwave background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 They had no idea that this was first evidence for the big bang theory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 Nobel Prize, 1978</a:t>
            </a:r>
          </a:p>
        </p:txBody>
      </p:sp>
      <p:pic>
        <p:nvPicPr>
          <p:cNvPr id="12" name="Picture 11">
            <a:extLst>
              <a:ext uri="{FF2B5EF4-FFF2-40B4-BE49-F238E27FC236}">
                <a16:creationId xmlns:a16="http://schemas.microsoft.com/office/drawing/2014/main" id="{2A5F2AAB-0970-EC68-04DC-CAD6B8FFFB4E}"/>
              </a:ext>
            </a:extLst>
          </p:cNvPr>
          <p:cNvPicPr>
            <a:picLocks noChangeAspect="1"/>
          </p:cNvPicPr>
          <p:nvPr/>
        </p:nvPicPr>
        <p:blipFill>
          <a:blip r:embed="rId3"/>
          <a:stretch>
            <a:fillRect/>
          </a:stretch>
        </p:blipFill>
        <p:spPr>
          <a:xfrm>
            <a:off x="4731844" y="4210881"/>
            <a:ext cx="6854083" cy="2083641"/>
          </a:xfrm>
          <a:prstGeom prst="rect">
            <a:avLst/>
          </a:prstGeom>
        </p:spPr>
      </p:pic>
      <p:sp>
        <p:nvSpPr>
          <p:cNvPr id="3" name="TextBox 2">
            <a:extLst>
              <a:ext uri="{FF2B5EF4-FFF2-40B4-BE49-F238E27FC236}">
                <a16:creationId xmlns:a16="http://schemas.microsoft.com/office/drawing/2014/main" id="{E79F7548-B697-1189-4FF4-B7CB8D51C5EC}"/>
              </a:ext>
            </a:extLst>
          </p:cNvPr>
          <p:cNvSpPr txBox="1"/>
          <p:nvPr/>
        </p:nvSpPr>
        <p:spPr>
          <a:xfrm>
            <a:off x="6977271" y="3389243"/>
            <a:ext cx="4333460" cy="584775"/>
          </a:xfrm>
          <a:prstGeom prst="rect">
            <a:avLst/>
          </a:prstGeom>
          <a:noFill/>
        </p:spPr>
        <p:txBody>
          <a:bodyPr wrap="square" rtlCol="0">
            <a:spAutoFit/>
          </a:bodyPr>
          <a:lstStyle/>
          <a:p>
            <a:r>
              <a:rPr lang="en-US" sz="1600" dirty="0">
                <a:latin typeface="Arial"/>
                <a:cs typeface="Arial"/>
              </a:rPr>
              <a:t>N.B. Discovery of color photography would have to wait until the 1970’s.</a:t>
            </a:r>
          </a:p>
        </p:txBody>
      </p:sp>
    </p:spTree>
    <p:extLst>
      <p:ext uri="{BB962C8B-B14F-4D97-AF65-F5344CB8AC3E}">
        <p14:creationId xmlns:p14="http://schemas.microsoft.com/office/powerpoint/2010/main" val="35022263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352263" cy="1143000"/>
          </a:xfrm>
        </p:spPr>
        <p:txBody>
          <a:bodyPr>
            <a:normAutofit/>
          </a:bodyPr>
          <a:lstStyle/>
          <a:p>
            <a:r>
              <a:rPr lang="en-US" dirty="0">
                <a:latin typeface="Arial" charset="0"/>
                <a:ea typeface="Arial" charset="0"/>
                <a:cs typeface="Arial" charset="0"/>
              </a:rPr>
              <a:t>Need 10</a:t>
            </a:r>
            <a:r>
              <a:rPr lang="en-US" baseline="30000" dirty="0">
                <a:latin typeface="Arial" charset="0"/>
                <a:ea typeface="Arial" charset="0"/>
                <a:cs typeface="Arial" charset="0"/>
              </a:rPr>
              <a:t>5</a:t>
            </a:r>
            <a:r>
              <a:rPr lang="en-US" dirty="0">
                <a:latin typeface="Arial" charset="0"/>
                <a:ea typeface="Arial" charset="0"/>
                <a:cs typeface="Arial" charset="0"/>
              </a:rPr>
              <a:t> seconds to completely convert the axion wave into a photon wave.  But only have 10</a:t>
            </a:r>
            <a:r>
              <a:rPr lang="en-US" baseline="30000" dirty="0">
                <a:latin typeface="Arial" charset="0"/>
                <a:ea typeface="Arial" charset="0"/>
                <a:cs typeface="Arial" charset="0"/>
              </a:rPr>
              <a:t>-4</a:t>
            </a:r>
            <a:r>
              <a:rPr lang="en-US" dirty="0">
                <a:latin typeface="Arial" charset="0"/>
                <a:ea typeface="Arial" charset="0"/>
                <a:cs typeface="Arial" charset="0"/>
              </a:rPr>
              <a:t> s of cavity time…</a:t>
            </a:r>
            <a:endParaRPr lang="en-US" sz="2000" dirty="0">
              <a:latin typeface="Arial" charset="0"/>
              <a:ea typeface="Arial" charset="0"/>
              <a:cs typeface="Arial" charset="0"/>
            </a:endParaRPr>
          </a:p>
        </p:txBody>
      </p:sp>
      <p:sp>
        <p:nvSpPr>
          <p:cNvPr id="3" name="Footer Placeholder 2"/>
          <p:cNvSpPr>
            <a:spLocks noGrp="1"/>
          </p:cNvSpPr>
          <p:nvPr>
            <p:ph type="ftr" sz="quarter" idx="11"/>
          </p:nvPr>
        </p:nvSpPr>
        <p:spPr/>
        <p:txBody>
          <a:bodyPr/>
          <a:lstStyle/>
          <a:p>
            <a:pPr algn="ctr" defTabSz="457200">
              <a:defRPr/>
            </a:pPr>
            <a:r>
              <a:rPr lang="en-US">
                <a:solidFill>
                  <a:srgbClr val="000030">
                    <a:tint val="75000"/>
                  </a:srgbClr>
                </a:solidFill>
                <a:latin typeface="Calibri"/>
              </a:rPr>
              <a:t>Aaron S. Chou, IQ/PACC axion workshop, 4/6/2023</a:t>
            </a:r>
            <a:endParaRPr lang="en-US" dirty="0">
              <a:solidFill>
                <a:srgbClr val="000030">
                  <a:tint val="75000"/>
                </a:srgbClr>
              </a:solidFill>
              <a:latin typeface="Calibri"/>
            </a:endParaRPr>
          </a:p>
        </p:txBody>
      </p:sp>
      <p:sp>
        <p:nvSpPr>
          <p:cNvPr id="4" name="Slide Number Placeholder 3"/>
          <p:cNvSpPr>
            <a:spLocks noGrp="1"/>
          </p:cNvSpPr>
          <p:nvPr>
            <p:ph type="sldNum" sz="quarter" idx="12"/>
          </p:nvPr>
        </p:nvSpPr>
        <p:spPr>
          <a:xfrm>
            <a:off x="8077200" y="6356351"/>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6F3AE956-26F0-4794-8F4C-97BAC66ADD21}" type="slidenum">
              <a:rPr lang="en-US">
                <a:solidFill>
                  <a:srgbClr val="000030">
                    <a:tint val="75000"/>
                  </a:srgbClr>
                </a:solidFill>
                <a:latin typeface="Calibri"/>
              </a:rPr>
              <a:pPr>
                <a:defRPr/>
              </a:pPr>
              <a:t>34</a:t>
            </a:fld>
            <a:endParaRPr lang="en-US">
              <a:solidFill>
                <a:srgbClr val="000030">
                  <a:tint val="75000"/>
                </a:srgbClr>
              </a:solidFill>
              <a:latin typeface="Calibri"/>
            </a:endParaRPr>
          </a:p>
        </p:txBody>
      </p:sp>
      <p:pic>
        <p:nvPicPr>
          <p:cNvPr id="5" name="Picture 4"/>
          <p:cNvPicPr>
            <a:picLocks noChangeAspect="1"/>
          </p:cNvPicPr>
          <p:nvPr/>
        </p:nvPicPr>
        <p:blipFill>
          <a:blip r:embed="rId3"/>
          <a:stretch>
            <a:fillRect/>
          </a:stretch>
        </p:blipFill>
        <p:spPr>
          <a:xfrm>
            <a:off x="3898910" y="1658317"/>
            <a:ext cx="4894383" cy="2873153"/>
          </a:xfrm>
          <a:prstGeom prst="rect">
            <a:avLst/>
          </a:prstGeom>
        </p:spPr>
      </p:pic>
      <mc:AlternateContent xmlns:mc="http://schemas.openxmlformats.org/markup-compatibility/2006">
        <mc:Choice xmlns:a14="http://schemas.microsoft.com/office/drawing/2010/main" Requires="a14">
          <p:sp>
            <p:nvSpPr>
              <p:cNvPr id="13" name="TextBox 12"/>
              <p:cNvSpPr txBox="1"/>
              <p:nvPr/>
            </p:nvSpPr>
            <p:spPr>
              <a:xfrm>
                <a:off x="1673352" y="2083443"/>
                <a:ext cx="2723823" cy="2124364"/>
              </a:xfrm>
              <a:prstGeom prst="rect">
                <a:avLst/>
              </a:prstGeom>
              <a:solidFill>
                <a:srgbClr val="92D050">
                  <a:alpha val="31000"/>
                </a:srgbClr>
              </a:solidFill>
            </p:spPr>
            <p:txBody>
              <a:bodyPr wrap="none" rtlCol="0">
                <a:spAutoFit/>
              </a:bodyPr>
              <a:lstStyle/>
              <a:p>
                <a:pPr defTabSz="457200">
                  <a:lnSpc>
                    <a:spcPct val="75000"/>
                  </a:lnSpc>
                  <a:defRPr/>
                </a:pPr>
                <a:r>
                  <a:rPr lang="en-US" b="1" dirty="0">
                    <a:solidFill>
                      <a:srgbClr val="DADADA">
                        <a:lumMod val="10000"/>
                      </a:srgbClr>
                    </a:solidFill>
                    <a:latin typeface="Arial" charset="0"/>
                    <a:ea typeface="Arial" charset="0"/>
                    <a:cs typeface="Arial" charset="0"/>
                  </a:rPr>
                  <a:t>“Real world values”</a:t>
                </a:r>
              </a:p>
              <a:p>
                <a:pPr defTabSz="457200">
                  <a:lnSpc>
                    <a:spcPct val="75000"/>
                  </a:lnSpc>
                  <a:defRPr/>
                </a:pPr>
                <a:endParaRPr lang="en-US" b="1" dirty="0">
                  <a:solidFill>
                    <a:srgbClr val="DADADA">
                      <a:lumMod val="10000"/>
                    </a:srgbClr>
                  </a:solidFill>
                  <a:latin typeface="Arial" charset="0"/>
                  <a:ea typeface="Arial" charset="0"/>
                  <a:cs typeface="Arial" charset="0"/>
                </a:endParaRPr>
              </a:p>
              <a:p>
                <a:pPr defTabSz="457200">
                  <a:lnSpc>
                    <a:spcPct val="75000"/>
                  </a:lnSpc>
                  <a:defRPr/>
                </a:pPr>
                <a14:m>
                  <m:oMath xmlns:m="http://schemas.openxmlformats.org/officeDocument/2006/math">
                    <m:r>
                      <a:rPr lang="en-US" b="1" i="1">
                        <a:solidFill>
                          <a:srgbClr val="DADADA">
                            <a:lumMod val="10000"/>
                          </a:srgbClr>
                        </a:solidFill>
                        <a:latin typeface="Cambria Math" charset="0"/>
                        <a:ea typeface="Arial" charset="0"/>
                        <a:cs typeface="Arial" charset="0"/>
                      </a:rPr>
                      <m:t>   </m:t>
                    </m:r>
                    <m:d>
                      <m:dPr>
                        <m:begChr m:val=""/>
                        <m:endChr m:val="⟩"/>
                        <m:ctrlPr>
                          <a:rPr lang="en-US" b="1" i="1">
                            <a:solidFill>
                              <a:srgbClr val="DADADA">
                                <a:lumMod val="10000"/>
                              </a:srgbClr>
                            </a:solidFill>
                            <a:latin typeface="Cambria Math" panose="02040503050406030204" pitchFamily="18" charset="0"/>
                            <a:ea typeface="Arial" charset="0"/>
                            <a:cs typeface="Arial" charset="0"/>
                          </a:rPr>
                        </m:ctrlPr>
                      </m:dPr>
                      <m:e>
                        <m:r>
                          <a:rPr lang="en-US" b="1" i="1">
                            <a:solidFill>
                              <a:srgbClr val="DADADA">
                                <a:lumMod val="10000"/>
                              </a:srgbClr>
                            </a:solidFill>
                            <a:latin typeface="Cambria Math" charset="0"/>
                            <a:ea typeface="Arial" charset="0"/>
                            <a:cs typeface="Arial" charset="0"/>
                          </a:rPr>
                          <m:t>|</m:t>
                        </m:r>
                        <m:r>
                          <a:rPr lang="en-US" b="1" i="1">
                            <a:solidFill>
                              <a:srgbClr val="DADADA">
                                <a:lumMod val="10000"/>
                              </a:srgbClr>
                            </a:solidFill>
                            <a:latin typeface="Cambria Math" charset="0"/>
                            <a:ea typeface="Cambria Math" charset="0"/>
                            <a:cs typeface="Cambria Math" charset="0"/>
                          </a:rPr>
                          <m:t>𝜶</m:t>
                        </m:r>
                      </m:e>
                    </m:d>
                  </m:oMath>
                </a14:m>
                <a:r>
                  <a:rPr lang="en-US" b="1" dirty="0">
                    <a:solidFill>
                      <a:srgbClr val="DADADA">
                        <a:lumMod val="10000"/>
                      </a:srgbClr>
                    </a:solidFill>
                    <a:latin typeface="Arial" charset="0"/>
                    <a:ea typeface="Arial" charset="0"/>
                    <a:cs typeface="Arial" charset="0"/>
                  </a:rPr>
                  <a:t> = 10</a:t>
                </a:r>
                <a:r>
                  <a:rPr lang="en-US" b="1" baseline="30000" dirty="0">
                    <a:solidFill>
                      <a:srgbClr val="DADADA">
                        <a:lumMod val="10000"/>
                      </a:srgbClr>
                    </a:solidFill>
                    <a:latin typeface="Arial" charset="0"/>
                    <a:ea typeface="Arial" charset="0"/>
                    <a:cs typeface="Arial" charset="0"/>
                  </a:rPr>
                  <a:t>11</a:t>
                </a:r>
              </a:p>
              <a:p>
                <a:pPr defTabSz="457200">
                  <a:lnSpc>
                    <a:spcPct val="75000"/>
                  </a:lnSpc>
                  <a:defRPr/>
                </a:pPr>
                <a:endParaRPr lang="en-US" b="1" dirty="0">
                  <a:solidFill>
                    <a:srgbClr val="DADADA">
                      <a:lumMod val="10000"/>
                    </a:srgbClr>
                  </a:solidFill>
                  <a:latin typeface="Arial" charset="0"/>
                  <a:ea typeface="Arial" charset="0"/>
                  <a:cs typeface="Arial" charset="0"/>
                </a:endParaRPr>
              </a:p>
              <a:p>
                <a:pPr defTabSz="457200">
                  <a:lnSpc>
                    <a:spcPct val="75000"/>
                  </a:lnSpc>
                  <a:defRPr/>
                </a:pPr>
                <a14:m>
                  <m:oMath xmlns:m="http://schemas.openxmlformats.org/officeDocument/2006/math">
                    <m:r>
                      <a:rPr lang="en-US" b="1" i="1">
                        <a:solidFill>
                          <a:srgbClr val="DADADA">
                            <a:lumMod val="10000"/>
                          </a:srgbClr>
                        </a:solidFill>
                        <a:latin typeface="Cambria Math" charset="0"/>
                        <a:ea typeface="Cambria Math" charset="0"/>
                        <a:cs typeface="Cambria Math" charset="0"/>
                      </a:rPr>
                      <m:t>   </m:t>
                    </m:r>
                    <m:f>
                      <m:fPr>
                        <m:ctrlPr>
                          <a:rPr lang="en-US" b="1" i="1">
                            <a:solidFill>
                              <a:srgbClr val="DADADA">
                                <a:lumMod val="10000"/>
                              </a:srgbClr>
                            </a:solidFill>
                            <a:latin typeface="Cambria Math" panose="02040503050406030204" pitchFamily="18" charset="0"/>
                            <a:ea typeface="Cambria Math" charset="0"/>
                            <a:cs typeface="Cambria Math" charset="0"/>
                          </a:rPr>
                        </m:ctrlPr>
                      </m:fPr>
                      <m:num>
                        <m:r>
                          <a:rPr lang="en-US" b="1" i="1">
                            <a:solidFill>
                              <a:srgbClr val="DADADA">
                                <a:lumMod val="10000"/>
                              </a:srgbClr>
                            </a:solidFill>
                            <a:latin typeface="Cambria Math" charset="0"/>
                            <a:ea typeface="Cambria Math" charset="0"/>
                            <a:cs typeface="Cambria Math" charset="0"/>
                          </a:rPr>
                          <m:t>𝝎</m:t>
                        </m:r>
                      </m:num>
                      <m:den>
                        <m:r>
                          <a:rPr lang="en-US" b="1" i="1">
                            <a:solidFill>
                              <a:srgbClr val="DADADA">
                                <a:lumMod val="10000"/>
                              </a:srgbClr>
                            </a:solidFill>
                            <a:latin typeface="Cambria Math" charset="0"/>
                            <a:ea typeface="Cambria Math" charset="0"/>
                            <a:cs typeface="Cambria Math" charset="0"/>
                          </a:rPr>
                          <m:t>𝟐</m:t>
                        </m:r>
                        <m:r>
                          <a:rPr lang="en-US" b="1" i="1">
                            <a:solidFill>
                              <a:srgbClr val="DADADA">
                                <a:lumMod val="10000"/>
                              </a:srgbClr>
                            </a:solidFill>
                            <a:latin typeface="Cambria Math" charset="0"/>
                            <a:ea typeface="Cambria Math" charset="0"/>
                            <a:cs typeface="Cambria Math" charset="0"/>
                          </a:rPr>
                          <m:t>𝝅</m:t>
                        </m:r>
                      </m:den>
                    </m:f>
                    <m:r>
                      <a:rPr lang="en-US" b="1" i="1">
                        <a:solidFill>
                          <a:srgbClr val="DADADA">
                            <a:lumMod val="10000"/>
                          </a:srgbClr>
                        </a:solidFill>
                        <a:latin typeface="Cambria Math" charset="0"/>
                        <a:ea typeface="Cambria Math" charset="0"/>
                        <a:cs typeface="Cambria Math" charset="0"/>
                      </a:rPr>
                      <m:t>=</m:t>
                    </m:r>
                  </m:oMath>
                </a14:m>
                <a:r>
                  <a:rPr lang="en-US" b="1" dirty="0">
                    <a:solidFill>
                      <a:srgbClr val="DADADA">
                        <a:lumMod val="10000"/>
                      </a:srgbClr>
                    </a:solidFill>
                    <a:latin typeface="Arial" charset="0"/>
                    <a:ea typeface="Arial" charset="0"/>
                    <a:cs typeface="Arial" charset="0"/>
                  </a:rPr>
                  <a:t>10</a:t>
                </a:r>
                <a:r>
                  <a:rPr lang="en-US" b="1" baseline="30000" dirty="0">
                    <a:solidFill>
                      <a:srgbClr val="DADADA">
                        <a:lumMod val="10000"/>
                      </a:srgbClr>
                    </a:solidFill>
                    <a:latin typeface="Arial" charset="0"/>
                    <a:ea typeface="Arial" charset="0"/>
                    <a:cs typeface="Arial" charset="0"/>
                  </a:rPr>
                  <a:t>10 </a:t>
                </a:r>
                <a:r>
                  <a:rPr lang="en-US" b="1" dirty="0">
                    <a:solidFill>
                      <a:srgbClr val="DADADA">
                        <a:lumMod val="10000"/>
                      </a:srgbClr>
                    </a:solidFill>
                    <a:latin typeface="Arial" charset="0"/>
                    <a:ea typeface="Arial" charset="0"/>
                    <a:cs typeface="Arial" charset="0"/>
                  </a:rPr>
                  <a:t>Hz</a:t>
                </a:r>
              </a:p>
              <a:p>
                <a:pPr defTabSz="457200">
                  <a:lnSpc>
                    <a:spcPct val="75000"/>
                  </a:lnSpc>
                  <a:defRPr/>
                </a:pPr>
                <a:endParaRPr lang="en-US" b="1" i="1" dirty="0">
                  <a:solidFill>
                    <a:srgbClr val="DADADA">
                      <a:lumMod val="10000"/>
                    </a:srgbClr>
                  </a:solidFill>
                  <a:latin typeface="Cambria Math" charset="0"/>
                  <a:ea typeface="Cambria Math" charset="0"/>
                  <a:cs typeface="Cambria Math" charset="0"/>
                </a:endParaRPr>
              </a:p>
              <a:p>
                <a:pPr defTabSz="457200">
                  <a:lnSpc>
                    <a:spcPct val="75000"/>
                  </a:lnSpc>
                  <a:defRPr/>
                </a:pPr>
                <a14:m>
                  <m:oMath xmlns:m="http://schemas.openxmlformats.org/officeDocument/2006/math">
                    <m:r>
                      <a:rPr lang="en-US" b="1" i="1">
                        <a:solidFill>
                          <a:srgbClr val="DADADA">
                            <a:lumMod val="10000"/>
                          </a:srgbClr>
                        </a:solidFill>
                        <a:latin typeface="Cambria Math" charset="0"/>
                        <a:ea typeface="Cambria Math" charset="0"/>
                        <a:cs typeface="Cambria Math" charset="0"/>
                      </a:rPr>
                      <m:t>   </m:t>
                    </m:r>
                    <m:f>
                      <m:fPr>
                        <m:ctrlPr>
                          <a:rPr lang="en-US" b="1" i="1">
                            <a:solidFill>
                              <a:srgbClr val="DADADA">
                                <a:lumMod val="10000"/>
                              </a:srgbClr>
                            </a:solidFill>
                            <a:latin typeface="Cambria Math" panose="02040503050406030204" pitchFamily="18" charset="0"/>
                            <a:ea typeface="Cambria Math" charset="0"/>
                            <a:cs typeface="Cambria Math" charset="0"/>
                          </a:rPr>
                        </m:ctrlPr>
                      </m:fPr>
                      <m:num>
                        <m:r>
                          <a:rPr lang="en-US" b="1" i="1">
                            <a:solidFill>
                              <a:srgbClr val="DADADA">
                                <a:lumMod val="10000"/>
                              </a:srgbClr>
                            </a:solidFill>
                            <a:latin typeface="Cambria Math" charset="0"/>
                            <a:ea typeface="Cambria Math" charset="0"/>
                            <a:cs typeface="Cambria Math" charset="0"/>
                          </a:rPr>
                          <m:t>𝟐</m:t>
                        </m:r>
                        <m:r>
                          <a:rPr lang="en-US" b="1" i="1">
                            <a:solidFill>
                              <a:srgbClr val="DADADA">
                                <a:lumMod val="10000"/>
                              </a:srgbClr>
                            </a:solidFill>
                            <a:latin typeface="Cambria Math" charset="0"/>
                            <a:ea typeface="Cambria Math" charset="0"/>
                            <a:cs typeface="Cambria Math" charset="0"/>
                          </a:rPr>
                          <m:t>𝒈</m:t>
                        </m:r>
                      </m:num>
                      <m:den>
                        <m:r>
                          <a:rPr lang="en-US" b="1" i="1">
                            <a:solidFill>
                              <a:srgbClr val="DADADA">
                                <a:lumMod val="10000"/>
                              </a:srgbClr>
                            </a:solidFill>
                            <a:latin typeface="Cambria Math" charset="0"/>
                            <a:ea typeface="Cambria Math" charset="0"/>
                            <a:cs typeface="Cambria Math" charset="0"/>
                          </a:rPr>
                          <m:t>𝟐</m:t>
                        </m:r>
                        <m:r>
                          <a:rPr lang="en-US" b="1" i="1">
                            <a:solidFill>
                              <a:srgbClr val="DADADA">
                                <a:lumMod val="10000"/>
                              </a:srgbClr>
                            </a:solidFill>
                            <a:latin typeface="Cambria Math" charset="0"/>
                            <a:ea typeface="Cambria Math" charset="0"/>
                            <a:cs typeface="Cambria Math" charset="0"/>
                          </a:rPr>
                          <m:t>𝝅</m:t>
                        </m:r>
                      </m:den>
                    </m:f>
                    <m:r>
                      <a:rPr lang="en-US" b="1" i="1">
                        <a:solidFill>
                          <a:srgbClr val="DADADA">
                            <a:lumMod val="10000"/>
                          </a:srgbClr>
                        </a:solidFill>
                        <a:latin typeface="Cambria Math" charset="0"/>
                        <a:ea typeface="Cambria Math" charset="0"/>
                        <a:cs typeface="Cambria Math" charset="0"/>
                      </a:rPr>
                      <m:t>=</m:t>
                    </m:r>
                  </m:oMath>
                </a14:m>
                <a:r>
                  <a:rPr lang="en-US" b="1" dirty="0">
                    <a:solidFill>
                      <a:srgbClr val="DADADA">
                        <a:lumMod val="10000"/>
                      </a:srgbClr>
                    </a:solidFill>
                    <a:latin typeface="Arial" charset="0"/>
                    <a:ea typeface="Arial" charset="0"/>
                    <a:cs typeface="Arial" charset="0"/>
                  </a:rPr>
                  <a:t>10</a:t>
                </a:r>
                <a:r>
                  <a:rPr lang="en-US" b="1" baseline="30000" dirty="0">
                    <a:solidFill>
                      <a:srgbClr val="DADADA">
                        <a:lumMod val="10000"/>
                      </a:srgbClr>
                    </a:solidFill>
                    <a:latin typeface="Arial" charset="0"/>
                    <a:ea typeface="Arial" charset="0"/>
                    <a:cs typeface="Arial" charset="0"/>
                  </a:rPr>
                  <a:t>-5</a:t>
                </a:r>
                <a:r>
                  <a:rPr lang="en-US" b="1" dirty="0">
                    <a:solidFill>
                      <a:srgbClr val="DADADA">
                        <a:lumMod val="10000"/>
                      </a:srgbClr>
                    </a:solidFill>
                    <a:latin typeface="Arial" charset="0"/>
                    <a:ea typeface="Arial" charset="0"/>
                    <a:cs typeface="Arial" charset="0"/>
                  </a:rPr>
                  <a:t> Hz (beat </a:t>
                </a:r>
                <a:r>
                  <a:rPr lang="en-US" b="1" dirty="0" err="1">
                    <a:solidFill>
                      <a:srgbClr val="DADADA">
                        <a:lumMod val="10000"/>
                      </a:srgbClr>
                    </a:solidFill>
                    <a:latin typeface="Arial" charset="0"/>
                    <a:ea typeface="Arial" charset="0"/>
                    <a:cs typeface="Arial" charset="0"/>
                  </a:rPr>
                  <a:t>freq</a:t>
                </a:r>
                <a:r>
                  <a:rPr lang="en-US" b="1" dirty="0">
                    <a:solidFill>
                      <a:srgbClr val="DADADA">
                        <a:lumMod val="10000"/>
                      </a:srgbClr>
                    </a:solidFill>
                    <a:latin typeface="Arial" charset="0"/>
                    <a:ea typeface="Arial" charset="0"/>
                    <a:cs typeface="Arial" charset="0"/>
                  </a:rPr>
                  <a:t>)</a:t>
                </a:r>
              </a:p>
              <a:p>
                <a:pPr defTabSz="457200">
                  <a:lnSpc>
                    <a:spcPct val="75000"/>
                  </a:lnSpc>
                  <a:defRPr/>
                </a:pPr>
                <a:endParaRPr lang="en-US" b="1" dirty="0">
                  <a:solidFill>
                    <a:srgbClr val="DADADA">
                      <a:lumMod val="10000"/>
                    </a:srgbClr>
                  </a:solidFill>
                  <a:latin typeface="Arial" charset="0"/>
                  <a:ea typeface="Arial" charset="0"/>
                  <a:cs typeface="Arial" charset="0"/>
                </a:endParaRPr>
              </a:p>
              <a:p>
                <a:pPr defTabSz="457200">
                  <a:lnSpc>
                    <a:spcPct val="75000"/>
                  </a:lnSpc>
                  <a:defRPr/>
                </a:pPr>
                <a:r>
                  <a:rPr lang="en-US" b="1" dirty="0">
                    <a:solidFill>
                      <a:srgbClr val="DADADA">
                        <a:lumMod val="10000"/>
                      </a:srgbClr>
                    </a:solidFill>
                    <a:latin typeface="Arial" charset="0"/>
                    <a:ea typeface="Arial" charset="0"/>
                    <a:cs typeface="Arial" charset="0"/>
                  </a:rPr>
                  <a:t>  </a:t>
                </a:r>
                <a:r>
                  <a:rPr lang="en-US" b="1" dirty="0" err="1">
                    <a:solidFill>
                      <a:srgbClr val="DADADA">
                        <a:lumMod val="10000"/>
                      </a:srgbClr>
                    </a:solidFill>
                    <a:latin typeface="Arial" charset="0"/>
                    <a:ea typeface="Arial" charset="0"/>
                    <a:cs typeface="Arial" charset="0"/>
                  </a:rPr>
                  <a:t>t</a:t>
                </a:r>
                <a:r>
                  <a:rPr lang="en-US" b="1" baseline="-25000" dirty="0" err="1">
                    <a:solidFill>
                      <a:srgbClr val="DADADA">
                        <a:lumMod val="10000"/>
                      </a:srgbClr>
                    </a:solidFill>
                    <a:latin typeface="Arial" charset="0"/>
                    <a:ea typeface="Arial" charset="0"/>
                    <a:cs typeface="Arial" charset="0"/>
                  </a:rPr>
                  <a:t>coherence</a:t>
                </a:r>
                <a:r>
                  <a:rPr lang="en-US" b="1" dirty="0">
                    <a:solidFill>
                      <a:srgbClr val="DADADA">
                        <a:lumMod val="10000"/>
                      </a:srgbClr>
                    </a:solidFill>
                    <a:latin typeface="Arial" charset="0"/>
                    <a:ea typeface="Arial" charset="0"/>
                    <a:cs typeface="Arial" charset="0"/>
                  </a:rPr>
                  <a:t> = 10</a:t>
                </a:r>
                <a:r>
                  <a:rPr lang="en-US" b="1" baseline="30000" dirty="0">
                    <a:solidFill>
                      <a:srgbClr val="DADADA">
                        <a:lumMod val="10000"/>
                      </a:srgbClr>
                    </a:solidFill>
                    <a:latin typeface="Arial" charset="0"/>
                    <a:ea typeface="Arial" charset="0"/>
                    <a:cs typeface="Arial" charset="0"/>
                  </a:rPr>
                  <a:t>-4</a:t>
                </a:r>
                <a:r>
                  <a:rPr lang="en-US" b="1" dirty="0">
                    <a:solidFill>
                      <a:srgbClr val="DADADA">
                        <a:lumMod val="10000"/>
                      </a:srgbClr>
                    </a:solidFill>
                    <a:latin typeface="Arial" charset="0"/>
                    <a:ea typeface="Arial" charset="0"/>
                    <a:cs typeface="Arial" charset="0"/>
                  </a:rPr>
                  <a:t> s</a:t>
                </a:r>
              </a:p>
            </p:txBody>
          </p:sp>
        </mc:Choice>
        <mc:Fallback>
          <p:sp>
            <p:nvSpPr>
              <p:cNvPr id="13" name="TextBox 12"/>
              <p:cNvSpPr txBox="1">
                <a:spLocks noRot="1" noChangeAspect="1" noMove="1" noResize="1" noEditPoints="1" noAdjustHandles="1" noChangeArrowheads="1" noChangeShapeType="1" noTextEdit="1"/>
              </p:cNvSpPr>
              <p:nvPr/>
            </p:nvSpPr>
            <p:spPr>
              <a:xfrm>
                <a:off x="1673352" y="2083443"/>
                <a:ext cx="2723823" cy="2124364"/>
              </a:xfrm>
              <a:prstGeom prst="rect">
                <a:avLst/>
              </a:prstGeom>
              <a:blipFill>
                <a:blip r:embed="rId4"/>
                <a:stretch>
                  <a:fillRect l="-2326" t="-4762" r="-465" b="-2976"/>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67CD0002-9633-804C-A8FA-FF996728E7C3}"/>
              </a:ext>
            </a:extLst>
          </p:cNvPr>
          <p:cNvPicPr>
            <a:picLocks noChangeAspect="1"/>
          </p:cNvPicPr>
          <p:nvPr/>
        </p:nvPicPr>
        <p:blipFill>
          <a:blip r:embed="rId5"/>
          <a:stretch>
            <a:fillRect/>
          </a:stretch>
        </p:blipFill>
        <p:spPr>
          <a:xfrm>
            <a:off x="5688275" y="4638681"/>
            <a:ext cx="4230155" cy="609893"/>
          </a:xfrm>
          <a:prstGeom prst="rect">
            <a:avLst/>
          </a:prstGeom>
        </p:spPr>
      </p:pic>
      <p:pic>
        <p:nvPicPr>
          <p:cNvPr id="7" name="Picture 6">
            <a:extLst>
              <a:ext uri="{FF2B5EF4-FFF2-40B4-BE49-F238E27FC236}">
                <a16:creationId xmlns:a16="http://schemas.microsoft.com/office/drawing/2014/main" id="{BDA19FBF-E446-844A-8AF2-0B3934C100B4}"/>
              </a:ext>
            </a:extLst>
          </p:cNvPr>
          <p:cNvPicPr>
            <a:picLocks noChangeAspect="1"/>
          </p:cNvPicPr>
          <p:nvPr/>
        </p:nvPicPr>
        <p:blipFill>
          <a:blip r:embed="rId6"/>
          <a:stretch>
            <a:fillRect/>
          </a:stretch>
        </p:blipFill>
        <p:spPr>
          <a:xfrm>
            <a:off x="2063320" y="4767843"/>
            <a:ext cx="2325330" cy="824494"/>
          </a:xfrm>
          <a:prstGeom prst="rect">
            <a:avLst/>
          </a:prstGeom>
        </p:spPr>
      </p:pic>
      <p:sp>
        <p:nvSpPr>
          <p:cNvPr id="8" name="TextBox 7">
            <a:extLst>
              <a:ext uri="{FF2B5EF4-FFF2-40B4-BE49-F238E27FC236}">
                <a16:creationId xmlns:a16="http://schemas.microsoft.com/office/drawing/2014/main" id="{905EB053-5CB1-E149-B1BF-B8A5410292F9}"/>
              </a:ext>
            </a:extLst>
          </p:cNvPr>
          <p:cNvSpPr txBox="1"/>
          <p:nvPr/>
        </p:nvSpPr>
        <p:spPr>
          <a:xfrm>
            <a:off x="1976284" y="4444181"/>
            <a:ext cx="2499402" cy="369332"/>
          </a:xfrm>
          <a:prstGeom prst="rect">
            <a:avLst/>
          </a:prstGeom>
          <a:noFill/>
        </p:spPr>
        <p:txBody>
          <a:bodyPr wrap="none" rtlCol="0">
            <a:spAutoFit/>
          </a:bodyPr>
          <a:lstStyle/>
          <a:p>
            <a:r>
              <a:rPr lang="en-US" dirty="0">
                <a:solidFill>
                  <a:srgbClr val="000000"/>
                </a:solidFill>
                <a:latin typeface="Arial"/>
                <a:cs typeface="Arial"/>
              </a:rPr>
              <a:t>Axion = classical wave</a:t>
            </a:r>
          </a:p>
        </p:txBody>
      </p:sp>
      <p:sp>
        <p:nvSpPr>
          <p:cNvPr id="9" name="Left Brace 8">
            <a:extLst>
              <a:ext uri="{FF2B5EF4-FFF2-40B4-BE49-F238E27FC236}">
                <a16:creationId xmlns:a16="http://schemas.microsoft.com/office/drawing/2014/main" id="{A6CBD821-E746-8449-B509-0580B6B306D7}"/>
              </a:ext>
            </a:extLst>
          </p:cNvPr>
          <p:cNvSpPr/>
          <p:nvPr/>
        </p:nvSpPr>
        <p:spPr bwMode="auto">
          <a:xfrm rot="-5400000">
            <a:off x="7050603" y="4747058"/>
            <a:ext cx="117690" cy="1099762"/>
          </a:xfrm>
          <a:prstGeom prst="leftBrace">
            <a:avLst/>
          </a:prstGeom>
          <a:noFill/>
          <a:ln w="222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charset="0"/>
            </a:endParaRPr>
          </a:p>
        </p:txBody>
      </p:sp>
      <p:sp>
        <p:nvSpPr>
          <p:cNvPr id="10" name="TextBox 9">
            <a:extLst>
              <a:ext uri="{FF2B5EF4-FFF2-40B4-BE49-F238E27FC236}">
                <a16:creationId xmlns:a16="http://schemas.microsoft.com/office/drawing/2014/main" id="{119D35DD-9594-D249-84C1-1BE7E1BE77CC}"/>
              </a:ext>
            </a:extLst>
          </p:cNvPr>
          <p:cNvSpPr txBox="1"/>
          <p:nvPr/>
        </p:nvSpPr>
        <p:spPr>
          <a:xfrm>
            <a:off x="6326079" y="5399778"/>
            <a:ext cx="3365024" cy="369332"/>
          </a:xfrm>
          <a:prstGeom prst="rect">
            <a:avLst/>
          </a:prstGeom>
          <a:noFill/>
        </p:spPr>
        <p:txBody>
          <a:bodyPr wrap="none" rtlCol="0">
            <a:spAutoFit/>
          </a:bodyPr>
          <a:lstStyle/>
          <a:p>
            <a:r>
              <a:rPr lang="en-US" b="1" dirty="0">
                <a:solidFill>
                  <a:srgbClr val="000000"/>
                </a:solidFill>
                <a:latin typeface="Arial"/>
                <a:cs typeface="Arial"/>
              </a:rPr>
              <a:t>Beat frequency  </a:t>
            </a:r>
            <a:r>
              <a:rPr lang="en-US" b="1" dirty="0">
                <a:solidFill>
                  <a:srgbClr val="000000"/>
                </a:solidFill>
                <a:highlight>
                  <a:srgbClr val="FFFF00"/>
                </a:highlight>
                <a:latin typeface="Arial"/>
                <a:cs typeface="Arial"/>
              </a:rPr>
              <a:t>(derive this!)</a:t>
            </a:r>
          </a:p>
        </p:txBody>
      </p:sp>
    </p:spTree>
    <p:extLst>
      <p:ext uri="{BB962C8B-B14F-4D97-AF65-F5344CB8AC3E}">
        <p14:creationId xmlns:p14="http://schemas.microsoft.com/office/powerpoint/2010/main" val="13823414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242" y="182843"/>
            <a:ext cx="10177669" cy="947126"/>
          </a:xfrm>
        </p:spPr>
        <p:txBody>
          <a:bodyPr>
            <a:noAutofit/>
          </a:bodyPr>
          <a:lstStyle/>
          <a:p>
            <a:r>
              <a:rPr lang="en-US" sz="2800" dirty="0" err="1">
                <a:latin typeface="Arial"/>
                <a:cs typeface="Arial"/>
              </a:rPr>
              <a:t>The predicted axion DM </a:t>
            </a:r>
            <a:r>
              <a:rPr lang="en-US" sz="2800" dirty="0">
                <a:latin typeface="Arial"/>
                <a:cs typeface="Arial"/>
              </a:rPr>
              <a:t>signal/noise ratio plummets as the axion mass increases </a:t>
            </a:r>
            <a:r>
              <a:rPr lang="en-US" sz="2800" dirty="0">
                <a:latin typeface="Arial"/>
                <a:cs typeface="Arial"/>
                <a:sym typeface="Wingdings" pitchFamily="2" charset="2"/>
              </a:rPr>
              <a:t> SQL readout is</a:t>
            </a:r>
            <a:r>
              <a:rPr lang="en-US" sz="2800" dirty="0">
                <a:latin typeface="Arial"/>
                <a:cs typeface="Arial"/>
              </a:rPr>
              <a:t> not scalable.  </a:t>
            </a:r>
            <a:br>
              <a:rPr lang="en-US" sz="2800" dirty="0">
                <a:latin typeface="Arial"/>
                <a:cs typeface="Arial"/>
              </a:rPr>
            </a:br>
            <a:endParaRPr lang="en-US" sz="2800" dirty="0">
              <a:latin typeface="Arial"/>
              <a:cs typeface="Arial"/>
            </a:endParaRPr>
          </a:p>
        </p:txBody>
      </p:sp>
      <p:sp>
        <p:nvSpPr>
          <p:cNvPr id="3" name="Slide Number Placeholder 2"/>
          <p:cNvSpPr>
            <a:spLocks noGrp="1"/>
          </p:cNvSpPr>
          <p:nvPr>
            <p:ph type="sldNum" sz="quarter" idx="12"/>
          </p:nvPr>
        </p:nvSpPr>
        <p:spPr>
          <a:xfrm>
            <a:off x="8077200" y="6356351"/>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12834B8-C68E-184F-8F3D-78FAE2D4DE1A}" type="slidenum">
              <a:rPr kumimoji="0" lang="en-US" sz="1200" b="0" i="0" u="none" strike="noStrike" kern="1200" cap="none" spc="0" normalizeH="0" baseline="0" noProof="0" smtClean="0">
                <a:ln>
                  <a:noFill/>
                </a:ln>
                <a:solidFill>
                  <a:prstClr val="black">
                    <a:tint val="75000"/>
                  </a:prstClr>
                </a:solidFill>
                <a:effectLst/>
                <a:uLnTx/>
                <a:uFillTx/>
                <a:latin typeface="Times"/>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Footer Placeholder 3">
            <a:extLst>
              <a:ext uri="{FF2B5EF4-FFF2-40B4-BE49-F238E27FC236}">
                <a16:creationId xmlns:a16="http://schemas.microsoft.com/office/drawing/2014/main" id="{5F591866-2912-3B4A-A91C-B57643472942}"/>
              </a:ext>
            </a:extLst>
          </p:cNvPr>
          <p:cNvSpPr>
            <a:spLocks noGrp="1"/>
          </p:cNvSpPr>
          <p:nvPr>
            <p:ph type="ftr" sz="quarter" idx="11"/>
          </p:nvPr>
        </p:nvSpPr>
        <p:spPr>
          <a:xfrm>
            <a:off x="3373120" y="6492876"/>
            <a:ext cx="34290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ES_tradnl" sz="1200" b="0" i="0" u="none" strike="noStrike" kern="1200" cap="none" spc="0" normalizeH="0" baseline="0" noProof="0">
                <a:ln>
                  <a:noFill/>
                </a:ln>
                <a:solidFill>
                  <a:prstClr val="black">
                    <a:tint val="75000"/>
                  </a:prstClr>
                </a:solidFill>
                <a:effectLst/>
                <a:uLnTx/>
                <a:uFillTx/>
                <a:latin typeface="Times"/>
                <a:ea typeface="+mn-ea"/>
                <a:cs typeface="+mn-cs"/>
              </a:rPr>
              <a:t>Aaron S. Chou, IQ/PACC axion workshop, 4/6/2023</a:t>
            </a:r>
            <a:endParaRPr kumimoji="0" lang="en-US" sz="1200" b="0" i="0" u="none" strike="noStrike" kern="1200" cap="none" spc="0" normalizeH="0" baseline="0" noProof="0" dirty="0">
              <a:ln>
                <a:noFill/>
              </a:ln>
              <a:solidFill>
                <a:prstClr val="black">
                  <a:tint val="75000"/>
                </a:prstClr>
              </a:solidFill>
              <a:effectLst/>
              <a:uLnTx/>
              <a:uFillTx/>
              <a:latin typeface="Times"/>
              <a:ea typeface="+mn-ea"/>
              <a:cs typeface="+mn-cs"/>
            </a:endParaRPr>
          </a:p>
        </p:txBody>
      </p:sp>
      <p:pic>
        <p:nvPicPr>
          <p:cNvPr id="21" name="Picture 20">
            <a:extLst>
              <a:ext uri="{FF2B5EF4-FFF2-40B4-BE49-F238E27FC236}">
                <a16:creationId xmlns:a16="http://schemas.microsoft.com/office/drawing/2014/main" id="{EC02392B-ABF6-8741-8870-08D1F1AE7E9D}"/>
              </a:ext>
            </a:extLst>
          </p:cNvPr>
          <p:cNvPicPr>
            <a:picLocks noChangeAspect="1"/>
          </p:cNvPicPr>
          <p:nvPr/>
        </p:nvPicPr>
        <p:blipFill>
          <a:blip r:embed="rId2"/>
          <a:stretch>
            <a:fillRect/>
          </a:stretch>
        </p:blipFill>
        <p:spPr>
          <a:xfrm>
            <a:off x="1971040" y="921263"/>
            <a:ext cx="8118764" cy="5556426"/>
          </a:xfrm>
          <a:prstGeom prst="rect">
            <a:avLst/>
          </a:prstGeom>
        </p:spPr>
      </p:pic>
      <p:sp>
        <p:nvSpPr>
          <p:cNvPr id="5" name="TextBox 4">
            <a:extLst>
              <a:ext uri="{FF2B5EF4-FFF2-40B4-BE49-F238E27FC236}">
                <a16:creationId xmlns:a16="http://schemas.microsoft.com/office/drawing/2014/main" id="{9F0FE031-8B1A-574E-A035-EE7A3850C35D}"/>
              </a:ext>
            </a:extLst>
          </p:cNvPr>
          <p:cNvSpPr txBox="1"/>
          <p:nvPr/>
        </p:nvSpPr>
        <p:spPr>
          <a:xfrm rot="-5400000">
            <a:off x="1176529" y="1463040"/>
            <a:ext cx="1377300"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Photon rate</a:t>
            </a:r>
          </a:p>
        </p:txBody>
      </p:sp>
      <p:sp>
        <p:nvSpPr>
          <p:cNvPr id="6" name="TextBox 5">
            <a:extLst>
              <a:ext uri="{FF2B5EF4-FFF2-40B4-BE49-F238E27FC236}">
                <a16:creationId xmlns:a16="http://schemas.microsoft.com/office/drawing/2014/main" id="{E808EEF2-B642-C849-ABFF-AE426ED0CBE7}"/>
              </a:ext>
            </a:extLst>
          </p:cNvPr>
          <p:cNvSpPr txBox="1"/>
          <p:nvPr/>
        </p:nvSpPr>
        <p:spPr>
          <a:xfrm>
            <a:off x="7254221" y="6230250"/>
            <a:ext cx="1992853"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Photon frequency</a:t>
            </a:r>
          </a:p>
        </p:txBody>
      </p:sp>
      <p:sp>
        <p:nvSpPr>
          <p:cNvPr id="7" name="Rectangle 6">
            <a:extLst>
              <a:ext uri="{FF2B5EF4-FFF2-40B4-BE49-F238E27FC236}">
                <a16:creationId xmlns:a16="http://schemas.microsoft.com/office/drawing/2014/main" id="{D011EC9A-9E68-0A4C-A36B-4DA1C70DEDA4}"/>
              </a:ext>
            </a:extLst>
          </p:cNvPr>
          <p:cNvSpPr/>
          <p:nvPr/>
        </p:nvSpPr>
        <p:spPr>
          <a:xfrm>
            <a:off x="9203961" y="6230251"/>
            <a:ext cx="287311" cy="2462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a:ea typeface="+mn-ea"/>
              <a:cs typeface="+mn-cs"/>
            </a:endParaRPr>
          </a:p>
        </p:txBody>
      </p:sp>
    </p:spTree>
    <p:extLst>
      <p:ext uri="{BB962C8B-B14F-4D97-AF65-F5344CB8AC3E}">
        <p14:creationId xmlns:p14="http://schemas.microsoft.com/office/powerpoint/2010/main" val="12979236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AA2C4-2318-7D4F-8A57-95573089464C}"/>
              </a:ext>
            </a:extLst>
          </p:cNvPr>
          <p:cNvSpPr>
            <a:spLocks noGrp="1"/>
          </p:cNvSpPr>
          <p:nvPr>
            <p:ph type="title"/>
          </p:nvPr>
        </p:nvSpPr>
        <p:spPr>
          <a:xfrm>
            <a:off x="1524000" y="25926"/>
            <a:ext cx="8841380" cy="1037628"/>
          </a:xfrm>
        </p:spPr>
        <p:txBody>
          <a:bodyPr>
            <a:normAutofit/>
          </a:bodyPr>
          <a:lstStyle/>
          <a:p>
            <a:r>
              <a:rPr lang="en-US" sz="2400" b="1" dirty="0">
                <a:latin typeface="Arial" panose="020B0604020202020204" pitchFamily="34" charset="0"/>
                <a:cs typeface="Arial" panose="020B0604020202020204" pitchFamily="34" charset="0"/>
              </a:rPr>
              <a:t>The Glauber displacement operator and coherent states</a:t>
            </a:r>
          </a:p>
        </p:txBody>
      </p:sp>
      <p:sp>
        <p:nvSpPr>
          <p:cNvPr id="4" name="Footer Placeholder 3">
            <a:extLst>
              <a:ext uri="{FF2B5EF4-FFF2-40B4-BE49-F238E27FC236}">
                <a16:creationId xmlns:a16="http://schemas.microsoft.com/office/drawing/2014/main" id="{D8DD86F9-38F0-4E4D-81BD-F226B7A1AB0D}"/>
              </a:ext>
            </a:extLst>
          </p:cNvPr>
          <p:cNvSpPr>
            <a:spLocks noGrp="1"/>
          </p:cNvSpPr>
          <p:nvPr>
            <p:ph type="ftr" sz="quarter" idx="11"/>
          </p:nvPr>
        </p:nvSpPr>
        <p:spPr>
          <a:xfrm>
            <a:off x="2735283" y="6320725"/>
            <a:ext cx="4511634" cy="365125"/>
          </a:xfrm>
        </p:spPr>
        <p:txBody>
          <a:bodyPr/>
          <a:lstStyle/>
          <a:p>
            <a:pPr defTabSz="457200">
              <a:defRPr/>
            </a:pPr>
            <a:r>
              <a:rPr lang="es-ES_tradnl">
                <a:solidFill>
                  <a:prstClr val="black">
                    <a:tint val="75000"/>
                  </a:prstClr>
                </a:solidFill>
                <a:latin typeface="Calibri"/>
              </a:rPr>
              <a:t>Aaron S. Chou, IQ/PACC axion workshop, 4/6/2023</a:t>
            </a:r>
            <a:endParaRPr lang="en-US" dirty="0">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id="{90ADFA04-0D98-AB4F-B61C-864B32924D0E}"/>
              </a:ext>
            </a:extLst>
          </p:cNvPr>
          <p:cNvSpPr>
            <a:spLocks noGrp="1"/>
          </p:cNvSpPr>
          <p:nvPr>
            <p:ph type="sldNum" sz="quarter" idx="12"/>
          </p:nvPr>
        </p:nvSpPr>
        <p:spPr/>
        <p:txBody>
          <a:bodyPr/>
          <a:lstStyle/>
          <a:p>
            <a:pPr defTabSz="457200">
              <a:defRPr/>
            </a:pPr>
            <a:fld id="{A12834B8-C68E-184F-8F3D-78FAE2D4DE1A}" type="slidenum">
              <a:rPr lang="en-US">
                <a:solidFill>
                  <a:prstClr val="black">
                    <a:tint val="75000"/>
                  </a:prstClr>
                </a:solidFill>
                <a:latin typeface="Calibri"/>
              </a:rPr>
              <a:pPr defTabSz="457200">
                <a:defRPr/>
              </a:pPr>
              <a:t>36</a:t>
            </a:fld>
            <a:endParaRPr lang="en-US">
              <a:solidFill>
                <a:prstClr val="black">
                  <a:tint val="75000"/>
                </a:prstClr>
              </a:solidFill>
              <a:latin typeface="Calibri"/>
            </a:endParaRPr>
          </a:p>
        </p:txBody>
      </p:sp>
      <p:pic>
        <p:nvPicPr>
          <p:cNvPr id="18" name="Picture 17">
            <a:extLst>
              <a:ext uri="{FF2B5EF4-FFF2-40B4-BE49-F238E27FC236}">
                <a16:creationId xmlns:a16="http://schemas.microsoft.com/office/drawing/2014/main" id="{73D3BC2F-56D5-D84A-A611-5188A9A6BADF}"/>
              </a:ext>
            </a:extLst>
          </p:cNvPr>
          <p:cNvPicPr>
            <a:picLocks noChangeAspect="1"/>
          </p:cNvPicPr>
          <p:nvPr/>
        </p:nvPicPr>
        <p:blipFill>
          <a:blip r:embed="rId2"/>
          <a:stretch>
            <a:fillRect/>
          </a:stretch>
        </p:blipFill>
        <p:spPr>
          <a:xfrm>
            <a:off x="7069675" y="5718426"/>
            <a:ext cx="1615670" cy="369332"/>
          </a:xfrm>
          <a:prstGeom prst="rect">
            <a:avLst/>
          </a:prstGeom>
        </p:spPr>
      </p:pic>
      <p:sp>
        <p:nvSpPr>
          <p:cNvPr id="3" name="TextBox 2">
            <a:extLst>
              <a:ext uri="{FF2B5EF4-FFF2-40B4-BE49-F238E27FC236}">
                <a16:creationId xmlns:a16="http://schemas.microsoft.com/office/drawing/2014/main" id="{3C0A0D10-B88D-CE4B-A24D-005517BD61AD}"/>
              </a:ext>
            </a:extLst>
          </p:cNvPr>
          <p:cNvSpPr txBox="1"/>
          <p:nvPr/>
        </p:nvSpPr>
        <p:spPr>
          <a:xfrm>
            <a:off x="2240275" y="5718426"/>
            <a:ext cx="4784580" cy="369332"/>
          </a:xfrm>
          <a:prstGeom prst="rect">
            <a:avLst/>
          </a:prstGeom>
          <a:noFill/>
        </p:spPr>
        <p:txBody>
          <a:bodyPr wrap="none" rtlCol="0">
            <a:spAutoFit/>
          </a:bodyPr>
          <a:lstStyle/>
          <a:p>
            <a:r>
              <a:rPr lang="en-US" dirty="0">
                <a:solidFill>
                  <a:prstClr val="black"/>
                </a:solidFill>
                <a:latin typeface="Calibri"/>
              </a:rPr>
              <a:t>This is an eigenstate of the annihilation operator:</a:t>
            </a:r>
          </a:p>
        </p:txBody>
      </p:sp>
      <p:pic>
        <p:nvPicPr>
          <p:cNvPr id="19" name="Picture 18">
            <a:extLst>
              <a:ext uri="{FF2B5EF4-FFF2-40B4-BE49-F238E27FC236}">
                <a16:creationId xmlns:a16="http://schemas.microsoft.com/office/drawing/2014/main" id="{EAC09744-542B-8848-A9C2-CEE7B2AE4149}"/>
              </a:ext>
            </a:extLst>
          </p:cNvPr>
          <p:cNvPicPr>
            <a:picLocks noChangeAspect="1"/>
          </p:cNvPicPr>
          <p:nvPr/>
        </p:nvPicPr>
        <p:blipFill>
          <a:blip r:embed="rId3"/>
          <a:stretch>
            <a:fillRect/>
          </a:stretch>
        </p:blipFill>
        <p:spPr>
          <a:xfrm>
            <a:off x="2057317" y="1767229"/>
            <a:ext cx="1052270" cy="733625"/>
          </a:xfrm>
          <a:prstGeom prst="rect">
            <a:avLst/>
          </a:prstGeom>
        </p:spPr>
      </p:pic>
      <p:pic>
        <p:nvPicPr>
          <p:cNvPr id="20" name="Picture 19">
            <a:extLst>
              <a:ext uri="{FF2B5EF4-FFF2-40B4-BE49-F238E27FC236}">
                <a16:creationId xmlns:a16="http://schemas.microsoft.com/office/drawing/2014/main" id="{4612B981-0011-E140-A773-9240C81CEBB8}"/>
              </a:ext>
            </a:extLst>
          </p:cNvPr>
          <p:cNvPicPr>
            <a:picLocks noChangeAspect="1"/>
          </p:cNvPicPr>
          <p:nvPr/>
        </p:nvPicPr>
        <p:blipFill>
          <a:blip r:embed="rId4"/>
          <a:stretch>
            <a:fillRect/>
          </a:stretch>
        </p:blipFill>
        <p:spPr>
          <a:xfrm>
            <a:off x="2015554" y="936026"/>
            <a:ext cx="1115081" cy="644115"/>
          </a:xfrm>
          <a:prstGeom prst="rect">
            <a:avLst/>
          </a:prstGeom>
        </p:spPr>
      </p:pic>
      <p:pic>
        <p:nvPicPr>
          <p:cNvPr id="21" name="Picture 20">
            <a:extLst>
              <a:ext uri="{FF2B5EF4-FFF2-40B4-BE49-F238E27FC236}">
                <a16:creationId xmlns:a16="http://schemas.microsoft.com/office/drawing/2014/main" id="{BD458A7B-40E3-2E44-A6F0-7BA5F17AB9AE}"/>
              </a:ext>
            </a:extLst>
          </p:cNvPr>
          <p:cNvPicPr>
            <a:picLocks noChangeAspect="1"/>
          </p:cNvPicPr>
          <p:nvPr/>
        </p:nvPicPr>
        <p:blipFill>
          <a:blip r:embed="rId5"/>
          <a:stretch>
            <a:fillRect/>
          </a:stretch>
        </p:blipFill>
        <p:spPr>
          <a:xfrm>
            <a:off x="1926934" y="2773063"/>
            <a:ext cx="1679508" cy="504680"/>
          </a:xfrm>
          <a:prstGeom prst="rect">
            <a:avLst/>
          </a:prstGeom>
        </p:spPr>
      </p:pic>
      <p:pic>
        <p:nvPicPr>
          <p:cNvPr id="22" name="Picture 21">
            <a:extLst>
              <a:ext uri="{FF2B5EF4-FFF2-40B4-BE49-F238E27FC236}">
                <a16:creationId xmlns:a16="http://schemas.microsoft.com/office/drawing/2014/main" id="{E6F22DE7-8399-BB46-AAAF-A8D6706FD66B}"/>
              </a:ext>
            </a:extLst>
          </p:cNvPr>
          <p:cNvPicPr>
            <a:picLocks noChangeAspect="1"/>
          </p:cNvPicPr>
          <p:nvPr/>
        </p:nvPicPr>
        <p:blipFill>
          <a:blip r:embed="rId6"/>
          <a:stretch>
            <a:fillRect/>
          </a:stretch>
        </p:blipFill>
        <p:spPr>
          <a:xfrm>
            <a:off x="2057317" y="3314617"/>
            <a:ext cx="1585074" cy="392184"/>
          </a:xfrm>
          <a:prstGeom prst="rect">
            <a:avLst/>
          </a:prstGeom>
        </p:spPr>
      </p:pic>
      <p:sp>
        <p:nvSpPr>
          <p:cNvPr id="23" name="TextBox 22">
            <a:extLst>
              <a:ext uri="{FF2B5EF4-FFF2-40B4-BE49-F238E27FC236}">
                <a16:creationId xmlns:a16="http://schemas.microsoft.com/office/drawing/2014/main" id="{CCE95666-6ABE-7047-A7CD-DEB365C9AFF7}"/>
              </a:ext>
            </a:extLst>
          </p:cNvPr>
          <p:cNvSpPr txBox="1"/>
          <p:nvPr/>
        </p:nvSpPr>
        <p:spPr>
          <a:xfrm>
            <a:off x="3786282" y="1895948"/>
            <a:ext cx="3688126" cy="369332"/>
          </a:xfrm>
          <a:prstGeom prst="rect">
            <a:avLst/>
          </a:prstGeom>
          <a:noFill/>
        </p:spPr>
        <p:txBody>
          <a:bodyPr wrap="none" rtlCol="0">
            <a:spAutoFit/>
          </a:bodyPr>
          <a:lstStyle/>
          <a:p>
            <a:r>
              <a:rPr lang="en-US" dirty="0">
                <a:solidFill>
                  <a:prstClr val="black"/>
                </a:solidFill>
                <a:latin typeface="Calibri"/>
              </a:rPr>
              <a:t>Generates translations in momentum</a:t>
            </a:r>
          </a:p>
        </p:txBody>
      </p:sp>
      <p:sp>
        <p:nvSpPr>
          <p:cNvPr id="24" name="TextBox 23">
            <a:extLst>
              <a:ext uri="{FF2B5EF4-FFF2-40B4-BE49-F238E27FC236}">
                <a16:creationId xmlns:a16="http://schemas.microsoft.com/office/drawing/2014/main" id="{2AAE98DE-7B16-5C44-BC95-4D76FAD4182E}"/>
              </a:ext>
            </a:extLst>
          </p:cNvPr>
          <p:cNvSpPr txBox="1"/>
          <p:nvPr/>
        </p:nvSpPr>
        <p:spPr>
          <a:xfrm>
            <a:off x="3907733" y="1111854"/>
            <a:ext cx="3339184" cy="369332"/>
          </a:xfrm>
          <a:prstGeom prst="rect">
            <a:avLst/>
          </a:prstGeom>
          <a:noFill/>
        </p:spPr>
        <p:txBody>
          <a:bodyPr wrap="none" rtlCol="0">
            <a:spAutoFit/>
          </a:bodyPr>
          <a:lstStyle/>
          <a:p>
            <a:r>
              <a:rPr lang="en-US" dirty="0">
                <a:solidFill>
                  <a:prstClr val="black"/>
                </a:solidFill>
                <a:latin typeface="Calibri"/>
              </a:rPr>
              <a:t>Generates translations in position</a:t>
            </a:r>
          </a:p>
        </p:txBody>
      </p:sp>
      <p:sp>
        <p:nvSpPr>
          <p:cNvPr id="25" name="TextBox 24">
            <a:extLst>
              <a:ext uri="{FF2B5EF4-FFF2-40B4-BE49-F238E27FC236}">
                <a16:creationId xmlns:a16="http://schemas.microsoft.com/office/drawing/2014/main" id="{654B255A-D3F0-8946-B6AE-D18C9FF64355}"/>
              </a:ext>
            </a:extLst>
          </p:cNvPr>
          <p:cNvSpPr txBox="1"/>
          <p:nvPr/>
        </p:nvSpPr>
        <p:spPr>
          <a:xfrm>
            <a:off x="4064486" y="2896028"/>
            <a:ext cx="3409923" cy="923330"/>
          </a:xfrm>
          <a:prstGeom prst="rect">
            <a:avLst/>
          </a:prstGeom>
          <a:noFill/>
        </p:spPr>
        <p:txBody>
          <a:bodyPr wrap="square" rtlCol="0">
            <a:spAutoFit/>
          </a:bodyPr>
          <a:lstStyle/>
          <a:p>
            <a:r>
              <a:rPr lang="en-US" dirty="0">
                <a:solidFill>
                  <a:prstClr val="black"/>
                </a:solidFill>
                <a:latin typeface="Calibri"/>
              </a:rPr>
              <a:t>Generate translations in an arbitrary direction in x-p phase space</a:t>
            </a:r>
          </a:p>
        </p:txBody>
      </p:sp>
      <p:sp>
        <p:nvSpPr>
          <p:cNvPr id="26" name="TextBox 25">
            <a:extLst>
              <a:ext uri="{FF2B5EF4-FFF2-40B4-BE49-F238E27FC236}">
                <a16:creationId xmlns:a16="http://schemas.microsoft.com/office/drawing/2014/main" id="{DBFEA5C0-A9B5-B34E-AE10-436E20C5912B}"/>
              </a:ext>
            </a:extLst>
          </p:cNvPr>
          <p:cNvSpPr txBox="1"/>
          <p:nvPr/>
        </p:nvSpPr>
        <p:spPr>
          <a:xfrm>
            <a:off x="2236736" y="4122561"/>
            <a:ext cx="4057240" cy="646331"/>
          </a:xfrm>
          <a:prstGeom prst="rect">
            <a:avLst/>
          </a:prstGeom>
          <a:noFill/>
        </p:spPr>
        <p:txBody>
          <a:bodyPr wrap="square" rtlCol="0">
            <a:spAutoFit/>
          </a:bodyPr>
          <a:lstStyle/>
          <a:p>
            <a:r>
              <a:rPr lang="en-US" dirty="0">
                <a:solidFill>
                  <a:prstClr val="black"/>
                </a:solidFill>
                <a:latin typeface="Calibri"/>
              </a:rPr>
              <a:t>Exponentiate differential operator to get finite translation 𝛼 in complex plane:</a:t>
            </a:r>
          </a:p>
        </p:txBody>
      </p:sp>
      <p:pic>
        <p:nvPicPr>
          <p:cNvPr id="28" name="Picture 27">
            <a:extLst>
              <a:ext uri="{FF2B5EF4-FFF2-40B4-BE49-F238E27FC236}">
                <a16:creationId xmlns:a16="http://schemas.microsoft.com/office/drawing/2014/main" id="{A7E9ECFB-8A39-C246-BB79-18040D2891EC}"/>
              </a:ext>
            </a:extLst>
          </p:cNvPr>
          <p:cNvPicPr>
            <a:picLocks noChangeAspect="1"/>
          </p:cNvPicPr>
          <p:nvPr/>
        </p:nvPicPr>
        <p:blipFill>
          <a:blip r:embed="rId7"/>
          <a:stretch>
            <a:fillRect/>
          </a:stretch>
        </p:blipFill>
        <p:spPr>
          <a:xfrm>
            <a:off x="6347161" y="4168451"/>
            <a:ext cx="2820079" cy="620183"/>
          </a:xfrm>
          <a:prstGeom prst="rect">
            <a:avLst/>
          </a:prstGeom>
        </p:spPr>
      </p:pic>
      <p:sp>
        <p:nvSpPr>
          <p:cNvPr id="29" name="TextBox 28">
            <a:extLst>
              <a:ext uri="{FF2B5EF4-FFF2-40B4-BE49-F238E27FC236}">
                <a16:creationId xmlns:a16="http://schemas.microsoft.com/office/drawing/2014/main" id="{25DB636A-67E4-574B-A62D-ADE92F2DADB5}"/>
              </a:ext>
            </a:extLst>
          </p:cNvPr>
          <p:cNvSpPr txBox="1"/>
          <p:nvPr/>
        </p:nvSpPr>
        <p:spPr>
          <a:xfrm>
            <a:off x="8998796" y="5684427"/>
            <a:ext cx="1187569" cy="369332"/>
          </a:xfrm>
          <a:prstGeom prst="rect">
            <a:avLst/>
          </a:prstGeom>
          <a:solidFill>
            <a:srgbClr val="FFFF00"/>
          </a:solidFill>
        </p:spPr>
        <p:txBody>
          <a:bodyPr wrap="square" rtlCol="0">
            <a:spAutoFit/>
          </a:bodyPr>
          <a:lstStyle/>
          <a:p>
            <a:r>
              <a:rPr lang="en-US" dirty="0">
                <a:solidFill>
                  <a:prstClr val="black"/>
                </a:solidFill>
                <a:latin typeface="Calibri"/>
              </a:rPr>
              <a:t>Prove this!</a:t>
            </a:r>
          </a:p>
        </p:txBody>
      </p:sp>
      <p:pic>
        <p:nvPicPr>
          <p:cNvPr id="30" name="Picture 29">
            <a:extLst>
              <a:ext uri="{FF2B5EF4-FFF2-40B4-BE49-F238E27FC236}">
                <a16:creationId xmlns:a16="http://schemas.microsoft.com/office/drawing/2014/main" id="{67F779EE-D403-8C49-A9A4-9137F8746B7D}"/>
              </a:ext>
            </a:extLst>
          </p:cNvPr>
          <p:cNvPicPr>
            <a:picLocks noChangeAspect="1"/>
          </p:cNvPicPr>
          <p:nvPr/>
        </p:nvPicPr>
        <p:blipFill>
          <a:blip r:embed="rId8"/>
          <a:stretch>
            <a:fillRect/>
          </a:stretch>
        </p:blipFill>
        <p:spPr>
          <a:xfrm>
            <a:off x="6389640" y="5041579"/>
            <a:ext cx="1714555" cy="388726"/>
          </a:xfrm>
          <a:prstGeom prst="rect">
            <a:avLst/>
          </a:prstGeom>
        </p:spPr>
      </p:pic>
      <p:sp>
        <p:nvSpPr>
          <p:cNvPr id="31" name="TextBox 30">
            <a:extLst>
              <a:ext uri="{FF2B5EF4-FFF2-40B4-BE49-F238E27FC236}">
                <a16:creationId xmlns:a16="http://schemas.microsoft.com/office/drawing/2014/main" id="{F23D7812-4790-D743-B424-0935FD2F13D7}"/>
              </a:ext>
            </a:extLst>
          </p:cNvPr>
          <p:cNvSpPr txBox="1"/>
          <p:nvPr/>
        </p:nvSpPr>
        <p:spPr>
          <a:xfrm>
            <a:off x="2236737" y="5038495"/>
            <a:ext cx="3794565" cy="369332"/>
          </a:xfrm>
          <a:prstGeom prst="rect">
            <a:avLst/>
          </a:prstGeom>
          <a:noFill/>
        </p:spPr>
        <p:txBody>
          <a:bodyPr wrap="none" rtlCol="0">
            <a:spAutoFit/>
          </a:bodyPr>
          <a:lstStyle/>
          <a:p>
            <a:r>
              <a:rPr lang="en-US" dirty="0">
                <a:solidFill>
                  <a:prstClr val="black"/>
                </a:solidFill>
                <a:latin typeface="Calibri"/>
              </a:rPr>
              <a:t>Phasor of amplitude 𝛼 is generated as:</a:t>
            </a:r>
          </a:p>
        </p:txBody>
      </p:sp>
      <p:pic>
        <p:nvPicPr>
          <p:cNvPr id="32" name="Picture 31">
            <a:extLst>
              <a:ext uri="{FF2B5EF4-FFF2-40B4-BE49-F238E27FC236}">
                <a16:creationId xmlns:a16="http://schemas.microsoft.com/office/drawing/2014/main" id="{26A4CDCE-A25D-944F-8B9A-D936005A45EE}"/>
              </a:ext>
            </a:extLst>
          </p:cNvPr>
          <p:cNvPicPr>
            <a:picLocks noChangeAspect="1"/>
          </p:cNvPicPr>
          <p:nvPr/>
        </p:nvPicPr>
        <p:blipFill>
          <a:blip r:embed="rId9"/>
          <a:stretch>
            <a:fillRect/>
          </a:stretch>
        </p:blipFill>
        <p:spPr>
          <a:xfrm>
            <a:off x="7626384" y="1196965"/>
            <a:ext cx="2820079" cy="2762330"/>
          </a:xfrm>
          <a:prstGeom prst="rect">
            <a:avLst/>
          </a:prstGeom>
        </p:spPr>
      </p:pic>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A510DC0A-3D47-1B43-B1BA-0DD768838A90}"/>
                  </a:ext>
                </a:extLst>
              </p:cNvPr>
              <p:cNvSpPr txBox="1"/>
              <p:nvPr/>
            </p:nvSpPr>
            <p:spPr>
              <a:xfrm rot="-900000">
                <a:off x="8747047" y="2227930"/>
                <a:ext cx="578748" cy="280077"/>
              </a:xfrm>
              <a:prstGeom prst="rect">
                <a:avLst/>
              </a:prstGeom>
              <a:noFill/>
            </p:spPr>
            <p:txBody>
              <a:bodyPr wrap="none" lIns="0" tIns="0" rIns="0" bIns="0" rtlCol="0">
                <a:spAutoFit/>
              </a:bodyPr>
              <a:lstStyle/>
              <a:p>
                <a:pPr defTabSz="457200">
                  <a:defRPr/>
                </a:pPr>
                <a14:m>
                  <m:oMathPara xmlns:m="http://schemas.openxmlformats.org/officeDocument/2006/math">
                    <m:oMathParaPr>
                      <m:jc m:val="centerGroup"/>
                    </m:oMathParaPr>
                    <m:oMath xmlns:m="http://schemas.openxmlformats.org/officeDocument/2006/math">
                      <m:r>
                        <a:rPr lang="en-US" i="1">
                          <a:solidFill>
                            <a:prstClr val="black"/>
                          </a:solidFill>
                          <a:latin typeface="Cambria Math" panose="02040503050406030204" pitchFamily="18" charset="0"/>
                          <a:ea typeface="Cambria Math" panose="02040503050406030204" pitchFamily="18" charset="0"/>
                        </a:rPr>
                        <m:t>=</m:t>
                      </m:r>
                      <m:rad>
                        <m:radPr>
                          <m:degHide m:val="on"/>
                          <m:ctrlPr>
                            <a:rPr lang="en-US" i="1">
                              <a:solidFill>
                                <a:prstClr val="black"/>
                              </a:solidFill>
                              <a:latin typeface="Cambria Math" panose="02040503050406030204" pitchFamily="18" charset="0"/>
                            </a:rPr>
                          </m:ctrlPr>
                        </m:radPr>
                        <m:deg/>
                        <m:e>
                          <m:r>
                            <a:rPr lang="en-US" i="1">
                              <a:solidFill>
                                <a:prstClr val="black"/>
                              </a:solidFill>
                              <a:latin typeface="Cambria Math" panose="02040503050406030204" pitchFamily="18" charset="0"/>
                            </a:rPr>
                            <m:t>𝑛</m:t>
                          </m:r>
                        </m:e>
                      </m:rad>
                    </m:oMath>
                  </m:oMathPara>
                </a14:m>
                <a:endParaRPr lang="en-US" dirty="0">
                  <a:solidFill>
                    <a:prstClr val="black"/>
                  </a:solidFill>
                  <a:latin typeface="Calibri"/>
                </a:endParaRPr>
              </a:p>
            </p:txBody>
          </p:sp>
        </mc:Choice>
        <mc:Fallback>
          <p:sp>
            <p:nvSpPr>
              <p:cNvPr id="33" name="TextBox 32">
                <a:extLst>
                  <a:ext uri="{FF2B5EF4-FFF2-40B4-BE49-F238E27FC236}">
                    <a16:creationId xmlns:a16="http://schemas.microsoft.com/office/drawing/2014/main" id="{A510DC0A-3D47-1B43-B1BA-0DD768838A90}"/>
                  </a:ext>
                </a:extLst>
              </p:cNvPr>
              <p:cNvSpPr txBox="1">
                <a:spLocks noRot="1" noChangeAspect="1" noMove="1" noResize="1" noEditPoints="1" noAdjustHandles="1" noChangeArrowheads="1" noChangeShapeType="1" noTextEdit="1"/>
              </p:cNvSpPr>
              <p:nvPr/>
            </p:nvSpPr>
            <p:spPr>
              <a:xfrm rot="-900000">
                <a:off x="8747047" y="2227930"/>
                <a:ext cx="578748" cy="280077"/>
              </a:xfrm>
              <a:prstGeom prst="rect">
                <a:avLst/>
              </a:prstGeom>
              <a:blipFill>
                <a:blip r:embed="rId10"/>
                <a:stretch>
                  <a:fillRect r="-3922"/>
                </a:stretch>
              </a:blipFill>
            </p:spPr>
            <p:txBody>
              <a:bodyPr/>
              <a:lstStyle/>
              <a:p>
                <a:r>
                  <a:rPr lang="en-US">
                    <a:noFill/>
                  </a:rPr>
                  <a:t> </a:t>
                </a:r>
              </a:p>
            </p:txBody>
          </p:sp>
        </mc:Fallback>
      </mc:AlternateContent>
      <p:sp>
        <p:nvSpPr>
          <p:cNvPr id="34" name="TextBox 33">
            <a:extLst>
              <a:ext uri="{FF2B5EF4-FFF2-40B4-BE49-F238E27FC236}">
                <a16:creationId xmlns:a16="http://schemas.microsoft.com/office/drawing/2014/main" id="{F190D23D-86F6-C341-A187-03DD007DFF14}"/>
              </a:ext>
            </a:extLst>
          </p:cNvPr>
          <p:cNvSpPr txBox="1"/>
          <p:nvPr/>
        </p:nvSpPr>
        <p:spPr>
          <a:xfrm>
            <a:off x="8378868" y="5031882"/>
            <a:ext cx="1935786" cy="369332"/>
          </a:xfrm>
          <a:prstGeom prst="rect">
            <a:avLst/>
          </a:prstGeom>
          <a:noFill/>
        </p:spPr>
        <p:txBody>
          <a:bodyPr wrap="none" rtlCol="0">
            <a:spAutoFit/>
          </a:bodyPr>
          <a:lstStyle/>
          <a:p>
            <a:r>
              <a:rPr lang="en-US" dirty="0">
                <a:solidFill>
                  <a:prstClr val="black"/>
                </a:solidFill>
                <a:latin typeface="Calibri"/>
              </a:rPr>
              <a:t>Classical sine wave</a:t>
            </a:r>
          </a:p>
        </p:txBody>
      </p:sp>
    </p:spTree>
    <p:extLst>
      <p:ext uri="{BB962C8B-B14F-4D97-AF65-F5344CB8AC3E}">
        <p14:creationId xmlns:p14="http://schemas.microsoft.com/office/powerpoint/2010/main" val="1205146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8C7208-9AFA-F857-6432-D2E36F299938}"/>
              </a:ext>
            </a:extLst>
          </p:cNvPr>
          <p:cNvPicPr>
            <a:picLocks noChangeAspect="1"/>
          </p:cNvPicPr>
          <p:nvPr/>
        </p:nvPicPr>
        <p:blipFill>
          <a:blip r:embed="rId2"/>
          <a:stretch>
            <a:fillRect/>
          </a:stretch>
        </p:blipFill>
        <p:spPr>
          <a:xfrm>
            <a:off x="3859693" y="801514"/>
            <a:ext cx="7249235" cy="5420382"/>
          </a:xfrm>
          <a:prstGeom prst="rect">
            <a:avLst/>
          </a:prstGeom>
        </p:spPr>
      </p:pic>
      <p:sp>
        <p:nvSpPr>
          <p:cNvPr id="3" name="Title 2">
            <a:extLst>
              <a:ext uri="{FF2B5EF4-FFF2-40B4-BE49-F238E27FC236}">
                <a16:creationId xmlns:a16="http://schemas.microsoft.com/office/drawing/2014/main" id="{A2217131-9603-9BFA-1090-57D92B76A497}"/>
              </a:ext>
            </a:extLst>
          </p:cNvPr>
          <p:cNvSpPr>
            <a:spLocks noGrp="1"/>
          </p:cNvSpPr>
          <p:nvPr>
            <p:ph type="title"/>
          </p:nvPr>
        </p:nvSpPr>
        <p:spPr/>
        <p:txBody>
          <a:bodyPr/>
          <a:lstStyle/>
          <a:p>
            <a:r>
              <a:rPr lang="en-US" dirty="0"/>
              <a:t>Hybrid Town Hall on Quantum Sensors for HEP</a:t>
            </a:r>
          </a:p>
        </p:txBody>
      </p:sp>
      <p:sp>
        <p:nvSpPr>
          <p:cNvPr id="5" name="Footer Placeholder 4">
            <a:extLst>
              <a:ext uri="{FF2B5EF4-FFF2-40B4-BE49-F238E27FC236}">
                <a16:creationId xmlns:a16="http://schemas.microsoft.com/office/drawing/2014/main" id="{53E7E829-B763-A009-5960-C351783CBCBB}"/>
              </a:ext>
            </a:extLst>
          </p:cNvPr>
          <p:cNvSpPr>
            <a:spLocks noGrp="1"/>
          </p:cNvSpPr>
          <p:nvPr>
            <p:ph type="ftr" sz="quarter" idx="3"/>
          </p:nvPr>
        </p:nvSpPr>
        <p:spPr/>
        <p:txBody>
          <a:bodyPr/>
          <a:lstStyle/>
          <a:p>
            <a:pPr>
              <a:defRPr/>
            </a:pPr>
            <a:r>
              <a:rPr lang="en-US" b="1"/>
              <a:t>Aaron S. Chou, IQ/PACC axion workshop, 4/6/2023</a:t>
            </a:r>
            <a:endParaRPr lang="en-US" b="1" dirty="0"/>
          </a:p>
        </p:txBody>
      </p:sp>
      <p:sp>
        <p:nvSpPr>
          <p:cNvPr id="6" name="Slide Number Placeholder 5">
            <a:extLst>
              <a:ext uri="{FF2B5EF4-FFF2-40B4-BE49-F238E27FC236}">
                <a16:creationId xmlns:a16="http://schemas.microsoft.com/office/drawing/2014/main" id="{B9312C10-1421-B657-42A6-C11757B1DDA9}"/>
              </a:ext>
            </a:extLst>
          </p:cNvPr>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sp>
        <p:nvSpPr>
          <p:cNvPr id="8" name="TextBox 7">
            <a:extLst>
              <a:ext uri="{FF2B5EF4-FFF2-40B4-BE49-F238E27FC236}">
                <a16:creationId xmlns:a16="http://schemas.microsoft.com/office/drawing/2014/main" id="{6E742817-4714-7237-D41A-DA70BC5303C6}"/>
              </a:ext>
            </a:extLst>
          </p:cNvPr>
          <p:cNvSpPr txBox="1"/>
          <p:nvPr/>
        </p:nvSpPr>
        <p:spPr>
          <a:xfrm>
            <a:off x="407503" y="2027582"/>
            <a:ext cx="3061254" cy="2585323"/>
          </a:xfrm>
          <a:prstGeom prst="rect">
            <a:avLst/>
          </a:prstGeom>
          <a:noFill/>
        </p:spPr>
        <p:txBody>
          <a:bodyPr wrap="square" rtlCol="0">
            <a:spAutoFit/>
          </a:bodyPr>
          <a:lstStyle/>
          <a:p>
            <a:r>
              <a:rPr lang="en-US" dirty="0"/>
              <a:t>Abstract submission is open for 2-slide presentations on new ideas, </a:t>
            </a:r>
          </a:p>
          <a:p>
            <a:endParaRPr lang="en-US" dirty="0"/>
          </a:p>
          <a:p>
            <a:r>
              <a:rPr lang="en-US" dirty="0"/>
              <a:t>i.e. not previously discussed at Snowmass or other past community meetings, and not already fundable by some existing program</a:t>
            </a:r>
          </a:p>
        </p:txBody>
      </p:sp>
      <p:sp>
        <p:nvSpPr>
          <p:cNvPr id="9" name="TextBox 8">
            <a:extLst>
              <a:ext uri="{FF2B5EF4-FFF2-40B4-BE49-F238E27FC236}">
                <a16:creationId xmlns:a16="http://schemas.microsoft.com/office/drawing/2014/main" id="{F3A88607-6832-78C8-08C3-0BD79506B123}"/>
              </a:ext>
            </a:extLst>
          </p:cNvPr>
          <p:cNvSpPr txBox="1"/>
          <p:nvPr/>
        </p:nvSpPr>
        <p:spPr>
          <a:xfrm>
            <a:off x="417443" y="4939748"/>
            <a:ext cx="3749744" cy="369332"/>
          </a:xfrm>
          <a:prstGeom prst="rect">
            <a:avLst/>
          </a:prstGeom>
          <a:noFill/>
        </p:spPr>
        <p:txBody>
          <a:bodyPr wrap="none" rtlCol="0">
            <a:spAutoFit/>
          </a:bodyPr>
          <a:lstStyle/>
          <a:p>
            <a:r>
              <a:rPr lang="en-US" dirty="0"/>
              <a:t>https://</a:t>
            </a:r>
            <a:r>
              <a:rPr lang="en-US" dirty="0" err="1"/>
              <a:t>indico.fnal.gov</a:t>
            </a:r>
            <a:r>
              <a:rPr lang="en-US" dirty="0"/>
              <a:t>/event/59102/</a:t>
            </a:r>
          </a:p>
        </p:txBody>
      </p:sp>
      <p:sp>
        <p:nvSpPr>
          <p:cNvPr id="10" name="TextBox 9">
            <a:extLst>
              <a:ext uri="{FF2B5EF4-FFF2-40B4-BE49-F238E27FC236}">
                <a16:creationId xmlns:a16="http://schemas.microsoft.com/office/drawing/2014/main" id="{7BFF21DC-CF5F-2B61-6A81-B35D582B2446}"/>
              </a:ext>
            </a:extLst>
          </p:cNvPr>
          <p:cNvSpPr txBox="1"/>
          <p:nvPr/>
        </p:nvSpPr>
        <p:spPr>
          <a:xfrm>
            <a:off x="536714" y="715618"/>
            <a:ext cx="2816797" cy="461665"/>
          </a:xfrm>
          <a:prstGeom prst="rect">
            <a:avLst/>
          </a:prstGeom>
          <a:noFill/>
        </p:spPr>
        <p:txBody>
          <a:bodyPr wrap="none" rtlCol="0">
            <a:spAutoFit/>
          </a:bodyPr>
          <a:lstStyle/>
          <a:p>
            <a:r>
              <a:rPr lang="en-US" sz="2400" b="1" dirty="0"/>
              <a:t>April 27 afternoon</a:t>
            </a:r>
          </a:p>
        </p:txBody>
      </p:sp>
    </p:spTree>
    <p:extLst>
      <p:ext uri="{BB962C8B-B14F-4D97-AF65-F5344CB8AC3E}">
        <p14:creationId xmlns:p14="http://schemas.microsoft.com/office/powerpoint/2010/main" val="2261108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35A4C06-6191-B940-88AD-BDACC1B5385C}"/>
              </a:ext>
            </a:extLst>
          </p:cNvPr>
          <p:cNvSpPr>
            <a:spLocks noGrp="1"/>
          </p:cNvSpPr>
          <p:nvPr>
            <p:ph type="ftr" sz="quarter" idx="11"/>
          </p:nvPr>
        </p:nvSpPr>
        <p:spPr/>
        <p:txBody>
          <a:bodyPr/>
          <a:lstStyle/>
          <a:p>
            <a:pPr>
              <a:defRPr/>
            </a:pPr>
            <a:r>
              <a:rPr lang="es-ES_tradnl">
                <a:solidFill>
                  <a:prstClr val="black"/>
                </a:solidFill>
              </a:rPr>
              <a:t>Aaron S. Chou, IQ/PACC axion workshop, 4/6/2023</a:t>
            </a:r>
            <a:endParaRPr lang="en-US" dirty="0">
              <a:solidFill>
                <a:prstClr val="black"/>
              </a:solidFill>
            </a:endParaRPr>
          </a:p>
        </p:txBody>
      </p:sp>
      <p:sp>
        <p:nvSpPr>
          <p:cNvPr id="5" name="Slide Number Placeholder 4">
            <a:extLst>
              <a:ext uri="{FF2B5EF4-FFF2-40B4-BE49-F238E27FC236}">
                <a16:creationId xmlns:a16="http://schemas.microsoft.com/office/drawing/2014/main" id="{294C70A8-3A9E-534A-A44D-F1C8D6197D9F}"/>
              </a:ext>
            </a:extLst>
          </p:cNvPr>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457200" rtl="0" eaLnBrk="1" latinLnBrk="0" hangingPunct="1">
              <a:defRPr sz="1200" kern="1200">
                <a:solidFill>
                  <a:srgbClr val="898989"/>
                </a:solidFill>
                <a:latin typeface="Calibri"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F987D3-C84C-1B43-ACDC-64E0C8D0B1E8}" type="slidenum">
              <a:rPr lang="en-US" smtClean="0"/>
              <a:pPr/>
              <a:t>5</a:t>
            </a:fld>
            <a:endParaRPr lang="en-US"/>
          </a:p>
        </p:txBody>
      </p:sp>
      <p:pic>
        <p:nvPicPr>
          <p:cNvPr id="9" name="Picture 8">
            <a:extLst>
              <a:ext uri="{FF2B5EF4-FFF2-40B4-BE49-F238E27FC236}">
                <a16:creationId xmlns:a16="http://schemas.microsoft.com/office/drawing/2014/main" id="{5D3F4FA1-7532-C24A-872C-81068FB15C53}"/>
              </a:ext>
            </a:extLst>
          </p:cNvPr>
          <p:cNvPicPr>
            <a:picLocks noChangeAspect="1"/>
          </p:cNvPicPr>
          <p:nvPr/>
        </p:nvPicPr>
        <p:blipFill>
          <a:blip r:embed="rId2"/>
          <a:stretch>
            <a:fillRect/>
          </a:stretch>
        </p:blipFill>
        <p:spPr>
          <a:xfrm>
            <a:off x="2792967" y="1241622"/>
            <a:ext cx="3429000" cy="1612900"/>
          </a:xfrm>
          <a:prstGeom prst="rect">
            <a:avLst/>
          </a:prstGeom>
        </p:spPr>
      </p:pic>
      <p:sp>
        <p:nvSpPr>
          <p:cNvPr id="10" name="TextBox 9">
            <a:extLst>
              <a:ext uri="{FF2B5EF4-FFF2-40B4-BE49-F238E27FC236}">
                <a16:creationId xmlns:a16="http://schemas.microsoft.com/office/drawing/2014/main" id="{20B575C8-5EBA-BF43-9A0B-F00026843293}"/>
              </a:ext>
            </a:extLst>
          </p:cNvPr>
          <p:cNvSpPr txBox="1"/>
          <p:nvPr/>
        </p:nvSpPr>
        <p:spPr>
          <a:xfrm>
            <a:off x="3344691" y="2706283"/>
            <a:ext cx="2026260" cy="369332"/>
          </a:xfrm>
          <a:prstGeom prst="rect">
            <a:avLst/>
          </a:prstGeom>
          <a:noFill/>
        </p:spPr>
        <p:txBody>
          <a:bodyPr wrap="none" rtlCol="0">
            <a:spAutoFit/>
          </a:bodyPr>
          <a:lstStyle/>
          <a:p>
            <a:r>
              <a:rPr lang="en-US" dirty="0"/>
              <a:t>Heavy fermion loop</a:t>
            </a:r>
          </a:p>
        </p:txBody>
      </p:sp>
      <p:sp>
        <p:nvSpPr>
          <p:cNvPr id="14" name="Title 1">
            <a:extLst>
              <a:ext uri="{FF2B5EF4-FFF2-40B4-BE49-F238E27FC236}">
                <a16:creationId xmlns:a16="http://schemas.microsoft.com/office/drawing/2014/main" id="{F96EEC74-3229-39AD-3A5D-1E311E939C8B}"/>
              </a:ext>
            </a:extLst>
          </p:cNvPr>
          <p:cNvSpPr txBox="1">
            <a:spLocks/>
          </p:cNvSpPr>
          <p:nvPr/>
        </p:nvSpPr>
        <p:spPr bwMode="auto">
          <a:xfrm>
            <a:off x="551304" y="276306"/>
            <a:ext cx="10799868"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2pPr>
            <a:lvl3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3pPr>
            <a:lvl4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4pPr>
            <a:lvl5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5pPr>
            <a:lvl6pPr marL="457200" algn="l" rtl="0" fontAlgn="base">
              <a:spcBef>
                <a:spcPct val="0"/>
              </a:spcBef>
              <a:spcAft>
                <a:spcPct val="0"/>
              </a:spcAft>
              <a:defRPr sz="2400" b="1">
                <a:solidFill>
                  <a:schemeClr val="tx2"/>
                </a:solidFill>
                <a:latin typeface="Helvetica" charset="0"/>
              </a:defRPr>
            </a:lvl6pPr>
            <a:lvl7pPr marL="914400" algn="l" rtl="0" fontAlgn="base">
              <a:spcBef>
                <a:spcPct val="0"/>
              </a:spcBef>
              <a:spcAft>
                <a:spcPct val="0"/>
              </a:spcAft>
              <a:defRPr sz="2400" b="1">
                <a:solidFill>
                  <a:schemeClr val="tx2"/>
                </a:solidFill>
                <a:latin typeface="Helvetica" charset="0"/>
              </a:defRPr>
            </a:lvl7pPr>
            <a:lvl8pPr marL="1371600" algn="l" rtl="0" fontAlgn="base">
              <a:spcBef>
                <a:spcPct val="0"/>
              </a:spcBef>
              <a:spcAft>
                <a:spcPct val="0"/>
              </a:spcAft>
              <a:defRPr sz="2400" b="1">
                <a:solidFill>
                  <a:schemeClr val="tx2"/>
                </a:solidFill>
                <a:latin typeface="Helvetica" charset="0"/>
              </a:defRPr>
            </a:lvl8pPr>
            <a:lvl9pPr marL="1828800" algn="l" rtl="0" fontAlgn="base">
              <a:spcBef>
                <a:spcPct val="0"/>
              </a:spcBef>
              <a:spcAft>
                <a:spcPct val="0"/>
              </a:spcAft>
              <a:defRPr sz="2400" b="1">
                <a:solidFill>
                  <a:schemeClr val="tx2"/>
                </a:solidFill>
                <a:latin typeface="Helvetica" charset="0"/>
              </a:defRPr>
            </a:lvl9pPr>
          </a:lstStyle>
          <a:p>
            <a:pPr defTabSz="914400"/>
            <a:r>
              <a:rPr lang="en-US" kern="0" dirty="0"/>
              <a:t>Bosonic DM waves:  dark photons, spin-0 particles like the QCD axion</a:t>
            </a:r>
          </a:p>
        </p:txBody>
      </p:sp>
      <p:pic>
        <p:nvPicPr>
          <p:cNvPr id="21" name="Picture 20">
            <a:extLst>
              <a:ext uri="{FF2B5EF4-FFF2-40B4-BE49-F238E27FC236}">
                <a16:creationId xmlns:a16="http://schemas.microsoft.com/office/drawing/2014/main" id="{CC506F53-4605-8CAC-29D5-D737C8534674}"/>
              </a:ext>
            </a:extLst>
          </p:cNvPr>
          <p:cNvPicPr>
            <a:picLocks noChangeAspect="1"/>
          </p:cNvPicPr>
          <p:nvPr/>
        </p:nvPicPr>
        <p:blipFill rotWithShape="1">
          <a:blip r:embed="rId3"/>
          <a:srcRect l="56125" t="19792"/>
          <a:stretch/>
        </p:blipFill>
        <p:spPr>
          <a:xfrm>
            <a:off x="6867941" y="975921"/>
            <a:ext cx="5083096" cy="3407236"/>
          </a:xfrm>
          <a:prstGeom prst="rect">
            <a:avLst/>
          </a:prstGeom>
        </p:spPr>
      </p:pic>
      <p:pic>
        <p:nvPicPr>
          <p:cNvPr id="2" name="Picture 1">
            <a:extLst>
              <a:ext uri="{FF2B5EF4-FFF2-40B4-BE49-F238E27FC236}">
                <a16:creationId xmlns:a16="http://schemas.microsoft.com/office/drawing/2014/main" id="{F6814E37-3C15-0374-4C66-F434A5F4E4CF}"/>
              </a:ext>
            </a:extLst>
          </p:cNvPr>
          <p:cNvPicPr>
            <a:picLocks noChangeAspect="1"/>
          </p:cNvPicPr>
          <p:nvPr/>
        </p:nvPicPr>
        <p:blipFill>
          <a:blip r:embed="rId4"/>
          <a:stretch>
            <a:fillRect/>
          </a:stretch>
        </p:blipFill>
        <p:spPr>
          <a:xfrm>
            <a:off x="1778624" y="3861899"/>
            <a:ext cx="4025900" cy="2019300"/>
          </a:xfrm>
          <a:prstGeom prst="rect">
            <a:avLst/>
          </a:prstGeom>
        </p:spPr>
      </p:pic>
      <p:sp>
        <p:nvSpPr>
          <p:cNvPr id="7" name="TextBox 6">
            <a:extLst>
              <a:ext uri="{FF2B5EF4-FFF2-40B4-BE49-F238E27FC236}">
                <a16:creationId xmlns:a16="http://schemas.microsoft.com/office/drawing/2014/main" id="{08E253A0-026C-9224-F05B-DF9EB3DA72F1}"/>
              </a:ext>
            </a:extLst>
          </p:cNvPr>
          <p:cNvSpPr txBox="1"/>
          <p:nvPr/>
        </p:nvSpPr>
        <p:spPr>
          <a:xfrm>
            <a:off x="7585843" y="4389838"/>
            <a:ext cx="4025901" cy="1477328"/>
          </a:xfrm>
          <a:prstGeom prst="rect">
            <a:avLst/>
          </a:prstGeom>
          <a:noFill/>
        </p:spPr>
        <p:txBody>
          <a:bodyPr wrap="square" rtlCol="0">
            <a:spAutoFit/>
          </a:bodyPr>
          <a:lstStyle/>
          <a:p>
            <a:r>
              <a:rPr lang="en-US" dirty="0">
                <a:latin typeface="Arial"/>
                <a:cs typeface="Arial"/>
              </a:rPr>
              <a:t>Forces from classical dark matter waves can deliver energy/momentum in the form of single photons that mysteriously appear in your well-shielded apparatus.  </a:t>
            </a:r>
            <a:r>
              <a:rPr lang="en-US" sz="1800" dirty="0">
                <a:latin typeface="Arial"/>
                <a:cs typeface="Arial"/>
              </a:rPr>
              <a:t> </a:t>
            </a:r>
          </a:p>
        </p:txBody>
      </p:sp>
      <p:sp>
        <p:nvSpPr>
          <p:cNvPr id="8" name="TextBox 7">
            <a:extLst>
              <a:ext uri="{FF2B5EF4-FFF2-40B4-BE49-F238E27FC236}">
                <a16:creationId xmlns:a16="http://schemas.microsoft.com/office/drawing/2014/main" id="{E0C7AAD3-DE1D-1431-4542-4C11D6496E55}"/>
              </a:ext>
            </a:extLst>
          </p:cNvPr>
          <p:cNvSpPr txBox="1"/>
          <p:nvPr/>
        </p:nvSpPr>
        <p:spPr>
          <a:xfrm>
            <a:off x="684335" y="2011680"/>
            <a:ext cx="1556836" cy="369332"/>
          </a:xfrm>
          <a:prstGeom prst="rect">
            <a:avLst/>
          </a:prstGeom>
          <a:noFill/>
        </p:spPr>
        <p:txBody>
          <a:bodyPr wrap="none" rtlCol="0">
            <a:spAutoFit/>
          </a:bodyPr>
          <a:lstStyle/>
          <a:p>
            <a:r>
              <a:rPr lang="en-US" sz="1800" dirty="0">
                <a:latin typeface="Arial"/>
                <a:cs typeface="Arial"/>
              </a:rPr>
              <a:t>Flavor mixing</a:t>
            </a:r>
          </a:p>
        </p:txBody>
      </p:sp>
      <p:sp>
        <p:nvSpPr>
          <p:cNvPr id="11" name="TextBox 10">
            <a:extLst>
              <a:ext uri="{FF2B5EF4-FFF2-40B4-BE49-F238E27FC236}">
                <a16:creationId xmlns:a16="http://schemas.microsoft.com/office/drawing/2014/main" id="{22CC5BDE-4EA4-9D7D-1C87-BC7955B02D22}"/>
              </a:ext>
            </a:extLst>
          </p:cNvPr>
          <p:cNvSpPr txBox="1"/>
          <p:nvPr/>
        </p:nvSpPr>
        <p:spPr>
          <a:xfrm>
            <a:off x="698310" y="3680313"/>
            <a:ext cx="2646381" cy="646331"/>
          </a:xfrm>
          <a:prstGeom prst="rect">
            <a:avLst/>
          </a:prstGeom>
          <a:noFill/>
        </p:spPr>
        <p:txBody>
          <a:bodyPr wrap="square" rtlCol="0">
            <a:spAutoFit/>
          </a:bodyPr>
          <a:lstStyle/>
          <a:p>
            <a:r>
              <a:rPr lang="en-US" sz="1800" dirty="0">
                <a:latin typeface="Arial"/>
                <a:cs typeface="Arial"/>
              </a:rPr>
              <a:t>Topological magneto-electric effect</a:t>
            </a:r>
          </a:p>
        </p:txBody>
      </p:sp>
      <p:sp>
        <p:nvSpPr>
          <p:cNvPr id="12" name="TextBox 11">
            <a:extLst>
              <a:ext uri="{FF2B5EF4-FFF2-40B4-BE49-F238E27FC236}">
                <a16:creationId xmlns:a16="http://schemas.microsoft.com/office/drawing/2014/main" id="{1D5D8A0E-CC00-B5D7-9FC7-0E5699FD7A8F}"/>
              </a:ext>
            </a:extLst>
          </p:cNvPr>
          <p:cNvSpPr txBox="1"/>
          <p:nvPr/>
        </p:nvSpPr>
        <p:spPr>
          <a:xfrm>
            <a:off x="5969107" y="5404947"/>
            <a:ext cx="423514" cy="523220"/>
          </a:xfrm>
          <a:prstGeom prst="rect">
            <a:avLst/>
          </a:prstGeom>
          <a:noFill/>
        </p:spPr>
        <p:txBody>
          <a:bodyPr wrap="none" rtlCol="0">
            <a:spAutoFit/>
          </a:bodyPr>
          <a:lstStyle/>
          <a:p>
            <a:r>
              <a:rPr lang="en-US" sz="2800" dirty="0">
                <a:latin typeface="Arial"/>
                <a:cs typeface="Arial"/>
              </a:rPr>
              <a:t>B</a:t>
            </a:r>
          </a:p>
        </p:txBody>
      </p:sp>
      <p:sp>
        <p:nvSpPr>
          <p:cNvPr id="13" name="TextBox 12">
            <a:extLst>
              <a:ext uri="{FF2B5EF4-FFF2-40B4-BE49-F238E27FC236}">
                <a16:creationId xmlns:a16="http://schemas.microsoft.com/office/drawing/2014/main" id="{DDC91867-588D-D871-61AA-EA538D4FB3BB}"/>
              </a:ext>
            </a:extLst>
          </p:cNvPr>
          <p:cNvSpPr txBox="1"/>
          <p:nvPr/>
        </p:nvSpPr>
        <p:spPr>
          <a:xfrm>
            <a:off x="5980325" y="3759826"/>
            <a:ext cx="423514" cy="523220"/>
          </a:xfrm>
          <a:prstGeom prst="rect">
            <a:avLst/>
          </a:prstGeom>
          <a:noFill/>
        </p:spPr>
        <p:txBody>
          <a:bodyPr wrap="none" rtlCol="0">
            <a:spAutoFit/>
          </a:bodyPr>
          <a:lstStyle/>
          <a:p>
            <a:r>
              <a:rPr lang="en-US" sz="2800" dirty="0">
                <a:latin typeface="Arial"/>
                <a:cs typeface="Arial"/>
              </a:rPr>
              <a:t>E</a:t>
            </a:r>
          </a:p>
        </p:txBody>
      </p:sp>
    </p:spTree>
    <p:extLst>
      <p:ext uri="{BB962C8B-B14F-4D97-AF65-F5344CB8AC3E}">
        <p14:creationId xmlns:p14="http://schemas.microsoft.com/office/powerpoint/2010/main" val="3928906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2" y="121556"/>
            <a:ext cx="8496300" cy="685800"/>
          </a:xfrm>
        </p:spPr>
        <p:txBody>
          <a:bodyPr/>
          <a:lstStyle/>
          <a:p>
            <a:r>
              <a:rPr lang="en-US" dirty="0">
                <a:latin typeface="Arial"/>
                <a:cs typeface="Arial"/>
              </a:rPr>
              <a:t>Energy transfer between two coupled oscillators</a:t>
            </a:r>
          </a:p>
        </p:txBody>
      </p:sp>
      <p:pic>
        <p:nvPicPr>
          <p:cNvPr id="6" name="weakly_coupled_pendula.mpg">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981200" y="966540"/>
            <a:ext cx="8229600" cy="4679950"/>
          </a:xfrm>
        </p:spPr>
      </p:pic>
      <p:sp>
        <p:nvSpPr>
          <p:cNvPr id="7" name="TextBox 6"/>
          <p:cNvSpPr txBox="1"/>
          <p:nvPr/>
        </p:nvSpPr>
        <p:spPr>
          <a:xfrm>
            <a:off x="1033670" y="5709763"/>
            <a:ext cx="10287000" cy="923330"/>
          </a:xfrm>
          <a:prstGeom prst="rect">
            <a:avLst/>
          </a:prstGeom>
          <a:noFill/>
        </p:spPr>
        <p:txBody>
          <a:bodyPr wrap="square" rtlCol="0">
            <a:spAutoFit/>
          </a:bodyPr>
          <a:lstStyle/>
          <a:p>
            <a:pPr eaLnBrk="0" fontAlgn="base" hangingPunct="0">
              <a:spcBef>
                <a:spcPct val="0"/>
              </a:spcBef>
              <a:spcAft>
                <a:spcPct val="0"/>
              </a:spcAft>
            </a:pPr>
            <a:r>
              <a:rPr lang="en-US" dirty="0">
                <a:solidFill>
                  <a:srgbClr val="000000"/>
                </a:solidFill>
                <a:latin typeface="Arial"/>
                <a:ea typeface="ＭＳ Ｐゴシック" charset="-128"/>
                <a:cs typeface="Arial"/>
              </a:rPr>
              <a:t>Weak coupling -- takes many swings to fully transfer the wave amplitude.</a:t>
            </a:r>
          </a:p>
          <a:p>
            <a:pPr eaLnBrk="0" fontAlgn="base" hangingPunct="0">
              <a:spcBef>
                <a:spcPct val="0"/>
              </a:spcBef>
              <a:spcAft>
                <a:spcPct val="0"/>
              </a:spcAft>
            </a:pPr>
            <a:r>
              <a:rPr lang="en-US" b="1" dirty="0">
                <a:solidFill>
                  <a:srgbClr val="000000"/>
                </a:solidFill>
                <a:latin typeface="Arial"/>
                <a:ea typeface="ＭＳ Ｐゴシック" charset="-128"/>
                <a:cs typeface="Arial"/>
              </a:rPr>
              <a:t>In real life, the number of swings is limited by coherence time and one only gets the transfer of an occasional single quantum of energy.</a:t>
            </a:r>
          </a:p>
        </p:txBody>
      </p:sp>
      <p:sp>
        <p:nvSpPr>
          <p:cNvPr id="3" name="Footer Placeholder 2"/>
          <p:cNvSpPr>
            <a:spLocks noGrp="1"/>
          </p:cNvSpPr>
          <p:nvPr>
            <p:ph type="ftr" sz="quarter" idx="10"/>
          </p:nvPr>
        </p:nvSpPr>
        <p:spPr>
          <a:xfrm>
            <a:off x="3487712" y="6496051"/>
            <a:ext cx="4056089" cy="365125"/>
          </a:xfrm>
        </p:spPr>
        <p:txBody>
          <a:bodyPr/>
          <a:lstStyle/>
          <a:p>
            <a:r>
              <a:rPr lang="es-ES_tradnl">
                <a:solidFill>
                  <a:srgbClr val="000000">
                    <a:tint val="75000"/>
                  </a:srgbClr>
                </a:solidFill>
              </a:rPr>
              <a:t>Aaron S. Chou, IQ/PACC axion workshop, 4/6/2023</a:t>
            </a:r>
            <a:endParaRPr lang="en-US" dirty="0">
              <a:solidFill>
                <a:srgbClr val="000000">
                  <a:tint val="75000"/>
                </a:srgbClr>
              </a:solidFill>
            </a:endParaRPr>
          </a:p>
        </p:txBody>
      </p:sp>
      <p:sp>
        <p:nvSpPr>
          <p:cNvPr id="4" name="Slide Number Placeholder 3"/>
          <p:cNvSpPr>
            <a:spLocks noGrp="1"/>
          </p:cNvSpPr>
          <p:nvPr>
            <p:ph type="sldNum" sz="quarter" idx="11"/>
          </p:nvPr>
        </p:nvSpPr>
        <p:spPr>
          <a:xfrm>
            <a:off x="8469243" y="6492875"/>
            <a:ext cx="3860800" cy="365125"/>
          </a:xfrm>
        </p:spPr>
        <p:txBody>
          <a:bodyPr/>
          <a:lstStyle/>
          <a:p>
            <a:fld id="{7A870316-1D41-584E-85E6-3B22E96A4CFD}" type="slidenum">
              <a:rPr lang="en-US" smtClean="0">
                <a:solidFill>
                  <a:srgbClr val="000000">
                    <a:tint val="75000"/>
                  </a:srgbClr>
                </a:solidFill>
              </a:rPr>
              <a:pPr/>
              <a:t>6</a:t>
            </a:fld>
            <a:endParaRPr lang="en-US" dirty="0">
              <a:solidFill>
                <a:srgbClr val="000000">
                  <a:tint val="75000"/>
                </a:srgbClr>
              </a:solidFill>
            </a:endParaRPr>
          </a:p>
        </p:txBody>
      </p:sp>
    </p:spTree>
    <p:extLst>
      <p:ext uri="{BB962C8B-B14F-4D97-AF65-F5344CB8AC3E}">
        <p14:creationId xmlns:p14="http://schemas.microsoft.com/office/powerpoint/2010/main" val="81613687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640CD-380A-4C0C-F4B5-856310223508}"/>
              </a:ext>
            </a:extLst>
          </p:cNvPr>
          <p:cNvSpPr>
            <a:spLocks noGrp="1"/>
          </p:cNvSpPr>
          <p:nvPr>
            <p:ph type="title"/>
          </p:nvPr>
        </p:nvSpPr>
        <p:spPr/>
        <p:txBody>
          <a:bodyPr/>
          <a:lstStyle/>
          <a:p>
            <a:r>
              <a:rPr lang="en-US" dirty="0"/>
              <a:t>Sine waves are described by phasors</a:t>
            </a:r>
          </a:p>
        </p:txBody>
      </p:sp>
      <p:sp>
        <p:nvSpPr>
          <p:cNvPr id="4" name="Footer Placeholder 3">
            <a:extLst>
              <a:ext uri="{FF2B5EF4-FFF2-40B4-BE49-F238E27FC236}">
                <a16:creationId xmlns:a16="http://schemas.microsoft.com/office/drawing/2014/main" id="{D6BBF427-5BDA-B1BA-49D7-633EC2F2AD06}"/>
              </a:ext>
            </a:extLst>
          </p:cNvPr>
          <p:cNvSpPr>
            <a:spLocks noGrp="1"/>
          </p:cNvSpPr>
          <p:nvPr>
            <p:ph type="ftr" sz="quarter" idx="11"/>
          </p:nvPr>
        </p:nvSpPr>
        <p:spPr/>
        <p:txBody>
          <a:bodyPr/>
          <a:lstStyle/>
          <a:p>
            <a:pPr>
              <a:defRPr/>
            </a:pPr>
            <a:r>
              <a:rPr lang="es-ES_tradnl">
                <a:solidFill>
                  <a:prstClr val="black"/>
                </a:solidFill>
              </a:rPr>
              <a:t>Aaron S. Chou, IQ/PACC axion workshop, 4/6/2023</a:t>
            </a:r>
            <a:endParaRPr lang="en-US">
              <a:solidFill>
                <a:prstClr val="black"/>
              </a:solidFill>
            </a:endParaRPr>
          </a:p>
        </p:txBody>
      </p:sp>
      <p:sp>
        <p:nvSpPr>
          <p:cNvPr id="5" name="Slide Number Placeholder 4">
            <a:extLst>
              <a:ext uri="{FF2B5EF4-FFF2-40B4-BE49-F238E27FC236}">
                <a16:creationId xmlns:a16="http://schemas.microsoft.com/office/drawing/2014/main" id="{9BCE8FC4-7942-C0BB-C87F-BB328D892809}"/>
              </a:ext>
            </a:extLst>
          </p:cNvPr>
          <p:cNvSpPr>
            <a:spLocks noGrp="1"/>
          </p:cNvSpPr>
          <p:nvPr>
            <p:ph type="sldNum" sz="quarter" idx="12"/>
          </p:nvPr>
        </p:nvSpPr>
        <p:spPr/>
        <p:txBody>
          <a:bodyPr/>
          <a:lstStyle/>
          <a:p>
            <a:fld id="{C6F987D3-C84C-1B43-ACDC-64E0C8D0B1E8}" type="slidenum">
              <a:rPr lang="en-US" smtClean="0"/>
              <a:pPr/>
              <a:t>7</a:t>
            </a:fld>
            <a:endParaRPr lang="en-US"/>
          </a:p>
        </p:txBody>
      </p:sp>
      <p:pic>
        <p:nvPicPr>
          <p:cNvPr id="6" name="Picture 5">
            <a:extLst>
              <a:ext uri="{FF2B5EF4-FFF2-40B4-BE49-F238E27FC236}">
                <a16:creationId xmlns:a16="http://schemas.microsoft.com/office/drawing/2014/main" id="{FCFCD69C-61A9-ABCB-9B81-3BF8F8BF0537}"/>
              </a:ext>
            </a:extLst>
          </p:cNvPr>
          <p:cNvPicPr>
            <a:picLocks noChangeAspect="1"/>
          </p:cNvPicPr>
          <p:nvPr/>
        </p:nvPicPr>
        <p:blipFill>
          <a:blip r:embed="rId2"/>
          <a:stretch>
            <a:fillRect/>
          </a:stretch>
        </p:blipFill>
        <p:spPr>
          <a:xfrm>
            <a:off x="530915" y="725557"/>
            <a:ext cx="2781300" cy="5486400"/>
          </a:xfrm>
          <a:prstGeom prst="rect">
            <a:avLst/>
          </a:prstGeom>
        </p:spPr>
      </p:pic>
      <p:sp>
        <p:nvSpPr>
          <p:cNvPr id="7" name="TextBox 6">
            <a:extLst>
              <a:ext uri="{FF2B5EF4-FFF2-40B4-BE49-F238E27FC236}">
                <a16:creationId xmlns:a16="http://schemas.microsoft.com/office/drawing/2014/main" id="{94A6F7E4-2F4F-A157-1692-EDB0C0561E68}"/>
              </a:ext>
            </a:extLst>
          </p:cNvPr>
          <p:cNvSpPr txBox="1"/>
          <p:nvPr/>
        </p:nvSpPr>
        <p:spPr>
          <a:xfrm>
            <a:off x="4462670" y="2126975"/>
            <a:ext cx="6235361" cy="646331"/>
          </a:xfrm>
          <a:prstGeom prst="rect">
            <a:avLst/>
          </a:prstGeom>
          <a:noFill/>
        </p:spPr>
        <p:txBody>
          <a:bodyPr wrap="none" rtlCol="0">
            <a:spAutoFit/>
          </a:bodyPr>
          <a:lstStyle/>
          <a:p>
            <a:r>
              <a:rPr lang="en-US" dirty="0"/>
              <a:t>Quantum mechanics:</a:t>
            </a:r>
          </a:p>
          <a:p>
            <a:r>
              <a:rPr lang="en-US" dirty="0"/>
              <a:t>Endpoint of phasor in X, P phase space has uncertainty principle </a:t>
            </a:r>
          </a:p>
        </p:txBody>
      </p:sp>
      <p:sp>
        <p:nvSpPr>
          <p:cNvPr id="8" name="TextBox 7">
            <a:extLst>
              <a:ext uri="{FF2B5EF4-FFF2-40B4-BE49-F238E27FC236}">
                <a16:creationId xmlns:a16="http://schemas.microsoft.com/office/drawing/2014/main" id="{60178BC8-BFA0-D5A2-F2AD-410D11644EBB}"/>
              </a:ext>
            </a:extLst>
          </p:cNvPr>
          <p:cNvSpPr txBox="1"/>
          <p:nvPr/>
        </p:nvSpPr>
        <p:spPr>
          <a:xfrm>
            <a:off x="6112565" y="4472609"/>
            <a:ext cx="1436612" cy="369332"/>
          </a:xfrm>
          <a:prstGeom prst="rect">
            <a:avLst/>
          </a:prstGeom>
          <a:noFill/>
        </p:spPr>
        <p:txBody>
          <a:bodyPr wrap="none" rtlCol="0">
            <a:spAutoFit/>
          </a:bodyPr>
          <a:lstStyle/>
          <a:p>
            <a:r>
              <a:rPr lang="en-US" sz="1800" dirty="0">
                <a:solidFill>
                  <a:prstClr val="black"/>
                </a:solidFill>
                <a:latin typeface="Arial" panose="020B0604020202020204" pitchFamily="34" charset="0"/>
                <a:cs typeface="Arial" panose="020B0604020202020204" pitchFamily="34" charset="0"/>
              </a:rPr>
              <a:t>∆N×∆𝜑 ≥ ½.</a:t>
            </a:r>
            <a:endParaRPr lang="en-US" dirty="0"/>
          </a:p>
        </p:txBody>
      </p:sp>
      <p:sp>
        <p:nvSpPr>
          <p:cNvPr id="9" name="TextBox 8">
            <a:extLst>
              <a:ext uri="{FF2B5EF4-FFF2-40B4-BE49-F238E27FC236}">
                <a16:creationId xmlns:a16="http://schemas.microsoft.com/office/drawing/2014/main" id="{8D4B2185-A6FD-A5D3-D8A1-F17BAD064621}"/>
              </a:ext>
            </a:extLst>
          </p:cNvPr>
          <p:cNvSpPr txBox="1"/>
          <p:nvPr/>
        </p:nvSpPr>
        <p:spPr>
          <a:xfrm>
            <a:off x="6105938" y="3124200"/>
            <a:ext cx="1416413" cy="369332"/>
          </a:xfrm>
          <a:prstGeom prst="rect">
            <a:avLst/>
          </a:prstGeom>
          <a:noFill/>
        </p:spPr>
        <p:txBody>
          <a:bodyPr wrap="none" rtlCol="0">
            <a:spAutoFit/>
          </a:bodyPr>
          <a:lstStyle/>
          <a:p>
            <a:r>
              <a:rPr lang="en-US" sz="1800" dirty="0">
                <a:solidFill>
                  <a:prstClr val="black"/>
                </a:solidFill>
                <a:latin typeface="Arial" panose="020B0604020202020204" pitchFamily="34" charset="0"/>
                <a:cs typeface="Arial" panose="020B0604020202020204" pitchFamily="34" charset="0"/>
              </a:rPr>
              <a:t>∆X×∆P ≥ ½.</a:t>
            </a:r>
            <a:endParaRPr lang="en-US" dirty="0"/>
          </a:p>
        </p:txBody>
      </p:sp>
      <p:sp>
        <p:nvSpPr>
          <p:cNvPr id="10" name="TextBox 9">
            <a:extLst>
              <a:ext uri="{FF2B5EF4-FFF2-40B4-BE49-F238E27FC236}">
                <a16:creationId xmlns:a16="http://schemas.microsoft.com/office/drawing/2014/main" id="{B743D48D-D32C-8CC6-7B83-BB9B59B881F3}"/>
              </a:ext>
            </a:extLst>
          </p:cNvPr>
          <p:cNvSpPr txBox="1"/>
          <p:nvPr/>
        </p:nvSpPr>
        <p:spPr>
          <a:xfrm>
            <a:off x="4770782" y="3945835"/>
            <a:ext cx="3412729" cy="369332"/>
          </a:xfrm>
          <a:prstGeom prst="rect">
            <a:avLst/>
          </a:prstGeom>
          <a:noFill/>
        </p:spPr>
        <p:txBody>
          <a:bodyPr wrap="none" rtlCol="0">
            <a:spAutoFit/>
          </a:bodyPr>
          <a:lstStyle/>
          <a:p>
            <a:r>
              <a:rPr lang="en-US" dirty="0"/>
              <a:t>In polar coordinates this becomes:</a:t>
            </a:r>
          </a:p>
        </p:txBody>
      </p:sp>
    </p:spTree>
    <p:extLst>
      <p:ext uri="{BB962C8B-B14F-4D97-AF65-F5344CB8AC3E}">
        <p14:creationId xmlns:p14="http://schemas.microsoft.com/office/powerpoint/2010/main" val="957058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F1D077BD-A1EC-3848-A03F-3B3F74C2DA4D}"/>
                  </a:ext>
                </a:extLst>
              </p:cNvPr>
              <p:cNvSpPr>
                <a:spLocks noGrp="1"/>
              </p:cNvSpPr>
              <p:nvPr>
                <p:ph type="title"/>
              </p:nvPr>
            </p:nvSpPr>
            <p:spPr>
              <a:xfrm>
                <a:off x="1714501" y="165100"/>
                <a:ext cx="6939643" cy="685800"/>
              </a:xfrm>
            </p:spPr>
            <p:txBody>
              <a:bodyPr>
                <a:normAutofit/>
              </a:bodyPr>
              <a:lstStyle/>
              <a:p>
                <a:r>
                  <a:rPr lang="en-US" dirty="0">
                    <a:solidFill>
                      <a:schemeClr val="accent4">
                        <a:lumMod val="10000"/>
                      </a:schemeClr>
                    </a:solidFill>
                  </a:rPr>
                  <a:t>Classical pendulum system: </a:t>
                </a:r>
                <a14:m>
                  <m:oMath xmlns:m="http://schemas.openxmlformats.org/officeDocument/2006/math">
                    <m:d>
                      <m:dPr>
                        <m:begChr m:val=""/>
                        <m:endChr m:val="⟩"/>
                        <m:ctrlPr>
                          <a:rPr lang="en-US" i="1">
                            <a:solidFill>
                              <a:schemeClr val="accent4">
                                <a:lumMod val="10000"/>
                              </a:schemeClr>
                            </a:solidFill>
                            <a:latin typeface="Cambria Math" panose="02040503050406030204" pitchFamily="18" charset="0"/>
                          </a:rPr>
                        </m:ctrlPr>
                      </m:dPr>
                      <m:e>
                        <m:r>
                          <a:rPr lang="en-US" i="1">
                            <a:solidFill>
                              <a:schemeClr val="accent4">
                                <a:lumMod val="10000"/>
                              </a:schemeClr>
                            </a:solidFill>
                            <a:latin typeface="Cambria Math" charset="0"/>
                          </a:rPr>
                          <m:t>|</m:t>
                        </m:r>
                        <m:r>
                          <a:rPr lang="en-US" i="1">
                            <a:solidFill>
                              <a:schemeClr val="accent4">
                                <a:lumMod val="10000"/>
                              </a:schemeClr>
                            </a:solidFill>
                            <a:latin typeface="Cambria Math" charset="0"/>
                            <a:ea typeface="Cambria Math" charset="0"/>
                            <a:cs typeface="Cambria Math" charset="0"/>
                          </a:rPr>
                          <m:t>𝛼</m:t>
                        </m:r>
                        <m:r>
                          <a:rPr lang="en-US" i="1">
                            <a:solidFill>
                              <a:schemeClr val="accent4">
                                <a:lumMod val="10000"/>
                              </a:schemeClr>
                            </a:solidFill>
                            <a:latin typeface="Cambria Math" charset="0"/>
                            <a:ea typeface="Cambria Math" charset="0"/>
                            <a:cs typeface="Cambria Math" charset="0"/>
                          </a:rPr>
                          <m:t>=3</m:t>
                        </m:r>
                      </m:e>
                    </m:d>
                    <m:r>
                      <a:rPr lang="en-US" i="1">
                        <a:solidFill>
                          <a:schemeClr val="accent4">
                            <a:lumMod val="10000"/>
                          </a:schemeClr>
                        </a:solidFill>
                        <a:latin typeface="Cambria Math" charset="0"/>
                        <a:ea typeface="Cambria Math" charset="0"/>
                        <a:cs typeface="Cambria Math" charset="0"/>
                      </a:rPr>
                      <m:t>⨂</m:t>
                    </m:r>
                    <m:d>
                      <m:dPr>
                        <m:begChr m:val=""/>
                        <m:endChr m:val="⟩"/>
                        <m:ctrlPr>
                          <a:rPr lang="en-US" i="1">
                            <a:solidFill>
                              <a:schemeClr val="accent4">
                                <a:lumMod val="10000"/>
                              </a:schemeClr>
                            </a:solidFill>
                            <a:latin typeface="Cambria Math" panose="02040503050406030204" pitchFamily="18" charset="0"/>
                            <a:ea typeface="Cambria Math" charset="0"/>
                            <a:cs typeface="Cambria Math" charset="0"/>
                          </a:rPr>
                        </m:ctrlPr>
                      </m:dPr>
                      <m:e>
                        <m:r>
                          <a:rPr lang="en-US" i="1">
                            <a:solidFill>
                              <a:schemeClr val="accent4">
                                <a:lumMod val="10000"/>
                              </a:schemeClr>
                            </a:solidFill>
                            <a:latin typeface="Cambria Math" charset="0"/>
                            <a:ea typeface="Cambria Math" charset="0"/>
                            <a:cs typeface="Cambria Math" charset="0"/>
                          </a:rPr>
                          <m:t>|</m:t>
                        </m:r>
                        <m:r>
                          <a:rPr lang="en-US" i="1">
                            <a:solidFill>
                              <a:schemeClr val="accent4">
                                <a:lumMod val="10000"/>
                              </a:schemeClr>
                            </a:solidFill>
                            <a:latin typeface="Cambria Math" charset="0"/>
                            <a:ea typeface="Cambria Math" charset="0"/>
                            <a:cs typeface="Cambria Math" charset="0"/>
                          </a:rPr>
                          <m:t>𝛼</m:t>
                        </m:r>
                        <m:r>
                          <a:rPr lang="en-US" i="1">
                            <a:solidFill>
                              <a:schemeClr val="accent4">
                                <a:lumMod val="10000"/>
                              </a:schemeClr>
                            </a:solidFill>
                            <a:latin typeface="Cambria Math" charset="0"/>
                            <a:ea typeface="Cambria Math" charset="0"/>
                            <a:cs typeface="Cambria Math" charset="0"/>
                          </a:rPr>
                          <m:t>=0</m:t>
                        </m:r>
                      </m:e>
                    </m:d>
                  </m:oMath>
                </a14:m>
                <a:endParaRPr lang="en-US" dirty="0">
                  <a:latin typeface="Arial" panose="020B0604020202020204" pitchFamily="34" charset="0"/>
                  <a:cs typeface="Arial" panose="020B0604020202020204" pitchFamily="34" charset="0"/>
                </a:endParaRPr>
              </a:p>
            </p:txBody>
          </p:sp>
        </mc:Choice>
        <mc:Fallback>
          <p:sp>
            <p:nvSpPr>
              <p:cNvPr id="2" name="Title 1">
                <a:extLst>
                  <a:ext uri="{FF2B5EF4-FFF2-40B4-BE49-F238E27FC236}">
                    <a16:creationId xmlns:a16="http://schemas.microsoft.com/office/drawing/2014/main" id="{F1D077BD-A1EC-3848-A03F-3B3F74C2DA4D}"/>
                  </a:ext>
                </a:extLst>
              </p:cNvPr>
              <p:cNvSpPr>
                <a:spLocks noGrp="1" noRot="1" noChangeAspect="1" noMove="1" noResize="1" noEditPoints="1" noAdjustHandles="1" noChangeArrowheads="1" noChangeShapeType="1" noTextEdit="1"/>
              </p:cNvSpPr>
              <p:nvPr>
                <p:ph type="title"/>
              </p:nvPr>
            </p:nvSpPr>
            <p:spPr>
              <a:xfrm>
                <a:off x="1714501" y="165100"/>
                <a:ext cx="6939643" cy="685800"/>
              </a:xfrm>
              <a:blipFill>
                <a:blip r:embed="rId4"/>
                <a:stretch>
                  <a:fillRect l="-365" t="-87500" r="-5109" b="-139286"/>
                </a:stretch>
              </a:blipFill>
            </p:spPr>
            <p:txBody>
              <a:bodyPr/>
              <a:lstStyle/>
              <a:p>
                <a:r>
                  <a:rPr lang="en-US">
                    <a:noFill/>
                  </a:rPr>
                  <a:t> </a:t>
                </a:r>
              </a:p>
            </p:txBody>
          </p:sp>
        </mc:Fallback>
      </mc:AlternateContent>
      <p:sp>
        <p:nvSpPr>
          <p:cNvPr id="3" name="Footer Placeholder 2">
            <a:extLst>
              <a:ext uri="{FF2B5EF4-FFF2-40B4-BE49-F238E27FC236}">
                <a16:creationId xmlns:a16="http://schemas.microsoft.com/office/drawing/2014/main" id="{8DC0F717-840D-5E4D-ABA8-0A82E2F23337}"/>
              </a:ext>
            </a:extLst>
          </p:cNvPr>
          <p:cNvSpPr>
            <a:spLocks noGrp="1"/>
          </p:cNvSpPr>
          <p:nvPr>
            <p:ph type="ftr" sz="quarter" idx="11"/>
          </p:nvPr>
        </p:nvSpPr>
        <p:spPr/>
        <p:txBody>
          <a:bodyPr/>
          <a:lstStyle/>
          <a:p>
            <a:pPr defTabSz="457200">
              <a:defRPr/>
            </a:pPr>
            <a:r>
              <a:rPr lang="en-US">
                <a:solidFill>
                  <a:srgbClr val="000030">
                    <a:tint val="75000"/>
                  </a:srgbClr>
                </a:solidFill>
                <a:latin typeface="Calibri"/>
                <a:ea typeface="+mn-ea"/>
                <a:cs typeface="+mn-cs"/>
              </a:rPr>
              <a:t>Aaron S. Chou, IQ/PACC axion workshop, 4/6/2023</a:t>
            </a:r>
            <a:endParaRPr lang="en-US" dirty="0">
              <a:solidFill>
                <a:srgbClr val="000030">
                  <a:tint val="75000"/>
                </a:srgbClr>
              </a:solidFill>
              <a:latin typeface="Calibri"/>
              <a:ea typeface="+mn-ea"/>
              <a:cs typeface="+mn-cs"/>
            </a:endParaRPr>
          </a:p>
        </p:txBody>
      </p:sp>
      <p:sp>
        <p:nvSpPr>
          <p:cNvPr id="4" name="Slide Number Placeholder 3">
            <a:extLst>
              <a:ext uri="{FF2B5EF4-FFF2-40B4-BE49-F238E27FC236}">
                <a16:creationId xmlns:a16="http://schemas.microsoft.com/office/drawing/2014/main" id="{5157386C-B8DB-C44D-BC98-46C92B85663A}"/>
              </a:ext>
            </a:extLst>
          </p:cNvPr>
          <p:cNvSpPr>
            <a:spLocks noGrp="1"/>
          </p:cNvSpPr>
          <p:nvPr>
            <p:ph type="sldNum" sz="quarter" idx="12"/>
          </p:nvPr>
        </p:nvSpPr>
        <p:spPr/>
        <p:txBody>
          <a:bodyPr/>
          <a:lstStyle/>
          <a:p>
            <a:pPr defTabSz="457200">
              <a:defRPr/>
            </a:pPr>
            <a:fld id="{6F3AE956-26F0-4794-8F4C-97BAC66ADD21}" type="slidenum">
              <a:rPr lang="en-US">
                <a:solidFill>
                  <a:srgbClr val="000030">
                    <a:tint val="75000"/>
                  </a:srgbClr>
                </a:solidFill>
                <a:latin typeface="Calibri"/>
              </a:rPr>
              <a:pPr defTabSz="457200">
                <a:defRPr/>
              </a:pPr>
              <a:t>8</a:t>
            </a:fld>
            <a:endParaRPr lang="en-US">
              <a:solidFill>
                <a:srgbClr val="000030">
                  <a:tint val="75000"/>
                </a:srgbClr>
              </a:solidFill>
              <a:latin typeface="Calibri"/>
            </a:endParaRPr>
          </a:p>
        </p:txBody>
      </p:sp>
      <p:pic>
        <p:nvPicPr>
          <p:cNvPr id="5" name="cpend_alpha_rt3.mp4">
            <a:hlinkClick r:id="" action="ppaction://media"/>
            <a:extLst>
              <a:ext uri="{FF2B5EF4-FFF2-40B4-BE49-F238E27FC236}">
                <a16:creationId xmlns:a16="http://schemas.microsoft.com/office/drawing/2014/main" id="{D517F742-FE23-6D4C-999B-F365AF5EF616}"/>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524000" y="1143000"/>
            <a:ext cx="9144000" cy="4572000"/>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3748E7B0-3384-F04B-A0ED-F34B21603F2E}"/>
                  </a:ext>
                </a:extLst>
              </p:cNvPr>
              <p:cNvSpPr txBox="1"/>
              <p:nvPr/>
            </p:nvSpPr>
            <p:spPr>
              <a:xfrm>
                <a:off x="2743314" y="1143001"/>
                <a:ext cx="6838732" cy="624017"/>
              </a:xfrm>
              <a:prstGeom prst="rect">
                <a:avLst/>
              </a:prstGeom>
              <a:noFill/>
            </p:spPr>
            <p:txBody>
              <a:bodyPr wrap="none" rtlCol="0">
                <a:spAutoFit/>
              </a:bodyPr>
              <a:lstStyle/>
              <a:p>
                <a:pPr defTabSz="457200">
                  <a:lnSpc>
                    <a:spcPct val="75000"/>
                  </a:lnSpc>
                  <a:defRPr/>
                </a:pPr>
                <a:r>
                  <a:rPr lang="en-US" dirty="0">
                    <a:solidFill>
                      <a:srgbClr val="DADADA">
                        <a:lumMod val="10000"/>
                      </a:srgbClr>
                    </a:solidFill>
                    <a:latin typeface="Arial" charset="0"/>
                    <a:ea typeface="Arial" charset="0"/>
                    <a:cs typeface="Arial" charset="0"/>
                  </a:rPr>
                  <a:t>Time evolution of Wigner distributions in X-P “phasor” space.</a:t>
                </a:r>
              </a:p>
              <a:p>
                <a:pPr defTabSz="457200">
                  <a:lnSpc>
                    <a:spcPct val="75000"/>
                  </a:lnSpc>
                  <a:defRPr/>
                </a:pPr>
                <a:r>
                  <a:rPr lang="en-US" b="1" dirty="0">
                    <a:solidFill>
                      <a:srgbClr val="DADADA">
                        <a:lumMod val="10000"/>
                      </a:srgbClr>
                    </a:solidFill>
                    <a:latin typeface="Arial" charset="0"/>
                    <a:ea typeface="Arial" charset="0"/>
                    <a:cs typeface="Arial" charset="0"/>
                  </a:rPr>
                  <a:t>Each gaussian blob of phase space area satisfies </a:t>
                </a:r>
                <a14:m>
                  <m:oMath xmlns:m="http://schemas.openxmlformats.org/officeDocument/2006/math">
                    <m:r>
                      <a:rPr lang="en-US" b="1" i="1">
                        <a:solidFill>
                          <a:srgbClr val="DADADA">
                            <a:lumMod val="10000"/>
                          </a:srgbClr>
                        </a:solidFill>
                        <a:latin typeface="Cambria Math" panose="02040503050406030204" pitchFamily="18" charset="0"/>
                        <a:ea typeface="Cambria Math" panose="02040503050406030204" pitchFamily="18" charset="0"/>
                        <a:cs typeface="Arial" charset="0"/>
                      </a:rPr>
                      <m:t>∆</m:t>
                    </m:r>
                    <m:r>
                      <a:rPr lang="en-US" b="1" i="1">
                        <a:solidFill>
                          <a:srgbClr val="DADADA">
                            <a:lumMod val="10000"/>
                          </a:srgbClr>
                        </a:solidFill>
                        <a:latin typeface="Cambria Math" panose="02040503050406030204" pitchFamily="18" charset="0"/>
                        <a:ea typeface="Cambria Math" panose="02040503050406030204" pitchFamily="18" charset="0"/>
                        <a:cs typeface="Arial" charset="0"/>
                      </a:rPr>
                      <m:t>𝑿</m:t>
                    </m:r>
                    <m:r>
                      <a:rPr lang="en-US" b="1" i="1">
                        <a:solidFill>
                          <a:srgbClr val="DADADA">
                            <a:lumMod val="10000"/>
                          </a:srgbClr>
                        </a:solidFill>
                        <a:latin typeface="Cambria Math" panose="02040503050406030204" pitchFamily="18" charset="0"/>
                        <a:ea typeface="Cambria Math" panose="02040503050406030204" pitchFamily="18" charset="0"/>
                        <a:cs typeface="Arial" charset="0"/>
                      </a:rPr>
                      <m:t>∙∆</m:t>
                    </m:r>
                    <m:r>
                      <a:rPr lang="en-US" b="1" i="1">
                        <a:solidFill>
                          <a:srgbClr val="DADADA">
                            <a:lumMod val="10000"/>
                          </a:srgbClr>
                        </a:solidFill>
                        <a:latin typeface="Cambria Math" panose="02040503050406030204" pitchFamily="18" charset="0"/>
                        <a:ea typeface="Cambria Math" panose="02040503050406030204" pitchFamily="18" charset="0"/>
                        <a:cs typeface="Arial" charset="0"/>
                      </a:rPr>
                      <m:t>𝑷</m:t>
                    </m:r>
                    <m:r>
                      <a:rPr lang="en-US" b="1" i="1">
                        <a:solidFill>
                          <a:srgbClr val="DADADA">
                            <a:lumMod val="10000"/>
                          </a:srgbClr>
                        </a:solidFill>
                        <a:latin typeface="Cambria Math" panose="02040503050406030204" pitchFamily="18" charset="0"/>
                        <a:ea typeface="Cambria Math" panose="02040503050406030204" pitchFamily="18" charset="0"/>
                        <a:cs typeface="Arial" charset="0"/>
                      </a:rPr>
                      <m:t>=</m:t>
                    </m:r>
                    <m:f>
                      <m:fPr>
                        <m:ctrlPr>
                          <a:rPr lang="en-US" b="1" i="1">
                            <a:solidFill>
                              <a:srgbClr val="DADADA">
                                <a:lumMod val="10000"/>
                              </a:srgbClr>
                            </a:solidFill>
                            <a:latin typeface="Cambria Math" panose="02040503050406030204" pitchFamily="18" charset="0"/>
                            <a:ea typeface="Cambria Math" panose="02040503050406030204" pitchFamily="18" charset="0"/>
                            <a:cs typeface="Arial" charset="0"/>
                          </a:rPr>
                        </m:ctrlPr>
                      </m:fPr>
                      <m:num>
                        <m:r>
                          <a:rPr lang="en-US" b="1" i="1">
                            <a:solidFill>
                              <a:srgbClr val="DADADA">
                                <a:lumMod val="10000"/>
                              </a:srgbClr>
                            </a:solidFill>
                            <a:latin typeface="Cambria Math" panose="02040503050406030204" pitchFamily="18" charset="0"/>
                            <a:ea typeface="Cambria Math" panose="02040503050406030204" pitchFamily="18" charset="0"/>
                            <a:cs typeface="Arial" charset="0"/>
                          </a:rPr>
                          <m:t>𝟏</m:t>
                        </m:r>
                      </m:num>
                      <m:den>
                        <m:r>
                          <a:rPr lang="en-US" b="1" i="1">
                            <a:solidFill>
                              <a:srgbClr val="DADADA">
                                <a:lumMod val="10000"/>
                              </a:srgbClr>
                            </a:solidFill>
                            <a:latin typeface="Cambria Math" panose="02040503050406030204" pitchFamily="18" charset="0"/>
                            <a:ea typeface="Cambria Math" panose="02040503050406030204" pitchFamily="18" charset="0"/>
                            <a:cs typeface="Arial" charset="0"/>
                          </a:rPr>
                          <m:t>𝟐</m:t>
                        </m:r>
                      </m:den>
                    </m:f>
                  </m:oMath>
                </a14:m>
                <a:endParaRPr lang="en-US" b="1" dirty="0">
                  <a:solidFill>
                    <a:srgbClr val="DADADA">
                      <a:lumMod val="10000"/>
                    </a:srgbClr>
                  </a:solidFill>
                  <a:latin typeface="Arial" charset="0"/>
                  <a:ea typeface="Arial" charset="0"/>
                  <a:cs typeface="Arial" charset="0"/>
                </a:endParaRPr>
              </a:p>
            </p:txBody>
          </p:sp>
        </mc:Choice>
        <mc:Fallback>
          <p:sp>
            <p:nvSpPr>
              <p:cNvPr id="6" name="TextBox 5">
                <a:extLst>
                  <a:ext uri="{FF2B5EF4-FFF2-40B4-BE49-F238E27FC236}">
                    <a16:creationId xmlns:a16="http://schemas.microsoft.com/office/drawing/2014/main" id="{3748E7B0-3384-F04B-A0ED-F34B21603F2E}"/>
                  </a:ext>
                </a:extLst>
              </p:cNvPr>
              <p:cNvSpPr txBox="1">
                <a:spLocks noRot="1" noChangeAspect="1" noMove="1" noResize="1" noEditPoints="1" noAdjustHandles="1" noChangeArrowheads="1" noChangeShapeType="1" noTextEdit="1"/>
              </p:cNvSpPr>
              <p:nvPr/>
            </p:nvSpPr>
            <p:spPr>
              <a:xfrm>
                <a:off x="2743314" y="1143001"/>
                <a:ext cx="6838732" cy="624017"/>
              </a:xfrm>
              <a:prstGeom prst="rect">
                <a:avLst/>
              </a:prstGeom>
              <a:blipFill>
                <a:blip r:embed="rId6"/>
                <a:stretch>
                  <a:fillRect l="-742" t="-16000" b="-2000"/>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029DCA48-8732-1447-A763-9D1FA2BD3CF5}"/>
              </a:ext>
            </a:extLst>
          </p:cNvPr>
          <p:cNvSpPr txBox="1"/>
          <p:nvPr/>
        </p:nvSpPr>
        <p:spPr>
          <a:xfrm>
            <a:off x="8847667" y="5189053"/>
            <a:ext cx="2416046" cy="300660"/>
          </a:xfrm>
          <a:prstGeom prst="rect">
            <a:avLst/>
          </a:prstGeom>
          <a:noFill/>
        </p:spPr>
        <p:txBody>
          <a:bodyPr wrap="none" rtlCol="0">
            <a:spAutoFit/>
          </a:bodyPr>
          <a:lstStyle/>
          <a:p>
            <a:pPr defTabSz="457200">
              <a:lnSpc>
                <a:spcPct val="75000"/>
              </a:lnSpc>
              <a:defRPr/>
            </a:pPr>
            <a:r>
              <a:rPr lang="en-US" dirty="0">
                <a:solidFill>
                  <a:srgbClr val="DADADA">
                    <a:lumMod val="10000"/>
                  </a:srgbClr>
                </a:solidFill>
                <a:latin typeface="Arial" charset="0"/>
                <a:ea typeface="Arial" charset="0"/>
                <a:cs typeface="Arial" charset="0"/>
              </a:rPr>
              <a:t>Simulated with </a:t>
            </a:r>
            <a:r>
              <a:rPr lang="en-US" dirty="0" err="1">
                <a:solidFill>
                  <a:srgbClr val="DADADA">
                    <a:lumMod val="10000"/>
                  </a:srgbClr>
                </a:solidFill>
                <a:latin typeface="Arial" charset="0"/>
                <a:ea typeface="Arial" charset="0"/>
                <a:cs typeface="Arial" charset="0"/>
              </a:rPr>
              <a:t>QuTIP</a:t>
            </a:r>
            <a:endParaRPr lang="en-US" dirty="0">
              <a:solidFill>
                <a:srgbClr val="DADADA">
                  <a:lumMod val="10000"/>
                </a:srgbClr>
              </a:solidFill>
              <a:latin typeface="Arial" charset="0"/>
              <a:ea typeface="Arial" charset="0"/>
              <a:cs typeface="Arial" charset="0"/>
            </a:endParaRPr>
          </a:p>
        </p:txBody>
      </p:sp>
      <p:sp>
        <p:nvSpPr>
          <p:cNvPr id="8" name="TextBox 7">
            <a:extLst>
              <a:ext uri="{FF2B5EF4-FFF2-40B4-BE49-F238E27FC236}">
                <a16:creationId xmlns:a16="http://schemas.microsoft.com/office/drawing/2014/main" id="{B1B6752C-6F2C-2E40-9B8A-873B71D7E7CF}"/>
              </a:ext>
            </a:extLst>
          </p:cNvPr>
          <p:cNvSpPr txBox="1"/>
          <p:nvPr/>
        </p:nvSpPr>
        <p:spPr>
          <a:xfrm>
            <a:off x="5332526" y="5727698"/>
            <a:ext cx="6713699" cy="716158"/>
          </a:xfrm>
          <a:prstGeom prst="rect">
            <a:avLst/>
          </a:prstGeom>
          <a:solidFill>
            <a:srgbClr val="FFFF00"/>
          </a:solidFill>
        </p:spPr>
        <p:txBody>
          <a:bodyPr wrap="square" rtlCol="0">
            <a:spAutoFit/>
          </a:bodyPr>
          <a:lstStyle/>
          <a:p>
            <a:pPr defTabSz="457200">
              <a:lnSpc>
                <a:spcPct val="75000"/>
              </a:lnSpc>
              <a:defRPr/>
            </a:pPr>
            <a:r>
              <a:rPr lang="en-US" dirty="0">
                <a:solidFill>
                  <a:srgbClr val="DADADA">
                    <a:lumMod val="10000"/>
                  </a:srgbClr>
                </a:solidFill>
                <a:latin typeface="Arial" charset="0"/>
                <a:ea typeface="Arial" charset="0"/>
                <a:cs typeface="Arial" charset="0"/>
              </a:rPr>
              <a:t>Given enough time, the two pendula swap their coherent states.</a:t>
            </a:r>
          </a:p>
          <a:p>
            <a:pPr defTabSz="457200">
              <a:lnSpc>
                <a:spcPct val="75000"/>
              </a:lnSpc>
              <a:defRPr/>
            </a:pPr>
            <a:r>
              <a:rPr lang="en-US" b="1" dirty="0">
                <a:solidFill>
                  <a:srgbClr val="DADADA">
                    <a:lumMod val="10000"/>
                  </a:srgbClr>
                </a:solidFill>
                <a:latin typeface="Arial" charset="0"/>
                <a:ea typeface="Arial" charset="0"/>
                <a:cs typeface="Arial" charset="0"/>
              </a:rPr>
              <a:t>Real experiments are limited by coherence time so only get the occasional single quantum of signal</a:t>
            </a:r>
          </a:p>
        </p:txBody>
      </p:sp>
      <p:cxnSp>
        <p:nvCxnSpPr>
          <p:cNvPr id="10" name="Straight Arrow Connector 9">
            <a:extLst>
              <a:ext uri="{FF2B5EF4-FFF2-40B4-BE49-F238E27FC236}">
                <a16:creationId xmlns:a16="http://schemas.microsoft.com/office/drawing/2014/main" id="{AFD50834-54B0-D742-BD71-79B547ED8099}"/>
              </a:ext>
            </a:extLst>
          </p:cNvPr>
          <p:cNvCxnSpPr/>
          <p:nvPr/>
        </p:nvCxnSpPr>
        <p:spPr bwMode="auto">
          <a:xfrm flipV="1">
            <a:off x="3951110" y="5159728"/>
            <a:ext cx="1580444" cy="365125"/>
          </a:xfrm>
          <a:prstGeom prst="straightConnector1">
            <a:avLst/>
          </a:prstGeom>
          <a:solidFill>
            <a:schemeClr val="accent1"/>
          </a:solidFill>
          <a:ln w="31750" cap="flat" cmpd="sng" algn="ctr">
            <a:solidFill>
              <a:schemeClr val="tx1"/>
            </a:solidFill>
            <a:prstDash val="solid"/>
            <a:round/>
            <a:headEnd type="none" w="med" len="med"/>
            <a:tailEnd type="triangle"/>
          </a:ln>
          <a:effectLst/>
        </p:spPr>
      </p:cxnSp>
      <p:cxnSp>
        <p:nvCxnSpPr>
          <p:cNvPr id="11" name="Straight Arrow Connector 10">
            <a:extLst>
              <a:ext uri="{FF2B5EF4-FFF2-40B4-BE49-F238E27FC236}">
                <a16:creationId xmlns:a16="http://schemas.microsoft.com/office/drawing/2014/main" id="{75400F72-7B8F-024E-8ECB-A2187E5CD0AA}"/>
              </a:ext>
            </a:extLst>
          </p:cNvPr>
          <p:cNvCxnSpPr>
            <a:cxnSpLocks/>
          </p:cNvCxnSpPr>
          <p:nvPr/>
        </p:nvCxnSpPr>
        <p:spPr bwMode="auto">
          <a:xfrm flipH="1" flipV="1">
            <a:off x="2743314" y="3815644"/>
            <a:ext cx="423334" cy="1218142"/>
          </a:xfrm>
          <a:prstGeom prst="straightConnector1">
            <a:avLst/>
          </a:prstGeom>
          <a:solidFill>
            <a:schemeClr val="accent1"/>
          </a:solidFill>
          <a:ln w="31750" cap="flat" cmpd="sng" algn="ctr">
            <a:solidFill>
              <a:schemeClr val="tx1"/>
            </a:solidFill>
            <a:prstDash val="solid"/>
            <a:round/>
            <a:headEnd type="none" w="med" len="med"/>
            <a:tailEnd type="triangle"/>
          </a:ln>
          <a:effectLst/>
        </p:spPr>
      </p:cxnSp>
      <p:sp>
        <p:nvSpPr>
          <p:cNvPr id="14" name="TextBox 13">
            <a:extLst>
              <a:ext uri="{FF2B5EF4-FFF2-40B4-BE49-F238E27FC236}">
                <a16:creationId xmlns:a16="http://schemas.microsoft.com/office/drawing/2014/main" id="{13202072-8C7D-8744-8D20-7A635C5766F6}"/>
              </a:ext>
            </a:extLst>
          </p:cNvPr>
          <p:cNvSpPr txBox="1"/>
          <p:nvPr/>
        </p:nvSpPr>
        <p:spPr>
          <a:xfrm>
            <a:off x="5362277" y="5277201"/>
            <a:ext cx="338554" cy="369332"/>
          </a:xfrm>
          <a:prstGeom prst="rect">
            <a:avLst/>
          </a:prstGeom>
          <a:noFill/>
        </p:spPr>
        <p:txBody>
          <a:bodyPr wrap="none" rtlCol="0">
            <a:spAutoFit/>
          </a:bodyPr>
          <a:lstStyle/>
          <a:p>
            <a:r>
              <a:rPr lang="en-US" dirty="0">
                <a:latin typeface="Arial"/>
                <a:cs typeface="Arial"/>
              </a:rPr>
              <a:t>X</a:t>
            </a:r>
          </a:p>
        </p:txBody>
      </p:sp>
      <p:sp>
        <p:nvSpPr>
          <p:cNvPr id="15" name="TextBox 14">
            <a:extLst>
              <a:ext uri="{FF2B5EF4-FFF2-40B4-BE49-F238E27FC236}">
                <a16:creationId xmlns:a16="http://schemas.microsoft.com/office/drawing/2014/main" id="{BD71587A-35A2-DD4F-B895-72FEC228B630}"/>
              </a:ext>
            </a:extLst>
          </p:cNvPr>
          <p:cNvSpPr txBox="1"/>
          <p:nvPr/>
        </p:nvSpPr>
        <p:spPr>
          <a:xfrm>
            <a:off x="2404760" y="4024162"/>
            <a:ext cx="338554" cy="369332"/>
          </a:xfrm>
          <a:prstGeom prst="rect">
            <a:avLst/>
          </a:prstGeom>
          <a:noFill/>
        </p:spPr>
        <p:txBody>
          <a:bodyPr wrap="none" rtlCol="0">
            <a:spAutoFit/>
          </a:bodyPr>
          <a:lstStyle/>
          <a:p>
            <a:r>
              <a:rPr lang="en-US" dirty="0">
                <a:latin typeface="Arial"/>
                <a:cs typeface="Arial"/>
              </a:rPr>
              <a:t>P</a:t>
            </a:r>
          </a:p>
        </p:txBody>
      </p:sp>
    </p:spTree>
    <p:extLst>
      <p:ext uri="{BB962C8B-B14F-4D97-AF65-F5344CB8AC3E}">
        <p14:creationId xmlns:p14="http://schemas.microsoft.com/office/powerpoint/2010/main" val="111063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1052" y="274638"/>
            <a:ext cx="9362661" cy="1143000"/>
          </a:xfrm>
        </p:spPr>
        <p:txBody>
          <a:bodyPr>
            <a:normAutofit/>
          </a:bodyPr>
          <a:lstStyle/>
          <a:p>
            <a:r>
              <a:rPr lang="en-US" dirty="0">
                <a:latin typeface="Arial" charset="0"/>
                <a:ea typeface="Arial" charset="0"/>
                <a:cs typeface="Arial" charset="0"/>
              </a:rPr>
              <a:t>Big Problem:  Signal/Noise Ratio</a:t>
            </a:r>
          </a:p>
        </p:txBody>
      </p:sp>
      <p:sp>
        <p:nvSpPr>
          <p:cNvPr id="4" name="Footer Placeholder 3"/>
          <p:cNvSpPr>
            <a:spLocks noGrp="1"/>
          </p:cNvSpPr>
          <p:nvPr>
            <p:ph type="ftr" sz="quarter" idx="11"/>
          </p:nvPr>
        </p:nvSpPr>
        <p:spPr>
          <a:xfrm>
            <a:off x="4958080" y="6492876"/>
            <a:ext cx="4658360" cy="365125"/>
          </a:xfrm>
        </p:spPr>
        <p:txBody>
          <a:bodyPr/>
          <a:lstStyle/>
          <a:p>
            <a:pPr algn="ctr" defTabSz="457200">
              <a:defRPr/>
            </a:pPr>
            <a:r>
              <a:rPr lang="es-ES_tradnl">
                <a:solidFill>
                  <a:prstClr val="black">
                    <a:tint val="75000"/>
                  </a:prstClr>
                </a:solidFill>
                <a:latin typeface="Calibri"/>
              </a:rPr>
              <a:t>Aaron S. Chou, IQ/PACC axion workshop, 4/6/2023</a:t>
            </a:r>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a:xfrm>
            <a:off x="8077200" y="6356351"/>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fld id="{A12834B8-C68E-184F-8F3D-78FAE2D4DE1A}" type="slidenum">
              <a:rPr lang="en-US" smtClean="0">
                <a:solidFill>
                  <a:prstClr val="black">
                    <a:tint val="75000"/>
                  </a:prstClr>
                </a:solidFill>
              </a:rPr>
              <a:pPr defTabSz="457200">
                <a:defRPr/>
              </a:pPr>
              <a:t>9</a:t>
            </a:fld>
            <a:endParaRPr lang="en-US">
              <a:solidFill>
                <a:prstClr val="black">
                  <a:tint val="75000"/>
                </a:prstClr>
              </a:solidFill>
              <a:latin typeface="Calibri"/>
            </a:endParaRPr>
          </a:p>
        </p:txBody>
      </p:sp>
      <p:pic>
        <p:nvPicPr>
          <p:cNvPr id="6" name="Picture 5"/>
          <p:cNvPicPr>
            <a:picLocks noChangeAspect="1"/>
          </p:cNvPicPr>
          <p:nvPr/>
        </p:nvPicPr>
        <p:blipFill>
          <a:blip r:embed="rId2"/>
          <a:stretch>
            <a:fillRect/>
          </a:stretch>
        </p:blipFill>
        <p:spPr>
          <a:xfrm>
            <a:off x="1524000" y="1570184"/>
            <a:ext cx="9144000" cy="3179003"/>
          </a:xfrm>
          <a:prstGeom prst="rect">
            <a:avLst/>
          </a:prstGeom>
        </p:spPr>
      </p:pic>
      <p:sp>
        <p:nvSpPr>
          <p:cNvPr id="3" name="TextBox 2">
            <a:extLst>
              <a:ext uri="{FF2B5EF4-FFF2-40B4-BE49-F238E27FC236}">
                <a16:creationId xmlns:a16="http://schemas.microsoft.com/office/drawing/2014/main" id="{BB5BE140-6889-4643-AAFC-2B702D2FD93D}"/>
              </a:ext>
            </a:extLst>
          </p:cNvPr>
          <p:cNvSpPr txBox="1"/>
          <p:nvPr/>
        </p:nvSpPr>
        <p:spPr>
          <a:xfrm>
            <a:off x="8985957" y="3510432"/>
            <a:ext cx="1560199" cy="954107"/>
          </a:xfrm>
          <a:prstGeom prst="rect">
            <a:avLst/>
          </a:prstGeom>
          <a:noFill/>
        </p:spPr>
        <p:txBody>
          <a:bodyPr wrap="square" rtlCol="0">
            <a:spAutoFit/>
          </a:bodyPr>
          <a:lstStyle/>
          <a:p>
            <a:pPr defTabSz="457200">
              <a:defRPr/>
            </a:pPr>
            <a:r>
              <a:rPr lang="en-US" sz="1400" dirty="0">
                <a:solidFill>
                  <a:prstClr val="black"/>
                </a:solidFill>
                <a:latin typeface="Arial" panose="020B0604020202020204" pitchFamily="34" charset="0"/>
                <a:cs typeface="Arial" panose="020B0604020202020204" pitchFamily="34" charset="0"/>
              </a:rPr>
              <a:t>(Exaggerated) displacement &lt;10</a:t>
            </a:r>
            <a:r>
              <a:rPr lang="en-US" sz="1400" baseline="30000" dirty="0">
                <a:solidFill>
                  <a:prstClr val="black"/>
                </a:solidFill>
                <a:latin typeface="Arial" panose="020B0604020202020204" pitchFamily="34" charset="0"/>
                <a:cs typeface="Arial" panose="020B0604020202020204" pitchFamily="34" charset="0"/>
              </a:rPr>
              <a:t>-3</a:t>
            </a:r>
            <a:r>
              <a:rPr lang="en-US" sz="1400" dirty="0">
                <a:solidFill>
                  <a:prstClr val="black"/>
                </a:solidFill>
                <a:latin typeface="Arial" panose="020B0604020202020204" pitchFamily="34" charset="0"/>
                <a:cs typeface="Arial" panose="020B0604020202020204" pitchFamily="34" charset="0"/>
              </a:rPr>
              <a:t> of zero-point noise</a:t>
            </a:r>
          </a:p>
        </p:txBody>
      </p:sp>
      <p:sp>
        <p:nvSpPr>
          <p:cNvPr id="11" name="TextBox 10">
            <a:extLst>
              <a:ext uri="{FF2B5EF4-FFF2-40B4-BE49-F238E27FC236}">
                <a16:creationId xmlns:a16="http://schemas.microsoft.com/office/drawing/2014/main" id="{7AFB4238-E7C9-8D40-A268-4C1EE7652F94}"/>
              </a:ext>
            </a:extLst>
          </p:cNvPr>
          <p:cNvSpPr txBox="1"/>
          <p:nvPr/>
        </p:nvSpPr>
        <p:spPr>
          <a:xfrm>
            <a:off x="4458171" y="3168777"/>
            <a:ext cx="325730" cy="461665"/>
          </a:xfrm>
          <a:prstGeom prst="rect">
            <a:avLst/>
          </a:prstGeom>
          <a:solidFill>
            <a:schemeClr val="bg1"/>
          </a:solidFill>
        </p:spPr>
        <p:txBody>
          <a:bodyPr wrap="none" rtlCol="0">
            <a:spAutoFit/>
          </a:bodyPr>
          <a:lstStyle/>
          <a:p>
            <a:pPr defTabSz="457200">
              <a:defRPr/>
            </a:pPr>
            <a:r>
              <a:rPr lang="en-US" sz="2400" b="1" dirty="0">
                <a:solidFill>
                  <a:prstClr val="black"/>
                </a:solidFill>
                <a:latin typeface="Calibri"/>
              </a:rPr>
              <a:t>x</a:t>
            </a:r>
          </a:p>
        </p:txBody>
      </p:sp>
      <p:sp>
        <p:nvSpPr>
          <p:cNvPr id="13" name="TextBox 12">
            <a:extLst>
              <a:ext uri="{FF2B5EF4-FFF2-40B4-BE49-F238E27FC236}">
                <a16:creationId xmlns:a16="http://schemas.microsoft.com/office/drawing/2014/main" id="{DE1774D2-151B-954F-9671-387BAC567854}"/>
              </a:ext>
            </a:extLst>
          </p:cNvPr>
          <p:cNvSpPr txBox="1"/>
          <p:nvPr/>
        </p:nvSpPr>
        <p:spPr>
          <a:xfrm>
            <a:off x="10220425" y="3159686"/>
            <a:ext cx="325730" cy="461665"/>
          </a:xfrm>
          <a:prstGeom prst="rect">
            <a:avLst/>
          </a:prstGeom>
          <a:solidFill>
            <a:schemeClr val="bg1"/>
          </a:solidFill>
        </p:spPr>
        <p:txBody>
          <a:bodyPr wrap="none" rtlCol="0">
            <a:spAutoFit/>
          </a:bodyPr>
          <a:lstStyle/>
          <a:p>
            <a:pPr defTabSz="457200">
              <a:defRPr/>
            </a:pPr>
            <a:r>
              <a:rPr lang="en-US" sz="2400" b="1" dirty="0">
                <a:solidFill>
                  <a:prstClr val="black"/>
                </a:solidFill>
                <a:latin typeface="Calibri"/>
              </a:rPr>
              <a:t>x</a:t>
            </a:r>
          </a:p>
        </p:txBody>
      </p:sp>
      <p:sp>
        <p:nvSpPr>
          <p:cNvPr id="14" name="TextBox 13">
            <a:extLst>
              <a:ext uri="{FF2B5EF4-FFF2-40B4-BE49-F238E27FC236}">
                <a16:creationId xmlns:a16="http://schemas.microsoft.com/office/drawing/2014/main" id="{3E7738AA-6847-A649-8509-CE8B808BA4BE}"/>
              </a:ext>
            </a:extLst>
          </p:cNvPr>
          <p:cNvSpPr txBox="1"/>
          <p:nvPr/>
        </p:nvSpPr>
        <p:spPr>
          <a:xfrm>
            <a:off x="3232591" y="1620225"/>
            <a:ext cx="349776" cy="461665"/>
          </a:xfrm>
          <a:prstGeom prst="rect">
            <a:avLst/>
          </a:prstGeom>
          <a:solidFill>
            <a:schemeClr val="bg1"/>
          </a:solidFill>
        </p:spPr>
        <p:txBody>
          <a:bodyPr wrap="none" rtlCol="0">
            <a:spAutoFit/>
          </a:bodyPr>
          <a:lstStyle/>
          <a:p>
            <a:pPr defTabSz="457200">
              <a:defRPr/>
            </a:pPr>
            <a:r>
              <a:rPr lang="en-US" sz="2400" b="1" dirty="0">
                <a:solidFill>
                  <a:prstClr val="black"/>
                </a:solidFill>
                <a:latin typeface="Calibri"/>
              </a:rPr>
              <a:t>p</a:t>
            </a:r>
          </a:p>
        </p:txBody>
      </p:sp>
      <p:sp>
        <p:nvSpPr>
          <p:cNvPr id="15" name="TextBox 14">
            <a:extLst>
              <a:ext uri="{FF2B5EF4-FFF2-40B4-BE49-F238E27FC236}">
                <a16:creationId xmlns:a16="http://schemas.microsoft.com/office/drawing/2014/main" id="{14129E26-5BE0-814D-9946-B96D4E9D9465}"/>
              </a:ext>
            </a:extLst>
          </p:cNvPr>
          <p:cNvSpPr txBox="1"/>
          <p:nvPr/>
        </p:nvSpPr>
        <p:spPr>
          <a:xfrm>
            <a:off x="8988362" y="1605862"/>
            <a:ext cx="349776" cy="461665"/>
          </a:xfrm>
          <a:prstGeom prst="rect">
            <a:avLst/>
          </a:prstGeom>
          <a:solidFill>
            <a:schemeClr val="bg1"/>
          </a:solidFill>
        </p:spPr>
        <p:txBody>
          <a:bodyPr wrap="none" rtlCol="0">
            <a:spAutoFit/>
          </a:bodyPr>
          <a:lstStyle/>
          <a:p>
            <a:pPr defTabSz="457200">
              <a:defRPr/>
            </a:pPr>
            <a:r>
              <a:rPr lang="en-US" sz="2400" b="1" dirty="0">
                <a:solidFill>
                  <a:prstClr val="black"/>
                </a:solidFill>
                <a:latin typeface="Calibri"/>
              </a:rPr>
              <a:t>p</a:t>
            </a:r>
          </a:p>
        </p:txBody>
      </p:sp>
      <p:sp>
        <p:nvSpPr>
          <p:cNvPr id="9" name="Rectangle 8">
            <a:extLst>
              <a:ext uri="{FF2B5EF4-FFF2-40B4-BE49-F238E27FC236}">
                <a16:creationId xmlns:a16="http://schemas.microsoft.com/office/drawing/2014/main" id="{F0CB516D-37E5-F14A-892A-5D04E579BC71}"/>
              </a:ext>
            </a:extLst>
          </p:cNvPr>
          <p:cNvSpPr/>
          <p:nvPr/>
        </p:nvSpPr>
        <p:spPr>
          <a:xfrm>
            <a:off x="7341128" y="2063529"/>
            <a:ext cx="1042237" cy="3656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dirty="0">
              <a:solidFill>
                <a:prstClr val="white"/>
              </a:solidFill>
              <a:latin typeface="Calibri"/>
            </a:endParaRPr>
          </a:p>
        </p:txBody>
      </p:sp>
      <p:sp>
        <p:nvSpPr>
          <p:cNvPr id="10" name="TextBox 9">
            <a:extLst>
              <a:ext uri="{FF2B5EF4-FFF2-40B4-BE49-F238E27FC236}">
                <a16:creationId xmlns:a16="http://schemas.microsoft.com/office/drawing/2014/main" id="{D727F508-989F-784F-930A-8AF33788E1A3}"/>
              </a:ext>
            </a:extLst>
          </p:cNvPr>
          <p:cNvSpPr txBox="1"/>
          <p:nvPr/>
        </p:nvSpPr>
        <p:spPr>
          <a:xfrm>
            <a:off x="4798823" y="3700130"/>
            <a:ext cx="1136850" cy="400110"/>
          </a:xfrm>
          <a:prstGeom prst="rect">
            <a:avLst/>
          </a:prstGeom>
          <a:solidFill>
            <a:schemeClr val="bg1"/>
          </a:solidFill>
        </p:spPr>
        <p:txBody>
          <a:bodyPr wrap="none" rtlCol="0">
            <a:spAutoFit/>
          </a:bodyPr>
          <a:lstStyle/>
          <a:p>
            <a:r>
              <a:rPr lang="en-US" sz="2000">
                <a:latin typeface="Arial" panose="020B0604020202020204" pitchFamily="34" charset="0"/>
                <a:cs typeface="Arial" panose="020B0604020202020204" pitchFamily="34" charset="0"/>
              </a:rPr>
              <a:t>   𝛼=10</a:t>
            </a:r>
            <a:r>
              <a:rPr lang="en-US" sz="2000" baseline="30000">
                <a:latin typeface="Arial" panose="020B0604020202020204" pitchFamily="34" charset="0"/>
                <a:cs typeface="Arial" panose="020B0604020202020204" pitchFamily="34" charset="0"/>
              </a:rPr>
              <a:t>-2</a:t>
            </a:r>
            <a:endParaRPr lang="en-US" baseline="3000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47A9BAE3-DA6E-124B-852F-2CA4D95BC057}"/>
              </a:ext>
            </a:extLst>
          </p:cNvPr>
          <p:cNvSpPr txBox="1"/>
          <p:nvPr/>
        </p:nvSpPr>
        <p:spPr>
          <a:xfrm>
            <a:off x="1656582" y="3399276"/>
            <a:ext cx="1527776" cy="738664"/>
          </a:xfrm>
          <a:prstGeom prst="rect">
            <a:avLst/>
          </a:prstGeom>
          <a:noFill/>
        </p:spPr>
        <p:txBody>
          <a:bodyPr wrap="square" rtlCol="0">
            <a:spAutoFit/>
          </a:bodyPr>
          <a:lstStyle/>
          <a:p>
            <a:r>
              <a:rPr lang="en-US" sz="1400" dirty="0">
                <a:solidFill>
                  <a:prstClr val="black"/>
                </a:solidFill>
                <a:latin typeface="Arial" panose="020B0604020202020204" pitchFamily="34" charset="0"/>
                <a:cs typeface="Arial" panose="020B0604020202020204" pitchFamily="34" charset="0"/>
              </a:rPr>
              <a:t>Coherent state</a:t>
            </a:r>
          </a:p>
          <a:p>
            <a:r>
              <a:rPr lang="en-US" sz="1400" dirty="0">
                <a:solidFill>
                  <a:prstClr val="black"/>
                </a:solidFill>
                <a:latin typeface="Arial" panose="020B0604020202020204" pitchFamily="34" charset="0"/>
                <a:cs typeface="Arial" panose="020B0604020202020204" pitchFamily="34" charset="0"/>
              </a:rPr>
              <a:t>phase space area = ½ħ</a:t>
            </a:r>
            <a:endParaRPr lang="en-US" sz="1400"/>
          </a:p>
        </p:txBody>
      </p:sp>
      <p:sp>
        <p:nvSpPr>
          <p:cNvPr id="8" name="Rectangle 7">
            <a:extLst>
              <a:ext uri="{FF2B5EF4-FFF2-40B4-BE49-F238E27FC236}">
                <a16:creationId xmlns:a16="http://schemas.microsoft.com/office/drawing/2014/main" id="{DDAEFC80-4A2C-604A-92C5-37485057E3A8}"/>
              </a:ext>
            </a:extLst>
          </p:cNvPr>
          <p:cNvSpPr/>
          <p:nvPr/>
        </p:nvSpPr>
        <p:spPr>
          <a:xfrm>
            <a:off x="4876800" y="3413760"/>
            <a:ext cx="3322320" cy="127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857F846-F005-964F-AC3B-7AE994C8D8F6}"/>
              </a:ext>
            </a:extLst>
          </p:cNvPr>
          <p:cNvSpPr txBox="1"/>
          <p:nvPr/>
        </p:nvSpPr>
        <p:spPr>
          <a:xfrm>
            <a:off x="1889225" y="5877440"/>
            <a:ext cx="8331200"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Need millions of standard-quantum-limit measurements to average away the zero-point noise to resolve the tiny displacement signal.</a:t>
            </a:r>
          </a:p>
        </p:txBody>
      </p:sp>
      <p:sp>
        <p:nvSpPr>
          <p:cNvPr id="20" name="Rectangle 19">
            <a:extLst>
              <a:ext uri="{FF2B5EF4-FFF2-40B4-BE49-F238E27FC236}">
                <a16:creationId xmlns:a16="http://schemas.microsoft.com/office/drawing/2014/main" id="{F27EC432-4F94-CB4A-99B7-79D41E0655F5}"/>
              </a:ext>
            </a:extLst>
          </p:cNvPr>
          <p:cNvSpPr/>
          <p:nvPr/>
        </p:nvSpPr>
        <p:spPr>
          <a:xfrm>
            <a:off x="1982244" y="4901732"/>
            <a:ext cx="8464693" cy="830997"/>
          </a:xfrm>
          <a:prstGeom prst="rect">
            <a:avLst/>
          </a:prstGeom>
          <a:solidFill>
            <a:srgbClr val="FFFF00">
              <a:alpha val="39000"/>
            </a:srgbClr>
          </a:solidFill>
        </p:spPr>
        <p:txBody>
          <a:bodyPr wrap="square">
            <a:spAutoFit/>
          </a:bodyPr>
          <a:lstStyle/>
          <a:p>
            <a:r>
              <a:rPr lang="en-US" sz="1600" b="1" dirty="0">
                <a:solidFill>
                  <a:prstClr val="black"/>
                </a:solidFill>
                <a:latin typeface="Arial" panose="020B0604020202020204" pitchFamily="34" charset="0"/>
                <a:cs typeface="Arial" panose="020B0604020202020204" pitchFamily="34" charset="0"/>
              </a:rPr>
              <a:t>The Gaussian blob is also effectively the probe resolution </a:t>
            </a:r>
            <a:r>
              <a:rPr lang="en-US" sz="1600" dirty="0">
                <a:solidFill>
                  <a:prstClr val="black"/>
                </a:solidFill>
                <a:latin typeface="Arial" panose="020B0604020202020204" pitchFamily="34" charset="0"/>
                <a:cs typeface="Arial" panose="020B0604020202020204" pitchFamily="34" charset="0"/>
              </a:rPr>
              <a:t>when using a linear amplifier to resolve the tiny signal sine wave.  Simultaneous measurement of non-commuting observables N and 𝜑 incurs the Heisenberg uncertainty principle ∆N×∆𝜑 ≥ ½.  </a:t>
            </a:r>
            <a:endParaRPr lang="en-US" sz="16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BF43C061-A2FA-0EA2-2DC7-26755323C4B3}"/>
              </a:ext>
            </a:extLst>
          </p:cNvPr>
          <p:cNvSpPr txBox="1"/>
          <p:nvPr/>
        </p:nvSpPr>
        <p:spPr>
          <a:xfrm>
            <a:off x="5319788" y="3217899"/>
            <a:ext cx="1697238" cy="1200329"/>
          </a:xfrm>
          <a:prstGeom prst="rect">
            <a:avLst/>
          </a:prstGeom>
          <a:noFill/>
        </p:spPr>
        <p:txBody>
          <a:bodyPr wrap="square" rtlCol="0">
            <a:spAutoFit/>
          </a:bodyPr>
          <a:lstStyle/>
          <a:p>
            <a:r>
              <a:rPr lang="en-US" dirty="0">
                <a:latin typeface="Arial"/>
                <a:cs typeface="Arial"/>
              </a:rPr>
              <a:t>Force over limited coherence time</a:t>
            </a:r>
          </a:p>
        </p:txBody>
      </p:sp>
      <p:sp>
        <p:nvSpPr>
          <p:cNvPr id="18" name="TextBox 17">
            <a:extLst>
              <a:ext uri="{FF2B5EF4-FFF2-40B4-BE49-F238E27FC236}">
                <a16:creationId xmlns:a16="http://schemas.microsoft.com/office/drawing/2014/main" id="{60B4103E-EF16-6997-39E0-7018770B54A4}"/>
              </a:ext>
            </a:extLst>
          </p:cNvPr>
          <p:cNvSpPr txBox="1"/>
          <p:nvPr/>
        </p:nvSpPr>
        <p:spPr>
          <a:xfrm>
            <a:off x="6557441" y="1651169"/>
            <a:ext cx="2128423" cy="584775"/>
          </a:xfrm>
          <a:prstGeom prst="rect">
            <a:avLst/>
          </a:prstGeom>
          <a:solidFill>
            <a:schemeClr val="bg1"/>
          </a:solidFill>
        </p:spPr>
        <p:txBody>
          <a:bodyPr wrap="square" rtlCol="0">
            <a:spAutoFit/>
          </a:bodyPr>
          <a:lstStyle/>
          <a:p>
            <a:r>
              <a:rPr lang="en-US" sz="1600" dirty="0">
                <a:latin typeface="Arial"/>
                <a:cs typeface="Arial"/>
              </a:rPr>
              <a:t>Gaussian distribution of endpoint of phasor </a:t>
            </a:r>
          </a:p>
        </p:txBody>
      </p:sp>
      <p:cxnSp>
        <p:nvCxnSpPr>
          <p:cNvPr id="22" name="Straight Arrow Connector 21">
            <a:extLst>
              <a:ext uri="{FF2B5EF4-FFF2-40B4-BE49-F238E27FC236}">
                <a16:creationId xmlns:a16="http://schemas.microsoft.com/office/drawing/2014/main" id="{56FAF69C-8679-6615-8DD0-EC0B68F4A8B1}"/>
              </a:ext>
            </a:extLst>
          </p:cNvPr>
          <p:cNvCxnSpPr/>
          <p:nvPr/>
        </p:nvCxnSpPr>
        <p:spPr bwMode="auto">
          <a:xfrm>
            <a:off x="8335790" y="2257910"/>
            <a:ext cx="325584" cy="478911"/>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sp>
        <p:nvSpPr>
          <p:cNvPr id="7" name="TextBox 6">
            <a:extLst>
              <a:ext uri="{FF2B5EF4-FFF2-40B4-BE49-F238E27FC236}">
                <a16:creationId xmlns:a16="http://schemas.microsoft.com/office/drawing/2014/main" id="{B5316474-2CA9-3C14-3190-58ADA46B57C7}"/>
              </a:ext>
            </a:extLst>
          </p:cNvPr>
          <p:cNvSpPr txBox="1"/>
          <p:nvPr/>
        </p:nvSpPr>
        <p:spPr>
          <a:xfrm>
            <a:off x="218661" y="1798983"/>
            <a:ext cx="1351652" cy="369332"/>
          </a:xfrm>
          <a:prstGeom prst="rect">
            <a:avLst/>
          </a:prstGeom>
          <a:noFill/>
        </p:spPr>
        <p:txBody>
          <a:bodyPr wrap="none" rtlCol="0">
            <a:spAutoFit/>
          </a:bodyPr>
          <a:lstStyle/>
          <a:p>
            <a:r>
              <a:rPr lang="en-US" sz="1800" dirty="0">
                <a:latin typeface="Arial"/>
                <a:cs typeface="Arial"/>
              </a:rPr>
              <a:t>Initial state:</a:t>
            </a:r>
          </a:p>
        </p:txBody>
      </p:sp>
    </p:spTree>
    <p:extLst>
      <p:ext uri="{BB962C8B-B14F-4D97-AF65-F5344CB8AC3E}">
        <p14:creationId xmlns:p14="http://schemas.microsoft.com/office/powerpoint/2010/main" val="8944299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3" id="{5BBC821F-75DB-9C4B-9087-0D1B55B86457}" vid="{E80D4668-7E7A-294D-81A8-6A2737064455}"/>
    </a:ext>
  </a:extLst>
</a:theme>
</file>

<file path=ppt/theme/theme3.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Helvetica"/>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txDef>
      <a:spPr>
        <a:noFill/>
      </a:spPr>
      <a:bodyPr wrap="none" rtlCol="0">
        <a:spAutoFit/>
      </a:bodyPr>
      <a:lstStyle>
        <a:defPPr>
          <a:defRPr sz="1800" dirty="0">
            <a:latin typeface="Arial"/>
            <a:cs typeface="Arial"/>
          </a:defRPr>
        </a:defPPr>
      </a:lstStyle>
    </a:tx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6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Helvetica"/>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txDef>
      <a:spPr>
        <a:noFill/>
      </a:spPr>
      <a:bodyPr wrap="none" rtlCol="0">
        <a:spAutoFit/>
      </a:bodyPr>
      <a:lstStyle>
        <a:defPPr>
          <a:defRPr sz="1800" dirty="0">
            <a:latin typeface="Arial"/>
            <a:cs typeface="Arial"/>
          </a:defRPr>
        </a:defPPr>
      </a:lstStyle>
    </a:tx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4012</TotalTime>
  <Words>4036</Words>
  <Application>Microsoft Macintosh PowerPoint</Application>
  <PresentationFormat>Widescreen</PresentationFormat>
  <Paragraphs>419</Paragraphs>
  <Slides>36</Slides>
  <Notes>12</Notes>
  <HiddenSlides>0</HiddenSlides>
  <MMClips>3</MMClips>
  <ScaleCrop>false</ScaleCrop>
  <HeadingPairs>
    <vt:vector size="6" baseType="variant">
      <vt:variant>
        <vt:lpstr>Fonts Used</vt:lpstr>
      </vt:variant>
      <vt:variant>
        <vt:i4>10</vt:i4>
      </vt:variant>
      <vt:variant>
        <vt:lpstr>Theme</vt:lpstr>
      </vt:variant>
      <vt:variant>
        <vt:i4>8</vt:i4>
      </vt:variant>
      <vt:variant>
        <vt:lpstr>Slide Titles</vt:lpstr>
      </vt:variant>
      <vt:variant>
        <vt:i4>36</vt:i4>
      </vt:variant>
    </vt:vector>
  </HeadingPairs>
  <TitlesOfParts>
    <vt:vector size="54" baseType="lpstr">
      <vt:lpstr>Arial</vt:lpstr>
      <vt:lpstr>Calibri</vt:lpstr>
      <vt:lpstr>Calibri Light</vt:lpstr>
      <vt:lpstr>Cambria Math</vt:lpstr>
      <vt:lpstr>Garamond</vt:lpstr>
      <vt:lpstr>Helvetica</vt:lpstr>
      <vt:lpstr>Helvetica Light</vt:lpstr>
      <vt:lpstr>Swis721 Lt BT</vt:lpstr>
      <vt:lpstr>Times</vt:lpstr>
      <vt:lpstr>Wingdings</vt:lpstr>
      <vt:lpstr>Office Theme</vt:lpstr>
      <vt:lpstr>Fermilab_PPT_090915</vt:lpstr>
      <vt:lpstr>13_Office Theme</vt:lpstr>
      <vt:lpstr>1_Blank</vt:lpstr>
      <vt:lpstr>1_Office Theme</vt:lpstr>
      <vt:lpstr>5_Office Theme</vt:lpstr>
      <vt:lpstr>6_Blank</vt:lpstr>
      <vt:lpstr>10_Office Theme</vt:lpstr>
      <vt:lpstr>Detection of Ultraweak Forces from DM using Stimulated Emission</vt:lpstr>
      <vt:lpstr>Quantum sensors:  E &lt; 1 eV</vt:lpstr>
      <vt:lpstr>Quantum sensors:  E &lt; 1 eV</vt:lpstr>
      <vt:lpstr>Hybrid Town Hall on Quantum Sensors for HEP</vt:lpstr>
      <vt:lpstr>PowerPoint Presentation</vt:lpstr>
      <vt:lpstr>Energy transfer between two coupled oscillators</vt:lpstr>
      <vt:lpstr>Sine waves are described by phasors</vt:lpstr>
      <vt:lpstr>Classical pendulum system: ├ |α=3⟩⨂├ |α=0⟩</vt:lpstr>
      <vt:lpstr>Big Problem:  Signal/Noise Ratio</vt:lpstr>
      <vt:lpstr>To reduce readout noise, use photon counting to project displacements into the Fock basis, i.e. number eigenstates</vt:lpstr>
      <vt:lpstr>Transmon qubit in 6 GHz aluminum cavity</vt:lpstr>
      <vt:lpstr>Detect single photons via the AC Stark shift of the qubit: Example:  Measure qubit |├ g⟩→|├ e⟩ transition frequencies after mimicking the DM signal by weakly driving the primary cavity mode into a coherent state with &lt;n&gt;=1</vt:lpstr>
      <vt:lpstr>More stupid qubit tricks: Increase signal rate by stimulated emission of photons from DM waves</vt:lpstr>
      <vt:lpstr>What happens if we initialize the probe to a Fock state instead of a Gaussian blob?</vt:lpstr>
      <vt:lpstr>Mixing between a coherent state and a Fock state</vt:lpstr>
      <vt:lpstr>For small amplitudes 𝜶, the transfer of quanta from DM to photons is enhanced by a factor (n+1)</vt:lpstr>
      <vt:lpstr>Qubit-cavity system</vt:lpstr>
      <vt:lpstr>Creating Fock states in a (non)linear system</vt:lpstr>
      <vt:lpstr>Verifying the state preparation</vt:lpstr>
      <vt:lpstr>Repeated measurements to mitigate errors</vt:lpstr>
      <vt:lpstr>Stimulated emission protocol</vt:lpstr>
      <vt:lpstr>Absolutely calibrated photon injection</vt:lpstr>
      <vt:lpstr>Signature of enhancement</vt:lpstr>
      <vt:lpstr>Backgrounds</vt:lpstr>
      <vt:lpstr>Hidden photon search</vt:lpstr>
      <vt:lpstr>Hidden photon search</vt:lpstr>
      <vt:lpstr>To make compatible with large B fields for axions</vt:lpstr>
      <vt:lpstr>Summary</vt:lpstr>
      <vt:lpstr>Paper coming soon!</vt:lpstr>
      <vt:lpstr>Backup slides</vt:lpstr>
      <vt:lpstr>Axion mass = harmonic oscillator frequency</vt:lpstr>
      <vt:lpstr>Hmmm… quantum computing platforms look just like dark matter searches:</vt:lpstr>
      <vt:lpstr>Mystery noise in your experimental apparatus is not necessarily mundane</vt:lpstr>
      <vt:lpstr>Need 105 seconds to completely convert the axion wave into a photon wave.  But only have 10-4 s of cavity time…</vt:lpstr>
      <vt:lpstr>The predicted axion DM signal/noise ratio plummets as the axion mass increases  SQL readout is not scalable.   </vt:lpstr>
      <vt:lpstr>The Glauber displacement operator and coherent states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S Chou</dc:creator>
  <cp:lastModifiedBy>Aaron S Chou</cp:lastModifiedBy>
  <cp:revision>54</cp:revision>
  <dcterms:created xsi:type="dcterms:W3CDTF">2023-04-04T20:05:49Z</dcterms:created>
  <dcterms:modified xsi:type="dcterms:W3CDTF">2023-04-07T14:58:02Z</dcterms:modified>
</cp:coreProperties>
</file>